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5" r:id="rId2"/>
  </p:sldMasterIdLst>
  <p:notesMasterIdLst>
    <p:notesMasterId r:id="rId22"/>
  </p:notesMasterIdLst>
  <p:handoutMasterIdLst>
    <p:handoutMasterId r:id="rId23"/>
  </p:handoutMasterIdLst>
  <p:sldIdLst>
    <p:sldId id="256" r:id="rId3"/>
    <p:sldId id="298" r:id="rId4"/>
    <p:sldId id="293" r:id="rId5"/>
    <p:sldId id="258" r:id="rId6"/>
    <p:sldId id="292" r:id="rId7"/>
    <p:sldId id="289" r:id="rId8"/>
    <p:sldId id="261" r:id="rId9"/>
    <p:sldId id="284" r:id="rId10"/>
    <p:sldId id="286" r:id="rId11"/>
    <p:sldId id="290" r:id="rId12"/>
    <p:sldId id="287" r:id="rId13"/>
    <p:sldId id="282" r:id="rId14"/>
    <p:sldId id="295" r:id="rId15"/>
    <p:sldId id="297" r:id="rId16"/>
    <p:sldId id="294" r:id="rId17"/>
    <p:sldId id="296" r:id="rId18"/>
    <p:sldId id="283" r:id="rId19"/>
    <p:sldId id="285" r:id="rId20"/>
    <p:sldId id="279" r:id="rId21"/>
  </p:sldIdLst>
  <p:sldSz cx="9144000" cy="6858000" type="screen4x3"/>
  <p:notesSz cx="6797675" cy="9926638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chulte-Urlichs, Kathrin Dr." initials="SUKD" lastIdx="1" clrIdx="0">
    <p:extLst>
      <p:ext uri="{19B8F6BF-5375-455C-9EA6-DF929625EA0E}">
        <p15:presenceInfo xmlns:p15="http://schemas.microsoft.com/office/powerpoint/2012/main" userId="S-1-5-21-839522115-515967899-725345543-3591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33"/>
    <a:srgbClr val="666666"/>
    <a:srgbClr val="EAEAEA"/>
    <a:srgbClr val="FDBB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E25E649-3F16-4E02-A733-19D2CDBF48F0}" styleName="Mittlere Formatvorlage 3 - Akz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3" autoAdjust="0"/>
    <p:restoredTop sz="86722" autoAdjust="0"/>
  </p:normalViewPr>
  <p:slideViewPr>
    <p:cSldViewPr snapToGrid="0" snapToObjects="1">
      <p:cViewPr varScale="1">
        <p:scale>
          <a:sx n="99" d="100"/>
          <a:sy n="99" d="100"/>
        </p:scale>
        <p:origin x="1902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0" d="100"/>
          <a:sy n="80" d="100"/>
        </p:scale>
        <p:origin x="401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0B851660-0934-124D-A4B3-496C7F320307}" type="datetimeFigureOut">
              <a:rPr lang="de-DE" smtClean="0"/>
              <a:t>25.09.2026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7F3A3EDE-7EBB-0F4A-80C2-34DB9D2E2ED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8215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98C828EF-C252-394A-93BF-1C478CFA0896}" type="datetimeFigureOut">
              <a:rPr lang="de-DE" smtClean="0"/>
              <a:t>25.09.2026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32" tIns="45716" rIns="91432" bIns="45716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DAE02386-BEE7-5D4D-B4E7-4BB579C4788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90198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tg.de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pectramat.com/product/dispenser-cathodes/" TargetMode="External"/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sglcarbon.com/loesungen/material/sigrafine-isostatischer-graphit/" TargetMode="Externa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tg.de/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pectramat.com/product/dispenser-cathodes/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www.ntg.de/" TargetMode="External"/><Relationship Id="rId4" Type="http://schemas.openxmlformats.org/officeDocument/2006/relationships/hyperlink" Target="https://www.sglcarbon.com/loesungen/material/sigrafine-isostatischer-graphit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b="1" dirty="0"/>
              <a:t>A </a:t>
            </a:r>
            <a:r>
              <a:rPr lang="de-DE" b="1" dirty="0" err="1"/>
              <a:t>set</a:t>
            </a:r>
            <a:r>
              <a:rPr lang="de-DE" b="1" dirty="0"/>
              <a:t> </a:t>
            </a:r>
            <a:r>
              <a:rPr lang="de-DE" b="1" dirty="0" err="1"/>
              <a:t>of</a:t>
            </a:r>
            <a:r>
              <a:rPr lang="de-DE" b="1" dirty="0"/>
              <a:t> so-</a:t>
            </a:r>
            <a:r>
              <a:rPr lang="de-DE" b="1" dirty="0" err="1"/>
              <a:t>called</a:t>
            </a:r>
            <a:r>
              <a:rPr lang="de-DE" b="1" dirty="0"/>
              <a:t> e- </a:t>
            </a:r>
            <a:r>
              <a:rPr lang="de-DE" b="1" dirty="0" err="1"/>
              <a:t>lenses</a:t>
            </a:r>
            <a:r>
              <a:rPr lang="de-DE" b="1" dirty="0"/>
              <a:t> </a:t>
            </a:r>
            <a:r>
              <a:rPr lang="de-DE" b="1" dirty="0" err="1"/>
              <a:t>for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compensation</a:t>
            </a:r>
            <a:r>
              <a:rPr lang="de-DE" b="1" dirty="0"/>
              <a:t> </a:t>
            </a:r>
            <a:r>
              <a:rPr lang="de-DE" b="1" dirty="0" err="1"/>
              <a:t>of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primary</a:t>
            </a:r>
            <a:r>
              <a:rPr lang="de-DE" b="1" dirty="0"/>
              <a:t> </a:t>
            </a:r>
            <a:r>
              <a:rPr lang="de-DE" b="1" dirty="0" err="1"/>
              <a:t>beam‘s</a:t>
            </a:r>
            <a:r>
              <a:rPr lang="de-DE" b="1" dirty="0"/>
              <a:t> </a:t>
            </a:r>
            <a:r>
              <a:rPr lang="de-DE" b="1" dirty="0" err="1"/>
              <a:t>space</a:t>
            </a:r>
            <a:r>
              <a:rPr lang="de-DE" b="1" dirty="0"/>
              <a:t> </a:t>
            </a:r>
            <a:r>
              <a:rPr lang="de-DE" b="1" dirty="0" err="1"/>
              <a:t>charge</a:t>
            </a:r>
            <a:r>
              <a:rPr lang="de-DE" b="1" dirty="0"/>
              <a:t> </a:t>
            </a:r>
            <a:r>
              <a:rPr lang="de-DE" b="1" dirty="0" err="1"/>
              <a:t>are</a:t>
            </a:r>
            <a:r>
              <a:rPr lang="de-DE" b="1" dirty="0"/>
              <a:t> </a:t>
            </a:r>
            <a:r>
              <a:rPr lang="de-DE" b="1" dirty="0" err="1"/>
              <a:t>planned</a:t>
            </a:r>
            <a:r>
              <a:rPr lang="de-DE" b="1" dirty="0"/>
              <a:t> </a:t>
            </a:r>
            <a:r>
              <a:rPr lang="de-DE" b="1" dirty="0" err="1"/>
              <a:t>for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existing</a:t>
            </a:r>
            <a:r>
              <a:rPr lang="de-DE" b="1" dirty="0"/>
              <a:t> and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future</a:t>
            </a:r>
            <a:r>
              <a:rPr lang="de-DE" b="1" dirty="0"/>
              <a:t> </a:t>
            </a:r>
            <a:r>
              <a:rPr lang="de-DE" b="1" dirty="0" err="1"/>
              <a:t>synchrotron</a:t>
            </a:r>
            <a:r>
              <a:rPr lang="de-DE" b="1" dirty="0"/>
              <a:t> at GSI.</a:t>
            </a:r>
          </a:p>
          <a:p>
            <a:endParaRPr lang="de-DE" dirty="0"/>
          </a:p>
          <a:p>
            <a:r>
              <a:rPr lang="de-DE" dirty="0"/>
              <a:t>(9 sec.)</a:t>
            </a:r>
          </a:p>
          <a:p>
            <a:endParaRPr lang="de-DE" dirty="0"/>
          </a:p>
          <a:p>
            <a:r>
              <a:rPr lang="de-DE" dirty="0"/>
              <a:t>###</a:t>
            </a:r>
          </a:p>
          <a:p>
            <a:endParaRPr lang="de-DE" dirty="0"/>
          </a:p>
          <a:p>
            <a:r>
              <a:rPr lang="de-DE" dirty="0"/>
              <a:t>KSU:</a:t>
            </a:r>
          </a:p>
          <a:p>
            <a:r>
              <a:rPr lang="de-DE" dirty="0"/>
              <a:t>E-</a:t>
            </a:r>
            <a:r>
              <a:rPr lang="de-DE" dirty="0" err="1"/>
              <a:t>gun</a:t>
            </a:r>
            <a:r>
              <a:rPr lang="de-DE" dirty="0"/>
              <a:t> </a:t>
            </a:r>
            <a:r>
              <a:rPr lang="de-DE" dirty="0" err="1"/>
              <a:t>slide</a:t>
            </a:r>
            <a:r>
              <a:rPr lang="de-DE" dirty="0"/>
              <a:t> –</a:t>
            </a:r>
            <a:r>
              <a:rPr lang="de-DE" dirty="0" err="1"/>
              <a:t>be</a:t>
            </a:r>
            <a:r>
              <a:rPr lang="de-DE" dirty="0"/>
              <a:t> quicker, </a:t>
            </a:r>
            <a:r>
              <a:rPr lang="de-DE" dirty="0" err="1"/>
              <a:t>say</a:t>
            </a:r>
            <a:r>
              <a:rPr lang="de-DE" dirty="0"/>
              <a:t> </a:t>
            </a:r>
            <a:r>
              <a:rPr lang="de-DE" dirty="0" err="1"/>
              <a:t>less</a:t>
            </a:r>
            <a:r>
              <a:rPr lang="de-DE" dirty="0"/>
              <a:t>. Do not </a:t>
            </a:r>
            <a:r>
              <a:rPr lang="de-DE" dirty="0" err="1"/>
              <a:t>talk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materials</a:t>
            </a:r>
            <a:r>
              <a:rPr lang="de-DE" dirty="0"/>
              <a:t>.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leave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materials</a:t>
            </a:r>
            <a:r>
              <a:rPr lang="de-DE" dirty="0"/>
              <a:t>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place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‚back </a:t>
            </a:r>
            <a:r>
              <a:rPr lang="de-DE" dirty="0" err="1"/>
              <a:t>up</a:t>
            </a:r>
            <a:r>
              <a:rPr lang="de-DE" dirty="0"/>
              <a:t>‘ </a:t>
            </a:r>
            <a:r>
              <a:rPr lang="de-DE" dirty="0" err="1"/>
              <a:t>slide</a:t>
            </a:r>
            <a:r>
              <a:rPr lang="de-DE" dirty="0"/>
              <a:t>.</a:t>
            </a:r>
          </a:p>
          <a:p>
            <a:r>
              <a:rPr lang="de-DE" dirty="0"/>
              <a:t>Thermo-</a:t>
            </a:r>
            <a:r>
              <a:rPr lang="de-DE" dirty="0" err="1"/>
              <a:t>mechanical</a:t>
            </a:r>
            <a:r>
              <a:rPr lang="de-DE" dirty="0"/>
              <a:t> </a:t>
            </a:r>
            <a:r>
              <a:rPr lang="de-DE" dirty="0" err="1"/>
              <a:t>simulations</a:t>
            </a:r>
            <a:r>
              <a:rPr lang="de-DE" dirty="0"/>
              <a:t> –</a:t>
            </a:r>
            <a:r>
              <a:rPr lang="de-DE" dirty="0" err="1"/>
              <a:t>remove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DO:</a:t>
            </a:r>
          </a:p>
          <a:p>
            <a:r>
              <a:rPr lang="de-DE" dirty="0"/>
              <a:t>1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gun</a:t>
            </a:r>
            <a:endParaRPr lang="de-DE" dirty="0"/>
          </a:p>
          <a:p>
            <a:r>
              <a:rPr lang="de-DE" dirty="0"/>
              <a:t>1 highlight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collector</a:t>
            </a:r>
            <a:r>
              <a:rPr lang="de-DE" dirty="0"/>
              <a:t>: </a:t>
            </a:r>
            <a:r>
              <a:rPr lang="de-DE" dirty="0" err="1"/>
              <a:t>energy</a:t>
            </a:r>
            <a:r>
              <a:rPr lang="de-DE" dirty="0"/>
              <a:t> </a:t>
            </a:r>
            <a:r>
              <a:rPr lang="de-DE" dirty="0" err="1"/>
              <a:t>deposition</a:t>
            </a:r>
            <a:r>
              <a:rPr lang="de-DE" dirty="0"/>
              <a:t>.</a:t>
            </a:r>
          </a:p>
          <a:p>
            <a:r>
              <a:rPr lang="de-DE" dirty="0" err="1"/>
              <a:t>forget</a:t>
            </a:r>
            <a:r>
              <a:rPr lang="de-DE" dirty="0"/>
              <a:t> </a:t>
            </a:r>
            <a:r>
              <a:rPr lang="de-DE" dirty="0" err="1"/>
              <a:t>table</a:t>
            </a:r>
            <a:r>
              <a:rPr lang="de-DE" dirty="0"/>
              <a:t>. </a:t>
            </a:r>
            <a:r>
              <a:rPr lang="de-DE" dirty="0" err="1"/>
              <a:t>say</a:t>
            </a:r>
            <a:r>
              <a:rPr lang="de-DE" dirty="0"/>
              <a:t> 90 kW DC!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2639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I am </a:t>
            </a:r>
            <a:r>
              <a:rPr lang="de-DE" dirty="0" err="1"/>
              <a:t>here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present</a:t>
            </a:r>
            <a:r>
              <a:rPr lang="de-DE" dirty="0"/>
              <a:t> on behalf </a:t>
            </a:r>
            <a:r>
              <a:rPr lang="de-DE" dirty="0" err="1"/>
              <a:t>of</a:t>
            </a:r>
            <a:r>
              <a:rPr lang="de-DE" dirty="0"/>
              <a:t> Kathrin </a:t>
            </a:r>
            <a:r>
              <a:rPr lang="de-DE" dirty="0" err="1"/>
              <a:t>who</a:t>
            </a:r>
            <a:r>
              <a:rPr lang="de-DE" dirty="0"/>
              <a:t>, in </a:t>
            </a:r>
            <a:r>
              <a:rPr lang="de-DE" dirty="0" err="1"/>
              <a:t>the</a:t>
            </a:r>
            <a:r>
              <a:rPr lang="de-DE" dirty="0"/>
              <a:t> end, </a:t>
            </a:r>
            <a:r>
              <a:rPr lang="de-DE" dirty="0" err="1"/>
              <a:t>unfortunately</a:t>
            </a:r>
            <a:r>
              <a:rPr lang="de-DE" dirty="0"/>
              <a:t> </a:t>
            </a:r>
            <a:r>
              <a:rPr lang="de-DE" dirty="0" err="1"/>
              <a:t>could</a:t>
            </a:r>
            <a:r>
              <a:rPr lang="de-DE" dirty="0"/>
              <a:t> not </a:t>
            </a:r>
            <a:r>
              <a:rPr lang="de-DE" dirty="0" err="1"/>
              <a:t>attend</a:t>
            </a:r>
            <a:r>
              <a:rPr lang="de-DE" dirty="0"/>
              <a:t>.</a:t>
            </a:r>
          </a:p>
          <a:p>
            <a:r>
              <a:rPr lang="de-DE" dirty="0"/>
              <a:t>The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6348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="1" dirty="0"/>
              <a:t>First </a:t>
            </a:r>
            <a:r>
              <a:rPr lang="de-DE" b="1" dirty="0" err="1"/>
              <a:t>studies</a:t>
            </a:r>
            <a:r>
              <a:rPr lang="de-DE" b="1" dirty="0"/>
              <a:t> date back </a:t>
            </a:r>
            <a:r>
              <a:rPr lang="de-DE" b="1" dirty="0" err="1"/>
              <a:t>to</a:t>
            </a:r>
            <a:r>
              <a:rPr lang="de-DE" b="1" dirty="0"/>
              <a:t> 2000. So </a:t>
            </a:r>
            <a:r>
              <a:rPr lang="de-DE" b="1" dirty="0" err="1"/>
              <a:t>far</a:t>
            </a:r>
            <a:r>
              <a:rPr lang="de-DE" b="1" dirty="0"/>
              <a:t> not </a:t>
            </a:r>
            <a:r>
              <a:rPr lang="de-DE" b="1" dirty="0" err="1"/>
              <a:t>built</a:t>
            </a:r>
            <a:r>
              <a:rPr lang="de-DE" b="1" dirty="0"/>
              <a:t> </a:t>
            </a:r>
            <a:r>
              <a:rPr lang="de-DE" b="1" dirty="0" err="1"/>
              <a:t>for</a:t>
            </a:r>
            <a:r>
              <a:rPr lang="de-DE" b="1" dirty="0"/>
              <a:t> SCC.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="1" dirty="0" err="1"/>
              <a:t>Reduce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space</a:t>
            </a:r>
            <a:r>
              <a:rPr lang="de-DE" b="1" dirty="0"/>
              <a:t> </a:t>
            </a:r>
            <a:r>
              <a:rPr lang="de-DE" b="1" dirty="0" err="1"/>
              <a:t>charge</a:t>
            </a:r>
            <a:r>
              <a:rPr lang="de-DE" b="1" dirty="0"/>
              <a:t> tune shift </a:t>
            </a:r>
            <a:r>
              <a:rPr lang="de-DE" b="1" dirty="0" err="1"/>
              <a:t>by</a:t>
            </a:r>
            <a:r>
              <a:rPr lang="de-DE" b="1" dirty="0"/>
              <a:t> </a:t>
            </a:r>
            <a:r>
              <a:rPr lang="de-DE" b="1" dirty="0" err="1"/>
              <a:t>superimposing</a:t>
            </a:r>
            <a:r>
              <a:rPr lang="de-DE" b="1" dirty="0"/>
              <a:t> an </a:t>
            </a:r>
            <a:r>
              <a:rPr lang="de-DE" b="1" dirty="0" err="1"/>
              <a:t>electron</a:t>
            </a:r>
            <a:r>
              <a:rPr lang="de-DE" b="1" dirty="0"/>
              <a:t> beam </a:t>
            </a:r>
            <a:r>
              <a:rPr lang="de-DE" b="1" dirty="0" err="1"/>
              <a:t>which</a:t>
            </a:r>
            <a:r>
              <a:rPr lang="de-DE" b="1" dirty="0"/>
              <a:t> </a:t>
            </a:r>
            <a:r>
              <a:rPr lang="de-DE" b="1" dirty="0" err="1">
                <a:highlight>
                  <a:srgbClr val="FFFF00"/>
                </a:highlight>
              </a:rPr>
              <a:t>co-moves</a:t>
            </a:r>
            <a:r>
              <a:rPr lang="de-DE" b="1" dirty="0"/>
              <a:t> </a:t>
            </a:r>
            <a:r>
              <a:rPr lang="de-DE" b="1" dirty="0" err="1"/>
              <a:t>with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ion</a:t>
            </a:r>
            <a:r>
              <a:rPr lang="de-DE" b="1" dirty="0"/>
              <a:t> beam.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="1" dirty="0"/>
              <a:t>e- beam </a:t>
            </a:r>
            <a:r>
              <a:rPr lang="de-DE" b="1" dirty="0" err="1"/>
              <a:t>current</a:t>
            </a:r>
            <a:r>
              <a:rPr lang="de-DE" b="1" dirty="0"/>
              <a:t> </a:t>
            </a:r>
            <a:r>
              <a:rPr lang="de-DE" b="1" dirty="0" err="1"/>
              <a:t>is</a:t>
            </a:r>
            <a:r>
              <a:rPr lang="de-DE" b="1" dirty="0"/>
              <a:t> </a:t>
            </a:r>
            <a:r>
              <a:rPr lang="de-DE" b="1" dirty="0" err="1"/>
              <a:t>modulated</a:t>
            </a:r>
            <a:r>
              <a:rPr lang="de-DE" b="1" dirty="0"/>
              <a:t> </a:t>
            </a:r>
            <a:r>
              <a:rPr lang="de-DE" b="1" dirty="0" err="1"/>
              <a:t>to</a:t>
            </a:r>
            <a:r>
              <a:rPr lang="de-DE" b="1" dirty="0"/>
              <a:t> follow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ion</a:t>
            </a:r>
            <a:r>
              <a:rPr lang="de-DE" b="1" dirty="0"/>
              <a:t> beam </a:t>
            </a:r>
            <a:r>
              <a:rPr lang="de-DE" b="1" dirty="0" err="1"/>
              <a:t>current</a:t>
            </a:r>
            <a:r>
              <a:rPr lang="de-DE" b="1" dirty="0"/>
              <a:t>, </a:t>
            </a:r>
            <a:r>
              <a:rPr lang="de-DE" b="1" dirty="0" err="1"/>
              <a:t>thereby</a:t>
            </a:r>
            <a:r>
              <a:rPr lang="de-DE" b="1" dirty="0"/>
              <a:t> </a:t>
            </a:r>
            <a:r>
              <a:rPr lang="de-DE" b="1" dirty="0" err="1"/>
              <a:t>maintaining</a:t>
            </a:r>
            <a:r>
              <a:rPr lang="de-DE" b="1" dirty="0"/>
              <a:t> SCC </a:t>
            </a:r>
            <a:r>
              <a:rPr lang="de-DE" b="1" dirty="0" err="1"/>
              <a:t>over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ion</a:t>
            </a:r>
            <a:r>
              <a:rPr lang="de-DE" b="1" dirty="0"/>
              <a:t> beam.</a:t>
            </a:r>
          </a:p>
          <a:p>
            <a:endParaRPr lang="de-DE" b="1" dirty="0"/>
          </a:p>
          <a:p>
            <a:r>
              <a:rPr lang="de-DE" b="1" dirty="0"/>
              <a:t>###</a:t>
            </a:r>
          </a:p>
          <a:p>
            <a:endParaRPr lang="de-DE" b="1" dirty="0"/>
          </a:p>
          <a:p>
            <a:r>
              <a:rPr lang="de-DE" b="1" dirty="0"/>
              <a:t>An </a:t>
            </a:r>
            <a:r>
              <a:rPr lang="de-DE" b="1" dirty="0" err="1"/>
              <a:t>electron</a:t>
            </a:r>
            <a:r>
              <a:rPr lang="de-DE" b="1" dirty="0"/>
              <a:t> </a:t>
            </a:r>
            <a:r>
              <a:rPr lang="de-DE" b="1" dirty="0" err="1"/>
              <a:t>lens</a:t>
            </a:r>
            <a:r>
              <a:rPr lang="de-DE" b="1" dirty="0"/>
              <a:t> </a:t>
            </a:r>
            <a:r>
              <a:rPr lang="de-DE" b="1" dirty="0" err="1"/>
              <a:t>reduces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incoherent</a:t>
            </a:r>
            <a:r>
              <a:rPr lang="de-DE" b="1" dirty="0"/>
              <a:t> </a:t>
            </a:r>
            <a:r>
              <a:rPr lang="de-DE" b="1" dirty="0" err="1"/>
              <a:t>space</a:t>
            </a:r>
            <a:r>
              <a:rPr lang="de-DE" b="1" dirty="0"/>
              <a:t> </a:t>
            </a:r>
            <a:r>
              <a:rPr lang="de-DE" b="1" dirty="0" err="1"/>
              <a:t>charge</a:t>
            </a:r>
            <a:r>
              <a:rPr lang="de-DE" b="1" dirty="0"/>
              <a:t> tune </a:t>
            </a:r>
            <a:r>
              <a:rPr lang="de-DE" b="1" dirty="0" err="1"/>
              <a:t>shifts</a:t>
            </a:r>
            <a:r>
              <a:rPr lang="de-DE" b="1" dirty="0"/>
              <a:t> in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transverse</a:t>
            </a:r>
            <a:r>
              <a:rPr lang="de-DE" b="1" dirty="0"/>
              <a:t> planes </a:t>
            </a:r>
            <a:r>
              <a:rPr lang="de-DE" b="1" dirty="0" err="1"/>
              <a:t>as</a:t>
            </a:r>
            <a:r>
              <a:rPr lang="de-DE" b="1" dirty="0"/>
              <a:t> </a:t>
            </a:r>
            <a:r>
              <a:rPr lang="de-DE" b="1" dirty="0" err="1"/>
              <a:t>shown</a:t>
            </a:r>
            <a:r>
              <a:rPr lang="de-DE" b="1" dirty="0"/>
              <a:t> in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bottom-right</a:t>
            </a:r>
            <a:r>
              <a:rPr lang="de-DE" b="1" dirty="0"/>
              <a:t> </a:t>
            </a:r>
            <a:r>
              <a:rPr lang="de-DE" b="1" dirty="0" err="1"/>
              <a:t>figure</a:t>
            </a:r>
            <a:r>
              <a:rPr lang="de-DE" b="1" dirty="0"/>
              <a:t> </a:t>
            </a:r>
            <a:r>
              <a:rPr lang="de-DE" b="1" dirty="0" err="1"/>
              <a:t>by</a:t>
            </a:r>
            <a:r>
              <a:rPr lang="de-DE" b="1" dirty="0"/>
              <a:t> </a:t>
            </a:r>
            <a:r>
              <a:rPr lang="de-DE" b="1" dirty="0" err="1"/>
              <a:t>means</a:t>
            </a:r>
            <a:r>
              <a:rPr lang="de-DE" b="1" dirty="0"/>
              <a:t> </a:t>
            </a:r>
            <a:r>
              <a:rPr lang="de-DE" b="1" dirty="0" err="1"/>
              <a:t>of</a:t>
            </a:r>
            <a:r>
              <a:rPr lang="de-DE" b="1" dirty="0"/>
              <a:t> </a:t>
            </a:r>
            <a:r>
              <a:rPr lang="de-DE" b="1" dirty="0" err="1"/>
              <a:t>counteracting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repulsive </a:t>
            </a:r>
            <a:r>
              <a:rPr lang="de-DE" b="1" dirty="0" err="1"/>
              <a:t>electrostatic</a:t>
            </a:r>
            <a:r>
              <a:rPr lang="de-DE" b="1" dirty="0"/>
              <a:t> </a:t>
            </a:r>
            <a:r>
              <a:rPr lang="de-DE" b="1" dirty="0" err="1"/>
              <a:t>forces</a:t>
            </a:r>
            <a:r>
              <a:rPr lang="de-DE" b="1" dirty="0"/>
              <a:t> </a:t>
            </a:r>
            <a:r>
              <a:rPr lang="de-DE" b="1" dirty="0" err="1"/>
              <a:t>between</a:t>
            </a:r>
            <a:r>
              <a:rPr lang="de-DE" b="1" dirty="0"/>
              <a:t> –in </a:t>
            </a:r>
            <a:r>
              <a:rPr lang="de-DE" b="1" dirty="0" err="1"/>
              <a:t>our</a:t>
            </a:r>
            <a:r>
              <a:rPr lang="de-DE" b="1" dirty="0"/>
              <a:t> </a:t>
            </a:r>
            <a:r>
              <a:rPr lang="de-DE" b="1" dirty="0" err="1"/>
              <a:t>case</a:t>
            </a:r>
            <a:r>
              <a:rPr lang="de-DE" b="1" dirty="0"/>
              <a:t>– positive </a:t>
            </a:r>
            <a:r>
              <a:rPr lang="de-DE" b="1" dirty="0" err="1"/>
              <a:t>ions</a:t>
            </a:r>
            <a:r>
              <a:rPr lang="de-DE" b="1" dirty="0"/>
              <a:t> </a:t>
            </a:r>
            <a:r>
              <a:rPr lang="de-DE" b="1" dirty="0" err="1"/>
              <a:t>of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primary</a:t>
            </a:r>
            <a:r>
              <a:rPr lang="de-DE" b="1" dirty="0"/>
              <a:t> beam </a:t>
            </a:r>
            <a:r>
              <a:rPr lang="de-DE" b="1" dirty="0" err="1"/>
              <a:t>with</a:t>
            </a:r>
            <a:r>
              <a:rPr lang="de-DE" b="1" dirty="0"/>
              <a:t> </a:t>
            </a:r>
            <a:r>
              <a:rPr lang="de-DE" b="1" dirty="0" err="1"/>
              <a:t>oppositely</a:t>
            </a:r>
            <a:r>
              <a:rPr lang="de-DE" b="1" dirty="0"/>
              <a:t> </a:t>
            </a:r>
            <a:r>
              <a:rPr lang="de-DE" b="1" dirty="0" err="1"/>
              <a:t>charged</a:t>
            </a:r>
            <a:r>
              <a:rPr lang="de-DE" b="1" dirty="0"/>
              <a:t> </a:t>
            </a:r>
            <a:r>
              <a:rPr lang="de-DE" b="1" dirty="0" err="1"/>
              <a:t>particles</a:t>
            </a:r>
            <a:r>
              <a:rPr lang="de-DE" b="1" dirty="0"/>
              <a:t>, </a:t>
            </a:r>
            <a:r>
              <a:rPr lang="de-DE" b="1" dirty="0" err="1"/>
              <a:t>namely</a:t>
            </a:r>
            <a:r>
              <a:rPr lang="de-DE" b="1" dirty="0"/>
              <a:t> </a:t>
            </a:r>
            <a:r>
              <a:rPr lang="de-DE" b="1" dirty="0" err="1"/>
              <a:t>electrons</a:t>
            </a:r>
            <a:r>
              <a:rPr lang="de-DE" b="1" dirty="0"/>
              <a:t>.</a:t>
            </a:r>
          </a:p>
          <a:p>
            <a:endParaRPr lang="de-DE" dirty="0"/>
          </a:p>
          <a:p>
            <a:r>
              <a:rPr lang="de-DE" b="1" dirty="0"/>
              <a:t>The </a:t>
            </a:r>
            <a:r>
              <a:rPr lang="de-DE" b="1" dirty="0" err="1"/>
              <a:t>electron</a:t>
            </a:r>
            <a:r>
              <a:rPr lang="de-DE" b="1" dirty="0"/>
              <a:t> </a:t>
            </a:r>
            <a:r>
              <a:rPr lang="de-DE" b="1" dirty="0" err="1"/>
              <a:t>lens</a:t>
            </a:r>
            <a:r>
              <a:rPr lang="de-DE" b="1" dirty="0"/>
              <a:t> </a:t>
            </a:r>
            <a:r>
              <a:rPr lang="de-DE" b="1" dirty="0" err="1"/>
              <a:t>has</a:t>
            </a:r>
            <a:r>
              <a:rPr lang="de-DE" b="1" dirty="0"/>
              <a:t> </a:t>
            </a:r>
            <a:r>
              <a:rPr lang="de-DE" b="1" dirty="0" err="1"/>
              <a:t>some</a:t>
            </a:r>
            <a:r>
              <a:rPr lang="de-DE" b="1" dirty="0"/>
              <a:t> </a:t>
            </a:r>
            <a:r>
              <a:rPr lang="de-DE" b="1" dirty="0" err="1"/>
              <a:t>features</a:t>
            </a:r>
            <a:r>
              <a:rPr lang="de-DE" b="1" dirty="0"/>
              <a:t> also </a:t>
            </a:r>
            <a:r>
              <a:rPr lang="de-DE" b="1" dirty="0" err="1"/>
              <a:t>found</a:t>
            </a:r>
            <a:r>
              <a:rPr lang="de-DE" b="1" dirty="0"/>
              <a:t> in an </a:t>
            </a:r>
            <a:r>
              <a:rPr lang="de-DE" b="1" dirty="0" err="1"/>
              <a:t>electron</a:t>
            </a:r>
            <a:r>
              <a:rPr lang="de-DE" b="1" dirty="0"/>
              <a:t> cooler.</a:t>
            </a:r>
          </a:p>
          <a:p>
            <a:endParaRPr lang="de-DE" dirty="0"/>
          </a:p>
          <a:p>
            <a:r>
              <a:rPr lang="de-DE" dirty="0"/>
              <a:t>As </a:t>
            </a:r>
            <a:r>
              <a:rPr lang="de-DE" dirty="0" err="1"/>
              <a:t>illustrated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figure</a:t>
            </a:r>
            <a:r>
              <a:rPr lang="de-DE" dirty="0"/>
              <a:t> at </a:t>
            </a:r>
            <a:r>
              <a:rPr lang="de-DE" dirty="0" err="1"/>
              <a:t>the</a:t>
            </a:r>
            <a:r>
              <a:rPr lang="de-DE" dirty="0"/>
              <a:t> top, </a:t>
            </a:r>
            <a:r>
              <a:rPr lang="de-DE" dirty="0" err="1"/>
              <a:t>electrons</a:t>
            </a:r>
            <a:r>
              <a:rPr lang="de-DE" dirty="0"/>
              <a:t> </a:t>
            </a:r>
            <a:r>
              <a:rPr lang="de-DE" dirty="0" err="1"/>
              <a:t>interact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positively</a:t>
            </a:r>
            <a:r>
              <a:rPr lang="de-DE" dirty="0"/>
              <a:t> </a:t>
            </a:r>
            <a:r>
              <a:rPr lang="de-DE" dirty="0" err="1"/>
              <a:t>charged</a:t>
            </a:r>
            <a:r>
              <a:rPr lang="de-DE" dirty="0"/>
              <a:t> </a:t>
            </a:r>
            <a:r>
              <a:rPr lang="de-DE" dirty="0" err="1"/>
              <a:t>particles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primary</a:t>
            </a:r>
            <a:r>
              <a:rPr lang="de-DE" dirty="0"/>
              <a:t> beam in a </a:t>
            </a:r>
            <a:r>
              <a:rPr lang="de-DE" dirty="0" err="1"/>
              <a:t>solenoid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middle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device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The </a:t>
            </a:r>
            <a:r>
              <a:rPr lang="de-DE" dirty="0" err="1"/>
              <a:t>primary</a:t>
            </a:r>
            <a:r>
              <a:rPr lang="de-DE" dirty="0"/>
              <a:t> beam </a:t>
            </a:r>
            <a:r>
              <a:rPr lang="de-DE" dirty="0" err="1"/>
              <a:t>circulates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synchrotron</a:t>
            </a:r>
            <a:r>
              <a:rPr lang="de-DE" dirty="0"/>
              <a:t>.</a:t>
            </a:r>
          </a:p>
          <a:p>
            <a:endParaRPr lang="de-DE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A </a:t>
            </a:r>
            <a:r>
              <a:rPr lang="de-DE" dirty="0" err="1"/>
              <a:t>set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carrying</a:t>
            </a:r>
            <a:r>
              <a:rPr lang="de-DE" dirty="0"/>
              <a:t> single-wind </a:t>
            </a:r>
            <a:r>
              <a:rPr lang="de-DE" dirty="0" err="1"/>
              <a:t>coils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-stream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main</a:t>
            </a:r>
            <a:r>
              <a:rPr lang="de-DE" dirty="0"/>
              <a:t> </a:t>
            </a:r>
            <a:r>
              <a:rPr lang="de-DE" dirty="0" err="1"/>
              <a:t>solenoid</a:t>
            </a:r>
            <a:r>
              <a:rPr lang="de-DE" dirty="0"/>
              <a:t> </a:t>
            </a:r>
            <a:r>
              <a:rPr lang="de-DE" dirty="0" err="1"/>
              <a:t>creates</a:t>
            </a:r>
            <a:r>
              <a:rPr lang="de-DE" dirty="0"/>
              <a:t> a </a:t>
            </a:r>
            <a:r>
              <a:rPr lang="de-DE" dirty="0" err="1"/>
              <a:t>toroidal</a:t>
            </a:r>
            <a:r>
              <a:rPr lang="de-DE" dirty="0"/>
              <a:t>-like B-</a:t>
            </a:r>
            <a:r>
              <a:rPr lang="de-DE" dirty="0" err="1"/>
              <a:t>field</a:t>
            </a:r>
            <a:r>
              <a:rPr lang="de-DE" dirty="0"/>
              <a:t>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guides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e-beam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main</a:t>
            </a:r>
            <a:r>
              <a:rPr lang="de-DE" dirty="0"/>
              <a:t> </a:t>
            </a:r>
            <a:r>
              <a:rPr lang="de-DE" dirty="0" err="1"/>
              <a:t>solenoid</a:t>
            </a:r>
            <a:r>
              <a:rPr lang="de-DE" dirty="0"/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  <a:p>
            <a:r>
              <a:rPr lang="de-DE" dirty="0"/>
              <a:t>The </a:t>
            </a:r>
            <a:r>
              <a:rPr lang="de-DE" dirty="0" err="1"/>
              <a:t>main</a:t>
            </a:r>
            <a:r>
              <a:rPr lang="de-DE" dirty="0"/>
              <a:t> </a:t>
            </a:r>
            <a:r>
              <a:rPr lang="de-DE" dirty="0" err="1"/>
              <a:t>solenoid</a:t>
            </a:r>
            <a:r>
              <a:rPr lang="de-DE" dirty="0"/>
              <a:t> </a:t>
            </a:r>
            <a:r>
              <a:rPr lang="de-DE" dirty="0" err="1"/>
              <a:t>then</a:t>
            </a:r>
            <a:r>
              <a:rPr lang="de-DE" dirty="0"/>
              <a:t> </a:t>
            </a:r>
            <a:r>
              <a:rPr lang="de-DE" dirty="0" err="1"/>
              <a:t>guides</a:t>
            </a:r>
            <a:r>
              <a:rPr lang="de-DE" dirty="0"/>
              <a:t> </a:t>
            </a:r>
            <a:r>
              <a:rPr lang="de-DE" dirty="0" err="1"/>
              <a:t>both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electron</a:t>
            </a:r>
            <a:r>
              <a:rPr lang="de-DE" dirty="0"/>
              <a:t> and </a:t>
            </a:r>
            <a:r>
              <a:rPr lang="de-DE" dirty="0" err="1"/>
              <a:t>primary</a:t>
            </a:r>
            <a:r>
              <a:rPr lang="de-DE" dirty="0"/>
              <a:t> </a:t>
            </a:r>
            <a:r>
              <a:rPr lang="de-DE" dirty="0" err="1"/>
              <a:t>particles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a </a:t>
            </a:r>
            <a:r>
              <a:rPr lang="de-DE" dirty="0" err="1"/>
              <a:t>another</a:t>
            </a:r>
            <a:r>
              <a:rPr lang="de-DE" dirty="0"/>
              <a:t> </a:t>
            </a:r>
            <a:r>
              <a:rPr lang="de-DE" dirty="0" err="1"/>
              <a:t>toroid</a:t>
            </a:r>
            <a:r>
              <a:rPr lang="de-DE" dirty="0"/>
              <a:t>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guides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electrons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a </a:t>
            </a:r>
            <a:r>
              <a:rPr lang="de-DE" dirty="0" err="1"/>
              <a:t>collector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they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dumped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The </a:t>
            </a:r>
            <a:r>
              <a:rPr lang="de-DE" dirty="0" err="1"/>
              <a:t>primary</a:t>
            </a:r>
            <a:r>
              <a:rPr lang="de-DE" dirty="0"/>
              <a:t> beam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deflected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toroids</a:t>
            </a:r>
            <a:r>
              <a:rPr lang="de-DE" dirty="0"/>
              <a:t> </a:t>
            </a:r>
            <a:r>
              <a:rPr lang="de-DE" dirty="0" err="1"/>
              <a:t>much</a:t>
            </a:r>
            <a:r>
              <a:rPr lang="de-DE" dirty="0"/>
              <a:t> </a:t>
            </a:r>
            <a:r>
              <a:rPr lang="de-DE" dirty="0" err="1"/>
              <a:t>less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electrons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owing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/>
              <a:t>much</a:t>
            </a:r>
            <a:r>
              <a:rPr lang="de-DE" dirty="0"/>
              <a:t> </a:t>
            </a:r>
            <a:r>
              <a:rPr lang="de-DE" dirty="0" err="1"/>
              <a:t>lower</a:t>
            </a:r>
            <a:r>
              <a:rPr lang="de-DE" dirty="0"/>
              <a:t> </a:t>
            </a:r>
            <a:r>
              <a:rPr lang="de-DE" dirty="0" err="1"/>
              <a:t>charge-to-mass</a:t>
            </a:r>
            <a:r>
              <a:rPr lang="de-DE" dirty="0"/>
              <a:t> </a:t>
            </a:r>
            <a:r>
              <a:rPr lang="de-DE" dirty="0" err="1"/>
              <a:t>ratio</a:t>
            </a:r>
            <a:r>
              <a:rPr lang="de-DE" dirty="0"/>
              <a:t> and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therefore</a:t>
            </a:r>
            <a:r>
              <a:rPr lang="de-DE" dirty="0"/>
              <a:t> </a:t>
            </a:r>
            <a:r>
              <a:rPr lang="de-DE" dirty="0" err="1"/>
              <a:t>able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pass </a:t>
            </a:r>
            <a:r>
              <a:rPr lang="de-DE" dirty="0" err="1"/>
              <a:t>through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electron</a:t>
            </a:r>
            <a:r>
              <a:rPr lang="de-DE" dirty="0"/>
              <a:t> </a:t>
            </a:r>
            <a:r>
              <a:rPr lang="de-DE" dirty="0" err="1"/>
              <a:t>lens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 err="1"/>
              <a:t>Steerers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- and down-stream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electron</a:t>
            </a:r>
            <a:r>
              <a:rPr lang="de-DE" dirty="0"/>
              <a:t> </a:t>
            </a:r>
            <a:r>
              <a:rPr lang="de-DE" dirty="0" err="1"/>
              <a:t>lens</a:t>
            </a:r>
            <a:r>
              <a:rPr lang="de-DE" dirty="0"/>
              <a:t> </a:t>
            </a:r>
            <a:r>
              <a:rPr lang="de-DE" dirty="0" err="1"/>
              <a:t>serve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close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orbit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synchrotron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b="1" dirty="0" err="1"/>
              <a:t>When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primary</a:t>
            </a:r>
            <a:r>
              <a:rPr lang="de-DE" b="1" dirty="0"/>
              <a:t> beam </a:t>
            </a:r>
            <a:r>
              <a:rPr lang="de-DE" b="1" dirty="0" err="1"/>
              <a:t>is</a:t>
            </a:r>
            <a:r>
              <a:rPr lang="de-DE" b="1" dirty="0"/>
              <a:t> </a:t>
            </a:r>
            <a:r>
              <a:rPr lang="de-DE" b="1" dirty="0" err="1"/>
              <a:t>bunched</a:t>
            </a:r>
            <a:r>
              <a:rPr lang="de-DE" b="1" dirty="0"/>
              <a:t> </a:t>
            </a:r>
            <a:r>
              <a:rPr lang="de-DE" b="1" dirty="0" err="1"/>
              <a:t>longitudinally</a:t>
            </a:r>
            <a:r>
              <a:rPr lang="de-DE" b="1" dirty="0"/>
              <a:t>,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compensating</a:t>
            </a:r>
            <a:r>
              <a:rPr lang="de-DE" b="1" dirty="0"/>
              <a:t> </a:t>
            </a:r>
            <a:r>
              <a:rPr lang="de-DE" b="1" dirty="0" err="1"/>
              <a:t>transverse</a:t>
            </a:r>
            <a:r>
              <a:rPr lang="de-DE" b="1" dirty="0"/>
              <a:t> </a:t>
            </a:r>
            <a:r>
              <a:rPr lang="de-DE" b="1" dirty="0" err="1"/>
              <a:t>force</a:t>
            </a:r>
            <a:r>
              <a:rPr lang="de-DE" b="1" dirty="0"/>
              <a:t> </a:t>
            </a:r>
            <a:r>
              <a:rPr lang="de-DE" b="1" dirty="0" err="1"/>
              <a:t>from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electrons</a:t>
            </a:r>
            <a:r>
              <a:rPr lang="de-DE" b="1" dirty="0"/>
              <a:t> </a:t>
            </a:r>
            <a:r>
              <a:rPr lang="de-DE" b="1" dirty="0" err="1"/>
              <a:t>acting</a:t>
            </a:r>
            <a:r>
              <a:rPr lang="de-DE" b="1" dirty="0"/>
              <a:t> on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primary</a:t>
            </a:r>
            <a:r>
              <a:rPr lang="de-DE" b="1" dirty="0"/>
              <a:t> beam </a:t>
            </a:r>
            <a:r>
              <a:rPr lang="de-DE" b="1" dirty="0" err="1"/>
              <a:t>should</a:t>
            </a:r>
            <a:r>
              <a:rPr lang="de-DE" b="1" dirty="0"/>
              <a:t> </a:t>
            </a:r>
            <a:r>
              <a:rPr lang="de-DE" b="1" dirty="0" err="1"/>
              <a:t>remain</a:t>
            </a:r>
            <a:r>
              <a:rPr lang="de-DE" b="1" dirty="0"/>
              <a:t> proportional </a:t>
            </a:r>
            <a:r>
              <a:rPr lang="de-DE" b="1" dirty="0" err="1"/>
              <a:t>to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force</a:t>
            </a:r>
            <a:r>
              <a:rPr lang="de-DE" b="1" dirty="0"/>
              <a:t> </a:t>
            </a:r>
            <a:r>
              <a:rPr lang="de-DE" b="1" dirty="0" err="1"/>
              <a:t>from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primary</a:t>
            </a:r>
            <a:r>
              <a:rPr lang="de-DE" b="1" dirty="0"/>
              <a:t> </a:t>
            </a:r>
            <a:r>
              <a:rPr lang="de-DE" b="1" dirty="0" err="1"/>
              <a:t>particles</a:t>
            </a:r>
            <a:r>
              <a:rPr lang="de-DE" b="1" dirty="0"/>
              <a:t> </a:t>
            </a:r>
            <a:r>
              <a:rPr lang="de-DE" b="1" dirty="0" err="1"/>
              <a:t>acting</a:t>
            </a:r>
            <a:r>
              <a:rPr lang="de-DE" b="1" dirty="0"/>
              <a:t> on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primary</a:t>
            </a:r>
            <a:r>
              <a:rPr lang="de-DE" b="1" dirty="0"/>
              <a:t> </a:t>
            </a:r>
            <a:r>
              <a:rPr lang="de-DE" b="1" dirty="0" err="1"/>
              <a:t>particles</a:t>
            </a:r>
            <a:r>
              <a:rPr lang="de-DE" b="1" dirty="0"/>
              <a:t> </a:t>
            </a:r>
            <a:r>
              <a:rPr lang="de-DE" b="1" dirty="0" err="1"/>
              <a:t>themselves</a:t>
            </a:r>
            <a:r>
              <a:rPr lang="de-DE" b="1" dirty="0"/>
              <a:t> (i.e. </a:t>
            </a:r>
            <a:r>
              <a:rPr lang="de-DE" b="1" dirty="0" err="1"/>
              <a:t>self</a:t>
            </a:r>
            <a:r>
              <a:rPr lang="de-DE" b="1" dirty="0"/>
              <a:t> </a:t>
            </a:r>
            <a:r>
              <a:rPr lang="de-DE" b="1" dirty="0" err="1"/>
              <a:t>field</a:t>
            </a:r>
            <a:r>
              <a:rPr lang="de-DE" b="1" dirty="0"/>
              <a:t>).</a:t>
            </a:r>
          </a:p>
          <a:p>
            <a:endParaRPr lang="de-DE" dirty="0"/>
          </a:p>
          <a:p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means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longitudinal </a:t>
            </a:r>
            <a:r>
              <a:rPr lang="de-DE" dirty="0" err="1"/>
              <a:t>charge</a:t>
            </a:r>
            <a:r>
              <a:rPr lang="de-DE" dirty="0"/>
              <a:t> </a:t>
            </a:r>
            <a:r>
              <a:rPr lang="de-DE" dirty="0" err="1"/>
              <a:t>density</a:t>
            </a:r>
            <a:r>
              <a:rPr lang="de-DE" dirty="0"/>
              <a:t> </a:t>
            </a:r>
            <a:r>
              <a:rPr lang="de-DE" dirty="0" err="1"/>
              <a:t>profile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electron</a:t>
            </a:r>
            <a:r>
              <a:rPr lang="de-DE" dirty="0"/>
              <a:t> beam -</a:t>
            </a:r>
            <a:r>
              <a:rPr lang="de-DE" dirty="0" err="1"/>
              <a:t>above</a:t>
            </a:r>
            <a:r>
              <a:rPr lang="de-DE" dirty="0"/>
              <a:t> all, </a:t>
            </a:r>
            <a:r>
              <a:rPr lang="de-DE" dirty="0" err="1"/>
              <a:t>that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main</a:t>
            </a:r>
            <a:r>
              <a:rPr lang="de-DE" dirty="0"/>
              <a:t> </a:t>
            </a:r>
            <a:r>
              <a:rPr lang="de-DE" dirty="0" err="1"/>
              <a:t>solenoid</a:t>
            </a:r>
            <a:r>
              <a:rPr lang="de-DE" dirty="0"/>
              <a:t>-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modulated</a:t>
            </a:r>
            <a:r>
              <a:rPr lang="de-DE" dirty="0"/>
              <a:t> such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its</a:t>
            </a:r>
            <a:r>
              <a:rPr lang="de-DE" dirty="0"/>
              <a:t> longitudinal </a:t>
            </a:r>
            <a:r>
              <a:rPr lang="de-DE" dirty="0" err="1"/>
              <a:t>charge</a:t>
            </a:r>
            <a:r>
              <a:rPr lang="de-DE" dirty="0"/>
              <a:t> </a:t>
            </a:r>
            <a:r>
              <a:rPr lang="de-DE" dirty="0" err="1"/>
              <a:t>density</a:t>
            </a:r>
            <a:r>
              <a:rPr lang="de-DE" dirty="0"/>
              <a:t> </a:t>
            </a:r>
            <a:r>
              <a:rPr lang="de-DE" dirty="0" err="1"/>
              <a:t>profile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proportional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primary</a:t>
            </a:r>
            <a:r>
              <a:rPr lang="de-DE" dirty="0"/>
              <a:t> </a:t>
            </a:r>
            <a:r>
              <a:rPr lang="de-DE" dirty="0" err="1"/>
              <a:t>beam‘s</a:t>
            </a:r>
            <a:r>
              <a:rPr lang="de-DE" dirty="0"/>
              <a:t>, and in </a:t>
            </a:r>
            <a:r>
              <a:rPr lang="de-DE" dirty="0" err="1"/>
              <a:t>phase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,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depicted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bottom-left</a:t>
            </a:r>
            <a:r>
              <a:rPr lang="de-DE" dirty="0"/>
              <a:t> </a:t>
            </a:r>
            <a:r>
              <a:rPr lang="de-DE" dirty="0" err="1"/>
              <a:t>figure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(2 min. 19 sec.)</a:t>
            </a:r>
          </a:p>
          <a:p>
            <a:endParaRPr lang="de-DE" dirty="0"/>
          </a:p>
          <a:p>
            <a:r>
              <a:rPr lang="de-DE" dirty="0"/>
              <a:t>###</a:t>
            </a:r>
          </a:p>
          <a:p>
            <a:endParaRPr lang="de-DE" dirty="0"/>
          </a:p>
          <a:p>
            <a:r>
              <a:rPr lang="de-DE" dirty="0" err="1"/>
              <a:t>dQ</a:t>
            </a:r>
            <a:r>
              <a:rPr lang="de-DE" dirty="0"/>
              <a:t> SC </a:t>
            </a:r>
            <a:r>
              <a:rPr lang="de-DE" dirty="0" err="1"/>
              <a:t>for</a:t>
            </a:r>
            <a:r>
              <a:rPr lang="de-DE" dirty="0"/>
              <a:t> a K-V</a:t>
            </a:r>
          </a:p>
          <a:p>
            <a:r>
              <a:rPr lang="de-DE" dirty="0" err="1"/>
              <a:t>dQ</a:t>
            </a:r>
            <a:r>
              <a:rPr lang="de-DE" dirty="0"/>
              <a:t> e: -/+ </a:t>
            </a:r>
            <a:r>
              <a:rPr lang="de-DE" dirty="0" err="1"/>
              <a:t>sign</a:t>
            </a:r>
            <a:r>
              <a:rPr lang="de-DE" dirty="0"/>
              <a:t> in </a:t>
            </a:r>
            <a:r>
              <a:rPr lang="de-DE" dirty="0" err="1"/>
              <a:t>eq</a:t>
            </a:r>
            <a:r>
              <a:rPr lang="de-DE" dirty="0"/>
              <a:t>.: </a:t>
            </a:r>
            <a:r>
              <a:rPr lang="de-DE" dirty="0" err="1"/>
              <a:t>co-propagating</a:t>
            </a:r>
            <a:r>
              <a:rPr lang="de-DE" dirty="0"/>
              <a:t> -,   counter-</a:t>
            </a:r>
            <a:r>
              <a:rPr lang="de-DE" dirty="0" err="1"/>
              <a:t>propagating</a:t>
            </a:r>
            <a:r>
              <a:rPr lang="de-DE" dirty="0"/>
              <a:t> +</a:t>
            </a:r>
          </a:p>
          <a:p>
            <a:r>
              <a:rPr lang="de-DE" dirty="0"/>
              <a:t>… SIS-18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chose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keep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– </a:t>
            </a:r>
            <a:r>
              <a:rPr lang="de-DE" dirty="0" err="1"/>
              <a:t>sign</a:t>
            </a:r>
            <a:r>
              <a:rPr lang="de-DE" dirty="0"/>
              <a:t> </a:t>
            </a:r>
            <a:r>
              <a:rPr lang="de-DE" dirty="0" err="1"/>
              <a:t>option</a:t>
            </a:r>
            <a:r>
              <a:rPr lang="de-DE" dirty="0"/>
              <a:t> </a:t>
            </a:r>
            <a:r>
              <a:rPr lang="de-DE" dirty="0" err="1"/>
              <a:t>because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wanted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keep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e- cooler / SCC </a:t>
            </a:r>
            <a:r>
              <a:rPr lang="de-DE" dirty="0" err="1"/>
              <a:t>being</a:t>
            </a:r>
            <a:r>
              <a:rPr lang="de-DE" dirty="0"/>
              <a:t> </a:t>
            </a:r>
            <a:r>
              <a:rPr lang="de-DE" dirty="0" err="1"/>
              <a:t>capable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cooling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</a:t>
            </a:r>
            <a:r>
              <a:rPr lang="de-DE" dirty="0" err="1"/>
              <a:t>needed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 err="1"/>
              <a:t>Perveance</a:t>
            </a:r>
            <a:r>
              <a:rPr lang="de-DE" dirty="0"/>
              <a:t>: I, V </a:t>
            </a:r>
            <a:r>
              <a:rPr lang="de-DE" dirty="0">
                <a:sym typeface="Wingdings" panose="05000000000000000000" pitchFamily="2" charset="2"/>
              </a:rPr>
              <a:t> E </a:t>
            </a:r>
            <a:r>
              <a:rPr lang="de-DE" dirty="0" err="1">
                <a:sym typeface="Wingdings" panose="05000000000000000000" pitchFamily="2" charset="2"/>
              </a:rPr>
              <a:t>e</a:t>
            </a:r>
            <a:r>
              <a:rPr lang="de-DE" dirty="0">
                <a:sym typeface="Wingdings" panose="05000000000000000000" pitchFamily="2" charset="2"/>
              </a:rPr>
              <a:t>-</a:t>
            </a:r>
          </a:p>
          <a:p>
            <a:r>
              <a:rPr lang="de-DE" dirty="0">
                <a:sym typeface="Wingdings" panose="05000000000000000000" pitchFamily="2" charset="2"/>
              </a:rPr>
              <a:t>Child-Langmuir U**3/2</a:t>
            </a:r>
          </a:p>
          <a:p>
            <a:r>
              <a:rPr lang="de-DE" dirty="0">
                <a:sym typeface="Wingdings" panose="05000000000000000000" pitchFamily="2" charset="2"/>
              </a:rPr>
              <a:t>SC </a:t>
            </a:r>
            <a:r>
              <a:rPr lang="de-DE" dirty="0" err="1">
                <a:sym typeface="Wingdings" panose="05000000000000000000" pitchFamily="2" charset="2"/>
              </a:rPr>
              <a:t>dominated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extraction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from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gun</a:t>
            </a:r>
            <a:r>
              <a:rPr lang="de-DE" dirty="0">
                <a:sym typeface="Wingdings" panose="05000000000000000000" pitchFamily="2" charset="2"/>
              </a:rPr>
              <a:t>.</a:t>
            </a:r>
          </a:p>
          <a:p>
            <a:endParaRPr lang="de-DE" dirty="0">
              <a:sym typeface="Wingdings" panose="05000000000000000000" pitchFamily="2" charset="2"/>
            </a:endParaRPr>
          </a:p>
          <a:p>
            <a:r>
              <a:rPr lang="de-DE" dirty="0">
                <a:sym typeface="Wingdings" panose="05000000000000000000" pitchFamily="2" charset="2"/>
              </a:rPr>
              <a:t>? SIS100 </a:t>
            </a:r>
            <a:r>
              <a:rPr lang="de-DE" dirty="0" err="1">
                <a:sym typeface="Wingdings" panose="05000000000000000000" pitchFamily="2" charset="2"/>
              </a:rPr>
              <a:t>apertures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small</a:t>
            </a:r>
            <a:r>
              <a:rPr lang="de-DE" dirty="0">
                <a:sym typeface="Wingdings" panose="05000000000000000000" pitchFamily="2" charset="2"/>
              </a:rPr>
              <a:t> due </a:t>
            </a:r>
            <a:r>
              <a:rPr lang="de-DE" dirty="0" err="1">
                <a:sym typeface="Wingdings" panose="05000000000000000000" pitchFamily="2" charset="2"/>
              </a:rPr>
              <a:t>to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cost</a:t>
            </a:r>
            <a:r>
              <a:rPr lang="de-DE" dirty="0">
                <a:sym typeface="Wingdings" panose="05000000000000000000" pitchFamily="2" charset="2"/>
              </a:rPr>
              <a:t>.</a:t>
            </a:r>
          </a:p>
          <a:p>
            <a:endParaRPr lang="de-DE" dirty="0">
              <a:sym typeface="Wingdings" panose="05000000000000000000" pitchFamily="2" charset="2"/>
            </a:endParaRPr>
          </a:p>
          <a:p>
            <a:r>
              <a:rPr lang="de-DE" dirty="0" err="1">
                <a:sym typeface="Wingdings" panose="05000000000000000000" pitchFamily="2" charset="2"/>
              </a:rPr>
              <a:t>Bunch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length</a:t>
            </a:r>
            <a:r>
              <a:rPr lang="de-DE" dirty="0">
                <a:sym typeface="Wingdings" panose="05000000000000000000" pitchFamily="2" charset="2"/>
              </a:rPr>
              <a:t> &gt; </a:t>
            </a:r>
            <a:r>
              <a:rPr lang="de-DE" dirty="0" err="1">
                <a:sym typeface="Wingdings" panose="05000000000000000000" pitchFamily="2" charset="2"/>
              </a:rPr>
              <a:t>interaction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zone</a:t>
            </a:r>
            <a:endParaRPr lang="de-DE" dirty="0">
              <a:sym typeface="Wingdings" panose="05000000000000000000" pitchFamily="2" charset="2"/>
            </a:endParaRPr>
          </a:p>
          <a:p>
            <a:endParaRPr lang="de-DE" dirty="0">
              <a:sym typeface="Wingdings" panose="05000000000000000000" pitchFamily="2" charset="2"/>
            </a:endParaRPr>
          </a:p>
          <a:p>
            <a:r>
              <a:rPr lang="de-DE" dirty="0" err="1">
                <a:sym typeface="Wingdings" panose="05000000000000000000" pitchFamily="2" charset="2"/>
              </a:rPr>
              <a:t>elliptic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cross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section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of</a:t>
            </a:r>
            <a:r>
              <a:rPr lang="de-DE" dirty="0">
                <a:sym typeface="Wingdings" panose="05000000000000000000" pitchFamily="2" charset="2"/>
              </a:rPr>
              <a:t> e- beam was </a:t>
            </a:r>
            <a:r>
              <a:rPr lang="de-DE" dirty="0" err="1">
                <a:sym typeface="Wingdings" panose="05000000000000000000" pitchFamily="2" charset="2"/>
              </a:rPr>
              <a:t>abandonded</a:t>
            </a:r>
            <a:r>
              <a:rPr lang="de-DE" dirty="0">
                <a:sym typeface="Wingdings" panose="05000000000000000000" pitchFamily="2" charset="2"/>
              </a:rPr>
              <a:t>. </a:t>
            </a:r>
            <a:r>
              <a:rPr lang="de-DE" dirty="0" err="1">
                <a:sym typeface="Wingdings" panose="05000000000000000000" pitchFamily="2" charset="2"/>
              </a:rPr>
              <a:t>we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want</a:t>
            </a:r>
            <a:r>
              <a:rPr lang="de-DE" dirty="0">
                <a:sym typeface="Wingdings" panose="05000000000000000000" pitchFamily="2" charset="2"/>
              </a:rPr>
              <a:t> not </a:t>
            </a:r>
            <a:r>
              <a:rPr lang="de-DE" dirty="0" err="1">
                <a:sym typeface="Wingdings" panose="05000000000000000000" pitchFamily="2" charset="2"/>
              </a:rPr>
              <a:t>to</a:t>
            </a:r>
            <a:r>
              <a:rPr lang="de-DE" dirty="0">
                <a:sym typeface="Wingdings" panose="05000000000000000000" pitchFamily="2" charset="2"/>
              </a:rPr>
              <a:t> match </a:t>
            </a:r>
            <a:r>
              <a:rPr lang="de-DE" dirty="0" err="1">
                <a:sym typeface="Wingdings" panose="05000000000000000000" pitchFamily="2" charset="2"/>
              </a:rPr>
              <a:t>transversally</a:t>
            </a:r>
            <a:r>
              <a:rPr lang="de-DE" dirty="0">
                <a:sym typeface="Wingdings" panose="05000000000000000000" pitchFamily="2" charset="2"/>
              </a:rPr>
              <a:t>. </a:t>
            </a:r>
            <a:r>
              <a:rPr lang="de-DE" dirty="0" err="1">
                <a:sym typeface="Wingdings" panose="05000000000000000000" pitchFamily="2" charset="2"/>
              </a:rPr>
              <a:t>yes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costs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dQ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suppression</a:t>
            </a:r>
            <a:r>
              <a:rPr lang="de-DE" dirty="0">
                <a:sym typeface="Wingdings" panose="05000000000000000000" pitchFamily="2" charset="2"/>
              </a:rPr>
              <a:t> but </a:t>
            </a:r>
            <a:r>
              <a:rPr lang="de-DE" dirty="0" err="1">
                <a:sym typeface="Wingdings" panose="05000000000000000000" pitchFamily="2" charset="2"/>
              </a:rPr>
              <a:t>then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res.correction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becomes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easier</a:t>
            </a:r>
            <a:r>
              <a:rPr lang="de-DE" dirty="0">
                <a:sym typeface="Wingdings" panose="05000000000000000000" pitchFamily="2" charset="2"/>
              </a:rPr>
              <a:t> and </a:t>
            </a:r>
            <a:r>
              <a:rPr lang="de-DE" dirty="0" err="1">
                <a:sym typeface="Wingdings" panose="05000000000000000000" pitchFamily="2" charset="2"/>
              </a:rPr>
              <a:t>perhaps</a:t>
            </a:r>
            <a:r>
              <a:rPr lang="de-DE" dirty="0">
                <a:sym typeface="Wingdings" panose="05000000000000000000" pitchFamily="2" charset="2"/>
              </a:rPr>
              <a:t> possible!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55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="1" dirty="0"/>
              <a:t>The </a:t>
            </a:r>
            <a:r>
              <a:rPr lang="de-DE" b="1" dirty="0" err="1"/>
              <a:t>ambitious</a:t>
            </a:r>
            <a:r>
              <a:rPr lang="de-DE" b="1" dirty="0"/>
              <a:t> </a:t>
            </a:r>
            <a:r>
              <a:rPr lang="de-DE" b="1" dirty="0" err="1"/>
              <a:t>intensity</a:t>
            </a:r>
            <a:r>
              <a:rPr lang="de-DE" b="1" dirty="0"/>
              <a:t> </a:t>
            </a:r>
            <a:r>
              <a:rPr lang="de-DE" b="1" dirty="0" err="1"/>
              <a:t>goals</a:t>
            </a:r>
            <a:r>
              <a:rPr lang="de-DE" b="1" dirty="0"/>
              <a:t> -</a:t>
            </a:r>
            <a:r>
              <a:rPr lang="de-DE" b="1" dirty="0" err="1"/>
              <a:t>shown</a:t>
            </a:r>
            <a:r>
              <a:rPr lang="de-DE" b="1" dirty="0"/>
              <a:t> in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table</a:t>
            </a:r>
            <a:r>
              <a:rPr lang="de-DE" b="1" dirty="0"/>
              <a:t>- </a:t>
            </a:r>
            <a:r>
              <a:rPr lang="de-DE" b="1" dirty="0" err="1"/>
              <a:t>of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SIS-100 </a:t>
            </a:r>
            <a:r>
              <a:rPr lang="de-DE" b="1" dirty="0" err="1"/>
              <a:t>synchrotron</a:t>
            </a:r>
            <a:r>
              <a:rPr lang="de-DE" b="1" dirty="0"/>
              <a:t> </a:t>
            </a:r>
            <a:r>
              <a:rPr lang="de-DE" b="1" dirty="0" err="1"/>
              <a:t>being</a:t>
            </a:r>
            <a:r>
              <a:rPr lang="de-DE" b="1" dirty="0"/>
              <a:t> </a:t>
            </a:r>
            <a:r>
              <a:rPr lang="de-DE" b="1" dirty="0" err="1"/>
              <a:t>built</a:t>
            </a:r>
            <a:r>
              <a:rPr lang="de-DE" b="1" dirty="0"/>
              <a:t> at GSI </a:t>
            </a:r>
            <a:r>
              <a:rPr lang="de-DE" b="1" dirty="0" err="1"/>
              <a:t>demands</a:t>
            </a:r>
            <a:r>
              <a:rPr lang="de-DE" b="1" dirty="0"/>
              <a:t> </a:t>
            </a:r>
            <a:r>
              <a:rPr lang="de-DE" b="1" dirty="0" err="1"/>
              <a:t>new</a:t>
            </a:r>
            <a:r>
              <a:rPr lang="de-DE" b="1" dirty="0"/>
              <a:t> </a:t>
            </a:r>
            <a:r>
              <a:rPr lang="de-DE" b="1" dirty="0" err="1"/>
              <a:t>means</a:t>
            </a:r>
            <a:r>
              <a:rPr lang="de-DE" b="1" dirty="0"/>
              <a:t> </a:t>
            </a:r>
            <a:r>
              <a:rPr lang="de-DE" b="1" dirty="0" err="1"/>
              <a:t>of</a:t>
            </a:r>
            <a:r>
              <a:rPr lang="de-DE" b="1" dirty="0"/>
              <a:t> </a:t>
            </a:r>
            <a:r>
              <a:rPr lang="de-DE" b="1" dirty="0" err="1"/>
              <a:t>mitigating</a:t>
            </a:r>
            <a:r>
              <a:rPr lang="de-DE" b="1" dirty="0"/>
              <a:t> beam </a:t>
            </a:r>
            <a:r>
              <a:rPr lang="de-DE" b="1" dirty="0" err="1"/>
              <a:t>losses</a:t>
            </a:r>
            <a:r>
              <a:rPr lang="de-DE" b="1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="1" dirty="0"/>
              <a:t>The </a:t>
            </a:r>
            <a:r>
              <a:rPr lang="de-DE" b="1" dirty="0" err="1"/>
              <a:t>existing</a:t>
            </a:r>
            <a:r>
              <a:rPr lang="de-DE" b="1" dirty="0"/>
              <a:t> SIS-18 </a:t>
            </a:r>
            <a:r>
              <a:rPr lang="de-DE" b="1" dirty="0" err="1"/>
              <a:t>injector</a:t>
            </a:r>
            <a:r>
              <a:rPr lang="de-DE" b="1" dirty="0"/>
              <a:t> </a:t>
            </a:r>
            <a:r>
              <a:rPr lang="de-DE" b="1" dirty="0" err="1"/>
              <a:t>synchrotron</a:t>
            </a:r>
            <a:r>
              <a:rPr lang="de-DE" b="1" dirty="0"/>
              <a:t> </a:t>
            </a:r>
            <a:r>
              <a:rPr lang="de-DE" b="1" dirty="0" err="1"/>
              <a:t>has</a:t>
            </a:r>
            <a:r>
              <a:rPr lang="de-DE" b="1" dirty="0"/>
              <a:t> </a:t>
            </a:r>
            <a:r>
              <a:rPr lang="de-DE" b="1" dirty="0" err="1"/>
              <a:t>undergone</a:t>
            </a:r>
            <a:r>
              <a:rPr lang="de-DE" b="1" dirty="0"/>
              <a:t> </a:t>
            </a:r>
            <a:r>
              <a:rPr lang="de-DE" b="1" dirty="0" err="1"/>
              <a:t>various</a:t>
            </a:r>
            <a:r>
              <a:rPr lang="de-DE" b="1" dirty="0"/>
              <a:t> </a:t>
            </a:r>
            <a:r>
              <a:rPr lang="de-DE" b="1" dirty="0" err="1"/>
              <a:t>upgrades</a:t>
            </a:r>
            <a:r>
              <a:rPr lang="de-DE" b="1" dirty="0"/>
              <a:t> </a:t>
            </a:r>
            <a:r>
              <a:rPr lang="de-DE" b="1" dirty="0" err="1"/>
              <a:t>which</a:t>
            </a:r>
            <a:r>
              <a:rPr lang="de-DE" b="1" dirty="0"/>
              <a:t> </a:t>
            </a:r>
            <a:r>
              <a:rPr lang="de-DE" b="1" dirty="0" err="1"/>
              <a:t>shall</a:t>
            </a:r>
            <a:r>
              <a:rPr lang="de-DE" b="1" dirty="0"/>
              <a:t> </a:t>
            </a:r>
            <a:r>
              <a:rPr lang="de-DE" b="1" dirty="0" err="1"/>
              <a:t>enable</a:t>
            </a:r>
            <a:r>
              <a:rPr lang="de-DE" b="1" dirty="0"/>
              <a:t> </a:t>
            </a:r>
            <a:r>
              <a:rPr lang="de-DE" b="1" dirty="0" err="1"/>
              <a:t>higher</a:t>
            </a:r>
            <a:r>
              <a:rPr lang="de-DE" b="1" dirty="0"/>
              <a:t> beam </a:t>
            </a:r>
            <a:r>
              <a:rPr lang="de-DE" b="1" dirty="0" err="1"/>
              <a:t>intensities</a:t>
            </a:r>
            <a:r>
              <a:rPr lang="de-DE" b="1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="1" dirty="0"/>
              <a:t>Both </a:t>
            </a:r>
            <a:r>
              <a:rPr lang="de-DE" b="1" dirty="0" err="1"/>
              <a:t>synchrotrons</a:t>
            </a:r>
            <a:r>
              <a:rPr lang="de-DE" b="1" dirty="0"/>
              <a:t> </a:t>
            </a:r>
            <a:r>
              <a:rPr lang="de-DE" b="1" dirty="0" err="1"/>
              <a:t>would</a:t>
            </a:r>
            <a:r>
              <a:rPr lang="de-DE" b="1" dirty="0"/>
              <a:t> </a:t>
            </a:r>
            <a:r>
              <a:rPr lang="de-DE" b="1" dirty="0" err="1"/>
              <a:t>benefit</a:t>
            </a:r>
            <a:r>
              <a:rPr lang="de-DE" b="1" dirty="0"/>
              <a:t> </a:t>
            </a:r>
            <a:r>
              <a:rPr lang="de-DE" b="1" dirty="0" err="1"/>
              <a:t>from</a:t>
            </a:r>
            <a:r>
              <a:rPr lang="de-DE" b="1" dirty="0"/>
              <a:t> </a:t>
            </a:r>
            <a:r>
              <a:rPr lang="de-DE" b="1" dirty="0" err="1"/>
              <a:t>space</a:t>
            </a:r>
            <a:r>
              <a:rPr lang="de-DE" b="1" dirty="0"/>
              <a:t> </a:t>
            </a:r>
            <a:r>
              <a:rPr lang="de-DE" b="1" dirty="0" err="1"/>
              <a:t>charge</a:t>
            </a:r>
            <a:r>
              <a:rPr lang="de-DE" b="1" dirty="0"/>
              <a:t> </a:t>
            </a:r>
            <a:r>
              <a:rPr lang="de-DE" b="1" dirty="0" err="1"/>
              <a:t>compensation</a:t>
            </a:r>
            <a:r>
              <a:rPr lang="de-DE" b="1" dirty="0"/>
              <a:t> </a:t>
            </a:r>
            <a:r>
              <a:rPr lang="de-DE" b="1" dirty="0" err="1"/>
              <a:t>devices</a:t>
            </a:r>
            <a:r>
              <a:rPr lang="de-DE" b="1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="1" dirty="0" err="1"/>
              <a:t>It</a:t>
            </a:r>
            <a:r>
              <a:rPr lang="de-DE" b="1" dirty="0"/>
              <a:t> </a:t>
            </a:r>
            <a:r>
              <a:rPr lang="de-DE" b="1" dirty="0" err="1"/>
              <a:t>has</a:t>
            </a:r>
            <a:r>
              <a:rPr lang="de-DE" b="1" dirty="0"/>
              <a:t> </a:t>
            </a:r>
            <a:r>
              <a:rPr lang="de-DE" b="1" dirty="0" err="1"/>
              <a:t>been</a:t>
            </a:r>
            <a:r>
              <a:rPr lang="de-DE" b="1" dirty="0"/>
              <a:t> </a:t>
            </a:r>
            <a:r>
              <a:rPr lang="de-DE" b="1" dirty="0" err="1"/>
              <a:t>shown</a:t>
            </a:r>
            <a:r>
              <a:rPr lang="de-DE" b="1" dirty="0"/>
              <a:t> </a:t>
            </a:r>
            <a:r>
              <a:rPr lang="de-DE" b="1" dirty="0" err="1"/>
              <a:t>that</a:t>
            </a:r>
            <a:r>
              <a:rPr lang="de-DE" b="1" dirty="0"/>
              <a:t> in </a:t>
            </a:r>
            <a:r>
              <a:rPr lang="de-DE" b="1" dirty="0" err="1"/>
              <a:t>theory</a:t>
            </a:r>
            <a:r>
              <a:rPr lang="de-DE" b="1" dirty="0"/>
              <a:t> </a:t>
            </a:r>
            <a:r>
              <a:rPr lang="de-DE" b="1" dirty="0" err="1"/>
              <a:t>we</a:t>
            </a:r>
            <a:r>
              <a:rPr lang="de-DE" b="1" dirty="0"/>
              <a:t> </a:t>
            </a:r>
            <a:r>
              <a:rPr lang="de-DE" b="1" dirty="0" err="1"/>
              <a:t>may</a:t>
            </a:r>
            <a:r>
              <a:rPr lang="de-DE" b="1" dirty="0"/>
              <a:t> </a:t>
            </a:r>
            <a:r>
              <a:rPr lang="de-DE" b="1" dirty="0" err="1"/>
              <a:t>expect</a:t>
            </a:r>
            <a:r>
              <a:rPr lang="de-DE" b="1" dirty="0"/>
              <a:t> at least 50% </a:t>
            </a:r>
            <a:r>
              <a:rPr lang="de-DE" b="1" dirty="0" err="1"/>
              <a:t>increase</a:t>
            </a:r>
            <a:r>
              <a:rPr lang="de-DE" b="1" dirty="0"/>
              <a:t> in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intensity</a:t>
            </a:r>
            <a:r>
              <a:rPr lang="de-DE" b="1" dirty="0"/>
              <a:t> </a:t>
            </a:r>
            <a:r>
              <a:rPr lang="de-DE" b="1" dirty="0" err="1"/>
              <a:t>limit</a:t>
            </a:r>
            <a:r>
              <a:rPr lang="de-DE" b="1" dirty="0"/>
              <a:t> </a:t>
            </a:r>
            <a:r>
              <a:rPr lang="de-DE" b="1" dirty="0" err="1"/>
              <a:t>dictated</a:t>
            </a:r>
            <a:r>
              <a:rPr lang="de-DE" b="1" dirty="0"/>
              <a:t> </a:t>
            </a:r>
            <a:r>
              <a:rPr lang="de-DE" b="1" dirty="0" err="1"/>
              <a:t>by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space</a:t>
            </a:r>
            <a:r>
              <a:rPr lang="de-DE" b="1" dirty="0"/>
              <a:t> </a:t>
            </a:r>
            <a:r>
              <a:rPr lang="de-DE" b="1" dirty="0" err="1"/>
              <a:t>charge</a:t>
            </a:r>
            <a:r>
              <a:rPr lang="de-DE" b="1" dirty="0"/>
              <a:t> tune shift </a:t>
            </a:r>
            <a:r>
              <a:rPr lang="de-DE" b="1" dirty="0" err="1"/>
              <a:t>by</a:t>
            </a:r>
            <a:r>
              <a:rPr lang="de-DE" b="1" dirty="0"/>
              <a:t> </a:t>
            </a:r>
            <a:r>
              <a:rPr lang="de-DE" b="1" dirty="0" err="1"/>
              <a:t>placing</a:t>
            </a:r>
            <a:r>
              <a:rPr lang="de-DE" b="1" dirty="0"/>
              <a:t> 3 such </a:t>
            </a:r>
            <a:r>
              <a:rPr lang="de-DE" b="1" dirty="0" err="1"/>
              <a:t>lenses</a:t>
            </a:r>
            <a:r>
              <a:rPr lang="de-DE" b="1" dirty="0"/>
              <a:t> </a:t>
            </a:r>
            <a:r>
              <a:rPr lang="de-DE" b="1" dirty="0" err="1"/>
              <a:t>into</a:t>
            </a:r>
            <a:r>
              <a:rPr lang="de-DE" b="1" dirty="0"/>
              <a:t> SIS-100.</a:t>
            </a:r>
          </a:p>
          <a:p>
            <a:endParaRPr lang="de-DE" b="1" dirty="0"/>
          </a:p>
          <a:p>
            <a:r>
              <a:rPr lang="de-DE" b="1" dirty="0"/>
              <a:t>###</a:t>
            </a:r>
          </a:p>
          <a:p>
            <a:endParaRPr lang="de-DE" b="1" dirty="0"/>
          </a:p>
          <a:p>
            <a:r>
              <a:rPr lang="de-DE" b="1" dirty="0" err="1"/>
              <a:t>You</a:t>
            </a:r>
            <a:r>
              <a:rPr lang="de-DE" b="1" dirty="0"/>
              <a:t> </a:t>
            </a:r>
            <a:r>
              <a:rPr lang="de-DE" b="1" dirty="0" err="1"/>
              <a:t>can</a:t>
            </a:r>
            <a:r>
              <a:rPr lang="de-DE" b="1" dirty="0"/>
              <a:t> </a:t>
            </a:r>
            <a:r>
              <a:rPr lang="de-DE" b="1" dirty="0" err="1"/>
              <a:t>see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sychrotrons</a:t>
            </a:r>
            <a:r>
              <a:rPr lang="de-DE" b="1" dirty="0"/>
              <a:t> in </a:t>
            </a:r>
            <a:r>
              <a:rPr lang="de-DE" b="1" dirty="0" err="1"/>
              <a:t>the</a:t>
            </a:r>
            <a:r>
              <a:rPr lang="de-DE" b="1" dirty="0"/>
              <a:t> top </a:t>
            </a:r>
            <a:r>
              <a:rPr lang="de-DE" b="1" dirty="0" err="1"/>
              <a:t>left</a:t>
            </a:r>
            <a:r>
              <a:rPr lang="de-DE" b="1" dirty="0"/>
              <a:t> </a:t>
            </a:r>
            <a:r>
              <a:rPr lang="de-DE" b="1" dirty="0" err="1"/>
              <a:t>picture</a:t>
            </a:r>
            <a:r>
              <a:rPr lang="de-DE" b="1" dirty="0"/>
              <a:t> </a:t>
            </a:r>
            <a:r>
              <a:rPr lang="de-DE" b="1" dirty="0" err="1"/>
              <a:t>which</a:t>
            </a:r>
            <a:r>
              <a:rPr lang="de-DE" b="1" dirty="0"/>
              <a:t> </a:t>
            </a:r>
            <a:r>
              <a:rPr lang="de-DE" b="1" dirty="0" err="1"/>
              <a:t>shows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existing</a:t>
            </a:r>
            <a:r>
              <a:rPr lang="de-DE" b="1" dirty="0"/>
              <a:t> and </a:t>
            </a:r>
            <a:r>
              <a:rPr lang="de-DE" b="1" dirty="0" err="1"/>
              <a:t>future</a:t>
            </a:r>
            <a:r>
              <a:rPr lang="de-DE" b="1" dirty="0"/>
              <a:t> </a:t>
            </a:r>
            <a:r>
              <a:rPr lang="de-DE" b="1" dirty="0" err="1"/>
              <a:t>accelerator</a:t>
            </a:r>
            <a:r>
              <a:rPr lang="de-DE" b="1" dirty="0"/>
              <a:t> </a:t>
            </a:r>
            <a:r>
              <a:rPr lang="de-DE" b="1" dirty="0" err="1"/>
              <a:t>complex</a:t>
            </a:r>
            <a:r>
              <a:rPr lang="de-DE" b="1" dirty="0"/>
              <a:t>.</a:t>
            </a:r>
          </a:p>
          <a:p>
            <a:r>
              <a:rPr lang="de-DE" b="1" dirty="0"/>
              <a:t>SIS-18, </a:t>
            </a:r>
            <a:r>
              <a:rPr lang="de-DE" b="1" dirty="0" err="1"/>
              <a:t>which</a:t>
            </a:r>
            <a:r>
              <a:rPr lang="de-DE" b="1" dirty="0"/>
              <a:t> </a:t>
            </a:r>
            <a:r>
              <a:rPr lang="de-DE" b="1" dirty="0" err="1"/>
              <a:t>has</a:t>
            </a:r>
            <a:r>
              <a:rPr lang="de-DE" b="1" dirty="0"/>
              <a:t> </a:t>
            </a:r>
            <a:r>
              <a:rPr lang="de-DE" b="1" dirty="0" err="1"/>
              <a:t>been</a:t>
            </a:r>
            <a:r>
              <a:rPr lang="de-DE" b="1" dirty="0"/>
              <a:t> </a:t>
            </a:r>
            <a:r>
              <a:rPr lang="de-DE" b="1" dirty="0" err="1"/>
              <a:t>upgraded</a:t>
            </a:r>
            <a:r>
              <a:rPr lang="de-DE" b="1" dirty="0"/>
              <a:t> </a:t>
            </a:r>
            <a:r>
              <a:rPr lang="de-DE" b="1" dirty="0" err="1"/>
              <a:t>to</a:t>
            </a:r>
            <a:r>
              <a:rPr lang="de-DE" b="1" dirty="0"/>
              <a:t> </a:t>
            </a:r>
            <a:r>
              <a:rPr lang="de-DE" b="1" dirty="0" err="1"/>
              <a:t>deliver</a:t>
            </a:r>
            <a:r>
              <a:rPr lang="de-DE" b="1" dirty="0"/>
              <a:t> </a:t>
            </a:r>
            <a:r>
              <a:rPr lang="de-DE" b="1" dirty="0" err="1"/>
              <a:t>higher</a:t>
            </a:r>
            <a:r>
              <a:rPr lang="de-DE" b="1" dirty="0"/>
              <a:t> beam </a:t>
            </a:r>
            <a:r>
              <a:rPr lang="de-DE" b="1" dirty="0" err="1"/>
              <a:t>intensity</a:t>
            </a:r>
            <a:r>
              <a:rPr lang="de-DE" b="1" dirty="0"/>
              <a:t>, will </a:t>
            </a:r>
            <a:r>
              <a:rPr lang="de-DE" b="1" dirty="0" err="1"/>
              <a:t>inject</a:t>
            </a:r>
            <a:r>
              <a:rPr lang="de-DE" b="1" dirty="0"/>
              <a:t> </a:t>
            </a:r>
            <a:r>
              <a:rPr lang="de-DE" b="1" dirty="0" err="1"/>
              <a:t>into</a:t>
            </a:r>
            <a:r>
              <a:rPr lang="de-DE" b="1" dirty="0"/>
              <a:t> SIS-100 </a:t>
            </a:r>
            <a:r>
              <a:rPr lang="de-DE" b="1" dirty="0" err="1"/>
              <a:t>which</a:t>
            </a:r>
            <a:r>
              <a:rPr lang="de-DE" b="1" dirty="0"/>
              <a:t> </a:t>
            </a:r>
            <a:r>
              <a:rPr lang="de-DE" b="1" dirty="0" err="1"/>
              <a:t>is</a:t>
            </a:r>
            <a:r>
              <a:rPr lang="de-DE" b="1" dirty="0"/>
              <a:t> </a:t>
            </a:r>
            <a:r>
              <a:rPr lang="de-DE" b="1" dirty="0" err="1"/>
              <a:t>under</a:t>
            </a:r>
            <a:r>
              <a:rPr lang="de-DE" b="1" dirty="0"/>
              <a:t> </a:t>
            </a:r>
            <a:r>
              <a:rPr lang="de-DE" b="1" dirty="0" err="1"/>
              <a:t>construction</a:t>
            </a:r>
            <a:r>
              <a:rPr lang="de-DE" b="1" dirty="0"/>
              <a:t>.</a:t>
            </a:r>
          </a:p>
          <a:p>
            <a:r>
              <a:rPr lang="de-DE" b="1" dirty="0"/>
              <a:t>These </a:t>
            </a:r>
            <a:r>
              <a:rPr lang="de-DE" b="1" dirty="0" err="1"/>
              <a:t>machines</a:t>
            </a:r>
            <a:r>
              <a:rPr lang="de-DE" b="1" dirty="0"/>
              <a:t> </a:t>
            </a:r>
            <a:r>
              <a:rPr lang="de-DE" b="1" dirty="0" err="1"/>
              <a:t>are</a:t>
            </a:r>
            <a:r>
              <a:rPr lang="de-DE" b="1" dirty="0"/>
              <a:t> </a:t>
            </a:r>
            <a:r>
              <a:rPr lang="de-DE" b="1" dirty="0" err="1"/>
              <a:t>part</a:t>
            </a:r>
            <a:r>
              <a:rPr lang="de-DE" b="1" dirty="0"/>
              <a:t> </a:t>
            </a:r>
            <a:r>
              <a:rPr lang="de-DE" b="1" dirty="0" err="1"/>
              <a:t>of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Facility </a:t>
            </a:r>
            <a:r>
              <a:rPr lang="de-DE" b="1" dirty="0" err="1"/>
              <a:t>for</a:t>
            </a:r>
            <a:r>
              <a:rPr lang="de-DE" b="1" dirty="0"/>
              <a:t> Antiproton and Ion Research -FAIR.</a:t>
            </a:r>
          </a:p>
          <a:p>
            <a:endParaRPr lang="de-DE" dirty="0"/>
          </a:p>
          <a:p>
            <a:r>
              <a:rPr lang="de-DE" dirty="0"/>
              <a:t>Ions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lower</a:t>
            </a:r>
            <a:r>
              <a:rPr lang="de-DE" dirty="0"/>
              <a:t> </a:t>
            </a:r>
            <a:r>
              <a:rPr lang="de-DE" dirty="0" err="1"/>
              <a:t>charge</a:t>
            </a:r>
            <a:r>
              <a:rPr lang="de-DE" dirty="0"/>
              <a:t> </a:t>
            </a:r>
            <a:r>
              <a:rPr lang="de-DE" dirty="0" err="1"/>
              <a:t>states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required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avoid</a:t>
            </a:r>
            <a:r>
              <a:rPr lang="de-DE" dirty="0"/>
              <a:t> </a:t>
            </a:r>
            <a:r>
              <a:rPr lang="de-DE" dirty="0" err="1"/>
              <a:t>particle</a:t>
            </a:r>
            <a:r>
              <a:rPr lang="de-DE" dirty="0"/>
              <a:t> </a:t>
            </a:r>
            <a:r>
              <a:rPr lang="de-DE" dirty="0" err="1"/>
              <a:t>losses</a:t>
            </a:r>
            <a:r>
              <a:rPr lang="de-DE" dirty="0"/>
              <a:t>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otherwise</a:t>
            </a:r>
            <a:r>
              <a:rPr lang="de-DE" dirty="0"/>
              <a:t> </a:t>
            </a:r>
            <a:r>
              <a:rPr lang="de-DE" dirty="0" err="1"/>
              <a:t>occur</a:t>
            </a:r>
            <a:r>
              <a:rPr lang="de-DE" dirty="0"/>
              <a:t> due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lattice</a:t>
            </a:r>
            <a:r>
              <a:rPr lang="de-DE" dirty="0"/>
              <a:t> </a:t>
            </a:r>
            <a:r>
              <a:rPr lang="de-DE" dirty="0" err="1"/>
              <a:t>resonances</a:t>
            </a:r>
            <a:r>
              <a:rPr lang="de-DE" dirty="0"/>
              <a:t>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space</a:t>
            </a:r>
            <a:r>
              <a:rPr lang="de-DE" dirty="0"/>
              <a:t> </a:t>
            </a:r>
            <a:r>
              <a:rPr lang="de-DE" dirty="0" err="1"/>
              <a:t>charge</a:t>
            </a:r>
            <a:r>
              <a:rPr lang="de-DE" dirty="0"/>
              <a:t> </a:t>
            </a:r>
            <a:r>
              <a:rPr lang="de-DE" dirty="0" err="1"/>
              <a:t>induced</a:t>
            </a:r>
            <a:r>
              <a:rPr lang="de-DE" dirty="0"/>
              <a:t> ‚</a:t>
            </a:r>
            <a:r>
              <a:rPr lang="de-DE" dirty="0" err="1"/>
              <a:t>shifts</a:t>
            </a:r>
            <a:r>
              <a:rPr lang="de-DE" dirty="0"/>
              <a:t>‘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tunes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particles</a:t>
            </a:r>
            <a:r>
              <a:rPr lang="de-DE" dirty="0"/>
              <a:t>.</a:t>
            </a:r>
          </a:p>
          <a:p>
            <a:r>
              <a:rPr lang="de-DE" dirty="0"/>
              <a:t>Thus RF </a:t>
            </a:r>
            <a:r>
              <a:rPr lang="de-DE" dirty="0" err="1"/>
              <a:t>systems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been</a:t>
            </a:r>
            <a:r>
              <a:rPr lang="de-DE" dirty="0"/>
              <a:t> </a:t>
            </a:r>
            <a:r>
              <a:rPr lang="de-DE" dirty="0" err="1"/>
              <a:t>designed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accelerate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low</a:t>
            </a:r>
            <a:r>
              <a:rPr lang="de-DE" dirty="0"/>
              <a:t> </a:t>
            </a:r>
            <a:r>
              <a:rPr lang="de-DE" dirty="0" err="1"/>
              <a:t>charge</a:t>
            </a:r>
            <a:r>
              <a:rPr lang="de-DE" dirty="0"/>
              <a:t> </a:t>
            </a:r>
            <a:r>
              <a:rPr lang="de-DE" dirty="0" err="1"/>
              <a:t>state</a:t>
            </a:r>
            <a:r>
              <a:rPr lang="de-DE" dirty="0"/>
              <a:t> </a:t>
            </a:r>
            <a:r>
              <a:rPr lang="de-DE" dirty="0" err="1"/>
              <a:t>ions</a:t>
            </a:r>
            <a:r>
              <a:rPr lang="de-DE" dirty="0"/>
              <a:t> </a:t>
            </a:r>
            <a:r>
              <a:rPr lang="de-DE" dirty="0" err="1"/>
              <a:t>while</a:t>
            </a:r>
            <a:r>
              <a:rPr lang="de-DE" dirty="0"/>
              <a:t> </a:t>
            </a:r>
            <a:r>
              <a:rPr lang="de-DE" dirty="0" err="1"/>
              <a:t>maintaining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required</a:t>
            </a:r>
            <a:r>
              <a:rPr lang="de-DE" dirty="0"/>
              <a:t> </a:t>
            </a:r>
            <a:r>
              <a:rPr lang="de-DE" dirty="0" err="1"/>
              <a:t>ramp</a:t>
            </a:r>
            <a:r>
              <a:rPr lang="de-DE" dirty="0"/>
              <a:t> </a:t>
            </a:r>
            <a:r>
              <a:rPr lang="de-DE" dirty="0" err="1"/>
              <a:t>rates</a:t>
            </a:r>
            <a:r>
              <a:rPr lang="de-DE" dirty="0"/>
              <a:t> and </a:t>
            </a:r>
            <a:r>
              <a:rPr lang="de-DE" dirty="0" err="1"/>
              <a:t>thereby</a:t>
            </a:r>
            <a:r>
              <a:rPr lang="de-DE" dirty="0"/>
              <a:t> </a:t>
            </a:r>
            <a:r>
              <a:rPr lang="de-DE" dirty="0" err="1"/>
              <a:t>cycles</a:t>
            </a:r>
            <a:r>
              <a:rPr lang="de-DE" dirty="0"/>
              <a:t> </a:t>
            </a:r>
            <a:r>
              <a:rPr lang="de-DE" dirty="0" err="1"/>
              <a:t>times</a:t>
            </a:r>
            <a:r>
              <a:rPr lang="de-DE" dirty="0"/>
              <a:t>.</a:t>
            </a:r>
          </a:p>
          <a:p>
            <a:r>
              <a:rPr lang="de-DE" dirty="0" err="1"/>
              <a:t>Beams</a:t>
            </a:r>
            <a:r>
              <a:rPr lang="de-DE" dirty="0"/>
              <a:t> out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100 Tm </a:t>
            </a:r>
            <a:r>
              <a:rPr lang="de-DE" dirty="0" err="1"/>
              <a:t>synchrotron</a:t>
            </a:r>
            <a:r>
              <a:rPr lang="de-DE" dirty="0"/>
              <a:t>, SIS-100, </a:t>
            </a:r>
            <a:r>
              <a:rPr lang="de-DE" dirty="0" err="1"/>
              <a:t>shall</a:t>
            </a:r>
            <a:r>
              <a:rPr lang="de-DE" dirty="0"/>
              <a:t> </a:t>
            </a:r>
            <a:r>
              <a:rPr lang="de-DE" dirty="0" err="1"/>
              <a:t>delivery</a:t>
            </a:r>
            <a:r>
              <a:rPr lang="de-DE" dirty="0"/>
              <a:t> </a:t>
            </a:r>
            <a:r>
              <a:rPr lang="de-DE" dirty="0" err="1"/>
              <a:t>intensities</a:t>
            </a:r>
            <a:r>
              <a:rPr lang="de-DE" dirty="0"/>
              <a:t> 1 </a:t>
            </a:r>
            <a:r>
              <a:rPr lang="de-DE" dirty="0" err="1"/>
              <a:t>to</a:t>
            </a:r>
            <a:r>
              <a:rPr lang="de-DE" dirty="0"/>
              <a:t> 2 </a:t>
            </a:r>
            <a:r>
              <a:rPr lang="de-DE" dirty="0" err="1"/>
              <a:t>orders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magnitude</a:t>
            </a:r>
            <a:r>
              <a:rPr lang="de-DE" dirty="0"/>
              <a:t> </a:t>
            </a:r>
            <a:r>
              <a:rPr lang="de-DE" dirty="0" err="1"/>
              <a:t>above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at </a:t>
            </a:r>
            <a:r>
              <a:rPr lang="de-DE" dirty="0" err="1"/>
              <a:t>present</a:t>
            </a:r>
            <a:r>
              <a:rPr lang="de-DE" dirty="0"/>
              <a:t>, </a:t>
            </a:r>
            <a:r>
              <a:rPr lang="de-DE" dirty="0" err="1"/>
              <a:t>hence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need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consider</a:t>
            </a:r>
            <a:r>
              <a:rPr lang="de-DE" dirty="0"/>
              <a:t> </a:t>
            </a:r>
            <a:r>
              <a:rPr lang="de-DE" dirty="0" err="1"/>
              <a:t>devices</a:t>
            </a:r>
            <a:r>
              <a:rPr lang="de-DE" dirty="0"/>
              <a:t>, </a:t>
            </a:r>
            <a:r>
              <a:rPr lang="de-DE" dirty="0" err="1"/>
              <a:t>namely</a:t>
            </a:r>
            <a:r>
              <a:rPr lang="de-DE" dirty="0"/>
              <a:t> </a:t>
            </a:r>
            <a:r>
              <a:rPr lang="de-DE" dirty="0" err="1"/>
              <a:t>electron</a:t>
            </a:r>
            <a:r>
              <a:rPr lang="de-DE" dirty="0"/>
              <a:t> </a:t>
            </a:r>
            <a:r>
              <a:rPr lang="de-DE" dirty="0" err="1"/>
              <a:t>lenses</a:t>
            </a:r>
            <a:r>
              <a:rPr lang="de-DE" dirty="0"/>
              <a:t>,</a:t>
            </a:r>
          </a:p>
          <a:p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compensation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electric</a:t>
            </a:r>
            <a:r>
              <a:rPr lang="de-DE" dirty="0"/>
              <a:t> </a:t>
            </a:r>
            <a:r>
              <a:rPr lang="de-DE" dirty="0" err="1"/>
              <a:t>field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primary</a:t>
            </a:r>
            <a:r>
              <a:rPr lang="de-DE" dirty="0"/>
              <a:t> beam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electric</a:t>
            </a:r>
            <a:r>
              <a:rPr lang="de-DE" dirty="0"/>
              <a:t> </a:t>
            </a:r>
            <a:r>
              <a:rPr lang="de-DE" dirty="0" err="1"/>
              <a:t>field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an </a:t>
            </a:r>
            <a:r>
              <a:rPr lang="de-DE" dirty="0" err="1"/>
              <a:t>electron</a:t>
            </a:r>
            <a:r>
              <a:rPr lang="de-DE" dirty="0"/>
              <a:t> beam. The </a:t>
            </a:r>
            <a:r>
              <a:rPr lang="de-DE" dirty="0" err="1"/>
              <a:t>goal</a:t>
            </a:r>
            <a:r>
              <a:rPr lang="de-DE" dirty="0"/>
              <a:t> </a:t>
            </a:r>
            <a:r>
              <a:rPr lang="de-DE" dirty="0" err="1"/>
              <a:t>intensities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shown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b="1" dirty="0" err="1"/>
              <a:t>table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right</a:t>
            </a:r>
            <a:r>
              <a:rPr lang="de-DE" dirty="0"/>
              <a:t>.</a:t>
            </a:r>
          </a:p>
          <a:p>
            <a:r>
              <a:rPr lang="de-DE" dirty="0"/>
              <a:t>PIC code </a:t>
            </a:r>
            <a:r>
              <a:rPr lang="de-DE" dirty="0" err="1"/>
              <a:t>studies</a:t>
            </a:r>
            <a:r>
              <a:rPr lang="de-DE" dirty="0"/>
              <a:t> on SIS-100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made</a:t>
            </a:r>
            <a:r>
              <a:rPr lang="de-DE" dirty="0"/>
              <a:t> </a:t>
            </a:r>
            <a:r>
              <a:rPr lang="de-DE" dirty="0" err="1"/>
              <a:t>resulting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b="1" dirty="0" err="1"/>
              <a:t>plot</a:t>
            </a:r>
            <a:r>
              <a:rPr lang="de-DE" b="1" dirty="0"/>
              <a:t> on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right</a:t>
            </a:r>
            <a:r>
              <a:rPr lang="de-DE" dirty="0"/>
              <a:t>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shows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low-loss</a:t>
            </a:r>
            <a:r>
              <a:rPr lang="de-DE" dirty="0"/>
              <a:t> tune </a:t>
            </a:r>
            <a:r>
              <a:rPr lang="de-DE" dirty="0" err="1"/>
              <a:t>area</a:t>
            </a:r>
            <a:r>
              <a:rPr lang="de-DE" dirty="0"/>
              <a:t> </a:t>
            </a:r>
            <a:r>
              <a:rPr lang="de-DE" dirty="0" err="1"/>
              <a:t>reduces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increasing</a:t>
            </a:r>
            <a:r>
              <a:rPr lang="de-DE" dirty="0"/>
              <a:t> </a:t>
            </a:r>
            <a:r>
              <a:rPr lang="de-DE" dirty="0" err="1"/>
              <a:t>intensity</a:t>
            </a:r>
            <a:r>
              <a:rPr lang="de-DE" dirty="0"/>
              <a:t> </a:t>
            </a:r>
            <a:r>
              <a:rPr lang="de-DE" dirty="0" err="1"/>
              <a:t>under</a:t>
            </a:r>
            <a:r>
              <a:rPr lang="de-DE" dirty="0"/>
              <a:t> </a:t>
            </a:r>
            <a:r>
              <a:rPr lang="de-DE" dirty="0" err="1"/>
              <a:t>several</a:t>
            </a:r>
            <a:r>
              <a:rPr lang="de-DE" dirty="0"/>
              <a:t> </a:t>
            </a:r>
            <a:r>
              <a:rPr lang="de-DE" dirty="0" err="1"/>
              <a:t>scenarios</a:t>
            </a:r>
            <a:r>
              <a:rPr lang="de-DE" dirty="0"/>
              <a:t>. </a:t>
            </a:r>
          </a:p>
          <a:p>
            <a:r>
              <a:rPr lang="de-DE" dirty="0"/>
              <a:t>The </a:t>
            </a:r>
            <a:r>
              <a:rPr lang="de-DE" dirty="0" err="1"/>
              <a:t>results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encouraging</a:t>
            </a:r>
            <a:r>
              <a:rPr lang="de-DE" dirty="0"/>
              <a:t>. </a:t>
            </a:r>
            <a:r>
              <a:rPr lang="de-DE" dirty="0" err="1"/>
              <a:t>It</a:t>
            </a:r>
            <a:r>
              <a:rPr lang="de-DE" dirty="0"/>
              <a:t> was </a:t>
            </a:r>
            <a:r>
              <a:rPr lang="de-DE" dirty="0" err="1"/>
              <a:t>concluded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just a </a:t>
            </a:r>
            <a:r>
              <a:rPr lang="de-DE" dirty="0" err="1"/>
              <a:t>few</a:t>
            </a:r>
            <a:r>
              <a:rPr lang="de-DE" dirty="0"/>
              <a:t> </a:t>
            </a:r>
            <a:r>
              <a:rPr lang="de-DE" dirty="0" err="1"/>
              <a:t>lenses</a:t>
            </a:r>
            <a:r>
              <a:rPr lang="de-DE" dirty="0"/>
              <a:t> </a:t>
            </a:r>
            <a:r>
              <a:rPr lang="de-DE" dirty="0" err="1"/>
              <a:t>distributed</a:t>
            </a:r>
            <a:r>
              <a:rPr lang="de-DE" dirty="0"/>
              <a:t> </a:t>
            </a:r>
            <a:r>
              <a:rPr lang="de-DE" dirty="0" err="1"/>
              <a:t>symmetrically</a:t>
            </a:r>
            <a:r>
              <a:rPr lang="de-DE" dirty="0"/>
              <a:t> </a:t>
            </a:r>
            <a:r>
              <a:rPr lang="de-DE" dirty="0" err="1"/>
              <a:t>could</a:t>
            </a:r>
            <a:r>
              <a:rPr lang="de-DE" dirty="0"/>
              <a:t> </a:t>
            </a:r>
            <a:r>
              <a:rPr lang="de-DE" dirty="0" err="1"/>
              <a:t>increase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space</a:t>
            </a:r>
            <a:r>
              <a:rPr lang="de-DE" dirty="0"/>
              <a:t> </a:t>
            </a:r>
            <a:r>
              <a:rPr lang="de-DE" dirty="0" err="1"/>
              <a:t>charge</a:t>
            </a:r>
            <a:r>
              <a:rPr lang="de-DE" dirty="0"/>
              <a:t> </a:t>
            </a:r>
            <a:r>
              <a:rPr lang="de-DE" dirty="0" err="1"/>
              <a:t>limit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50 % </a:t>
            </a:r>
            <a:r>
              <a:rPr lang="de-DE" dirty="0" err="1"/>
              <a:t>while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them</a:t>
            </a:r>
            <a:r>
              <a:rPr lang="de-DE" dirty="0"/>
              <a:t> </a:t>
            </a:r>
            <a:r>
              <a:rPr lang="de-DE" dirty="0" err="1"/>
              <a:t>could</a:t>
            </a:r>
            <a:r>
              <a:rPr lang="de-DE" dirty="0"/>
              <a:t> </a:t>
            </a:r>
            <a:r>
              <a:rPr lang="de-DE" dirty="0" err="1"/>
              <a:t>even</a:t>
            </a:r>
            <a:r>
              <a:rPr lang="de-DE" dirty="0"/>
              <a:t> double it.</a:t>
            </a:r>
          </a:p>
          <a:p>
            <a:endParaRPr lang="de-DE" dirty="0"/>
          </a:p>
          <a:p>
            <a:r>
              <a:rPr lang="de-DE" dirty="0"/>
              <a:t>The </a:t>
            </a:r>
            <a:r>
              <a:rPr lang="de-DE" dirty="0" err="1"/>
              <a:t>electron</a:t>
            </a:r>
            <a:r>
              <a:rPr lang="de-DE" dirty="0"/>
              <a:t> </a:t>
            </a:r>
            <a:r>
              <a:rPr lang="de-DE" dirty="0" err="1"/>
              <a:t>lenses</a:t>
            </a:r>
            <a:r>
              <a:rPr lang="de-DE" dirty="0"/>
              <a:t> </a:t>
            </a:r>
            <a:r>
              <a:rPr lang="de-DE" dirty="0" err="1"/>
              <a:t>designed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GSI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considerably</a:t>
            </a:r>
            <a:r>
              <a:rPr lang="de-DE" dirty="0"/>
              <a:t> high B-</a:t>
            </a:r>
            <a:r>
              <a:rPr lang="de-DE" dirty="0" err="1"/>
              <a:t>field</a:t>
            </a:r>
            <a:r>
              <a:rPr lang="de-DE" dirty="0"/>
              <a:t> </a:t>
            </a:r>
            <a:r>
              <a:rPr lang="de-DE" dirty="0" err="1"/>
              <a:t>strengths</a:t>
            </a:r>
            <a:r>
              <a:rPr lang="de-DE" dirty="0"/>
              <a:t> in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/>
              <a:t>main</a:t>
            </a:r>
            <a:r>
              <a:rPr lang="de-DE" dirty="0"/>
              <a:t> </a:t>
            </a:r>
            <a:r>
              <a:rPr lang="de-DE" dirty="0" err="1"/>
              <a:t>solenoids</a:t>
            </a:r>
            <a:r>
              <a:rPr lang="de-DE" dirty="0"/>
              <a:t>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cause</a:t>
            </a:r>
            <a:r>
              <a:rPr lang="de-DE" dirty="0"/>
              <a:t> strong </a:t>
            </a:r>
            <a:r>
              <a:rPr lang="de-DE" dirty="0" err="1"/>
              <a:t>coupling</a:t>
            </a:r>
            <a:r>
              <a:rPr lang="de-DE" dirty="0"/>
              <a:t> </a:t>
            </a:r>
            <a:r>
              <a:rPr lang="de-DE" dirty="0" err="1"/>
              <a:t>between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transverse</a:t>
            </a:r>
            <a:r>
              <a:rPr lang="de-DE" dirty="0"/>
              <a:t> planes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primary</a:t>
            </a:r>
            <a:r>
              <a:rPr lang="de-DE" dirty="0"/>
              <a:t> beam </a:t>
            </a:r>
            <a:r>
              <a:rPr lang="de-DE" dirty="0" err="1"/>
              <a:t>particle‘s</a:t>
            </a:r>
            <a:r>
              <a:rPr lang="de-DE" dirty="0"/>
              <a:t> </a:t>
            </a:r>
            <a:r>
              <a:rPr lang="de-DE" dirty="0" err="1"/>
              <a:t>motion</a:t>
            </a:r>
            <a:r>
              <a:rPr lang="de-DE" dirty="0"/>
              <a:t>.</a:t>
            </a:r>
          </a:p>
          <a:p>
            <a:r>
              <a:rPr lang="de-DE" dirty="0"/>
              <a:t>The local </a:t>
            </a:r>
            <a:r>
              <a:rPr lang="de-DE" dirty="0" err="1"/>
              <a:t>effect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coupling</a:t>
            </a:r>
            <a:r>
              <a:rPr lang="de-DE" dirty="0"/>
              <a:t> </a:t>
            </a:r>
            <a:r>
              <a:rPr lang="de-DE" dirty="0" err="1"/>
              <a:t>may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compensated</a:t>
            </a:r>
            <a:r>
              <a:rPr lang="de-DE" dirty="0"/>
              <a:t> </a:t>
            </a:r>
            <a:r>
              <a:rPr lang="de-DE" dirty="0" err="1"/>
              <a:t>globally</a:t>
            </a:r>
            <a:r>
              <a:rPr lang="de-DE" dirty="0"/>
              <a:t> </a:t>
            </a:r>
            <a:r>
              <a:rPr lang="de-DE" dirty="0" err="1"/>
              <a:t>through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exsiting</a:t>
            </a:r>
            <a:r>
              <a:rPr lang="de-DE" dirty="0"/>
              <a:t> </a:t>
            </a:r>
            <a:r>
              <a:rPr lang="de-DE" dirty="0" err="1"/>
              <a:t>skew</a:t>
            </a:r>
            <a:r>
              <a:rPr lang="de-DE" dirty="0"/>
              <a:t> </a:t>
            </a:r>
            <a:r>
              <a:rPr lang="de-DE" dirty="0" err="1"/>
              <a:t>quadrupoles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injector</a:t>
            </a:r>
            <a:r>
              <a:rPr lang="de-DE" dirty="0"/>
              <a:t> </a:t>
            </a:r>
            <a:r>
              <a:rPr lang="de-DE" dirty="0" err="1"/>
              <a:t>synchrotron</a:t>
            </a:r>
            <a:r>
              <a:rPr lang="de-DE" dirty="0"/>
              <a:t> SIS-18.</a:t>
            </a:r>
          </a:p>
          <a:p>
            <a:endParaRPr lang="de-DE" dirty="0"/>
          </a:p>
          <a:p>
            <a:r>
              <a:rPr lang="de-DE" dirty="0"/>
              <a:t>( 1 min. 51 sec.)</a:t>
            </a:r>
          </a:p>
          <a:p>
            <a:r>
              <a:rPr lang="de-DE" dirty="0"/>
              <a:t>4 min. 10 sec. </a:t>
            </a:r>
            <a:r>
              <a:rPr lang="de-DE" dirty="0" err="1"/>
              <a:t>used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. 5 min 50 sec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.. (16 sec per </a:t>
            </a:r>
            <a:r>
              <a:rPr lang="de-DE" dirty="0" err="1"/>
              <a:t>remaining</a:t>
            </a:r>
            <a:r>
              <a:rPr lang="de-DE" dirty="0"/>
              <a:t> </a:t>
            </a:r>
            <a:r>
              <a:rPr lang="de-DE" dirty="0" err="1"/>
              <a:t>slide</a:t>
            </a:r>
            <a:r>
              <a:rPr lang="de-DE" dirty="0"/>
              <a:t>.)</a:t>
            </a:r>
          </a:p>
          <a:p>
            <a:r>
              <a:rPr lang="de-DE" dirty="0"/>
              <a:t>###</a:t>
            </a:r>
          </a:p>
          <a:p>
            <a:endParaRPr lang="de-DE" dirty="0"/>
          </a:p>
          <a:p>
            <a:r>
              <a:rPr lang="de-DE" dirty="0"/>
              <a:t>Not </a:t>
            </a:r>
            <a:r>
              <a:rPr lang="de-DE" dirty="0" err="1"/>
              <a:t>mentioned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talk</a:t>
            </a:r>
            <a:r>
              <a:rPr lang="de-DE" dirty="0"/>
              <a:t>:</a:t>
            </a:r>
          </a:p>
          <a:p>
            <a:endParaRPr lang="de-DE" dirty="0"/>
          </a:p>
          <a:p>
            <a:r>
              <a:rPr lang="de-DE" dirty="0"/>
              <a:t>Vacuum </a:t>
            </a:r>
            <a:r>
              <a:rPr lang="de-DE" dirty="0" err="1"/>
              <a:t>pumping</a:t>
            </a:r>
            <a:r>
              <a:rPr lang="de-DE" dirty="0"/>
              <a:t> </a:t>
            </a:r>
            <a:r>
              <a:rPr lang="de-DE" dirty="0" err="1"/>
              <a:t>systems</a:t>
            </a:r>
            <a:r>
              <a:rPr lang="de-DE" dirty="0"/>
              <a:t> </a:t>
            </a:r>
            <a:r>
              <a:rPr lang="de-DE" dirty="0" err="1"/>
              <a:t>had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designed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sufficient</a:t>
            </a:r>
            <a:r>
              <a:rPr lang="de-DE" dirty="0"/>
              <a:t> </a:t>
            </a:r>
            <a:r>
              <a:rPr lang="de-DE" dirty="0" err="1"/>
              <a:t>capability</a:t>
            </a:r>
            <a:r>
              <a:rPr lang="de-DE" dirty="0"/>
              <a:t>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included</a:t>
            </a:r>
            <a:r>
              <a:rPr lang="de-DE" dirty="0"/>
              <a:t> NEG </a:t>
            </a:r>
            <a:r>
              <a:rPr lang="de-DE" dirty="0" err="1"/>
              <a:t>coating</a:t>
            </a:r>
            <a:r>
              <a:rPr lang="de-DE" dirty="0"/>
              <a:t> in </a:t>
            </a:r>
            <a:r>
              <a:rPr lang="de-DE" dirty="0" err="1"/>
              <a:t>critical</a:t>
            </a:r>
            <a:r>
              <a:rPr lang="de-DE" dirty="0"/>
              <a:t> </a:t>
            </a:r>
            <a:r>
              <a:rPr lang="de-DE" dirty="0" err="1"/>
              <a:t>sections</a:t>
            </a:r>
            <a:r>
              <a:rPr lang="de-DE" dirty="0"/>
              <a:t> </a:t>
            </a:r>
            <a:r>
              <a:rPr lang="de-DE" dirty="0" err="1"/>
              <a:t>along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beamline</a:t>
            </a:r>
            <a:r>
              <a:rPr lang="de-DE" dirty="0"/>
              <a:t> and </a:t>
            </a:r>
            <a:r>
              <a:rPr lang="de-DE" dirty="0" err="1"/>
              <a:t>cryogenically</a:t>
            </a:r>
            <a:r>
              <a:rPr lang="de-DE" dirty="0"/>
              <a:t> </a:t>
            </a:r>
            <a:r>
              <a:rPr lang="de-DE" dirty="0" err="1"/>
              <a:t>cooled</a:t>
            </a:r>
            <a:r>
              <a:rPr lang="de-DE" dirty="0"/>
              <a:t> </a:t>
            </a:r>
            <a:r>
              <a:rPr lang="de-DE" dirty="0" err="1"/>
              <a:t>sections</a:t>
            </a:r>
            <a:r>
              <a:rPr lang="de-DE" dirty="0"/>
              <a:t> </a:t>
            </a:r>
            <a:r>
              <a:rPr lang="de-DE" dirty="0" err="1"/>
              <a:t>with</a:t>
            </a:r>
            <a:endParaRPr lang="de-DE" dirty="0"/>
          </a:p>
          <a:p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aim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mitigate</a:t>
            </a:r>
            <a:r>
              <a:rPr lang="de-DE" dirty="0"/>
              <a:t> a negative ‚</a:t>
            </a:r>
            <a:r>
              <a:rPr lang="de-DE" dirty="0" err="1"/>
              <a:t>feedback</a:t>
            </a:r>
            <a:r>
              <a:rPr lang="de-DE" dirty="0"/>
              <a:t>‘ </a:t>
            </a:r>
            <a:r>
              <a:rPr lang="de-DE" dirty="0" err="1"/>
              <a:t>process</a:t>
            </a:r>
            <a:r>
              <a:rPr lang="de-DE" dirty="0"/>
              <a:t> </a:t>
            </a:r>
            <a:r>
              <a:rPr lang="de-DE" dirty="0" err="1"/>
              <a:t>whereby</a:t>
            </a:r>
            <a:r>
              <a:rPr lang="de-DE" dirty="0"/>
              <a:t> residual gas in </a:t>
            </a:r>
            <a:r>
              <a:rPr lang="de-DE" dirty="0" err="1"/>
              <a:t>the</a:t>
            </a:r>
            <a:r>
              <a:rPr lang="de-DE" dirty="0"/>
              <a:t> UHV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start</a:t>
            </a:r>
            <a:r>
              <a:rPr lang="de-DE" dirty="0"/>
              <a:t> a </a:t>
            </a:r>
            <a:r>
              <a:rPr lang="de-DE" dirty="0" err="1"/>
              <a:t>desorption</a:t>
            </a:r>
            <a:r>
              <a:rPr lang="de-DE" dirty="0"/>
              <a:t> </a:t>
            </a:r>
            <a:r>
              <a:rPr lang="de-DE" dirty="0" err="1"/>
              <a:t>induced</a:t>
            </a:r>
            <a:r>
              <a:rPr lang="de-DE" dirty="0"/>
              <a:t> ‚</a:t>
            </a:r>
            <a:r>
              <a:rPr lang="de-DE" dirty="0" err="1"/>
              <a:t>snow</a:t>
            </a:r>
            <a:r>
              <a:rPr lang="de-DE" dirty="0"/>
              <a:t> ball‘ </a:t>
            </a:r>
            <a:r>
              <a:rPr lang="de-DE" dirty="0" err="1"/>
              <a:t>effect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so-</a:t>
            </a:r>
            <a:r>
              <a:rPr lang="de-DE" dirty="0" err="1"/>
              <a:t>called</a:t>
            </a:r>
            <a:r>
              <a:rPr lang="de-DE" dirty="0"/>
              <a:t> </a:t>
            </a:r>
            <a:r>
              <a:rPr lang="de-DE" dirty="0" err="1"/>
              <a:t>dynamic</a:t>
            </a:r>
            <a:r>
              <a:rPr lang="de-DE" dirty="0"/>
              <a:t> </a:t>
            </a:r>
            <a:r>
              <a:rPr lang="de-DE" dirty="0" err="1"/>
              <a:t>vacuum</a:t>
            </a:r>
            <a:r>
              <a:rPr lang="de-DE" dirty="0"/>
              <a:t> </a:t>
            </a:r>
            <a:r>
              <a:rPr lang="de-DE" dirty="0" err="1"/>
              <a:t>process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PANDA internal </a:t>
            </a:r>
            <a:r>
              <a:rPr lang="de-DE" dirty="0" err="1"/>
              <a:t>target</a:t>
            </a:r>
            <a:r>
              <a:rPr lang="de-DE" dirty="0"/>
              <a:t> on </a:t>
            </a:r>
            <a:r>
              <a:rPr lang="de-DE" dirty="0" err="1"/>
              <a:t>east</a:t>
            </a:r>
            <a:r>
              <a:rPr lang="de-DE" dirty="0"/>
              <a:t> </a:t>
            </a:r>
            <a:r>
              <a:rPr lang="de-DE" dirty="0" err="1"/>
              <a:t>side</a:t>
            </a:r>
            <a:r>
              <a:rPr lang="de-DE" dirty="0"/>
              <a:t> HESR.</a:t>
            </a:r>
          </a:p>
          <a:p>
            <a:r>
              <a:rPr lang="de-DE" dirty="0"/>
              <a:t>HESR e- cooler on west </a:t>
            </a:r>
            <a:r>
              <a:rPr lang="de-DE" dirty="0" err="1"/>
              <a:t>side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HESR.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22113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The </a:t>
            </a:r>
            <a:r>
              <a:rPr lang="de-DE" dirty="0" err="1"/>
              <a:t>injector</a:t>
            </a:r>
            <a:r>
              <a:rPr lang="de-DE" dirty="0"/>
              <a:t> </a:t>
            </a:r>
            <a:r>
              <a:rPr lang="de-DE" dirty="0" err="1"/>
              <a:t>synchrotron</a:t>
            </a:r>
            <a:r>
              <a:rPr lang="de-DE" dirty="0"/>
              <a:t> SIS-18 will </a:t>
            </a:r>
            <a:r>
              <a:rPr lang="de-DE" dirty="0" err="1"/>
              <a:t>have</a:t>
            </a:r>
            <a:r>
              <a:rPr lang="de-DE" dirty="0"/>
              <a:t> 3 </a:t>
            </a:r>
            <a:r>
              <a:rPr lang="de-DE" dirty="0" err="1"/>
              <a:t>lenses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e- beam on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1st </a:t>
            </a:r>
            <a:r>
              <a:rPr lang="de-DE" dirty="0" err="1"/>
              <a:t>third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machine</a:t>
            </a:r>
            <a:r>
              <a:rPr lang="de-DE" dirty="0"/>
              <a:t> </a:t>
            </a:r>
            <a:r>
              <a:rPr lang="de-DE" dirty="0" err="1"/>
              <a:t>cycle</a:t>
            </a:r>
            <a:r>
              <a:rPr lang="de-DE" dirty="0"/>
              <a:t> due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tune shift </a:t>
            </a:r>
            <a:r>
              <a:rPr lang="de-DE" dirty="0" err="1"/>
              <a:t>becoming</a:t>
            </a:r>
            <a:r>
              <a:rPr lang="de-DE" dirty="0"/>
              <a:t> </a:t>
            </a:r>
            <a:r>
              <a:rPr lang="de-DE" dirty="0" err="1"/>
              <a:t>sufficiently</a:t>
            </a:r>
            <a:r>
              <a:rPr lang="de-DE" dirty="0"/>
              <a:t> </a:t>
            </a:r>
            <a:r>
              <a:rPr lang="de-DE" dirty="0" err="1"/>
              <a:t>reduced</a:t>
            </a:r>
            <a:r>
              <a:rPr lang="de-DE" dirty="0"/>
              <a:t> due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beta</a:t>
            </a:r>
            <a:r>
              <a:rPr lang="de-DE" dirty="0"/>
              <a:t> &amp; </a:t>
            </a:r>
            <a:r>
              <a:rPr lang="de-DE" dirty="0" err="1"/>
              <a:t>gamma</a:t>
            </a:r>
            <a:r>
              <a:rPr lang="de-DE" dirty="0"/>
              <a:t> </a:t>
            </a:r>
            <a:r>
              <a:rPr lang="de-DE" dirty="0" err="1"/>
              <a:t>term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space</a:t>
            </a:r>
            <a:r>
              <a:rPr lang="de-DE" dirty="0"/>
              <a:t> </a:t>
            </a:r>
            <a:r>
              <a:rPr lang="de-DE" dirty="0" err="1"/>
              <a:t>charge</a:t>
            </a:r>
            <a:r>
              <a:rPr lang="de-DE" dirty="0"/>
              <a:t> tune shift.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The </a:t>
            </a:r>
            <a:r>
              <a:rPr lang="de-DE" dirty="0" err="1"/>
              <a:t>goal</a:t>
            </a:r>
            <a:r>
              <a:rPr lang="de-DE" dirty="0"/>
              <a:t> </a:t>
            </a:r>
            <a:r>
              <a:rPr lang="de-DE" dirty="0" err="1"/>
              <a:t>intensity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synchrotron</a:t>
            </a:r>
            <a:r>
              <a:rPr lang="de-DE" dirty="0"/>
              <a:t> </a:t>
            </a:r>
            <a:r>
              <a:rPr lang="de-DE" dirty="0" err="1"/>
              <a:t>requires</a:t>
            </a:r>
            <a:r>
              <a:rPr lang="de-DE" dirty="0"/>
              <a:t> a </a:t>
            </a:r>
            <a:r>
              <a:rPr lang="de-DE" dirty="0" err="1"/>
              <a:t>relatively</a:t>
            </a:r>
            <a:r>
              <a:rPr lang="de-DE" dirty="0"/>
              <a:t> high e- </a:t>
            </a:r>
            <a:r>
              <a:rPr lang="de-DE" dirty="0" err="1"/>
              <a:t>peak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15 A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able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suppress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tune shift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bunched</a:t>
            </a:r>
            <a:r>
              <a:rPr lang="de-DE" dirty="0"/>
              <a:t> </a:t>
            </a:r>
            <a:r>
              <a:rPr lang="de-DE" dirty="0" err="1"/>
              <a:t>ion</a:t>
            </a:r>
            <a:r>
              <a:rPr lang="de-DE" dirty="0"/>
              <a:t> beam.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 err="1"/>
              <a:t>Because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RF </a:t>
            </a:r>
            <a:r>
              <a:rPr lang="de-DE" dirty="0" err="1"/>
              <a:t>period</a:t>
            </a:r>
            <a:r>
              <a:rPr lang="de-DE" dirty="0"/>
              <a:t> and </a:t>
            </a:r>
            <a:r>
              <a:rPr lang="de-DE" dirty="0" err="1"/>
              <a:t>therefore</a:t>
            </a:r>
            <a:r>
              <a:rPr lang="de-DE" dirty="0"/>
              <a:t> </a:t>
            </a:r>
            <a:r>
              <a:rPr lang="de-DE" dirty="0" err="1"/>
              <a:t>bunch</a:t>
            </a:r>
            <a:r>
              <a:rPr lang="de-DE" dirty="0"/>
              <a:t> </a:t>
            </a:r>
            <a:r>
              <a:rPr lang="de-DE" dirty="0" err="1"/>
              <a:t>length</a:t>
            </a:r>
            <a:r>
              <a:rPr lang="de-DE" dirty="0"/>
              <a:t> </a:t>
            </a:r>
            <a:r>
              <a:rPr lang="de-DE" dirty="0" err="1"/>
              <a:t>varies</a:t>
            </a:r>
            <a:r>
              <a:rPr lang="de-DE" dirty="0"/>
              <a:t> </a:t>
            </a:r>
            <a:r>
              <a:rPr lang="de-DE" dirty="0" err="1"/>
              <a:t>considerably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cycle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require</a:t>
            </a:r>
            <a:r>
              <a:rPr lang="de-DE" dirty="0"/>
              <a:t> a </a:t>
            </a:r>
            <a:r>
              <a:rPr lang="de-DE" dirty="0" err="1"/>
              <a:t>modulation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electron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range</a:t>
            </a:r>
            <a:r>
              <a:rPr lang="de-DE" dirty="0"/>
              <a:t> 0.4 </a:t>
            </a:r>
            <a:r>
              <a:rPr lang="de-DE" dirty="0" err="1"/>
              <a:t>to</a:t>
            </a:r>
            <a:r>
              <a:rPr lang="de-DE" dirty="0"/>
              <a:t> 1 MHz, and a </a:t>
            </a:r>
            <a:r>
              <a:rPr lang="de-DE" dirty="0" err="1"/>
              <a:t>bandwidth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10 MHz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able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compensate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anticipated</a:t>
            </a:r>
            <a:r>
              <a:rPr lang="de-DE" dirty="0"/>
              <a:t> </a:t>
            </a:r>
            <a:r>
              <a:rPr lang="de-DE" dirty="0" err="1"/>
              <a:t>bunch</a:t>
            </a:r>
            <a:r>
              <a:rPr lang="de-DE" dirty="0"/>
              <a:t> </a:t>
            </a:r>
            <a:r>
              <a:rPr lang="de-DE" dirty="0" err="1"/>
              <a:t>profiles</a:t>
            </a:r>
            <a:r>
              <a:rPr lang="de-DE" dirty="0"/>
              <a:t> </a:t>
            </a:r>
            <a:r>
              <a:rPr lang="de-DE" dirty="0" err="1"/>
              <a:t>shown</a:t>
            </a:r>
            <a:r>
              <a:rPr lang="de-DE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chose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produce</a:t>
            </a:r>
            <a:r>
              <a:rPr lang="de-DE" dirty="0"/>
              <a:t> an </a:t>
            </a:r>
            <a:r>
              <a:rPr lang="de-DE" dirty="0" err="1"/>
              <a:t>electron</a:t>
            </a:r>
            <a:r>
              <a:rPr lang="de-DE" dirty="0"/>
              <a:t> beam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main</a:t>
            </a:r>
            <a:r>
              <a:rPr lang="de-DE" dirty="0"/>
              <a:t> </a:t>
            </a:r>
            <a:r>
              <a:rPr lang="de-DE" dirty="0" err="1"/>
              <a:t>solenoid</a:t>
            </a:r>
            <a:r>
              <a:rPr lang="de-DE" dirty="0"/>
              <a:t>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a </a:t>
            </a:r>
            <a:r>
              <a:rPr lang="de-DE" dirty="0" err="1"/>
              <a:t>homogeneous</a:t>
            </a:r>
            <a:r>
              <a:rPr lang="de-DE" dirty="0"/>
              <a:t> </a:t>
            </a:r>
            <a:r>
              <a:rPr lang="de-DE" dirty="0" err="1"/>
              <a:t>density</a:t>
            </a:r>
            <a:r>
              <a:rPr lang="de-DE" dirty="0"/>
              <a:t> in ist </a:t>
            </a:r>
            <a:r>
              <a:rPr lang="de-DE" dirty="0" err="1"/>
              <a:t>transverse</a:t>
            </a:r>
            <a:r>
              <a:rPr lang="de-DE" dirty="0"/>
              <a:t> </a:t>
            </a:r>
            <a:r>
              <a:rPr lang="de-DE" dirty="0" err="1"/>
              <a:t>cross</a:t>
            </a:r>
            <a:r>
              <a:rPr lang="de-DE" dirty="0"/>
              <a:t> </a:t>
            </a:r>
            <a:r>
              <a:rPr lang="de-DE" dirty="0" err="1"/>
              <a:t>section</a:t>
            </a:r>
            <a:r>
              <a:rPr lang="de-DE" dirty="0"/>
              <a:t> and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circular</a:t>
            </a:r>
            <a:r>
              <a:rPr lang="de-DE" dirty="0"/>
              <a:t> and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encompasses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ions</a:t>
            </a:r>
            <a:r>
              <a:rPr lang="de-DE" dirty="0"/>
              <a:t>. This </a:t>
            </a:r>
            <a:r>
              <a:rPr lang="de-DE" dirty="0" err="1"/>
              <a:t>choice</a:t>
            </a:r>
            <a:r>
              <a:rPr lang="de-DE" dirty="0"/>
              <a:t> </a:t>
            </a:r>
            <a:r>
              <a:rPr lang="de-DE" dirty="0" err="1"/>
              <a:t>makes</a:t>
            </a:r>
            <a:r>
              <a:rPr lang="de-DE" dirty="0"/>
              <a:t> a </a:t>
            </a:r>
            <a:r>
              <a:rPr lang="de-DE" dirty="0" err="1"/>
              <a:t>successful</a:t>
            </a:r>
            <a:r>
              <a:rPr lang="de-DE" dirty="0"/>
              <a:t> </a:t>
            </a:r>
            <a:r>
              <a:rPr lang="de-DE" dirty="0" err="1"/>
              <a:t>resonance</a:t>
            </a:r>
            <a:r>
              <a:rPr lang="de-DE" dirty="0"/>
              <a:t> </a:t>
            </a:r>
            <a:r>
              <a:rPr lang="de-DE" dirty="0" err="1"/>
              <a:t>compensation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likely</a:t>
            </a:r>
            <a:r>
              <a:rPr lang="de-DE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Due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high </a:t>
            </a:r>
            <a:r>
              <a:rPr lang="de-DE" dirty="0" err="1"/>
              <a:t>electron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consists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35 kV </a:t>
            </a:r>
            <a:r>
              <a:rPr lang="de-DE" dirty="0" err="1"/>
              <a:t>electrons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main</a:t>
            </a:r>
            <a:r>
              <a:rPr lang="de-DE" dirty="0"/>
              <a:t> </a:t>
            </a:r>
            <a:r>
              <a:rPr lang="de-DE" dirty="0" err="1"/>
              <a:t>solenoid</a:t>
            </a:r>
            <a:r>
              <a:rPr lang="de-DE" dirty="0"/>
              <a:t>,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become</a:t>
            </a:r>
            <a:r>
              <a:rPr lang="de-DE" dirty="0"/>
              <a:t> </a:t>
            </a:r>
            <a:r>
              <a:rPr lang="de-DE" dirty="0" err="1"/>
              <a:t>necessary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not </a:t>
            </a:r>
            <a:r>
              <a:rPr lang="de-DE" dirty="0" err="1"/>
              <a:t>only</a:t>
            </a:r>
            <a:r>
              <a:rPr lang="de-DE" dirty="0"/>
              <a:t> </a:t>
            </a:r>
            <a:r>
              <a:rPr lang="de-DE" dirty="0" err="1"/>
              <a:t>decelerate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electrons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a </a:t>
            </a:r>
            <a:r>
              <a:rPr lang="de-DE" dirty="0" err="1"/>
              <a:t>dump</a:t>
            </a:r>
            <a:r>
              <a:rPr lang="de-DE" dirty="0"/>
              <a:t> but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expand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e- beam </a:t>
            </a:r>
            <a:r>
              <a:rPr lang="de-DE" dirty="0" err="1"/>
              <a:t>them</a:t>
            </a:r>
            <a:r>
              <a:rPr lang="de-DE" dirty="0"/>
              <a:t> </a:t>
            </a:r>
            <a:r>
              <a:rPr lang="de-DE" dirty="0" err="1"/>
              <a:t>too</a:t>
            </a:r>
            <a:r>
              <a:rPr lang="de-DE" dirty="0"/>
              <a:t>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done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a B-</a:t>
            </a:r>
            <a:r>
              <a:rPr lang="de-DE" dirty="0" err="1"/>
              <a:t>field</a:t>
            </a:r>
            <a:r>
              <a:rPr lang="de-DE" dirty="0"/>
              <a:t>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drops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zero</a:t>
            </a:r>
            <a:r>
              <a:rPr lang="de-DE" dirty="0"/>
              <a:t> at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collection</a:t>
            </a:r>
            <a:r>
              <a:rPr lang="de-DE" dirty="0"/>
              <a:t> </a:t>
            </a:r>
            <a:r>
              <a:rPr lang="de-DE" dirty="0" err="1"/>
              <a:t>point</a:t>
            </a:r>
            <a:r>
              <a:rPr lang="de-DE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The </a:t>
            </a:r>
            <a:r>
              <a:rPr lang="de-DE" dirty="0" err="1"/>
              <a:t>collector</a:t>
            </a:r>
            <a:r>
              <a:rPr lang="de-DE" dirty="0"/>
              <a:t> </a:t>
            </a:r>
            <a:r>
              <a:rPr lang="de-DE" dirty="0" err="1"/>
              <a:t>should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little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possible </a:t>
            </a:r>
            <a:r>
              <a:rPr lang="de-DE" dirty="0" err="1"/>
              <a:t>flow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secondary</a:t>
            </a:r>
            <a:r>
              <a:rPr lang="de-DE" dirty="0"/>
              <a:t> </a:t>
            </a:r>
            <a:r>
              <a:rPr lang="de-DE" dirty="0" err="1"/>
              <a:t>electrons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dump</a:t>
            </a:r>
            <a:r>
              <a:rPr lang="de-DE" dirty="0"/>
              <a:t> back </a:t>
            </a:r>
            <a:r>
              <a:rPr lang="de-DE" dirty="0" err="1"/>
              <a:t>towards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ion</a:t>
            </a:r>
            <a:r>
              <a:rPr lang="de-DE" dirty="0"/>
              <a:t> beam.</a:t>
            </a:r>
          </a:p>
          <a:p>
            <a:endParaRPr lang="de-DE" dirty="0"/>
          </a:p>
          <a:p>
            <a:r>
              <a:rPr lang="de-DE" dirty="0"/>
              <a:t>###</a:t>
            </a:r>
          </a:p>
          <a:p>
            <a:endParaRPr lang="de-DE" dirty="0"/>
          </a:p>
          <a:p>
            <a:r>
              <a:rPr lang="de-DE" dirty="0"/>
              <a:t>The </a:t>
            </a:r>
            <a:r>
              <a:rPr lang="de-DE" b="1" dirty="0" err="1"/>
              <a:t>figures</a:t>
            </a:r>
            <a:r>
              <a:rPr lang="de-DE" b="1" dirty="0"/>
              <a:t> in </a:t>
            </a:r>
            <a:r>
              <a:rPr lang="de-DE" b="1" dirty="0" err="1"/>
              <a:t>the</a:t>
            </a:r>
            <a:r>
              <a:rPr lang="de-DE" b="1" dirty="0"/>
              <a:t> top </a:t>
            </a:r>
            <a:r>
              <a:rPr lang="de-DE" b="1" dirty="0" err="1"/>
              <a:t>row</a:t>
            </a:r>
            <a:r>
              <a:rPr lang="de-DE" dirty="0"/>
              <a:t> </a:t>
            </a:r>
            <a:r>
              <a:rPr lang="de-DE" dirty="0" err="1"/>
              <a:t>pertain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machine</a:t>
            </a:r>
            <a:r>
              <a:rPr lang="de-DE" dirty="0"/>
              <a:t> </a:t>
            </a:r>
            <a:r>
              <a:rPr lang="de-DE" dirty="0" err="1"/>
              <a:t>cycle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SIS18.</a:t>
            </a:r>
          </a:p>
          <a:p>
            <a:r>
              <a:rPr lang="de-DE" dirty="0"/>
              <a:t>Soon after </a:t>
            </a:r>
            <a:r>
              <a:rPr lang="de-DE" dirty="0" err="1"/>
              <a:t>the</a:t>
            </a:r>
            <a:r>
              <a:rPr lang="de-DE" dirty="0"/>
              <a:t> DC beam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captured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tune shift </a:t>
            </a:r>
            <a:r>
              <a:rPr lang="de-DE" dirty="0" err="1"/>
              <a:t>reaches</a:t>
            </a:r>
            <a:r>
              <a:rPr lang="de-DE" dirty="0"/>
              <a:t> a maximum.</a:t>
            </a:r>
          </a:p>
          <a:p>
            <a:r>
              <a:rPr lang="de-DE" dirty="0" err="1"/>
              <a:t>Thereafter</a:t>
            </a:r>
            <a:r>
              <a:rPr lang="de-DE" dirty="0"/>
              <a:t> at </a:t>
            </a:r>
            <a:r>
              <a:rPr lang="de-DE" dirty="0" err="1"/>
              <a:t>about</a:t>
            </a:r>
            <a:r>
              <a:rPr lang="de-DE" dirty="0"/>
              <a:t> 50 </a:t>
            </a:r>
            <a:r>
              <a:rPr lang="de-DE" dirty="0" err="1"/>
              <a:t>ms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cycle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reduce</a:t>
            </a:r>
            <a:r>
              <a:rPr lang="de-DE" dirty="0"/>
              <a:t> </a:t>
            </a:r>
            <a:r>
              <a:rPr lang="de-DE" dirty="0" err="1"/>
              <a:t>enough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an e-</a:t>
            </a:r>
            <a:r>
              <a:rPr lang="de-DE" dirty="0" err="1"/>
              <a:t>lens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switched</a:t>
            </a:r>
            <a:r>
              <a:rPr lang="de-DE" dirty="0"/>
              <a:t> off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good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heat</a:t>
            </a:r>
            <a:r>
              <a:rPr lang="de-DE" dirty="0"/>
              <a:t> </a:t>
            </a:r>
            <a:r>
              <a:rPr lang="de-DE" dirty="0" err="1"/>
              <a:t>load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collector</a:t>
            </a:r>
            <a:r>
              <a:rPr lang="de-DE" dirty="0"/>
              <a:t>.</a:t>
            </a:r>
          </a:p>
          <a:p>
            <a:r>
              <a:rPr lang="de-DE" dirty="0" err="1"/>
              <a:t>Because</a:t>
            </a:r>
            <a:r>
              <a:rPr lang="de-DE" dirty="0"/>
              <a:t> tune </a:t>
            </a:r>
            <a:r>
              <a:rPr lang="de-DE" dirty="0" err="1"/>
              <a:t>spread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compensated</a:t>
            </a:r>
            <a:r>
              <a:rPr lang="de-DE" dirty="0"/>
              <a:t> </a:t>
            </a:r>
            <a:r>
              <a:rPr lang="de-DE" dirty="0" err="1"/>
              <a:t>varies</a:t>
            </a:r>
            <a:r>
              <a:rPr lang="de-DE" dirty="0"/>
              <a:t>,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gun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modulated</a:t>
            </a:r>
            <a:r>
              <a:rPr lang="de-DE" dirty="0"/>
              <a:t> in </a:t>
            </a:r>
            <a:r>
              <a:rPr lang="de-DE" dirty="0" err="1"/>
              <a:t>its</a:t>
            </a:r>
            <a:r>
              <a:rPr lang="de-DE" dirty="0"/>
              <a:t> </a:t>
            </a:r>
            <a:r>
              <a:rPr lang="de-DE" dirty="0" err="1"/>
              <a:t>amplitude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a maximum </a:t>
            </a:r>
            <a:r>
              <a:rPr lang="de-DE" dirty="0" err="1"/>
              <a:t>of</a:t>
            </a:r>
            <a:r>
              <a:rPr lang="de-DE" dirty="0"/>
              <a:t> 15 A.</a:t>
            </a:r>
          </a:p>
          <a:p>
            <a:endParaRPr lang="de-DE" dirty="0"/>
          </a:p>
          <a:p>
            <a:r>
              <a:rPr lang="de-DE" dirty="0"/>
              <a:t>The </a:t>
            </a:r>
            <a:r>
              <a:rPr lang="de-DE" dirty="0" err="1"/>
              <a:t>cavities</a:t>
            </a:r>
            <a:r>
              <a:rPr lang="de-DE" dirty="0"/>
              <a:t>‘ RF </a:t>
            </a:r>
            <a:r>
              <a:rPr lang="de-DE" dirty="0" err="1"/>
              <a:t>frequency</a:t>
            </a:r>
            <a:r>
              <a:rPr lang="de-DE" dirty="0"/>
              <a:t> and </a:t>
            </a:r>
            <a:r>
              <a:rPr lang="de-DE" dirty="0" err="1"/>
              <a:t>therefore</a:t>
            </a:r>
            <a:r>
              <a:rPr lang="de-DE" dirty="0"/>
              <a:t> </a:t>
            </a:r>
            <a:r>
              <a:rPr lang="de-DE" dirty="0" err="1"/>
              <a:t>bunch</a:t>
            </a:r>
            <a:r>
              <a:rPr lang="de-DE" dirty="0"/>
              <a:t> </a:t>
            </a:r>
            <a:r>
              <a:rPr lang="de-DE" dirty="0" err="1"/>
              <a:t>length</a:t>
            </a:r>
            <a:r>
              <a:rPr lang="de-DE" dirty="0"/>
              <a:t> </a:t>
            </a:r>
            <a:r>
              <a:rPr lang="de-DE" dirty="0" err="1"/>
              <a:t>undergo</a:t>
            </a:r>
            <a:r>
              <a:rPr lang="de-DE" dirty="0"/>
              <a:t> </a:t>
            </a:r>
            <a:r>
              <a:rPr lang="de-DE" dirty="0" err="1"/>
              <a:t>considerable</a:t>
            </a:r>
            <a:r>
              <a:rPr lang="de-DE" dirty="0"/>
              <a:t> </a:t>
            </a:r>
            <a:r>
              <a:rPr lang="de-DE" dirty="0" err="1"/>
              <a:t>change</a:t>
            </a:r>
            <a:r>
              <a:rPr lang="de-DE" dirty="0"/>
              <a:t> </a:t>
            </a:r>
            <a:r>
              <a:rPr lang="de-DE" dirty="0" err="1"/>
              <a:t>during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cycle</a:t>
            </a:r>
            <a:r>
              <a:rPr lang="de-DE" dirty="0"/>
              <a:t> </a:t>
            </a:r>
            <a:r>
              <a:rPr lang="de-DE" b="1" dirty="0" err="1"/>
              <a:t>as</a:t>
            </a:r>
            <a:r>
              <a:rPr lang="de-DE" b="1" dirty="0"/>
              <a:t> </a:t>
            </a:r>
            <a:r>
              <a:rPr lang="de-DE" b="1" dirty="0" err="1"/>
              <a:t>shown</a:t>
            </a:r>
            <a:r>
              <a:rPr lang="de-DE" b="1" dirty="0"/>
              <a:t> in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left</a:t>
            </a:r>
            <a:r>
              <a:rPr lang="de-DE" b="1" dirty="0"/>
              <a:t> </a:t>
            </a:r>
            <a:r>
              <a:rPr lang="de-DE" b="1" dirty="0" err="1"/>
              <a:t>figure</a:t>
            </a:r>
            <a:r>
              <a:rPr lang="de-DE" b="1" dirty="0"/>
              <a:t> in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middle</a:t>
            </a:r>
            <a:r>
              <a:rPr lang="de-DE" b="1" dirty="0"/>
              <a:t> </a:t>
            </a:r>
            <a:r>
              <a:rPr lang="de-DE" b="1" dirty="0" err="1"/>
              <a:t>row</a:t>
            </a:r>
            <a:r>
              <a:rPr lang="de-DE" dirty="0"/>
              <a:t>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determine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range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center</a:t>
            </a:r>
            <a:r>
              <a:rPr lang="de-DE" dirty="0"/>
              <a:t> </a:t>
            </a:r>
            <a:r>
              <a:rPr lang="de-DE" dirty="0" err="1"/>
              <a:t>frequency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modulation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electron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out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gun</a:t>
            </a:r>
            <a:r>
              <a:rPr lang="de-DE" dirty="0"/>
              <a:t>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0.4 </a:t>
            </a:r>
            <a:r>
              <a:rPr lang="de-DE" dirty="0" err="1"/>
              <a:t>to</a:t>
            </a:r>
            <a:r>
              <a:rPr lang="de-DE" dirty="0"/>
              <a:t> 1 MHz.</a:t>
            </a:r>
          </a:p>
          <a:p>
            <a:r>
              <a:rPr lang="de-DE" dirty="0"/>
              <a:t>3 </a:t>
            </a:r>
            <a:r>
              <a:rPr lang="de-DE" dirty="0" err="1"/>
              <a:t>forms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bunch</a:t>
            </a:r>
            <a:r>
              <a:rPr lang="de-DE" dirty="0"/>
              <a:t> </a:t>
            </a:r>
            <a:r>
              <a:rPr lang="de-DE" dirty="0" err="1"/>
              <a:t>profiles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considered</a:t>
            </a:r>
            <a:r>
              <a:rPr lang="de-DE" dirty="0"/>
              <a:t>, </a:t>
            </a:r>
            <a:r>
              <a:rPr lang="de-DE" dirty="0" err="1"/>
              <a:t>shown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b="1" dirty="0" err="1"/>
              <a:t>figure</a:t>
            </a:r>
            <a:r>
              <a:rPr lang="de-DE" b="1" dirty="0"/>
              <a:t> on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right</a:t>
            </a:r>
            <a:r>
              <a:rPr lang="de-DE" b="1" dirty="0"/>
              <a:t> in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middle</a:t>
            </a:r>
            <a:r>
              <a:rPr lang="de-DE" b="1" dirty="0"/>
              <a:t> </a:t>
            </a:r>
            <a:r>
              <a:rPr lang="de-DE" b="1" dirty="0" err="1"/>
              <a:t>row</a:t>
            </a:r>
            <a:r>
              <a:rPr lang="de-DE" dirty="0"/>
              <a:t>.</a:t>
            </a:r>
          </a:p>
          <a:p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/>
              <a:t>spectra</a:t>
            </a:r>
            <a:r>
              <a:rPr lang="de-DE" dirty="0"/>
              <a:t> </a:t>
            </a:r>
            <a:r>
              <a:rPr lang="de-DE" dirty="0" err="1"/>
              <a:t>determine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required</a:t>
            </a:r>
            <a:r>
              <a:rPr lang="de-DE" dirty="0"/>
              <a:t> </a:t>
            </a:r>
            <a:r>
              <a:rPr lang="de-DE" dirty="0" err="1"/>
              <a:t>bandwidth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frequency</a:t>
            </a:r>
            <a:r>
              <a:rPr lang="de-DE" dirty="0"/>
              <a:t> </a:t>
            </a:r>
            <a:r>
              <a:rPr lang="de-DE" dirty="0" err="1"/>
              <a:t>modulation</a:t>
            </a:r>
            <a:r>
              <a:rPr lang="de-DE" dirty="0"/>
              <a:t>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10 MHz.</a:t>
            </a:r>
          </a:p>
          <a:p>
            <a:endParaRPr lang="de-DE" dirty="0"/>
          </a:p>
          <a:p>
            <a:r>
              <a:rPr lang="de-DE" dirty="0" err="1"/>
              <a:t>It</a:t>
            </a:r>
            <a:r>
              <a:rPr lang="de-DE" dirty="0"/>
              <a:t> was </a:t>
            </a:r>
            <a:r>
              <a:rPr lang="de-DE" dirty="0" err="1"/>
              <a:t>decided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trade off </a:t>
            </a:r>
            <a:r>
              <a:rPr lang="de-DE" dirty="0" err="1"/>
              <a:t>some</a:t>
            </a:r>
            <a:r>
              <a:rPr lang="de-DE" dirty="0"/>
              <a:t> tune shift </a:t>
            </a:r>
            <a:r>
              <a:rPr lang="de-DE" dirty="0" err="1"/>
              <a:t>compensation</a:t>
            </a:r>
            <a:r>
              <a:rPr lang="de-DE" dirty="0"/>
              <a:t> in </a:t>
            </a:r>
            <a:r>
              <a:rPr lang="de-DE" dirty="0" err="1"/>
              <a:t>order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reduce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lattice</a:t>
            </a:r>
            <a:r>
              <a:rPr lang="de-DE" dirty="0"/>
              <a:t> </a:t>
            </a:r>
            <a:r>
              <a:rPr lang="de-DE" dirty="0" err="1"/>
              <a:t>induced</a:t>
            </a:r>
            <a:r>
              <a:rPr lang="de-DE" dirty="0"/>
              <a:t> tune </a:t>
            </a:r>
            <a:r>
              <a:rPr lang="de-DE" dirty="0" err="1"/>
              <a:t>resonances</a:t>
            </a:r>
            <a:r>
              <a:rPr lang="de-DE" dirty="0"/>
              <a:t>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why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transverse</a:t>
            </a:r>
            <a:r>
              <a:rPr lang="de-DE" dirty="0"/>
              <a:t> e- beam </a:t>
            </a:r>
            <a:r>
              <a:rPr lang="de-DE" dirty="0" err="1"/>
              <a:t>density</a:t>
            </a:r>
            <a:r>
              <a:rPr lang="de-DE" dirty="0"/>
              <a:t> </a:t>
            </a:r>
            <a:r>
              <a:rPr lang="de-DE" dirty="0" err="1"/>
              <a:t>shall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homogenous</a:t>
            </a:r>
            <a:r>
              <a:rPr lang="de-DE" dirty="0"/>
              <a:t> and </a:t>
            </a:r>
            <a:r>
              <a:rPr lang="de-DE" dirty="0" err="1"/>
              <a:t>circular</a:t>
            </a:r>
            <a:r>
              <a:rPr lang="de-DE" dirty="0"/>
              <a:t> in </a:t>
            </a:r>
            <a:r>
              <a:rPr lang="de-DE" dirty="0" err="1"/>
              <a:t>its</a:t>
            </a:r>
            <a:r>
              <a:rPr lang="de-DE" dirty="0"/>
              <a:t> </a:t>
            </a:r>
            <a:r>
              <a:rPr lang="de-DE" dirty="0" err="1"/>
              <a:t>transverse</a:t>
            </a:r>
            <a:r>
              <a:rPr lang="de-DE" dirty="0"/>
              <a:t> </a:t>
            </a:r>
            <a:r>
              <a:rPr lang="de-DE" dirty="0" err="1"/>
              <a:t>cross</a:t>
            </a:r>
            <a:r>
              <a:rPr lang="de-DE" dirty="0"/>
              <a:t> </a:t>
            </a:r>
            <a:r>
              <a:rPr lang="de-DE" dirty="0" err="1"/>
              <a:t>section</a:t>
            </a:r>
            <a:r>
              <a:rPr lang="de-DE" dirty="0"/>
              <a:t>. </a:t>
            </a:r>
          </a:p>
          <a:p>
            <a:r>
              <a:rPr lang="de-DE" dirty="0"/>
              <a:t>The </a:t>
            </a:r>
            <a:r>
              <a:rPr lang="de-DE" b="1" dirty="0" err="1"/>
              <a:t>left</a:t>
            </a:r>
            <a:r>
              <a:rPr lang="de-DE" b="1" dirty="0"/>
              <a:t> </a:t>
            </a:r>
            <a:r>
              <a:rPr lang="de-DE" b="1" dirty="0" err="1"/>
              <a:t>figure</a:t>
            </a:r>
            <a:r>
              <a:rPr lang="de-DE" b="1" dirty="0"/>
              <a:t> in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bottom</a:t>
            </a:r>
            <a:r>
              <a:rPr lang="de-DE" b="1" dirty="0"/>
              <a:t> </a:t>
            </a:r>
            <a:r>
              <a:rPr lang="de-DE" b="1" dirty="0" err="1"/>
              <a:t>row</a:t>
            </a:r>
            <a:r>
              <a:rPr lang="de-DE" dirty="0"/>
              <a:t> </a:t>
            </a:r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transverse</a:t>
            </a:r>
            <a:r>
              <a:rPr lang="de-DE" dirty="0"/>
              <a:t> </a:t>
            </a:r>
            <a:r>
              <a:rPr lang="de-DE" dirty="0" err="1"/>
              <a:t>cross</a:t>
            </a:r>
            <a:r>
              <a:rPr lang="de-DE" dirty="0"/>
              <a:t> </a:t>
            </a:r>
            <a:r>
              <a:rPr lang="de-DE" dirty="0" err="1"/>
              <a:t>section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ion</a:t>
            </a:r>
            <a:r>
              <a:rPr lang="de-DE" dirty="0"/>
              <a:t> beam at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entrance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main</a:t>
            </a:r>
            <a:r>
              <a:rPr lang="de-DE" dirty="0"/>
              <a:t> </a:t>
            </a:r>
            <a:r>
              <a:rPr lang="de-DE" dirty="0" err="1"/>
              <a:t>solenoid</a:t>
            </a:r>
            <a:r>
              <a:rPr lang="de-DE" dirty="0"/>
              <a:t>.</a:t>
            </a:r>
          </a:p>
          <a:p>
            <a:r>
              <a:rPr lang="de-DE" dirty="0"/>
              <a:t>The </a:t>
            </a:r>
            <a:r>
              <a:rPr lang="de-DE" b="1" dirty="0" err="1"/>
              <a:t>two</a:t>
            </a:r>
            <a:r>
              <a:rPr lang="de-DE" b="1" dirty="0"/>
              <a:t> </a:t>
            </a:r>
            <a:r>
              <a:rPr lang="de-DE" b="1" dirty="0" err="1"/>
              <a:t>figures</a:t>
            </a:r>
            <a:r>
              <a:rPr lang="de-DE" b="1" dirty="0"/>
              <a:t> </a:t>
            </a:r>
            <a:r>
              <a:rPr lang="de-DE" b="1" dirty="0" err="1"/>
              <a:t>to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right</a:t>
            </a:r>
            <a:r>
              <a:rPr lang="de-DE" b="1" dirty="0"/>
              <a:t> </a:t>
            </a:r>
            <a:r>
              <a:rPr lang="de-DE" b="1" dirty="0" err="1"/>
              <a:t>of</a:t>
            </a:r>
            <a:r>
              <a:rPr lang="de-DE" b="1" dirty="0"/>
              <a:t> </a:t>
            </a:r>
            <a:r>
              <a:rPr lang="de-DE" b="1" dirty="0" err="1"/>
              <a:t>it</a:t>
            </a:r>
            <a:r>
              <a:rPr lang="de-DE" b="1" dirty="0"/>
              <a:t> </a:t>
            </a:r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projection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ion</a:t>
            </a:r>
            <a:r>
              <a:rPr lang="de-DE" dirty="0"/>
              <a:t> beam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main</a:t>
            </a:r>
            <a:r>
              <a:rPr lang="de-DE" dirty="0"/>
              <a:t> </a:t>
            </a:r>
            <a:r>
              <a:rPr lang="de-DE" dirty="0" err="1"/>
              <a:t>solenoid</a:t>
            </a:r>
            <a:r>
              <a:rPr lang="de-DE" dirty="0"/>
              <a:t> </a:t>
            </a:r>
            <a:r>
              <a:rPr lang="de-DE" dirty="0" err="1"/>
              <a:t>onto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horizontal and </a:t>
            </a:r>
            <a:r>
              <a:rPr lang="de-DE" dirty="0" err="1"/>
              <a:t>vertical</a:t>
            </a:r>
            <a:r>
              <a:rPr lang="de-DE" dirty="0"/>
              <a:t> planes </a:t>
            </a:r>
            <a:r>
              <a:rPr lang="de-DE" dirty="0" err="1"/>
              <a:t>together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extremities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e-beam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encompasses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ions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The B-</a:t>
            </a:r>
            <a:r>
              <a:rPr lang="de-DE" dirty="0" err="1"/>
              <a:t>fields</a:t>
            </a:r>
            <a:r>
              <a:rPr lang="de-DE" dirty="0"/>
              <a:t> will </a:t>
            </a:r>
            <a:r>
              <a:rPr lang="de-DE" dirty="0" err="1"/>
              <a:t>expand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e- beam </a:t>
            </a:r>
            <a:r>
              <a:rPr lang="de-DE" dirty="0" err="1"/>
              <a:t>coming</a:t>
            </a:r>
            <a:r>
              <a:rPr lang="de-DE" dirty="0"/>
              <a:t> </a:t>
            </a:r>
            <a:r>
              <a:rPr lang="de-DE" dirty="0" err="1"/>
              <a:t>through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gun‘s</a:t>
            </a:r>
            <a:r>
              <a:rPr lang="de-DE" dirty="0"/>
              <a:t> </a:t>
            </a:r>
            <a:r>
              <a:rPr lang="de-DE" dirty="0" err="1"/>
              <a:t>modulator</a:t>
            </a:r>
            <a:r>
              <a:rPr lang="de-DE" dirty="0"/>
              <a:t> </a:t>
            </a:r>
            <a:r>
              <a:rPr lang="de-DE" dirty="0" err="1"/>
              <a:t>grid</a:t>
            </a:r>
            <a:r>
              <a:rPr lang="de-DE" dirty="0"/>
              <a:t> on </a:t>
            </a:r>
            <a:r>
              <a:rPr lang="de-DE" dirty="0" err="1"/>
              <a:t>its</a:t>
            </a:r>
            <a:r>
              <a:rPr lang="de-DE" dirty="0"/>
              <a:t> </a:t>
            </a:r>
            <a:r>
              <a:rPr lang="de-DE" dirty="0" err="1"/>
              <a:t>way</a:t>
            </a:r>
            <a:r>
              <a:rPr lang="de-DE" dirty="0"/>
              <a:t> via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gun</a:t>
            </a:r>
            <a:r>
              <a:rPr lang="de-DE" dirty="0"/>
              <a:t>-solenoid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main</a:t>
            </a:r>
            <a:r>
              <a:rPr lang="de-DE" dirty="0"/>
              <a:t> </a:t>
            </a:r>
            <a:r>
              <a:rPr lang="de-DE" dirty="0" err="1"/>
              <a:t>solenoid</a:t>
            </a:r>
            <a:r>
              <a:rPr lang="de-DE" dirty="0"/>
              <a:t>.</a:t>
            </a:r>
          </a:p>
          <a:p>
            <a:r>
              <a:rPr lang="de-DE" dirty="0"/>
              <a:t>The B-</a:t>
            </a:r>
            <a:r>
              <a:rPr lang="de-DE" dirty="0" err="1"/>
              <a:t>field</a:t>
            </a:r>
            <a:r>
              <a:rPr lang="de-DE" dirty="0"/>
              <a:t> at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centre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main</a:t>
            </a:r>
            <a:r>
              <a:rPr lang="de-DE" dirty="0"/>
              <a:t> </a:t>
            </a:r>
            <a:r>
              <a:rPr lang="de-DE" dirty="0" err="1"/>
              <a:t>solenoid</a:t>
            </a:r>
            <a:r>
              <a:rPr lang="de-DE" dirty="0"/>
              <a:t> </a:t>
            </a:r>
            <a:r>
              <a:rPr lang="de-DE" dirty="0" err="1"/>
              <a:t>determines</a:t>
            </a:r>
            <a:r>
              <a:rPr lang="de-DE" dirty="0"/>
              <a:t>, </a:t>
            </a:r>
            <a:r>
              <a:rPr lang="de-DE" dirty="0" err="1"/>
              <a:t>along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parameters</a:t>
            </a:r>
            <a:r>
              <a:rPr lang="de-DE" dirty="0"/>
              <a:t>, </a:t>
            </a:r>
            <a:r>
              <a:rPr lang="de-DE" dirty="0" err="1"/>
              <a:t>the</a:t>
            </a:r>
            <a:r>
              <a:rPr lang="de-DE" dirty="0"/>
              <a:t> rate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coherent</a:t>
            </a:r>
            <a:r>
              <a:rPr lang="de-DE" dirty="0"/>
              <a:t> e-beam </a:t>
            </a:r>
            <a:r>
              <a:rPr lang="de-DE" dirty="0" err="1"/>
              <a:t>rotation</a:t>
            </a:r>
            <a:r>
              <a:rPr lang="de-DE" dirty="0"/>
              <a:t> in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solenoid</a:t>
            </a:r>
            <a:r>
              <a:rPr lang="de-DE" dirty="0"/>
              <a:t> due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so-</a:t>
            </a:r>
            <a:r>
              <a:rPr lang="de-DE" dirty="0" err="1"/>
              <a:t>called</a:t>
            </a:r>
            <a:r>
              <a:rPr lang="de-DE" dirty="0"/>
              <a:t> E x B </a:t>
            </a:r>
            <a:r>
              <a:rPr lang="de-DE" dirty="0" err="1"/>
              <a:t>mechanism</a:t>
            </a:r>
            <a:r>
              <a:rPr lang="de-DE" dirty="0"/>
              <a:t>.</a:t>
            </a:r>
          </a:p>
          <a:p>
            <a:r>
              <a:rPr lang="de-DE" dirty="0"/>
              <a:t>This B-</a:t>
            </a:r>
            <a:r>
              <a:rPr lang="de-DE" dirty="0" err="1"/>
              <a:t>field</a:t>
            </a:r>
            <a:r>
              <a:rPr lang="de-DE" dirty="0"/>
              <a:t> </a:t>
            </a:r>
            <a:r>
              <a:rPr lang="de-DE" dirty="0" err="1"/>
              <a:t>along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optical</a:t>
            </a:r>
            <a:r>
              <a:rPr lang="de-DE" dirty="0"/>
              <a:t> </a:t>
            </a:r>
            <a:r>
              <a:rPr lang="de-DE" dirty="0" err="1"/>
              <a:t>axis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electrons</a:t>
            </a:r>
            <a:r>
              <a:rPr lang="de-DE" dirty="0"/>
              <a:t> </a:t>
            </a:r>
            <a:r>
              <a:rPr lang="de-DE" dirty="0" err="1"/>
              <a:t>should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sufficiently</a:t>
            </a:r>
            <a:r>
              <a:rPr lang="de-DE" dirty="0"/>
              <a:t> strong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keep</a:t>
            </a:r>
            <a:r>
              <a:rPr lang="de-DE" dirty="0"/>
              <a:t> e- beam </a:t>
            </a:r>
            <a:r>
              <a:rPr lang="de-DE" dirty="0" err="1"/>
              <a:t>deviating</a:t>
            </a:r>
            <a:r>
              <a:rPr lang="de-DE" dirty="0"/>
              <a:t> </a:t>
            </a:r>
            <a:r>
              <a:rPr lang="de-DE" dirty="0" err="1"/>
              <a:t>too</a:t>
            </a:r>
            <a:r>
              <a:rPr lang="de-DE" dirty="0"/>
              <a:t> </a:t>
            </a:r>
            <a:r>
              <a:rPr lang="de-DE" dirty="0" err="1"/>
              <a:t>much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its</a:t>
            </a:r>
            <a:r>
              <a:rPr lang="de-DE" dirty="0"/>
              <a:t> ideal </a:t>
            </a:r>
            <a:r>
              <a:rPr lang="de-DE" dirty="0" err="1"/>
              <a:t>orbit</a:t>
            </a:r>
            <a:r>
              <a:rPr lang="de-DE" dirty="0"/>
              <a:t>.</a:t>
            </a:r>
          </a:p>
          <a:p>
            <a:r>
              <a:rPr lang="de-DE" dirty="0"/>
              <a:t>The </a:t>
            </a:r>
            <a:r>
              <a:rPr lang="de-DE" dirty="0" err="1"/>
              <a:t>dedicated</a:t>
            </a:r>
            <a:r>
              <a:rPr lang="de-DE" dirty="0"/>
              <a:t> e-</a:t>
            </a:r>
            <a:r>
              <a:rPr lang="de-DE" dirty="0" err="1"/>
              <a:t>lens</a:t>
            </a:r>
            <a:r>
              <a:rPr lang="de-DE" dirty="0"/>
              <a:t> will </a:t>
            </a:r>
            <a:r>
              <a:rPr lang="de-DE" dirty="0" err="1"/>
              <a:t>have</a:t>
            </a:r>
            <a:r>
              <a:rPr lang="de-DE" dirty="0"/>
              <a:t> so-</a:t>
            </a:r>
            <a:r>
              <a:rPr lang="de-DE" dirty="0" err="1"/>
              <a:t>called</a:t>
            </a:r>
            <a:r>
              <a:rPr lang="de-DE" dirty="0"/>
              <a:t> </a:t>
            </a:r>
            <a:r>
              <a:rPr lang="de-DE" dirty="0" err="1"/>
              <a:t>correction</a:t>
            </a:r>
            <a:r>
              <a:rPr lang="de-DE" dirty="0"/>
              <a:t> </a:t>
            </a:r>
            <a:r>
              <a:rPr lang="de-DE" dirty="0" err="1"/>
              <a:t>dipole</a:t>
            </a:r>
            <a:r>
              <a:rPr lang="de-DE" dirty="0"/>
              <a:t> </a:t>
            </a:r>
            <a:r>
              <a:rPr lang="de-DE" dirty="0" err="1"/>
              <a:t>magnet</a:t>
            </a:r>
            <a:r>
              <a:rPr lang="de-DE" dirty="0"/>
              <a:t> </a:t>
            </a:r>
            <a:r>
              <a:rPr lang="de-DE" dirty="0" err="1"/>
              <a:t>coils</a:t>
            </a:r>
            <a:r>
              <a:rPr lang="de-DE" dirty="0"/>
              <a:t> </a:t>
            </a:r>
            <a:r>
              <a:rPr lang="de-DE" dirty="0" err="1"/>
              <a:t>instead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steerers</a:t>
            </a:r>
            <a:r>
              <a:rPr lang="de-DE" dirty="0"/>
              <a:t>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steerers</a:t>
            </a:r>
            <a:r>
              <a:rPr lang="de-DE" dirty="0"/>
              <a:t> </a:t>
            </a:r>
            <a:r>
              <a:rPr lang="de-DE" dirty="0" err="1"/>
              <a:t>closest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e- cooler.</a:t>
            </a:r>
          </a:p>
          <a:p>
            <a:r>
              <a:rPr lang="de-DE" dirty="0" err="1"/>
              <a:t>Each</a:t>
            </a:r>
            <a:r>
              <a:rPr lang="de-DE" dirty="0"/>
              <a:t> </a:t>
            </a:r>
            <a:r>
              <a:rPr lang="de-DE" dirty="0" err="1"/>
              <a:t>toroids</a:t>
            </a:r>
            <a:r>
              <a:rPr lang="de-DE" dirty="0"/>
              <a:t> will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correction</a:t>
            </a:r>
            <a:r>
              <a:rPr lang="de-DE" dirty="0"/>
              <a:t> </a:t>
            </a:r>
            <a:r>
              <a:rPr lang="de-DE" dirty="0" err="1"/>
              <a:t>dipole</a:t>
            </a:r>
            <a:r>
              <a:rPr lang="de-DE" dirty="0"/>
              <a:t>.</a:t>
            </a:r>
          </a:p>
          <a:p>
            <a:r>
              <a:rPr lang="de-DE" dirty="0"/>
              <a:t>These </a:t>
            </a:r>
            <a:r>
              <a:rPr lang="de-DE" dirty="0" err="1"/>
              <a:t>correctors</a:t>
            </a:r>
            <a:r>
              <a:rPr lang="de-DE" dirty="0"/>
              <a:t> </a:t>
            </a:r>
            <a:r>
              <a:rPr lang="de-DE" dirty="0" err="1"/>
              <a:t>help</a:t>
            </a:r>
            <a:r>
              <a:rPr lang="de-DE" dirty="0"/>
              <a:t> </a:t>
            </a:r>
            <a:r>
              <a:rPr lang="de-DE" dirty="0" err="1"/>
              <a:t>establish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closed</a:t>
            </a:r>
            <a:r>
              <a:rPr lang="de-DE" dirty="0"/>
              <a:t> </a:t>
            </a:r>
            <a:r>
              <a:rPr lang="de-DE" dirty="0" err="1"/>
              <a:t>orbit</a:t>
            </a:r>
            <a:r>
              <a:rPr lang="de-DE" dirty="0"/>
              <a:t> </a:t>
            </a:r>
            <a:r>
              <a:rPr lang="de-DE" dirty="0" err="1"/>
              <a:t>bumps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horizontal </a:t>
            </a:r>
            <a:r>
              <a:rPr lang="de-DE" dirty="0" err="1"/>
              <a:t>caused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vertical</a:t>
            </a:r>
            <a:r>
              <a:rPr lang="de-DE" dirty="0"/>
              <a:t> B-</a:t>
            </a:r>
            <a:r>
              <a:rPr lang="de-DE" dirty="0" err="1"/>
              <a:t>field</a:t>
            </a:r>
            <a:r>
              <a:rPr lang="de-DE" dirty="0"/>
              <a:t> </a:t>
            </a:r>
            <a:r>
              <a:rPr lang="de-DE" dirty="0" err="1"/>
              <a:t>components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toroids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The </a:t>
            </a:r>
            <a:r>
              <a:rPr lang="de-DE" dirty="0" err="1"/>
              <a:t>collector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capable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receiving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high power e-beam.</a:t>
            </a:r>
          </a:p>
          <a:p>
            <a:r>
              <a:rPr lang="de-DE" dirty="0"/>
              <a:t>The beam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expanded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a B-</a:t>
            </a:r>
            <a:r>
              <a:rPr lang="de-DE" dirty="0" err="1"/>
              <a:t>field</a:t>
            </a:r>
            <a:r>
              <a:rPr lang="de-DE" dirty="0"/>
              <a:t> </a:t>
            </a:r>
            <a:r>
              <a:rPr lang="de-DE" dirty="0" err="1"/>
              <a:t>directed</a:t>
            </a:r>
            <a:r>
              <a:rPr lang="de-DE" dirty="0"/>
              <a:t> </a:t>
            </a:r>
            <a:r>
              <a:rPr lang="de-DE" dirty="0" err="1"/>
              <a:t>along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optical</a:t>
            </a:r>
            <a:r>
              <a:rPr lang="de-DE" dirty="0"/>
              <a:t> </a:t>
            </a:r>
            <a:r>
              <a:rPr lang="de-DE" dirty="0" err="1"/>
              <a:t>axis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collector</a:t>
            </a:r>
            <a:r>
              <a:rPr lang="de-DE" dirty="0"/>
              <a:t> </a:t>
            </a:r>
            <a:r>
              <a:rPr lang="de-DE" dirty="0" err="1"/>
              <a:t>branch</a:t>
            </a:r>
            <a:r>
              <a:rPr lang="de-DE" dirty="0"/>
              <a:t>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field</a:t>
            </a:r>
            <a:r>
              <a:rPr lang="de-DE" dirty="0"/>
              <a:t> at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cusp</a:t>
            </a:r>
            <a:r>
              <a:rPr lang="de-DE" dirty="0"/>
              <a:t>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at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point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e-beam </a:t>
            </a:r>
            <a:r>
              <a:rPr lang="de-DE" dirty="0" err="1"/>
              <a:t>impinges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collection</a:t>
            </a:r>
            <a:r>
              <a:rPr lang="de-DE" dirty="0"/>
              <a:t> </a:t>
            </a:r>
            <a:r>
              <a:rPr lang="de-DE" dirty="0" err="1"/>
              <a:t>point</a:t>
            </a:r>
            <a:r>
              <a:rPr lang="de-DE" dirty="0"/>
              <a:t>.</a:t>
            </a:r>
          </a:p>
          <a:p>
            <a:r>
              <a:rPr lang="de-DE" dirty="0" err="1"/>
              <a:t>Meanwhile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electrons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decellerated</a:t>
            </a:r>
            <a:r>
              <a:rPr lang="de-DE" dirty="0"/>
              <a:t> down </a:t>
            </a:r>
            <a:r>
              <a:rPr lang="de-DE" dirty="0" err="1"/>
              <a:t>to</a:t>
            </a:r>
            <a:r>
              <a:rPr lang="de-DE" dirty="0"/>
              <a:t> just a </a:t>
            </a:r>
            <a:r>
              <a:rPr lang="de-DE" dirty="0" err="1"/>
              <a:t>few</a:t>
            </a:r>
            <a:r>
              <a:rPr lang="de-DE" dirty="0"/>
              <a:t> (6) kV.</a:t>
            </a:r>
          </a:p>
          <a:p>
            <a:r>
              <a:rPr lang="de-DE" dirty="0"/>
              <a:t>The </a:t>
            </a:r>
            <a:r>
              <a:rPr lang="de-DE" dirty="0" err="1"/>
              <a:t>flow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secondary</a:t>
            </a:r>
            <a:r>
              <a:rPr lang="de-DE" dirty="0"/>
              <a:t> </a:t>
            </a:r>
            <a:r>
              <a:rPr lang="de-DE" dirty="0" err="1"/>
              <a:t>electrons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collector‘s</a:t>
            </a:r>
            <a:r>
              <a:rPr lang="de-DE" dirty="0"/>
              <a:t> </a:t>
            </a:r>
            <a:r>
              <a:rPr lang="de-DE" dirty="0" err="1"/>
              <a:t>anode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heavily</a:t>
            </a:r>
            <a:r>
              <a:rPr lang="de-DE" dirty="0"/>
              <a:t> </a:t>
            </a:r>
            <a:r>
              <a:rPr lang="de-DE" dirty="0" err="1"/>
              <a:t>reduced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(2 min. 5 sec.) 3 min. 45 sec.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go</a:t>
            </a:r>
            <a:r>
              <a:rPr lang="de-DE" dirty="0"/>
              <a:t>..</a:t>
            </a:r>
          </a:p>
          <a:p>
            <a:endParaRPr lang="de-DE" dirty="0"/>
          </a:p>
          <a:p>
            <a:r>
              <a:rPr lang="de-DE" dirty="0"/>
              <a:t>###</a:t>
            </a:r>
          </a:p>
          <a:p>
            <a:endParaRPr lang="de-DE" dirty="0"/>
          </a:p>
          <a:p>
            <a:r>
              <a:rPr lang="de-DE" dirty="0"/>
              <a:t>Fig </a:t>
            </a:r>
            <a:r>
              <a:rPr lang="de-DE" dirty="0" err="1"/>
              <a:t>middle</a:t>
            </a:r>
            <a:r>
              <a:rPr lang="de-DE" dirty="0"/>
              <a:t> </a:t>
            </a:r>
            <a:r>
              <a:rPr lang="de-DE" dirty="0" err="1"/>
              <a:t>right</a:t>
            </a:r>
            <a:r>
              <a:rPr lang="de-DE" dirty="0"/>
              <a:t>:</a:t>
            </a:r>
          </a:p>
          <a:p>
            <a:r>
              <a:rPr lang="de-DE" dirty="0"/>
              <a:t>Blue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in </a:t>
            </a:r>
            <a:r>
              <a:rPr lang="de-DE" dirty="0" err="1"/>
              <a:t>single</a:t>
            </a:r>
            <a:r>
              <a:rPr lang="de-DE" dirty="0"/>
              <a:t> </a:t>
            </a:r>
            <a:r>
              <a:rPr lang="de-DE" dirty="0" err="1"/>
              <a:t>harmonic</a:t>
            </a:r>
            <a:r>
              <a:rPr lang="de-DE" dirty="0"/>
              <a:t> </a:t>
            </a:r>
            <a:r>
              <a:rPr lang="de-DE" dirty="0" err="1"/>
              <a:t>bucket</a:t>
            </a:r>
            <a:r>
              <a:rPr lang="de-DE" dirty="0"/>
              <a:t>. </a:t>
            </a:r>
            <a:r>
              <a:rPr lang="de-DE" dirty="0" err="1"/>
              <a:t>Gaussian</a:t>
            </a:r>
            <a:r>
              <a:rPr lang="de-DE" dirty="0"/>
              <a:t> </a:t>
            </a:r>
            <a:r>
              <a:rPr lang="de-DE" dirty="0" err="1"/>
              <a:t>assumed</a:t>
            </a:r>
            <a:r>
              <a:rPr lang="de-DE" dirty="0"/>
              <a:t>.</a:t>
            </a:r>
          </a:p>
          <a:p>
            <a:r>
              <a:rPr lang="de-DE" dirty="0"/>
              <a:t>‚</a:t>
            </a:r>
            <a:r>
              <a:rPr lang="de-DE" dirty="0" err="1"/>
              <a:t>Flattened</a:t>
            </a:r>
            <a:r>
              <a:rPr lang="de-DE" dirty="0"/>
              <a:t>‚ </a:t>
            </a:r>
            <a:r>
              <a:rPr lang="de-DE" dirty="0" err="1"/>
              <a:t>profile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when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double </a:t>
            </a:r>
            <a:r>
              <a:rPr lang="de-DE" dirty="0" err="1"/>
              <a:t>harmonic</a:t>
            </a:r>
            <a:r>
              <a:rPr lang="de-DE" dirty="0"/>
              <a:t> RF (h2 = 2 h1)</a:t>
            </a:r>
          </a:p>
          <a:p>
            <a:r>
              <a:rPr lang="de-DE" dirty="0"/>
              <a:t>Double </a:t>
            </a:r>
            <a:r>
              <a:rPr lang="de-DE" dirty="0" err="1"/>
              <a:t>peaked</a:t>
            </a:r>
            <a:r>
              <a:rPr lang="de-DE" dirty="0"/>
              <a:t> </a:t>
            </a:r>
            <a:r>
              <a:rPr lang="de-DE" dirty="0" err="1"/>
              <a:t>profile</a:t>
            </a:r>
            <a:r>
              <a:rPr lang="de-DE" dirty="0"/>
              <a:t> (2 </a:t>
            </a:r>
            <a:r>
              <a:rPr lang="de-DE" dirty="0" err="1"/>
              <a:t>gaussians</a:t>
            </a:r>
            <a:r>
              <a:rPr lang="de-DE" dirty="0"/>
              <a:t>) </a:t>
            </a:r>
            <a:r>
              <a:rPr lang="de-DE" dirty="0" err="1"/>
              <a:t>comes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a Landau </a:t>
            </a:r>
            <a:r>
              <a:rPr lang="de-DE" dirty="0" err="1"/>
              <a:t>damped</a:t>
            </a:r>
            <a:r>
              <a:rPr lang="de-DE" dirty="0"/>
              <a:t> </a:t>
            </a:r>
            <a:r>
              <a:rPr lang="de-DE" dirty="0" err="1"/>
              <a:t>bunch</a:t>
            </a:r>
            <a:r>
              <a:rPr lang="de-DE" dirty="0"/>
              <a:t> in a </a:t>
            </a:r>
            <a:r>
              <a:rPr lang="de-DE" dirty="0" err="1"/>
              <a:t>single</a:t>
            </a:r>
            <a:r>
              <a:rPr lang="de-DE" dirty="0"/>
              <a:t> </a:t>
            </a:r>
            <a:r>
              <a:rPr lang="de-DE" dirty="0" err="1"/>
              <a:t>harmonic</a:t>
            </a:r>
            <a:r>
              <a:rPr lang="de-DE" dirty="0"/>
              <a:t> </a:t>
            </a:r>
            <a:r>
              <a:rPr lang="de-DE" dirty="0" err="1"/>
              <a:t>bucket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a </a:t>
            </a:r>
            <a:r>
              <a:rPr lang="de-DE" dirty="0" err="1"/>
              <a:t>modulation</a:t>
            </a:r>
            <a:r>
              <a:rPr lang="de-DE" dirty="0"/>
              <a:t> in RF </a:t>
            </a:r>
            <a:r>
              <a:rPr lang="de-DE" dirty="0" err="1"/>
              <a:t>phase</a:t>
            </a:r>
            <a:r>
              <a:rPr lang="de-DE" dirty="0"/>
              <a:t> at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synchrotron</a:t>
            </a:r>
            <a:r>
              <a:rPr lang="de-DE" dirty="0"/>
              <a:t> </a:t>
            </a:r>
            <a:r>
              <a:rPr lang="de-DE" dirty="0" err="1"/>
              <a:t>frequency</a:t>
            </a:r>
            <a:r>
              <a:rPr lang="de-DE" dirty="0"/>
              <a:t> </a:t>
            </a:r>
            <a:r>
              <a:rPr lang="de-DE" dirty="0">
                <a:sym typeface="Wingdings" panose="05000000000000000000" pitchFamily="2" charset="2"/>
              </a:rPr>
              <a:t> </a:t>
            </a:r>
            <a:r>
              <a:rPr lang="de-DE" dirty="0" err="1">
                <a:sym typeface="Wingdings" panose="05000000000000000000" pitchFamily="2" charset="2"/>
              </a:rPr>
              <a:t>resonance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Figs </a:t>
            </a:r>
            <a:r>
              <a:rPr lang="de-DE" dirty="0" err="1"/>
              <a:t>bottom</a:t>
            </a:r>
            <a:r>
              <a:rPr lang="de-DE" dirty="0"/>
              <a:t> </a:t>
            </a:r>
            <a:r>
              <a:rPr lang="de-DE" dirty="0" err="1"/>
              <a:t>right</a:t>
            </a:r>
            <a:r>
              <a:rPr lang="de-DE" dirty="0"/>
              <a:t>:</a:t>
            </a:r>
          </a:p>
          <a:p>
            <a:r>
              <a:rPr lang="de-DE" dirty="0"/>
              <a:t>E-beam </a:t>
            </a:r>
            <a:r>
              <a:rPr lang="de-DE" dirty="0" err="1"/>
              <a:t>between</a:t>
            </a:r>
            <a:r>
              <a:rPr lang="de-DE" dirty="0"/>
              <a:t> </a:t>
            </a:r>
            <a:r>
              <a:rPr lang="de-DE" dirty="0" err="1"/>
              <a:t>vertical</a:t>
            </a:r>
            <a:r>
              <a:rPr lang="de-DE" dirty="0"/>
              <a:t> </a:t>
            </a:r>
            <a:r>
              <a:rPr lang="de-DE" dirty="0" err="1"/>
              <a:t>red</a:t>
            </a:r>
            <a:r>
              <a:rPr lang="de-DE" dirty="0"/>
              <a:t> </a:t>
            </a:r>
            <a:r>
              <a:rPr lang="de-DE" dirty="0" err="1"/>
              <a:t>lines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solenoid</a:t>
            </a:r>
            <a:r>
              <a:rPr lang="de-DE" dirty="0"/>
              <a:t> 3.3 m</a:t>
            </a:r>
          </a:p>
          <a:p>
            <a:r>
              <a:rPr lang="de-DE" dirty="0"/>
              <a:t>Green horizontal </a:t>
            </a:r>
          </a:p>
          <a:p>
            <a:endParaRPr lang="de-DE" dirty="0"/>
          </a:p>
          <a:p>
            <a:r>
              <a:rPr lang="de-DE" dirty="0"/>
              <a:t>###</a:t>
            </a:r>
          </a:p>
          <a:p>
            <a:endParaRPr lang="de-DE" dirty="0"/>
          </a:p>
          <a:p>
            <a:r>
              <a:rPr lang="de-DE" dirty="0"/>
              <a:t>Best </a:t>
            </a:r>
            <a:r>
              <a:rPr lang="de-DE" dirty="0" err="1"/>
              <a:t>explanation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reading</a:t>
            </a:r>
            <a:r>
              <a:rPr lang="de-DE" dirty="0"/>
              <a:t> „</a:t>
            </a:r>
            <a:r>
              <a:rPr lang="en-US" dirty="0"/>
              <a:t>Pulsed electron lenses for space charge compensation in the FAIR synchrotrons”, S. Artikova et al., JINST2021</a:t>
            </a:r>
          </a:p>
          <a:p>
            <a:endParaRPr lang="en-US" dirty="0"/>
          </a:p>
          <a:p>
            <a:r>
              <a:rPr lang="en-US" dirty="0"/>
              <a:t>“electron beam requirements”</a:t>
            </a:r>
          </a:p>
          <a:p>
            <a:endParaRPr lang="en-US" dirty="0"/>
          </a:p>
          <a:p>
            <a:r>
              <a:rPr lang="en-US" dirty="0"/>
              <a:t>Building new e-gun for SCC which has to encompass the 150 um EX</a:t>
            </a:r>
          </a:p>
          <a:p>
            <a:endParaRPr lang="en-US" dirty="0"/>
          </a:p>
          <a:p>
            <a:r>
              <a:rPr lang="en-US" dirty="0"/>
              <a:t>‘Frozen’ e-beam: E x B drift not the most relevant argument at the moment.</a:t>
            </a:r>
          </a:p>
          <a:p>
            <a:endParaRPr lang="en-US" dirty="0"/>
          </a:p>
          <a:p>
            <a:r>
              <a:rPr lang="en-US" dirty="0" err="1"/>
              <a:t>Bsol</a:t>
            </a:r>
            <a:r>
              <a:rPr lang="en-US" dirty="0"/>
              <a:t> = 150 – 300 </a:t>
            </a:r>
            <a:r>
              <a:rPr lang="en-US" dirty="0" err="1"/>
              <a:t>mT</a:t>
            </a:r>
            <a:endParaRPr lang="en-US" dirty="0"/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326">
              <a:defRPr/>
            </a:pPr>
            <a:fld id="{A35BC269-B69C-4C32-8794-D5B9D69A6A2E}" type="slidenum">
              <a:rPr lang="de-DE">
                <a:solidFill>
                  <a:prstClr val="black"/>
                </a:solidFill>
                <a:latin typeface="Calibri" panose="020F0502020204030204"/>
              </a:rPr>
              <a:pPr defTabSz="914326">
                <a:defRPr/>
              </a:pPr>
              <a:t>5</a:t>
            </a:fld>
            <a:endParaRPr lang="de-DE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783715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Gun: First stage design by GSI. Design modified by and being manufactured by NTG.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Modulation grid very close to and in front of the cathode which is also curved …in the second half of the top left figure.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Modulation grids: 4 combinations of 2 geometries with 2 materials to compare in SIS-18 runs. Patterns in e- distribution out of the modulator </a:t>
            </a:r>
            <a:r>
              <a:rPr lang="en-US" dirty="0">
                <a:sym typeface="Wingdings" panose="05000000000000000000" pitchFamily="2" charset="2"/>
              </a:rPr>
              <a:t> SCC? … and secondary electrons, and STRUCTURAL stability?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ANSYS: electrostatic FEM of design of gun optimized for up to 10 kV/mm in vacuum and 1.5 kV/mm air.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… also </a:t>
            </a:r>
            <a:r>
              <a:rPr lang="en-US" dirty="0" err="1"/>
              <a:t>Thermomechanically</a:t>
            </a:r>
            <a:r>
              <a:rPr lang="en-US" dirty="0"/>
              <a:t> in the same manner.</a:t>
            </a:r>
          </a:p>
          <a:p>
            <a:endParaRPr lang="en-US" dirty="0"/>
          </a:p>
          <a:p>
            <a:r>
              <a:rPr lang="en-US" dirty="0"/>
              <a:t>###</a:t>
            </a:r>
          </a:p>
          <a:p>
            <a:endParaRPr lang="en-US" dirty="0"/>
          </a:p>
          <a:p>
            <a:r>
              <a:rPr lang="en-US" dirty="0"/>
              <a:t>The electron gun (e-gun) was </a:t>
            </a:r>
            <a:r>
              <a:rPr lang="en-US" b="1" dirty="0"/>
              <a:t>originally designed by GSI </a:t>
            </a:r>
            <a:r>
              <a:rPr lang="en-US" dirty="0"/>
              <a:t>and has since been </a:t>
            </a:r>
            <a:r>
              <a:rPr lang="en-US" b="1" dirty="0"/>
              <a:t>redesigned and manufactured by NTG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The top figure shows a cross section of the gun. We see amongst from the other components the electrical feedthroughs, cathode, and a modulation grid which is located close to the cathode.</a:t>
            </a:r>
          </a:p>
          <a:p>
            <a:endParaRPr lang="en-US" dirty="0"/>
          </a:p>
          <a:p>
            <a:r>
              <a:rPr lang="en-US" dirty="0"/>
              <a:t>To match the longitudinal electron-beam profile to the ion-bunch profile, the electron beam is </a:t>
            </a:r>
            <a:r>
              <a:rPr lang="en-US" b="1" dirty="0"/>
              <a:t>modulated by the modulation grid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Compared with other modulation techniques, this approach significantly </a:t>
            </a:r>
            <a:r>
              <a:rPr lang="en-US" b="1" dirty="0"/>
              <a:t>reduces</a:t>
            </a:r>
            <a:r>
              <a:rPr lang="en-US" dirty="0"/>
              <a:t> the </a:t>
            </a:r>
            <a:r>
              <a:rPr lang="en-US" b="1" dirty="0"/>
              <a:t>power</a:t>
            </a:r>
            <a:r>
              <a:rPr lang="en-US" dirty="0"/>
              <a:t> </a:t>
            </a:r>
            <a:r>
              <a:rPr lang="en-US" b="1" dirty="0"/>
              <a:t>load</a:t>
            </a:r>
            <a:r>
              <a:rPr lang="en-US" dirty="0"/>
              <a:t> on the </a:t>
            </a:r>
            <a:r>
              <a:rPr lang="en-US" b="1" dirty="0"/>
              <a:t>modulator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/>
              <a:t>4 grid</a:t>
            </a:r>
            <a:r>
              <a:rPr lang="en-US" dirty="0"/>
              <a:t> </a:t>
            </a:r>
            <a:r>
              <a:rPr lang="en-US" b="1" dirty="0"/>
              <a:t>designs</a:t>
            </a:r>
            <a:r>
              <a:rPr lang="en-US" dirty="0"/>
              <a:t> which are a combination </a:t>
            </a:r>
            <a:r>
              <a:rPr lang="en-US" b="1" dirty="0"/>
              <a:t>2 kinds of geometry</a:t>
            </a:r>
            <a:r>
              <a:rPr lang="en-US" dirty="0"/>
              <a:t> (‘honey comb’ or ‘target’) and made of </a:t>
            </a:r>
            <a:r>
              <a:rPr lang="en-US" b="1" dirty="0"/>
              <a:t>molybdenum or graphite</a:t>
            </a:r>
            <a:r>
              <a:rPr lang="en-US" dirty="0"/>
              <a:t> are currently being manufactured and will be evaluated in terms of </a:t>
            </a:r>
            <a:r>
              <a:rPr lang="en-US" b="1" dirty="0"/>
              <a:t>structural stability and secondary electron yield</a:t>
            </a:r>
            <a:r>
              <a:rPr lang="en-US" dirty="0"/>
              <a:t> (SEY).</a:t>
            </a:r>
          </a:p>
          <a:p>
            <a:endParaRPr lang="en-US" dirty="0"/>
          </a:p>
          <a:p>
            <a:r>
              <a:rPr lang="en-US" dirty="0"/>
              <a:t>The trade off is between </a:t>
            </a:r>
            <a:r>
              <a:rPr lang="en-US" b="1" dirty="0"/>
              <a:t>secondary electrons from the grid </a:t>
            </a:r>
            <a:r>
              <a:rPr lang="en-US" dirty="0"/>
              <a:t>and the </a:t>
            </a:r>
            <a:r>
              <a:rPr lang="en-US" b="1" dirty="0"/>
              <a:t>pattern</a:t>
            </a:r>
            <a:r>
              <a:rPr lang="en-US" dirty="0"/>
              <a:t> on the </a:t>
            </a:r>
            <a:r>
              <a:rPr lang="en-US" b="1" dirty="0"/>
              <a:t>electron beam </a:t>
            </a:r>
            <a:r>
              <a:rPr lang="en-US" dirty="0"/>
              <a:t>in the </a:t>
            </a:r>
            <a:r>
              <a:rPr lang="en-US" b="1" dirty="0"/>
              <a:t>main solenoid </a:t>
            </a:r>
            <a:r>
              <a:rPr lang="en-US" dirty="0"/>
              <a:t>which should of course be minimal.</a:t>
            </a:r>
          </a:p>
          <a:p>
            <a:endParaRPr lang="en-US" dirty="0"/>
          </a:p>
          <a:p>
            <a:r>
              <a:rPr lang="en-US" dirty="0"/>
              <a:t>Particular attention was paid to the </a:t>
            </a:r>
            <a:r>
              <a:rPr lang="en-US" b="0" dirty="0"/>
              <a:t>thermal</a:t>
            </a:r>
            <a:r>
              <a:rPr lang="en-US" dirty="0"/>
              <a:t> management of the e-gun to </a:t>
            </a:r>
            <a:r>
              <a:rPr lang="en-US" b="1" dirty="0"/>
              <a:t>minimize</a:t>
            </a:r>
            <a:r>
              <a:rPr lang="en-US" dirty="0"/>
              <a:t> the </a:t>
            </a:r>
            <a:r>
              <a:rPr lang="en-US" b="1" dirty="0"/>
              <a:t>temperature</a:t>
            </a:r>
            <a:r>
              <a:rPr lang="en-US" dirty="0"/>
              <a:t> of the </a:t>
            </a:r>
            <a:r>
              <a:rPr lang="en-US" b="1" dirty="0"/>
              <a:t>alumina</a:t>
            </a:r>
            <a:r>
              <a:rPr lang="en-US" dirty="0"/>
              <a:t> insulators and thereby </a:t>
            </a:r>
            <a:r>
              <a:rPr lang="en-US" b="1" dirty="0"/>
              <a:t>reduce</a:t>
            </a:r>
            <a:r>
              <a:rPr lang="en-US" dirty="0"/>
              <a:t> the </a:t>
            </a:r>
            <a:r>
              <a:rPr lang="en-US" b="1" dirty="0"/>
              <a:t>risk</a:t>
            </a:r>
            <a:r>
              <a:rPr lang="en-US" dirty="0"/>
              <a:t> of </a:t>
            </a:r>
            <a:r>
              <a:rPr lang="en-US" b="1" dirty="0"/>
              <a:t>high-voltage (HV) breakdowns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Furthermore, the </a:t>
            </a:r>
            <a:r>
              <a:rPr lang="en-US" b="1" dirty="0"/>
              <a:t>e-gun</a:t>
            </a:r>
            <a:r>
              <a:rPr lang="en-US" dirty="0"/>
              <a:t> was optimized to </a:t>
            </a:r>
            <a:r>
              <a:rPr lang="en-US" b="1" dirty="0"/>
              <a:t>limit</a:t>
            </a:r>
            <a:r>
              <a:rPr lang="en-US" dirty="0"/>
              <a:t> the electric-field strength to a maximum of </a:t>
            </a:r>
            <a:r>
              <a:rPr lang="en-US" b="1" dirty="0"/>
              <a:t>10 kV/mm </a:t>
            </a:r>
            <a:r>
              <a:rPr lang="en-US" dirty="0"/>
              <a:t>in the ultra-high-vacuum (UHV) region and </a:t>
            </a:r>
            <a:r>
              <a:rPr lang="en-US" b="1" dirty="0"/>
              <a:t>1.5 kV/mm</a:t>
            </a:r>
            <a:r>
              <a:rPr lang="en-US" dirty="0"/>
              <a:t> in air.</a:t>
            </a:r>
          </a:p>
          <a:p>
            <a:endParaRPr lang="en-US" dirty="0"/>
          </a:p>
          <a:p>
            <a:r>
              <a:rPr lang="en-US" dirty="0"/>
              <a:t>1 min. 40 sec.</a:t>
            </a:r>
          </a:p>
          <a:p>
            <a:endParaRPr lang="en-US" dirty="0"/>
          </a:p>
          <a:p>
            <a:r>
              <a:rPr lang="de-DE" dirty="0"/>
              <a:t>###</a:t>
            </a:r>
            <a:endParaRPr lang="en-US" dirty="0"/>
          </a:p>
          <a:p>
            <a:endParaRPr lang="en-US" dirty="0"/>
          </a:p>
          <a:p>
            <a:r>
              <a:rPr lang="de-DE" dirty="0">
                <a:hlinkClick r:id="rId3"/>
              </a:rPr>
              <a:t>NTG | NTG Neue Technologien</a:t>
            </a:r>
            <a:endParaRPr lang="de-DE" dirty="0"/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45762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Collector in B-field </a:t>
            </a:r>
            <a:r>
              <a:rPr lang="en-US" b="1" dirty="0"/>
              <a:t>cusp</a:t>
            </a:r>
            <a:r>
              <a:rPr lang="en-US" dirty="0"/>
              <a:t> to allow expansion of beam to deposit power over large area AND reduce e- beam SC and so collector bias voltage (peak power.)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Peak power 90 kW for 30% of the cycle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b="1" dirty="0">
                <a:sym typeface="Wingdings" panose="05000000000000000000" pitchFamily="2" charset="2"/>
              </a:rPr>
              <a:t>effective</a:t>
            </a:r>
            <a:r>
              <a:rPr lang="en-US" dirty="0">
                <a:sym typeface="Wingdings" panose="05000000000000000000" pitchFamily="2" charset="2"/>
              </a:rPr>
              <a:t> 30 kW.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Cooling water temp measured to allow power to be determined.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Complex geometry therefore AM.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Suppressor electrode (insulator)  </a:t>
            </a:r>
            <a:r>
              <a:rPr lang="en-US" b="1" dirty="0">
                <a:sym typeface="Wingdings" panose="05000000000000000000" pitchFamily="2" charset="2"/>
              </a:rPr>
              <a:t>back</a:t>
            </a:r>
            <a:r>
              <a:rPr lang="en-US" dirty="0">
                <a:sym typeface="Wingdings" panose="05000000000000000000" pitchFamily="2" charset="2"/>
              </a:rPr>
              <a:t> flow few mA</a:t>
            </a:r>
            <a:endParaRPr lang="en-US" dirty="0"/>
          </a:p>
          <a:p>
            <a:endParaRPr lang="en-US" dirty="0"/>
          </a:p>
          <a:p>
            <a:r>
              <a:rPr lang="en-US" dirty="0"/>
              <a:t>###</a:t>
            </a:r>
          </a:p>
          <a:p>
            <a:endParaRPr lang="en-US" dirty="0"/>
          </a:p>
          <a:p>
            <a:r>
              <a:rPr lang="en-US" dirty="0"/>
              <a:t>For beam dumping, a specialized collector design was chosen in which the collector is located within a </a:t>
            </a:r>
            <a:r>
              <a:rPr lang="en-US" b="1" dirty="0"/>
              <a:t>magnetic cusp field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This field causes the electron beam to expand rapidly, thereby</a:t>
            </a:r>
          </a:p>
          <a:p>
            <a:r>
              <a:rPr lang="en-US" dirty="0"/>
              <a:t>(a) reducing the beam’s space-charge potential during deceleration and, </a:t>
            </a:r>
          </a:p>
          <a:p>
            <a:r>
              <a:rPr lang="en-US" dirty="0"/>
              <a:t>consequently, the required collector bias voltage, which determines the peak power, and </a:t>
            </a:r>
          </a:p>
          <a:p>
            <a:r>
              <a:rPr lang="en-US" dirty="0"/>
              <a:t>(b) distributing the deposited power over a larger surface area.</a:t>
            </a:r>
          </a:p>
          <a:p>
            <a:endParaRPr lang="en-US" dirty="0"/>
          </a:p>
          <a:p>
            <a:r>
              <a:rPr lang="en-US" dirty="0"/>
              <a:t>Although the peak power in this configuration remains 90 kW, the electron lens is operated only during the initial phase of the SIS18 cycle. </a:t>
            </a:r>
          </a:p>
          <a:p>
            <a:endParaRPr lang="en-US" dirty="0"/>
          </a:p>
          <a:p>
            <a:r>
              <a:rPr lang="en-US" dirty="0"/>
              <a:t>This reduces the effective power deposition by approximately a factor of three </a:t>
            </a:r>
            <a:r>
              <a:rPr lang="en-US" b="0" dirty="0"/>
              <a:t>(</a:t>
            </a:r>
            <a:r>
              <a:rPr lang="en-US" b="1" dirty="0"/>
              <a:t>~0.3</a:t>
            </a:r>
            <a:r>
              <a:rPr lang="en-US" dirty="0"/>
              <a:t>), to about 30 kW. </a:t>
            </a:r>
          </a:p>
          <a:p>
            <a:endParaRPr lang="en-US" dirty="0"/>
          </a:p>
          <a:p>
            <a:r>
              <a:rPr lang="en-US" dirty="0"/>
              <a:t>The collector is equipped with separate cooling circuits, allowing the power-density distribution to be determined from the cooling-water return temperatures. </a:t>
            </a:r>
          </a:p>
          <a:p>
            <a:endParaRPr lang="en-US" dirty="0"/>
          </a:p>
          <a:p>
            <a:r>
              <a:rPr lang="en-US" dirty="0"/>
              <a:t>Owing to the complex geometry of the cooling channels, Additive Manufacturing (</a:t>
            </a:r>
            <a:r>
              <a:rPr lang="en-US" b="1" dirty="0"/>
              <a:t>AM</a:t>
            </a:r>
            <a:r>
              <a:rPr lang="en-US" dirty="0"/>
              <a:t>) was selected to simplify production. </a:t>
            </a:r>
          </a:p>
          <a:p>
            <a:endParaRPr lang="en-US" dirty="0"/>
          </a:p>
          <a:p>
            <a:r>
              <a:rPr lang="en-US" dirty="0"/>
              <a:t>The </a:t>
            </a:r>
            <a:r>
              <a:rPr lang="en-US" b="1" dirty="0"/>
              <a:t>manufacture</a:t>
            </a:r>
            <a:r>
              <a:rPr lang="en-US" dirty="0"/>
              <a:t> of the cusp </a:t>
            </a:r>
            <a:r>
              <a:rPr lang="en-US" b="1" dirty="0"/>
              <a:t>collector</a:t>
            </a:r>
            <a:r>
              <a:rPr lang="en-US" dirty="0"/>
              <a:t> is now part of Work Package 11 (WP11) of the </a:t>
            </a:r>
            <a:r>
              <a:rPr lang="en-US" b="1" dirty="0"/>
              <a:t>EPITA</a:t>
            </a:r>
            <a:r>
              <a:rPr lang="en-US" dirty="0"/>
              <a:t> project.</a:t>
            </a:r>
          </a:p>
          <a:p>
            <a:endParaRPr lang="en-US" dirty="0"/>
          </a:p>
          <a:p>
            <a:r>
              <a:rPr lang="en-US" dirty="0"/>
              <a:t>The control and </a:t>
            </a:r>
            <a:r>
              <a:rPr lang="en-US" b="1" dirty="0"/>
              <a:t>mitigation</a:t>
            </a:r>
            <a:r>
              <a:rPr lang="en-US" dirty="0"/>
              <a:t> of </a:t>
            </a:r>
            <a:r>
              <a:rPr lang="en-US" b="1" dirty="0"/>
              <a:t>secondary</a:t>
            </a:r>
            <a:r>
              <a:rPr lang="en-US" dirty="0"/>
              <a:t> </a:t>
            </a:r>
            <a:r>
              <a:rPr lang="en-US" b="1" dirty="0"/>
              <a:t>electrons</a:t>
            </a:r>
            <a:r>
              <a:rPr lang="en-US" dirty="0"/>
              <a:t> constituted another important design criterion. </a:t>
            </a:r>
          </a:p>
          <a:p>
            <a:endParaRPr lang="en-US" dirty="0"/>
          </a:p>
          <a:p>
            <a:r>
              <a:rPr lang="en-US" dirty="0"/>
              <a:t>By integrating an additional </a:t>
            </a:r>
            <a:r>
              <a:rPr lang="en-US" b="1" dirty="0"/>
              <a:t>suppressor</a:t>
            </a:r>
            <a:r>
              <a:rPr lang="en-US" dirty="0"/>
              <a:t> </a:t>
            </a:r>
            <a:r>
              <a:rPr lang="en-US" b="1" dirty="0"/>
              <a:t>electrode</a:t>
            </a:r>
            <a:r>
              <a:rPr lang="en-US" dirty="0"/>
              <a:t> into the insulator between the beam pipe and the collector, </a:t>
            </a:r>
          </a:p>
          <a:p>
            <a:r>
              <a:rPr lang="en-US" dirty="0"/>
              <a:t>simulations indicate that the </a:t>
            </a:r>
            <a:r>
              <a:rPr lang="en-US" b="1" dirty="0"/>
              <a:t>backflow</a:t>
            </a:r>
            <a:r>
              <a:rPr lang="en-US" dirty="0"/>
              <a:t> of </a:t>
            </a:r>
            <a:r>
              <a:rPr lang="en-US" b="1" dirty="0"/>
              <a:t>secondary</a:t>
            </a:r>
            <a:r>
              <a:rPr lang="en-US" dirty="0"/>
              <a:t> </a:t>
            </a:r>
            <a:r>
              <a:rPr lang="en-US" b="1" dirty="0"/>
              <a:t>electrons</a:t>
            </a:r>
            <a:r>
              <a:rPr lang="en-US" dirty="0"/>
              <a:t> can be </a:t>
            </a:r>
            <a:r>
              <a:rPr lang="en-US" b="1" dirty="0"/>
              <a:t>reduced to a few mA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1 min. 38 sec.</a:t>
            </a:r>
          </a:p>
          <a:p>
            <a:endParaRPr lang="en-US" dirty="0"/>
          </a:p>
          <a:p>
            <a:r>
              <a:rPr lang="de-DE" dirty="0"/>
              <a:t>###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08695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defTabSz="441107">
              <a:buFont typeface="Arial" panose="020B0604020202020204" pitchFamily="34" charset="0"/>
              <a:buChar char="•"/>
              <a:defRPr/>
            </a:pPr>
            <a:r>
              <a:rPr lang="de-DE" dirty="0"/>
              <a:t>Solenoid </a:t>
            </a:r>
            <a:r>
              <a:rPr lang="de-DE" b="1" dirty="0"/>
              <a:t>150 </a:t>
            </a:r>
            <a:r>
              <a:rPr lang="de-DE" b="1" dirty="0" err="1"/>
              <a:t>mT</a:t>
            </a:r>
            <a:r>
              <a:rPr lang="de-DE" dirty="0"/>
              <a:t>, </a:t>
            </a:r>
            <a:r>
              <a:rPr lang="de-DE" dirty="0" err="1"/>
              <a:t>gun</a:t>
            </a:r>
            <a:r>
              <a:rPr lang="de-DE" dirty="0"/>
              <a:t> &amp; </a:t>
            </a:r>
            <a:r>
              <a:rPr lang="de-DE" dirty="0" err="1"/>
              <a:t>collector</a:t>
            </a:r>
            <a:r>
              <a:rPr lang="de-DE" dirty="0"/>
              <a:t> 400 </a:t>
            </a:r>
            <a:r>
              <a:rPr lang="de-DE" dirty="0" err="1"/>
              <a:t>mT</a:t>
            </a:r>
            <a:endParaRPr lang="de-DE" dirty="0"/>
          </a:p>
          <a:p>
            <a:pPr marL="171450" indent="-171450" defTabSz="441107">
              <a:buFont typeface="Arial" panose="020B0604020202020204" pitchFamily="34" charset="0"/>
              <a:buChar char="•"/>
              <a:defRPr/>
            </a:pPr>
            <a:r>
              <a:rPr lang="de-DE" dirty="0"/>
              <a:t>CO </a:t>
            </a:r>
            <a:r>
              <a:rPr lang="de-DE" dirty="0" err="1"/>
              <a:t>correction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both</a:t>
            </a:r>
            <a:r>
              <a:rPr lang="de-DE" dirty="0"/>
              <a:t> planes due </a:t>
            </a:r>
            <a:r>
              <a:rPr lang="de-DE" dirty="0" err="1"/>
              <a:t>to</a:t>
            </a:r>
            <a:r>
              <a:rPr lang="de-DE" dirty="0"/>
              <a:t> high B-</a:t>
            </a:r>
            <a:r>
              <a:rPr lang="de-DE" dirty="0" err="1"/>
              <a:t>field</a:t>
            </a:r>
            <a:endParaRPr lang="de-DE" dirty="0"/>
          </a:p>
          <a:p>
            <a:pPr marL="171450" indent="-171450" defTabSz="441107">
              <a:buFont typeface="Arial" panose="020B0604020202020204" pitchFamily="34" charset="0"/>
              <a:buChar char="•"/>
              <a:defRPr/>
            </a:pPr>
            <a:r>
              <a:rPr lang="de-DE" dirty="0"/>
              <a:t>Questions…</a:t>
            </a:r>
          </a:p>
          <a:p>
            <a:pPr defTabSz="441107">
              <a:defRPr/>
            </a:pPr>
            <a:endParaRPr lang="de-DE" dirty="0"/>
          </a:p>
          <a:p>
            <a:pPr defTabSz="441107">
              <a:defRPr/>
            </a:pPr>
            <a:r>
              <a:rPr lang="de-DE" dirty="0"/>
              <a:t>###</a:t>
            </a:r>
          </a:p>
          <a:p>
            <a:pPr defTabSz="441107">
              <a:defRPr/>
            </a:pPr>
            <a:endParaRPr lang="de-DE" dirty="0"/>
          </a:p>
          <a:p>
            <a:pPr defTabSz="441107">
              <a:defRPr/>
            </a:pPr>
            <a:r>
              <a:rPr lang="de-DE" dirty="0"/>
              <a:t>The </a:t>
            </a:r>
            <a:r>
              <a:rPr lang="de-DE" dirty="0" err="1"/>
              <a:t>electron</a:t>
            </a:r>
            <a:r>
              <a:rPr lang="de-DE" dirty="0"/>
              <a:t> cooler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been</a:t>
            </a:r>
            <a:r>
              <a:rPr lang="de-DE" dirty="0"/>
              <a:t> in </a:t>
            </a:r>
            <a:r>
              <a:rPr lang="de-DE" dirty="0" err="1"/>
              <a:t>operation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decades</a:t>
            </a:r>
            <a:r>
              <a:rPr lang="de-DE" dirty="0"/>
              <a:t> will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modified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space</a:t>
            </a:r>
            <a:r>
              <a:rPr lang="de-DE" dirty="0"/>
              <a:t> </a:t>
            </a:r>
            <a:r>
              <a:rPr lang="de-DE" dirty="0" err="1"/>
              <a:t>charge</a:t>
            </a:r>
            <a:r>
              <a:rPr lang="de-DE" dirty="0"/>
              <a:t> </a:t>
            </a:r>
            <a:r>
              <a:rPr lang="de-DE" dirty="0" err="1"/>
              <a:t>compensation</a:t>
            </a:r>
            <a:r>
              <a:rPr lang="de-DE" dirty="0"/>
              <a:t>.</a:t>
            </a:r>
          </a:p>
          <a:p>
            <a:pPr defTabSz="441107">
              <a:defRPr/>
            </a:pPr>
            <a:r>
              <a:rPr lang="de-DE" dirty="0"/>
              <a:t>The </a:t>
            </a:r>
            <a:r>
              <a:rPr lang="de-DE" dirty="0" err="1"/>
              <a:t>field</a:t>
            </a:r>
            <a:r>
              <a:rPr lang="de-DE" dirty="0"/>
              <a:t> at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center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main</a:t>
            </a:r>
            <a:r>
              <a:rPr lang="de-DE" dirty="0"/>
              <a:t> </a:t>
            </a:r>
            <a:r>
              <a:rPr lang="de-DE" dirty="0" err="1"/>
              <a:t>solenoid</a:t>
            </a:r>
            <a:r>
              <a:rPr lang="de-DE" dirty="0"/>
              <a:t> will </a:t>
            </a:r>
            <a:r>
              <a:rPr lang="de-DE" dirty="0" err="1"/>
              <a:t>be</a:t>
            </a:r>
            <a:r>
              <a:rPr lang="de-DE" dirty="0"/>
              <a:t> at 150 </a:t>
            </a:r>
            <a:r>
              <a:rPr lang="de-DE" dirty="0" err="1"/>
              <a:t>mT.</a:t>
            </a:r>
            <a:r>
              <a:rPr lang="de-DE" dirty="0"/>
              <a:t> </a:t>
            </a:r>
            <a:r>
              <a:rPr lang="de-DE" dirty="0" err="1"/>
              <a:t>Electron</a:t>
            </a:r>
            <a:r>
              <a:rPr lang="de-DE" dirty="0"/>
              <a:t> </a:t>
            </a:r>
            <a:r>
              <a:rPr lang="de-DE" dirty="0" err="1"/>
              <a:t>cooling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done</a:t>
            </a:r>
            <a:r>
              <a:rPr lang="de-DE" dirty="0"/>
              <a:t> at 60 </a:t>
            </a:r>
            <a:r>
              <a:rPr lang="de-DE" dirty="0" err="1"/>
              <a:t>mT.</a:t>
            </a:r>
            <a:endParaRPr lang="de-DE" dirty="0"/>
          </a:p>
          <a:p>
            <a:pPr defTabSz="441107">
              <a:defRPr/>
            </a:pPr>
            <a:r>
              <a:rPr lang="de-DE" dirty="0"/>
              <a:t>The </a:t>
            </a:r>
            <a:r>
              <a:rPr lang="de-DE" dirty="0" err="1"/>
              <a:t>solenoid</a:t>
            </a:r>
            <a:r>
              <a:rPr lang="de-DE" dirty="0"/>
              <a:t> </a:t>
            </a:r>
            <a:r>
              <a:rPr lang="de-DE" dirty="0" err="1"/>
              <a:t>directly</a:t>
            </a:r>
            <a:r>
              <a:rPr lang="de-DE" dirty="0"/>
              <a:t> in front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gun‘s</a:t>
            </a:r>
            <a:r>
              <a:rPr lang="de-DE" dirty="0"/>
              <a:t> </a:t>
            </a:r>
            <a:r>
              <a:rPr lang="de-DE" dirty="0" err="1"/>
              <a:t>optics</a:t>
            </a:r>
            <a:r>
              <a:rPr lang="de-DE" dirty="0"/>
              <a:t> and </a:t>
            </a:r>
            <a:r>
              <a:rPr lang="de-DE" dirty="0" err="1"/>
              <a:t>the</a:t>
            </a:r>
            <a:r>
              <a:rPr lang="de-DE" dirty="0"/>
              <a:t> B-</a:t>
            </a:r>
            <a:r>
              <a:rPr lang="de-DE" dirty="0" err="1"/>
              <a:t>field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collector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also </a:t>
            </a:r>
            <a:r>
              <a:rPr lang="de-DE" dirty="0" err="1"/>
              <a:t>both</a:t>
            </a:r>
            <a:r>
              <a:rPr lang="de-DE" dirty="0"/>
              <a:t> at </a:t>
            </a:r>
            <a:r>
              <a:rPr lang="de-DE" dirty="0" err="1"/>
              <a:t>higher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e- </a:t>
            </a:r>
            <a:r>
              <a:rPr lang="de-DE" dirty="0" err="1"/>
              <a:t>cooling</a:t>
            </a:r>
            <a:r>
              <a:rPr lang="de-DE" dirty="0"/>
              <a:t> </a:t>
            </a:r>
            <a:r>
              <a:rPr lang="de-DE" dirty="0" err="1"/>
              <a:t>values</a:t>
            </a:r>
            <a:r>
              <a:rPr lang="de-DE" dirty="0"/>
              <a:t>, </a:t>
            </a:r>
            <a:r>
              <a:rPr lang="de-DE" dirty="0" err="1"/>
              <a:t>namely</a:t>
            </a:r>
            <a:r>
              <a:rPr lang="de-DE" dirty="0"/>
              <a:t> at 400 </a:t>
            </a:r>
            <a:r>
              <a:rPr lang="de-DE" dirty="0" err="1"/>
              <a:t>mT.</a:t>
            </a:r>
            <a:endParaRPr lang="de-DE" dirty="0"/>
          </a:p>
          <a:p>
            <a:pPr defTabSz="441107">
              <a:defRPr/>
            </a:pPr>
            <a:r>
              <a:rPr lang="de-DE" dirty="0"/>
              <a:t>The </a:t>
            </a:r>
            <a:r>
              <a:rPr lang="de-DE" dirty="0" err="1"/>
              <a:t>steerer</a:t>
            </a:r>
            <a:r>
              <a:rPr lang="de-DE" dirty="0"/>
              <a:t> </a:t>
            </a:r>
            <a:r>
              <a:rPr lang="de-DE" dirty="0" err="1"/>
              <a:t>strengths</a:t>
            </a:r>
            <a:r>
              <a:rPr lang="de-DE" dirty="0"/>
              <a:t>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produce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closed</a:t>
            </a:r>
            <a:r>
              <a:rPr lang="de-DE" dirty="0"/>
              <a:t> </a:t>
            </a:r>
            <a:r>
              <a:rPr lang="de-DE" dirty="0" err="1"/>
              <a:t>orbit</a:t>
            </a:r>
            <a:r>
              <a:rPr lang="de-DE" dirty="0"/>
              <a:t> </a:t>
            </a:r>
            <a:r>
              <a:rPr lang="de-DE" dirty="0" err="1"/>
              <a:t>shown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bottom</a:t>
            </a:r>
            <a:r>
              <a:rPr lang="de-DE" dirty="0"/>
              <a:t> </a:t>
            </a:r>
            <a:r>
              <a:rPr lang="de-DE" dirty="0" err="1"/>
              <a:t>right</a:t>
            </a:r>
            <a:r>
              <a:rPr lang="de-DE" dirty="0"/>
              <a:t> </a:t>
            </a:r>
            <a:r>
              <a:rPr lang="de-DE" dirty="0" err="1"/>
              <a:t>figure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calculated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an </a:t>
            </a:r>
            <a:r>
              <a:rPr lang="de-DE" dirty="0" err="1"/>
              <a:t>iteratively</a:t>
            </a:r>
            <a:r>
              <a:rPr lang="de-DE" dirty="0"/>
              <a:t> </a:t>
            </a:r>
            <a:r>
              <a:rPr lang="de-DE" dirty="0" err="1"/>
              <a:t>converging</a:t>
            </a:r>
            <a:r>
              <a:rPr lang="de-DE" dirty="0"/>
              <a:t> </a:t>
            </a:r>
            <a:r>
              <a:rPr lang="de-DE" dirty="0" err="1"/>
              <a:t>optimization</a:t>
            </a:r>
            <a:r>
              <a:rPr lang="de-DE" dirty="0"/>
              <a:t> </a:t>
            </a:r>
            <a:r>
              <a:rPr lang="de-DE" dirty="0" err="1"/>
              <a:t>algorithm</a:t>
            </a:r>
            <a:r>
              <a:rPr lang="de-DE" dirty="0"/>
              <a:t> </a:t>
            </a:r>
            <a:r>
              <a:rPr lang="de-DE" dirty="0" err="1"/>
              <a:t>using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code ELEGANT.</a:t>
            </a:r>
          </a:p>
          <a:p>
            <a:pPr defTabSz="441107">
              <a:defRPr/>
            </a:pPr>
            <a:r>
              <a:rPr lang="de-DE" dirty="0"/>
              <a:t>The B-</a:t>
            </a:r>
            <a:r>
              <a:rPr lang="de-DE" dirty="0" err="1"/>
              <a:t>field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all </a:t>
            </a:r>
            <a:r>
              <a:rPr lang="de-DE" dirty="0" err="1"/>
              <a:t>sources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e- cooler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calculated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CST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field</a:t>
            </a:r>
            <a:r>
              <a:rPr lang="de-DE" dirty="0"/>
              <a:t> was </a:t>
            </a:r>
            <a:r>
              <a:rPr lang="de-DE" dirty="0" err="1"/>
              <a:t>imported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ELEGANT via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element</a:t>
            </a:r>
            <a:r>
              <a:rPr lang="de-DE" dirty="0"/>
              <a:t> </a:t>
            </a:r>
            <a:r>
              <a:rPr lang="de-DE" dirty="0" err="1"/>
              <a:t>called</a:t>
            </a:r>
            <a:r>
              <a:rPr lang="de-DE" dirty="0"/>
              <a:t> FTABLE.</a:t>
            </a:r>
          </a:p>
          <a:p>
            <a:pPr defTabSz="441107">
              <a:defRPr/>
            </a:pPr>
            <a:r>
              <a:rPr lang="de-DE" dirty="0"/>
              <a:t>FTABLE </a:t>
            </a:r>
            <a:r>
              <a:rPr lang="de-DE" dirty="0" err="1"/>
              <a:t>is</a:t>
            </a:r>
            <a:r>
              <a:rPr lang="de-DE" dirty="0"/>
              <a:t> not a </a:t>
            </a:r>
            <a:r>
              <a:rPr lang="de-DE" dirty="0" err="1"/>
              <a:t>symplectic</a:t>
            </a:r>
            <a:r>
              <a:rPr lang="de-DE" dirty="0"/>
              <a:t> </a:t>
            </a:r>
            <a:r>
              <a:rPr lang="de-DE" dirty="0" err="1"/>
              <a:t>element</a:t>
            </a:r>
            <a:r>
              <a:rPr lang="de-DE" dirty="0"/>
              <a:t> but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tracking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a </a:t>
            </a:r>
            <a:r>
              <a:rPr lang="de-DE" dirty="0" err="1"/>
              <a:t>single</a:t>
            </a:r>
            <a:r>
              <a:rPr lang="de-DE" dirty="0"/>
              <a:t> turn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synchrotron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was </a:t>
            </a:r>
            <a:r>
              <a:rPr lang="de-DE" dirty="0" err="1"/>
              <a:t>sufficiently</a:t>
            </a:r>
            <a:r>
              <a:rPr lang="de-DE" dirty="0"/>
              <a:t> </a:t>
            </a:r>
            <a:r>
              <a:rPr lang="de-DE" dirty="0" err="1"/>
              <a:t>accurate</a:t>
            </a:r>
            <a:r>
              <a:rPr lang="de-DE" dirty="0"/>
              <a:t>.</a:t>
            </a:r>
          </a:p>
          <a:p>
            <a:pPr defTabSz="441107">
              <a:defRPr/>
            </a:pPr>
            <a:r>
              <a:rPr lang="de-DE" dirty="0"/>
              <a:t>The </a:t>
            </a:r>
            <a:r>
              <a:rPr lang="de-DE" dirty="0" err="1"/>
              <a:t>gun</a:t>
            </a:r>
            <a:r>
              <a:rPr lang="de-DE" dirty="0"/>
              <a:t> and </a:t>
            </a:r>
            <a:r>
              <a:rPr lang="de-DE" dirty="0" err="1"/>
              <a:t>collector</a:t>
            </a:r>
            <a:r>
              <a:rPr lang="de-DE" dirty="0"/>
              <a:t> </a:t>
            </a:r>
            <a:r>
              <a:rPr lang="de-DE" dirty="0" err="1"/>
              <a:t>had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designed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fit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rest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electron</a:t>
            </a:r>
            <a:r>
              <a:rPr lang="de-DE" dirty="0"/>
              <a:t> cooler.</a:t>
            </a:r>
          </a:p>
          <a:p>
            <a:pPr defTabSz="441107">
              <a:defRPr/>
            </a:pPr>
            <a:r>
              <a:rPr lang="de-DE" dirty="0"/>
              <a:t>The </a:t>
            </a:r>
            <a:r>
              <a:rPr lang="de-DE" dirty="0" err="1"/>
              <a:t>designs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lenses</a:t>
            </a:r>
            <a:r>
              <a:rPr lang="de-DE" dirty="0"/>
              <a:t> in SIS18 and SIS100 </a:t>
            </a:r>
            <a:r>
              <a:rPr lang="de-DE" dirty="0" err="1"/>
              <a:t>differ</a:t>
            </a:r>
            <a:r>
              <a:rPr lang="de-DE" dirty="0"/>
              <a:t> in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respect</a:t>
            </a:r>
            <a:r>
              <a:rPr lang="de-DE" dirty="0"/>
              <a:t>.</a:t>
            </a:r>
          </a:p>
          <a:p>
            <a:pPr defTabSz="441107">
              <a:defRPr/>
            </a:pPr>
            <a:r>
              <a:rPr lang="de-DE" dirty="0" err="1"/>
              <a:t>Closed</a:t>
            </a:r>
            <a:r>
              <a:rPr lang="de-DE" dirty="0"/>
              <a:t> </a:t>
            </a:r>
            <a:r>
              <a:rPr lang="de-DE" dirty="0" err="1"/>
              <a:t>orbit</a:t>
            </a:r>
            <a:r>
              <a:rPr lang="de-DE" dirty="0"/>
              <a:t> </a:t>
            </a:r>
            <a:r>
              <a:rPr lang="de-DE" dirty="0" err="1"/>
              <a:t>correction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been</a:t>
            </a:r>
            <a:r>
              <a:rPr lang="de-DE" dirty="0"/>
              <a:t> </a:t>
            </a:r>
            <a:r>
              <a:rPr lang="de-DE" dirty="0" err="1"/>
              <a:t>experimentally</a:t>
            </a:r>
            <a:r>
              <a:rPr lang="de-DE" dirty="0"/>
              <a:t> </a:t>
            </a:r>
            <a:r>
              <a:rPr lang="de-DE" dirty="0" err="1"/>
              <a:t>proven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at </a:t>
            </a:r>
            <a:r>
              <a:rPr lang="de-DE" dirty="0" err="1"/>
              <a:t>higher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</a:t>
            </a:r>
            <a:r>
              <a:rPr lang="de-DE" dirty="0" err="1"/>
              <a:t>usual</a:t>
            </a:r>
            <a:r>
              <a:rPr lang="de-DE" dirty="0"/>
              <a:t> </a:t>
            </a:r>
            <a:r>
              <a:rPr lang="de-DE" dirty="0" err="1"/>
              <a:t>field</a:t>
            </a:r>
            <a:r>
              <a:rPr lang="de-DE" dirty="0"/>
              <a:t> </a:t>
            </a:r>
            <a:r>
              <a:rPr lang="de-DE" dirty="0" err="1"/>
              <a:t>strengths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e- cooler.</a:t>
            </a:r>
          </a:p>
          <a:p>
            <a:pPr defTabSz="441107">
              <a:defRPr/>
            </a:pPr>
            <a:r>
              <a:rPr lang="de-DE" dirty="0"/>
              <a:t>Python </a:t>
            </a:r>
            <a:r>
              <a:rPr lang="de-DE" dirty="0" err="1"/>
              <a:t>script</a:t>
            </a:r>
            <a:r>
              <a:rPr lang="de-DE" dirty="0"/>
              <a:t> </a:t>
            </a:r>
            <a:r>
              <a:rPr lang="de-DE" dirty="0" err="1"/>
              <a:t>based</a:t>
            </a:r>
            <a:r>
              <a:rPr lang="de-DE" dirty="0"/>
              <a:t> tune </a:t>
            </a:r>
            <a:r>
              <a:rPr lang="de-DE" dirty="0" err="1"/>
              <a:t>scans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primary</a:t>
            </a:r>
            <a:r>
              <a:rPr lang="de-DE" dirty="0"/>
              <a:t> beam </a:t>
            </a:r>
            <a:r>
              <a:rPr lang="de-DE" dirty="0" err="1"/>
              <a:t>intensity</a:t>
            </a:r>
            <a:r>
              <a:rPr lang="de-DE" dirty="0"/>
              <a:t> </a:t>
            </a:r>
            <a:r>
              <a:rPr lang="de-DE" dirty="0" err="1"/>
              <a:t>loss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carried</a:t>
            </a:r>
            <a:r>
              <a:rPr lang="de-DE" dirty="0"/>
              <a:t> out </a:t>
            </a:r>
            <a:r>
              <a:rPr lang="de-DE" dirty="0" err="1"/>
              <a:t>as</a:t>
            </a:r>
            <a:r>
              <a:rPr lang="de-DE" dirty="0"/>
              <a:t> an </a:t>
            </a:r>
            <a:r>
              <a:rPr lang="de-DE" dirty="0" err="1"/>
              <a:t>excerise</a:t>
            </a:r>
            <a:r>
              <a:rPr lang="de-DE" dirty="0"/>
              <a:t>.</a:t>
            </a:r>
          </a:p>
          <a:p>
            <a:pPr defTabSz="441107">
              <a:defRPr/>
            </a:pPr>
            <a:endParaRPr lang="de-DE" dirty="0"/>
          </a:p>
          <a:p>
            <a:pPr defTabSz="441107">
              <a:defRPr/>
            </a:pPr>
            <a:r>
              <a:rPr lang="de-DE" dirty="0"/>
              <a:t>More </a:t>
            </a:r>
            <a:r>
              <a:rPr lang="de-DE" dirty="0" err="1"/>
              <a:t>experiments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come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aim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address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following</a:t>
            </a:r>
            <a:r>
              <a:rPr lang="de-DE" dirty="0"/>
              <a:t> </a:t>
            </a:r>
            <a:r>
              <a:rPr lang="de-DE" dirty="0" err="1"/>
              <a:t>questions</a:t>
            </a:r>
            <a:r>
              <a:rPr lang="de-DE" dirty="0"/>
              <a:t>:</a:t>
            </a:r>
          </a:p>
          <a:p>
            <a:pPr defTabSz="441107">
              <a:defRPr/>
            </a:pP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model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inflence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toroid</a:t>
            </a:r>
            <a:r>
              <a:rPr lang="de-DE" dirty="0"/>
              <a:t> </a:t>
            </a:r>
            <a:r>
              <a:rPr lang="de-DE" dirty="0" err="1"/>
              <a:t>coils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ions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many</a:t>
            </a:r>
            <a:r>
              <a:rPr lang="de-DE" dirty="0"/>
              <a:t> </a:t>
            </a:r>
            <a:r>
              <a:rPr lang="de-DE" dirty="0" err="1"/>
              <a:t>turns</a:t>
            </a:r>
            <a:r>
              <a:rPr lang="de-DE" dirty="0"/>
              <a:t> </a:t>
            </a:r>
            <a:r>
              <a:rPr lang="de-DE" dirty="0" err="1"/>
              <a:t>sufficient</a:t>
            </a:r>
            <a:r>
              <a:rPr lang="de-DE" dirty="0"/>
              <a:t>?</a:t>
            </a:r>
          </a:p>
          <a:p>
            <a:pPr defTabSz="441107">
              <a:defRPr/>
            </a:pP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influence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e- beam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ions</a:t>
            </a:r>
            <a:r>
              <a:rPr lang="de-DE" dirty="0"/>
              <a:t> in </a:t>
            </a:r>
            <a:r>
              <a:rPr lang="de-DE" dirty="0" err="1"/>
              <a:t>particular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toroids</a:t>
            </a:r>
            <a:r>
              <a:rPr lang="de-DE" dirty="0"/>
              <a:t> </a:t>
            </a:r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e- beam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close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ion</a:t>
            </a:r>
            <a:r>
              <a:rPr lang="de-DE" dirty="0"/>
              <a:t> beam but not </a:t>
            </a:r>
            <a:r>
              <a:rPr lang="de-DE" dirty="0" err="1"/>
              <a:t>mixed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?</a:t>
            </a:r>
          </a:p>
          <a:p>
            <a:pPr defTabSz="441107">
              <a:defRPr/>
            </a:pPr>
            <a:r>
              <a:rPr lang="de-DE" dirty="0" err="1"/>
              <a:t>What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effect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ions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features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transverse</a:t>
            </a:r>
            <a:r>
              <a:rPr lang="de-DE" dirty="0"/>
              <a:t> e- beam </a:t>
            </a:r>
            <a:r>
              <a:rPr lang="de-DE" dirty="0" err="1"/>
              <a:t>density</a:t>
            </a:r>
            <a:r>
              <a:rPr lang="de-DE" dirty="0"/>
              <a:t> </a:t>
            </a:r>
            <a:r>
              <a:rPr lang="de-DE" dirty="0" err="1"/>
              <a:t>distribution</a:t>
            </a:r>
            <a:r>
              <a:rPr lang="de-DE" dirty="0"/>
              <a:t>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come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modulator</a:t>
            </a:r>
            <a:r>
              <a:rPr lang="de-DE" dirty="0"/>
              <a:t> </a:t>
            </a:r>
            <a:r>
              <a:rPr lang="de-DE" dirty="0" err="1"/>
              <a:t>grid</a:t>
            </a:r>
            <a:r>
              <a:rPr lang="de-DE" dirty="0"/>
              <a:t>?</a:t>
            </a:r>
          </a:p>
          <a:p>
            <a:pPr defTabSz="441107">
              <a:defRPr/>
            </a:pPr>
            <a:r>
              <a:rPr lang="de-DE" dirty="0"/>
              <a:t>Are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course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coupling</a:t>
            </a:r>
            <a:r>
              <a:rPr lang="de-DE" dirty="0"/>
              <a:t> and </a:t>
            </a:r>
            <a:r>
              <a:rPr lang="de-DE" dirty="0" err="1"/>
              <a:t>resonance</a:t>
            </a:r>
            <a:r>
              <a:rPr lang="de-DE" dirty="0"/>
              <a:t> </a:t>
            </a:r>
            <a:r>
              <a:rPr lang="de-DE" dirty="0" err="1"/>
              <a:t>compensation</a:t>
            </a:r>
            <a:r>
              <a:rPr lang="de-DE" dirty="0"/>
              <a:t> </a:t>
            </a:r>
            <a:r>
              <a:rPr lang="de-DE" dirty="0" err="1"/>
              <a:t>schemes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worked</a:t>
            </a:r>
            <a:r>
              <a:rPr lang="de-DE" dirty="0"/>
              <a:t> out.</a:t>
            </a:r>
          </a:p>
          <a:p>
            <a:pPr defTabSz="441107">
              <a:defRPr/>
            </a:pPr>
            <a:endParaRPr lang="de-DE" dirty="0"/>
          </a:p>
          <a:p>
            <a:pPr defTabSz="441107">
              <a:defRPr/>
            </a:pPr>
            <a:r>
              <a:rPr lang="de-DE" dirty="0"/>
              <a:t>###</a:t>
            </a:r>
          </a:p>
          <a:p>
            <a:pPr defTabSz="441107">
              <a:defRPr/>
            </a:pPr>
            <a:endParaRPr lang="de-DE" dirty="0"/>
          </a:p>
          <a:p>
            <a:pPr defTabSz="441107">
              <a:defRPr/>
            </a:pPr>
            <a:r>
              <a:rPr lang="en-US" dirty="0"/>
              <a:t>For the dedicated e-cooler, the HS will be absent. Instead the h-steering will be done by correction dipoles in the </a:t>
            </a:r>
            <a:r>
              <a:rPr lang="en-US" dirty="0" err="1"/>
              <a:t>toroids</a:t>
            </a:r>
            <a:r>
              <a:rPr lang="en-US" dirty="0"/>
              <a:t>.</a:t>
            </a:r>
          </a:p>
          <a:p>
            <a:pPr defTabSz="441107">
              <a:defRPr/>
            </a:pPr>
            <a:r>
              <a:rPr lang="en-US" dirty="0"/>
              <a:t>H-steerers in the electron cooler will moved towards the </a:t>
            </a:r>
            <a:r>
              <a:rPr lang="en-US" dirty="0" err="1"/>
              <a:t>toroids</a:t>
            </a:r>
            <a:r>
              <a:rPr lang="en-US" dirty="0"/>
              <a:t>. The CO calculation is based on the layout before they are moved.</a:t>
            </a:r>
          </a:p>
          <a:p>
            <a:pPr defTabSz="441107">
              <a:defRPr/>
            </a:pPr>
            <a:endParaRPr lang="en-US" dirty="0"/>
          </a:p>
          <a:p>
            <a:pPr defTabSz="441107">
              <a:defRPr/>
            </a:pPr>
            <a:r>
              <a:rPr lang="en-US" b="1" dirty="0"/>
              <a:t>FTABLE reference:</a:t>
            </a:r>
          </a:p>
          <a:p>
            <a:pPr defTabSz="441107">
              <a:defRPr/>
            </a:pPr>
            <a:r>
              <a:rPr lang="en-US" dirty="0"/>
              <a:t>A. Xiao, M. Borland, et al., “Tracking particles through a general magnetic field", PAC11</a:t>
            </a:r>
          </a:p>
          <a:p>
            <a:pPr defTabSz="441107">
              <a:defRPr/>
            </a:pPr>
            <a:endParaRPr lang="en-US" dirty="0"/>
          </a:p>
          <a:p>
            <a:pPr defTabSz="441107">
              <a:defRPr/>
            </a:pPr>
            <a:r>
              <a:rPr lang="en-US" dirty="0"/>
              <a:t>!!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Additional solenoid is provided to adjust the collector system to the length of the beam tube.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The SIS18 </a:t>
            </a:r>
            <a:r>
              <a:rPr lang="de-DE" dirty="0" err="1"/>
              <a:t>ecooler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used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demonstrate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concept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space</a:t>
            </a:r>
            <a:r>
              <a:rPr lang="de-DE" dirty="0"/>
              <a:t> </a:t>
            </a:r>
            <a:r>
              <a:rPr lang="de-DE" dirty="0" err="1"/>
              <a:t>charge</a:t>
            </a:r>
            <a:r>
              <a:rPr lang="de-DE" dirty="0"/>
              <a:t> </a:t>
            </a:r>
            <a:r>
              <a:rPr lang="de-DE" dirty="0" err="1"/>
              <a:t>compensation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first</a:t>
            </a:r>
            <a:r>
              <a:rPr lang="de-DE" dirty="0"/>
              <a:t> time. </a:t>
            </a:r>
          </a:p>
          <a:p>
            <a:r>
              <a:rPr lang="en-US" dirty="0"/>
              <a:t>In preparation for demonstration experiments, machine experiments have been performed with the SIS18 e-cooler at the end of 2023 as well as 2025, and </a:t>
            </a:r>
          </a:p>
          <a:p>
            <a:r>
              <a:rPr lang="en-US" dirty="0"/>
              <a:t>beam dynamic simulations are currently underway to study the effects on the ion bunch introduced by the electron lens. 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33841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de-DE" dirty="0"/>
              <a:t>Tracking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many</a:t>
            </a:r>
            <a:r>
              <a:rPr lang="de-DE" dirty="0"/>
              <a:t> </a:t>
            </a:r>
            <a:r>
              <a:rPr lang="de-DE" dirty="0" err="1"/>
              <a:t>turns</a:t>
            </a:r>
            <a:r>
              <a:rPr lang="de-DE" dirty="0"/>
              <a:t> </a:t>
            </a:r>
            <a:r>
              <a:rPr lang="de-DE" dirty="0" err="1"/>
              <a:t>requires</a:t>
            </a:r>
            <a:r>
              <a:rPr lang="de-DE" dirty="0"/>
              <a:t> a high </a:t>
            </a:r>
            <a:r>
              <a:rPr lang="de-DE" dirty="0" err="1"/>
              <a:t>degree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symplecticity</a:t>
            </a:r>
            <a:r>
              <a:rPr lang="de-DE" dirty="0"/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de-DE" dirty="0" err="1"/>
              <a:t>Optimized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lattice</a:t>
            </a:r>
            <a:r>
              <a:rPr lang="de-DE" dirty="0"/>
              <a:t> </a:t>
            </a:r>
            <a:r>
              <a:rPr lang="de-DE" dirty="0" err="1"/>
              <a:t>parameters</a:t>
            </a:r>
            <a:r>
              <a:rPr lang="de-DE" dirty="0"/>
              <a:t>, </a:t>
            </a:r>
            <a:r>
              <a:rPr lang="de-DE" dirty="0" err="1"/>
              <a:t>to</a:t>
            </a:r>
            <a:r>
              <a:rPr lang="de-DE" dirty="0"/>
              <a:t> a large </a:t>
            </a:r>
            <a:r>
              <a:rPr lang="de-DE" dirty="0" err="1"/>
              <a:t>part</a:t>
            </a:r>
            <a:r>
              <a:rPr lang="de-DE" dirty="0"/>
              <a:t> </a:t>
            </a:r>
            <a:r>
              <a:rPr lang="de-DE" dirty="0" err="1"/>
              <a:t>through</a:t>
            </a:r>
            <a:r>
              <a:rPr lang="de-DE" dirty="0"/>
              <a:t> </a:t>
            </a:r>
            <a:r>
              <a:rPr lang="de-DE" dirty="0" err="1"/>
              <a:t>choice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fringe</a:t>
            </a:r>
            <a:r>
              <a:rPr lang="de-DE" dirty="0"/>
              <a:t> </a:t>
            </a:r>
            <a:r>
              <a:rPr lang="de-DE" dirty="0" err="1"/>
              <a:t>field</a:t>
            </a:r>
            <a:r>
              <a:rPr lang="de-DE" dirty="0"/>
              <a:t> </a:t>
            </a:r>
            <a:r>
              <a:rPr lang="de-DE" dirty="0" err="1"/>
              <a:t>model</a:t>
            </a:r>
            <a:r>
              <a:rPr lang="de-DE" dirty="0"/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de-DE" dirty="0"/>
              <a:t>Single </a:t>
            </a:r>
            <a:r>
              <a:rPr lang="de-DE" dirty="0" err="1"/>
              <a:t>particle</a:t>
            </a:r>
            <a:r>
              <a:rPr lang="de-DE" dirty="0"/>
              <a:t> </a:t>
            </a:r>
            <a:r>
              <a:rPr lang="de-DE" dirty="0" err="1"/>
              <a:t>results</a:t>
            </a:r>
            <a:r>
              <a:rPr lang="de-DE" dirty="0"/>
              <a:t> </a:t>
            </a:r>
            <a:r>
              <a:rPr lang="de-DE" dirty="0" err="1"/>
              <a:t>show</a:t>
            </a:r>
            <a:r>
              <a:rPr lang="de-DE" dirty="0"/>
              <a:t> </a:t>
            </a:r>
            <a:r>
              <a:rPr lang="de-DE" dirty="0" err="1"/>
              <a:t>apparently</a:t>
            </a:r>
            <a:r>
              <a:rPr lang="de-DE" dirty="0"/>
              <a:t> a </a:t>
            </a:r>
            <a:r>
              <a:rPr lang="de-DE" dirty="0" err="1"/>
              <a:t>closed</a:t>
            </a:r>
            <a:r>
              <a:rPr lang="de-DE" dirty="0"/>
              <a:t> </a:t>
            </a:r>
            <a:r>
              <a:rPr lang="de-DE" dirty="0" err="1"/>
              <a:t>motion</a:t>
            </a:r>
            <a:r>
              <a:rPr lang="de-DE" dirty="0"/>
              <a:t> in </a:t>
            </a:r>
            <a:r>
              <a:rPr lang="de-DE" dirty="0" err="1"/>
              <a:t>phase</a:t>
            </a:r>
            <a:r>
              <a:rPr lang="de-DE" dirty="0"/>
              <a:t> </a:t>
            </a:r>
            <a:r>
              <a:rPr lang="de-DE" dirty="0" err="1"/>
              <a:t>space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10 k </a:t>
            </a:r>
            <a:r>
              <a:rPr lang="de-DE" dirty="0" err="1"/>
              <a:t>turns</a:t>
            </a:r>
            <a:r>
              <a:rPr lang="de-DE" dirty="0"/>
              <a:t>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de-DE" dirty="0"/>
              <a:t>Looking </a:t>
            </a:r>
            <a:r>
              <a:rPr lang="de-DE" dirty="0" err="1"/>
              <a:t>closer</a:t>
            </a:r>
            <a:r>
              <a:rPr lang="de-DE" dirty="0"/>
              <a:t> at </a:t>
            </a:r>
            <a:r>
              <a:rPr lang="de-DE" dirty="0" err="1"/>
              <a:t>the</a:t>
            </a:r>
            <a:r>
              <a:rPr lang="de-DE" dirty="0"/>
              <a:t> 4D </a:t>
            </a:r>
            <a:r>
              <a:rPr lang="de-DE" dirty="0" err="1"/>
              <a:t>phase</a:t>
            </a:r>
            <a:r>
              <a:rPr lang="de-DE" dirty="0"/>
              <a:t> </a:t>
            </a:r>
            <a:r>
              <a:rPr lang="de-DE" dirty="0" err="1"/>
              <a:t>space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1k </a:t>
            </a:r>
            <a:r>
              <a:rPr lang="de-DE" dirty="0" err="1"/>
              <a:t>ions</a:t>
            </a:r>
            <a:r>
              <a:rPr lang="de-DE" dirty="0"/>
              <a:t> </a:t>
            </a:r>
            <a:r>
              <a:rPr lang="de-DE" dirty="0" err="1"/>
              <a:t>shows</a:t>
            </a:r>
            <a:r>
              <a:rPr lang="de-DE" dirty="0"/>
              <a:t> a 0.3% </a:t>
            </a:r>
            <a:r>
              <a:rPr lang="de-DE" dirty="0" err="1"/>
              <a:t>drop</a:t>
            </a:r>
            <a:r>
              <a:rPr lang="de-DE" dirty="0"/>
              <a:t> in RMS </a:t>
            </a:r>
            <a:r>
              <a:rPr lang="de-DE" dirty="0" err="1"/>
              <a:t>emittance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10k </a:t>
            </a:r>
            <a:r>
              <a:rPr lang="de-DE" dirty="0" err="1"/>
              <a:t>turns</a:t>
            </a:r>
            <a:r>
              <a:rPr lang="de-DE" dirty="0"/>
              <a:t>.</a:t>
            </a:r>
          </a:p>
          <a:p>
            <a:pPr algn="l"/>
            <a:endParaRPr lang="de-DE" dirty="0"/>
          </a:p>
          <a:p>
            <a:pPr algn="l"/>
            <a:r>
              <a:rPr lang="de-DE" dirty="0"/>
              <a:t>###</a:t>
            </a:r>
          </a:p>
          <a:p>
            <a:pPr algn="l"/>
            <a:endParaRPr lang="de-DE" dirty="0"/>
          </a:p>
          <a:p>
            <a:pPr algn="l"/>
            <a:r>
              <a:rPr lang="de-DE" dirty="0" err="1"/>
              <a:t>Closed</a:t>
            </a:r>
            <a:r>
              <a:rPr lang="de-DE" dirty="0"/>
              <a:t> </a:t>
            </a:r>
            <a:r>
              <a:rPr lang="de-DE" dirty="0" err="1"/>
              <a:t>orbit</a:t>
            </a:r>
            <a:r>
              <a:rPr lang="de-DE" dirty="0"/>
              <a:t> was </a:t>
            </a:r>
            <a:r>
              <a:rPr lang="de-DE" dirty="0" err="1"/>
              <a:t>computed</a:t>
            </a:r>
            <a:r>
              <a:rPr lang="de-DE" dirty="0"/>
              <a:t>. </a:t>
            </a:r>
            <a:r>
              <a:rPr lang="de-DE" dirty="0" err="1"/>
              <a:t>ELEGANT‘s</a:t>
            </a:r>
            <a:r>
              <a:rPr lang="de-DE" dirty="0"/>
              <a:t> &amp;</a:t>
            </a:r>
            <a:r>
              <a:rPr lang="de-DE" dirty="0" err="1"/>
              <a:t>correct</a:t>
            </a:r>
            <a:r>
              <a:rPr lang="de-DE" dirty="0"/>
              <a:t> </a:t>
            </a:r>
            <a:r>
              <a:rPr lang="de-DE" dirty="0" err="1"/>
              <a:t>command</a:t>
            </a:r>
            <a:r>
              <a:rPr lang="de-DE" dirty="0"/>
              <a:t> </a:t>
            </a:r>
            <a:r>
              <a:rPr lang="de-DE" dirty="0" err="1"/>
              <a:t>tracks</a:t>
            </a:r>
            <a:r>
              <a:rPr lang="de-DE" dirty="0"/>
              <a:t> a </a:t>
            </a:r>
            <a:r>
              <a:rPr lang="de-DE" dirty="0" err="1"/>
              <a:t>test</a:t>
            </a:r>
            <a:r>
              <a:rPr lang="de-DE" dirty="0"/>
              <a:t> </a:t>
            </a:r>
            <a:r>
              <a:rPr lang="de-DE" dirty="0" err="1"/>
              <a:t>particle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a </a:t>
            </a:r>
            <a:r>
              <a:rPr lang="de-DE" i="1" dirty="0" err="1"/>
              <a:t>single</a:t>
            </a:r>
            <a:r>
              <a:rPr lang="de-DE" dirty="0"/>
              <a:t> turn per </a:t>
            </a:r>
            <a:r>
              <a:rPr lang="de-DE" dirty="0" err="1"/>
              <a:t>iteration</a:t>
            </a:r>
            <a:r>
              <a:rPr lang="de-DE" dirty="0"/>
              <a:t> </a:t>
            </a:r>
            <a:r>
              <a:rPr lang="de-DE" dirty="0" err="1"/>
              <a:t>until</a:t>
            </a:r>
            <a:r>
              <a:rPr lang="de-DE" dirty="0"/>
              <a:t> </a:t>
            </a:r>
            <a:r>
              <a:rPr lang="de-DE" dirty="0" err="1"/>
              <a:t>converged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closed</a:t>
            </a:r>
            <a:r>
              <a:rPr lang="de-DE" dirty="0"/>
              <a:t> </a:t>
            </a:r>
            <a:r>
              <a:rPr lang="de-DE" dirty="0" err="1"/>
              <a:t>orbit</a:t>
            </a:r>
            <a:r>
              <a:rPr lang="de-DE" dirty="0"/>
              <a:t>.</a:t>
            </a:r>
          </a:p>
          <a:p>
            <a:pPr algn="l"/>
            <a:endParaRPr lang="de-DE" dirty="0"/>
          </a:p>
          <a:p>
            <a:pPr algn="l"/>
            <a:r>
              <a:rPr lang="de-DE" dirty="0" err="1"/>
              <a:t>However</a:t>
            </a:r>
            <a:r>
              <a:rPr lang="de-DE" dirty="0"/>
              <a:t> </a:t>
            </a:r>
            <a:r>
              <a:rPr lang="de-DE" dirty="0" err="1"/>
              <a:t>tracking</a:t>
            </a:r>
            <a:r>
              <a:rPr lang="de-DE" dirty="0"/>
              <a:t> </a:t>
            </a:r>
            <a:r>
              <a:rPr lang="de-DE" dirty="0" err="1"/>
              <a:t>ions</a:t>
            </a:r>
            <a:r>
              <a:rPr lang="de-DE" dirty="0"/>
              <a:t> in a </a:t>
            </a:r>
            <a:r>
              <a:rPr lang="de-DE" dirty="0" err="1"/>
              <a:t>simulation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i="1" dirty="0" err="1"/>
              <a:t>many</a:t>
            </a:r>
            <a:r>
              <a:rPr lang="de-DE" dirty="0"/>
              <a:t> </a:t>
            </a:r>
            <a:r>
              <a:rPr lang="de-DE" dirty="0" err="1"/>
              <a:t>turns</a:t>
            </a:r>
            <a:r>
              <a:rPr lang="de-DE" dirty="0"/>
              <a:t> </a:t>
            </a:r>
            <a:r>
              <a:rPr lang="de-DE" dirty="0" err="1"/>
              <a:t>around</a:t>
            </a:r>
            <a:r>
              <a:rPr lang="de-DE" dirty="0"/>
              <a:t> a </a:t>
            </a:r>
            <a:r>
              <a:rPr lang="de-DE" dirty="0" err="1"/>
              <a:t>synchrotron</a:t>
            </a:r>
            <a:r>
              <a:rPr lang="de-DE" dirty="0"/>
              <a:t> </a:t>
            </a:r>
            <a:r>
              <a:rPr lang="de-DE" dirty="0" err="1"/>
              <a:t>without</a:t>
            </a:r>
            <a:r>
              <a:rPr lang="de-DE" dirty="0"/>
              <a:t> </a:t>
            </a:r>
            <a:r>
              <a:rPr lang="de-DE" dirty="0" err="1"/>
              <a:t>incurring</a:t>
            </a:r>
            <a:r>
              <a:rPr lang="de-DE" dirty="0"/>
              <a:t> </a:t>
            </a:r>
            <a:r>
              <a:rPr lang="de-DE" dirty="0" err="1"/>
              <a:t>undersired</a:t>
            </a:r>
            <a:r>
              <a:rPr lang="de-DE" dirty="0"/>
              <a:t> </a:t>
            </a:r>
            <a:r>
              <a:rPr lang="de-DE" dirty="0" err="1"/>
              <a:t>numerical</a:t>
            </a:r>
            <a:r>
              <a:rPr lang="de-DE" dirty="0"/>
              <a:t> </a:t>
            </a:r>
            <a:r>
              <a:rPr lang="de-DE" dirty="0" err="1"/>
              <a:t>effects</a:t>
            </a:r>
            <a:r>
              <a:rPr lang="de-DE" dirty="0"/>
              <a:t> </a:t>
            </a:r>
            <a:r>
              <a:rPr lang="de-DE" i="1" dirty="0"/>
              <a:t>will </a:t>
            </a:r>
            <a:r>
              <a:rPr lang="de-DE" i="1" dirty="0" err="1"/>
              <a:t>be</a:t>
            </a:r>
            <a:r>
              <a:rPr lang="de-DE" i="1" dirty="0"/>
              <a:t> an </a:t>
            </a:r>
            <a:r>
              <a:rPr lang="de-DE" i="1" dirty="0" err="1"/>
              <a:t>issue</a:t>
            </a:r>
            <a:r>
              <a:rPr lang="de-DE" dirty="0"/>
              <a:t>.</a:t>
            </a:r>
          </a:p>
          <a:p>
            <a:pPr algn="l"/>
            <a:endParaRPr lang="de-DE" dirty="0"/>
          </a:p>
          <a:p>
            <a:pPr algn="l"/>
            <a:r>
              <a:rPr lang="de-DE" dirty="0"/>
              <a:t>ELEGANT &amp; FTABLE </a:t>
            </a:r>
            <a:r>
              <a:rPr lang="de-DE" dirty="0" err="1"/>
              <a:t>based</a:t>
            </a:r>
            <a:r>
              <a:rPr lang="de-DE" dirty="0"/>
              <a:t> </a:t>
            </a:r>
            <a:r>
              <a:rPr lang="de-DE" dirty="0" err="1"/>
              <a:t>simulations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failed</a:t>
            </a:r>
            <a:r>
              <a:rPr lang="de-DE" dirty="0"/>
              <a:t> </a:t>
            </a:r>
            <a:r>
              <a:rPr lang="de-DE" dirty="0" err="1"/>
              <a:t>well</a:t>
            </a:r>
            <a:r>
              <a:rPr lang="de-DE" dirty="0"/>
              <a:t> </a:t>
            </a:r>
            <a:r>
              <a:rPr lang="de-DE" dirty="0" err="1"/>
              <a:t>within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simulated</a:t>
            </a:r>
            <a:r>
              <a:rPr lang="de-DE" dirty="0"/>
              <a:t> time frame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interest</a:t>
            </a:r>
            <a:r>
              <a:rPr lang="de-DE" dirty="0"/>
              <a:t>, i.e. ~0.2 sec (50k </a:t>
            </a:r>
            <a:r>
              <a:rPr lang="de-DE" dirty="0" err="1"/>
              <a:t>turns</a:t>
            </a:r>
            <a:r>
              <a:rPr lang="de-DE" dirty="0"/>
              <a:t>). Extreme </a:t>
            </a:r>
            <a:r>
              <a:rPr lang="de-DE" dirty="0" err="1"/>
              <a:t>emittance</a:t>
            </a:r>
            <a:r>
              <a:rPr lang="de-DE" dirty="0"/>
              <a:t> </a:t>
            </a:r>
            <a:r>
              <a:rPr lang="de-DE" dirty="0" err="1"/>
              <a:t>blow-up</a:t>
            </a:r>
            <a:r>
              <a:rPr lang="de-DE" dirty="0"/>
              <a:t> </a:t>
            </a:r>
            <a:r>
              <a:rPr lang="de-DE" dirty="0" err="1"/>
              <a:t>towards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end. FTABLE </a:t>
            </a:r>
            <a:r>
              <a:rPr lang="de-DE" dirty="0" err="1"/>
              <a:t>known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asymplectic</a:t>
            </a:r>
            <a:r>
              <a:rPr lang="de-DE" dirty="0"/>
              <a:t>.</a:t>
            </a:r>
          </a:p>
          <a:p>
            <a:pPr algn="l"/>
            <a:endParaRPr lang="de-DE" dirty="0"/>
          </a:p>
          <a:p>
            <a:pPr algn="l"/>
            <a:r>
              <a:rPr lang="de-DE" dirty="0"/>
              <a:t>ELEGANT &amp; </a:t>
            </a:r>
            <a:r>
              <a:rPr lang="de-DE" dirty="0" err="1"/>
              <a:t>SOLEnoid</a:t>
            </a:r>
            <a:r>
              <a:rPr lang="de-DE" dirty="0"/>
              <a:t> </a:t>
            </a:r>
            <a:r>
              <a:rPr lang="de-DE" dirty="0" err="1"/>
              <a:t>elements</a:t>
            </a:r>
            <a:r>
              <a:rPr lang="de-DE" dirty="0"/>
              <a:t> </a:t>
            </a:r>
            <a:r>
              <a:rPr lang="de-DE" dirty="0" err="1"/>
              <a:t>instead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FTABLE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been</a:t>
            </a:r>
            <a:r>
              <a:rPr lang="de-DE" dirty="0"/>
              <a:t> </a:t>
            </a:r>
            <a:r>
              <a:rPr lang="de-DE" dirty="0" err="1"/>
              <a:t>put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test</a:t>
            </a:r>
            <a:r>
              <a:rPr lang="de-DE" dirty="0"/>
              <a:t>.</a:t>
            </a:r>
          </a:p>
          <a:p>
            <a:pPr algn="l"/>
            <a:endParaRPr lang="de-DE" dirty="0"/>
          </a:p>
          <a:p>
            <a:pPr algn="l"/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toroids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treated</a:t>
            </a:r>
            <a:r>
              <a:rPr lang="de-DE" dirty="0"/>
              <a:t> </a:t>
            </a:r>
            <a:r>
              <a:rPr lang="de-DE" dirty="0" err="1"/>
              <a:t>symplectically</a:t>
            </a:r>
            <a:r>
              <a:rPr lang="de-DE" dirty="0"/>
              <a:t> </a:t>
            </a:r>
            <a:r>
              <a:rPr lang="de-DE" dirty="0" err="1"/>
              <a:t>then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reliably</a:t>
            </a:r>
            <a:r>
              <a:rPr lang="de-DE" dirty="0"/>
              <a:t> </a:t>
            </a:r>
            <a:r>
              <a:rPr lang="de-DE" dirty="0" err="1"/>
              <a:t>transport</a:t>
            </a:r>
            <a:r>
              <a:rPr lang="de-DE" dirty="0"/>
              <a:t> </a:t>
            </a:r>
            <a:r>
              <a:rPr lang="de-DE" dirty="0" err="1"/>
              <a:t>ions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many</a:t>
            </a:r>
            <a:r>
              <a:rPr lang="de-DE" dirty="0"/>
              <a:t> </a:t>
            </a:r>
            <a:r>
              <a:rPr lang="de-DE" dirty="0" err="1"/>
              <a:t>turns</a:t>
            </a:r>
            <a:r>
              <a:rPr lang="de-DE" dirty="0"/>
              <a:t>.</a:t>
            </a:r>
          </a:p>
          <a:p>
            <a:pPr algn="l"/>
            <a:endParaRPr lang="de-DE" dirty="0"/>
          </a:p>
          <a:p>
            <a:pPr algn="l"/>
            <a:r>
              <a:rPr lang="de-DE" dirty="0" err="1"/>
              <a:t>xsuite</a:t>
            </a:r>
            <a:r>
              <a:rPr lang="de-DE" dirty="0"/>
              <a:t> &amp; E-Lens </a:t>
            </a:r>
            <a:r>
              <a:rPr lang="de-DE" dirty="0" err="1"/>
              <a:t>element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being</a:t>
            </a:r>
            <a:r>
              <a:rPr lang="de-DE" dirty="0"/>
              <a:t> </a:t>
            </a:r>
            <a:r>
              <a:rPr lang="de-DE" dirty="0" err="1"/>
              <a:t>looked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.</a:t>
            </a:r>
          </a:p>
          <a:p>
            <a:pPr defTabSz="441107">
              <a:defRPr/>
            </a:pPr>
            <a:endParaRPr lang="de-DE" dirty="0"/>
          </a:p>
          <a:p>
            <a:pPr defTabSz="441107">
              <a:defRPr/>
            </a:pPr>
            <a:r>
              <a:rPr lang="de-DE" dirty="0"/>
              <a:t>###</a:t>
            </a:r>
          </a:p>
          <a:p>
            <a:pPr defTabSz="441107">
              <a:defRPr/>
            </a:pPr>
            <a:endParaRPr lang="de-DE" dirty="0"/>
          </a:p>
          <a:p>
            <a:pPr defTabSz="441107">
              <a:defRPr/>
            </a:pPr>
            <a:r>
              <a:rPr lang="de-DE" dirty="0"/>
              <a:t>0.3%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too</a:t>
            </a:r>
            <a:r>
              <a:rPr lang="de-DE" dirty="0"/>
              <a:t> </a:t>
            </a:r>
            <a:r>
              <a:rPr lang="de-DE" dirty="0" err="1"/>
              <a:t>much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symplectic</a:t>
            </a:r>
            <a:r>
              <a:rPr lang="de-DE" dirty="0"/>
              <a:t> </a:t>
            </a:r>
            <a:r>
              <a:rPr lang="de-DE" dirty="0" err="1"/>
              <a:t>behaviour</a:t>
            </a:r>
            <a:r>
              <a:rPr lang="de-DE" dirty="0"/>
              <a:t> </a:t>
            </a:r>
            <a:r>
              <a:rPr lang="de-DE" dirty="0" err="1"/>
              <a:t>therefore</a:t>
            </a:r>
            <a:r>
              <a:rPr lang="de-DE" dirty="0"/>
              <a:t> cf. </a:t>
            </a:r>
            <a:r>
              <a:rPr lang="de-DE" dirty="0" err="1"/>
              <a:t>lattice</a:t>
            </a:r>
            <a:r>
              <a:rPr lang="de-DE" dirty="0"/>
              <a:t> w/ </a:t>
            </a:r>
            <a:r>
              <a:rPr lang="de-DE" dirty="0" err="1"/>
              <a:t>csbends</a:t>
            </a:r>
            <a:r>
              <a:rPr lang="de-DE" dirty="0"/>
              <a:t>, </a:t>
            </a:r>
            <a:r>
              <a:rPr lang="de-DE" dirty="0" err="1"/>
              <a:t>kquads</a:t>
            </a:r>
            <a:r>
              <a:rPr lang="de-DE" dirty="0"/>
              <a:t> and </a:t>
            </a:r>
            <a:r>
              <a:rPr lang="de-DE" dirty="0" err="1"/>
              <a:t>edrifts</a:t>
            </a:r>
            <a:r>
              <a:rPr lang="de-DE" dirty="0"/>
              <a:t>.</a:t>
            </a:r>
          </a:p>
          <a:p>
            <a:pPr defTabSz="441107">
              <a:defRPr/>
            </a:pPr>
            <a:endParaRPr lang="de-DE" dirty="0"/>
          </a:p>
          <a:p>
            <a:pPr defTabSz="441107">
              <a:defRPr/>
            </a:pPr>
            <a:r>
              <a:rPr lang="de-DE" dirty="0" err="1"/>
              <a:t>tunes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(4.28 , 3.3)</a:t>
            </a:r>
          </a:p>
          <a:p>
            <a:pPr defTabSz="441107">
              <a:defRPr/>
            </a:pPr>
            <a:r>
              <a:rPr lang="de-DE" dirty="0"/>
              <a:t>? TODO: (4.15, 3.3)</a:t>
            </a:r>
          </a:p>
          <a:p>
            <a:pPr defTabSz="441107">
              <a:defRPr/>
            </a:pPr>
            <a:endParaRPr lang="de-DE" dirty="0"/>
          </a:p>
          <a:p>
            <a:pPr defTabSz="441107">
              <a:defRPr/>
            </a:pPr>
            <a:r>
              <a:rPr lang="de-DE" dirty="0"/>
              <a:t>EX &lt; 50 um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avoid</a:t>
            </a:r>
            <a:r>
              <a:rPr lang="de-DE" dirty="0"/>
              <a:t> </a:t>
            </a:r>
            <a:r>
              <a:rPr lang="de-DE" dirty="0" err="1"/>
              <a:t>losses</a:t>
            </a:r>
            <a:r>
              <a:rPr lang="de-DE" dirty="0"/>
              <a:t> at </a:t>
            </a:r>
            <a:r>
              <a:rPr lang="de-DE" dirty="0" err="1"/>
              <a:t>apertures</a:t>
            </a:r>
            <a:r>
              <a:rPr lang="de-DE" dirty="0"/>
              <a:t> </a:t>
            </a:r>
            <a:r>
              <a:rPr lang="de-DE" dirty="0" err="1"/>
              <a:t>during</a:t>
            </a:r>
            <a:r>
              <a:rPr lang="de-DE" dirty="0"/>
              <a:t> </a:t>
            </a:r>
            <a:r>
              <a:rPr lang="de-DE" dirty="0" err="1"/>
              <a:t>exchange</a:t>
            </a:r>
            <a:r>
              <a:rPr lang="de-DE" dirty="0"/>
              <a:t>.</a:t>
            </a:r>
          </a:p>
          <a:p>
            <a:pPr defTabSz="441107">
              <a:defRPr/>
            </a:pPr>
            <a:endParaRPr lang="de-DE" dirty="0"/>
          </a:p>
          <a:p>
            <a:pPr defTabSz="441107">
              <a:defRPr/>
            </a:pPr>
            <a:r>
              <a:rPr lang="de-DE" dirty="0"/>
              <a:t>TODO: </a:t>
            </a:r>
            <a:r>
              <a:rPr lang="de-DE" dirty="0" err="1"/>
              <a:t>sim</a:t>
            </a:r>
            <a:r>
              <a:rPr lang="de-DE" dirty="0"/>
              <a:t>. w/ 10 </a:t>
            </a:r>
            <a:r>
              <a:rPr lang="de-DE" dirty="0" err="1"/>
              <a:t>mT</a:t>
            </a:r>
            <a:r>
              <a:rPr lang="de-DE" dirty="0"/>
              <a:t> on </a:t>
            </a:r>
            <a:r>
              <a:rPr lang="de-DE" dirty="0" err="1"/>
              <a:t>main</a:t>
            </a:r>
            <a:r>
              <a:rPr lang="de-DE" dirty="0"/>
              <a:t> </a:t>
            </a:r>
            <a:r>
              <a:rPr lang="de-DE" dirty="0" err="1"/>
              <a:t>SOLEnoid</a:t>
            </a:r>
            <a:r>
              <a:rPr lang="de-DE" dirty="0"/>
              <a:t>.</a:t>
            </a:r>
          </a:p>
          <a:p>
            <a:pPr defTabSz="441107">
              <a:defRPr/>
            </a:pPr>
            <a:endParaRPr lang="de-DE" dirty="0"/>
          </a:p>
          <a:p>
            <a:pPr defTabSz="441107">
              <a:defRPr/>
            </a:pPr>
            <a:r>
              <a:rPr lang="de-DE" dirty="0"/>
              <a:t>KSU </a:t>
            </a:r>
            <a:r>
              <a:rPr lang="de-DE" dirty="0" err="1"/>
              <a:t>observed</a:t>
            </a:r>
            <a:r>
              <a:rPr lang="de-DE" dirty="0"/>
              <a:t> </a:t>
            </a:r>
            <a:r>
              <a:rPr lang="de-DE" dirty="0" err="1"/>
              <a:t>trafo</a:t>
            </a:r>
            <a:r>
              <a:rPr lang="de-DE" dirty="0"/>
              <a:t> </a:t>
            </a:r>
            <a:r>
              <a:rPr lang="de-DE" dirty="0" err="1"/>
              <a:t>loss</a:t>
            </a:r>
            <a:r>
              <a:rPr lang="de-DE" dirty="0"/>
              <a:t> </a:t>
            </a:r>
            <a:r>
              <a:rPr lang="de-DE" dirty="0" err="1"/>
              <a:t>because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difference</a:t>
            </a:r>
            <a:r>
              <a:rPr lang="de-DE" dirty="0"/>
              <a:t> </a:t>
            </a:r>
            <a:r>
              <a:rPr lang="de-DE" dirty="0" err="1"/>
              <a:t>resonance</a:t>
            </a:r>
            <a:r>
              <a:rPr lang="de-DE" dirty="0"/>
              <a:t> </a:t>
            </a:r>
            <a:r>
              <a:rPr lang="de-DE" dirty="0">
                <a:sym typeface="Wingdings" panose="05000000000000000000" pitchFamily="2" charset="2"/>
              </a:rPr>
              <a:t> EX EY </a:t>
            </a:r>
            <a:r>
              <a:rPr lang="de-DE" dirty="0" err="1">
                <a:sym typeface="Wingdings" panose="05000000000000000000" pitchFamily="2" charset="2"/>
              </a:rPr>
              <a:t>warning</a:t>
            </a:r>
            <a:r>
              <a:rPr lang="de-DE" dirty="0">
                <a:sym typeface="Wingdings" panose="05000000000000000000" pitchFamily="2" charset="2"/>
              </a:rPr>
              <a:t> …</a:t>
            </a:r>
            <a:r>
              <a:rPr lang="de-DE" dirty="0" err="1">
                <a:sym typeface="Wingdings" panose="05000000000000000000" pitchFamily="2" charset="2"/>
              </a:rPr>
              <a:t>aperture</a:t>
            </a:r>
            <a:r>
              <a:rPr lang="de-DE" dirty="0">
                <a:sym typeface="Wingdings" panose="05000000000000000000" pitchFamily="2" charset="2"/>
              </a:rPr>
              <a:t> Y !!</a:t>
            </a:r>
          </a:p>
          <a:p>
            <a:pPr defTabSz="441107"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33952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97312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b="1" dirty="0"/>
              <a:t>GSI </a:t>
            </a:r>
            <a:r>
              <a:rPr lang="de-DE" b="1" dirty="0" err="1"/>
              <a:t>is</a:t>
            </a:r>
            <a:r>
              <a:rPr lang="de-DE" b="1" dirty="0"/>
              <a:t> not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first</a:t>
            </a:r>
            <a:r>
              <a:rPr lang="de-DE" b="1" dirty="0"/>
              <a:t> </a:t>
            </a:r>
            <a:r>
              <a:rPr lang="de-DE" b="1" dirty="0" err="1"/>
              <a:t>to</a:t>
            </a:r>
            <a:r>
              <a:rPr lang="de-DE" b="1" dirty="0"/>
              <a:t> </a:t>
            </a:r>
            <a:r>
              <a:rPr lang="de-DE" b="1" dirty="0" err="1"/>
              <a:t>consider</a:t>
            </a:r>
            <a:r>
              <a:rPr lang="de-DE" b="1" dirty="0"/>
              <a:t> an </a:t>
            </a:r>
            <a:r>
              <a:rPr lang="de-DE" b="1" dirty="0" err="1"/>
              <a:t>electron</a:t>
            </a:r>
            <a:r>
              <a:rPr lang="de-DE" b="1" dirty="0"/>
              <a:t> </a:t>
            </a:r>
            <a:r>
              <a:rPr lang="de-DE" b="1" dirty="0" err="1"/>
              <a:t>lens</a:t>
            </a:r>
            <a:r>
              <a:rPr lang="de-DE" b="1" dirty="0"/>
              <a:t> </a:t>
            </a:r>
            <a:r>
              <a:rPr lang="de-DE" b="1" dirty="0" err="1"/>
              <a:t>for</a:t>
            </a:r>
            <a:r>
              <a:rPr lang="de-DE" b="1" dirty="0"/>
              <a:t> </a:t>
            </a:r>
            <a:r>
              <a:rPr lang="de-DE" b="1" dirty="0" err="1"/>
              <a:t>space</a:t>
            </a:r>
            <a:r>
              <a:rPr lang="de-DE" b="1" dirty="0"/>
              <a:t> </a:t>
            </a:r>
            <a:r>
              <a:rPr lang="de-DE" b="1" dirty="0" err="1"/>
              <a:t>charge</a:t>
            </a:r>
            <a:r>
              <a:rPr lang="de-DE" b="1" dirty="0"/>
              <a:t> </a:t>
            </a:r>
            <a:r>
              <a:rPr lang="de-DE" b="1" dirty="0" err="1"/>
              <a:t>compensation</a:t>
            </a:r>
            <a:r>
              <a:rPr lang="de-DE" b="1" dirty="0"/>
              <a:t> </a:t>
            </a:r>
            <a:r>
              <a:rPr lang="de-DE" b="1" dirty="0" err="1"/>
              <a:t>where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e- beam </a:t>
            </a:r>
            <a:r>
              <a:rPr lang="de-DE" b="1" dirty="0" err="1"/>
              <a:t>moves</a:t>
            </a:r>
            <a:r>
              <a:rPr lang="de-DE" b="1" dirty="0"/>
              <a:t> </a:t>
            </a:r>
            <a:r>
              <a:rPr lang="de-DE" b="1" dirty="0" err="1"/>
              <a:t>with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</a:t>
            </a:r>
            <a:r>
              <a:rPr lang="de-DE" b="1" dirty="0" err="1"/>
              <a:t>primary</a:t>
            </a:r>
            <a:r>
              <a:rPr lang="de-DE" b="1" dirty="0"/>
              <a:t> beam.</a:t>
            </a:r>
          </a:p>
          <a:p>
            <a:endParaRPr lang="de-DE" b="1" dirty="0"/>
          </a:p>
          <a:p>
            <a:r>
              <a:rPr lang="de-DE" b="1" dirty="0"/>
              <a:t>The </a:t>
            </a:r>
            <a:r>
              <a:rPr lang="de-DE" b="1" dirty="0" err="1"/>
              <a:t>references</a:t>
            </a:r>
            <a:r>
              <a:rPr lang="de-DE" b="1" dirty="0"/>
              <a:t> </a:t>
            </a:r>
            <a:r>
              <a:rPr lang="de-DE" b="1" dirty="0" err="1"/>
              <a:t>shown</a:t>
            </a:r>
            <a:r>
              <a:rPr lang="de-DE" b="1" dirty="0"/>
              <a:t> </a:t>
            </a:r>
            <a:r>
              <a:rPr lang="de-DE" b="1" dirty="0" err="1"/>
              <a:t>are</a:t>
            </a:r>
            <a:r>
              <a:rPr lang="de-DE" b="1" dirty="0"/>
              <a:t> </a:t>
            </a:r>
            <a:r>
              <a:rPr lang="de-DE" b="1" dirty="0" err="1"/>
              <a:t>incomplete</a:t>
            </a:r>
            <a:r>
              <a:rPr lang="de-DE" b="1" dirty="0"/>
              <a:t>. </a:t>
            </a:r>
            <a:r>
              <a:rPr lang="de-DE" b="1" dirty="0" err="1"/>
              <a:t>Nonetheless</a:t>
            </a:r>
            <a:r>
              <a:rPr lang="de-DE" b="1" dirty="0"/>
              <a:t>, </a:t>
            </a:r>
            <a:r>
              <a:rPr lang="de-DE" b="1" dirty="0" err="1"/>
              <a:t>this</a:t>
            </a:r>
            <a:r>
              <a:rPr lang="de-DE" b="1" dirty="0"/>
              <a:t> </a:t>
            </a:r>
            <a:r>
              <a:rPr lang="de-DE" b="1" dirty="0" err="1"/>
              <a:t>particular</a:t>
            </a:r>
            <a:r>
              <a:rPr lang="de-DE" b="1" dirty="0"/>
              <a:t> </a:t>
            </a:r>
            <a:r>
              <a:rPr lang="de-DE" b="1" dirty="0" err="1"/>
              <a:t>topic</a:t>
            </a:r>
            <a:r>
              <a:rPr lang="de-DE" b="1" dirty="0"/>
              <a:t> </a:t>
            </a:r>
            <a:r>
              <a:rPr lang="de-DE" b="1" dirty="0" err="1"/>
              <a:t>dates</a:t>
            </a:r>
            <a:r>
              <a:rPr lang="de-DE" b="1" dirty="0"/>
              <a:t> back </a:t>
            </a:r>
            <a:r>
              <a:rPr lang="de-DE" b="1" dirty="0" err="1"/>
              <a:t>to</a:t>
            </a:r>
            <a:r>
              <a:rPr lang="de-DE" b="1" dirty="0"/>
              <a:t> a </a:t>
            </a:r>
            <a:r>
              <a:rPr lang="de-DE" b="1" dirty="0" err="1"/>
              <a:t>paper</a:t>
            </a:r>
            <a:r>
              <a:rPr lang="de-DE" b="1" dirty="0"/>
              <a:t> </a:t>
            </a:r>
            <a:r>
              <a:rPr lang="de-DE" b="1" dirty="0" err="1"/>
              <a:t>from</a:t>
            </a:r>
            <a:r>
              <a:rPr lang="de-DE" b="1" dirty="0"/>
              <a:t> </a:t>
            </a:r>
            <a:r>
              <a:rPr lang="de-DE" b="1" dirty="0" err="1"/>
              <a:t>FermiLab</a:t>
            </a:r>
            <a:r>
              <a:rPr lang="de-DE" b="1" dirty="0"/>
              <a:t> in 2000.</a:t>
            </a:r>
          </a:p>
          <a:p>
            <a:endParaRPr lang="de-DE" b="1" dirty="0"/>
          </a:p>
          <a:p>
            <a:r>
              <a:rPr lang="de-DE" b="1" dirty="0"/>
              <a:t>The </a:t>
            </a:r>
            <a:r>
              <a:rPr lang="de-DE" b="1" dirty="0" err="1"/>
              <a:t>concept</a:t>
            </a:r>
            <a:r>
              <a:rPr lang="de-DE" b="1" dirty="0"/>
              <a:t> so </a:t>
            </a:r>
            <a:r>
              <a:rPr lang="de-DE" b="1" dirty="0" err="1"/>
              <a:t>far</a:t>
            </a:r>
            <a:r>
              <a:rPr lang="de-DE" b="1" dirty="0"/>
              <a:t> </a:t>
            </a:r>
            <a:r>
              <a:rPr lang="de-DE" b="1" dirty="0" err="1"/>
              <a:t>has</a:t>
            </a:r>
            <a:r>
              <a:rPr lang="de-DE" b="1" dirty="0"/>
              <a:t> </a:t>
            </a:r>
            <a:r>
              <a:rPr lang="de-DE" b="1" dirty="0" err="1"/>
              <a:t>been</a:t>
            </a:r>
            <a:r>
              <a:rPr lang="de-DE" b="1" dirty="0"/>
              <a:t> </a:t>
            </a:r>
            <a:r>
              <a:rPr lang="de-DE" b="1" dirty="0" err="1"/>
              <a:t>theoretically</a:t>
            </a:r>
            <a:r>
              <a:rPr lang="de-DE" b="1" dirty="0"/>
              <a:t> </a:t>
            </a:r>
            <a:r>
              <a:rPr lang="de-DE" b="1" dirty="0" err="1"/>
              <a:t>shown</a:t>
            </a:r>
            <a:r>
              <a:rPr lang="de-DE" b="1" dirty="0"/>
              <a:t> </a:t>
            </a:r>
            <a:r>
              <a:rPr lang="de-DE" b="1" dirty="0" err="1"/>
              <a:t>to</a:t>
            </a:r>
            <a:r>
              <a:rPr lang="de-DE" b="1" dirty="0"/>
              <a:t> </a:t>
            </a:r>
            <a:r>
              <a:rPr lang="de-DE" b="1" dirty="0" err="1"/>
              <a:t>work</a:t>
            </a:r>
            <a:r>
              <a:rPr lang="de-DE" b="1" dirty="0"/>
              <a:t>.</a:t>
            </a:r>
          </a:p>
          <a:p>
            <a:endParaRPr lang="de-DE" b="1" dirty="0"/>
          </a:p>
          <a:p>
            <a:r>
              <a:rPr lang="de-DE" b="0" dirty="0"/>
              <a:t>(20 sec.)</a:t>
            </a:r>
          </a:p>
          <a:p>
            <a:endParaRPr lang="de-DE" b="0" dirty="0"/>
          </a:p>
          <a:p>
            <a:r>
              <a:rPr lang="de-DE" b="0" dirty="0"/>
              <a:t>###</a:t>
            </a:r>
          </a:p>
          <a:p>
            <a:endParaRPr lang="de-DE" b="0" dirty="0"/>
          </a:p>
          <a:p>
            <a:endParaRPr lang="de-DE" b="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71633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Concerning</a:t>
            </a:r>
            <a:r>
              <a:rPr lang="de-DE" dirty="0"/>
              <a:t> </a:t>
            </a:r>
            <a:r>
              <a:rPr lang="de-DE" dirty="0" err="1"/>
              <a:t>toroid</a:t>
            </a:r>
            <a:r>
              <a:rPr lang="de-DE" dirty="0"/>
              <a:t>-like </a:t>
            </a:r>
            <a:r>
              <a:rPr lang="de-DE" dirty="0" err="1"/>
              <a:t>fields</a:t>
            </a:r>
            <a:r>
              <a:rPr lang="de-DE" dirty="0"/>
              <a:t>, SYMPLECTIC </a:t>
            </a:r>
            <a:r>
              <a:rPr lang="de-DE" dirty="0" err="1"/>
              <a:t>transfer</a:t>
            </a:r>
            <a:r>
              <a:rPr lang="de-DE" dirty="0"/>
              <a:t> </a:t>
            </a:r>
            <a:r>
              <a:rPr lang="de-DE" dirty="0" err="1"/>
              <a:t>maps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been</a:t>
            </a:r>
            <a:r>
              <a:rPr lang="de-DE" dirty="0"/>
              <a:t> </a:t>
            </a:r>
            <a:r>
              <a:rPr lang="de-DE" dirty="0" err="1"/>
              <a:t>shown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in </a:t>
            </a:r>
            <a:r>
              <a:rPr lang="de-DE" dirty="0" err="1"/>
              <a:t>principle</a:t>
            </a:r>
            <a:r>
              <a:rPr lang="de-DE" dirty="0"/>
              <a:t> </a:t>
            </a:r>
            <a:r>
              <a:rPr lang="de-DE" dirty="0" err="1"/>
              <a:t>calculable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ARBITRARY B-</a:t>
            </a:r>
            <a:r>
              <a:rPr lang="de-DE" dirty="0" err="1"/>
              <a:t>fields</a:t>
            </a:r>
            <a:r>
              <a:rPr lang="de-DE" dirty="0"/>
              <a:t> [</a:t>
            </a:r>
            <a:r>
              <a:rPr lang="de-DE" dirty="0" err="1"/>
              <a:t>Lobach</a:t>
            </a:r>
            <a:r>
              <a:rPr lang="de-DE" dirty="0"/>
              <a:t> &amp; Li, IPAC’26].</a:t>
            </a:r>
          </a:p>
          <a:p>
            <a:r>
              <a:rPr lang="de-DE" dirty="0" err="1"/>
              <a:t>Starting</a:t>
            </a:r>
            <a:r>
              <a:rPr lang="de-DE" dirty="0"/>
              <a:t> </a:t>
            </a:r>
            <a:r>
              <a:rPr lang="de-DE" dirty="0" err="1"/>
              <a:t>point</a:t>
            </a:r>
            <a:r>
              <a:rPr lang="de-DE" dirty="0"/>
              <a:t> </a:t>
            </a:r>
            <a:r>
              <a:rPr lang="de-DE" dirty="0" err="1"/>
              <a:t>would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field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an ideal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density</a:t>
            </a:r>
            <a:r>
              <a:rPr lang="de-DE" dirty="0"/>
              <a:t> </a:t>
            </a:r>
            <a:r>
              <a:rPr lang="de-DE" dirty="0" err="1"/>
              <a:t>distribution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surface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 </a:t>
            </a:r>
            <a:r>
              <a:rPr lang="de-DE" dirty="0" err="1"/>
              <a:t>toroid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###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05897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03686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45707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The </a:t>
            </a:r>
            <a:r>
              <a:rPr lang="de-DE" dirty="0" err="1"/>
              <a:t>parts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electron</a:t>
            </a:r>
            <a:r>
              <a:rPr lang="de-DE" dirty="0"/>
              <a:t> </a:t>
            </a:r>
            <a:r>
              <a:rPr lang="de-DE" dirty="0" err="1"/>
              <a:t>gun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ready</a:t>
            </a:r>
            <a:r>
              <a:rPr lang="de-DE" dirty="0"/>
              <a:t> and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being</a:t>
            </a:r>
            <a:r>
              <a:rPr lang="de-DE" dirty="0"/>
              <a:t> </a:t>
            </a:r>
            <a:r>
              <a:rPr lang="de-DE" dirty="0" err="1"/>
              <a:t>assembled</a:t>
            </a:r>
            <a:r>
              <a:rPr lang="de-DE" dirty="0"/>
              <a:t> at NTG.</a:t>
            </a:r>
          </a:p>
          <a:p>
            <a:endParaRPr lang="de-DE" dirty="0"/>
          </a:p>
          <a:p>
            <a:r>
              <a:rPr lang="de-DE" dirty="0"/>
              <a:t>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left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schematic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connection</a:t>
            </a:r>
            <a:r>
              <a:rPr lang="de-DE" dirty="0"/>
              <a:t> </a:t>
            </a:r>
            <a:r>
              <a:rPr lang="de-DE" dirty="0" err="1"/>
              <a:t>points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HV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heating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cathode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middle</a:t>
            </a:r>
            <a:r>
              <a:rPr lang="de-DE" dirty="0"/>
              <a:t> </a:t>
            </a:r>
            <a:r>
              <a:rPr lang="de-DE" dirty="0" err="1"/>
              <a:t>section</a:t>
            </a:r>
            <a:r>
              <a:rPr lang="de-DE" dirty="0"/>
              <a:t> </a:t>
            </a:r>
            <a:r>
              <a:rPr lang="de-DE" dirty="0" err="1"/>
              <a:t>labelled</a:t>
            </a:r>
            <a:r>
              <a:rPr lang="de-DE" dirty="0"/>
              <a:t> A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insulator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avoiding</a:t>
            </a:r>
            <a:r>
              <a:rPr lang="de-DE" dirty="0"/>
              <a:t> </a:t>
            </a:r>
            <a:r>
              <a:rPr lang="de-DE" dirty="0" err="1"/>
              <a:t>electrical</a:t>
            </a:r>
            <a:r>
              <a:rPr lang="de-DE" dirty="0"/>
              <a:t> breakdown.</a:t>
            </a:r>
          </a:p>
          <a:p>
            <a:endParaRPr lang="de-DE" dirty="0"/>
          </a:p>
          <a:p>
            <a:r>
              <a:rPr lang="de-DE" dirty="0"/>
              <a:t>The </a:t>
            </a:r>
            <a:r>
              <a:rPr lang="de-DE" dirty="0" err="1"/>
              <a:t>right</a:t>
            </a:r>
            <a:r>
              <a:rPr lang="de-DE" dirty="0"/>
              <a:t> </a:t>
            </a:r>
            <a:r>
              <a:rPr lang="de-DE" dirty="0" err="1"/>
              <a:t>section</a:t>
            </a:r>
            <a:r>
              <a:rPr lang="de-DE" dirty="0"/>
              <a:t> B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chamber</a:t>
            </a:r>
            <a:r>
              <a:rPr lang="de-DE" dirty="0"/>
              <a:t> </a:t>
            </a:r>
            <a:r>
              <a:rPr lang="de-DE" dirty="0" err="1"/>
              <a:t>inside</a:t>
            </a:r>
            <a:r>
              <a:rPr lang="de-DE" dirty="0"/>
              <a:t>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electrodes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cathode</a:t>
            </a:r>
            <a:r>
              <a:rPr lang="de-DE" dirty="0"/>
              <a:t>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modulator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The </a:t>
            </a:r>
            <a:r>
              <a:rPr lang="de-DE" dirty="0" err="1"/>
              <a:t>chamber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actively</a:t>
            </a:r>
            <a:r>
              <a:rPr lang="de-DE" dirty="0"/>
              <a:t> </a:t>
            </a:r>
            <a:r>
              <a:rPr lang="de-DE" dirty="0" err="1"/>
              <a:t>cooled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28 sec.</a:t>
            </a:r>
          </a:p>
          <a:p>
            <a:endParaRPr lang="de-DE" dirty="0"/>
          </a:p>
          <a:p>
            <a:r>
              <a:rPr lang="de-DE" dirty="0"/>
              <a:t>###</a:t>
            </a:r>
          </a:p>
          <a:p>
            <a:endParaRPr lang="de-DE" dirty="0"/>
          </a:p>
          <a:p>
            <a:r>
              <a:rPr lang="de-DE" dirty="0"/>
              <a:t>Status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e-</a:t>
            </a:r>
            <a:r>
              <a:rPr lang="de-DE" dirty="0" err="1"/>
              <a:t>gun</a:t>
            </a:r>
            <a:r>
              <a:rPr lang="de-DE" dirty="0"/>
              <a:t>.</a:t>
            </a:r>
          </a:p>
          <a:p>
            <a:endParaRPr lang="de-DE" dirty="0"/>
          </a:p>
          <a:p>
            <a:endParaRPr lang="de-DE" sz="1800" dirty="0">
              <a:latin typeface="Calibri" panose="020F0502020204030204" pitchFamily="34" charset="0"/>
            </a:endParaRPr>
          </a:p>
          <a:p>
            <a:pPr defTabSz="457163">
              <a:defRPr/>
            </a:pPr>
            <a:r>
              <a:rPr lang="de-DE" sz="1800" dirty="0">
                <a:latin typeface="Calibri" panose="020F0502020204030204" pitchFamily="34" charset="0"/>
                <a:ea typeface="DengXian" panose="02010600030101010101" pitchFamily="2" charset="-122"/>
              </a:rPr>
              <a:t>Die Bilder dienen nur zur Info im Vortrag ,um zu zeigen, dass die E-</a:t>
            </a:r>
            <a:r>
              <a:rPr lang="de-DE" sz="1800" dirty="0" err="1">
                <a:latin typeface="Calibri" panose="020F0502020204030204" pitchFamily="34" charset="0"/>
                <a:ea typeface="DengXian" panose="02010600030101010101" pitchFamily="2" charset="-122"/>
              </a:rPr>
              <a:t>Gun</a:t>
            </a:r>
            <a:r>
              <a:rPr lang="de-DE" sz="1800" dirty="0">
                <a:latin typeface="Calibri" panose="020F0502020204030204" pitchFamily="34" charset="0"/>
                <a:ea typeface="DengXian" panose="02010600030101010101" pitchFamily="2" charset="-122"/>
              </a:rPr>
              <a:t> bald fertig produziert ist und ausgeliefert wird.</a:t>
            </a:r>
          </a:p>
          <a:p>
            <a:endParaRPr lang="de-DE" dirty="0"/>
          </a:p>
          <a:p>
            <a:r>
              <a:rPr lang="de-DE" dirty="0">
                <a:hlinkClick r:id="rId3"/>
              </a:rPr>
              <a:t>Dispenser </a:t>
            </a:r>
            <a:r>
              <a:rPr lang="de-DE" dirty="0" err="1">
                <a:hlinkClick r:id="rId3"/>
              </a:rPr>
              <a:t>Cathodes</a:t>
            </a:r>
            <a:r>
              <a:rPr lang="de-DE" dirty="0">
                <a:hlinkClick r:id="rId3"/>
              </a:rPr>
              <a:t> </a:t>
            </a:r>
            <a:r>
              <a:rPr lang="de-DE" dirty="0" err="1">
                <a:hlinkClick r:id="rId3"/>
              </a:rPr>
              <a:t>for</a:t>
            </a:r>
            <a:r>
              <a:rPr lang="de-DE" dirty="0">
                <a:hlinkClick r:id="rId3"/>
              </a:rPr>
              <a:t> TWTS, Klystrons &amp; </a:t>
            </a:r>
            <a:r>
              <a:rPr lang="de-DE" dirty="0" err="1">
                <a:hlinkClick r:id="rId3"/>
              </a:rPr>
              <a:t>Gyrotron</a:t>
            </a:r>
            <a:r>
              <a:rPr lang="de-DE" dirty="0">
                <a:hlinkClick r:id="rId3"/>
              </a:rPr>
              <a:t> - </a:t>
            </a:r>
            <a:r>
              <a:rPr lang="de-DE" dirty="0" err="1">
                <a:hlinkClick r:id="rId3"/>
              </a:rPr>
              <a:t>Spectra</a:t>
            </a:r>
            <a:r>
              <a:rPr lang="de-DE" dirty="0">
                <a:hlinkClick r:id="rId3"/>
              </a:rPr>
              <a:t>-Mat</a:t>
            </a:r>
            <a:endParaRPr lang="de-DE" dirty="0"/>
          </a:p>
          <a:p>
            <a:r>
              <a:rPr lang="it-IT" dirty="0">
                <a:hlinkClick r:id="rId4"/>
              </a:rPr>
              <a:t>SIGRAFINE® </a:t>
            </a:r>
            <a:r>
              <a:rPr lang="it-IT" dirty="0" err="1">
                <a:hlinkClick r:id="rId4"/>
              </a:rPr>
              <a:t>isostatische</a:t>
            </a:r>
            <a:r>
              <a:rPr lang="it-IT" dirty="0">
                <a:hlinkClick r:id="rId4"/>
              </a:rPr>
              <a:t> </a:t>
            </a:r>
            <a:r>
              <a:rPr lang="it-IT" dirty="0" err="1">
                <a:hlinkClick r:id="rId4"/>
              </a:rPr>
              <a:t>Graphite</a:t>
            </a:r>
            <a:r>
              <a:rPr lang="it-IT" dirty="0">
                <a:hlinkClick r:id="rId4"/>
              </a:rPr>
              <a:t> | SGL Carbon</a:t>
            </a:r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78642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Gun: First stage design by GSI. Design modified by and being manufactured by NTG.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Modulation grid very close to and in front of the cathode which is also curved …in the second half of the top left figure.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Modulation grids: 4 combinations of 2 geometries with 2 materials to compare in SIS-18 runs. Patterns in e- distribution out of the modulator </a:t>
            </a:r>
            <a:r>
              <a:rPr lang="en-US" dirty="0">
                <a:sym typeface="Wingdings" panose="05000000000000000000" pitchFamily="2" charset="2"/>
              </a:rPr>
              <a:t> SCC? … and secondary electrons, and STRUCTURAL stability?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ANSYS: electrostatic FEM of design of gun optimized for up to 10 kV/mm in vacuum and 1.5 kV/mm air.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… also </a:t>
            </a:r>
            <a:r>
              <a:rPr lang="en-US" dirty="0" err="1"/>
              <a:t>Thermomechanically</a:t>
            </a:r>
            <a:r>
              <a:rPr lang="en-US" dirty="0"/>
              <a:t> in the same manner.</a:t>
            </a:r>
          </a:p>
          <a:p>
            <a:endParaRPr lang="en-US" dirty="0"/>
          </a:p>
          <a:p>
            <a:r>
              <a:rPr lang="en-US" dirty="0"/>
              <a:t>###</a:t>
            </a:r>
          </a:p>
          <a:p>
            <a:endParaRPr lang="en-US" dirty="0"/>
          </a:p>
          <a:p>
            <a:r>
              <a:rPr lang="en-US" dirty="0"/>
              <a:t>The electron gun (e-gun) was </a:t>
            </a:r>
            <a:r>
              <a:rPr lang="en-US" b="1" dirty="0"/>
              <a:t>originally designed by GSI </a:t>
            </a:r>
            <a:r>
              <a:rPr lang="en-US" dirty="0"/>
              <a:t>and has since been </a:t>
            </a:r>
            <a:r>
              <a:rPr lang="en-US" b="1" dirty="0"/>
              <a:t>redesigned and manufactured by NTG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The top figure shows a cross section of the gun. We see amongst from the other components the electrical feedthroughs, cathode, and a modulation grid which is located close to the cathode.</a:t>
            </a:r>
          </a:p>
          <a:p>
            <a:endParaRPr lang="en-US" dirty="0"/>
          </a:p>
          <a:p>
            <a:r>
              <a:rPr lang="en-US" dirty="0"/>
              <a:t>To match the longitudinal electron-beam profile to the ion-bunch profile, the electron beam is </a:t>
            </a:r>
            <a:r>
              <a:rPr lang="en-US" b="1" dirty="0"/>
              <a:t>modulated by the modulation grid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Compared with other modulation techniques, this approach significantly </a:t>
            </a:r>
            <a:r>
              <a:rPr lang="en-US" b="1" dirty="0"/>
              <a:t>reduces</a:t>
            </a:r>
            <a:r>
              <a:rPr lang="en-US" dirty="0"/>
              <a:t> the </a:t>
            </a:r>
            <a:r>
              <a:rPr lang="en-US" b="1" dirty="0"/>
              <a:t>power</a:t>
            </a:r>
            <a:r>
              <a:rPr lang="en-US" dirty="0"/>
              <a:t> </a:t>
            </a:r>
            <a:r>
              <a:rPr lang="en-US" b="1" dirty="0"/>
              <a:t>load</a:t>
            </a:r>
            <a:r>
              <a:rPr lang="en-US" dirty="0"/>
              <a:t> on the </a:t>
            </a:r>
            <a:r>
              <a:rPr lang="en-US" b="1" dirty="0"/>
              <a:t>modulator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b="1" dirty="0"/>
              <a:t>4 grid</a:t>
            </a:r>
            <a:r>
              <a:rPr lang="en-US" dirty="0"/>
              <a:t> </a:t>
            </a:r>
            <a:r>
              <a:rPr lang="en-US" b="1" dirty="0"/>
              <a:t>designs</a:t>
            </a:r>
            <a:r>
              <a:rPr lang="en-US" dirty="0"/>
              <a:t> which are a combination </a:t>
            </a:r>
            <a:r>
              <a:rPr lang="en-US" b="1" dirty="0"/>
              <a:t>2 kinds of geometry</a:t>
            </a:r>
            <a:r>
              <a:rPr lang="en-US" dirty="0"/>
              <a:t> (‘honey comb’ or ‘target’) and made of </a:t>
            </a:r>
            <a:r>
              <a:rPr lang="en-US" b="1" dirty="0"/>
              <a:t>molybdenum or graphite</a:t>
            </a:r>
            <a:r>
              <a:rPr lang="en-US" dirty="0"/>
              <a:t> are currently being manufactured and will be evaluated in terms of </a:t>
            </a:r>
            <a:r>
              <a:rPr lang="en-US" b="1" dirty="0"/>
              <a:t>structural stability and secondary electron yield</a:t>
            </a:r>
            <a:r>
              <a:rPr lang="en-US" dirty="0"/>
              <a:t> (SEY).</a:t>
            </a:r>
          </a:p>
          <a:p>
            <a:endParaRPr lang="en-US" dirty="0"/>
          </a:p>
          <a:p>
            <a:r>
              <a:rPr lang="en-US" dirty="0"/>
              <a:t>The trade off is between </a:t>
            </a:r>
            <a:r>
              <a:rPr lang="en-US" b="1" dirty="0"/>
              <a:t>secondary electrons from the grid </a:t>
            </a:r>
            <a:r>
              <a:rPr lang="en-US" dirty="0"/>
              <a:t>and the </a:t>
            </a:r>
            <a:r>
              <a:rPr lang="en-US" b="1" dirty="0"/>
              <a:t>pattern</a:t>
            </a:r>
            <a:r>
              <a:rPr lang="en-US" dirty="0"/>
              <a:t> on the </a:t>
            </a:r>
            <a:r>
              <a:rPr lang="en-US" b="1" dirty="0"/>
              <a:t>electron beam </a:t>
            </a:r>
            <a:r>
              <a:rPr lang="en-US" dirty="0"/>
              <a:t>in the </a:t>
            </a:r>
            <a:r>
              <a:rPr lang="en-US" b="1" dirty="0"/>
              <a:t>main solenoid </a:t>
            </a:r>
            <a:r>
              <a:rPr lang="en-US" dirty="0"/>
              <a:t>which should of course be minimal.</a:t>
            </a:r>
          </a:p>
          <a:p>
            <a:endParaRPr lang="en-US" dirty="0"/>
          </a:p>
          <a:p>
            <a:r>
              <a:rPr lang="en-US" dirty="0"/>
              <a:t>Particular attention was paid to the </a:t>
            </a:r>
            <a:r>
              <a:rPr lang="en-US" b="0" dirty="0"/>
              <a:t>thermal</a:t>
            </a:r>
            <a:r>
              <a:rPr lang="en-US" dirty="0"/>
              <a:t> management of the e-gun to </a:t>
            </a:r>
            <a:r>
              <a:rPr lang="en-US" b="1" dirty="0"/>
              <a:t>minimize</a:t>
            </a:r>
            <a:r>
              <a:rPr lang="en-US" dirty="0"/>
              <a:t> the </a:t>
            </a:r>
            <a:r>
              <a:rPr lang="en-US" b="1" dirty="0"/>
              <a:t>temperature</a:t>
            </a:r>
            <a:r>
              <a:rPr lang="en-US" dirty="0"/>
              <a:t> of the </a:t>
            </a:r>
            <a:r>
              <a:rPr lang="en-US" b="1" dirty="0"/>
              <a:t>alumina</a:t>
            </a:r>
            <a:r>
              <a:rPr lang="en-US" dirty="0"/>
              <a:t> insulators and thereby </a:t>
            </a:r>
            <a:r>
              <a:rPr lang="en-US" b="1" dirty="0"/>
              <a:t>reduce</a:t>
            </a:r>
            <a:r>
              <a:rPr lang="en-US" dirty="0"/>
              <a:t> the </a:t>
            </a:r>
            <a:r>
              <a:rPr lang="en-US" b="1" dirty="0"/>
              <a:t>risk</a:t>
            </a:r>
            <a:r>
              <a:rPr lang="en-US" dirty="0"/>
              <a:t> of </a:t>
            </a:r>
            <a:r>
              <a:rPr lang="en-US" b="1" dirty="0"/>
              <a:t>high-voltage (HV) breakdowns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Furthermore, the </a:t>
            </a:r>
            <a:r>
              <a:rPr lang="en-US" b="1" dirty="0"/>
              <a:t>e-gun</a:t>
            </a:r>
            <a:r>
              <a:rPr lang="en-US" dirty="0"/>
              <a:t> was optimized to </a:t>
            </a:r>
            <a:r>
              <a:rPr lang="en-US" b="1" dirty="0"/>
              <a:t>limit</a:t>
            </a:r>
            <a:r>
              <a:rPr lang="en-US" dirty="0"/>
              <a:t> the electric-field strength to a maximum of </a:t>
            </a:r>
            <a:r>
              <a:rPr lang="en-US" b="1" dirty="0"/>
              <a:t>10 kV/mm </a:t>
            </a:r>
            <a:r>
              <a:rPr lang="en-US" dirty="0"/>
              <a:t>in the ultra-high-vacuum (UHV) region and </a:t>
            </a:r>
            <a:r>
              <a:rPr lang="en-US" b="1" dirty="0"/>
              <a:t>1.5 kV/mm</a:t>
            </a:r>
            <a:r>
              <a:rPr lang="en-US" dirty="0"/>
              <a:t> in air.</a:t>
            </a:r>
          </a:p>
          <a:p>
            <a:endParaRPr lang="en-US" dirty="0"/>
          </a:p>
          <a:p>
            <a:r>
              <a:rPr lang="en-US" dirty="0"/>
              <a:t>1 min. 40 sec.</a:t>
            </a:r>
          </a:p>
          <a:p>
            <a:endParaRPr lang="en-US" dirty="0"/>
          </a:p>
          <a:p>
            <a:r>
              <a:rPr lang="de-DE" dirty="0"/>
              <a:t>###</a:t>
            </a:r>
            <a:endParaRPr lang="en-US" dirty="0"/>
          </a:p>
          <a:p>
            <a:endParaRPr lang="en-US" dirty="0"/>
          </a:p>
          <a:p>
            <a:r>
              <a:rPr lang="de-DE" dirty="0">
                <a:hlinkClick r:id="rId3"/>
              </a:rPr>
              <a:t>NTG | NTG Neue Technologien</a:t>
            </a:r>
            <a:endParaRPr lang="de-DE" dirty="0"/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36861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Top fig. total deformation in mm. 0.07 mm max. (top of color scale)</a:t>
            </a:r>
          </a:p>
          <a:p>
            <a:r>
              <a:rPr lang="en-US" dirty="0"/>
              <a:t>Bottom fig. equivalent stress in Pascals.</a:t>
            </a:r>
          </a:p>
          <a:p>
            <a:endParaRPr lang="en-US" dirty="0"/>
          </a:p>
          <a:p>
            <a:r>
              <a:rPr lang="en-US" dirty="0"/>
              <a:t>[</a:t>
            </a:r>
            <a:r>
              <a:rPr lang="en-US" dirty="0" err="1"/>
              <a:t>Artjom</a:t>
            </a:r>
            <a:r>
              <a:rPr lang="en-US" dirty="0"/>
              <a:t> CAS]</a:t>
            </a:r>
          </a:p>
          <a:p>
            <a:r>
              <a:rPr lang="en-US" dirty="0"/>
              <a:t>###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27077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41107">
              <a:defRPr/>
            </a:pPr>
            <a:endParaRPr lang="de-DE" dirty="0"/>
          </a:p>
          <a:p>
            <a:pPr defTabSz="441107">
              <a:defRPr/>
            </a:pPr>
            <a:endParaRPr lang="de-DE" dirty="0"/>
          </a:p>
          <a:p>
            <a:pPr defTabSz="441107">
              <a:defRPr/>
            </a:pPr>
            <a:r>
              <a:rPr lang="de-DE" dirty="0"/>
              <a:t>###</a:t>
            </a:r>
          </a:p>
          <a:p>
            <a:pPr defTabSz="441107">
              <a:defRPr/>
            </a:pPr>
            <a:endParaRPr lang="de-DE" dirty="0"/>
          </a:p>
          <a:p>
            <a:pPr defTabSz="441107"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10653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Part and </a:t>
            </a:r>
            <a:r>
              <a:rPr lang="de-DE" dirty="0" err="1"/>
              <a:t>assembly</a:t>
            </a:r>
            <a:r>
              <a:rPr lang="de-DE" dirty="0"/>
              <a:t> NTG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Connection </a:t>
            </a:r>
            <a:r>
              <a:rPr lang="de-DE" dirty="0" err="1"/>
              <a:t>points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HV &amp; </a:t>
            </a:r>
            <a:r>
              <a:rPr lang="de-DE" dirty="0" err="1"/>
              <a:t>heating</a:t>
            </a:r>
            <a:r>
              <a:rPr lang="de-DE" dirty="0"/>
              <a:t> </a:t>
            </a:r>
            <a:r>
              <a:rPr lang="de-DE" dirty="0" err="1"/>
              <a:t>cathode</a:t>
            </a:r>
            <a:endParaRPr lang="de-D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 err="1"/>
              <a:t>Insulator</a:t>
            </a:r>
            <a:r>
              <a:rPr lang="de-DE" dirty="0"/>
              <a:t> </a:t>
            </a:r>
            <a:r>
              <a:rPr lang="de-DE" dirty="0" err="1"/>
              <a:t>avoid</a:t>
            </a:r>
            <a:r>
              <a:rPr lang="de-DE" dirty="0"/>
              <a:t> </a:t>
            </a:r>
            <a:r>
              <a:rPr lang="de-DE" dirty="0" err="1"/>
              <a:t>electrical</a:t>
            </a:r>
            <a:r>
              <a:rPr lang="de-DE" dirty="0"/>
              <a:t> breakdown - 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 err="1"/>
              <a:t>Cathode</a:t>
            </a:r>
            <a:r>
              <a:rPr lang="de-DE" dirty="0"/>
              <a:t> and </a:t>
            </a:r>
            <a:r>
              <a:rPr lang="de-DE" dirty="0" err="1"/>
              <a:t>modulator</a:t>
            </a:r>
            <a:r>
              <a:rPr lang="de-DE" dirty="0"/>
              <a:t> – B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B: </a:t>
            </a:r>
            <a:r>
              <a:rPr lang="de-DE" dirty="0" err="1"/>
              <a:t>chamber</a:t>
            </a:r>
            <a:r>
              <a:rPr lang="de-DE" dirty="0"/>
              <a:t> </a:t>
            </a:r>
            <a:r>
              <a:rPr lang="de-DE" dirty="0" err="1"/>
              <a:t>actively</a:t>
            </a:r>
            <a:r>
              <a:rPr lang="de-DE" dirty="0"/>
              <a:t> </a:t>
            </a:r>
            <a:r>
              <a:rPr lang="de-DE" dirty="0" err="1"/>
              <a:t>cooled</a:t>
            </a:r>
            <a:endParaRPr lang="de-DE" dirty="0"/>
          </a:p>
          <a:p>
            <a:endParaRPr lang="de-DE" dirty="0"/>
          </a:p>
          <a:p>
            <a:r>
              <a:rPr lang="de-DE" dirty="0"/>
              <a:t>###</a:t>
            </a:r>
          </a:p>
          <a:p>
            <a:endParaRPr lang="de-DE" dirty="0"/>
          </a:p>
          <a:p>
            <a:r>
              <a:rPr lang="de-DE" dirty="0"/>
              <a:t>The </a:t>
            </a:r>
            <a:r>
              <a:rPr lang="de-DE" dirty="0" err="1"/>
              <a:t>parts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electron</a:t>
            </a:r>
            <a:r>
              <a:rPr lang="de-DE" dirty="0"/>
              <a:t> </a:t>
            </a:r>
            <a:r>
              <a:rPr lang="de-DE" dirty="0" err="1"/>
              <a:t>gun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ready</a:t>
            </a:r>
            <a:r>
              <a:rPr lang="de-DE" dirty="0"/>
              <a:t> and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being</a:t>
            </a:r>
            <a:r>
              <a:rPr lang="de-DE" dirty="0"/>
              <a:t> </a:t>
            </a:r>
            <a:r>
              <a:rPr lang="de-DE" dirty="0" err="1"/>
              <a:t>assembled</a:t>
            </a:r>
            <a:r>
              <a:rPr lang="de-DE" dirty="0"/>
              <a:t> at NTG.</a:t>
            </a:r>
          </a:p>
          <a:p>
            <a:endParaRPr lang="de-DE" dirty="0"/>
          </a:p>
          <a:p>
            <a:r>
              <a:rPr lang="de-DE" dirty="0"/>
              <a:t>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left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schematic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connection</a:t>
            </a:r>
            <a:r>
              <a:rPr lang="de-DE" dirty="0"/>
              <a:t> </a:t>
            </a:r>
            <a:r>
              <a:rPr lang="de-DE" dirty="0" err="1"/>
              <a:t>points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HV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heating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cathode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middle</a:t>
            </a:r>
            <a:r>
              <a:rPr lang="de-DE" dirty="0"/>
              <a:t> </a:t>
            </a:r>
            <a:r>
              <a:rPr lang="de-DE" dirty="0" err="1"/>
              <a:t>section</a:t>
            </a:r>
            <a:r>
              <a:rPr lang="de-DE" dirty="0"/>
              <a:t> </a:t>
            </a:r>
            <a:r>
              <a:rPr lang="de-DE" dirty="0" err="1"/>
              <a:t>labelled</a:t>
            </a:r>
            <a:r>
              <a:rPr lang="de-DE" dirty="0"/>
              <a:t> A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insulator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avoiding</a:t>
            </a:r>
            <a:r>
              <a:rPr lang="de-DE" dirty="0"/>
              <a:t> </a:t>
            </a:r>
            <a:r>
              <a:rPr lang="de-DE" dirty="0" err="1"/>
              <a:t>electrical</a:t>
            </a:r>
            <a:r>
              <a:rPr lang="de-DE" dirty="0"/>
              <a:t> breakdown.</a:t>
            </a:r>
          </a:p>
          <a:p>
            <a:endParaRPr lang="de-DE" dirty="0"/>
          </a:p>
          <a:p>
            <a:r>
              <a:rPr lang="de-DE" dirty="0"/>
              <a:t>The </a:t>
            </a:r>
            <a:r>
              <a:rPr lang="de-DE" dirty="0" err="1"/>
              <a:t>right</a:t>
            </a:r>
            <a:r>
              <a:rPr lang="de-DE" dirty="0"/>
              <a:t> </a:t>
            </a:r>
            <a:r>
              <a:rPr lang="de-DE" dirty="0" err="1"/>
              <a:t>section</a:t>
            </a:r>
            <a:r>
              <a:rPr lang="de-DE" dirty="0"/>
              <a:t> B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chamber</a:t>
            </a:r>
            <a:r>
              <a:rPr lang="de-DE" dirty="0"/>
              <a:t> </a:t>
            </a:r>
            <a:r>
              <a:rPr lang="de-DE" dirty="0" err="1"/>
              <a:t>inside</a:t>
            </a:r>
            <a:r>
              <a:rPr lang="de-DE" dirty="0"/>
              <a:t>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there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electrodes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cathode</a:t>
            </a:r>
            <a:r>
              <a:rPr lang="de-DE" dirty="0"/>
              <a:t>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modulator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The </a:t>
            </a:r>
            <a:r>
              <a:rPr lang="de-DE" dirty="0" err="1"/>
              <a:t>chamber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actively</a:t>
            </a:r>
            <a:r>
              <a:rPr lang="de-DE" dirty="0"/>
              <a:t> </a:t>
            </a:r>
            <a:r>
              <a:rPr lang="de-DE" dirty="0" err="1"/>
              <a:t>cooled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(28 sec.)</a:t>
            </a:r>
          </a:p>
          <a:p>
            <a:endParaRPr lang="de-DE" dirty="0"/>
          </a:p>
          <a:p>
            <a:r>
              <a:rPr lang="de-DE" dirty="0"/>
              <a:t>###</a:t>
            </a:r>
          </a:p>
          <a:p>
            <a:endParaRPr lang="de-DE" dirty="0"/>
          </a:p>
          <a:p>
            <a:r>
              <a:rPr lang="de-DE" dirty="0"/>
              <a:t>Status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e-</a:t>
            </a:r>
            <a:r>
              <a:rPr lang="de-DE" dirty="0" err="1"/>
              <a:t>gun</a:t>
            </a:r>
            <a:r>
              <a:rPr lang="de-DE" dirty="0"/>
              <a:t>.</a:t>
            </a:r>
          </a:p>
          <a:p>
            <a:endParaRPr lang="de-DE" dirty="0"/>
          </a:p>
          <a:p>
            <a:pPr defTabSz="457163">
              <a:defRPr/>
            </a:pPr>
            <a:r>
              <a:rPr lang="de-DE" dirty="0" err="1">
                <a:latin typeface="Calibri" panose="020F0502020204030204" pitchFamily="34" charset="0"/>
                <a:ea typeface="Times New Roman" panose="02020603050405020304" pitchFamily="18" charset="0"/>
              </a:rPr>
              <a:t>Left</a:t>
            </a:r>
            <a:r>
              <a:rPr lang="de-DE" dirty="0">
                <a:latin typeface="Calibri" panose="020F0502020204030204" pitchFamily="34" charset="0"/>
                <a:ea typeface="Times New Roman" panose="02020603050405020304" pitchFamily="18" charset="0"/>
              </a:rPr>
              <a:t>: Anschlusspunkte für die Hochspannung und Heizung der Kathode.</a:t>
            </a:r>
            <a:endParaRPr lang="de-DE" dirty="0"/>
          </a:p>
          <a:p>
            <a:r>
              <a:rPr lang="de-DE" sz="1800" dirty="0">
                <a:latin typeface="Calibri" panose="020F0502020204030204" pitchFamily="34" charset="0"/>
                <a:ea typeface="Times New Roman" panose="02020603050405020304" pitchFamily="18" charset="0"/>
              </a:rPr>
              <a:t>Middle: Abschirmung, zur Vermeidung von elektrischen Überschlägen.</a:t>
            </a:r>
          </a:p>
          <a:p>
            <a:r>
              <a:rPr lang="de-DE" sz="1800" dirty="0">
                <a:latin typeface="Calibri" panose="020F0502020204030204" pitchFamily="34" charset="0"/>
              </a:rPr>
              <a:t>Right: </a:t>
            </a:r>
            <a:r>
              <a:rPr lang="de-DE" sz="1800" dirty="0">
                <a:latin typeface="Calibri" panose="020F0502020204030204" pitchFamily="34" charset="0"/>
                <a:ea typeface="Times New Roman" panose="02020603050405020304" pitchFamily="18" charset="0"/>
              </a:rPr>
              <a:t>Gekühlte Kammer in der das Elektrodensystem untergebracht wird. </a:t>
            </a:r>
            <a:r>
              <a:rPr lang="de-DE" sz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You</a:t>
            </a:r>
            <a:r>
              <a:rPr lang="de-DE" sz="18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de-DE" sz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can</a:t>
            </a:r>
            <a:r>
              <a:rPr lang="de-DE" sz="18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de-DE" sz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see</a:t>
            </a:r>
            <a:r>
              <a:rPr lang="de-DE" sz="18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de-DE" sz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two</a:t>
            </a:r>
            <a:r>
              <a:rPr lang="de-DE" sz="18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de-DE" sz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of</a:t>
            </a:r>
            <a:r>
              <a:rPr lang="de-DE" sz="18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de-DE" sz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the</a:t>
            </a:r>
            <a:r>
              <a:rPr lang="de-DE" sz="18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de-DE" sz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holes</a:t>
            </a:r>
            <a:r>
              <a:rPr lang="de-DE" sz="18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de-DE" sz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which</a:t>
            </a:r>
            <a:r>
              <a:rPr lang="de-DE" sz="18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de-DE" sz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are</a:t>
            </a:r>
            <a:r>
              <a:rPr lang="de-DE" sz="18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de-DE" sz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the</a:t>
            </a:r>
            <a:r>
              <a:rPr lang="de-DE" sz="18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de-DE" sz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cooling</a:t>
            </a:r>
            <a:r>
              <a:rPr lang="de-DE" sz="18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de-DE" sz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channels</a:t>
            </a:r>
            <a:r>
              <a:rPr lang="de-DE" sz="1800" dirty="0">
                <a:latin typeface="Calibri" panose="020F0502020204030204" pitchFamily="34" charset="0"/>
                <a:ea typeface="Times New Roman" panose="02020603050405020304" pitchFamily="18" charset="0"/>
              </a:rPr>
              <a:t>. And </a:t>
            </a:r>
            <a:r>
              <a:rPr lang="de-DE" sz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the</a:t>
            </a:r>
            <a:r>
              <a:rPr lang="de-DE" sz="18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de-DE" sz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anode</a:t>
            </a:r>
            <a:r>
              <a:rPr lang="de-DE" sz="1800" dirty="0">
                <a:latin typeface="Calibri" panose="020F0502020204030204" pitchFamily="34" charset="0"/>
                <a:ea typeface="Times New Roman" panose="02020603050405020304" pitchFamily="18" charset="0"/>
              </a:rPr>
              <a:t> at </a:t>
            </a:r>
            <a:r>
              <a:rPr lang="de-DE" sz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the</a:t>
            </a:r>
            <a:r>
              <a:rPr lang="de-DE" sz="18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de-DE" sz="1800" dirty="0" err="1">
                <a:latin typeface="Calibri" panose="020F0502020204030204" pitchFamily="34" charset="0"/>
                <a:ea typeface="Times New Roman" panose="02020603050405020304" pitchFamily="18" charset="0"/>
              </a:rPr>
              <a:t>bottom</a:t>
            </a:r>
            <a:r>
              <a:rPr lang="de-DE" sz="1800" dirty="0">
                <a:latin typeface="Calibri" panose="020F0502020204030204" pitchFamily="34" charset="0"/>
                <a:ea typeface="Times New Roman" panose="02020603050405020304" pitchFamily="18" charset="0"/>
              </a:rPr>
              <a:t>(?)</a:t>
            </a:r>
          </a:p>
          <a:p>
            <a:endParaRPr lang="de-DE" sz="1800" dirty="0">
              <a:latin typeface="Calibri" panose="020F0502020204030204" pitchFamily="34" charset="0"/>
            </a:endParaRPr>
          </a:p>
          <a:p>
            <a:pPr defTabSz="457163">
              <a:defRPr/>
            </a:pPr>
            <a:r>
              <a:rPr lang="de-DE" sz="1800" dirty="0">
                <a:latin typeface="Calibri" panose="020F0502020204030204" pitchFamily="34" charset="0"/>
                <a:ea typeface="DengXian" panose="02010600030101010101" pitchFamily="2" charset="-122"/>
              </a:rPr>
              <a:t>Die Bilder dienen nur zur Info im Vortrag ,um zu zeigen, dass die </a:t>
            </a:r>
            <a:r>
              <a:rPr lang="de-DE" sz="1800" b="1" dirty="0">
                <a:latin typeface="Calibri" panose="020F0502020204030204" pitchFamily="34" charset="0"/>
                <a:ea typeface="DengXian" panose="02010600030101010101" pitchFamily="2" charset="-122"/>
              </a:rPr>
              <a:t>E-</a:t>
            </a:r>
            <a:r>
              <a:rPr lang="de-DE" sz="1800" b="1" dirty="0" err="1">
                <a:latin typeface="Calibri" panose="020F0502020204030204" pitchFamily="34" charset="0"/>
                <a:ea typeface="DengXian" panose="02010600030101010101" pitchFamily="2" charset="-122"/>
              </a:rPr>
              <a:t>Gun</a:t>
            </a:r>
            <a:r>
              <a:rPr lang="de-DE" sz="1800" b="1" dirty="0">
                <a:latin typeface="Calibri" panose="020F0502020204030204" pitchFamily="34" charset="0"/>
                <a:ea typeface="DengXian" panose="02010600030101010101" pitchFamily="2" charset="-122"/>
              </a:rPr>
              <a:t> bald fertig produziert ist und ausgeliefert wird.</a:t>
            </a:r>
          </a:p>
          <a:p>
            <a:endParaRPr lang="de-DE" b="1" dirty="0"/>
          </a:p>
          <a:p>
            <a:r>
              <a:rPr lang="de-DE" dirty="0">
                <a:hlinkClick r:id="rId3"/>
              </a:rPr>
              <a:t>Dispenser </a:t>
            </a:r>
            <a:r>
              <a:rPr lang="de-DE" dirty="0" err="1">
                <a:hlinkClick r:id="rId3"/>
              </a:rPr>
              <a:t>Cathodes</a:t>
            </a:r>
            <a:r>
              <a:rPr lang="de-DE" dirty="0">
                <a:hlinkClick r:id="rId3"/>
              </a:rPr>
              <a:t> </a:t>
            </a:r>
            <a:r>
              <a:rPr lang="de-DE" dirty="0" err="1">
                <a:hlinkClick r:id="rId3"/>
              </a:rPr>
              <a:t>for</a:t>
            </a:r>
            <a:r>
              <a:rPr lang="de-DE" dirty="0">
                <a:hlinkClick r:id="rId3"/>
              </a:rPr>
              <a:t> TWTS, Klystrons &amp; </a:t>
            </a:r>
            <a:r>
              <a:rPr lang="de-DE" dirty="0" err="1">
                <a:hlinkClick r:id="rId3"/>
              </a:rPr>
              <a:t>Gyrotron</a:t>
            </a:r>
            <a:r>
              <a:rPr lang="de-DE" dirty="0">
                <a:hlinkClick r:id="rId3"/>
              </a:rPr>
              <a:t> - </a:t>
            </a:r>
            <a:r>
              <a:rPr lang="de-DE" dirty="0" err="1">
                <a:hlinkClick r:id="rId3"/>
              </a:rPr>
              <a:t>Spectra</a:t>
            </a:r>
            <a:r>
              <a:rPr lang="de-DE" dirty="0">
                <a:hlinkClick r:id="rId3"/>
              </a:rPr>
              <a:t>-Mat</a:t>
            </a:r>
            <a:endParaRPr lang="de-DE" dirty="0"/>
          </a:p>
          <a:p>
            <a:r>
              <a:rPr lang="it-IT" dirty="0">
                <a:hlinkClick r:id="rId4"/>
              </a:rPr>
              <a:t>SIGRAFINE® </a:t>
            </a:r>
            <a:r>
              <a:rPr lang="it-IT" dirty="0" err="1">
                <a:hlinkClick r:id="rId4"/>
              </a:rPr>
              <a:t>isostatische</a:t>
            </a:r>
            <a:r>
              <a:rPr lang="it-IT" dirty="0">
                <a:hlinkClick r:id="rId4"/>
              </a:rPr>
              <a:t> </a:t>
            </a:r>
            <a:r>
              <a:rPr lang="it-IT" dirty="0" err="1">
                <a:hlinkClick r:id="rId4"/>
              </a:rPr>
              <a:t>Graphite</a:t>
            </a:r>
            <a:r>
              <a:rPr lang="it-IT" dirty="0">
                <a:hlinkClick r:id="rId4"/>
              </a:rPr>
              <a:t> | SGL Carbon</a:t>
            </a:r>
            <a:endParaRPr lang="de-DE" dirty="0"/>
          </a:p>
          <a:p>
            <a:endParaRPr lang="de-DE" dirty="0"/>
          </a:p>
          <a:p>
            <a:r>
              <a:rPr lang="de-DE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NTG GmbH &amp; Co. KG</a:t>
            </a:r>
          </a:p>
          <a:p>
            <a:r>
              <a:rPr lang="de-DE" dirty="0">
                <a:hlinkClick r:id="rId5"/>
              </a:rPr>
              <a:t>NTG | NTG Neue Technologien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E02386-BEE7-5D4D-B4E7-4BB579C47884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3916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CBAD649B-0CA5-5745-AC6A-2463BE00EB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6754" y="1212688"/>
            <a:ext cx="8427665" cy="535779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51563" y="3650764"/>
            <a:ext cx="6607516" cy="779866"/>
          </a:xfrm>
        </p:spPr>
        <p:txBody>
          <a:bodyPr anchor="b" anchorCtr="0">
            <a:noAutofit/>
          </a:bodyPr>
          <a:lstStyle>
            <a:lvl1pPr algn="ctr">
              <a:defRPr sz="3600">
                <a:solidFill>
                  <a:srgbClr val="333333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4430630"/>
            <a:ext cx="6400800" cy="58466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13" name="Rechteck 12"/>
          <p:cNvSpPr/>
          <p:nvPr userDrawn="1"/>
        </p:nvSpPr>
        <p:spPr>
          <a:xfrm>
            <a:off x="404091" y="6650182"/>
            <a:ext cx="3371273" cy="207818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9936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2565" y="271335"/>
            <a:ext cx="5584535" cy="787557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>
          <a:xfrm>
            <a:off x="7123544" y="6552643"/>
            <a:ext cx="8252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31.03.14</a:t>
            </a:r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3962400" y="6560611"/>
            <a:ext cx="3136599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33333"/>
                </a:solidFill>
              </a:defRPr>
            </a:lvl1pPr>
          </a:lstStyle>
          <a:p>
            <a:pPr algn="l"/>
            <a:r>
              <a:rPr lang="de-DE"/>
              <a:t>Name/Vortragstitel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47664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‹Nr.›</a:t>
            </a:fld>
            <a:endParaRPr lang="de-DE"/>
          </a:p>
        </p:txBody>
      </p:sp>
      <p:sp>
        <p:nvSpPr>
          <p:cNvPr id="6" name="Datumsplatzhalter 4"/>
          <p:cNvSpPr>
            <a:spLocks noGrp="1"/>
          </p:cNvSpPr>
          <p:nvPr>
            <p:ph type="dt" sz="half" idx="13"/>
          </p:nvPr>
        </p:nvSpPr>
        <p:spPr>
          <a:xfrm>
            <a:off x="7098998" y="6552643"/>
            <a:ext cx="8498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31.03.14</a:t>
            </a:r>
            <a:endParaRPr lang="de-DE" dirty="0"/>
          </a:p>
        </p:txBody>
      </p:sp>
      <p:sp>
        <p:nvSpPr>
          <p:cNvPr id="9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3962400" y="6560611"/>
            <a:ext cx="3136599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33333"/>
                </a:solidFill>
              </a:defRPr>
            </a:lvl1pPr>
          </a:lstStyle>
          <a:p>
            <a:pPr algn="l"/>
            <a:r>
              <a:rPr lang="de-DE"/>
              <a:t>Name/Vortragstitel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66025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CBDDA-5CCF-8748-8988-9DC6C8981774}" type="slidenum">
              <a:rPr lang="de-DE" smtClean="0"/>
              <a:t>‹Nr.›</a:t>
            </a:fld>
            <a:endParaRPr lang="de-DE"/>
          </a:p>
        </p:txBody>
      </p:sp>
      <p:sp>
        <p:nvSpPr>
          <p:cNvPr id="4" name="Datumsplatzhalter 4"/>
          <p:cNvSpPr>
            <a:spLocks noGrp="1"/>
          </p:cNvSpPr>
          <p:nvPr>
            <p:ph type="dt" sz="half" idx="2"/>
          </p:nvPr>
        </p:nvSpPr>
        <p:spPr>
          <a:xfrm>
            <a:off x="7098998" y="6552643"/>
            <a:ext cx="8498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/>
              <a:t>31.03.14</a:t>
            </a:r>
            <a:endParaRPr lang="de-DE" dirty="0"/>
          </a:p>
        </p:txBody>
      </p:sp>
      <p:sp>
        <p:nvSpPr>
          <p:cNvPr id="7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3962400" y="6560611"/>
            <a:ext cx="3136599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33333"/>
                </a:solidFill>
              </a:defRPr>
            </a:lvl1pPr>
          </a:lstStyle>
          <a:p>
            <a:pPr algn="l"/>
            <a:r>
              <a:rPr lang="de-DE"/>
              <a:t>Name/Vortragstitel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89792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 descr="fair-mesh.jpg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437" y="1417154"/>
            <a:ext cx="8926586" cy="505625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51563" y="3244364"/>
            <a:ext cx="6607516" cy="779866"/>
          </a:xfrm>
        </p:spPr>
        <p:txBody>
          <a:bodyPr anchor="b" anchorCtr="0">
            <a:noAutofit/>
          </a:bodyPr>
          <a:lstStyle>
            <a:lvl1pPr algn="ctr">
              <a:defRPr sz="3600">
                <a:solidFill>
                  <a:srgbClr val="333333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4024230"/>
            <a:ext cx="6400800" cy="58466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66666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13" name="Rechteck 12"/>
          <p:cNvSpPr/>
          <p:nvPr/>
        </p:nvSpPr>
        <p:spPr>
          <a:xfrm>
            <a:off x="404091" y="6650182"/>
            <a:ext cx="3371273" cy="207818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3849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2565" y="271335"/>
            <a:ext cx="6242342" cy="787557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342E4-9658-4BB8-828D-067BF4E6007F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>
          <a:xfrm>
            <a:off x="7123544" y="6552643"/>
            <a:ext cx="82528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362F947-6CF0-4EFC-AC87-CCBD87F5BEC7}" type="datetime1">
              <a:rPr lang="de-DE" smtClean="0"/>
              <a:t>25.09.2026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4142630" y="6560611"/>
            <a:ext cx="2956369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en-US" sz="1000" smtClean="0"/>
            </a:lvl1pPr>
          </a:lstStyle>
          <a:p>
            <a:r>
              <a:rPr lang="en-US"/>
              <a:t>Development of an E-Lens for SCC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3771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nhaltsplatzhalter 2"/>
          <p:cNvSpPr>
            <a:spLocks noGrp="1"/>
          </p:cNvSpPr>
          <p:nvPr>
            <p:ph sz="half" idx="16"/>
          </p:nvPr>
        </p:nvSpPr>
        <p:spPr>
          <a:xfrm>
            <a:off x="4760354" y="1378072"/>
            <a:ext cx="4038600" cy="5040000"/>
          </a:xfrm>
        </p:spPr>
        <p:txBody>
          <a:bodyPr vert="horz" lIns="91440" tIns="45720" rIns="91440" bIns="45720" rtlCol="0">
            <a:normAutofit/>
          </a:bodyPr>
          <a:lstStyle>
            <a:lvl1pPr marL="177800" indent="-177800">
              <a:defRPr lang="de-DE" sz="1400" dirty="0" smtClean="0"/>
            </a:lvl1pPr>
            <a:lvl2pPr marL="355600" indent="-177800">
              <a:defRPr lang="de-DE" sz="1200" dirty="0" smtClean="0"/>
            </a:lvl2pPr>
            <a:lvl3pPr marL="539750" indent="-184150">
              <a:defRPr lang="de-DE" sz="1100" dirty="0" smtClean="0"/>
            </a:lvl3pPr>
            <a:lvl4pPr marL="719138" indent="-179388">
              <a:defRPr lang="de-DE" sz="1050" dirty="0" smtClean="0"/>
            </a:lvl4pPr>
            <a:lvl5pPr marL="896938" indent="-177800">
              <a:defRPr lang="de-DE" sz="1000" dirty="0"/>
            </a:lvl5pPr>
          </a:lstStyle>
          <a:p>
            <a:pPr lvl="0">
              <a:spcBef>
                <a:spcPts val="1800"/>
              </a:spcBef>
            </a:pPr>
            <a:r>
              <a:rPr lang="de-DE"/>
              <a:t>Formatvorlagen des Textmasters bearbeiten</a:t>
            </a:r>
          </a:p>
          <a:p>
            <a:pPr lvl="1">
              <a:spcBef>
                <a:spcPts val="1800"/>
              </a:spcBef>
            </a:pPr>
            <a:r>
              <a:rPr lang="de-DE"/>
              <a:t>Zweite Ebene</a:t>
            </a:r>
          </a:p>
          <a:p>
            <a:pPr lvl="2">
              <a:spcBef>
                <a:spcPts val="1800"/>
              </a:spcBef>
            </a:pPr>
            <a:r>
              <a:rPr lang="de-DE"/>
              <a:t>Dritte Ebene</a:t>
            </a:r>
          </a:p>
          <a:p>
            <a:pPr lvl="3">
              <a:spcBef>
                <a:spcPts val="1800"/>
              </a:spcBef>
            </a:pPr>
            <a:r>
              <a:rPr lang="de-DE"/>
              <a:t>Vierte Ebene</a:t>
            </a:r>
          </a:p>
          <a:p>
            <a:pPr lvl="4">
              <a:spcBef>
                <a:spcPts val="1800"/>
              </a:spcBef>
            </a:pPr>
            <a:r>
              <a:rPr lang="de-DE"/>
              <a:t>Fünfte Ebene</a:t>
            </a:r>
            <a:endParaRPr lang="de-DE" dirty="0"/>
          </a:p>
        </p:txBody>
      </p:sp>
      <p:sp>
        <p:nvSpPr>
          <p:cNvPr id="10" name="Inhaltsplatzhalter 2"/>
          <p:cNvSpPr>
            <a:spLocks noGrp="1"/>
          </p:cNvSpPr>
          <p:nvPr>
            <p:ph sz="half" idx="15"/>
          </p:nvPr>
        </p:nvSpPr>
        <p:spPr>
          <a:xfrm>
            <a:off x="350324" y="1378072"/>
            <a:ext cx="4038600" cy="5040000"/>
          </a:xfrm>
        </p:spPr>
        <p:txBody>
          <a:bodyPr vert="horz" lIns="91440" tIns="45720" rIns="91440" bIns="45720" rtlCol="0">
            <a:normAutofit/>
          </a:bodyPr>
          <a:lstStyle>
            <a:lvl1pPr marL="177800" indent="-177800">
              <a:defRPr lang="de-DE" sz="1400" dirty="0" smtClean="0"/>
            </a:lvl1pPr>
            <a:lvl2pPr marL="355600" indent="-177800">
              <a:defRPr lang="de-DE" sz="1200" dirty="0" smtClean="0"/>
            </a:lvl2pPr>
            <a:lvl3pPr marL="539750" indent="-184150">
              <a:defRPr lang="de-DE" sz="1100" dirty="0" smtClean="0"/>
            </a:lvl3pPr>
            <a:lvl4pPr marL="719138" indent="-179388">
              <a:defRPr lang="de-DE" sz="1050" dirty="0" smtClean="0"/>
            </a:lvl4pPr>
            <a:lvl5pPr marL="896938" indent="-177800">
              <a:defRPr lang="de-DE" sz="1000" dirty="0"/>
            </a:lvl5pPr>
          </a:lstStyle>
          <a:p>
            <a:pPr lvl="0">
              <a:spcBef>
                <a:spcPts val="1800"/>
              </a:spcBef>
            </a:pPr>
            <a:r>
              <a:rPr lang="de-DE"/>
              <a:t>Formatvorlagen des Textmasters bearbeiten</a:t>
            </a:r>
          </a:p>
          <a:p>
            <a:pPr lvl="1">
              <a:spcBef>
                <a:spcPts val="1800"/>
              </a:spcBef>
            </a:pPr>
            <a:r>
              <a:rPr lang="de-DE"/>
              <a:t>Zweite Ebene</a:t>
            </a:r>
          </a:p>
          <a:p>
            <a:pPr lvl="2">
              <a:spcBef>
                <a:spcPts val="1800"/>
              </a:spcBef>
            </a:pPr>
            <a:r>
              <a:rPr lang="de-DE"/>
              <a:t>Dritte Ebene</a:t>
            </a:r>
          </a:p>
          <a:p>
            <a:pPr lvl="3">
              <a:spcBef>
                <a:spcPts val="1800"/>
              </a:spcBef>
            </a:pPr>
            <a:r>
              <a:rPr lang="de-DE"/>
              <a:t>Vierte Ebene</a:t>
            </a:r>
          </a:p>
          <a:p>
            <a:pPr lvl="4">
              <a:spcBef>
                <a:spcPts val="1800"/>
              </a:spcBef>
            </a:pPr>
            <a:r>
              <a:rPr lang="de-DE"/>
              <a:t>Fünfte Ebene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342E4-9658-4BB8-828D-067BF4E6007F}" type="slidenum">
              <a:rPr lang="de-DE" smtClean="0"/>
              <a:t>‹Nr.›</a:t>
            </a:fld>
            <a:endParaRPr lang="de-DE"/>
          </a:p>
        </p:txBody>
      </p:sp>
      <p:sp>
        <p:nvSpPr>
          <p:cNvPr id="6" name="Datumsplatzhalter 4"/>
          <p:cNvSpPr>
            <a:spLocks noGrp="1"/>
          </p:cNvSpPr>
          <p:nvPr>
            <p:ph type="dt" sz="half" idx="13"/>
          </p:nvPr>
        </p:nvSpPr>
        <p:spPr>
          <a:xfrm>
            <a:off x="7098998" y="6552643"/>
            <a:ext cx="8498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841E9635-5902-43EC-8267-A01C2957F9DF}" type="datetime1">
              <a:rPr lang="de-DE" smtClean="0"/>
              <a:t>25.09.2026</a:t>
            </a:fld>
            <a:endParaRPr lang="de-DE"/>
          </a:p>
        </p:txBody>
      </p:sp>
      <p:sp>
        <p:nvSpPr>
          <p:cNvPr id="9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4142630" y="6560611"/>
            <a:ext cx="2956369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en-US" sz="1000" smtClean="0"/>
            </a:lvl1pPr>
          </a:lstStyle>
          <a:p>
            <a:r>
              <a:rPr lang="en-US"/>
              <a:t>Development of an E-Lens for SCC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9033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42E4-9658-4BB8-828D-067BF4E6007F}" type="slidenum">
              <a:rPr lang="de-DE" smtClean="0"/>
              <a:t>‹Nr.›</a:t>
            </a:fld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1051971-1EFD-4A72-99E1-DFC03392457A}" type="datetime1">
              <a:rPr lang="de-DE" smtClean="0"/>
              <a:t>25.09.2026</a:t>
            </a:fld>
            <a:endParaRPr lang="de-DE"/>
          </a:p>
        </p:txBody>
      </p:sp>
      <p:sp>
        <p:nvSpPr>
          <p:cNvPr id="7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4142630" y="6560611"/>
            <a:ext cx="2956369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en-US" sz="1000" smtClean="0"/>
            </a:lvl1pPr>
          </a:lstStyle>
          <a:p>
            <a:r>
              <a:rPr lang="en-US"/>
              <a:t>Development of an E-Lens for SCC</a:t>
            </a:r>
            <a:endParaRPr lang="de-DE"/>
          </a:p>
        </p:txBody>
      </p:sp>
      <p:sp>
        <p:nvSpPr>
          <p:cNvPr id="9" name="Inhaltsplatzhalter 2"/>
          <p:cNvSpPr>
            <a:spLocks noGrp="1"/>
          </p:cNvSpPr>
          <p:nvPr>
            <p:ph sz="half" idx="15"/>
          </p:nvPr>
        </p:nvSpPr>
        <p:spPr>
          <a:xfrm>
            <a:off x="350324" y="1378072"/>
            <a:ext cx="4038600" cy="5040000"/>
          </a:xfrm>
        </p:spPr>
        <p:txBody>
          <a:bodyPr vert="horz" lIns="91440" tIns="45720" rIns="91440" bIns="45720" rtlCol="0">
            <a:normAutofit/>
          </a:bodyPr>
          <a:lstStyle>
            <a:lvl1pPr marL="177800" indent="-177800">
              <a:defRPr lang="de-DE" sz="1400" dirty="0" smtClean="0"/>
            </a:lvl1pPr>
            <a:lvl2pPr marL="355600" indent="-177800">
              <a:defRPr lang="de-DE" sz="1200" dirty="0" smtClean="0"/>
            </a:lvl2pPr>
            <a:lvl3pPr marL="539750" indent="-184150">
              <a:defRPr lang="de-DE" sz="1100" dirty="0" smtClean="0"/>
            </a:lvl3pPr>
            <a:lvl4pPr marL="719138" indent="-179388">
              <a:defRPr lang="de-DE" sz="1050" dirty="0" smtClean="0"/>
            </a:lvl4pPr>
            <a:lvl5pPr marL="896938" indent="-177800">
              <a:defRPr lang="de-DE" sz="1000" dirty="0"/>
            </a:lvl5pPr>
          </a:lstStyle>
          <a:p>
            <a:pPr lvl="0">
              <a:spcBef>
                <a:spcPts val="1800"/>
              </a:spcBef>
            </a:pPr>
            <a:r>
              <a:rPr lang="de-DE"/>
              <a:t>Formatvorlagen des Textmasters bearbeiten</a:t>
            </a:r>
          </a:p>
          <a:p>
            <a:pPr lvl="1">
              <a:spcBef>
                <a:spcPts val="1800"/>
              </a:spcBef>
            </a:pPr>
            <a:r>
              <a:rPr lang="de-DE"/>
              <a:t>Zweite Ebene</a:t>
            </a:r>
          </a:p>
          <a:p>
            <a:pPr lvl="2">
              <a:spcBef>
                <a:spcPts val="1800"/>
              </a:spcBef>
            </a:pPr>
            <a:r>
              <a:rPr lang="de-DE"/>
              <a:t>Dritte Ebene</a:t>
            </a:r>
          </a:p>
          <a:p>
            <a:pPr lvl="3">
              <a:spcBef>
                <a:spcPts val="1800"/>
              </a:spcBef>
            </a:pPr>
            <a:r>
              <a:rPr lang="de-DE"/>
              <a:t>Vierte Ebene</a:t>
            </a:r>
          </a:p>
          <a:p>
            <a:pPr lvl="4">
              <a:spcBef>
                <a:spcPts val="1800"/>
              </a:spcBef>
            </a:pPr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229798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42E4-9658-4BB8-828D-067BF4E6007F}" type="slidenum">
              <a:rPr lang="de-DE" smtClean="0"/>
              <a:t>‹Nr.›</a:t>
            </a:fld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D6122F47-91AF-43E5-B374-545CA8DB99D0}" type="datetime1">
              <a:rPr lang="de-DE" smtClean="0"/>
              <a:t>25.09.2026</a:t>
            </a:fld>
            <a:endParaRPr lang="de-DE"/>
          </a:p>
        </p:txBody>
      </p:sp>
      <p:sp>
        <p:nvSpPr>
          <p:cNvPr id="6" name="Inhaltsplatzhalter 2"/>
          <p:cNvSpPr>
            <a:spLocks noGrp="1"/>
          </p:cNvSpPr>
          <p:nvPr>
            <p:ph sz="half" idx="1"/>
          </p:nvPr>
        </p:nvSpPr>
        <p:spPr>
          <a:xfrm>
            <a:off x="4999055" y="1406770"/>
            <a:ext cx="4038600" cy="5034224"/>
          </a:xfrm>
        </p:spPr>
        <p:txBody>
          <a:bodyPr>
            <a:normAutofit/>
          </a:bodyPr>
          <a:lstStyle>
            <a:lvl1pPr marL="180975" indent="-180975">
              <a:spcBef>
                <a:spcPts val="1200"/>
              </a:spcBef>
              <a:defRPr sz="1600"/>
            </a:lvl1pPr>
            <a:lvl2pPr marL="542925" indent="-180975">
              <a:defRPr sz="1400"/>
            </a:lvl2pPr>
            <a:lvl3pPr marL="893763" indent="-180975">
              <a:defRPr sz="1200"/>
            </a:lvl3pPr>
            <a:lvl4pPr marL="1074738" indent="-90488">
              <a:defRPr sz="1100"/>
            </a:lvl4pPr>
            <a:lvl5pPr marL="1255713" indent="-90488">
              <a:defRPr sz="105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4142630" y="6560611"/>
            <a:ext cx="2956369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en-US" sz="1000" smtClean="0"/>
            </a:lvl1pPr>
          </a:lstStyle>
          <a:p>
            <a:r>
              <a:rPr lang="en-US"/>
              <a:t>Development of an E-Lens for SCC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14770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3342E4-9658-4BB8-828D-067BF4E6007F}" type="slidenum">
              <a:rPr lang="de-DE" smtClean="0"/>
              <a:t>‹Nr.›</a:t>
            </a:fld>
            <a:endParaRPr lang="de-DE"/>
          </a:p>
        </p:txBody>
      </p:sp>
      <p:sp>
        <p:nvSpPr>
          <p:cNvPr id="4" name="Datumsplatzhalter 4"/>
          <p:cNvSpPr>
            <a:spLocks noGrp="1"/>
          </p:cNvSpPr>
          <p:nvPr>
            <p:ph type="dt" sz="half" idx="2"/>
          </p:nvPr>
        </p:nvSpPr>
        <p:spPr>
          <a:xfrm>
            <a:off x="7098998" y="6552643"/>
            <a:ext cx="8498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9BDA54D-910E-4D89-854C-7BDF1D49F20C}" type="datetime1">
              <a:rPr lang="de-DE" smtClean="0"/>
              <a:t>25.09.2026</a:t>
            </a:fld>
            <a:endParaRPr lang="de-DE"/>
          </a:p>
        </p:txBody>
      </p:sp>
      <p:sp>
        <p:nvSpPr>
          <p:cNvPr id="7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4142630" y="6560611"/>
            <a:ext cx="2956369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en-US" sz="1000" smtClean="0"/>
            </a:lvl1pPr>
          </a:lstStyle>
          <a:p>
            <a:r>
              <a:rPr lang="en-US"/>
              <a:t>Development of an E-Lens for SCC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7286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Inhalt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342E4-9658-4BB8-828D-067BF4E6007F}" type="slidenum">
              <a:rPr lang="de-DE" smtClean="0"/>
              <a:t>‹Nr.›</a:t>
            </a:fld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D6CB8B2-6F09-4087-B8F2-A06423FE18EA}" type="datetime1">
              <a:rPr lang="de-DE" smtClean="0"/>
              <a:t>25.09.2026</a:t>
            </a:fld>
            <a:endParaRPr lang="de-DE"/>
          </a:p>
        </p:txBody>
      </p:sp>
      <p:sp>
        <p:nvSpPr>
          <p:cNvPr id="7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4142630" y="6560611"/>
            <a:ext cx="2956369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en-US" sz="1000" smtClean="0"/>
            </a:lvl1pPr>
          </a:lstStyle>
          <a:p>
            <a:r>
              <a:rPr lang="en-US"/>
              <a:t>Development of an E-Lens for SCC</a:t>
            </a:r>
            <a:endParaRPr lang="de-DE"/>
          </a:p>
        </p:txBody>
      </p:sp>
      <p:sp>
        <p:nvSpPr>
          <p:cNvPr id="8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 vert="horz" lIns="91440" tIns="45720" rIns="91440" bIns="45720" rtlCol="0">
            <a:normAutofit/>
          </a:bodyPr>
          <a:lstStyle>
            <a:lvl1pPr marL="182563" indent="-182563">
              <a:defRPr lang="de-DE" sz="1600" dirty="0" smtClean="0"/>
            </a:lvl1pPr>
            <a:lvl2pPr marL="355600" indent="-173038">
              <a:defRPr lang="de-DE" sz="1400" dirty="0" smtClean="0"/>
            </a:lvl2pPr>
            <a:lvl3pPr marL="539750" indent="-184150">
              <a:defRPr lang="de-DE" sz="1200" dirty="0" smtClean="0"/>
            </a:lvl3pPr>
            <a:lvl4pPr marL="625475" indent="-85725">
              <a:defRPr lang="de-DE" sz="1100" dirty="0" smtClean="0"/>
            </a:lvl4pPr>
            <a:lvl5pPr marL="808038" indent="-85725">
              <a:defRPr lang="de-DE" sz="1050" dirty="0"/>
            </a:lvl5pPr>
          </a:lstStyle>
          <a:p>
            <a:pPr lvl="0">
              <a:spcBef>
                <a:spcPts val="1800"/>
              </a:spcBef>
            </a:pPr>
            <a:r>
              <a:rPr lang="de-DE"/>
              <a:t>Formatvorlagen des Textmasters bearbeiten</a:t>
            </a:r>
          </a:p>
          <a:p>
            <a:pPr lvl="1">
              <a:spcBef>
                <a:spcPts val="1800"/>
              </a:spcBef>
            </a:pPr>
            <a:r>
              <a:rPr lang="de-DE"/>
              <a:t>Zweite Ebene</a:t>
            </a:r>
          </a:p>
          <a:p>
            <a:pPr lvl="2">
              <a:spcBef>
                <a:spcPts val="1800"/>
              </a:spcBef>
            </a:pPr>
            <a:r>
              <a:rPr lang="de-DE"/>
              <a:t>Dritte Ebene</a:t>
            </a:r>
          </a:p>
          <a:p>
            <a:pPr lvl="3">
              <a:spcBef>
                <a:spcPts val="1800"/>
              </a:spcBef>
            </a:pPr>
            <a:r>
              <a:rPr lang="de-DE"/>
              <a:t>Vierte Ebene</a:t>
            </a:r>
          </a:p>
          <a:p>
            <a:pPr lvl="4">
              <a:spcBef>
                <a:spcPts val="1800"/>
              </a:spcBef>
            </a:pPr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09125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0" y="6612411"/>
            <a:ext cx="9144000" cy="255600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22565" y="1450685"/>
            <a:ext cx="8211834" cy="4903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964992" y="6552643"/>
            <a:ext cx="7448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333333"/>
                </a:solidFill>
                <a:latin typeface="Arial"/>
                <a:cs typeface="Arial"/>
              </a:defRPr>
            </a:lvl1pPr>
          </a:lstStyle>
          <a:p>
            <a:fld id="{125CBDDA-5CCF-8748-8988-9DC6C8981774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7" name="Bild 6" descr="GSI_Logo_rgb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399" y="583587"/>
            <a:ext cx="1129081" cy="376361"/>
          </a:xfrm>
          <a:prstGeom prst="rect">
            <a:avLst/>
          </a:prstGeom>
        </p:spPr>
      </p:pic>
      <p:cxnSp>
        <p:nvCxnSpPr>
          <p:cNvPr id="9" name="Gerade Verbindung 8"/>
          <p:cNvCxnSpPr/>
          <p:nvPr/>
        </p:nvCxnSpPr>
        <p:spPr>
          <a:xfrm>
            <a:off x="0" y="1068273"/>
            <a:ext cx="9144000" cy="0"/>
          </a:xfrm>
          <a:prstGeom prst="line">
            <a:avLst/>
          </a:prstGeom>
          <a:ln w="254000">
            <a:solidFill>
              <a:srgbClr val="EAEA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435267" y="6616075"/>
            <a:ext cx="3527133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000" dirty="0">
                <a:solidFill>
                  <a:srgbClr val="333333"/>
                </a:solidFill>
                <a:latin typeface="Arial"/>
                <a:cs typeface="Arial"/>
              </a:rPr>
              <a:t>GSI Helmholtzzentrum für Schwerionenforschung GmbH</a:t>
            </a: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22565" y="270000"/>
            <a:ext cx="5584535" cy="7875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4" name="Rechteck 3"/>
          <p:cNvSpPr>
            <a:spLocks/>
          </p:cNvSpPr>
          <p:nvPr/>
        </p:nvSpPr>
        <p:spPr>
          <a:xfrm>
            <a:off x="-1" y="939485"/>
            <a:ext cx="255600" cy="255600"/>
          </a:xfrm>
          <a:prstGeom prst="rect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>
            <a:spLocks/>
          </p:cNvSpPr>
          <p:nvPr/>
        </p:nvSpPr>
        <p:spPr>
          <a:xfrm>
            <a:off x="-1" y="6609871"/>
            <a:ext cx="255600" cy="255600"/>
          </a:xfrm>
          <a:prstGeom prst="rect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>
          <a:xfrm>
            <a:off x="7100456" y="6552643"/>
            <a:ext cx="848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333333"/>
                </a:solidFill>
              </a:defRPr>
            </a:lvl1pPr>
          </a:lstStyle>
          <a:p>
            <a:r>
              <a:rPr lang="de-DE"/>
              <a:t>31.03.14</a:t>
            </a:r>
            <a:endParaRPr lang="de-DE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3962400" y="6560611"/>
            <a:ext cx="3136599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333333"/>
                </a:solidFill>
              </a:defRPr>
            </a:lvl1pPr>
          </a:lstStyle>
          <a:p>
            <a:pPr algn="l"/>
            <a:r>
              <a:rPr lang="de-DE"/>
              <a:t>Name/Vortragstitel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01886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2400" b="1" kern="1200">
          <a:solidFill>
            <a:srgbClr val="333333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2400" kern="1200">
          <a:solidFill>
            <a:srgbClr val="333333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2000" kern="1200">
          <a:solidFill>
            <a:srgbClr val="333333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800" kern="1200">
          <a:solidFill>
            <a:srgbClr val="333333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600" kern="1200">
          <a:solidFill>
            <a:srgbClr val="333333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400" kern="1200">
          <a:solidFill>
            <a:srgbClr val="333333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/>
        </p:nvSpPr>
        <p:spPr>
          <a:xfrm>
            <a:off x="0" y="6612411"/>
            <a:ext cx="9144000" cy="255600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22565" y="1450685"/>
            <a:ext cx="8211834" cy="4903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964992" y="6552643"/>
            <a:ext cx="7448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333333"/>
                </a:solidFill>
                <a:latin typeface="Arial"/>
                <a:cs typeface="Arial"/>
              </a:defRPr>
            </a:lvl1pPr>
          </a:lstStyle>
          <a:p>
            <a:fld id="{9F3342E4-9658-4BB8-828D-067BF4E6007F}" type="slidenum">
              <a:rPr lang="de-DE" smtClean="0"/>
              <a:t>‹Nr.›</a:t>
            </a:fld>
            <a:endParaRPr lang="de-DE"/>
          </a:p>
        </p:txBody>
      </p:sp>
      <p:cxnSp>
        <p:nvCxnSpPr>
          <p:cNvPr id="9" name="Gerade Verbindung 8"/>
          <p:cNvCxnSpPr/>
          <p:nvPr/>
        </p:nvCxnSpPr>
        <p:spPr>
          <a:xfrm>
            <a:off x="0" y="1068273"/>
            <a:ext cx="9144000" cy="0"/>
          </a:xfrm>
          <a:prstGeom prst="line">
            <a:avLst/>
          </a:prstGeom>
          <a:ln w="254000">
            <a:solidFill>
              <a:srgbClr val="EAEAE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435267" y="6620368"/>
            <a:ext cx="378083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000" dirty="0">
                <a:solidFill>
                  <a:srgbClr val="333333"/>
                </a:solidFill>
                <a:latin typeface="Arial"/>
                <a:cs typeface="Arial"/>
              </a:rPr>
              <a:t>GSI Helmholtzzentrum für Schwerionenforschung GmbH</a:t>
            </a: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22565" y="259790"/>
            <a:ext cx="6242342" cy="78755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4" name="Rechteck 3"/>
          <p:cNvSpPr>
            <a:spLocks/>
          </p:cNvSpPr>
          <p:nvPr/>
        </p:nvSpPr>
        <p:spPr>
          <a:xfrm>
            <a:off x="-1" y="939485"/>
            <a:ext cx="255600" cy="255600"/>
          </a:xfrm>
          <a:prstGeom prst="rect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/>
          <p:cNvSpPr>
            <a:spLocks/>
          </p:cNvSpPr>
          <p:nvPr/>
        </p:nvSpPr>
        <p:spPr>
          <a:xfrm>
            <a:off x="-1" y="6609871"/>
            <a:ext cx="255600" cy="255600"/>
          </a:xfrm>
          <a:prstGeom prst="rect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2"/>
          </p:nvPr>
        </p:nvSpPr>
        <p:spPr>
          <a:xfrm>
            <a:off x="7100456" y="6552643"/>
            <a:ext cx="848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rgbClr val="333333"/>
                </a:solidFill>
              </a:defRPr>
            </a:lvl1pPr>
          </a:lstStyle>
          <a:p>
            <a:fld id="{E6864900-F853-48C3-9B13-0C8BA30F6D2C}" type="datetime1">
              <a:rPr lang="de-DE" smtClean="0"/>
              <a:t>25.09.2026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4142630" y="6560611"/>
            <a:ext cx="2956369" cy="3571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en-US" sz="1000" smtClean="0"/>
            </a:lvl1pPr>
          </a:lstStyle>
          <a:p>
            <a:r>
              <a:rPr lang="en-US"/>
              <a:t>Development of an E-Lens for SCC</a:t>
            </a:r>
            <a:endParaRPr lang="de-DE"/>
          </a:p>
        </p:txBody>
      </p:sp>
      <p:pic>
        <p:nvPicPr>
          <p:cNvPr id="13" name="Bild 6" descr="GSI_Logo_rgb.png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8399" y="583587"/>
            <a:ext cx="1129081" cy="376361"/>
          </a:xfrm>
          <a:prstGeom prst="rect">
            <a:avLst/>
          </a:prstGeom>
        </p:spPr>
      </p:pic>
      <p:pic>
        <p:nvPicPr>
          <p:cNvPr id="14" name="Bild 12" descr="FAIR_Logo_rgb.png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33249" y="430944"/>
            <a:ext cx="775055" cy="645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719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400" b="1" kern="1200">
          <a:solidFill>
            <a:srgbClr val="333333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2000" kern="1200">
          <a:solidFill>
            <a:srgbClr val="333333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800" kern="1200">
          <a:solidFill>
            <a:srgbClr val="333333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600" kern="1200">
          <a:solidFill>
            <a:srgbClr val="333333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400" kern="1200">
          <a:solidFill>
            <a:srgbClr val="333333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FDBB63"/>
        </a:buClr>
        <a:buFont typeface="Wingdings" charset="2"/>
        <a:buChar char="§"/>
        <a:defRPr sz="1200" kern="1200">
          <a:solidFill>
            <a:srgbClr val="333333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838564" y="3475665"/>
            <a:ext cx="5466871" cy="779866"/>
          </a:xfrm>
        </p:spPr>
        <p:txBody>
          <a:bodyPr/>
          <a:lstStyle/>
          <a:p>
            <a:r>
              <a:rPr lang="en-US" sz="2400" b="1" dirty="0">
                <a:solidFill>
                  <a:srgbClr val="000000"/>
                </a:solidFill>
                <a:effectLst/>
                <a:latin typeface="Aptos"/>
                <a:ea typeface="DengXian" panose="02010600030101010101" pitchFamily="2" charset="-122"/>
                <a:cs typeface="Calibri" panose="020F0502020204030204" pitchFamily="34" charset="0"/>
              </a:rPr>
              <a:t>Plans for </a:t>
            </a:r>
            <a:r>
              <a:rPr lang="en-US" sz="2400" dirty="0">
                <a:solidFill>
                  <a:srgbClr val="000000"/>
                </a:solidFill>
                <a:latin typeface="Aptos"/>
                <a:ea typeface="DengXian" panose="02010600030101010101" pitchFamily="2" charset="-122"/>
                <a:cs typeface="Calibri" panose="020F0502020204030204" pitchFamily="34" charset="0"/>
              </a:rPr>
              <a:t>S</a:t>
            </a:r>
            <a:r>
              <a:rPr lang="en-US" sz="2400" b="1" dirty="0">
                <a:solidFill>
                  <a:srgbClr val="000000"/>
                </a:solidFill>
                <a:effectLst/>
                <a:latin typeface="Aptos"/>
                <a:ea typeface="DengXian" panose="02010600030101010101" pitchFamily="2" charset="-122"/>
                <a:cs typeface="Calibri" panose="020F0502020204030204" pitchFamily="34" charset="0"/>
              </a:rPr>
              <a:t>pace Charge </a:t>
            </a:r>
            <a:r>
              <a:rPr lang="en-US" sz="2400" dirty="0">
                <a:solidFill>
                  <a:srgbClr val="000000"/>
                </a:solidFill>
                <a:latin typeface="Aptos"/>
                <a:ea typeface="DengXian" panose="02010600030101010101" pitchFamily="2" charset="-122"/>
                <a:cs typeface="Calibri" panose="020F0502020204030204" pitchFamily="34" charset="0"/>
              </a:rPr>
              <a:t>C</a:t>
            </a:r>
            <a:r>
              <a:rPr lang="en-US" sz="2400" b="1" dirty="0">
                <a:solidFill>
                  <a:srgbClr val="000000"/>
                </a:solidFill>
                <a:effectLst/>
                <a:latin typeface="Aptos"/>
                <a:ea typeface="DengXian" panose="02010600030101010101" pitchFamily="2" charset="-122"/>
                <a:cs typeface="Calibri" panose="020F0502020204030204" pitchFamily="34" charset="0"/>
              </a:rPr>
              <a:t>ompensation with Electron </a:t>
            </a:r>
            <a:r>
              <a:rPr lang="en-US" sz="2400" dirty="0">
                <a:solidFill>
                  <a:srgbClr val="000000"/>
                </a:solidFill>
                <a:latin typeface="Aptos"/>
                <a:ea typeface="DengXian" panose="02010600030101010101" pitchFamily="2" charset="-122"/>
                <a:cs typeface="Calibri" panose="020F0502020204030204" pitchFamily="34" charset="0"/>
              </a:rPr>
              <a:t>L</a:t>
            </a:r>
            <a:r>
              <a:rPr lang="en-US" sz="2400" b="1" dirty="0">
                <a:solidFill>
                  <a:srgbClr val="000000"/>
                </a:solidFill>
                <a:effectLst/>
                <a:latin typeface="Aptos"/>
                <a:ea typeface="DengXian" panose="02010600030101010101" pitchFamily="2" charset="-122"/>
                <a:cs typeface="Calibri" panose="020F0502020204030204" pitchFamily="34" charset="0"/>
              </a:rPr>
              <a:t>enses at GSI</a:t>
            </a:r>
            <a:endParaRPr lang="de-DE" sz="24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4255531"/>
            <a:ext cx="6400800" cy="584660"/>
          </a:xfrm>
        </p:spPr>
        <p:txBody>
          <a:bodyPr>
            <a:normAutofit/>
          </a:bodyPr>
          <a:lstStyle/>
          <a:p>
            <a:r>
              <a:rPr lang="de-DE" sz="1400" dirty="0"/>
              <a:t>M. Kirk</a:t>
            </a:r>
          </a:p>
          <a:p>
            <a:r>
              <a:rPr lang="de-DE" sz="1400" dirty="0"/>
              <a:t>GSI </a:t>
            </a:r>
            <a:r>
              <a:rPr lang="de-DE" sz="1400" dirty="0" err="1"/>
              <a:t>Helmholtzzentrum</a:t>
            </a:r>
            <a:r>
              <a:rPr lang="de-DE" sz="1400" dirty="0"/>
              <a:t> für Schwerionenforschung GmbH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8A07C333-CAEF-4076-A14A-A77A36470252}"/>
              </a:ext>
            </a:extLst>
          </p:cNvPr>
          <p:cNvSpPr txBox="1"/>
          <p:nvPr/>
        </p:nvSpPr>
        <p:spPr>
          <a:xfrm>
            <a:off x="413236" y="6587541"/>
            <a:ext cx="85285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400" dirty="0"/>
              <a:t>Space Charge 2026, 7</a:t>
            </a:r>
            <a:r>
              <a:rPr lang="de-DE" sz="1400" baseline="30000" dirty="0"/>
              <a:t>th</a:t>
            </a:r>
            <a:r>
              <a:rPr lang="de-DE" sz="1400" dirty="0"/>
              <a:t> ICFA Beam Dynamics Mini-Workshop, 30</a:t>
            </a:r>
            <a:r>
              <a:rPr lang="de-DE" sz="1400" baseline="30000" dirty="0"/>
              <a:t>th</a:t>
            </a:r>
            <a:r>
              <a:rPr lang="de-DE" sz="1400" dirty="0"/>
              <a:t> Sept. - 2</a:t>
            </a:r>
            <a:r>
              <a:rPr lang="de-DE" sz="1400" baseline="30000" dirty="0"/>
              <a:t>nd</a:t>
            </a:r>
            <a:r>
              <a:rPr lang="de-DE" sz="1400" dirty="0"/>
              <a:t> </a:t>
            </a:r>
            <a:r>
              <a:rPr lang="de-DE" sz="1400" dirty="0" err="1"/>
              <a:t>Oct</a:t>
            </a:r>
            <a:r>
              <a:rPr lang="de-DE" sz="1400" dirty="0"/>
              <a:t>., University </a:t>
            </a:r>
            <a:r>
              <a:rPr lang="de-DE" sz="1400" dirty="0" err="1"/>
              <a:t>of</a:t>
            </a:r>
            <a:r>
              <a:rPr lang="de-DE" sz="1400" dirty="0"/>
              <a:t> Oxford</a:t>
            </a:r>
          </a:p>
        </p:txBody>
      </p:sp>
    </p:spTree>
    <p:extLst>
      <p:ext uri="{BB962C8B-B14F-4D97-AF65-F5344CB8AC3E}">
        <p14:creationId xmlns:p14="http://schemas.microsoft.com/office/powerpoint/2010/main" val="3910199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5DF960-364E-437A-A60D-200B1F836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154" y="232466"/>
            <a:ext cx="5584535" cy="487422"/>
          </a:xfrm>
        </p:spPr>
        <p:txBody>
          <a:bodyPr>
            <a:normAutofit/>
          </a:bodyPr>
          <a:lstStyle/>
          <a:p>
            <a:pPr algn="ctr"/>
            <a:r>
              <a:rPr lang="de-DE" i="1" dirty="0" err="1">
                <a:solidFill>
                  <a:schemeClr val="tx1"/>
                </a:solidFill>
              </a:rPr>
              <a:t>Acknowledgements</a:t>
            </a:r>
            <a:endParaRPr lang="de-DE" i="1" dirty="0">
              <a:solidFill>
                <a:schemeClr val="tx1"/>
              </a:solidFill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50773B92-0DC5-4D87-92C4-E7CC45BE72AA}"/>
              </a:ext>
            </a:extLst>
          </p:cNvPr>
          <p:cNvSpPr txBox="1"/>
          <p:nvPr/>
        </p:nvSpPr>
        <p:spPr>
          <a:xfrm>
            <a:off x="144379" y="2944338"/>
            <a:ext cx="899962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sz="2400" b="1" i="0" u="none" strike="noStrike" baseline="0" dirty="0">
                <a:latin typeface="Arial" panose="020B0604020202020204" pitchFamily="34" charset="0"/>
              </a:rPr>
              <a:t>GSI</a:t>
            </a:r>
            <a:r>
              <a:rPr lang="de-DE" sz="2400" b="0" i="0" u="none" strike="noStrike" baseline="0" dirty="0">
                <a:latin typeface="Arial" panose="020B0604020202020204" pitchFamily="34" charset="0"/>
              </a:rPr>
              <a:t>: </a:t>
            </a:r>
            <a:r>
              <a:rPr lang="de-DE" sz="2400" b="0" i="0" u="none" strike="noStrike" baseline="0" dirty="0">
                <a:solidFill>
                  <a:srgbClr val="92D050"/>
                </a:solidFill>
                <a:latin typeface="Arial" panose="020B0604020202020204" pitchFamily="34" charset="0"/>
              </a:rPr>
              <a:t>K. Schulte-Urlichs</a:t>
            </a:r>
            <a:r>
              <a:rPr lang="de-DE" sz="2400" b="0" i="0" u="none" strike="noStrike" baseline="0" dirty="0">
                <a:latin typeface="Arial" panose="020B0604020202020204" pitchFamily="34" charset="0"/>
              </a:rPr>
              <a:t>, K. Thoma, D. Ondreka, P. Spiller</a:t>
            </a:r>
          </a:p>
          <a:p>
            <a:pPr algn="l"/>
            <a:r>
              <a:rPr lang="de-DE" sz="2400" b="1" i="0" u="none" strike="noStrike" baseline="0" dirty="0">
                <a:latin typeface="Arial" panose="020B0604020202020204" pitchFamily="34" charset="0"/>
              </a:rPr>
              <a:t>CERN</a:t>
            </a:r>
            <a:r>
              <a:rPr lang="de-DE" sz="2400" b="0" i="0" u="none" strike="noStrike" baseline="0" dirty="0">
                <a:latin typeface="Arial" panose="020B0604020202020204" pitchFamily="34" charset="0"/>
              </a:rPr>
              <a:t>: G. </a:t>
            </a:r>
            <a:r>
              <a:rPr lang="de-DE" sz="2400" b="0" i="0" u="none" strike="noStrike" baseline="0" dirty="0" err="1">
                <a:latin typeface="Arial" panose="020B0604020202020204" pitchFamily="34" charset="0"/>
              </a:rPr>
              <a:t>Khatri</a:t>
            </a:r>
            <a:endParaRPr lang="de-DE" sz="2400" b="0" i="0" u="none" strike="noStrike" baseline="0" dirty="0">
              <a:latin typeface="Arial" panose="020B0604020202020204" pitchFamily="34" charset="0"/>
            </a:endParaRPr>
          </a:p>
          <a:p>
            <a:pPr algn="l"/>
            <a:r>
              <a:rPr lang="fi-FI" sz="2400" b="1" i="0" u="none" strike="noStrike" baseline="0" dirty="0">
                <a:latin typeface="Arial" panose="020B0604020202020204" pitchFamily="34" charset="0"/>
              </a:rPr>
              <a:t>Riga TU</a:t>
            </a:r>
            <a:r>
              <a:rPr lang="fi-FI" sz="2400" b="0" i="0" u="none" strike="noStrike" baseline="0" dirty="0">
                <a:latin typeface="Arial" panose="020B0604020202020204" pitchFamily="34" charset="0"/>
              </a:rPr>
              <a:t>: A. Ratkus, G. Pirkus, A. Moisevjes</a:t>
            </a:r>
          </a:p>
          <a:p>
            <a:pPr algn="l"/>
            <a:r>
              <a:rPr lang="de-DE" sz="2400" b="1" i="0" u="none" strike="noStrike" baseline="0" dirty="0">
                <a:latin typeface="Arial" panose="020B0604020202020204" pitchFamily="34" charset="0"/>
              </a:rPr>
              <a:t>Goethe University Frankfurt</a:t>
            </a:r>
            <a:r>
              <a:rPr lang="de-DE" sz="2400" b="0" i="0" u="none" strike="noStrike" baseline="0" dirty="0">
                <a:latin typeface="Arial" panose="020B0604020202020204" pitchFamily="34" charset="0"/>
              </a:rPr>
              <a:t>: O. Meusel, M. </a:t>
            </a:r>
            <a:r>
              <a:rPr lang="de-DE" sz="2400" b="0" i="0" u="none" strike="noStrike" baseline="0" dirty="0" err="1">
                <a:latin typeface="Arial" panose="020B0604020202020204" pitchFamily="34" charset="0"/>
              </a:rPr>
              <a:t>Droba</a:t>
            </a:r>
            <a:r>
              <a:rPr lang="de-DE" sz="2400" b="0" i="0" u="none" strike="noStrike" baseline="0" dirty="0">
                <a:latin typeface="Arial" panose="020B0604020202020204" pitchFamily="34" charset="0"/>
              </a:rPr>
              <a:t>, H. </a:t>
            </a:r>
            <a:r>
              <a:rPr lang="de-DE" sz="2400" b="0" i="0" u="none" strike="noStrike" baseline="0" dirty="0" err="1">
                <a:latin typeface="Arial" panose="020B0604020202020204" pitchFamily="34" charset="0"/>
              </a:rPr>
              <a:t>Podlech</a:t>
            </a: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3087703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18C2F8-9A10-4EDB-8D96-9C5FF7BA9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434" y="192999"/>
            <a:ext cx="6988888" cy="519272"/>
          </a:xfrm>
        </p:spPr>
        <p:txBody>
          <a:bodyPr>
            <a:normAutofit/>
          </a:bodyPr>
          <a:lstStyle/>
          <a:p>
            <a:r>
              <a:rPr lang="de-DE" dirty="0" err="1"/>
              <a:t>Functional</a:t>
            </a:r>
            <a:r>
              <a:rPr lang="de-DE" dirty="0"/>
              <a:t> </a:t>
            </a:r>
            <a:r>
              <a:rPr lang="de-DE" dirty="0" err="1"/>
              <a:t>Principle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an </a:t>
            </a:r>
            <a:r>
              <a:rPr lang="de-DE" dirty="0" err="1"/>
              <a:t>Electron</a:t>
            </a:r>
            <a:r>
              <a:rPr lang="de-DE" dirty="0"/>
              <a:t> Lens 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F9D70A8-D62F-49A4-8053-DED656C92AF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2147" y="1272631"/>
            <a:ext cx="7457874" cy="2633292"/>
          </a:xfrm>
          <a:prstGeom prst="rect">
            <a:avLst/>
          </a:prstGeom>
        </p:spPr>
      </p:pic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2C9AAAB6-0523-4428-AAD7-756CE8CCF475}"/>
              </a:ext>
            </a:extLst>
          </p:cNvPr>
          <p:cNvGrpSpPr/>
          <p:nvPr/>
        </p:nvGrpSpPr>
        <p:grpSpPr>
          <a:xfrm>
            <a:off x="-44040" y="4279211"/>
            <a:ext cx="3223961" cy="2214563"/>
            <a:chOff x="7709824" y="4397375"/>
            <a:chExt cx="3223961" cy="2214563"/>
          </a:xfrm>
        </p:grpSpPr>
        <p:sp>
          <p:nvSpPr>
            <p:cNvPr id="4" name="Textfeld 4">
              <a:extLst>
                <a:ext uri="{FF2B5EF4-FFF2-40B4-BE49-F238E27FC236}">
                  <a16:creationId xmlns:a16="http://schemas.microsoft.com/office/drawing/2014/main" id="{B21DF018-0F1E-4D2E-AEBF-D9314F9377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09824" y="4397375"/>
              <a:ext cx="3223961" cy="261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defTabSz="4572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de-DE" sz="1100" b="1" dirty="0">
                  <a:solidFill>
                    <a:srgbClr val="000000"/>
                  </a:solidFill>
                </a:rPr>
                <a:t>Modulation</a:t>
              </a:r>
              <a:r>
                <a:rPr lang="en-US" altLang="de-DE" sz="1100" dirty="0">
                  <a:solidFill>
                    <a:srgbClr val="000000"/>
                  </a:solidFill>
                </a:rPr>
                <a:t> to match longitudinal bunch profiles:</a:t>
              </a:r>
              <a:endParaRPr lang="de-DE" altLang="de-DE" sz="1100" dirty="0">
                <a:solidFill>
                  <a:srgbClr val="000000"/>
                </a:solidFill>
              </a:endParaRPr>
            </a:p>
          </p:txBody>
        </p:sp>
        <p:pic>
          <p:nvPicPr>
            <p:cNvPr id="5" name="Grafik 2">
              <a:extLst>
                <a:ext uri="{FF2B5EF4-FFF2-40B4-BE49-F238E27FC236}">
                  <a16:creationId xmlns:a16="http://schemas.microsoft.com/office/drawing/2014/main" id="{9AB2990F-2714-42A0-A5B8-009EE33590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4989" y="4643438"/>
              <a:ext cx="2308225" cy="1968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Textfeld 15">
            <a:extLst>
              <a:ext uri="{FF2B5EF4-FFF2-40B4-BE49-F238E27FC236}">
                <a16:creationId xmlns:a16="http://schemas.microsoft.com/office/drawing/2014/main" id="{6EC95AFA-71A7-4ACE-A4A6-F822B2ABC71D}"/>
              </a:ext>
            </a:extLst>
          </p:cNvPr>
          <p:cNvSpPr txBox="1"/>
          <p:nvPr/>
        </p:nvSpPr>
        <p:spPr>
          <a:xfrm>
            <a:off x="1940488" y="3071183"/>
            <a:ext cx="899670" cy="369332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dirty="0"/>
              <a:t>'</a:t>
            </a:r>
            <a:r>
              <a:rPr lang="de-DE" dirty="0" err="1"/>
              <a:t>Toroid</a:t>
            </a:r>
            <a:r>
              <a:rPr lang="de-DE" dirty="0"/>
              <a:t>'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433958ED-D993-44A7-BDC3-8BD11A075095}"/>
              </a:ext>
            </a:extLst>
          </p:cNvPr>
          <p:cNvSpPr txBox="1"/>
          <p:nvPr/>
        </p:nvSpPr>
        <p:spPr>
          <a:xfrm>
            <a:off x="3568518" y="2076001"/>
            <a:ext cx="2929008" cy="369332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ctr"/>
            <a:r>
              <a:rPr lang="de-DE" dirty="0"/>
              <a:t>Main (</a:t>
            </a:r>
            <a:r>
              <a:rPr lang="de-DE" dirty="0" err="1"/>
              <a:t>interaction</a:t>
            </a:r>
            <a:r>
              <a:rPr lang="de-DE" dirty="0"/>
              <a:t>) Solenoid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B312D631-EA40-4C95-95BF-6E1513D250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8394" y="4506142"/>
            <a:ext cx="2765218" cy="2064514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C00784E4-86A6-43BF-ACB8-EBD5A968FE09}"/>
              </a:ext>
            </a:extLst>
          </p:cNvPr>
          <p:cNvSpPr txBox="1"/>
          <p:nvPr/>
        </p:nvSpPr>
        <p:spPr>
          <a:xfrm>
            <a:off x="6743421" y="4279211"/>
            <a:ext cx="2242922" cy="261610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ctr"/>
            <a:r>
              <a:rPr lang="de-DE" sz="1100" dirty="0" err="1"/>
              <a:t>Reduced</a:t>
            </a:r>
            <a:r>
              <a:rPr lang="de-DE" sz="1100" dirty="0"/>
              <a:t> tune </a:t>
            </a:r>
            <a:r>
              <a:rPr lang="de-DE" sz="1100" dirty="0" err="1"/>
              <a:t>footprint</a:t>
            </a:r>
            <a:r>
              <a:rPr lang="de-DE" sz="1100" dirty="0"/>
              <a:t> (SIS100)</a:t>
            </a:r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CB7D68D9-5B32-4766-B156-0B747E292E26}"/>
              </a:ext>
            </a:extLst>
          </p:cNvPr>
          <p:cNvGrpSpPr/>
          <p:nvPr/>
        </p:nvGrpSpPr>
        <p:grpSpPr>
          <a:xfrm>
            <a:off x="3176161" y="4349453"/>
            <a:ext cx="3296559" cy="2119973"/>
            <a:chOff x="3196709" y="4349453"/>
            <a:chExt cx="3296559" cy="2119973"/>
          </a:xfrm>
        </p:grpSpPr>
        <p:pic>
          <p:nvPicPr>
            <p:cNvPr id="10" name="Grafik 9">
              <a:extLst>
                <a:ext uri="{FF2B5EF4-FFF2-40B4-BE49-F238E27FC236}">
                  <a16:creationId xmlns:a16="http://schemas.microsoft.com/office/drawing/2014/main" id="{93F7E607-7A1C-4A70-8B85-5E97FCF04D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284407" y="4756811"/>
              <a:ext cx="2822927" cy="656577"/>
            </a:xfrm>
            <a:prstGeom prst="rect">
              <a:avLst/>
            </a:prstGeom>
          </p:spPr>
        </p:pic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9D5E1DDA-40D6-4B1E-8252-16326E06A0C9}"/>
                </a:ext>
              </a:extLst>
            </p:cNvPr>
            <p:cNvSpPr txBox="1"/>
            <p:nvPr/>
          </p:nvSpPr>
          <p:spPr>
            <a:xfrm>
              <a:off x="3230152" y="4349453"/>
              <a:ext cx="2326278" cy="36933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spAutoFit/>
            </a:bodyPr>
            <a:lstStyle/>
            <a:p>
              <a:pPr algn="l"/>
              <a:r>
                <a:rPr lang="de-DE" dirty="0">
                  <a:solidFill>
                    <a:srgbClr val="00B050"/>
                  </a:solidFill>
                </a:rPr>
                <a:t>Primary</a:t>
              </a:r>
              <a:r>
                <a:rPr lang="de-DE" dirty="0"/>
                <a:t> </a:t>
              </a:r>
              <a:r>
                <a:rPr lang="de-DE" dirty="0">
                  <a:solidFill>
                    <a:srgbClr val="00B050"/>
                  </a:solidFill>
                </a:rPr>
                <a:t>beam</a:t>
              </a:r>
              <a:r>
                <a:rPr lang="de-DE" dirty="0"/>
                <a:t> (</a:t>
              </a:r>
              <a:r>
                <a:rPr lang="de-DE" dirty="0" err="1"/>
                <a:t>ions</a:t>
              </a:r>
              <a:r>
                <a:rPr lang="de-DE" dirty="0"/>
                <a:t>):</a:t>
              </a:r>
            </a:p>
          </p:txBody>
        </p:sp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EF993625-5A70-405A-88DA-E8538C3C166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287719" y="5816130"/>
              <a:ext cx="3205549" cy="653296"/>
            </a:xfrm>
            <a:prstGeom prst="rect">
              <a:avLst/>
            </a:prstGeom>
          </p:spPr>
        </p:pic>
        <p:sp>
          <p:nvSpPr>
            <p:cNvPr id="19" name="Textfeld 18">
              <a:extLst>
                <a:ext uri="{FF2B5EF4-FFF2-40B4-BE49-F238E27FC236}">
                  <a16:creationId xmlns:a16="http://schemas.microsoft.com/office/drawing/2014/main" id="{373C88F0-D147-4B9C-AB11-F45AA57F5CDE}"/>
                </a:ext>
              </a:extLst>
            </p:cNvPr>
            <p:cNvSpPr txBox="1"/>
            <p:nvPr/>
          </p:nvSpPr>
          <p:spPr>
            <a:xfrm>
              <a:off x="3196709" y="5444193"/>
              <a:ext cx="3044423" cy="36933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spAutoFit/>
            </a:bodyPr>
            <a:lstStyle/>
            <a:p>
              <a:pPr algn="l"/>
              <a:r>
                <a:rPr lang="de-DE" dirty="0" err="1"/>
                <a:t>Compensation</a:t>
              </a:r>
              <a:r>
                <a:rPr lang="de-DE" dirty="0"/>
                <a:t> </a:t>
              </a:r>
              <a:r>
                <a:rPr lang="de-DE" dirty="0" err="1"/>
                <a:t>by</a:t>
              </a:r>
              <a:r>
                <a:rPr lang="de-DE" dirty="0"/>
                <a:t> </a:t>
              </a:r>
              <a:r>
                <a:rPr lang="de-DE" dirty="0" err="1">
                  <a:solidFill>
                    <a:srgbClr val="0070C0"/>
                  </a:solidFill>
                </a:rPr>
                <a:t>electrons</a:t>
              </a:r>
              <a:r>
                <a:rPr lang="de-DE" dirty="0"/>
                <a:t>:</a:t>
              </a:r>
            </a:p>
          </p:txBody>
        </p:sp>
      </p:grpSp>
      <p:sp>
        <p:nvSpPr>
          <p:cNvPr id="20" name="Textfeld 19">
            <a:extLst>
              <a:ext uri="{FF2B5EF4-FFF2-40B4-BE49-F238E27FC236}">
                <a16:creationId xmlns:a16="http://schemas.microsoft.com/office/drawing/2014/main" id="{FABE8A82-E877-4BCE-8E9D-E783457BFFE8}"/>
              </a:ext>
            </a:extLst>
          </p:cNvPr>
          <p:cNvSpPr txBox="1"/>
          <p:nvPr/>
        </p:nvSpPr>
        <p:spPr>
          <a:xfrm>
            <a:off x="3508498" y="3117350"/>
            <a:ext cx="3017173" cy="461665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1200" dirty="0"/>
              <a:t>Just </a:t>
            </a:r>
            <a:r>
              <a:rPr lang="de-DE" sz="1200" dirty="0" err="1"/>
              <a:t>enough</a:t>
            </a:r>
            <a:r>
              <a:rPr lang="de-DE" sz="1200" dirty="0"/>
              <a:t> </a:t>
            </a:r>
            <a:r>
              <a:rPr lang="de-DE" sz="1200" dirty="0">
                <a:sym typeface="Symbol" panose="05050102010706020507" pitchFamily="18" charset="2"/>
              </a:rPr>
              <a:t>E (</a:t>
            </a:r>
            <a:r>
              <a:rPr lang="de-DE" sz="1200" dirty="0" err="1">
                <a:sym typeface="Symbol" panose="05050102010706020507" pitchFamily="18" charset="2"/>
              </a:rPr>
              <a:t>ion</a:t>
            </a:r>
            <a:r>
              <a:rPr lang="de-DE" sz="1200" dirty="0">
                <a:sym typeface="Symbol" panose="05050102010706020507" pitchFamily="18" charset="2"/>
              </a:rPr>
              <a:t> - e</a:t>
            </a:r>
            <a:r>
              <a:rPr lang="de-DE" sz="1200" baseline="30000" dirty="0">
                <a:sym typeface="Symbol" panose="05050102010706020507" pitchFamily="18" charset="2"/>
              </a:rPr>
              <a:t>-</a:t>
            </a:r>
            <a:r>
              <a:rPr lang="de-DE" sz="1200" dirty="0">
                <a:sym typeface="Symbol" panose="05050102010706020507" pitchFamily="18" charset="2"/>
              </a:rPr>
              <a:t>) </a:t>
            </a:r>
            <a:r>
              <a:rPr lang="de-DE" sz="1200" dirty="0" err="1">
                <a:sym typeface="Symbol" panose="05050102010706020507" pitchFamily="18" charset="2"/>
              </a:rPr>
              <a:t>to</a:t>
            </a:r>
            <a:r>
              <a:rPr lang="de-DE" sz="1200" dirty="0">
                <a:sym typeface="Symbol" panose="05050102010706020507" pitchFamily="18" charset="2"/>
              </a:rPr>
              <a:t> </a:t>
            </a:r>
            <a:r>
              <a:rPr lang="de-DE" sz="1200" dirty="0" err="1">
                <a:sym typeface="Symbol" panose="05050102010706020507" pitchFamily="18" charset="2"/>
              </a:rPr>
              <a:t>avoid</a:t>
            </a:r>
            <a:r>
              <a:rPr lang="de-DE" sz="1200" dirty="0">
                <a:sym typeface="Symbol" panose="05050102010706020507" pitchFamily="18" charset="2"/>
              </a:rPr>
              <a:t> </a:t>
            </a:r>
            <a:r>
              <a:rPr lang="de-DE" sz="1200" dirty="0" err="1">
                <a:sym typeface="Symbol" panose="05050102010706020507" pitchFamily="18" charset="2"/>
              </a:rPr>
              <a:t>cooling</a:t>
            </a:r>
            <a:endParaRPr lang="de-DE" sz="1200" dirty="0">
              <a:sym typeface="Symbol" panose="05050102010706020507" pitchFamily="18" charset="2"/>
            </a:endParaRPr>
          </a:p>
          <a:p>
            <a:pPr algn="ctr"/>
            <a:r>
              <a:rPr lang="de-DE" sz="1200" dirty="0" err="1">
                <a:sym typeface="Symbol" panose="05050102010706020507" pitchFamily="18" charset="2"/>
              </a:rPr>
              <a:t>the</a:t>
            </a:r>
            <a:r>
              <a:rPr lang="de-DE" sz="1200" dirty="0">
                <a:sym typeface="Symbol" panose="05050102010706020507" pitchFamily="18" charset="2"/>
              </a:rPr>
              <a:t> </a:t>
            </a:r>
            <a:r>
              <a:rPr lang="de-DE" sz="1200" dirty="0" err="1">
                <a:sym typeface="Symbol" panose="05050102010706020507" pitchFamily="18" charset="2"/>
              </a:rPr>
              <a:t>primary</a:t>
            </a:r>
            <a:r>
              <a:rPr lang="de-DE" sz="1200" dirty="0">
                <a:sym typeface="Symbol" panose="05050102010706020507" pitchFamily="18" charset="2"/>
              </a:rPr>
              <a:t> beam </a:t>
            </a:r>
            <a:endParaRPr lang="de-DE" sz="1200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D83AFA04-64F0-42B6-B0F3-0931B2D3C53F}"/>
              </a:ext>
            </a:extLst>
          </p:cNvPr>
          <p:cNvSpPr txBox="1"/>
          <p:nvPr/>
        </p:nvSpPr>
        <p:spPr>
          <a:xfrm>
            <a:off x="7209322" y="3032156"/>
            <a:ext cx="8996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'</a:t>
            </a:r>
            <a:r>
              <a:rPr lang="de-DE" dirty="0" err="1"/>
              <a:t>Toroid</a:t>
            </a:r>
            <a:r>
              <a:rPr lang="de-DE" dirty="0"/>
              <a:t>'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1CE6B75B-9402-4C36-B251-15F3D6D32A33}"/>
              </a:ext>
            </a:extLst>
          </p:cNvPr>
          <p:cNvSpPr txBox="1"/>
          <p:nvPr/>
        </p:nvSpPr>
        <p:spPr>
          <a:xfrm>
            <a:off x="176455" y="2456082"/>
            <a:ext cx="1250663" cy="276999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1200" b="1" dirty="0">
                <a:solidFill>
                  <a:srgbClr val="00B050"/>
                </a:solidFill>
              </a:rPr>
              <a:t>Primary beam: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8107588B-D0A7-4158-BCF9-B98EC98E7D1D}"/>
              </a:ext>
            </a:extLst>
          </p:cNvPr>
          <p:cNvSpPr txBox="1"/>
          <p:nvPr/>
        </p:nvSpPr>
        <p:spPr>
          <a:xfrm>
            <a:off x="7209233" y="1585243"/>
            <a:ext cx="856325" cy="276999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1200" dirty="0"/>
              <a:t>Solenoids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5AEA1055-68C0-4371-A578-8C8115422DE5}"/>
              </a:ext>
            </a:extLst>
          </p:cNvPr>
          <p:cNvSpPr txBox="1"/>
          <p:nvPr/>
        </p:nvSpPr>
        <p:spPr>
          <a:xfrm>
            <a:off x="1971808" y="1552270"/>
            <a:ext cx="907621" cy="276999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1200" dirty="0"/>
              <a:t>Solenoids</a:t>
            </a:r>
            <a:r>
              <a:rPr lang="de-DE" sz="1200" b="1" baseline="30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†</a:t>
            </a:r>
            <a:endParaRPr lang="de-DE" sz="1200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C250DCA8-6074-40FF-A996-7E4C38168375}"/>
              </a:ext>
            </a:extLst>
          </p:cNvPr>
          <p:cNvSpPr/>
          <p:nvPr/>
        </p:nvSpPr>
        <p:spPr>
          <a:xfrm>
            <a:off x="3217257" y="4089115"/>
            <a:ext cx="5885807" cy="248154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DF6AD0D5-91AD-42E0-9295-1BC0E77C0991}"/>
              </a:ext>
            </a:extLst>
          </p:cNvPr>
          <p:cNvSpPr txBox="1"/>
          <p:nvPr/>
        </p:nvSpPr>
        <p:spPr>
          <a:xfrm>
            <a:off x="6635116" y="4098152"/>
            <a:ext cx="2084225" cy="215444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800" i="1" dirty="0">
                <a:solidFill>
                  <a:prstClr val="white">
                    <a:lumMod val="50000"/>
                  </a:prstClr>
                </a:solidFill>
                <a:latin typeface="Arial"/>
              </a:rPr>
              <a:t>Artikova, Boine-Frankenheim </a:t>
            </a:r>
            <a:r>
              <a:rPr kumimoji="0" lang="de-DE" sz="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et al., 2021:</a:t>
            </a:r>
            <a:endParaRPr kumimoji="0" lang="de-DE" sz="800" b="1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8D30589D-2C68-4924-8F89-06DB7B5014B8}"/>
              </a:ext>
            </a:extLst>
          </p:cNvPr>
          <p:cNvSpPr txBox="1"/>
          <p:nvPr/>
        </p:nvSpPr>
        <p:spPr>
          <a:xfrm>
            <a:off x="381791" y="900652"/>
            <a:ext cx="715631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400" dirty="0" err="1"/>
              <a:t>Burov</a:t>
            </a:r>
            <a:r>
              <a:rPr lang="de-DE" sz="1400" dirty="0"/>
              <a:t> et al., FERMILAB-TM-2125, September 2000 –</a:t>
            </a:r>
            <a:r>
              <a:rPr lang="de-DE" sz="1400" i="1" dirty="0" err="1"/>
              <a:t>first</a:t>
            </a:r>
            <a:r>
              <a:rPr lang="de-DE" sz="1400" dirty="0"/>
              <a:t> </a:t>
            </a:r>
            <a:r>
              <a:rPr lang="de-DE" sz="1400" dirty="0" err="1"/>
              <a:t>publication</a:t>
            </a:r>
            <a:endParaRPr lang="de-DE" sz="1400" dirty="0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C70F22A2-4716-4049-BC88-E0154A81DA3A}"/>
              </a:ext>
            </a:extLst>
          </p:cNvPr>
          <p:cNvSpPr txBox="1"/>
          <p:nvPr/>
        </p:nvSpPr>
        <p:spPr>
          <a:xfrm>
            <a:off x="6923045" y="6591475"/>
            <a:ext cx="252429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b="1" baseline="30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†</a:t>
            </a:r>
            <a:r>
              <a:rPr lang="de-DE" sz="1600" baseline="30000" dirty="0"/>
              <a:t>  "</a:t>
            </a:r>
            <a:r>
              <a:rPr lang="de-DE" sz="1600" baseline="30000" dirty="0" err="1"/>
              <a:t>Gun</a:t>
            </a:r>
            <a:r>
              <a:rPr lang="de-DE" sz="1600" baseline="30000" dirty="0"/>
              <a:t>" and "</a:t>
            </a:r>
            <a:r>
              <a:rPr lang="de-DE" sz="1600" baseline="30000" dirty="0" err="1"/>
              <a:t>expansion</a:t>
            </a:r>
            <a:r>
              <a:rPr lang="de-DE" sz="1600" baseline="30000" dirty="0"/>
              <a:t>" </a:t>
            </a:r>
            <a:r>
              <a:rPr lang="de-DE" sz="1600" baseline="30000" dirty="0" err="1"/>
              <a:t>solenoid</a:t>
            </a:r>
            <a:endParaRPr lang="de-DE" sz="1600" dirty="0"/>
          </a:p>
        </p:txBody>
      </p:sp>
      <p:sp>
        <p:nvSpPr>
          <p:cNvPr id="29" name="Rechteck 28">
            <a:extLst>
              <a:ext uri="{FF2B5EF4-FFF2-40B4-BE49-F238E27FC236}">
                <a16:creationId xmlns:a16="http://schemas.microsoft.com/office/drawing/2014/main" id="{65187A1E-DC6A-4612-BFC1-E595FEFF4AF7}"/>
              </a:ext>
            </a:extLst>
          </p:cNvPr>
          <p:cNvSpPr/>
          <p:nvPr/>
        </p:nvSpPr>
        <p:spPr>
          <a:xfrm>
            <a:off x="4029074" y="5926932"/>
            <a:ext cx="133351" cy="48993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6449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C3F1B6-BA5D-4424-B6D0-1B9264DD9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565" y="105963"/>
            <a:ext cx="5584535" cy="787557"/>
          </a:xfrm>
        </p:spPr>
        <p:txBody>
          <a:bodyPr/>
          <a:lstStyle/>
          <a:p>
            <a:r>
              <a:rPr lang="de-DE" dirty="0"/>
              <a:t>Motivation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6D7170B7-912F-4597-A82B-BE109C6154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51" y="1732841"/>
            <a:ext cx="4990767" cy="343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Inhaltsplatzhalter 3">
            <a:extLst>
              <a:ext uri="{FF2B5EF4-FFF2-40B4-BE49-F238E27FC236}">
                <a16:creationId xmlns:a16="http://schemas.microsoft.com/office/drawing/2014/main" id="{4793101F-214E-459A-84E0-142D2C08FE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88953838"/>
              </p:ext>
            </p:extLst>
          </p:nvPr>
        </p:nvGraphicFramePr>
        <p:xfrm>
          <a:off x="5595565" y="2266614"/>
          <a:ext cx="2878252" cy="163764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5858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8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10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10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10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10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9162">
                <a:tc gridSpan="6"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100" b="0" baseline="0" dirty="0">
                          <a:solidFill>
                            <a:schemeClr val="tx1"/>
                          </a:solidFill>
                        </a:rPr>
                        <a:t>Primary Beam Intensities at GSI and FAIR</a:t>
                      </a:r>
                      <a:endParaRPr lang="en-GB" sz="1100" b="0" i="0" dirty="0">
                        <a:solidFill>
                          <a:schemeClr val="tx1"/>
                        </a:solidFill>
                      </a:endParaRPr>
                    </a:p>
                  </a:txBody>
                  <a:tcPr marL="54000" marR="54000" marT="25200" marB="25200" anchor="ctr"/>
                </a:tc>
                <a:tc hMerge="1">
                  <a:txBody>
                    <a:bodyPr/>
                    <a:lstStyle/>
                    <a:p>
                      <a:endParaRPr lang="en-GB" sz="2400" i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sz="2400" i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n-GB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231">
                <a:tc grid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GB" sz="1000" i="1" dirty="0"/>
                    </a:p>
                  </a:txBody>
                  <a:tcPr marL="54000" marR="54000" marT="25200" marB="25200" anchor="ctr"/>
                </a:tc>
                <a:tc hMerge="1">
                  <a:txBody>
                    <a:bodyPr/>
                    <a:lstStyle/>
                    <a:p>
                      <a:endParaRPr lang="en-GB" sz="2000" i="1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de-DE" sz="1000" dirty="0"/>
                        <a:t>p</a:t>
                      </a:r>
                      <a:endParaRPr lang="en-GB" sz="1000" i="1" dirty="0"/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de-DE" sz="1000" dirty="0"/>
                        <a:t>Ar</a:t>
                      </a:r>
                      <a:endParaRPr lang="en-GB" sz="1000" dirty="0"/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000" dirty="0" err="1"/>
                        <a:t>Xe</a:t>
                      </a:r>
                      <a:endParaRPr lang="en-GB" sz="1000" dirty="0"/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000" dirty="0"/>
                        <a:t>U</a:t>
                      </a:r>
                    </a:p>
                  </a:txBody>
                  <a:tcPr marL="54000" marR="54000" marT="25200" marB="252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231">
                <a:tc row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/>
                        <a:t>Charge</a:t>
                      </a:r>
                      <a:br>
                        <a:rPr lang="en-US" sz="1000" dirty="0"/>
                      </a:br>
                      <a:r>
                        <a:rPr lang="en-US" sz="1000" dirty="0"/>
                        <a:t>number</a:t>
                      </a:r>
                      <a:endParaRPr lang="de-DE" sz="1000" i="0" dirty="0"/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GSI</a:t>
                      </a:r>
                      <a:endParaRPr lang="de-DE" sz="100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</a:t>
                      </a:r>
                      <a:endParaRPr lang="de-DE" sz="100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18</a:t>
                      </a:r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48</a:t>
                      </a:r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00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73</a:t>
                      </a:r>
                    </a:p>
                  </a:txBody>
                  <a:tcPr marL="54000" marR="54000" marT="25200" marB="252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23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2400" i="0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/>
                        <a:t>FAIR</a:t>
                      </a:r>
                      <a:endParaRPr lang="de-DE" sz="1000" i="0" dirty="0"/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/>
                        <a:t>1</a:t>
                      </a:r>
                      <a:endParaRPr lang="de-DE" sz="1000" i="0" dirty="0"/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aseline="0" dirty="0"/>
                        <a:t>10</a:t>
                      </a:r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aseline="0" dirty="0"/>
                        <a:t>21</a:t>
                      </a:r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000" baseline="0" dirty="0"/>
                        <a:t>28</a:t>
                      </a:r>
                    </a:p>
                  </a:txBody>
                  <a:tcPr marL="54000" marR="54000" marT="25200" marB="252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231">
                <a:tc row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/>
                        <a:t>Energy</a:t>
                      </a:r>
                      <a:br>
                        <a:rPr lang="en-US" sz="1000" dirty="0"/>
                      </a:br>
                      <a:r>
                        <a:rPr lang="en-US" sz="1000" dirty="0"/>
                        <a:t>[GeV/u]</a:t>
                      </a:r>
                      <a:endParaRPr lang="de-DE" sz="1000" i="0" dirty="0"/>
                    </a:p>
                  </a:txBody>
                  <a:tcPr marL="54000" marR="54000" marT="25200" marB="2520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GSI</a:t>
                      </a:r>
                      <a:endParaRPr lang="de-DE" sz="100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4.7</a:t>
                      </a:r>
                      <a:endParaRPr lang="de-DE" sz="100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00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1.7</a:t>
                      </a:r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00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1.3</a:t>
                      </a:r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00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1.0</a:t>
                      </a:r>
                    </a:p>
                  </a:txBody>
                  <a:tcPr marL="54000" marR="54000" marT="25200" marB="252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223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2400" i="0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/>
                        <a:t>FAIR</a:t>
                      </a:r>
                      <a:endParaRPr lang="de-DE" sz="1000" i="0" dirty="0"/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/>
                        <a:t>28.8</a:t>
                      </a:r>
                      <a:endParaRPr lang="de-DE" sz="1000" i="0" dirty="0"/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000" baseline="0" dirty="0"/>
                        <a:t>6.6</a:t>
                      </a:r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000" baseline="0" dirty="0"/>
                        <a:t>4.0</a:t>
                      </a:r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000" baseline="0" dirty="0"/>
                        <a:t>2.7</a:t>
                      </a:r>
                    </a:p>
                  </a:txBody>
                  <a:tcPr marL="54000" marR="54000" marT="25200" marB="252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2231">
                <a:tc rowSpan="2"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/>
                        <a:t>Intensity</a:t>
                      </a:r>
                      <a:br>
                        <a:rPr lang="en-US" sz="1000" dirty="0"/>
                      </a:br>
                      <a:r>
                        <a:rPr lang="en-US" sz="1000" dirty="0"/>
                        <a:t>[Ions/s]</a:t>
                      </a:r>
                      <a:endParaRPr lang="de-DE" sz="1000" i="0" dirty="0"/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GSI</a:t>
                      </a:r>
                      <a:endParaRPr lang="de-DE" sz="100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10</a:t>
                      </a:r>
                      <a:r>
                        <a:rPr lang="en-US" sz="1000" baseline="30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11</a:t>
                      </a:r>
                      <a:endParaRPr lang="de-DE" sz="1000" i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baseline="0" dirty="0">
                          <a:solidFill>
                            <a:srgbClr val="FF0000"/>
                          </a:solidFill>
                        </a:rPr>
                        <a:t>8·10</a:t>
                      </a:r>
                      <a:r>
                        <a:rPr lang="en-GB" sz="1000" b="1" baseline="30000" dirty="0">
                          <a:solidFill>
                            <a:srgbClr val="FF0000"/>
                          </a:solidFill>
                        </a:rPr>
                        <a:t>10</a:t>
                      </a:r>
                      <a:endParaRPr lang="en-GB" sz="1000" b="1" baseline="0" dirty="0">
                        <a:solidFill>
                          <a:srgbClr val="FF0000"/>
                        </a:solidFill>
                      </a:endParaRPr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2·10</a:t>
                      </a:r>
                      <a:r>
                        <a:rPr lang="en-GB" sz="1000" baseline="30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10</a:t>
                      </a:r>
                      <a:endParaRPr lang="en-GB" sz="100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000" baseline="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4·10</a:t>
                      </a:r>
                      <a:r>
                        <a:rPr lang="en-GB" sz="1000" baseline="300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9</a:t>
                      </a:r>
                      <a:endParaRPr lang="en-GB" sz="1000" baseline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54000" marR="54000" marT="25200" marB="2520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9223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2400" i="0" dirty="0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/>
                        <a:t>FAIR</a:t>
                      </a:r>
                      <a:endParaRPr lang="de-DE" sz="1000" i="0" dirty="0"/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rgbClr val="FF0000"/>
                          </a:solidFill>
                        </a:rPr>
                        <a:t>10</a:t>
                      </a:r>
                      <a:r>
                        <a:rPr lang="en-US" sz="1000" b="1" baseline="30000" dirty="0">
                          <a:solidFill>
                            <a:srgbClr val="FF0000"/>
                          </a:solidFill>
                        </a:rPr>
                        <a:t>13</a:t>
                      </a:r>
                      <a:endParaRPr lang="de-DE" sz="1000" b="1" i="0" dirty="0">
                        <a:solidFill>
                          <a:srgbClr val="FF0000"/>
                        </a:solidFill>
                      </a:endParaRPr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baseline="0" dirty="0">
                          <a:solidFill>
                            <a:srgbClr val="FF0000"/>
                          </a:solidFill>
                        </a:rPr>
                        <a:t>10</a:t>
                      </a:r>
                      <a:r>
                        <a:rPr lang="en-GB" sz="1000" b="1" baseline="30000" dirty="0">
                          <a:solidFill>
                            <a:srgbClr val="FF0000"/>
                          </a:solidFill>
                        </a:rPr>
                        <a:t>12</a:t>
                      </a:r>
                      <a:endParaRPr lang="en-GB" sz="1000" b="1" baseline="0" dirty="0">
                        <a:solidFill>
                          <a:srgbClr val="FF0000"/>
                        </a:solidFill>
                      </a:endParaRPr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baseline="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5·10</a:t>
                      </a:r>
                      <a:r>
                        <a:rPr lang="en-GB" sz="1000" b="1" baseline="3000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11</a:t>
                      </a:r>
                      <a:endParaRPr lang="en-GB" sz="1000" b="1" baseline="0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marL="54000" marR="54000" marT="25200" marB="2520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GB" sz="1000" b="1" baseline="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3·10</a:t>
                      </a:r>
                      <a:r>
                        <a:rPr lang="en-GB" sz="1000" b="1" baseline="30000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11</a:t>
                      </a:r>
                      <a:endParaRPr lang="en-GB" sz="1000" b="1" baseline="0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 marL="54000" marR="54000" marT="25200" marB="2520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Inhaltsplatzhalter 40">
            <a:extLst>
              <a:ext uri="{FF2B5EF4-FFF2-40B4-BE49-F238E27FC236}">
                <a16:creationId xmlns:a16="http://schemas.microsoft.com/office/drawing/2014/main" id="{DB85CFAA-DD3A-41F1-ABC3-34C02CB028EB}"/>
              </a:ext>
            </a:extLst>
          </p:cNvPr>
          <p:cNvSpPr txBox="1">
            <a:spLocks/>
          </p:cNvSpPr>
          <p:nvPr/>
        </p:nvSpPr>
        <p:spPr>
          <a:xfrm>
            <a:off x="5039832" y="1414841"/>
            <a:ext cx="4104168" cy="6463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7800" indent="-177800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lang="de-DE" sz="1400" dirty="0" smtClean="0">
                <a:solidFill>
                  <a:srgbClr val="333333"/>
                </a:solidFill>
                <a:latin typeface="Arial"/>
                <a:cs typeface="Arial"/>
              </a:defRPr>
            </a:lvl1pPr>
            <a:lvl2pPr marL="355600" lvl="1" indent="-177800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lang="de-DE" sz="1200" dirty="0" smtClean="0">
                <a:solidFill>
                  <a:srgbClr val="333333"/>
                </a:solidFill>
                <a:latin typeface="Arial"/>
                <a:cs typeface="Arial"/>
              </a:defRPr>
            </a:lvl2pPr>
            <a:lvl3pPr marL="539750" indent="-184150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lang="de-DE" sz="1100" dirty="0" smtClean="0">
                <a:solidFill>
                  <a:srgbClr val="333333"/>
                </a:solidFill>
                <a:latin typeface="Arial"/>
                <a:cs typeface="Arial"/>
              </a:defRPr>
            </a:lvl3pPr>
            <a:lvl4pPr marL="719138" indent="-179388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lang="de-DE" sz="1050" dirty="0" smtClean="0">
                <a:solidFill>
                  <a:srgbClr val="333333"/>
                </a:solidFill>
                <a:latin typeface="Arial"/>
                <a:cs typeface="Arial"/>
              </a:defRPr>
            </a:lvl4pPr>
            <a:lvl5pPr marL="896938" indent="-177800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lang="de-DE" sz="1000" dirty="0">
                <a:solidFill>
                  <a:srgbClr val="333333"/>
                </a:solidFill>
                <a:latin typeface="Arial"/>
                <a:cs typeface="Arial"/>
              </a:defRPr>
            </a:lvl5pPr>
            <a:lvl6pPr marL="2514600" indent="-2286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en-US" sz="1100" dirty="0"/>
              <a:t>FAIR designed to increase intensity limits of GSI:</a:t>
            </a:r>
          </a:p>
          <a:p>
            <a:pPr lvl="1"/>
            <a:r>
              <a:rPr lang="en-US" sz="1000" dirty="0"/>
              <a:t>Primary beam intensities up by factor 10-100</a:t>
            </a:r>
          </a:p>
          <a:p>
            <a:pPr lvl="1"/>
            <a:r>
              <a:rPr lang="en-US" sz="1000" dirty="0"/>
              <a:t>Lower charge states to avoid </a:t>
            </a:r>
            <a:r>
              <a:rPr lang="en-US" sz="1000" b="1" dirty="0">
                <a:solidFill>
                  <a:srgbClr val="FF0000"/>
                </a:solidFill>
              </a:rPr>
              <a:t>space charge limit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707A29DC-95FA-475C-BAE1-5FFCA8529F9D}"/>
              </a:ext>
            </a:extLst>
          </p:cNvPr>
          <p:cNvSpPr txBox="1"/>
          <p:nvPr/>
        </p:nvSpPr>
        <p:spPr>
          <a:xfrm>
            <a:off x="277938" y="1394287"/>
            <a:ext cx="4039760" cy="338554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1600" b="1" dirty="0"/>
              <a:t>GSI</a:t>
            </a:r>
            <a:r>
              <a:rPr lang="de-DE" sz="1600" dirty="0"/>
              <a:t> </a:t>
            </a:r>
            <a:r>
              <a:rPr lang="de-DE" sz="1600" dirty="0" err="1"/>
              <a:t>facility</a:t>
            </a:r>
            <a:r>
              <a:rPr lang="de-DE" sz="1600" dirty="0"/>
              <a:t>…                </a:t>
            </a:r>
            <a:r>
              <a:rPr lang="de-DE" sz="1600" dirty="0" err="1"/>
              <a:t>as</a:t>
            </a:r>
            <a:r>
              <a:rPr lang="de-DE" sz="1600" dirty="0"/>
              <a:t> </a:t>
            </a:r>
            <a:r>
              <a:rPr lang="de-DE" sz="1600" dirty="0" err="1"/>
              <a:t>injector</a:t>
            </a:r>
            <a:r>
              <a:rPr lang="de-DE" sz="1600" dirty="0"/>
              <a:t> </a:t>
            </a:r>
            <a:r>
              <a:rPr lang="de-DE" sz="1600" dirty="0" err="1"/>
              <a:t>for</a:t>
            </a:r>
            <a:r>
              <a:rPr lang="de-DE" sz="1600" dirty="0"/>
              <a:t> </a:t>
            </a:r>
            <a:r>
              <a:rPr lang="de-DE" sz="1600" b="1" dirty="0">
                <a:solidFill>
                  <a:srgbClr val="FF0000"/>
                </a:solidFill>
              </a:rPr>
              <a:t>FAIR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04BE4F96-ECCA-4EC4-A562-5BC9379D56D1}"/>
              </a:ext>
            </a:extLst>
          </p:cNvPr>
          <p:cNvSpPr txBox="1"/>
          <p:nvPr/>
        </p:nvSpPr>
        <p:spPr>
          <a:xfrm>
            <a:off x="-14706" y="5520269"/>
            <a:ext cx="5501102" cy="64633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just"/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"</a:t>
            </a:r>
            <a:r>
              <a:rPr lang="en-US" sz="1200" b="1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Numerical studies</a:t>
            </a:r>
            <a:r>
              <a:rPr lang="en-US" sz="1200" dirty="0"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 for SIS100 have shown that a few symmetrically distributed electron lenses could increase the space-charge limit by up to 50%, while a larger number potentially enables increase up to x 2"  </a:t>
            </a:r>
            <a:r>
              <a:rPr lang="en-US" sz="1200" b="1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[1]</a:t>
            </a:r>
            <a:endParaRPr lang="de-DE" sz="1200" b="1" dirty="0">
              <a:solidFill>
                <a:srgbClr val="0070C0"/>
              </a:solidFill>
              <a:effectLst/>
              <a:latin typeface="Arial" panose="020B0604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428DE737-B8D0-4129-A6BA-AA2CD22337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7310" y="4285335"/>
            <a:ext cx="2942892" cy="2318796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AF04DF11-8810-492E-9134-890C06AAF900}"/>
              </a:ext>
            </a:extLst>
          </p:cNvPr>
          <p:cNvSpPr txBox="1"/>
          <p:nvPr/>
        </p:nvSpPr>
        <p:spPr>
          <a:xfrm>
            <a:off x="-17347" y="6222716"/>
            <a:ext cx="4761895" cy="338554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de-DE" sz="800" b="1" dirty="0">
                <a:solidFill>
                  <a:srgbClr val="0070C0"/>
                </a:solidFill>
              </a:rPr>
              <a:t>[1]</a:t>
            </a:r>
            <a:r>
              <a:rPr lang="de-DE" sz="800" dirty="0"/>
              <a:t>  </a:t>
            </a:r>
            <a:r>
              <a:rPr lang="en-US" sz="800" dirty="0">
                <a:effectLst/>
                <a:ea typeface="DengXian" panose="02010600030101010101" pitchFamily="2" charset="-122"/>
              </a:rPr>
              <a:t>A. Oeftiger and O. Boine-Frankenheim, “Pulsed Electron Lenses for Space Charge Mitigation”, Phys. Rev. Lett., vol. 132, p. 175001, 2024, </a:t>
            </a:r>
            <a:r>
              <a:rPr lang="en-US" sz="800" dirty="0" err="1">
                <a:effectLst/>
                <a:ea typeface="DengXian" panose="02010600030101010101" pitchFamily="2" charset="-122"/>
              </a:rPr>
              <a:t>doi</a:t>
            </a:r>
            <a:r>
              <a:rPr lang="en-US" sz="800" dirty="0">
                <a:effectLst/>
                <a:ea typeface="DengXian" panose="02010600030101010101" pitchFamily="2" charset="-122"/>
              </a:rPr>
              <a:t>: 10.1103/PhysRevLett.132.175001</a:t>
            </a:r>
            <a:endParaRPr lang="de-DE" sz="800" dirty="0"/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023F9423-1341-4AD9-B998-2EB1886060E6}"/>
              </a:ext>
            </a:extLst>
          </p:cNvPr>
          <p:cNvSpPr txBox="1"/>
          <p:nvPr/>
        </p:nvSpPr>
        <p:spPr>
          <a:xfrm>
            <a:off x="6933563" y="4098152"/>
            <a:ext cx="1276310" cy="215444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Oeftiger et al., 2024  </a:t>
            </a:r>
            <a:r>
              <a:rPr kumimoji="0" lang="de-DE" sz="8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[1]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DB06BAA9-FA67-4995-BEE1-C6C56561D7D0}"/>
              </a:ext>
            </a:extLst>
          </p:cNvPr>
          <p:cNvSpPr/>
          <p:nvPr/>
        </p:nvSpPr>
        <p:spPr>
          <a:xfrm>
            <a:off x="2171704" y="3657605"/>
            <a:ext cx="330614" cy="115685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865ACFAC-A62E-4682-B5DC-155C4BAC0DAF}"/>
              </a:ext>
            </a:extLst>
          </p:cNvPr>
          <p:cNvSpPr/>
          <p:nvPr/>
        </p:nvSpPr>
        <p:spPr>
          <a:xfrm>
            <a:off x="2328867" y="3357560"/>
            <a:ext cx="330614" cy="115685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CCECDC77-8C33-4D31-BD48-C17137433554}"/>
              </a:ext>
            </a:extLst>
          </p:cNvPr>
          <p:cNvSpPr/>
          <p:nvPr/>
        </p:nvSpPr>
        <p:spPr>
          <a:xfrm>
            <a:off x="2309815" y="4676779"/>
            <a:ext cx="187740" cy="115685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D86D5AF7-222F-4716-961F-8A597F0B06A8}"/>
              </a:ext>
            </a:extLst>
          </p:cNvPr>
          <p:cNvCxnSpPr>
            <a:cxnSpLocks/>
          </p:cNvCxnSpPr>
          <p:nvPr/>
        </p:nvCxnSpPr>
        <p:spPr>
          <a:xfrm>
            <a:off x="2516607" y="3705226"/>
            <a:ext cx="123822" cy="0"/>
          </a:xfrm>
          <a:prstGeom prst="straightConnector1">
            <a:avLst/>
          </a:prstGeom>
          <a:ln>
            <a:solidFill>
              <a:schemeClr val="tx1"/>
            </a:solidFill>
            <a:headEnd w="sm" len="sm"/>
            <a:tailEnd type="triangl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hteck 17">
            <a:extLst>
              <a:ext uri="{FF2B5EF4-FFF2-40B4-BE49-F238E27FC236}">
                <a16:creationId xmlns:a16="http://schemas.microsoft.com/office/drawing/2014/main" id="{65CA171E-B484-4351-AF3C-229AA183D68B}"/>
              </a:ext>
            </a:extLst>
          </p:cNvPr>
          <p:cNvSpPr/>
          <p:nvPr/>
        </p:nvSpPr>
        <p:spPr>
          <a:xfrm>
            <a:off x="3543300" y="4098152"/>
            <a:ext cx="328611" cy="278585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916D5071-875D-426C-8698-5250AF2B0C3D}"/>
              </a:ext>
            </a:extLst>
          </p:cNvPr>
          <p:cNvSpPr txBox="1"/>
          <p:nvPr/>
        </p:nvSpPr>
        <p:spPr>
          <a:xfrm>
            <a:off x="182551" y="4831744"/>
            <a:ext cx="1241045" cy="338554"/>
          </a:xfrm>
          <a:prstGeom prst="rect">
            <a:avLst/>
          </a:prstGeom>
          <a:ln>
            <a:noFill/>
          </a:ln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endParaRPr lang="de-DE" sz="800" dirty="0"/>
          </a:p>
          <a:p>
            <a:pPr algn="l"/>
            <a:r>
              <a:rPr lang="de-DE" sz="800" dirty="0" err="1"/>
              <a:t>Later</a:t>
            </a:r>
            <a:r>
              <a:rPr lang="de-DE" sz="800" dirty="0"/>
              <a:t> </a:t>
            </a:r>
            <a:r>
              <a:rPr lang="de-DE" sz="800" dirty="0" err="1"/>
              <a:t>module</a:t>
            </a:r>
            <a:r>
              <a:rPr lang="de-DE" sz="800" dirty="0"/>
              <a:t> (</a:t>
            </a:r>
            <a:r>
              <a:rPr lang="de-DE" sz="800" b="1" dirty="0"/>
              <a:t>&gt;</a:t>
            </a:r>
            <a:r>
              <a:rPr lang="de-DE" sz="800" dirty="0"/>
              <a:t> 2028)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AD4F08E0-E506-4C72-AD54-B01F532E0C80}"/>
              </a:ext>
            </a:extLst>
          </p:cNvPr>
          <p:cNvSpPr/>
          <p:nvPr/>
        </p:nvSpPr>
        <p:spPr>
          <a:xfrm>
            <a:off x="250587" y="5014363"/>
            <a:ext cx="1054338" cy="115685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3" name="Pfeil: nach rechts 2">
            <a:extLst>
              <a:ext uri="{FF2B5EF4-FFF2-40B4-BE49-F238E27FC236}">
                <a16:creationId xmlns:a16="http://schemas.microsoft.com/office/drawing/2014/main" id="{A82C926C-BAA1-4439-8433-DF58028F5594}"/>
              </a:ext>
            </a:extLst>
          </p:cNvPr>
          <p:cNvSpPr/>
          <p:nvPr/>
        </p:nvSpPr>
        <p:spPr>
          <a:xfrm>
            <a:off x="5495632" y="5735780"/>
            <a:ext cx="378695" cy="230909"/>
          </a:xfrm>
          <a:prstGeom prst="rightArrow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15193932-528F-4EBB-8E77-F39DB000FF7B}"/>
              </a:ext>
            </a:extLst>
          </p:cNvPr>
          <p:cNvSpPr/>
          <p:nvPr/>
        </p:nvSpPr>
        <p:spPr>
          <a:xfrm>
            <a:off x="1262054" y="2433621"/>
            <a:ext cx="330614" cy="115685"/>
          </a:xfrm>
          <a:prstGeom prst="rect">
            <a:avLst/>
          </a:prstGeom>
          <a:solidFill>
            <a:srgbClr val="FFFF00">
              <a:alpha val="3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54627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feld 58"/>
          <p:cNvSpPr txBox="1"/>
          <p:nvPr/>
        </p:nvSpPr>
        <p:spPr>
          <a:xfrm>
            <a:off x="4530320" y="4703443"/>
            <a:ext cx="3775762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100" dirty="0">
                <a:solidFill>
                  <a:prstClr val="black"/>
                </a:solidFill>
                <a:latin typeface="Arial"/>
              </a:rPr>
              <a:t>Ion beam </a:t>
            </a:r>
            <a:r>
              <a:rPr kumimoji="0" lang="de-DE" sz="11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envelopes</a:t>
            </a: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in e</a:t>
            </a:r>
            <a:r>
              <a:rPr kumimoji="0" lang="de-DE" sz="11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-</a:t>
            </a:r>
            <a:r>
              <a: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de-DE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lens</a:t>
            </a:r>
            <a:r>
              <a:rPr lang="de-DE" sz="1100" dirty="0">
                <a:solidFill>
                  <a:prstClr val="black"/>
                </a:solidFill>
                <a:latin typeface="Arial"/>
              </a:rPr>
              <a:t> </a:t>
            </a:r>
            <a:r>
              <a:rPr lang="de-DE" sz="1100" dirty="0" err="1">
                <a:solidFill>
                  <a:prstClr val="black"/>
                </a:solidFill>
                <a:latin typeface="Arial"/>
              </a:rPr>
              <a:t>section</a:t>
            </a:r>
            <a:r>
              <a:rPr lang="de-DE" sz="1100" dirty="0">
                <a:solidFill>
                  <a:prstClr val="black"/>
                </a:solidFill>
                <a:latin typeface="Arial"/>
              </a:rPr>
              <a:t> (ELEGANT code):</a:t>
            </a:r>
            <a:endParaRPr kumimoji="0" lang="de-DE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Inhaltsplatzhalter 5"/>
          <p:cNvSpPr>
            <a:spLocks noGrp="1"/>
          </p:cNvSpPr>
          <p:nvPr>
            <p:ph sz="half" idx="15"/>
          </p:nvPr>
        </p:nvSpPr>
        <p:spPr>
          <a:xfrm>
            <a:off x="-21844" y="1368450"/>
            <a:ext cx="3908761" cy="5052006"/>
          </a:xfrm>
        </p:spPr>
        <p:txBody>
          <a:bodyPr>
            <a:normAutofit/>
          </a:bodyPr>
          <a:lstStyle/>
          <a:p>
            <a:r>
              <a:rPr lang="en-US" b="1" dirty="0"/>
              <a:t>Synchrotron Cycle</a:t>
            </a:r>
          </a:p>
          <a:p>
            <a:pPr marL="177800" lvl="1" indent="0">
              <a:buNone/>
            </a:pPr>
            <a:endParaRPr lang="en-US" sz="1100" i="1" dirty="0"/>
          </a:p>
          <a:p>
            <a:pPr lvl="1"/>
            <a:r>
              <a:rPr lang="en-US" i="1" dirty="0"/>
              <a:t>Parameters determining modulation to superimpose ion and e</a:t>
            </a:r>
            <a:r>
              <a:rPr lang="en-US" i="1" baseline="30000" dirty="0"/>
              <a:t>-</a:t>
            </a:r>
            <a:r>
              <a:rPr lang="en-US" i="1" dirty="0"/>
              <a:t> bunches</a:t>
            </a:r>
          </a:p>
          <a:p>
            <a:pPr lvl="2"/>
            <a:r>
              <a:rPr lang="en-US" dirty="0">
                <a:highlight>
                  <a:srgbClr val="FFFF00"/>
                </a:highlight>
              </a:rPr>
              <a:t>Tune spread</a:t>
            </a:r>
            <a:r>
              <a:rPr lang="en-US" dirty="0"/>
              <a:t> peaks shortly after start of ramp</a:t>
            </a:r>
          </a:p>
          <a:p>
            <a:pPr lvl="2"/>
            <a:r>
              <a:rPr lang="en-US" b="1" dirty="0">
                <a:solidFill>
                  <a:srgbClr val="00B0F0"/>
                </a:solidFill>
              </a:rPr>
              <a:t>Cavity RF</a:t>
            </a:r>
            <a:r>
              <a:rPr lang="en-US" dirty="0"/>
              <a:t> and </a:t>
            </a:r>
            <a:r>
              <a:rPr lang="en-US" dirty="0">
                <a:sym typeface="Symbol" panose="05050102010706020507" pitchFamily="18" charset="2"/>
              </a:rPr>
              <a:t>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bunch length</a:t>
            </a:r>
            <a:r>
              <a:rPr lang="en-US" dirty="0"/>
              <a:t> vary strongly</a:t>
            </a:r>
          </a:p>
          <a:p>
            <a:pPr marL="0" indent="0">
              <a:buNone/>
            </a:pPr>
            <a:endParaRPr lang="en-US" sz="1100" dirty="0"/>
          </a:p>
          <a:p>
            <a:r>
              <a:rPr lang="en-US" b="1" dirty="0"/>
              <a:t>Electron Lens Design</a:t>
            </a:r>
          </a:p>
          <a:p>
            <a:pPr marL="177800" lvl="1" indent="0">
              <a:buNone/>
            </a:pPr>
            <a:endParaRPr lang="en-US" sz="1100" i="1" dirty="0"/>
          </a:p>
          <a:p>
            <a:pPr lvl="1"/>
            <a:r>
              <a:rPr lang="en-US" i="1" dirty="0"/>
              <a:t>RF-modulated e</a:t>
            </a:r>
            <a:r>
              <a:rPr lang="en-US" i="1" baseline="30000" dirty="0"/>
              <a:t>-</a:t>
            </a:r>
            <a:r>
              <a:rPr lang="en-US" i="1" dirty="0"/>
              <a:t> gun</a:t>
            </a:r>
          </a:p>
          <a:p>
            <a:pPr lvl="2"/>
            <a:r>
              <a:rPr lang="en-US" dirty="0"/>
              <a:t>Up to 15 A (peak) for space charge compensation</a:t>
            </a:r>
          </a:p>
          <a:p>
            <a:pPr lvl="2"/>
            <a:r>
              <a:rPr lang="en-US" dirty="0"/>
              <a:t>0.4 - 1 MHz to follow longitudinal </a:t>
            </a:r>
            <a:r>
              <a:rPr lang="en-US" b="1" dirty="0"/>
              <a:t>bunch profile</a:t>
            </a:r>
            <a:r>
              <a:rPr lang="en-US" dirty="0"/>
              <a:t>, required bandwidth 10 MHz </a:t>
            </a:r>
          </a:p>
          <a:p>
            <a:pPr lvl="2"/>
            <a:r>
              <a:rPr lang="en-US" dirty="0"/>
              <a:t>Transverse homogeneous </a:t>
            </a:r>
            <a:r>
              <a:rPr lang="en-US" b="1" dirty="0">
                <a:solidFill>
                  <a:schemeClr val="accent6"/>
                </a:solidFill>
              </a:rPr>
              <a:t>e</a:t>
            </a:r>
            <a:r>
              <a:rPr lang="en-US" b="1" baseline="30000" dirty="0">
                <a:solidFill>
                  <a:schemeClr val="accent6"/>
                </a:solidFill>
              </a:rPr>
              <a:t>-</a:t>
            </a:r>
            <a:r>
              <a:rPr lang="en-US" b="1" dirty="0">
                <a:solidFill>
                  <a:srgbClr val="FFC000"/>
                </a:solidFill>
              </a:rPr>
              <a:t> </a:t>
            </a:r>
            <a:r>
              <a:rPr lang="en-US" b="1" dirty="0">
                <a:solidFill>
                  <a:schemeClr val="accent6"/>
                </a:solidFill>
              </a:rPr>
              <a:t>beam</a:t>
            </a:r>
            <a:r>
              <a:rPr lang="en-US" dirty="0"/>
              <a:t> density with </a:t>
            </a:r>
            <a:r>
              <a:rPr lang="en-US" b="1" dirty="0">
                <a:solidFill>
                  <a:schemeClr val="accent6"/>
                </a:solidFill>
              </a:rPr>
              <a:t>circular</a:t>
            </a:r>
            <a:r>
              <a:rPr lang="en-US" dirty="0"/>
              <a:t> cross section for ‘linear’ compensation</a:t>
            </a:r>
          </a:p>
          <a:p>
            <a:pPr marL="355600" lvl="2" indent="0">
              <a:buNone/>
            </a:pPr>
            <a:endParaRPr lang="en-US" dirty="0"/>
          </a:p>
          <a:p>
            <a:pPr lvl="1"/>
            <a:r>
              <a:rPr lang="en-US" i="1" dirty="0"/>
              <a:t>Collector</a:t>
            </a:r>
          </a:p>
          <a:p>
            <a:pPr lvl="2"/>
            <a:r>
              <a:rPr lang="en-US" dirty="0"/>
              <a:t>Reduce e</a:t>
            </a:r>
            <a:r>
              <a:rPr lang="en-US" baseline="30000" dirty="0"/>
              <a:t>-</a:t>
            </a:r>
            <a:r>
              <a:rPr lang="en-US" dirty="0"/>
              <a:t> beam power density by deceleration and e</a:t>
            </a:r>
            <a:r>
              <a:rPr lang="en-US" baseline="30000" dirty="0"/>
              <a:t>-</a:t>
            </a:r>
            <a:r>
              <a:rPr lang="en-US" dirty="0"/>
              <a:t> beam expansion in a </a:t>
            </a:r>
            <a:r>
              <a:rPr lang="en-US" i="1" dirty="0"/>
              <a:t>cusp</a:t>
            </a:r>
            <a:r>
              <a:rPr lang="en-US" dirty="0"/>
              <a:t>-form B-field</a:t>
            </a:r>
          </a:p>
          <a:p>
            <a:pPr lvl="2"/>
            <a:r>
              <a:rPr lang="en-US" dirty="0"/>
              <a:t>Mitigation of secondary electrons</a:t>
            </a:r>
          </a:p>
        </p:txBody>
      </p:sp>
      <p:grpSp>
        <p:nvGrpSpPr>
          <p:cNvPr id="8" name="Gruppieren 7"/>
          <p:cNvGrpSpPr/>
          <p:nvPr/>
        </p:nvGrpSpPr>
        <p:grpSpPr>
          <a:xfrm>
            <a:off x="5926694" y="1546216"/>
            <a:ext cx="447267" cy="1331952"/>
            <a:chOff x="4658065" y="1397007"/>
            <a:chExt cx="819868" cy="1772692"/>
          </a:xfrm>
        </p:grpSpPr>
        <p:sp>
          <p:nvSpPr>
            <p:cNvPr id="33" name="Pfeil nach unten 32"/>
            <p:cNvSpPr/>
            <p:nvPr/>
          </p:nvSpPr>
          <p:spPr>
            <a:xfrm>
              <a:off x="4665133" y="1397007"/>
              <a:ext cx="812800" cy="313267"/>
            </a:xfrm>
            <a:prstGeom prst="downArrow">
              <a:avLst>
                <a:gd name="adj1" fmla="val 100000"/>
                <a:gd name="adj2" fmla="val 25132"/>
              </a:avLst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0" rIns="360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Injection</a:t>
              </a:r>
              <a:endParaRPr kumimoji="0" lang="de-DE" sz="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4" name="Pfeil nach unten 33"/>
            <p:cNvSpPr/>
            <p:nvPr/>
          </p:nvSpPr>
          <p:spPr>
            <a:xfrm>
              <a:off x="4665133" y="1721751"/>
              <a:ext cx="812799" cy="363741"/>
            </a:xfrm>
            <a:prstGeom prst="downArrow">
              <a:avLst>
                <a:gd name="adj1" fmla="val 100000"/>
                <a:gd name="adj2" fmla="val 25132"/>
              </a:avLst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Bunching</a:t>
              </a:r>
              <a:endParaRPr kumimoji="0" lang="de-DE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5" name="Pfeil nach unten 34"/>
            <p:cNvSpPr/>
            <p:nvPr/>
          </p:nvSpPr>
          <p:spPr>
            <a:xfrm>
              <a:off x="4658065" y="2089353"/>
              <a:ext cx="812799" cy="1080346"/>
            </a:xfrm>
            <a:prstGeom prst="downArrow">
              <a:avLst>
                <a:gd name="adj1" fmla="val 100000"/>
                <a:gd name="adj2" fmla="val 25132"/>
              </a:avLst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45720" rIns="360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Accele</a:t>
              </a:r>
              <a:r>
                <a:rPr kumimoji="0" lang="en-US" sz="7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-ration</a:t>
              </a:r>
              <a:endParaRPr kumimoji="0" lang="de-DE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0" name="Gruppieren 9"/>
          <p:cNvGrpSpPr>
            <a:grpSpLocks noChangeAspect="1"/>
          </p:cNvGrpSpPr>
          <p:nvPr/>
        </p:nvGrpSpPr>
        <p:grpSpPr>
          <a:xfrm>
            <a:off x="4022459" y="1434286"/>
            <a:ext cx="1936708" cy="1501723"/>
            <a:chOff x="5435612" y="1193800"/>
            <a:chExt cx="3496723" cy="2726267"/>
          </a:xfrm>
        </p:grpSpPr>
        <p:grpSp>
          <p:nvGrpSpPr>
            <p:cNvPr id="13" name="Gruppieren 12"/>
            <p:cNvGrpSpPr/>
            <p:nvPr/>
          </p:nvGrpSpPr>
          <p:grpSpPr>
            <a:xfrm>
              <a:off x="5604952" y="1397000"/>
              <a:ext cx="3217333" cy="2193613"/>
              <a:chOff x="5130800" y="1397000"/>
              <a:chExt cx="3600000" cy="2193613"/>
            </a:xfrm>
          </p:grpSpPr>
          <p:sp>
            <p:nvSpPr>
              <p:cNvPr id="16" name="Rechteck 15"/>
              <p:cNvSpPr/>
              <p:nvPr/>
            </p:nvSpPr>
            <p:spPr>
              <a:xfrm>
                <a:off x="5130800" y="1397000"/>
                <a:ext cx="3600000" cy="127000"/>
              </a:xfrm>
              <a:prstGeom prst="rect">
                <a:avLst/>
              </a:prstGeom>
              <a:solidFill>
                <a:srgbClr val="FFD5D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endParaRPr>
              </a:p>
            </p:txBody>
          </p:sp>
          <p:grpSp>
            <p:nvGrpSpPr>
              <p:cNvPr id="17" name="Gruppieren 16"/>
              <p:cNvGrpSpPr/>
              <p:nvPr/>
            </p:nvGrpSpPr>
            <p:grpSpPr>
              <a:xfrm>
                <a:off x="5130800" y="1672639"/>
                <a:ext cx="3600000" cy="185736"/>
                <a:chOff x="5161589" y="2080697"/>
                <a:chExt cx="3600000" cy="619119"/>
              </a:xfrm>
            </p:grpSpPr>
            <p:sp>
              <p:nvSpPr>
                <p:cNvPr id="31" name="Rechteck 30"/>
                <p:cNvSpPr/>
                <p:nvPr/>
              </p:nvSpPr>
              <p:spPr>
                <a:xfrm>
                  <a:off x="5161589" y="2192868"/>
                  <a:ext cx="3600000" cy="404296"/>
                </a:xfrm>
                <a:prstGeom prst="rect">
                  <a:avLst/>
                </a:prstGeom>
                <a:solidFill>
                  <a:srgbClr val="FFC3C3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Ellipse 29"/>
                <p:cNvSpPr/>
                <p:nvPr/>
              </p:nvSpPr>
              <p:spPr>
                <a:xfrm>
                  <a:off x="5161589" y="2090216"/>
                  <a:ext cx="1800000" cy="609600"/>
                </a:xfrm>
                <a:prstGeom prst="ellipse">
                  <a:avLst/>
                </a:prstGeom>
                <a:solidFill>
                  <a:srgbClr val="FFC3C3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32" name="Ellipse 31"/>
                <p:cNvSpPr/>
                <p:nvPr/>
              </p:nvSpPr>
              <p:spPr>
                <a:xfrm>
                  <a:off x="6961589" y="2080697"/>
                  <a:ext cx="1800000" cy="609600"/>
                </a:xfrm>
                <a:prstGeom prst="ellipse">
                  <a:avLst/>
                </a:prstGeom>
                <a:solidFill>
                  <a:srgbClr val="FFC3C3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" name="Gruppieren 17"/>
              <p:cNvGrpSpPr/>
              <p:nvPr/>
            </p:nvGrpSpPr>
            <p:grpSpPr>
              <a:xfrm>
                <a:off x="5130800" y="2008592"/>
                <a:ext cx="3286120" cy="182880"/>
                <a:chOff x="5316557" y="3124199"/>
                <a:chExt cx="3286120" cy="609600"/>
              </a:xfrm>
            </p:grpSpPr>
            <p:sp>
              <p:nvSpPr>
                <p:cNvPr id="28" name="Ellipse 27"/>
                <p:cNvSpPr/>
                <p:nvPr/>
              </p:nvSpPr>
              <p:spPr>
                <a:xfrm>
                  <a:off x="5316557" y="3124199"/>
                  <a:ext cx="1482176" cy="609600"/>
                </a:xfrm>
                <a:prstGeom prst="ellipse">
                  <a:avLst/>
                </a:prstGeom>
                <a:solidFill>
                  <a:srgbClr val="FF9B9B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9" name="Ellipse 28"/>
                <p:cNvSpPr/>
                <p:nvPr/>
              </p:nvSpPr>
              <p:spPr>
                <a:xfrm>
                  <a:off x="7120501" y="3124199"/>
                  <a:ext cx="1482176" cy="609600"/>
                </a:xfrm>
                <a:prstGeom prst="ellipse">
                  <a:avLst/>
                </a:prstGeom>
                <a:solidFill>
                  <a:srgbClr val="FF9B9B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9" name="Gruppieren 18"/>
              <p:cNvGrpSpPr/>
              <p:nvPr/>
            </p:nvGrpSpPr>
            <p:grpSpPr>
              <a:xfrm>
                <a:off x="5130800" y="2258823"/>
                <a:ext cx="2545032" cy="345680"/>
                <a:chOff x="5314585" y="2853266"/>
                <a:chExt cx="2545032" cy="1152265"/>
              </a:xfrm>
            </p:grpSpPr>
            <p:sp>
              <p:nvSpPr>
                <p:cNvPr id="26" name="Ellipse 25"/>
                <p:cNvSpPr/>
                <p:nvPr/>
              </p:nvSpPr>
              <p:spPr>
                <a:xfrm>
                  <a:off x="5314585" y="2853531"/>
                  <a:ext cx="738000" cy="1152000"/>
                </a:xfrm>
                <a:prstGeom prst="ellipse">
                  <a:avLst/>
                </a:prstGeom>
                <a:solidFill>
                  <a:srgbClr val="FF5050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7" name="Ellipse 26"/>
                <p:cNvSpPr/>
                <p:nvPr/>
              </p:nvSpPr>
              <p:spPr>
                <a:xfrm>
                  <a:off x="7120501" y="2853266"/>
                  <a:ext cx="739116" cy="1151466"/>
                </a:xfrm>
                <a:prstGeom prst="ellipse">
                  <a:avLst/>
                </a:prstGeom>
                <a:solidFill>
                  <a:srgbClr val="FF5050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0" name="Gruppieren 19"/>
              <p:cNvGrpSpPr/>
              <p:nvPr/>
            </p:nvGrpSpPr>
            <p:grpSpPr>
              <a:xfrm>
                <a:off x="5130800" y="2713085"/>
                <a:ext cx="2290529" cy="380160"/>
                <a:chOff x="5314585" y="2853266"/>
                <a:chExt cx="2545032" cy="1152265"/>
              </a:xfrm>
            </p:grpSpPr>
            <p:sp>
              <p:nvSpPr>
                <p:cNvPr id="24" name="Ellipse 23"/>
                <p:cNvSpPr/>
                <p:nvPr/>
              </p:nvSpPr>
              <p:spPr>
                <a:xfrm>
                  <a:off x="5314585" y="2853531"/>
                  <a:ext cx="738000" cy="1152000"/>
                </a:xfrm>
                <a:prstGeom prst="ellipse">
                  <a:avLst/>
                </a:prstGeom>
                <a:solidFill>
                  <a:srgbClr val="FF9B9B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5" name="Ellipse 24"/>
                <p:cNvSpPr/>
                <p:nvPr/>
              </p:nvSpPr>
              <p:spPr>
                <a:xfrm>
                  <a:off x="7120501" y="2853266"/>
                  <a:ext cx="739116" cy="1151466"/>
                </a:xfrm>
                <a:prstGeom prst="ellipse">
                  <a:avLst/>
                </a:prstGeom>
                <a:solidFill>
                  <a:srgbClr val="FF9B9B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1" name="Gruppieren 20"/>
              <p:cNvGrpSpPr/>
              <p:nvPr/>
            </p:nvGrpSpPr>
            <p:grpSpPr>
              <a:xfrm>
                <a:off x="5130800" y="3175797"/>
                <a:ext cx="2061476" cy="414816"/>
                <a:chOff x="5314585" y="2853266"/>
                <a:chExt cx="2545032" cy="1152265"/>
              </a:xfrm>
            </p:grpSpPr>
            <p:sp>
              <p:nvSpPr>
                <p:cNvPr id="22" name="Ellipse 21"/>
                <p:cNvSpPr/>
                <p:nvPr/>
              </p:nvSpPr>
              <p:spPr>
                <a:xfrm>
                  <a:off x="5314585" y="2853531"/>
                  <a:ext cx="738000" cy="1152000"/>
                </a:xfrm>
                <a:prstGeom prst="ellipse">
                  <a:avLst/>
                </a:prstGeom>
                <a:solidFill>
                  <a:srgbClr val="FFD5D5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  <p:sp>
              <p:nvSpPr>
                <p:cNvPr id="23" name="Ellipse 22"/>
                <p:cNvSpPr/>
                <p:nvPr/>
              </p:nvSpPr>
              <p:spPr>
                <a:xfrm>
                  <a:off x="7120501" y="2853266"/>
                  <a:ext cx="739116" cy="1151466"/>
                </a:xfrm>
                <a:prstGeom prst="ellipse">
                  <a:avLst/>
                </a:prstGeom>
                <a:solidFill>
                  <a:srgbClr val="FFD5D5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/>
                    <a:ea typeface="+mn-ea"/>
                    <a:cs typeface="+mn-cs"/>
                  </a:endParaRPr>
                </a:p>
              </p:txBody>
            </p:sp>
          </p:grpSp>
        </p:grpSp>
        <p:cxnSp>
          <p:nvCxnSpPr>
            <p:cNvPr id="14" name="Gerade Verbindung mit Pfeil 13"/>
            <p:cNvCxnSpPr/>
            <p:nvPr/>
          </p:nvCxnSpPr>
          <p:spPr>
            <a:xfrm>
              <a:off x="5435612" y="1303866"/>
              <a:ext cx="3496723" cy="0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mit Pfeil 14"/>
            <p:cNvCxnSpPr/>
            <p:nvPr/>
          </p:nvCxnSpPr>
          <p:spPr>
            <a:xfrm>
              <a:off x="5571084" y="1193800"/>
              <a:ext cx="0" cy="2726267"/>
            </a:xfrm>
            <a:prstGeom prst="straightConnector1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feld 10"/>
          <p:cNvSpPr txBox="1"/>
          <p:nvPr/>
        </p:nvSpPr>
        <p:spPr>
          <a:xfrm>
            <a:off x="4049845" y="1239514"/>
            <a:ext cx="1992853" cy="230832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00" dirty="0">
                <a:solidFill>
                  <a:prstClr val="black"/>
                </a:solidFill>
                <a:latin typeface="Arial"/>
              </a:rPr>
              <a:t>Longitudinal B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unch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lang="en-US" sz="900" dirty="0">
                <a:solidFill>
                  <a:prstClr val="black"/>
                </a:solidFill>
                <a:latin typeface="Arial"/>
              </a:rPr>
              <a:t>S</a:t>
            </a:r>
            <a:r>
              <a:rPr kumimoji="0" lang="en-US" sz="9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tructure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(time)</a:t>
            </a:r>
            <a:endParaRPr kumimoji="0" lang="de-DE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51" name="Gruppieren 50"/>
          <p:cNvGrpSpPr/>
          <p:nvPr/>
        </p:nvGrpSpPr>
        <p:grpSpPr>
          <a:xfrm>
            <a:off x="4003241" y="3077112"/>
            <a:ext cx="2221255" cy="1586331"/>
            <a:chOff x="4340942" y="3317373"/>
            <a:chExt cx="2221255" cy="1586331"/>
          </a:xfrm>
        </p:grpSpPr>
        <p:pic>
          <p:nvPicPr>
            <p:cNvPr id="48" name="Grafik 4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59080" y="3544753"/>
              <a:ext cx="1811934" cy="1358951"/>
            </a:xfrm>
            <a:prstGeom prst="rect">
              <a:avLst/>
            </a:prstGeom>
          </p:spPr>
        </p:pic>
        <p:sp>
          <p:nvSpPr>
            <p:cNvPr id="38" name="Textfeld 37"/>
            <p:cNvSpPr txBox="1"/>
            <p:nvPr/>
          </p:nvSpPr>
          <p:spPr>
            <a:xfrm>
              <a:off x="4340942" y="3317373"/>
              <a:ext cx="2221255" cy="261610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Evolution of </a:t>
              </a: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bunch length</a:t>
              </a: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"/>
                  <a:ea typeface="+mn-ea"/>
                  <a:cs typeface="+mn-cs"/>
                </a:rPr>
                <a:t>&amp;</a:t>
              </a: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</a:t>
              </a: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RF</a:t>
              </a:r>
              <a:endParaRPr kumimoji="0" lang="de-DE" sz="11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39" name="Gruppieren 38"/>
          <p:cNvGrpSpPr/>
          <p:nvPr/>
        </p:nvGrpSpPr>
        <p:grpSpPr>
          <a:xfrm>
            <a:off x="6625955" y="3102103"/>
            <a:ext cx="2036900" cy="1587645"/>
            <a:chOff x="6871155" y="1198754"/>
            <a:chExt cx="2036900" cy="1587645"/>
          </a:xfrm>
        </p:grpSpPr>
        <p:pic>
          <p:nvPicPr>
            <p:cNvPr id="40" name="Picture 2" descr="Q:\GSI\FAIR\SIS18\Elektronenlinsen\Requirements\longitudinal_profiles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70053" y="1380506"/>
              <a:ext cx="1863094" cy="14058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Textfeld 40"/>
            <p:cNvSpPr txBox="1"/>
            <p:nvPr/>
          </p:nvSpPr>
          <p:spPr>
            <a:xfrm>
              <a:off x="6871155" y="1198754"/>
              <a:ext cx="2036900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wrap="none" lIns="18000" tIns="45720" rIns="18000" bIns="4572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100" dirty="0">
                  <a:solidFill>
                    <a:prstClr val="black"/>
                  </a:solidFill>
                  <a:latin typeface="Arial"/>
                </a:rPr>
                <a:t>L</a:t>
              </a:r>
              <a:r>
                <a:rPr kumimoji="0" lang="en-US" sz="11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ongitudinal</a:t>
              </a: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 ion </a:t>
              </a: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bunch profiles</a:t>
              </a:r>
              <a:endParaRPr kumimoji="0" lang="de-DE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50" name="Gruppieren 49"/>
          <p:cNvGrpSpPr/>
          <p:nvPr/>
        </p:nvGrpSpPr>
        <p:grpSpPr>
          <a:xfrm>
            <a:off x="6566242" y="1291792"/>
            <a:ext cx="2221255" cy="1803239"/>
            <a:chOff x="6838202" y="1514134"/>
            <a:chExt cx="2221255" cy="1803239"/>
          </a:xfrm>
        </p:grpSpPr>
        <p:pic>
          <p:nvPicPr>
            <p:cNvPr id="49" name="Grafik 4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79503" y="1726314"/>
              <a:ext cx="2121412" cy="1591059"/>
            </a:xfrm>
            <a:prstGeom prst="rect">
              <a:avLst/>
            </a:prstGeom>
          </p:spPr>
        </p:pic>
        <p:sp>
          <p:nvSpPr>
            <p:cNvPr id="46" name="Textfeld 45"/>
            <p:cNvSpPr txBox="1"/>
            <p:nvPr/>
          </p:nvSpPr>
          <p:spPr>
            <a:xfrm>
              <a:off x="6838202" y="1514134"/>
              <a:ext cx="2221255" cy="261610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Evolution of peak </a:t>
              </a:r>
              <a:r>
                <a: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highlight>
                    <a:srgbClr val="FFFF00"/>
                  </a:highlight>
                  <a:uLnTx/>
                  <a:uFillTx/>
                  <a:latin typeface="Arial"/>
                  <a:ea typeface="+mn-ea"/>
                  <a:cs typeface="+mn-cs"/>
                </a:rPr>
                <a:t>tune spread</a:t>
              </a:r>
              <a:endParaRPr kumimoji="0" lang="de-DE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4" name="Textfeld 3">
            <a:extLst>
              <a:ext uri="{FF2B5EF4-FFF2-40B4-BE49-F238E27FC236}">
                <a16:creationId xmlns:a16="http://schemas.microsoft.com/office/drawing/2014/main" id="{5967789D-3C2C-45ED-9DE4-8917A83C42D3}"/>
              </a:ext>
            </a:extLst>
          </p:cNvPr>
          <p:cNvSpPr txBox="1"/>
          <p:nvPr/>
        </p:nvSpPr>
        <p:spPr>
          <a:xfrm>
            <a:off x="3910944" y="6617751"/>
            <a:ext cx="4958769" cy="24622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ctr"/>
            <a:r>
              <a:rPr lang="de-DE" sz="1000" b="1" dirty="0" err="1"/>
              <a:t>Electron</a:t>
            </a:r>
            <a:r>
              <a:rPr lang="de-DE" sz="1000" b="1" dirty="0"/>
              <a:t> </a:t>
            </a:r>
            <a:r>
              <a:rPr lang="de-DE" sz="1000" b="1" dirty="0" err="1"/>
              <a:t>lens</a:t>
            </a:r>
            <a:r>
              <a:rPr lang="de-DE" sz="1000" b="1" dirty="0"/>
              <a:t> </a:t>
            </a:r>
            <a:r>
              <a:rPr lang="de-DE" sz="1000" b="1" dirty="0">
                <a:solidFill>
                  <a:srgbClr val="0070C0"/>
                </a:solidFill>
              </a:rPr>
              <a:t>design </a:t>
            </a:r>
            <a:r>
              <a:rPr lang="de-DE" sz="1000" b="1" dirty="0" err="1">
                <a:solidFill>
                  <a:srgbClr val="0070C0"/>
                </a:solidFill>
              </a:rPr>
              <a:t>underway</a:t>
            </a:r>
            <a:r>
              <a:rPr lang="de-DE" sz="1000" b="1" dirty="0"/>
              <a:t>.  </a:t>
            </a:r>
            <a:r>
              <a:rPr lang="de-DE" sz="1000" b="1" dirty="0">
                <a:solidFill>
                  <a:srgbClr val="0070C0"/>
                </a:solidFill>
              </a:rPr>
              <a:t>Demonstration</a:t>
            </a:r>
            <a:r>
              <a:rPr lang="de-DE" sz="1000" b="1" dirty="0"/>
              <a:t> </a:t>
            </a:r>
            <a:r>
              <a:rPr lang="de-DE" sz="1000" b="1" dirty="0" err="1"/>
              <a:t>with</a:t>
            </a:r>
            <a:r>
              <a:rPr lang="de-DE" sz="1000" b="1" dirty="0"/>
              <a:t> SIS18 e</a:t>
            </a:r>
            <a:r>
              <a:rPr lang="de-DE" sz="1000" b="1" baseline="30000" dirty="0"/>
              <a:t>-</a:t>
            </a:r>
            <a:r>
              <a:rPr lang="de-DE" sz="1000" b="1" dirty="0"/>
              <a:t> cooler </a:t>
            </a:r>
            <a:r>
              <a:rPr lang="de-DE" sz="1000" b="1" dirty="0" err="1">
                <a:solidFill>
                  <a:srgbClr val="0070C0"/>
                </a:solidFill>
              </a:rPr>
              <a:t>to</a:t>
            </a:r>
            <a:r>
              <a:rPr lang="de-DE" sz="1000" b="1" dirty="0">
                <a:solidFill>
                  <a:srgbClr val="0070C0"/>
                </a:solidFill>
              </a:rPr>
              <a:t> </a:t>
            </a:r>
            <a:r>
              <a:rPr lang="de-DE" sz="1000" b="1" dirty="0" err="1">
                <a:solidFill>
                  <a:srgbClr val="0070C0"/>
                </a:solidFill>
              </a:rPr>
              <a:t>come</a:t>
            </a:r>
            <a:endParaRPr lang="de-DE" sz="1000" b="1" dirty="0"/>
          </a:p>
        </p:txBody>
      </p:sp>
      <p:sp>
        <p:nvSpPr>
          <p:cNvPr id="54" name="Rechteck 53">
            <a:extLst>
              <a:ext uri="{FF2B5EF4-FFF2-40B4-BE49-F238E27FC236}">
                <a16:creationId xmlns:a16="http://schemas.microsoft.com/office/drawing/2014/main" id="{6305AC14-6479-4CCA-A85F-CE273A90EEBC}"/>
              </a:ext>
            </a:extLst>
          </p:cNvPr>
          <p:cNvSpPr/>
          <p:nvPr/>
        </p:nvSpPr>
        <p:spPr>
          <a:xfrm>
            <a:off x="6373961" y="394636"/>
            <a:ext cx="1055319" cy="6800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pic>
        <p:nvPicPr>
          <p:cNvPr id="69" name="Grafik 68">
            <a:extLst>
              <a:ext uri="{FF2B5EF4-FFF2-40B4-BE49-F238E27FC236}">
                <a16:creationId xmlns:a16="http://schemas.microsoft.com/office/drawing/2014/main" id="{87185633-3115-4346-8100-B1227FDE7F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1383" y="943494"/>
            <a:ext cx="1147328" cy="20314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5562" y="171583"/>
            <a:ext cx="6510611" cy="498434"/>
          </a:xfrm>
        </p:spPr>
        <p:txBody>
          <a:bodyPr>
            <a:normAutofit/>
          </a:bodyPr>
          <a:lstStyle/>
          <a:p>
            <a:r>
              <a:rPr lang="en-US" dirty="0"/>
              <a:t>E-Lens Requirements for SIS18</a:t>
            </a:r>
            <a:endParaRPr lang="de-DE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5F0A9926-CCEB-4EF5-A2FD-021C497CFF69}"/>
              </a:ext>
            </a:extLst>
          </p:cNvPr>
          <p:cNvSpPr txBox="1"/>
          <p:nvPr/>
        </p:nvSpPr>
        <p:spPr>
          <a:xfrm>
            <a:off x="8054593" y="3429965"/>
            <a:ext cx="974947" cy="58477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800" dirty="0" err="1"/>
              <a:t>Profiles</a:t>
            </a:r>
            <a:r>
              <a:rPr lang="de-DE" sz="800" dirty="0"/>
              <a:t>:</a:t>
            </a:r>
          </a:p>
          <a:p>
            <a:pPr algn="l"/>
            <a:r>
              <a:rPr lang="de-DE" sz="800" dirty="0"/>
              <a:t>A: Single h RF,</a:t>
            </a:r>
          </a:p>
          <a:p>
            <a:pPr algn="l"/>
            <a:r>
              <a:rPr lang="de-DE" sz="800" dirty="0"/>
              <a:t>B: </a:t>
            </a:r>
            <a:r>
              <a:rPr lang="de-DE" sz="800" b="1" dirty="0"/>
              <a:t>dual h</a:t>
            </a:r>
            <a:r>
              <a:rPr lang="de-DE" sz="800" dirty="0"/>
              <a:t> RF,</a:t>
            </a:r>
          </a:p>
          <a:p>
            <a:pPr algn="l"/>
            <a:r>
              <a:rPr lang="de-DE" sz="800" dirty="0"/>
              <a:t>C: Beam </a:t>
            </a:r>
            <a:r>
              <a:rPr lang="de-DE" sz="800" dirty="0" err="1"/>
              <a:t>blow-up</a:t>
            </a:r>
            <a:endParaRPr lang="de-DE" sz="800" dirty="0"/>
          </a:p>
        </p:txBody>
      </p:sp>
      <p:sp>
        <p:nvSpPr>
          <p:cNvPr id="73" name="Textfeld 72">
            <a:extLst>
              <a:ext uri="{FF2B5EF4-FFF2-40B4-BE49-F238E27FC236}">
                <a16:creationId xmlns:a16="http://schemas.microsoft.com/office/drawing/2014/main" id="{0CBA783D-4D51-4866-BD52-D8BEFE8B97DE}"/>
              </a:ext>
            </a:extLst>
          </p:cNvPr>
          <p:cNvSpPr txBox="1"/>
          <p:nvPr/>
        </p:nvSpPr>
        <p:spPr>
          <a:xfrm>
            <a:off x="7551708" y="3350009"/>
            <a:ext cx="253596" cy="215444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800" dirty="0"/>
              <a:t>A</a:t>
            </a:r>
          </a:p>
        </p:txBody>
      </p:sp>
      <p:sp>
        <p:nvSpPr>
          <p:cNvPr id="74" name="Textfeld 73">
            <a:extLst>
              <a:ext uri="{FF2B5EF4-FFF2-40B4-BE49-F238E27FC236}">
                <a16:creationId xmlns:a16="http://schemas.microsoft.com/office/drawing/2014/main" id="{284B576F-933D-435D-B733-7900B9B7FE86}"/>
              </a:ext>
            </a:extLst>
          </p:cNvPr>
          <p:cNvSpPr txBox="1"/>
          <p:nvPr/>
        </p:nvSpPr>
        <p:spPr>
          <a:xfrm>
            <a:off x="7550105" y="3550534"/>
            <a:ext cx="258404" cy="215444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800" b="1" dirty="0"/>
              <a:t>B</a:t>
            </a:r>
          </a:p>
        </p:txBody>
      </p:sp>
      <p:sp>
        <p:nvSpPr>
          <p:cNvPr id="75" name="Textfeld 74">
            <a:extLst>
              <a:ext uri="{FF2B5EF4-FFF2-40B4-BE49-F238E27FC236}">
                <a16:creationId xmlns:a16="http://schemas.microsoft.com/office/drawing/2014/main" id="{D9CE680D-74AC-426D-8A81-07E53F0844F9}"/>
              </a:ext>
            </a:extLst>
          </p:cNvPr>
          <p:cNvSpPr txBox="1"/>
          <p:nvPr/>
        </p:nvSpPr>
        <p:spPr>
          <a:xfrm>
            <a:off x="7548499" y="3779935"/>
            <a:ext cx="258404" cy="215444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800" dirty="0"/>
              <a:t>C</a:t>
            </a:r>
          </a:p>
        </p:txBody>
      </p:sp>
      <p:sp>
        <p:nvSpPr>
          <p:cNvPr id="85" name="Ellipse 84">
            <a:extLst>
              <a:ext uri="{FF2B5EF4-FFF2-40B4-BE49-F238E27FC236}">
                <a16:creationId xmlns:a16="http://schemas.microsoft.com/office/drawing/2014/main" id="{9287C247-701E-4E5E-B160-689682D42408}"/>
              </a:ext>
            </a:extLst>
          </p:cNvPr>
          <p:cNvSpPr/>
          <p:nvPr/>
        </p:nvSpPr>
        <p:spPr>
          <a:xfrm>
            <a:off x="6119824" y="2041359"/>
            <a:ext cx="57150" cy="49273"/>
          </a:xfrm>
          <a:prstGeom prst="ellipse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86" name="Ellipse 85">
            <a:extLst>
              <a:ext uri="{FF2B5EF4-FFF2-40B4-BE49-F238E27FC236}">
                <a16:creationId xmlns:a16="http://schemas.microsoft.com/office/drawing/2014/main" id="{785DB519-A942-4556-996D-08ACAF0F1E93}"/>
              </a:ext>
            </a:extLst>
          </p:cNvPr>
          <p:cNvSpPr/>
          <p:nvPr/>
        </p:nvSpPr>
        <p:spPr>
          <a:xfrm>
            <a:off x="7067575" y="1967536"/>
            <a:ext cx="57150" cy="49273"/>
          </a:xfrm>
          <a:prstGeom prst="ellipse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88" name="Ellipse 87">
            <a:extLst>
              <a:ext uri="{FF2B5EF4-FFF2-40B4-BE49-F238E27FC236}">
                <a16:creationId xmlns:a16="http://schemas.microsoft.com/office/drawing/2014/main" id="{186CDBA0-A9C6-4F0A-B728-A137E05809F2}"/>
              </a:ext>
            </a:extLst>
          </p:cNvPr>
          <p:cNvSpPr/>
          <p:nvPr/>
        </p:nvSpPr>
        <p:spPr>
          <a:xfrm>
            <a:off x="4600562" y="3489176"/>
            <a:ext cx="57150" cy="49273"/>
          </a:xfrm>
          <a:prstGeom prst="ellipse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3ACD9716-5171-460C-B425-3614B11A0604}"/>
              </a:ext>
            </a:extLst>
          </p:cNvPr>
          <p:cNvSpPr txBox="1"/>
          <p:nvPr/>
        </p:nvSpPr>
        <p:spPr>
          <a:xfrm rot="16200000">
            <a:off x="3561546" y="2091505"/>
            <a:ext cx="864339" cy="230832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900" dirty="0"/>
              <a:t>Cycle time (t)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39C60DDD-3175-41D5-92E0-7F054AE833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3438" y="4902240"/>
            <a:ext cx="2221254" cy="1665940"/>
          </a:xfrm>
          <a:prstGeom prst="rect">
            <a:avLst/>
          </a:prstGeom>
        </p:spPr>
      </p:pic>
      <p:pic>
        <p:nvPicPr>
          <p:cNvPr id="45" name="Grafik 44">
            <a:extLst>
              <a:ext uri="{FF2B5EF4-FFF2-40B4-BE49-F238E27FC236}">
                <a16:creationId xmlns:a16="http://schemas.microsoft.com/office/drawing/2014/main" id="{22DBD603-D402-403C-AD44-D0B9AFC6E2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74627" y="4912026"/>
            <a:ext cx="2234758" cy="1676068"/>
          </a:xfrm>
          <a:prstGeom prst="rect">
            <a:avLst/>
          </a:prstGeom>
        </p:spPr>
      </p:pic>
      <p:sp>
        <p:nvSpPr>
          <p:cNvPr id="64" name="Textfeld 63">
            <a:extLst>
              <a:ext uri="{FF2B5EF4-FFF2-40B4-BE49-F238E27FC236}">
                <a16:creationId xmlns:a16="http://schemas.microsoft.com/office/drawing/2014/main" id="{3D82A44E-60C1-4347-A83A-0FABC1DC46FC}"/>
              </a:ext>
            </a:extLst>
          </p:cNvPr>
          <p:cNvSpPr txBox="1"/>
          <p:nvPr/>
        </p:nvSpPr>
        <p:spPr>
          <a:xfrm>
            <a:off x="5091350" y="6138866"/>
            <a:ext cx="587020" cy="215444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800" dirty="0"/>
              <a:t>Solenoid</a:t>
            </a:r>
          </a:p>
        </p:txBody>
      </p:sp>
      <p:cxnSp>
        <p:nvCxnSpPr>
          <p:cNvPr id="52" name="Gerade Verbindung mit Pfeil 51">
            <a:extLst>
              <a:ext uri="{FF2B5EF4-FFF2-40B4-BE49-F238E27FC236}">
                <a16:creationId xmlns:a16="http://schemas.microsoft.com/office/drawing/2014/main" id="{11755406-148E-46C1-8959-B261BA7FFC79}"/>
              </a:ext>
            </a:extLst>
          </p:cNvPr>
          <p:cNvCxnSpPr>
            <a:cxnSpLocks/>
          </p:cNvCxnSpPr>
          <p:nvPr/>
        </p:nvCxnSpPr>
        <p:spPr>
          <a:xfrm flipH="1" flipV="1">
            <a:off x="4925858" y="6245767"/>
            <a:ext cx="234311" cy="8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Gerade Verbindung mit Pfeil 64">
            <a:extLst>
              <a:ext uri="{FF2B5EF4-FFF2-40B4-BE49-F238E27FC236}">
                <a16:creationId xmlns:a16="http://schemas.microsoft.com/office/drawing/2014/main" id="{8B805FA5-2CA3-45B4-AFE6-A1A632C374C9}"/>
              </a:ext>
            </a:extLst>
          </p:cNvPr>
          <p:cNvCxnSpPr>
            <a:cxnSpLocks/>
          </p:cNvCxnSpPr>
          <p:nvPr/>
        </p:nvCxnSpPr>
        <p:spPr>
          <a:xfrm>
            <a:off x="5607844" y="6245767"/>
            <a:ext cx="229028" cy="8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Textfeld 100">
            <a:extLst>
              <a:ext uri="{FF2B5EF4-FFF2-40B4-BE49-F238E27FC236}">
                <a16:creationId xmlns:a16="http://schemas.microsoft.com/office/drawing/2014/main" id="{1F2E6CF0-0D6F-416C-8F32-9EB1CA1EF614}"/>
              </a:ext>
            </a:extLst>
          </p:cNvPr>
          <p:cNvSpPr txBox="1"/>
          <p:nvPr/>
        </p:nvSpPr>
        <p:spPr>
          <a:xfrm>
            <a:off x="7310155" y="6162681"/>
            <a:ext cx="587020" cy="215444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800" dirty="0"/>
              <a:t>Solenoid</a:t>
            </a:r>
          </a:p>
        </p:txBody>
      </p:sp>
      <p:cxnSp>
        <p:nvCxnSpPr>
          <p:cNvPr id="102" name="Gerade Verbindung mit Pfeil 101">
            <a:extLst>
              <a:ext uri="{FF2B5EF4-FFF2-40B4-BE49-F238E27FC236}">
                <a16:creationId xmlns:a16="http://schemas.microsoft.com/office/drawing/2014/main" id="{5920A265-BFBF-4BE7-ABD1-37AD8AB4A83E}"/>
              </a:ext>
            </a:extLst>
          </p:cNvPr>
          <p:cNvCxnSpPr>
            <a:cxnSpLocks/>
          </p:cNvCxnSpPr>
          <p:nvPr/>
        </p:nvCxnSpPr>
        <p:spPr>
          <a:xfrm flipH="1">
            <a:off x="7151808" y="6269582"/>
            <a:ext cx="21578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Gerade Verbindung mit Pfeil 102">
            <a:extLst>
              <a:ext uri="{FF2B5EF4-FFF2-40B4-BE49-F238E27FC236}">
                <a16:creationId xmlns:a16="http://schemas.microsoft.com/office/drawing/2014/main" id="{E18D317B-9682-4762-B924-44FCE200B8E9}"/>
              </a:ext>
            </a:extLst>
          </p:cNvPr>
          <p:cNvCxnSpPr>
            <a:cxnSpLocks/>
          </p:cNvCxnSpPr>
          <p:nvPr/>
        </p:nvCxnSpPr>
        <p:spPr>
          <a:xfrm>
            <a:off x="7831931" y="6270403"/>
            <a:ext cx="22612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7" name="Gruppieren 56">
            <a:extLst>
              <a:ext uri="{FF2B5EF4-FFF2-40B4-BE49-F238E27FC236}">
                <a16:creationId xmlns:a16="http://schemas.microsoft.com/office/drawing/2014/main" id="{666EA62B-A356-4A58-9631-7F8E92B500C4}"/>
              </a:ext>
            </a:extLst>
          </p:cNvPr>
          <p:cNvGrpSpPr/>
          <p:nvPr/>
        </p:nvGrpSpPr>
        <p:grpSpPr>
          <a:xfrm>
            <a:off x="4883784" y="5234663"/>
            <a:ext cx="215444" cy="924598"/>
            <a:chOff x="4883784" y="5234663"/>
            <a:chExt cx="215444" cy="924598"/>
          </a:xfrm>
        </p:grpSpPr>
        <p:sp>
          <p:nvSpPr>
            <p:cNvPr id="79" name="Textfeld 78">
              <a:extLst>
                <a:ext uri="{FF2B5EF4-FFF2-40B4-BE49-F238E27FC236}">
                  <a16:creationId xmlns:a16="http://schemas.microsoft.com/office/drawing/2014/main" id="{41F8FC96-9096-47CE-9FB6-D86E64F1CD37}"/>
                </a:ext>
              </a:extLst>
            </p:cNvPr>
            <p:cNvSpPr txBox="1"/>
            <p:nvPr/>
          </p:nvSpPr>
          <p:spPr>
            <a:xfrm rot="16200000">
              <a:off x="4710018" y="5600880"/>
              <a:ext cx="562975" cy="215444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spAutoFit/>
            </a:bodyPr>
            <a:lstStyle/>
            <a:p>
              <a:pPr algn="ctr"/>
              <a:r>
                <a:rPr lang="de-DE" sz="800" dirty="0">
                  <a:solidFill>
                    <a:schemeClr val="accent6"/>
                  </a:solidFill>
                </a:rPr>
                <a:t>e</a:t>
              </a:r>
              <a:r>
                <a:rPr lang="de-DE" sz="800" baseline="30000" dirty="0">
                  <a:solidFill>
                    <a:schemeClr val="accent6"/>
                  </a:solidFill>
                </a:rPr>
                <a:t>-</a:t>
              </a:r>
              <a:r>
                <a:rPr lang="de-DE" sz="800" dirty="0">
                  <a:solidFill>
                    <a:schemeClr val="accent6"/>
                  </a:solidFill>
                </a:rPr>
                <a:t> beam</a:t>
              </a:r>
            </a:p>
          </p:txBody>
        </p:sp>
        <p:cxnSp>
          <p:nvCxnSpPr>
            <p:cNvPr id="80" name="Gerade Verbindung mit Pfeil 79">
              <a:extLst>
                <a:ext uri="{FF2B5EF4-FFF2-40B4-BE49-F238E27FC236}">
                  <a16:creationId xmlns:a16="http://schemas.microsoft.com/office/drawing/2014/main" id="{3ACC5B80-A564-4B9A-9E4D-792A0FCF2DC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00773" y="5234663"/>
              <a:ext cx="155" cy="21977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Gerade Verbindung mit Pfeil 80">
              <a:extLst>
                <a:ext uri="{FF2B5EF4-FFF2-40B4-BE49-F238E27FC236}">
                  <a16:creationId xmlns:a16="http://schemas.microsoft.com/office/drawing/2014/main" id="{1AC24C69-3D69-4587-8578-16654C7DE821}"/>
                </a:ext>
              </a:extLst>
            </p:cNvPr>
            <p:cNvCxnSpPr>
              <a:cxnSpLocks/>
            </p:cNvCxnSpPr>
            <p:nvPr/>
          </p:nvCxnSpPr>
          <p:spPr>
            <a:xfrm>
              <a:off x="5003158" y="5963320"/>
              <a:ext cx="149" cy="19594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Gruppieren 107">
            <a:extLst>
              <a:ext uri="{FF2B5EF4-FFF2-40B4-BE49-F238E27FC236}">
                <a16:creationId xmlns:a16="http://schemas.microsoft.com/office/drawing/2014/main" id="{F3645ADE-2462-4F6C-B9CF-AA0397BE8494}"/>
              </a:ext>
            </a:extLst>
          </p:cNvPr>
          <p:cNvGrpSpPr/>
          <p:nvPr/>
        </p:nvGrpSpPr>
        <p:grpSpPr>
          <a:xfrm>
            <a:off x="7112668" y="5248949"/>
            <a:ext cx="215444" cy="924598"/>
            <a:chOff x="4883784" y="5234663"/>
            <a:chExt cx="215444" cy="924598"/>
          </a:xfrm>
        </p:grpSpPr>
        <p:sp>
          <p:nvSpPr>
            <p:cNvPr id="109" name="Textfeld 108">
              <a:extLst>
                <a:ext uri="{FF2B5EF4-FFF2-40B4-BE49-F238E27FC236}">
                  <a16:creationId xmlns:a16="http://schemas.microsoft.com/office/drawing/2014/main" id="{7696F46D-A9F0-4B18-8465-600F7D7CE423}"/>
                </a:ext>
              </a:extLst>
            </p:cNvPr>
            <p:cNvSpPr txBox="1"/>
            <p:nvPr/>
          </p:nvSpPr>
          <p:spPr>
            <a:xfrm rot="16200000">
              <a:off x="4710018" y="5600880"/>
              <a:ext cx="562975" cy="215444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spAutoFit/>
            </a:bodyPr>
            <a:lstStyle/>
            <a:p>
              <a:pPr algn="ctr"/>
              <a:r>
                <a:rPr lang="de-DE" sz="800" dirty="0">
                  <a:solidFill>
                    <a:schemeClr val="accent6"/>
                  </a:solidFill>
                </a:rPr>
                <a:t>e</a:t>
              </a:r>
              <a:r>
                <a:rPr lang="de-DE" sz="800" baseline="30000" dirty="0">
                  <a:solidFill>
                    <a:schemeClr val="accent6"/>
                  </a:solidFill>
                </a:rPr>
                <a:t>-</a:t>
              </a:r>
              <a:r>
                <a:rPr lang="de-DE" sz="800" dirty="0">
                  <a:solidFill>
                    <a:schemeClr val="accent6"/>
                  </a:solidFill>
                </a:rPr>
                <a:t> beam</a:t>
              </a:r>
            </a:p>
          </p:txBody>
        </p:sp>
        <p:cxnSp>
          <p:nvCxnSpPr>
            <p:cNvPr id="110" name="Gerade Verbindung mit Pfeil 109">
              <a:extLst>
                <a:ext uri="{FF2B5EF4-FFF2-40B4-BE49-F238E27FC236}">
                  <a16:creationId xmlns:a16="http://schemas.microsoft.com/office/drawing/2014/main" id="{3CC8DF14-A1E1-43B2-8A34-F0BBFFCD1F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000773" y="5234663"/>
              <a:ext cx="155" cy="21977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Gerade Verbindung mit Pfeil 110">
              <a:extLst>
                <a:ext uri="{FF2B5EF4-FFF2-40B4-BE49-F238E27FC236}">
                  <a16:creationId xmlns:a16="http://schemas.microsoft.com/office/drawing/2014/main" id="{B05B6440-D317-45D8-81D5-18A17D939008}"/>
                </a:ext>
              </a:extLst>
            </p:cNvPr>
            <p:cNvCxnSpPr>
              <a:cxnSpLocks/>
            </p:cNvCxnSpPr>
            <p:nvPr/>
          </p:nvCxnSpPr>
          <p:spPr>
            <a:xfrm>
              <a:off x="5003158" y="5963320"/>
              <a:ext cx="149" cy="19594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7" name="Grafik 76">
            <a:extLst>
              <a:ext uri="{FF2B5EF4-FFF2-40B4-BE49-F238E27FC236}">
                <a16:creationId xmlns:a16="http://schemas.microsoft.com/office/drawing/2014/main" id="{169DA14C-3B2F-4FAF-B475-F114F98B228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4803156" y="5060778"/>
            <a:ext cx="46757" cy="49284"/>
          </a:xfrm>
          <a:prstGeom prst="rect">
            <a:avLst/>
          </a:prstGeom>
        </p:spPr>
      </p:pic>
      <p:pic>
        <p:nvPicPr>
          <p:cNvPr id="113" name="Grafik 112">
            <a:extLst>
              <a:ext uri="{FF2B5EF4-FFF2-40B4-BE49-F238E27FC236}">
                <a16:creationId xmlns:a16="http://schemas.microsoft.com/office/drawing/2014/main" id="{D75FF692-2D25-4AD6-BD2D-3AF20F67E2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5813493" y="5213853"/>
            <a:ext cx="46757" cy="49284"/>
          </a:xfrm>
          <a:prstGeom prst="rect">
            <a:avLst/>
          </a:prstGeom>
        </p:spPr>
      </p:pic>
      <p:pic>
        <p:nvPicPr>
          <p:cNvPr id="114" name="Grafik 113">
            <a:extLst>
              <a:ext uri="{FF2B5EF4-FFF2-40B4-BE49-F238E27FC236}">
                <a16:creationId xmlns:a16="http://schemas.microsoft.com/office/drawing/2014/main" id="{20CF745D-7CFD-4D44-B266-47C6868BC10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7030332" y="5072228"/>
            <a:ext cx="46757" cy="49284"/>
          </a:xfrm>
          <a:prstGeom prst="rect">
            <a:avLst/>
          </a:prstGeom>
        </p:spPr>
      </p:pic>
      <p:pic>
        <p:nvPicPr>
          <p:cNvPr id="115" name="Grafik 114">
            <a:extLst>
              <a:ext uri="{FF2B5EF4-FFF2-40B4-BE49-F238E27FC236}">
                <a16:creationId xmlns:a16="http://schemas.microsoft.com/office/drawing/2014/main" id="{EF634E86-6F63-414E-A040-50CB9261EA5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8034680" y="5431823"/>
            <a:ext cx="46757" cy="49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232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5B723B-AE9B-4025-AD99-0057A2C5B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565" y="86509"/>
            <a:ext cx="5584535" cy="787557"/>
          </a:xfrm>
        </p:spPr>
        <p:txBody>
          <a:bodyPr/>
          <a:lstStyle/>
          <a:p>
            <a:r>
              <a:rPr lang="de-DE" dirty="0"/>
              <a:t>RF-</a:t>
            </a:r>
            <a:r>
              <a:rPr lang="de-DE" dirty="0" err="1"/>
              <a:t>Modulated</a:t>
            </a:r>
            <a:r>
              <a:rPr lang="de-DE" dirty="0"/>
              <a:t> </a:t>
            </a:r>
            <a:r>
              <a:rPr lang="de-DE" dirty="0" err="1"/>
              <a:t>Electron</a:t>
            </a:r>
            <a:r>
              <a:rPr lang="de-DE" dirty="0"/>
              <a:t> </a:t>
            </a:r>
            <a:r>
              <a:rPr lang="de-DE" dirty="0" err="1"/>
              <a:t>Gun</a:t>
            </a:r>
            <a:r>
              <a:rPr lang="de-DE" dirty="0"/>
              <a:t> 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4EBEF95-BC4E-4EEE-ABF6-5E72A38A1C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697" y="1309226"/>
            <a:ext cx="3403808" cy="1690353"/>
          </a:xfrm>
          <a:prstGeom prst="rect">
            <a:avLst/>
          </a:prstGeom>
        </p:spPr>
      </p:pic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5121B063-A5E6-4499-984A-BB86108D8E0A}"/>
              </a:ext>
            </a:extLst>
          </p:cNvPr>
          <p:cNvGrpSpPr/>
          <p:nvPr/>
        </p:nvGrpSpPr>
        <p:grpSpPr>
          <a:xfrm>
            <a:off x="274894" y="4785295"/>
            <a:ext cx="3353983" cy="1695495"/>
            <a:chOff x="1365511" y="4387907"/>
            <a:chExt cx="3353983" cy="1695495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25E531E6-68D4-46A9-9DEF-FAD2FE6664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62986" y="4660948"/>
              <a:ext cx="1354894" cy="1319245"/>
            </a:xfrm>
            <a:prstGeom prst="rect">
              <a:avLst/>
            </a:prstGeom>
          </p:spPr>
        </p:pic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3FB5481C-FAD4-4AA7-AA69-BB17A707A8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68947" y="4621998"/>
              <a:ext cx="1750547" cy="1461404"/>
            </a:xfrm>
            <a:prstGeom prst="rect">
              <a:avLst/>
            </a:prstGeom>
          </p:spPr>
        </p:pic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293A3A50-C46F-43DB-8C04-B0718F7E5CC4}"/>
                </a:ext>
              </a:extLst>
            </p:cNvPr>
            <p:cNvSpPr txBox="1"/>
            <p:nvPr/>
          </p:nvSpPr>
          <p:spPr>
            <a:xfrm>
              <a:off x="1365511" y="4387907"/>
              <a:ext cx="888385" cy="253916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spAutoFit/>
            </a:bodyPr>
            <a:lstStyle/>
            <a:p>
              <a:pPr algn="l"/>
              <a:r>
                <a:rPr lang="de-DE" sz="1050" dirty="0">
                  <a:latin typeface="Arial" panose="020B0604020202020204" pitchFamily="34" charset="0"/>
                  <a:cs typeface="Arial" panose="020B0604020202020204" pitchFamily="34" charset="0"/>
                </a:rPr>
                <a:t>'Target' </a:t>
              </a:r>
              <a:r>
                <a:rPr lang="de-DE" sz="1050" dirty="0" err="1">
                  <a:latin typeface="Arial" panose="020B0604020202020204" pitchFamily="34" charset="0"/>
                  <a:cs typeface="Arial" panose="020B0604020202020204" pitchFamily="34" charset="0"/>
                </a:rPr>
                <a:t>grid</a:t>
              </a:r>
              <a:endParaRPr lang="de-DE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39E7CF2A-729F-41EE-8266-24974226E21E}"/>
              </a:ext>
            </a:extLst>
          </p:cNvPr>
          <p:cNvGrpSpPr/>
          <p:nvPr/>
        </p:nvGrpSpPr>
        <p:grpSpPr>
          <a:xfrm>
            <a:off x="309730" y="3212458"/>
            <a:ext cx="3307904" cy="1682231"/>
            <a:chOff x="4751575" y="4422373"/>
            <a:chExt cx="3307904" cy="1682231"/>
          </a:xfrm>
        </p:grpSpPr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91B7994D-3657-4252-A0AC-AAB21CDCFE2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914214" y="4660947"/>
              <a:ext cx="1342799" cy="1319245"/>
            </a:xfrm>
            <a:prstGeom prst="rect">
              <a:avLst/>
            </a:prstGeom>
          </p:spPr>
        </p:pic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84B0B6D1-79D6-4716-9E03-4B3B6392C2C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308932" y="4643201"/>
              <a:ext cx="1750547" cy="1461403"/>
            </a:xfrm>
            <a:prstGeom prst="rect">
              <a:avLst/>
            </a:prstGeom>
          </p:spPr>
        </p:pic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80A275CC-BF0F-440D-BB13-F94F87CB8A97}"/>
                </a:ext>
              </a:extLst>
            </p:cNvPr>
            <p:cNvSpPr txBox="1"/>
            <p:nvPr/>
          </p:nvSpPr>
          <p:spPr>
            <a:xfrm>
              <a:off x="4751575" y="4422373"/>
              <a:ext cx="1257075" cy="253916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spAutoFit/>
            </a:bodyPr>
            <a:lstStyle/>
            <a:p>
              <a:pPr algn="l"/>
              <a:r>
                <a:rPr lang="de-DE" sz="1050" dirty="0">
                  <a:latin typeface="Arial" panose="020B0604020202020204" pitchFamily="34" charset="0"/>
                  <a:cs typeface="Arial" panose="020B0604020202020204" pitchFamily="34" charset="0"/>
                </a:rPr>
                <a:t>'Honey </a:t>
              </a:r>
              <a:r>
                <a:rPr lang="de-DE" sz="1050" dirty="0" err="1">
                  <a:latin typeface="Arial" panose="020B0604020202020204" pitchFamily="34" charset="0"/>
                  <a:cs typeface="Arial" panose="020B0604020202020204" pitchFamily="34" charset="0"/>
                </a:rPr>
                <a:t>comb</a:t>
              </a:r>
              <a:r>
                <a:rPr lang="de-DE" sz="1050" dirty="0">
                  <a:latin typeface="Arial" panose="020B0604020202020204" pitchFamily="34" charset="0"/>
                  <a:cs typeface="Arial" panose="020B0604020202020204" pitchFamily="34" charset="0"/>
                </a:rPr>
                <a:t>' </a:t>
              </a:r>
              <a:r>
                <a:rPr lang="de-DE" sz="1050" dirty="0" err="1">
                  <a:latin typeface="Arial" panose="020B0604020202020204" pitchFamily="34" charset="0"/>
                  <a:cs typeface="Arial" panose="020B0604020202020204" pitchFamily="34" charset="0"/>
                </a:rPr>
                <a:t>grid</a:t>
              </a:r>
              <a:endParaRPr lang="de-DE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75834102-1324-4201-ABB8-14B2949629A1}"/>
              </a:ext>
            </a:extLst>
          </p:cNvPr>
          <p:cNvGrpSpPr/>
          <p:nvPr/>
        </p:nvGrpSpPr>
        <p:grpSpPr>
          <a:xfrm>
            <a:off x="5082638" y="3176794"/>
            <a:ext cx="3059487" cy="3352362"/>
            <a:chOff x="5082638" y="3176794"/>
            <a:chExt cx="3059487" cy="3352362"/>
          </a:xfrm>
        </p:grpSpPr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BDB548EC-44E4-40C4-8479-FC406CAD4557}"/>
                </a:ext>
              </a:extLst>
            </p:cNvPr>
            <p:cNvSpPr txBox="1"/>
            <p:nvPr/>
          </p:nvSpPr>
          <p:spPr>
            <a:xfrm>
              <a:off x="6070900" y="3176794"/>
              <a:ext cx="1497526" cy="246221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spAutoFit/>
            </a:bodyPr>
            <a:lstStyle/>
            <a:p>
              <a:pPr algn="l"/>
              <a:r>
                <a:rPr lang="de-DE" sz="10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Electrostatic</a:t>
              </a:r>
              <a:r>
                <a:rPr lang="de-DE" sz="1000" dirty="0">
                  <a:latin typeface="Arial" panose="020B0604020202020204" pitchFamily="34" charset="0"/>
                  <a:cs typeface="Arial" panose="020B0604020202020204" pitchFamily="34" charset="0"/>
                </a:rPr>
                <a:t> Analysis:</a:t>
              </a:r>
            </a:p>
          </p:txBody>
        </p:sp>
        <p:grpSp>
          <p:nvGrpSpPr>
            <p:cNvPr id="23" name="Gruppieren 22">
              <a:extLst>
                <a:ext uri="{FF2B5EF4-FFF2-40B4-BE49-F238E27FC236}">
                  <a16:creationId xmlns:a16="http://schemas.microsoft.com/office/drawing/2014/main" id="{38DAE17A-991A-4ABE-B7F1-AF0E21F1D8F4}"/>
                </a:ext>
              </a:extLst>
            </p:cNvPr>
            <p:cNvGrpSpPr/>
            <p:nvPr/>
          </p:nvGrpSpPr>
          <p:grpSpPr>
            <a:xfrm>
              <a:off x="5082638" y="3615609"/>
              <a:ext cx="3059487" cy="1373270"/>
              <a:chOff x="3861811" y="3527822"/>
              <a:chExt cx="3059487" cy="1373270"/>
            </a:xfrm>
          </p:grpSpPr>
          <p:pic>
            <p:nvPicPr>
              <p:cNvPr id="20" name="Grafik 19">
                <a:extLst>
                  <a:ext uri="{FF2B5EF4-FFF2-40B4-BE49-F238E27FC236}">
                    <a16:creationId xmlns:a16="http://schemas.microsoft.com/office/drawing/2014/main" id="{534FFB3B-B796-40F0-87CA-436F62AC6A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861811" y="3538709"/>
                <a:ext cx="3024361" cy="1356503"/>
              </a:xfrm>
              <a:prstGeom prst="rect">
                <a:avLst/>
              </a:prstGeom>
            </p:spPr>
          </p:pic>
          <p:pic>
            <p:nvPicPr>
              <p:cNvPr id="22" name="Grafik 21">
                <a:extLst>
                  <a:ext uri="{FF2B5EF4-FFF2-40B4-BE49-F238E27FC236}">
                    <a16:creationId xmlns:a16="http://schemas.microsoft.com/office/drawing/2014/main" id="{18A26E80-28CC-4C57-95F0-3C45A7CF76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470530" y="3527822"/>
                <a:ext cx="450768" cy="1373270"/>
              </a:xfrm>
              <a:prstGeom prst="rect">
                <a:avLst/>
              </a:prstGeom>
            </p:spPr>
          </p:pic>
        </p:grpSp>
        <p:sp>
          <p:nvSpPr>
            <p:cNvPr id="39" name="Textfeld 38">
              <a:extLst>
                <a:ext uri="{FF2B5EF4-FFF2-40B4-BE49-F238E27FC236}">
                  <a16:creationId xmlns:a16="http://schemas.microsoft.com/office/drawing/2014/main" id="{3EBCCF62-88EB-4F44-ADC4-9EB7C72AB681}"/>
                </a:ext>
              </a:extLst>
            </p:cNvPr>
            <p:cNvSpPr txBox="1"/>
            <p:nvPr/>
          </p:nvSpPr>
          <p:spPr>
            <a:xfrm>
              <a:off x="5825009" y="3442860"/>
              <a:ext cx="1627369" cy="215444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spAutoFit/>
            </a:bodyPr>
            <a:lstStyle/>
            <a:p>
              <a:pPr algn="ctr"/>
              <a:r>
                <a:rPr lang="de-DE" sz="800" dirty="0" err="1"/>
                <a:t>Optimized</a:t>
              </a:r>
              <a:r>
                <a:rPr lang="de-DE" sz="800" dirty="0"/>
                <a:t> </a:t>
              </a:r>
              <a:r>
                <a:rPr lang="de-DE" sz="800" dirty="0" err="1"/>
                <a:t>for</a:t>
              </a:r>
              <a:r>
                <a:rPr lang="de-DE" sz="800" dirty="0"/>
                <a:t> max. 10 kV / mm:</a:t>
              </a:r>
            </a:p>
          </p:txBody>
        </p:sp>
        <p:grpSp>
          <p:nvGrpSpPr>
            <p:cNvPr id="26" name="Gruppieren 25">
              <a:extLst>
                <a:ext uri="{FF2B5EF4-FFF2-40B4-BE49-F238E27FC236}">
                  <a16:creationId xmlns:a16="http://schemas.microsoft.com/office/drawing/2014/main" id="{9A21212E-3A09-4BAA-9698-3A2AEFD93451}"/>
                </a:ext>
              </a:extLst>
            </p:cNvPr>
            <p:cNvGrpSpPr/>
            <p:nvPr/>
          </p:nvGrpSpPr>
          <p:grpSpPr>
            <a:xfrm>
              <a:off x="6162445" y="5137652"/>
              <a:ext cx="1935716" cy="1391504"/>
              <a:chOff x="7061412" y="3432572"/>
              <a:chExt cx="1935716" cy="1391504"/>
            </a:xfrm>
          </p:grpSpPr>
          <p:pic>
            <p:nvPicPr>
              <p:cNvPr id="19" name="Grafik 18">
                <a:extLst>
                  <a:ext uri="{FF2B5EF4-FFF2-40B4-BE49-F238E27FC236}">
                    <a16:creationId xmlns:a16="http://schemas.microsoft.com/office/drawing/2014/main" id="{506CD580-A7B8-4224-A038-656821B32C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061412" y="3437532"/>
                <a:ext cx="1934546" cy="1386544"/>
              </a:xfrm>
              <a:prstGeom prst="rect">
                <a:avLst/>
              </a:prstGeom>
            </p:spPr>
          </p:pic>
          <p:pic>
            <p:nvPicPr>
              <p:cNvPr id="25" name="Grafik 24">
                <a:extLst>
                  <a:ext uri="{FF2B5EF4-FFF2-40B4-BE49-F238E27FC236}">
                    <a16:creationId xmlns:a16="http://schemas.microsoft.com/office/drawing/2014/main" id="{FAF3C8C9-2FDC-48B5-BBFF-B60C5EB67E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615692" y="3432572"/>
                <a:ext cx="381436" cy="1361031"/>
              </a:xfrm>
              <a:prstGeom prst="rect">
                <a:avLst/>
              </a:prstGeom>
            </p:spPr>
          </p:pic>
        </p:grpSp>
        <p:sp>
          <p:nvSpPr>
            <p:cNvPr id="40" name="Textfeld 39">
              <a:extLst>
                <a:ext uri="{FF2B5EF4-FFF2-40B4-BE49-F238E27FC236}">
                  <a16:creationId xmlns:a16="http://schemas.microsoft.com/office/drawing/2014/main" id="{52FA6521-2790-4363-BC4C-534378A5AFC5}"/>
                </a:ext>
              </a:extLst>
            </p:cNvPr>
            <p:cNvSpPr txBox="1"/>
            <p:nvPr/>
          </p:nvSpPr>
          <p:spPr>
            <a:xfrm>
              <a:off x="6089355" y="4998249"/>
              <a:ext cx="1656223" cy="215444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spAutoFit/>
            </a:bodyPr>
            <a:lstStyle/>
            <a:p>
              <a:pPr algn="ctr"/>
              <a:r>
                <a:rPr lang="de-DE" sz="800" dirty="0" err="1"/>
                <a:t>Optimized</a:t>
              </a:r>
              <a:r>
                <a:rPr lang="de-DE" sz="800" dirty="0"/>
                <a:t> </a:t>
              </a:r>
              <a:r>
                <a:rPr lang="de-DE" sz="800" dirty="0" err="1"/>
                <a:t>for</a:t>
              </a:r>
              <a:r>
                <a:rPr lang="de-DE" sz="800" dirty="0"/>
                <a:t> max. 1.5 kV / mm:</a:t>
              </a:r>
            </a:p>
          </p:txBody>
        </p:sp>
      </p:grpSp>
      <p:pic>
        <p:nvPicPr>
          <p:cNvPr id="3" name="Grafik 1">
            <a:extLst>
              <a:ext uri="{FF2B5EF4-FFF2-40B4-BE49-F238E27FC236}">
                <a16:creationId xmlns:a16="http://schemas.microsoft.com/office/drawing/2014/main" id="{42FF8834-4755-5592-1785-DFC9432E2B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H="1">
            <a:off x="5681236" y="658204"/>
            <a:ext cx="1898215" cy="309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Pfeil: nach rechts 8">
            <a:extLst>
              <a:ext uri="{FF2B5EF4-FFF2-40B4-BE49-F238E27FC236}">
                <a16:creationId xmlns:a16="http://schemas.microsoft.com/office/drawing/2014/main" id="{A1B95A71-A870-45B9-A6A5-7BC88E7335EC}"/>
              </a:ext>
            </a:extLst>
          </p:cNvPr>
          <p:cNvSpPr/>
          <p:nvPr/>
        </p:nvSpPr>
        <p:spPr>
          <a:xfrm>
            <a:off x="4322616" y="2057400"/>
            <a:ext cx="571500" cy="332509"/>
          </a:xfrm>
          <a:prstGeom prst="rightArrow">
            <a:avLst/>
          </a:prstGeom>
          <a:solidFill>
            <a:srgbClr val="FDBB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DE"/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D0020AE1-5080-4E16-B04E-8FEC28BAF4CA}"/>
              </a:ext>
            </a:extLst>
          </p:cNvPr>
          <p:cNvSpPr txBox="1"/>
          <p:nvPr/>
        </p:nvSpPr>
        <p:spPr>
          <a:xfrm>
            <a:off x="7158868" y="6405328"/>
            <a:ext cx="587020" cy="215444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800" dirty="0"/>
              <a:t>Solenoid</a:t>
            </a:r>
          </a:p>
        </p:txBody>
      </p:sp>
      <p:cxnSp>
        <p:nvCxnSpPr>
          <p:cNvPr id="36" name="Gerade Verbindung mit Pfeil 35">
            <a:extLst>
              <a:ext uri="{FF2B5EF4-FFF2-40B4-BE49-F238E27FC236}">
                <a16:creationId xmlns:a16="http://schemas.microsoft.com/office/drawing/2014/main" id="{CC235997-F23F-4379-8737-86E129FCB9F3}"/>
              </a:ext>
            </a:extLst>
          </p:cNvPr>
          <p:cNvCxnSpPr>
            <a:cxnSpLocks/>
          </p:cNvCxnSpPr>
          <p:nvPr/>
        </p:nvCxnSpPr>
        <p:spPr>
          <a:xfrm flipH="1" flipV="1">
            <a:off x="7316283" y="6308251"/>
            <a:ext cx="117927" cy="1392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2209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EC705E-3E3A-4944-B4CC-757DB218B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66" y="19716"/>
            <a:ext cx="5584535" cy="793978"/>
          </a:xfrm>
        </p:spPr>
        <p:txBody>
          <a:bodyPr>
            <a:normAutofit/>
          </a:bodyPr>
          <a:lstStyle/>
          <a:p>
            <a:r>
              <a:rPr lang="de-DE" dirty="0" err="1"/>
              <a:t>Electron</a:t>
            </a:r>
            <a:r>
              <a:rPr lang="de-DE" dirty="0"/>
              <a:t> </a:t>
            </a:r>
            <a:r>
              <a:rPr lang="de-DE" dirty="0" err="1"/>
              <a:t>Collector</a:t>
            </a:r>
            <a:endParaRPr lang="de-DE" dirty="0"/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4D236262-DD2E-4C7E-BF07-1CCE57C6FB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60320" y="1343747"/>
            <a:ext cx="2339337" cy="2389736"/>
          </a:xfr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1304A624-5A6E-4288-AF2D-62EDD2749652}"/>
              </a:ext>
            </a:extLst>
          </p:cNvPr>
          <p:cNvSpPr txBox="1"/>
          <p:nvPr/>
        </p:nvSpPr>
        <p:spPr>
          <a:xfrm>
            <a:off x="919650" y="3752971"/>
            <a:ext cx="2970685" cy="215444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Design </a:t>
            </a:r>
            <a:r>
              <a:rPr kumimoji="0" lang="de-DE" sz="8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by</a:t>
            </a:r>
            <a:r>
              <a:rPr kumimoji="0" lang="de-DE" sz="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G. Pikurs, A. Ratkus and A. </a:t>
            </a:r>
            <a:r>
              <a:rPr kumimoji="0" lang="de-DE" sz="800" b="0" i="1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Moisevjes</a:t>
            </a:r>
            <a:r>
              <a:rPr kumimoji="0" lang="de-DE" sz="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RTU, 2026</a:t>
            </a:r>
          </a:p>
        </p:txBody>
      </p:sp>
      <p:graphicFrame>
        <p:nvGraphicFramePr>
          <p:cNvPr id="8" name="Tabelle 31">
            <a:extLst>
              <a:ext uri="{FF2B5EF4-FFF2-40B4-BE49-F238E27FC236}">
                <a16:creationId xmlns:a16="http://schemas.microsoft.com/office/drawing/2014/main" id="{A2F937A6-275C-45F3-BD97-6E53D9A0FB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7815047"/>
              </p:ext>
            </p:extLst>
          </p:nvPr>
        </p:nvGraphicFramePr>
        <p:xfrm>
          <a:off x="5100945" y="1340771"/>
          <a:ext cx="3263635" cy="2392712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209904">
                  <a:extLst>
                    <a:ext uri="{9D8B030D-6E8A-4147-A177-3AD203B41FA5}">
                      <a16:colId xmlns:a16="http://schemas.microsoft.com/office/drawing/2014/main" val="4200061270"/>
                    </a:ext>
                  </a:extLst>
                </a:gridCol>
                <a:gridCol w="685231">
                  <a:extLst>
                    <a:ext uri="{9D8B030D-6E8A-4147-A177-3AD203B41FA5}">
                      <a16:colId xmlns:a16="http://schemas.microsoft.com/office/drawing/2014/main" val="4248282804"/>
                    </a:ext>
                  </a:extLst>
                </a:gridCol>
                <a:gridCol w="368500">
                  <a:extLst>
                    <a:ext uri="{9D8B030D-6E8A-4147-A177-3AD203B41FA5}">
                      <a16:colId xmlns:a16="http://schemas.microsoft.com/office/drawing/2014/main" val="3139154184"/>
                    </a:ext>
                  </a:extLst>
                </a:gridCol>
              </a:tblGrid>
              <a:tr h="240865">
                <a:tc gridSpan="3">
                  <a:txBody>
                    <a:bodyPr/>
                    <a:lstStyle/>
                    <a:p>
                      <a:r>
                        <a:rPr lang="de-DE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Collector Parameter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de-DE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de-DE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171387"/>
                  </a:ext>
                </a:extLst>
              </a:tr>
              <a:tr h="195352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GB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electron current,  max. </a:t>
                      </a:r>
                      <a:endParaRPr lang="de-DE" sz="10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de-DE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de-DE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47880501"/>
                  </a:ext>
                </a:extLst>
              </a:tr>
              <a:tr h="195352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de-DE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bias potential, max. </a:t>
                      </a:r>
                      <a:endParaRPr lang="de-DE" sz="10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-6</a:t>
                      </a:r>
                      <a:endParaRPr lang="de-DE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kV</a:t>
                      </a:r>
                      <a:endParaRPr lang="de-DE" sz="10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9224620"/>
                  </a:ext>
                </a:extLst>
              </a:tr>
              <a:tr h="195352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de-DE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collector area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de-DE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1452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de-DE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cm</a:t>
                      </a:r>
                      <a:r>
                        <a:rPr lang="de-DE" sz="1000" baseline="30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01835356"/>
                  </a:ext>
                </a:extLst>
              </a:tr>
              <a:tr h="195352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inner radius , max.</a:t>
                      </a:r>
                      <a:endParaRPr lang="de-DE" sz="10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en-US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215</a:t>
                      </a:r>
                      <a:endParaRPr lang="de-DE" sz="10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mm</a:t>
                      </a:r>
                      <a:endParaRPr lang="de-DE" sz="10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17679263"/>
                  </a:ext>
                </a:extLst>
              </a:tr>
              <a:tr h="195352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outer radius, max.</a:t>
                      </a:r>
                      <a:endParaRPr lang="de-DE" sz="10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de-DE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242</a:t>
                      </a:r>
                      <a:endParaRPr lang="de-DE" sz="10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de-DE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mm</a:t>
                      </a:r>
                      <a:endParaRPr lang="de-DE" sz="10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4314964"/>
                  </a:ext>
                </a:extLst>
              </a:tr>
              <a:tr h="195352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US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beam radius </a:t>
                      </a:r>
                      <a:endParaRPr lang="de-DE" sz="10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en-US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≥ 215</a:t>
                      </a:r>
                      <a:endParaRPr lang="de-DE" sz="10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GB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mm</a:t>
                      </a:r>
                      <a:endParaRPr lang="de-DE" sz="10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59781315"/>
                  </a:ext>
                </a:extLst>
              </a:tr>
              <a:tr h="195352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GB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DC power deposition, max.</a:t>
                      </a:r>
                      <a:endParaRPr lang="de-DE" sz="1000" dirty="0">
                        <a:solidFill>
                          <a:srgbClr val="365F9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90</a:t>
                      </a:r>
                      <a:endParaRPr lang="de-DE" sz="1000" b="1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n-GB" sz="10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kW</a:t>
                      </a:r>
                      <a:endParaRPr lang="de-DE" sz="1000" b="1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21297122"/>
                  </a:ext>
                </a:extLst>
              </a:tr>
              <a:tr h="195352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de-DE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power deposition within cycle, max.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de-DE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de-DE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kW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17489141"/>
                  </a:ext>
                </a:extLst>
              </a:tr>
              <a:tr h="195352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de-DE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chamber height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de-DE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66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de-DE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mm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51253852"/>
                  </a:ext>
                </a:extLst>
              </a:tr>
              <a:tr h="195352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de-DE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weight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de-DE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&gt;50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de-DE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kg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1290138"/>
                  </a:ext>
                </a:extLst>
              </a:tr>
              <a:tr h="195352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de-DE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B-field, max.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600"/>
                        </a:spcAft>
                      </a:pPr>
                      <a:r>
                        <a:rPr lang="de-DE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0.4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de-DE" sz="1000" dirty="0">
                          <a:solidFill>
                            <a:srgbClr val="365F9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12044165"/>
                  </a:ext>
                </a:extLst>
              </a:tr>
            </a:tbl>
          </a:graphicData>
        </a:graphic>
      </p:graphicFrame>
      <p:pic>
        <p:nvPicPr>
          <p:cNvPr id="10" name="Grafik 9">
            <a:extLst>
              <a:ext uri="{FF2B5EF4-FFF2-40B4-BE49-F238E27FC236}">
                <a16:creationId xmlns:a16="http://schemas.microsoft.com/office/drawing/2014/main" id="{1D037292-E04A-4EEF-B794-28C54BD258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1674" y="1343748"/>
            <a:ext cx="1766137" cy="2389736"/>
          </a:xfrm>
          <a:prstGeom prst="rect">
            <a:avLst/>
          </a:prstGeom>
        </p:spPr>
      </p:pic>
      <p:pic>
        <p:nvPicPr>
          <p:cNvPr id="15" name="Picture 3" descr="A black and red letter p&#10;&#10;AI-generated content may be incorrect.">
            <a:extLst>
              <a:ext uri="{FF2B5EF4-FFF2-40B4-BE49-F238E27FC236}">
                <a16:creationId xmlns:a16="http://schemas.microsoft.com/office/drawing/2014/main" id="{BB236770-852B-47D6-90BC-20ECF0ACF4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991" y="549152"/>
            <a:ext cx="1800000" cy="360914"/>
          </a:xfrm>
          <a:prstGeom prst="rect">
            <a:avLst/>
          </a:prstGeom>
        </p:spPr>
      </p:pic>
      <p:grpSp>
        <p:nvGrpSpPr>
          <p:cNvPr id="36" name="Gruppieren 35">
            <a:extLst>
              <a:ext uri="{FF2B5EF4-FFF2-40B4-BE49-F238E27FC236}">
                <a16:creationId xmlns:a16="http://schemas.microsoft.com/office/drawing/2014/main" id="{FB0664D6-074A-40FA-B195-D3F38C431BFA}"/>
              </a:ext>
            </a:extLst>
          </p:cNvPr>
          <p:cNvGrpSpPr/>
          <p:nvPr/>
        </p:nvGrpSpPr>
        <p:grpSpPr>
          <a:xfrm>
            <a:off x="3113247" y="4037724"/>
            <a:ext cx="2954693" cy="2537703"/>
            <a:chOff x="11726506" y="25950636"/>
            <a:chExt cx="4907753" cy="4286816"/>
          </a:xfrm>
        </p:grpSpPr>
        <p:sp>
          <p:nvSpPr>
            <p:cNvPr id="46" name="Textfeld 45">
              <a:extLst>
                <a:ext uri="{FF2B5EF4-FFF2-40B4-BE49-F238E27FC236}">
                  <a16:creationId xmlns:a16="http://schemas.microsoft.com/office/drawing/2014/main" id="{E29835A2-2097-4ACE-8EEE-B85BE26B2825}"/>
                </a:ext>
              </a:extLst>
            </p:cNvPr>
            <p:cNvSpPr txBox="1"/>
            <p:nvPr/>
          </p:nvSpPr>
          <p:spPr>
            <a:xfrm>
              <a:off x="11726506" y="25950636"/>
              <a:ext cx="4725967" cy="467921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spAutoFit/>
            </a:bodyPr>
            <a:lstStyle/>
            <a:p>
              <a:pPr algn="ctr"/>
              <a:r>
                <a:rPr lang="de-DE" sz="1200" dirty="0">
                  <a:latin typeface="Arial" panose="020B0604020202020204" pitchFamily="34" charset="0"/>
                  <a:cs typeface="Arial" panose="020B0604020202020204" pitchFamily="34" charset="0"/>
                </a:rPr>
                <a:t>Maximum Power Deposition in Cycle:</a:t>
              </a:r>
            </a:p>
          </p:txBody>
        </p:sp>
        <p:sp>
          <p:nvSpPr>
            <p:cNvPr id="47" name="Textfeld 46">
              <a:extLst>
                <a:ext uri="{FF2B5EF4-FFF2-40B4-BE49-F238E27FC236}">
                  <a16:creationId xmlns:a16="http://schemas.microsoft.com/office/drawing/2014/main" id="{2E7C32C3-5B0F-4C63-B982-03AFF4CDDCB6}"/>
                </a:ext>
              </a:extLst>
            </p:cNvPr>
            <p:cNvSpPr txBox="1"/>
            <p:nvPr/>
          </p:nvSpPr>
          <p:spPr>
            <a:xfrm>
              <a:off x="11766785" y="29561566"/>
              <a:ext cx="4867474" cy="675886"/>
            </a:xfrm>
            <a:prstGeom prst="rect">
              <a:avLst/>
            </a:prstGeom>
          </p:spPr>
          <p:txBody>
            <a:bodyPr vert="horz" wrap="square" lIns="91440" tIns="45720" rIns="91440" bIns="45720" rtlCol="0" anchor="t">
              <a:spAutoFit/>
            </a:bodyPr>
            <a:lstStyle/>
            <a:p>
              <a:pPr marL="0" indent="0" algn="just">
                <a:buFont typeface="Wingdings" charset="2"/>
                <a:buNone/>
              </a:pPr>
              <a:r>
                <a:rPr lang="de-DE" sz="1000" dirty="0">
                  <a:latin typeface="Arial" panose="020B0604020202020204" pitchFamily="34" charset="0"/>
                  <a:cs typeface="Arial" panose="020B0604020202020204" pitchFamily="34" charset="0"/>
                </a:rPr>
                <a:t>E-</a:t>
              </a:r>
              <a:r>
                <a:rPr lang="de-DE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lens</a:t>
              </a:r>
              <a:r>
                <a:rPr lang="de-DE" sz="1000" dirty="0">
                  <a:latin typeface="Arial" panose="020B0604020202020204" pitchFamily="34" charset="0"/>
                  <a:cs typeface="Arial" panose="020B0604020202020204" pitchFamily="34" charset="0"/>
                </a:rPr>
                <a:t> is used at </a:t>
              </a:r>
              <a:r>
                <a:rPr lang="de-DE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low</a:t>
              </a:r>
              <a:r>
                <a:rPr lang="de-DE" sz="1000" dirty="0">
                  <a:latin typeface="Arial" panose="020B0604020202020204" pitchFamily="34" charset="0"/>
                  <a:cs typeface="Arial" panose="020B0604020202020204" pitchFamily="34" charset="0"/>
                </a:rPr>
                <a:t> B</a:t>
              </a:r>
              <a:r>
                <a:rPr lang="de-DE" sz="1000" dirty="0">
                  <a:latin typeface="Arial" panose="020B0604020202020204" pitchFamily="34" charset="0"/>
                  <a:cs typeface="Arial" panose="020B0604020202020204" pitchFamily="34" charset="0"/>
                  <a:sym typeface="Symbol" panose="05050102010706020507" pitchFamily="18" charset="2"/>
                </a:rPr>
                <a:t></a:t>
              </a:r>
              <a:r>
                <a:rPr lang="de-DE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of</a:t>
              </a:r>
              <a:r>
                <a:rPr lang="de-DE" sz="1000" dirty="0">
                  <a:latin typeface="Arial" panose="020B0604020202020204" pitchFamily="34" charset="0"/>
                  <a:cs typeface="Arial" panose="020B0604020202020204" pitchFamily="34" charset="0"/>
                </a:rPr>
                <a:t> SIS18 </a:t>
              </a:r>
              <a:r>
                <a:rPr lang="de-DE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cycle</a:t>
              </a:r>
              <a:r>
                <a:rPr lang="de-DE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thus</a:t>
              </a:r>
              <a:r>
                <a:rPr lang="de-DE" sz="1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de-DE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reducing</a:t>
              </a:r>
              <a:r>
                <a:rPr lang="de-DE" sz="1000" dirty="0">
                  <a:latin typeface="Arial" panose="020B0604020202020204" pitchFamily="34" charset="0"/>
                  <a:cs typeface="Arial" panose="020B0604020202020204" pitchFamily="34" charset="0"/>
                </a:rPr>
                <a:t> power deposition by ~0.3 </a:t>
              </a:r>
            </a:p>
          </p:txBody>
        </p:sp>
      </p:grpSp>
      <p:pic>
        <p:nvPicPr>
          <p:cNvPr id="40" name="Grafik 39">
            <a:extLst>
              <a:ext uri="{FF2B5EF4-FFF2-40B4-BE49-F238E27FC236}">
                <a16:creationId xmlns:a16="http://schemas.microsoft.com/office/drawing/2014/main" id="{9AFE55CA-FE9A-4B65-A3D5-F0CDBEB1D1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350" y="4310252"/>
            <a:ext cx="2511857" cy="2258677"/>
          </a:xfrm>
          <a:prstGeom prst="rect">
            <a:avLst/>
          </a:prstGeom>
        </p:spPr>
      </p:pic>
      <p:sp>
        <p:nvSpPr>
          <p:cNvPr id="41" name="Textfeld 40">
            <a:extLst>
              <a:ext uri="{FF2B5EF4-FFF2-40B4-BE49-F238E27FC236}">
                <a16:creationId xmlns:a16="http://schemas.microsoft.com/office/drawing/2014/main" id="{74BFA37D-2F75-4A7C-A3A5-F64764F4C6A6}"/>
              </a:ext>
            </a:extLst>
          </p:cNvPr>
          <p:cNvSpPr txBox="1"/>
          <p:nvPr/>
        </p:nvSpPr>
        <p:spPr>
          <a:xfrm>
            <a:off x="583181" y="4044144"/>
            <a:ext cx="2265364" cy="276999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Secondary </a:t>
            </a:r>
            <a:r>
              <a:rPr lang="de-DE" sz="1200" dirty="0" err="1">
                <a:latin typeface="Arial" panose="020B0604020202020204" pitchFamily="34" charset="0"/>
                <a:cs typeface="Arial" panose="020B0604020202020204" pitchFamily="34" charset="0"/>
              </a:rPr>
              <a:t>Electron</a:t>
            </a: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 Mitigation: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80146E12-EBA0-40AE-AF31-2388B7D71F7A}"/>
              </a:ext>
            </a:extLst>
          </p:cNvPr>
          <p:cNvSpPr txBox="1"/>
          <p:nvPr/>
        </p:nvSpPr>
        <p:spPr>
          <a:xfrm>
            <a:off x="268371" y="6127981"/>
            <a:ext cx="1432252" cy="276999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Efficiency </a:t>
            </a: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</a:t>
            </a:r>
            <a:r>
              <a:rPr lang="de-DE" sz="1200" dirty="0">
                <a:latin typeface="Arial" panose="020B0604020202020204" pitchFamily="34" charset="0"/>
                <a:cs typeface="Arial" panose="020B0604020202020204" pitchFamily="34" charset="0"/>
              </a:rPr>
              <a:t>99.8%</a:t>
            </a:r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80AE148B-45EA-4758-8935-B42A5B393B0E}"/>
              </a:ext>
            </a:extLst>
          </p:cNvPr>
          <p:cNvSpPr txBox="1"/>
          <p:nvPr/>
        </p:nvSpPr>
        <p:spPr>
          <a:xfrm>
            <a:off x="366945" y="4624236"/>
            <a:ext cx="1150570" cy="40011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SE backflow:</a:t>
            </a:r>
          </a:p>
          <a:p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11.1 mA</a:t>
            </a:r>
          </a:p>
        </p:txBody>
      </p:sp>
      <p:pic>
        <p:nvPicPr>
          <p:cNvPr id="39" name="Grafik 38">
            <a:extLst>
              <a:ext uri="{FF2B5EF4-FFF2-40B4-BE49-F238E27FC236}">
                <a16:creationId xmlns:a16="http://schemas.microsoft.com/office/drawing/2014/main" id="{AC4F1C84-B3D9-4ADC-AEB2-DB193D9A5E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03635" y="4335621"/>
            <a:ext cx="2198169" cy="1810181"/>
          </a:xfrm>
          <a:prstGeom prst="rect">
            <a:avLst/>
          </a:prstGeom>
        </p:spPr>
      </p:pic>
      <p:pic>
        <p:nvPicPr>
          <p:cNvPr id="49" name="Grafik 48">
            <a:extLst>
              <a:ext uri="{FF2B5EF4-FFF2-40B4-BE49-F238E27FC236}">
                <a16:creationId xmlns:a16="http://schemas.microsoft.com/office/drawing/2014/main" id="{5FE8E4F0-93FD-426B-B5C6-D52B12EB77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9750" y="4097911"/>
            <a:ext cx="2055072" cy="1490083"/>
          </a:xfrm>
          <a:prstGeom prst="rect">
            <a:avLst/>
          </a:prstGeom>
        </p:spPr>
      </p:pic>
      <p:pic>
        <p:nvPicPr>
          <p:cNvPr id="51" name="Grafik 50">
            <a:extLst>
              <a:ext uri="{FF2B5EF4-FFF2-40B4-BE49-F238E27FC236}">
                <a16:creationId xmlns:a16="http://schemas.microsoft.com/office/drawing/2014/main" id="{E6B0C166-5363-4E1E-AE6A-DCE22BE922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34778" y="5642312"/>
            <a:ext cx="2744580" cy="972929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2A2FD9B-8A06-489B-BC74-20AF4F582381}"/>
              </a:ext>
            </a:extLst>
          </p:cNvPr>
          <p:cNvSpPr txBox="1"/>
          <p:nvPr/>
        </p:nvSpPr>
        <p:spPr>
          <a:xfrm>
            <a:off x="6268202" y="3883501"/>
            <a:ext cx="1341329" cy="276999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1200" dirty="0"/>
              <a:t>Distribution T </a:t>
            </a:r>
            <a:r>
              <a:rPr lang="de-DE" sz="1200" dirty="0">
                <a:sym typeface="Symbol" panose="05050102010706020507" pitchFamily="18" charset="2"/>
              </a:rPr>
              <a:t></a:t>
            </a:r>
            <a:r>
              <a:rPr lang="de-DE" sz="1200" dirty="0"/>
              <a:t>C:</a:t>
            </a:r>
          </a:p>
        </p:txBody>
      </p:sp>
      <p:grpSp>
        <p:nvGrpSpPr>
          <p:cNvPr id="29" name="Gruppo 6">
            <a:extLst>
              <a:ext uri="{FF2B5EF4-FFF2-40B4-BE49-F238E27FC236}">
                <a16:creationId xmlns:a16="http://schemas.microsoft.com/office/drawing/2014/main" id="{6B36A245-F0D6-46C0-890B-92F31025148D}"/>
              </a:ext>
            </a:extLst>
          </p:cNvPr>
          <p:cNvGrpSpPr/>
          <p:nvPr/>
        </p:nvGrpSpPr>
        <p:grpSpPr>
          <a:xfrm>
            <a:off x="4657991" y="153885"/>
            <a:ext cx="4269392" cy="313932"/>
            <a:chOff x="1504647" y="5471764"/>
            <a:chExt cx="7279495" cy="313932"/>
          </a:xfrm>
        </p:grpSpPr>
        <p:sp>
          <p:nvSpPr>
            <p:cNvPr id="31" name="Content Placeholder 2">
              <a:extLst>
                <a:ext uri="{FF2B5EF4-FFF2-40B4-BE49-F238E27FC236}">
                  <a16:creationId xmlns:a16="http://schemas.microsoft.com/office/drawing/2014/main" id="{4067BCCA-2FD8-4C61-81DC-A9D8BF82FDCD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2164002" y="5471764"/>
              <a:ext cx="6620140" cy="313932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b="1" i="0" kern="1200">
                  <a:solidFill>
                    <a:schemeClr val="tx1"/>
                  </a:solidFill>
                  <a:latin typeface="Verdana" panose="020B0604030504040204" pitchFamily="34" charset="0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b="1" i="0" kern="1200">
                  <a:solidFill>
                    <a:schemeClr val="tx1"/>
                  </a:solidFill>
                  <a:latin typeface="Verdana" panose="020B0604030504040204" pitchFamily="34" charset="0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b="1" i="0" kern="1200">
                  <a:solidFill>
                    <a:schemeClr val="tx1"/>
                  </a:solidFill>
                  <a:latin typeface="Verdana" panose="020B0604030504040204" pitchFamily="34" charset="0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b="1" i="0" kern="1200">
                  <a:solidFill>
                    <a:schemeClr val="tx1"/>
                  </a:solidFill>
                  <a:latin typeface="Verdana" panose="020B0604030504040204" pitchFamily="34" charset="0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b="1" i="0" kern="1200">
                  <a:solidFill>
                    <a:schemeClr val="tx1"/>
                  </a:solidFill>
                  <a:latin typeface="Verdana" panose="020B0604030504040204" pitchFamily="34" charset="0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800" b="0" dirty="0"/>
                <a:t>This project received funding from the European Union’s Horizon Europe Research and Innovation </a:t>
              </a:r>
              <a:r>
                <a:rPr lang="en-US" sz="800" b="0" dirty="0" err="1"/>
                <a:t>Programme</a:t>
              </a:r>
              <a:r>
                <a:rPr lang="en-US" sz="800" b="0" dirty="0"/>
                <a:t> under GA No. 101290927</a:t>
              </a:r>
            </a:p>
          </p:txBody>
        </p:sp>
        <p:pic>
          <p:nvPicPr>
            <p:cNvPr id="34" name="Picture 11">
              <a:extLst>
                <a:ext uri="{FF2B5EF4-FFF2-40B4-BE49-F238E27FC236}">
                  <a16:creationId xmlns:a16="http://schemas.microsoft.com/office/drawing/2014/main" id="{8066E041-6505-46B2-8837-D1EB8D0A07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1504647" y="5506601"/>
              <a:ext cx="757116" cy="234712"/>
            </a:xfrm>
            <a:prstGeom prst="rect">
              <a:avLst/>
            </a:prstGeom>
          </p:spPr>
        </p:pic>
      </p:grpSp>
      <p:sp>
        <p:nvSpPr>
          <p:cNvPr id="37" name="Textfeld 36">
            <a:extLst>
              <a:ext uri="{FF2B5EF4-FFF2-40B4-BE49-F238E27FC236}">
                <a16:creationId xmlns:a16="http://schemas.microsoft.com/office/drawing/2014/main" id="{A261DA37-C930-4359-A476-EE4C3239CEBF}"/>
              </a:ext>
            </a:extLst>
          </p:cNvPr>
          <p:cNvSpPr txBox="1"/>
          <p:nvPr/>
        </p:nvSpPr>
        <p:spPr>
          <a:xfrm>
            <a:off x="1995764" y="5884519"/>
            <a:ext cx="1150570" cy="24622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-29 kV</a:t>
            </a:r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5C186D79-3C54-41FF-A4A2-38D244776504}"/>
              </a:ext>
            </a:extLst>
          </p:cNvPr>
          <p:cNvSpPr txBox="1"/>
          <p:nvPr/>
        </p:nvSpPr>
        <p:spPr>
          <a:xfrm>
            <a:off x="572280" y="5891000"/>
            <a:ext cx="1150570" cy="24622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0 kV</a:t>
            </a:r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696747D4-A118-48C6-B403-22ED14121FD9}"/>
              </a:ext>
            </a:extLst>
          </p:cNvPr>
          <p:cNvSpPr txBox="1"/>
          <p:nvPr/>
        </p:nvSpPr>
        <p:spPr>
          <a:xfrm>
            <a:off x="-62856" y="5207948"/>
            <a:ext cx="843533" cy="338554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de-DE" sz="800" dirty="0" err="1">
                <a:latin typeface="Arial" panose="020B0604020202020204" pitchFamily="34" charset="0"/>
                <a:cs typeface="Arial" panose="020B0604020202020204" pitchFamily="34" charset="0"/>
              </a:rPr>
              <a:t>Electrons</a:t>
            </a:r>
            <a:endParaRPr lang="de-DE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de-DE" sz="800" dirty="0">
                <a:latin typeface="Arial" panose="020B0604020202020204" pitchFamily="34" charset="0"/>
                <a:cs typeface="Arial" panose="020B0604020202020204" pitchFamily="34" charset="0"/>
              </a:rPr>
              <a:t>35 keV, 15 A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49D28B41-5646-449D-B7A8-3ADF0EF9E984}"/>
              </a:ext>
            </a:extLst>
          </p:cNvPr>
          <p:cNvSpPr txBox="1"/>
          <p:nvPr/>
        </p:nvSpPr>
        <p:spPr>
          <a:xfrm>
            <a:off x="541936" y="5312223"/>
            <a:ext cx="356846" cy="246221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endParaRPr lang="de-DE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59887121-BAFB-41A4-A740-176CCC81273E}"/>
              </a:ext>
            </a:extLst>
          </p:cNvPr>
          <p:cNvSpPr txBox="1"/>
          <p:nvPr/>
        </p:nvSpPr>
        <p:spPr>
          <a:xfrm>
            <a:off x="233326" y="868680"/>
            <a:ext cx="2646878" cy="369332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i="1" dirty="0" err="1"/>
              <a:t>Additively</a:t>
            </a:r>
            <a:r>
              <a:rPr lang="de-DE" dirty="0"/>
              <a:t> </a:t>
            </a:r>
            <a:r>
              <a:rPr lang="de-DE" dirty="0" err="1"/>
              <a:t>manufactured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997212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B2C128D5-8078-4EF5-BAD8-2AB8CA0537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823" y="4192621"/>
            <a:ext cx="4501947" cy="2394044"/>
          </a:xfrm>
          <a:prstGeom prst="rect">
            <a:avLst/>
          </a:prstGeom>
        </p:spPr>
      </p:pic>
      <p:sp>
        <p:nvSpPr>
          <p:cNvPr id="12" name="Inhaltsplatzhalter 4">
            <a:extLst>
              <a:ext uri="{FF2B5EF4-FFF2-40B4-BE49-F238E27FC236}">
                <a16:creationId xmlns:a16="http://schemas.microsoft.com/office/drawing/2014/main" id="{ACB14D12-9464-4B0B-A8D1-2E0D0B1430C0}"/>
              </a:ext>
            </a:extLst>
          </p:cNvPr>
          <p:cNvSpPr txBox="1">
            <a:spLocks/>
          </p:cNvSpPr>
          <p:nvPr/>
        </p:nvSpPr>
        <p:spPr>
          <a:xfrm>
            <a:off x="101864" y="1308293"/>
            <a:ext cx="5249782" cy="2991333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24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20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8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6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FDBB63"/>
              </a:buClr>
              <a:buFont typeface="Wingdings" charset="2"/>
              <a:buChar char="§"/>
              <a:defRPr sz="1400" kern="1200">
                <a:solidFill>
                  <a:srgbClr val="333333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Wingdings" charset="2"/>
              <a:buNone/>
            </a:pPr>
            <a:r>
              <a:rPr lang="de-DE" sz="1400" dirty="0" err="1"/>
              <a:t>Modification</a:t>
            </a:r>
            <a:r>
              <a:rPr lang="de-DE" sz="1400" dirty="0"/>
              <a:t> </a:t>
            </a:r>
            <a:r>
              <a:rPr lang="de-DE" sz="1400" dirty="0" err="1"/>
              <a:t>of</a:t>
            </a:r>
            <a:r>
              <a:rPr lang="de-DE" sz="1400" dirty="0"/>
              <a:t> SIS18 e-cooler:</a:t>
            </a:r>
          </a:p>
          <a:p>
            <a:pPr marL="0" indent="0">
              <a:spcBef>
                <a:spcPts val="0"/>
              </a:spcBef>
              <a:buFont typeface="Wingdings" charset="2"/>
              <a:buNone/>
            </a:pPr>
            <a:endParaRPr lang="de-DE" sz="800" dirty="0"/>
          </a:p>
          <a:p>
            <a:pPr>
              <a:spcBef>
                <a:spcPts val="0"/>
              </a:spcBef>
            </a:pPr>
            <a:r>
              <a:rPr lang="de-DE" sz="1200" dirty="0"/>
              <a:t>Max. B-</a:t>
            </a:r>
            <a:r>
              <a:rPr lang="de-DE" sz="1200" dirty="0" err="1"/>
              <a:t>field</a:t>
            </a:r>
            <a:r>
              <a:rPr lang="de-DE" sz="1200" dirty="0"/>
              <a:t>: e</a:t>
            </a:r>
            <a:r>
              <a:rPr lang="de-DE" sz="1200" baseline="30000" dirty="0"/>
              <a:t>-</a:t>
            </a:r>
            <a:r>
              <a:rPr lang="de-DE" sz="1200" dirty="0"/>
              <a:t> &amp; </a:t>
            </a:r>
            <a:r>
              <a:rPr lang="de-DE" sz="1200" dirty="0" err="1"/>
              <a:t>ion</a:t>
            </a:r>
            <a:r>
              <a:rPr lang="de-DE" sz="1200" dirty="0"/>
              <a:t>-beam </a:t>
            </a:r>
            <a:r>
              <a:rPr lang="de-DE" sz="1200" dirty="0" err="1"/>
              <a:t>region</a:t>
            </a:r>
            <a:r>
              <a:rPr lang="de-DE" sz="1200" dirty="0"/>
              <a:t> 0.15 T, </a:t>
            </a:r>
            <a:r>
              <a:rPr lang="de-DE" sz="1200" dirty="0" err="1"/>
              <a:t>gun</a:t>
            </a:r>
            <a:r>
              <a:rPr lang="de-DE" sz="1200" dirty="0"/>
              <a:t> &amp; </a:t>
            </a:r>
            <a:r>
              <a:rPr lang="de-DE" sz="1200" dirty="0" err="1"/>
              <a:t>collector</a:t>
            </a:r>
            <a:r>
              <a:rPr lang="de-DE" sz="1200" dirty="0"/>
              <a:t> 0.4 T</a:t>
            </a:r>
          </a:p>
          <a:p>
            <a:r>
              <a:rPr lang="de-DE" sz="1200" dirty="0"/>
              <a:t>CO </a:t>
            </a:r>
            <a:r>
              <a:rPr lang="de-DE" sz="1200" dirty="0" err="1"/>
              <a:t>simulation</a:t>
            </a:r>
            <a:r>
              <a:rPr lang="de-DE" sz="1200" dirty="0"/>
              <a:t> </a:t>
            </a:r>
            <a:r>
              <a:rPr lang="de-DE" sz="1200" dirty="0" err="1"/>
              <a:t>indicates</a:t>
            </a:r>
            <a:r>
              <a:rPr lang="de-DE" sz="1200" dirty="0"/>
              <a:t> </a:t>
            </a:r>
            <a:r>
              <a:rPr lang="de-DE" sz="1200" dirty="0" err="1"/>
              <a:t>that</a:t>
            </a:r>
            <a:r>
              <a:rPr lang="de-DE" sz="1200" dirty="0"/>
              <a:t> </a:t>
            </a:r>
            <a:r>
              <a:rPr lang="de-DE" sz="1200" dirty="0" err="1"/>
              <a:t>the</a:t>
            </a:r>
            <a:r>
              <a:rPr lang="de-DE" sz="1200" dirty="0"/>
              <a:t> </a:t>
            </a:r>
            <a:r>
              <a:rPr lang="de-DE" sz="1200" dirty="0">
                <a:highlight>
                  <a:srgbClr val="FFFF00"/>
                </a:highlight>
              </a:rPr>
              <a:t>0.15 T</a:t>
            </a:r>
            <a:r>
              <a:rPr lang="de-DE" sz="1200" dirty="0"/>
              <a:t> </a:t>
            </a:r>
            <a:r>
              <a:rPr lang="de-DE" sz="1200" dirty="0" err="1"/>
              <a:t>is</a:t>
            </a:r>
            <a:r>
              <a:rPr lang="de-DE" sz="1200" dirty="0"/>
              <a:t> </a:t>
            </a:r>
            <a:r>
              <a:rPr lang="de-DE" sz="1200" dirty="0" err="1"/>
              <a:t>feasable</a:t>
            </a:r>
            <a:r>
              <a:rPr lang="de-DE" sz="1200" dirty="0"/>
              <a:t> </a:t>
            </a:r>
            <a:r>
              <a:rPr lang="de-DE" sz="1200" dirty="0" err="1"/>
              <a:t>for</a:t>
            </a:r>
            <a:r>
              <a:rPr lang="de-DE" sz="1200" dirty="0"/>
              <a:t> </a:t>
            </a:r>
            <a:r>
              <a:rPr lang="de-DE" sz="1200" dirty="0" err="1"/>
              <a:t>experiments</a:t>
            </a:r>
            <a:endParaRPr lang="de-DE" sz="1200" dirty="0"/>
          </a:p>
          <a:p>
            <a:r>
              <a:rPr lang="en-US" sz="1200" dirty="0"/>
              <a:t>Gun and collector designs adapted to e</a:t>
            </a:r>
            <a:r>
              <a:rPr lang="en-US" sz="1200" baseline="30000" dirty="0"/>
              <a:t>-</a:t>
            </a:r>
            <a:r>
              <a:rPr lang="en-US" sz="1200" dirty="0"/>
              <a:t> cooler </a:t>
            </a:r>
          </a:p>
          <a:p>
            <a:r>
              <a:rPr lang="en-US" sz="1200" dirty="0"/>
              <a:t>Experiments on e</a:t>
            </a:r>
            <a:r>
              <a:rPr lang="en-US" sz="1200" baseline="30000" dirty="0"/>
              <a:t>-</a:t>
            </a:r>
            <a:r>
              <a:rPr lang="en-US" sz="1200" dirty="0"/>
              <a:t> cooler carried out with more to come.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sz="1200" dirty="0"/>
              <a:t>Questions:</a:t>
            </a:r>
          </a:p>
          <a:p>
            <a:pPr lvl="1">
              <a:buFont typeface="Symbol" panose="05050102010706020507" pitchFamily="18" charset="2"/>
              <a:buChar char="-"/>
            </a:pPr>
            <a:r>
              <a:rPr lang="de-DE" sz="1200" dirty="0"/>
              <a:t>Kicks </a:t>
            </a:r>
            <a:r>
              <a:rPr lang="de-DE" sz="1200" dirty="0" err="1"/>
              <a:t>to</a:t>
            </a:r>
            <a:r>
              <a:rPr lang="de-DE" sz="1200" dirty="0"/>
              <a:t> </a:t>
            </a:r>
            <a:r>
              <a:rPr lang="de-DE" sz="1200" dirty="0" err="1"/>
              <a:t>particles</a:t>
            </a:r>
            <a:r>
              <a:rPr lang="de-DE" sz="1200" dirty="0"/>
              <a:t> </a:t>
            </a:r>
            <a:r>
              <a:rPr lang="de-DE" sz="1200" dirty="0" err="1"/>
              <a:t>from</a:t>
            </a:r>
            <a:r>
              <a:rPr lang="de-DE" sz="1200" dirty="0"/>
              <a:t> </a:t>
            </a:r>
            <a:r>
              <a:rPr lang="de-DE" sz="1200" dirty="0" err="1"/>
              <a:t>toroids</a:t>
            </a:r>
            <a:endParaRPr lang="de-DE" sz="1200" dirty="0"/>
          </a:p>
          <a:p>
            <a:pPr lvl="1">
              <a:buFont typeface="Symbol" panose="05050102010706020507" pitchFamily="18" charset="2"/>
              <a:buChar char="-"/>
            </a:pPr>
            <a:r>
              <a:rPr lang="de-DE" sz="1200" dirty="0"/>
              <a:t>e</a:t>
            </a:r>
            <a:r>
              <a:rPr lang="de-DE" sz="1200" baseline="30000" dirty="0"/>
              <a:t>-</a:t>
            </a:r>
            <a:r>
              <a:rPr lang="de-DE" sz="1200" dirty="0"/>
              <a:t> </a:t>
            </a:r>
            <a:r>
              <a:rPr lang="de-DE" sz="1200" dirty="0" err="1"/>
              <a:t>beam‘s</a:t>
            </a:r>
            <a:r>
              <a:rPr lang="de-DE" sz="1200" dirty="0"/>
              <a:t> </a:t>
            </a:r>
            <a:r>
              <a:rPr lang="de-DE" sz="1200" dirty="0" err="1"/>
              <a:t>influence</a:t>
            </a:r>
            <a:r>
              <a:rPr lang="de-DE" sz="1200" dirty="0"/>
              <a:t> on </a:t>
            </a:r>
            <a:r>
              <a:rPr lang="de-DE" sz="1200" dirty="0" err="1"/>
              <a:t>ions</a:t>
            </a:r>
            <a:endParaRPr lang="de-DE" sz="1200" dirty="0"/>
          </a:p>
          <a:p>
            <a:pPr lvl="1">
              <a:buFont typeface="Symbol" panose="05050102010706020507" pitchFamily="18" charset="2"/>
              <a:buChar char="-"/>
            </a:pPr>
            <a:r>
              <a:rPr lang="de-DE" sz="1200" dirty="0"/>
              <a:t>'</a:t>
            </a:r>
            <a:r>
              <a:rPr lang="de-DE" sz="1200" dirty="0" err="1"/>
              <a:t>Gridded</a:t>
            </a:r>
            <a:r>
              <a:rPr lang="de-DE" sz="1200" dirty="0"/>
              <a:t>' e</a:t>
            </a:r>
            <a:r>
              <a:rPr lang="de-DE" sz="1200" baseline="30000" dirty="0"/>
              <a:t>-</a:t>
            </a:r>
            <a:r>
              <a:rPr lang="de-DE" sz="1200" dirty="0"/>
              <a:t> beam </a:t>
            </a:r>
            <a:r>
              <a:rPr lang="de-DE" sz="1200" dirty="0" err="1"/>
              <a:t>current</a:t>
            </a:r>
            <a:r>
              <a:rPr lang="de-DE" sz="1200" dirty="0"/>
              <a:t> </a:t>
            </a:r>
            <a:r>
              <a:rPr lang="de-DE" sz="1200" dirty="0" err="1"/>
              <a:t>density</a:t>
            </a:r>
            <a:r>
              <a:rPr lang="de-DE" sz="1200" dirty="0"/>
              <a:t> </a:t>
            </a:r>
            <a:r>
              <a:rPr lang="de-DE" sz="1200" dirty="0" err="1"/>
              <a:t>distribution</a:t>
            </a:r>
            <a:endParaRPr lang="de-DE" sz="1200" dirty="0"/>
          </a:p>
          <a:p>
            <a:pPr lvl="1">
              <a:buFont typeface="Symbol" panose="05050102010706020507" pitchFamily="18" charset="2"/>
              <a:buChar char="-"/>
            </a:pPr>
            <a:r>
              <a:rPr lang="de-DE" sz="1200" dirty="0" err="1"/>
              <a:t>Compensation</a:t>
            </a:r>
            <a:r>
              <a:rPr lang="de-DE" sz="1200" dirty="0"/>
              <a:t> </a:t>
            </a:r>
            <a:r>
              <a:rPr lang="de-DE" sz="1200" dirty="0" err="1"/>
              <a:t>of</a:t>
            </a:r>
            <a:r>
              <a:rPr lang="de-DE" sz="1200" dirty="0"/>
              <a:t> </a:t>
            </a:r>
            <a:r>
              <a:rPr lang="de-DE" sz="1200" dirty="0" err="1"/>
              <a:t>coupling</a:t>
            </a:r>
            <a:r>
              <a:rPr lang="de-DE" sz="1200" dirty="0"/>
              <a:t> </a:t>
            </a:r>
            <a:r>
              <a:rPr lang="de-DE" sz="1200" dirty="0" err="1"/>
              <a:t>between</a:t>
            </a:r>
            <a:r>
              <a:rPr lang="de-DE" sz="1200" dirty="0"/>
              <a:t> </a:t>
            </a:r>
            <a:r>
              <a:rPr lang="de-DE" sz="1200" dirty="0" err="1"/>
              <a:t>transverse</a:t>
            </a:r>
            <a:r>
              <a:rPr lang="de-DE" sz="1200" dirty="0"/>
              <a:t> planes</a:t>
            </a:r>
          </a:p>
          <a:p>
            <a:pPr lvl="1">
              <a:buFont typeface="Symbol" panose="05050102010706020507" pitchFamily="18" charset="2"/>
              <a:buChar char="-"/>
            </a:pPr>
            <a:r>
              <a:rPr lang="de-DE" sz="1200" dirty="0" err="1"/>
              <a:t>Resonance</a:t>
            </a:r>
            <a:r>
              <a:rPr lang="de-DE" sz="1200" dirty="0"/>
              <a:t> </a:t>
            </a:r>
            <a:r>
              <a:rPr lang="de-DE" sz="1200" dirty="0" err="1"/>
              <a:t>compensation</a:t>
            </a:r>
            <a:endParaRPr lang="de-DE" sz="120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75DF960-364E-437A-A60D-200B1F836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101" y="155644"/>
            <a:ext cx="5584535" cy="514143"/>
          </a:xfrm>
        </p:spPr>
        <p:txBody>
          <a:bodyPr/>
          <a:lstStyle/>
          <a:p>
            <a:r>
              <a:rPr lang="de-DE" dirty="0"/>
              <a:t>SIS18 e</a:t>
            </a:r>
            <a:r>
              <a:rPr lang="de-DE" baseline="30000" dirty="0"/>
              <a:t>-</a:t>
            </a:r>
            <a:r>
              <a:rPr lang="de-DE" dirty="0"/>
              <a:t> Cooler </a:t>
            </a:r>
            <a:r>
              <a:rPr lang="de-DE" dirty="0" err="1"/>
              <a:t>as</a:t>
            </a:r>
            <a:r>
              <a:rPr lang="de-DE" dirty="0"/>
              <a:t> Test-</a:t>
            </a:r>
            <a:r>
              <a:rPr lang="de-DE" dirty="0" err="1"/>
              <a:t>Bed</a:t>
            </a:r>
            <a:r>
              <a:rPr lang="de-DE" dirty="0"/>
              <a:t> 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505A08AC-40BE-4900-AD5F-D94B929FD792}"/>
              </a:ext>
            </a:extLst>
          </p:cNvPr>
          <p:cNvSpPr txBox="1"/>
          <p:nvPr/>
        </p:nvSpPr>
        <p:spPr>
          <a:xfrm>
            <a:off x="6584392" y="1223733"/>
            <a:ext cx="1819730" cy="261610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ctr"/>
            <a:r>
              <a:rPr lang="de-DE" sz="1100" dirty="0"/>
              <a:t>SIS18 e-cooler </a:t>
            </a:r>
            <a:r>
              <a:rPr lang="de-DE" sz="1100" i="1" dirty="0"/>
              <a:t>at </a:t>
            </a:r>
            <a:r>
              <a:rPr lang="de-DE" sz="1100" i="1" dirty="0" err="1"/>
              <a:t>present</a:t>
            </a:r>
            <a:r>
              <a:rPr lang="de-DE" sz="1100" dirty="0"/>
              <a:t>:</a:t>
            </a:r>
            <a:endParaRPr lang="de-DE" sz="1100" i="1" dirty="0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9D375DEE-0D40-4D79-9F92-23AE0BE0C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4201" y="1485343"/>
            <a:ext cx="2940113" cy="1955612"/>
          </a:xfrm>
          <a:prstGeom prst="rect">
            <a:avLst/>
          </a:prstGeom>
        </p:spPr>
      </p:pic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7D25F11C-00E8-4791-A754-00E32CB86AC0}"/>
              </a:ext>
            </a:extLst>
          </p:cNvPr>
          <p:cNvGrpSpPr/>
          <p:nvPr/>
        </p:nvGrpSpPr>
        <p:grpSpPr>
          <a:xfrm>
            <a:off x="-126463" y="4232355"/>
            <a:ext cx="4653212" cy="2325126"/>
            <a:chOff x="4486204" y="1328360"/>
            <a:chExt cx="4653212" cy="2325126"/>
          </a:xfrm>
        </p:grpSpPr>
        <p:pic>
          <p:nvPicPr>
            <p:cNvPr id="13" name="Grafik 12">
              <a:extLst>
                <a:ext uri="{FF2B5EF4-FFF2-40B4-BE49-F238E27FC236}">
                  <a16:creationId xmlns:a16="http://schemas.microsoft.com/office/drawing/2014/main" id="{F744314D-A7BE-4528-A813-29130D501F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86204" y="1586575"/>
              <a:ext cx="4653212" cy="2066911"/>
            </a:xfrm>
            <a:prstGeom prst="rect">
              <a:avLst/>
            </a:prstGeom>
          </p:spPr>
        </p:pic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B95F0973-3C97-4A5A-9B80-15217E3D5E60}"/>
                </a:ext>
              </a:extLst>
            </p:cNvPr>
            <p:cNvSpPr txBox="1"/>
            <p:nvPr/>
          </p:nvSpPr>
          <p:spPr>
            <a:xfrm>
              <a:off x="5669505" y="1328360"/>
              <a:ext cx="2183611" cy="261610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spAutoFit/>
            </a:bodyPr>
            <a:lstStyle/>
            <a:p>
              <a:pPr algn="l"/>
              <a:r>
                <a:rPr lang="de-DE" sz="1100" i="1" dirty="0" err="1"/>
                <a:t>Modified</a:t>
              </a:r>
              <a:r>
                <a:rPr lang="de-DE" sz="1100" dirty="0"/>
                <a:t> SIS18 e-cooler design:</a:t>
              </a:r>
            </a:p>
          </p:txBody>
        </p:sp>
      </p:grpSp>
      <p:sp>
        <p:nvSpPr>
          <p:cNvPr id="17" name="Textfeld 16">
            <a:extLst>
              <a:ext uri="{FF2B5EF4-FFF2-40B4-BE49-F238E27FC236}">
                <a16:creationId xmlns:a16="http://schemas.microsoft.com/office/drawing/2014/main" id="{EBF2035E-D27D-4612-95B5-818295561D56}"/>
              </a:ext>
            </a:extLst>
          </p:cNvPr>
          <p:cNvSpPr txBox="1"/>
          <p:nvPr/>
        </p:nvSpPr>
        <p:spPr>
          <a:xfrm>
            <a:off x="4347406" y="3847529"/>
            <a:ext cx="4756431" cy="261610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ctr"/>
            <a:r>
              <a:rPr lang="de-DE" sz="1100" b="1" dirty="0"/>
              <a:t>SIS18 </a:t>
            </a:r>
            <a:r>
              <a:rPr lang="de-DE" sz="1100" b="1" dirty="0" err="1"/>
              <a:t>closed</a:t>
            </a:r>
            <a:r>
              <a:rPr lang="de-DE" sz="1100" b="1" dirty="0"/>
              <a:t> </a:t>
            </a:r>
            <a:r>
              <a:rPr lang="de-DE" sz="1100" b="1" dirty="0" err="1"/>
              <a:t>orbit</a:t>
            </a:r>
            <a:r>
              <a:rPr lang="de-DE" sz="1100" dirty="0"/>
              <a:t> at </a:t>
            </a:r>
            <a:r>
              <a:rPr lang="de-DE" sz="1100" dirty="0">
                <a:highlight>
                  <a:srgbClr val="FFFF00"/>
                </a:highlight>
              </a:rPr>
              <a:t>0.15 T</a:t>
            </a:r>
            <a:r>
              <a:rPr lang="de-DE" sz="1100" dirty="0"/>
              <a:t>, CST </a:t>
            </a:r>
            <a:r>
              <a:rPr lang="de-DE" sz="1100" dirty="0">
                <a:sym typeface="Wingdings" panose="05000000000000000000" pitchFamily="2" charset="2"/>
              </a:rPr>
              <a:t> ELEGANT </a:t>
            </a:r>
            <a:r>
              <a:rPr lang="de-DE" sz="1100" dirty="0" err="1">
                <a:sym typeface="Wingdings" panose="05000000000000000000" pitchFamily="2" charset="2"/>
              </a:rPr>
              <a:t>with</a:t>
            </a:r>
            <a:r>
              <a:rPr lang="de-DE" sz="1100" dirty="0">
                <a:sym typeface="Wingdings" panose="05000000000000000000" pitchFamily="2" charset="2"/>
              </a:rPr>
              <a:t> FTABLE</a:t>
            </a:r>
            <a:r>
              <a:rPr lang="de-DE" sz="1100" b="1" baseline="30000" dirty="0">
                <a:solidFill>
                  <a:srgbClr val="0070C0"/>
                </a:solidFill>
                <a:sym typeface="Wingdings" panose="05000000000000000000" pitchFamily="2" charset="2"/>
              </a:rPr>
              <a:t>*</a:t>
            </a:r>
            <a:r>
              <a:rPr lang="de-DE" sz="1100" dirty="0">
                <a:sym typeface="Wingdings" panose="05000000000000000000" pitchFamily="2" charset="2"/>
              </a:rPr>
              <a:t> </a:t>
            </a:r>
            <a:r>
              <a:rPr lang="de-DE" sz="1100" dirty="0" err="1">
                <a:sym typeface="Wingdings" panose="05000000000000000000" pitchFamily="2" charset="2"/>
              </a:rPr>
              <a:t>element</a:t>
            </a:r>
            <a:r>
              <a:rPr lang="de-DE" sz="1100" dirty="0">
                <a:sym typeface="Wingdings" panose="05000000000000000000" pitchFamily="2" charset="2"/>
              </a:rPr>
              <a:t>:</a:t>
            </a:r>
            <a:endParaRPr lang="de-DE" sz="1100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350AB14C-3930-499B-B646-6D913670D319}"/>
              </a:ext>
            </a:extLst>
          </p:cNvPr>
          <p:cNvSpPr txBox="1"/>
          <p:nvPr/>
        </p:nvSpPr>
        <p:spPr>
          <a:xfrm>
            <a:off x="3973888" y="5354729"/>
            <a:ext cx="362600" cy="246221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1000" dirty="0"/>
              <a:t>HS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9A33FF1B-6411-4508-A31C-6C542CD4FAF3}"/>
              </a:ext>
            </a:extLst>
          </p:cNvPr>
          <p:cNvSpPr txBox="1"/>
          <p:nvPr/>
        </p:nvSpPr>
        <p:spPr>
          <a:xfrm>
            <a:off x="141422" y="5353123"/>
            <a:ext cx="362600" cy="246221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1000" dirty="0"/>
              <a:t>HS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405420BB-E116-432E-A877-75D6CE1E31DD}"/>
              </a:ext>
            </a:extLst>
          </p:cNvPr>
          <p:cNvSpPr txBox="1"/>
          <p:nvPr/>
        </p:nvSpPr>
        <p:spPr>
          <a:xfrm>
            <a:off x="6631807" y="4375070"/>
            <a:ext cx="327334" cy="215444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800" dirty="0"/>
              <a:t>HS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DE096AC7-B1D8-4C8F-AB2D-F5538E79D40E}"/>
              </a:ext>
            </a:extLst>
          </p:cNvPr>
          <p:cNvSpPr txBox="1"/>
          <p:nvPr/>
        </p:nvSpPr>
        <p:spPr>
          <a:xfrm>
            <a:off x="6993991" y="4110927"/>
            <a:ext cx="630301" cy="338554"/>
          </a:xfrm>
          <a:prstGeom prst="rect">
            <a:avLst/>
          </a:prstGeom>
          <a:solidFill>
            <a:schemeClr val="bg1"/>
          </a:solidFill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800" dirty="0"/>
              <a:t>H-</a:t>
            </a:r>
            <a:r>
              <a:rPr lang="de-DE" sz="800" dirty="0" err="1"/>
              <a:t>Steerer</a:t>
            </a:r>
            <a:endParaRPr lang="de-DE" sz="800" dirty="0"/>
          </a:p>
          <a:p>
            <a:pPr algn="l"/>
            <a:r>
              <a:rPr lang="de-DE" sz="800" dirty="0"/>
              <a:t>(HS)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BAC31C9E-B45A-43AB-87E7-FAA64D3DF043}"/>
              </a:ext>
            </a:extLst>
          </p:cNvPr>
          <p:cNvSpPr txBox="1"/>
          <p:nvPr/>
        </p:nvSpPr>
        <p:spPr>
          <a:xfrm>
            <a:off x="1893225" y="5218372"/>
            <a:ext cx="679994" cy="246221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ctr"/>
            <a:r>
              <a:rPr lang="de-DE" sz="1000" dirty="0"/>
              <a:t>Solenoid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E6486B86-E5F8-4BAD-BEB8-92896360E839}"/>
              </a:ext>
            </a:extLst>
          </p:cNvPr>
          <p:cNvSpPr txBox="1"/>
          <p:nvPr/>
        </p:nvSpPr>
        <p:spPr>
          <a:xfrm>
            <a:off x="4305300" y="6633031"/>
            <a:ext cx="4943475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41107">
              <a:defRPr/>
            </a:pPr>
            <a:r>
              <a:rPr lang="en-US" sz="800" b="1" dirty="0">
                <a:solidFill>
                  <a:srgbClr val="0070C0"/>
                </a:solidFill>
              </a:rPr>
              <a:t>*</a:t>
            </a:r>
            <a:r>
              <a:rPr lang="en-US" sz="800" dirty="0"/>
              <a:t> Ref. FTABLE: A. Xiao, M. Borland et al., “Tracking particles through a general magnetic field", PAC11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13E91C2E-EA38-48B5-901A-AC4A270DEC5F}"/>
              </a:ext>
            </a:extLst>
          </p:cNvPr>
          <p:cNvSpPr txBox="1"/>
          <p:nvPr/>
        </p:nvSpPr>
        <p:spPr>
          <a:xfrm>
            <a:off x="8530550" y="6379812"/>
            <a:ext cx="503664" cy="215444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 .Kirk</a:t>
            </a:r>
            <a:endParaRPr kumimoji="0" lang="de-DE" sz="800" b="1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6822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5DF960-364E-437A-A60D-200B1F836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101" y="155644"/>
            <a:ext cx="7799867" cy="514143"/>
          </a:xfrm>
        </p:spPr>
        <p:txBody>
          <a:bodyPr>
            <a:normAutofit/>
          </a:bodyPr>
          <a:lstStyle/>
          <a:p>
            <a:r>
              <a:rPr lang="de-DE" dirty="0"/>
              <a:t>Transport </a:t>
            </a:r>
            <a:r>
              <a:rPr lang="de-DE" dirty="0" err="1"/>
              <a:t>Simulations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ELEGANT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2F949C86-47F6-49E2-B2BB-3487688FE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3516" y="1214003"/>
            <a:ext cx="3233511" cy="1747561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F922EE8-9411-4438-9B7D-93D895A570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3868" y="3072341"/>
            <a:ext cx="3283159" cy="172853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E2B64C1A-5F77-44BE-B064-202EBE3A01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3516" y="4863342"/>
            <a:ext cx="3233511" cy="1747223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54A1ABA4-9A0B-435E-89F5-893E5B9FE1D3}"/>
              </a:ext>
            </a:extLst>
          </p:cNvPr>
          <p:cNvSpPr txBox="1"/>
          <p:nvPr/>
        </p:nvSpPr>
        <p:spPr>
          <a:xfrm>
            <a:off x="211853" y="902651"/>
            <a:ext cx="1410964" cy="307777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r>
              <a:rPr lang="de-DE" sz="1400" dirty="0"/>
              <a:t>NO </a:t>
            </a:r>
            <a:r>
              <a:rPr lang="de-DE" sz="1400" dirty="0" err="1"/>
              <a:t>SOLEnoids</a:t>
            </a:r>
            <a:endParaRPr lang="de-DE" sz="1400" dirty="0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26142ABB-A19B-4DDE-94D9-3EDCBDBC042E}"/>
              </a:ext>
            </a:extLst>
          </p:cNvPr>
          <p:cNvSpPr txBox="1"/>
          <p:nvPr/>
        </p:nvSpPr>
        <p:spPr>
          <a:xfrm>
            <a:off x="5230718" y="2715481"/>
            <a:ext cx="2563522" cy="523220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1400" dirty="0"/>
              <a:t>Single </a:t>
            </a:r>
            <a:r>
              <a:rPr lang="de-DE" sz="1400" dirty="0" err="1"/>
              <a:t>particle</a:t>
            </a:r>
            <a:r>
              <a:rPr lang="de-DE" sz="1400" dirty="0"/>
              <a:t> in </a:t>
            </a:r>
            <a:r>
              <a:rPr lang="de-DE" sz="1400" dirty="0" err="1"/>
              <a:t>phase</a:t>
            </a:r>
            <a:r>
              <a:rPr lang="de-DE" sz="1400" dirty="0"/>
              <a:t> </a:t>
            </a:r>
            <a:r>
              <a:rPr lang="de-DE" sz="1400" dirty="0" err="1"/>
              <a:t>space</a:t>
            </a:r>
            <a:endParaRPr lang="de-DE" sz="1400" dirty="0"/>
          </a:p>
          <a:p>
            <a:pPr algn="l"/>
            <a:r>
              <a:rPr lang="de-DE" sz="1400" dirty="0" err="1"/>
              <a:t>tracked</a:t>
            </a:r>
            <a:r>
              <a:rPr lang="de-DE" sz="1400" dirty="0"/>
              <a:t> </a:t>
            </a:r>
            <a:r>
              <a:rPr lang="de-DE" sz="1400" dirty="0" err="1"/>
              <a:t>for</a:t>
            </a:r>
            <a:r>
              <a:rPr lang="de-DE" sz="1400" dirty="0"/>
              <a:t> 10k </a:t>
            </a:r>
            <a:r>
              <a:rPr lang="de-DE" sz="1400" dirty="0" err="1"/>
              <a:t>turns</a:t>
            </a:r>
            <a:endParaRPr lang="de-DE" sz="1400" dirty="0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18D0D2CD-0AA2-4A24-A2FB-69D4DDCF71F2}"/>
              </a:ext>
            </a:extLst>
          </p:cNvPr>
          <p:cNvSpPr txBox="1"/>
          <p:nvPr/>
        </p:nvSpPr>
        <p:spPr>
          <a:xfrm>
            <a:off x="5230718" y="5475343"/>
            <a:ext cx="3137397" cy="523220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1400" dirty="0"/>
              <a:t>1k-ion </a:t>
            </a:r>
            <a:r>
              <a:rPr lang="de-DE" sz="1400" dirty="0" err="1"/>
              <a:t>waterbag</a:t>
            </a:r>
            <a:r>
              <a:rPr lang="de-DE" sz="1400" dirty="0"/>
              <a:t> </a:t>
            </a:r>
            <a:r>
              <a:rPr lang="de-DE" sz="1400" dirty="0" err="1"/>
              <a:t>tracked</a:t>
            </a:r>
            <a:r>
              <a:rPr lang="de-DE" sz="1400" dirty="0"/>
              <a:t> </a:t>
            </a:r>
            <a:r>
              <a:rPr lang="de-DE" sz="1400" dirty="0" err="1"/>
              <a:t>for</a:t>
            </a:r>
            <a:r>
              <a:rPr lang="de-DE" sz="1400" dirty="0"/>
              <a:t> 10k </a:t>
            </a:r>
            <a:r>
              <a:rPr lang="de-DE" sz="1400" dirty="0" err="1"/>
              <a:t>turns</a:t>
            </a:r>
            <a:endParaRPr lang="de-DE" sz="1400" b="1" dirty="0"/>
          </a:p>
          <a:p>
            <a:pPr algn="l"/>
            <a:r>
              <a:rPr lang="de-DE" sz="1400" dirty="0">
                <a:sym typeface="Symbol" panose="05050102010706020507" pitchFamily="18" charset="2"/>
              </a:rPr>
              <a:t></a:t>
            </a:r>
            <a:r>
              <a:rPr lang="de-DE" sz="1400" dirty="0"/>
              <a:t>0.3% </a:t>
            </a:r>
            <a:r>
              <a:rPr lang="de-DE" sz="1400" dirty="0" err="1"/>
              <a:t>drop</a:t>
            </a:r>
            <a:r>
              <a:rPr lang="de-DE" sz="1400" dirty="0"/>
              <a:t> in </a:t>
            </a:r>
            <a:r>
              <a:rPr lang="de-DE" sz="1400" dirty="0" err="1"/>
              <a:t>emittance</a:t>
            </a:r>
            <a:endParaRPr lang="de-DE" sz="1400" dirty="0"/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193DBB28-4D81-4143-BE29-C870CB9D03C6}"/>
              </a:ext>
            </a:extLst>
          </p:cNvPr>
          <p:cNvSpPr txBox="1"/>
          <p:nvPr/>
        </p:nvSpPr>
        <p:spPr>
          <a:xfrm>
            <a:off x="3888350" y="1281726"/>
            <a:ext cx="1223412" cy="369332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dirty="0"/>
              <a:t>Horizontal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2453DBB9-1CC6-478B-AC7A-ED323BC5FCAC}"/>
              </a:ext>
            </a:extLst>
          </p:cNvPr>
          <p:cNvSpPr txBox="1"/>
          <p:nvPr/>
        </p:nvSpPr>
        <p:spPr>
          <a:xfrm>
            <a:off x="4185679" y="3102631"/>
            <a:ext cx="941348" cy="369332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dirty="0"/>
              <a:t>Vertical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2318215-FF07-41B2-ACCC-B0514EFE5165}"/>
              </a:ext>
            </a:extLst>
          </p:cNvPr>
          <p:cNvSpPr txBox="1"/>
          <p:nvPr/>
        </p:nvSpPr>
        <p:spPr>
          <a:xfrm>
            <a:off x="990705" y="3703815"/>
            <a:ext cx="902811" cy="369332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dirty="0"/>
              <a:t>8 </a:t>
            </a:r>
            <a:r>
              <a:rPr lang="de-DE" dirty="0" err="1"/>
              <a:t>mrad</a:t>
            </a:r>
            <a:endParaRPr lang="de-DE" dirty="0"/>
          </a:p>
        </p:txBody>
      </p: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24B58CE7-A214-45C3-80F3-7A20F7B18EB6}"/>
              </a:ext>
            </a:extLst>
          </p:cNvPr>
          <p:cNvCxnSpPr>
            <a:cxnSpLocks/>
            <a:stCxn id="3" idx="0"/>
          </p:cNvCxnSpPr>
          <p:nvPr/>
        </p:nvCxnSpPr>
        <p:spPr>
          <a:xfrm flipV="1">
            <a:off x="1442111" y="3277672"/>
            <a:ext cx="0" cy="42614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B040D19F-A9D0-438D-B0D8-C00609DFD811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1442111" y="4073147"/>
            <a:ext cx="0" cy="42614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feld 30">
            <a:extLst>
              <a:ext uri="{FF2B5EF4-FFF2-40B4-BE49-F238E27FC236}">
                <a16:creationId xmlns:a16="http://schemas.microsoft.com/office/drawing/2014/main" id="{0C2681C5-B9E7-42FB-8C57-589B349F085B}"/>
              </a:ext>
            </a:extLst>
          </p:cNvPr>
          <p:cNvSpPr txBox="1"/>
          <p:nvPr/>
        </p:nvSpPr>
        <p:spPr>
          <a:xfrm>
            <a:off x="3163038" y="4326270"/>
            <a:ext cx="889987" cy="369332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dirty="0"/>
              <a:t>12 mm</a:t>
            </a:r>
          </a:p>
        </p:txBody>
      </p:sp>
      <p:cxnSp>
        <p:nvCxnSpPr>
          <p:cNvPr id="33" name="Gerade Verbindung mit Pfeil 32">
            <a:extLst>
              <a:ext uri="{FF2B5EF4-FFF2-40B4-BE49-F238E27FC236}">
                <a16:creationId xmlns:a16="http://schemas.microsoft.com/office/drawing/2014/main" id="{AE7B07F7-D293-456F-AF10-0DE4F0B3A914}"/>
              </a:ext>
            </a:extLst>
          </p:cNvPr>
          <p:cNvCxnSpPr/>
          <p:nvPr/>
        </p:nvCxnSpPr>
        <p:spPr>
          <a:xfrm flipH="1">
            <a:off x="2185817" y="4499290"/>
            <a:ext cx="97722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mit Pfeil 34">
            <a:extLst>
              <a:ext uri="{FF2B5EF4-FFF2-40B4-BE49-F238E27FC236}">
                <a16:creationId xmlns:a16="http://schemas.microsoft.com/office/drawing/2014/main" id="{297C7A69-2AEE-4CEE-B382-5D369FBE4338}"/>
              </a:ext>
            </a:extLst>
          </p:cNvPr>
          <p:cNvCxnSpPr>
            <a:stCxn id="31" idx="3"/>
          </p:cNvCxnSpPr>
          <p:nvPr/>
        </p:nvCxnSpPr>
        <p:spPr>
          <a:xfrm>
            <a:off x="4053025" y="4510936"/>
            <a:ext cx="92411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feld 35">
            <a:extLst>
              <a:ext uri="{FF2B5EF4-FFF2-40B4-BE49-F238E27FC236}">
                <a16:creationId xmlns:a16="http://schemas.microsoft.com/office/drawing/2014/main" id="{38A07D65-14CC-478E-98D1-3CD9CD874B0F}"/>
              </a:ext>
            </a:extLst>
          </p:cNvPr>
          <p:cNvSpPr txBox="1"/>
          <p:nvPr/>
        </p:nvSpPr>
        <p:spPr>
          <a:xfrm>
            <a:off x="1085356" y="1902286"/>
            <a:ext cx="902811" cy="369332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dirty="0"/>
              <a:t>4 </a:t>
            </a:r>
            <a:r>
              <a:rPr lang="de-DE" dirty="0" err="1"/>
              <a:t>mrad</a:t>
            </a:r>
            <a:endParaRPr lang="de-DE" dirty="0"/>
          </a:p>
        </p:txBody>
      </p:sp>
      <p:cxnSp>
        <p:nvCxnSpPr>
          <p:cNvPr id="37" name="Gerade Verbindung mit Pfeil 36">
            <a:extLst>
              <a:ext uri="{FF2B5EF4-FFF2-40B4-BE49-F238E27FC236}">
                <a16:creationId xmlns:a16="http://schemas.microsoft.com/office/drawing/2014/main" id="{C6D6B623-73B1-40B4-820F-A5AAD6425042}"/>
              </a:ext>
            </a:extLst>
          </p:cNvPr>
          <p:cNvCxnSpPr>
            <a:cxnSpLocks/>
            <a:stCxn id="36" idx="0"/>
          </p:cNvCxnSpPr>
          <p:nvPr/>
        </p:nvCxnSpPr>
        <p:spPr>
          <a:xfrm flipV="1">
            <a:off x="1536762" y="1522970"/>
            <a:ext cx="0" cy="3793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Gerade Verbindung mit Pfeil 37">
            <a:extLst>
              <a:ext uri="{FF2B5EF4-FFF2-40B4-BE49-F238E27FC236}">
                <a16:creationId xmlns:a16="http://schemas.microsoft.com/office/drawing/2014/main" id="{1607E463-623B-4D3F-A31E-AFC6FD9FF9B3}"/>
              </a:ext>
            </a:extLst>
          </p:cNvPr>
          <p:cNvCxnSpPr>
            <a:cxnSpLocks/>
            <a:stCxn id="36" idx="2"/>
          </p:cNvCxnSpPr>
          <p:nvPr/>
        </p:nvCxnSpPr>
        <p:spPr>
          <a:xfrm>
            <a:off x="1536762" y="2271618"/>
            <a:ext cx="0" cy="3368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feld 40">
            <a:extLst>
              <a:ext uri="{FF2B5EF4-FFF2-40B4-BE49-F238E27FC236}">
                <a16:creationId xmlns:a16="http://schemas.microsoft.com/office/drawing/2014/main" id="{7E03E1B6-5D3A-4F3C-9EC3-A03DA3484006}"/>
              </a:ext>
            </a:extLst>
          </p:cNvPr>
          <p:cNvSpPr txBox="1"/>
          <p:nvPr/>
        </p:nvSpPr>
        <p:spPr>
          <a:xfrm>
            <a:off x="3161434" y="2515112"/>
            <a:ext cx="889987" cy="369332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dirty="0"/>
              <a:t>40 mm</a:t>
            </a:r>
          </a:p>
        </p:txBody>
      </p:sp>
      <p:cxnSp>
        <p:nvCxnSpPr>
          <p:cNvPr id="42" name="Gerade Verbindung mit Pfeil 41">
            <a:extLst>
              <a:ext uri="{FF2B5EF4-FFF2-40B4-BE49-F238E27FC236}">
                <a16:creationId xmlns:a16="http://schemas.microsoft.com/office/drawing/2014/main" id="{5BE4A3BD-1620-4B23-805D-EA0157AFEEBB}"/>
              </a:ext>
            </a:extLst>
          </p:cNvPr>
          <p:cNvCxnSpPr>
            <a:cxnSpLocks/>
          </p:cNvCxnSpPr>
          <p:nvPr/>
        </p:nvCxnSpPr>
        <p:spPr>
          <a:xfrm flipH="1">
            <a:off x="2291694" y="2688132"/>
            <a:ext cx="869741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Gerade Verbindung mit Pfeil 42">
            <a:extLst>
              <a:ext uri="{FF2B5EF4-FFF2-40B4-BE49-F238E27FC236}">
                <a16:creationId xmlns:a16="http://schemas.microsoft.com/office/drawing/2014/main" id="{5319574A-289E-45AD-A8B0-6DF69E0E2ABA}"/>
              </a:ext>
            </a:extLst>
          </p:cNvPr>
          <p:cNvCxnSpPr>
            <a:cxnSpLocks/>
            <a:stCxn id="41" idx="3"/>
          </p:cNvCxnSpPr>
          <p:nvPr/>
        </p:nvCxnSpPr>
        <p:spPr>
          <a:xfrm>
            <a:off x="4051421" y="2699778"/>
            <a:ext cx="83909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feld 45">
            <a:extLst>
              <a:ext uri="{FF2B5EF4-FFF2-40B4-BE49-F238E27FC236}">
                <a16:creationId xmlns:a16="http://schemas.microsoft.com/office/drawing/2014/main" id="{43904DE3-C86D-412E-9251-84683951E5F7}"/>
              </a:ext>
            </a:extLst>
          </p:cNvPr>
          <p:cNvSpPr txBox="1"/>
          <p:nvPr/>
        </p:nvSpPr>
        <p:spPr>
          <a:xfrm>
            <a:off x="426347" y="4960971"/>
            <a:ext cx="1279517" cy="369332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dirty="0"/>
              <a:t>92.55 </a:t>
            </a:r>
            <a:r>
              <a:rPr lang="de-DE" dirty="0">
                <a:sym typeface="Symbol" panose="05050102010706020507" pitchFamily="18" charset="2"/>
              </a:rPr>
              <a:t>m</a:t>
            </a:r>
            <a:r>
              <a:rPr lang="de-DE" baseline="30000" dirty="0">
                <a:sym typeface="Symbol" panose="05050102010706020507" pitchFamily="18" charset="2"/>
              </a:rPr>
              <a:t>2</a:t>
            </a:r>
            <a:endParaRPr lang="de-DE" baseline="30000" dirty="0"/>
          </a:p>
        </p:txBody>
      </p:sp>
      <p:cxnSp>
        <p:nvCxnSpPr>
          <p:cNvPr id="48" name="Gerade Verbindung mit Pfeil 47">
            <a:extLst>
              <a:ext uri="{FF2B5EF4-FFF2-40B4-BE49-F238E27FC236}">
                <a16:creationId xmlns:a16="http://schemas.microsoft.com/office/drawing/2014/main" id="{432B65C8-A928-4186-B315-7CF2DAAFD36B}"/>
              </a:ext>
            </a:extLst>
          </p:cNvPr>
          <p:cNvCxnSpPr/>
          <p:nvPr/>
        </p:nvCxnSpPr>
        <p:spPr>
          <a:xfrm>
            <a:off x="1608302" y="5172859"/>
            <a:ext cx="33174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feld 25">
            <a:extLst>
              <a:ext uri="{FF2B5EF4-FFF2-40B4-BE49-F238E27FC236}">
                <a16:creationId xmlns:a16="http://schemas.microsoft.com/office/drawing/2014/main" id="{D8AF0E47-14B9-4252-86E1-FFA74656F95A}"/>
              </a:ext>
            </a:extLst>
          </p:cNvPr>
          <p:cNvSpPr txBox="1"/>
          <p:nvPr/>
        </p:nvSpPr>
        <p:spPr>
          <a:xfrm>
            <a:off x="2887819" y="5007137"/>
            <a:ext cx="2125488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de-DE" sz="1200" b="1" dirty="0"/>
              <a:t>4D RMS </a:t>
            </a:r>
            <a:r>
              <a:rPr lang="de-DE" sz="1200" b="1" dirty="0" err="1"/>
              <a:t>emittance</a:t>
            </a:r>
            <a:r>
              <a:rPr lang="de-DE" sz="1200" b="1" dirty="0"/>
              <a:t> vs. turn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30502755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EE7F56-B83E-482C-9574-0826134B4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565" y="202131"/>
            <a:ext cx="5584535" cy="491005"/>
          </a:xfrm>
        </p:spPr>
        <p:txBody>
          <a:bodyPr/>
          <a:lstStyle/>
          <a:p>
            <a:r>
              <a:rPr lang="de-DE" dirty="0"/>
              <a:t>Further Reading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B90A585-5592-4B0F-B95A-C4EA389539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404" y="1261957"/>
            <a:ext cx="8567431" cy="531209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de-DE" sz="1400" dirty="0"/>
              <a:t>S. Artikova, D. Ondreka, K. Schulte-Urlichs, P. J. Spiller,</a:t>
            </a:r>
            <a:br>
              <a:rPr lang="de-DE" sz="1400" dirty="0"/>
            </a:br>
            <a:r>
              <a:rPr lang="de-DE" sz="1400" dirty="0"/>
              <a:t>“Design and Beam Dynamics </a:t>
            </a:r>
            <a:r>
              <a:rPr lang="de-DE" sz="1400" dirty="0" err="1"/>
              <a:t>of</a:t>
            </a:r>
            <a:r>
              <a:rPr lang="de-DE" sz="1400" dirty="0"/>
              <a:t> </a:t>
            </a:r>
            <a:r>
              <a:rPr lang="de-DE" sz="1400" dirty="0" err="1"/>
              <a:t>the</a:t>
            </a:r>
            <a:r>
              <a:rPr lang="de-DE" sz="1400" dirty="0"/>
              <a:t> </a:t>
            </a:r>
            <a:r>
              <a:rPr lang="de-DE" sz="1400" dirty="0" err="1"/>
              <a:t>Electron</a:t>
            </a:r>
            <a:r>
              <a:rPr lang="de-DE" sz="1400" dirty="0"/>
              <a:t> Lens </a:t>
            </a:r>
            <a:r>
              <a:rPr lang="de-DE" sz="1400" dirty="0" err="1"/>
              <a:t>for</a:t>
            </a:r>
            <a:r>
              <a:rPr lang="de-DE" sz="1400" dirty="0"/>
              <a:t> Space Charge </a:t>
            </a:r>
            <a:r>
              <a:rPr lang="de-DE" sz="1400" dirty="0" err="1"/>
              <a:t>Compensation</a:t>
            </a:r>
            <a:r>
              <a:rPr lang="de-DE" sz="1400" dirty="0"/>
              <a:t> in SIS18”, </a:t>
            </a:r>
          </a:p>
          <a:p>
            <a:pPr marL="0" indent="0">
              <a:buNone/>
            </a:pPr>
            <a:r>
              <a:rPr lang="de-DE" sz="1400" dirty="0"/>
              <a:t>IPAC'21, pp. 3614–3617</a:t>
            </a:r>
          </a:p>
          <a:p>
            <a:pPr marL="0" indent="0">
              <a:buNone/>
            </a:pPr>
            <a:endParaRPr lang="de-DE" sz="1400" dirty="0"/>
          </a:p>
          <a:p>
            <a:pPr marL="0" indent="0">
              <a:buNone/>
            </a:pPr>
            <a:r>
              <a:rPr lang="en-US" sz="1400" dirty="0"/>
              <a:t>K. Schulte-Urlichs et al.,</a:t>
            </a:r>
            <a:br>
              <a:rPr lang="en-US" sz="1400" dirty="0"/>
            </a:br>
            <a:r>
              <a:rPr lang="en-US" sz="1400" dirty="0"/>
              <a:t>“Status of the Electron Lens for Space Charge Compensation in SIS18”,</a:t>
            </a:r>
            <a:br>
              <a:rPr lang="en-US" sz="1400" dirty="0"/>
            </a:br>
            <a:r>
              <a:rPr lang="en-US" sz="1400" dirty="0"/>
              <a:t>IPAC'21, pp. 1880–1883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effectLst/>
                <a:ea typeface="DengXian" panose="02010600030101010101" pitchFamily="2" charset="-122"/>
              </a:rPr>
              <a:t>A. Oeftiger and O. Boine-Frankenheim, </a:t>
            </a:r>
          </a:p>
          <a:p>
            <a:pPr marL="0" indent="0">
              <a:buNone/>
            </a:pPr>
            <a:r>
              <a:rPr lang="en-US" sz="1400" dirty="0">
                <a:effectLst/>
                <a:ea typeface="DengXian" panose="02010600030101010101" pitchFamily="2" charset="-122"/>
              </a:rPr>
              <a:t>“Pulsed Electron Lenses for Space Charge Mitigation”, </a:t>
            </a:r>
          </a:p>
          <a:p>
            <a:pPr marL="0" indent="0">
              <a:buNone/>
            </a:pPr>
            <a:r>
              <a:rPr lang="en-US" sz="1400" dirty="0">
                <a:effectLst/>
                <a:ea typeface="DengXian" panose="02010600030101010101" pitchFamily="2" charset="-122"/>
              </a:rPr>
              <a:t>Phys. Rev. Lett., vol. 132, p. 175001, 2024, </a:t>
            </a:r>
          </a:p>
          <a:p>
            <a:pPr marL="0" indent="0">
              <a:buNone/>
            </a:pPr>
            <a:r>
              <a:rPr lang="en-US" sz="1400" dirty="0" err="1">
                <a:effectLst/>
                <a:ea typeface="DengXian" panose="02010600030101010101" pitchFamily="2" charset="-122"/>
              </a:rPr>
              <a:t>doi</a:t>
            </a:r>
            <a:r>
              <a:rPr lang="en-US" sz="1400" dirty="0">
                <a:effectLst/>
                <a:ea typeface="DengXian" panose="02010600030101010101" pitchFamily="2" charset="-122"/>
              </a:rPr>
              <a:t>: 10.1103/PhysRevLett.132.175001</a:t>
            </a:r>
          </a:p>
          <a:p>
            <a:pPr marL="0" indent="0">
              <a:buNone/>
            </a:pPr>
            <a:endParaRPr lang="de-DE" sz="1400" dirty="0"/>
          </a:p>
          <a:p>
            <a:pPr marL="0" indent="0">
              <a:buNone/>
            </a:pPr>
            <a:r>
              <a:rPr lang="en-US" sz="1400" dirty="0"/>
              <a:t>A. Xiao, M. Borland et al.,</a:t>
            </a:r>
          </a:p>
          <a:p>
            <a:pPr marL="0" indent="0">
              <a:buNone/>
            </a:pPr>
            <a:r>
              <a:rPr lang="en-US" sz="1400" dirty="0"/>
              <a:t>“Tracking particles through a general magnetic field</a:t>
            </a:r>
            <a:r>
              <a:rPr lang="en-US" sz="1400" dirty="0">
                <a:effectLst/>
                <a:ea typeface="DengXian" panose="02010600030101010101" pitchFamily="2" charset="-122"/>
              </a:rPr>
              <a:t>”</a:t>
            </a:r>
            <a:r>
              <a:rPr lang="en-US" sz="1400" dirty="0"/>
              <a:t>, </a:t>
            </a:r>
          </a:p>
          <a:p>
            <a:pPr marL="0" indent="0">
              <a:buNone/>
            </a:pPr>
            <a:r>
              <a:rPr lang="en-US" sz="1400" dirty="0"/>
              <a:t>Conf. Proc. PAC11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ea typeface="DengXian" panose="02010600030101010101" pitchFamily="2" charset="-122"/>
              </a:rPr>
              <a:t>I. </a:t>
            </a:r>
            <a:r>
              <a:rPr lang="en-US" sz="1400" dirty="0" err="1">
                <a:ea typeface="DengXian" panose="02010600030101010101" pitchFamily="2" charset="-122"/>
              </a:rPr>
              <a:t>Lobach</a:t>
            </a:r>
            <a:r>
              <a:rPr lang="en-US" sz="1400" dirty="0">
                <a:ea typeface="DengXian" panose="02010600030101010101" pitchFamily="2" charset="-122"/>
              </a:rPr>
              <a:t>, Y. Li, </a:t>
            </a:r>
          </a:p>
          <a:p>
            <a:pPr marL="0" indent="0">
              <a:buNone/>
            </a:pPr>
            <a:r>
              <a:rPr lang="en-US" sz="1400" dirty="0"/>
              <a:t>“</a:t>
            </a:r>
            <a:r>
              <a:rPr lang="en-US" sz="1400" dirty="0">
                <a:ea typeface="DengXian" panose="02010600030101010101" pitchFamily="2" charset="-122"/>
              </a:rPr>
              <a:t>Using neural-network Ansatz for the generating function in the Hamilton-Jacobi equation to obtain </a:t>
            </a:r>
            <a:r>
              <a:rPr lang="en-US" sz="1400" dirty="0" err="1">
                <a:ea typeface="DengXian" panose="02010600030101010101" pitchFamily="2" charset="-122"/>
              </a:rPr>
              <a:t>symplectic</a:t>
            </a:r>
            <a:r>
              <a:rPr lang="en-US" sz="1400" dirty="0">
                <a:ea typeface="DengXian" panose="02010600030101010101" pitchFamily="2" charset="-122"/>
              </a:rPr>
              <a:t> transfer maps for elements with any magnetic field configuration</a:t>
            </a:r>
            <a:r>
              <a:rPr lang="en-US" sz="1400" dirty="0">
                <a:effectLst/>
                <a:ea typeface="DengXian" panose="02010600030101010101" pitchFamily="2" charset="-122"/>
              </a:rPr>
              <a:t>”</a:t>
            </a:r>
            <a:r>
              <a:rPr lang="en-US" sz="1400" dirty="0">
                <a:ea typeface="DengXian" panose="02010600030101010101" pitchFamily="2" charset="-122"/>
              </a:rPr>
              <a:t>, </a:t>
            </a:r>
          </a:p>
          <a:p>
            <a:pPr marL="0" indent="0">
              <a:buNone/>
            </a:pPr>
            <a:r>
              <a:rPr lang="en-US" sz="1400" dirty="0">
                <a:ea typeface="DengXian" panose="02010600030101010101" pitchFamily="2" charset="-122"/>
              </a:rPr>
              <a:t>IPAC’26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328947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50C50C-E00D-4977-867F-CD0D43D0A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843" y="7617"/>
            <a:ext cx="8904314" cy="548928"/>
          </a:xfrm>
        </p:spPr>
        <p:txBody>
          <a:bodyPr>
            <a:normAutofit/>
          </a:bodyPr>
          <a:lstStyle/>
          <a:p>
            <a:pPr algn="ctr"/>
            <a:r>
              <a:rPr lang="de-DE" dirty="0" err="1"/>
              <a:t>History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Electron</a:t>
            </a:r>
            <a:r>
              <a:rPr lang="de-DE" dirty="0"/>
              <a:t> </a:t>
            </a:r>
            <a:r>
              <a:rPr lang="de-DE" dirty="0" err="1"/>
              <a:t>Lenses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Space Charge </a:t>
            </a:r>
            <a:r>
              <a:rPr lang="de-DE" dirty="0" err="1"/>
              <a:t>Compensation</a:t>
            </a:r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BE05AADA-386F-469A-8F63-2523F377BB14}"/>
              </a:ext>
            </a:extLst>
          </p:cNvPr>
          <p:cNvSpPr txBox="1"/>
          <p:nvPr/>
        </p:nvSpPr>
        <p:spPr>
          <a:xfrm>
            <a:off x="114558" y="1191876"/>
            <a:ext cx="8904314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A. V. Burov, G. W. Foster, V. D. </a:t>
            </a:r>
            <a:r>
              <a:rPr lang="en-US" sz="1200" dirty="0" err="1"/>
              <a:t>Shiltsev</a:t>
            </a:r>
            <a:r>
              <a:rPr lang="en-US" sz="1200" dirty="0"/>
              <a:t>, “Space-Charge Compensation in High-Intensity Proton Rings,” FERMILAB-TM-2125, September </a:t>
            </a:r>
            <a:r>
              <a:rPr lang="en-US" sz="1200" dirty="0">
                <a:highlight>
                  <a:srgbClr val="FFFF00"/>
                </a:highlight>
              </a:rPr>
              <a:t>2000</a:t>
            </a:r>
          </a:p>
          <a:p>
            <a:endParaRPr lang="de-DE" sz="1200" dirty="0"/>
          </a:p>
          <a:p>
            <a:r>
              <a:rPr lang="de-DE" sz="1200" dirty="0"/>
              <a:t>S. Machida, 2001, KEK PS </a:t>
            </a:r>
            <a:r>
              <a:rPr lang="de-DE" sz="1200" dirty="0" err="1"/>
              <a:t>simulation</a:t>
            </a:r>
            <a:endParaRPr lang="de-DE" sz="1200" dirty="0"/>
          </a:p>
          <a:p>
            <a:endParaRPr lang="de-DE" sz="1200" dirty="0"/>
          </a:p>
          <a:p>
            <a:r>
              <a:rPr lang="en-US" sz="1200" dirty="0"/>
              <a:t>Y. </a:t>
            </a:r>
            <a:r>
              <a:rPr lang="en-US" sz="1200" dirty="0" err="1"/>
              <a:t>Alexahin</a:t>
            </a:r>
            <a:r>
              <a:rPr lang="en-US" sz="1200" dirty="0"/>
              <a:t>, “Effects of Space Charge and Magnet Nonlinearities on Beam Dynamics in the Fermilab Booster”, PAC 2007, DOI 10.1109/PAC.2007.4440463</a:t>
            </a:r>
            <a:endParaRPr lang="de-DE" sz="1200" dirty="0"/>
          </a:p>
          <a:p>
            <a:endParaRPr lang="de-DE" sz="1200" dirty="0"/>
          </a:p>
          <a:p>
            <a:r>
              <a:rPr lang="de-DE" sz="1200" dirty="0"/>
              <a:t>M. </a:t>
            </a:r>
            <a:r>
              <a:rPr lang="de-DE" sz="1200" dirty="0" err="1"/>
              <a:t>Aiba</a:t>
            </a:r>
            <a:r>
              <a:rPr lang="de-DE" sz="1200" dirty="0"/>
              <a:t>, M. Chanel, U. </a:t>
            </a:r>
            <a:r>
              <a:rPr lang="de-DE" sz="1200" dirty="0" err="1"/>
              <a:t>Dorda</a:t>
            </a:r>
            <a:r>
              <a:rPr lang="de-DE" sz="1200" dirty="0"/>
              <a:t>, R. </a:t>
            </a:r>
            <a:r>
              <a:rPr lang="de-DE" sz="1200" dirty="0" err="1"/>
              <a:t>Garoby</a:t>
            </a:r>
            <a:r>
              <a:rPr lang="de-DE" sz="1200" dirty="0"/>
              <a:t>, J.-P. </a:t>
            </a:r>
            <a:r>
              <a:rPr lang="de-DE" sz="1200" dirty="0" err="1"/>
              <a:t>Koutchouk</a:t>
            </a:r>
            <a:r>
              <a:rPr lang="de-DE" sz="1200" dirty="0"/>
              <a:t>, M. Martini, E. </a:t>
            </a:r>
            <a:r>
              <a:rPr lang="de-DE" sz="1200" dirty="0" err="1"/>
              <a:t>Métral</a:t>
            </a:r>
            <a:r>
              <a:rPr lang="de-DE" sz="1200" dirty="0"/>
              <a:t>, Y. </a:t>
            </a:r>
            <a:r>
              <a:rPr lang="de-DE" sz="1200" dirty="0" err="1"/>
              <a:t>Papaphilippou</a:t>
            </a:r>
            <a:r>
              <a:rPr lang="de-DE" sz="1200" dirty="0"/>
              <a:t>, W. </a:t>
            </a:r>
            <a:r>
              <a:rPr lang="de-DE" sz="1200" dirty="0" err="1"/>
              <a:t>Scandale</a:t>
            </a:r>
            <a:r>
              <a:rPr lang="de-DE" sz="1200" dirty="0"/>
              <a:t>, F. Zimmermann, V. </a:t>
            </a:r>
            <a:r>
              <a:rPr lang="de-DE" sz="1200" dirty="0" err="1"/>
              <a:t>Shiltsev</a:t>
            </a:r>
            <a:r>
              <a:rPr lang="de-DE" sz="1200" dirty="0"/>
              <a:t>, G. Franchetti, “Space-Charge </a:t>
            </a:r>
            <a:r>
              <a:rPr lang="de-DE" sz="1200" dirty="0" err="1"/>
              <a:t>Compensation</a:t>
            </a:r>
            <a:r>
              <a:rPr lang="de-DE" sz="1200" dirty="0"/>
              <a:t> Options </a:t>
            </a:r>
            <a:r>
              <a:rPr lang="de-DE" sz="1200" dirty="0" err="1"/>
              <a:t>for</a:t>
            </a:r>
            <a:r>
              <a:rPr lang="de-DE" sz="1200" dirty="0"/>
              <a:t> </a:t>
            </a:r>
            <a:r>
              <a:rPr lang="de-DE" sz="1200" dirty="0" err="1"/>
              <a:t>the</a:t>
            </a:r>
            <a:r>
              <a:rPr lang="de-DE" sz="1200" dirty="0"/>
              <a:t> LHC </a:t>
            </a:r>
            <a:r>
              <a:rPr lang="de-DE" sz="1200" dirty="0" err="1"/>
              <a:t>Injector</a:t>
            </a:r>
            <a:r>
              <a:rPr lang="de-DE" sz="1200" dirty="0"/>
              <a:t> </a:t>
            </a:r>
            <a:r>
              <a:rPr lang="de-DE" sz="1200" dirty="0" err="1"/>
              <a:t>Complex</a:t>
            </a:r>
            <a:r>
              <a:rPr lang="de-DE" sz="1200" dirty="0"/>
              <a:t>”, Proceedings </a:t>
            </a:r>
            <a:r>
              <a:rPr lang="de-DE" sz="1200" dirty="0" err="1"/>
              <a:t>of</a:t>
            </a:r>
            <a:r>
              <a:rPr lang="de-DE" sz="1200" dirty="0"/>
              <a:t> PAC'07, Albuquerque, 2007, pp. 3390–3392</a:t>
            </a:r>
          </a:p>
          <a:p>
            <a:endParaRPr lang="de-DE" sz="1200" dirty="0"/>
          </a:p>
          <a:p>
            <a:r>
              <a:rPr lang="en-US" sz="1200" dirty="0"/>
              <a:t>M. </a:t>
            </a:r>
            <a:r>
              <a:rPr lang="en-US" sz="1200" dirty="0" err="1"/>
              <a:t>Aiba</a:t>
            </a:r>
            <a:r>
              <a:rPr lang="en-US" sz="1200" dirty="0"/>
              <a:t>, “Benchmark of ACCSIM-ORBIT codes for space charge and electron-lens compensation”, CERN, 2008</a:t>
            </a:r>
            <a:endParaRPr lang="de-DE" sz="1200" dirty="0"/>
          </a:p>
          <a:p>
            <a:endParaRPr lang="de-DE" sz="1200" dirty="0"/>
          </a:p>
          <a:p>
            <a:r>
              <a:rPr lang="en-US" sz="1200" dirty="0"/>
              <a:t>Y. </a:t>
            </a:r>
            <a:r>
              <a:rPr lang="en-US" sz="1200" dirty="0" err="1"/>
              <a:t>Alexahin</a:t>
            </a:r>
            <a:r>
              <a:rPr lang="en-US" sz="1200" dirty="0"/>
              <a:t> and V. </a:t>
            </a:r>
            <a:r>
              <a:rPr lang="en-US" sz="1200" dirty="0" err="1"/>
              <a:t>Kapin</a:t>
            </a:r>
            <a:r>
              <a:rPr lang="en-US" sz="1200" dirty="0"/>
              <a:t>, “Study of Possibility of Space Charge Compensation in the Fermilab Booster with Multiple Electron Columns,” Fermilab Beams-doc-3108, June 2008</a:t>
            </a:r>
          </a:p>
          <a:p>
            <a:endParaRPr lang="en-US" sz="1200" dirty="0"/>
          </a:p>
          <a:p>
            <a:r>
              <a:rPr lang="en-US" sz="1200" dirty="0"/>
              <a:t>V. N. Litvinenko and G. Wang, “Compensating Tune Spread Induced by Space Charge in Bunched Beams”, Physical Review Special Topics — Accelerators and Beams 17, 114401 (2014)</a:t>
            </a:r>
          </a:p>
          <a:p>
            <a:endParaRPr lang="en-US" sz="1200" dirty="0"/>
          </a:p>
          <a:p>
            <a:r>
              <a:rPr lang="en-US" sz="1200" dirty="0"/>
              <a:t>O. Boine-Frankenheim and W. D. Stem, “Space charge compensation with pulsed electron lenses for intense ion beams in synchrotrons”, Nuclear Instruments and Methods in Physics Research A 896 (</a:t>
            </a:r>
            <a:r>
              <a:rPr lang="en-US" sz="1200" b="1" i="1" dirty="0"/>
              <a:t>2018</a:t>
            </a:r>
            <a:r>
              <a:rPr lang="en-US" sz="1200" dirty="0"/>
              <a:t>), 122–128. DOI: 10.1016/j.nima.2018.04.014</a:t>
            </a:r>
          </a:p>
          <a:p>
            <a:endParaRPr lang="de-DE" sz="1200" dirty="0"/>
          </a:p>
          <a:p>
            <a:r>
              <a:rPr lang="de-DE" sz="1200" dirty="0"/>
              <a:t>S. Artikova et al., </a:t>
            </a:r>
            <a:r>
              <a:rPr lang="en-US" sz="1200" dirty="0"/>
              <a:t>“</a:t>
            </a:r>
            <a:r>
              <a:rPr lang="de-DE" sz="1200" dirty="0" err="1"/>
              <a:t>Pulsed</a:t>
            </a:r>
            <a:r>
              <a:rPr lang="de-DE" sz="1200" dirty="0"/>
              <a:t> </a:t>
            </a:r>
            <a:r>
              <a:rPr lang="de-DE" sz="1200" dirty="0" err="1"/>
              <a:t>electron</a:t>
            </a:r>
            <a:r>
              <a:rPr lang="de-DE" sz="1200" dirty="0"/>
              <a:t> </a:t>
            </a:r>
            <a:r>
              <a:rPr lang="de-DE" sz="1200" dirty="0" err="1"/>
              <a:t>lenses</a:t>
            </a:r>
            <a:r>
              <a:rPr lang="de-DE" sz="1200" dirty="0"/>
              <a:t> </a:t>
            </a:r>
            <a:r>
              <a:rPr lang="de-DE" sz="1200" dirty="0" err="1"/>
              <a:t>for</a:t>
            </a:r>
            <a:r>
              <a:rPr lang="de-DE" sz="1200" dirty="0"/>
              <a:t> </a:t>
            </a:r>
            <a:r>
              <a:rPr lang="de-DE" sz="1200" dirty="0" err="1"/>
              <a:t>space</a:t>
            </a:r>
            <a:r>
              <a:rPr lang="de-DE" sz="1200" dirty="0"/>
              <a:t> </a:t>
            </a:r>
            <a:r>
              <a:rPr lang="de-DE" sz="1200" dirty="0" err="1"/>
              <a:t>charge</a:t>
            </a:r>
            <a:r>
              <a:rPr lang="de-DE" sz="1200" dirty="0"/>
              <a:t> </a:t>
            </a:r>
            <a:r>
              <a:rPr lang="de-DE" sz="1200" dirty="0" err="1"/>
              <a:t>compensation</a:t>
            </a:r>
            <a:r>
              <a:rPr lang="de-DE" sz="1200" dirty="0"/>
              <a:t> in </a:t>
            </a:r>
            <a:r>
              <a:rPr lang="de-DE" sz="1200" dirty="0" err="1"/>
              <a:t>the</a:t>
            </a:r>
            <a:r>
              <a:rPr lang="de-DE" sz="1200" dirty="0"/>
              <a:t> FAIR </a:t>
            </a:r>
            <a:r>
              <a:rPr lang="de-DE" sz="1200" dirty="0" err="1"/>
              <a:t>synchrotrons</a:t>
            </a:r>
            <a:r>
              <a:rPr lang="en-US" sz="1200" dirty="0"/>
              <a:t>”</a:t>
            </a:r>
            <a:r>
              <a:rPr lang="de-DE" sz="1200" dirty="0"/>
              <a:t>, 2021 JINST </a:t>
            </a:r>
            <a:r>
              <a:rPr lang="de-DE" sz="1200" u="sng" dirty="0"/>
              <a:t>16</a:t>
            </a:r>
            <a:r>
              <a:rPr lang="de-DE" sz="1200" dirty="0"/>
              <a:t> P03044. https://doi.org/10.1088/1748-0221/16/03/P03044</a:t>
            </a:r>
          </a:p>
          <a:p>
            <a:endParaRPr lang="en-US" sz="1200" dirty="0"/>
          </a:p>
          <a:p>
            <a:r>
              <a:rPr lang="en-US" sz="1200" dirty="0"/>
              <a:t>Y. </a:t>
            </a:r>
            <a:r>
              <a:rPr lang="en-US" sz="1200" dirty="0" err="1"/>
              <a:t>Alexahin</a:t>
            </a:r>
            <a:r>
              <a:rPr lang="en-US" sz="1200" dirty="0"/>
              <a:t> and V. V. </a:t>
            </a:r>
            <a:r>
              <a:rPr lang="en-US" sz="1200" dirty="0" err="1"/>
              <a:t>Kapin</a:t>
            </a:r>
            <a:r>
              <a:rPr lang="en-US" sz="1200" dirty="0"/>
              <a:t>, “On possibility of space-charge compensation in the Fermilab Booster with multiple electron columns”, Journal of Instrumentation 16 (2021) P03049. DOI: 10.1088/1748-0221/16/03/P03049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C9779D18-C71D-4633-882D-112A43972378}"/>
              </a:ext>
            </a:extLst>
          </p:cNvPr>
          <p:cNvSpPr txBox="1"/>
          <p:nvPr/>
        </p:nvSpPr>
        <p:spPr>
          <a:xfrm>
            <a:off x="2783214" y="949326"/>
            <a:ext cx="3567002" cy="215444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ctr"/>
            <a:r>
              <a:rPr lang="de-DE" sz="800" i="1" dirty="0"/>
              <a:t>The </a:t>
            </a:r>
            <a:r>
              <a:rPr lang="de-DE" sz="800" i="1" dirty="0" err="1"/>
              <a:t>references</a:t>
            </a:r>
            <a:r>
              <a:rPr lang="de-DE" sz="800" i="1" dirty="0"/>
              <a:t> </a:t>
            </a:r>
            <a:r>
              <a:rPr lang="de-DE" sz="800" i="1" dirty="0" err="1"/>
              <a:t>above</a:t>
            </a:r>
            <a:r>
              <a:rPr lang="de-DE" sz="800" i="1" dirty="0"/>
              <a:t> </a:t>
            </a:r>
            <a:r>
              <a:rPr lang="de-DE" sz="800" i="1" dirty="0" err="1"/>
              <a:t>are</a:t>
            </a:r>
            <a:r>
              <a:rPr lang="de-DE" sz="800" i="1" dirty="0"/>
              <a:t> </a:t>
            </a:r>
            <a:r>
              <a:rPr lang="de-DE" sz="800" i="1" dirty="0" err="1"/>
              <a:t>up</a:t>
            </a:r>
            <a:r>
              <a:rPr lang="de-DE" sz="800" i="1" dirty="0"/>
              <a:t> </a:t>
            </a:r>
            <a:r>
              <a:rPr lang="de-DE" sz="800" i="1" dirty="0" err="1"/>
              <a:t>to</a:t>
            </a:r>
            <a:r>
              <a:rPr lang="de-DE" sz="800" i="1" dirty="0"/>
              <a:t> </a:t>
            </a:r>
            <a:r>
              <a:rPr lang="de-DE" sz="800" b="1" i="1" dirty="0" err="1"/>
              <a:t>about</a:t>
            </a:r>
            <a:r>
              <a:rPr lang="de-DE" sz="800" i="1" dirty="0"/>
              <a:t> </a:t>
            </a:r>
            <a:r>
              <a:rPr lang="de-DE" sz="800" b="1" i="1" dirty="0" err="1"/>
              <a:t>the</a:t>
            </a:r>
            <a:r>
              <a:rPr lang="de-DE" sz="800" b="1" i="1" dirty="0"/>
              <a:t> </a:t>
            </a:r>
            <a:r>
              <a:rPr lang="de-DE" sz="800" b="1" i="1" dirty="0" err="1"/>
              <a:t>point</a:t>
            </a:r>
            <a:r>
              <a:rPr lang="de-DE" sz="800" b="1" i="1" dirty="0"/>
              <a:t> </a:t>
            </a:r>
            <a:r>
              <a:rPr lang="de-DE" sz="800" i="1" dirty="0" err="1"/>
              <a:t>when</a:t>
            </a:r>
            <a:r>
              <a:rPr lang="de-DE" sz="800" i="1" dirty="0"/>
              <a:t> </a:t>
            </a:r>
            <a:r>
              <a:rPr lang="de-DE" sz="800" i="1" dirty="0" err="1"/>
              <a:t>work</a:t>
            </a:r>
            <a:r>
              <a:rPr lang="de-DE" sz="800" i="1" dirty="0"/>
              <a:t> at GSI </a:t>
            </a:r>
            <a:r>
              <a:rPr lang="de-DE" sz="800" i="1" dirty="0" err="1"/>
              <a:t>began</a:t>
            </a:r>
            <a:r>
              <a:rPr lang="de-DE" sz="8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744560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5DF960-364E-437A-A60D-200B1F836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154" y="232466"/>
            <a:ext cx="5584535" cy="487422"/>
          </a:xfrm>
        </p:spPr>
        <p:txBody>
          <a:bodyPr/>
          <a:lstStyle/>
          <a:p>
            <a:pPr algn="ctr"/>
            <a:r>
              <a:rPr lang="de-DE" dirty="0">
                <a:solidFill>
                  <a:srgbClr val="FF0000"/>
                </a:solidFill>
              </a:rPr>
              <a:t>Summary</a:t>
            </a:r>
            <a:r>
              <a:rPr lang="de-DE" dirty="0"/>
              <a:t> &amp; </a:t>
            </a:r>
            <a:r>
              <a:rPr lang="de-DE" dirty="0">
                <a:solidFill>
                  <a:srgbClr val="00B0F0"/>
                </a:solidFill>
              </a:rPr>
              <a:t>Outlook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B7AE9A3C-8D0F-4D1A-908B-1A890BA63388}"/>
              </a:ext>
            </a:extLst>
          </p:cNvPr>
          <p:cNvSpPr txBox="1"/>
          <p:nvPr/>
        </p:nvSpPr>
        <p:spPr>
          <a:xfrm>
            <a:off x="132555" y="4449328"/>
            <a:ext cx="6487673" cy="1384995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r>
              <a:rPr lang="de-DE" sz="2800" dirty="0" err="1">
                <a:solidFill>
                  <a:srgbClr val="00B0F0"/>
                </a:solidFill>
              </a:rPr>
              <a:t>Symplectic</a:t>
            </a:r>
            <a:r>
              <a:rPr lang="de-DE" sz="2800" dirty="0">
                <a:solidFill>
                  <a:srgbClr val="00B0F0"/>
                </a:solidFill>
              </a:rPr>
              <a:t> </a:t>
            </a:r>
            <a:r>
              <a:rPr lang="de-DE" sz="2800" dirty="0" err="1">
                <a:solidFill>
                  <a:srgbClr val="00B0F0"/>
                </a:solidFill>
              </a:rPr>
              <a:t>transfer</a:t>
            </a:r>
            <a:r>
              <a:rPr lang="de-DE" sz="2800" dirty="0">
                <a:solidFill>
                  <a:srgbClr val="00B0F0"/>
                </a:solidFill>
              </a:rPr>
              <a:t> </a:t>
            </a:r>
            <a:r>
              <a:rPr lang="de-DE" sz="2800" dirty="0" err="1">
                <a:solidFill>
                  <a:srgbClr val="00B0F0"/>
                </a:solidFill>
              </a:rPr>
              <a:t>map</a:t>
            </a:r>
            <a:r>
              <a:rPr lang="de-DE" sz="2800" dirty="0">
                <a:solidFill>
                  <a:srgbClr val="00B0F0"/>
                </a:solidFill>
              </a:rPr>
              <a:t> </a:t>
            </a:r>
            <a:r>
              <a:rPr lang="de-DE" sz="2800" dirty="0" err="1">
                <a:solidFill>
                  <a:srgbClr val="00B0F0"/>
                </a:solidFill>
              </a:rPr>
              <a:t>for</a:t>
            </a:r>
            <a:r>
              <a:rPr lang="de-DE" sz="2800" dirty="0">
                <a:solidFill>
                  <a:srgbClr val="00B0F0"/>
                </a:solidFill>
              </a:rPr>
              <a:t> e-</a:t>
            </a:r>
            <a:r>
              <a:rPr lang="de-DE" sz="2800" dirty="0" err="1">
                <a:solidFill>
                  <a:srgbClr val="00B0F0"/>
                </a:solidFill>
              </a:rPr>
              <a:t>lens</a:t>
            </a:r>
            <a:r>
              <a:rPr lang="de-DE" sz="2800" dirty="0">
                <a:solidFill>
                  <a:srgbClr val="00B0F0"/>
                </a:solidFill>
                <a:highlight>
                  <a:srgbClr val="FFFF00"/>
                </a:highlight>
              </a:rPr>
              <a:t>*</a:t>
            </a:r>
            <a:endParaRPr lang="de-DE" sz="2800" dirty="0">
              <a:solidFill>
                <a:srgbClr val="00B0F0"/>
              </a:solidFill>
            </a:endParaRPr>
          </a:p>
          <a:p>
            <a:pPr algn="l"/>
            <a:endParaRPr lang="de-DE" sz="2800" dirty="0">
              <a:solidFill>
                <a:srgbClr val="00B0F0"/>
              </a:solidFill>
            </a:endParaRPr>
          </a:p>
          <a:p>
            <a:pPr algn="l"/>
            <a:r>
              <a:rPr lang="de-DE" sz="2800" dirty="0" err="1">
                <a:solidFill>
                  <a:srgbClr val="00B0F0"/>
                </a:solidFill>
              </a:rPr>
              <a:t>Resonance</a:t>
            </a:r>
            <a:r>
              <a:rPr lang="de-DE" sz="2800" dirty="0">
                <a:solidFill>
                  <a:srgbClr val="00B0F0"/>
                </a:solidFill>
              </a:rPr>
              <a:t> and </a:t>
            </a:r>
            <a:r>
              <a:rPr lang="de-DE" sz="2800" dirty="0" err="1">
                <a:solidFill>
                  <a:srgbClr val="00B0F0"/>
                </a:solidFill>
              </a:rPr>
              <a:t>coupling</a:t>
            </a:r>
            <a:r>
              <a:rPr lang="de-DE" sz="2800" dirty="0">
                <a:solidFill>
                  <a:srgbClr val="00B0F0"/>
                </a:solidFill>
              </a:rPr>
              <a:t> </a:t>
            </a:r>
            <a:r>
              <a:rPr lang="de-DE" sz="2800" dirty="0" err="1">
                <a:solidFill>
                  <a:srgbClr val="00B0F0"/>
                </a:solidFill>
              </a:rPr>
              <a:t>compensation</a:t>
            </a:r>
            <a:endParaRPr lang="de-DE" sz="2800" dirty="0">
              <a:solidFill>
                <a:srgbClr val="00B0F0"/>
              </a:solidFill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BF53B23A-C603-4E38-A940-E19298621003}"/>
              </a:ext>
            </a:extLst>
          </p:cNvPr>
          <p:cNvSpPr txBox="1"/>
          <p:nvPr/>
        </p:nvSpPr>
        <p:spPr>
          <a:xfrm>
            <a:off x="132555" y="1610411"/>
            <a:ext cx="8919429" cy="2246769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2800" dirty="0" err="1">
                <a:solidFill>
                  <a:srgbClr val="FF0000"/>
                </a:solidFill>
              </a:rPr>
              <a:t>Electron</a:t>
            </a:r>
            <a:r>
              <a:rPr lang="de-DE" sz="2800" dirty="0">
                <a:solidFill>
                  <a:srgbClr val="FF0000"/>
                </a:solidFill>
              </a:rPr>
              <a:t> </a:t>
            </a:r>
            <a:r>
              <a:rPr lang="de-DE" sz="2800" dirty="0" err="1">
                <a:solidFill>
                  <a:srgbClr val="FF0000"/>
                </a:solidFill>
              </a:rPr>
              <a:t>lens</a:t>
            </a:r>
            <a:r>
              <a:rPr lang="de-DE" sz="2800" dirty="0">
                <a:solidFill>
                  <a:srgbClr val="FF0000"/>
                </a:solidFill>
              </a:rPr>
              <a:t> </a:t>
            </a:r>
            <a:r>
              <a:rPr lang="de-DE" sz="2800" dirty="0" err="1">
                <a:solidFill>
                  <a:srgbClr val="FF0000"/>
                </a:solidFill>
              </a:rPr>
              <a:t>is</a:t>
            </a:r>
            <a:r>
              <a:rPr lang="de-DE" sz="2800" dirty="0">
                <a:solidFill>
                  <a:srgbClr val="FF0000"/>
                </a:solidFill>
              </a:rPr>
              <a:t> </a:t>
            </a:r>
            <a:r>
              <a:rPr lang="de-DE" sz="2800" dirty="0" err="1">
                <a:solidFill>
                  <a:srgbClr val="FF0000"/>
                </a:solidFill>
              </a:rPr>
              <a:t>under</a:t>
            </a:r>
            <a:r>
              <a:rPr lang="de-DE" sz="2800" dirty="0">
                <a:solidFill>
                  <a:srgbClr val="FF0000"/>
                </a:solidFill>
              </a:rPr>
              <a:t> </a:t>
            </a:r>
            <a:r>
              <a:rPr lang="de-DE" sz="2800" dirty="0" err="1">
                <a:solidFill>
                  <a:srgbClr val="FF0000"/>
                </a:solidFill>
              </a:rPr>
              <a:t>development</a:t>
            </a:r>
            <a:endParaRPr lang="de-DE" sz="2800" dirty="0">
              <a:solidFill>
                <a:srgbClr val="FF0000"/>
              </a:solidFill>
            </a:endParaRPr>
          </a:p>
          <a:p>
            <a:pPr algn="l"/>
            <a:endParaRPr lang="de-DE" sz="2800" dirty="0">
              <a:solidFill>
                <a:srgbClr val="FF0000"/>
              </a:solidFill>
            </a:endParaRPr>
          </a:p>
          <a:p>
            <a:pPr algn="l"/>
            <a:r>
              <a:rPr lang="de-DE" sz="2800" dirty="0" err="1">
                <a:solidFill>
                  <a:srgbClr val="FF0000"/>
                </a:solidFill>
              </a:rPr>
              <a:t>Electron</a:t>
            </a:r>
            <a:r>
              <a:rPr lang="de-DE" sz="2800" dirty="0">
                <a:solidFill>
                  <a:srgbClr val="FF0000"/>
                </a:solidFill>
              </a:rPr>
              <a:t> </a:t>
            </a:r>
            <a:r>
              <a:rPr lang="de-DE" sz="2800" dirty="0" err="1">
                <a:solidFill>
                  <a:srgbClr val="FF0000"/>
                </a:solidFill>
              </a:rPr>
              <a:t>gun</a:t>
            </a:r>
            <a:r>
              <a:rPr lang="de-DE" sz="2800" dirty="0">
                <a:solidFill>
                  <a:srgbClr val="FF0000"/>
                </a:solidFill>
              </a:rPr>
              <a:t> will </a:t>
            </a:r>
            <a:r>
              <a:rPr lang="de-DE" sz="2800" dirty="0" err="1">
                <a:solidFill>
                  <a:srgbClr val="FF0000"/>
                </a:solidFill>
              </a:rPr>
              <a:t>be</a:t>
            </a:r>
            <a:r>
              <a:rPr lang="de-DE" sz="2800" dirty="0">
                <a:solidFill>
                  <a:srgbClr val="FF0000"/>
                </a:solidFill>
              </a:rPr>
              <a:t> </a:t>
            </a:r>
            <a:r>
              <a:rPr lang="de-DE" sz="2800" dirty="0" err="1">
                <a:solidFill>
                  <a:srgbClr val="FF0000"/>
                </a:solidFill>
              </a:rPr>
              <a:t>ready</a:t>
            </a:r>
            <a:r>
              <a:rPr lang="de-DE" sz="2800" dirty="0">
                <a:solidFill>
                  <a:srgbClr val="FF0000"/>
                </a:solidFill>
              </a:rPr>
              <a:t> </a:t>
            </a:r>
            <a:r>
              <a:rPr lang="de-DE" sz="2800" dirty="0" err="1">
                <a:solidFill>
                  <a:srgbClr val="FF0000"/>
                </a:solidFill>
              </a:rPr>
              <a:t>for</a:t>
            </a:r>
            <a:r>
              <a:rPr lang="de-DE" sz="2800" dirty="0">
                <a:solidFill>
                  <a:srgbClr val="FF0000"/>
                </a:solidFill>
              </a:rPr>
              <a:t> </a:t>
            </a:r>
            <a:r>
              <a:rPr lang="de-DE" sz="2800" dirty="0" err="1">
                <a:solidFill>
                  <a:srgbClr val="FF0000"/>
                </a:solidFill>
              </a:rPr>
              <a:t>testing</a:t>
            </a:r>
            <a:r>
              <a:rPr lang="de-DE" sz="2800" dirty="0">
                <a:solidFill>
                  <a:srgbClr val="FF0000"/>
                </a:solidFill>
              </a:rPr>
              <a:t> at GSI</a:t>
            </a:r>
          </a:p>
          <a:p>
            <a:pPr algn="l"/>
            <a:endParaRPr lang="de-DE" sz="2800" dirty="0">
              <a:solidFill>
                <a:srgbClr val="FF0000"/>
              </a:solidFill>
            </a:endParaRPr>
          </a:p>
          <a:p>
            <a:pPr algn="l"/>
            <a:r>
              <a:rPr lang="de-DE" sz="2800" dirty="0">
                <a:solidFill>
                  <a:srgbClr val="FF0000"/>
                </a:solidFill>
              </a:rPr>
              <a:t>Prototype </a:t>
            </a:r>
            <a:r>
              <a:rPr lang="de-DE" sz="2800" dirty="0" err="1">
                <a:solidFill>
                  <a:srgbClr val="FF0000"/>
                </a:solidFill>
              </a:rPr>
              <a:t>electron</a:t>
            </a:r>
            <a:r>
              <a:rPr lang="de-DE" sz="2800" dirty="0">
                <a:solidFill>
                  <a:srgbClr val="FF0000"/>
                </a:solidFill>
              </a:rPr>
              <a:t> </a:t>
            </a:r>
            <a:r>
              <a:rPr lang="de-DE" sz="2800" dirty="0" err="1">
                <a:solidFill>
                  <a:srgbClr val="FF0000"/>
                </a:solidFill>
              </a:rPr>
              <a:t>lens</a:t>
            </a:r>
            <a:r>
              <a:rPr lang="de-DE" sz="2800" dirty="0">
                <a:solidFill>
                  <a:srgbClr val="FF0000"/>
                </a:solidFill>
              </a:rPr>
              <a:t> in SIS18 </a:t>
            </a:r>
            <a:r>
              <a:rPr lang="de-DE" sz="2800" dirty="0" err="1">
                <a:solidFill>
                  <a:srgbClr val="FF0000"/>
                </a:solidFill>
              </a:rPr>
              <a:t>synchrotron</a:t>
            </a:r>
            <a:r>
              <a:rPr lang="de-DE" sz="2800" dirty="0">
                <a:solidFill>
                  <a:srgbClr val="FF0000"/>
                </a:solidFill>
              </a:rPr>
              <a:t> will follow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FE1ECE9-0A5F-4DBC-A485-539F6E75F6E7}"/>
              </a:ext>
            </a:extLst>
          </p:cNvPr>
          <p:cNvSpPr txBox="1"/>
          <p:nvPr/>
        </p:nvSpPr>
        <p:spPr>
          <a:xfrm>
            <a:off x="-43060" y="6354355"/>
            <a:ext cx="9350691" cy="215444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en-US" sz="800" dirty="0">
                <a:highlight>
                  <a:srgbClr val="FFFF00"/>
                </a:highlight>
                <a:ea typeface="DengXian" panose="02010600030101010101" pitchFamily="2" charset="-122"/>
              </a:rPr>
              <a:t>*</a:t>
            </a:r>
            <a:r>
              <a:rPr lang="en-US" sz="800" dirty="0">
                <a:ea typeface="DengXian" panose="02010600030101010101" pitchFamily="2" charset="-122"/>
              </a:rPr>
              <a:t> I. </a:t>
            </a:r>
            <a:r>
              <a:rPr lang="en-US" sz="800" dirty="0" err="1">
                <a:ea typeface="DengXian" panose="02010600030101010101" pitchFamily="2" charset="-122"/>
              </a:rPr>
              <a:t>Lobach</a:t>
            </a:r>
            <a:r>
              <a:rPr lang="en-US" sz="800" dirty="0">
                <a:ea typeface="DengXian" panose="02010600030101010101" pitchFamily="2" charset="-122"/>
              </a:rPr>
              <a:t>, Y. Li, </a:t>
            </a:r>
            <a:r>
              <a:rPr lang="en-US" sz="800" i="1" dirty="0">
                <a:ea typeface="DengXian" panose="02010600030101010101" pitchFamily="2" charset="-122"/>
              </a:rPr>
              <a:t>Using neural-network Ansatz for the generating function in the Hamilton-Jacobi equation to obtain </a:t>
            </a:r>
            <a:r>
              <a:rPr lang="en-US" sz="800" i="1" dirty="0" err="1">
                <a:ea typeface="DengXian" panose="02010600030101010101" pitchFamily="2" charset="-122"/>
              </a:rPr>
              <a:t>symplectic</a:t>
            </a:r>
            <a:r>
              <a:rPr lang="en-US" sz="800" i="1" dirty="0">
                <a:ea typeface="DengXian" panose="02010600030101010101" pitchFamily="2" charset="-122"/>
              </a:rPr>
              <a:t> transfer maps for elements with any magnetic field configuration</a:t>
            </a:r>
            <a:r>
              <a:rPr lang="en-US" sz="800" dirty="0">
                <a:ea typeface="DengXian" panose="02010600030101010101" pitchFamily="2" charset="-122"/>
              </a:rPr>
              <a:t>, IPAC’26</a:t>
            </a:r>
            <a:endParaRPr lang="de-DE" sz="800" dirty="0"/>
          </a:p>
        </p:txBody>
      </p:sp>
    </p:spTree>
    <p:extLst>
      <p:ext uri="{BB962C8B-B14F-4D97-AF65-F5344CB8AC3E}">
        <p14:creationId xmlns:p14="http://schemas.microsoft.com/office/powerpoint/2010/main" val="1707217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420D1F-829A-4A46-A3F4-5C2A39A57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9732" y="3049375"/>
            <a:ext cx="5584535" cy="759249"/>
          </a:xfrm>
        </p:spPr>
        <p:txBody>
          <a:bodyPr>
            <a:noAutofit/>
          </a:bodyPr>
          <a:lstStyle/>
          <a:p>
            <a:pPr algn="ctr"/>
            <a:r>
              <a:rPr lang="de-DE" sz="4800" dirty="0"/>
              <a:t>Reserve </a:t>
            </a:r>
            <a:r>
              <a:rPr lang="de-DE" sz="4800" dirty="0" err="1"/>
              <a:t>slides</a:t>
            </a:r>
            <a:r>
              <a:rPr lang="de-DE" sz="4800" dirty="0"/>
              <a:t> …</a:t>
            </a:r>
          </a:p>
        </p:txBody>
      </p:sp>
    </p:spTree>
    <p:extLst>
      <p:ext uri="{BB962C8B-B14F-4D97-AF65-F5344CB8AC3E}">
        <p14:creationId xmlns:p14="http://schemas.microsoft.com/office/powerpoint/2010/main" val="953366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A3537F7C-337D-4D0A-BA3E-86E2CD92EB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9259" y="4147996"/>
            <a:ext cx="4136788" cy="2385409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3E8B6422-5179-4AC8-85D6-9F8CBEEA1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935" y="269735"/>
            <a:ext cx="3483543" cy="421982"/>
          </a:xfrm>
        </p:spPr>
        <p:txBody>
          <a:bodyPr>
            <a:normAutofit fontScale="90000"/>
          </a:bodyPr>
          <a:lstStyle/>
          <a:p>
            <a:r>
              <a:rPr lang="de-DE" dirty="0" err="1"/>
              <a:t>Collector</a:t>
            </a:r>
            <a:r>
              <a:rPr lang="de-DE" dirty="0"/>
              <a:t> - </a:t>
            </a:r>
            <a:r>
              <a:rPr lang="de-DE" dirty="0" err="1"/>
              <a:t>Cusp</a:t>
            </a:r>
            <a:r>
              <a:rPr lang="de-DE" dirty="0"/>
              <a:t> Design</a:t>
            </a:r>
          </a:p>
        </p:txBody>
      </p:sp>
      <p:pic>
        <p:nvPicPr>
          <p:cNvPr id="7" name="Inhaltsplatzhalter 4">
            <a:extLst>
              <a:ext uri="{FF2B5EF4-FFF2-40B4-BE49-F238E27FC236}">
                <a16:creationId xmlns:a16="http://schemas.microsoft.com/office/drawing/2014/main" id="{A93B83AA-AEAF-4221-8FBB-133AF3A16B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044926" y="1249472"/>
            <a:ext cx="3944567" cy="2928209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4DA2CD6B-7D72-4428-9999-6693639FAB4A}"/>
              </a:ext>
            </a:extLst>
          </p:cNvPr>
          <p:cNvSpPr txBox="1"/>
          <p:nvPr/>
        </p:nvSpPr>
        <p:spPr>
          <a:xfrm>
            <a:off x="5542148" y="1249472"/>
            <a:ext cx="3340665" cy="27699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t">
            <a:spAutoFit/>
          </a:bodyPr>
          <a:lstStyle/>
          <a:p>
            <a:pPr defTabSz="457200">
              <a:defRPr/>
            </a:pPr>
            <a:r>
              <a:rPr lang="de-DE" sz="1200" dirty="0" err="1">
                <a:solidFill>
                  <a:prstClr val="black"/>
                </a:solidFill>
                <a:latin typeface="Arial"/>
              </a:rPr>
              <a:t>transverse</a:t>
            </a:r>
            <a:r>
              <a:rPr lang="de-DE" sz="1200" dirty="0">
                <a:solidFill>
                  <a:prstClr val="black"/>
                </a:solidFill>
                <a:latin typeface="Arial"/>
              </a:rPr>
              <a:t> </a:t>
            </a:r>
            <a:r>
              <a:rPr lang="de-DE" sz="1200" dirty="0" err="1">
                <a:solidFill>
                  <a:prstClr val="black"/>
                </a:solidFill>
                <a:latin typeface="Arial"/>
              </a:rPr>
              <a:t>velocity</a:t>
            </a:r>
            <a:r>
              <a:rPr lang="de-DE" sz="1200" dirty="0">
                <a:solidFill>
                  <a:prstClr val="black"/>
                </a:solidFill>
                <a:latin typeface="Arial"/>
              </a:rPr>
              <a:t> vs. longitudinal </a:t>
            </a:r>
            <a:r>
              <a:rPr lang="de-DE" sz="1200" dirty="0" err="1">
                <a:solidFill>
                  <a:prstClr val="black"/>
                </a:solidFill>
                <a:latin typeface="Arial"/>
              </a:rPr>
              <a:t>velocity</a:t>
            </a:r>
            <a:endParaRPr lang="de-DE" sz="1200" dirty="0">
              <a:solidFill>
                <a:prstClr val="black"/>
              </a:solidFill>
              <a:latin typeface="Arial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18458BC-C50E-41B9-9A60-E621397BE1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962" y="1490161"/>
            <a:ext cx="4554352" cy="2417144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768A68CE-2031-420E-85D0-397809EE1EDB}"/>
              </a:ext>
            </a:extLst>
          </p:cNvPr>
          <p:cNvSpPr txBox="1"/>
          <p:nvPr/>
        </p:nvSpPr>
        <p:spPr>
          <a:xfrm>
            <a:off x="1823588" y="1369293"/>
            <a:ext cx="3340665" cy="276999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 anchor="t">
            <a:spAutoFit/>
          </a:bodyPr>
          <a:lstStyle/>
          <a:p>
            <a:pPr defTabSz="457200">
              <a:defRPr/>
            </a:pPr>
            <a:r>
              <a:rPr lang="de-DE" sz="1200" dirty="0" err="1">
                <a:solidFill>
                  <a:prstClr val="black"/>
                </a:solidFill>
                <a:latin typeface="Arial"/>
              </a:rPr>
              <a:t>Cusp</a:t>
            </a:r>
            <a:r>
              <a:rPr lang="de-DE" sz="1200" dirty="0">
                <a:solidFill>
                  <a:prstClr val="black"/>
                </a:solidFill>
                <a:latin typeface="Arial"/>
              </a:rPr>
              <a:t> </a:t>
            </a:r>
            <a:r>
              <a:rPr lang="de-DE" sz="1200" dirty="0" err="1">
                <a:solidFill>
                  <a:prstClr val="black"/>
                </a:solidFill>
                <a:latin typeface="Arial"/>
              </a:rPr>
              <a:t>field</a:t>
            </a:r>
            <a:endParaRPr lang="de-DE" sz="1200" dirty="0">
              <a:solidFill>
                <a:prstClr val="black"/>
              </a:solidFill>
              <a:latin typeface="Arial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6527E842-D5A5-4AE5-A2EE-11298E9419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7047" y="1767161"/>
            <a:ext cx="1555433" cy="3941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3A46C101-E79A-4DBC-BB6C-A9BC5900A414}"/>
              </a:ext>
            </a:extLst>
          </p:cNvPr>
          <p:cNvSpPr txBox="1"/>
          <p:nvPr/>
        </p:nvSpPr>
        <p:spPr>
          <a:xfrm>
            <a:off x="6012667" y="5979712"/>
            <a:ext cx="2159566" cy="369332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defTabSz="457200">
              <a:defRPr/>
            </a:pPr>
            <a:r>
              <a:rPr lang="de-DE" dirty="0" err="1">
                <a:solidFill>
                  <a:prstClr val="black"/>
                </a:solidFill>
                <a:latin typeface="Arial"/>
              </a:rPr>
              <a:t>Approx</a:t>
            </a:r>
            <a:r>
              <a:rPr lang="de-DE" dirty="0">
                <a:solidFill>
                  <a:prstClr val="black"/>
                </a:solidFill>
                <a:latin typeface="Arial"/>
              </a:rPr>
              <a:t>. 7% </a:t>
            </a:r>
            <a:r>
              <a:rPr lang="de-DE" dirty="0" err="1">
                <a:solidFill>
                  <a:prstClr val="black"/>
                </a:solidFill>
                <a:latin typeface="Arial"/>
              </a:rPr>
              <a:t>losses</a:t>
            </a:r>
            <a:r>
              <a:rPr lang="de-DE" dirty="0">
                <a:solidFill>
                  <a:prstClr val="black"/>
                </a:solidFill>
                <a:latin typeface="Arial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490110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FD6CC0-5836-4FA4-BCE3-4AEBE6CF3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405" y="160020"/>
            <a:ext cx="7052655" cy="483743"/>
          </a:xfrm>
        </p:spPr>
        <p:txBody>
          <a:bodyPr>
            <a:normAutofit fontScale="90000"/>
          </a:bodyPr>
          <a:lstStyle/>
          <a:p>
            <a:r>
              <a:rPr lang="de-DE" dirty="0"/>
              <a:t>RF-</a:t>
            </a:r>
            <a:r>
              <a:rPr lang="de-DE" dirty="0" err="1"/>
              <a:t>Modulated</a:t>
            </a:r>
            <a:r>
              <a:rPr lang="de-DE" dirty="0"/>
              <a:t> </a:t>
            </a:r>
            <a:r>
              <a:rPr lang="de-DE" dirty="0" err="1"/>
              <a:t>Electron</a:t>
            </a:r>
            <a:r>
              <a:rPr lang="de-DE" dirty="0"/>
              <a:t> </a:t>
            </a:r>
            <a:r>
              <a:rPr lang="de-DE" dirty="0" err="1"/>
              <a:t>Gun</a:t>
            </a:r>
            <a:r>
              <a:rPr lang="de-DE" dirty="0"/>
              <a:t> – Choice </a:t>
            </a:r>
            <a:r>
              <a:rPr lang="de-DE" dirty="0" err="1"/>
              <a:t>of</a:t>
            </a:r>
            <a:r>
              <a:rPr lang="de-DE" dirty="0"/>
              <a:t> Materials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9B57BC71-CDA9-4D9B-BA18-06ACD651AD86}"/>
              </a:ext>
            </a:extLst>
          </p:cNvPr>
          <p:cNvSpPr txBox="1"/>
          <p:nvPr/>
        </p:nvSpPr>
        <p:spPr>
          <a:xfrm>
            <a:off x="898383" y="2891249"/>
            <a:ext cx="7130478" cy="1631216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2000" dirty="0"/>
              <a:t>Body </a:t>
            </a:r>
            <a:r>
              <a:rPr lang="de-DE" sz="2000" dirty="0" err="1"/>
              <a:t>parts</a:t>
            </a:r>
            <a:r>
              <a:rPr lang="de-DE" sz="2000" dirty="0"/>
              <a:t>:                Stainless </a:t>
            </a:r>
            <a:r>
              <a:rPr lang="de-DE" sz="2000" dirty="0" err="1"/>
              <a:t>steel</a:t>
            </a:r>
            <a:r>
              <a:rPr lang="de-DE" sz="2000" dirty="0"/>
              <a:t> </a:t>
            </a:r>
          </a:p>
          <a:p>
            <a:pPr algn="l"/>
            <a:r>
              <a:rPr lang="de-DE" sz="2000" dirty="0" err="1"/>
              <a:t>Insulators</a:t>
            </a:r>
            <a:r>
              <a:rPr lang="de-DE" sz="2000" dirty="0"/>
              <a:t>:                  </a:t>
            </a:r>
            <a:r>
              <a:rPr lang="de-DE" sz="2000" dirty="0" err="1"/>
              <a:t>Alumina</a:t>
            </a:r>
            <a:endParaRPr lang="de-DE" sz="2000" dirty="0"/>
          </a:p>
          <a:p>
            <a:pPr algn="l"/>
            <a:r>
              <a:rPr lang="de-DE" sz="2000" dirty="0"/>
              <a:t>Dispenser </a:t>
            </a:r>
            <a:r>
              <a:rPr lang="de-DE" sz="2000" dirty="0" err="1"/>
              <a:t>cathode</a:t>
            </a:r>
            <a:r>
              <a:rPr lang="de-DE" sz="2000" dirty="0"/>
              <a:t>:   </a:t>
            </a:r>
            <a:r>
              <a:rPr lang="de-DE" sz="2000" dirty="0" err="1"/>
              <a:t>BaO</a:t>
            </a:r>
            <a:r>
              <a:rPr lang="de-DE" sz="2000" dirty="0"/>
              <a:t>,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type 311XM by Spectra-Mat Inc.</a:t>
            </a:r>
          </a:p>
          <a:p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Modulation </a:t>
            </a:r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grids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:       </a:t>
            </a:r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Molybdenum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graphite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 (SIGRAFINE</a:t>
            </a:r>
            <a:r>
              <a:rPr lang="de-DE" sz="2000" b="0" i="0" baseline="30000" dirty="0">
                <a:effectLst/>
              </a:rPr>
              <a:t>®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l"/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Focusing </a:t>
            </a:r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electrode</a:t>
            </a:r>
            <a:r>
              <a:rPr lang="de-DE" sz="2000" dirty="0">
                <a:latin typeface="Arial" panose="020B0604020202020204" pitchFamily="34" charset="0"/>
                <a:cs typeface="Arial" panose="020B0604020202020204" pitchFamily="34" charset="0"/>
              </a:rPr>
              <a:t>:   </a:t>
            </a:r>
            <a:r>
              <a:rPr lang="de-DE" sz="2000" dirty="0" err="1">
                <a:latin typeface="Arial" panose="020B0604020202020204" pitchFamily="34" charset="0"/>
                <a:cs typeface="Arial" panose="020B0604020202020204" pitchFamily="34" charset="0"/>
              </a:rPr>
              <a:t>Molybdenum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42419690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5B723B-AE9B-4025-AD99-0057A2C5B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079" y="201479"/>
            <a:ext cx="5584535" cy="486608"/>
          </a:xfrm>
        </p:spPr>
        <p:txBody>
          <a:bodyPr>
            <a:normAutofit/>
          </a:bodyPr>
          <a:lstStyle/>
          <a:p>
            <a:r>
              <a:rPr lang="de-DE" dirty="0"/>
              <a:t>RF-</a:t>
            </a:r>
            <a:r>
              <a:rPr lang="de-DE" dirty="0" err="1"/>
              <a:t>Modulated</a:t>
            </a:r>
            <a:r>
              <a:rPr lang="de-DE" dirty="0"/>
              <a:t> </a:t>
            </a:r>
            <a:r>
              <a:rPr lang="de-DE" dirty="0" err="1"/>
              <a:t>Electron</a:t>
            </a:r>
            <a:r>
              <a:rPr lang="de-DE" dirty="0"/>
              <a:t> </a:t>
            </a:r>
            <a:r>
              <a:rPr lang="de-DE" dirty="0" err="1"/>
              <a:t>Gun</a:t>
            </a:r>
            <a:endParaRPr lang="de-DE" dirty="0"/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CF010F1C-E5BD-4097-A7EC-747390AAC6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90290"/>
            <a:ext cx="4232011" cy="254798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434F7762-D2D2-4D87-895A-7D7FA25C56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8985" y="2165470"/>
            <a:ext cx="4653125" cy="299762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33" name="Grafik 32">
            <a:extLst>
              <a:ext uri="{FF2B5EF4-FFF2-40B4-BE49-F238E27FC236}">
                <a16:creationId xmlns:a16="http://schemas.microsoft.com/office/drawing/2014/main" id="{F8FBBE4F-D8E9-47F5-AE1E-F1F2B5C382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7115" y="6058895"/>
            <a:ext cx="1844101" cy="370074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B21E01F2-C3C5-46BB-B316-DD60B6F38611}"/>
              </a:ext>
            </a:extLst>
          </p:cNvPr>
          <p:cNvSpPr txBox="1"/>
          <p:nvPr/>
        </p:nvSpPr>
        <p:spPr>
          <a:xfrm>
            <a:off x="3006981" y="1621574"/>
            <a:ext cx="3185487" cy="369332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b="1" dirty="0" err="1"/>
              <a:t>Thermomechanical</a:t>
            </a:r>
            <a:r>
              <a:rPr lang="de-DE" dirty="0"/>
              <a:t> </a:t>
            </a:r>
            <a:r>
              <a:rPr lang="de-DE" dirty="0" err="1"/>
              <a:t>analysis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81043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EC705E-3E3A-4944-B4CC-757DB218B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916" y="218464"/>
            <a:ext cx="5584535" cy="465502"/>
          </a:xfrm>
        </p:spPr>
        <p:txBody>
          <a:bodyPr/>
          <a:lstStyle/>
          <a:p>
            <a:r>
              <a:rPr lang="de-DE" dirty="0" err="1"/>
              <a:t>Collector</a:t>
            </a:r>
            <a:r>
              <a:rPr lang="de-DE" dirty="0"/>
              <a:t> – Stress Distribution</a:t>
            </a:r>
          </a:p>
        </p:txBody>
      </p:sp>
      <p:pic>
        <p:nvPicPr>
          <p:cNvPr id="28" name="Grafik 27">
            <a:extLst>
              <a:ext uri="{FF2B5EF4-FFF2-40B4-BE49-F238E27FC236}">
                <a16:creationId xmlns:a16="http://schemas.microsoft.com/office/drawing/2014/main" id="{E7E5565D-5A2B-49C9-AC88-4AEA3B0D00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083" y="2716768"/>
            <a:ext cx="3362325" cy="1162050"/>
          </a:xfrm>
          <a:prstGeom prst="rect">
            <a:avLst/>
          </a:prstGeom>
        </p:spPr>
      </p:pic>
      <p:pic>
        <p:nvPicPr>
          <p:cNvPr id="30" name="Grafik 29">
            <a:extLst>
              <a:ext uri="{FF2B5EF4-FFF2-40B4-BE49-F238E27FC236}">
                <a16:creationId xmlns:a16="http://schemas.microsoft.com/office/drawing/2014/main" id="{F6CD0F75-1201-4BCC-90E7-B4C228E581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1592" y="3919572"/>
            <a:ext cx="3362325" cy="1133475"/>
          </a:xfrm>
          <a:prstGeom prst="rect">
            <a:avLst/>
          </a:prstGeom>
        </p:spPr>
      </p:pic>
      <p:sp>
        <p:nvSpPr>
          <p:cNvPr id="32" name="Textfeld 31">
            <a:extLst>
              <a:ext uri="{FF2B5EF4-FFF2-40B4-BE49-F238E27FC236}">
                <a16:creationId xmlns:a16="http://schemas.microsoft.com/office/drawing/2014/main" id="{05B728DB-F309-492E-A599-A2738AB25CFA}"/>
              </a:ext>
            </a:extLst>
          </p:cNvPr>
          <p:cNvSpPr txBox="1"/>
          <p:nvPr/>
        </p:nvSpPr>
        <p:spPr>
          <a:xfrm>
            <a:off x="2830963" y="2462993"/>
            <a:ext cx="1277914" cy="246221"/>
          </a:xfrm>
          <a:prstGeom prst="rect">
            <a:avLst/>
          </a:prstGeom>
        </p:spPr>
        <p:txBody>
          <a:bodyPr vert="horz" wrap="none" lIns="91440" tIns="45720" rIns="91440" bIns="45720" rtlCol="0" anchor="t">
            <a:spAutoFit/>
          </a:bodyPr>
          <a:lstStyle/>
          <a:p>
            <a:pPr algn="l"/>
            <a:r>
              <a:rPr lang="de-DE" sz="1000" dirty="0" err="1">
                <a:latin typeface="Arial" panose="020B0604020202020204" pitchFamily="34" charset="0"/>
                <a:cs typeface="Arial" panose="020B0604020202020204" pitchFamily="34" charset="0"/>
              </a:rPr>
              <a:t>Structural</a:t>
            </a:r>
            <a:r>
              <a:rPr lang="de-DE" sz="1000" dirty="0">
                <a:latin typeface="Arial" panose="020B0604020202020204" pitchFamily="34" charset="0"/>
                <a:cs typeface="Arial" panose="020B0604020202020204" pitchFamily="34" charset="0"/>
              </a:rPr>
              <a:t> Analysis</a:t>
            </a:r>
          </a:p>
        </p:txBody>
      </p:sp>
    </p:spTree>
    <p:extLst>
      <p:ext uri="{BB962C8B-B14F-4D97-AF65-F5344CB8AC3E}">
        <p14:creationId xmlns:p14="http://schemas.microsoft.com/office/powerpoint/2010/main" val="19415640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75DF960-364E-437A-A60D-200B1F836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101" y="155644"/>
            <a:ext cx="7358855" cy="514143"/>
          </a:xfrm>
        </p:spPr>
        <p:txBody>
          <a:bodyPr>
            <a:normAutofit fontScale="90000"/>
          </a:bodyPr>
          <a:lstStyle/>
          <a:p>
            <a:r>
              <a:rPr lang="de-DE" dirty="0"/>
              <a:t>Transport </a:t>
            </a:r>
            <a:r>
              <a:rPr lang="de-DE" dirty="0" err="1"/>
              <a:t>Simulations</a:t>
            </a:r>
            <a:r>
              <a:rPr lang="de-DE" dirty="0"/>
              <a:t> – </a:t>
            </a:r>
            <a:r>
              <a:rPr lang="de-DE" dirty="0" err="1"/>
              <a:t>undesired</a:t>
            </a:r>
            <a:r>
              <a:rPr lang="de-DE" dirty="0"/>
              <a:t> </a:t>
            </a:r>
            <a:r>
              <a:rPr lang="de-DE" dirty="0" err="1"/>
              <a:t>numerical</a:t>
            </a:r>
            <a:r>
              <a:rPr lang="de-DE" dirty="0"/>
              <a:t> </a:t>
            </a:r>
            <a:r>
              <a:rPr lang="de-DE" dirty="0" err="1"/>
              <a:t>effects</a:t>
            </a:r>
            <a:endParaRPr lang="de-DE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71680965-6578-4C11-9A33-BEC05FAF650B}"/>
              </a:ext>
            </a:extLst>
          </p:cNvPr>
          <p:cNvSpPr txBox="1"/>
          <p:nvPr/>
        </p:nvSpPr>
        <p:spPr>
          <a:xfrm>
            <a:off x="255155" y="1619472"/>
            <a:ext cx="8633690" cy="4524315"/>
          </a:xfrm>
          <a:prstGeom prst="rect">
            <a:avLst/>
          </a:prstGeom>
        </p:spPr>
        <p:txBody>
          <a:bodyPr vert="horz" wrap="square" lIns="91440" tIns="45720" rIns="91440" bIns="45720" rtlCol="0" anchor="t">
            <a:spAutoFit/>
          </a:bodyPr>
          <a:lstStyle/>
          <a:p>
            <a:pPr algn="l"/>
            <a:r>
              <a:rPr lang="de-DE" dirty="0" err="1"/>
              <a:t>Closed</a:t>
            </a:r>
            <a:r>
              <a:rPr lang="de-DE" dirty="0"/>
              <a:t> </a:t>
            </a:r>
            <a:r>
              <a:rPr lang="de-DE" dirty="0" err="1"/>
              <a:t>orbit</a:t>
            </a:r>
            <a:r>
              <a:rPr lang="de-DE" dirty="0"/>
              <a:t> was </a:t>
            </a:r>
            <a:r>
              <a:rPr lang="de-DE" dirty="0" err="1"/>
              <a:t>computed</a:t>
            </a:r>
            <a:r>
              <a:rPr lang="de-DE" dirty="0"/>
              <a:t>. </a:t>
            </a:r>
            <a:r>
              <a:rPr lang="de-DE" dirty="0" err="1"/>
              <a:t>ELEGANT‘s</a:t>
            </a:r>
            <a:r>
              <a:rPr lang="de-DE" dirty="0"/>
              <a:t> &amp;</a:t>
            </a:r>
            <a:r>
              <a:rPr lang="de-DE" dirty="0" err="1"/>
              <a:t>correct</a:t>
            </a:r>
            <a:r>
              <a:rPr lang="de-DE" dirty="0"/>
              <a:t> </a:t>
            </a:r>
            <a:r>
              <a:rPr lang="de-DE" dirty="0" err="1"/>
              <a:t>command</a:t>
            </a:r>
            <a:r>
              <a:rPr lang="de-DE" dirty="0"/>
              <a:t> </a:t>
            </a:r>
            <a:r>
              <a:rPr lang="de-DE" dirty="0" err="1"/>
              <a:t>tracks</a:t>
            </a:r>
            <a:r>
              <a:rPr lang="de-DE" dirty="0"/>
              <a:t> a </a:t>
            </a:r>
            <a:r>
              <a:rPr lang="de-DE" dirty="0" err="1"/>
              <a:t>test</a:t>
            </a:r>
            <a:r>
              <a:rPr lang="de-DE" dirty="0"/>
              <a:t> </a:t>
            </a:r>
            <a:r>
              <a:rPr lang="de-DE" dirty="0" err="1"/>
              <a:t>particle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a </a:t>
            </a:r>
            <a:r>
              <a:rPr lang="de-DE" i="1" dirty="0" err="1"/>
              <a:t>single</a:t>
            </a:r>
            <a:r>
              <a:rPr lang="de-DE" dirty="0"/>
              <a:t> turn per </a:t>
            </a:r>
            <a:r>
              <a:rPr lang="de-DE" dirty="0" err="1"/>
              <a:t>iteration</a:t>
            </a:r>
            <a:r>
              <a:rPr lang="de-DE" dirty="0"/>
              <a:t> </a:t>
            </a:r>
            <a:r>
              <a:rPr lang="de-DE" dirty="0" err="1"/>
              <a:t>until</a:t>
            </a:r>
            <a:r>
              <a:rPr lang="de-DE" dirty="0"/>
              <a:t> </a:t>
            </a:r>
            <a:r>
              <a:rPr lang="de-DE" dirty="0" err="1"/>
              <a:t>converged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closed</a:t>
            </a:r>
            <a:r>
              <a:rPr lang="de-DE" dirty="0"/>
              <a:t> </a:t>
            </a:r>
            <a:r>
              <a:rPr lang="de-DE" dirty="0" err="1"/>
              <a:t>orbit</a:t>
            </a:r>
            <a:r>
              <a:rPr lang="de-DE" dirty="0"/>
              <a:t>.</a:t>
            </a:r>
          </a:p>
          <a:p>
            <a:pPr algn="l"/>
            <a:endParaRPr lang="de-DE" dirty="0"/>
          </a:p>
          <a:p>
            <a:pPr algn="l"/>
            <a:r>
              <a:rPr lang="de-DE" dirty="0" err="1"/>
              <a:t>However</a:t>
            </a:r>
            <a:r>
              <a:rPr lang="de-DE" dirty="0"/>
              <a:t> </a:t>
            </a:r>
            <a:r>
              <a:rPr lang="de-DE" dirty="0" err="1"/>
              <a:t>tracking</a:t>
            </a:r>
            <a:r>
              <a:rPr lang="de-DE" dirty="0"/>
              <a:t> </a:t>
            </a:r>
            <a:r>
              <a:rPr lang="de-DE" dirty="0" err="1"/>
              <a:t>ions</a:t>
            </a:r>
            <a:r>
              <a:rPr lang="de-DE" dirty="0"/>
              <a:t> in a </a:t>
            </a:r>
            <a:r>
              <a:rPr lang="de-DE" dirty="0" err="1"/>
              <a:t>simulation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i="1" dirty="0" err="1"/>
              <a:t>many</a:t>
            </a:r>
            <a:r>
              <a:rPr lang="de-DE" dirty="0"/>
              <a:t> </a:t>
            </a:r>
            <a:r>
              <a:rPr lang="de-DE" dirty="0" err="1"/>
              <a:t>turns</a:t>
            </a:r>
            <a:r>
              <a:rPr lang="de-DE" dirty="0"/>
              <a:t> </a:t>
            </a:r>
            <a:r>
              <a:rPr lang="de-DE" dirty="0" err="1"/>
              <a:t>around</a:t>
            </a:r>
            <a:r>
              <a:rPr lang="de-DE" dirty="0"/>
              <a:t> a </a:t>
            </a:r>
            <a:r>
              <a:rPr lang="de-DE" dirty="0" err="1"/>
              <a:t>synchrotron</a:t>
            </a:r>
            <a:r>
              <a:rPr lang="de-DE" dirty="0"/>
              <a:t> </a:t>
            </a:r>
            <a:r>
              <a:rPr lang="de-DE" dirty="0" err="1"/>
              <a:t>without</a:t>
            </a:r>
            <a:r>
              <a:rPr lang="de-DE" dirty="0"/>
              <a:t> </a:t>
            </a:r>
            <a:r>
              <a:rPr lang="de-DE" dirty="0" err="1"/>
              <a:t>incurring</a:t>
            </a:r>
            <a:r>
              <a:rPr lang="de-DE" dirty="0"/>
              <a:t> </a:t>
            </a:r>
            <a:r>
              <a:rPr lang="de-DE" dirty="0" err="1"/>
              <a:t>undersired</a:t>
            </a:r>
            <a:r>
              <a:rPr lang="de-DE" dirty="0"/>
              <a:t> </a:t>
            </a:r>
            <a:r>
              <a:rPr lang="de-DE" dirty="0" err="1"/>
              <a:t>numerical</a:t>
            </a:r>
            <a:r>
              <a:rPr lang="de-DE" dirty="0"/>
              <a:t> </a:t>
            </a:r>
            <a:r>
              <a:rPr lang="de-DE" dirty="0" err="1"/>
              <a:t>effects</a:t>
            </a:r>
            <a:r>
              <a:rPr lang="de-DE" dirty="0"/>
              <a:t> </a:t>
            </a:r>
            <a:r>
              <a:rPr lang="de-DE" i="1" dirty="0"/>
              <a:t>will </a:t>
            </a:r>
            <a:r>
              <a:rPr lang="de-DE" i="1" dirty="0" err="1"/>
              <a:t>be</a:t>
            </a:r>
            <a:r>
              <a:rPr lang="de-DE" i="1" dirty="0"/>
              <a:t> an </a:t>
            </a:r>
            <a:r>
              <a:rPr lang="de-DE" i="1" dirty="0" err="1"/>
              <a:t>issue</a:t>
            </a:r>
            <a:r>
              <a:rPr lang="de-DE" dirty="0"/>
              <a:t>.</a:t>
            </a:r>
          </a:p>
          <a:p>
            <a:pPr algn="l"/>
            <a:endParaRPr lang="de-DE" dirty="0"/>
          </a:p>
          <a:p>
            <a:pPr algn="l"/>
            <a:r>
              <a:rPr lang="de-DE" dirty="0"/>
              <a:t>ELEGANT &amp; FTABLE </a:t>
            </a:r>
            <a:r>
              <a:rPr lang="de-DE" dirty="0" err="1"/>
              <a:t>based</a:t>
            </a:r>
            <a:r>
              <a:rPr lang="de-DE" dirty="0"/>
              <a:t> </a:t>
            </a:r>
            <a:r>
              <a:rPr lang="de-DE" dirty="0" err="1"/>
              <a:t>simulations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failed</a:t>
            </a:r>
            <a:r>
              <a:rPr lang="de-DE" dirty="0"/>
              <a:t> </a:t>
            </a:r>
            <a:r>
              <a:rPr lang="de-DE" dirty="0" err="1"/>
              <a:t>well</a:t>
            </a:r>
            <a:r>
              <a:rPr lang="de-DE" dirty="0"/>
              <a:t> </a:t>
            </a:r>
            <a:r>
              <a:rPr lang="de-DE" dirty="0" err="1"/>
              <a:t>within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simulated</a:t>
            </a:r>
            <a:r>
              <a:rPr lang="de-DE" dirty="0"/>
              <a:t> time frame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interest</a:t>
            </a:r>
            <a:r>
              <a:rPr lang="de-DE" dirty="0"/>
              <a:t>, i.e. ~0.2 sec (50k </a:t>
            </a:r>
            <a:r>
              <a:rPr lang="de-DE" dirty="0" err="1"/>
              <a:t>turns</a:t>
            </a:r>
            <a:r>
              <a:rPr lang="de-DE" dirty="0"/>
              <a:t>). Extreme </a:t>
            </a:r>
            <a:r>
              <a:rPr lang="de-DE" dirty="0" err="1"/>
              <a:t>emittance</a:t>
            </a:r>
            <a:r>
              <a:rPr lang="de-DE" dirty="0"/>
              <a:t> </a:t>
            </a:r>
            <a:r>
              <a:rPr lang="de-DE" dirty="0" err="1"/>
              <a:t>blow-up</a:t>
            </a:r>
            <a:r>
              <a:rPr lang="de-DE" dirty="0"/>
              <a:t> </a:t>
            </a:r>
            <a:r>
              <a:rPr lang="de-DE" dirty="0" err="1"/>
              <a:t>towards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end. FTABLE </a:t>
            </a:r>
            <a:r>
              <a:rPr lang="de-DE" dirty="0" err="1"/>
              <a:t>known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asymplectic</a:t>
            </a:r>
            <a:r>
              <a:rPr lang="de-DE" dirty="0"/>
              <a:t>.</a:t>
            </a:r>
          </a:p>
          <a:p>
            <a:pPr algn="l"/>
            <a:endParaRPr lang="de-DE" dirty="0"/>
          </a:p>
          <a:p>
            <a:pPr algn="l"/>
            <a:r>
              <a:rPr lang="de-DE" dirty="0"/>
              <a:t>ELEGANT &amp; </a:t>
            </a:r>
            <a:r>
              <a:rPr lang="de-DE" dirty="0" err="1"/>
              <a:t>SOLEnoid</a:t>
            </a:r>
            <a:r>
              <a:rPr lang="de-DE" dirty="0"/>
              <a:t> </a:t>
            </a:r>
            <a:r>
              <a:rPr lang="de-DE" dirty="0" err="1"/>
              <a:t>elements</a:t>
            </a:r>
            <a:r>
              <a:rPr lang="de-DE" dirty="0"/>
              <a:t> </a:t>
            </a:r>
            <a:r>
              <a:rPr lang="de-DE" dirty="0" err="1"/>
              <a:t>instead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FTABLE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been</a:t>
            </a:r>
            <a:r>
              <a:rPr lang="de-DE" dirty="0"/>
              <a:t> </a:t>
            </a:r>
            <a:r>
              <a:rPr lang="de-DE" dirty="0" err="1"/>
              <a:t>put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test</a:t>
            </a:r>
            <a:r>
              <a:rPr lang="de-DE" dirty="0"/>
              <a:t>.</a:t>
            </a:r>
          </a:p>
          <a:p>
            <a:pPr algn="l"/>
            <a:endParaRPr lang="de-DE" dirty="0"/>
          </a:p>
          <a:p>
            <a:pPr algn="l"/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toroids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treated</a:t>
            </a:r>
            <a:r>
              <a:rPr lang="de-DE" dirty="0"/>
              <a:t> </a:t>
            </a:r>
            <a:r>
              <a:rPr lang="de-DE" dirty="0" err="1"/>
              <a:t>symplectically</a:t>
            </a:r>
            <a:r>
              <a:rPr lang="de-DE" dirty="0"/>
              <a:t> </a:t>
            </a:r>
            <a:r>
              <a:rPr lang="de-DE" dirty="0" err="1"/>
              <a:t>then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reliably</a:t>
            </a:r>
            <a:r>
              <a:rPr lang="de-DE" dirty="0"/>
              <a:t> </a:t>
            </a:r>
            <a:r>
              <a:rPr lang="de-DE" dirty="0" err="1"/>
              <a:t>transport</a:t>
            </a:r>
            <a:r>
              <a:rPr lang="de-DE" dirty="0"/>
              <a:t> </a:t>
            </a:r>
            <a:r>
              <a:rPr lang="de-DE" dirty="0" err="1"/>
              <a:t>ions</a:t>
            </a:r>
            <a:r>
              <a:rPr lang="de-DE" dirty="0"/>
              <a:t> </a:t>
            </a:r>
            <a:r>
              <a:rPr lang="de-DE" dirty="0" err="1"/>
              <a:t>over</a:t>
            </a:r>
            <a:r>
              <a:rPr lang="de-DE" dirty="0"/>
              <a:t> </a:t>
            </a:r>
            <a:r>
              <a:rPr lang="de-DE" dirty="0" err="1"/>
              <a:t>many</a:t>
            </a:r>
            <a:r>
              <a:rPr lang="de-DE" dirty="0"/>
              <a:t> </a:t>
            </a:r>
            <a:r>
              <a:rPr lang="de-DE" dirty="0" err="1"/>
              <a:t>turns</a:t>
            </a:r>
            <a:r>
              <a:rPr lang="de-DE" dirty="0"/>
              <a:t>.</a:t>
            </a:r>
          </a:p>
          <a:p>
            <a:pPr algn="l"/>
            <a:endParaRPr lang="de-DE" dirty="0"/>
          </a:p>
          <a:p>
            <a:pPr algn="l"/>
            <a:r>
              <a:rPr lang="de-DE" dirty="0" err="1"/>
              <a:t>xsuite</a:t>
            </a:r>
            <a:r>
              <a:rPr lang="de-DE" dirty="0"/>
              <a:t> &amp; E-Lens </a:t>
            </a:r>
            <a:r>
              <a:rPr lang="de-DE" dirty="0" err="1"/>
              <a:t>element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being</a:t>
            </a:r>
            <a:r>
              <a:rPr lang="de-DE" dirty="0"/>
              <a:t> </a:t>
            </a:r>
            <a:r>
              <a:rPr lang="de-DE" dirty="0" err="1"/>
              <a:t>looked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304830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FD6CC0-5836-4FA4-BCE3-4AEBE6CF3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565" y="96236"/>
            <a:ext cx="5584535" cy="787557"/>
          </a:xfrm>
        </p:spPr>
        <p:txBody>
          <a:bodyPr/>
          <a:lstStyle/>
          <a:p>
            <a:r>
              <a:rPr lang="de-DE" dirty="0"/>
              <a:t>RF-</a:t>
            </a:r>
            <a:r>
              <a:rPr lang="de-DE" dirty="0" err="1"/>
              <a:t>Modulated</a:t>
            </a:r>
            <a:r>
              <a:rPr lang="de-DE" dirty="0"/>
              <a:t> </a:t>
            </a:r>
            <a:r>
              <a:rPr lang="de-DE" dirty="0" err="1"/>
              <a:t>Electron</a:t>
            </a:r>
            <a:r>
              <a:rPr lang="de-DE" dirty="0"/>
              <a:t> </a:t>
            </a:r>
            <a:r>
              <a:rPr lang="de-DE" dirty="0" err="1"/>
              <a:t>Gun</a:t>
            </a:r>
            <a:endParaRPr lang="de-DE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17B1F9BF-2E53-406B-BE11-0CC0D880D6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9389" y="1565040"/>
            <a:ext cx="5803137" cy="371253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de-DE" i="1" dirty="0" err="1">
                <a:solidFill>
                  <a:schemeClr val="tx1"/>
                </a:solidFill>
              </a:rPr>
              <a:t>Electron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gun</a:t>
            </a:r>
            <a:r>
              <a:rPr lang="de-DE" i="1" dirty="0">
                <a:solidFill>
                  <a:schemeClr val="tx1"/>
                </a:solidFill>
              </a:rPr>
              <a:t> </a:t>
            </a:r>
            <a:r>
              <a:rPr lang="de-DE" i="1" dirty="0" err="1">
                <a:solidFill>
                  <a:schemeClr val="tx1"/>
                </a:solidFill>
              </a:rPr>
              <a:t>parts</a:t>
            </a:r>
            <a:r>
              <a:rPr lang="de-DE" i="1" dirty="0">
                <a:solidFill>
                  <a:schemeClr val="tx1"/>
                </a:solidFill>
              </a:rPr>
              <a:t> &amp; </a:t>
            </a:r>
            <a:r>
              <a:rPr lang="de-DE" i="1" dirty="0" err="1">
                <a:solidFill>
                  <a:schemeClr val="tx1"/>
                </a:solidFill>
              </a:rPr>
              <a:t>assembly</a:t>
            </a:r>
            <a:r>
              <a:rPr lang="de-DE" i="1" dirty="0">
                <a:solidFill>
                  <a:schemeClr val="tx1"/>
                </a:solidFill>
              </a:rPr>
              <a:t>: </a:t>
            </a:r>
            <a:r>
              <a:rPr lang="de-DE" b="1" i="1" dirty="0">
                <a:solidFill>
                  <a:schemeClr val="tx1"/>
                </a:solidFill>
              </a:rPr>
              <a:t>NTG</a:t>
            </a:r>
            <a:r>
              <a:rPr lang="de-DE" i="1" dirty="0">
                <a:solidFill>
                  <a:schemeClr val="tx1"/>
                </a:solidFill>
              </a:rPr>
              <a:t> GmbH &amp; Co. KG</a:t>
            </a:r>
          </a:p>
        </p:txBody>
      </p: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1B01AAAC-41A7-4B47-8E0E-1376EAD51F2A}"/>
              </a:ext>
            </a:extLst>
          </p:cNvPr>
          <p:cNvGrpSpPr/>
          <p:nvPr/>
        </p:nvGrpSpPr>
        <p:grpSpPr>
          <a:xfrm>
            <a:off x="6357800" y="2496845"/>
            <a:ext cx="2154939" cy="3095411"/>
            <a:chOff x="6746420" y="3228365"/>
            <a:chExt cx="2154939" cy="3095411"/>
          </a:xfrm>
        </p:grpSpPr>
        <p:pic>
          <p:nvPicPr>
            <p:cNvPr id="3" name="Grafik 1">
              <a:extLst>
                <a:ext uri="{FF2B5EF4-FFF2-40B4-BE49-F238E27FC236}">
                  <a16:creationId xmlns:a16="http://schemas.microsoft.com/office/drawing/2014/main" id="{E6E4EA93-282C-4911-8EBB-4629FBF549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46420" y="3228365"/>
              <a:ext cx="2154939" cy="30954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6827DE0A-8E83-4E74-AD9C-6C7A014F5E94}"/>
                </a:ext>
              </a:extLst>
            </p:cNvPr>
            <p:cNvSpPr txBox="1"/>
            <p:nvPr/>
          </p:nvSpPr>
          <p:spPr>
            <a:xfrm>
              <a:off x="7666042" y="5355125"/>
              <a:ext cx="351378" cy="36933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spAutoFit/>
            </a:bodyPr>
            <a:lstStyle/>
            <a:p>
              <a:pPr algn="l"/>
              <a:r>
                <a:rPr lang="de-DE" b="1" dirty="0"/>
                <a:t>A</a:t>
              </a:r>
            </a:p>
          </p:txBody>
        </p: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B9C72F2D-59B6-43BF-A6D2-3BADC145B8CF}"/>
                </a:ext>
              </a:extLst>
            </p:cNvPr>
            <p:cNvSpPr txBox="1"/>
            <p:nvPr/>
          </p:nvSpPr>
          <p:spPr>
            <a:xfrm>
              <a:off x="7667706" y="3433378"/>
              <a:ext cx="351378" cy="369332"/>
            </a:xfrm>
            <a:prstGeom prst="rect">
              <a:avLst/>
            </a:prstGeom>
          </p:spPr>
          <p:txBody>
            <a:bodyPr vert="horz" wrap="none" lIns="91440" tIns="45720" rIns="91440" bIns="45720" rtlCol="0" anchor="t">
              <a:spAutoFit/>
            </a:bodyPr>
            <a:lstStyle/>
            <a:p>
              <a:pPr algn="l"/>
              <a:r>
                <a:rPr lang="de-DE" b="1" dirty="0">
                  <a:highlight>
                    <a:srgbClr val="FFFF00"/>
                  </a:highlight>
                </a:rPr>
                <a:t>B</a:t>
              </a:r>
            </a:p>
          </p:txBody>
        </p:sp>
      </p:grpSp>
      <p:grpSp>
        <p:nvGrpSpPr>
          <p:cNvPr id="24" name="Gruppieren 23">
            <a:extLst>
              <a:ext uri="{FF2B5EF4-FFF2-40B4-BE49-F238E27FC236}">
                <a16:creationId xmlns:a16="http://schemas.microsoft.com/office/drawing/2014/main" id="{09E1358A-C671-4421-B01E-D4E55E8CBBCD}"/>
              </a:ext>
            </a:extLst>
          </p:cNvPr>
          <p:cNvGrpSpPr/>
          <p:nvPr/>
        </p:nvGrpSpPr>
        <p:grpSpPr>
          <a:xfrm>
            <a:off x="439508" y="2252418"/>
            <a:ext cx="4862219" cy="3617835"/>
            <a:chOff x="588098" y="2046678"/>
            <a:chExt cx="4862219" cy="3617835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EB840639-F32C-430B-BEF1-5BE2294107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6541" y="2046678"/>
              <a:ext cx="1230591" cy="1651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2" name="Gruppieren 11">
              <a:extLst>
                <a:ext uri="{FF2B5EF4-FFF2-40B4-BE49-F238E27FC236}">
                  <a16:creationId xmlns:a16="http://schemas.microsoft.com/office/drawing/2014/main" id="{603017AF-A2EA-46FA-9DD5-1D704DB31953}"/>
                </a:ext>
              </a:extLst>
            </p:cNvPr>
            <p:cNvGrpSpPr/>
            <p:nvPr/>
          </p:nvGrpSpPr>
          <p:grpSpPr>
            <a:xfrm>
              <a:off x="588098" y="2563571"/>
              <a:ext cx="1526847" cy="1730857"/>
              <a:chOff x="933857" y="2212693"/>
              <a:chExt cx="1526847" cy="1730857"/>
            </a:xfrm>
          </p:grpSpPr>
          <p:pic>
            <p:nvPicPr>
              <p:cNvPr id="1027" name="Picture 3">
                <a:extLst>
                  <a:ext uri="{FF2B5EF4-FFF2-40B4-BE49-F238E27FC236}">
                    <a16:creationId xmlns:a16="http://schemas.microsoft.com/office/drawing/2014/main" id="{B6D8D80B-B7C3-4F10-A143-4CE90EF575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02404" y="2212693"/>
                <a:ext cx="1222111" cy="16903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" name="Rechteck 4">
                <a:extLst>
                  <a:ext uri="{FF2B5EF4-FFF2-40B4-BE49-F238E27FC236}">
                    <a16:creationId xmlns:a16="http://schemas.microsoft.com/office/drawing/2014/main" id="{8ABFBCB7-A9FD-44E2-AA66-BE7E644E7E16}"/>
                  </a:ext>
                </a:extLst>
              </p:cNvPr>
              <p:cNvSpPr/>
              <p:nvPr/>
            </p:nvSpPr>
            <p:spPr>
              <a:xfrm>
                <a:off x="933857" y="3346318"/>
                <a:ext cx="1526847" cy="5972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de-DE"/>
              </a:p>
            </p:txBody>
          </p:sp>
        </p:grpSp>
        <p:grpSp>
          <p:nvGrpSpPr>
            <p:cNvPr id="19" name="Gruppieren 18">
              <a:extLst>
                <a:ext uri="{FF2B5EF4-FFF2-40B4-BE49-F238E27FC236}">
                  <a16:creationId xmlns:a16="http://schemas.microsoft.com/office/drawing/2014/main" id="{E95F2285-946F-41BF-9CA1-B00C2FD733EF}"/>
                </a:ext>
              </a:extLst>
            </p:cNvPr>
            <p:cNvGrpSpPr/>
            <p:nvPr/>
          </p:nvGrpSpPr>
          <p:grpSpPr>
            <a:xfrm>
              <a:off x="1774913" y="3974160"/>
              <a:ext cx="3403808" cy="1690353"/>
              <a:chOff x="1774913" y="3974160"/>
              <a:chExt cx="3403808" cy="1690353"/>
            </a:xfrm>
          </p:grpSpPr>
          <p:pic>
            <p:nvPicPr>
              <p:cNvPr id="9" name="Grafik 8">
                <a:extLst>
                  <a:ext uri="{FF2B5EF4-FFF2-40B4-BE49-F238E27FC236}">
                    <a16:creationId xmlns:a16="http://schemas.microsoft.com/office/drawing/2014/main" id="{21AB21BF-0D65-477A-97BA-0D1370B10A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774913" y="3974160"/>
                <a:ext cx="3403808" cy="1690353"/>
              </a:xfrm>
              <a:prstGeom prst="rect">
                <a:avLst/>
              </a:prstGeom>
            </p:spPr>
          </p:pic>
          <p:sp>
            <p:nvSpPr>
              <p:cNvPr id="10" name="Textfeld 9">
                <a:extLst>
                  <a:ext uri="{FF2B5EF4-FFF2-40B4-BE49-F238E27FC236}">
                    <a16:creationId xmlns:a16="http://schemas.microsoft.com/office/drawing/2014/main" id="{EB5C0C50-AA74-45BD-94DB-024300312FE2}"/>
                  </a:ext>
                </a:extLst>
              </p:cNvPr>
              <p:cNvSpPr txBox="1"/>
              <p:nvPr/>
            </p:nvSpPr>
            <p:spPr>
              <a:xfrm>
                <a:off x="2720719" y="5102996"/>
                <a:ext cx="351378" cy="369332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spAutoFit/>
              </a:bodyPr>
              <a:lstStyle/>
              <a:p>
                <a:pPr algn="l"/>
                <a:r>
                  <a:rPr lang="de-DE" b="1" dirty="0"/>
                  <a:t>A</a:t>
                </a:r>
              </a:p>
            </p:txBody>
          </p:sp>
          <p:sp>
            <p:nvSpPr>
              <p:cNvPr id="13" name="Textfeld 12">
                <a:extLst>
                  <a:ext uri="{FF2B5EF4-FFF2-40B4-BE49-F238E27FC236}">
                    <a16:creationId xmlns:a16="http://schemas.microsoft.com/office/drawing/2014/main" id="{9B9E732A-A440-4FE8-ADFA-74569330EC3F}"/>
                  </a:ext>
                </a:extLst>
              </p:cNvPr>
              <p:cNvSpPr txBox="1"/>
              <p:nvPr/>
            </p:nvSpPr>
            <p:spPr>
              <a:xfrm>
                <a:off x="4120994" y="5238059"/>
                <a:ext cx="351378" cy="369332"/>
              </a:xfrm>
              <a:prstGeom prst="rect">
                <a:avLst/>
              </a:prstGeom>
            </p:spPr>
            <p:txBody>
              <a:bodyPr vert="horz" wrap="none" lIns="91440" tIns="45720" rIns="91440" bIns="45720" rtlCol="0" anchor="t">
                <a:spAutoFit/>
              </a:bodyPr>
              <a:lstStyle/>
              <a:p>
                <a:pPr algn="l"/>
                <a:r>
                  <a:rPr lang="de-DE" b="1" dirty="0">
                    <a:highlight>
                      <a:srgbClr val="FFFF00"/>
                    </a:highlight>
                  </a:rPr>
                  <a:t>B</a:t>
                </a:r>
              </a:p>
            </p:txBody>
          </p:sp>
        </p:grpSp>
        <p:cxnSp>
          <p:nvCxnSpPr>
            <p:cNvPr id="6" name="Gerade Verbindung mit Pfeil 5">
              <a:extLst>
                <a:ext uri="{FF2B5EF4-FFF2-40B4-BE49-F238E27FC236}">
                  <a16:creationId xmlns:a16="http://schemas.microsoft.com/office/drawing/2014/main" id="{790AD19E-87DA-4BF9-9815-CAA8313BC06C}"/>
                </a:ext>
              </a:extLst>
            </p:cNvPr>
            <p:cNvCxnSpPr>
              <a:cxnSpLocks/>
              <a:stCxn id="5" idx="0"/>
            </p:cNvCxnSpPr>
            <p:nvPr/>
          </p:nvCxnSpPr>
          <p:spPr>
            <a:xfrm>
              <a:off x="1351522" y="3697196"/>
              <a:ext cx="474098" cy="33062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3" name="Grafik 1">
              <a:extLst>
                <a:ext uri="{FF2B5EF4-FFF2-40B4-BE49-F238E27FC236}">
                  <a16:creationId xmlns:a16="http://schemas.microsoft.com/office/drawing/2014/main" id="{2B3E90AF-49F9-4F3F-9744-F8EF6542FA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0143" y="2134107"/>
              <a:ext cx="1590174" cy="15640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1" name="Gerade Verbindung mit Pfeil 10">
              <a:extLst>
                <a:ext uri="{FF2B5EF4-FFF2-40B4-BE49-F238E27FC236}">
                  <a16:creationId xmlns:a16="http://schemas.microsoft.com/office/drawing/2014/main" id="{AF5248A4-7568-43F6-BB3F-61026F9CF613}"/>
                </a:ext>
              </a:extLst>
            </p:cNvPr>
            <p:cNvCxnSpPr>
              <a:cxnSpLocks/>
              <a:stCxn id="23" idx="2"/>
            </p:cNvCxnSpPr>
            <p:nvPr/>
          </p:nvCxnSpPr>
          <p:spPr>
            <a:xfrm flipH="1">
              <a:off x="4459548" y="3698141"/>
              <a:ext cx="195682" cy="46402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Gerade Verbindung mit Pfeil 3">
              <a:extLst>
                <a:ext uri="{FF2B5EF4-FFF2-40B4-BE49-F238E27FC236}">
                  <a16:creationId xmlns:a16="http://schemas.microsoft.com/office/drawing/2014/main" id="{B83E41F5-40C3-4D08-869D-CAC9D5783314}"/>
                </a:ext>
              </a:extLst>
            </p:cNvPr>
            <p:cNvCxnSpPr>
              <a:cxnSpLocks/>
              <a:stCxn id="1026" idx="2"/>
            </p:cNvCxnSpPr>
            <p:nvPr/>
          </p:nvCxnSpPr>
          <p:spPr>
            <a:xfrm>
              <a:off x="3001837" y="3698141"/>
              <a:ext cx="0" cy="38261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09066270"/>
      </p:ext>
    </p:extLst>
  </p:cSld>
  <p:clrMapOvr>
    <a:masterClrMapping/>
  </p:clrMapOvr>
</p:sld>
</file>

<file path=ppt/theme/theme1.xml><?xml version="1.0" encoding="utf-8"?>
<a:theme xmlns:a="http://schemas.openxmlformats.org/drawingml/2006/main" name="fair-gsi-folienmaster_2017_onering">
  <a:themeElements>
    <a:clrScheme name="Benutzerdefiniert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66666"/>
      </a:hlink>
      <a:folHlink>
        <a:srgbClr val="800080"/>
      </a:folHlink>
    </a:clrScheme>
    <a:fontScheme name="Office Klassisch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DBB63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91440" tIns="45720" rIns="91440" bIns="45720" rtlCol="0" anchor="t"/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4" id="{F395C2AE-BE17-204E-B78B-80960EBFEC08}" vid="{0D7BF73E-5158-474F-A29B-4B67545AFA3C}"/>
    </a:ext>
  </a:extLst>
</a:theme>
</file>

<file path=ppt/theme/theme2.xml><?xml version="1.0" encoding="utf-8"?>
<a:theme xmlns:a="http://schemas.openxmlformats.org/drawingml/2006/main" name="Design1">
  <a:themeElements>
    <a:clrScheme name="Benutzerdefiniert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666666"/>
      </a:hlink>
      <a:folHlink>
        <a:srgbClr val="800080"/>
      </a:folHlink>
    </a:clrScheme>
    <a:fontScheme name="Office Klassisch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DBB63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91440" tIns="45720" rIns="91440" bIns="45720" rtlCol="0" anchor="t"/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Design1" id="{E5A4A30E-694C-4459-999D-D0A040A35830}" vid="{F033F5D5-1E26-4E3C-8234-CC23B04B27F6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gsi-folienmaster_2019_4zu3</Template>
  <TotalTime>0</TotalTime>
  <Words>6010</Words>
  <Application>Microsoft Office PowerPoint</Application>
  <PresentationFormat>Bildschirmpräsentation (4:3)</PresentationFormat>
  <Paragraphs>693</Paragraphs>
  <Slides>19</Slides>
  <Notes>19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19</vt:i4>
      </vt:variant>
    </vt:vector>
  </HeadingPairs>
  <TitlesOfParts>
    <vt:vector size="29" baseType="lpstr">
      <vt:lpstr>Aptos</vt:lpstr>
      <vt:lpstr>Arial</vt:lpstr>
      <vt:lpstr>Calibri</vt:lpstr>
      <vt:lpstr>Open Sans</vt:lpstr>
      <vt:lpstr>Symbol</vt:lpstr>
      <vt:lpstr>Times New Roman</vt:lpstr>
      <vt:lpstr>Verdana</vt:lpstr>
      <vt:lpstr>Wingdings</vt:lpstr>
      <vt:lpstr>fair-gsi-folienmaster_2017_onering</vt:lpstr>
      <vt:lpstr>Design1</vt:lpstr>
      <vt:lpstr>Plans for Space Charge Compensation with Electron Lenses at GSI</vt:lpstr>
      <vt:lpstr>Acknowledgements</vt:lpstr>
      <vt:lpstr>Functional Principle of an Electron Lens </vt:lpstr>
      <vt:lpstr>Motivation</vt:lpstr>
      <vt:lpstr>E-Lens Requirements for SIS18</vt:lpstr>
      <vt:lpstr>RF-Modulated Electron Gun </vt:lpstr>
      <vt:lpstr>Electron Collector</vt:lpstr>
      <vt:lpstr>SIS18 e- Cooler as Test-Bed </vt:lpstr>
      <vt:lpstr>Transport Simulations with ELEGANT</vt:lpstr>
      <vt:lpstr>Further Reading</vt:lpstr>
      <vt:lpstr>History of Electron Lenses for Space Charge Compensation</vt:lpstr>
      <vt:lpstr>Summary &amp; Outlook</vt:lpstr>
      <vt:lpstr>Reserve slides …</vt:lpstr>
      <vt:lpstr>Collector - Cusp Design</vt:lpstr>
      <vt:lpstr>RF-Modulated Electron Gun – Choice of Materials</vt:lpstr>
      <vt:lpstr>RF-Modulated Electron Gun</vt:lpstr>
      <vt:lpstr>Collector – Stress Distribution</vt:lpstr>
      <vt:lpstr>Transport Simulations – undesired numerical effects</vt:lpstr>
      <vt:lpstr>RF-Modulated Electron Gun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Plans for space-charge compensation with electron lenses at GSI</dc:title>
  <dc:creator>Schulte-Urlichs, Kathrin Dr.</dc:creator>
  <cp:lastModifiedBy>Kirk, Markus Melvyn Dr.</cp:lastModifiedBy>
  <cp:revision>657</cp:revision>
  <cp:lastPrinted>2026-09-25T08:08:18Z</cp:lastPrinted>
  <dcterms:created xsi:type="dcterms:W3CDTF">2026-08-19T09:58:11Z</dcterms:created>
  <dcterms:modified xsi:type="dcterms:W3CDTF">2026-09-25T12:49:02Z</dcterms:modified>
</cp:coreProperties>
</file>