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9" r:id="rId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8"/>
    <p:restoredTop sz="65418" autoAdjust="0"/>
  </p:normalViewPr>
  <p:slideViewPr>
    <p:cSldViewPr snapToGrid="0">
      <p:cViewPr>
        <p:scale>
          <a:sx n="95" d="100"/>
          <a:sy n="95" d="100"/>
        </p:scale>
        <p:origin x="108" y="-10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878E93-EA8E-4EDE-BC97-4F74D0FEE9D9}" type="datetimeFigureOut">
              <a:rPr kumimoji="1" lang="ja-JP" altLang="en-US" smtClean="0"/>
              <a:t>2026/9/30</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70ABE7-5A56-457C-9BE7-94605615262A}" type="slidenum">
              <a:rPr kumimoji="1" lang="ja-JP" altLang="en-US" smtClean="0"/>
              <a:t>‹#›</a:t>
            </a:fld>
            <a:endParaRPr kumimoji="1" lang="ja-JP" altLang="en-US"/>
          </a:p>
        </p:txBody>
      </p:sp>
    </p:spTree>
    <p:extLst>
      <p:ext uri="{BB962C8B-B14F-4D97-AF65-F5344CB8AC3E}">
        <p14:creationId xmlns:p14="http://schemas.microsoft.com/office/powerpoint/2010/main" val="328341634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ja-JP" b="1" dirty="0"/>
              <a:t>🔷 Introduction (40 seconds)</a:t>
            </a:r>
          </a:p>
          <a:p>
            <a:r>
              <a:rPr lang="ja-JP" altLang="ja-JP" dirty="0"/>
              <a:t>“Good afternoon. My name is Hiroki Okuno from RIKEN. From April to August, Lucas Zaïdat from École Polytechnique worked with me as an intern, and today I am presenting the summary of the work he carried out during his stay.</a:t>
            </a:r>
            <a:endParaRPr lang="en-US" altLang="ja-JP" dirty="0"/>
          </a:p>
          <a:p>
            <a:r>
              <a:rPr lang="en-US" altLang="ja-JP" dirty="0"/>
              <a:t>The title of the poster is 4D beam matching, phase smoothing, and resonance energy exchange in a 1 </a:t>
            </a:r>
            <a:r>
              <a:rPr lang="en-US" altLang="ja-JP" dirty="0" err="1"/>
              <a:t>ampre</a:t>
            </a:r>
            <a:r>
              <a:rPr lang="en-US" altLang="ja-JP" dirty="0"/>
              <a:t> deuteron LINAC</a:t>
            </a:r>
            <a:endParaRPr lang="ja-JP" altLang="ja-JP" dirty="0"/>
          </a:p>
          <a:p>
            <a:r>
              <a:rPr lang="ja-JP" altLang="ja-JP" dirty="0"/>
              <a:t>At the beginning of the project, we started from a </a:t>
            </a:r>
            <a:r>
              <a:rPr lang="ja-JP" altLang="ja-JP" b="1" dirty="0"/>
              <a:t>lattice originally designed without space‑charge</a:t>
            </a:r>
            <a:r>
              <a:rPr lang="ja-JP" altLang="ja-JP" dirty="0"/>
              <a:t>. We then introduced </a:t>
            </a:r>
            <a:r>
              <a:rPr lang="ja-JP" altLang="ja-JP" b="1" dirty="0"/>
              <a:t>the full 1‑Ampere space‑charge force</a:t>
            </a:r>
            <a:r>
              <a:rPr lang="ja-JP" altLang="ja-JP" dirty="0"/>
              <a:t> into the simulations. Space‑charge effects were globally scaled using the conventional </a:t>
            </a:r>
            <a:r>
              <a:rPr lang="ja-JP" altLang="ja-JP" b="1" dirty="0"/>
              <a:t>1/(β²γ³)</a:t>
            </a:r>
            <a:r>
              <a:rPr lang="ja-JP" altLang="ja-JP" dirty="0"/>
              <a:t> dependence, but even with this scaling, the resulting beam behavior showed </a:t>
            </a:r>
            <a:r>
              <a:rPr lang="ja-JP" altLang="ja-JP" b="1" dirty="0"/>
              <a:t>poor agreement with what we expected physically</a:t>
            </a:r>
            <a:r>
              <a:rPr lang="ja-JP" altLang="ja-JP" dirty="0"/>
              <a:t>. This mismatch motivated us to investigate the underlying beam‑dynamics mechanisms more carefully.</a:t>
            </a:r>
          </a:p>
          <a:p>
            <a:r>
              <a:rPr lang="ja-JP" altLang="ja-JP" dirty="0"/>
              <a:t>This slide summarizes the challenge, the solution, the results, and the remaining limits. Let me walk you through it from top left to bottom right.”</a:t>
            </a:r>
          </a:p>
          <a:p>
            <a:r>
              <a:rPr lang="ja-JP" altLang="ja-JP" b="1" dirty="0"/>
              <a:t>🔷 1. Left‑Top — </a:t>
            </a:r>
            <a:r>
              <a:rPr lang="ja-JP" altLang="ja-JP" b="1" i="1" dirty="0"/>
              <a:t>The 1A Space‑Charge Challenge</a:t>
            </a:r>
            <a:r>
              <a:rPr lang="ja-JP" altLang="ja-JP" b="1" dirty="0"/>
              <a:t> (40 seconds)</a:t>
            </a:r>
          </a:p>
          <a:p>
            <a:r>
              <a:rPr lang="ja-JP" altLang="ja-JP" dirty="0"/>
              <a:t>“Starting from the top‑left, we highlight the fundamental difficulty. At </a:t>
            </a:r>
            <a:r>
              <a:rPr lang="ja-JP" altLang="ja-JP" b="1" dirty="0"/>
              <a:t>1 Ampere</a:t>
            </a:r>
            <a:r>
              <a:rPr lang="ja-JP" altLang="ja-JP" dirty="0"/>
              <a:t>, the beam behaves like a strongly repulsive plasma. As written here, </a:t>
            </a:r>
            <a:r>
              <a:rPr lang="ja-JP" altLang="ja-JP" i="1" dirty="0"/>
              <a:t>‘extreme space‑charge forces destroy longitudinal bunching and create a massive transverse halo.’</a:t>
            </a:r>
            <a:r>
              <a:rPr lang="ja-JP" altLang="ja-JP" dirty="0"/>
              <a:t> The bunching structure collapses, and the transverse halo becomes very large. This severe degradation of beam quality is exactly what we observed when we added the 1A space‑charge force to the originally halo‑free lattice.”</a:t>
            </a:r>
          </a:p>
          <a:p>
            <a:r>
              <a:rPr lang="ja-JP" altLang="ja-JP" b="1" dirty="0"/>
              <a:t>🔷 2. Right‑Top — </a:t>
            </a:r>
            <a:r>
              <a:rPr lang="ja-JP" altLang="ja-JP" b="1" i="1" dirty="0"/>
              <a:t>The Solution: Phase Smoothing</a:t>
            </a:r>
            <a:r>
              <a:rPr lang="ja-JP" altLang="ja-JP" b="1" dirty="0"/>
              <a:t> (45 seconds)</a:t>
            </a:r>
          </a:p>
          <a:p>
            <a:r>
              <a:rPr lang="ja-JP" altLang="ja-JP" dirty="0"/>
              <a:t>“Now moving to the top‑right. Our solution combines </a:t>
            </a:r>
            <a:r>
              <a:rPr lang="ja-JP" altLang="ja-JP" b="1" dirty="0"/>
              <a:t>4D Twiss optimization</a:t>
            </a:r>
            <a:r>
              <a:rPr lang="ja-JP" altLang="ja-JP" dirty="0"/>
              <a:t> with </a:t>
            </a:r>
            <a:r>
              <a:rPr lang="ja-JP" altLang="ja-JP" b="1" dirty="0"/>
              <a:t>RF phase smoothing</a:t>
            </a:r>
            <a:r>
              <a:rPr lang="ja-JP" altLang="ja-JP" dirty="0"/>
              <a:t>. The slide notes: </a:t>
            </a:r>
            <a:r>
              <a:rPr lang="ja-JP" altLang="ja-JP" i="1" dirty="0"/>
              <a:t>‘Nelder–Mead 4D Twiss optimization coupled with a tailored parabolic RF phase profile.’</a:t>
            </a:r>
            <a:r>
              <a:rPr lang="ja-JP" altLang="ja-JP" dirty="0"/>
              <a:t> The 4D optimization stabilizes the transverse envelope by selecting the correct initial Twiss parameters. Then, the parabolic synchronous phase profile removes non‑adiabatic phase jumps. As written here, </a:t>
            </a:r>
            <a:r>
              <a:rPr lang="ja-JP" altLang="ja-JP" i="1" dirty="0"/>
              <a:t>‘Longitudinal bunching restored and halo safely confined.’</a:t>
            </a:r>
            <a:r>
              <a:rPr lang="ja-JP" altLang="ja-JP" dirty="0"/>
              <a:t> This combined approach was the core of Lucas’s contribution.”</a:t>
            </a:r>
          </a:p>
          <a:p>
            <a:r>
              <a:rPr lang="ja-JP" altLang="ja-JP" b="1" dirty="0"/>
              <a:t>🔷 3. Left‑Bottom — </a:t>
            </a:r>
            <a:r>
              <a:rPr lang="ja-JP" altLang="ja-JP" b="1" i="1" dirty="0"/>
              <a:t>Results: Halo Suppression</a:t>
            </a:r>
            <a:r>
              <a:rPr lang="ja-JP" altLang="ja-JP" b="1" dirty="0"/>
              <a:t> (40 seconds)</a:t>
            </a:r>
          </a:p>
          <a:p>
            <a:r>
              <a:rPr lang="ja-JP" altLang="ja-JP" dirty="0"/>
              <a:t>“Next, looking at the bottom‑left, you can see the impact of this approach. The upper figure shows the </a:t>
            </a:r>
            <a:r>
              <a:rPr lang="ja-JP" altLang="ja-JP" b="1" dirty="0"/>
              <a:t>previous design</a:t>
            </a:r>
            <a:r>
              <a:rPr lang="ja-JP" altLang="ja-JP" dirty="0"/>
              <a:t>, where the halo is large and clearly visible. The lower figure shows the </a:t>
            </a:r>
            <a:r>
              <a:rPr lang="ja-JP" altLang="ja-JP" b="1" dirty="0"/>
              <a:t>new design</a:t>
            </a:r>
            <a:r>
              <a:rPr lang="ja-JP" altLang="ja-JP" dirty="0"/>
              <a:t>, where the core is dense and the halo is strongly suppressed. This demonstrates that combining 4D matching with phase smoothing dramatically improves beam confinement and restores longitudinal bunching.”</a:t>
            </a:r>
          </a:p>
          <a:p>
            <a:r>
              <a:rPr lang="ja-JP" altLang="ja-JP" b="1" dirty="0"/>
              <a:t>🔷 4. Right‑Bottom — </a:t>
            </a:r>
            <a:r>
              <a:rPr lang="ja-JP" altLang="ja-JP" b="1" i="1" dirty="0"/>
              <a:t>Resonance Limits</a:t>
            </a:r>
            <a:r>
              <a:rPr lang="ja-JP" altLang="ja-JP" b="1" dirty="0"/>
              <a:t> (40 seconds)</a:t>
            </a:r>
          </a:p>
          <a:p>
            <a:r>
              <a:rPr lang="ja-JP" altLang="ja-JP" dirty="0"/>
              <a:t>“Finally, on the bottom‑right, we show the tune stability diagram. Even with improved confinement, the beam still crosses structural resonances—especially </a:t>
            </a:r>
            <a:r>
              <a:rPr lang="ja-JP" altLang="ja-JP" i="1" dirty="0"/>
              <a:t>σₜ = σₗ</a:t>
            </a:r>
            <a:r>
              <a:rPr lang="ja-JP" altLang="ja-JP" dirty="0"/>
              <a:t>. The slide states: </a:t>
            </a:r>
            <a:r>
              <a:rPr lang="ja-JP" altLang="ja-JP" i="1" dirty="0"/>
              <a:t>‘Emittance exchange driven by structural resonances… points towards future magnetic tapering and solenoid confinement.’</a:t>
            </a:r>
            <a:r>
              <a:rPr lang="ja-JP" altLang="ja-JP" dirty="0"/>
              <a:t> These resonances cause energy exchange between longitudinal and transverse planes, gradually increasing transverse emittance. This indicates the next step for future design improvements.”</a:t>
            </a:r>
          </a:p>
          <a:p>
            <a:r>
              <a:rPr lang="ja-JP" altLang="ja-JP" b="1" dirty="0"/>
              <a:t>🔷 Closing (20 seconds)</a:t>
            </a:r>
          </a:p>
          <a:p>
            <a:r>
              <a:rPr lang="ja-JP" altLang="ja-JP" dirty="0"/>
              <a:t>“So in summary, this slide presents the full picture: the 1‑Ampere challenge, the combined solution of 4D matching and phase smoothing, the resulting halo suppression, and the remaining resonance limits. This work represents the main achievements of Lucas’s internship from April to August. Thank you very much.”</a:t>
            </a:r>
          </a:p>
        </p:txBody>
      </p:sp>
      <p:sp>
        <p:nvSpPr>
          <p:cNvPr id="4" name="スライド番号プレースホルダー 3"/>
          <p:cNvSpPr>
            <a:spLocks noGrp="1"/>
          </p:cNvSpPr>
          <p:nvPr>
            <p:ph type="sldNum" sz="quarter" idx="5"/>
          </p:nvPr>
        </p:nvSpPr>
        <p:spPr/>
        <p:txBody>
          <a:bodyPr/>
          <a:lstStyle/>
          <a:p>
            <a:fld id="{A870ABE7-5A56-457C-9BE7-94605615262A}" type="slidenum">
              <a:rPr kumimoji="1" lang="ja-JP" altLang="en-US" smtClean="0"/>
              <a:t>1</a:t>
            </a:fld>
            <a:endParaRPr kumimoji="1" lang="ja-JP" altLang="en-US"/>
          </a:p>
        </p:txBody>
      </p:sp>
    </p:spTree>
    <p:extLst>
      <p:ext uri="{BB962C8B-B14F-4D97-AF65-F5344CB8AC3E}">
        <p14:creationId xmlns:p14="http://schemas.microsoft.com/office/powerpoint/2010/main" val="1661142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298D79-D431-DC83-094A-A1BC84ACD78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F35D5D3-EB81-3D3E-AEBB-0DEB77F56F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039361A-EDF7-3F31-FE04-2D9182268314}"/>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5" name="Espace réservé du pied de page 4">
            <a:extLst>
              <a:ext uri="{FF2B5EF4-FFF2-40B4-BE49-F238E27FC236}">
                <a16:creationId xmlns:a16="http://schemas.microsoft.com/office/drawing/2014/main" id="{C9D50414-D189-C010-1C35-64C683F2F1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1E93EB-8178-C2B2-29E1-5C4C0EC06953}"/>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1671189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94A9EE-9224-CBE6-7D1B-F783AF19A95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6387FD8-B31C-E8FA-6065-0DA5D8436F9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84BCEC-5CC1-0014-A8E1-FEFD0000D22F}"/>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5" name="Espace réservé du pied de page 4">
            <a:extLst>
              <a:ext uri="{FF2B5EF4-FFF2-40B4-BE49-F238E27FC236}">
                <a16:creationId xmlns:a16="http://schemas.microsoft.com/office/drawing/2014/main" id="{4D7CC202-CC0F-13D9-225C-C56A5C6167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E7A825-4B9E-B979-488C-027DC7317613}"/>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1034275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4B2D90-D0B7-C876-E2B7-C608B312C8C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5D392F0-4FFB-0B55-5648-911EFF8E6B6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A038183-F397-EEDB-4EFA-73DDD7271BD1}"/>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5" name="Espace réservé du pied de page 4">
            <a:extLst>
              <a:ext uri="{FF2B5EF4-FFF2-40B4-BE49-F238E27FC236}">
                <a16:creationId xmlns:a16="http://schemas.microsoft.com/office/drawing/2014/main" id="{05AD0D88-1332-D2BB-6566-F9542B03003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2B4B16-9C06-8209-F80B-DE40C32EE591}"/>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2993255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EF9C9F-B033-2DC6-2F9B-1FD79710493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155DB47-544E-C8AF-6E90-242433EC12A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58720E6-1AF4-3CF2-85D6-C4AC9148BB4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7AD11B1-D9EC-5657-BCC1-A791A1EF7B75}"/>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6" name="Espace réservé du pied de page 5">
            <a:extLst>
              <a:ext uri="{FF2B5EF4-FFF2-40B4-BE49-F238E27FC236}">
                <a16:creationId xmlns:a16="http://schemas.microsoft.com/office/drawing/2014/main" id="{10CB6A13-80EC-E9B6-EAE5-4A240B4658E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85171D-7850-E170-786F-B2E356C8CCDD}"/>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2526770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B419F3-9BED-2B4E-2898-03791B4A1CF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C59BDE6-C6EC-60D4-3408-6B0FFE2623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61A577-72A1-A4B3-EAFE-1308BF8E325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94A6BB1-FBC2-FD67-97FF-55F57F6FF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BCF5348-273A-4BE0-7D6D-357F90EDD02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9C68ECD-62C6-0925-67E8-49E92261423D}"/>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8" name="Espace réservé du pied de page 7">
            <a:extLst>
              <a:ext uri="{FF2B5EF4-FFF2-40B4-BE49-F238E27FC236}">
                <a16:creationId xmlns:a16="http://schemas.microsoft.com/office/drawing/2014/main" id="{1E371693-5578-3A46-5665-CA4A0C78A7D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E68AD6-6C85-BDBD-9DBD-DA34914AE826}"/>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4063576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06BA07-1390-A972-D945-E0F99030F3F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3C84CA3-5B20-5E18-1990-5C417763071E}"/>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4" name="Espace réservé du pied de page 3">
            <a:extLst>
              <a:ext uri="{FF2B5EF4-FFF2-40B4-BE49-F238E27FC236}">
                <a16:creationId xmlns:a16="http://schemas.microsoft.com/office/drawing/2014/main" id="{B6FBE877-3764-35F9-3735-6623466814C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B2B0624-2489-0710-3B98-A031D73571FE}"/>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2130003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513821-37FF-A9E2-0AD9-727CBEEC91FA}"/>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3" name="Espace réservé du pied de page 2">
            <a:extLst>
              <a:ext uri="{FF2B5EF4-FFF2-40B4-BE49-F238E27FC236}">
                <a16:creationId xmlns:a16="http://schemas.microsoft.com/office/drawing/2014/main" id="{E5F76F05-260B-E35A-5ABD-AAAE5DF388B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A960783-D321-FD27-31FC-080B904F11E1}"/>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929716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1F3E6-FD89-765E-352D-041FCCD771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8A54BE9-9717-90AF-DE76-6F3BC5DE56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2856F5E-F590-A01D-3293-2F7AFD576F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49B20FD-5CD6-35AC-E23C-71D648663DBC}"/>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6" name="Espace réservé du pied de page 5">
            <a:extLst>
              <a:ext uri="{FF2B5EF4-FFF2-40B4-BE49-F238E27FC236}">
                <a16:creationId xmlns:a16="http://schemas.microsoft.com/office/drawing/2014/main" id="{AB5E7459-3426-B627-005A-3B66DCA221F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6846B31-94C8-871C-56F5-60F9BE4696B4}"/>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964896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E341FE-E1C2-ED7A-C212-2DDB73255EB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73B83B3-DBD4-A873-B9CA-AB840BBA9A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3792721-8F16-0A04-BF24-175D0D1B28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146839B-A96A-0BAB-F600-8486342B82A8}"/>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6" name="Espace réservé du pied de page 5">
            <a:extLst>
              <a:ext uri="{FF2B5EF4-FFF2-40B4-BE49-F238E27FC236}">
                <a16:creationId xmlns:a16="http://schemas.microsoft.com/office/drawing/2014/main" id="{458518CD-7118-4C20-771A-4FFB1ADC2D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089BCA7-274B-0B97-53C8-A861AD648BD4}"/>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3430088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64D04B-5574-D7C7-32E9-959CF091E47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A7700C0-7074-70CC-FDCF-AFF08B0B4D4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F1B139-0D7E-DEB9-08B0-43CBF767F4B4}"/>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5" name="Espace réservé du pied de page 4">
            <a:extLst>
              <a:ext uri="{FF2B5EF4-FFF2-40B4-BE49-F238E27FC236}">
                <a16:creationId xmlns:a16="http://schemas.microsoft.com/office/drawing/2014/main" id="{F33BF8D3-70AF-474B-FD9C-9EC7559C54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2A4D04-63A8-B12D-CB4D-1BA119FFF6C2}"/>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115228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26FD24D-0472-33D7-EE88-94682F44C4A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7E1EF70-784F-1CA2-037B-94CED351D52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BC05CC-531F-1AB2-2BA0-5C1D179A8E52}"/>
              </a:ext>
            </a:extLst>
          </p:cNvPr>
          <p:cNvSpPr>
            <a:spLocks noGrp="1"/>
          </p:cNvSpPr>
          <p:nvPr>
            <p:ph type="dt" sz="half" idx="10"/>
          </p:nvPr>
        </p:nvSpPr>
        <p:spPr/>
        <p:txBody>
          <a:bodyPr/>
          <a:lstStyle/>
          <a:p>
            <a:fld id="{3DA862B4-C5C4-BF4B-8163-686CA8FFE351}" type="datetimeFigureOut">
              <a:rPr lang="fr-FR" smtClean="0"/>
              <a:t>30/09/2026</a:t>
            </a:fld>
            <a:endParaRPr lang="fr-FR"/>
          </a:p>
        </p:txBody>
      </p:sp>
      <p:sp>
        <p:nvSpPr>
          <p:cNvPr id="5" name="Espace réservé du pied de page 4">
            <a:extLst>
              <a:ext uri="{FF2B5EF4-FFF2-40B4-BE49-F238E27FC236}">
                <a16:creationId xmlns:a16="http://schemas.microsoft.com/office/drawing/2014/main" id="{21C374E5-1111-B290-1D2E-35009FBD01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492F85-A1B5-937F-1DC6-FD05B6C869A5}"/>
              </a:ext>
            </a:extLst>
          </p:cNvPr>
          <p:cNvSpPr>
            <a:spLocks noGrp="1"/>
          </p:cNvSpPr>
          <p:nvPr>
            <p:ph type="sldNum" sz="quarter" idx="12"/>
          </p:nvPr>
        </p:nvSpPr>
        <p:spPr/>
        <p:txBody>
          <a:bodyPr/>
          <a:lstStyle/>
          <a:p>
            <a:fld id="{7157BEA8-EC71-C743-A5E6-0E0B68BF779E}" type="slidenum">
              <a:rPr lang="fr-FR" smtClean="0"/>
              <a:t>‹#›</a:t>
            </a:fld>
            <a:endParaRPr lang="fr-FR"/>
          </a:p>
        </p:txBody>
      </p:sp>
    </p:spTree>
    <p:extLst>
      <p:ext uri="{BB962C8B-B14F-4D97-AF65-F5344CB8AC3E}">
        <p14:creationId xmlns:p14="http://schemas.microsoft.com/office/powerpoint/2010/main" val="96331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AEB23C9-1166-4789-9774-7E0A936776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52AC341-6056-E5BA-DAAF-5F7C45F9BC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7B0C128-46E6-FEAE-EC86-9401417DC0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DA862B4-C5C4-BF4B-8163-686CA8FFE351}" type="datetimeFigureOut">
              <a:rPr lang="fr-FR" smtClean="0"/>
              <a:t>30/09/2026</a:t>
            </a:fld>
            <a:endParaRPr lang="fr-FR"/>
          </a:p>
        </p:txBody>
      </p:sp>
      <p:sp>
        <p:nvSpPr>
          <p:cNvPr id="5" name="Espace réservé du pied de page 4">
            <a:extLst>
              <a:ext uri="{FF2B5EF4-FFF2-40B4-BE49-F238E27FC236}">
                <a16:creationId xmlns:a16="http://schemas.microsoft.com/office/drawing/2014/main" id="{56CE43BB-B7AC-9E67-4FD7-B06FE6EBE4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4A12ACE-F8EB-5D2B-B855-3D2C6A34BC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157BEA8-EC71-C743-A5E6-0E0B68BF779E}" type="slidenum">
              <a:rPr lang="fr-FR" smtClean="0"/>
              <a:t>‹#›</a:t>
            </a:fld>
            <a:endParaRPr lang="fr-FR"/>
          </a:p>
        </p:txBody>
      </p:sp>
    </p:spTree>
    <p:extLst>
      <p:ext uri="{BB962C8B-B14F-4D97-AF65-F5344CB8AC3E}">
        <p14:creationId xmlns:p14="http://schemas.microsoft.com/office/powerpoint/2010/main" val="1473790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DC9EF-760D-29A6-7DF4-E6D2BFE43461}"/>
            </a:ext>
          </a:extLst>
        </p:cNvPr>
        <p:cNvGrpSpPr/>
        <p:nvPr/>
      </p:nvGrpSpPr>
      <p:grpSpPr>
        <a:xfrm>
          <a:off x="0" y="0"/>
          <a:ext cx="0" cy="0"/>
          <a:chOff x="0" y="0"/>
          <a:chExt cx="0" cy="0"/>
        </a:xfrm>
      </p:grpSpPr>
      <p:cxnSp>
        <p:nvCxnSpPr>
          <p:cNvPr id="5" name="Connecteur droit 4">
            <a:extLst>
              <a:ext uri="{FF2B5EF4-FFF2-40B4-BE49-F238E27FC236}">
                <a16:creationId xmlns:a16="http://schemas.microsoft.com/office/drawing/2014/main" id="{083A1B0F-A034-7BDB-2F1A-BA8F32EDA6B3}"/>
              </a:ext>
            </a:extLst>
          </p:cNvPr>
          <p:cNvCxnSpPr>
            <a:cxnSpLocks/>
          </p:cNvCxnSpPr>
          <p:nvPr/>
        </p:nvCxnSpPr>
        <p:spPr>
          <a:xfrm>
            <a:off x="6096000" y="1384183"/>
            <a:ext cx="0" cy="5473817"/>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Connecteur droit 7">
            <a:extLst>
              <a:ext uri="{FF2B5EF4-FFF2-40B4-BE49-F238E27FC236}">
                <a16:creationId xmlns:a16="http://schemas.microsoft.com/office/drawing/2014/main" id="{39234D32-F0AE-6846-948F-DCE99F6B150D}"/>
              </a:ext>
            </a:extLst>
          </p:cNvPr>
          <p:cNvCxnSpPr>
            <a:cxnSpLocks/>
          </p:cNvCxnSpPr>
          <p:nvPr/>
        </p:nvCxnSpPr>
        <p:spPr>
          <a:xfrm>
            <a:off x="0" y="3772949"/>
            <a:ext cx="12192000" cy="0"/>
          </a:xfrm>
          <a:prstGeom prst="line">
            <a:avLst/>
          </a:prstGeom>
        </p:spPr>
        <p:style>
          <a:lnRef idx="2">
            <a:schemeClr val="accent1"/>
          </a:lnRef>
          <a:fillRef idx="0">
            <a:schemeClr val="accent1"/>
          </a:fillRef>
          <a:effectRef idx="1">
            <a:schemeClr val="accent1"/>
          </a:effectRef>
          <a:fontRef idx="minor">
            <a:schemeClr val="tx1"/>
          </a:fontRef>
        </p:style>
      </p:cxnSp>
      <p:sp>
        <p:nvSpPr>
          <p:cNvPr id="15" name="ZoneTexte 14">
            <a:extLst>
              <a:ext uri="{FF2B5EF4-FFF2-40B4-BE49-F238E27FC236}">
                <a16:creationId xmlns:a16="http://schemas.microsoft.com/office/drawing/2014/main" id="{221600DC-31B5-1894-EAC1-448CF3F821DC}"/>
              </a:ext>
            </a:extLst>
          </p:cNvPr>
          <p:cNvSpPr txBox="1"/>
          <p:nvPr/>
        </p:nvSpPr>
        <p:spPr>
          <a:xfrm>
            <a:off x="-126036" y="707597"/>
            <a:ext cx="6096000" cy="369332"/>
          </a:xfrm>
          <a:prstGeom prst="rect">
            <a:avLst/>
          </a:prstGeom>
          <a:noFill/>
        </p:spPr>
        <p:txBody>
          <a:bodyPr wrap="square" rtlCol="0">
            <a:spAutoFit/>
          </a:bodyPr>
          <a:lstStyle/>
          <a:p>
            <a:pPr algn="ctr"/>
            <a:r>
              <a:rPr lang="fr-FR" b="1" dirty="0">
                <a:solidFill>
                  <a:srgbClr val="00B050"/>
                </a:solidFill>
              </a:rPr>
              <a:t>The 1A Space-Charge Challenge</a:t>
            </a:r>
          </a:p>
        </p:txBody>
      </p:sp>
      <p:sp>
        <p:nvSpPr>
          <p:cNvPr id="16" name="ZoneTexte 15">
            <a:extLst>
              <a:ext uri="{FF2B5EF4-FFF2-40B4-BE49-F238E27FC236}">
                <a16:creationId xmlns:a16="http://schemas.microsoft.com/office/drawing/2014/main" id="{9FB01CFA-749A-B67D-A0F2-B7D9247555C0}"/>
              </a:ext>
            </a:extLst>
          </p:cNvPr>
          <p:cNvSpPr txBox="1"/>
          <p:nvPr/>
        </p:nvSpPr>
        <p:spPr>
          <a:xfrm>
            <a:off x="6055657" y="709679"/>
            <a:ext cx="6096000" cy="369332"/>
          </a:xfrm>
          <a:prstGeom prst="rect">
            <a:avLst/>
          </a:prstGeom>
          <a:noFill/>
        </p:spPr>
        <p:txBody>
          <a:bodyPr wrap="square" rtlCol="0">
            <a:spAutoFit/>
          </a:bodyPr>
          <a:lstStyle>
            <a:defPPr>
              <a:defRPr lang="fr-FR"/>
            </a:defPPr>
            <a:lvl1pPr algn="ctr">
              <a:defRPr b="1">
                <a:solidFill>
                  <a:srgbClr val="00B050"/>
                </a:solidFill>
              </a:defRPr>
            </a:lvl1pPr>
          </a:lstStyle>
          <a:p>
            <a:r>
              <a:rPr lang="fr-FR" dirty="0"/>
              <a:t>The Solution : Phase Smoothing</a:t>
            </a:r>
          </a:p>
        </p:txBody>
      </p:sp>
      <p:sp>
        <p:nvSpPr>
          <p:cNvPr id="17" name="ZoneTexte 16">
            <a:extLst>
              <a:ext uri="{FF2B5EF4-FFF2-40B4-BE49-F238E27FC236}">
                <a16:creationId xmlns:a16="http://schemas.microsoft.com/office/drawing/2014/main" id="{C24C5793-B894-43C2-0862-C726B4525ED0}"/>
              </a:ext>
            </a:extLst>
          </p:cNvPr>
          <p:cNvSpPr txBox="1"/>
          <p:nvPr/>
        </p:nvSpPr>
        <p:spPr>
          <a:xfrm>
            <a:off x="56067" y="3828510"/>
            <a:ext cx="6096000" cy="369332"/>
          </a:xfrm>
          <a:prstGeom prst="rect">
            <a:avLst/>
          </a:prstGeom>
          <a:noFill/>
        </p:spPr>
        <p:txBody>
          <a:bodyPr wrap="square" rtlCol="0">
            <a:spAutoFit/>
          </a:bodyPr>
          <a:lstStyle>
            <a:defPPr>
              <a:defRPr lang="fr-FR"/>
            </a:defPPr>
            <a:lvl1pPr algn="ctr">
              <a:defRPr b="1">
                <a:solidFill>
                  <a:srgbClr val="00B050"/>
                </a:solidFill>
              </a:defRPr>
            </a:lvl1pPr>
          </a:lstStyle>
          <a:p>
            <a:r>
              <a:rPr lang="fr-FR" dirty="0"/>
              <a:t>Results : Halo Supression</a:t>
            </a:r>
          </a:p>
        </p:txBody>
      </p:sp>
      <p:sp>
        <p:nvSpPr>
          <p:cNvPr id="18" name="ZoneTexte 17">
            <a:extLst>
              <a:ext uri="{FF2B5EF4-FFF2-40B4-BE49-F238E27FC236}">
                <a16:creationId xmlns:a16="http://schemas.microsoft.com/office/drawing/2014/main" id="{87E47921-93A9-B7F4-08E2-54E611A7F0D7}"/>
              </a:ext>
            </a:extLst>
          </p:cNvPr>
          <p:cNvSpPr txBox="1"/>
          <p:nvPr/>
        </p:nvSpPr>
        <p:spPr>
          <a:xfrm>
            <a:off x="6103174" y="3838953"/>
            <a:ext cx="6096000" cy="369332"/>
          </a:xfrm>
          <a:prstGeom prst="rect">
            <a:avLst/>
          </a:prstGeom>
          <a:noFill/>
        </p:spPr>
        <p:txBody>
          <a:bodyPr wrap="square" rtlCol="0">
            <a:spAutoFit/>
          </a:bodyPr>
          <a:lstStyle>
            <a:defPPr>
              <a:defRPr lang="fr-FR"/>
            </a:defPPr>
            <a:lvl1pPr algn="ctr">
              <a:defRPr b="1">
                <a:solidFill>
                  <a:srgbClr val="00B050"/>
                </a:solidFill>
              </a:defRPr>
            </a:lvl1pPr>
          </a:lstStyle>
          <a:p>
            <a:r>
              <a:rPr lang="fr-FR"/>
              <a:t>Resonance</a:t>
            </a:r>
            <a:r>
              <a:rPr lang="fr-FR" dirty="0"/>
              <a:t> Limits</a:t>
            </a:r>
          </a:p>
        </p:txBody>
      </p:sp>
      <p:sp>
        <p:nvSpPr>
          <p:cNvPr id="19" name="ZoneTexte 18">
            <a:extLst>
              <a:ext uri="{FF2B5EF4-FFF2-40B4-BE49-F238E27FC236}">
                <a16:creationId xmlns:a16="http://schemas.microsoft.com/office/drawing/2014/main" id="{259B16DE-B42C-46D1-A407-9821511F6CD4}"/>
              </a:ext>
            </a:extLst>
          </p:cNvPr>
          <p:cNvSpPr txBox="1"/>
          <p:nvPr/>
        </p:nvSpPr>
        <p:spPr>
          <a:xfrm>
            <a:off x="5829580" y="3149319"/>
            <a:ext cx="266420" cy="276999"/>
          </a:xfrm>
          <a:prstGeom prst="rect">
            <a:avLst/>
          </a:prstGeom>
          <a:noFill/>
        </p:spPr>
        <p:txBody>
          <a:bodyPr wrap="none" rtlCol="0">
            <a:spAutoFit/>
          </a:bodyPr>
          <a:lstStyle/>
          <a:p>
            <a:r>
              <a:rPr lang="fr-FR" sz="1200" dirty="0"/>
              <a:t>1</a:t>
            </a:r>
          </a:p>
        </p:txBody>
      </p:sp>
      <p:sp>
        <p:nvSpPr>
          <p:cNvPr id="22" name="ZoneTexte 21">
            <a:extLst>
              <a:ext uri="{FF2B5EF4-FFF2-40B4-BE49-F238E27FC236}">
                <a16:creationId xmlns:a16="http://schemas.microsoft.com/office/drawing/2014/main" id="{0A1A7B00-02A6-B1EF-B79A-BA227D188A33}"/>
              </a:ext>
            </a:extLst>
          </p:cNvPr>
          <p:cNvSpPr txBox="1"/>
          <p:nvPr/>
        </p:nvSpPr>
        <p:spPr>
          <a:xfrm>
            <a:off x="11925580" y="3166812"/>
            <a:ext cx="266420" cy="276999"/>
          </a:xfrm>
          <a:prstGeom prst="rect">
            <a:avLst/>
          </a:prstGeom>
          <a:noFill/>
        </p:spPr>
        <p:txBody>
          <a:bodyPr wrap="none" rtlCol="0">
            <a:spAutoFit/>
          </a:bodyPr>
          <a:lstStyle/>
          <a:p>
            <a:r>
              <a:rPr lang="fr-FR" sz="1200" dirty="0"/>
              <a:t>2</a:t>
            </a:r>
          </a:p>
        </p:txBody>
      </p:sp>
      <p:sp>
        <p:nvSpPr>
          <p:cNvPr id="23" name="ZoneTexte 22">
            <a:extLst>
              <a:ext uri="{FF2B5EF4-FFF2-40B4-BE49-F238E27FC236}">
                <a16:creationId xmlns:a16="http://schemas.microsoft.com/office/drawing/2014/main" id="{52F03742-1E05-1551-F2FC-B2CDF6CBF984}"/>
              </a:ext>
            </a:extLst>
          </p:cNvPr>
          <p:cNvSpPr txBox="1"/>
          <p:nvPr/>
        </p:nvSpPr>
        <p:spPr>
          <a:xfrm>
            <a:off x="5836754" y="6582365"/>
            <a:ext cx="266420" cy="276999"/>
          </a:xfrm>
          <a:prstGeom prst="rect">
            <a:avLst/>
          </a:prstGeom>
          <a:noFill/>
        </p:spPr>
        <p:txBody>
          <a:bodyPr wrap="none" rtlCol="0">
            <a:spAutoFit/>
          </a:bodyPr>
          <a:lstStyle/>
          <a:p>
            <a:r>
              <a:rPr lang="fr-FR" sz="1200" dirty="0"/>
              <a:t>3</a:t>
            </a:r>
          </a:p>
        </p:txBody>
      </p:sp>
      <p:sp>
        <p:nvSpPr>
          <p:cNvPr id="24" name="ZoneTexte 23">
            <a:extLst>
              <a:ext uri="{FF2B5EF4-FFF2-40B4-BE49-F238E27FC236}">
                <a16:creationId xmlns:a16="http://schemas.microsoft.com/office/drawing/2014/main" id="{CDBF3A0E-FA4E-D90D-1BAB-D83BB1E47305}"/>
              </a:ext>
            </a:extLst>
          </p:cNvPr>
          <p:cNvSpPr txBox="1"/>
          <p:nvPr/>
        </p:nvSpPr>
        <p:spPr>
          <a:xfrm>
            <a:off x="11925580" y="6582365"/>
            <a:ext cx="266420" cy="276999"/>
          </a:xfrm>
          <a:prstGeom prst="rect">
            <a:avLst/>
          </a:prstGeom>
          <a:noFill/>
        </p:spPr>
        <p:txBody>
          <a:bodyPr wrap="none" rtlCol="0">
            <a:spAutoFit/>
          </a:bodyPr>
          <a:lstStyle/>
          <a:p>
            <a:r>
              <a:rPr lang="fr-FR" sz="1200" dirty="0"/>
              <a:t>4</a:t>
            </a:r>
          </a:p>
        </p:txBody>
      </p:sp>
      <p:sp>
        <p:nvSpPr>
          <p:cNvPr id="27" name="ZoneTexte 26">
            <a:extLst>
              <a:ext uri="{FF2B5EF4-FFF2-40B4-BE49-F238E27FC236}">
                <a16:creationId xmlns:a16="http://schemas.microsoft.com/office/drawing/2014/main" id="{95B538A6-1C91-60DB-E1B1-534733CF2AE3}"/>
              </a:ext>
            </a:extLst>
          </p:cNvPr>
          <p:cNvSpPr txBox="1"/>
          <p:nvPr/>
        </p:nvSpPr>
        <p:spPr>
          <a:xfrm>
            <a:off x="733312" y="6515784"/>
            <a:ext cx="5359101" cy="338554"/>
          </a:xfrm>
          <a:prstGeom prst="rect">
            <a:avLst/>
          </a:prstGeom>
          <a:noFill/>
        </p:spPr>
        <p:txBody>
          <a:bodyPr wrap="square" rtlCol="0">
            <a:spAutoFit/>
          </a:bodyPr>
          <a:lstStyle/>
          <a:p>
            <a:r>
              <a:rPr lang="fr-FR" sz="1600" dirty="0"/>
              <a:t>Figure : 2D Density map with the new design</a:t>
            </a:r>
          </a:p>
        </p:txBody>
      </p:sp>
      <p:sp>
        <p:nvSpPr>
          <p:cNvPr id="28" name="ZoneTexte 27">
            <a:extLst>
              <a:ext uri="{FF2B5EF4-FFF2-40B4-BE49-F238E27FC236}">
                <a16:creationId xmlns:a16="http://schemas.microsoft.com/office/drawing/2014/main" id="{55042355-C001-A2A3-2D15-92056FB74A1F}"/>
              </a:ext>
            </a:extLst>
          </p:cNvPr>
          <p:cNvSpPr txBox="1"/>
          <p:nvPr/>
        </p:nvSpPr>
        <p:spPr>
          <a:xfrm>
            <a:off x="7240497" y="6550834"/>
            <a:ext cx="5359100" cy="338554"/>
          </a:xfrm>
          <a:prstGeom prst="rect">
            <a:avLst/>
          </a:prstGeom>
          <a:noFill/>
        </p:spPr>
        <p:txBody>
          <a:bodyPr wrap="square" rtlCol="0">
            <a:spAutoFit/>
          </a:bodyPr>
          <a:lstStyle/>
          <a:p>
            <a:r>
              <a:rPr lang="fr-FR" sz="1600" dirty="0"/>
              <a:t>Figure : Tune stability diagram</a:t>
            </a:r>
          </a:p>
        </p:txBody>
      </p:sp>
      <p:sp>
        <p:nvSpPr>
          <p:cNvPr id="3" name="テキスト ボックス 2">
            <a:extLst>
              <a:ext uri="{FF2B5EF4-FFF2-40B4-BE49-F238E27FC236}">
                <a16:creationId xmlns:a16="http://schemas.microsoft.com/office/drawing/2014/main" id="{C9619E64-386D-BC69-1AAA-32F9EFACDB76}"/>
              </a:ext>
            </a:extLst>
          </p:cNvPr>
          <p:cNvSpPr txBox="1"/>
          <p:nvPr/>
        </p:nvSpPr>
        <p:spPr>
          <a:xfrm>
            <a:off x="136533" y="51642"/>
            <a:ext cx="11985559" cy="677108"/>
          </a:xfrm>
          <a:prstGeom prst="rect">
            <a:avLst/>
          </a:prstGeom>
          <a:noFill/>
        </p:spPr>
        <p:txBody>
          <a:bodyPr wrap="square">
            <a:spAutoFit/>
          </a:bodyPr>
          <a:lstStyle/>
          <a:p>
            <a:r>
              <a:rPr lang="en-US" altLang="ja-JP" sz="2000" b="1" dirty="0">
                <a:solidFill>
                  <a:srgbClr val="00B050"/>
                </a:solidFill>
              </a:rPr>
              <a:t>4D Beam Matching, Phase Smoothing, and</a:t>
            </a:r>
            <a:r>
              <a:rPr lang="ja-JP" altLang="en-US" sz="2000" b="1" dirty="0">
                <a:solidFill>
                  <a:srgbClr val="00B050"/>
                </a:solidFill>
              </a:rPr>
              <a:t> </a:t>
            </a:r>
            <a:r>
              <a:rPr lang="en-US" altLang="ja-JP" sz="2000" b="1" dirty="0">
                <a:solidFill>
                  <a:srgbClr val="00B050"/>
                </a:solidFill>
              </a:rPr>
              <a:t>Resonant Energy Exchange in a 1 Ampere</a:t>
            </a:r>
            <a:r>
              <a:rPr lang="ja-JP" altLang="en-US" sz="2000" b="1" dirty="0">
                <a:solidFill>
                  <a:srgbClr val="00B050"/>
                </a:solidFill>
              </a:rPr>
              <a:t> </a:t>
            </a:r>
            <a:r>
              <a:rPr lang="en-US" altLang="ja-JP" sz="2000" b="1" dirty="0">
                <a:solidFill>
                  <a:srgbClr val="00B050"/>
                </a:solidFill>
              </a:rPr>
              <a:t>Deuteron LINAC</a:t>
            </a:r>
          </a:p>
          <a:p>
            <a:r>
              <a:rPr lang="en-US" altLang="ja-JP" dirty="0"/>
              <a:t>Lucas Zaïdat</a:t>
            </a:r>
            <a:r>
              <a:rPr lang="en-US" altLang="ja-JP" baseline="30000" dirty="0"/>
              <a:t> 1</a:t>
            </a:r>
            <a:r>
              <a:rPr lang="en-US" altLang="ja-JP" dirty="0"/>
              <a:t>, Hiroki Okuno</a:t>
            </a:r>
            <a:r>
              <a:rPr lang="en-US" altLang="ja-JP" baseline="30000" dirty="0"/>
              <a:t> 2</a:t>
            </a:r>
            <a:r>
              <a:rPr lang="en-US" altLang="ja-JP" dirty="0"/>
              <a:t> , 1École Polytechnique,  2RIKEN Nishina Center</a:t>
            </a:r>
            <a:endParaRPr lang="ja-JP" altLang="en-US" dirty="0"/>
          </a:p>
        </p:txBody>
      </p:sp>
      <p:pic>
        <p:nvPicPr>
          <p:cNvPr id="7" name="図 6">
            <a:extLst>
              <a:ext uri="{FF2B5EF4-FFF2-40B4-BE49-F238E27FC236}">
                <a16:creationId xmlns:a16="http://schemas.microsoft.com/office/drawing/2014/main" id="{AB2A6EC8-1DAA-6271-FADA-2578F1460322}"/>
              </a:ext>
            </a:extLst>
          </p:cNvPr>
          <p:cNvPicPr>
            <a:picLocks noChangeAspect="1"/>
          </p:cNvPicPr>
          <p:nvPr/>
        </p:nvPicPr>
        <p:blipFill>
          <a:blip r:embed="rId3"/>
          <a:srcRect l="7393" r="6286" b="14724"/>
          <a:stretch>
            <a:fillRect/>
          </a:stretch>
        </p:blipFill>
        <p:spPr>
          <a:xfrm>
            <a:off x="578676" y="1335787"/>
            <a:ext cx="4822507" cy="2038976"/>
          </a:xfrm>
          <a:prstGeom prst="rect">
            <a:avLst/>
          </a:prstGeom>
        </p:spPr>
      </p:pic>
      <p:sp>
        <p:nvSpPr>
          <p:cNvPr id="10" name="テキスト ボックス 9">
            <a:extLst>
              <a:ext uri="{FF2B5EF4-FFF2-40B4-BE49-F238E27FC236}">
                <a16:creationId xmlns:a16="http://schemas.microsoft.com/office/drawing/2014/main" id="{A69894F0-3CF1-7E2E-7D71-4211F0BCDA80}"/>
              </a:ext>
            </a:extLst>
          </p:cNvPr>
          <p:cNvSpPr txBox="1"/>
          <p:nvPr/>
        </p:nvSpPr>
        <p:spPr>
          <a:xfrm>
            <a:off x="0" y="3433798"/>
            <a:ext cx="7130782" cy="338554"/>
          </a:xfrm>
          <a:prstGeom prst="rect">
            <a:avLst/>
          </a:prstGeom>
          <a:noFill/>
        </p:spPr>
        <p:txBody>
          <a:bodyPr wrap="square">
            <a:spAutoFit/>
          </a:bodyPr>
          <a:lstStyle/>
          <a:p>
            <a:r>
              <a:rPr lang="fr-FR" altLang="ja-JP" sz="1600" dirty="0"/>
              <a:t>Figure : 2D Density map with the previous design. 0A lattice + 1/</a:t>
            </a:r>
            <a:r>
              <a:rPr lang="en-US" altLang="ja-JP" sz="1600" dirty="0"/>
              <a:t>β</a:t>
            </a:r>
            <a:r>
              <a:rPr lang="en-US" altLang="ja-JP" sz="1600" baseline="30000" dirty="0"/>
              <a:t>2</a:t>
            </a:r>
            <a:r>
              <a:rPr lang="en-US" altLang="ja-JP" sz="1600" dirty="0"/>
              <a:t>γ</a:t>
            </a:r>
            <a:r>
              <a:rPr lang="en-US" altLang="ja-JP" sz="1600" baseline="30000" dirty="0"/>
              <a:t>3</a:t>
            </a:r>
            <a:r>
              <a:rPr lang="fr-FR" altLang="ja-JP" sz="1600" dirty="0"/>
              <a:t> </a:t>
            </a:r>
          </a:p>
        </p:txBody>
      </p:sp>
      <p:pic>
        <p:nvPicPr>
          <p:cNvPr id="12" name="図 11">
            <a:extLst>
              <a:ext uri="{FF2B5EF4-FFF2-40B4-BE49-F238E27FC236}">
                <a16:creationId xmlns:a16="http://schemas.microsoft.com/office/drawing/2014/main" id="{8D12FFBF-3CCA-F35D-685D-9A784BB7CF8F}"/>
              </a:ext>
            </a:extLst>
          </p:cNvPr>
          <p:cNvPicPr>
            <a:picLocks noChangeAspect="1"/>
          </p:cNvPicPr>
          <p:nvPr/>
        </p:nvPicPr>
        <p:blipFill>
          <a:blip r:embed="rId4"/>
          <a:srcRect t="3125"/>
          <a:stretch>
            <a:fillRect/>
          </a:stretch>
        </p:blipFill>
        <p:spPr>
          <a:xfrm>
            <a:off x="7273892" y="1310602"/>
            <a:ext cx="3343308" cy="2212908"/>
          </a:xfrm>
          <a:prstGeom prst="rect">
            <a:avLst/>
          </a:prstGeom>
        </p:spPr>
      </p:pic>
      <p:sp>
        <p:nvSpPr>
          <p:cNvPr id="14" name="テキスト ボックス 13">
            <a:extLst>
              <a:ext uri="{FF2B5EF4-FFF2-40B4-BE49-F238E27FC236}">
                <a16:creationId xmlns:a16="http://schemas.microsoft.com/office/drawing/2014/main" id="{81E838E9-0D44-F4D6-FFBC-56EA4B2AA085}"/>
              </a:ext>
            </a:extLst>
          </p:cNvPr>
          <p:cNvSpPr txBox="1"/>
          <p:nvPr/>
        </p:nvSpPr>
        <p:spPr>
          <a:xfrm>
            <a:off x="6975666" y="3437460"/>
            <a:ext cx="5290413" cy="338554"/>
          </a:xfrm>
          <a:prstGeom prst="rect">
            <a:avLst/>
          </a:prstGeom>
          <a:noFill/>
        </p:spPr>
        <p:txBody>
          <a:bodyPr wrap="square">
            <a:spAutoFit/>
          </a:bodyPr>
          <a:lstStyle/>
          <a:p>
            <a:r>
              <a:rPr lang="fr-FR" altLang="ja-JP" sz="1600" dirty="0"/>
              <a:t>Figure : Graph of the phases and voltage profiles</a:t>
            </a:r>
          </a:p>
        </p:txBody>
      </p:sp>
      <p:pic>
        <p:nvPicPr>
          <p:cNvPr id="30" name="図 29">
            <a:extLst>
              <a:ext uri="{FF2B5EF4-FFF2-40B4-BE49-F238E27FC236}">
                <a16:creationId xmlns:a16="http://schemas.microsoft.com/office/drawing/2014/main" id="{B76B89B3-8E3E-7421-4744-8B20098F2A04}"/>
              </a:ext>
            </a:extLst>
          </p:cNvPr>
          <p:cNvPicPr>
            <a:picLocks noChangeAspect="1"/>
          </p:cNvPicPr>
          <p:nvPr/>
        </p:nvPicPr>
        <p:blipFill>
          <a:blip r:embed="rId5"/>
          <a:stretch>
            <a:fillRect/>
          </a:stretch>
        </p:blipFill>
        <p:spPr>
          <a:xfrm>
            <a:off x="8388962" y="4171136"/>
            <a:ext cx="3290958" cy="2510812"/>
          </a:xfrm>
          <a:prstGeom prst="rect">
            <a:avLst/>
          </a:prstGeom>
        </p:spPr>
      </p:pic>
      <mc:AlternateContent xmlns:mc="http://schemas.openxmlformats.org/markup-compatibility/2006" xmlns:a14="http://schemas.microsoft.com/office/drawing/2010/main">
        <mc:Choice Requires="a14">
          <p:sp>
            <p:nvSpPr>
              <p:cNvPr id="32" name="テキスト ボックス 31">
                <a:extLst>
                  <a:ext uri="{FF2B5EF4-FFF2-40B4-BE49-F238E27FC236}">
                    <a16:creationId xmlns:a16="http://schemas.microsoft.com/office/drawing/2014/main" id="{83D910B9-73F5-82A4-ED71-77D5AA74A63D}"/>
                  </a:ext>
                </a:extLst>
              </p:cNvPr>
              <p:cNvSpPr txBox="1"/>
              <p:nvPr/>
            </p:nvSpPr>
            <p:spPr>
              <a:xfrm>
                <a:off x="6244158" y="4432192"/>
                <a:ext cx="2200593" cy="1200329"/>
              </a:xfrm>
              <a:prstGeom prst="rect">
                <a:avLst/>
              </a:prstGeom>
              <a:noFill/>
            </p:spPr>
            <p:txBody>
              <a:bodyPr wrap="square">
                <a:spAutoFit/>
              </a:bodyPr>
              <a:lstStyle/>
              <a:p>
                <a:r>
                  <a:rPr lang="fr-FR" altLang="ja-JP" sz="1200" dirty="0"/>
                  <a:t>Emittance exchange </a:t>
                </a:r>
                <a:r>
                  <a:rPr lang="fr-FR" altLang="ja-JP" sz="1200" dirty="0" err="1"/>
                  <a:t>driven</a:t>
                </a:r>
                <a:r>
                  <a:rPr lang="fr-FR" altLang="ja-JP" sz="1200" dirty="0"/>
                  <a:t> by structural </a:t>
                </a:r>
                <a:r>
                  <a:rPr lang="fr-FR" altLang="ja-JP" sz="1200" dirty="0" err="1"/>
                  <a:t>resonances</a:t>
                </a:r>
                <a:r>
                  <a:rPr lang="fr-FR" altLang="ja-JP" sz="1200" dirty="0"/>
                  <a:t> (</a:t>
                </a:r>
                <a14:m>
                  <m:oMath xmlns:m="http://schemas.openxmlformats.org/officeDocument/2006/math">
                    <m:sSub>
                      <m:sSubPr>
                        <m:ctrlPr>
                          <a:rPr lang="fr-FR" altLang="ja-JP" sz="1200" i="1">
                            <a:latin typeface="Cambria Math" panose="02040503050406030204" pitchFamily="18" charset="0"/>
                          </a:rPr>
                        </m:ctrlPr>
                      </m:sSubPr>
                      <m:e>
                        <m:r>
                          <a:rPr lang="fr-FR" altLang="ja-JP" sz="1200" i="1">
                            <a:latin typeface="Cambria Math" panose="02040503050406030204" pitchFamily="18" charset="0"/>
                          </a:rPr>
                          <m:t>𝜎</m:t>
                        </m:r>
                      </m:e>
                      <m:sub>
                        <m:r>
                          <a:rPr lang="fr-FR" altLang="ja-JP" sz="1200" i="1">
                            <a:latin typeface="Cambria Math" panose="02040503050406030204" pitchFamily="18" charset="0"/>
                          </a:rPr>
                          <m:t>𝑡</m:t>
                        </m:r>
                      </m:sub>
                    </m:sSub>
                    <m:r>
                      <a:rPr lang="fr-FR" altLang="ja-JP" sz="1200">
                        <a:latin typeface="Cambria Math" panose="02040503050406030204" pitchFamily="18" charset="0"/>
                      </a:rPr>
                      <m:t>=</m:t>
                    </m:r>
                    <m:sSub>
                      <m:sSubPr>
                        <m:ctrlPr>
                          <a:rPr lang="fr-FR" altLang="ja-JP" sz="1200" i="1">
                            <a:latin typeface="Cambria Math" panose="02040503050406030204" pitchFamily="18" charset="0"/>
                          </a:rPr>
                        </m:ctrlPr>
                      </m:sSubPr>
                      <m:e>
                        <m:r>
                          <a:rPr lang="fr-FR" altLang="ja-JP" sz="1200" i="1">
                            <a:latin typeface="Cambria Math" panose="02040503050406030204" pitchFamily="18" charset="0"/>
                          </a:rPr>
                          <m:t>𝜎</m:t>
                        </m:r>
                      </m:e>
                      <m:sub>
                        <m:r>
                          <a:rPr lang="fr-FR" altLang="ja-JP" sz="1200" i="1">
                            <a:latin typeface="Cambria Math" panose="02040503050406030204" pitchFamily="18" charset="0"/>
                          </a:rPr>
                          <m:t>𝑙</m:t>
                        </m:r>
                      </m:sub>
                    </m:sSub>
                  </m:oMath>
                </a14:m>
                <a:r>
                  <a:rPr lang="fr-FR" altLang="ja-JP" sz="1200" dirty="0"/>
                  <a:t>). Points </a:t>
                </a:r>
                <a:r>
                  <a:rPr lang="fr-FR" altLang="ja-JP" sz="1200" dirty="0" err="1"/>
                  <a:t>towards</a:t>
                </a:r>
                <a:r>
                  <a:rPr lang="fr-FR" altLang="ja-JP" sz="1200" dirty="0"/>
                  <a:t> future </a:t>
                </a:r>
                <a:r>
                  <a:rPr lang="fr-FR" altLang="ja-JP" sz="1200" dirty="0" err="1"/>
                  <a:t>magnetic</a:t>
                </a:r>
                <a:r>
                  <a:rPr lang="fr-FR" altLang="ja-JP" sz="1200" dirty="0"/>
                  <a:t> </a:t>
                </a:r>
                <a:r>
                  <a:rPr lang="fr-FR" altLang="ja-JP" sz="1200" dirty="0" err="1"/>
                  <a:t>tapering</a:t>
                </a:r>
                <a:r>
                  <a:rPr lang="fr-FR" altLang="ja-JP" sz="1200" dirty="0"/>
                  <a:t> and </a:t>
                </a:r>
                <a:r>
                  <a:rPr lang="fr-FR" altLang="ja-JP" sz="1200" dirty="0" err="1"/>
                  <a:t>solenoid</a:t>
                </a:r>
                <a:r>
                  <a:rPr lang="fr-FR" altLang="ja-JP" sz="1200" dirty="0"/>
                  <a:t> confinement.</a:t>
                </a:r>
              </a:p>
              <a:p>
                <a:pPr marL="285750" indent="-285750">
                  <a:buFont typeface="Arial" panose="020B0604020202020204" pitchFamily="34" charset="0"/>
                  <a:buChar char="•"/>
                </a:pPr>
                <a:endParaRPr lang="fr-FR" altLang="ja-JP" sz="1200" dirty="0"/>
              </a:p>
            </p:txBody>
          </p:sp>
        </mc:Choice>
        <mc:Fallback xmlns="">
          <p:sp>
            <p:nvSpPr>
              <p:cNvPr id="32" name="テキスト ボックス 31">
                <a:extLst>
                  <a:ext uri="{FF2B5EF4-FFF2-40B4-BE49-F238E27FC236}">
                    <a16:creationId xmlns:a16="http://schemas.microsoft.com/office/drawing/2014/main" id="{83D910B9-73F5-82A4-ED71-77D5AA74A63D}"/>
                  </a:ext>
                </a:extLst>
              </p:cNvPr>
              <p:cNvSpPr txBox="1">
                <a:spLocks noRot="1" noChangeAspect="1" noMove="1" noResize="1" noEditPoints="1" noAdjustHandles="1" noChangeArrowheads="1" noChangeShapeType="1" noTextEdit="1"/>
              </p:cNvSpPr>
              <p:nvPr/>
            </p:nvSpPr>
            <p:spPr>
              <a:xfrm>
                <a:off x="6244158" y="4432192"/>
                <a:ext cx="2200593" cy="1200329"/>
              </a:xfrm>
              <a:prstGeom prst="rect">
                <a:avLst/>
              </a:prstGeom>
              <a:blipFill>
                <a:blip r:embed="rId6"/>
                <a:stretch>
                  <a:fillRect/>
                </a:stretch>
              </a:blipFill>
            </p:spPr>
            <p:txBody>
              <a:bodyPr/>
              <a:lstStyle/>
              <a:p>
                <a:r>
                  <a:rPr lang="ja-JP" altLang="en-US">
                    <a:noFill/>
                  </a:rPr>
                  <a:t> </a:t>
                </a:r>
              </a:p>
            </p:txBody>
          </p:sp>
        </mc:Fallback>
      </mc:AlternateContent>
      <p:sp>
        <p:nvSpPr>
          <p:cNvPr id="34" name="テキスト ボックス 33">
            <a:extLst>
              <a:ext uri="{FF2B5EF4-FFF2-40B4-BE49-F238E27FC236}">
                <a16:creationId xmlns:a16="http://schemas.microsoft.com/office/drawing/2014/main" id="{5E69986E-5F3F-06E5-0CF5-D56DCF1260F4}"/>
              </a:ext>
            </a:extLst>
          </p:cNvPr>
          <p:cNvSpPr txBox="1"/>
          <p:nvPr/>
        </p:nvSpPr>
        <p:spPr>
          <a:xfrm>
            <a:off x="-19425" y="1079024"/>
            <a:ext cx="6108251" cy="461665"/>
          </a:xfrm>
          <a:prstGeom prst="rect">
            <a:avLst/>
          </a:prstGeom>
          <a:noFill/>
        </p:spPr>
        <p:txBody>
          <a:bodyPr wrap="square">
            <a:spAutoFit/>
          </a:bodyPr>
          <a:lstStyle/>
          <a:p>
            <a:r>
              <a:rPr lang="fr-FR" altLang="ja-JP" sz="1200" dirty="0"/>
              <a:t>At 1A, extreme space-charge forces destroy longitudinal bunching and create a massive transverse halo.</a:t>
            </a:r>
          </a:p>
        </p:txBody>
      </p:sp>
      <mc:AlternateContent xmlns:mc="http://schemas.openxmlformats.org/markup-compatibility/2006" xmlns:a14="http://schemas.microsoft.com/office/drawing/2010/main">
        <mc:Choice Requires="a14">
          <p:sp>
            <p:nvSpPr>
              <p:cNvPr id="36" name="テキスト ボックス 35">
                <a:extLst>
                  <a:ext uri="{FF2B5EF4-FFF2-40B4-BE49-F238E27FC236}">
                    <a16:creationId xmlns:a16="http://schemas.microsoft.com/office/drawing/2014/main" id="{D15DCEBF-25F5-B1FF-0332-EA704CD5C7D5}"/>
                  </a:ext>
                </a:extLst>
              </p:cNvPr>
              <p:cNvSpPr txBox="1"/>
              <p:nvPr/>
            </p:nvSpPr>
            <p:spPr>
              <a:xfrm>
                <a:off x="6088826" y="1050128"/>
                <a:ext cx="7142308" cy="276999"/>
              </a:xfrm>
              <a:prstGeom prst="rect">
                <a:avLst/>
              </a:prstGeom>
              <a:noFill/>
            </p:spPr>
            <p:txBody>
              <a:bodyPr wrap="square">
                <a:spAutoFit/>
              </a:bodyPr>
              <a:lstStyle/>
              <a:p>
                <a:r>
                  <a:rPr lang="fr-FR" altLang="ja-JP" sz="1200" dirty="0"/>
                  <a:t>Nelder-Mead 4D Twiss optimization coupled with a tailored parabolic  RF phase profile </a:t>
                </a:r>
                <a14:m>
                  <m:oMath xmlns:m="http://schemas.openxmlformats.org/officeDocument/2006/math">
                    <m:sSub>
                      <m:sSubPr>
                        <m:ctrlPr>
                          <a:rPr lang="fr-FR" altLang="ja-JP" sz="1200" i="1">
                            <a:latin typeface="Cambria Math" panose="02040503050406030204" pitchFamily="18" charset="0"/>
                          </a:rPr>
                        </m:ctrlPr>
                      </m:sSubPr>
                      <m:e>
                        <m:r>
                          <a:rPr lang="fr-FR" altLang="ja-JP" sz="1200" i="1">
                            <a:latin typeface="Cambria Math" panose="02040503050406030204" pitchFamily="18" charset="0"/>
                          </a:rPr>
                          <m:t>𝜙</m:t>
                        </m:r>
                      </m:e>
                      <m:sub>
                        <m:r>
                          <a:rPr lang="fr-FR" altLang="ja-JP" sz="1200" i="1">
                            <a:latin typeface="Cambria Math" panose="02040503050406030204" pitchFamily="18" charset="0"/>
                          </a:rPr>
                          <m:t>𝑠</m:t>
                        </m:r>
                      </m:sub>
                    </m:sSub>
                    <m:d>
                      <m:dPr>
                        <m:ctrlPr>
                          <a:rPr lang="fr-FR" altLang="ja-JP" sz="1200" i="1">
                            <a:latin typeface="Cambria Math" panose="02040503050406030204" pitchFamily="18" charset="0"/>
                          </a:rPr>
                        </m:ctrlPr>
                      </m:dPr>
                      <m:e>
                        <m:r>
                          <a:rPr lang="fr-FR" altLang="ja-JP" sz="1200" i="1">
                            <a:latin typeface="Cambria Math" panose="02040503050406030204" pitchFamily="18" charset="0"/>
                          </a:rPr>
                          <m:t>𝑧</m:t>
                        </m:r>
                      </m:e>
                    </m:d>
                  </m:oMath>
                </a14:m>
                <a:r>
                  <a:rPr lang="fr-FR" altLang="ja-JP" sz="1200" dirty="0"/>
                  <a:t>.</a:t>
                </a:r>
              </a:p>
            </p:txBody>
          </p:sp>
        </mc:Choice>
        <mc:Fallback xmlns="">
          <p:sp>
            <p:nvSpPr>
              <p:cNvPr id="36" name="テキスト ボックス 35">
                <a:extLst>
                  <a:ext uri="{FF2B5EF4-FFF2-40B4-BE49-F238E27FC236}">
                    <a16:creationId xmlns:a16="http://schemas.microsoft.com/office/drawing/2014/main" id="{D15DCEBF-25F5-B1FF-0332-EA704CD5C7D5}"/>
                  </a:ext>
                </a:extLst>
              </p:cNvPr>
              <p:cNvSpPr txBox="1">
                <a:spLocks noRot="1" noChangeAspect="1" noMove="1" noResize="1" noEditPoints="1" noAdjustHandles="1" noChangeArrowheads="1" noChangeShapeType="1" noTextEdit="1"/>
              </p:cNvSpPr>
              <p:nvPr/>
            </p:nvSpPr>
            <p:spPr>
              <a:xfrm>
                <a:off x="6088826" y="1050128"/>
                <a:ext cx="7142308" cy="276999"/>
              </a:xfrm>
              <a:prstGeom prst="rect">
                <a:avLst/>
              </a:prstGeom>
              <a:blipFill>
                <a:blip r:embed="rId7"/>
                <a:stretch>
                  <a:fillRect l="-85" b="-15217"/>
                </a:stretch>
              </a:blipFill>
            </p:spPr>
            <p:txBody>
              <a:bodyPr/>
              <a:lstStyle/>
              <a:p>
                <a:r>
                  <a:rPr lang="ja-JP" altLang="en-US">
                    <a:noFill/>
                  </a:rPr>
                  <a:t> </a:t>
                </a:r>
              </a:p>
            </p:txBody>
          </p:sp>
        </mc:Fallback>
      </mc:AlternateContent>
      <p:sp>
        <p:nvSpPr>
          <p:cNvPr id="40" name="テキスト ボックス 39">
            <a:extLst>
              <a:ext uri="{FF2B5EF4-FFF2-40B4-BE49-F238E27FC236}">
                <a16:creationId xmlns:a16="http://schemas.microsoft.com/office/drawing/2014/main" id="{6E694529-59DA-A60A-1CE7-A50D5DABE7B1}"/>
              </a:ext>
            </a:extLst>
          </p:cNvPr>
          <p:cNvSpPr txBox="1"/>
          <p:nvPr/>
        </p:nvSpPr>
        <p:spPr>
          <a:xfrm>
            <a:off x="105208" y="4128322"/>
            <a:ext cx="7484248" cy="461665"/>
          </a:xfrm>
          <a:prstGeom prst="rect">
            <a:avLst/>
          </a:prstGeom>
          <a:noFill/>
        </p:spPr>
        <p:txBody>
          <a:bodyPr wrap="square">
            <a:spAutoFit/>
          </a:bodyPr>
          <a:lstStyle/>
          <a:p>
            <a:r>
              <a:rPr lang="fr-FR" altLang="ja-JP" sz="1200" dirty="0"/>
              <a:t>Non-adiabatic transitions mitigated. Longitudinal bunching restored and </a:t>
            </a:r>
          </a:p>
          <a:p>
            <a:r>
              <a:rPr lang="fr-FR" altLang="ja-JP" sz="1200" dirty="0"/>
              <a:t>halo safely confined</a:t>
            </a:r>
          </a:p>
        </p:txBody>
      </p:sp>
      <p:cxnSp>
        <p:nvCxnSpPr>
          <p:cNvPr id="42" name="直線コネクタ 41">
            <a:extLst>
              <a:ext uri="{FF2B5EF4-FFF2-40B4-BE49-F238E27FC236}">
                <a16:creationId xmlns:a16="http://schemas.microsoft.com/office/drawing/2014/main" id="{F1D5407C-45F2-F295-3A86-A331B96CD040}"/>
              </a:ext>
            </a:extLst>
          </p:cNvPr>
          <p:cNvCxnSpPr/>
          <p:nvPr/>
        </p:nvCxnSpPr>
        <p:spPr>
          <a:xfrm flipH="1">
            <a:off x="9236208" y="4679576"/>
            <a:ext cx="998925" cy="1206394"/>
          </a:xfrm>
          <a:prstGeom prst="line">
            <a:avLst/>
          </a:prstGeom>
          <a:ln w="57150">
            <a:solidFill>
              <a:schemeClr val="accent1">
                <a:lumMod val="40000"/>
                <a:lumOff val="60000"/>
              </a:schemeClr>
            </a:solidFill>
          </a:ln>
        </p:spPr>
        <p:style>
          <a:lnRef idx="2">
            <a:schemeClr val="accent1"/>
          </a:lnRef>
          <a:fillRef idx="0">
            <a:schemeClr val="accent1"/>
          </a:fillRef>
          <a:effectRef idx="1">
            <a:schemeClr val="accent1"/>
          </a:effectRef>
          <a:fontRef idx="minor">
            <a:schemeClr val="tx1"/>
          </a:fontRef>
        </p:style>
      </p:cxnSp>
      <p:pic>
        <p:nvPicPr>
          <p:cNvPr id="44" name="図 43">
            <a:extLst>
              <a:ext uri="{FF2B5EF4-FFF2-40B4-BE49-F238E27FC236}">
                <a16:creationId xmlns:a16="http://schemas.microsoft.com/office/drawing/2014/main" id="{AAF0BD51-D2C4-3C9A-A155-D3771C213809}"/>
              </a:ext>
            </a:extLst>
          </p:cNvPr>
          <p:cNvPicPr>
            <a:picLocks noChangeAspect="1"/>
          </p:cNvPicPr>
          <p:nvPr/>
        </p:nvPicPr>
        <p:blipFill>
          <a:blip r:embed="rId8"/>
          <a:stretch>
            <a:fillRect/>
          </a:stretch>
        </p:blipFill>
        <p:spPr>
          <a:xfrm>
            <a:off x="635316" y="4497654"/>
            <a:ext cx="4686606" cy="2053180"/>
          </a:xfrm>
          <a:prstGeom prst="rect">
            <a:avLst/>
          </a:prstGeom>
        </p:spPr>
      </p:pic>
      <p:sp>
        <p:nvSpPr>
          <p:cNvPr id="46" name="テキスト ボックス 45">
            <a:extLst>
              <a:ext uri="{FF2B5EF4-FFF2-40B4-BE49-F238E27FC236}">
                <a16:creationId xmlns:a16="http://schemas.microsoft.com/office/drawing/2014/main" id="{03383ACA-BA7D-4D3D-1E78-90FF20548CF0}"/>
              </a:ext>
            </a:extLst>
          </p:cNvPr>
          <p:cNvSpPr txBox="1"/>
          <p:nvPr/>
        </p:nvSpPr>
        <p:spPr>
          <a:xfrm>
            <a:off x="6651527" y="6020386"/>
            <a:ext cx="1793224" cy="276999"/>
          </a:xfrm>
          <a:prstGeom prst="rect">
            <a:avLst/>
          </a:prstGeom>
          <a:noFill/>
        </p:spPr>
        <p:txBody>
          <a:bodyPr wrap="square">
            <a:spAutoFit/>
          </a:bodyPr>
          <a:lstStyle/>
          <a:p>
            <a:r>
              <a:rPr lang="fr-FR" altLang="ja-JP" sz="1200" dirty="0"/>
              <a:t>Desiable tune evolution </a:t>
            </a:r>
            <a:endParaRPr lang="ja-JP" altLang="en-US" dirty="0"/>
          </a:p>
        </p:txBody>
      </p:sp>
      <p:cxnSp>
        <p:nvCxnSpPr>
          <p:cNvPr id="48" name="直線矢印コネクタ 47">
            <a:extLst>
              <a:ext uri="{FF2B5EF4-FFF2-40B4-BE49-F238E27FC236}">
                <a16:creationId xmlns:a16="http://schemas.microsoft.com/office/drawing/2014/main" id="{4751A4AC-A692-C516-448B-13D8807826DE}"/>
              </a:ext>
            </a:extLst>
          </p:cNvPr>
          <p:cNvCxnSpPr>
            <a:stCxn id="46" idx="3"/>
          </p:cNvCxnSpPr>
          <p:nvPr/>
        </p:nvCxnSpPr>
        <p:spPr>
          <a:xfrm flipV="1">
            <a:off x="8444751" y="5885970"/>
            <a:ext cx="791457" cy="272916"/>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069588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785</Words>
  <Application>Microsoft Office PowerPoint</Application>
  <PresentationFormat>ワイド画面</PresentationFormat>
  <Paragraphs>36</Paragraphs>
  <Slides>1</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vt:i4>
      </vt:variant>
    </vt:vector>
  </HeadingPairs>
  <TitlesOfParts>
    <vt:vector size="7" baseType="lpstr">
      <vt:lpstr>游ゴシック</vt:lpstr>
      <vt:lpstr>Aptos</vt:lpstr>
      <vt:lpstr>Aptos Display</vt:lpstr>
      <vt:lpstr>Arial</vt:lpstr>
      <vt:lpstr>Cambria Math</vt:lpstr>
      <vt:lpstr>Thème Office</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Zaidat Lucas (M.)</dc:creator>
  <cp:lastModifiedBy>Hiroki Okuno</cp:lastModifiedBy>
  <cp:revision>9</cp:revision>
  <dcterms:created xsi:type="dcterms:W3CDTF">2026-09-22T12:12:09Z</dcterms:created>
  <dcterms:modified xsi:type="dcterms:W3CDTF">2026-09-30T05:44:05Z</dcterms:modified>
</cp:coreProperties>
</file>