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4660"/>
  </p:normalViewPr>
  <p:slideViewPr>
    <p:cSldViewPr snapToGrid="0">
      <p:cViewPr varScale="1">
        <p:scale>
          <a:sx n="66" d="100"/>
          <a:sy n="66" d="100"/>
        </p:scale>
        <p:origin x="1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623F0-C154-880F-3F78-65BD6F5EE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524FE-2312-46C0-E232-F55710378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B89A9-69A7-DAC1-CAD2-BE8DE221D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9A00D-4184-DFDF-DF66-832ACD7B2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AEDCB-8ED8-3345-6D9C-EACD8E14D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54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75A3-58B4-40CD-0453-16CB8A503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CFF7C-FC7F-F643-9E4A-FBB36D50A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40E0B-FB07-D2F3-1151-884F09E8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8172D-407A-465A-D45E-A2A25886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D6B42-FD0E-476B-9526-097F1A1EC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4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ADCE0-67B4-37B3-6199-D4F857A68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8F341-C3F5-8F6A-EC99-639E428D22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6C845-3688-FEAF-7D6C-99271F37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170BD-F9F6-20BD-FD39-D5200975B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64260-D600-FAF8-5EBB-73C1CF2B2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05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D00B-58B1-05B6-9C7A-55CB48AF1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D8E8A-1F36-37B8-F548-91D9F75CD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7B5C1-5B36-DF83-3502-AFBD5A5F86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18B11-53F4-B3B0-C96D-78CB2090C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A00A9-4B8A-E7AB-85EF-A57EC7408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801CB-5A96-819D-CCAF-62AE59606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88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48E2-3204-328E-C390-6292A7E10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A2AAD1-3946-7039-E536-C77E64AD0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E7488-84D0-087D-6335-57A777715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7BACD3-0F1C-2446-35FA-7364A2D5A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F76988-5672-F4C7-9A5F-D0A8648117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B66D33-8C8A-32F9-AF39-D83410948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5399A9-363F-A546-A7EE-C577FC0E8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8164A6-9938-7F2C-B8B4-9621DD78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5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2BE1-C416-8F00-492E-58E91A27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89C7D6-9042-6D9C-77E2-1B22759B8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18ACB-8AA0-CE53-5CA6-52DAEA96B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373B8-33E0-B58F-C003-A9657EF9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95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0E4982-CA02-A5B1-D75D-ED8C6CDED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A2F22C-3EEF-4A24-FAB0-4FF240883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9357F-F7BD-66D3-B5A7-5BF523AE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77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C04BF-348A-5EFF-B2ED-54855C4D8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A6550-4C22-6324-188A-045E722C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2EB5A-6E52-F13A-CD59-EE51B82F60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0B1E9F-EF3B-6902-E462-8CF55B924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1EEAC-9632-C255-1A58-412B2299E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030E6-9C3D-85DD-5EE0-99B93A92F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65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0F8F-7576-CF95-C480-CC59A5C5E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282B91-A24E-9283-C479-53A00486F6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1D85C-5418-F5B2-C98F-D4628D140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7AF520-8185-51AB-6B8B-8E35DF08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723B4-EA0A-E2A7-3492-F11B4CCE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A53EB2-038C-B9A9-C44D-85290BD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8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5CB4-A5D4-6523-A67E-EA1C33FF2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F48F98-0D22-4B23-9890-300CCA3592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A0C08-B484-6E0C-CBBF-034DFF10A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5E3D3-7F9A-5C56-EC06-E32BC3F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B6940-5E4D-C781-086E-B9D8538AB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3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5A1310-7A86-06B3-F96C-D48F52344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4EA4C-AF30-D3B4-9EC0-9084601E1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86BEC-EC37-5EBA-A95D-6A01A57CF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35F2-16DB-CBF6-C3E3-8D263EB5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A502B-4FA4-4953-7C2F-14618DFE5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9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31CF78-B603-0DE1-6498-2D97D9B3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4ECDF6-C79F-A73E-0BBB-05F7D89B6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E66E9-D354-C875-C011-E786A00289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633A30-74A6-4938-9E47-3EC495C17E6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21995-E980-DC87-AF6F-8828BF648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297E6-C3C9-9421-2939-488AF5C681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8B80F-D457-49D7-8887-40AC17FC58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4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2B76F8-2906-D185-916A-92EF583889A0}"/>
              </a:ext>
            </a:extLst>
          </p:cNvPr>
          <p:cNvSpPr txBox="1"/>
          <p:nvPr/>
        </p:nvSpPr>
        <p:spPr>
          <a:xfrm rot="10800000" flipV="1">
            <a:off x="-7075939" y="159919"/>
            <a:ext cx="24885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Beam-Beam Simulation Models and Numerical Noises 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</a:rPr>
              <a:t>for Flat-Beam Collisions in the Electron-Ion Collider</a:t>
            </a:r>
          </a:p>
        </p:txBody>
      </p:sp>
      <p:pic>
        <p:nvPicPr>
          <p:cNvPr id="7" name="Picture 6" descr="The image depicts a comparison between two simulation models, one showing a strong simulation with consistent macro-particle bunches, and the other a weak simulation with noisy and inconsistent macro-particle representation.&#10;&#10;AI-generated content may be incorrect.">
            <a:extLst>
              <a:ext uri="{FF2B5EF4-FFF2-40B4-BE49-F238E27FC236}">
                <a16:creationId xmlns:a16="http://schemas.microsoft.com/office/drawing/2014/main" id="{2955409B-1FC9-10DD-0116-C6FBC84A8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142" y="1175242"/>
            <a:ext cx="5133297" cy="2685209"/>
          </a:xfrm>
          <a:prstGeom prst="rect">
            <a:avLst/>
          </a:prstGeom>
        </p:spPr>
      </p:pic>
      <p:pic>
        <p:nvPicPr>
          <p:cNvPr id="9" name="Picture 8" descr="The image illustrates a computational method for distributing charge on a grid, showing a comparison of luminosity values across two different data points.&#10;&#10;AI-generated content may be incorrect.">
            <a:extLst>
              <a:ext uri="{FF2B5EF4-FFF2-40B4-BE49-F238E27FC236}">
                <a16:creationId xmlns:a16="http://schemas.microsoft.com/office/drawing/2014/main" id="{AFECE042-D4D9-5303-1B19-9E3B178BD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042" y="1511035"/>
            <a:ext cx="3894219" cy="2109847"/>
          </a:xfrm>
          <a:prstGeom prst="rect">
            <a:avLst/>
          </a:prstGeom>
        </p:spPr>
      </p:pic>
      <p:pic>
        <p:nvPicPr>
          <p:cNvPr id="13" name="Picture 12" descr="The provided text appears to be a table or list of numerical values, possibly representing a spectrum or distribution of data points on a logarithmic scale. The numbers range from negative 10x10^16 to 1.4x10^17, with positive and negative values interspersed. Without a visual context, it's challenging to describe the exact nature of the image. If this is a graph, it might depict a scatter plot or a distribution curve. If it's a spectrum, it could be an absorption or emission spectrum.&#10;&#10;AI-generated content may be incorrect.">
            <a:extLst>
              <a:ext uri="{FF2B5EF4-FFF2-40B4-BE49-F238E27FC236}">
                <a16:creationId xmlns:a16="http://schemas.microsoft.com/office/drawing/2014/main" id="{E87AE7ED-00A9-7005-A21C-71D2BF5B7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330" y="3964936"/>
            <a:ext cx="4561518" cy="246204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ADD2519-577B-2010-605E-38455204B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5869" y="4012873"/>
            <a:ext cx="4664519" cy="26852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E4E5DB3-3B07-5E1C-344B-7225C73398DB}"/>
              </a:ext>
            </a:extLst>
          </p:cNvPr>
          <p:cNvSpPr txBox="1"/>
          <p:nvPr/>
        </p:nvSpPr>
        <p:spPr>
          <a:xfrm>
            <a:off x="9425274" y="299842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Abstract #12</a:t>
            </a:r>
          </a:p>
          <a:p>
            <a:r>
              <a:rPr lang="en-US" b="1" dirty="0"/>
              <a:t>Yum Luo, BNL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709E71-4EC6-CB41-3921-C6FFCEF59559}"/>
              </a:ext>
            </a:extLst>
          </p:cNvPr>
          <p:cNvSpPr txBox="1"/>
          <p:nvPr/>
        </p:nvSpPr>
        <p:spPr>
          <a:xfrm>
            <a:off x="7224506" y="1182177"/>
            <a:ext cx="4401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Particle-In-Cell (PIC) Poisson solver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28A554-A13F-B52D-B085-9B557F710AC3}"/>
              </a:ext>
            </a:extLst>
          </p:cNvPr>
          <p:cNvSpPr txBox="1"/>
          <p:nvPr/>
        </p:nvSpPr>
        <p:spPr>
          <a:xfrm>
            <a:off x="1892464" y="6429235"/>
            <a:ext cx="393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Charge density variation on grids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48A65E-568E-3CD0-4068-D3D461EB6298}"/>
              </a:ext>
            </a:extLst>
          </p:cNvPr>
          <p:cNvSpPr txBox="1"/>
          <p:nvPr/>
        </p:nvSpPr>
        <p:spPr>
          <a:xfrm>
            <a:off x="7456615" y="6449812"/>
            <a:ext cx="393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Space charge kick variation on grids</a:t>
            </a:r>
          </a:p>
        </p:txBody>
      </p:sp>
    </p:spTree>
    <p:extLst>
      <p:ext uri="{BB962C8B-B14F-4D97-AF65-F5344CB8AC3E}">
        <p14:creationId xmlns:p14="http://schemas.microsoft.com/office/powerpoint/2010/main" val="195128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Luo, Yun</dc:creator>
  <cp:lastModifiedBy>Luo, Yun</cp:lastModifiedBy>
  <cp:revision>1</cp:revision>
  <dcterms:created xsi:type="dcterms:W3CDTF">2026-09-25T21:59:52Z</dcterms:created>
  <dcterms:modified xsi:type="dcterms:W3CDTF">2026-09-25T22:12:54Z</dcterms:modified>
</cp:coreProperties>
</file>