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2918400" cy="43891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11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7" autoAdjust="0"/>
    <p:restoredTop sz="94660"/>
  </p:normalViewPr>
  <p:slideViewPr>
    <p:cSldViewPr snapToGrid="0">
      <p:cViewPr>
        <p:scale>
          <a:sx n="37" d="100"/>
          <a:sy n="37" d="100"/>
        </p:scale>
        <p:origin x="-114" y="-58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7183123"/>
            <a:ext cx="27980640" cy="1528064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23053043"/>
            <a:ext cx="24688800" cy="10596877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97ED9-46F1-4C70-A98A-5C40693B2DD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7E046-497B-4EA4-A0B5-C9C621624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061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97ED9-46F1-4C70-A98A-5C40693B2DD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7E046-497B-4EA4-A0B5-C9C621624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72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10942333"/>
            <a:ext cx="28392120" cy="18257517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29372573"/>
            <a:ext cx="28392120" cy="9601197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/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97ED9-46F1-4C70-A98A-5C40693B2DD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7E046-497B-4EA4-A0B5-C9C621624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982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11684000"/>
            <a:ext cx="13990320" cy="27848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11684000"/>
            <a:ext cx="13990320" cy="27848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97ED9-46F1-4C70-A98A-5C40693B2DD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7E046-497B-4EA4-A0B5-C9C621624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607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336810"/>
            <a:ext cx="28392120" cy="84836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10759443"/>
            <a:ext cx="13926024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16032480"/>
            <a:ext cx="13926024" cy="2358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10759443"/>
            <a:ext cx="13994608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16032480"/>
            <a:ext cx="13994608" cy="2358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97ED9-46F1-4C70-A98A-5C40693B2DD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7E046-497B-4EA4-A0B5-C9C621624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890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97ED9-46F1-4C70-A98A-5C40693B2DD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7E046-497B-4EA4-A0B5-C9C621624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375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97ED9-46F1-4C70-A98A-5C40693B2DD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7E046-497B-4EA4-A0B5-C9C621624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867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6319530"/>
            <a:ext cx="16664940" cy="3119120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97ED9-46F1-4C70-A98A-5C40693B2DD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7E046-497B-4EA4-A0B5-C9C621624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260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6319530"/>
            <a:ext cx="16664940" cy="31191200"/>
          </a:xfrm>
        </p:spPr>
        <p:txBody>
          <a:bodyPr anchor="t"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97ED9-46F1-4C70-A98A-5C40693B2DD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7E046-497B-4EA4-A0B5-C9C621624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7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97ED9-46F1-4C70-A98A-5C40693B2DD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7E046-497B-4EA4-A0B5-C9C621624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573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2336800"/>
            <a:ext cx="7098030" cy="3719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2336800"/>
            <a:ext cx="20882610" cy="3719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97ED9-46F1-4C70-A98A-5C40693B2DD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7E046-497B-4EA4-A0B5-C9C621624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584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2336810"/>
            <a:ext cx="28392120" cy="848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11684000"/>
            <a:ext cx="28392120" cy="27848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897ED9-46F1-4C70-A98A-5C40693B2DD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40680650"/>
            <a:ext cx="1110996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7E046-497B-4EA4-A0B5-C9C621624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563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AE1C9F5-9D07-FFE7-C178-633D0CC096C1}"/>
              </a:ext>
            </a:extLst>
          </p:cNvPr>
          <p:cNvSpPr txBox="1"/>
          <p:nvPr/>
        </p:nvSpPr>
        <p:spPr>
          <a:xfrm>
            <a:off x="-101518" y="1471997"/>
            <a:ext cx="312956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rgbClr val="FF0000"/>
                </a:solidFill>
              </a:rPr>
              <a:t>Beam-Beam Simulation Models and Numerical Noises </a:t>
            </a:r>
          </a:p>
          <a:p>
            <a:pPr algn="ctr"/>
            <a:r>
              <a:rPr lang="en-US" sz="7200" b="1" dirty="0">
                <a:solidFill>
                  <a:srgbClr val="FF0000"/>
                </a:solidFill>
              </a:rPr>
              <a:t>for Flat-Beam Collisions in the Electron-Ion Collider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F4C3684-CAA9-AD5F-27A2-3F704DF5CB3B}"/>
              </a:ext>
            </a:extLst>
          </p:cNvPr>
          <p:cNvSpPr txBox="1"/>
          <p:nvPr/>
        </p:nvSpPr>
        <p:spPr>
          <a:xfrm>
            <a:off x="26491475" y="2825597"/>
            <a:ext cx="7575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email: yluo@bnl.gov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352ACF-F1DA-5B6B-677C-5C309B162B33}"/>
              </a:ext>
            </a:extLst>
          </p:cNvPr>
          <p:cNvSpPr txBox="1"/>
          <p:nvPr/>
        </p:nvSpPr>
        <p:spPr>
          <a:xfrm>
            <a:off x="2677843" y="4485807"/>
            <a:ext cx="285162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Yun Luo,  D. Xu, Y. Hao, J. Qiang, M. Blaskiewicz, C. Montag,   Brookhaven National Laboratory, NY, USA</a:t>
            </a:r>
          </a:p>
        </p:txBody>
      </p:sp>
      <p:pic>
        <p:nvPicPr>
          <p:cNvPr id="7" name="Picture 6" descr="The image illustrates a computational method for distributing charge on a grid, showing a comparison of luminosity values across two different data points.&#10;&#10;AI-generated content may be incorrect.">
            <a:extLst>
              <a:ext uri="{FF2B5EF4-FFF2-40B4-BE49-F238E27FC236}">
                <a16:creationId xmlns:a16="http://schemas.microsoft.com/office/drawing/2014/main" id="{BA615599-CD75-B7FE-ED52-0399BF9EE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9199" y="7214443"/>
            <a:ext cx="16041188" cy="9658330"/>
          </a:xfrm>
          <a:prstGeom prst="rect">
            <a:avLst/>
          </a:prstGeom>
        </p:spPr>
      </p:pic>
      <p:pic>
        <p:nvPicPr>
          <p:cNvPr id="10" name="Picture 9" descr="The image depicts a comparison between two simulation models, one showing a strong simulation with consistent macro-particle bunches, and the other a weak simulation with noisy and inconsistent macro-particle representation.&#10;&#10;AI-generated content may be incorrect.">
            <a:extLst>
              <a:ext uri="{FF2B5EF4-FFF2-40B4-BE49-F238E27FC236}">
                <a16:creationId xmlns:a16="http://schemas.microsoft.com/office/drawing/2014/main" id="{5A2C4F66-305A-D0AA-FEC4-B3EF46E23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740" y="7425487"/>
            <a:ext cx="15575459" cy="895304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63FC555-612D-9B99-4941-81A52B1D2375}"/>
              </a:ext>
            </a:extLst>
          </p:cNvPr>
          <p:cNvSpPr txBox="1"/>
          <p:nvPr/>
        </p:nvSpPr>
        <p:spPr>
          <a:xfrm>
            <a:off x="24218118" y="39257433"/>
            <a:ext cx="12801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0911B7"/>
                </a:solidFill>
              </a:rPr>
              <a:t>5. References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1EABB7-456F-0A30-8984-35BB3E1EFFA8}"/>
              </a:ext>
            </a:extLst>
          </p:cNvPr>
          <p:cNvSpPr txBox="1"/>
          <p:nvPr/>
        </p:nvSpPr>
        <p:spPr>
          <a:xfrm>
            <a:off x="1187962" y="5866736"/>
            <a:ext cx="305424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0911B7"/>
                </a:solidFill>
              </a:rPr>
              <a:t>1. Strong-strong Beam-beam Simulation Models  and Particle-In-Cell (PIC) Method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E84086-77B3-465D-DE94-F388FA38F7D9}"/>
              </a:ext>
            </a:extLst>
          </p:cNvPr>
          <p:cNvSpPr txBox="1"/>
          <p:nvPr/>
        </p:nvSpPr>
        <p:spPr>
          <a:xfrm>
            <a:off x="883740" y="17456315"/>
            <a:ext cx="305424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0911B7"/>
                </a:solidFill>
              </a:rPr>
              <a:t>2. Scaling laws of Numerical Noise in S-S Beam-beam Simulation for flat-beam collision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3B5DDAA-0EAF-C7D6-433B-DA913833C5F8}"/>
              </a:ext>
            </a:extLst>
          </p:cNvPr>
          <p:cNvSpPr txBox="1"/>
          <p:nvPr/>
        </p:nvSpPr>
        <p:spPr>
          <a:xfrm>
            <a:off x="1152174" y="26387776"/>
            <a:ext cx="305424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0911B7"/>
                </a:solidFill>
              </a:rPr>
              <a:t>3. Sources of Numerical Noise in Strong-strong Beam-beam Simulation with PIC</a:t>
            </a:r>
          </a:p>
        </p:txBody>
      </p:sp>
      <p:pic>
        <p:nvPicPr>
          <p:cNvPr id="22" name="Picture 21" descr="The graph illustrates different growth rate simulations (Gy) against time (hours) for various parameters (Me) of a fitting model.&#10;&#10;AI-generated content may be incorrect.">
            <a:extLst>
              <a:ext uri="{FF2B5EF4-FFF2-40B4-BE49-F238E27FC236}">
                <a16:creationId xmlns:a16="http://schemas.microsoft.com/office/drawing/2014/main" id="{1BE0E524-9F45-A016-D868-4DF56C6D05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479" y="18959246"/>
            <a:ext cx="10979548" cy="7301672"/>
          </a:xfrm>
          <a:prstGeom prst="rect">
            <a:avLst/>
          </a:prstGeom>
        </p:spPr>
      </p:pic>
      <p:pic>
        <p:nvPicPr>
          <p:cNvPr id="25" name="Picture 24" descr="The diagram depicts a growth rate (gy) of 6.8 per hour, with the measurement unit being in Me, and it includes a series of numerical values representing different stages of growth.&#10;&#10;AI-generated content may be incorrect.">
            <a:extLst>
              <a:ext uri="{FF2B5EF4-FFF2-40B4-BE49-F238E27FC236}">
                <a16:creationId xmlns:a16="http://schemas.microsoft.com/office/drawing/2014/main" id="{C86E7D9B-34A6-626C-9209-592A1B1373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16993" y="18441503"/>
            <a:ext cx="10583512" cy="7946271"/>
          </a:xfrm>
          <a:prstGeom prst="rect">
            <a:avLst/>
          </a:prstGeom>
        </p:spPr>
      </p:pic>
      <p:pic>
        <p:nvPicPr>
          <p:cNvPr id="29" name="Picture 28" descr="The image shows a graph comparing the growth rate of proton beam size (in percent per hour) and the proton beam-beam parameter (in *0.001) across different horizontal positions.&#10;&#10;AI-generated content may be incorrect.">
            <a:extLst>
              <a:ext uri="{FF2B5EF4-FFF2-40B4-BE49-F238E27FC236}">
                <a16:creationId xmlns:a16="http://schemas.microsoft.com/office/drawing/2014/main" id="{2E815C47-15A0-D2F6-1DAB-8586298C30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00504" y="18971668"/>
            <a:ext cx="10617896" cy="7416107"/>
          </a:xfrm>
          <a:prstGeom prst="rect">
            <a:avLst/>
          </a:prstGeom>
        </p:spPr>
      </p:pic>
      <p:pic>
        <p:nvPicPr>
          <p:cNvPr id="36" name="Picture 35" descr="The image displays a growth rate (a.u.) plotted against different models, showing a comparison between a weak-strong model and a frozen model, with values ranging from 0 to 4 for various model parameters.&#10;&#10;AI-generated content may be incorrect.">
            <a:extLst>
              <a:ext uri="{FF2B5EF4-FFF2-40B4-BE49-F238E27FC236}">
                <a16:creationId xmlns:a16="http://schemas.microsoft.com/office/drawing/2014/main" id="{041C17F5-99AB-2437-1F24-3A93B1CE7C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0346" y="27749488"/>
            <a:ext cx="9940346" cy="7063257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8AB40EB-560C-B0A3-DA31-54C06AF9EB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9853" y="36050796"/>
            <a:ext cx="11701197" cy="6881016"/>
          </a:xfrm>
          <a:prstGeom prst="rect">
            <a:avLst/>
          </a:prstGeom>
        </p:spPr>
      </p:pic>
      <p:sp>
        <p:nvSpPr>
          <p:cNvPr id="49" name="TextBox 6">
            <a:extLst>
              <a:ext uri="{FF2B5EF4-FFF2-40B4-BE49-F238E27FC236}">
                <a16:creationId xmlns:a16="http://schemas.microsoft.com/office/drawing/2014/main" id="{2712D9E0-7A92-91EC-F3EA-B21522F51CA3}"/>
              </a:ext>
            </a:extLst>
          </p:cNvPr>
          <p:cNvSpPr txBox="1"/>
          <p:nvPr/>
        </p:nvSpPr>
        <p:spPr>
          <a:xfrm>
            <a:off x="11716992" y="34812745"/>
            <a:ext cx="112882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/>
              <a:t>Emittance growth as function of trans. amplitude</a:t>
            </a:r>
          </a:p>
        </p:txBody>
      </p:sp>
      <p:pic>
        <p:nvPicPr>
          <p:cNvPr id="51" name="Picture 50" descr="The provided text appears to be a table or list of numerical values, possibly representing a spectrum or distribution of data points on a logarithmic scale. The numbers range from negative 10x10^16 to 1.4x10^17, with positive and negative values interspersed. Without a visual context, it's challenging to describe the exact nature of the image. If this is a graph, it might depict a scatter plot or a distribution curve. If it's a spectrum, it could be an absorption or emission spectrum.&#10;&#10;AI-generated content may be incorrect.">
            <a:extLst>
              <a:ext uri="{FF2B5EF4-FFF2-40B4-BE49-F238E27FC236}">
                <a16:creationId xmlns:a16="http://schemas.microsoft.com/office/drawing/2014/main" id="{28406E2E-9FE4-5693-836A-A00172AB63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568501" y="36050796"/>
            <a:ext cx="10683923" cy="6413275"/>
          </a:xfrm>
          <a:prstGeom prst="rect">
            <a:avLst/>
          </a:prstGeom>
        </p:spPr>
      </p:pic>
      <p:sp>
        <p:nvSpPr>
          <p:cNvPr id="57" name="TextBox 2">
            <a:extLst>
              <a:ext uri="{FF2B5EF4-FFF2-40B4-BE49-F238E27FC236}">
                <a16:creationId xmlns:a16="http://schemas.microsoft.com/office/drawing/2014/main" id="{9A85ED8F-0113-D932-9AC9-5B9BFC0259B6}"/>
              </a:ext>
            </a:extLst>
          </p:cNvPr>
          <p:cNvSpPr txBox="1"/>
          <p:nvPr/>
        </p:nvSpPr>
        <p:spPr>
          <a:xfrm>
            <a:off x="24380852" y="41349049"/>
            <a:ext cx="66098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cs typeface="Arial" panose="020B0604020202020204"/>
              </a:rPr>
              <a:t>Y. Luo, et al, IPAC2022, WEPOPT040.  </a:t>
            </a:r>
            <a:endParaRPr lang="en-US" sz="3200" dirty="0"/>
          </a:p>
        </p:txBody>
      </p:sp>
      <p:sp>
        <p:nvSpPr>
          <p:cNvPr id="59" name="TextBox 2">
            <a:extLst>
              <a:ext uri="{FF2B5EF4-FFF2-40B4-BE49-F238E27FC236}">
                <a16:creationId xmlns:a16="http://schemas.microsoft.com/office/drawing/2014/main" id="{719B892B-2CB5-A01F-D44E-A39B9B87FAB9}"/>
              </a:ext>
            </a:extLst>
          </p:cNvPr>
          <p:cNvSpPr txBox="1"/>
          <p:nvPr/>
        </p:nvSpPr>
        <p:spPr>
          <a:xfrm>
            <a:off x="24380852" y="41846651"/>
            <a:ext cx="8970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cs typeface="Arial" panose="020B0604020202020204"/>
              </a:rPr>
              <a:t>Y. Luo, et al, IPAC2022, WEPOPT036</a:t>
            </a:r>
            <a:endParaRPr lang="en-US" sz="3200" dirty="0"/>
          </a:p>
        </p:txBody>
      </p:sp>
      <p:sp>
        <p:nvSpPr>
          <p:cNvPr id="61" name="TextBox 1">
            <a:extLst>
              <a:ext uri="{FF2B5EF4-FFF2-40B4-BE49-F238E27FC236}">
                <a16:creationId xmlns:a16="http://schemas.microsoft.com/office/drawing/2014/main" id="{A013DD5D-B0F1-9F89-48C1-C40591AA3662}"/>
              </a:ext>
            </a:extLst>
          </p:cNvPr>
          <p:cNvSpPr txBox="1"/>
          <p:nvPr/>
        </p:nvSpPr>
        <p:spPr>
          <a:xfrm>
            <a:off x="24380852" y="40344417"/>
            <a:ext cx="82587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cs typeface="Arial" panose="020B0604020202020204"/>
              </a:rPr>
              <a:t>D. Xu, et al, NAPAC2022, MOYD4.</a:t>
            </a:r>
          </a:p>
          <a:p>
            <a:r>
              <a:rPr lang="en-US" sz="3200" dirty="0">
                <a:cs typeface="Arial" panose="020B0604020202020204"/>
              </a:rPr>
              <a:t>Y. Luo, et al, IPAC2022, WEPOPT038.  </a:t>
            </a:r>
            <a:endParaRPr lang="en-US" sz="32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1822499-7E94-B9B1-0CBB-B42B7C034873}"/>
              </a:ext>
            </a:extLst>
          </p:cNvPr>
          <p:cNvSpPr txBox="1"/>
          <p:nvPr/>
        </p:nvSpPr>
        <p:spPr>
          <a:xfrm>
            <a:off x="24218118" y="34862694"/>
            <a:ext cx="12801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0911B7"/>
                </a:solidFill>
              </a:rPr>
              <a:t>4. Summary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6CCBCCB-0949-D42E-6FC8-BEBD8E5B0BCA}"/>
              </a:ext>
            </a:extLst>
          </p:cNvPr>
          <p:cNvSpPr txBox="1"/>
          <p:nvPr/>
        </p:nvSpPr>
        <p:spPr>
          <a:xfrm>
            <a:off x="24241642" y="36203573"/>
            <a:ext cx="82587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/>
              <a:t>We observed large artificial emittance growth in strong-strong beam-beam simulation for flat-beam collision in EIC. We attribute this to numerical noise associated with PIC algorithm. 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D05186D-B246-26E4-7EDD-3B662A3B5614}"/>
              </a:ext>
            </a:extLst>
          </p:cNvPr>
          <p:cNvSpPr txBox="1"/>
          <p:nvPr/>
        </p:nvSpPr>
        <p:spPr>
          <a:xfrm>
            <a:off x="13439043" y="42583888"/>
            <a:ext cx="106839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Variation of vertical kick on grids in 1000 turns 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9C880CC-751F-C0CC-9545-9A7904556775}"/>
              </a:ext>
            </a:extLst>
          </p:cNvPr>
          <p:cNvSpPr txBox="1"/>
          <p:nvPr/>
        </p:nvSpPr>
        <p:spPr>
          <a:xfrm>
            <a:off x="1737846" y="42511348"/>
            <a:ext cx="106839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Variation of charge density on grids in 1000 turns </a:t>
            </a:r>
          </a:p>
        </p:txBody>
      </p:sp>
      <p:pic>
        <p:nvPicPr>
          <p:cNvPr id="69" name="Picture 68" descr="The diagram depicts the growth rates (in arbitrary units) of three different PIC (Partitioned Interconnect Cores) models: weak-strong, frozen, and unspecified, with the number of cores (Nz) ranging from 2000 to 10000.&#10;&#10;AI-generated content may be incorrect.">
            <a:extLst>
              <a:ext uri="{FF2B5EF4-FFF2-40B4-BE49-F238E27FC236}">
                <a16:creationId xmlns:a16="http://schemas.microsoft.com/office/drawing/2014/main" id="{E947C452-2D30-9488-6B2E-AD8ECD2675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0640" y="27782934"/>
            <a:ext cx="9697257" cy="6792597"/>
          </a:xfrm>
          <a:prstGeom prst="rect">
            <a:avLst/>
          </a:prstGeom>
        </p:spPr>
      </p:pic>
      <p:sp>
        <p:nvSpPr>
          <p:cNvPr id="71" name="TextBox 6">
            <a:extLst>
              <a:ext uri="{FF2B5EF4-FFF2-40B4-BE49-F238E27FC236}">
                <a16:creationId xmlns:a16="http://schemas.microsoft.com/office/drawing/2014/main" id="{F84936DE-9D78-4F47-9F1E-A3B02D2747C6}"/>
              </a:ext>
            </a:extLst>
          </p:cNvPr>
          <p:cNvSpPr txBox="1"/>
          <p:nvPr/>
        </p:nvSpPr>
        <p:spPr>
          <a:xfrm>
            <a:off x="1133479" y="34725042"/>
            <a:ext cx="112882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/>
              <a:t>Emittance growth as function of long. amplitude</a:t>
            </a:r>
          </a:p>
        </p:txBody>
      </p:sp>
      <p:pic>
        <p:nvPicPr>
          <p:cNvPr id="73" name="Picture 72" descr="The diagram appears to be a plot showing the turn-by-turn centroid position, likely in a semiconductor or optical device, with positions on the y-axis (um) and number of turns on the x-axis (1000).&#10;&#10;AI-generated content may be incorrect.">
            <a:extLst>
              <a:ext uri="{FF2B5EF4-FFF2-40B4-BE49-F238E27FC236}">
                <a16:creationId xmlns:a16="http://schemas.microsoft.com/office/drawing/2014/main" id="{5F4CFBFF-FAE3-B52D-ED3C-75F65142EFB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677827" y="27687310"/>
            <a:ext cx="9682814" cy="7175384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D9F9E713-B190-03F9-AF02-97352A99BADC}"/>
              </a:ext>
            </a:extLst>
          </p:cNvPr>
          <p:cNvSpPr txBox="1"/>
          <p:nvPr/>
        </p:nvSpPr>
        <p:spPr>
          <a:xfrm>
            <a:off x="26161004" y="30784973"/>
            <a:ext cx="5033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TBT &lt;Y&gt; of electron bunch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F6F63F9-591B-C852-8F8B-F810DF0CCAB4}"/>
              </a:ext>
            </a:extLst>
          </p:cNvPr>
          <p:cNvSpPr txBox="1"/>
          <p:nvPr/>
        </p:nvSpPr>
        <p:spPr>
          <a:xfrm>
            <a:off x="26491475" y="1752161"/>
            <a:ext cx="7575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Abstract 12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532DD2E0-1241-1B28-94F4-292B850B6AC3}"/>
              </a:ext>
            </a:extLst>
          </p:cNvPr>
          <p:cNvSpPr/>
          <p:nvPr/>
        </p:nvSpPr>
        <p:spPr>
          <a:xfrm>
            <a:off x="23005282" y="15623177"/>
            <a:ext cx="7248295" cy="12666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4679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89561e60-dc75-4c28-a1c9-2e8d8870196b}" enabled="0" method="" siteId="{89561e60-dc75-4c28-a1c9-2e8d8870196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264</TotalTime>
  <Words>207</Words>
  <Application>Microsoft Office PowerPoint</Application>
  <PresentationFormat>Custom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Luo, Yun</dc:creator>
  <cp:lastModifiedBy>Luo, Yun</cp:lastModifiedBy>
  <cp:revision>34</cp:revision>
  <dcterms:created xsi:type="dcterms:W3CDTF">2022-06-01T15:02:00Z</dcterms:created>
  <dcterms:modified xsi:type="dcterms:W3CDTF">2026-09-21T15:50:53Z</dcterms:modified>
</cp:coreProperties>
</file>