
<file path=[Content_Types].xml><?xml version="1.0" encoding="utf-8"?>
<Types xmlns="http://schemas.openxmlformats.org/package/2006/content-types">
  <Default Extension="emf" ContentType="image/x-emf"/>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8"/>
  </p:notesMasterIdLst>
  <p:sldIdLst>
    <p:sldId id="256" r:id="rId2"/>
    <p:sldId id="341" r:id="rId3"/>
    <p:sldId id="338" r:id="rId4"/>
    <p:sldId id="339" r:id="rId5"/>
    <p:sldId id="315" r:id="rId6"/>
    <p:sldId id="318" r:id="rId7"/>
    <p:sldId id="319" r:id="rId8"/>
    <p:sldId id="320" r:id="rId9"/>
    <p:sldId id="321" r:id="rId10"/>
    <p:sldId id="337" r:id="rId11"/>
    <p:sldId id="327" r:id="rId12"/>
    <p:sldId id="324" r:id="rId13"/>
    <p:sldId id="330" r:id="rId14"/>
    <p:sldId id="331" r:id="rId15"/>
    <p:sldId id="332" r:id="rId16"/>
    <p:sldId id="340" r:id="rId17"/>
    <p:sldId id="328" r:id="rId18"/>
    <p:sldId id="329" r:id="rId19"/>
    <p:sldId id="313" r:id="rId20"/>
    <p:sldId id="316" r:id="rId21"/>
    <p:sldId id="314" r:id="rId22"/>
    <p:sldId id="317" r:id="rId23"/>
    <p:sldId id="336" r:id="rId24"/>
    <p:sldId id="323" r:id="rId25"/>
    <p:sldId id="333" r:id="rId26"/>
    <p:sldId id="334" r:id="rId27"/>
  </p:sldIdLst>
  <p:sldSz cx="12192000" cy="6858000"/>
  <p:notesSz cx="6858000" cy="12192000"/>
  <p:embeddedFontLst>
    <p:embeddedFont>
      <p:font typeface="Cambria Math" panose="02040503050406030204" pitchFamily="18" charset="0"/>
      <p:regular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B9FF"/>
    <a:srgbClr val="FFC4B5"/>
    <a:srgbClr val="FEDFFF"/>
    <a:srgbClr val="F8F9FD"/>
    <a:srgbClr val="FF3545"/>
    <a:srgbClr val="0045D1"/>
    <a:srgbClr val="E73D4A"/>
    <a:srgbClr val="DEF1FF"/>
    <a:srgbClr val="DAE3F3"/>
    <a:srgbClr val="FFC3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17"/>
    <p:restoredTop sz="94610"/>
  </p:normalViewPr>
  <p:slideViewPr>
    <p:cSldViewPr snapToGrid="0" snapToObjects="1">
      <p:cViewPr>
        <p:scale>
          <a:sx n="185" d="100"/>
          <a:sy n="185" d="100"/>
        </p:scale>
        <p:origin x="2000" y="9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193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D918B-94CE-FEF5-DD1F-ECA427D73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CC04D-F821-29C1-1C93-A53A0862D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61453-59EB-DF2C-81F7-1E5343DA28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AB01BB-2A06-9D97-4388-C6F7D1BA4173}"/>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72040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BE520-A262-3FF4-9221-83ED3CB64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1B662-5EBD-0251-B838-D64C946CD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0A434-C25A-79AA-F99A-22BAFAE616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22FA6-15B2-7909-75DC-5AD1C8C1049B}"/>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12363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01308-24C3-5B45-115E-F7CC33398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A6DE16-456E-6E38-14E9-45506DF832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72261-D06B-00E3-67A2-D5E934DE48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2CB359-B8A4-060D-AED5-89C652056DF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6408919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A9B38-B7E5-4DC9-094C-69FB01324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CCC49-925C-BDA9-B353-46A94D2C2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B73D4-A45B-EC07-B241-D1294617E1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0753FB-3C0A-B8ED-CB80-7355DF24451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753265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9BFAA-EACE-EEA1-1FD9-7188A3369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5007E-A246-59AC-C18C-E6EAE4085C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3159B-498C-E9D1-AAB9-443409D96D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7BE8C9-3D63-D873-2E7F-E047907BC41F}"/>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4211637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FC2A7-B890-6AFE-15AE-00A56AF85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C716A-5FF8-C086-26C0-FF704089A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F914F-8481-FE39-F9CD-A9C32528CC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1CEC7D-611F-B1A3-D6DE-09B793783C8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575015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47005-5E93-2B5D-9379-B0A4BAD68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3286C-E9CE-7CE5-73D0-758FB4689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A82A0-0DA7-61FC-83CB-B4873CB66F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DE9B3-6B1D-D004-1BAC-9437BE8EF339}"/>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52099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1822B-8CB5-0301-0F50-95658B1D0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D9840-8BCC-A608-68D9-508354F403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4F1BF0-458A-F3DC-FD07-4CD275BE31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AC772F-E567-BD59-8B19-05188CC2AD30}"/>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89276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237C1-2AC1-8F52-E837-A40ED6224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578653-0272-086C-1A84-23C94BF4A8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51536-7CB3-C6AA-01F7-F2C2C4FA8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B61567-2487-DDEE-0DC2-56D9B29A7A3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4214264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5A72D-50FA-1488-97F9-496022277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6D875-3BA4-A141-8D7E-56B0028BE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007D3-0277-CB75-9EF6-3020FD350C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76D2C3-5C1A-34CE-BD6F-510941C3F1F5}"/>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36455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A0DCF-607B-6219-13E1-5AEF17490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EA44D-9401-2A5F-979D-3D87D4568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F6595-B573-A63A-BF94-D325214085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C8A4FF-F1DA-286B-2190-D6D0BD2491CD}"/>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811316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B1E00-C613-51D2-4A5E-4F3A5AFCD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351B7-37F4-3B7F-3658-A7BAF0600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2740D-5A84-3BC3-4614-239BEB8779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4DF610-DAE7-0554-B5D4-7A87AD90F108}"/>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233239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FF0E-898E-4B16-3D8B-8C25C002F0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2EC22-E57A-AC16-C51A-EB4EF268C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C548E-FA3A-D6A3-0D5C-BB24624056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40B1B4-011B-D004-2B09-C14ABA911457}"/>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980446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10458-B9C8-6A6C-C8FE-F0E4F9770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2B430-68FC-6860-2D06-81ACF62C8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3E395-FD35-130E-A09C-5B7BB0893C4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F03D49-B4CD-5B8F-2A0A-2305D04ACDD4}"/>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698198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C8D9-7906-935E-5C63-306CD863B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A7B02-9CBD-EEAD-B22A-785FC62F1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25F4C0-6D1E-9289-6E0F-860BC8B4F6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0552D4-0977-0DD7-3EE2-E6E7F317AC39}"/>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237199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D3D52-FA6B-C648-985F-520E9941C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3E986-E875-828B-A63B-6081A019C7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1348E-9644-0EE0-4830-5C7715352A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444F2-DFA3-E046-1611-5B566B8221D9}"/>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12461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F4CC-C203-AFBC-E48A-3550117816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2E01C-238F-31C7-949F-E39BF2A8D9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5296BA-B048-B7A7-E010-4554140869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35F504-781D-A0B4-8D0B-5C489C28C90D}"/>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7790575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58C5A-C770-5B0D-8C23-1E15B19C47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39C8D-220B-4ABC-AA99-AAD380AE2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C4B47-0340-8086-6606-F4FCA8F24D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B58216-B475-257D-2EC3-E6C8C9403549}"/>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556708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3EA3-A4D2-1A22-58C6-41F70EB2EB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81890-3319-A76D-65BC-1DA832F08B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8015F9-0388-08B7-9489-1BE10C3ACA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042A7F-C042-1EB3-FADF-86F862BE06F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221663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AB934-EDCF-25AE-3ED3-3518E685D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4795BD-162B-4605-C6D6-516546B5B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0F51DB-97FF-5CC3-6E36-769F80F807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A61F04-75B3-24DE-A84D-B4C16C3A8229}"/>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833900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6FBB3-8954-2B32-480C-5EA5B51E5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7813B-2A11-F43A-1B81-7710265884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D420C-556A-C3DC-B397-299B294183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FA3FFC-5067-D1C2-E5F1-E0BCD22D714E}"/>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226064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14C2B-0C18-6215-7CF7-AC3A1C71F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1455C-95AC-0A61-A9D1-061B676DE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591E3-A3FC-8697-1AC7-A52EBD6B41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F7133F-10B9-AF1A-EB2D-3861B2A6703F}"/>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107450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D3620-AF44-35A8-BEA3-28317CA04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D0D3B-458F-B74D-D592-833DE77BC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CCEE7-165A-09EB-872B-24D41A80FF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204C60-C037-C119-5E43-DA1AC092CA6F}"/>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2497319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64836-981F-CC33-79FD-5B76E2825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4FC7DD-890B-81C3-0034-6134C5D659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9245D-B44F-B0A9-D98F-E4CC1E8EE0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61FCC4-0C40-CE14-C09E-4DE797AC3C71}"/>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482066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CE0E1-C3F3-47B6-E968-FB1E7C31B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12084-2125-C4E8-5196-56AB78ED1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0FDC02-2A61-5BA0-01B6-78922349A4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BCF899-654A-FC67-9E1F-63EEE80C6C3F}"/>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2421082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vikne Light">
    <p:bg>
      <p:bgPr>
        <a:solidFill>
          <a:srgbClr val="F7F9FC"/>
        </a:solidFill>
        <a:effectLst/>
      </p:bgPr>
    </p:bg>
    <p:spTree>
      <p:nvGrpSpPr>
        <p:cNvPr id="1" name=""/>
        <p:cNvGrpSpPr/>
        <p:nvPr/>
      </p:nvGrpSpPr>
      <p:grpSpPr>
        <a:xfrm>
          <a:off x="0" y="0"/>
          <a:ext cx="0" cy="0"/>
          <a:chOff x="0" y="0"/>
          <a:chExt cx="0" cy="0"/>
        </a:xfrm>
      </p:grpSpPr>
      <p:sp>
        <p:nvSpPr>
          <p:cNvPr id="2" name="Shape 0"/>
          <p:cNvSpPr/>
          <p:nvPr/>
        </p:nvSpPr>
        <p:spPr>
          <a:xfrm>
            <a:off x="411480" y="6565392"/>
            <a:ext cx="11384280" cy="0"/>
          </a:xfrm>
          <a:prstGeom prst="line">
            <a:avLst/>
          </a:prstGeom>
          <a:noFill/>
          <a:ln w="7620">
            <a:solidFill>
              <a:srgbClr val="D8DEEA">
                <a:alpha val="80000"/>
              </a:srgbClr>
            </a:solidFill>
            <a:prstDash val="solid"/>
          </a:ln>
        </p:spPr>
        <p:txBody>
          <a:bodyPr/>
          <a:lstStyle/>
          <a:p>
            <a:endParaRPr lang="en-US"/>
          </a:p>
        </p:txBody>
      </p:sp>
      <p:sp>
        <p:nvSpPr>
          <p:cNvPr id="25" name="Slide Number Placeholder 0"/>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Kvikne Dark">
    <p:bg>
      <p:bgPr>
        <a:solidFill>
          <a:srgbClr val="071126"/>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2.xml"/><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 Id="rId9" Type="http://schemas.openxmlformats.org/officeDocument/2006/relationships/image" Target="../media/image7.emf"/></Relationships>
</file>

<file path=ppt/slides/_rels/slide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2.xml"/><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 Target="slide22.xml"/><Relationship Id="rId7"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slide" Target="slide20.xml"/></Relationships>
</file>

<file path=ppt/slides/_rels/slide7.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13.png"/><Relationship Id="rId7"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7.png"/><Relationship Id="rId9" Type="http://schemas.openxmlformats.org/officeDocument/2006/relationships/image" Target="../media/image15.emf"/></Relationships>
</file>

<file path=ppt/slides/_rels/slide8.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7.emf"/><Relationship Id="rId7" Type="http://schemas.openxmlformats.org/officeDocument/2006/relationships/image" Target="../media/image20.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slide" Target="slide23.xml"/></Relationships>
</file>

<file path=ppt/slides/_rels/slide9.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9.png"/><Relationship Id="rId7"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png"/><Relationship Id="rId4" Type="http://schemas.openxmlformats.org/officeDocument/2006/relationships/image" Target="../media/image30.png"/><Relationship Id="rId9" Type="http://schemas.openxmlformats.org/officeDocument/2006/relationships/image" Target="../media/image26.emf"/></Relationships>
</file>

<file path=ppt/slides/_rels/slide10.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7.emf"/><Relationship Id="rId7" Type="http://schemas.openxmlformats.org/officeDocument/2006/relationships/image" Target="../media/image30.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32.png"/><Relationship Id="rId4" Type="http://schemas.openxmlformats.org/officeDocument/2006/relationships/image" Target="../media/image28.emf"/><Relationship Id="rId9" Type="http://schemas.openxmlformats.org/officeDocument/2006/relationships/slide" Target="slide2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20.xml"/><Relationship Id="rId7"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38.emf"/></Relationships>
</file>

<file path=ppt/slides/_rels/slide1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slide" Target="slide25.xml"/></Relationships>
</file>

<file path=ppt/slides/_rels/slide1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slide" Target="slide26.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image" Target="../media/image46.png"/><Relationship Id="rId4" Type="http://schemas.openxmlformats.org/officeDocument/2006/relationships/image" Target="../media/image45.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126"/>
        </a:solidFill>
        <a:effectLst/>
      </p:bgPr>
    </p:bg>
    <p:spTree>
      <p:nvGrpSpPr>
        <p:cNvPr id="1" name=""/>
        <p:cNvGrpSpPr/>
        <p:nvPr/>
      </p:nvGrpSpPr>
      <p:grpSpPr>
        <a:xfrm>
          <a:off x="0" y="0"/>
          <a:ext cx="0" cy="0"/>
          <a:chOff x="0" y="0"/>
          <a:chExt cx="0" cy="0"/>
        </a:xfrm>
      </p:grpSpPr>
      <p:sp>
        <p:nvSpPr>
          <p:cNvPr id="2" name="Shape 0"/>
          <p:cNvSpPr/>
          <p:nvPr/>
        </p:nvSpPr>
        <p:spPr>
          <a:xfrm>
            <a:off x="-1" y="-1752"/>
            <a:ext cx="12191695" cy="6858000"/>
          </a:xfrm>
          <a:prstGeom prst="rect">
            <a:avLst/>
          </a:prstGeom>
          <a:solidFill>
            <a:srgbClr val="071126"/>
          </a:solidFill>
          <a:ln w="12700">
            <a:solidFill>
              <a:srgbClr val="071126">
                <a:alpha val="0"/>
              </a:srgbClr>
            </a:solidFill>
            <a:prstDash val="solid"/>
          </a:ln>
        </p:spPr>
        <p:txBody>
          <a:bodyPr/>
          <a:lstStyle/>
          <a:p>
            <a:endParaRPr lang="en-US"/>
          </a:p>
        </p:txBody>
      </p:sp>
      <p:sp>
        <p:nvSpPr>
          <p:cNvPr id="3" name="Shape 1"/>
          <p:cNvSpPr/>
          <p:nvPr/>
        </p:nvSpPr>
        <p:spPr>
          <a:xfrm>
            <a:off x="0" y="5916168"/>
            <a:ext cx="12191695" cy="941832"/>
          </a:xfrm>
          <a:prstGeom prst="rect">
            <a:avLst/>
          </a:prstGeom>
          <a:solidFill>
            <a:srgbClr val="0B1730"/>
          </a:solidFill>
          <a:ln w="12700">
            <a:solidFill>
              <a:srgbClr val="0B1730">
                <a:alpha val="0"/>
              </a:srgbClr>
            </a:solidFill>
            <a:prstDash val="solid"/>
          </a:ln>
        </p:spPr>
        <p:txBody>
          <a:bodyPr/>
          <a:lstStyle/>
          <a:p>
            <a:endParaRPr lang="en-US"/>
          </a:p>
        </p:txBody>
      </p:sp>
      <p:pic>
        <p:nvPicPr>
          <p:cNvPr id="4" name="Image 0" descr="/mnt/data/imcc_logo_watermark_blue.png"/>
          <p:cNvPicPr>
            <a:picLocks noChangeAspect="1"/>
          </p:cNvPicPr>
          <p:nvPr/>
        </p:nvPicPr>
        <p:blipFill>
          <a:blip r:embed="rId3"/>
          <a:srcRect b="34496"/>
          <a:stretch>
            <a:fillRect/>
          </a:stretch>
        </p:blipFill>
        <p:spPr>
          <a:xfrm>
            <a:off x="5239509" y="374796"/>
            <a:ext cx="9101645" cy="5961996"/>
          </a:xfrm>
          <a:prstGeom prst="rect">
            <a:avLst/>
          </a:prstGeom>
        </p:spPr>
      </p:pic>
      <p:sp>
        <p:nvSpPr>
          <p:cNvPr id="7" name="Text 4"/>
          <p:cNvSpPr/>
          <p:nvPr/>
        </p:nvSpPr>
        <p:spPr>
          <a:xfrm>
            <a:off x="530351" y="1261872"/>
            <a:ext cx="5755429" cy="1005840"/>
          </a:xfrm>
          <a:prstGeom prst="rect">
            <a:avLst/>
          </a:prstGeom>
          <a:noFill/>
          <a:ln/>
        </p:spPr>
        <p:txBody>
          <a:bodyPr wrap="square" lIns="0" tIns="0" rIns="0" bIns="0" rtlCol="0" anchor="ctr">
            <a:normAutofit lnSpcReduction="10000"/>
          </a:bodyP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Space-Charge Impedance in Material-Filled Beam Regions for Ionization Cooling in a Future Muon Collider</a:t>
            </a:r>
            <a:endParaRPr lang="en-US" sz="2400" dirty="0"/>
          </a:p>
        </p:txBody>
      </p:sp>
      <p:sp>
        <p:nvSpPr>
          <p:cNvPr id="10" name="Text 7"/>
          <p:cNvSpPr/>
          <p:nvPr/>
        </p:nvSpPr>
        <p:spPr>
          <a:xfrm>
            <a:off x="530351" y="2842908"/>
            <a:ext cx="3474720" cy="228600"/>
          </a:xfrm>
          <a:prstGeom prst="rect">
            <a:avLst/>
          </a:prstGeom>
          <a:noFill/>
          <a:ln/>
        </p:spPr>
        <p:txBody>
          <a:bodyPr wrap="square" lIns="0" tIns="0" rIns="0" bIns="0" rtlCol="0" anchor="ctr">
            <a:normAutofit/>
          </a:bodyPr>
          <a:lstStyle/>
          <a:p>
            <a:r>
              <a:rPr lang="en-US" sz="1250" dirty="0">
                <a:solidFill>
                  <a:srgbClr val="CDD6E5"/>
                </a:solidFill>
                <a:latin typeface="Aptos" pitchFamily="34" charset="0"/>
                <a:ea typeface="Aptos" pitchFamily="34" charset="-122"/>
                <a:cs typeface="Aptos" pitchFamily="34" charset="-120"/>
              </a:rPr>
              <a:t>Space Charge 2026, 7th ICFA BD Mini-workshop</a:t>
            </a:r>
            <a:endParaRPr lang="en-US" sz="1250" dirty="0"/>
          </a:p>
        </p:txBody>
      </p:sp>
      <p:sp>
        <p:nvSpPr>
          <p:cNvPr id="11" name="Text 8"/>
          <p:cNvSpPr/>
          <p:nvPr/>
        </p:nvSpPr>
        <p:spPr>
          <a:xfrm>
            <a:off x="530352" y="6272784"/>
            <a:ext cx="3200400" cy="283464"/>
          </a:xfrm>
          <a:prstGeom prst="rect">
            <a:avLst/>
          </a:prstGeom>
          <a:noFill/>
          <a:ln/>
        </p:spPr>
        <p:txBody>
          <a:bodyPr wrap="square" lIns="0" tIns="0" rIns="0" bIns="0" rtlCol="0" anchor="ctr">
            <a:normAutofit/>
          </a:bodyPr>
          <a:lstStyle/>
          <a:p>
            <a:pPr marL="0" indent="0">
              <a:buNone/>
            </a:pPr>
            <a:r>
              <a:rPr lang="en-US" sz="650" dirty="0">
                <a:solidFill>
                  <a:srgbClr val="C9D3E4"/>
                </a:solidFill>
                <a:latin typeface="Aptos" pitchFamily="34" charset="0"/>
                <a:ea typeface="Aptos" pitchFamily="34" charset="-122"/>
                <a:cs typeface="Aptos" pitchFamily="34" charset="-120"/>
              </a:rPr>
              <a:t>Erik Kvikne · CERN BE-ABP-CEI · University of Oslo</a:t>
            </a:r>
          </a:p>
          <a:p>
            <a:pPr marL="0" indent="0">
              <a:buNone/>
            </a:pPr>
            <a:r>
              <a:rPr lang="en-US" sz="650" baseline="30000" dirty="0">
                <a:solidFill>
                  <a:srgbClr val="C9D3E4"/>
                </a:solidFill>
                <a:latin typeface="Aptos" pitchFamily="34" charset="0"/>
              </a:rPr>
              <a:t>*</a:t>
            </a:r>
            <a:r>
              <a:rPr lang="en-US" sz="650" dirty="0" err="1">
                <a:solidFill>
                  <a:srgbClr val="C9D3E4"/>
                </a:solidFill>
                <a:latin typeface="Aptos" pitchFamily="34" charset="0"/>
              </a:rPr>
              <a:t>erik.kvikne@cern.ch</a:t>
            </a:r>
            <a:endParaRPr lang="en-US" sz="650" dirty="0"/>
          </a:p>
        </p:txBody>
      </p:sp>
      <p:sp>
        <p:nvSpPr>
          <p:cNvPr id="12" name="Text 9"/>
          <p:cNvSpPr/>
          <p:nvPr/>
        </p:nvSpPr>
        <p:spPr>
          <a:xfrm>
            <a:off x="10607040" y="6272784"/>
            <a:ext cx="822960" cy="128016"/>
          </a:xfrm>
          <a:prstGeom prst="rect">
            <a:avLst/>
          </a:prstGeom>
          <a:noFill/>
          <a:ln/>
        </p:spPr>
        <p:txBody>
          <a:bodyPr wrap="square" lIns="0" tIns="0" rIns="0" bIns="0" rtlCol="0" anchor="ctr">
            <a:normAutofit/>
          </a:bodyPr>
          <a:lstStyle/>
          <a:p>
            <a:pPr marL="0" indent="0" algn="r">
              <a:buNone/>
            </a:pPr>
            <a:r>
              <a:rPr lang="en-US" sz="650" dirty="0">
                <a:solidFill>
                  <a:srgbClr val="C9D3E4"/>
                </a:solidFill>
                <a:latin typeface="Aptos" pitchFamily="34" charset="0"/>
                <a:ea typeface="Aptos" pitchFamily="34" charset="-122"/>
                <a:cs typeface="Aptos" pitchFamily="34" charset="-120"/>
              </a:rPr>
              <a:t>02.10.2026</a:t>
            </a:r>
            <a:endParaRPr lang="en-US" sz="650" dirty="0"/>
          </a:p>
        </p:txBody>
      </p:sp>
      <p:sp>
        <p:nvSpPr>
          <p:cNvPr id="25" name="Slide Number Placeholder 0"/>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a:t>
            </a:fld>
            <a:endParaRPr lang="en-US"/>
          </a:p>
        </p:txBody>
      </p:sp>
      <p:sp>
        <p:nvSpPr>
          <p:cNvPr id="19" name="Shape 6">
            <a:extLst>
              <a:ext uri="{FF2B5EF4-FFF2-40B4-BE49-F238E27FC236}">
                <a16:creationId xmlns:a16="http://schemas.microsoft.com/office/drawing/2014/main" id="{91F31F0F-6453-E70F-EE54-88DA0CF855CC}"/>
              </a:ext>
            </a:extLst>
          </p:cNvPr>
          <p:cNvSpPr/>
          <p:nvPr/>
        </p:nvSpPr>
        <p:spPr>
          <a:xfrm>
            <a:off x="548640" y="2478025"/>
            <a:ext cx="1965960" cy="45719"/>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pic>
        <p:nvPicPr>
          <p:cNvPr id="21" name="Picture 20">
            <a:extLst>
              <a:ext uri="{FF2B5EF4-FFF2-40B4-BE49-F238E27FC236}">
                <a16:creationId xmlns:a16="http://schemas.microsoft.com/office/drawing/2014/main" id="{1D3BBD1C-2CE6-DEBE-B897-9F32C09BF39F}"/>
              </a:ext>
            </a:extLst>
          </p:cNvPr>
          <p:cNvPicPr>
            <a:picLocks noChangeAspect="1"/>
          </p:cNvPicPr>
          <p:nvPr/>
        </p:nvPicPr>
        <p:blipFill>
          <a:blip r:embed="rId4"/>
          <a:stretch>
            <a:fillRect/>
          </a:stretch>
        </p:blipFill>
        <p:spPr>
          <a:xfrm>
            <a:off x="9665724" y="-403161"/>
            <a:ext cx="3028891" cy="1757293"/>
          </a:xfrm>
          <a:prstGeom prst="rect">
            <a:avLst/>
          </a:prstGeom>
        </p:spPr>
      </p:pic>
      <p:pic>
        <p:nvPicPr>
          <p:cNvPr id="22" name="Picture 21">
            <a:extLst>
              <a:ext uri="{FF2B5EF4-FFF2-40B4-BE49-F238E27FC236}">
                <a16:creationId xmlns:a16="http://schemas.microsoft.com/office/drawing/2014/main" id="{B937DF1E-164E-9651-CE7E-AACD8572A2AB}"/>
              </a:ext>
            </a:extLst>
          </p:cNvPr>
          <p:cNvPicPr>
            <a:picLocks noChangeAspect="1"/>
          </p:cNvPicPr>
          <p:nvPr/>
        </p:nvPicPr>
        <p:blipFill>
          <a:blip r:embed="rId5"/>
          <a:stretch>
            <a:fillRect/>
          </a:stretch>
        </p:blipFill>
        <p:spPr>
          <a:xfrm>
            <a:off x="9434622" y="119776"/>
            <a:ext cx="711421" cy="711421"/>
          </a:xfrm>
          <a:prstGeom prst="rect">
            <a:avLst/>
          </a:prstGeom>
        </p:spPr>
      </p:pic>
      <p:sp>
        <p:nvSpPr>
          <p:cNvPr id="5" name="Text 7">
            <a:extLst>
              <a:ext uri="{FF2B5EF4-FFF2-40B4-BE49-F238E27FC236}">
                <a16:creationId xmlns:a16="http://schemas.microsoft.com/office/drawing/2014/main" id="{B95FC105-8DC6-5D61-3A9A-6DDEB4DDF725}"/>
              </a:ext>
            </a:extLst>
          </p:cNvPr>
          <p:cNvSpPr/>
          <p:nvPr/>
        </p:nvSpPr>
        <p:spPr>
          <a:xfrm>
            <a:off x="530351" y="3986385"/>
            <a:ext cx="3474720" cy="766984"/>
          </a:xfrm>
          <a:prstGeom prst="rect">
            <a:avLst/>
          </a:prstGeom>
          <a:noFill/>
          <a:ln/>
        </p:spPr>
        <p:txBody>
          <a:bodyPr wrap="square" lIns="0" tIns="0" rIns="0" bIns="0" rtlCol="0" anchor="ctr">
            <a:normAutofit/>
          </a:bodyPr>
          <a:lstStyle/>
          <a:p>
            <a:pPr marL="0" indent="0">
              <a:buNone/>
            </a:pPr>
            <a:r>
              <a:rPr lang="en-US" sz="1200" b="1" dirty="0">
                <a:solidFill>
                  <a:srgbClr val="CDD6E5"/>
                </a:solidFill>
                <a:latin typeface="Aptos" pitchFamily="34" charset="0"/>
                <a:ea typeface="Aptos" pitchFamily="34" charset="-122"/>
                <a:cs typeface="Aptos" pitchFamily="34" charset="-120"/>
              </a:rPr>
              <a:t>Erik Kvikne</a:t>
            </a:r>
            <a:r>
              <a:rPr lang="en-US" sz="1200" b="1" baseline="30000" dirty="0">
                <a:solidFill>
                  <a:srgbClr val="CDD6E5"/>
                </a:solidFill>
                <a:latin typeface="Aptos" pitchFamily="34" charset="0"/>
                <a:ea typeface="Aptos" pitchFamily="34" charset="-122"/>
                <a:cs typeface="Aptos" pitchFamily="34" charset="-120"/>
              </a:rPr>
              <a:t>*</a:t>
            </a:r>
            <a:r>
              <a:rPr lang="en-US" sz="1200" dirty="0">
                <a:solidFill>
                  <a:srgbClr val="CDD6E5"/>
                </a:solidFill>
                <a:latin typeface="Aptos" pitchFamily="34" charset="0"/>
                <a:ea typeface="Aptos" pitchFamily="34" charset="-122"/>
                <a:cs typeface="Aptos" pitchFamily="34" charset="-120"/>
              </a:rPr>
              <a:t>, Elias </a:t>
            </a:r>
            <a:r>
              <a:rPr lang="en-US" sz="1200" dirty="0" err="1">
                <a:solidFill>
                  <a:srgbClr val="CDD6E5"/>
                </a:solidFill>
                <a:latin typeface="Aptos" pitchFamily="34" charset="0"/>
                <a:ea typeface="Aptos" pitchFamily="34" charset="-122"/>
                <a:cs typeface="Aptos" pitchFamily="34" charset="-120"/>
              </a:rPr>
              <a:t>Métral</a:t>
            </a:r>
            <a:r>
              <a:rPr lang="en-US" sz="1200" dirty="0">
                <a:solidFill>
                  <a:srgbClr val="CDD6E5"/>
                </a:solidFill>
                <a:latin typeface="Aptos" pitchFamily="34" charset="0"/>
                <a:ea typeface="Aptos" pitchFamily="34" charset="-122"/>
                <a:cs typeface="Aptos" pitchFamily="34" charset="-120"/>
              </a:rPr>
              <a:t>, Erik Adli</a:t>
            </a:r>
          </a:p>
          <a:p>
            <a:pPr marL="0" indent="0">
              <a:buNone/>
            </a:pP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313CD-C8EB-8703-292B-6164DA0B0C2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3931E9-831C-9150-2BEF-582B4C754672}"/>
              </a:ext>
            </a:extLst>
          </p:cNvPr>
          <p:cNvSpPr/>
          <p:nvPr/>
        </p:nvSpPr>
        <p:spPr>
          <a:xfrm>
            <a:off x="0" y="0"/>
            <a:ext cx="12191695" cy="6858000"/>
          </a:xfrm>
          <a:prstGeom prst="rect">
            <a:avLst/>
          </a:prstGeom>
          <a:solidFill>
            <a:srgbClr val="071126"/>
          </a:solidFill>
          <a:ln w="12700">
            <a:solidFill>
              <a:srgbClr val="071126">
                <a:alpha val="0"/>
              </a:srgbClr>
            </a:solidFill>
            <a:prstDash val="solid"/>
          </a:ln>
        </p:spPr>
        <p:txBody>
          <a:bodyPr/>
          <a:lstStyle/>
          <a:p>
            <a:endParaRPr lang="en-US"/>
          </a:p>
        </p:txBody>
      </p:sp>
      <p:sp>
        <p:nvSpPr>
          <p:cNvPr id="6" name="Shape 4">
            <a:extLst>
              <a:ext uri="{FF2B5EF4-FFF2-40B4-BE49-F238E27FC236}">
                <a16:creationId xmlns:a16="http://schemas.microsoft.com/office/drawing/2014/main" id="{79BF0C80-56A6-6B95-C6A3-52C56F1D1964}"/>
              </a:ext>
            </a:extLst>
          </p:cNvPr>
          <p:cNvSpPr/>
          <p:nvPr/>
        </p:nvSpPr>
        <p:spPr>
          <a:xfrm>
            <a:off x="530352" y="6007608"/>
            <a:ext cx="10835640" cy="9144"/>
          </a:xfrm>
          <a:prstGeom prst="rect">
            <a:avLst/>
          </a:prstGeom>
          <a:solidFill>
            <a:srgbClr val="2E3A54"/>
          </a:solidFill>
          <a:ln w="12700">
            <a:solidFill>
              <a:srgbClr val="2E3A54">
                <a:alpha val="0"/>
              </a:srgbClr>
            </a:solidFill>
            <a:prstDash val="solid"/>
          </a:ln>
        </p:spPr>
        <p:txBody>
          <a:bodyPr/>
          <a:lstStyle/>
          <a:p>
            <a:endParaRPr lang="en-US"/>
          </a:p>
        </p:txBody>
      </p:sp>
      <p:sp>
        <p:nvSpPr>
          <p:cNvPr id="25" name="Slide Number Placeholder 0">
            <a:extLst>
              <a:ext uri="{FF2B5EF4-FFF2-40B4-BE49-F238E27FC236}">
                <a16:creationId xmlns:a16="http://schemas.microsoft.com/office/drawing/2014/main" id="{DB3DEEBA-1327-829E-8F2A-B5111F09B739}"/>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a:t>
            </a:fld>
            <a:endParaRPr lang="en-US"/>
          </a:p>
        </p:txBody>
      </p:sp>
      <p:pic>
        <p:nvPicPr>
          <p:cNvPr id="13" name="Image 0" descr="/mnt/data/imcc_logo_watermark_blue.png">
            <a:extLst>
              <a:ext uri="{FF2B5EF4-FFF2-40B4-BE49-F238E27FC236}">
                <a16:creationId xmlns:a16="http://schemas.microsoft.com/office/drawing/2014/main" id="{E8B4B72B-B58F-8803-3195-7EA262852134}"/>
              </a:ext>
            </a:extLst>
          </p:cNvPr>
          <p:cNvPicPr>
            <a:picLocks noChangeAspect="1"/>
          </p:cNvPicPr>
          <p:nvPr/>
        </p:nvPicPr>
        <p:blipFill>
          <a:blip r:embed="rId3"/>
          <a:srcRect b="34496"/>
          <a:stretch>
            <a:fillRect/>
          </a:stretch>
        </p:blipFill>
        <p:spPr>
          <a:xfrm>
            <a:off x="5239509" y="374796"/>
            <a:ext cx="9101645" cy="5961996"/>
          </a:xfrm>
          <a:prstGeom prst="rect">
            <a:avLst/>
          </a:prstGeom>
        </p:spPr>
      </p:pic>
      <p:grpSp>
        <p:nvGrpSpPr>
          <p:cNvPr id="5" name="Group 4">
            <a:extLst>
              <a:ext uri="{FF2B5EF4-FFF2-40B4-BE49-F238E27FC236}">
                <a16:creationId xmlns:a16="http://schemas.microsoft.com/office/drawing/2014/main" id="{0C2206A7-6A0F-024A-A6C3-06349D82EA88}"/>
              </a:ext>
            </a:extLst>
          </p:cNvPr>
          <p:cNvGrpSpPr/>
          <p:nvPr/>
        </p:nvGrpSpPr>
        <p:grpSpPr>
          <a:xfrm>
            <a:off x="530352" y="2113304"/>
            <a:ext cx="5029200" cy="2631392"/>
            <a:chOff x="530352" y="2283454"/>
            <a:chExt cx="5029200" cy="2631392"/>
          </a:xfrm>
        </p:grpSpPr>
        <p:sp>
          <p:nvSpPr>
            <p:cNvPr id="14" name="Text 2">
              <a:extLst>
                <a:ext uri="{FF2B5EF4-FFF2-40B4-BE49-F238E27FC236}">
                  <a16:creationId xmlns:a16="http://schemas.microsoft.com/office/drawing/2014/main" id="{7E3CF052-D5DC-6470-B15F-20ACE6D859BC}"/>
                </a:ext>
              </a:extLst>
            </p:cNvPr>
            <p:cNvSpPr/>
            <p:nvPr/>
          </p:nvSpPr>
          <p:spPr>
            <a:xfrm>
              <a:off x="530352" y="2283454"/>
              <a:ext cx="5029200" cy="685692"/>
            </a:xfrm>
            <a:prstGeom prst="rect">
              <a:avLst/>
            </a:prstGeom>
            <a:noFill/>
            <a:ln/>
          </p:spPr>
          <p:txBody>
            <a:bodyPr wrap="square" lIns="0" tIns="0" rIns="0" bIns="0" rtlCol="0" anchor="ctr">
              <a:noAutofit/>
            </a:bodyPr>
            <a:lstStyle/>
            <a:p>
              <a:r>
                <a:rPr lang="en-US" sz="2900" b="1" dirty="0">
                  <a:solidFill>
                    <a:schemeClr val="bg1"/>
                  </a:solidFill>
                  <a:latin typeface="Aptos Display" pitchFamily="34" charset="0"/>
                </a:rPr>
                <a:t>Space Charge in Matter</a:t>
              </a:r>
              <a:endParaRPr lang="en-US" sz="2900" b="1" dirty="0">
                <a:solidFill>
                  <a:schemeClr val="bg1"/>
                </a:solidFill>
              </a:endParaRPr>
            </a:p>
          </p:txBody>
        </p:sp>
        <p:sp>
          <p:nvSpPr>
            <p:cNvPr id="15" name="Text 2">
              <a:extLst>
                <a:ext uri="{FF2B5EF4-FFF2-40B4-BE49-F238E27FC236}">
                  <a16:creationId xmlns:a16="http://schemas.microsoft.com/office/drawing/2014/main" id="{B53C09F3-4B43-DE97-1CB9-ED7EB8D21F95}"/>
                </a:ext>
              </a:extLst>
            </p:cNvPr>
            <p:cNvSpPr/>
            <p:nvPr/>
          </p:nvSpPr>
          <p:spPr>
            <a:xfrm>
              <a:off x="530352" y="3254690"/>
              <a:ext cx="5029200" cy="844260"/>
            </a:xfrm>
            <a:prstGeom prst="rect">
              <a:avLst/>
            </a:prstGeom>
            <a:noFill/>
            <a:ln/>
          </p:spPr>
          <p:txBody>
            <a:bodyPr wrap="square" lIns="0" tIns="0" rIns="0" bIns="0" rtlCol="0" anchor="ctr">
              <a:normAutofit lnSpcReduction="10000"/>
            </a:bodyPr>
            <a:lstStyle/>
            <a:p>
              <a:r>
                <a:rPr lang="en-US" sz="2900" b="1" dirty="0">
                  <a:solidFill>
                    <a:schemeClr val="bg1">
                      <a:lumMod val="65000"/>
                      <a:alpha val="50000"/>
                    </a:schemeClr>
                  </a:solidFill>
                  <a:latin typeface="Aptos Display" pitchFamily="34" charset="0"/>
                </a:rPr>
                <a:t>Wake Potential and Electromagnetic benchmark</a:t>
              </a:r>
            </a:p>
          </p:txBody>
        </p:sp>
        <p:sp>
          <p:nvSpPr>
            <p:cNvPr id="17" name="Text 2">
              <a:extLst>
                <a:ext uri="{FF2B5EF4-FFF2-40B4-BE49-F238E27FC236}">
                  <a16:creationId xmlns:a16="http://schemas.microsoft.com/office/drawing/2014/main" id="{D1F9DEBC-F48B-8E56-A516-CFD226508699}"/>
                </a:ext>
              </a:extLst>
            </p:cNvPr>
            <p:cNvSpPr/>
            <p:nvPr/>
          </p:nvSpPr>
          <p:spPr>
            <a:xfrm>
              <a:off x="530352" y="4384494"/>
              <a:ext cx="5029200" cy="530352"/>
            </a:xfrm>
            <a:prstGeom prst="rect">
              <a:avLst/>
            </a:prstGeom>
            <a:noFill/>
            <a:ln/>
          </p:spPr>
          <p:txBody>
            <a:bodyPr wrap="square" lIns="0" tIns="0" rIns="0" bIns="0" rtlCol="0" anchor="ctr">
              <a:normAutofit/>
            </a:bodyPr>
            <a:lstStyle/>
            <a:p>
              <a:r>
                <a:rPr lang="en-US" sz="2900" b="1" dirty="0">
                  <a:solidFill>
                    <a:schemeClr val="bg1">
                      <a:lumMod val="65000"/>
                      <a:alpha val="50000"/>
                    </a:schemeClr>
                  </a:solidFill>
                  <a:latin typeface="Aptos Display" pitchFamily="34" charset="0"/>
                </a:rPr>
                <a:t>Conclusion and Outlook</a:t>
              </a:r>
            </a:p>
          </p:txBody>
        </p:sp>
      </p:grpSp>
      <p:sp>
        <p:nvSpPr>
          <p:cNvPr id="3" name="Text 5">
            <a:extLst>
              <a:ext uri="{FF2B5EF4-FFF2-40B4-BE49-F238E27FC236}">
                <a16:creationId xmlns:a16="http://schemas.microsoft.com/office/drawing/2014/main" id="{BB27FC9B-985D-1052-240E-8278C44E616C}"/>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2354450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9FC"/>
        </a:solidFill>
        <a:effectLst/>
      </p:bgPr>
    </p:bg>
    <p:spTree>
      <p:nvGrpSpPr>
        <p:cNvPr id="1" name="">
          <a:extLst>
            <a:ext uri="{FF2B5EF4-FFF2-40B4-BE49-F238E27FC236}">
              <a16:creationId xmlns:a16="http://schemas.microsoft.com/office/drawing/2014/main" id="{02678096-522C-5CBD-7587-63DA025E674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3039737-0321-5387-87DC-D9E4BC9B65DF}"/>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From a vacuum to a material-filled beam region</a:t>
            </a:r>
          </a:p>
        </p:txBody>
      </p:sp>
      <p:sp>
        <p:nvSpPr>
          <p:cNvPr id="26" name="Slide Number Placeholder 0">
            <a:extLst>
              <a:ext uri="{FF2B5EF4-FFF2-40B4-BE49-F238E27FC236}">
                <a16:creationId xmlns:a16="http://schemas.microsoft.com/office/drawing/2014/main" id="{AC11E4AD-AFA0-7DF0-9C9C-EC2B73A50029}"/>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3</a:t>
            </a:fld>
            <a:endParaRPr lang="en-US"/>
          </a:p>
        </p:txBody>
      </p:sp>
      <p:sp>
        <p:nvSpPr>
          <p:cNvPr id="27" name="Shape 6">
            <a:extLst>
              <a:ext uri="{FF2B5EF4-FFF2-40B4-BE49-F238E27FC236}">
                <a16:creationId xmlns:a16="http://schemas.microsoft.com/office/drawing/2014/main" id="{65AECDDC-26C8-F0C8-9B89-867B9B483971}"/>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23" name="Oval 22">
            <a:extLst>
              <a:ext uri="{FF2B5EF4-FFF2-40B4-BE49-F238E27FC236}">
                <a16:creationId xmlns:a16="http://schemas.microsoft.com/office/drawing/2014/main" id="{DA5EA995-6CB9-4F78-D854-C38BE9352069}"/>
              </a:ext>
            </a:extLst>
          </p:cNvPr>
          <p:cNvSpPr>
            <a:spLocks noChangeAspect="1"/>
          </p:cNvSpPr>
          <p:nvPr/>
        </p:nvSpPr>
        <p:spPr>
          <a:xfrm>
            <a:off x="530556" y="1297391"/>
            <a:ext cx="4580031" cy="4580031"/>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24" name="Oval 23">
            <a:extLst>
              <a:ext uri="{FF2B5EF4-FFF2-40B4-BE49-F238E27FC236}">
                <a16:creationId xmlns:a16="http://schemas.microsoft.com/office/drawing/2014/main" id="{AB5C8395-0461-D64D-9383-82B566E4F9CC}"/>
              </a:ext>
            </a:extLst>
          </p:cNvPr>
          <p:cNvSpPr>
            <a:spLocks noChangeAspect="1"/>
          </p:cNvSpPr>
          <p:nvPr/>
        </p:nvSpPr>
        <p:spPr>
          <a:xfrm>
            <a:off x="1313179" y="2077897"/>
            <a:ext cx="3016899" cy="3016899"/>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25" name="Oval 24">
            <a:extLst>
              <a:ext uri="{FF2B5EF4-FFF2-40B4-BE49-F238E27FC236}">
                <a16:creationId xmlns:a16="http://schemas.microsoft.com/office/drawing/2014/main" id="{A03621C8-D3D5-5689-059D-D6F5E7C76187}"/>
              </a:ext>
            </a:extLst>
          </p:cNvPr>
          <p:cNvSpPr>
            <a:spLocks noChangeAspect="1"/>
          </p:cNvSpPr>
          <p:nvPr/>
        </p:nvSpPr>
        <p:spPr>
          <a:xfrm>
            <a:off x="2253677" y="3019452"/>
            <a:ext cx="1133788" cy="1133788"/>
          </a:xfrm>
          <a:prstGeom prst="ellipse">
            <a:avLst/>
          </a:prstGeom>
          <a:noFill/>
          <a:ln w="28575" cap="sq">
            <a:solidFill>
              <a:schemeClr val="accent1">
                <a:shade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8" name="Oval 27">
            <a:extLst>
              <a:ext uri="{FF2B5EF4-FFF2-40B4-BE49-F238E27FC236}">
                <a16:creationId xmlns:a16="http://schemas.microsoft.com/office/drawing/2014/main" id="{7108F778-53CE-DAC9-4038-91CFA918D0C8}"/>
              </a:ext>
            </a:extLst>
          </p:cNvPr>
          <p:cNvSpPr>
            <a:spLocks noChangeAspect="1"/>
          </p:cNvSpPr>
          <p:nvPr/>
        </p:nvSpPr>
        <p:spPr>
          <a:xfrm>
            <a:off x="3329352" y="3535458"/>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cxnSp>
        <p:nvCxnSpPr>
          <p:cNvPr id="32" name="Straight Connector 31">
            <a:extLst>
              <a:ext uri="{FF2B5EF4-FFF2-40B4-BE49-F238E27FC236}">
                <a16:creationId xmlns:a16="http://schemas.microsoft.com/office/drawing/2014/main" id="{ED0860CD-FF7B-028F-07BA-D97BF178C4D1}"/>
              </a:ext>
            </a:extLst>
          </p:cNvPr>
          <p:cNvCxnSpPr>
            <a:cxnSpLocks/>
          </p:cNvCxnSpPr>
          <p:nvPr/>
        </p:nvCxnSpPr>
        <p:spPr>
          <a:xfrm flipH="1">
            <a:off x="2820569" y="3586346"/>
            <a:ext cx="6270" cy="559669"/>
          </a:xfrm>
          <a:prstGeom prst="line">
            <a:avLst/>
          </a:prstGeom>
          <a:ln w="19050" cap="sq" cmpd="sng" algn="ctr">
            <a:solidFill>
              <a:schemeClr val="accent2"/>
            </a:solidFill>
            <a:prstDash val="solid"/>
            <a:round/>
            <a:headEnd type="oval" w="sm" len="sm"/>
            <a:tailEnd type="diamond"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02D01E75-10AE-4DD5-C46A-354AD0FE39D2}"/>
              </a:ext>
            </a:extLst>
          </p:cNvPr>
          <p:cNvCxnSpPr>
            <a:cxnSpLocks/>
            <a:endCxn id="24" idx="4"/>
          </p:cNvCxnSpPr>
          <p:nvPr/>
        </p:nvCxnSpPr>
        <p:spPr>
          <a:xfrm>
            <a:off x="2820569" y="4180657"/>
            <a:ext cx="1060" cy="914139"/>
          </a:xfrm>
          <a:prstGeom prst="line">
            <a:avLst/>
          </a:prstGeom>
          <a:ln w="19050" cap="sq" cmpd="sng" algn="ctr">
            <a:solidFill>
              <a:schemeClr val="accent2"/>
            </a:solidFill>
            <a:prstDash val="solid"/>
            <a:round/>
            <a:headEnd type="none" w="lg" len="lg"/>
            <a:tailEnd type="diamond"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A4358401-1FAD-0A4B-2D27-F03B4954EC76}"/>
              </a:ext>
            </a:extLst>
          </p:cNvPr>
          <p:cNvSpPr txBox="1"/>
          <p:nvPr/>
        </p:nvSpPr>
        <p:spPr>
          <a:xfrm>
            <a:off x="2820569" y="4072853"/>
            <a:ext cx="413300" cy="307777"/>
          </a:xfrm>
          <a:prstGeom prst="rect">
            <a:avLst/>
          </a:prstGeom>
          <a:noFill/>
        </p:spPr>
        <p:txBody>
          <a:bodyPr wrap="square" rtlCol="0">
            <a:spAutoFit/>
          </a:bodyPr>
          <a:lstStyle/>
          <a:p>
            <a:r>
              <a:rPr lang="en-NO" sz="1400" b="1" dirty="0">
                <a:solidFill>
                  <a:schemeClr val="accent2"/>
                </a:solidFill>
              </a:rPr>
              <a:t>a</a:t>
            </a:r>
          </a:p>
        </p:txBody>
      </p:sp>
      <p:sp>
        <p:nvSpPr>
          <p:cNvPr id="35" name="TextBox 34">
            <a:extLst>
              <a:ext uri="{FF2B5EF4-FFF2-40B4-BE49-F238E27FC236}">
                <a16:creationId xmlns:a16="http://schemas.microsoft.com/office/drawing/2014/main" id="{380A1CEE-4E2C-6C28-D121-6AEA16D0B9B1}"/>
              </a:ext>
            </a:extLst>
          </p:cNvPr>
          <p:cNvSpPr txBox="1"/>
          <p:nvPr/>
        </p:nvSpPr>
        <p:spPr>
          <a:xfrm>
            <a:off x="2791909" y="4808674"/>
            <a:ext cx="413300" cy="307777"/>
          </a:xfrm>
          <a:prstGeom prst="rect">
            <a:avLst/>
          </a:prstGeom>
          <a:noFill/>
        </p:spPr>
        <p:txBody>
          <a:bodyPr wrap="square" rtlCol="0">
            <a:spAutoFit/>
          </a:bodyPr>
          <a:lstStyle/>
          <a:p>
            <a:r>
              <a:rPr lang="en-NO" sz="1400" b="1" dirty="0">
                <a:solidFill>
                  <a:schemeClr val="accent2"/>
                </a:solidFill>
              </a:rPr>
              <a:t>b</a:t>
            </a:r>
            <a:r>
              <a:rPr lang="en-NO" sz="1400" b="1" baseline="-25000" dirty="0">
                <a:solidFill>
                  <a:schemeClr val="accent2"/>
                </a:solidFill>
              </a:rPr>
              <a:t>1</a:t>
            </a:r>
            <a:endParaRPr lang="en-NO" sz="1400" b="1" dirty="0">
              <a:solidFill>
                <a:schemeClr val="accent2"/>
              </a:solidFill>
            </a:endParaRPr>
          </a:p>
        </p:txBody>
      </p:sp>
      <p:sp>
        <p:nvSpPr>
          <p:cNvPr id="36" name="Oval 35">
            <a:extLst>
              <a:ext uri="{FF2B5EF4-FFF2-40B4-BE49-F238E27FC236}">
                <a16:creationId xmlns:a16="http://schemas.microsoft.com/office/drawing/2014/main" id="{6DABB5F3-AF50-BF2A-0344-C79499D5BDF1}"/>
              </a:ext>
            </a:extLst>
          </p:cNvPr>
          <p:cNvSpPr>
            <a:spLocks noChangeAspect="1"/>
          </p:cNvSpPr>
          <p:nvPr/>
        </p:nvSpPr>
        <p:spPr>
          <a:xfrm>
            <a:off x="5028927" y="5672350"/>
            <a:ext cx="293420" cy="293420"/>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37" name="TextBox 36">
            <a:extLst>
              <a:ext uri="{FF2B5EF4-FFF2-40B4-BE49-F238E27FC236}">
                <a16:creationId xmlns:a16="http://schemas.microsoft.com/office/drawing/2014/main" id="{DF155648-A3E2-8557-B37D-9DD313EAECE1}"/>
              </a:ext>
            </a:extLst>
          </p:cNvPr>
          <p:cNvSpPr txBox="1"/>
          <p:nvPr/>
        </p:nvSpPr>
        <p:spPr>
          <a:xfrm>
            <a:off x="5271114" y="5642508"/>
            <a:ext cx="1400388" cy="338554"/>
          </a:xfrm>
          <a:prstGeom prst="rect">
            <a:avLst/>
          </a:prstGeom>
          <a:noFill/>
        </p:spPr>
        <p:txBody>
          <a:bodyPr wrap="square" rtlCol="0">
            <a:spAutoFit/>
          </a:bodyPr>
          <a:lstStyle/>
          <a:p>
            <a:r>
              <a:rPr lang="en-US" sz="1600" dirty="0"/>
              <a:t>PEC</a:t>
            </a:r>
            <a:endParaRPr lang="en-US" dirty="0"/>
          </a:p>
        </p:txBody>
      </p:sp>
      <p:sp>
        <p:nvSpPr>
          <p:cNvPr id="3" name="Oval 2">
            <a:extLst>
              <a:ext uri="{FF2B5EF4-FFF2-40B4-BE49-F238E27FC236}">
                <a16:creationId xmlns:a16="http://schemas.microsoft.com/office/drawing/2014/main" id="{ABDA769B-808C-AB06-5797-3E6135E57709}"/>
              </a:ext>
            </a:extLst>
          </p:cNvPr>
          <p:cNvSpPr>
            <a:spLocks noChangeAspect="1"/>
          </p:cNvSpPr>
          <p:nvPr/>
        </p:nvSpPr>
        <p:spPr>
          <a:xfrm>
            <a:off x="5028927" y="6060250"/>
            <a:ext cx="293420" cy="293420"/>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4" name="TextBox 3">
            <a:extLst>
              <a:ext uri="{FF2B5EF4-FFF2-40B4-BE49-F238E27FC236}">
                <a16:creationId xmlns:a16="http://schemas.microsoft.com/office/drawing/2014/main" id="{E4A2338B-7DA0-9D94-2095-4ACCF20897D3}"/>
              </a:ext>
            </a:extLst>
          </p:cNvPr>
          <p:cNvSpPr txBox="1"/>
          <p:nvPr/>
        </p:nvSpPr>
        <p:spPr>
          <a:xfrm>
            <a:off x="5271114" y="6032645"/>
            <a:ext cx="1400388" cy="338554"/>
          </a:xfrm>
          <a:prstGeom prst="rect">
            <a:avLst/>
          </a:prstGeom>
          <a:noFill/>
        </p:spPr>
        <p:txBody>
          <a:bodyPr wrap="square" rtlCol="0">
            <a:spAutoFit/>
          </a:bodyPr>
          <a:lstStyle/>
          <a:p>
            <a:r>
              <a:rPr lang="en-US" sz="1600" dirty="0"/>
              <a:t>Vacuum</a:t>
            </a:r>
            <a:endParaRPr lang="en-US" dirty="0"/>
          </a:p>
        </p:txBody>
      </p:sp>
      <p:sp>
        <p:nvSpPr>
          <p:cNvPr id="31" name="Text 5">
            <a:extLst>
              <a:ext uri="{FF2B5EF4-FFF2-40B4-BE49-F238E27FC236}">
                <a16:creationId xmlns:a16="http://schemas.microsoft.com/office/drawing/2014/main" id="{E32610CF-D6D6-B85F-C302-60F160182B88}"/>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
        <p:nvSpPr>
          <p:cNvPr id="8" name="Oval 7">
            <a:extLst>
              <a:ext uri="{FF2B5EF4-FFF2-40B4-BE49-F238E27FC236}">
                <a16:creationId xmlns:a16="http://schemas.microsoft.com/office/drawing/2014/main" id="{2B20CD21-160F-96D2-C49D-EFBF8B22B874}"/>
              </a:ext>
            </a:extLst>
          </p:cNvPr>
          <p:cNvSpPr>
            <a:spLocks noChangeAspect="1"/>
          </p:cNvSpPr>
          <p:nvPr/>
        </p:nvSpPr>
        <p:spPr>
          <a:xfrm>
            <a:off x="7371940" y="1297391"/>
            <a:ext cx="4580031" cy="4580031"/>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10" name="Oval 9">
            <a:extLst>
              <a:ext uri="{FF2B5EF4-FFF2-40B4-BE49-F238E27FC236}">
                <a16:creationId xmlns:a16="http://schemas.microsoft.com/office/drawing/2014/main" id="{920A2D54-E713-FE5E-A416-7DECB76C350B}"/>
              </a:ext>
            </a:extLst>
          </p:cNvPr>
          <p:cNvSpPr>
            <a:spLocks noChangeAspect="1"/>
          </p:cNvSpPr>
          <p:nvPr/>
        </p:nvSpPr>
        <p:spPr>
          <a:xfrm>
            <a:off x="8154563" y="2077897"/>
            <a:ext cx="3016899" cy="3016899"/>
          </a:xfrm>
          <a:prstGeom prst="ellipse">
            <a:avLst/>
          </a:prstGeom>
          <a:solidFill>
            <a:schemeClr val="accent6">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11" name="Oval 10">
            <a:extLst>
              <a:ext uri="{FF2B5EF4-FFF2-40B4-BE49-F238E27FC236}">
                <a16:creationId xmlns:a16="http://schemas.microsoft.com/office/drawing/2014/main" id="{39B683E0-0C14-BC4E-715C-906EF65BB502}"/>
              </a:ext>
            </a:extLst>
          </p:cNvPr>
          <p:cNvSpPr>
            <a:spLocks noChangeAspect="1"/>
          </p:cNvSpPr>
          <p:nvPr/>
        </p:nvSpPr>
        <p:spPr>
          <a:xfrm>
            <a:off x="9095061" y="3019452"/>
            <a:ext cx="1133788" cy="1133788"/>
          </a:xfrm>
          <a:prstGeom prst="ellipse">
            <a:avLst/>
          </a:prstGeom>
          <a:noFill/>
          <a:ln w="28575" cap="sq">
            <a:solidFill>
              <a:schemeClr val="accent1">
                <a:shade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2" name="Oval 11">
            <a:extLst>
              <a:ext uri="{FF2B5EF4-FFF2-40B4-BE49-F238E27FC236}">
                <a16:creationId xmlns:a16="http://schemas.microsoft.com/office/drawing/2014/main" id="{411D49BD-2BD6-EBF0-2F03-891800EFC337}"/>
              </a:ext>
            </a:extLst>
          </p:cNvPr>
          <p:cNvSpPr>
            <a:spLocks noChangeAspect="1"/>
          </p:cNvSpPr>
          <p:nvPr/>
        </p:nvSpPr>
        <p:spPr>
          <a:xfrm>
            <a:off x="10170736" y="3535458"/>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cxnSp>
        <p:nvCxnSpPr>
          <p:cNvPr id="16" name="Straight Connector 15">
            <a:extLst>
              <a:ext uri="{FF2B5EF4-FFF2-40B4-BE49-F238E27FC236}">
                <a16:creationId xmlns:a16="http://schemas.microsoft.com/office/drawing/2014/main" id="{2E99AB74-9D58-30EB-C6A1-BF91E77AA490}"/>
              </a:ext>
            </a:extLst>
          </p:cNvPr>
          <p:cNvCxnSpPr>
            <a:cxnSpLocks/>
          </p:cNvCxnSpPr>
          <p:nvPr/>
        </p:nvCxnSpPr>
        <p:spPr>
          <a:xfrm flipH="1">
            <a:off x="9661953" y="3586346"/>
            <a:ext cx="6270" cy="559669"/>
          </a:xfrm>
          <a:prstGeom prst="line">
            <a:avLst/>
          </a:prstGeom>
          <a:ln w="19050" cap="sq" cmpd="sng" algn="ctr">
            <a:solidFill>
              <a:schemeClr val="accent2"/>
            </a:solidFill>
            <a:prstDash val="solid"/>
            <a:round/>
            <a:headEnd type="oval" w="sm" len="sm"/>
            <a:tailEnd type="diamond"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B85B52CD-B2FD-7322-37EE-F5B0460BBC94}"/>
              </a:ext>
            </a:extLst>
          </p:cNvPr>
          <p:cNvCxnSpPr>
            <a:cxnSpLocks/>
            <a:endCxn id="10" idx="4"/>
          </p:cNvCxnSpPr>
          <p:nvPr/>
        </p:nvCxnSpPr>
        <p:spPr>
          <a:xfrm>
            <a:off x="9661953" y="4180657"/>
            <a:ext cx="1060" cy="914139"/>
          </a:xfrm>
          <a:prstGeom prst="line">
            <a:avLst/>
          </a:prstGeom>
          <a:ln w="19050" cap="sq" cmpd="sng" algn="ctr">
            <a:solidFill>
              <a:schemeClr val="accent2"/>
            </a:solidFill>
            <a:prstDash val="solid"/>
            <a:round/>
            <a:headEnd type="none" w="lg" len="lg"/>
            <a:tailEnd type="diamond" w="med" len="med"/>
          </a:ln>
        </p:spPr>
        <p:style>
          <a:lnRef idx="0">
            <a:scrgbClr r="0" g="0" b="0"/>
          </a:lnRef>
          <a:fillRef idx="0">
            <a:scrgbClr r="0" g="0" b="0"/>
          </a:fillRef>
          <a:effectRef idx="0">
            <a:scrgbClr r="0" g="0" b="0"/>
          </a:effectRef>
          <a:fontRef idx="minor">
            <a:schemeClr val="tx1"/>
          </a:fontRef>
        </p:style>
      </p:cxnSp>
      <p:sp>
        <p:nvSpPr>
          <p:cNvPr id="30" name="TextBox 29">
            <a:extLst>
              <a:ext uri="{FF2B5EF4-FFF2-40B4-BE49-F238E27FC236}">
                <a16:creationId xmlns:a16="http://schemas.microsoft.com/office/drawing/2014/main" id="{16DA34D4-76F5-D5B6-5FC5-609DF4E87BC9}"/>
              </a:ext>
            </a:extLst>
          </p:cNvPr>
          <p:cNvSpPr txBox="1"/>
          <p:nvPr/>
        </p:nvSpPr>
        <p:spPr>
          <a:xfrm>
            <a:off x="9661953" y="4072853"/>
            <a:ext cx="413300" cy="307777"/>
          </a:xfrm>
          <a:prstGeom prst="rect">
            <a:avLst/>
          </a:prstGeom>
          <a:noFill/>
        </p:spPr>
        <p:txBody>
          <a:bodyPr wrap="square" rtlCol="0">
            <a:spAutoFit/>
          </a:bodyPr>
          <a:lstStyle/>
          <a:p>
            <a:r>
              <a:rPr lang="en-NO" sz="1400" b="1" dirty="0">
                <a:solidFill>
                  <a:schemeClr val="accent2"/>
                </a:solidFill>
              </a:rPr>
              <a:t>a</a:t>
            </a:r>
          </a:p>
        </p:txBody>
      </p:sp>
      <p:sp>
        <p:nvSpPr>
          <p:cNvPr id="40" name="TextBox 39">
            <a:extLst>
              <a:ext uri="{FF2B5EF4-FFF2-40B4-BE49-F238E27FC236}">
                <a16:creationId xmlns:a16="http://schemas.microsoft.com/office/drawing/2014/main" id="{48C7ABFA-A6B4-4E1F-E4FD-D189F87F5A1C}"/>
              </a:ext>
            </a:extLst>
          </p:cNvPr>
          <p:cNvSpPr txBox="1"/>
          <p:nvPr/>
        </p:nvSpPr>
        <p:spPr>
          <a:xfrm>
            <a:off x="9633293" y="4808674"/>
            <a:ext cx="413300" cy="307777"/>
          </a:xfrm>
          <a:prstGeom prst="rect">
            <a:avLst/>
          </a:prstGeom>
          <a:noFill/>
        </p:spPr>
        <p:txBody>
          <a:bodyPr wrap="square" rtlCol="0">
            <a:spAutoFit/>
          </a:bodyPr>
          <a:lstStyle/>
          <a:p>
            <a:r>
              <a:rPr lang="en-NO" sz="1400" b="1" dirty="0">
                <a:solidFill>
                  <a:schemeClr val="accent2"/>
                </a:solidFill>
              </a:rPr>
              <a:t>b</a:t>
            </a:r>
            <a:r>
              <a:rPr lang="en-NO" sz="1400" b="1" baseline="-25000" dirty="0">
                <a:solidFill>
                  <a:schemeClr val="accent2"/>
                </a:solidFill>
              </a:rPr>
              <a:t>1</a:t>
            </a:r>
            <a:endParaRPr lang="en-NO" sz="1400" b="1" dirty="0">
              <a:solidFill>
                <a:schemeClr val="accent2"/>
              </a:solidFill>
            </a:endParaRPr>
          </a:p>
        </p:txBody>
      </p:sp>
      <p:sp>
        <p:nvSpPr>
          <p:cNvPr id="44" name="Oval 43">
            <a:extLst>
              <a:ext uri="{FF2B5EF4-FFF2-40B4-BE49-F238E27FC236}">
                <a16:creationId xmlns:a16="http://schemas.microsoft.com/office/drawing/2014/main" id="{A3F2F999-7EFA-5730-C5E8-8B6190F430AE}"/>
              </a:ext>
            </a:extLst>
          </p:cNvPr>
          <p:cNvSpPr>
            <a:spLocks noChangeAspect="1"/>
          </p:cNvSpPr>
          <p:nvPr/>
        </p:nvSpPr>
        <p:spPr>
          <a:xfrm>
            <a:off x="6229045" y="5672350"/>
            <a:ext cx="293420" cy="293420"/>
          </a:xfrm>
          <a:prstGeom prst="ellipse">
            <a:avLst/>
          </a:prstGeom>
          <a:solidFill>
            <a:schemeClr val="accent6">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mc:AlternateContent xmlns:mc="http://schemas.openxmlformats.org/markup-compatibility/2006">
        <mc:Choice xmlns:a14="http://schemas.microsoft.com/office/drawing/2010/main" Requires="a14">
          <p:sp>
            <p:nvSpPr>
              <p:cNvPr id="45" name="TextBox 44">
                <a:extLst>
                  <a:ext uri="{FF2B5EF4-FFF2-40B4-BE49-F238E27FC236}">
                    <a16:creationId xmlns:a16="http://schemas.microsoft.com/office/drawing/2014/main" id="{D553F126-2949-4C71-1550-00B3F06BD365}"/>
                  </a:ext>
                </a:extLst>
              </p:cNvPr>
              <p:cNvSpPr txBox="1"/>
              <p:nvPr/>
            </p:nvSpPr>
            <p:spPr>
              <a:xfrm>
                <a:off x="6522465" y="5634394"/>
                <a:ext cx="2297535" cy="369332"/>
              </a:xfrm>
              <a:prstGeom prst="rect">
                <a:avLst/>
              </a:prstGeom>
              <a:noFill/>
            </p:spPr>
            <p:txBody>
              <a:bodyPr wrap="square" rtlCol="0">
                <a:spAutoFit/>
              </a:bodyPr>
              <a:lstStyle/>
              <a:p>
                <a:r>
                  <a:rPr lang="en-US" sz="1600" b="0" dirty="0"/>
                  <a:t>Material: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𝜀</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1</m:t>
                        </m:r>
                      </m:sub>
                    </m:sSub>
                  </m:oMath>
                </a14:m>
                <a:endParaRPr lang="en-US" dirty="0"/>
              </a:p>
            </p:txBody>
          </p:sp>
        </mc:Choice>
        <mc:Fallback>
          <p:sp>
            <p:nvSpPr>
              <p:cNvPr id="45" name="TextBox 44">
                <a:extLst>
                  <a:ext uri="{FF2B5EF4-FFF2-40B4-BE49-F238E27FC236}">
                    <a16:creationId xmlns:a16="http://schemas.microsoft.com/office/drawing/2014/main" id="{D553F126-2949-4C71-1550-00B3F06BD365}"/>
                  </a:ext>
                </a:extLst>
              </p:cNvPr>
              <p:cNvSpPr txBox="1">
                <a:spLocks noRot="1" noChangeAspect="1" noMove="1" noResize="1" noEditPoints="1" noAdjustHandles="1" noChangeArrowheads="1" noChangeShapeType="1" noTextEdit="1"/>
              </p:cNvSpPr>
              <p:nvPr/>
            </p:nvSpPr>
            <p:spPr>
              <a:xfrm>
                <a:off x="6522465" y="5634394"/>
                <a:ext cx="2297535" cy="369332"/>
              </a:xfrm>
              <a:prstGeom prst="rect">
                <a:avLst/>
              </a:prstGeom>
              <a:blipFill>
                <a:blip r:embed="rId3"/>
                <a:stretch>
                  <a:fillRect l="-1099" b="-20000"/>
                </a:stretch>
              </a:blipFill>
            </p:spPr>
            <p:txBody>
              <a:bodyPr/>
              <a:lstStyle/>
              <a:p>
                <a:r>
                  <a:rPr lang="en-US">
                    <a:noFill/>
                  </a:rPr>
                  <a:t> </a:t>
                </a:r>
              </a:p>
            </p:txBody>
          </p:sp>
        </mc:Fallback>
      </mc:AlternateContent>
      <p:sp>
        <p:nvSpPr>
          <p:cNvPr id="46" name="Oval 45">
            <a:extLst>
              <a:ext uri="{FF2B5EF4-FFF2-40B4-BE49-F238E27FC236}">
                <a16:creationId xmlns:a16="http://schemas.microsoft.com/office/drawing/2014/main" id="{35BC31EF-3FFA-8893-1008-BD7A7783C73F}"/>
              </a:ext>
            </a:extLst>
          </p:cNvPr>
          <p:cNvSpPr>
            <a:spLocks noChangeAspect="1"/>
          </p:cNvSpPr>
          <p:nvPr/>
        </p:nvSpPr>
        <p:spPr>
          <a:xfrm>
            <a:off x="6317642" y="6143809"/>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sp>
        <p:nvSpPr>
          <p:cNvPr id="47" name="TextBox 46">
            <a:extLst>
              <a:ext uri="{FF2B5EF4-FFF2-40B4-BE49-F238E27FC236}">
                <a16:creationId xmlns:a16="http://schemas.microsoft.com/office/drawing/2014/main" id="{7FA8A53D-6EEC-3CED-5178-AE109944D5F2}"/>
              </a:ext>
            </a:extLst>
          </p:cNvPr>
          <p:cNvSpPr txBox="1"/>
          <p:nvPr/>
        </p:nvSpPr>
        <p:spPr>
          <a:xfrm>
            <a:off x="6522465" y="6040874"/>
            <a:ext cx="1466814" cy="338554"/>
          </a:xfrm>
          <a:prstGeom prst="rect">
            <a:avLst/>
          </a:prstGeom>
          <a:noFill/>
        </p:spPr>
        <p:txBody>
          <a:bodyPr wrap="square" rtlCol="0">
            <a:spAutoFit/>
          </a:bodyPr>
          <a:lstStyle/>
          <a:p>
            <a:r>
              <a:rPr lang="en-US" sz="1600" dirty="0"/>
              <a:t>Source charge</a:t>
            </a:r>
            <a:endParaRPr lang="en-US" dirty="0"/>
          </a:p>
        </p:txBody>
      </p:sp>
      <p:sp>
        <p:nvSpPr>
          <p:cNvPr id="48" name="TextBox 47">
            <a:extLst>
              <a:ext uri="{FF2B5EF4-FFF2-40B4-BE49-F238E27FC236}">
                <a16:creationId xmlns:a16="http://schemas.microsoft.com/office/drawing/2014/main" id="{B98158FE-F316-AEE3-6C6C-8839EFA9FDE5}"/>
              </a:ext>
            </a:extLst>
          </p:cNvPr>
          <p:cNvSpPr txBox="1"/>
          <p:nvPr/>
        </p:nvSpPr>
        <p:spPr>
          <a:xfrm>
            <a:off x="586618" y="947594"/>
            <a:ext cx="4410582" cy="369332"/>
          </a:xfrm>
          <a:prstGeom prst="rect">
            <a:avLst/>
          </a:prstGeom>
          <a:noFill/>
        </p:spPr>
        <p:txBody>
          <a:bodyPr wrap="square">
            <a:spAutoFit/>
          </a:bodyPr>
          <a:lstStyle/>
          <a:p>
            <a:pPr marL="0" indent="0" algn="ctr">
              <a:buNone/>
            </a:pPr>
            <a:r>
              <a:rPr lang="en-US" i="1" dirty="0">
                <a:solidFill>
                  <a:srgbClr val="0B1324"/>
                </a:solidFill>
                <a:latin typeface="Aptos Display" pitchFamily="34" charset="0"/>
                <a:ea typeface="Aptos Display" pitchFamily="34" charset="-122"/>
                <a:cs typeface="Aptos Display" pitchFamily="34" charset="-120"/>
              </a:rPr>
              <a:t>Standard SC geometry</a:t>
            </a:r>
            <a:endParaRPr lang="en-US" i="1" dirty="0"/>
          </a:p>
        </p:txBody>
      </p:sp>
      <p:sp>
        <p:nvSpPr>
          <p:cNvPr id="49" name="TextBox 48">
            <a:extLst>
              <a:ext uri="{FF2B5EF4-FFF2-40B4-BE49-F238E27FC236}">
                <a16:creationId xmlns:a16="http://schemas.microsoft.com/office/drawing/2014/main" id="{33346FFD-EA0A-FF35-6617-BFB4F5BFB2BB}"/>
              </a:ext>
            </a:extLst>
          </p:cNvPr>
          <p:cNvSpPr txBox="1"/>
          <p:nvPr/>
        </p:nvSpPr>
        <p:spPr>
          <a:xfrm>
            <a:off x="7456662" y="929177"/>
            <a:ext cx="4410582" cy="369332"/>
          </a:xfrm>
          <a:prstGeom prst="rect">
            <a:avLst/>
          </a:prstGeom>
          <a:noFill/>
        </p:spPr>
        <p:txBody>
          <a:bodyPr wrap="square">
            <a:spAutoFit/>
          </a:bodyPr>
          <a:lstStyle/>
          <a:p>
            <a:pPr marL="0" indent="0" algn="ctr">
              <a:buNone/>
            </a:pPr>
            <a:r>
              <a:rPr lang="en-US" i="1" dirty="0">
                <a:solidFill>
                  <a:srgbClr val="0B1324"/>
                </a:solidFill>
                <a:latin typeface="Aptos Display" pitchFamily="34" charset="0"/>
                <a:ea typeface="Aptos Display" pitchFamily="34" charset="-122"/>
                <a:cs typeface="Aptos Display" pitchFamily="34" charset="-120"/>
              </a:rPr>
              <a:t>Material-filled SC geometry</a:t>
            </a:r>
            <a:endParaRPr lang="en-US" i="1" dirty="0"/>
          </a:p>
        </p:txBody>
      </p:sp>
      <p:sp>
        <p:nvSpPr>
          <p:cNvPr id="51" name="Right Arrow 50">
            <a:extLst>
              <a:ext uri="{FF2B5EF4-FFF2-40B4-BE49-F238E27FC236}">
                <a16:creationId xmlns:a16="http://schemas.microsoft.com/office/drawing/2014/main" id="{64989E74-CD54-F703-909E-422C66454714}"/>
              </a:ext>
            </a:extLst>
          </p:cNvPr>
          <p:cNvSpPr/>
          <p:nvPr/>
        </p:nvSpPr>
        <p:spPr>
          <a:xfrm>
            <a:off x="5744462" y="3442242"/>
            <a:ext cx="993602" cy="302658"/>
          </a:xfrm>
          <a:prstGeom prst="rightArrow">
            <a:avLst>
              <a:gd name="adj1" fmla="val 50000"/>
              <a:gd name="adj2" fmla="val 114231"/>
            </a:avLst>
          </a:prstGeom>
          <a:noFill/>
          <a:ln>
            <a:solidFill>
              <a:schemeClr val="bg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3504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6B664-64CA-3182-30FC-9014B6449382}"/>
            </a:ext>
          </a:extLst>
        </p:cNvPr>
        <p:cNvGrpSpPr/>
        <p:nvPr/>
      </p:nvGrpSpPr>
      <p:grpSpPr>
        <a:xfrm>
          <a:off x="0" y="0"/>
          <a:ext cx="0" cy="0"/>
          <a:chOff x="0" y="0"/>
          <a:chExt cx="0" cy="0"/>
        </a:xfrm>
      </p:grpSpPr>
      <p:sp>
        <p:nvSpPr>
          <p:cNvPr id="39" name="Freeform 38">
            <a:extLst>
              <a:ext uri="{FF2B5EF4-FFF2-40B4-BE49-F238E27FC236}">
                <a16:creationId xmlns:a16="http://schemas.microsoft.com/office/drawing/2014/main" id="{3C4B0CAD-FDA2-CF1A-4F76-D9322CE6201C}"/>
              </a:ext>
            </a:extLst>
          </p:cNvPr>
          <p:cNvSpPr/>
          <p:nvPr/>
        </p:nvSpPr>
        <p:spPr>
          <a:xfrm>
            <a:off x="4086043" y="5986900"/>
            <a:ext cx="510591" cy="285540"/>
          </a:xfrm>
          <a:custGeom>
            <a:avLst/>
            <a:gdLst>
              <a:gd name="csX0" fmla="*/ 209796 w 510591"/>
              <a:gd name="csY0" fmla="*/ 2727 h 285540"/>
              <a:gd name="csX1" fmla="*/ 105468 w 510591"/>
              <a:gd name="csY1" fmla="*/ 2727 h 285540"/>
              <a:gd name="csX2" fmla="*/ 7278 w 510591"/>
              <a:gd name="csY2" fmla="*/ 15001 h 285540"/>
              <a:gd name="csX3" fmla="*/ 13415 w 510591"/>
              <a:gd name="csY3" fmla="*/ 150013 h 285540"/>
              <a:gd name="csX4" fmla="*/ 62510 w 510591"/>
              <a:gd name="csY4" fmla="*/ 260477 h 285540"/>
              <a:gd name="csX5" fmla="*/ 252754 w 510591"/>
              <a:gd name="csY5" fmla="*/ 278888 h 285540"/>
              <a:gd name="csX6" fmla="*/ 357082 w 510591"/>
              <a:gd name="csY6" fmla="*/ 278888 h 285540"/>
              <a:gd name="csX7" fmla="*/ 492094 w 510591"/>
              <a:gd name="csY7" fmla="*/ 199108 h 285540"/>
              <a:gd name="csX8" fmla="*/ 498231 w 510591"/>
              <a:gd name="csY8" fmla="*/ 45685 h 285540"/>
              <a:gd name="csX9" fmla="*/ 387766 w 510591"/>
              <a:gd name="csY9" fmla="*/ 2727 h 285540"/>
              <a:gd name="csX10" fmla="*/ 209796 w 510591"/>
              <a:gd name="csY10" fmla="*/ 2727 h 285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0591" h="285540">
                <a:moveTo>
                  <a:pt x="209796" y="2727"/>
                </a:moveTo>
                <a:cubicBezTo>
                  <a:pt x="162746" y="2727"/>
                  <a:pt x="139221" y="681"/>
                  <a:pt x="105468" y="2727"/>
                </a:cubicBezTo>
                <a:cubicBezTo>
                  <a:pt x="71715" y="4773"/>
                  <a:pt x="22620" y="-9547"/>
                  <a:pt x="7278" y="15001"/>
                </a:cubicBezTo>
                <a:cubicBezTo>
                  <a:pt x="-8064" y="39549"/>
                  <a:pt x="4210" y="109100"/>
                  <a:pt x="13415" y="150013"/>
                </a:cubicBezTo>
                <a:cubicBezTo>
                  <a:pt x="22620" y="190926"/>
                  <a:pt x="22620" y="238998"/>
                  <a:pt x="62510" y="260477"/>
                </a:cubicBezTo>
                <a:cubicBezTo>
                  <a:pt x="102400" y="281956"/>
                  <a:pt x="203659" y="275820"/>
                  <a:pt x="252754" y="278888"/>
                </a:cubicBezTo>
                <a:cubicBezTo>
                  <a:pt x="301849" y="281956"/>
                  <a:pt x="317192" y="292185"/>
                  <a:pt x="357082" y="278888"/>
                </a:cubicBezTo>
                <a:cubicBezTo>
                  <a:pt x="396972" y="265591"/>
                  <a:pt x="468569" y="237975"/>
                  <a:pt x="492094" y="199108"/>
                </a:cubicBezTo>
                <a:cubicBezTo>
                  <a:pt x="515619" y="160241"/>
                  <a:pt x="515619" y="78415"/>
                  <a:pt x="498231" y="45685"/>
                </a:cubicBezTo>
                <a:cubicBezTo>
                  <a:pt x="480843" y="12955"/>
                  <a:pt x="429702" y="8864"/>
                  <a:pt x="387766" y="2727"/>
                </a:cubicBezTo>
                <a:cubicBezTo>
                  <a:pt x="345830" y="-3410"/>
                  <a:pt x="256846" y="2727"/>
                  <a:pt x="209796" y="2727"/>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1E91AC66-98DA-B28E-9232-88743E55002F}"/>
              </a:ext>
            </a:extLst>
          </p:cNvPr>
          <p:cNvSpPr/>
          <p:nvPr/>
        </p:nvSpPr>
        <p:spPr>
          <a:xfrm>
            <a:off x="4957391" y="5498530"/>
            <a:ext cx="575869" cy="351809"/>
          </a:xfrm>
          <a:custGeom>
            <a:avLst/>
            <a:gdLst>
              <a:gd name="csX0" fmla="*/ 295806 w 575869"/>
              <a:gd name="csY0" fmla="*/ 18555 h 351809"/>
              <a:gd name="csX1" fmla="*/ 216026 w 575869"/>
              <a:gd name="csY1" fmla="*/ 24691 h 351809"/>
              <a:gd name="csX2" fmla="*/ 56467 w 575869"/>
              <a:gd name="csY2" fmla="*/ 24691 h 351809"/>
              <a:gd name="csX3" fmla="*/ 1235 w 575869"/>
              <a:gd name="csY3" fmla="*/ 79924 h 351809"/>
              <a:gd name="csX4" fmla="*/ 19645 w 575869"/>
              <a:gd name="csY4" fmla="*/ 190388 h 351809"/>
              <a:gd name="csX5" fmla="*/ 38056 w 575869"/>
              <a:gd name="csY5" fmla="*/ 313126 h 351809"/>
              <a:gd name="csX6" fmla="*/ 203753 w 575869"/>
              <a:gd name="csY6" fmla="*/ 325400 h 351809"/>
              <a:gd name="csX7" fmla="*/ 369449 w 575869"/>
              <a:gd name="csY7" fmla="*/ 349948 h 351809"/>
              <a:gd name="csX8" fmla="*/ 479914 w 575869"/>
              <a:gd name="csY8" fmla="*/ 270168 h 351809"/>
              <a:gd name="csX9" fmla="*/ 571967 w 575869"/>
              <a:gd name="csY9" fmla="*/ 122882 h 351809"/>
              <a:gd name="csX10" fmla="*/ 535146 w 575869"/>
              <a:gd name="csY10" fmla="*/ 6281 h 351809"/>
              <a:gd name="csX11" fmla="*/ 295806 w 575869"/>
              <a:gd name="csY11" fmla="*/ 18555 h 351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75869" h="351809">
                <a:moveTo>
                  <a:pt x="295806" y="18555"/>
                </a:moveTo>
                <a:cubicBezTo>
                  <a:pt x="242619" y="21623"/>
                  <a:pt x="255916" y="23668"/>
                  <a:pt x="216026" y="24691"/>
                </a:cubicBezTo>
                <a:cubicBezTo>
                  <a:pt x="176136" y="25714"/>
                  <a:pt x="92265" y="15486"/>
                  <a:pt x="56467" y="24691"/>
                </a:cubicBezTo>
                <a:cubicBezTo>
                  <a:pt x="20669" y="33896"/>
                  <a:pt x="7372" y="52308"/>
                  <a:pt x="1235" y="79924"/>
                </a:cubicBezTo>
                <a:cubicBezTo>
                  <a:pt x="-4902" y="107540"/>
                  <a:pt x="13508" y="151521"/>
                  <a:pt x="19645" y="190388"/>
                </a:cubicBezTo>
                <a:cubicBezTo>
                  <a:pt x="25782" y="229255"/>
                  <a:pt x="7371" y="290624"/>
                  <a:pt x="38056" y="313126"/>
                </a:cubicBezTo>
                <a:cubicBezTo>
                  <a:pt x="68741" y="335628"/>
                  <a:pt x="148521" y="319263"/>
                  <a:pt x="203753" y="325400"/>
                </a:cubicBezTo>
                <a:cubicBezTo>
                  <a:pt x="258985" y="331537"/>
                  <a:pt x="323422" y="359153"/>
                  <a:pt x="369449" y="349948"/>
                </a:cubicBezTo>
                <a:cubicBezTo>
                  <a:pt x="415476" y="340743"/>
                  <a:pt x="446161" y="308012"/>
                  <a:pt x="479914" y="270168"/>
                </a:cubicBezTo>
                <a:cubicBezTo>
                  <a:pt x="513667" y="232324"/>
                  <a:pt x="562762" y="166863"/>
                  <a:pt x="571967" y="122882"/>
                </a:cubicBezTo>
                <a:cubicBezTo>
                  <a:pt x="581172" y="78901"/>
                  <a:pt x="576059" y="24692"/>
                  <a:pt x="535146" y="6281"/>
                </a:cubicBezTo>
                <a:cubicBezTo>
                  <a:pt x="494233" y="-12130"/>
                  <a:pt x="348993" y="15487"/>
                  <a:pt x="295806" y="18555"/>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2688F805-52B0-071A-43C7-B86A12A8F309}"/>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Conventional space-charge: vacuum beam region</a:t>
            </a:r>
          </a:p>
        </p:txBody>
      </p:sp>
      <p:sp>
        <p:nvSpPr>
          <p:cNvPr id="26" name="Slide Number Placeholder 0">
            <a:extLst>
              <a:ext uri="{FF2B5EF4-FFF2-40B4-BE49-F238E27FC236}">
                <a16:creationId xmlns:a16="http://schemas.microsoft.com/office/drawing/2014/main" id="{B549DBBD-49B7-9EEC-5A00-2C3CF79C7FEA}"/>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4</a:t>
            </a:fld>
            <a:endParaRPr lang="en-US"/>
          </a:p>
        </p:txBody>
      </p:sp>
      <p:sp>
        <p:nvSpPr>
          <p:cNvPr id="27" name="Shape 6">
            <a:extLst>
              <a:ext uri="{FF2B5EF4-FFF2-40B4-BE49-F238E27FC236}">
                <a16:creationId xmlns:a16="http://schemas.microsoft.com/office/drawing/2014/main" id="{3E111799-B772-F630-3780-A184747AD2CD}"/>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EDDF7C55-53E1-6FAF-DAF3-B2EA5E790B0C}"/>
              </a:ext>
            </a:extLst>
          </p:cNvPr>
          <p:cNvSpPr/>
          <p:nvPr/>
        </p:nvSpPr>
        <p:spPr>
          <a:xfrm>
            <a:off x="254625" y="1080439"/>
            <a:ext cx="6630269" cy="3726443"/>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9" name="TextBox 8">
            <a:extLst>
              <a:ext uri="{FF2B5EF4-FFF2-40B4-BE49-F238E27FC236}">
                <a16:creationId xmlns:a16="http://schemas.microsoft.com/office/drawing/2014/main" id="{49CB9E3C-A822-696B-FE0F-EABEE443A379}"/>
              </a:ext>
            </a:extLst>
          </p:cNvPr>
          <p:cNvSpPr txBox="1"/>
          <p:nvPr/>
        </p:nvSpPr>
        <p:spPr>
          <a:xfrm>
            <a:off x="485418" y="1157470"/>
            <a:ext cx="6168682" cy="400110"/>
          </a:xfrm>
          <a:prstGeom prst="rect">
            <a:avLst/>
          </a:prstGeom>
          <a:noFill/>
        </p:spPr>
        <p:txBody>
          <a:bodyPr wrap="square">
            <a:spAutoFit/>
          </a:bodyPr>
          <a:lstStyle/>
          <a:p>
            <a:pPr marL="0" indent="0" algn="ctr">
              <a:buNone/>
            </a:pPr>
            <a:r>
              <a:rPr lang="en-US" sz="2000" b="1" dirty="0">
                <a:solidFill>
                  <a:srgbClr val="0B1324"/>
                </a:solidFill>
                <a:latin typeface="Aptos Display" pitchFamily="34" charset="0"/>
                <a:ea typeface="Aptos Display" pitchFamily="34" charset="-122"/>
                <a:cs typeface="Aptos Display" pitchFamily="34" charset="-120"/>
              </a:rPr>
              <a:t>Conventional Space-Charge Impedance</a:t>
            </a:r>
            <a:endParaRPr lang="en-US" sz="2000" dirty="0"/>
          </a:p>
        </p:txBody>
      </p:sp>
      <p:sp>
        <p:nvSpPr>
          <p:cNvPr id="14" name="TextBox 13">
            <a:extLst>
              <a:ext uri="{FF2B5EF4-FFF2-40B4-BE49-F238E27FC236}">
                <a16:creationId xmlns:a16="http://schemas.microsoft.com/office/drawing/2014/main" id="{751AB1A5-0C7A-1EE8-BAD0-1DF1281A00CB}"/>
              </a:ext>
            </a:extLst>
          </p:cNvPr>
          <p:cNvSpPr txBox="1"/>
          <p:nvPr/>
        </p:nvSpPr>
        <p:spPr>
          <a:xfrm>
            <a:off x="5730914" y="4529883"/>
            <a:ext cx="1153980" cy="276999"/>
          </a:xfrm>
          <a:prstGeom prst="rect">
            <a:avLst/>
          </a:prstGeom>
          <a:noFill/>
        </p:spPr>
        <p:txBody>
          <a:bodyPr wrap="square" rtlCol="0">
            <a:spAutoFit/>
          </a:bodyPr>
          <a:lstStyle/>
          <a:p>
            <a:pPr algn="r"/>
            <a:r>
              <a:rPr lang="en-US" sz="1200" dirty="0">
                <a:hlinkClick r:id="rId3" action="ppaction://hlinksldjump"/>
              </a:rPr>
              <a:t>Definitions →</a:t>
            </a:r>
            <a:endParaRPr lang="en-US" sz="1200" dirty="0"/>
          </a:p>
        </p:txBody>
      </p:sp>
      <p:sp>
        <p:nvSpPr>
          <p:cNvPr id="30" name="Freeform 29">
            <a:extLst>
              <a:ext uri="{FF2B5EF4-FFF2-40B4-BE49-F238E27FC236}">
                <a16:creationId xmlns:a16="http://schemas.microsoft.com/office/drawing/2014/main" id="{6B7D4BF6-4EB1-0209-7026-B1818C5A9DAC}"/>
              </a:ext>
            </a:extLst>
          </p:cNvPr>
          <p:cNvSpPr/>
          <p:nvPr/>
        </p:nvSpPr>
        <p:spPr>
          <a:xfrm>
            <a:off x="3802316" y="1699091"/>
            <a:ext cx="898481" cy="718322"/>
          </a:xfrm>
          <a:custGeom>
            <a:avLst/>
            <a:gdLst>
              <a:gd name="csX0" fmla="*/ 479127 w 898481"/>
              <a:gd name="csY0" fmla="*/ 18614 h 718322"/>
              <a:gd name="csX1" fmla="*/ 295392 w 898481"/>
              <a:gd name="csY1" fmla="*/ 27159 h 718322"/>
              <a:gd name="csX2" fmla="*/ 124477 w 898481"/>
              <a:gd name="csY2" fmla="*/ 22887 h 718322"/>
              <a:gd name="csX3" fmla="*/ 39019 w 898481"/>
              <a:gd name="csY3" fmla="*/ 138255 h 718322"/>
              <a:gd name="csX4" fmla="*/ 17654 w 898481"/>
              <a:gd name="csY4" fmla="*/ 309171 h 718322"/>
              <a:gd name="csX5" fmla="*/ 563 w 898481"/>
              <a:gd name="csY5" fmla="*/ 437358 h 718322"/>
              <a:gd name="csX6" fmla="*/ 39019 w 898481"/>
              <a:gd name="csY6" fmla="*/ 539907 h 718322"/>
              <a:gd name="csX7" fmla="*/ 68929 w 898481"/>
              <a:gd name="csY7" fmla="*/ 642457 h 718322"/>
              <a:gd name="csX8" fmla="*/ 154387 w 898481"/>
              <a:gd name="csY8" fmla="*/ 693731 h 718322"/>
              <a:gd name="csX9" fmla="*/ 359486 w 898481"/>
              <a:gd name="csY9" fmla="*/ 715096 h 718322"/>
              <a:gd name="csX10" fmla="*/ 624405 w 898481"/>
              <a:gd name="csY10" fmla="*/ 715096 h 718322"/>
              <a:gd name="csX11" fmla="*/ 803867 w 898481"/>
              <a:gd name="csY11" fmla="*/ 685186 h 718322"/>
              <a:gd name="csX12" fmla="*/ 876506 w 898481"/>
              <a:gd name="csY12" fmla="*/ 497178 h 718322"/>
              <a:gd name="csX13" fmla="*/ 872234 w 898481"/>
              <a:gd name="csY13" fmla="*/ 356173 h 718322"/>
              <a:gd name="csX14" fmla="*/ 897871 w 898481"/>
              <a:gd name="csY14" fmla="*/ 210894 h 718322"/>
              <a:gd name="csX15" fmla="*/ 842323 w 898481"/>
              <a:gd name="csY15" fmla="*/ 57070 h 718322"/>
              <a:gd name="csX16" fmla="*/ 671407 w 898481"/>
              <a:gd name="csY16" fmla="*/ 1522 h 718322"/>
              <a:gd name="csX17" fmla="*/ 479127 w 898481"/>
              <a:gd name="csY17" fmla="*/ 18614 h 718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98481" h="718322">
                <a:moveTo>
                  <a:pt x="479127" y="18614"/>
                </a:moveTo>
                <a:cubicBezTo>
                  <a:pt x="416458" y="22887"/>
                  <a:pt x="354500" y="26447"/>
                  <a:pt x="295392" y="27159"/>
                </a:cubicBezTo>
                <a:cubicBezTo>
                  <a:pt x="236284" y="27871"/>
                  <a:pt x="167206" y="4371"/>
                  <a:pt x="124477" y="22887"/>
                </a:cubicBezTo>
                <a:cubicBezTo>
                  <a:pt x="81748" y="41403"/>
                  <a:pt x="56823" y="90541"/>
                  <a:pt x="39019" y="138255"/>
                </a:cubicBezTo>
                <a:cubicBezTo>
                  <a:pt x="21215" y="185969"/>
                  <a:pt x="24063" y="259321"/>
                  <a:pt x="17654" y="309171"/>
                </a:cubicBezTo>
                <a:cubicBezTo>
                  <a:pt x="11245" y="359022"/>
                  <a:pt x="-2998" y="398902"/>
                  <a:pt x="563" y="437358"/>
                </a:cubicBezTo>
                <a:cubicBezTo>
                  <a:pt x="4124" y="475814"/>
                  <a:pt x="27625" y="505724"/>
                  <a:pt x="39019" y="539907"/>
                </a:cubicBezTo>
                <a:cubicBezTo>
                  <a:pt x="50413" y="574090"/>
                  <a:pt x="49701" y="616820"/>
                  <a:pt x="68929" y="642457"/>
                </a:cubicBezTo>
                <a:cubicBezTo>
                  <a:pt x="88157" y="668094"/>
                  <a:pt x="105961" y="681625"/>
                  <a:pt x="154387" y="693731"/>
                </a:cubicBezTo>
                <a:cubicBezTo>
                  <a:pt x="202813" y="705837"/>
                  <a:pt x="281150" y="711535"/>
                  <a:pt x="359486" y="715096"/>
                </a:cubicBezTo>
                <a:cubicBezTo>
                  <a:pt x="437822" y="718657"/>
                  <a:pt x="550342" y="720081"/>
                  <a:pt x="624405" y="715096"/>
                </a:cubicBezTo>
                <a:cubicBezTo>
                  <a:pt x="698469" y="710111"/>
                  <a:pt x="761850" y="721506"/>
                  <a:pt x="803867" y="685186"/>
                </a:cubicBezTo>
                <a:cubicBezTo>
                  <a:pt x="845884" y="648866"/>
                  <a:pt x="865112" y="552013"/>
                  <a:pt x="876506" y="497178"/>
                </a:cubicBezTo>
                <a:cubicBezTo>
                  <a:pt x="887900" y="442343"/>
                  <a:pt x="868673" y="403887"/>
                  <a:pt x="872234" y="356173"/>
                </a:cubicBezTo>
                <a:cubicBezTo>
                  <a:pt x="875795" y="308459"/>
                  <a:pt x="902856" y="260744"/>
                  <a:pt x="897871" y="210894"/>
                </a:cubicBezTo>
                <a:cubicBezTo>
                  <a:pt x="892886" y="161044"/>
                  <a:pt x="880067" y="91965"/>
                  <a:pt x="842323" y="57070"/>
                </a:cubicBezTo>
                <a:cubicBezTo>
                  <a:pt x="804579" y="22175"/>
                  <a:pt x="729091" y="8643"/>
                  <a:pt x="671407" y="1522"/>
                </a:cubicBezTo>
                <a:cubicBezTo>
                  <a:pt x="613723" y="-5599"/>
                  <a:pt x="541796" y="14341"/>
                  <a:pt x="479127" y="18614"/>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a:extLst>
              <a:ext uri="{FF2B5EF4-FFF2-40B4-BE49-F238E27FC236}">
                <a16:creationId xmlns:a16="http://schemas.microsoft.com/office/drawing/2014/main" id="{AEB69051-4F5E-990D-9B12-C5ED4C30E8CE}"/>
              </a:ext>
            </a:extLst>
          </p:cNvPr>
          <p:cNvSpPr/>
          <p:nvPr/>
        </p:nvSpPr>
        <p:spPr>
          <a:xfrm>
            <a:off x="4937931" y="1699091"/>
            <a:ext cx="898481" cy="718322"/>
          </a:xfrm>
          <a:custGeom>
            <a:avLst/>
            <a:gdLst>
              <a:gd name="csX0" fmla="*/ 479127 w 898481"/>
              <a:gd name="csY0" fmla="*/ 18614 h 718322"/>
              <a:gd name="csX1" fmla="*/ 295392 w 898481"/>
              <a:gd name="csY1" fmla="*/ 27159 h 718322"/>
              <a:gd name="csX2" fmla="*/ 124477 w 898481"/>
              <a:gd name="csY2" fmla="*/ 22887 h 718322"/>
              <a:gd name="csX3" fmla="*/ 39019 w 898481"/>
              <a:gd name="csY3" fmla="*/ 138255 h 718322"/>
              <a:gd name="csX4" fmla="*/ 17654 w 898481"/>
              <a:gd name="csY4" fmla="*/ 309171 h 718322"/>
              <a:gd name="csX5" fmla="*/ 563 w 898481"/>
              <a:gd name="csY5" fmla="*/ 437358 h 718322"/>
              <a:gd name="csX6" fmla="*/ 39019 w 898481"/>
              <a:gd name="csY6" fmla="*/ 539907 h 718322"/>
              <a:gd name="csX7" fmla="*/ 68929 w 898481"/>
              <a:gd name="csY7" fmla="*/ 642457 h 718322"/>
              <a:gd name="csX8" fmla="*/ 154387 w 898481"/>
              <a:gd name="csY8" fmla="*/ 693731 h 718322"/>
              <a:gd name="csX9" fmla="*/ 359486 w 898481"/>
              <a:gd name="csY9" fmla="*/ 715096 h 718322"/>
              <a:gd name="csX10" fmla="*/ 624405 w 898481"/>
              <a:gd name="csY10" fmla="*/ 715096 h 718322"/>
              <a:gd name="csX11" fmla="*/ 803867 w 898481"/>
              <a:gd name="csY11" fmla="*/ 685186 h 718322"/>
              <a:gd name="csX12" fmla="*/ 876506 w 898481"/>
              <a:gd name="csY12" fmla="*/ 497178 h 718322"/>
              <a:gd name="csX13" fmla="*/ 872234 w 898481"/>
              <a:gd name="csY13" fmla="*/ 356173 h 718322"/>
              <a:gd name="csX14" fmla="*/ 897871 w 898481"/>
              <a:gd name="csY14" fmla="*/ 210894 h 718322"/>
              <a:gd name="csX15" fmla="*/ 842323 w 898481"/>
              <a:gd name="csY15" fmla="*/ 57070 h 718322"/>
              <a:gd name="csX16" fmla="*/ 671407 w 898481"/>
              <a:gd name="csY16" fmla="*/ 1522 h 718322"/>
              <a:gd name="csX17" fmla="*/ 479127 w 898481"/>
              <a:gd name="csY17" fmla="*/ 18614 h 718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98481" h="718322">
                <a:moveTo>
                  <a:pt x="479127" y="18614"/>
                </a:moveTo>
                <a:cubicBezTo>
                  <a:pt x="416458" y="22887"/>
                  <a:pt x="354500" y="26447"/>
                  <a:pt x="295392" y="27159"/>
                </a:cubicBezTo>
                <a:cubicBezTo>
                  <a:pt x="236284" y="27871"/>
                  <a:pt x="167206" y="4371"/>
                  <a:pt x="124477" y="22887"/>
                </a:cubicBezTo>
                <a:cubicBezTo>
                  <a:pt x="81748" y="41403"/>
                  <a:pt x="56823" y="90541"/>
                  <a:pt x="39019" y="138255"/>
                </a:cubicBezTo>
                <a:cubicBezTo>
                  <a:pt x="21215" y="185969"/>
                  <a:pt x="24063" y="259321"/>
                  <a:pt x="17654" y="309171"/>
                </a:cubicBezTo>
                <a:cubicBezTo>
                  <a:pt x="11245" y="359022"/>
                  <a:pt x="-2998" y="398902"/>
                  <a:pt x="563" y="437358"/>
                </a:cubicBezTo>
                <a:cubicBezTo>
                  <a:pt x="4124" y="475814"/>
                  <a:pt x="27625" y="505724"/>
                  <a:pt x="39019" y="539907"/>
                </a:cubicBezTo>
                <a:cubicBezTo>
                  <a:pt x="50413" y="574090"/>
                  <a:pt x="49701" y="616820"/>
                  <a:pt x="68929" y="642457"/>
                </a:cubicBezTo>
                <a:cubicBezTo>
                  <a:pt x="88157" y="668094"/>
                  <a:pt x="105961" y="681625"/>
                  <a:pt x="154387" y="693731"/>
                </a:cubicBezTo>
                <a:cubicBezTo>
                  <a:pt x="202813" y="705837"/>
                  <a:pt x="281150" y="711535"/>
                  <a:pt x="359486" y="715096"/>
                </a:cubicBezTo>
                <a:cubicBezTo>
                  <a:pt x="437822" y="718657"/>
                  <a:pt x="550342" y="720081"/>
                  <a:pt x="624405" y="715096"/>
                </a:cubicBezTo>
                <a:cubicBezTo>
                  <a:pt x="698469" y="710111"/>
                  <a:pt x="761850" y="721506"/>
                  <a:pt x="803867" y="685186"/>
                </a:cubicBezTo>
                <a:cubicBezTo>
                  <a:pt x="845884" y="648866"/>
                  <a:pt x="865112" y="552013"/>
                  <a:pt x="876506" y="497178"/>
                </a:cubicBezTo>
                <a:cubicBezTo>
                  <a:pt x="887900" y="442343"/>
                  <a:pt x="868673" y="403887"/>
                  <a:pt x="872234" y="356173"/>
                </a:cubicBezTo>
                <a:cubicBezTo>
                  <a:pt x="875795" y="308459"/>
                  <a:pt x="902856" y="260744"/>
                  <a:pt x="897871" y="210894"/>
                </a:cubicBezTo>
                <a:cubicBezTo>
                  <a:pt x="892886" y="161044"/>
                  <a:pt x="880067" y="91965"/>
                  <a:pt x="842323" y="57070"/>
                </a:cubicBezTo>
                <a:cubicBezTo>
                  <a:pt x="804579" y="22175"/>
                  <a:pt x="729091" y="8643"/>
                  <a:pt x="671407" y="1522"/>
                </a:cubicBezTo>
                <a:cubicBezTo>
                  <a:pt x="613723" y="-5599"/>
                  <a:pt x="541796" y="14341"/>
                  <a:pt x="479127" y="186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a:extLst>
              <a:ext uri="{FF2B5EF4-FFF2-40B4-BE49-F238E27FC236}">
                <a16:creationId xmlns:a16="http://schemas.microsoft.com/office/drawing/2014/main" id="{187C4F01-0A95-0FE3-455D-DCCE0CF28596}"/>
              </a:ext>
            </a:extLst>
          </p:cNvPr>
          <p:cNvSpPr/>
          <p:nvPr/>
        </p:nvSpPr>
        <p:spPr>
          <a:xfrm>
            <a:off x="3728252" y="2835547"/>
            <a:ext cx="898481" cy="718322"/>
          </a:xfrm>
          <a:custGeom>
            <a:avLst/>
            <a:gdLst>
              <a:gd name="csX0" fmla="*/ 479127 w 898481"/>
              <a:gd name="csY0" fmla="*/ 18614 h 718322"/>
              <a:gd name="csX1" fmla="*/ 295392 w 898481"/>
              <a:gd name="csY1" fmla="*/ 27159 h 718322"/>
              <a:gd name="csX2" fmla="*/ 124477 w 898481"/>
              <a:gd name="csY2" fmla="*/ 22887 h 718322"/>
              <a:gd name="csX3" fmla="*/ 39019 w 898481"/>
              <a:gd name="csY3" fmla="*/ 138255 h 718322"/>
              <a:gd name="csX4" fmla="*/ 17654 w 898481"/>
              <a:gd name="csY4" fmla="*/ 309171 h 718322"/>
              <a:gd name="csX5" fmla="*/ 563 w 898481"/>
              <a:gd name="csY5" fmla="*/ 437358 h 718322"/>
              <a:gd name="csX6" fmla="*/ 39019 w 898481"/>
              <a:gd name="csY6" fmla="*/ 539907 h 718322"/>
              <a:gd name="csX7" fmla="*/ 68929 w 898481"/>
              <a:gd name="csY7" fmla="*/ 642457 h 718322"/>
              <a:gd name="csX8" fmla="*/ 154387 w 898481"/>
              <a:gd name="csY8" fmla="*/ 693731 h 718322"/>
              <a:gd name="csX9" fmla="*/ 359486 w 898481"/>
              <a:gd name="csY9" fmla="*/ 715096 h 718322"/>
              <a:gd name="csX10" fmla="*/ 624405 w 898481"/>
              <a:gd name="csY10" fmla="*/ 715096 h 718322"/>
              <a:gd name="csX11" fmla="*/ 803867 w 898481"/>
              <a:gd name="csY11" fmla="*/ 685186 h 718322"/>
              <a:gd name="csX12" fmla="*/ 876506 w 898481"/>
              <a:gd name="csY12" fmla="*/ 497178 h 718322"/>
              <a:gd name="csX13" fmla="*/ 872234 w 898481"/>
              <a:gd name="csY13" fmla="*/ 356173 h 718322"/>
              <a:gd name="csX14" fmla="*/ 897871 w 898481"/>
              <a:gd name="csY14" fmla="*/ 210894 h 718322"/>
              <a:gd name="csX15" fmla="*/ 842323 w 898481"/>
              <a:gd name="csY15" fmla="*/ 57070 h 718322"/>
              <a:gd name="csX16" fmla="*/ 671407 w 898481"/>
              <a:gd name="csY16" fmla="*/ 1522 h 718322"/>
              <a:gd name="csX17" fmla="*/ 479127 w 898481"/>
              <a:gd name="csY17" fmla="*/ 18614 h 718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98481" h="718322">
                <a:moveTo>
                  <a:pt x="479127" y="18614"/>
                </a:moveTo>
                <a:cubicBezTo>
                  <a:pt x="416458" y="22887"/>
                  <a:pt x="354500" y="26447"/>
                  <a:pt x="295392" y="27159"/>
                </a:cubicBezTo>
                <a:cubicBezTo>
                  <a:pt x="236284" y="27871"/>
                  <a:pt x="167206" y="4371"/>
                  <a:pt x="124477" y="22887"/>
                </a:cubicBezTo>
                <a:cubicBezTo>
                  <a:pt x="81748" y="41403"/>
                  <a:pt x="56823" y="90541"/>
                  <a:pt x="39019" y="138255"/>
                </a:cubicBezTo>
                <a:cubicBezTo>
                  <a:pt x="21215" y="185969"/>
                  <a:pt x="24063" y="259321"/>
                  <a:pt x="17654" y="309171"/>
                </a:cubicBezTo>
                <a:cubicBezTo>
                  <a:pt x="11245" y="359022"/>
                  <a:pt x="-2998" y="398902"/>
                  <a:pt x="563" y="437358"/>
                </a:cubicBezTo>
                <a:cubicBezTo>
                  <a:pt x="4124" y="475814"/>
                  <a:pt x="27625" y="505724"/>
                  <a:pt x="39019" y="539907"/>
                </a:cubicBezTo>
                <a:cubicBezTo>
                  <a:pt x="50413" y="574090"/>
                  <a:pt x="49701" y="616820"/>
                  <a:pt x="68929" y="642457"/>
                </a:cubicBezTo>
                <a:cubicBezTo>
                  <a:pt x="88157" y="668094"/>
                  <a:pt x="105961" y="681625"/>
                  <a:pt x="154387" y="693731"/>
                </a:cubicBezTo>
                <a:cubicBezTo>
                  <a:pt x="202813" y="705837"/>
                  <a:pt x="281150" y="711535"/>
                  <a:pt x="359486" y="715096"/>
                </a:cubicBezTo>
                <a:cubicBezTo>
                  <a:pt x="437822" y="718657"/>
                  <a:pt x="550342" y="720081"/>
                  <a:pt x="624405" y="715096"/>
                </a:cubicBezTo>
                <a:cubicBezTo>
                  <a:pt x="698469" y="710111"/>
                  <a:pt x="761850" y="721506"/>
                  <a:pt x="803867" y="685186"/>
                </a:cubicBezTo>
                <a:cubicBezTo>
                  <a:pt x="845884" y="648866"/>
                  <a:pt x="865112" y="552013"/>
                  <a:pt x="876506" y="497178"/>
                </a:cubicBezTo>
                <a:cubicBezTo>
                  <a:pt x="887900" y="442343"/>
                  <a:pt x="868673" y="403887"/>
                  <a:pt x="872234" y="356173"/>
                </a:cubicBezTo>
                <a:cubicBezTo>
                  <a:pt x="875795" y="308459"/>
                  <a:pt x="902856" y="260744"/>
                  <a:pt x="897871" y="210894"/>
                </a:cubicBezTo>
                <a:cubicBezTo>
                  <a:pt x="892886" y="161044"/>
                  <a:pt x="880067" y="91965"/>
                  <a:pt x="842323" y="57070"/>
                </a:cubicBezTo>
                <a:cubicBezTo>
                  <a:pt x="804579" y="22175"/>
                  <a:pt x="729091" y="8643"/>
                  <a:pt x="671407" y="1522"/>
                </a:cubicBezTo>
                <a:cubicBezTo>
                  <a:pt x="613723" y="-5599"/>
                  <a:pt x="541796" y="14341"/>
                  <a:pt x="479127" y="18614"/>
                </a:cubicBezTo>
                <a:close/>
              </a:path>
            </a:pathLst>
          </a:cu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a:extLst>
              <a:ext uri="{FF2B5EF4-FFF2-40B4-BE49-F238E27FC236}">
                <a16:creationId xmlns:a16="http://schemas.microsoft.com/office/drawing/2014/main" id="{5FE860D8-ADBE-23AE-8D17-4C9AF0DB8D47}"/>
              </a:ext>
            </a:extLst>
          </p:cNvPr>
          <p:cNvSpPr/>
          <p:nvPr/>
        </p:nvSpPr>
        <p:spPr>
          <a:xfrm>
            <a:off x="4857332" y="2835547"/>
            <a:ext cx="898481" cy="718322"/>
          </a:xfrm>
          <a:custGeom>
            <a:avLst/>
            <a:gdLst>
              <a:gd name="csX0" fmla="*/ 479127 w 898481"/>
              <a:gd name="csY0" fmla="*/ 18614 h 718322"/>
              <a:gd name="csX1" fmla="*/ 295392 w 898481"/>
              <a:gd name="csY1" fmla="*/ 27159 h 718322"/>
              <a:gd name="csX2" fmla="*/ 124477 w 898481"/>
              <a:gd name="csY2" fmla="*/ 22887 h 718322"/>
              <a:gd name="csX3" fmla="*/ 39019 w 898481"/>
              <a:gd name="csY3" fmla="*/ 138255 h 718322"/>
              <a:gd name="csX4" fmla="*/ 17654 w 898481"/>
              <a:gd name="csY4" fmla="*/ 309171 h 718322"/>
              <a:gd name="csX5" fmla="*/ 563 w 898481"/>
              <a:gd name="csY5" fmla="*/ 437358 h 718322"/>
              <a:gd name="csX6" fmla="*/ 39019 w 898481"/>
              <a:gd name="csY6" fmla="*/ 539907 h 718322"/>
              <a:gd name="csX7" fmla="*/ 68929 w 898481"/>
              <a:gd name="csY7" fmla="*/ 642457 h 718322"/>
              <a:gd name="csX8" fmla="*/ 154387 w 898481"/>
              <a:gd name="csY8" fmla="*/ 693731 h 718322"/>
              <a:gd name="csX9" fmla="*/ 359486 w 898481"/>
              <a:gd name="csY9" fmla="*/ 715096 h 718322"/>
              <a:gd name="csX10" fmla="*/ 624405 w 898481"/>
              <a:gd name="csY10" fmla="*/ 715096 h 718322"/>
              <a:gd name="csX11" fmla="*/ 803867 w 898481"/>
              <a:gd name="csY11" fmla="*/ 685186 h 718322"/>
              <a:gd name="csX12" fmla="*/ 876506 w 898481"/>
              <a:gd name="csY12" fmla="*/ 497178 h 718322"/>
              <a:gd name="csX13" fmla="*/ 872234 w 898481"/>
              <a:gd name="csY13" fmla="*/ 356173 h 718322"/>
              <a:gd name="csX14" fmla="*/ 897871 w 898481"/>
              <a:gd name="csY14" fmla="*/ 210894 h 718322"/>
              <a:gd name="csX15" fmla="*/ 842323 w 898481"/>
              <a:gd name="csY15" fmla="*/ 57070 h 718322"/>
              <a:gd name="csX16" fmla="*/ 671407 w 898481"/>
              <a:gd name="csY16" fmla="*/ 1522 h 718322"/>
              <a:gd name="csX17" fmla="*/ 479127 w 898481"/>
              <a:gd name="csY17" fmla="*/ 18614 h 7183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98481" h="718322">
                <a:moveTo>
                  <a:pt x="479127" y="18614"/>
                </a:moveTo>
                <a:cubicBezTo>
                  <a:pt x="416458" y="22887"/>
                  <a:pt x="354500" y="26447"/>
                  <a:pt x="295392" y="27159"/>
                </a:cubicBezTo>
                <a:cubicBezTo>
                  <a:pt x="236284" y="27871"/>
                  <a:pt x="167206" y="4371"/>
                  <a:pt x="124477" y="22887"/>
                </a:cubicBezTo>
                <a:cubicBezTo>
                  <a:pt x="81748" y="41403"/>
                  <a:pt x="56823" y="90541"/>
                  <a:pt x="39019" y="138255"/>
                </a:cubicBezTo>
                <a:cubicBezTo>
                  <a:pt x="21215" y="185969"/>
                  <a:pt x="24063" y="259321"/>
                  <a:pt x="17654" y="309171"/>
                </a:cubicBezTo>
                <a:cubicBezTo>
                  <a:pt x="11245" y="359022"/>
                  <a:pt x="-2998" y="398902"/>
                  <a:pt x="563" y="437358"/>
                </a:cubicBezTo>
                <a:cubicBezTo>
                  <a:pt x="4124" y="475814"/>
                  <a:pt x="27625" y="505724"/>
                  <a:pt x="39019" y="539907"/>
                </a:cubicBezTo>
                <a:cubicBezTo>
                  <a:pt x="50413" y="574090"/>
                  <a:pt x="49701" y="616820"/>
                  <a:pt x="68929" y="642457"/>
                </a:cubicBezTo>
                <a:cubicBezTo>
                  <a:pt x="88157" y="668094"/>
                  <a:pt x="105961" y="681625"/>
                  <a:pt x="154387" y="693731"/>
                </a:cubicBezTo>
                <a:cubicBezTo>
                  <a:pt x="202813" y="705837"/>
                  <a:pt x="281150" y="711535"/>
                  <a:pt x="359486" y="715096"/>
                </a:cubicBezTo>
                <a:cubicBezTo>
                  <a:pt x="437822" y="718657"/>
                  <a:pt x="550342" y="720081"/>
                  <a:pt x="624405" y="715096"/>
                </a:cubicBezTo>
                <a:cubicBezTo>
                  <a:pt x="698469" y="710111"/>
                  <a:pt x="761850" y="721506"/>
                  <a:pt x="803867" y="685186"/>
                </a:cubicBezTo>
                <a:cubicBezTo>
                  <a:pt x="845884" y="648866"/>
                  <a:pt x="865112" y="552013"/>
                  <a:pt x="876506" y="497178"/>
                </a:cubicBezTo>
                <a:cubicBezTo>
                  <a:pt x="887900" y="442343"/>
                  <a:pt x="868673" y="403887"/>
                  <a:pt x="872234" y="356173"/>
                </a:cubicBezTo>
                <a:cubicBezTo>
                  <a:pt x="875795" y="308459"/>
                  <a:pt x="902856" y="260744"/>
                  <a:pt x="897871" y="210894"/>
                </a:cubicBezTo>
                <a:cubicBezTo>
                  <a:pt x="892886" y="161044"/>
                  <a:pt x="880067" y="91965"/>
                  <a:pt x="842323" y="57070"/>
                </a:cubicBezTo>
                <a:cubicBezTo>
                  <a:pt x="804579" y="22175"/>
                  <a:pt x="729091" y="8643"/>
                  <a:pt x="671407" y="1522"/>
                </a:cubicBezTo>
                <a:cubicBezTo>
                  <a:pt x="613723" y="-5599"/>
                  <a:pt x="541796" y="14341"/>
                  <a:pt x="479127" y="186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6EB1FAAF-70F9-D6B1-4A58-4C86EEF1C84E}"/>
              </a:ext>
            </a:extLst>
          </p:cNvPr>
          <p:cNvPicPr>
            <a:picLocks noChangeAspect="1"/>
          </p:cNvPicPr>
          <p:nvPr/>
        </p:nvPicPr>
        <p:blipFill>
          <a:blip r:embed="rId4"/>
          <a:stretch>
            <a:fillRect/>
          </a:stretch>
        </p:blipFill>
        <p:spPr>
          <a:xfrm>
            <a:off x="438912" y="1769410"/>
            <a:ext cx="5473700" cy="939800"/>
          </a:xfrm>
          <a:prstGeom prst="rect">
            <a:avLst/>
          </a:prstGeom>
        </p:spPr>
      </p:pic>
      <p:pic>
        <p:nvPicPr>
          <p:cNvPr id="19" name="Picture 18">
            <a:extLst>
              <a:ext uri="{FF2B5EF4-FFF2-40B4-BE49-F238E27FC236}">
                <a16:creationId xmlns:a16="http://schemas.microsoft.com/office/drawing/2014/main" id="{FBA15C36-B555-AE70-143D-53AB8DD732CB}"/>
              </a:ext>
            </a:extLst>
          </p:cNvPr>
          <p:cNvPicPr>
            <a:picLocks noChangeAspect="1"/>
          </p:cNvPicPr>
          <p:nvPr/>
        </p:nvPicPr>
        <p:blipFill>
          <a:blip r:embed="rId5"/>
          <a:stretch>
            <a:fillRect/>
          </a:stretch>
        </p:blipFill>
        <p:spPr>
          <a:xfrm>
            <a:off x="438912" y="2878711"/>
            <a:ext cx="5397500" cy="952500"/>
          </a:xfrm>
          <a:prstGeom prst="rect">
            <a:avLst/>
          </a:prstGeom>
        </p:spPr>
      </p:pic>
      <p:sp>
        <p:nvSpPr>
          <p:cNvPr id="23" name="Oval 22">
            <a:extLst>
              <a:ext uri="{FF2B5EF4-FFF2-40B4-BE49-F238E27FC236}">
                <a16:creationId xmlns:a16="http://schemas.microsoft.com/office/drawing/2014/main" id="{5A179A33-BCC2-8625-AB1A-647D5A3ED5C2}"/>
              </a:ext>
            </a:extLst>
          </p:cNvPr>
          <p:cNvSpPr>
            <a:spLocks noChangeAspect="1"/>
          </p:cNvSpPr>
          <p:nvPr/>
        </p:nvSpPr>
        <p:spPr>
          <a:xfrm>
            <a:off x="7357344" y="1080439"/>
            <a:ext cx="4580031" cy="4580031"/>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24" name="Oval 23">
            <a:extLst>
              <a:ext uri="{FF2B5EF4-FFF2-40B4-BE49-F238E27FC236}">
                <a16:creationId xmlns:a16="http://schemas.microsoft.com/office/drawing/2014/main" id="{26A8C25D-D412-D801-AE20-38486BA9E314}"/>
              </a:ext>
            </a:extLst>
          </p:cNvPr>
          <p:cNvSpPr>
            <a:spLocks noChangeAspect="1"/>
          </p:cNvSpPr>
          <p:nvPr/>
        </p:nvSpPr>
        <p:spPr>
          <a:xfrm>
            <a:off x="8139967" y="1860945"/>
            <a:ext cx="3016899" cy="3016899"/>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25" name="Oval 24">
            <a:extLst>
              <a:ext uri="{FF2B5EF4-FFF2-40B4-BE49-F238E27FC236}">
                <a16:creationId xmlns:a16="http://schemas.microsoft.com/office/drawing/2014/main" id="{53F1C553-4E86-F67C-ABA7-6F5757AB6F4F}"/>
              </a:ext>
            </a:extLst>
          </p:cNvPr>
          <p:cNvSpPr>
            <a:spLocks noChangeAspect="1"/>
          </p:cNvSpPr>
          <p:nvPr/>
        </p:nvSpPr>
        <p:spPr>
          <a:xfrm>
            <a:off x="9080465" y="2802500"/>
            <a:ext cx="1133788" cy="1133788"/>
          </a:xfrm>
          <a:prstGeom prst="ellipse">
            <a:avLst/>
          </a:prstGeom>
          <a:noFill/>
          <a:ln w="28575" cap="sq">
            <a:solidFill>
              <a:schemeClr val="accent1">
                <a:shade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8" name="Oval 27">
            <a:extLst>
              <a:ext uri="{FF2B5EF4-FFF2-40B4-BE49-F238E27FC236}">
                <a16:creationId xmlns:a16="http://schemas.microsoft.com/office/drawing/2014/main" id="{E1A39D07-3189-661B-5061-CDEC9A195C55}"/>
              </a:ext>
            </a:extLst>
          </p:cNvPr>
          <p:cNvSpPr>
            <a:spLocks noChangeAspect="1"/>
          </p:cNvSpPr>
          <p:nvPr/>
        </p:nvSpPr>
        <p:spPr>
          <a:xfrm>
            <a:off x="10156140" y="3318506"/>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cxnSp>
        <p:nvCxnSpPr>
          <p:cNvPr id="32" name="Straight Connector 31">
            <a:extLst>
              <a:ext uri="{FF2B5EF4-FFF2-40B4-BE49-F238E27FC236}">
                <a16:creationId xmlns:a16="http://schemas.microsoft.com/office/drawing/2014/main" id="{3283E8E0-6C40-47CF-0D29-01916C41638D}"/>
              </a:ext>
            </a:extLst>
          </p:cNvPr>
          <p:cNvCxnSpPr>
            <a:cxnSpLocks/>
          </p:cNvCxnSpPr>
          <p:nvPr/>
        </p:nvCxnSpPr>
        <p:spPr>
          <a:xfrm flipH="1">
            <a:off x="9647357" y="3369394"/>
            <a:ext cx="6270" cy="559669"/>
          </a:xfrm>
          <a:prstGeom prst="line">
            <a:avLst/>
          </a:prstGeom>
          <a:ln w="19050" cap="sq" cmpd="sng" algn="ctr">
            <a:solidFill>
              <a:schemeClr val="accent2"/>
            </a:solidFill>
            <a:prstDash val="solid"/>
            <a:round/>
            <a:headEnd type="oval" w="sm" len="sm"/>
            <a:tailEnd type="diamond"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EF4AB6F7-FFE7-3F18-040F-B6569C704C05}"/>
              </a:ext>
            </a:extLst>
          </p:cNvPr>
          <p:cNvCxnSpPr>
            <a:cxnSpLocks/>
            <a:endCxn id="24" idx="4"/>
          </p:cNvCxnSpPr>
          <p:nvPr/>
        </p:nvCxnSpPr>
        <p:spPr>
          <a:xfrm>
            <a:off x="9647357" y="3963705"/>
            <a:ext cx="1060" cy="914139"/>
          </a:xfrm>
          <a:prstGeom prst="line">
            <a:avLst/>
          </a:prstGeom>
          <a:ln w="19050" cap="sq" cmpd="sng" algn="ctr">
            <a:solidFill>
              <a:schemeClr val="accent2"/>
            </a:solidFill>
            <a:prstDash val="solid"/>
            <a:round/>
            <a:headEnd type="none" w="lg" len="lg"/>
            <a:tailEnd type="diamond"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8BD70244-E77C-A263-1ECA-774855196B52}"/>
              </a:ext>
            </a:extLst>
          </p:cNvPr>
          <p:cNvSpPr txBox="1"/>
          <p:nvPr/>
        </p:nvSpPr>
        <p:spPr>
          <a:xfrm>
            <a:off x="9647357" y="3855901"/>
            <a:ext cx="413300" cy="307777"/>
          </a:xfrm>
          <a:prstGeom prst="rect">
            <a:avLst/>
          </a:prstGeom>
          <a:noFill/>
        </p:spPr>
        <p:txBody>
          <a:bodyPr wrap="square" rtlCol="0">
            <a:spAutoFit/>
          </a:bodyPr>
          <a:lstStyle/>
          <a:p>
            <a:r>
              <a:rPr lang="en-NO" sz="1400" b="1" dirty="0">
                <a:solidFill>
                  <a:schemeClr val="accent2"/>
                </a:solidFill>
              </a:rPr>
              <a:t>a</a:t>
            </a:r>
          </a:p>
        </p:txBody>
      </p:sp>
      <p:sp>
        <p:nvSpPr>
          <p:cNvPr id="35" name="TextBox 34">
            <a:extLst>
              <a:ext uri="{FF2B5EF4-FFF2-40B4-BE49-F238E27FC236}">
                <a16:creationId xmlns:a16="http://schemas.microsoft.com/office/drawing/2014/main" id="{8CC4922A-604F-ADB0-A119-E06209D1D34B}"/>
              </a:ext>
            </a:extLst>
          </p:cNvPr>
          <p:cNvSpPr txBox="1"/>
          <p:nvPr/>
        </p:nvSpPr>
        <p:spPr>
          <a:xfrm>
            <a:off x="9618697" y="4591722"/>
            <a:ext cx="413300" cy="307777"/>
          </a:xfrm>
          <a:prstGeom prst="rect">
            <a:avLst/>
          </a:prstGeom>
          <a:noFill/>
        </p:spPr>
        <p:txBody>
          <a:bodyPr wrap="square" rtlCol="0">
            <a:spAutoFit/>
          </a:bodyPr>
          <a:lstStyle/>
          <a:p>
            <a:r>
              <a:rPr lang="en-NO" sz="1400" b="1" dirty="0">
                <a:solidFill>
                  <a:schemeClr val="accent2"/>
                </a:solidFill>
              </a:rPr>
              <a:t>b</a:t>
            </a:r>
            <a:r>
              <a:rPr lang="en-NO" sz="1400" b="1" baseline="-25000" dirty="0">
                <a:solidFill>
                  <a:schemeClr val="accent2"/>
                </a:solidFill>
              </a:rPr>
              <a:t>1</a:t>
            </a:r>
            <a:endParaRPr lang="en-NO" sz="1400" b="1" dirty="0">
              <a:solidFill>
                <a:schemeClr val="accent2"/>
              </a:solidFill>
            </a:endParaRPr>
          </a:p>
        </p:txBody>
      </p:sp>
      <p:sp>
        <p:nvSpPr>
          <p:cNvPr id="36" name="Oval 35">
            <a:extLst>
              <a:ext uri="{FF2B5EF4-FFF2-40B4-BE49-F238E27FC236}">
                <a16:creationId xmlns:a16="http://schemas.microsoft.com/office/drawing/2014/main" id="{A0A8AAB1-6DB8-A6AA-D38D-7D27F0A7B5E4}"/>
              </a:ext>
            </a:extLst>
          </p:cNvPr>
          <p:cNvSpPr>
            <a:spLocks noChangeAspect="1"/>
          </p:cNvSpPr>
          <p:nvPr/>
        </p:nvSpPr>
        <p:spPr>
          <a:xfrm>
            <a:off x="7352563" y="5538746"/>
            <a:ext cx="293420" cy="293420"/>
          </a:xfrm>
          <a:prstGeom prst="ellipse">
            <a:avLst/>
          </a:prstGeom>
          <a:gradFill flip="none" rotWithShape="1">
            <a:gsLst>
              <a:gs pos="13000">
                <a:schemeClr val="bg2">
                  <a:shade val="30000"/>
                  <a:satMod val="115000"/>
                </a:schemeClr>
              </a:gs>
              <a:gs pos="60000">
                <a:schemeClr val="bg2">
                  <a:shade val="67500"/>
                  <a:satMod val="115000"/>
                </a:schemeClr>
              </a:gs>
              <a:gs pos="68000">
                <a:schemeClr val="bg1"/>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37" name="TextBox 36">
            <a:extLst>
              <a:ext uri="{FF2B5EF4-FFF2-40B4-BE49-F238E27FC236}">
                <a16:creationId xmlns:a16="http://schemas.microsoft.com/office/drawing/2014/main" id="{7C1966F8-6087-FFDC-9149-816A8DB22F12}"/>
              </a:ext>
            </a:extLst>
          </p:cNvPr>
          <p:cNvSpPr txBox="1"/>
          <p:nvPr/>
        </p:nvSpPr>
        <p:spPr>
          <a:xfrm>
            <a:off x="7594750" y="5508904"/>
            <a:ext cx="1400388" cy="338554"/>
          </a:xfrm>
          <a:prstGeom prst="rect">
            <a:avLst/>
          </a:prstGeom>
          <a:noFill/>
        </p:spPr>
        <p:txBody>
          <a:bodyPr wrap="square" rtlCol="0">
            <a:spAutoFit/>
          </a:bodyPr>
          <a:lstStyle/>
          <a:p>
            <a:r>
              <a:rPr lang="en-US" sz="1600" dirty="0"/>
              <a:t>PEC</a:t>
            </a:r>
            <a:endParaRPr lang="en-US" dirty="0"/>
          </a:p>
        </p:txBody>
      </p:sp>
      <p:sp>
        <p:nvSpPr>
          <p:cNvPr id="3" name="Oval 2">
            <a:extLst>
              <a:ext uri="{FF2B5EF4-FFF2-40B4-BE49-F238E27FC236}">
                <a16:creationId xmlns:a16="http://schemas.microsoft.com/office/drawing/2014/main" id="{5455DF6A-5DA3-6DAB-0FD6-2811C4B7B5CC}"/>
              </a:ext>
            </a:extLst>
          </p:cNvPr>
          <p:cNvSpPr>
            <a:spLocks noChangeAspect="1"/>
          </p:cNvSpPr>
          <p:nvPr/>
        </p:nvSpPr>
        <p:spPr>
          <a:xfrm>
            <a:off x="7352563" y="5889613"/>
            <a:ext cx="293420" cy="293420"/>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4" name="TextBox 3">
            <a:extLst>
              <a:ext uri="{FF2B5EF4-FFF2-40B4-BE49-F238E27FC236}">
                <a16:creationId xmlns:a16="http://schemas.microsoft.com/office/drawing/2014/main" id="{00C02C89-2C4C-8F28-495C-7B0A8FF9793A}"/>
              </a:ext>
            </a:extLst>
          </p:cNvPr>
          <p:cNvSpPr txBox="1"/>
          <p:nvPr/>
        </p:nvSpPr>
        <p:spPr>
          <a:xfrm>
            <a:off x="7594750" y="5862008"/>
            <a:ext cx="1400388" cy="338554"/>
          </a:xfrm>
          <a:prstGeom prst="rect">
            <a:avLst/>
          </a:prstGeom>
          <a:noFill/>
        </p:spPr>
        <p:txBody>
          <a:bodyPr wrap="square" rtlCol="0">
            <a:spAutoFit/>
          </a:bodyPr>
          <a:lstStyle/>
          <a:p>
            <a:r>
              <a:rPr lang="en-US" sz="1600" dirty="0"/>
              <a:t>Vacuum</a:t>
            </a:r>
            <a:endParaRPr lang="en-US" dirty="0"/>
          </a:p>
        </p:txBody>
      </p:sp>
      <p:sp>
        <p:nvSpPr>
          <p:cNvPr id="5" name="Oval 4">
            <a:extLst>
              <a:ext uri="{FF2B5EF4-FFF2-40B4-BE49-F238E27FC236}">
                <a16:creationId xmlns:a16="http://schemas.microsoft.com/office/drawing/2014/main" id="{7F9F843E-063E-6C5B-E564-018260856104}"/>
              </a:ext>
            </a:extLst>
          </p:cNvPr>
          <p:cNvSpPr>
            <a:spLocks noChangeAspect="1"/>
          </p:cNvSpPr>
          <p:nvPr/>
        </p:nvSpPr>
        <p:spPr>
          <a:xfrm>
            <a:off x="10392101" y="6031285"/>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sp>
        <p:nvSpPr>
          <p:cNvPr id="7" name="TextBox 6">
            <a:extLst>
              <a:ext uri="{FF2B5EF4-FFF2-40B4-BE49-F238E27FC236}">
                <a16:creationId xmlns:a16="http://schemas.microsoft.com/office/drawing/2014/main" id="{0681B6C0-BF69-0D61-A03F-2D03000CE0E8}"/>
              </a:ext>
            </a:extLst>
          </p:cNvPr>
          <p:cNvSpPr txBox="1"/>
          <p:nvPr/>
        </p:nvSpPr>
        <p:spPr>
          <a:xfrm>
            <a:off x="10536987" y="5925001"/>
            <a:ext cx="1466814" cy="338554"/>
          </a:xfrm>
          <a:prstGeom prst="rect">
            <a:avLst/>
          </a:prstGeom>
          <a:noFill/>
        </p:spPr>
        <p:txBody>
          <a:bodyPr wrap="square" rtlCol="0">
            <a:spAutoFit/>
          </a:bodyPr>
          <a:lstStyle/>
          <a:p>
            <a:r>
              <a:rPr lang="en-US" sz="1600" dirty="0"/>
              <a:t>Source charge</a:t>
            </a:r>
            <a:endParaRPr lang="en-US" dirty="0"/>
          </a:p>
        </p:txBody>
      </p:sp>
      <p:sp>
        <p:nvSpPr>
          <p:cNvPr id="31" name="Text 5">
            <a:extLst>
              <a:ext uri="{FF2B5EF4-FFF2-40B4-BE49-F238E27FC236}">
                <a16:creationId xmlns:a16="http://schemas.microsoft.com/office/drawing/2014/main" id="{121CD440-3E7D-1853-CF8E-B813B42ED044}"/>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mc:AlternateContent xmlns:mc="http://schemas.openxmlformats.org/markup-compatibility/2006" xmlns:a14="http://schemas.microsoft.com/office/drawing/2010/main">
        <mc:Choice Requires="a14">
          <p:sp>
            <p:nvSpPr>
              <p:cNvPr id="22" name="Text 14">
                <a:extLst>
                  <a:ext uri="{FF2B5EF4-FFF2-40B4-BE49-F238E27FC236}">
                    <a16:creationId xmlns:a16="http://schemas.microsoft.com/office/drawing/2014/main" id="{603A9641-9C0D-3CBA-B754-758F00631E4E}"/>
                  </a:ext>
                </a:extLst>
              </p:cNvPr>
              <p:cNvSpPr/>
              <p:nvPr/>
            </p:nvSpPr>
            <p:spPr>
              <a:xfrm>
                <a:off x="254625" y="5035931"/>
                <a:ext cx="6630269" cy="1532525"/>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GB" b="1" dirty="0"/>
                  <a:t>Purely imaginary </a:t>
                </a:r>
                <a:r>
                  <a:rPr lang="en-GB" dirty="0"/>
                  <a:t>for a vacuum region with PEC boundary</a:t>
                </a:r>
              </a:p>
              <a:p>
                <a:pPr marL="171450" indent="-171450">
                  <a:lnSpc>
                    <a:spcPct val="150000"/>
                  </a:lnSpc>
                  <a:buClr>
                    <a:srgbClr val="0045D1"/>
                  </a:buClr>
                  <a:buFont typeface="Arial" panose="020B0604020202020204" pitchFamily="34" charset="0"/>
                  <a:buChar char="•"/>
                </a:pPr>
                <a:r>
                  <a:rPr lang="en-GB" dirty="0"/>
                  <a:t>Overall space-charge strength </a:t>
                </a:r>
                <a:r>
                  <a:rPr lang="en-GB" b="1" dirty="0"/>
                  <a:t>suppressed by </a:t>
                </a:r>
                <a14:m>
                  <m:oMath xmlns:m="http://schemas.openxmlformats.org/officeDocument/2006/math">
                    <m:r>
                      <a:rPr lang="en-US" b="1" i="1" smtClean="0">
                        <a:latin typeface="Cambria Math" panose="02040503050406030204" pitchFamily="18" charset="0"/>
                      </a:rPr>
                      <m:t>𝟏</m:t>
                    </m:r>
                    <m:r>
                      <a:rPr lang="en-US" b="1" i="1" smtClean="0">
                        <a:latin typeface="Cambria Math" panose="02040503050406030204" pitchFamily="18" charset="0"/>
                      </a:rPr>
                      <m:t>/</m:t>
                    </m:r>
                    <m:sSup>
                      <m:sSupPr>
                        <m:ctrlPr>
                          <a:rPr lang="en-US" b="1" i="1" smtClean="0">
                            <a:latin typeface="Cambria Math" panose="02040503050406030204" pitchFamily="18" charset="0"/>
                          </a:rPr>
                        </m:ctrlPr>
                      </m:sSupPr>
                      <m:e>
                        <m:r>
                          <a:rPr lang="en-US" b="1" i="1" smtClean="0">
                            <a:latin typeface="Cambria Math" panose="02040503050406030204" pitchFamily="18" charset="0"/>
                          </a:rPr>
                          <m:t>𝜸</m:t>
                        </m:r>
                      </m:e>
                      <m:sup>
                        <m:r>
                          <a:rPr lang="en-US" b="1" i="1" smtClean="0">
                            <a:latin typeface="Cambria Math" panose="02040503050406030204" pitchFamily="18" charset="0"/>
                          </a:rPr>
                          <m:t>𝟐</m:t>
                        </m:r>
                      </m:sup>
                    </m:sSup>
                  </m:oMath>
                </a14:m>
                <a:endParaRPr lang="en-GB" b="1" dirty="0"/>
              </a:p>
              <a:p>
                <a:pPr marL="171450" indent="-171450">
                  <a:lnSpc>
                    <a:spcPct val="150000"/>
                  </a:lnSpc>
                  <a:buClr>
                    <a:srgbClr val="0045D1"/>
                  </a:buClr>
                  <a:buFont typeface="Arial" panose="020B0604020202020204" pitchFamily="34" charset="0"/>
                  <a:buChar char="•"/>
                </a:pPr>
                <a:r>
                  <a:rPr lang="en-GB" dirty="0"/>
                  <a:t>Radial field behaviour is </a:t>
                </a:r>
                <a:r>
                  <a:rPr lang="en-GB" b="1" dirty="0"/>
                  <a:t>governed by </a:t>
                </a:r>
                <a14:m>
                  <m:oMath xmlns:m="http://schemas.openxmlformats.org/officeDocument/2006/math">
                    <m:r>
                      <a:rPr lang="en-US" b="1" i="1" smtClean="0">
                        <a:latin typeface="Cambria Math" panose="02040503050406030204" pitchFamily="18" charset="0"/>
                      </a:rPr>
                      <m:t>𝒌</m:t>
                    </m:r>
                    <m:r>
                      <a:rPr lang="en-US" b="1" i="1" smtClean="0">
                        <a:latin typeface="Cambria Math" panose="02040503050406030204" pitchFamily="18" charset="0"/>
                      </a:rPr>
                      <m:t>/</m:t>
                    </m:r>
                    <m:r>
                      <a:rPr lang="en-US" b="1" i="1" smtClean="0">
                        <a:latin typeface="Cambria Math" panose="02040503050406030204" pitchFamily="18" charset="0"/>
                      </a:rPr>
                      <m:t>𝜸</m:t>
                    </m:r>
                  </m:oMath>
                </a14:m>
                <a:endParaRPr lang="en-GB" b="1" dirty="0"/>
              </a:p>
            </p:txBody>
          </p:sp>
        </mc:Choice>
        <mc:Fallback xmlns="">
          <p:sp>
            <p:nvSpPr>
              <p:cNvPr id="22" name="Text 14">
                <a:extLst>
                  <a:ext uri="{FF2B5EF4-FFF2-40B4-BE49-F238E27FC236}">
                    <a16:creationId xmlns:a16="http://schemas.microsoft.com/office/drawing/2014/main" id="{20DE5F93-E73A-9171-716D-BF4C22CD7BF0}"/>
                  </a:ext>
                </a:extLst>
              </p:cNvPr>
              <p:cNvSpPr>
                <a:spLocks noRot="1" noChangeAspect="1" noMove="1" noResize="1" noEditPoints="1" noAdjustHandles="1" noChangeArrowheads="1" noChangeShapeType="1" noTextEdit="1"/>
              </p:cNvSpPr>
              <p:nvPr/>
            </p:nvSpPr>
            <p:spPr>
              <a:xfrm>
                <a:off x="254625" y="5035931"/>
                <a:ext cx="6630269" cy="1532525"/>
              </a:xfrm>
              <a:prstGeom prst="rect">
                <a:avLst/>
              </a:prstGeom>
              <a:blipFill>
                <a:blip r:embed="rId7"/>
                <a:stretch>
                  <a:fillRect l="-2107"/>
                </a:stretch>
              </a:blipFill>
              <a:ln/>
            </p:spPr>
            <p:txBody>
              <a:bodyPr/>
              <a:lstStyle/>
              <a:p>
                <a:r>
                  <a:rPr lang="en-US">
                    <a:noFill/>
                  </a:rPr>
                  <a:t> </a:t>
                </a:r>
              </a:p>
            </p:txBody>
          </p:sp>
        </mc:Fallback>
      </mc:AlternateContent>
      <p:sp>
        <p:nvSpPr>
          <p:cNvPr id="41" name="TextBox 40">
            <a:extLst>
              <a:ext uri="{FF2B5EF4-FFF2-40B4-BE49-F238E27FC236}">
                <a16:creationId xmlns:a16="http://schemas.microsoft.com/office/drawing/2014/main" id="{95AFFFC6-8E21-4336-9903-FDE43CF0A526}"/>
              </a:ext>
            </a:extLst>
          </p:cNvPr>
          <p:cNvSpPr txBox="1"/>
          <p:nvPr/>
        </p:nvSpPr>
        <p:spPr>
          <a:xfrm>
            <a:off x="6472258" y="1080439"/>
            <a:ext cx="528033" cy="261610"/>
          </a:xfrm>
          <a:prstGeom prst="rect">
            <a:avLst/>
          </a:prstGeom>
          <a:noFill/>
        </p:spPr>
        <p:txBody>
          <a:bodyPr wrap="square" rtlCol="0">
            <a:spAutoFit/>
          </a:bodyPr>
          <a:lstStyle/>
          <a:p>
            <a:pPr algn="ctr"/>
            <a:r>
              <a:rPr lang="en-US" sz="1100" dirty="0">
                <a:hlinkClick r:id="rId8" action="ppaction://hlinksldjump"/>
              </a:rPr>
              <a:t>[1]</a:t>
            </a:r>
            <a:endParaRPr lang="en-US" dirty="0"/>
          </a:p>
        </p:txBody>
      </p:sp>
      <p:pic>
        <p:nvPicPr>
          <p:cNvPr id="8" name="Picture 7">
            <a:extLst>
              <a:ext uri="{FF2B5EF4-FFF2-40B4-BE49-F238E27FC236}">
                <a16:creationId xmlns:a16="http://schemas.microsoft.com/office/drawing/2014/main" id="{69080BD5-23AD-2B38-DEA1-3DA73AA469D1}"/>
              </a:ext>
            </a:extLst>
          </p:cNvPr>
          <p:cNvPicPr>
            <a:picLocks noChangeAspect="1"/>
          </p:cNvPicPr>
          <p:nvPr/>
        </p:nvPicPr>
        <p:blipFill>
          <a:blip r:embed="rId9"/>
          <a:stretch>
            <a:fillRect/>
          </a:stretch>
        </p:blipFill>
        <p:spPr>
          <a:xfrm>
            <a:off x="593221" y="3817245"/>
            <a:ext cx="3835400" cy="914400"/>
          </a:xfrm>
          <a:prstGeom prst="rect">
            <a:avLst/>
          </a:prstGeom>
        </p:spPr>
      </p:pic>
      <p:sp>
        <p:nvSpPr>
          <p:cNvPr id="10" name="Freeform 9">
            <a:extLst>
              <a:ext uri="{FF2B5EF4-FFF2-40B4-BE49-F238E27FC236}">
                <a16:creationId xmlns:a16="http://schemas.microsoft.com/office/drawing/2014/main" id="{F8092A5A-2621-CE20-1A8F-C0CA61F5751E}"/>
              </a:ext>
            </a:extLst>
          </p:cNvPr>
          <p:cNvSpPr/>
          <p:nvPr/>
        </p:nvSpPr>
        <p:spPr>
          <a:xfrm>
            <a:off x="2126944" y="2302077"/>
            <a:ext cx="969198" cy="491460"/>
          </a:xfrm>
          <a:custGeom>
            <a:avLst/>
            <a:gdLst>
              <a:gd name="csX0" fmla="*/ 386507 w 969198"/>
              <a:gd name="csY0" fmla="*/ 87310 h 491460"/>
              <a:gd name="csX1" fmla="*/ 271633 w 969198"/>
              <a:gd name="csY1" fmla="*/ 36765 h 491460"/>
              <a:gd name="csX2" fmla="*/ 101619 w 969198"/>
              <a:gd name="csY2" fmla="*/ 55145 h 491460"/>
              <a:gd name="csX3" fmla="*/ 5124 w 969198"/>
              <a:gd name="csY3" fmla="*/ 197589 h 491460"/>
              <a:gd name="csX4" fmla="*/ 46479 w 969198"/>
              <a:gd name="csY4" fmla="*/ 413553 h 491460"/>
              <a:gd name="csX5" fmla="*/ 322178 w 969198"/>
              <a:gd name="csY5" fmla="*/ 477883 h 491460"/>
              <a:gd name="csX6" fmla="*/ 786270 w 969198"/>
              <a:gd name="csY6" fmla="*/ 482478 h 491460"/>
              <a:gd name="csX7" fmla="*/ 965474 w 969198"/>
              <a:gd name="csY7" fmla="*/ 376793 h 491460"/>
              <a:gd name="csX8" fmla="*/ 891954 w 969198"/>
              <a:gd name="csY8" fmla="*/ 101095 h 491460"/>
              <a:gd name="csX9" fmla="*/ 708155 w 969198"/>
              <a:gd name="csY9" fmla="*/ 5 h 491460"/>
              <a:gd name="csX10" fmla="*/ 505977 w 969198"/>
              <a:gd name="csY10" fmla="*/ 96500 h 491460"/>
              <a:gd name="csX11" fmla="*/ 386507 w 969198"/>
              <a:gd name="csY11" fmla="*/ 87310 h 4914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9198" h="491460">
                <a:moveTo>
                  <a:pt x="386507" y="87310"/>
                </a:moveTo>
                <a:cubicBezTo>
                  <a:pt x="347450" y="77354"/>
                  <a:pt x="319114" y="42126"/>
                  <a:pt x="271633" y="36765"/>
                </a:cubicBezTo>
                <a:cubicBezTo>
                  <a:pt x="224152" y="31404"/>
                  <a:pt x="146037" y="28341"/>
                  <a:pt x="101619" y="55145"/>
                </a:cubicBezTo>
                <a:cubicBezTo>
                  <a:pt x="57201" y="81949"/>
                  <a:pt x="14314" y="137854"/>
                  <a:pt x="5124" y="197589"/>
                </a:cubicBezTo>
                <a:cubicBezTo>
                  <a:pt x="-4066" y="257324"/>
                  <a:pt x="-6363" y="366837"/>
                  <a:pt x="46479" y="413553"/>
                </a:cubicBezTo>
                <a:cubicBezTo>
                  <a:pt x="99321" y="460269"/>
                  <a:pt x="198880" y="466396"/>
                  <a:pt x="322178" y="477883"/>
                </a:cubicBezTo>
                <a:cubicBezTo>
                  <a:pt x="445476" y="489370"/>
                  <a:pt x="679054" y="499326"/>
                  <a:pt x="786270" y="482478"/>
                </a:cubicBezTo>
                <a:cubicBezTo>
                  <a:pt x="893486" y="465630"/>
                  <a:pt x="947860" y="440357"/>
                  <a:pt x="965474" y="376793"/>
                </a:cubicBezTo>
                <a:cubicBezTo>
                  <a:pt x="983088" y="313229"/>
                  <a:pt x="934840" y="163893"/>
                  <a:pt x="891954" y="101095"/>
                </a:cubicBezTo>
                <a:cubicBezTo>
                  <a:pt x="849068" y="38297"/>
                  <a:pt x="772484" y="771"/>
                  <a:pt x="708155" y="5"/>
                </a:cubicBezTo>
                <a:cubicBezTo>
                  <a:pt x="643826" y="-761"/>
                  <a:pt x="558053" y="79652"/>
                  <a:pt x="505977" y="96500"/>
                </a:cubicBezTo>
                <a:cubicBezTo>
                  <a:pt x="453901" y="113348"/>
                  <a:pt x="425564" y="97266"/>
                  <a:pt x="386507" y="8731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CA5BAA81-E702-1BCA-8FF5-C0B94B99727C}"/>
              </a:ext>
            </a:extLst>
          </p:cNvPr>
          <p:cNvSpPr/>
          <p:nvPr/>
        </p:nvSpPr>
        <p:spPr>
          <a:xfrm>
            <a:off x="2011254" y="3436587"/>
            <a:ext cx="892837" cy="487058"/>
          </a:xfrm>
          <a:custGeom>
            <a:avLst/>
            <a:gdLst>
              <a:gd name="csX0" fmla="*/ 419488 w 892837"/>
              <a:gd name="csY0" fmla="*/ 78569 h 487058"/>
              <a:gd name="csX1" fmla="*/ 300018 w 892837"/>
              <a:gd name="csY1" fmla="*/ 69379 h 487058"/>
              <a:gd name="csX2" fmla="*/ 217309 w 892837"/>
              <a:gd name="csY2" fmla="*/ 18834 h 487058"/>
              <a:gd name="csX3" fmla="*/ 111624 w 892837"/>
              <a:gd name="csY3" fmla="*/ 14239 h 487058"/>
              <a:gd name="csX4" fmla="*/ 47295 w 892837"/>
              <a:gd name="csY4" fmla="*/ 147493 h 487058"/>
              <a:gd name="csX5" fmla="*/ 5940 w 892837"/>
              <a:gd name="csY5" fmla="*/ 354267 h 487058"/>
              <a:gd name="csX6" fmla="*/ 180549 w 892837"/>
              <a:gd name="csY6" fmla="*/ 482927 h 487058"/>
              <a:gd name="csX7" fmla="*/ 506792 w 892837"/>
              <a:gd name="csY7" fmla="*/ 455357 h 487058"/>
              <a:gd name="csX8" fmla="*/ 805466 w 892837"/>
              <a:gd name="csY8" fmla="*/ 455357 h 487058"/>
              <a:gd name="csX9" fmla="*/ 892770 w 892837"/>
              <a:gd name="csY9" fmla="*/ 312912 h 487058"/>
              <a:gd name="csX10" fmla="*/ 796276 w 892837"/>
              <a:gd name="csY10" fmla="*/ 119924 h 487058"/>
              <a:gd name="csX11" fmla="*/ 708971 w 892837"/>
              <a:gd name="csY11" fmla="*/ 454 h 487058"/>
              <a:gd name="csX12" fmla="*/ 419488 w 892837"/>
              <a:gd name="csY12" fmla="*/ 78569 h 4870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92837" h="487058">
                <a:moveTo>
                  <a:pt x="419488" y="78569"/>
                </a:moveTo>
                <a:cubicBezTo>
                  <a:pt x="351329" y="90056"/>
                  <a:pt x="333714" y="79335"/>
                  <a:pt x="300018" y="69379"/>
                </a:cubicBezTo>
                <a:cubicBezTo>
                  <a:pt x="266322" y="59423"/>
                  <a:pt x="248708" y="28024"/>
                  <a:pt x="217309" y="18834"/>
                </a:cubicBezTo>
                <a:cubicBezTo>
                  <a:pt x="185910" y="9644"/>
                  <a:pt x="139960" y="-7204"/>
                  <a:pt x="111624" y="14239"/>
                </a:cubicBezTo>
                <a:cubicBezTo>
                  <a:pt x="83288" y="35682"/>
                  <a:pt x="64909" y="90822"/>
                  <a:pt x="47295" y="147493"/>
                </a:cubicBezTo>
                <a:cubicBezTo>
                  <a:pt x="29681" y="204164"/>
                  <a:pt x="-16269" y="298361"/>
                  <a:pt x="5940" y="354267"/>
                </a:cubicBezTo>
                <a:cubicBezTo>
                  <a:pt x="28149" y="410173"/>
                  <a:pt x="97074" y="466079"/>
                  <a:pt x="180549" y="482927"/>
                </a:cubicBezTo>
                <a:cubicBezTo>
                  <a:pt x="264024" y="499775"/>
                  <a:pt x="402639" y="459952"/>
                  <a:pt x="506792" y="455357"/>
                </a:cubicBezTo>
                <a:cubicBezTo>
                  <a:pt x="610945" y="450762"/>
                  <a:pt x="741136" y="479098"/>
                  <a:pt x="805466" y="455357"/>
                </a:cubicBezTo>
                <a:cubicBezTo>
                  <a:pt x="869796" y="431616"/>
                  <a:pt x="894302" y="368817"/>
                  <a:pt x="892770" y="312912"/>
                </a:cubicBezTo>
                <a:cubicBezTo>
                  <a:pt x="891238" y="257007"/>
                  <a:pt x="826909" y="172000"/>
                  <a:pt x="796276" y="119924"/>
                </a:cubicBezTo>
                <a:cubicBezTo>
                  <a:pt x="765643" y="67848"/>
                  <a:pt x="767940" y="7346"/>
                  <a:pt x="708971" y="454"/>
                </a:cubicBezTo>
                <a:cubicBezTo>
                  <a:pt x="650002" y="-6438"/>
                  <a:pt x="487647" y="67082"/>
                  <a:pt x="419488" y="78569"/>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5E497C47-34C2-1809-0BB9-0D933E7933AD}"/>
              </a:ext>
            </a:extLst>
          </p:cNvPr>
          <p:cNvSpPr/>
          <p:nvPr/>
        </p:nvSpPr>
        <p:spPr>
          <a:xfrm>
            <a:off x="471840" y="4319248"/>
            <a:ext cx="1977368" cy="450336"/>
          </a:xfrm>
          <a:custGeom>
            <a:avLst/>
            <a:gdLst>
              <a:gd name="csX0" fmla="*/ 989362 w 1977368"/>
              <a:gd name="csY0" fmla="*/ 119498 h 450336"/>
              <a:gd name="csX1" fmla="*/ 860703 w 1977368"/>
              <a:gd name="csY1" fmla="*/ 78143 h 450336"/>
              <a:gd name="csX2" fmla="*/ 653929 w 1977368"/>
              <a:gd name="csY2" fmla="*/ 28 h 450336"/>
              <a:gd name="csX3" fmla="*/ 309306 w 1977368"/>
              <a:gd name="csY3" fmla="*/ 87333 h 450336"/>
              <a:gd name="csX4" fmla="*/ 33607 w 1977368"/>
              <a:gd name="csY4" fmla="*/ 211397 h 450336"/>
              <a:gd name="csX5" fmla="*/ 19822 w 1977368"/>
              <a:gd name="csY5" fmla="*/ 367626 h 450336"/>
              <a:gd name="csX6" fmla="*/ 171456 w 1977368"/>
              <a:gd name="csY6" fmla="*/ 431956 h 450336"/>
              <a:gd name="csX7" fmla="*/ 644739 w 1977368"/>
              <a:gd name="csY7" fmla="*/ 450336 h 450336"/>
              <a:gd name="csX8" fmla="*/ 1903762 w 1977368"/>
              <a:gd name="csY8" fmla="*/ 436551 h 450336"/>
              <a:gd name="csX9" fmla="*/ 1798078 w 1977368"/>
              <a:gd name="csY9" fmla="*/ 243562 h 450336"/>
              <a:gd name="csX10" fmla="*/ 1545354 w 1977368"/>
              <a:gd name="csY10" fmla="*/ 124093 h 450336"/>
              <a:gd name="csX11" fmla="*/ 1200731 w 1977368"/>
              <a:gd name="csY11" fmla="*/ 41383 h 450336"/>
              <a:gd name="csX12" fmla="*/ 989362 w 1977368"/>
              <a:gd name="csY12" fmla="*/ 119498 h 4503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77368" h="450336">
                <a:moveTo>
                  <a:pt x="989362" y="119498"/>
                </a:moveTo>
                <a:cubicBezTo>
                  <a:pt x="932691" y="125625"/>
                  <a:pt x="916608" y="98055"/>
                  <a:pt x="860703" y="78143"/>
                </a:cubicBezTo>
                <a:cubicBezTo>
                  <a:pt x="804798" y="58231"/>
                  <a:pt x="745828" y="-1504"/>
                  <a:pt x="653929" y="28"/>
                </a:cubicBezTo>
                <a:cubicBezTo>
                  <a:pt x="562030" y="1560"/>
                  <a:pt x="412693" y="52105"/>
                  <a:pt x="309306" y="87333"/>
                </a:cubicBezTo>
                <a:cubicBezTo>
                  <a:pt x="205919" y="122561"/>
                  <a:pt x="81854" y="164682"/>
                  <a:pt x="33607" y="211397"/>
                </a:cubicBezTo>
                <a:cubicBezTo>
                  <a:pt x="-14640" y="258112"/>
                  <a:pt x="-3153" y="330866"/>
                  <a:pt x="19822" y="367626"/>
                </a:cubicBezTo>
                <a:cubicBezTo>
                  <a:pt x="42797" y="404386"/>
                  <a:pt x="67303" y="418171"/>
                  <a:pt x="171456" y="431956"/>
                </a:cubicBezTo>
                <a:cubicBezTo>
                  <a:pt x="275609" y="445741"/>
                  <a:pt x="644739" y="450336"/>
                  <a:pt x="644739" y="450336"/>
                </a:cubicBezTo>
                <a:lnTo>
                  <a:pt x="1903762" y="436551"/>
                </a:lnTo>
                <a:cubicBezTo>
                  <a:pt x="2095985" y="402089"/>
                  <a:pt x="1857813" y="295638"/>
                  <a:pt x="1798078" y="243562"/>
                </a:cubicBezTo>
                <a:cubicBezTo>
                  <a:pt x="1738343" y="191486"/>
                  <a:pt x="1644912" y="157789"/>
                  <a:pt x="1545354" y="124093"/>
                </a:cubicBezTo>
                <a:cubicBezTo>
                  <a:pt x="1445796" y="90397"/>
                  <a:pt x="1290333" y="41383"/>
                  <a:pt x="1200731" y="41383"/>
                </a:cubicBezTo>
                <a:cubicBezTo>
                  <a:pt x="1111129" y="41383"/>
                  <a:pt x="1046033" y="113371"/>
                  <a:pt x="989362" y="119498"/>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93CF0A03-1DD3-654B-E601-FD4F2198BC2E}"/>
              </a:ext>
            </a:extLst>
          </p:cNvPr>
          <p:cNvSpPr/>
          <p:nvPr/>
        </p:nvSpPr>
        <p:spPr>
          <a:xfrm>
            <a:off x="2585922" y="4341779"/>
            <a:ext cx="1965181" cy="424094"/>
          </a:xfrm>
          <a:custGeom>
            <a:avLst/>
            <a:gdLst>
              <a:gd name="csX0" fmla="*/ 874094 w 1965181"/>
              <a:gd name="csY0" fmla="*/ 69397 h 424094"/>
              <a:gd name="csX1" fmla="*/ 685700 w 1965181"/>
              <a:gd name="csY1" fmla="*/ 472 h 424094"/>
              <a:gd name="csX2" fmla="*/ 299722 w 1965181"/>
              <a:gd name="csY2" fmla="*/ 106157 h 424094"/>
              <a:gd name="csX3" fmla="*/ 1049 w 1965181"/>
              <a:gd name="csY3" fmla="*/ 312931 h 424094"/>
              <a:gd name="csX4" fmla="*/ 212418 w 1965181"/>
              <a:gd name="csY4" fmla="*/ 414020 h 424094"/>
              <a:gd name="csX5" fmla="*/ 515686 w 1965181"/>
              <a:gd name="csY5" fmla="*/ 414020 h 424094"/>
              <a:gd name="csX6" fmla="*/ 699485 w 1965181"/>
              <a:gd name="csY6" fmla="*/ 423210 h 424094"/>
              <a:gd name="csX7" fmla="*/ 933829 w 1965181"/>
              <a:gd name="csY7" fmla="*/ 423210 h 424094"/>
              <a:gd name="csX8" fmla="*/ 1145198 w 1965181"/>
              <a:gd name="csY8" fmla="*/ 418615 h 424094"/>
              <a:gd name="csX9" fmla="*/ 1420896 w 1965181"/>
              <a:gd name="csY9" fmla="*/ 418615 h 424094"/>
              <a:gd name="csX10" fmla="*/ 1673620 w 1965181"/>
              <a:gd name="csY10" fmla="*/ 418615 h 424094"/>
              <a:gd name="csX11" fmla="*/ 1884989 w 1965181"/>
              <a:gd name="csY11" fmla="*/ 409425 h 424094"/>
              <a:gd name="csX12" fmla="*/ 1958508 w 1965181"/>
              <a:gd name="csY12" fmla="*/ 299146 h 424094"/>
              <a:gd name="csX13" fmla="*/ 1733354 w 1965181"/>
              <a:gd name="csY13" fmla="*/ 198056 h 424094"/>
              <a:gd name="csX14" fmla="*/ 1411706 w 1965181"/>
              <a:gd name="csY14" fmla="*/ 101562 h 424094"/>
              <a:gd name="csX15" fmla="*/ 1255477 w 1965181"/>
              <a:gd name="csY15" fmla="*/ 28042 h 424094"/>
              <a:gd name="csX16" fmla="*/ 1154388 w 1965181"/>
              <a:gd name="csY16" fmla="*/ 9662 h 424094"/>
              <a:gd name="csX17" fmla="*/ 1053298 w 1965181"/>
              <a:gd name="csY17" fmla="*/ 83182 h 424094"/>
              <a:gd name="csX18" fmla="*/ 952209 w 1965181"/>
              <a:gd name="csY18" fmla="*/ 119942 h 424094"/>
              <a:gd name="csX19" fmla="*/ 874094 w 1965181"/>
              <a:gd name="csY19" fmla="*/ 69397 h 4240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965181" h="424094">
                <a:moveTo>
                  <a:pt x="874094" y="69397"/>
                </a:moveTo>
                <a:cubicBezTo>
                  <a:pt x="829676" y="49485"/>
                  <a:pt x="781429" y="-5655"/>
                  <a:pt x="685700" y="472"/>
                </a:cubicBezTo>
                <a:cubicBezTo>
                  <a:pt x="589971" y="6599"/>
                  <a:pt x="413831" y="54080"/>
                  <a:pt x="299722" y="106157"/>
                </a:cubicBezTo>
                <a:cubicBezTo>
                  <a:pt x="185613" y="158234"/>
                  <a:pt x="15600" y="261621"/>
                  <a:pt x="1049" y="312931"/>
                </a:cubicBezTo>
                <a:cubicBezTo>
                  <a:pt x="-13502" y="364241"/>
                  <a:pt x="126645" y="397172"/>
                  <a:pt x="212418" y="414020"/>
                </a:cubicBezTo>
                <a:cubicBezTo>
                  <a:pt x="298191" y="430868"/>
                  <a:pt x="434508" y="412488"/>
                  <a:pt x="515686" y="414020"/>
                </a:cubicBezTo>
                <a:cubicBezTo>
                  <a:pt x="596864" y="415552"/>
                  <a:pt x="629795" y="421678"/>
                  <a:pt x="699485" y="423210"/>
                </a:cubicBezTo>
                <a:cubicBezTo>
                  <a:pt x="769175" y="424742"/>
                  <a:pt x="859544" y="423976"/>
                  <a:pt x="933829" y="423210"/>
                </a:cubicBezTo>
                <a:cubicBezTo>
                  <a:pt x="1008114" y="422444"/>
                  <a:pt x="1145198" y="418615"/>
                  <a:pt x="1145198" y="418615"/>
                </a:cubicBezTo>
                <a:lnTo>
                  <a:pt x="1420896" y="418615"/>
                </a:lnTo>
                <a:lnTo>
                  <a:pt x="1673620" y="418615"/>
                </a:lnTo>
                <a:cubicBezTo>
                  <a:pt x="1750969" y="417083"/>
                  <a:pt x="1837508" y="429337"/>
                  <a:pt x="1884989" y="409425"/>
                </a:cubicBezTo>
                <a:cubicBezTo>
                  <a:pt x="1932470" y="389514"/>
                  <a:pt x="1983780" y="334374"/>
                  <a:pt x="1958508" y="299146"/>
                </a:cubicBezTo>
                <a:cubicBezTo>
                  <a:pt x="1933236" y="263918"/>
                  <a:pt x="1824488" y="230987"/>
                  <a:pt x="1733354" y="198056"/>
                </a:cubicBezTo>
                <a:cubicBezTo>
                  <a:pt x="1642220" y="165125"/>
                  <a:pt x="1491352" y="129898"/>
                  <a:pt x="1411706" y="101562"/>
                </a:cubicBezTo>
                <a:cubicBezTo>
                  <a:pt x="1332060" y="73226"/>
                  <a:pt x="1298363" y="43359"/>
                  <a:pt x="1255477" y="28042"/>
                </a:cubicBezTo>
                <a:cubicBezTo>
                  <a:pt x="1212591" y="12725"/>
                  <a:pt x="1188084" y="472"/>
                  <a:pt x="1154388" y="9662"/>
                </a:cubicBezTo>
                <a:cubicBezTo>
                  <a:pt x="1120692" y="18852"/>
                  <a:pt x="1086995" y="64802"/>
                  <a:pt x="1053298" y="83182"/>
                </a:cubicBezTo>
                <a:cubicBezTo>
                  <a:pt x="1019601" y="101562"/>
                  <a:pt x="985906" y="122240"/>
                  <a:pt x="952209" y="119942"/>
                </a:cubicBezTo>
                <a:cubicBezTo>
                  <a:pt x="918513" y="117645"/>
                  <a:pt x="918512" y="89309"/>
                  <a:pt x="874094" y="69397"/>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B31AC71D-000C-DD2A-7ECD-917E890403C8}"/>
              </a:ext>
            </a:extLst>
          </p:cNvPr>
          <p:cNvSpPr txBox="1"/>
          <p:nvPr/>
        </p:nvSpPr>
        <p:spPr>
          <a:xfrm>
            <a:off x="3661410" y="2489750"/>
            <a:ext cx="1055922" cy="307777"/>
          </a:xfrm>
          <a:prstGeom prst="rect">
            <a:avLst/>
          </a:prstGeom>
          <a:noFill/>
        </p:spPr>
        <p:txBody>
          <a:bodyPr wrap="square" rtlCol="0">
            <a:spAutoFit/>
          </a:bodyPr>
          <a:lstStyle/>
          <a:p>
            <a:pPr algn="ctr"/>
            <a:r>
              <a:rPr lang="en-US" sz="1400" b="1" i="1" dirty="0">
                <a:solidFill>
                  <a:schemeClr val="accent6">
                    <a:lumMod val="40000"/>
                    <a:lumOff val="60000"/>
                  </a:schemeClr>
                </a:solidFill>
              </a:rPr>
              <a:t>Direct SC</a:t>
            </a:r>
          </a:p>
        </p:txBody>
      </p:sp>
      <p:sp>
        <p:nvSpPr>
          <p:cNvPr id="45" name="TextBox 44">
            <a:extLst>
              <a:ext uri="{FF2B5EF4-FFF2-40B4-BE49-F238E27FC236}">
                <a16:creationId xmlns:a16="http://schemas.microsoft.com/office/drawing/2014/main" id="{A882F87D-9FEF-F1A0-E2D1-468ED3AFEFE8}"/>
              </a:ext>
            </a:extLst>
          </p:cNvPr>
          <p:cNvSpPr txBox="1"/>
          <p:nvPr/>
        </p:nvSpPr>
        <p:spPr>
          <a:xfrm>
            <a:off x="4822952" y="2480261"/>
            <a:ext cx="1128438" cy="307777"/>
          </a:xfrm>
          <a:prstGeom prst="rect">
            <a:avLst/>
          </a:prstGeom>
          <a:noFill/>
        </p:spPr>
        <p:txBody>
          <a:bodyPr wrap="square" rtlCol="0">
            <a:spAutoFit/>
          </a:bodyPr>
          <a:lstStyle/>
          <a:p>
            <a:pPr algn="ctr"/>
            <a:r>
              <a:rPr lang="en-US" sz="1400" b="1" i="1" dirty="0">
                <a:solidFill>
                  <a:schemeClr val="accent4">
                    <a:lumMod val="40000"/>
                    <a:lumOff val="60000"/>
                  </a:schemeClr>
                </a:solidFill>
              </a:rPr>
              <a:t>Indirect SC</a:t>
            </a:r>
          </a:p>
        </p:txBody>
      </p:sp>
    </p:spTree>
    <p:extLst>
      <p:ext uri="{BB962C8B-B14F-4D97-AF65-F5344CB8AC3E}">
        <p14:creationId xmlns:p14="http://schemas.microsoft.com/office/powerpoint/2010/main" val="1392627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43E40-FD3E-7FEC-66C8-E913D312DA99}"/>
            </a:ext>
          </a:extLst>
        </p:cNvPr>
        <p:cNvGrpSpPr/>
        <p:nvPr/>
      </p:nvGrpSpPr>
      <p:grpSpPr>
        <a:xfrm>
          <a:off x="0" y="0"/>
          <a:ext cx="0" cy="0"/>
          <a:chOff x="0" y="0"/>
          <a:chExt cx="0" cy="0"/>
        </a:xfrm>
      </p:grpSpPr>
      <p:sp>
        <p:nvSpPr>
          <p:cNvPr id="39" name="Freeform 38">
            <a:extLst>
              <a:ext uri="{FF2B5EF4-FFF2-40B4-BE49-F238E27FC236}">
                <a16:creationId xmlns:a16="http://schemas.microsoft.com/office/drawing/2014/main" id="{329AFF54-6C1B-5956-4BE1-436EBEF7A4A5}"/>
              </a:ext>
            </a:extLst>
          </p:cNvPr>
          <p:cNvSpPr/>
          <p:nvPr/>
        </p:nvSpPr>
        <p:spPr>
          <a:xfrm>
            <a:off x="4086043" y="5986900"/>
            <a:ext cx="510591" cy="285540"/>
          </a:xfrm>
          <a:custGeom>
            <a:avLst/>
            <a:gdLst>
              <a:gd name="csX0" fmla="*/ 209796 w 510591"/>
              <a:gd name="csY0" fmla="*/ 2727 h 285540"/>
              <a:gd name="csX1" fmla="*/ 105468 w 510591"/>
              <a:gd name="csY1" fmla="*/ 2727 h 285540"/>
              <a:gd name="csX2" fmla="*/ 7278 w 510591"/>
              <a:gd name="csY2" fmla="*/ 15001 h 285540"/>
              <a:gd name="csX3" fmla="*/ 13415 w 510591"/>
              <a:gd name="csY3" fmla="*/ 150013 h 285540"/>
              <a:gd name="csX4" fmla="*/ 62510 w 510591"/>
              <a:gd name="csY4" fmla="*/ 260477 h 285540"/>
              <a:gd name="csX5" fmla="*/ 252754 w 510591"/>
              <a:gd name="csY5" fmla="*/ 278888 h 285540"/>
              <a:gd name="csX6" fmla="*/ 357082 w 510591"/>
              <a:gd name="csY6" fmla="*/ 278888 h 285540"/>
              <a:gd name="csX7" fmla="*/ 492094 w 510591"/>
              <a:gd name="csY7" fmla="*/ 199108 h 285540"/>
              <a:gd name="csX8" fmla="*/ 498231 w 510591"/>
              <a:gd name="csY8" fmla="*/ 45685 h 285540"/>
              <a:gd name="csX9" fmla="*/ 387766 w 510591"/>
              <a:gd name="csY9" fmla="*/ 2727 h 285540"/>
              <a:gd name="csX10" fmla="*/ 209796 w 510591"/>
              <a:gd name="csY10" fmla="*/ 2727 h 2855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0591" h="285540">
                <a:moveTo>
                  <a:pt x="209796" y="2727"/>
                </a:moveTo>
                <a:cubicBezTo>
                  <a:pt x="162746" y="2727"/>
                  <a:pt x="139221" y="681"/>
                  <a:pt x="105468" y="2727"/>
                </a:cubicBezTo>
                <a:cubicBezTo>
                  <a:pt x="71715" y="4773"/>
                  <a:pt x="22620" y="-9547"/>
                  <a:pt x="7278" y="15001"/>
                </a:cubicBezTo>
                <a:cubicBezTo>
                  <a:pt x="-8064" y="39549"/>
                  <a:pt x="4210" y="109100"/>
                  <a:pt x="13415" y="150013"/>
                </a:cubicBezTo>
                <a:cubicBezTo>
                  <a:pt x="22620" y="190926"/>
                  <a:pt x="22620" y="238998"/>
                  <a:pt x="62510" y="260477"/>
                </a:cubicBezTo>
                <a:cubicBezTo>
                  <a:pt x="102400" y="281956"/>
                  <a:pt x="203659" y="275820"/>
                  <a:pt x="252754" y="278888"/>
                </a:cubicBezTo>
                <a:cubicBezTo>
                  <a:pt x="301849" y="281956"/>
                  <a:pt x="317192" y="292185"/>
                  <a:pt x="357082" y="278888"/>
                </a:cubicBezTo>
                <a:cubicBezTo>
                  <a:pt x="396972" y="265591"/>
                  <a:pt x="468569" y="237975"/>
                  <a:pt x="492094" y="199108"/>
                </a:cubicBezTo>
                <a:cubicBezTo>
                  <a:pt x="515619" y="160241"/>
                  <a:pt x="515619" y="78415"/>
                  <a:pt x="498231" y="45685"/>
                </a:cubicBezTo>
                <a:cubicBezTo>
                  <a:pt x="480843" y="12955"/>
                  <a:pt x="429702" y="8864"/>
                  <a:pt x="387766" y="2727"/>
                </a:cubicBezTo>
                <a:cubicBezTo>
                  <a:pt x="345830" y="-3410"/>
                  <a:pt x="256846" y="2727"/>
                  <a:pt x="209796" y="2727"/>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a:extLst>
              <a:ext uri="{FF2B5EF4-FFF2-40B4-BE49-F238E27FC236}">
                <a16:creationId xmlns:a16="http://schemas.microsoft.com/office/drawing/2014/main" id="{7E0C62AE-2472-B96B-54B3-8EFBD87206E5}"/>
              </a:ext>
            </a:extLst>
          </p:cNvPr>
          <p:cNvSpPr/>
          <p:nvPr/>
        </p:nvSpPr>
        <p:spPr>
          <a:xfrm>
            <a:off x="4957391" y="5498530"/>
            <a:ext cx="575869" cy="351809"/>
          </a:xfrm>
          <a:custGeom>
            <a:avLst/>
            <a:gdLst>
              <a:gd name="csX0" fmla="*/ 295806 w 575869"/>
              <a:gd name="csY0" fmla="*/ 18555 h 351809"/>
              <a:gd name="csX1" fmla="*/ 216026 w 575869"/>
              <a:gd name="csY1" fmla="*/ 24691 h 351809"/>
              <a:gd name="csX2" fmla="*/ 56467 w 575869"/>
              <a:gd name="csY2" fmla="*/ 24691 h 351809"/>
              <a:gd name="csX3" fmla="*/ 1235 w 575869"/>
              <a:gd name="csY3" fmla="*/ 79924 h 351809"/>
              <a:gd name="csX4" fmla="*/ 19645 w 575869"/>
              <a:gd name="csY4" fmla="*/ 190388 h 351809"/>
              <a:gd name="csX5" fmla="*/ 38056 w 575869"/>
              <a:gd name="csY5" fmla="*/ 313126 h 351809"/>
              <a:gd name="csX6" fmla="*/ 203753 w 575869"/>
              <a:gd name="csY6" fmla="*/ 325400 h 351809"/>
              <a:gd name="csX7" fmla="*/ 369449 w 575869"/>
              <a:gd name="csY7" fmla="*/ 349948 h 351809"/>
              <a:gd name="csX8" fmla="*/ 479914 w 575869"/>
              <a:gd name="csY8" fmla="*/ 270168 h 351809"/>
              <a:gd name="csX9" fmla="*/ 571967 w 575869"/>
              <a:gd name="csY9" fmla="*/ 122882 h 351809"/>
              <a:gd name="csX10" fmla="*/ 535146 w 575869"/>
              <a:gd name="csY10" fmla="*/ 6281 h 351809"/>
              <a:gd name="csX11" fmla="*/ 295806 w 575869"/>
              <a:gd name="csY11" fmla="*/ 18555 h 3518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75869" h="351809">
                <a:moveTo>
                  <a:pt x="295806" y="18555"/>
                </a:moveTo>
                <a:cubicBezTo>
                  <a:pt x="242619" y="21623"/>
                  <a:pt x="255916" y="23668"/>
                  <a:pt x="216026" y="24691"/>
                </a:cubicBezTo>
                <a:cubicBezTo>
                  <a:pt x="176136" y="25714"/>
                  <a:pt x="92265" y="15486"/>
                  <a:pt x="56467" y="24691"/>
                </a:cubicBezTo>
                <a:cubicBezTo>
                  <a:pt x="20669" y="33896"/>
                  <a:pt x="7372" y="52308"/>
                  <a:pt x="1235" y="79924"/>
                </a:cubicBezTo>
                <a:cubicBezTo>
                  <a:pt x="-4902" y="107540"/>
                  <a:pt x="13508" y="151521"/>
                  <a:pt x="19645" y="190388"/>
                </a:cubicBezTo>
                <a:cubicBezTo>
                  <a:pt x="25782" y="229255"/>
                  <a:pt x="7371" y="290624"/>
                  <a:pt x="38056" y="313126"/>
                </a:cubicBezTo>
                <a:cubicBezTo>
                  <a:pt x="68741" y="335628"/>
                  <a:pt x="148521" y="319263"/>
                  <a:pt x="203753" y="325400"/>
                </a:cubicBezTo>
                <a:cubicBezTo>
                  <a:pt x="258985" y="331537"/>
                  <a:pt x="323422" y="359153"/>
                  <a:pt x="369449" y="349948"/>
                </a:cubicBezTo>
                <a:cubicBezTo>
                  <a:pt x="415476" y="340743"/>
                  <a:pt x="446161" y="308012"/>
                  <a:pt x="479914" y="270168"/>
                </a:cubicBezTo>
                <a:cubicBezTo>
                  <a:pt x="513667" y="232324"/>
                  <a:pt x="562762" y="166863"/>
                  <a:pt x="571967" y="122882"/>
                </a:cubicBezTo>
                <a:cubicBezTo>
                  <a:pt x="581172" y="78901"/>
                  <a:pt x="576059" y="24692"/>
                  <a:pt x="535146" y="6281"/>
                </a:cubicBezTo>
                <a:cubicBezTo>
                  <a:pt x="494233" y="-12130"/>
                  <a:pt x="348993" y="15487"/>
                  <a:pt x="295806" y="18555"/>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676DCAD5-E7AE-E1C7-24DA-EF63222414C9}"/>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Conventional space-charge: vacuum beam region</a:t>
            </a:r>
          </a:p>
        </p:txBody>
      </p:sp>
      <p:sp>
        <p:nvSpPr>
          <p:cNvPr id="26" name="Slide Number Placeholder 0">
            <a:extLst>
              <a:ext uri="{FF2B5EF4-FFF2-40B4-BE49-F238E27FC236}">
                <a16:creationId xmlns:a16="http://schemas.microsoft.com/office/drawing/2014/main" id="{8E21F23E-1B58-F556-89B2-36AF8AB02A78}"/>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5</a:t>
            </a:fld>
            <a:endParaRPr lang="en-US"/>
          </a:p>
        </p:txBody>
      </p:sp>
      <p:sp>
        <p:nvSpPr>
          <p:cNvPr id="27" name="Shape 6">
            <a:extLst>
              <a:ext uri="{FF2B5EF4-FFF2-40B4-BE49-F238E27FC236}">
                <a16:creationId xmlns:a16="http://schemas.microsoft.com/office/drawing/2014/main" id="{955E5DF2-03E1-C344-21BD-EB82800D363F}"/>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51AEF8B6-F540-BD24-5252-17BC7424E5C7}"/>
              </a:ext>
            </a:extLst>
          </p:cNvPr>
          <p:cNvSpPr/>
          <p:nvPr/>
        </p:nvSpPr>
        <p:spPr>
          <a:xfrm>
            <a:off x="254625" y="1080439"/>
            <a:ext cx="6630269" cy="3726443"/>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7" name="Freeform 16">
            <a:extLst>
              <a:ext uri="{FF2B5EF4-FFF2-40B4-BE49-F238E27FC236}">
                <a16:creationId xmlns:a16="http://schemas.microsoft.com/office/drawing/2014/main" id="{7763FC1E-5165-D9FA-1040-85B5D2AF185B}"/>
              </a:ext>
            </a:extLst>
          </p:cNvPr>
          <p:cNvSpPr/>
          <p:nvPr/>
        </p:nvSpPr>
        <p:spPr>
          <a:xfrm>
            <a:off x="1269340" y="3761741"/>
            <a:ext cx="346732" cy="687668"/>
          </a:xfrm>
          <a:custGeom>
            <a:avLst/>
            <a:gdLst>
              <a:gd name="csX0" fmla="*/ 178971 w 346732"/>
              <a:gd name="csY0" fmla="*/ 187 h 687668"/>
              <a:gd name="csX1" fmla="*/ 80781 w 346732"/>
              <a:gd name="csY1" fmla="*/ 73829 h 687668"/>
              <a:gd name="csX2" fmla="*/ 13275 w 346732"/>
              <a:gd name="csY2" fmla="*/ 257937 h 687668"/>
              <a:gd name="csX3" fmla="*/ 7138 w 346732"/>
              <a:gd name="csY3" fmla="*/ 497276 h 687668"/>
              <a:gd name="csX4" fmla="*/ 93055 w 346732"/>
              <a:gd name="csY4" fmla="*/ 638425 h 687668"/>
              <a:gd name="csX5" fmla="*/ 203519 w 346732"/>
              <a:gd name="csY5" fmla="*/ 687521 h 687668"/>
              <a:gd name="csX6" fmla="*/ 326257 w 346732"/>
              <a:gd name="csY6" fmla="*/ 626152 h 687668"/>
              <a:gd name="csX7" fmla="*/ 338531 w 346732"/>
              <a:gd name="csY7" fmla="*/ 460455 h 687668"/>
              <a:gd name="csX8" fmla="*/ 344668 w 346732"/>
              <a:gd name="csY8" fmla="*/ 288621 h 687668"/>
              <a:gd name="csX9" fmla="*/ 301710 w 346732"/>
              <a:gd name="csY9" fmla="*/ 61556 h 687668"/>
              <a:gd name="csX10" fmla="*/ 178971 w 346732"/>
              <a:gd name="csY10" fmla="*/ 187 h 687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46732" h="687668">
                <a:moveTo>
                  <a:pt x="178971" y="187"/>
                </a:moveTo>
                <a:cubicBezTo>
                  <a:pt x="142149" y="2233"/>
                  <a:pt x="108397" y="30871"/>
                  <a:pt x="80781" y="73829"/>
                </a:cubicBezTo>
                <a:cubicBezTo>
                  <a:pt x="53165" y="116787"/>
                  <a:pt x="25549" y="187363"/>
                  <a:pt x="13275" y="257937"/>
                </a:cubicBezTo>
                <a:cubicBezTo>
                  <a:pt x="1001" y="328511"/>
                  <a:pt x="-6159" y="433861"/>
                  <a:pt x="7138" y="497276"/>
                </a:cubicBezTo>
                <a:cubicBezTo>
                  <a:pt x="20435" y="560691"/>
                  <a:pt x="60325" y="606717"/>
                  <a:pt x="93055" y="638425"/>
                </a:cubicBezTo>
                <a:cubicBezTo>
                  <a:pt x="125785" y="670133"/>
                  <a:pt x="164652" y="689566"/>
                  <a:pt x="203519" y="687521"/>
                </a:cubicBezTo>
                <a:cubicBezTo>
                  <a:pt x="242386" y="685476"/>
                  <a:pt x="303755" y="663996"/>
                  <a:pt x="326257" y="626152"/>
                </a:cubicBezTo>
                <a:cubicBezTo>
                  <a:pt x="348759" y="588308"/>
                  <a:pt x="335463" y="516710"/>
                  <a:pt x="338531" y="460455"/>
                </a:cubicBezTo>
                <a:cubicBezTo>
                  <a:pt x="341599" y="404200"/>
                  <a:pt x="350805" y="355104"/>
                  <a:pt x="344668" y="288621"/>
                </a:cubicBezTo>
                <a:cubicBezTo>
                  <a:pt x="338531" y="222138"/>
                  <a:pt x="327281" y="110651"/>
                  <a:pt x="301710" y="61556"/>
                </a:cubicBezTo>
                <a:cubicBezTo>
                  <a:pt x="276140" y="12461"/>
                  <a:pt x="215793" y="-1859"/>
                  <a:pt x="178971" y="187"/>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62AA0A4-1785-8446-8700-9161B3439BED}"/>
              </a:ext>
            </a:extLst>
          </p:cNvPr>
          <p:cNvSpPr txBox="1"/>
          <p:nvPr/>
        </p:nvSpPr>
        <p:spPr>
          <a:xfrm>
            <a:off x="485418" y="1157470"/>
            <a:ext cx="6168682" cy="400110"/>
          </a:xfrm>
          <a:prstGeom prst="rect">
            <a:avLst/>
          </a:prstGeom>
          <a:noFill/>
        </p:spPr>
        <p:txBody>
          <a:bodyPr wrap="square">
            <a:spAutoFit/>
          </a:bodyPr>
          <a:lstStyle/>
          <a:p>
            <a:pPr marL="0" indent="0" algn="ctr">
              <a:buNone/>
            </a:pPr>
            <a:r>
              <a:rPr lang="en-US" sz="2000" b="1" dirty="0">
                <a:solidFill>
                  <a:srgbClr val="0B1324"/>
                </a:solidFill>
                <a:latin typeface="Aptos Display" pitchFamily="34" charset="0"/>
                <a:ea typeface="Aptos Display" pitchFamily="34" charset="-122"/>
                <a:cs typeface="Aptos Display" pitchFamily="34" charset="-120"/>
              </a:rPr>
              <a:t>Conventional Space-Charge Impedance</a:t>
            </a:r>
            <a:endParaRPr lang="en-US" sz="2000" dirty="0"/>
          </a:p>
        </p:txBody>
      </p:sp>
      <p:sp>
        <p:nvSpPr>
          <p:cNvPr id="14" name="TextBox 13">
            <a:extLst>
              <a:ext uri="{FF2B5EF4-FFF2-40B4-BE49-F238E27FC236}">
                <a16:creationId xmlns:a16="http://schemas.microsoft.com/office/drawing/2014/main" id="{2BC3684C-B57A-F214-32A9-D66E1235299C}"/>
              </a:ext>
            </a:extLst>
          </p:cNvPr>
          <p:cNvSpPr txBox="1"/>
          <p:nvPr/>
        </p:nvSpPr>
        <p:spPr>
          <a:xfrm>
            <a:off x="5730914" y="4529883"/>
            <a:ext cx="1153980" cy="276999"/>
          </a:xfrm>
          <a:prstGeom prst="rect">
            <a:avLst/>
          </a:prstGeom>
          <a:noFill/>
        </p:spPr>
        <p:txBody>
          <a:bodyPr wrap="square" rtlCol="0">
            <a:spAutoFit/>
          </a:bodyPr>
          <a:lstStyle/>
          <a:p>
            <a:pPr algn="r"/>
            <a:r>
              <a:rPr lang="en-US" sz="1200" dirty="0">
                <a:hlinkClick r:id="rId3" action="ppaction://hlinksldjump"/>
              </a:rPr>
              <a:t>Definitions →</a:t>
            </a:r>
            <a:endParaRPr lang="en-US" sz="1200" dirty="0"/>
          </a:p>
        </p:txBody>
      </p:sp>
      <p:sp>
        <p:nvSpPr>
          <p:cNvPr id="13" name="Freeform 12">
            <a:extLst>
              <a:ext uri="{FF2B5EF4-FFF2-40B4-BE49-F238E27FC236}">
                <a16:creationId xmlns:a16="http://schemas.microsoft.com/office/drawing/2014/main" id="{ED1C4A3C-A2C7-0D21-2A04-84A200564B6C}"/>
              </a:ext>
            </a:extLst>
          </p:cNvPr>
          <p:cNvSpPr/>
          <p:nvPr/>
        </p:nvSpPr>
        <p:spPr>
          <a:xfrm>
            <a:off x="2341846" y="1692649"/>
            <a:ext cx="444312" cy="706883"/>
          </a:xfrm>
          <a:custGeom>
            <a:avLst/>
            <a:gdLst>
              <a:gd name="csX0" fmla="*/ 223384 w 444312"/>
              <a:gd name="csY0" fmla="*/ 13413 h 706883"/>
              <a:gd name="csX1" fmla="*/ 2455 w 444312"/>
              <a:gd name="csY1" fmla="*/ 357080 h 706883"/>
              <a:gd name="csX2" fmla="*/ 119056 w 444312"/>
              <a:gd name="csY2" fmla="*/ 670062 h 706883"/>
              <a:gd name="csX3" fmla="*/ 333848 w 444312"/>
              <a:gd name="csY3" fmla="*/ 688473 h 706883"/>
              <a:gd name="csX4" fmla="*/ 419765 w 444312"/>
              <a:gd name="csY4" fmla="*/ 559598 h 706883"/>
              <a:gd name="csX5" fmla="*/ 444312 w 444312"/>
              <a:gd name="csY5" fmla="*/ 412312 h 706883"/>
              <a:gd name="csX6" fmla="*/ 419765 w 444312"/>
              <a:gd name="csY6" fmla="*/ 179109 h 706883"/>
              <a:gd name="csX7" fmla="*/ 358396 w 444312"/>
              <a:gd name="csY7" fmla="*/ 80919 h 706883"/>
              <a:gd name="csX8" fmla="*/ 223384 w 444312"/>
              <a:gd name="csY8" fmla="*/ 13413 h 706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312" h="706883">
                <a:moveTo>
                  <a:pt x="223384" y="13413"/>
                </a:moveTo>
                <a:cubicBezTo>
                  <a:pt x="164061" y="59440"/>
                  <a:pt x="19843" y="247639"/>
                  <a:pt x="2455" y="357080"/>
                </a:cubicBezTo>
                <a:cubicBezTo>
                  <a:pt x="-14933" y="466521"/>
                  <a:pt x="63824" y="614830"/>
                  <a:pt x="119056" y="670062"/>
                </a:cubicBezTo>
                <a:cubicBezTo>
                  <a:pt x="174288" y="725294"/>
                  <a:pt x="283730" y="706884"/>
                  <a:pt x="333848" y="688473"/>
                </a:cubicBezTo>
                <a:cubicBezTo>
                  <a:pt x="383966" y="670062"/>
                  <a:pt x="401354" y="605625"/>
                  <a:pt x="419765" y="559598"/>
                </a:cubicBezTo>
                <a:cubicBezTo>
                  <a:pt x="438176" y="513571"/>
                  <a:pt x="444312" y="475727"/>
                  <a:pt x="444312" y="412312"/>
                </a:cubicBezTo>
                <a:cubicBezTo>
                  <a:pt x="444312" y="348897"/>
                  <a:pt x="434084" y="234341"/>
                  <a:pt x="419765" y="179109"/>
                </a:cubicBezTo>
                <a:cubicBezTo>
                  <a:pt x="405446" y="123877"/>
                  <a:pt x="387035" y="109558"/>
                  <a:pt x="358396" y="80919"/>
                </a:cubicBezTo>
                <a:cubicBezTo>
                  <a:pt x="329757" y="52280"/>
                  <a:pt x="282707" y="-32614"/>
                  <a:pt x="223384" y="13413"/>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5AF01157-8639-1969-824B-5280986439B2}"/>
              </a:ext>
            </a:extLst>
          </p:cNvPr>
          <p:cNvSpPr/>
          <p:nvPr/>
        </p:nvSpPr>
        <p:spPr>
          <a:xfrm>
            <a:off x="2199674" y="2840223"/>
            <a:ext cx="444312" cy="706883"/>
          </a:xfrm>
          <a:custGeom>
            <a:avLst/>
            <a:gdLst>
              <a:gd name="csX0" fmla="*/ 223384 w 444312"/>
              <a:gd name="csY0" fmla="*/ 13413 h 706883"/>
              <a:gd name="csX1" fmla="*/ 2455 w 444312"/>
              <a:gd name="csY1" fmla="*/ 357080 h 706883"/>
              <a:gd name="csX2" fmla="*/ 119056 w 444312"/>
              <a:gd name="csY2" fmla="*/ 670062 h 706883"/>
              <a:gd name="csX3" fmla="*/ 333848 w 444312"/>
              <a:gd name="csY3" fmla="*/ 688473 h 706883"/>
              <a:gd name="csX4" fmla="*/ 419765 w 444312"/>
              <a:gd name="csY4" fmla="*/ 559598 h 706883"/>
              <a:gd name="csX5" fmla="*/ 444312 w 444312"/>
              <a:gd name="csY5" fmla="*/ 412312 h 706883"/>
              <a:gd name="csX6" fmla="*/ 419765 w 444312"/>
              <a:gd name="csY6" fmla="*/ 179109 h 706883"/>
              <a:gd name="csX7" fmla="*/ 358396 w 444312"/>
              <a:gd name="csY7" fmla="*/ 80919 h 706883"/>
              <a:gd name="csX8" fmla="*/ 223384 w 444312"/>
              <a:gd name="csY8" fmla="*/ 13413 h 706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312" h="706883">
                <a:moveTo>
                  <a:pt x="223384" y="13413"/>
                </a:moveTo>
                <a:cubicBezTo>
                  <a:pt x="164061" y="59440"/>
                  <a:pt x="19843" y="247639"/>
                  <a:pt x="2455" y="357080"/>
                </a:cubicBezTo>
                <a:cubicBezTo>
                  <a:pt x="-14933" y="466521"/>
                  <a:pt x="63824" y="614830"/>
                  <a:pt x="119056" y="670062"/>
                </a:cubicBezTo>
                <a:cubicBezTo>
                  <a:pt x="174288" y="725294"/>
                  <a:pt x="283730" y="706884"/>
                  <a:pt x="333848" y="688473"/>
                </a:cubicBezTo>
                <a:cubicBezTo>
                  <a:pt x="383966" y="670062"/>
                  <a:pt x="401354" y="605625"/>
                  <a:pt x="419765" y="559598"/>
                </a:cubicBezTo>
                <a:cubicBezTo>
                  <a:pt x="438176" y="513571"/>
                  <a:pt x="444312" y="475727"/>
                  <a:pt x="444312" y="412312"/>
                </a:cubicBezTo>
                <a:cubicBezTo>
                  <a:pt x="444312" y="348897"/>
                  <a:pt x="434084" y="234341"/>
                  <a:pt x="419765" y="179109"/>
                </a:cubicBezTo>
                <a:cubicBezTo>
                  <a:pt x="405446" y="123877"/>
                  <a:pt x="387035" y="109558"/>
                  <a:pt x="358396" y="80919"/>
                </a:cubicBezTo>
                <a:cubicBezTo>
                  <a:pt x="329757" y="52280"/>
                  <a:pt x="282707" y="-32614"/>
                  <a:pt x="223384" y="13413"/>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7DA53A33-8886-3D7C-8BB4-DFE9223C6459}"/>
              </a:ext>
            </a:extLst>
          </p:cNvPr>
          <p:cNvPicPr>
            <a:picLocks noChangeAspect="1"/>
          </p:cNvPicPr>
          <p:nvPr/>
        </p:nvPicPr>
        <p:blipFill>
          <a:blip r:embed="rId4"/>
          <a:stretch>
            <a:fillRect/>
          </a:stretch>
        </p:blipFill>
        <p:spPr>
          <a:xfrm>
            <a:off x="438912" y="1769410"/>
            <a:ext cx="5473700" cy="939800"/>
          </a:xfrm>
          <a:prstGeom prst="rect">
            <a:avLst/>
          </a:prstGeom>
        </p:spPr>
      </p:pic>
      <p:pic>
        <p:nvPicPr>
          <p:cNvPr id="19" name="Picture 18">
            <a:extLst>
              <a:ext uri="{FF2B5EF4-FFF2-40B4-BE49-F238E27FC236}">
                <a16:creationId xmlns:a16="http://schemas.microsoft.com/office/drawing/2014/main" id="{75D2D324-C6DB-DDB3-286F-A71015359B65}"/>
              </a:ext>
            </a:extLst>
          </p:cNvPr>
          <p:cNvPicPr>
            <a:picLocks noChangeAspect="1"/>
          </p:cNvPicPr>
          <p:nvPr/>
        </p:nvPicPr>
        <p:blipFill>
          <a:blip r:embed="rId5"/>
          <a:stretch>
            <a:fillRect/>
          </a:stretch>
        </p:blipFill>
        <p:spPr>
          <a:xfrm>
            <a:off x="438912" y="2878711"/>
            <a:ext cx="5397500" cy="952500"/>
          </a:xfrm>
          <a:prstGeom prst="rect">
            <a:avLst/>
          </a:prstGeom>
        </p:spPr>
      </p:pic>
      <p:sp>
        <p:nvSpPr>
          <p:cNvPr id="20" name="Freeform 19">
            <a:extLst>
              <a:ext uri="{FF2B5EF4-FFF2-40B4-BE49-F238E27FC236}">
                <a16:creationId xmlns:a16="http://schemas.microsoft.com/office/drawing/2014/main" id="{5B316FB9-0F82-0177-5FF9-6978DB5C4009}"/>
              </a:ext>
            </a:extLst>
          </p:cNvPr>
          <p:cNvSpPr/>
          <p:nvPr/>
        </p:nvSpPr>
        <p:spPr>
          <a:xfrm>
            <a:off x="3359441" y="3771482"/>
            <a:ext cx="346732" cy="687668"/>
          </a:xfrm>
          <a:custGeom>
            <a:avLst/>
            <a:gdLst>
              <a:gd name="csX0" fmla="*/ 178971 w 346732"/>
              <a:gd name="csY0" fmla="*/ 187 h 687668"/>
              <a:gd name="csX1" fmla="*/ 80781 w 346732"/>
              <a:gd name="csY1" fmla="*/ 73829 h 687668"/>
              <a:gd name="csX2" fmla="*/ 13275 w 346732"/>
              <a:gd name="csY2" fmla="*/ 257937 h 687668"/>
              <a:gd name="csX3" fmla="*/ 7138 w 346732"/>
              <a:gd name="csY3" fmla="*/ 497276 h 687668"/>
              <a:gd name="csX4" fmla="*/ 93055 w 346732"/>
              <a:gd name="csY4" fmla="*/ 638425 h 687668"/>
              <a:gd name="csX5" fmla="*/ 203519 w 346732"/>
              <a:gd name="csY5" fmla="*/ 687521 h 687668"/>
              <a:gd name="csX6" fmla="*/ 326257 w 346732"/>
              <a:gd name="csY6" fmla="*/ 626152 h 687668"/>
              <a:gd name="csX7" fmla="*/ 338531 w 346732"/>
              <a:gd name="csY7" fmla="*/ 460455 h 687668"/>
              <a:gd name="csX8" fmla="*/ 344668 w 346732"/>
              <a:gd name="csY8" fmla="*/ 288621 h 687668"/>
              <a:gd name="csX9" fmla="*/ 301710 w 346732"/>
              <a:gd name="csY9" fmla="*/ 61556 h 687668"/>
              <a:gd name="csX10" fmla="*/ 178971 w 346732"/>
              <a:gd name="csY10" fmla="*/ 187 h 687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46732" h="687668">
                <a:moveTo>
                  <a:pt x="178971" y="187"/>
                </a:moveTo>
                <a:cubicBezTo>
                  <a:pt x="142149" y="2233"/>
                  <a:pt x="108397" y="30871"/>
                  <a:pt x="80781" y="73829"/>
                </a:cubicBezTo>
                <a:cubicBezTo>
                  <a:pt x="53165" y="116787"/>
                  <a:pt x="25549" y="187363"/>
                  <a:pt x="13275" y="257937"/>
                </a:cubicBezTo>
                <a:cubicBezTo>
                  <a:pt x="1001" y="328511"/>
                  <a:pt x="-6159" y="433861"/>
                  <a:pt x="7138" y="497276"/>
                </a:cubicBezTo>
                <a:cubicBezTo>
                  <a:pt x="20435" y="560691"/>
                  <a:pt x="60325" y="606717"/>
                  <a:pt x="93055" y="638425"/>
                </a:cubicBezTo>
                <a:cubicBezTo>
                  <a:pt x="125785" y="670133"/>
                  <a:pt x="164652" y="689566"/>
                  <a:pt x="203519" y="687521"/>
                </a:cubicBezTo>
                <a:cubicBezTo>
                  <a:pt x="242386" y="685476"/>
                  <a:pt x="303755" y="663996"/>
                  <a:pt x="326257" y="626152"/>
                </a:cubicBezTo>
                <a:cubicBezTo>
                  <a:pt x="348759" y="588308"/>
                  <a:pt x="335463" y="516710"/>
                  <a:pt x="338531" y="460455"/>
                </a:cubicBezTo>
                <a:cubicBezTo>
                  <a:pt x="341599" y="404200"/>
                  <a:pt x="350805" y="355104"/>
                  <a:pt x="344668" y="288621"/>
                </a:cubicBezTo>
                <a:cubicBezTo>
                  <a:pt x="338531" y="222138"/>
                  <a:pt x="327281" y="110651"/>
                  <a:pt x="301710" y="61556"/>
                </a:cubicBezTo>
                <a:cubicBezTo>
                  <a:pt x="276140" y="12461"/>
                  <a:pt x="215793" y="-1859"/>
                  <a:pt x="178971" y="187"/>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CBBC152A-90A9-76C3-3053-7C2111D72E2C}"/>
              </a:ext>
            </a:extLst>
          </p:cNvPr>
          <p:cNvPicPr>
            <a:picLocks noChangeAspect="1"/>
          </p:cNvPicPr>
          <p:nvPr/>
        </p:nvPicPr>
        <p:blipFill>
          <a:blip r:embed="rId6"/>
          <a:stretch>
            <a:fillRect/>
          </a:stretch>
        </p:blipFill>
        <p:spPr>
          <a:xfrm>
            <a:off x="593221" y="3817245"/>
            <a:ext cx="3835400" cy="914400"/>
          </a:xfrm>
          <a:prstGeom prst="rect">
            <a:avLst/>
          </a:prstGeom>
        </p:spPr>
      </p:pic>
      <p:sp>
        <p:nvSpPr>
          <p:cNvPr id="23" name="Oval 22">
            <a:extLst>
              <a:ext uri="{FF2B5EF4-FFF2-40B4-BE49-F238E27FC236}">
                <a16:creationId xmlns:a16="http://schemas.microsoft.com/office/drawing/2014/main" id="{972DADE3-1352-43F7-99FC-6C47856B6F79}"/>
              </a:ext>
            </a:extLst>
          </p:cNvPr>
          <p:cNvSpPr>
            <a:spLocks noChangeAspect="1"/>
          </p:cNvSpPr>
          <p:nvPr/>
        </p:nvSpPr>
        <p:spPr>
          <a:xfrm>
            <a:off x="7357344" y="1080439"/>
            <a:ext cx="4580031" cy="4580031"/>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24" name="Oval 23">
            <a:extLst>
              <a:ext uri="{FF2B5EF4-FFF2-40B4-BE49-F238E27FC236}">
                <a16:creationId xmlns:a16="http://schemas.microsoft.com/office/drawing/2014/main" id="{126B88DF-3539-275C-F7A9-6E42BE0C8E52}"/>
              </a:ext>
            </a:extLst>
          </p:cNvPr>
          <p:cNvSpPr>
            <a:spLocks noChangeAspect="1"/>
          </p:cNvSpPr>
          <p:nvPr/>
        </p:nvSpPr>
        <p:spPr>
          <a:xfrm>
            <a:off x="8139967" y="1860945"/>
            <a:ext cx="3016899" cy="3016899"/>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25" name="Oval 24">
            <a:extLst>
              <a:ext uri="{FF2B5EF4-FFF2-40B4-BE49-F238E27FC236}">
                <a16:creationId xmlns:a16="http://schemas.microsoft.com/office/drawing/2014/main" id="{7DD2B287-48EA-054E-DB88-3D19C1DABCE2}"/>
              </a:ext>
            </a:extLst>
          </p:cNvPr>
          <p:cNvSpPr>
            <a:spLocks noChangeAspect="1"/>
          </p:cNvSpPr>
          <p:nvPr/>
        </p:nvSpPr>
        <p:spPr>
          <a:xfrm>
            <a:off x="9080465" y="2802500"/>
            <a:ext cx="1133788" cy="1133788"/>
          </a:xfrm>
          <a:prstGeom prst="ellipse">
            <a:avLst/>
          </a:prstGeom>
          <a:noFill/>
          <a:ln w="28575" cap="sq">
            <a:solidFill>
              <a:schemeClr val="accent1">
                <a:shade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8" name="Oval 27">
            <a:extLst>
              <a:ext uri="{FF2B5EF4-FFF2-40B4-BE49-F238E27FC236}">
                <a16:creationId xmlns:a16="http://schemas.microsoft.com/office/drawing/2014/main" id="{F613BD42-1F45-BC90-8D93-E4D3D3B3A5DA}"/>
              </a:ext>
            </a:extLst>
          </p:cNvPr>
          <p:cNvSpPr>
            <a:spLocks noChangeAspect="1"/>
          </p:cNvSpPr>
          <p:nvPr/>
        </p:nvSpPr>
        <p:spPr>
          <a:xfrm>
            <a:off x="10156140" y="3318506"/>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cxnSp>
        <p:nvCxnSpPr>
          <p:cNvPr id="32" name="Straight Connector 31">
            <a:extLst>
              <a:ext uri="{FF2B5EF4-FFF2-40B4-BE49-F238E27FC236}">
                <a16:creationId xmlns:a16="http://schemas.microsoft.com/office/drawing/2014/main" id="{851F8ECD-476B-9B63-56DD-5C665601127E}"/>
              </a:ext>
            </a:extLst>
          </p:cNvPr>
          <p:cNvCxnSpPr>
            <a:cxnSpLocks/>
          </p:cNvCxnSpPr>
          <p:nvPr/>
        </p:nvCxnSpPr>
        <p:spPr>
          <a:xfrm flipH="1">
            <a:off x="9647357" y="3369394"/>
            <a:ext cx="6270" cy="559669"/>
          </a:xfrm>
          <a:prstGeom prst="line">
            <a:avLst/>
          </a:prstGeom>
          <a:ln w="19050" cap="sq" cmpd="sng" algn="ctr">
            <a:solidFill>
              <a:schemeClr val="accent2"/>
            </a:solidFill>
            <a:prstDash val="solid"/>
            <a:round/>
            <a:headEnd type="oval" w="sm" len="sm"/>
            <a:tailEnd type="diamond"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EA548BC4-9B5F-0C8E-DAC0-E2EBC3AB5705}"/>
              </a:ext>
            </a:extLst>
          </p:cNvPr>
          <p:cNvCxnSpPr>
            <a:cxnSpLocks/>
            <a:endCxn id="24" idx="4"/>
          </p:cNvCxnSpPr>
          <p:nvPr/>
        </p:nvCxnSpPr>
        <p:spPr>
          <a:xfrm>
            <a:off x="9647357" y="3963705"/>
            <a:ext cx="1060" cy="914139"/>
          </a:xfrm>
          <a:prstGeom prst="line">
            <a:avLst/>
          </a:prstGeom>
          <a:ln w="19050" cap="sq" cmpd="sng" algn="ctr">
            <a:solidFill>
              <a:schemeClr val="accent2"/>
            </a:solidFill>
            <a:prstDash val="solid"/>
            <a:round/>
            <a:headEnd type="none" w="lg" len="lg"/>
            <a:tailEnd type="diamond"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DB2943C1-DDE0-FBA2-225E-6CA44A1F2FED}"/>
              </a:ext>
            </a:extLst>
          </p:cNvPr>
          <p:cNvSpPr txBox="1"/>
          <p:nvPr/>
        </p:nvSpPr>
        <p:spPr>
          <a:xfrm>
            <a:off x="9647357" y="3855901"/>
            <a:ext cx="413300" cy="307777"/>
          </a:xfrm>
          <a:prstGeom prst="rect">
            <a:avLst/>
          </a:prstGeom>
          <a:noFill/>
        </p:spPr>
        <p:txBody>
          <a:bodyPr wrap="square" rtlCol="0">
            <a:spAutoFit/>
          </a:bodyPr>
          <a:lstStyle/>
          <a:p>
            <a:r>
              <a:rPr lang="en-NO" sz="1400" b="1" dirty="0">
                <a:solidFill>
                  <a:schemeClr val="accent2"/>
                </a:solidFill>
              </a:rPr>
              <a:t>a</a:t>
            </a:r>
          </a:p>
        </p:txBody>
      </p:sp>
      <p:sp>
        <p:nvSpPr>
          <p:cNvPr id="35" name="TextBox 34">
            <a:extLst>
              <a:ext uri="{FF2B5EF4-FFF2-40B4-BE49-F238E27FC236}">
                <a16:creationId xmlns:a16="http://schemas.microsoft.com/office/drawing/2014/main" id="{47A55668-4733-A692-EAB9-3BD180E99EC8}"/>
              </a:ext>
            </a:extLst>
          </p:cNvPr>
          <p:cNvSpPr txBox="1"/>
          <p:nvPr/>
        </p:nvSpPr>
        <p:spPr>
          <a:xfrm>
            <a:off x="9618697" y="4591722"/>
            <a:ext cx="413300" cy="307777"/>
          </a:xfrm>
          <a:prstGeom prst="rect">
            <a:avLst/>
          </a:prstGeom>
          <a:noFill/>
        </p:spPr>
        <p:txBody>
          <a:bodyPr wrap="square" rtlCol="0">
            <a:spAutoFit/>
          </a:bodyPr>
          <a:lstStyle/>
          <a:p>
            <a:r>
              <a:rPr lang="en-NO" sz="1400" b="1" dirty="0">
                <a:solidFill>
                  <a:schemeClr val="accent2"/>
                </a:solidFill>
              </a:rPr>
              <a:t>b</a:t>
            </a:r>
            <a:r>
              <a:rPr lang="en-NO" sz="1400" b="1" baseline="-25000" dirty="0">
                <a:solidFill>
                  <a:schemeClr val="accent2"/>
                </a:solidFill>
              </a:rPr>
              <a:t>1</a:t>
            </a:r>
            <a:endParaRPr lang="en-NO" sz="1400" b="1" dirty="0">
              <a:solidFill>
                <a:schemeClr val="accent2"/>
              </a:solidFill>
            </a:endParaRPr>
          </a:p>
        </p:txBody>
      </p:sp>
      <p:sp>
        <p:nvSpPr>
          <p:cNvPr id="36" name="Oval 35">
            <a:extLst>
              <a:ext uri="{FF2B5EF4-FFF2-40B4-BE49-F238E27FC236}">
                <a16:creationId xmlns:a16="http://schemas.microsoft.com/office/drawing/2014/main" id="{EE8F0F64-B57F-7DA3-852E-6F76C777F022}"/>
              </a:ext>
            </a:extLst>
          </p:cNvPr>
          <p:cNvSpPr>
            <a:spLocks noChangeAspect="1"/>
          </p:cNvSpPr>
          <p:nvPr/>
        </p:nvSpPr>
        <p:spPr>
          <a:xfrm>
            <a:off x="7352563" y="5538746"/>
            <a:ext cx="293420" cy="293420"/>
          </a:xfrm>
          <a:prstGeom prst="ellipse">
            <a:avLst/>
          </a:prstGeom>
          <a:gradFill flip="none" rotWithShape="1">
            <a:gsLst>
              <a:gs pos="13000">
                <a:schemeClr val="bg2">
                  <a:shade val="30000"/>
                  <a:satMod val="115000"/>
                </a:schemeClr>
              </a:gs>
              <a:gs pos="60000">
                <a:schemeClr val="bg2">
                  <a:shade val="67500"/>
                  <a:satMod val="115000"/>
                </a:schemeClr>
              </a:gs>
              <a:gs pos="68000">
                <a:schemeClr val="bg1"/>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37" name="TextBox 36">
            <a:extLst>
              <a:ext uri="{FF2B5EF4-FFF2-40B4-BE49-F238E27FC236}">
                <a16:creationId xmlns:a16="http://schemas.microsoft.com/office/drawing/2014/main" id="{5C731095-11B5-9B7E-C837-95F885BB084A}"/>
              </a:ext>
            </a:extLst>
          </p:cNvPr>
          <p:cNvSpPr txBox="1"/>
          <p:nvPr/>
        </p:nvSpPr>
        <p:spPr>
          <a:xfrm>
            <a:off x="7594750" y="5508904"/>
            <a:ext cx="1400388" cy="338554"/>
          </a:xfrm>
          <a:prstGeom prst="rect">
            <a:avLst/>
          </a:prstGeom>
          <a:noFill/>
        </p:spPr>
        <p:txBody>
          <a:bodyPr wrap="square" rtlCol="0">
            <a:spAutoFit/>
          </a:bodyPr>
          <a:lstStyle/>
          <a:p>
            <a:r>
              <a:rPr lang="en-US" sz="1600" dirty="0"/>
              <a:t>PEC</a:t>
            </a:r>
            <a:endParaRPr lang="en-US" dirty="0"/>
          </a:p>
        </p:txBody>
      </p:sp>
      <p:sp>
        <p:nvSpPr>
          <p:cNvPr id="3" name="Oval 2">
            <a:extLst>
              <a:ext uri="{FF2B5EF4-FFF2-40B4-BE49-F238E27FC236}">
                <a16:creationId xmlns:a16="http://schemas.microsoft.com/office/drawing/2014/main" id="{E469D8FD-06F9-0FE8-4C90-E5AA678656B6}"/>
              </a:ext>
            </a:extLst>
          </p:cNvPr>
          <p:cNvSpPr>
            <a:spLocks noChangeAspect="1"/>
          </p:cNvSpPr>
          <p:nvPr/>
        </p:nvSpPr>
        <p:spPr>
          <a:xfrm>
            <a:off x="7352563" y="5889613"/>
            <a:ext cx="293420" cy="293420"/>
          </a:xfrm>
          <a:prstGeom prst="ellipse">
            <a:avLst/>
          </a:prstGeom>
          <a:solidFill>
            <a:schemeClr val="accent1">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4" name="TextBox 3">
            <a:extLst>
              <a:ext uri="{FF2B5EF4-FFF2-40B4-BE49-F238E27FC236}">
                <a16:creationId xmlns:a16="http://schemas.microsoft.com/office/drawing/2014/main" id="{5A24F9B6-469E-797A-5924-6BC0FFBE0D6D}"/>
              </a:ext>
            </a:extLst>
          </p:cNvPr>
          <p:cNvSpPr txBox="1"/>
          <p:nvPr/>
        </p:nvSpPr>
        <p:spPr>
          <a:xfrm>
            <a:off x="7594750" y="5862008"/>
            <a:ext cx="1400388" cy="338554"/>
          </a:xfrm>
          <a:prstGeom prst="rect">
            <a:avLst/>
          </a:prstGeom>
          <a:noFill/>
        </p:spPr>
        <p:txBody>
          <a:bodyPr wrap="square" rtlCol="0">
            <a:spAutoFit/>
          </a:bodyPr>
          <a:lstStyle/>
          <a:p>
            <a:r>
              <a:rPr lang="en-US" sz="1600" dirty="0"/>
              <a:t>Vacuum</a:t>
            </a:r>
            <a:endParaRPr lang="en-US" dirty="0"/>
          </a:p>
        </p:txBody>
      </p:sp>
      <p:sp>
        <p:nvSpPr>
          <p:cNvPr id="5" name="Oval 4">
            <a:extLst>
              <a:ext uri="{FF2B5EF4-FFF2-40B4-BE49-F238E27FC236}">
                <a16:creationId xmlns:a16="http://schemas.microsoft.com/office/drawing/2014/main" id="{C7E45ECA-5183-7DCC-96E3-2726F4AA7179}"/>
              </a:ext>
            </a:extLst>
          </p:cNvPr>
          <p:cNvSpPr>
            <a:spLocks noChangeAspect="1"/>
          </p:cNvSpPr>
          <p:nvPr/>
        </p:nvSpPr>
        <p:spPr>
          <a:xfrm>
            <a:off x="10392101" y="6031285"/>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sp>
        <p:nvSpPr>
          <p:cNvPr id="7" name="TextBox 6">
            <a:extLst>
              <a:ext uri="{FF2B5EF4-FFF2-40B4-BE49-F238E27FC236}">
                <a16:creationId xmlns:a16="http://schemas.microsoft.com/office/drawing/2014/main" id="{0D627744-7560-0EC1-8DA8-0E9B3DB58DFF}"/>
              </a:ext>
            </a:extLst>
          </p:cNvPr>
          <p:cNvSpPr txBox="1"/>
          <p:nvPr/>
        </p:nvSpPr>
        <p:spPr>
          <a:xfrm>
            <a:off x="10536987" y="5925001"/>
            <a:ext cx="1466814" cy="338554"/>
          </a:xfrm>
          <a:prstGeom prst="rect">
            <a:avLst/>
          </a:prstGeom>
          <a:noFill/>
        </p:spPr>
        <p:txBody>
          <a:bodyPr wrap="square" rtlCol="0">
            <a:spAutoFit/>
          </a:bodyPr>
          <a:lstStyle/>
          <a:p>
            <a:r>
              <a:rPr lang="en-US" sz="1600" dirty="0"/>
              <a:t>Source charge</a:t>
            </a:r>
            <a:endParaRPr lang="en-US" dirty="0"/>
          </a:p>
        </p:txBody>
      </p:sp>
      <p:sp>
        <p:nvSpPr>
          <p:cNvPr id="31" name="Text 5">
            <a:extLst>
              <a:ext uri="{FF2B5EF4-FFF2-40B4-BE49-F238E27FC236}">
                <a16:creationId xmlns:a16="http://schemas.microsoft.com/office/drawing/2014/main" id="{04F0D930-B73F-DD92-AF2F-37E70CF7F956}"/>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mc:AlternateContent xmlns:mc="http://schemas.openxmlformats.org/markup-compatibility/2006" xmlns:a14="http://schemas.microsoft.com/office/drawing/2010/main">
        <mc:Choice Requires="a14">
          <p:sp>
            <p:nvSpPr>
              <p:cNvPr id="22" name="Text 14">
                <a:extLst>
                  <a:ext uri="{FF2B5EF4-FFF2-40B4-BE49-F238E27FC236}">
                    <a16:creationId xmlns:a16="http://schemas.microsoft.com/office/drawing/2014/main" id="{20DE5F93-E73A-9171-716D-BF4C22CD7BF0}"/>
                  </a:ext>
                </a:extLst>
              </p:cNvPr>
              <p:cNvSpPr/>
              <p:nvPr/>
            </p:nvSpPr>
            <p:spPr>
              <a:xfrm>
                <a:off x="254625" y="5035931"/>
                <a:ext cx="6630269" cy="1532525"/>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GB" b="1" dirty="0"/>
                  <a:t>Purely imaginary </a:t>
                </a:r>
                <a:r>
                  <a:rPr lang="en-GB" dirty="0"/>
                  <a:t>for a vacuum region with PEC boundary</a:t>
                </a:r>
              </a:p>
              <a:p>
                <a:pPr marL="171450" indent="-171450">
                  <a:lnSpc>
                    <a:spcPct val="150000"/>
                  </a:lnSpc>
                  <a:buClr>
                    <a:srgbClr val="0045D1"/>
                  </a:buClr>
                  <a:buFont typeface="Arial" panose="020B0604020202020204" pitchFamily="34" charset="0"/>
                  <a:buChar char="•"/>
                </a:pPr>
                <a:r>
                  <a:rPr lang="en-GB" dirty="0"/>
                  <a:t>Overall space-charge strength </a:t>
                </a:r>
                <a:r>
                  <a:rPr lang="en-GB" b="1" dirty="0"/>
                  <a:t>suppressed by </a:t>
                </a:r>
                <a14:m>
                  <m:oMath xmlns:m="http://schemas.openxmlformats.org/officeDocument/2006/math">
                    <m:r>
                      <a:rPr lang="en-US" b="1" i="1" smtClean="0">
                        <a:latin typeface="Cambria Math" panose="02040503050406030204" pitchFamily="18" charset="0"/>
                      </a:rPr>
                      <m:t>𝟏</m:t>
                    </m:r>
                    <m:r>
                      <a:rPr lang="en-US" b="1" i="1" smtClean="0">
                        <a:latin typeface="Cambria Math" panose="02040503050406030204" pitchFamily="18" charset="0"/>
                      </a:rPr>
                      <m:t>/</m:t>
                    </m:r>
                    <m:sSup>
                      <m:sSupPr>
                        <m:ctrlPr>
                          <a:rPr lang="en-US" b="1" i="1" smtClean="0">
                            <a:latin typeface="Cambria Math" panose="02040503050406030204" pitchFamily="18" charset="0"/>
                          </a:rPr>
                        </m:ctrlPr>
                      </m:sSupPr>
                      <m:e>
                        <m:r>
                          <a:rPr lang="en-US" b="1" i="1" smtClean="0">
                            <a:latin typeface="Cambria Math" panose="02040503050406030204" pitchFamily="18" charset="0"/>
                          </a:rPr>
                          <m:t>𝜸</m:t>
                        </m:r>
                      </m:e>
                      <m:sup>
                        <m:r>
                          <a:rPr lang="en-US" b="1" i="1" smtClean="0">
                            <a:latin typeface="Cambria Math" panose="02040503050406030204" pitchFamily="18" charset="0"/>
                          </a:rPr>
                          <m:t>𝟐</m:t>
                        </m:r>
                      </m:sup>
                    </m:sSup>
                  </m:oMath>
                </a14:m>
                <a:endParaRPr lang="en-GB" b="1" dirty="0"/>
              </a:p>
              <a:p>
                <a:pPr marL="171450" indent="-171450">
                  <a:lnSpc>
                    <a:spcPct val="150000"/>
                  </a:lnSpc>
                  <a:buClr>
                    <a:srgbClr val="0045D1"/>
                  </a:buClr>
                  <a:buFont typeface="Arial" panose="020B0604020202020204" pitchFamily="34" charset="0"/>
                  <a:buChar char="•"/>
                </a:pPr>
                <a:r>
                  <a:rPr lang="en-GB" dirty="0"/>
                  <a:t>Radial field behaviour is </a:t>
                </a:r>
                <a:r>
                  <a:rPr lang="en-GB" b="1" dirty="0"/>
                  <a:t>governed by </a:t>
                </a:r>
                <a14:m>
                  <m:oMath xmlns:m="http://schemas.openxmlformats.org/officeDocument/2006/math">
                    <m:r>
                      <a:rPr lang="en-US" b="1" i="1" smtClean="0">
                        <a:latin typeface="Cambria Math" panose="02040503050406030204" pitchFamily="18" charset="0"/>
                      </a:rPr>
                      <m:t>𝒌</m:t>
                    </m:r>
                    <m:r>
                      <a:rPr lang="en-US" b="1" i="1" smtClean="0">
                        <a:latin typeface="Cambria Math" panose="02040503050406030204" pitchFamily="18" charset="0"/>
                      </a:rPr>
                      <m:t>/</m:t>
                    </m:r>
                    <m:r>
                      <a:rPr lang="en-US" b="1" i="1" smtClean="0">
                        <a:latin typeface="Cambria Math" panose="02040503050406030204" pitchFamily="18" charset="0"/>
                      </a:rPr>
                      <m:t>𝜸</m:t>
                    </m:r>
                  </m:oMath>
                </a14:m>
                <a:endParaRPr lang="en-GB" b="1" dirty="0"/>
              </a:p>
            </p:txBody>
          </p:sp>
        </mc:Choice>
        <mc:Fallback xmlns="">
          <p:sp>
            <p:nvSpPr>
              <p:cNvPr id="22" name="Text 14">
                <a:extLst>
                  <a:ext uri="{FF2B5EF4-FFF2-40B4-BE49-F238E27FC236}">
                    <a16:creationId xmlns:a16="http://schemas.microsoft.com/office/drawing/2014/main" id="{20DE5F93-E73A-9171-716D-BF4C22CD7BF0}"/>
                  </a:ext>
                </a:extLst>
              </p:cNvPr>
              <p:cNvSpPr>
                <a:spLocks noRot="1" noChangeAspect="1" noMove="1" noResize="1" noEditPoints="1" noAdjustHandles="1" noChangeArrowheads="1" noChangeShapeType="1" noTextEdit="1"/>
              </p:cNvSpPr>
              <p:nvPr/>
            </p:nvSpPr>
            <p:spPr>
              <a:xfrm>
                <a:off x="254625" y="5035931"/>
                <a:ext cx="6630269" cy="1532525"/>
              </a:xfrm>
              <a:prstGeom prst="rect">
                <a:avLst/>
              </a:prstGeom>
              <a:blipFill>
                <a:blip r:embed="rId7"/>
                <a:stretch>
                  <a:fillRect l="-2107"/>
                </a:stretch>
              </a:blipFill>
              <a:ln/>
            </p:spPr>
            <p:txBody>
              <a:bodyPr/>
              <a:lstStyle/>
              <a:p>
                <a:r>
                  <a:rPr lang="en-US">
                    <a:noFill/>
                  </a:rPr>
                  <a:t> </a:t>
                </a:r>
              </a:p>
            </p:txBody>
          </p:sp>
        </mc:Fallback>
      </mc:AlternateContent>
      <p:sp>
        <p:nvSpPr>
          <p:cNvPr id="41" name="TextBox 40">
            <a:extLst>
              <a:ext uri="{FF2B5EF4-FFF2-40B4-BE49-F238E27FC236}">
                <a16:creationId xmlns:a16="http://schemas.microsoft.com/office/drawing/2014/main" id="{2402D2AA-D7E8-732A-F6E9-CA5416E2CF88}"/>
              </a:ext>
            </a:extLst>
          </p:cNvPr>
          <p:cNvSpPr txBox="1"/>
          <p:nvPr/>
        </p:nvSpPr>
        <p:spPr>
          <a:xfrm>
            <a:off x="6472258" y="1080439"/>
            <a:ext cx="528033" cy="261610"/>
          </a:xfrm>
          <a:prstGeom prst="rect">
            <a:avLst/>
          </a:prstGeom>
          <a:noFill/>
        </p:spPr>
        <p:txBody>
          <a:bodyPr wrap="square" rtlCol="0">
            <a:spAutoFit/>
          </a:bodyPr>
          <a:lstStyle/>
          <a:p>
            <a:pPr algn="ctr"/>
            <a:r>
              <a:rPr lang="en-US" sz="1100" dirty="0">
                <a:hlinkClick r:id="rId8" action="ppaction://hlinksldjump"/>
              </a:rPr>
              <a:t>[1]</a:t>
            </a:r>
            <a:endParaRPr lang="en-US" dirty="0"/>
          </a:p>
        </p:txBody>
      </p:sp>
    </p:spTree>
    <p:extLst>
      <p:ext uri="{BB962C8B-B14F-4D97-AF65-F5344CB8AC3E}">
        <p14:creationId xmlns:p14="http://schemas.microsoft.com/office/powerpoint/2010/main" val="1426343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29FB7-1421-9BC7-BB91-29EB6E60A81A}"/>
            </a:ext>
          </a:extLst>
        </p:cNvPr>
        <p:cNvGrpSpPr/>
        <p:nvPr/>
      </p:nvGrpSpPr>
      <p:grpSpPr>
        <a:xfrm>
          <a:off x="0" y="0"/>
          <a:ext cx="0" cy="0"/>
          <a:chOff x="0" y="0"/>
          <a:chExt cx="0" cy="0"/>
        </a:xfrm>
      </p:grpSpPr>
      <p:sp>
        <p:nvSpPr>
          <p:cNvPr id="49" name="Shape 15">
            <a:extLst>
              <a:ext uri="{FF2B5EF4-FFF2-40B4-BE49-F238E27FC236}">
                <a16:creationId xmlns:a16="http://schemas.microsoft.com/office/drawing/2014/main" id="{7E6874DB-DD0F-29BD-2F1C-195579439A4E}"/>
              </a:ext>
            </a:extLst>
          </p:cNvPr>
          <p:cNvSpPr/>
          <p:nvPr/>
        </p:nvSpPr>
        <p:spPr>
          <a:xfrm>
            <a:off x="254625" y="5777561"/>
            <a:ext cx="6627689" cy="615553"/>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46" name="Freeform 45">
            <a:extLst>
              <a:ext uri="{FF2B5EF4-FFF2-40B4-BE49-F238E27FC236}">
                <a16:creationId xmlns:a16="http://schemas.microsoft.com/office/drawing/2014/main" id="{EBB95B00-CB7A-9EC1-B612-7D83E9917AE1}"/>
              </a:ext>
            </a:extLst>
          </p:cNvPr>
          <p:cNvSpPr/>
          <p:nvPr/>
        </p:nvSpPr>
        <p:spPr>
          <a:xfrm>
            <a:off x="3380582" y="3619566"/>
            <a:ext cx="432414" cy="336017"/>
          </a:xfrm>
          <a:custGeom>
            <a:avLst/>
            <a:gdLst>
              <a:gd name="csX0" fmla="*/ 142388 w 432414"/>
              <a:gd name="csY0" fmla="*/ 14532 h 336017"/>
              <a:gd name="csX1" fmla="*/ 25786 w 432414"/>
              <a:gd name="csY1" fmla="*/ 8395 h 336017"/>
              <a:gd name="csX2" fmla="*/ 13513 w 432414"/>
              <a:gd name="csY2" fmla="*/ 100449 h 336017"/>
              <a:gd name="csX3" fmla="*/ 7376 w 432414"/>
              <a:gd name="csY3" fmla="*/ 223187 h 336017"/>
              <a:gd name="csX4" fmla="*/ 123977 w 432414"/>
              <a:gd name="csY4" fmla="*/ 302967 h 336017"/>
              <a:gd name="csX5" fmla="*/ 240578 w 432414"/>
              <a:gd name="csY5" fmla="*/ 327515 h 336017"/>
              <a:gd name="csX6" fmla="*/ 344906 w 432414"/>
              <a:gd name="csY6" fmla="*/ 333652 h 336017"/>
              <a:gd name="csX7" fmla="*/ 406275 w 432414"/>
              <a:gd name="csY7" fmla="*/ 290693 h 336017"/>
              <a:gd name="csX8" fmla="*/ 430823 w 432414"/>
              <a:gd name="csY8" fmla="*/ 186366 h 336017"/>
              <a:gd name="csX9" fmla="*/ 424686 w 432414"/>
              <a:gd name="csY9" fmla="*/ 63628 h 336017"/>
              <a:gd name="csX10" fmla="*/ 381727 w 432414"/>
              <a:gd name="csY10" fmla="*/ 2259 h 336017"/>
              <a:gd name="csX11" fmla="*/ 265126 w 432414"/>
              <a:gd name="csY11" fmla="*/ 14532 h 336017"/>
              <a:gd name="csX12" fmla="*/ 142388 w 432414"/>
              <a:gd name="csY12" fmla="*/ 14532 h 3360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32414" h="336017">
                <a:moveTo>
                  <a:pt x="142388" y="14532"/>
                </a:moveTo>
                <a:cubicBezTo>
                  <a:pt x="102498" y="13509"/>
                  <a:pt x="47265" y="-5924"/>
                  <a:pt x="25786" y="8395"/>
                </a:cubicBezTo>
                <a:cubicBezTo>
                  <a:pt x="4307" y="22714"/>
                  <a:pt x="16581" y="64650"/>
                  <a:pt x="13513" y="100449"/>
                </a:cubicBezTo>
                <a:cubicBezTo>
                  <a:pt x="10445" y="136248"/>
                  <a:pt x="-11035" y="189434"/>
                  <a:pt x="7376" y="223187"/>
                </a:cubicBezTo>
                <a:cubicBezTo>
                  <a:pt x="25787" y="256940"/>
                  <a:pt x="85110" y="285579"/>
                  <a:pt x="123977" y="302967"/>
                </a:cubicBezTo>
                <a:cubicBezTo>
                  <a:pt x="162844" y="320355"/>
                  <a:pt x="203757" y="322401"/>
                  <a:pt x="240578" y="327515"/>
                </a:cubicBezTo>
                <a:cubicBezTo>
                  <a:pt x="277399" y="332629"/>
                  <a:pt x="317290" y="339789"/>
                  <a:pt x="344906" y="333652"/>
                </a:cubicBezTo>
                <a:cubicBezTo>
                  <a:pt x="372522" y="327515"/>
                  <a:pt x="391956" y="315241"/>
                  <a:pt x="406275" y="290693"/>
                </a:cubicBezTo>
                <a:cubicBezTo>
                  <a:pt x="420594" y="266145"/>
                  <a:pt x="427755" y="224210"/>
                  <a:pt x="430823" y="186366"/>
                </a:cubicBezTo>
                <a:cubicBezTo>
                  <a:pt x="433892" y="148522"/>
                  <a:pt x="432869" y="94312"/>
                  <a:pt x="424686" y="63628"/>
                </a:cubicBezTo>
                <a:cubicBezTo>
                  <a:pt x="416503" y="32944"/>
                  <a:pt x="408320" y="10442"/>
                  <a:pt x="381727" y="2259"/>
                </a:cubicBezTo>
                <a:cubicBezTo>
                  <a:pt x="355134" y="-5924"/>
                  <a:pt x="299902" y="10441"/>
                  <a:pt x="265126" y="14532"/>
                </a:cubicBezTo>
                <a:cubicBezTo>
                  <a:pt x="230350" y="18623"/>
                  <a:pt x="182278" y="15555"/>
                  <a:pt x="142388" y="14532"/>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Freeform 44">
            <a:extLst>
              <a:ext uri="{FF2B5EF4-FFF2-40B4-BE49-F238E27FC236}">
                <a16:creationId xmlns:a16="http://schemas.microsoft.com/office/drawing/2014/main" id="{5D3A9F60-A40A-387C-1634-62FAD53F5403}"/>
              </a:ext>
            </a:extLst>
          </p:cNvPr>
          <p:cNvSpPr/>
          <p:nvPr/>
        </p:nvSpPr>
        <p:spPr>
          <a:xfrm>
            <a:off x="2425820" y="3619566"/>
            <a:ext cx="540267" cy="332268"/>
          </a:xfrm>
          <a:custGeom>
            <a:avLst/>
            <a:gdLst>
              <a:gd name="csX0" fmla="*/ 274069 w 540267"/>
              <a:gd name="csY0" fmla="*/ 22661 h 332268"/>
              <a:gd name="csX1" fmla="*/ 120647 w 540267"/>
              <a:gd name="csY1" fmla="*/ 22661 h 332268"/>
              <a:gd name="csX2" fmla="*/ 4045 w 540267"/>
              <a:gd name="csY2" fmla="*/ 53346 h 332268"/>
              <a:gd name="csX3" fmla="*/ 28593 w 540267"/>
              <a:gd name="csY3" fmla="*/ 188358 h 332268"/>
              <a:gd name="csX4" fmla="*/ 47004 w 540267"/>
              <a:gd name="csY4" fmla="*/ 280412 h 332268"/>
              <a:gd name="csX5" fmla="*/ 194290 w 540267"/>
              <a:gd name="csY5" fmla="*/ 329507 h 332268"/>
              <a:gd name="csX6" fmla="*/ 353849 w 540267"/>
              <a:gd name="csY6" fmla="*/ 317233 h 332268"/>
              <a:gd name="csX7" fmla="*/ 494998 w 540267"/>
              <a:gd name="csY7" fmla="*/ 243590 h 332268"/>
              <a:gd name="csX8" fmla="*/ 537957 w 540267"/>
              <a:gd name="csY8" fmla="*/ 151537 h 332268"/>
              <a:gd name="csX9" fmla="*/ 525683 w 540267"/>
              <a:gd name="csY9" fmla="*/ 16525 h 332268"/>
              <a:gd name="csX10" fmla="*/ 452040 w 540267"/>
              <a:gd name="csY10" fmla="*/ 4251 h 332268"/>
              <a:gd name="csX11" fmla="*/ 274069 w 540267"/>
              <a:gd name="csY11" fmla="*/ 22661 h 3322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40267" h="332268">
                <a:moveTo>
                  <a:pt x="274069" y="22661"/>
                </a:moveTo>
                <a:cubicBezTo>
                  <a:pt x="218837" y="25729"/>
                  <a:pt x="165651" y="17547"/>
                  <a:pt x="120647" y="22661"/>
                </a:cubicBezTo>
                <a:cubicBezTo>
                  <a:pt x="75643" y="27775"/>
                  <a:pt x="19387" y="25730"/>
                  <a:pt x="4045" y="53346"/>
                </a:cubicBezTo>
                <a:cubicBezTo>
                  <a:pt x="-11297" y="80962"/>
                  <a:pt x="21433" y="150514"/>
                  <a:pt x="28593" y="188358"/>
                </a:cubicBezTo>
                <a:cubicBezTo>
                  <a:pt x="35753" y="226202"/>
                  <a:pt x="19388" y="256887"/>
                  <a:pt x="47004" y="280412"/>
                </a:cubicBezTo>
                <a:cubicBezTo>
                  <a:pt x="74620" y="303937"/>
                  <a:pt x="143149" y="323370"/>
                  <a:pt x="194290" y="329507"/>
                </a:cubicBezTo>
                <a:cubicBezTo>
                  <a:pt x="245431" y="335644"/>
                  <a:pt x="303731" y="331552"/>
                  <a:pt x="353849" y="317233"/>
                </a:cubicBezTo>
                <a:cubicBezTo>
                  <a:pt x="403967" y="302914"/>
                  <a:pt x="464313" y="271206"/>
                  <a:pt x="494998" y="243590"/>
                </a:cubicBezTo>
                <a:cubicBezTo>
                  <a:pt x="525683" y="215974"/>
                  <a:pt x="532843" y="189381"/>
                  <a:pt x="537957" y="151537"/>
                </a:cubicBezTo>
                <a:cubicBezTo>
                  <a:pt x="543071" y="113693"/>
                  <a:pt x="540002" y="41073"/>
                  <a:pt x="525683" y="16525"/>
                </a:cubicBezTo>
                <a:cubicBezTo>
                  <a:pt x="511364" y="-8023"/>
                  <a:pt x="489884" y="1183"/>
                  <a:pt x="452040" y="4251"/>
                </a:cubicBezTo>
                <a:cubicBezTo>
                  <a:pt x="414196" y="7319"/>
                  <a:pt x="329301" y="19593"/>
                  <a:pt x="274069" y="22661"/>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 0">
            <a:extLst>
              <a:ext uri="{FF2B5EF4-FFF2-40B4-BE49-F238E27FC236}">
                <a16:creationId xmlns:a16="http://schemas.microsoft.com/office/drawing/2014/main" id="{F1249764-56AD-E57A-3F6D-BF1365106DD5}"/>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Space-charge in a material-filled beam region</a:t>
            </a:r>
          </a:p>
        </p:txBody>
      </p:sp>
      <p:sp>
        <p:nvSpPr>
          <p:cNvPr id="26" name="Slide Number Placeholder 0">
            <a:extLst>
              <a:ext uri="{FF2B5EF4-FFF2-40B4-BE49-F238E27FC236}">
                <a16:creationId xmlns:a16="http://schemas.microsoft.com/office/drawing/2014/main" id="{B6F88830-3359-E723-E1B5-C80ED765232D}"/>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6</a:t>
            </a:fld>
            <a:endParaRPr lang="en-US"/>
          </a:p>
        </p:txBody>
      </p:sp>
      <p:sp>
        <p:nvSpPr>
          <p:cNvPr id="27" name="Shape 6">
            <a:extLst>
              <a:ext uri="{FF2B5EF4-FFF2-40B4-BE49-F238E27FC236}">
                <a16:creationId xmlns:a16="http://schemas.microsoft.com/office/drawing/2014/main" id="{5560ED29-A8B4-ECDE-75CD-AF79A60929CB}"/>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D4CD0A8A-A14B-F2FF-EC8C-969A488AB52F}"/>
              </a:ext>
            </a:extLst>
          </p:cNvPr>
          <p:cNvSpPr/>
          <p:nvPr/>
        </p:nvSpPr>
        <p:spPr>
          <a:xfrm>
            <a:off x="254625" y="1080439"/>
            <a:ext cx="6630269" cy="2348561"/>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5" name="Freeform 4">
            <a:extLst>
              <a:ext uri="{FF2B5EF4-FFF2-40B4-BE49-F238E27FC236}">
                <a16:creationId xmlns:a16="http://schemas.microsoft.com/office/drawing/2014/main" id="{7A0A31BA-94C7-2301-5091-B48B334E294A}"/>
              </a:ext>
            </a:extLst>
          </p:cNvPr>
          <p:cNvSpPr/>
          <p:nvPr/>
        </p:nvSpPr>
        <p:spPr>
          <a:xfrm>
            <a:off x="1914840" y="1692699"/>
            <a:ext cx="444312" cy="706883"/>
          </a:xfrm>
          <a:custGeom>
            <a:avLst/>
            <a:gdLst>
              <a:gd name="csX0" fmla="*/ 223384 w 444312"/>
              <a:gd name="csY0" fmla="*/ 13413 h 706883"/>
              <a:gd name="csX1" fmla="*/ 2455 w 444312"/>
              <a:gd name="csY1" fmla="*/ 357080 h 706883"/>
              <a:gd name="csX2" fmla="*/ 119056 w 444312"/>
              <a:gd name="csY2" fmla="*/ 670062 h 706883"/>
              <a:gd name="csX3" fmla="*/ 333848 w 444312"/>
              <a:gd name="csY3" fmla="*/ 688473 h 706883"/>
              <a:gd name="csX4" fmla="*/ 419765 w 444312"/>
              <a:gd name="csY4" fmla="*/ 559598 h 706883"/>
              <a:gd name="csX5" fmla="*/ 444312 w 444312"/>
              <a:gd name="csY5" fmla="*/ 412312 h 706883"/>
              <a:gd name="csX6" fmla="*/ 419765 w 444312"/>
              <a:gd name="csY6" fmla="*/ 179109 h 706883"/>
              <a:gd name="csX7" fmla="*/ 358396 w 444312"/>
              <a:gd name="csY7" fmla="*/ 80919 h 706883"/>
              <a:gd name="csX8" fmla="*/ 223384 w 444312"/>
              <a:gd name="csY8" fmla="*/ 13413 h 706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44312" h="706883">
                <a:moveTo>
                  <a:pt x="223384" y="13413"/>
                </a:moveTo>
                <a:cubicBezTo>
                  <a:pt x="164061" y="59440"/>
                  <a:pt x="19843" y="247639"/>
                  <a:pt x="2455" y="357080"/>
                </a:cubicBezTo>
                <a:cubicBezTo>
                  <a:pt x="-14933" y="466521"/>
                  <a:pt x="63824" y="614830"/>
                  <a:pt x="119056" y="670062"/>
                </a:cubicBezTo>
                <a:cubicBezTo>
                  <a:pt x="174288" y="725294"/>
                  <a:pt x="283730" y="706884"/>
                  <a:pt x="333848" y="688473"/>
                </a:cubicBezTo>
                <a:cubicBezTo>
                  <a:pt x="383966" y="670062"/>
                  <a:pt x="401354" y="605625"/>
                  <a:pt x="419765" y="559598"/>
                </a:cubicBezTo>
                <a:cubicBezTo>
                  <a:pt x="438176" y="513571"/>
                  <a:pt x="444312" y="475727"/>
                  <a:pt x="444312" y="412312"/>
                </a:cubicBezTo>
                <a:cubicBezTo>
                  <a:pt x="444312" y="348897"/>
                  <a:pt x="434084" y="234341"/>
                  <a:pt x="419765" y="179109"/>
                </a:cubicBezTo>
                <a:cubicBezTo>
                  <a:pt x="405446" y="123877"/>
                  <a:pt x="387035" y="109558"/>
                  <a:pt x="358396" y="80919"/>
                </a:cubicBezTo>
                <a:cubicBezTo>
                  <a:pt x="329757" y="52280"/>
                  <a:pt x="282707" y="-32614"/>
                  <a:pt x="223384" y="13413"/>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2E3AF90-B066-6320-8FC7-5DBF69A81ADA}"/>
              </a:ext>
            </a:extLst>
          </p:cNvPr>
          <p:cNvSpPr txBox="1"/>
          <p:nvPr/>
        </p:nvSpPr>
        <p:spPr>
          <a:xfrm>
            <a:off x="485418" y="1161593"/>
            <a:ext cx="6168682" cy="400110"/>
          </a:xfrm>
          <a:prstGeom prst="rect">
            <a:avLst/>
          </a:prstGeom>
          <a:noFill/>
        </p:spPr>
        <p:txBody>
          <a:bodyPr wrap="square">
            <a:spAutoFit/>
          </a:bodyPr>
          <a:lstStyle/>
          <a:p>
            <a:pPr marL="0" indent="0" algn="ctr">
              <a:buNone/>
            </a:pPr>
            <a:r>
              <a:rPr lang="en-US" sz="2000" b="1" dirty="0">
                <a:solidFill>
                  <a:srgbClr val="0B1324"/>
                </a:solidFill>
                <a:latin typeface="Aptos Display" pitchFamily="34" charset="0"/>
                <a:ea typeface="Aptos Display" pitchFamily="34" charset="-122"/>
                <a:cs typeface="Aptos Display" pitchFamily="34" charset="-120"/>
              </a:rPr>
              <a:t>Space-Charge Impedance in Matter</a:t>
            </a:r>
            <a:endParaRPr lang="en-US" sz="2000" dirty="0"/>
          </a:p>
        </p:txBody>
      </p:sp>
      <p:sp>
        <p:nvSpPr>
          <p:cNvPr id="14" name="TextBox 13">
            <a:extLst>
              <a:ext uri="{FF2B5EF4-FFF2-40B4-BE49-F238E27FC236}">
                <a16:creationId xmlns:a16="http://schemas.microsoft.com/office/drawing/2014/main" id="{FC9A82AC-946D-ED25-8A86-CAEAC576103A}"/>
              </a:ext>
            </a:extLst>
          </p:cNvPr>
          <p:cNvSpPr txBox="1"/>
          <p:nvPr/>
        </p:nvSpPr>
        <p:spPr>
          <a:xfrm>
            <a:off x="5742745" y="3193449"/>
            <a:ext cx="2108499" cy="307777"/>
          </a:xfrm>
          <a:prstGeom prst="rect">
            <a:avLst/>
          </a:prstGeom>
          <a:noFill/>
        </p:spPr>
        <p:txBody>
          <a:bodyPr wrap="square" rtlCol="0">
            <a:spAutoFit/>
          </a:bodyPr>
          <a:lstStyle/>
          <a:p>
            <a:r>
              <a:rPr lang="en-US" sz="1400" dirty="0">
                <a:hlinkClick r:id="rId3" action="ppaction://hlinksldjump"/>
              </a:rPr>
              <a:t>Definitions →</a:t>
            </a:r>
            <a:endParaRPr lang="en-US" sz="1400" dirty="0"/>
          </a:p>
        </p:txBody>
      </p:sp>
      <p:sp>
        <p:nvSpPr>
          <p:cNvPr id="8" name="Freeform 7">
            <a:extLst>
              <a:ext uri="{FF2B5EF4-FFF2-40B4-BE49-F238E27FC236}">
                <a16:creationId xmlns:a16="http://schemas.microsoft.com/office/drawing/2014/main" id="{E7B35B4A-B03F-0CE0-7BC6-672E12716DB8}"/>
              </a:ext>
            </a:extLst>
          </p:cNvPr>
          <p:cNvSpPr/>
          <p:nvPr/>
        </p:nvSpPr>
        <p:spPr>
          <a:xfrm>
            <a:off x="3294388" y="1675377"/>
            <a:ext cx="1836231" cy="747403"/>
          </a:xfrm>
          <a:custGeom>
            <a:avLst/>
            <a:gdLst>
              <a:gd name="csX0" fmla="*/ 786659 w 1836231"/>
              <a:gd name="csY0" fmla="*/ 0 h 747403"/>
              <a:gd name="csX1" fmla="*/ 498224 w 1836231"/>
              <a:gd name="csY1" fmla="*/ 36822 h 747403"/>
              <a:gd name="csX2" fmla="*/ 338664 w 1836231"/>
              <a:gd name="csY2" fmla="*/ 36822 h 747403"/>
              <a:gd name="csX3" fmla="*/ 93188 w 1836231"/>
              <a:gd name="csY3" fmla="*/ 85917 h 747403"/>
              <a:gd name="csX4" fmla="*/ 19545 w 1836231"/>
              <a:gd name="csY4" fmla="*/ 184108 h 747403"/>
              <a:gd name="csX5" fmla="*/ 1134 w 1836231"/>
              <a:gd name="csY5" fmla="*/ 380489 h 747403"/>
              <a:gd name="csX6" fmla="*/ 44093 w 1836231"/>
              <a:gd name="csY6" fmla="*/ 533912 h 747403"/>
              <a:gd name="csX7" fmla="*/ 265021 w 1836231"/>
              <a:gd name="csY7" fmla="*/ 625965 h 747403"/>
              <a:gd name="csX8" fmla="*/ 559593 w 1836231"/>
              <a:gd name="csY8" fmla="*/ 730293 h 747403"/>
              <a:gd name="csX9" fmla="*/ 933945 w 1836231"/>
              <a:gd name="csY9" fmla="*/ 742567 h 747403"/>
              <a:gd name="csX10" fmla="*/ 1222380 w 1836231"/>
              <a:gd name="csY10" fmla="*/ 681197 h 747403"/>
              <a:gd name="csX11" fmla="*/ 1388076 w 1836231"/>
              <a:gd name="csY11" fmla="*/ 589144 h 747403"/>
              <a:gd name="csX12" fmla="*/ 1615142 w 1836231"/>
              <a:gd name="csY12" fmla="*/ 564596 h 747403"/>
              <a:gd name="csX13" fmla="*/ 1774702 w 1836231"/>
              <a:gd name="csY13" fmla="*/ 497090 h 747403"/>
              <a:gd name="csX14" fmla="*/ 1829934 w 1836231"/>
              <a:gd name="csY14" fmla="*/ 343667 h 747403"/>
              <a:gd name="csX15" fmla="*/ 1811523 w 1836231"/>
              <a:gd name="csY15" fmla="*/ 177971 h 747403"/>
              <a:gd name="csX16" fmla="*/ 1621279 w 1836231"/>
              <a:gd name="csY16" fmla="*/ 67506 h 747403"/>
              <a:gd name="csX17" fmla="*/ 1381940 w 1836231"/>
              <a:gd name="csY17" fmla="*/ 61369 h 747403"/>
              <a:gd name="csX18" fmla="*/ 1130326 w 1836231"/>
              <a:gd name="csY18" fmla="*/ 36822 h 747403"/>
              <a:gd name="csX19" fmla="*/ 786659 w 1836231"/>
              <a:gd name="csY19" fmla="*/ 0 h 747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836231" h="747403">
                <a:moveTo>
                  <a:pt x="786659" y="0"/>
                </a:moveTo>
                <a:cubicBezTo>
                  <a:pt x="679774" y="15342"/>
                  <a:pt x="572890" y="30685"/>
                  <a:pt x="498224" y="36822"/>
                </a:cubicBezTo>
                <a:cubicBezTo>
                  <a:pt x="423558" y="42959"/>
                  <a:pt x="406170" y="28640"/>
                  <a:pt x="338664" y="36822"/>
                </a:cubicBezTo>
                <a:cubicBezTo>
                  <a:pt x="271158" y="45004"/>
                  <a:pt x="146374" y="61369"/>
                  <a:pt x="93188" y="85917"/>
                </a:cubicBezTo>
                <a:cubicBezTo>
                  <a:pt x="40002" y="110465"/>
                  <a:pt x="34887" y="135013"/>
                  <a:pt x="19545" y="184108"/>
                </a:cubicBezTo>
                <a:cubicBezTo>
                  <a:pt x="4203" y="233203"/>
                  <a:pt x="-2957" y="322188"/>
                  <a:pt x="1134" y="380489"/>
                </a:cubicBezTo>
                <a:cubicBezTo>
                  <a:pt x="5225" y="438790"/>
                  <a:pt x="112" y="492999"/>
                  <a:pt x="44093" y="533912"/>
                </a:cubicBezTo>
                <a:cubicBezTo>
                  <a:pt x="88074" y="574825"/>
                  <a:pt x="179104" y="593235"/>
                  <a:pt x="265021" y="625965"/>
                </a:cubicBezTo>
                <a:cubicBezTo>
                  <a:pt x="350938" y="658695"/>
                  <a:pt x="448106" y="710859"/>
                  <a:pt x="559593" y="730293"/>
                </a:cubicBezTo>
                <a:cubicBezTo>
                  <a:pt x="671080" y="749727"/>
                  <a:pt x="823481" y="750750"/>
                  <a:pt x="933945" y="742567"/>
                </a:cubicBezTo>
                <a:cubicBezTo>
                  <a:pt x="1044409" y="734384"/>
                  <a:pt x="1146692" y="706767"/>
                  <a:pt x="1222380" y="681197"/>
                </a:cubicBezTo>
                <a:cubicBezTo>
                  <a:pt x="1298068" y="655627"/>
                  <a:pt x="1322616" y="608577"/>
                  <a:pt x="1388076" y="589144"/>
                </a:cubicBezTo>
                <a:cubicBezTo>
                  <a:pt x="1453536" y="569711"/>
                  <a:pt x="1550704" y="579938"/>
                  <a:pt x="1615142" y="564596"/>
                </a:cubicBezTo>
                <a:cubicBezTo>
                  <a:pt x="1679580" y="549254"/>
                  <a:pt x="1738903" y="533911"/>
                  <a:pt x="1774702" y="497090"/>
                </a:cubicBezTo>
                <a:cubicBezTo>
                  <a:pt x="1810501" y="460269"/>
                  <a:pt x="1823797" y="396854"/>
                  <a:pt x="1829934" y="343667"/>
                </a:cubicBezTo>
                <a:cubicBezTo>
                  <a:pt x="1836071" y="290481"/>
                  <a:pt x="1846299" y="223998"/>
                  <a:pt x="1811523" y="177971"/>
                </a:cubicBezTo>
                <a:cubicBezTo>
                  <a:pt x="1776747" y="131944"/>
                  <a:pt x="1692876" y="86940"/>
                  <a:pt x="1621279" y="67506"/>
                </a:cubicBezTo>
                <a:cubicBezTo>
                  <a:pt x="1549682" y="48072"/>
                  <a:pt x="1463765" y="66483"/>
                  <a:pt x="1381940" y="61369"/>
                </a:cubicBezTo>
                <a:cubicBezTo>
                  <a:pt x="1300115" y="56255"/>
                  <a:pt x="1130326" y="36822"/>
                  <a:pt x="1130326" y="36822"/>
                </a:cubicBezTo>
                <a:lnTo>
                  <a:pt x="786659" y="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04D0DFC7-7F2A-1489-76AF-27B34EA02EE1}"/>
              </a:ext>
            </a:extLst>
          </p:cNvPr>
          <p:cNvSpPr/>
          <p:nvPr/>
        </p:nvSpPr>
        <p:spPr>
          <a:xfrm>
            <a:off x="1741474" y="2589077"/>
            <a:ext cx="346732" cy="687668"/>
          </a:xfrm>
          <a:custGeom>
            <a:avLst/>
            <a:gdLst>
              <a:gd name="csX0" fmla="*/ 178971 w 346732"/>
              <a:gd name="csY0" fmla="*/ 187 h 687668"/>
              <a:gd name="csX1" fmla="*/ 80781 w 346732"/>
              <a:gd name="csY1" fmla="*/ 73829 h 687668"/>
              <a:gd name="csX2" fmla="*/ 13275 w 346732"/>
              <a:gd name="csY2" fmla="*/ 257937 h 687668"/>
              <a:gd name="csX3" fmla="*/ 7138 w 346732"/>
              <a:gd name="csY3" fmla="*/ 497276 h 687668"/>
              <a:gd name="csX4" fmla="*/ 93055 w 346732"/>
              <a:gd name="csY4" fmla="*/ 638425 h 687668"/>
              <a:gd name="csX5" fmla="*/ 203519 w 346732"/>
              <a:gd name="csY5" fmla="*/ 687521 h 687668"/>
              <a:gd name="csX6" fmla="*/ 326257 w 346732"/>
              <a:gd name="csY6" fmla="*/ 626152 h 687668"/>
              <a:gd name="csX7" fmla="*/ 338531 w 346732"/>
              <a:gd name="csY7" fmla="*/ 460455 h 687668"/>
              <a:gd name="csX8" fmla="*/ 344668 w 346732"/>
              <a:gd name="csY8" fmla="*/ 288621 h 687668"/>
              <a:gd name="csX9" fmla="*/ 301710 w 346732"/>
              <a:gd name="csY9" fmla="*/ 61556 h 687668"/>
              <a:gd name="csX10" fmla="*/ 178971 w 346732"/>
              <a:gd name="csY10" fmla="*/ 187 h 6876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46732" h="687668">
                <a:moveTo>
                  <a:pt x="178971" y="187"/>
                </a:moveTo>
                <a:cubicBezTo>
                  <a:pt x="142149" y="2233"/>
                  <a:pt x="108397" y="30871"/>
                  <a:pt x="80781" y="73829"/>
                </a:cubicBezTo>
                <a:cubicBezTo>
                  <a:pt x="53165" y="116787"/>
                  <a:pt x="25549" y="187363"/>
                  <a:pt x="13275" y="257937"/>
                </a:cubicBezTo>
                <a:cubicBezTo>
                  <a:pt x="1001" y="328511"/>
                  <a:pt x="-6159" y="433861"/>
                  <a:pt x="7138" y="497276"/>
                </a:cubicBezTo>
                <a:cubicBezTo>
                  <a:pt x="20435" y="560691"/>
                  <a:pt x="60325" y="606717"/>
                  <a:pt x="93055" y="638425"/>
                </a:cubicBezTo>
                <a:cubicBezTo>
                  <a:pt x="125785" y="670133"/>
                  <a:pt x="164652" y="689566"/>
                  <a:pt x="203519" y="687521"/>
                </a:cubicBezTo>
                <a:cubicBezTo>
                  <a:pt x="242386" y="685476"/>
                  <a:pt x="303755" y="663996"/>
                  <a:pt x="326257" y="626152"/>
                </a:cubicBezTo>
                <a:cubicBezTo>
                  <a:pt x="348759" y="588308"/>
                  <a:pt x="335463" y="516710"/>
                  <a:pt x="338531" y="460455"/>
                </a:cubicBezTo>
                <a:cubicBezTo>
                  <a:pt x="341599" y="404200"/>
                  <a:pt x="350805" y="355104"/>
                  <a:pt x="344668" y="288621"/>
                </a:cubicBezTo>
                <a:cubicBezTo>
                  <a:pt x="338531" y="222138"/>
                  <a:pt x="327281" y="110651"/>
                  <a:pt x="301710" y="61556"/>
                </a:cubicBezTo>
                <a:cubicBezTo>
                  <a:pt x="276140" y="12461"/>
                  <a:pt x="215793" y="-1859"/>
                  <a:pt x="178971" y="187"/>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2CBB842-3704-8D33-C16E-F4A6F245D330}"/>
              </a:ext>
            </a:extLst>
          </p:cNvPr>
          <p:cNvPicPr>
            <a:picLocks noChangeAspect="1"/>
          </p:cNvPicPr>
          <p:nvPr/>
        </p:nvPicPr>
        <p:blipFill>
          <a:blip r:embed="rId4"/>
          <a:stretch>
            <a:fillRect/>
          </a:stretch>
        </p:blipFill>
        <p:spPr>
          <a:xfrm>
            <a:off x="2008632" y="1774251"/>
            <a:ext cx="3009900" cy="571500"/>
          </a:xfrm>
          <a:prstGeom prst="rect">
            <a:avLst/>
          </a:prstGeom>
        </p:spPr>
      </p:pic>
      <p:sp>
        <p:nvSpPr>
          <p:cNvPr id="10" name="Freeform 9">
            <a:extLst>
              <a:ext uri="{FF2B5EF4-FFF2-40B4-BE49-F238E27FC236}">
                <a16:creationId xmlns:a16="http://schemas.microsoft.com/office/drawing/2014/main" id="{ED1B8CED-9D98-24E3-1E63-129AF0422216}"/>
              </a:ext>
            </a:extLst>
          </p:cNvPr>
          <p:cNvSpPr/>
          <p:nvPr/>
        </p:nvSpPr>
        <p:spPr>
          <a:xfrm>
            <a:off x="3017786" y="2612094"/>
            <a:ext cx="2365649" cy="514818"/>
          </a:xfrm>
          <a:custGeom>
            <a:avLst/>
            <a:gdLst>
              <a:gd name="csX0" fmla="*/ 191819 w 2365649"/>
              <a:gd name="csY0" fmla="*/ 75874 h 514818"/>
              <a:gd name="csX1" fmla="*/ 44533 w 2365649"/>
              <a:gd name="csY1" fmla="*/ 112695 h 514818"/>
              <a:gd name="csX2" fmla="*/ 7712 w 2365649"/>
              <a:gd name="csY2" fmla="*/ 192475 h 514818"/>
              <a:gd name="csX3" fmla="*/ 19986 w 2365649"/>
              <a:gd name="csY3" fmla="*/ 388856 h 514818"/>
              <a:gd name="csX4" fmla="*/ 204093 w 2365649"/>
              <a:gd name="csY4" fmla="*/ 505458 h 514818"/>
              <a:gd name="csX5" fmla="*/ 474117 w 2365649"/>
              <a:gd name="csY5" fmla="*/ 505458 h 514818"/>
              <a:gd name="csX6" fmla="*/ 866880 w 2365649"/>
              <a:gd name="csY6" fmla="*/ 487047 h 514818"/>
              <a:gd name="csX7" fmla="*/ 1149178 w 2365649"/>
              <a:gd name="csY7" fmla="*/ 480910 h 514818"/>
              <a:gd name="csX8" fmla="*/ 1425339 w 2365649"/>
              <a:gd name="csY8" fmla="*/ 493184 h 514818"/>
              <a:gd name="csX9" fmla="*/ 1541940 w 2365649"/>
              <a:gd name="csY9" fmla="*/ 468636 h 514818"/>
              <a:gd name="csX10" fmla="*/ 1707637 w 2365649"/>
              <a:gd name="csY10" fmla="*/ 468636 h 514818"/>
              <a:gd name="csX11" fmla="*/ 1928566 w 2365649"/>
              <a:gd name="csY11" fmla="*/ 480910 h 514818"/>
              <a:gd name="csX12" fmla="*/ 2100399 w 2365649"/>
              <a:gd name="csY12" fmla="*/ 474773 h 514818"/>
              <a:gd name="csX13" fmla="*/ 2235411 w 2365649"/>
              <a:gd name="csY13" fmla="*/ 437952 h 514818"/>
              <a:gd name="csX14" fmla="*/ 2333602 w 2365649"/>
              <a:gd name="csY14" fmla="*/ 327487 h 514818"/>
              <a:gd name="csX15" fmla="*/ 2364286 w 2365649"/>
              <a:gd name="csY15" fmla="*/ 143380 h 514818"/>
              <a:gd name="csX16" fmla="*/ 2296780 w 2365649"/>
              <a:gd name="csY16" fmla="*/ 51326 h 514818"/>
              <a:gd name="csX17" fmla="*/ 2063578 w 2365649"/>
              <a:gd name="csY17" fmla="*/ 2231 h 514818"/>
              <a:gd name="csX18" fmla="*/ 1836512 w 2365649"/>
              <a:gd name="csY18" fmla="*/ 8368 h 514818"/>
              <a:gd name="csX19" fmla="*/ 1566488 w 2365649"/>
              <a:gd name="csY19" fmla="*/ 8368 h 514818"/>
              <a:gd name="csX20" fmla="*/ 1228958 w 2365649"/>
              <a:gd name="csY20" fmla="*/ 8368 h 514818"/>
              <a:gd name="csX21" fmla="*/ 940523 w 2365649"/>
              <a:gd name="csY21" fmla="*/ 39052 h 514818"/>
              <a:gd name="csX22" fmla="*/ 645951 w 2365649"/>
              <a:gd name="csY22" fmla="*/ 51326 h 514818"/>
              <a:gd name="csX23" fmla="*/ 474117 w 2365649"/>
              <a:gd name="csY23" fmla="*/ 39052 h 514818"/>
              <a:gd name="csX24" fmla="*/ 191819 w 2365649"/>
              <a:gd name="csY24" fmla="*/ 75874 h 5148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365649" h="514818">
                <a:moveTo>
                  <a:pt x="191819" y="75874"/>
                </a:moveTo>
                <a:cubicBezTo>
                  <a:pt x="120222" y="88148"/>
                  <a:pt x="75217" y="93262"/>
                  <a:pt x="44533" y="112695"/>
                </a:cubicBezTo>
                <a:cubicBezTo>
                  <a:pt x="13849" y="132128"/>
                  <a:pt x="11803" y="146448"/>
                  <a:pt x="7712" y="192475"/>
                </a:cubicBezTo>
                <a:cubicBezTo>
                  <a:pt x="3621" y="238502"/>
                  <a:pt x="-12744" y="336692"/>
                  <a:pt x="19986" y="388856"/>
                </a:cubicBezTo>
                <a:cubicBezTo>
                  <a:pt x="52716" y="441020"/>
                  <a:pt x="128405" y="486024"/>
                  <a:pt x="204093" y="505458"/>
                </a:cubicBezTo>
                <a:cubicBezTo>
                  <a:pt x="279781" y="524892"/>
                  <a:pt x="363653" y="508526"/>
                  <a:pt x="474117" y="505458"/>
                </a:cubicBezTo>
                <a:cubicBezTo>
                  <a:pt x="584581" y="502390"/>
                  <a:pt x="754370" y="491138"/>
                  <a:pt x="866880" y="487047"/>
                </a:cubicBezTo>
                <a:cubicBezTo>
                  <a:pt x="979390" y="482956"/>
                  <a:pt x="1056102" y="479887"/>
                  <a:pt x="1149178" y="480910"/>
                </a:cubicBezTo>
                <a:cubicBezTo>
                  <a:pt x="1242254" y="481933"/>
                  <a:pt x="1359879" y="495230"/>
                  <a:pt x="1425339" y="493184"/>
                </a:cubicBezTo>
                <a:cubicBezTo>
                  <a:pt x="1490799" y="491138"/>
                  <a:pt x="1494890" y="472727"/>
                  <a:pt x="1541940" y="468636"/>
                </a:cubicBezTo>
                <a:cubicBezTo>
                  <a:pt x="1588990" y="464545"/>
                  <a:pt x="1643199" y="466590"/>
                  <a:pt x="1707637" y="468636"/>
                </a:cubicBezTo>
                <a:cubicBezTo>
                  <a:pt x="1772075" y="470682"/>
                  <a:pt x="1863106" y="479887"/>
                  <a:pt x="1928566" y="480910"/>
                </a:cubicBezTo>
                <a:cubicBezTo>
                  <a:pt x="1994026" y="481933"/>
                  <a:pt x="2049258" y="481933"/>
                  <a:pt x="2100399" y="474773"/>
                </a:cubicBezTo>
                <a:cubicBezTo>
                  <a:pt x="2151540" y="467613"/>
                  <a:pt x="2196544" y="462500"/>
                  <a:pt x="2235411" y="437952"/>
                </a:cubicBezTo>
                <a:cubicBezTo>
                  <a:pt x="2274278" y="413404"/>
                  <a:pt x="2312123" y="376582"/>
                  <a:pt x="2333602" y="327487"/>
                </a:cubicBezTo>
                <a:cubicBezTo>
                  <a:pt x="2355081" y="278392"/>
                  <a:pt x="2370423" y="189407"/>
                  <a:pt x="2364286" y="143380"/>
                </a:cubicBezTo>
                <a:cubicBezTo>
                  <a:pt x="2358149" y="97353"/>
                  <a:pt x="2346898" y="74851"/>
                  <a:pt x="2296780" y="51326"/>
                </a:cubicBezTo>
                <a:cubicBezTo>
                  <a:pt x="2246662" y="27801"/>
                  <a:pt x="2140289" y="9391"/>
                  <a:pt x="2063578" y="2231"/>
                </a:cubicBezTo>
                <a:cubicBezTo>
                  <a:pt x="1986867" y="-4929"/>
                  <a:pt x="1919360" y="7345"/>
                  <a:pt x="1836512" y="8368"/>
                </a:cubicBezTo>
                <a:cubicBezTo>
                  <a:pt x="1753664" y="9391"/>
                  <a:pt x="1566488" y="8368"/>
                  <a:pt x="1566488" y="8368"/>
                </a:cubicBezTo>
                <a:cubicBezTo>
                  <a:pt x="1465229" y="8368"/>
                  <a:pt x="1333285" y="3254"/>
                  <a:pt x="1228958" y="8368"/>
                </a:cubicBezTo>
                <a:cubicBezTo>
                  <a:pt x="1124631" y="13482"/>
                  <a:pt x="1037691" y="31892"/>
                  <a:pt x="940523" y="39052"/>
                </a:cubicBezTo>
                <a:cubicBezTo>
                  <a:pt x="843355" y="46212"/>
                  <a:pt x="723685" y="51326"/>
                  <a:pt x="645951" y="51326"/>
                </a:cubicBezTo>
                <a:cubicBezTo>
                  <a:pt x="568217" y="51326"/>
                  <a:pt x="546737" y="35984"/>
                  <a:pt x="474117" y="39052"/>
                </a:cubicBezTo>
                <a:cubicBezTo>
                  <a:pt x="401497" y="42120"/>
                  <a:pt x="263416" y="63600"/>
                  <a:pt x="191819" y="75874"/>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13EF43E-AC2E-928C-5B31-95E32B57B775}"/>
              </a:ext>
            </a:extLst>
          </p:cNvPr>
          <p:cNvPicPr>
            <a:picLocks noChangeAspect="1"/>
          </p:cNvPicPr>
          <p:nvPr/>
        </p:nvPicPr>
        <p:blipFill>
          <a:blip r:embed="rId5"/>
          <a:stretch>
            <a:fillRect/>
          </a:stretch>
        </p:blipFill>
        <p:spPr>
          <a:xfrm>
            <a:off x="1861609" y="2601474"/>
            <a:ext cx="3416300" cy="584200"/>
          </a:xfrm>
          <a:prstGeom prst="rect">
            <a:avLst/>
          </a:prstGeom>
        </p:spPr>
      </p:pic>
      <p:sp>
        <p:nvSpPr>
          <p:cNvPr id="11" name="Oval 10">
            <a:extLst>
              <a:ext uri="{FF2B5EF4-FFF2-40B4-BE49-F238E27FC236}">
                <a16:creationId xmlns:a16="http://schemas.microsoft.com/office/drawing/2014/main" id="{139A605D-968A-AD27-A9A8-9AE38E2C119C}"/>
              </a:ext>
            </a:extLst>
          </p:cNvPr>
          <p:cNvSpPr>
            <a:spLocks noChangeAspect="1"/>
          </p:cNvSpPr>
          <p:nvPr/>
        </p:nvSpPr>
        <p:spPr>
          <a:xfrm>
            <a:off x="7357344" y="1080439"/>
            <a:ext cx="4580031" cy="4580031"/>
          </a:xfrm>
          <a:prstGeom prst="ellipse">
            <a:avLst/>
          </a:prstGeom>
          <a:gradFill flip="none" rotWithShape="1">
            <a:gsLst>
              <a:gs pos="13000">
                <a:schemeClr val="bg2">
                  <a:shade val="30000"/>
                  <a:satMod val="115000"/>
                </a:schemeClr>
              </a:gs>
              <a:gs pos="60000">
                <a:schemeClr val="bg2">
                  <a:shade val="67500"/>
                  <a:satMod val="115000"/>
                </a:schemeClr>
              </a:gs>
              <a:gs pos="68000">
                <a:srgbClr val="F8F9FD"/>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12" name="Oval 11">
            <a:extLst>
              <a:ext uri="{FF2B5EF4-FFF2-40B4-BE49-F238E27FC236}">
                <a16:creationId xmlns:a16="http://schemas.microsoft.com/office/drawing/2014/main" id="{424057CA-0B91-7A1A-C719-6EFF27A0246C}"/>
              </a:ext>
            </a:extLst>
          </p:cNvPr>
          <p:cNvSpPr>
            <a:spLocks noChangeAspect="1"/>
          </p:cNvSpPr>
          <p:nvPr/>
        </p:nvSpPr>
        <p:spPr>
          <a:xfrm>
            <a:off x="8139967" y="1860945"/>
            <a:ext cx="3016899" cy="3016899"/>
          </a:xfrm>
          <a:prstGeom prst="ellipse">
            <a:avLst/>
          </a:prstGeom>
          <a:solidFill>
            <a:schemeClr val="accent6">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p:sp>
        <p:nvSpPr>
          <p:cNvPr id="13" name="Oval 12">
            <a:extLst>
              <a:ext uri="{FF2B5EF4-FFF2-40B4-BE49-F238E27FC236}">
                <a16:creationId xmlns:a16="http://schemas.microsoft.com/office/drawing/2014/main" id="{C32D4E3E-50B6-3142-8EB8-3588444905C7}"/>
              </a:ext>
            </a:extLst>
          </p:cNvPr>
          <p:cNvSpPr>
            <a:spLocks noChangeAspect="1"/>
          </p:cNvSpPr>
          <p:nvPr/>
        </p:nvSpPr>
        <p:spPr>
          <a:xfrm>
            <a:off x="9080465" y="2802500"/>
            <a:ext cx="1133788" cy="1133788"/>
          </a:xfrm>
          <a:prstGeom prst="ellipse">
            <a:avLst/>
          </a:prstGeom>
          <a:noFill/>
          <a:ln w="28575" cap="sq">
            <a:solidFill>
              <a:schemeClr val="accent1">
                <a:shade val="1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5" name="Oval 14">
            <a:extLst>
              <a:ext uri="{FF2B5EF4-FFF2-40B4-BE49-F238E27FC236}">
                <a16:creationId xmlns:a16="http://schemas.microsoft.com/office/drawing/2014/main" id="{4FCA5E14-C0A6-1235-F362-C5CA65A4C299}"/>
              </a:ext>
            </a:extLst>
          </p:cNvPr>
          <p:cNvSpPr>
            <a:spLocks noChangeAspect="1"/>
          </p:cNvSpPr>
          <p:nvPr/>
        </p:nvSpPr>
        <p:spPr>
          <a:xfrm>
            <a:off x="10156140" y="3318506"/>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cxnSp>
        <p:nvCxnSpPr>
          <p:cNvPr id="17" name="Straight Connector 16">
            <a:extLst>
              <a:ext uri="{FF2B5EF4-FFF2-40B4-BE49-F238E27FC236}">
                <a16:creationId xmlns:a16="http://schemas.microsoft.com/office/drawing/2014/main" id="{625D155F-C03D-7565-0A32-91E8A01E9812}"/>
              </a:ext>
            </a:extLst>
          </p:cNvPr>
          <p:cNvCxnSpPr>
            <a:cxnSpLocks/>
          </p:cNvCxnSpPr>
          <p:nvPr/>
        </p:nvCxnSpPr>
        <p:spPr>
          <a:xfrm flipH="1">
            <a:off x="9647357" y="3369394"/>
            <a:ext cx="6270" cy="559669"/>
          </a:xfrm>
          <a:prstGeom prst="line">
            <a:avLst/>
          </a:prstGeom>
          <a:ln w="19050" cap="sq" cmpd="sng" algn="ctr">
            <a:solidFill>
              <a:schemeClr val="accent2"/>
            </a:solidFill>
            <a:prstDash val="solid"/>
            <a:round/>
            <a:headEnd type="oval" w="sm" len="sm"/>
            <a:tailEnd type="diamond"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EAD16214-45F5-B645-B3EF-CD19F423AB3F}"/>
              </a:ext>
            </a:extLst>
          </p:cNvPr>
          <p:cNvCxnSpPr>
            <a:cxnSpLocks/>
            <a:endCxn id="12" idx="4"/>
          </p:cNvCxnSpPr>
          <p:nvPr/>
        </p:nvCxnSpPr>
        <p:spPr>
          <a:xfrm>
            <a:off x="9647357" y="3963705"/>
            <a:ext cx="1060" cy="914139"/>
          </a:xfrm>
          <a:prstGeom prst="line">
            <a:avLst/>
          </a:prstGeom>
          <a:ln w="19050" cap="sq" cmpd="sng" algn="ctr">
            <a:solidFill>
              <a:schemeClr val="accent2"/>
            </a:solidFill>
            <a:prstDash val="solid"/>
            <a:round/>
            <a:headEnd type="none" w="lg" len="lg"/>
            <a:tailEnd type="diamond"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71036025-B16F-F9C0-4C28-A99B8CFD829A}"/>
              </a:ext>
            </a:extLst>
          </p:cNvPr>
          <p:cNvSpPr txBox="1"/>
          <p:nvPr/>
        </p:nvSpPr>
        <p:spPr>
          <a:xfrm>
            <a:off x="9647357" y="3855901"/>
            <a:ext cx="413300" cy="307777"/>
          </a:xfrm>
          <a:prstGeom prst="rect">
            <a:avLst/>
          </a:prstGeom>
          <a:noFill/>
        </p:spPr>
        <p:txBody>
          <a:bodyPr wrap="square" rtlCol="0">
            <a:spAutoFit/>
          </a:bodyPr>
          <a:lstStyle/>
          <a:p>
            <a:r>
              <a:rPr lang="en-NO" sz="1400" b="1" dirty="0">
                <a:solidFill>
                  <a:schemeClr val="accent2"/>
                </a:solidFill>
              </a:rPr>
              <a:t>a</a:t>
            </a:r>
          </a:p>
        </p:txBody>
      </p:sp>
      <p:sp>
        <p:nvSpPr>
          <p:cNvPr id="20" name="TextBox 19">
            <a:extLst>
              <a:ext uri="{FF2B5EF4-FFF2-40B4-BE49-F238E27FC236}">
                <a16:creationId xmlns:a16="http://schemas.microsoft.com/office/drawing/2014/main" id="{00A0CDDB-5589-3E29-67EA-76CD082B41E8}"/>
              </a:ext>
            </a:extLst>
          </p:cNvPr>
          <p:cNvSpPr txBox="1"/>
          <p:nvPr/>
        </p:nvSpPr>
        <p:spPr>
          <a:xfrm>
            <a:off x="9618697" y="4591722"/>
            <a:ext cx="413300" cy="307777"/>
          </a:xfrm>
          <a:prstGeom prst="rect">
            <a:avLst/>
          </a:prstGeom>
          <a:noFill/>
        </p:spPr>
        <p:txBody>
          <a:bodyPr wrap="square" rtlCol="0">
            <a:spAutoFit/>
          </a:bodyPr>
          <a:lstStyle/>
          <a:p>
            <a:r>
              <a:rPr lang="en-NO" sz="1400" b="1" dirty="0">
                <a:solidFill>
                  <a:schemeClr val="accent2"/>
                </a:solidFill>
              </a:rPr>
              <a:t>b</a:t>
            </a:r>
            <a:r>
              <a:rPr lang="en-NO" sz="1400" b="1" baseline="-25000" dirty="0">
                <a:solidFill>
                  <a:schemeClr val="accent2"/>
                </a:solidFill>
              </a:rPr>
              <a:t>1</a:t>
            </a:r>
            <a:endParaRPr lang="en-NO" sz="1400" b="1" dirty="0">
              <a:solidFill>
                <a:schemeClr val="accent2"/>
              </a:solidFill>
            </a:endParaRPr>
          </a:p>
        </p:txBody>
      </p:sp>
      <p:sp>
        <p:nvSpPr>
          <p:cNvPr id="21" name="Oval 20">
            <a:extLst>
              <a:ext uri="{FF2B5EF4-FFF2-40B4-BE49-F238E27FC236}">
                <a16:creationId xmlns:a16="http://schemas.microsoft.com/office/drawing/2014/main" id="{082FCB54-F8C5-724D-ADAA-D19EC49E9955}"/>
              </a:ext>
            </a:extLst>
          </p:cNvPr>
          <p:cNvSpPr>
            <a:spLocks noChangeAspect="1"/>
          </p:cNvSpPr>
          <p:nvPr/>
        </p:nvSpPr>
        <p:spPr>
          <a:xfrm>
            <a:off x="7352563" y="5538746"/>
            <a:ext cx="293420" cy="293420"/>
          </a:xfrm>
          <a:prstGeom prst="ellipse">
            <a:avLst/>
          </a:prstGeom>
          <a:gradFill flip="none" rotWithShape="1">
            <a:gsLst>
              <a:gs pos="13000">
                <a:schemeClr val="bg2">
                  <a:shade val="30000"/>
                  <a:satMod val="115000"/>
                </a:schemeClr>
              </a:gs>
              <a:gs pos="60000">
                <a:schemeClr val="bg2">
                  <a:shade val="67500"/>
                  <a:satMod val="115000"/>
                </a:schemeClr>
              </a:gs>
              <a:gs pos="68000">
                <a:schemeClr val="bg1"/>
              </a:gs>
            </a:gsLst>
            <a:path path="circle">
              <a:fillToRect l="50000" t="50000" r="50000" b="50000"/>
            </a:path>
            <a:tileRect/>
          </a:gra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p>
        </p:txBody>
      </p:sp>
      <p:sp>
        <p:nvSpPr>
          <p:cNvPr id="29" name="TextBox 28">
            <a:extLst>
              <a:ext uri="{FF2B5EF4-FFF2-40B4-BE49-F238E27FC236}">
                <a16:creationId xmlns:a16="http://schemas.microsoft.com/office/drawing/2014/main" id="{C07DF65F-BC6D-A860-039C-15BFF74F8E61}"/>
              </a:ext>
            </a:extLst>
          </p:cNvPr>
          <p:cNvSpPr txBox="1"/>
          <p:nvPr/>
        </p:nvSpPr>
        <p:spPr>
          <a:xfrm>
            <a:off x="7594750" y="5508904"/>
            <a:ext cx="1400388" cy="338554"/>
          </a:xfrm>
          <a:prstGeom prst="rect">
            <a:avLst/>
          </a:prstGeom>
          <a:noFill/>
        </p:spPr>
        <p:txBody>
          <a:bodyPr wrap="square" rtlCol="0">
            <a:spAutoFit/>
          </a:bodyPr>
          <a:lstStyle/>
          <a:p>
            <a:r>
              <a:rPr lang="en-US" sz="1600" dirty="0"/>
              <a:t>PEC</a:t>
            </a:r>
            <a:endParaRPr lang="en-US" dirty="0"/>
          </a:p>
        </p:txBody>
      </p:sp>
      <p:sp>
        <p:nvSpPr>
          <p:cNvPr id="31" name="Oval 30">
            <a:extLst>
              <a:ext uri="{FF2B5EF4-FFF2-40B4-BE49-F238E27FC236}">
                <a16:creationId xmlns:a16="http://schemas.microsoft.com/office/drawing/2014/main" id="{373C4456-AFE6-170D-E4D9-522582318E13}"/>
              </a:ext>
            </a:extLst>
          </p:cNvPr>
          <p:cNvSpPr>
            <a:spLocks noChangeAspect="1"/>
          </p:cNvSpPr>
          <p:nvPr/>
        </p:nvSpPr>
        <p:spPr>
          <a:xfrm>
            <a:off x="7352563" y="6031285"/>
            <a:ext cx="293420" cy="293420"/>
          </a:xfrm>
          <a:prstGeom prst="ellipse">
            <a:avLst/>
          </a:prstGeom>
          <a:solidFill>
            <a:schemeClr val="accent6">
              <a:lumMod val="20000"/>
              <a:lumOff val="80000"/>
            </a:schemeClr>
          </a:solidFill>
          <a:ln w="28575">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O">
              <a:solidFill>
                <a:schemeClr val="accent1"/>
              </a:solidFill>
            </a:endParaRP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32657BA0-0759-7883-F14C-8DDCA09E7380}"/>
                  </a:ext>
                </a:extLst>
              </p:cNvPr>
              <p:cNvSpPr txBox="1"/>
              <p:nvPr/>
            </p:nvSpPr>
            <p:spPr>
              <a:xfrm>
                <a:off x="7645983" y="5877300"/>
                <a:ext cx="1466814" cy="615553"/>
              </a:xfrm>
              <a:prstGeom prst="rect">
                <a:avLst/>
              </a:prstGeom>
              <a:noFill/>
            </p:spPr>
            <p:txBody>
              <a:bodyPr wrap="square" rtlCol="0">
                <a:spAutoFit/>
              </a:bodyPr>
              <a:lstStyle/>
              <a:p>
                <a:r>
                  <a:rPr lang="en-US" sz="1600" b="0" dirty="0"/>
                  <a:t>Material:</a:t>
                </a:r>
              </a:p>
              <a:p>
                <a:pPr/>
                <a14:m>
                  <m:oMathPara xmlns:m="http://schemas.openxmlformats.org/officeDocument/2006/math">
                    <m:oMathParaPr>
                      <m:jc m:val="left"/>
                    </m:oMathParaPr>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𝜀</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1</m:t>
                          </m:r>
                        </m:sub>
                      </m:sSub>
                    </m:oMath>
                  </m:oMathPara>
                </a14:m>
                <a:endParaRPr lang="en-US" dirty="0"/>
              </a:p>
            </p:txBody>
          </p:sp>
        </mc:Choice>
        <mc:Fallback xmlns="">
          <p:sp>
            <p:nvSpPr>
              <p:cNvPr id="38" name="TextBox 37">
                <a:extLst>
                  <a:ext uri="{FF2B5EF4-FFF2-40B4-BE49-F238E27FC236}">
                    <a16:creationId xmlns:a16="http://schemas.microsoft.com/office/drawing/2014/main" id="{32657BA0-0759-7883-F14C-8DDCA09E7380}"/>
                  </a:ext>
                </a:extLst>
              </p:cNvPr>
              <p:cNvSpPr txBox="1">
                <a:spLocks noRot="1" noChangeAspect="1" noMove="1" noResize="1" noEditPoints="1" noAdjustHandles="1" noChangeArrowheads="1" noChangeShapeType="1" noTextEdit="1"/>
              </p:cNvSpPr>
              <p:nvPr/>
            </p:nvSpPr>
            <p:spPr>
              <a:xfrm>
                <a:off x="7645983" y="5877300"/>
                <a:ext cx="1466814" cy="615553"/>
              </a:xfrm>
              <a:prstGeom prst="rect">
                <a:avLst/>
              </a:prstGeom>
              <a:blipFill>
                <a:blip r:embed="rId6"/>
                <a:stretch>
                  <a:fillRect l="-1709" t="-2000" b="-8000"/>
                </a:stretch>
              </a:blipFill>
            </p:spPr>
            <p:txBody>
              <a:bodyPr/>
              <a:lstStyle/>
              <a:p>
                <a:r>
                  <a:rPr lang="en-US">
                    <a:noFill/>
                  </a:rPr>
                  <a:t> </a:t>
                </a:r>
              </a:p>
            </p:txBody>
          </p:sp>
        </mc:Fallback>
      </mc:AlternateContent>
      <p:sp>
        <p:nvSpPr>
          <p:cNvPr id="39" name="Oval 38">
            <a:extLst>
              <a:ext uri="{FF2B5EF4-FFF2-40B4-BE49-F238E27FC236}">
                <a16:creationId xmlns:a16="http://schemas.microsoft.com/office/drawing/2014/main" id="{631B000A-3D7B-4FC6-24E3-05EF1BA61D3A}"/>
              </a:ext>
            </a:extLst>
          </p:cNvPr>
          <p:cNvSpPr>
            <a:spLocks noChangeAspect="1"/>
          </p:cNvSpPr>
          <p:nvPr/>
        </p:nvSpPr>
        <p:spPr>
          <a:xfrm>
            <a:off x="10392101" y="6031285"/>
            <a:ext cx="116226" cy="116226"/>
          </a:xfrm>
          <a:prstGeom prst="ellipse">
            <a:avLst/>
          </a:prstGeom>
          <a:solidFill>
            <a:srgbClr val="FF0000"/>
          </a:solid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NO"/>
          </a:p>
        </p:txBody>
      </p:sp>
      <p:sp>
        <p:nvSpPr>
          <p:cNvPr id="40" name="TextBox 39">
            <a:extLst>
              <a:ext uri="{FF2B5EF4-FFF2-40B4-BE49-F238E27FC236}">
                <a16:creationId xmlns:a16="http://schemas.microsoft.com/office/drawing/2014/main" id="{5743F051-14CD-B18C-F788-F212B8B9390B}"/>
              </a:ext>
            </a:extLst>
          </p:cNvPr>
          <p:cNvSpPr txBox="1"/>
          <p:nvPr/>
        </p:nvSpPr>
        <p:spPr>
          <a:xfrm>
            <a:off x="10536987" y="5925001"/>
            <a:ext cx="1466814" cy="338554"/>
          </a:xfrm>
          <a:prstGeom prst="rect">
            <a:avLst/>
          </a:prstGeom>
          <a:noFill/>
        </p:spPr>
        <p:txBody>
          <a:bodyPr wrap="square" rtlCol="0">
            <a:spAutoFit/>
          </a:bodyPr>
          <a:lstStyle/>
          <a:p>
            <a:r>
              <a:rPr lang="en-US" sz="1600" dirty="0"/>
              <a:t>Source charge</a:t>
            </a:r>
            <a:endParaRPr lang="en-US" dirty="0"/>
          </a:p>
        </p:txBody>
      </p:sp>
      <p:sp>
        <p:nvSpPr>
          <p:cNvPr id="42" name="Text 5">
            <a:extLst>
              <a:ext uri="{FF2B5EF4-FFF2-40B4-BE49-F238E27FC236}">
                <a16:creationId xmlns:a16="http://schemas.microsoft.com/office/drawing/2014/main" id="{A0C54350-0416-139D-744F-DB621B7A0E4F}"/>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48" name="Picture 47">
            <a:extLst>
              <a:ext uri="{FF2B5EF4-FFF2-40B4-BE49-F238E27FC236}">
                <a16:creationId xmlns:a16="http://schemas.microsoft.com/office/drawing/2014/main" id="{386DD8DA-3322-3E49-0839-3EAB0C1396BE}"/>
              </a:ext>
            </a:extLst>
          </p:cNvPr>
          <p:cNvPicPr>
            <a:picLocks noChangeAspect="1"/>
          </p:cNvPicPr>
          <p:nvPr/>
        </p:nvPicPr>
        <p:blipFill>
          <a:blip r:embed="rId7"/>
          <a:stretch>
            <a:fillRect/>
          </a:stretch>
        </p:blipFill>
        <p:spPr>
          <a:xfrm>
            <a:off x="642129" y="5894243"/>
            <a:ext cx="5742905" cy="409610"/>
          </a:xfrm>
          <a:prstGeom prst="rect">
            <a:avLst/>
          </a:prstGeom>
        </p:spPr>
      </p:pic>
      <mc:AlternateContent xmlns:mc="http://schemas.openxmlformats.org/markup-compatibility/2006" xmlns:a14="http://schemas.microsoft.com/office/drawing/2010/main">
        <mc:Choice Requires="a14">
          <p:sp>
            <p:nvSpPr>
              <p:cNvPr id="22" name="Text 14">
                <a:extLst>
                  <a:ext uri="{FF2B5EF4-FFF2-40B4-BE49-F238E27FC236}">
                    <a16:creationId xmlns:a16="http://schemas.microsoft.com/office/drawing/2014/main" id="{06D7D6B4-1BBC-C084-C212-E1E2F8685846}"/>
                  </a:ext>
                </a:extLst>
              </p:cNvPr>
              <p:cNvSpPr/>
              <p:nvPr/>
            </p:nvSpPr>
            <p:spPr>
              <a:xfrm>
                <a:off x="311264" y="3537213"/>
                <a:ext cx="6571050" cy="2041515"/>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The vacuum factors </a:t>
                </a:r>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𝛾</m:t>
                        </m:r>
                      </m:e>
                      <m:sup>
                        <m:r>
                          <a:rPr lang="en-US" b="0" i="1" smtClean="0">
                            <a:latin typeface="Cambria Math" panose="02040503050406030204" pitchFamily="18" charset="0"/>
                          </a:rPr>
                          <m:t>2</m:t>
                        </m:r>
                      </m:sup>
                    </m:sSup>
                  </m:oMath>
                </a14:m>
                <a:r>
                  <a:rPr lang="en-GB" dirty="0"/>
                  <a:t> and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𝛾</m:t>
                    </m:r>
                  </m:oMath>
                </a14:m>
                <a:r>
                  <a:rPr lang="en-GB" dirty="0"/>
                  <a:t> are replaced by </a:t>
                </a:r>
                <a:r>
                  <a:rPr lang="en-GB" b="1" dirty="0"/>
                  <a:t>material-dependent quantities</a:t>
                </a:r>
              </a:p>
              <a:p>
                <a:pPr marL="171450" indent="-171450">
                  <a:lnSpc>
                    <a:spcPct val="150000"/>
                  </a:lnSpc>
                  <a:buClr>
                    <a:srgbClr val="0045D1"/>
                  </a:buClr>
                  <a:buFont typeface="Arial" panose="020B0604020202020204" pitchFamily="34" charset="0"/>
                  <a:buChar char="•"/>
                </a:pPr>
                <a:r>
                  <a:rPr lang="en-GB" dirty="0"/>
                  <a:t>The formalism is extended to material-filled beam regions</a:t>
                </a:r>
              </a:p>
              <a:p>
                <a:pPr marL="171450" indent="-171450">
                  <a:lnSpc>
                    <a:spcPct val="150000"/>
                  </a:lnSpc>
                  <a:buClr>
                    <a:srgbClr val="0045D1"/>
                  </a:buClr>
                  <a:buFont typeface="Arial" panose="020B0604020202020204" pitchFamily="34" charset="0"/>
                  <a:buChar char="•"/>
                </a:pPr>
                <a:r>
                  <a:rPr lang="en-GB" dirty="0"/>
                  <a:t>These modifications lead to qualitatively new behaviour in </a:t>
                </a:r>
                <a:r>
                  <a:rPr lang="en-GB" b="1" dirty="0"/>
                  <a:t>conductive and dielectric media</a:t>
                </a:r>
              </a:p>
            </p:txBody>
          </p:sp>
        </mc:Choice>
        <mc:Fallback xmlns="">
          <p:sp>
            <p:nvSpPr>
              <p:cNvPr id="22" name="Text 14">
                <a:extLst>
                  <a:ext uri="{FF2B5EF4-FFF2-40B4-BE49-F238E27FC236}">
                    <a16:creationId xmlns:a16="http://schemas.microsoft.com/office/drawing/2014/main" id="{06D7D6B4-1BBC-C084-C212-E1E2F8685846}"/>
                  </a:ext>
                </a:extLst>
              </p:cNvPr>
              <p:cNvSpPr>
                <a:spLocks noRot="1" noChangeAspect="1" noMove="1" noResize="1" noEditPoints="1" noAdjustHandles="1" noChangeArrowheads="1" noChangeShapeType="1" noTextEdit="1"/>
              </p:cNvSpPr>
              <p:nvPr/>
            </p:nvSpPr>
            <p:spPr>
              <a:xfrm>
                <a:off x="311264" y="3537213"/>
                <a:ext cx="6571050" cy="2041515"/>
              </a:xfrm>
              <a:prstGeom prst="rect">
                <a:avLst/>
              </a:prstGeom>
              <a:blipFill>
                <a:blip r:embed="rId8"/>
                <a:stretch>
                  <a:fillRect l="-1931" b="-5556"/>
                </a:stretch>
              </a:blipFill>
              <a:ln/>
            </p:spPr>
            <p:txBody>
              <a:bodyPr/>
              <a:lstStyle/>
              <a:p>
                <a:r>
                  <a:rPr lang="en-US">
                    <a:noFill/>
                  </a:rPr>
                  <a:t> </a:t>
                </a:r>
              </a:p>
            </p:txBody>
          </p:sp>
        </mc:Fallback>
      </mc:AlternateContent>
      <p:sp>
        <p:nvSpPr>
          <p:cNvPr id="50" name="TextBox 49">
            <a:extLst>
              <a:ext uri="{FF2B5EF4-FFF2-40B4-BE49-F238E27FC236}">
                <a16:creationId xmlns:a16="http://schemas.microsoft.com/office/drawing/2014/main" id="{777452E0-A7E3-2078-9A22-89CE54BB01DC}"/>
              </a:ext>
            </a:extLst>
          </p:cNvPr>
          <p:cNvSpPr txBox="1"/>
          <p:nvPr/>
        </p:nvSpPr>
        <p:spPr>
          <a:xfrm>
            <a:off x="6472258" y="1054966"/>
            <a:ext cx="528033" cy="261610"/>
          </a:xfrm>
          <a:prstGeom prst="rect">
            <a:avLst/>
          </a:prstGeom>
          <a:noFill/>
        </p:spPr>
        <p:txBody>
          <a:bodyPr wrap="square" rtlCol="0">
            <a:spAutoFit/>
          </a:bodyPr>
          <a:lstStyle/>
          <a:p>
            <a:pPr algn="ctr"/>
            <a:r>
              <a:rPr lang="en-US" sz="1100" dirty="0">
                <a:hlinkClick r:id="rId9" action="ppaction://hlinksldjump"/>
              </a:rPr>
              <a:t>[2]</a:t>
            </a:r>
            <a:endParaRPr lang="en-US" dirty="0"/>
          </a:p>
        </p:txBody>
      </p:sp>
    </p:spTree>
    <p:extLst>
      <p:ext uri="{BB962C8B-B14F-4D97-AF65-F5344CB8AC3E}">
        <p14:creationId xmlns:p14="http://schemas.microsoft.com/office/powerpoint/2010/main" val="330949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3918-F612-3C88-705F-41AAE282155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 0">
                <a:extLst>
                  <a:ext uri="{FF2B5EF4-FFF2-40B4-BE49-F238E27FC236}">
                    <a16:creationId xmlns:a16="http://schemas.microsoft.com/office/drawing/2014/main" id="{998B3C59-4FEB-78E8-E081-803FD4B71E30}"/>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Material response through </a:t>
                </a:r>
                <a14:m>
                  <m:oMath xmlns:m="http://schemas.openxmlformats.org/officeDocument/2006/math">
                    <m:r>
                      <a:rPr lang="en-US" sz="2100" b="1" i="1" dirty="0" smtClean="0">
                        <a:solidFill>
                          <a:srgbClr val="0B1324"/>
                        </a:solidFill>
                        <a:latin typeface="Cambria Math" panose="02040503050406030204" pitchFamily="18" charset="0"/>
                      </a:rPr>
                      <m:t>𝐹</m:t>
                    </m:r>
                  </m:oMath>
                </a14:m>
                <a:endParaRPr lang="en-US" sz="2100" b="1" dirty="0">
                  <a:solidFill>
                    <a:srgbClr val="0B1324"/>
                  </a:solidFill>
                  <a:latin typeface="Aptos Display" pitchFamily="34" charset="0"/>
                  <a:ea typeface="Aptos Display" pitchFamily="34" charset="-122"/>
                  <a:cs typeface="Aptos Display" pitchFamily="34" charset="-120"/>
                </a:endParaRPr>
              </a:p>
            </p:txBody>
          </p:sp>
        </mc:Choice>
        <mc:Fallback xmlns="">
          <p:sp>
            <p:nvSpPr>
              <p:cNvPr id="2" name="Text 0">
                <a:extLst>
                  <a:ext uri="{FF2B5EF4-FFF2-40B4-BE49-F238E27FC236}">
                    <a16:creationId xmlns:a16="http://schemas.microsoft.com/office/drawing/2014/main" id="{998B3C59-4FEB-78E8-E081-803FD4B71E30}"/>
                  </a:ext>
                </a:extLst>
              </p:cNvPr>
              <p:cNvSpPr>
                <a:spLocks noRot="1" noChangeAspect="1" noMove="1" noResize="1" noEditPoints="1" noAdjustHandles="1" noChangeArrowheads="1" noChangeShapeType="1" noTextEdit="1"/>
              </p:cNvSpPr>
              <p:nvPr/>
            </p:nvSpPr>
            <p:spPr>
              <a:xfrm>
                <a:off x="438912" y="347472"/>
                <a:ext cx="6766560" cy="329184"/>
              </a:xfrm>
              <a:prstGeom prst="rect">
                <a:avLst/>
              </a:prstGeom>
              <a:blipFill>
                <a:blip r:embed="rId3"/>
                <a:stretch>
                  <a:fillRect l="-2434" t="-18519" b="-48148"/>
                </a:stretch>
              </a:blipFill>
              <a:ln/>
            </p:spPr>
            <p:txBody>
              <a:bodyPr/>
              <a:lstStyle/>
              <a:p>
                <a:r>
                  <a:rPr lang="en-US">
                    <a:noFill/>
                  </a:rPr>
                  <a:t> </a:t>
                </a:r>
              </a:p>
            </p:txBody>
          </p:sp>
        </mc:Fallback>
      </mc:AlternateContent>
      <p:sp>
        <p:nvSpPr>
          <p:cNvPr id="26" name="Slide Number Placeholder 0">
            <a:extLst>
              <a:ext uri="{FF2B5EF4-FFF2-40B4-BE49-F238E27FC236}">
                <a16:creationId xmlns:a16="http://schemas.microsoft.com/office/drawing/2014/main" id="{66532351-D9CC-4E85-39F2-60BCF188755E}"/>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7</a:t>
            </a:fld>
            <a:endParaRPr lang="en-US"/>
          </a:p>
        </p:txBody>
      </p:sp>
      <p:sp>
        <p:nvSpPr>
          <p:cNvPr id="27" name="Shape 6">
            <a:extLst>
              <a:ext uri="{FF2B5EF4-FFF2-40B4-BE49-F238E27FC236}">
                <a16:creationId xmlns:a16="http://schemas.microsoft.com/office/drawing/2014/main" id="{9C0B7AB6-E3C0-69E3-53C2-B5620EC4D21D}"/>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72D9E20D-62FF-B47F-CA33-D010E7035944}"/>
              </a:ext>
            </a:extLst>
          </p:cNvPr>
          <p:cNvSpPr/>
          <p:nvPr/>
        </p:nvSpPr>
        <p:spPr>
          <a:xfrm>
            <a:off x="254625" y="1318597"/>
            <a:ext cx="5586777" cy="1924283"/>
          </a:xfrm>
          <a:prstGeom prst="roundRect">
            <a:avLst>
              <a:gd name="adj" fmla="val 3137"/>
            </a:avLst>
          </a:prstGeom>
          <a:solidFill>
            <a:srgbClr val="FFFFFF"/>
          </a:solidFill>
          <a:ln w="10160">
            <a:solidFill>
              <a:srgbClr val="D8DEEA"/>
            </a:solidFill>
            <a:prstDash val="solid"/>
          </a:ln>
        </p:spPr>
        <p:txBody>
          <a:bodyPr/>
          <a:lstStyle/>
          <a:p>
            <a:endParaRPr lang="en-US" dirty="0"/>
          </a:p>
        </p:txBody>
      </p:sp>
      <mc:AlternateContent xmlns:mc="http://schemas.openxmlformats.org/markup-compatibility/2006" xmlns:a14="http://schemas.microsoft.com/office/drawing/2010/main">
        <mc:Choice Requires="a14">
          <p:sp>
            <p:nvSpPr>
              <p:cNvPr id="22" name="Text 14">
                <a:extLst>
                  <a:ext uri="{FF2B5EF4-FFF2-40B4-BE49-F238E27FC236}">
                    <a16:creationId xmlns:a16="http://schemas.microsoft.com/office/drawing/2014/main" id="{7D81F770-DB8F-F75A-C32E-1B96D29AAAE1}"/>
                  </a:ext>
                </a:extLst>
              </p:cNvPr>
              <p:cNvSpPr/>
              <p:nvPr/>
            </p:nvSpPr>
            <p:spPr>
              <a:xfrm>
                <a:off x="278036" y="3470874"/>
                <a:ext cx="5527558" cy="2941127"/>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Finite conductivity makes </a:t>
                </a:r>
                <a14:m>
                  <m:oMath xmlns:m="http://schemas.openxmlformats.org/officeDocument/2006/math">
                    <m:r>
                      <a:rPr lang="en-US" b="0" i="1" smtClean="0">
                        <a:latin typeface="Cambria Math" panose="02040503050406030204" pitchFamily="18" charset="0"/>
                      </a:rPr>
                      <m:t>𝐹</m:t>
                    </m:r>
                  </m:oMath>
                </a14:m>
                <a:r>
                  <a:rPr lang="en-GB" dirty="0"/>
                  <a:t> </a:t>
                </a:r>
                <a:r>
                  <a:rPr lang="en-GB" b="1" dirty="0"/>
                  <a:t>complex and frequency dependent</a:t>
                </a:r>
              </a:p>
              <a:p>
                <a:pPr marL="171450" indent="-171450">
                  <a:lnSpc>
                    <a:spcPct val="150000"/>
                  </a:lnSpc>
                  <a:buClr>
                    <a:srgbClr val="0045D1"/>
                  </a:buClr>
                  <a:buFont typeface="Arial" panose="020B0604020202020204" pitchFamily="34" charset="0"/>
                  <a:buChar char="•"/>
                </a:pPr>
                <a14:m>
                  <m:oMath xmlns:m="http://schemas.openxmlformats.org/officeDocument/2006/math">
                    <m:r>
                      <m:rPr>
                        <m:sty m:val="p"/>
                      </m:rPr>
                      <a:rPr lang="en-US" b="1" i="1" smtClean="0">
                        <a:latin typeface="Cambria Math" panose="02040503050406030204" pitchFamily="18" charset="0"/>
                      </a:rPr>
                      <m:t>Re</m:t>
                    </m:r>
                    <m:d>
                      <m:dPr>
                        <m:ctrlPr>
                          <a:rPr lang="en-US" b="1" i="1" smtClean="0">
                            <a:latin typeface="Cambria Math" panose="02040503050406030204" pitchFamily="18" charset="0"/>
                          </a:rPr>
                        </m:ctrlPr>
                      </m:dPr>
                      <m:e>
                        <m:r>
                          <a:rPr lang="en-US" b="1" i="1" smtClean="0">
                            <a:latin typeface="Cambria Math" panose="02040503050406030204" pitchFamily="18" charset="0"/>
                          </a:rPr>
                          <m:t>𝐹</m:t>
                        </m:r>
                      </m:e>
                    </m:d>
                  </m:oMath>
                </a14:m>
                <a:r>
                  <a:rPr lang="en-GB" b="1" dirty="0"/>
                  <a:t> </a:t>
                </a:r>
                <a:r>
                  <a:rPr lang="en-GB" dirty="0"/>
                  <a:t>connects the </a:t>
                </a:r>
                <a:r>
                  <a:rPr lang="en-GB" b="1" dirty="0"/>
                  <a:t>low- and high-frequency limits</a:t>
                </a:r>
                <a:r>
                  <a:rPr lang="en-GB" dirty="0"/>
                  <a:t>, while </a:t>
                </a:r>
                <a14:m>
                  <m:oMath xmlns:m="http://schemas.openxmlformats.org/officeDocument/2006/math">
                    <m:r>
                      <m:rPr>
                        <m:sty m:val="p"/>
                      </m:rPr>
                      <a:rPr lang="en-US" b="0" i="0" smtClean="0">
                        <a:latin typeface="Cambria Math" panose="02040503050406030204" pitchFamily="18" charset="0"/>
                      </a:rPr>
                      <m:t>Im</m:t>
                    </m:r>
                    <m:d>
                      <m:dPr>
                        <m:ctrlPr>
                          <a:rPr lang="en-US" b="0" i="0" smtClean="0">
                            <a:latin typeface="Cambria Math" panose="02040503050406030204" pitchFamily="18" charset="0"/>
                          </a:rPr>
                        </m:ctrlPr>
                      </m:dPr>
                      <m:e>
                        <m:r>
                          <a:rPr lang="en-US" b="0" i="0" smtClean="0">
                            <a:latin typeface="Cambria Math" panose="02040503050406030204" pitchFamily="18" charset="0"/>
                          </a:rPr>
                          <m:t>𝐹</m:t>
                        </m:r>
                      </m:e>
                    </m:d>
                  </m:oMath>
                </a14:m>
                <a:r>
                  <a:rPr lang="en-GB" b="1" dirty="0"/>
                  <a:t> </a:t>
                </a:r>
                <a:r>
                  <a:rPr lang="en-GB" dirty="0"/>
                  <a:t>peaks around</a:t>
                </a:r>
              </a:p>
              <a:p>
                <a:pPr marL="171450" indent="-171450">
                  <a:lnSpc>
                    <a:spcPct val="150000"/>
                  </a:lnSpc>
                  <a:buClr>
                    <a:srgbClr val="0045D1"/>
                  </a:buClr>
                  <a:buFont typeface="Arial" panose="020B0604020202020204" pitchFamily="34" charset="0"/>
                  <a:buChar char="•"/>
                </a:pPr>
                <a:endParaRPr lang="en-GB" b="1" dirty="0"/>
              </a:p>
              <a:p>
                <a:pPr marL="171450" indent="-171450">
                  <a:lnSpc>
                    <a:spcPct val="150000"/>
                  </a:lnSpc>
                  <a:buClr>
                    <a:srgbClr val="0045D1"/>
                  </a:buClr>
                  <a:buFont typeface="Arial" panose="020B0604020202020204" pitchFamily="34" charset="0"/>
                  <a:buChar char="•"/>
                </a:pPr>
                <a:r>
                  <a:rPr lang="en-GB" dirty="0"/>
                  <a:t>Increasing conductivity shifts the material response to </a:t>
                </a:r>
                <a:r>
                  <a:rPr lang="en-GB" b="1" dirty="0"/>
                  <a:t>higher frequencies</a:t>
                </a:r>
                <a:endParaRPr lang="en-GB" dirty="0"/>
              </a:p>
              <a:p>
                <a:pPr marL="171450" indent="-171450">
                  <a:lnSpc>
                    <a:spcPct val="150000"/>
                  </a:lnSpc>
                  <a:buClr>
                    <a:srgbClr val="0045D1"/>
                  </a:buClr>
                  <a:buFont typeface="Arial" panose="020B0604020202020204" pitchFamily="34" charset="0"/>
                  <a:buChar char="•"/>
                </a:pPr>
                <a:endParaRPr lang="en-GB" sz="1600" dirty="0"/>
              </a:p>
            </p:txBody>
          </p:sp>
        </mc:Choice>
        <mc:Fallback xmlns="">
          <p:sp>
            <p:nvSpPr>
              <p:cNvPr id="22" name="Text 14">
                <a:extLst>
                  <a:ext uri="{FF2B5EF4-FFF2-40B4-BE49-F238E27FC236}">
                    <a16:creationId xmlns:a16="http://schemas.microsoft.com/office/drawing/2014/main" id="{7D81F770-DB8F-F75A-C32E-1B96D29AAAE1}"/>
                  </a:ext>
                </a:extLst>
              </p:cNvPr>
              <p:cNvSpPr>
                <a:spLocks noRot="1" noChangeAspect="1" noMove="1" noResize="1" noEditPoints="1" noAdjustHandles="1" noChangeArrowheads="1" noChangeShapeType="1" noTextEdit="1"/>
              </p:cNvSpPr>
              <p:nvPr/>
            </p:nvSpPr>
            <p:spPr>
              <a:xfrm>
                <a:off x="278036" y="3470874"/>
                <a:ext cx="5527558" cy="2941127"/>
              </a:xfrm>
              <a:prstGeom prst="rect">
                <a:avLst/>
              </a:prstGeom>
              <a:blipFill>
                <a:blip r:embed="rId4"/>
                <a:stretch>
                  <a:fillRect l="-2529" r="-2759" b="-1724"/>
                </a:stretch>
              </a:blipFill>
              <a:ln/>
            </p:spPr>
            <p:txBody>
              <a:bodyPr/>
              <a:lstStyle/>
              <a:p>
                <a:r>
                  <a:rPr lang="en-US">
                    <a:noFill/>
                  </a:rPr>
                  <a:t> </a:t>
                </a:r>
              </a:p>
            </p:txBody>
          </p:sp>
        </mc:Fallback>
      </mc:AlternateContent>
      <p:pic>
        <p:nvPicPr>
          <p:cNvPr id="5" name="Picture 4">
            <a:extLst>
              <a:ext uri="{FF2B5EF4-FFF2-40B4-BE49-F238E27FC236}">
                <a16:creationId xmlns:a16="http://schemas.microsoft.com/office/drawing/2014/main" id="{5D62C06D-DF75-6BD5-F145-5831872CC171}"/>
              </a:ext>
            </a:extLst>
          </p:cNvPr>
          <p:cNvPicPr>
            <a:picLocks noChangeAspect="1"/>
          </p:cNvPicPr>
          <p:nvPr/>
        </p:nvPicPr>
        <p:blipFill>
          <a:blip r:embed="rId5"/>
          <a:stretch>
            <a:fillRect/>
          </a:stretch>
        </p:blipFill>
        <p:spPr>
          <a:xfrm>
            <a:off x="1122172" y="1504902"/>
            <a:ext cx="1651000" cy="558800"/>
          </a:xfrm>
          <a:prstGeom prst="rect">
            <a:avLst/>
          </a:prstGeom>
        </p:spPr>
      </p:pic>
      <p:pic>
        <p:nvPicPr>
          <p:cNvPr id="7" name="Picture 6">
            <a:extLst>
              <a:ext uri="{FF2B5EF4-FFF2-40B4-BE49-F238E27FC236}">
                <a16:creationId xmlns:a16="http://schemas.microsoft.com/office/drawing/2014/main" id="{651E2BA1-D04D-84B8-2F99-118EE9AE0E89}"/>
              </a:ext>
            </a:extLst>
          </p:cNvPr>
          <p:cNvPicPr>
            <a:picLocks noChangeAspect="1"/>
          </p:cNvPicPr>
          <p:nvPr/>
        </p:nvPicPr>
        <p:blipFill>
          <a:blip r:embed="rId6"/>
          <a:stretch>
            <a:fillRect/>
          </a:stretch>
        </p:blipFill>
        <p:spPr>
          <a:xfrm>
            <a:off x="3640719" y="1546592"/>
            <a:ext cx="1663700" cy="520700"/>
          </a:xfrm>
          <a:prstGeom prst="rect">
            <a:avLst/>
          </a:prstGeom>
        </p:spPr>
      </p:pic>
      <p:pic>
        <p:nvPicPr>
          <p:cNvPr id="11" name="Picture 10">
            <a:extLst>
              <a:ext uri="{FF2B5EF4-FFF2-40B4-BE49-F238E27FC236}">
                <a16:creationId xmlns:a16="http://schemas.microsoft.com/office/drawing/2014/main" id="{9E450D50-4485-7E5B-DC34-C87C005E57AE}"/>
              </a:ext>
            </a:extLst>
          </p:cNvPr>
          <p:cNvPicPr>
            <a:picLocks noChangeAspect="1"/>
          </p:cNvPicPr>
          <p:nvPr/>
        </p:nvPicPr>
        <p:blipFill>
          <a:blip r:embed="rId7"/>
          <a:stretch>
            <a:fillRect/>
          </a:stretch>
        </p:blipFill>
        <p:spPr>
          <a:xfrm>
            <a:off x="539915" y="2295286"/>
            <a:ext cx="5003800" cy="647700"/>
          </a:xfrm>
          <a:prstGeom prst="rect">
            <a:avLst/>
          </a:prstGeom>
        </p:spPr>
      </p:pic>
      <p:pic>
        <p:nvPicPr>
          <p:cNvPr id="13" name="Picture 12">
            <a:extLst>
              <a:ext uri="{FF2B5EF4-FFF2-40B4-BE49-F238E27FC236}">
                <a16:creationId xmlns:a16="http://schemas.microsoft.com/office/drawing/2014/main" id="{3F7D3FC8-F449-1184-1958-B07C683B31EC}"/>
              </a:ext>
            </a:extLst>
          </p:cNvPr>
          <p:cNvPicPr>
            <a:picLocks noChangeAspect="1"/>
          </p:cNvPicPr>
          <p:nvPr/>
        </p:nvPicPr>
        <p:blipFill>
          <a:blip r:embed="rId8"/>
          <a:stretch>
            <a:fillRect/>
          </a:stretch>
        </p:blipFill>
        <p:spPr>
          <a:xfrm>
            <a:off x="6015128" y="1134074"/>
            <a:ext cx="6324600" cy="4673600"/>
          </a:xfrm>
          <a:prstGeom prst="rect">
            <a:avLst/>
          </a:prstGeom>
        </p:spPr>
      </p:pic>
      <p:pic>
        <p:nvPicPr>
          <p:cNvPr id="17" name="Picture 16">
            <a:extLst>
              <a:ext uri="{FF2B5EF4-FFF2-40B4-BE49-F238E27FC236}">
                <a16:creationId xmlns:a16="http://schemas.microsoft.com/office/drawing/2014/main" id="{0E022122-5105-5E67-802F-6B308C09FD96}"/>
              </a:ext>
            </a:extLst>
          </p:cNvPr>
          <p:cNvPicPr>
            <a:picLocks noChangeAspect="1"/>
          </p:cNvPicPr>
          <p:nvPr/>
        </p:nvPicPr>
        <p:blipFill>
          <a:blip r:embed="rId9"/>
          <a:stretch>
            <a:fillRect/>
          </a:stretch>
        </p:blipFill>
        <p:spPr>
          <a:xfrm>
            <a:off x="2540165" y="5099098"/>
            <a:ext cx="1003300" cy="508000"/>
          </a:xfrm>
          <a:prstGeom prst="rect">
            <a:avLst/>
          </a:prstGeom>
        </p:spPr>
      </p:pic>
      <p:pic>
        <p:nvPicPr>
          <p:cNvPr id="18" name="Picture 17">
            <a:extLst>
              <a:ext uri="{FF2B5EF4-FFF2-40B4-BE49-F238E27FC236}">
                <a16:creationId xmlns:a16="http://schemas.microsoft.com/office/drawing/2014/main" id="{4E0DBF10-2B0D-3F5A-44BB-97BEF6F45636}"/>
              </a:ext>
            </a:extLst>
          </p:cNvPr>
          <p:cNvPicPr>
            <a:picLocks noChangeAspect="1"/>
          </p:cNvPicPr>
          <p:nvPr/>
        </p:nvPicPr>
        <p:blipFill>
          <a:blip r:embed="rId10"/>
          <a:stretch>
            <a:fillRect/>
          </a:stretch>
        </p:blipFill>
        <p:spPr>
          <a:xfrm>
            <a:off x="8558855" y="5841375"/>
            <a:ext cx="2009878" cy="227057"/>
          </a:xfrm>
          <a:prstGeom prst="rect">
            <a:avLst/>
          </a:prstGeom>
        </p:spPr>
      </p:pic>
      <p:sp>
        <p:nvSpPr>
          <p:cNvPr id="3" name="Text 5">
            <a:extLst>
              <a:ext uri="{FF2B5EF4-FFF2-40B4-BE49-F238E27FC236}">
                <a16:creationId xmlns:a16="http://schemas.microsoft.com/office/drawing/2014/main" id="{2B0F34F2-5D99-F1EA-4427-AEB1C319137E}"/>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3508853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3B2D-CEFE-A728-821A-4570330EE5C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D537EBC-7E7B-0F24-593C-656274B9043D}"/>
              </a:ext>
            </a:extLst>
          </p:cNvPr>
          <p:cNvSpPr/>
          <p:nvPr/>
        </p:nvSpPr>
        <p:spPr>
          <a:xfrm>
            <a:off x="438911" y="347472"/>
            <a:ext cx="11297681"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Conductive beam region: impact on longitudinal impedance </a:t>
            </a:r>
          </a:p>
        </p:txBody>
      </p:sp>
      <p:sp>
        <p:nvSpPr>
          <p:cNvPr id="26" name="Slide Number Placeholder 0">
            <a:extLst>
              <a:ext uri="{FF2B5EF4-FFF2-40B4-BE49-F238E27FC236}">
                <a16:creationId xmlns:a16="http://schemas.microsoft.com/office/drawing/2014/main" id="{4453FF7F-2D5A-F84E-CA9C-95766237E096}"/>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8</a:t>
            </a:fld>
            <a:endParaRPr lang="en-US"/>
          </a:p>
        </p:txBody>
      </p:sp>
      <p:sp>
        <p:nvSpPr>
          <p:cNvPr id="27" name="Shape 6">
            <a:extLst>
              <a:ext uri="{FF2B5EF4-FFF2-40B4-BE49-F238E27FC236}">
                <a16:creationId xmlns:a16="http://schemas.microsoft.com/office/drawing/2014/main" id="{7F78EC4D-8242-BCB2-B359-6A07A8D73978}"/>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622E3372-6606-D7E3-594B-C6BAC3FC0D10}"/>
              </a:ext>
            </a:extLst>
          </p:cNvPr>
          <p:cNvSpPr/>
          <p:nvPr/>
        </p:nvSpPr>
        <p:spPr>
          <a:xfrm>
            <a:off x="379692" y="3796186"/>
            <a:ext cx="5586777" cy="2098684"/>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22" name="Text 14">
            <a:extLst>
              <a:ext uri="{FF2B5EF4-FFF2-40B4-BE49-F238E27FC236}">
                <a16:creationId xmlns:a16="http://schemas.microsoft.com/office/drawing/2014/main" id="{29EB076D-8834-3DE3-AC55-6B56C8345518}"/>
              </a:ext>
            </a:extLst>
          </p:cNvPr>
          <p:cNvSpPr/>
          <p:nvPr/>
        </p:nvSpPr>
        <p:spPr>
          <a:xfrm>
            <a:off x="438911" y="997196"/>
            <a:ext cx="5527558" cy="3034673"/>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Finite conductivity introduces a </a:t>
            </a:r>
            <a:r>
              <a:rPr lang="en-US" b="1" dirty="0"/>
              <a:t>real part </a:t>
            </a:r>
            <a:r>
              <a:rPr lang="en-US" dirty="0"/>
              <a:t>of the impedance</a:t>
            </a:r>
          </a:p>
          <a:p>
            <a:pPr marL="171450" indent="-171450">
              <a:lnSpc>
                <a:spcPct val="150000"/>
              </a:lnSpc>
              <a:buClr>
                <a:srgbClr val="0045D1"/>
              </a:buClr>
              <a:buFont typeface="Arial" panose="020B0604020202020204" pitchFamily="34" charset="0"/>
              <a:buChar char="•"/>
            </a:pPr>
            <a:r>
              <a:rPr lang="en-US" dirty="0"/>
              <a:t>The </a:t>
            </a:r>
            <a:r>
              <a:rPr lang="en-US" b="1" dirty="0"/>
              <a:t>imaginary part can change sign </a:t>
            </a:r>
            <a:r>
              <a:rPr lang="en-US" dirty="0"/>
              <a:t>as the material response changes</a:t>
            </a:r>
            <a:endParaRPr lang="en-US" b="1" dirty="0"/>
          </a:p>
          <a:p>
            <a:pPr marL="171450" indent="-171450">
              <a:lnSpc>
                <a:spcPct val="150000"/>
              </a:lnSpc>
              <a:buClr>
                <a:srgbClr val="0045D1"/>
              </a:buClr>
              <a:buFont typeface="Arial" panose="020B0604020202020204" pitchFamily="34" charset="0"/>
              <a:buChar char="•"/>
            </a:pPr>
            <a:r>
              <a:rPr lang="en-US" dirty="0"/>
              <a:t>Increasing conductivity shifts these effects to </a:t>
            </a:r>
            <a:r>
              <a:rPr lang="en-US" b="1" dirty="0"/>
              <a:t>higher frequencies</a:t>
            </a:r>
            <a:endParaRPr lang="en-GB" b="1" dirty="0"/>
          </a:p>
        </p:txBody>
      </p:sp>
      <p:pic>
        <p:nvPicPr>
          <p:cNvPr id="8" name="Picture 7">
            <a:extLst>
              <a:ext uri="{FF2B5EF4-FFF2-40B4-BE49-F238E27FC236}">
                <a16:creationId xmlns:a16="http://schemas.microsoft.com/office/drawing/2014/main" id="{A13177B1-D2DE-6F9E-A75A-FDCA7D1402D2}"/>
              </a:ext>
            </a:extLst>
          </p:cNvPr>
          <p:cNvPicPr>
            <a:picLocks noChangeAspect="1"/>
          </p:cNvPicPr>
          <p:nvPr/>
        </p:nvPicPr>
        <p:blipFill>
          <a:blip r:embed="rId3"/>
          <a:stretch>
            <a:fillRect/>
          </a:stretch>
        </p:blipFill>
        <p:spPr>
          <a:xfrm>
            <a:off x="6595012" y="5670295"/>
            <a:ext cx="5389792" cy="224575"/>
          </a:xfrm>
          <a:prstGeom prst="rect">
            <a:avLst/>
          </a:prstGeom>
        </p:spPr>
      </p:pic>
      <p:sp>
        <p:nvSpPr>
          <p:cNvPr id="19" name="TextBox 18">
            <a:extLst>
              <a:ext uri="{FF2B5EF4-FFF2-40B4-BE49-F238E27FC236}">
                <a16:creationId xmlns:a16="http://schemas.microsoft.com/office/drawing/2014/main" id="{413ECFAF-8438-98A7-A476-6800DA1F9514}"/>
              </a:ext>
            </a:extLst>
          </p:cNvPr>
          <p:cNvSpPr txBox="1"/>
          <p:nvPr/>
        </p:nvSpPr>
        <p:spPr>
          <a:xfrm>
            <a:off x="9710795" y="6322070"/>
            <a:ext cx="2478704" cy="261610"/>
          </a:xfrm>
          <a:prstGeom prst="rect">
            <a:avLst/>
          </a:prstGeom>
          <a:noFill/>
        </p:spPr>
        <p:txBody>
          <a:bodyPr wrap="square" rtlCol="0">
            <a:spAutoFit/>
          </a:bodyPr>
          <a:lstStyle/>
          <a:p>
            <a:pPr algn="r"/>
            <a:r>
              <a:rPr lang="en-US" sz="1100" dirty="0">
                <a:hlinkClick r:id="rId4" action="ppaction://hlinksldjump"/>
              </a:rPr>
              <a:t>Transverse Impedance →</a:t>
            </a:r>
            <a:endParaRPr lang="en-US" sz="1100" dirty="0"/>
          </a:p>
        </p:txBody>
      </p:sp>
      <p:sp>
        <p:nvSpPr>
          <p:cNvPr id="3" name="Text 5">
            <a:extLst>
              <a:ext uri="{FF2B5EF4-FFF2-40B4-BE49-F238E27FC236}">
                <a16:creationId xmlns:a16="http://schemas.microsoft.com/office/drawing/2014/main" id="{B077F055-30B2-7C66-919C-C4611379F78B}"/>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7" name="Picture 6">
            <a:extLst>
              <a:ext uri="{FF2B5EF4-FFF2-40B4-BE49-F238E27FC236}">
                <a16:creationId xmlns:a16="http://schemas.microsoft.com/office/drawing/2014/main" id="{3D7270EB-31B8-890E-9413-C1B2ED5A0DF2}"/>
              </a:ext>
            </a:extLst>
          </p:cNvPr>
          <p:cNvPicPr>
            <a:picLocks noChangeAspect="1"/>
          </p:cNvPicPr>
          <p:nvPr/>
        </p:nvPicPr>
        <p:blipFill>
          <a:blip r:embed="rId5"/>
          <a:stretch>
            <a:fillRect/>
          </a:stretch>
        </p:blipFill>
        <p:spPr>
          <a:xfrm>
            <a:off x="6096000" y="1052427"/>
            <a:ext cx="6096000" cy="4504675"/>
          </a:xfrm>
          <a:prstGeom prst="rect">
            <a:avLst/>
          </a:prstGeom>
        </p:spPr>
      </p:pic>
      <p:pic>
        <p:nvPicPr>
          <p:cNvPr id="9" name="Picture 8">
            <a:extLst>
              <a:ext uri="{FF2B5EF4-FFF2-40B4-BE49-F238E27FC236}">
                <a16:creationId xmlns:a16="http://schemas.microsoft.com/office/drawing/2014/main" id="{F6B0D6E0-3D6C-071E-46FF-7433E7071439}"/>
              </a:ext>
            </a:extLst>
          </p:cNvPr>
          <p:cNvPicPr>
            <a:picLocks noChangeAspect="1"/>
          </p:cNvPicPr>
          <p:nvPr/>
        </p:nvPicPr>
        <p:blipFill>
          <a:blip r:embed="rId6"/>
          <a:stretch>
            <a:fillRect/>
          </a:stretch>
        </p:blipFill>
        <p:spPr>
          <a:xfrm>
            <a:off x="1610565" y="4477040"/>
            <a:ext cx="3581400" cy="469900"/>
          </a:xfrm>
          <a:prstGeom prst="rect">
            <a:avLst/>
          </a:prstGeom>
        </p:spPr>
      </p:pic>
      <p:pic>
        <p:nvPicPr>
          <p:cNvPr id="11" name="Picture 10">
            <a:extLst>
              <a:ext uri="{FF2B5EF4-FFF2-40B4-BE49-F238E27FC236}">
                <a16:creationId xmlns:a16="http://schemas.microsoft.com/office/drawing/2014/main" id="{B819672C-DB98-8DCF-61D8-D7454E64653E}"/>
              </a:ext>
            </a:extLst>
          </p:cNvPr>
          <p:cNvPicPr>
            <a:picLocks noChangeAspect="1"/>
          </p:cNvPicPr>
          <p:nvPr/>
        </p:nvPicPr>
        <p:blipFill>
          <a:blip r:embed="rId7"/>
          <a:stretch>
            <a:fillRect/>
          </a:stretch>
        </p:blipFill>
        <p:spPr>
          <a:xfrm>
            <a:off x="952812" y="5157583"/>
            <a:ext cx="4648200" cy="469900"/>
          </a:xfrm>
          <a:prstGeom prst="rect">
            <a:avLst/>
          </a:prstGeom>
        </p:spPr>
      </p:pic>
      <p:pic>
        <p:nvPicPr>
          <p:cNvPr id="13" name="Picture 12">
            <a:extLst>
              <a:ext uri="{FF2B5EF4-FFF2-40B4-BE49-F238E27FC236}">
                <a16:creationId xmlns:a16="http://schemas.microsoft.com/office/drawing/2014/main" id="{DC63FB2E-0CB5-FB9B-AD02-C6100DE570FE}"/>
              </a:ext>
            </a:extLst>
          </p:cNvPr>
          <p:cNvPicPr>
            <a:picLocks noChangeAspect="1"/>
          </p:cNvPicPr>
          <p:nvPr/>
        </p:nvPicPr>
        <p:blipFill>
          <a:blip r:embed="rId8"/>
          <a:stretch>
            <a:fillRect/>
          </a:stretch>
        </p:blipFill>
        <p:spPr>
          <a:xfrm>
            <a:off x="2546662" y="3943485"/>
            <a:ext cx="1460500" cy="355600"/>
          </a:xfrm>
          <a:prstGeom prst="rect">
            <a:avLst/>
          </a:prstGeom>
        </p:spPr>
      </p:pic>
    </p:spTree>
    <p:extLst>
      <p:ext uri="{BB962C8B-B14F-4D97-AF65-F5344CB8AC3E}">
        <p14:creationId xmlns:p14="http://schemas.microsoft.com/office/powerpoint/2010/main" val="3670633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964FC-9279-7C7E-3FD6-16DD75B69D07}"/>
            </a:ext>
          </a:extLst>
        </p:cNvPr>
        <p:cNvGrpSpPr/>
        <p:nvPr/>
      </p:nvGrpSpPr>
      <p:grpSpPr>
        <a:xfrm>
          <a:off x="0" y="0"/>
          <a:ext cx="0" cy="0"/>
          <a:chOff x="0" y="0"/>
          <a:chExt cx="0" cy="0"/>
        </a:xfrm>
      </p:grpSpPr>
      <p:sp>
        <p:nvSpPr>
          <p:cNvPr id="13" name="Shape 15">
            <a:extLst>
              <a:ext uri="{FF2B5EF4-FFF2-40B4-BE49-F238E27FC236}">
                <a16:creationId xmlns:a16="http://schemas.microsoft.com/office/drawing/2014/main" id="{CBB8EA07-2C44-1E30-8D64-338C6E5ED330}"/>
              </a:ext>
            </a:extLst>
          </p:cNvPr>
          <p:cNvSpPr/>
          <p:nvPr/>
        </p:nvSpPr>
        <p:spPr>
          <a:xfrm>
            <a:off x="6292958" y="4097651"/>
            <a:ext cx="5413035" cy="2214519"/>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2" name="Text 0">
            <a:extLst>
              <a:ext uri="{FF2B5EF4-FFF2-40B4-BE49-F238E27FC236}">
                <a16:creationId xmlns:a16="http://schemas.microsoft.com/office/drawing/2014/main" id="{171E2C19-256B-A247-5AEA-6352F53FE457}"/>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Dielectric media can change the radial field </a:t>
            </a:r>
            <a:r>
              <a:rPr lang="en-US" sz="2100" b="1" dirty="0" err="1">
                <a:solidFill>
                  <a:srgbClr val="0B1324"/>
                </a:solidFill>
                <a:latin typeface="Aptos Display" pitchFamily="34" charset="0"/>
                <a:ea typeface="Aptos Display" pitchFamily="34" charset="-122"/>
                <a:cs typeface="Aptos Display" pitchFamily="34" charset="-120"/>
              </a:rPr>
              <a:t>behaviour</a:t>
            </a:r>
            <a:endParaRPr lang="en-US" sz="2100" b="1" dirty="0">
              <a:solidFill>
                <a:srgbClr val="0B1324"/>
              </a:solidFill>
              <a:latin typeface="Aptos Display" pitchFamily="34" charset="0"/>
              <a:ea typeface="Aptos Display" pitchFamily="34" charset="-122"/>
              <a:cs typeface="Aptos Display" pitchFamily="34" charset="-120"/>
            </a:endParaRPr>
          </a:p>
        </p:txBody>
      </p:sp>
      <p:sp>
        <p:nvSpPr>
          <p:cNvPr id="26" name="Slide Number Placeholder 0">
            <a:extLst>
              <a:ext uri="{FF2B5EF4-FFF2-40B4-BE49-F238E27FC236}">
                <a16:creationId xmlns:a16="http://schemas.microsoft.com/office/drawing/2014/main" id="{1F1FBD3E-F0C6-4027-46BB-D05E201C65F4}"/>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9</a:t>
            </a:fld>
            <a:endParaRPr lang="en-US"/>
          </a:p>
        </p:txBody>
      </p:sp>
      <p:sp>
        <p:nvSpPr>
          <p:cNvPr id="27" name="Shape 6">
            <a:extLst>
              <a:ext uri="{FF2B5EF4-FFF2-40B4-BE49-F238E27FC236}">
                <a16:creationId xmlns:a16="http://schemas.microsoft.com/office/drawing/2014/main" id="{BE0F3AE8-3370-9D37-A382-13071B0F7064}"/>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5DA51243-7586-060C-7ACD-1723C5D8FEA9}"/>
              </a:ext>
            </a:extLst>
          </p:cNvPr>
          <p:cNvSpPr/>
          <p:nvPr/>
        </p:nvSpPr>
        <p:spPr>
          <a:xfrm>
            <a:off x="3970986" y="994151"/>
            <a:ext cx="4250028" cy="781587"/>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4" name="Shape 15">
            <a:extLst>
              <a:ext uri="{FF2B5EF4-FFF2-40B4-BE49-F238E27FC236}">
                <a16:creationId xmlns:a16="http://schemas.microsoft.com/office/drawing/2014/main" id="{177C4077-AB8C-0DAE-63E3-2C87F48FD653}"/>
              </a:ext>
            </a:extLst>
          </p:cNvPr>
          <p:cNvSpPr/>
          <p:nvPr/>
        </p:nvSpPr>
        <p:spPr>
          <a:xfrm>
            <a:off x="419957" y="1846206"/>
            <a:ext cx="5413035" cy="1933604"/>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0" name="Shape 15">
            <a:extLst>
              <a:ext uri="{FF2B5EF4-FFF2-40B4-BE49-F238E27FC236}">
                <a16:creationId xmlns:a16="http://schemas.microsoft.com/office/drawing/2014/main" id="{9F639335-1508-F094-DB09-9675D585EC0A}"/>
              </a:ext>
            </a:extLst>
          </p:cNvPr>
          <p:cNvSpPr/>
          <p:nvPr/>
        </p:nvSpPr>
        <p:spPr>
          <a:xfrm>
            <a:off x="6292958" y="1846207"/>
            <a:ext cx="5413035" cy="1933604"/>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2" name="TextBox 11">
            <a:extLst>
              <a:ext uri="{FF2B5EF4-FFF2-40B4-BE49-F238E27FC236}">
                <a16:creationId xmlns:a16="http://schemas.microsoft.com/office/drawing/2014/main" id="{A3473AD7-9508-0DA1-6B14-D0BEC9D7D432}"/>
              </a:ext>
            </a:extLst>
          </p:cNvPr>
          <p:cNvSpPr txBox="1"/>
          <p:nvPr/>
        </p:nvSpPr>
        <p:spPr>
          <a:xfrm>
            <a:off x="1282482" y="1923492"/>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Evanescent radial fields</a:t>
            </a:r>
            <a:endParaRPr lang="en-US" dirty="0"/>
          </a:p>
        </p:txBody>
      </p:sp>
      <p:sp>
        <p:nvSpPr>
          <p:cNvPr id="14" name="TextBox 13">
            <a:extLst>
              <a:ext uri="{FF2B5EF4-FFF2-40B4-BE49-F238E27FC236}">
                <a16:creationId xmlns:a16="http://schemas.microsoft.com/office/drawing/2014/main" id="{C4410755-7585-E3C1-1744-51D543AF2E4F}"/>
              </a:ext>
            </a:extLst>
          </p:cNvPr>
          <p:cNvSpPr txBox="1"/>
          <p:nvPr/>
        </p:nvSpPr>
        <p:spPr>
          <a:xfrm>
            <a:off x="7297276" y="1945187"/>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Oscillatory radial fields</a:t>
            </a:r>
            <a:endParaRPr lang="en-US" dirty="0"/>
          </a:p>
        </p:txBody>
      </p:sp>
      <mc:AlternateContent xmlns:mc="http://schemas.openxmlformats.org/markup-compatibility/2006" xmlns:a14="http://schemas.microsoft.com/office/drawing/2010/main">
        <mc:Choice Requires="a14">
          <p:sp>
            <p:nvSpPr>
              <p:cNvPr id="23" name="Text 14">
                <a:extLst>
                  <a:ext uri="{FF2B5EF4-FFF2-40B4-BE49-F238E27FC236}">
                    <a16:creationId xmlns:a16="http://schemas.microsoft.com/office/drawing/2014/main" id="{5B18FE9E-F58F-2862-65AE-DFD07B19F707}"/>
                  </a:ext>
                </a:extLst>
              </p:cNvPr>
              <p:cNvSpPr/>
              <p:nvPr/>
            </p:nvSpPr>
            <p:spPr>
              <a:xfrm>
                <a:off x="820830" y="3293101"/>
                <a:ext cx="4552990" cy="758218"/>
              </a:xfrm>
              <a:prstGeom prst="rect">
                <a:avLst/>
              </a:prstGeom>
              <a:noFill/>
              <a:ln/>
            </p:spPr>
            <p:txBody>
              <a:bodyPr wrap="square" lIns="0" tIns="0" rIns="0" bIns="0" rtlCol="0" anchor="t">
                <a:noAutofit/>
              </a:bodyPr>
              <a:lstStyle/>
              <a:p>
                <a:pPr algn="ctr">
                  <a:lnSpc>
                    <a:spcPct val="150000"/>
                  </a:lnSpc>
                  <a:buClr>
                    <a:srgbClr val="0045D1"/>
                  </a:buClr>
                </a:pPr>
                <a:r>
                  <a:rPr lang="en-GB" sz="1600" dirty="0"/>
                  <a:t>Modified Bessel functions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𝐼</m:t>
                        </m:r>
                      </m:e>
                      <m:sub>
                        <m:r>
                          <a:rPr lang="en-US" sz="1600" b="0" i="1" smtClean="0">
                            <a:latin typeface="Cambria Math" panose="02040503050406030204" pitchFamily="18" charset="0"/>
                          </a:rPr>
                          <m:t>𝑚</m:t>
                        </m:r>
                      </m:sub>
                    </m:sSub>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𝐾</m:t>
                        </m:r>
                      </m:e>
                      <m:sub>
                        <m:r>
                          <a:rPr lang="en-US" sz="1600" b="0" i="1" smtClean="0">
                            <a:latin typeface="Cambria Math" panose="02040503050406030204" pitchFamily="18" charset="0"/>
                          </a:rPr>
                          <m:t>𝑚</m:t>
                        </m:r>
                      </m:sub>
                    </m:sSub>
                  </m:oMath>
                </a14:m>
                <a:r>
                  <a:rPr lang="en-GB" sz="1600" dirty="0"/>
                  <a:t> - non-oscillatory</a:t>
                </a:r>
              </a:p>
            </p:txBody>
          </p:sp>
        </mc:Choice>
        <mc:Fallback xmlns="">
          <p:sp>
            <p:nvSpPr>
              <p:cNvPr id="23" name="Text 14">
                <a:extLst>
                  <a:ext uri="{FF2B5EF4-FFF2-40B4-BE49-F238E27FC236}">
                    <a16:creationId xmlns:a16="http://schemas.microsoft.com/office/drawing/2014/main" id="{5B18FE9E-F58F-2862-65AE-DFD07B19F707}"/>
                  </a:ext>
                </a:extLst>
              </p:cNvPr>
              <p:cNvSpPr>
                <a:spLocks noRot="1" noChangeAspect="1" noMove="1" noResize="1" noEditPoints="1" noAdjustHandles="1" noChangeArrowheads="1" noChangeShapeType="1" noTextEdit="1"/>
              </p:cNvSpPr>
              <p:nvPr/>
            </p:nvSpPr>
            <p:spPr>
              <a:xfrm>
                <a:off x="820830" y="3293101"/>
                <a:ext cx="4552990" cy="758218"/>
              </a:xfrm>
              <a:prstGeom prst="rect">
                <a:avLst/>
              </a:prstGeom>
              <a:blipFill>
                <a:blip r:embed="rId3"/>
                <a:stretch>
                  <a:fillRect l="-833" r="-833"/>
                </a:stretch>
              </a:blip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 14">
                <a:extLst>
                  <a:ext uri="{FF2B5EF4-FFF2-40B4-BE49-F238E27FC236}">
                    <a16:creationId xmlns:a16="http://schemas.microsoft.com/office/drawing/2014/main" id="{7C1C7093-677E-C65F-9078-306F606F8849}"/>
                  </a:ext>
                </a:extLst>
              </p:cNvPr>
              <p:cNvSpPr/>
              <p:nvPr/>
            </p:nvSpPr>
            <p:spPr>
              <a:xfrm>
                <a:off x="6722980" y="3293101"/>
                <a:ext cx="4552990" cy="758218"/>
              </a:xfrm>
              <a:prstGeom prst="rect">
                <a:avLst/>
              </a:prstGeom>
              <a:noFill/>
              <a:ln/>
            </p:spPr>
            <p:txBody>
              <a:bodyPr wrap="square" lIns="0" tIns="0" rIns="0" bIns="0" rtlCol="0" anchor="t">
                <a:noAutofit/>
              </a:bodyPr>
              <a:lstStyle/>
              <a:p>
                <a:pPr algn="ctr">
                  <a:lnSpc>
                    <a:spcPct val="150000"/>
                  </a:lnSpc>
                  <a:buClr>
                    <a:srgbClr val="0045D1"/>
                  </a:buClr>
                </a:pPr>
                <a:r>
                  <a:rPr lang="en-GB" sz="1600" dirty="0"/>
                  <a:t>Ordinary Bessel functions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𝐽</m:t>
                        </m:r>
                      </m:e>
                      <m:sub>
                        <m:r>
                          <a:rPr lang="en-US" sz="1600" b="0" i="1" smtClean="0">
                            <a:latin typeface="Cambria Math" panose="02040503050406030204" pitchFamily="18" charset="0"/>
                          </a:rPr>
                          <m:t>𝑚</m:t>
                        </m:r>
                      </m:sub>
                    </m:sSub>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𝑌</m:t>
                        </m:r>
                      </m:e>
                      <m:sub>
                        <m:r>
                          <a:rPr lang="en-US" sz="1600" b="0" i="1" smtClean="0">
                            <a:latin typeface="Cambria Math" panose="02040503050406030204" pitchFamily="18" charset="0"/>
                          </a:rPr>
                          <m:t>𝑚</m:t>
                        </m:r>
                      </m:sub>
                    </m:sSub>
                  </m:oMath>
                </a14:m>
                <a:r>
                  <a:rPr lang="en-GB" sz="1600" dirty="0"/>
                  <a:t> - oscillatory</a:t>
                </a:r>
              </a:p>
            </p:txBody>
          </p:sp>
        </mc:Choice>
        <mc:Fallback xmlns="">
          <p:sp>
            <p:nvSpPr>
              <p:cNvPr id="28" name="Text 14">
                <a:extLst>
                  <a:ext uri="{FF2B5EF4-FFF2-40B4-BE49-F238E27FC236}">
                    <a16:creationId xmlns:a16="http://schemas.microsoft.com/office/drawing/2014/main" id="{7C1C7093-677E-C65F-9078-306F606F8849}"/>
                  </a:ext>
                </a:extLst>
              </p:cNvPr>
              <p:cNvSpPr>
                <a:spLocks noRot="1" noChangeAspect="1" noMove="1" noResize="1" noEditPoints="1" noAdjustHandles="1" noChangeArrowheads="1" noChangeShapeType="1" noTextEdit="1"/>
              </p:cNvSpPr>
              <p:nvPr/>
            </p:nvSpPr>
            <p:spPr>
              <a:xfrm>
                <a:off x="6722980" y="3293101"/>
                <a:ext cx="4552990" cy="758218"/>
              </a:xfrm>
              <a:prstGeom prst="rect">
                <a:avLst/>
              </a:prstGeom>
              <a:blipFill>
                <a:blip r:embed="rId4"/>
                <a:stretch>
                  <a:fillRect/>
                </a:stretch>
              </a:blipFill>
              <a:ln/>
            </p:spPr>
            <p:txBody>
              <a:bodyPr/>
              <a:lstStyle/>
              <a:p>
                <a:r>
                  <a:rPr lang="en-US">
                    <a:noFill/>
                  </a:rPr>
                  <a:t> </a:t>
                </a:r>
              </a:p>
            </p:txBody>
          </p:sp>
        </mc:Fallback>
      </mc:AlternateContent>
      <p:sp>
        <p:nvSpPr>
          <p:cNvPr id="30" name="Text 14">
            <a:extLst>
              <a:ext uri="{FF2B5EF4-FFF2-40B4-BE49-F238E27FC236}">
                <a16:creationId xmlns:a16="http://schemas.microsoft.com/office/drawing/2014/main" id="{5E66983B-1693-3DB2-3E9F-A12B099D3558}"/>
              </a:ext>
            </a:extLst>
          </p:cNvPr>
          <p:cNvSpPr/>
          <p:nvPr/>
        </p:nvSpPr>
        <p:spPr>
          <a:xfrm>
            <a:off x="6779302" y="5472736"/>
            <a:ext cx="4665634" cy="758218"/>
          </a:xfrm>
          <a:prstGeom prst="rect">
            <a:avLst/>
          </a:prstGeom>
          <a:noFill/>
          <a:ln/>
        </p:spPr>
        <p:txBody>
          <a:bodyPr wrap="square" lIns="0" tIns="0" rIns="0" bIns="0" rtlCol="0" anchor="t">
            <a:noAutofit/>
          </a:bodyPr>
          <a:lstStyle/>
          <a:p>
            <a:pPr algn="ctr">
              <a:lnSpc>
                <a:spcPct val="150000"/>
              </a:lnSpc>
              <a:buClr>
                <a:srgbClr val="0045D1"/>
              </a:buClr>
            </a:pPr>
            <a:r>
              <a:rPr lang="en-US" sz="1600" dirty="0"/>
              <a:t>Beam velocity exceeds the electromagnetic phase velocity in the medium</a:t>
            </a:r>
            <a:endParaRPr lang="en-GB" sz="1600" dirty="0"/>
          </a:p>
        </p:txBody>
      </p:sp>
      <p:pic>
        <p:nvPicPr>
          <p:cNvPr id="31" name="Picture 30">
            <a:extLst>
              <a:ext uri="{FF2B5EF4-FFF2-40B4-BE49-F238E27FC236}">
                <a16:creationId xmlns:a16="http://schemas.microsoft.com/office/drawing/2014/main" id="{E85D5885-8AF4-B14C-8371-E52519BADB65}"/>
              </a:ext>
            </a:extLst>
          </p:cNvPr>
          <p:cNvPicPr>
            <a:picLocks noChangeAspect="1"/>
          </p:cNvPicPr>
          <p:nvPr/>
        </p:nvPicPr>
        <p:blipFill>
          <a:blip r:embed="rId5"/>
          <a:stretch>
            <a:fillRect/>
          </a:stretch>
        </p:blipFill>
        <p:spPr>
          <a:xfrm>
            <a:off x="219071" y="4171402"/>
            <a:ext cx="5756507" cy="2255928"/>
          </a:xfrm>
          <a:prstGeom prst="rect">
            <a:avLst/>
          </a:prstGeom>
        </p:spPr>
      </p:pic>
      <p:sp>
        <p:nvSpPr>
          <p:cNvPr id="5" name="Text 5">
            <a:extLst>
              <a:ext uri="{FF2B5EF4-FFF2-40B4-BE49-F238E27FC236}">
                <a16:creationId xmlns:a16="http://schemas.microsoft.com/office/drawing/2014/main" id="{74917862-AA3D-FCDC-38F6-BA644003E1FA}"/>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7" name="Picture 6">
            <a:extLst>
              <a:ext uri="{FF2B5EF4-FFF2-40B4-BE49-F238E27FC236}">
                <a16:creationId xmlns:a16="http://schemas.microsoft.com/office/drawing/2014/main" id="{73A83AFA-190E-5F24-8D4D-1A3F942EA449}"/>
              </a:ext>
            </a:extLst>
          </p:cNvPr>
          <p:cNvPicPr>
            <a:picLocks noChangeAspect="1"/>
          </p:cNvPicPr>
          <p:nvPr/>
        </p:nvPicPr>
        <p:blipFill>
          <a:blip r:embed="rId6"/>
          <a:stretch>
            <a:fillRect/>
          </a:stretch>
        </p:blipFill>
        <p:spPr>
          <a:xfrm>
            <a:off x="4203700" y="1127841"/>
            <a:ext cx="3784600" cy="469900"/>
          </a:xfrm>
          <a:prstGeom prst="rect">
            <a:avLst/>
          </a:prstGeom>
        </p:spPr>
      </p:pic>
      <p:pic>
        <p:nvPicPr>
          <p:cNvPr id="8" name="Picture 7">
            <a:extLst>
              <a:ext uri="{FF2B5EF4-FFF2-40B4-BE49-F238E27FC236}">
                <a16:creationId xmlns:a16="http://schemas.microsoft.com/office/drawing/2014/main" id="{3EB07FC2-0ABF-C572-2D97-5C3D9F227C82}"/>
              </a:ext>
            </a:extLst>
          </p:cNvPr>
          <p:cNvPicPr>
            <a:picLocks noChangeAspect="1"/>
          </p:cNvPicPr>
          <p:nvPr/>
        </p:nvPicPr>
        <p:blipFill>
          <a:blip r:embed="rId7"/>
          <a:stretch>
            <a:fillRect/>
          </a:stretch>
        </p:blipFill>
        <p:spPr>
          <a:xfrm>
            <a:off x="1509825" y="2632360"/>
            <a:ext cx="3175000" cy="342900"/>
          </a:xfrm>
          <a:prstGeom prst="rect">
            <a:avLst/>
          </a:prstGeom>
        </p:spPr>
      </p:pic>
      <p:pic>
        <p:nvPicPr>
          <p:cNvPr id="9" name="Picture 8">
            <a:extLst>
              <a:ext uri="{FF2B5EF4-FFF2-40B4-BE49-F238E27FC236}">
                <a16:creationId xmlns:a16="http://schemas.microsoft.com/office/drawing/2014/main" id="{B207D17C-C8C7-099D-5B05-5D1F70CD2492}"/>
              </a:ext>
            </a:extLst>
          </p:cNvPr>
          <p:cNvPicPr>
            <a:picLocks noChangeAspect="1"/>
          </p:cNvPicPr>
          <p:nvPr/>
        </p:nvPicPr>
        <p:blipFill>
          <a:blip r:embed="rId8"/>
          <a:stretch>
            <a:fillRect/>
          </a:stretch>
        </p:blipFill>
        <p:spPr>
          <a:xfrm>
            <a:off x="7403969" y="2632360"/>
            <a:ext cx="3416300" cy="342900"/>
          </a:xfrm>
          <a:prstGeom prst="rect">
            <a:avLst/>
          </a:prstGeom>
        </p:spPr>
      </p:pic>
      <p:pic>
        <p:nvPicPr>
          <p:cNvPr id="11" name="Picture 10">
            <a:extLst>
              <a:ext uri="{FF2B5EF4-FFF2-40B4-BE49-F238E27FC236}">
                <a16:creationId xmlns:a16="http://schemas.microsoft.com/office/drawing/2014/main" id="{6D49EA1A-23E9-B50E-8A2E-B85439B2974F}"/>
              </a:ext>
            </a:extLst>
          </p:cNvPr>
          <p:cNvPicPr>
            <a:picLocks noChangeAspect="1"/>
          </p:cNvPicPr>
          <p:nvPr/>
        </p:nvPicPr>
        <p:blipFill>
          <a:blip r:embed="rId9"/>
          <a:stretch>
            <a:fillRect/>
          </a:stretch>
        </p:blipFill>
        <p:spPr>
          <a:xfrm>
            <a:off x="8212075" y="4702504"/>
            <a:ext cx="1574800" cy="723900"/>
          </a:xfrm>
          <a:prstGeom prst="rect">
            <a:avLst/>
          </a:prstGeom>
        </p:spPr>
      </p:pic>
      <p:sp>
        <p:nvSpPr>
          <p:cNvPr id="17" name="TextBox 16">
            <a:extLst>
              <a:ext uri="{FF2B5EF4-FFF2-40B4-BE49-F238E27FC236}">
                <a16:creationId xmlns:a16="http://schemas.microsoft.com/office/drawing/2014/main" id="{01E5F565-99E5-2B54-8790-8FD029DE09C1}"/>
              </a:ext>
            </a:extLst>
          </p:cNvPr>
          <p:cNvSpPr txBox="1"/>
          <p:nvPr/>
        </p:nvSpPr>
        <p:spPr>
          <a:xfrm>
            <a:off x="7184632" y="4171747"/>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Equivalent condition</a:t>
            </a:r>
            <a:endParaRPr lang="en-US" dirty="0"/>
          </a:p>
        </p:txBody>
      </p:sp>
      <p:sp>
        <p:nvSpPr>
          <p:cNvPr id="18" name="TextBox 17">
            <a:extLst>
              <a:ext uri="{FF2B5EF4-FFF2-40B4-BE49-F238E27FC236}">
                <a16:creationId xmlns:a16="http://schemas.microsoft.com/office/drawing/2014/main" id="{73FDC009-BE90-D6B4-0D8F-E710419DB47A}"/>
              </a:ext>
            </a:extLst>
          </p:cNvPr>
          <p:cNvSpPr txBox="1"/>
          <p:nvPr/>
        </p:nvSpPr>
        <p:spPr>
          <a:xfrm>
            <a:off x="1509825" y="3993405"/>
            <a:ext cx="3629686" cy="307777"/>
          </a:xfrm>
          <a:prstGeom prst="rect">
            <a:avLst/>
          </a:prstGeom>
          <a:noFill/>
        </p:spPr>
        <p:txBody>
          <a:bodyPr wrap="square">
            <a:spAutoFit/>
          </a:bodyPr>
          <a:lstStyle/>
          <a:p>
            <a:pPr marL="0" indent="0" algn="ctr">
              <a:buNone/>
            </a:pPr>
            <a:r>
              <a:rPr lang="en-US" sz="1400" i="1" dirty="0">
                <a:solidFill>
                  <a:srgbClr val="0B1324"/>
                </a:solidFill>
                <a:latin typeface="Aptos Display" pitchFamily="34" charset="0"/>
                <a:ea typeface="Aptos Display" pitchFamily="34" charset="-122"/>
                <a:cs typeface="Aptos Display" pitchFamily="34" charset="-120"/>
              </a:rPr>
              <a:t>Schematic radial field </a:t>
            </a:r>
            <a:r>
              <a:rPr lang="en-US" sz="1400" i="1" dirty="0" err="1">
                <a:solidFill>
                  <a:srgbClr val="0B1324"/>
                </a:solidFill>
                <a:latin typeface="Aptos Display" pitchFamily="34" charset="0"/>
                <a:ea typeface="Aptos Display" pitchFamily="34" charset="-122"/>
                <a:cs typeface="Aptos Display" pitchFamily="34" charset="-120"/>
              </a:rPr>
              <a:t>behaviour</a:t>
            </a:r>
            <a:endParaRPr lang="en-US" sz="1400" i="1" dirty="0"/>
          </a:p>
        </p:txBody>
      </p:sp>
    </p:spTree>
    <p:extLst>
      <p:ext uri="{BB962C8B-B14F-4D97-AF65-F5344CB8AC3E}">
        <p14:creationId xmlns:p14="http://schemas.microsoft.com/office/powerpoint/2010/main" val="911508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B8E8F-94BF-F6EA-2D05-65913486C81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FE3E521-5483-C1D2-BCE4-92953B9D763E}"/>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Oscillatory radial fields give rise to resonant modes</a:t>
            </a:r>
          </a:p>
        </p:txBody>
      </p:sp>
      <p:sp>
        <p:nvSpPr>
          <p:cNvPr id="26" name="Slide Number Placeholder 0">
            <a:extLst>
              <a:ext uri="{FF2B5EF4-FFF2-40B4-BE49-F238E27FC236}">
                <a16:creationId xmlns:a16="http://schemas.microsoft.com/office/drawing/2014/main" id="{B55CF4D0-7DBC-CB0C-88E5-6DDC87CAF0F4}"/>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10</a:t>
            </a:fld>
            <a:endParaRPr lang="en-US"/>
          </a:p>
        </p:txBody>
      </p:sp>
      <p:sp>
        <p:nvSpPr>
          <p:cNvPr id="27" name="Shape 6">
            <a:extLst>
              <a:ext uri="{FF2B5EF4-FFF2-40B4-BE49-F238E27FC236}">
                <a16:creationId xmlns:a16="http://schemas.microsoft.com/office/drawing/2014/main" id="{A4FFF666-F151-A5DE-58AD-388A22F177F8}"/>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4" name="Shape 15">
            <a:extLst>
              <a:ext uri="{FF2B5EF4-FFF2-40B4-BE49-F238E27FC236}">
                <a16:creationId xmlns:a16="http://schemas.microsoft.com/office/drawing/2014/main" id="{E56B2649-B075-CC2E-D39D-EC7FA77322FD}"/>
              </a:ext>
            </a:extLst>
          </p:cNvPr>
          <p:cNvSpPr/>
          <p:nvPr/>
        </p:nvSpPr>
        <p:spPr>
          <a:xfrm>
            <a:off x="6484923" y="1382547"/>
            <a:ext cx="5413035" cy="2513058"/>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2" name="TextBox 11">
            <a:extLst>
              <a:ext uri="{FF2B5EF4-FFF2-40B4-BE49-F238E27FC236}">
                <a16:creationId xmlns:a16="http://schemas.microsoft.com/office/drawing/2014/main" id="{FED1A636-D7EF-B328-AC28-6958A459665B}"/>
              </a:ext>
            </a:extLst>
          </p:cNvPr>
          <p:cNvSpPr txBox="1"/>
          <p:nvPr/>
        </p:nvSpPr>
        <p:spPr>
          <a:xfrm>
            <a:off x="7376597" y="1413028"/>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Resonance condition</a:t>
            </a:r>
            <a:endParaRPr lang="en-US" dirty="0"/>
          </a:p>
        </p:txBody>
      </p:sp>
      <p:pic>
        <p:nvPicPr>
          <p:cNvPr id="7" name="Picture 6">
            <a:extLst>
              <a:ext uri="{FF2B5EF4-FFF2-40B4-BE49-F238E27FC236}">
                <a16:creationId xmlns:a16="http://schemas.microsoft.com/office/drawing/2014/main" id="{F170E8C1-6A86-03C8-7DD6-8B77A92FC226}"/>
              </a:ext>
            </a:extLst>
          </p:cNvPr>
          <p:cNvPicPr>
            <a:picLocks noChangeAspect="1"/>
          </p:cNvPicPr>
          <p:nvPr/>
        </p:nvPicPr>
        <p:blipFill>
          <a:blip r:embed="rId3"/>
          <a:stretch>
            <a:fillRect/>
          </a:stretch>
        </p:blipFill>
        <p:spPr>
          <a:xfrm>
            <a:off x="7915090" y="2304285"/>
            <a:ext cx="2552700" cy="469900"/>
          </a:xfrm>
          <a:prstGeom prst="rect">
            <a:avLst/>
          </a:prstGeom>
        </p:spPr>
      </p:pic>
      <p:pic>
        <p:nvPicPr>
          <p:cNvPr id="11" name="Picture 10">
            <a:extLst>
              <a:ext uri="{FF2B5EF4-FFF2-40B4-BE49-F238E27FC236}">
                <a16:creationId xmlns:a16="http://schemas.microsoft.com/office/drawing/2014/main" id="{0F556920-84FD-3D63-DB6E-5C6522A74693}"/>
              </a:ext>
            </a:extLst>
          </p:cNvPr>
          <p:cNvPicPr>
            <a:picLocks noChangeAspect="1"/>
          </p:cNvPicPr>
          <p:nvPr/>
        </p:nvPicPr>
        <p:blipFill>
          <a:blip r:embed="rId4"/>
          <a:stretch>
            <a:fillRect/>
          </a:stretch>
        </p:blipFill>
        <p:spPr>
          <a:xfrm>
            <a:off x="177159" y="1382547"/>
            <a:ext cx="6238448" cy="4609937"/>
          </a:xfrm>
          <a:prstGeom prst="rect">
            <a:avLst/>
          </a:prstGeom>
        </p:spPr>
      </p:pic>
      <mc:AlternateContent xmlns:mc="http://schemas.openxmlformats.org/markup-compatibility/2006" xmlns:a14="http://schemas.microsoft.com/office/drawing/2010/main">
        <mc:Choice Requires="a14">
          <p:sp>
            <p:nvSpPr>
              <p:cNvPr id="18" name="Text 14">
                <a:extLst>
                  <a:ext uri="{FF2B5EF4-FFF2-40B4-BE49-F238E27FC236}">
                    <a16:creationId xmlns:a16="http://schemas.microsoft.com/office/drawing/2014/main" id="{A2017D42-5AAD-C4B5-0D30-09EE1F120B67}"/>
                  </a:ext>
                </a:extLst>
              </p:cNvPr>
              <p:cNvSpPr/>
              <p:nvPr/>
            </p:nvSpPr>
            <p:spPr>
              <a:xfrm>
                <a:off x="6692362" y="4295206"/>
                <a:ext cx="5136883" cy="1861441"/>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The PEC boundary condition permits only </a:t>
                </a:r>
                <a:r>
                  <a:rPr lang="en-US" b="1" dirty="0"/>
                  <a:t>discrete radial field patterns</a:t>
                </a:r>
              </a:p>
              <a:p>
                <a:pPr marL="171450" indent="-171450">
                  <a:lnSpc>
                    <a:spcPct val="150000"/>
                  </a:lnSpc>
                  <a:buClr>
                    <a:srgbClr val="0045D1"/>
                  </a:buClr>
                  <a:buFont typeface="Arial" panose="020B0604020202020204" pitchFamily="34" charset="0"/>
                  <a:buChar char="•"/>
                </a:pPr>
                <a:r>
                  <a:rPr lang="en-US" dirty="0"/>
                  <a:t>Resonance frequencies follow the </a:t>
                </a:r>
                <a:r>
                  <a:rPr lang="en-US" b="1" dirty="0"/>
                  <a:t>zeros of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𝑱</m:t>
                        </m:r>
                      </m:e>
                      <m:sub>
                        <m:r>
                          <a:rPr lang="en-US" b="1" i="1" smtClean="0">
                            <a:latin typeface="Cambria Math" panose="02040503050406030204" pitchFamily="18" charset="0"/>
                          </a:rPr>
                          <m:t>𝟎</m:t>
                        </m:r>
                      </m:sub>
                    </m:sSub>
                  </m:oMath>
                </a14:m>
                <a:endParaRPr lang="en-GB" b="1" dirty="0"/>
              </a:p>
              <a:p>
                <a:pPr marL="171450" indent="-171450">
                  <a:lnSpc>
                    <a:spcPct val="150000"/>
                  </a:lnSpc>
                  <a:buClr>
                    <a:srgbClr val="0045D1"/>
                  </a:buClr>
                  <a:buFont typeface="Arial" panose="020B0604020202020204" pitchFamily="34" charset="0"/>
                  <a:buChar char="•"/>
                </a:pPr>
                <a:r>
                  <a:rPr lang="en-GB" dirty="0"/>
                  <a:t>Finite conductivity </a:t>
                </a:r>
                <a:r>
                  <a:rPr lang="en-GB" b="1" dirty="0"/>
                  <a:t>broadens the resonances</a:t>
                </a:r>
              </a:p>
            </p:txBody>
          </p:sp>
        </mc:Choice>
        <mc:Fallback xmlns="">
          <p:sp>
            <p:nvSpPr>
              <p:cNvPr id="18" name="Text 14">
                <a:extLst>
                  <a:ext uri="{FF2B5EF4-FFF2-40B4-BE49-F238E27FC236}">
                    <a16:creationId xmlns:a16="http://schemas.microsoft.com/office/drawing/2014/main" id="{A2017D42-5AAD-C4B5-0D30-09EE1F120B67}"/>
                  </a:ext>
                </a:extLst>
              </p:cNvPr>
              <p:cNvSpPr>
                <a:spLocks noRot="1" noChangeAspect="1" noMove="1" noResize="1" noEditPoints="1" noAdjustHandles="1" noChangeArrowheads="1" noChangeShapeType="1" noTextEdit="1"/>
              </p:cNvSpPr>
              <p:nvPr/>
            </p:nvSpPr>
            <p:spPr>
              <a:xfrm>
                <a:off x="6692362" y="4295206"/>
                <a:ext cx="5136883" cy="1861441"/>
              </a:xfrm>
              <a:prstGeom prst="rect">
                <a:avLst/>
              </a:prstGeom>
              <a:blipFill>
                <a:blip r:embed="rId5"/>
                <a:stretch>
                  <a:fillRect l="-2716" r="-3210"/>
                </a:stretch>
              </a:blipFill>
              <a:ln/>
            </p:spPr>
            <p:txBody>
              <a:bodyPr/>
              <a:lstStyle/>
              <a:p>
                <a:r>
                  <a:rPr lang="en-US">
                    <a:noFill/>
                  </a:rPr>
                  <a:t> </a:t>
                </a:r>
              </a:p>
            </p:txBody>
          </p:sp>
        </mc:Fallback>
      </mc:AlternateContent>
      <p:pic>
        <p:nvPicPr>
          <p:cNvPr id="19" name="Picture 18">
            <a:extLst>
              <a:ext uri="{FF2B5EF4-FFF2-40B4-BE49-F238E27FC236}">
                <a16:creationId xmlns:a16="http://schemas.microsoft.com/office/drawing/2014/main" id="{FD5423CD-4968-6C5E-35BF-4ECC0A23D23C}"/>
              </a:ext>
            </a:extLst>
          </p:cNvPr>
          <p:cNvPicPr>
            <a:picLocks noChangeAspect="1"/>
          </p:cNvPicPr>
          <p:nvPr/>
        </p:nvPicPr>
        <p:blipFill>
          <a:blip r:embed="rId6"/>
          <a:stretch>
            <a:fillRect/>
          </a:stretch>
        </p:blipFill>
        <p:spPr>
          <a:xfrm>
            <a:off x="1107393" y="6145066"/>
            <a:ext cx="5131037" cy="214455"/>
          </a:xfrm>
          <a:prstGeom prst="rect">
            <a:avLst/>
          </a:prstGeom>
        </p:spPr>
      </p:pic>
      <p:sp>
        <p:nvSpPr>
          <p:cNvPr id="6" name="Text 5">
            <a:extLst>
              <a:ext uri="{FF2B5EF4-FFF2-40B4-BE49-F238E27FC236}">
                <a16:creationId xmlns:a16="http://schemas.microsoft.com/office/drawing/2014/main" id="{DCE854DE-816F-7B92-9010-3D06855E96EF}"/>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3" name="Picture 2">
            <a:extLst>
              <a:ext uri="{FF2B5EF4-FFF2-40B4-BE49-F238E27FC236}">
                <a16:creationId xmlns:a16="http://schemas.microsoft.com/office/drawing/2014/main" id="{31D47F77-472D-71D8-7763-BBF84B226BF0}"/>
              </a:ext>
            </a:extLst>
          </p:cNvPr>
          <p:cNvPicPr>
            <a:picLocks noChangeAspect="1"/>
          </p:cNvPicPr>
          <p:nvPr/>
        </p:nvPicPr>
        <p:blipFill>
          <a:blip r:embed="rId7"/>
          <a:stretch>
            <a:fillRect/>
          </a:stretch>
        </p:blipFill>
        <p:spPr>
          <a:xfrm>
            <a:off x="8543253" y="1873627"/>
            <a:ext cx="1435100" cy="266700"/>
          </a:xfrm>
          <a:prstGeom prst="rect">
            <a:avLst/>
          </a:prstGeom>
        </p:spPr>
      </p:pic>
      <p:pic>
        <p:nvPicPr>
          <p:cNvPr id="13" name="Picture 12">
            <a:extLst>
              <a:ext uri="{FF2B5EF4-FFF2-40B4-BE49-F238E27FC236}">
                <a16:creationId xmlns:a16="http://schemas.microsoft.com/office/drawing/2014/main" id="{4F68AE51-975E-71A7-3A63-9A41EE03904C}"/>
              </a:ext>
            </a:extLst>
          </p:cNvPr>
          <p:cNvPicPr>
            <a:picLocks noChangeAspect="1"/>
          </p:cNvPicPr>
          <p:nvPr/>
        </p:nvPicPr>
        <p:blipFill>
          <a:blip r:embed="rId8"/>
          <a:stretch>
            <a:fillRect/>
          </a:stretch>
        </p:blipFill>
        <p:spPr>
          <a:xfrm>
            <a:off x="7515040" y="2934845"/>
            <a:ext cx="3352800" cy="800100"/>
          </a:xfrm>
          <a:prstGeom prst="rect">
            <a:avLst/>
          </a:prstGeom>
        </p:spPr>
      </p:pic>
      <p:sp>
        <p:nvSpPr>
          <p:cNvPr id="14" name="TextBox 13">
            <a:extLst>
              <a:ext uri="{FF2B5EF4-FFF2-40B4-BE49-F238E27FC236}">
                <a16:creationId xmlns:a16="http://schemas.microsoft.com/office/drawing/2014/main" id="{EE0B0484-276B-07AD-0C87-B66BD44EF4C8}"/>
              </a:ext>
            </a:extLst>
          </p:cNvPr>
          <p:cNvSpPr txBox="1"/>
          <p:nvPr/>
        </p:nvSpPr>
        <p:spPr>
          <a:xfrm>
            <a:off x="9710795" y="6322070"/>
            <a:ext cx="2478704" cy="261610"/>
          </a:xfrm>
          <a:prstGeom prst="rect">
            <a:avLst/>
          </a:prstGeom>
          <a:noFill/>
        </p:spPr>
        <p:txBody>
          <a:bodyPr wrap="square" rtlCol="0">
            <a:spAutoFit/>
          </a:bodyPr>
          <a:lstStyle/>
          <a:p>
            <a:pPr algn="r"/>
            <a:r>
              <a:rPr lang="en-US" sz="1100" dirty="0">
                <a:hlinkClick r:id="rId9" action="ppaction://hlinksldjump"/>
              </a:rPr>
              <a:t>Transverse Impedance →</a:t>
            </a:r>
            <a:endParaRPr lang="en-US" sz="1100" dirty="0"/>
          </a:p>
        </p:txBody>
      </p:sp>
    </p:spTree>
    <p:extLst>
      <p:ext uri="{BB962C8B-B14F-4D97-AF65-F5344CB8AC3E}">
        <p14:creationId xmlns:p14="http://schemas.microsoft.com/office/powerpoint/2010/main" val="2121007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A81AA-9C65-0E75-102A-E129813A7A3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1AA645-2E77-D475-2FB3-5C17AA6A4C37}"/>
              </a:ext>
            </a:extLst>
          </p:cNvPr>
          <p:cNvSpPr/>
          <p:nvPr/>
        </p:nvSpPr>
        <p:spPr>
          <a:xfrm>
            <a:off x="0" y="0"/>
            <a:ext cx="12191695" cy="6858000"/>
          </a:xfrm>
          <a:prstGeom prst="rect">
            <a:avLst/>
          </a:prstGeom>
          <a:solidFill>
            <a:srgbClr val="071126"/>
          </a:solidFill>
          <a:ln w="12700">
            <a:solidFill>
              <a:srgbClr val="071126">
                <a:alpha val="0"/>
              </a:srgbClr>
            </a:solidFill>
            <a:prstDash val="solid"/>
          </a:ln>
        </p:spPr>
        <p:txBody>
          <a:bodyPr/>
          <a:lstStyle/>
          <a:p>
            <a:endParaRPr lang="en-US"/>
          </a:p>
        </p:txBody>
      </p:sp>
      <p:sp>
        <p:nvSpPr>
          <p:cNvPr id="6" name="Shape 4">
            <a:extLst>
              <a:ext uri="{FF2B5EF4-FFF2-40B4-BE49-F238E27FC236}">
                <a16:creationId xmlns:a16="http://schemas.microsoft.com/office/drawing/2014/main" id="{D248E6DC-1915-55FE-93A8-71624CDE4D98}"/>
              </a:ext>
            </a:extLst>
          </p:cNvPr>
          <p:cNvSpPr/>
          <p:nvPr/>
        </p:nvSpPr>
        <p:spPr>
          <a:xfrm>
            <a:off x="530352" y="6007608"/>
            <a:ext cx="10835640" cy="9144"/>
          </a:xfrm>
          <a:prstGeom prst="rect">
            <a:avLst/>
          </a:prstGeom>
          <a:solidFill>
            <a:srgbClr val="2E3A54"/>
          </a:solidFill>
          <a:ln w="12700">
            <a:solidFill>
              <a:srgbClr val="2E3A54">
                <a:alpha val="0"/>
              </a:srgbClr>
            </a:solidFill>
            <a:prstDash val="solid"/>
          </a:ln>
        </p:spPr>
        <p:txBody>
          <a:bodyPr/>
          <a:lstStyle/>
          <a:p>
            <a:endParaRPr lang="en-US"/>
          </a:p>
        </p:txBody>
      </p:sp>
      <p:sp>
        <p:nvSpPr>
          <p:cNvPr id="25" name="Slide Number Placeholder 0">
            <a:extLst>
              <a:ext uri="{FF2B5EF4-FFF2-40B4-BE49-F238E27FC236}">
                <a16:creationId xmlns:a16="http://schemas.microsoft.com/office/drawing/2014/main" id="{438BFF58-1B62-FFD4-0451-8BE4B374E5A6}"/>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11</a:t>
            </a:fld>
            <a:endParaRPr lang="en-US"/>
          </a:p>
        </p:txBody>
      </p:sp>
      <p:pic>
        <p:nvPicPr>
          <p:cNvPr id="13" name="Image 0" descr="/mnt/data/imcc_logo_watermark_blue.png">
            <a:extLst>
              <a:ext uri="{FF2B5EF4-FFF2-40B4-BE49-F238E27FC236}">
                <a16:creationId xmlns:a16="http://schemas.microsoft.com/office/drawing/2014/main" id="{9AE006B1-7C01-B329-D0F1-25FE9DEA2CC1}"/>
              </a:ext>
            </a:extLst>
          </p:cNvPr>
          <p:cNvPicPr>
            <a:picLocks noChangeAspect="1"/>
          </p:cNvPicPr>
          <p:nvPr/>
        </p:nvPicPr>
        <p:blipFill>
          <a:blip r:embed="rId3"/>
          <a:srcRect b="34496"/>
          <a:stretch>
            <a:fillRect/>
          </a:stretch>
        </p:blipFill>
        <p:spPr>
          <a:xfrm>
            <a:off x="5239509" y="374796"/>
            <a:ext cx="9101645" cy="5961996"/>
          </a:xfrm>
          <a:prstGeom prst="rect">
            <a:avLst/>
          </a:prstGeom>
        </p:spPr>
      </p:pic>
      <p:grpSp>
        <p:nvGrpSpPr>
          <p:cNvPr id="5" name="Group 4">
            <a:extLst>
              <a:ext uri="{FF2B5EF4-FFF2-40B4-BE49-F238E27FC236}">
                <a16:creationId xmlns:a16="http://schemas.microsoft.com/office/drawing/2014/main" id="{81DD0FCA-DFCE-6DE1-77B2-B527EB1B55CD}"/>
              </a:ext>
            </a:extLst>
          </p:cNvPr>
          <p:cNvGrpSpPr/>
          <p:nvPr/>
        </p:nvGrpSpPr>
        <p:grpSpPr>
          <a:xfrm>
            <a:off x="530352" y="2113304"/>
            <a:ext cx="5029200" cy="2631392"/>
            <a:chOff x="530352" y="2283454"/>
            <a:chExt cx="5029200" cy="2631392"/>
          </a:xfrm>
        </p:grpSpPr>
        <p:sp>
          <p:nvSpPr>
            <p:cNvPr id="14" name="Text 2">
              <a:extLst>
                <a:ext uri="{FF2B5EF4-FFF2-40B4-BE49-F238E27FC236}">
                  <a16:creationId xmlns:a16="http://schemas.microsoft.com/office/drawing/2014/main" id="{78DCE129-1815-D902-BD10-1A5D39ED0ECE}"/>
                </a:ext>
              </a:extLst>
            </p:cNvPr>
            <p:cNvSpPr/>
            <p:nvPr/>
          </p:nvSpPr>
          <p:spPr>
            <a:xfrm>
              <a:off x="530352" y="2283454"/>
              <a:ext cx="5029200" cy="685692"/>
            </a:xfrm>
            <a:prstGeom prst="rect">
              <a:avLst/>
            </a:prstGeom>
            <a:noFill/>
            <a:ln/>
          </p:spPr>
          <p:txBody>
            <a:bodyPr wrap="square" lIns="0" tIns="0" rIns="0" bIns="0" rtlCol="0" anchor="ctr">
              <a:noAutofit/>
            </a:bodyPr>
            <a:lstStyle/>
            <a:p>
              <a:r>
                <a:rPr lang="en-US" sz="2900" b="1" dirty="0">
                  <a:solidFill>
                    <a:schemeClr val="bg1">
                      <a:lumMod val="65000"/>
                      <a:alpha val="50000"/>
                    </a:schemeClr>
                  </a:solidFill>
                  <a:latin typeface="Aptos Display" pitchFamily="34" charset="0"/>
                </a:rPr>
                <a:t>Space Charge in Matter</a:t>
              </a:r>
              <a:endParaRPr lang="en-US" sz="2900" b="1" dirty="0">
                <a:solidFill>
                  <a:schemeClr val="bg1">
                    <a:lumMod val="65000"/>
                    <a:alpha val="50000"/>
                  </a:schemeClr>
                </a:solidFill>
              </a:endParaRPr>
            </a:p>
          </p:txBody>
        </p:sp>
        <p:sp>
          <p:nvSpPr>
            <p:cNvPr id="15" name="Text 2">
              <a:extLst>
                <a:ext uri="{FF2B5EF4-FFF2-40B4-BE49-F238E27FC236}">
                  <a16:creationId xmlns:a16="http://schemas.microsoft.com/office/drawing/2014/main" id="{52081053-CD9C-8382-AB04-4D6BBF066BBB}"/>
                </a:ext>
              </a:extLst>
            </p:cNvPr>
            <p:cNvSpPr/>
            <p:nvPr/>
          </p:nvSpPr>
          <p:spPr>
            <a:xfrm>
              <a:off x="530352" y="3254690"/>
              <a:ext cx="5029200" cy="844260"/>
            </a:xfrm>
            <a:prstGeom prst="rect">
              <a:avLst/>
            </a:prstGeom>
            <a:noFill/>
            <a:ln/>
          </p:spPr>
          <p:txBody>
            <a:bodyPr wrap="square" lIns="0" tIns="0" rIns="0" bIns="0" rtlCol="0" anchor="ctr">
              <a:normAutofit lnSpcReduction="10000"/>
            </a:bodyPr>
            <a:lstStyle/>
            <a:p>
              <a:r>
                <a:rPr lang="en-US" sz="2900" b="1" dirty="0">
                  <a:solidFill>
                    <a:schemeClr val="bg1"/>
                  </a:solidFill>
                  <a:latin typeface="Aptos Display" pitchFamily="34" charset="0"/>
                </a:rPr>
                <a:t>Wake Potential and Electromagnetic benchmark</a:t>
              </a:r>
            </a:p>
          </p:txBody>
        </p:sp>
        <p:sp>
          <p:nvSpPr>
            <p:cNvPr id="17" name="Text 2">
              <a:extLst>
                <a:ext uri="{FF2B5EF4-FFF2-40B4-BE49-F238E27FC236}">
                  <a16:creationId xmlns:a16="http://schemas.microsoft.com/office/drawing/2014/main" id="{6E687FBC-0E09-4B3F-5072-DE11F2D9A5CD}"/>
                </a:ext>
              </a:extLst>
            </p:cNvPr>
            <p:cNvSpPr/>
            <p:nvPr/>
          </p:nvSpPr>
          <p:spPr>
            <a:xfrm>
              <a:off x="530352" y="4384494"/>
              <a:ext cx="5029200" cy="530352"/>
            </a:xfrm>
            <a:prstGeom prst="rect">
              <a:avLst/>
            </a:prstGeom>
            <a:noFill/>
            <a:ln/>
          </p:spPr>
          <p:txBody>
            <a:bodyPr wrap="square" lIns="0" tIns="0" rIns="0" bIns="0" rtlCol="0" anchor="ctr">
              <a:normAutofit/>
            </a:bodyPr>
            <a:lstStyle/>
            <a:p>
              <a:r>
                <a:rPr lang="en-US" sz="2900" b="1" dirty="0">
                  <a:solidFill>
                    <a:schemeClr val="bg1">
                      <a:lumMod val="65000"/>
                      <a:alpha val="50000"/>
                    </a:schemeClr>
                  </a:solidFill>
                  <a:latin typeface="Aptos Display" pitchFamily="34" charset="0"/>
                </a:rPr>
                <a:t>Conclusion and Outlook</a:t>
              </a:r>
            </a:p>
          </p:txBody>
        </p:sp>
      </p:grpSp>
      <p:sp>
        <p:nvSpPr>
          <p:cNvPr id="3" name="Text 5">
            <a:extLst>
              <a:ext uri="{FF2B5EF4-FFF2-40B4-BE49-F238E27FC236}">
                <a16:creationId xmlns:a16="http://schemas.microsoft.com/office/drawing/2014/main" id="{F39B3E90-D7EB-F9D1-7A18-FC56F3AF6C8E}"/>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1957060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E9E11-ADDE-3B61-F1F9-8FA40411F5F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8533EAF-B94A-5BDA-05C5-AA116CF035BC}"/>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From impedance to wake potential</a:t>
            </a:r>
          </a:p>
        </p:txBody>
      </p:sp>
      <p:sp>
        <p:nvSpPr>
          <p:cNvPr id="26" name="Slide Number Placeholder 0">
            <a:extLst>
              <a:ext uri="{FF2B5EF4-FFF2-40B4-BE49-F238E27FC236}">
                <a16:creationId xmlns:a16="http://schemas.microsoft.com/office/drawing/2014/main" id="{AF484B18-5F91-65E8-07D8-F2E05E0D58FA}"/>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12</a:t>
            </a:fld>
            <a:endParaRPr lang="en-US"/>
          </a:p>
        </p:txBody>
      </p:sp>
      <p:sp>
        <p:nvSpPr>
          <p:cNvPr id="27" name="Shape 6">
            <a:extLst>
              <a:ext uri="{FF2B5EF4-FFF2-40B4-BE49-F238E27FC236}">
                <a16:creationId xmlns:a16="http://schemas.microsoft.com/office/drawing/2014/main" id="{5A12DEA2-66B7-C947-C07C-C79CBC3C2E08}"/>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4" name="Shape 15">
            <a:extLst>
              <a:ext uri="{FF2B5EF4-FFF2-40B4-BE49-F238E27FC236}">
                <a16:creationId xmlns:a16="http://schemas.microsoft.com/office/drawing/2014/main" id="{2F499A63-620C-9D3B-F15F-5DCD2F9C47EB}"/>
              </a:ext>
            </a:extLst>
          </p:cNvPr>
          <p:cNvSpPr/>
          <p:nvPr/>
        </p:nvSpPr>
        <p:spPr>
          <a:xfrm>
            <a:off x="6484923" y="1124032"/>
            <a:ext cx="5413035" cy="1722200"/>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8" name="Text 14">
            <a:extLst>
              <a:ext uri="{FF2B5EF4-FFF2-40B4-BE49-F238E27FC236}">
                <a16:creationId xmlns:a16="http://schemas.microsoft.com/office/drawing/2014/main" id="{F2BDA145-573D-B36F-2A18-F524A338B8A8}"/>
              </a:ext>
            </a:extLst>
          </p:cNvPr>
          <p:cNvSpPr/>
          <p:nvPr/>
        </p:nvSpPr>
        <p:spPr>
          <a:xfrm>
            <a:off x="6484923" y="3027940"/>
            <a:ext cx="5527558" cy="2806190"/>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A finite bunch samples the impedance through its </a:t>
            </a:r>
            <a:r>
              <a:rPr lang="en-US" b="1" dirty="0"/>
              <a:t>frequency spectrum</a:t>
            </a:r>
          </a:p>
          <a:p>
            <a:pPr marL="171450" indent="-171450">
              <a:lnSpc>
                <a:spcPct val="150000"/>
              </a:lnSpc>
              <a:buClr>
                <a:srgbClr val="0045D1"/>
              </a:buClr>
              <a:buFont typeface="Arial" panose="020B0604020202020204" pitchFamily="34" charset="0"/>
              <a:buChar char="•"/>
            </a:pPr>
            <a:r>
              <a:rPr lang="en-US" dirty="0"/>
              <a:t>Material properties modify the shape and amplitude of the wake potential</a:t>
            </a:r>
          </a:p>
          <a:p>
            <a:pPr marL="171450" indent="-171450">
              <a:lnSpc>
                <a:spcPct val="150000"/>
              </a:lnSpc>
              <a:buClr>
                <a:srgbClr val="0045D1"/>
              </a:buClr>
              <a:buFont typeface="Arial" panose="020B0604020202020204" pitchFamily="34" charset="0"/>
              <a:buChar char="•"/>
            </a:pPr>
            <a:r>
              <a:rPr lang="en-US" dirty="0"/>
              <a:t>The </a:t>
            </a:r>
            <a:r>
              <a:rPr lang="en-US" b="1" dirty="0"/>
              <a:t>total longitudinal and transverse wake potentials </a:t>
            </a:r>
            <a:r>
              <a:rPr lang="en-US" dirty="0"/>
              <a:t>are compared directly with WAKIS </a:t>
            </a:r>
            <a:r>
              <a:rPr lang="en-US" dirty="0">
                <a:hlinkClick r:id="rId3" action="ppaction://hlinksldjump"/>
              </a:rPr>
              <a:t>[3]</a:t>
            </a:r>
            <a:endParaRPr lang="en-GB" dirty="0"/>
          </a:p>
        </p:txBody>
      </p:sp>
      <p:pic>
        <p:nvPicPr>
          <p:cNvPr id="3" name="Picture 2">
            <a:extLst>
              <a:ext uri="{FF2B5EF4-FFF2-40B4-BE49-F238E27FC236}">
                <a16:creationId xmlns:a16="http://schemas.microsoft.com/office/drawing/2014/main" id="{1700239C-8AFC-5D41-8078-BCE4F85FAA73}"/>
              </a:ext>
            </a:extLst>
          </p:cNvPr>
          <p:cNvPicPr>
            <a:picLocks noChangeAspect="1"/>
          </p:cNvPicPr>
          <p:nvPr/>
        </p:nvPicPr>
        <p:blipFill>
          <a:blip r:embed="rId4"/>
          <a:stretch>
            <a:fillRect/>
          </a:stretch>
        </p:blipFill>
        <p:spPr>
          <a:xfrm>
            <a:off x="176261" y="1305740"/>
            <a:ext cx="6308662" cy="4260547"/>
          </a:xfrm>
          <a:prstGeom prst="rect">
            <a:avLst/>
          </a:prstGeom>
        </p:spPr>
      </p:pic>
      <p:pic>
        <p:nvPicPr>
          <p:cNvPr id="15" name="Picture 14">
            <a:extLst>
              <a:ext uri="{FF2B5EF4-FFF2-40B4-BE49-F238E27FC236}">
                <a16:creationId xmlns:a16="http://schemas.microsoft.com/office/drawing/2014/main" id="{E71DF1AE-5E21-57B7-BEBC-C4BFE0115D00}"/>
              </a:ext>
            </a:extLst>
          </p:cNvPr>
          <p:cNvPicPr>
            <a:picLocks noChangeAspect="1"/>
          </p:cNvPicPr>
          <p:nvPr/>
        </p:nvPicPr>
        <p:blipFill>
          <a:blip r:embed="rId5"/>
          <a:stretch>
            <a:fillRect/>
          </a:stretch>
        </p:blipFill>
        <p:spPr>
          <a:xfrm>
            <a:off x="682965" y="5521757"/>
            <a:ext cx="5413035" cy="178451"/>
          </a:xfrm>
          <a:prstGeom prst="rect">
            <a:avLst/>
          </a:prstGeom>
        </p:spPr>
      </p:pic>
      <p:pic>
        <p:nvPicPr>
          <p:cNvPr id="5" name="Picture 4">
            <a:extLst>
              <a:ext uri="{FF2B5EF4-FFF2-40B4-BE49-F238E27FC236}">
                <a16:creationId xmlns:a16="http://schemas.microsoft.com/office/drawing/2014/main" id="{1815CB3E-3781-B4E8-24D3-4F350F75CD97}"/>
              </a:ext>
            </a:extLst>
          </p:cNvPr>
          <p:cNvPicPr>
            <a:picLocks noChangeAspect="1"/>
          </p:cNvPicPr>
          <p:nvPr/>
        </p:nvPicPr>
        <p:blipFill>
          <a:blip r:embed="rId6"/>
          <a:stretch>
            <a:fillRect/>
          </a:stretch>
        </p:blipFill>
        <p:spPr>
          <a:xfrm>
            <a:off x="7445302" y="1305740"/>
            <a:ext cx="3606800" cy="596900"/>
          </a:xfrm>
          <a:prstGeom prst="rect">
            <a:avLst/>
          </a:prstGeom>
        </p:spPr>
      </p:pic>
      <p:pic>
        <p:nvPicPr>
          <p:cNvPr id="7" name="Picture 6">
            <a:extLst>
              <a:ext uri="{FF2B5EF4-FFF2-40B4-BE49-F238E27FC236}">
                <a16:creationId xmlns:a16="http://schemas.microsoft.com/office/drawing/2014/main" id="{F774543F-D098-D923-DA37-4D8F2093056A}"/>
              </a:ext>
            </a:extLst>
          </p:cNvPr>
          <p:cNvPicPr>
            <a:picLocks noChangeAspect="1"/>
          </p:cNvPicPr>
          <p:nvPr/>
        </p:nvPicPr>
        <p:blipFill>
          <a:blip r:embed="rId7"/>
          <a:stretch>
            <a:fillRect/>
          </a:stretch>
        </p:blipFill>
        <p:spPr>
          <a:xfrm>
            <a:off x="7794552" y="2084349"/>
            <a:ext cx="2908300" cy="469900"/>
          </a:xfrm>
          <a:prstGeom prst="rect">
            <a:avLst/>
          </a:prstGeom>
        </p:spPr>
      </p:pic>
      <p:sp>
        <p:nvSpPr>
          <p:cNvPr id="8" name="Text 5">
            <a:extLst>
              <a:ext uri="{FF2B5EF4-FFF2-40B4-BE49-F238E27FC236}">
                <a16:creationId xmlns:a16="http://schemas.microsoft.com/office/drawing/2014/main" id="{1E359DE5-85C3-6993-CDD2-DB7595E19DC4}"/>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535184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904F2-7936-BC4B-1364-16E899EFFF6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B7BB28A-1914-09FD-CAB1-C33958A3D18D}"/>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Electromagnetic benchmark with WAKIS</a:t>
            </a:r>
          </a:p>
        </p:txBody>
      </p:sp>
      <p:sp>
        <p:nvSpPr>
          <p:cNvPr id="26" name="Slide Number Placeholder 0">
            <a:extLst>
              <a:ext uri="{FF2B5EF4-FFF2-40B4-BE49-F238E27FC236}">
                <a16:creationId xmlns:a16="http://schemas.microsoft.com/office/drawing/2014/main" id="{7F786BBA-1961-4E72-8E4E-01FD90FF287A}"/>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13</a:t>
            </a:fld>
            <a:endParaRPr lang="en-US"/>
          </a:p>
        </p:txBody>
      </p:sp>
      <p:sp>
        <p:nvSpPr>
          <p:cNvPr id="27" name="Shape 6">
            <a:extLst>
              <a:ext uri="{FF2B5EF4-FFF2-40B4-BE49-F238E27FC236}">
                <a16:creationId xmlns:a16="http://schemas.microsoft.com/office/drawing/2014/main" id="{213B5C21-2040-61F8-DA8C-60914D4A36B9}"/>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18" name="Text 14">
            <a:extLst>
              <a:ext uri="{FF2B5EF4-FFF2-40B4-BE49-F238E27FC236}">
                <a16:creationId xmlns:a16="http://schemas.microsoft.com/office/drawing/2014/main" id="{B7337F91-BD7F-A14F-3BEA-1115F14DED91}"/>
              </a:ext>
            </a:extLst>
          </p:cNvPr>
          <p:cNvSpPr/>
          <p:nvPr/>
        </p:nvSpPr>
        <p:spPr>
          <a:xfrm>
            <a:off x="640876" y="1536907"/>
            <a:ext cx="7131523" cy="2661403"/>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b="1" dirty="0"/>
              <a:t>Time-domain electromagnetic simulation </a:t>
            </a:r>
            <a:r>
              <a:rPr lang="en-US" dirty="0"/>
              <a:t>of a bunch propagating through the material-filled beam region</a:t>
            </a:r>
          </a:p>
          <a:p>
            <a:pPr marL="171450" indent="-171450">
              <a:lnSpc>
                <a:spcPct val="150000"/>
              </a:lnSpc>
              <a:buClr>
                <a:srgbClr val="0045D1"/>
              </a:buClr>
              <a:buFont typeface="Arial" panose="020B0604020202020204" pitchFamily="34" charset="0"/>
              <a:buChar char="•"/>
            </a:pPr>
            <a:r>
              <a:rPr lang="en-US" dirty="0"/>
              <a:t>The </a:t>
            </a:r>
            <a:r>
              <a:rPr lang="en-US" b="1" dirty="0"/>
              <a:t>total longitudinal and transverse wake potentials and impedances </a:t>
            </a:r>
            <a:r>
              <a:rPr lang="en-US" dirty="0"/>
              <a:t>are obtained from the simulated fields</a:t>
            </a:r>
          </a:p>
          <a:p>
            <a:pPr marL="171450" indent="-171450">
              <a:lnSpc>
                <a:spcPct val="150000"/>
              </a:lnSpc>
              <a:buClr>
                <a:srgbClr val="0045D1"/>
              </a:buClr>
              <a:buFont typeface="Arial" panose="020B0604020202020204" pitchFamily="34" charset="0"/>
              <a:buChar char="•"/>
            </a:pPr>
            <a:r>
              <a:rPr lang="en-US" dirty="0"/>
              <a:t>Results are compared with the </a:t>
            </a:r>
            <a:r>
              <a:rPr lang="en-US" b="1" dirty="0"/>
              <a:t>corresponding analytical prediction for each simulation case</a:t>
            </a:r>
            <a:endParaRPr lang="en-GB" b="1" dirty="0"/>
          </a:p>
        </p:txBody>
      </p:sp>
      <p:pic>
        <p:nvPicPr>
          <p:cNvPr id="5" name="Picture 4">
            <a:extLst>
              <a:ext uri="{FF2B5EF4-FFF2-40B4-BE49-F238E27FC236}">
                <a16:creationId xmlns:a16="http://schemas.microsoft.com/office/drawing/2014/main" id="{92933AC0-1392-6ADE-AC52-884945DEA4A1}"/>
              </a:ext>
            </a:extLst>
          </p:cNvPr>
          <p:cNvPicPr>
            <a:picLocks noChangeAspect="1"/>
          </p:cNvPicPr>
          <p:nvPr/>
        </p:nvPicPr>
        <p:blipFill>
          <a:blip r:embed="rId3"/>
          <a:srcRect l="34721" r="39216"/>
          <a:stretch>
            <a:fillRect/>
          </a:stretch>
        </p:blipFill>
        <p:spPr>
          <a:xfrm>
            <a:off x="8957959" y="68913"/>
            <a:ext cx="2795129" cy="6894301"/>
          </a:xfrm>
          <a:prstGeom prst="rect">
            <a:avLst/>
          </a:prstGeom>
        </p:spPr>
      </p:pic>
      <p:pic>
        <p:nvPicPr>
          <p:cNvPr id="4" name="Picture 3">
            <a:extLst>
              <a:ext uri="{FF2B5EF4-FFF2-40B4-BE49-F238E27FC236}">
                <a16:creationId xmlns:a16="http://schemas.microsoft.com/office/drawing/2014/main" id="{2EBD8CEC-778F-60A6-F9A3-61239A5CA300}"/>
              </a:ext>
            </a:extLst>
          </p:cNvPr>
          <p:cNvPicPr>
            <a:picLocks noChangeAspect="1"/>
          </p:cNvPicPr>
          <p:nvPr/>
        </p:nvPicPr>
        <p:blipFill>
          <a:blip r:embed="rId4"/>
          <a:stretch>
            <a:fillRect/>
          </a:stretch>
        </p:blipFill>
        <p:spPr>
          <a:xfrm>
            <a:off x="855014" y="4524765"/>
            <a:ext cx="7416800" cy="419100"/>
          </a:xfrm>
          <a:prstGeom prst="rect">
            <a:avLst/>
          </a:prstGeom>
        </p:spPr>
      </p:pic>
      <p:pic>
        <p:nvPicPr>
          <p:cNvPr id="6" name="Picture 5">
            <a:extLst>
              <a:ext uri="{FF2B5EF4-FFF2-40B4-BE49-F238E27FC236}">
                <a16:creationId xmlns:a16="http://schemas.microsoft.com/office/drawing/2014/main" id="{E841A4D6-51BB-F92F-C597-DE95BDDF283B}"/>
              </a:ext>
            </a:extLst>
          </p:cNvPr>
          <p:cNvPicPr>
            <a:picLocks noChangeAspect="1"/>
          </p:cNvPicPr>
          <p:nvPr/>
        </p:nvPicPr>
        <p:blipFill>
          <a:blip r:embed="rId5"/>
          <a:stretch>
            <a:fillRect/>
          </a:stretch>
        </p:blipFill>
        <p:spPr>
          <a:xfrm>
            <a:off x="1887739" y="5668522"/>
            <a:ext cx="4102100" cy="190500"/>
          </a:xfrm>
          <a:prstGeom prst="rect">
            <a:avLst/>
          </a:prstGeom>
        </p:spPr>
      </p:pic>
      <p:sp>
        <p:nvSpPr>
          <p:cNvPr id="11" name="Text 5">
            <a:extLst>
              <a:ext uri="{FF2B5EF4-FFF2-40B4-BE49-F238E27FC236}">
                <a16:creationId xmlns:a16="http://schemas.microsoft.com/office/drawing/2014/main" id="{7DEF09D8-C53B-287C-24EA-BC2EE8F4D287}"/>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2939478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9C6D1-AE3C-B20D-FE8C-5313732E22D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77DA2BB-6023-63FC-447C-2D84C21AC5F6}"/>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WAKIS benchmark: longitudinal wake potential – resistive beam region</a:t>
            </a:r>
          </a:p>
        </p:txBody>
      </p:sp>
      <p:sp>
        <p:nvSpPr>
          <p:cNvPr id="26" name="Slide Number Placeholder 0">
            <a:extLst>
              <a:ext uri="{FF2B5EF4-FFF2-40B4-BE49-F238E27FC236}">
                <a16:creationId xmlns:a16="http://schemas.microsoft.com/office/drawing/2014/main" id="{5FE6AA52-4769-669F-6498-ADAD4B5FE7A1}"/>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14</a:t>
            </a:fld>
            <a:endParaRPr lang="en-US"/>
          </a:p>
        </p:txBody>
      </p:sp>
      <p:sp>
        <p:nvSpPr>
          <p:cNvPr id="27" name="Shape 6">
            <a:extLst>
              <a:ext uri="{FF2B5EF4-FFF2-40B4-BE49-F238E27FC236}">
                <a16:creationId xmlns:a16="http://schemas.microsoft.com/office/drawing/2014/main" id="{83C92B98-8457-478F-B021-7DBFD4BC5DF0}"/>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31" name="Text 14">
            <a:extLst>
              <a:ext uri="{FF2B5EF4-FFF2-40B4-BE49-F238E27FC236}">
                <a16:creationId xmlns:a16="http://schemas.microsoft.com/office/drawing/2014/main" id="{45AC064F-E680-1BC9-B412-3118F926409E}"/>
              </a:ext>
            </a:extLst>
          </p:cNvPr>
          <p:cNvSpPr/>
          <p:nvPr/>
        </p:nvSpPr>
        <p:spPr>
          <a:xfrm>
            <a:off x="438912" y="1544578"/>
            <a:ext cx="5081729" cy="2283027"/>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b="1" dirty="0"/>
              <a:t>Very good agreement </a:t>
            </a:r>
            <a:r>
              <a:rPr lang="en-US" dirty="0"/>
              <a:t>between WAKIS and the analytical prediction over the full wake shape</a:t>
            </a:r>
          </a:p>
          <a:p>
            <a:pPr marL="171450" indent="-171450">
              <a:lnSpc>
                <a:spcPct val="150000"/>
              </a:lnSpc>
              <a:buClr>
                <a:srgbClr val="0045D1"/>
              </a:buClr>
              <a:buFont typeface="Arial" panose="020B0604020202020204" pitchFamily="34" charset="0"/>
              <a:buChar char="•"/>
            </a:pPr>
            <a:r>
              <a:rPr lang="en-US" dirty="0"/>
              <a:t>WAKIS reproduces the </a:t>
            </a:r>
            <a:r>
              <a:rPr lang="en-US" b="1" dirty="0"/>
              <a:t>conductivity-dependent modification </a:t>
            </a:r>
            <a:r>
              <a:rPr lang="en-US" dirty="0"/>
              <a:t>of the longitudinal wake potential</a:t>
            </a:r>
            <a:endParaRPr lang="en-GB" dirty="0"/>
          </a:p>
        </p:txBody>
      </p:sp>
      <p:sp>
        <p:nvSpPr>
          <p:cNvPr id="32" name="Shape 15">
            <a:extLst>
              <a:ext uri="{FF2B5EF4-FFF2-40B4-BE49-F238E27FC236}">
                <a16:creationId xmlns:a16="http://schemas.microsoft.com/office/drawing/2014/main" id="{F75C2E1D-0492-D68B-55A0-F37D49E76A81}"/>
              </a:ext>
            </a:extLst>
          </p:cNvPr>
          <p:cNvSpPr/>
          <p:nvPr/>
        </p:nvSpPr>
        <p:spPr>
          <a:xfrm>
            <a:off x="353873" y="4375149"/>
            <a:ext cx="4878528" cy="1502919"/>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33" name="TextBox 32">
            <a:extLst>
              <a:ext uri="{FF2B5EF4-FFF2-40B4-BE49-F238E27FC236}">
                <a16:creationId xmlns:a16="http://schemas.microsoft.com/office/drawing/2014/main" id="{EFB79DBE-3BA4-641D-081D-6213B3073013}"/>
              </a:ext>
            </a:extLst>
          </p:cNvPr>
          <p:cNvSpPr txBox="1"/>
          <p:nvPr/>
        </p:nvSpPr>
        <p:spPr>
          <a:xfrm>
            <a:off x="1055357" y="4486398"/>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Simulation parameters</a:t>
            </a:r>
            <a:endParaRPr lang="en-US" dirty="0"/>
          </a:p>
        </p:txBody>
      </p:sp>
      <p:pic>
        <p:nvPicPr>
          <p:cNvPr id="34" name="Picture 33">
            <a:extLst>
              <a:ext uri="{FF2B5EF4-FFF2-40B4-BE49-F238E27FC236}">
                <a16:creationId xmlns:a16="http://schemas.microsoft.com/office/drawing/2014/main" id="{00FED3C5-0854-E014-1D51-22BDF1F18138}"/>
              </a:ext>
            </a:extLst>
          </p:cNvPr>
          <p:cNvPicPr>
            <a:picLocks noChangeAspect="1"/>
          </p:cNvPicPr>
          <p:nvPr/>
        </p:nvPicPr>
        <p:blipFill>
          <a:blip r:embed="rId3"/>
          <a:stretch>
            <a:fillRect/>
          </a:stretch>
        </p:blipFill>
        <p:spPr>
          <a:xfrm>
            <a:off x="927100" y="5128375"/>
            <a:ext cx="3886200" cy="465321"/>
          </a:xfrm>
          <a:prstGeom prst="rect">
            <a:avLst/>
          </a:prstGeom>
        </p:spPr>
      </p:pic>
      <p:sp>
        <p:nvSpPr>
          <p:cNvPr id="35" name="TextBox 34">
            <a:extLst>
              <a:ext uri="{FF2B5EF4-FFF2-40B4-BE49-F238E27FC236}">
                <a16:creationId xmlns:a16="http://schemas.microsoft.com/office/drawing/2014/main" id="{8C4843A8-C344-38BC-684E-49B30F502538}"/>
              </a:ext>
            </a:extLst>
          </p:cNvPr>
          <p:cNvSpPr txBox="1"/>
          <p:nvPr/>
        </p:nvSpPr>
        <p:spPr>
          <a:xfrm>
            <a:off x="9713296" y="6322070"/>
            <a:ext cx="2478704" cy="261610"/>
          </a:xfrm>
          <a:prstGeom prst="rect">
            <a:avLst/>
          </a:prstGeom>
          <a:noFill/>
        </p:spPr>
        <p:txBody>
          <a:bodyPr wrap="square" rtlCol="0">
            <a:spAutoFit/>
          </a:bodyPr>
          <a:lstStyle/>
          <a:p>
            <a:pPr algn="r"/>
            <a:r>
              <a:rPr lang="en-US" sz="1100" dirty="0">
                <a:hlinkClick r:id="rId4" action="ppaction://hlinksldjump"/>
              </a:rPr>
              <a:t>Impedance plot →</a:t>
            </a:r>
            <a:endParaRPr lang="en-US" sz="1100" dirty="0"/>
          </a:p>
        </p:txBody>
      </p:sp>
      <p:sp>
        <p:nvSpPr>
          <p:cNvPr id="3" name="Text 5">
            <a:extLst>
              <a:ext uri="{FF2B5EF4-FFF2-40B4-BE49-F238E27FC236}">
                <a16:creationId xmlns:a16="http://schemas.microsoft.com/office/drawing/2014/main" id="{C132E897-339D-B704-6504-5E217140463B}"/>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4" name="Picture 3">
            <a:extLst>
              <a:ext uri="{FF2B5EF4-FFF2-40B4-BE49-F238E27FC236}">
                <a16:creationId xmlns:a16="http://schemas.microsoft.com/office/drawing/2014/main" id="{39FB92FE-3DFE-A21D-1CE7-A0A518740D9D}"/>
              </a:ext>
            </a:extLst>
          </p:cNvPr>
          <p:cNvPicPr>
            <a:picLocks noChangeAspect="1"/>
          </p:cNvPicPr>
          <p:nvPr/>
        </p:nvPicPr>
        <p:blipFill>
          <a:blip r:embed="rId5"/>
          <a:stretch>
            <a:fillRect/>
          </a:stretch>
        </p:blipFill>
        <p:spPr>
          <a:xfrm>
            <a:off x="5611269" y="1382268"/>
            <a:ext cx="6451600" cy="4495800"/>
          </a:xfrm>
          <a:prstGeom prst="rect">
            <a:avLst/>
          </a:prstGeom>
        </p:spPr>
      </p:pic>
    </p:spTree>
    <p:extLst>
      <p:ext uri="{BB962C8B-B14F-4D97-AF65-F5344CB8AC3E}">
        <p14:creationId xmlns:p14="http://schemas.microsoft.com/office/powerpoint/2010/main" val="236684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F9F9-0FB6-EF99-7C71-6D3098FCD47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D68797B-8984-481B-3019-1721EB2DF02D}"/>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WAKIS benchmark: longitudinal wake potential – dielectric beam region</a:t>
            </a:r>
          </a:p>
        </p:txBody>
      </p:sp>
      <p:sp>
        <p:nvSpPr>
          <p:cNvPr id="26" name="Slide Number Placeholder 0">
            <a:extLst>
              <a:ext uri="{FF2B5EF4-FFF2-40B4-BE49-F238E27FC236}">
                <a16:creationId xmlns:a16="http://schemas.microsoft.com/office/drawing/2014/main" id="{053C2AF0-C89B-76BB-E480-35B3721D3B21}"/>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15</a:t>
            </a:fld>
            <a:endParaRPr lang="en-US"/>
          </a:p>
        </p:txBody>
      </p:sp>
      <p:sp>
        <p:nvSpPr>
          <p:cNvPr id="27" name="Shape 6">
            <a:extLst>
              <a:ext uri="{FF2B5EF4-FFF2-40B4-BE49-F238E27FC236}">
                <a16:creationId xmlns:a16="http://schemas.microsoft.com/office/drawing/2014/main" id="{A7B5201B-BD42-BB35-65A9-F45AB2349D8B}"/>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8425F736-8655-025F-FF92-471A375CA44D}"/>
              </a:ext>
            </a:extLst>
          </p:cNvPr>
          <p:cNvSpPr/>
          <p:nvPr/>
        </p:nvSpPr>
        <p:spPr>
          <a:xfrm>
            <a:off x="390207" y="4686419"/>
            <a:ext cx="4878528" cy="1502919"/>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11" name="TextBox 10">
            <a:extLst>
              <a:ext uri="{FF2B5EF4-FFF2-40B4-BE49-F238E27FC236}">
                <a16:creationId xmlns:a16="http://schemas.microsoft.com/office/drawing/2014/main" id="{5BAF9059-E3D0-CEE8-35AE-F12DFE7C4E8A}"/>
              </a:ext>
            </a:extLst>
          </p:cNvPr>
          <p:cNvSpPr txBox="1"/>
          <p:nvPr/>
        </p:nvSpPr>
        <p:spPr>
          <a:xfrm>
            <a:off x="1091691" y="4797668"/>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Simulation parameters</a:t>
            </a:r>
            <a:endParaRPr lang="en-US" dirty="0"/>
          </a:p>
        </p:txBody>
      </p:sp>
      <p:pic>
        <p:nvPicPr>
          <p:cNvPr id="3" name="Picture 2">
            <a:extLst>
              <a:ext uri="{FF2B5EF4-FFF2-40B4-BE49-F238E27FC236}">
                <a16:creationId xmlns:a16="http://schemas.microsoft.com/office/drawing/2014/main" id="{A811E222-712F-30D9-8B95-E2F2714E78AA}"/>
              </a:ext>
            </a:extLst>
          </p:cNvPr>
          <p:cNvPicPr>
            <a:picLocks noChangeAspect="1"/>
          </p:cNvPicPr>
          <p:nvPr/>
        </p:nvPicPr>
        <p:blipFill>
          <a:blip r:embed="rId3"/>
          <a:stretch>
            <a:fillRect/>
          </a:stretch>
        </p:blipFill>
        <p:spPr>
          <a:xfrm>
            <a:off x="695472" y="5216565"/>
            <a:ext cx="4422123" cy="763985"/>
          </a:xfrm>
          <a:prstGeom prst="rect">
            <a:avLst/>
          </a:prstGeom>
        </p:spPr>
      </p:pic>
      <p:sp>
        <p:nvSpPr>
          <p:cNvPr id="14" name="TextBox 13">
            <a:extLst>
              <a:ext uri="{FF2B5EF4-FFF2-40B4-BE49-F238E27FC236}">
                <a16:creationId xmlns:a16="http://schemas.microsoft.com/office/drawing/2014/main" id="{8F360D47-5DE5-F16C-9776-07D22DAE3F39}"/>
              </a:ext>
            </a:extLst>
          </p:cNvPr>
          <p:cNvSpPr txBox="1"/>
          <p:nvPr/>
        </p:nvSpPr>
        <p:spPr>
          <a:xfrm>
            <a:off x="9713296" y="6275903"/>
            <a:ext cx="2478704" cy="261610"/>
          </a:xfrm>
          <a:prstGeom prst="rect">
            <a:avLst/>
          </a:prstGeom>
          <a:noFill/>
        </p:spPr>
        <p:txBody>
          <a:bodyPr wrap="square" rtlCol="0">
            <a:spAutoFit/>
          </a:bodyPr>
          <a:lstStyle/>
          <a:p>
            <a:pPr algn="r"/>
            <a:r>
              <a:rPr lang="en-US" sz="1100" dirty="0">
                <a:hlinkClick r:id="rId4" action="ppaction://hlinksldjump"/>
              </a:rPr>
              <a:t>Impedance plot →</a:t>
            </a:r>
            <a:endParaRPr lang="en-US" sz="1100" dirty="0"/>
          </a:p>
        </p:txBody>
      </p:sp>
      <p:sp>
        <p:nvSpPr>
          <p:cNvPr id="15" name="Text 14">
            <a:extLst>
              <a:ext uri="{FF2B5EF4-FFF2-40B4-BE49-F238E27FC236}">
                <a16:creationId xmlns:a16="http://schemas.microsoft.com/office/drawing/2014/main" id="{97EC7072-EEDE-1A37-12E9-E6ED425D3C12}"/>
              </a:ext>
            </a:extLst>
          </p:cNvPr>
          <p:cNvSpPr/>
          <p:nvPr/>
        </p:nvSpPr>
        <p:spPr>
          <a:xfrm>
            <a:off x="438912" y="1846854"/>
            <a:ext cx="5081729" cy="2283027"/>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b="1" dirty="0"/>
              <a:t>Very good agreement </a:t>
            </a:r>
            <a:r>
              <a:rPr lang="en-US" dirty="0"/>
              <a:t>between WAKIS and the analytical prediction in the dielectric regime</a:t>
            </a:r>
          </a:p>
          <a:p>
            <a:pPr marL="171450" indent="-171450">
              <a:lnSpc>
                <a:spcPct val="150000"/>
              </a:lnSpc>
              <a:buClr>
                <a:srgbClr val="0045D1"/>
              </a:buClr>
              <a:buFont typeface="Arial" panose="020B0604020202020204" pitchFamily="34" charset="0"/>
              <a:buChar char="•"/>
            </a:pPr>
            <a:r>
              <a:rPr lang="en-GB" dirty="0"/>
              <a:t>WAKIS reproduces the </a:t>
            </a:r>
            <a:r>
              <a:rPr lang="en-GB" b="1" dirty="0"/>
              <a:t>predicted resonant structure</a:t>
            </a:r>
          </a:p>
        </p:txBody>
      </p:sp>
      <p:sp>
        <p:nvSpPr>
          <p:cNvPr id="7" name="Text 5">
            <a:extLst>
              <a:ext uri="{FF2B5EF4-FFF2-40B4-BE49-F238E27FC236}">
                <a16:creationId xmlns:a16="http://schemas.microsoft.com/office/drawing/2014/main" id="{B08DEB84-FE1D-0769-1887-D756CAD05CD9}"/>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5" name="Picture 4">
            <a:extLst>
              <a:ext uri="{FF2B5EF4-FFF2-40B4-BE49-F238E27FC236}">
                <a16:creationId xmlns:a16="http://schemas.microsoft.com/office/drawing/2014/main" id="{9EA3D5E4-70C9-F5FF-E83E-62220BF3E8F7}"/>
              </a:ext>
            </a:extLst>
          </p:cNvPr>
          <p:cNvPicPr>
            <a:picLocks noChangeAspect="1"/>
          </p:cNvPicPr>
          <p:nvPr/>
        </p:nvPicPr>
        <p:blipFill>
          <a:blip r:embed="rId5"/>
          <a:stretch>
            <a:fillRect/>
          </a:stretch>
        </p:blipFill>
        <p:spPr>
          <a:xfrm>
            <a:off x="5520641" y="1228379"/>
            <a:ext cx="6705600" cy="4495800"/>
          </a:xfrm>
          <a:prstGeom prst="rect">
            <a:avLst/>
          </a:prstGeom>
        </p:spPr>
      </p:pic>
    </p:spTree>
    <p:extLst>
      <p:ext uri="{BB962C8B-B14F-4D97-AF65-F5344CB8AC3E}">
        <p14:creationId xmlns:p14="http://schemas.microsoft.com/office/powerpoint/2010/main" val="135192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EDE5D-819A-7FBA-BABF-973F83F83AE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459C4CE-33FF-BEDC-FB03-FFA95DE69547}"/>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WAKIS benchmark: transverse wake potential</a:t>
            </a:r>
          </a:p>
        </p:txBody>
      </p:sp>
      <p:sp>
        <p:nvSpPr>
          <p:cNvPr id="26" name="Slide Number Placeholder 0">
            <a:extLst>
              <a:ext uri="{FF2B5EF4-FFF2-40B4-BE49-F238E27FC236}">
                <a16:creationId xmlns:a16="http://schemas.microsoft.com/office/drawing/2014/main" id="{FC924A00-8B69-9497-105A-E259CA69CC73}"/>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16</a:t>
            </a:fld>
            <a:endParaRPr lang="en-US"/>
          </a:p>
        </p:txBody>
      </p:sp>
      <p:sp>
        <p:nvSpPr>
          <p:cNvPr id="27" name="Shape 6">
            <a:extLst>
              <a:ext uri="{FF2B5EF4-FFF2-40B4-BE49-F238E27FC236}">
                <a16:creationId xmlns:a16="http://schemas.microsoft.com/office/drawing/2014/main" id="{82406A72-5491-D3F8-0990-680904D21735}"/>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3" name="Text 5">
            <a:extLst>
              <a:ext uri="{FF2B5EF4-FFF2-40B4-BE49-F238E27FC236}">
                <a16:creationId xmlns:a16="http://schemas.microsoft.com/office/drawing/2014/main" id="{843C8604-EE35-9F11-F849-A9BBF3C9311A}"/>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5" name="Picture 4">
            <a:extLst>
              <a:ext uri="{FF2B5EF4-FFF2-40B4-BE49-F238E27FC236}">
                <a16:creationId xmlns:a16="http://schemas.microsoft.com/office/drawing/2014/main" id="{CC179D3C-B64D-9D79-26D4-B5531EB96241}"/>
              </a:ext>
            </a:extLst>
          </p:cNvPr>
          <p:cNvPicPr>
            <a:picLocks noChangeAspect="1"/>
          </p:cNvPicPr>
          <p:nvPr/>
        </p:nvPicPr>
        <p:blipFill>
          <a:blip r:embed="rId3"/>
          <a:stretch>
            <a:fillRect/>
          </a:stretch>
        </p:blipFill>
        <p:spPr>
          <a:xfrm>
            <a:off x="6250839" y="1669895"/>
            <a:ext cx="5824067" cy="3987852"/>
          </a:xfrm>
          <a:prstGeom prst="rect">
            <a:avLst/>
          </a:prstGeom>
        </p:spPr>
      </p:pic>
      <p:sp>
        <p:nvSpPr>
          <p:cNvPr id="6" name="TextBox 5">
            <a:extLst>
              <a:ext uri="{FF2B5EF4-FFF2-40B4-BE49-F238E27FC236}">
                <a16:creationId xmlns:a16="http://schemas.microsoft.com/office/drawing/2014/main" id="{7C163EFD-40C9-BD74-31C3-4D6DA254E125}"/>
              </a:ext>
            </a:extLst>
          </p:cNvPr>
          <p:cNvSpPr txBox="1"/>
          <p:nvPr/>
        </p:nvSpPr>
        <p:spPr>
          <a:xfrm>
            <a:off x="1219920" y="1113263"/>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Resistive beam region</a:t>
            </a:r>
            <a:endParaRPr lang="en-US" dirty="0"/>
          </a:p>
        </p:txBody>
      </p:sp>
      <p:sp>
        <p:nvSpPr>
          <p:cNvPr id="7" name="TextBox 6">
            <a:extLst>
              <a:ext uri="{FF2B5EF4-FFF2-40B4-BE49-F238E27FC236}">
                <a16:creationId xmlns:a16="http://schemas.microsoft.com/office/drawing/2014/main" id="{D41B3D3D-0A3B-B3C9-2BAB-CFFD1BF69CF6}"/>
              </a:ext>
            </a:extLst>
          </p:cNvPr>
          <p:cNvSpPr txBox="1"/>
          <p:nvPr/>
        </p:nvSpPr>
        <p:spPr>
          <a:xfrm>
            <a:off x="7342394" y="1113899"/>
            <a:ext cx="3629686" cy="369332"/>
          </a:xfrm>
          <a:prstGeom prst="rect">
            <a:avLst/>
          </a:prstGeom>
          <a:noFill/>
        </p:spPr>
        <p:txBody>
          <a:bodyPr wrap="square">
            <a:spAutoFit/>
          </a:bodyPr>
          <a:lstStyle/>
          <a:p>
            <a:pPr marL="0" indent="0" algn="ctr">
              <a:buNone/>
            </a:pPr>
            <a:r>
              <a:rPr lang="en-US" b="1" dirty="0">
                <a:solidFill>
                  <a:srgbClr val="0B1324"/>
                </a:solidFill>
                <a:latin typeface="Aptos Display" pitchFamily="34" charset="0"/>
                <a:ea typeface="Aptos Display" pitchFamily="34" charset="-122"/>
                <a:cs typeface="Aptos Display" pitchFamily="34" charset="-120"/>
              </a:rPr>
              <a:t>Dielectric beam region</a:t>
            </a:r>
            <a:endParaRPr lang="en-US" dirty="0"/>
          </a:p>
        </p:txBody>
      </p:sp>
      <p:pic>
        <p:nvPicPr>
          <p:cNvPr id="11" name="Picture 10">
            <a:extLst>
              <a:ext uri="{FF2B5EF4-FFF2-40B4-BE49-F238E27FC236}">
                <a16:creationId xmlns:a16="http://schemas.microsoft.com/office/drawing/2014/main" id="{E9FF4C5A-7943-1770-6056-B0EC6FA47F7D}"/>
              </a:ext>
            </a:extLst>
          </p:cNvPr>
          <p:cNvPicPr>
            <a:picLocks noChangeAspect="1"/>
          </p:cNvPicPr>
          <p:nvPr/>
        </p:nvPicPr>
        <p:blipFill>
          <a:blip r:embed="rId4"/>
          <a:stretch>
            <a:fillRect/>
          </a:stretch>
        </p:blipFill>
        <p:spPr>
          <a:xfrm>
            <a:off x="7785637" y="5744101"/>
            <a:ext cx="2743200" cy="508000"/>
          </a:xfrm>
          <a:prstGeom prst="rect">
            <a:avLst/>
          </a:prstGeom>
        </p:spPr>
      </p:pic>
      <p:pic>
        <p:nvPicPr>
          <p:cNvPr id="12" name="Picture 11">
            <a:extLst>
              <a:ext uri="{FF2B5EF4-FFF2-40B4-BE49-F238E27FC236}">
                <a16:creationId xmlns:a16="http://schemas.microsoft.com/office/drawing/2014/main" id="{5DA1B5FA-EF3B-0F86-610A-A342C872FB31}"/>
              </a:ext>
            </a:extLst>
          </p:cNvPr>
          <p:cNvPicPr>
            <a:picLocks noChangeAspect="1"/>
          </p:cNvPicPr>
          <p:nvPr/>
        </p:nvPicPr>
        <p:blipFill>
          <a:blip r:embed="rId5"/>
          <a:stretch>
            <a:fillRect/>
          </a:stretch>
        </p:blipFill>
        <p:spPr>
          <a:xfrm>
            <a:off x="128362" y="1669895"/>
            <a:ext cx="5812801" cy="3987852"/>
          </a:xfrm>
          <a:prstGeom prst="rect">
            <a:avLst/>
          </a:prstGeom>
        </p:spPr>
      </p:pic>
      <p:pic>
        <p:nvPicPr>
          <p:cNvPr id="13" name="Picture 12">
            <a:extLst>
              <a:ext uri="{FF2B5EF4-FFF2-40B4-BE49-F238E27FC236}">
                <a16:creationId xmlns:a16="http://schemas.microsoft.com/office/drawing/2014/main" id="{C52B9855-A848-AB57-C51B-954AB0FBA481}"/>
              </a:ext>
            </a:extLst>
          </p:cNvPr>
          <p:cNvPicPr>
            <a:picLocks noChangeAspect="1"/>
          </p:cNvPicPr>
          <p:nvPr/>
        </p:nvPicPr>
        <p:blipFill>
          <a:blip r:embed="rId6"/>
          <a:stretch>
            <a:fillRect/>
          </a:stretch>
        </p:blipFill>
        <p:spPr>
          <a:xfrm>
            <a:off x="1275812" y="5744737"/>
            <a:ext cx="3517900" cy="508000"/>
          </a:xfrm>
          <a:prstGeom prst="rect">
            <a:avLst/>
          </a:prstGeom>
        </p:spPr>
      </p:pic>
    </p:spTree>
    <p:extLst>
      <p:ext uri="{BB962C8B-B14F-4D97-AF65-F5344CB8AC3E}">
        <p14:creationId xmlns:p14="http://schemas.microsoft.com/office/powerpoint/2010/main" val="101144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4C43-E9C8-E6D5-1EF3-E33E3480385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5A9D7BD-F2CB-6DA1-A5EE-21852FBFD78A}"/>
              </a:ext>
            </a:extLst>
          </p:cNvPr>
          <p:cNvSpPr/>
          <p:nvPr/>
        </p:nvSpPr>
        <p:spPr>
          <a:xfrm>
            <a:off x="0" y="0"/>
            <a:ext cx="12191695" cy="6858000"/>
          </a:xfrm>
          <a:prstGeom prst="rect">
            <a:avLst/>
          </a:prstGeom>
          <a:solidFill>
            <a:srgbClr val="071126"/>
          </a:solidFill>
          <a:ln w="12700">
            <a:solidFill>
              <a:srgbClr val="071126">
                <a:alpha val="0"/>
              </a:srgbClr>
            </a:solidFill>
            <a:prstDash val="solid"/>
          </a:ln>
        </p:spPr>
        <p:txBody>
          <a:bodyPr/>
          <a:lstStyle/>
          <a:p>
            <a:endParaRPr lang="en-US"/>
          </a:p>
        </p:txBody>
      </p:sp>
      <p:sp>
        <p:nvSpPr>
          <p:cNvPr id="6" name="Shape 4">
            <a:extLst>
              <a:ext uri="{FF2B5EF4-FFF2-40B4-BE49-F238E27FC236}">
                <a16:creationId xmlns:a16="http://schemas.microsoft.com/office/drawing/2014/main" id="{B03E04E4-CDC7-06E6-B48D-719C0844E659}"/>
              </a:ext>
            </a:extLst>
          </p:cNvPr>
          <p:cNvSpPr/>
          <p:nvPr/>
        </p:nvSpPr>
        <p:spPr>
          <a:xfrm>
            <a:off x="530352" y="6007608"/>
            <a:ext cx="10835640" cy="9144"/>
          </a:xfrm>
          <a:prstGeom prst="rect">
            <a:avLst/>
          </a:prstGeom>
          <a:solidFill>
            <a:srgbClr val="2E3A54"/>
          </a:solidFill>
          <a:ln w="12700">
            <a:solidFill>
              <a:srgbClr val="2E3A54">
                <a:alpha val="0"/>
              </a:srgbClr>
            </a:solidFill>
            <a:prstDash val="solid"/>
          </a:ln>
        </p:spPr>
        <p:txBody>
          <a:bodyPr/>
          <a:lstStyle/>
          <a:p>
            <a:endParaRPr lang="en-US"/>
          </a:p>
        </p:txBody>
      </p:sp>
      <p:sp>
        <p:nvSpPr>
          <p:cNvPr id="25" name="Slide Number Placeholder 0">
            <a:extLst>
              <a:ext uri="{FF2B5EF4-FFF2-40B4-BE49-F238E27FC236}">
                <a16:creationId xmlns:a16="http://schemas.microsoft.com/office/drawing/2014/main" id="{6EAC1357-4234-7195-8F1B-11FE112C39BF}"/>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17</a:t>
            </a:fld>
            <a:endParaRPr lang="en-US"/>
          </a:p>
        </p:txBody>
      </p:sp>
      <p:pic>
        <p:nvPicPr>
          <p:cNvPr id="13" name="Image 0" descr="/mnt/data/imcc_logo_watermark_blue.png">
            <a:extLst>
              <a:ext uri="{FF2B5EF4-FFF2-40B4-BE49-F238E27FC236}">
                <a16:creationId xmlns:a16="http://schemas.microsoft.com/office/drawing/2014/main" id="{A34EA6CB-DCAC-80E2-6AAC-C9366823AB1E}"/>
              </a:ext>
            </a:extLst>
          </p:cNvPr>
          <p:cNvPicPr>
            <a:picLocks noChangeAspect="1"/>
          </p:cNvPicPr>
          <p:nvPr/>
        </p:nvPicPr>
        <p:blipFill>
          <a:blip r:embed="rId3"/>
          <a:srcRect b="34496"/>
          <a:stretch>
            <a:fillRect/>
          </a:stretch>
        </p:blipFill>
        <p:spPr>
          <a:xfrm>
            <a:off x="5239509" y="374796"/>
            <a:ext cx="9101645" cy="5961996"/>
          </a:xfrm>
          <a:prstGeom prst="rect">
            <a:avLst/>
          </a:prstGeom>
        </p:spPr>
      </p:pic>
      <p:grpSp>
        <p:nvGrpSpPr>
          <p:cNvPr id="5" name="Group 4">
            <a:extLst>
              <a:ext uri="{FF2B5EF4-FFF2-40B4-BE49-F238E27FC236}">
                <a16:creationId xmlns:a16="http://schemas.microsoft.com/office/drawing/2014/main" id="{6FEE8D91-95BE-13B2-CA30-D08AACEC7B2B}"/>
              </a:ext>
            </a:extLst>
          </p:cNvPr>
          <p:cNvGrpSpPr/>
          <p:nvPr/>
        </p:nvGrpSpPr>
        <p:grpSpPr>
          <a:xfrm>
            <a:off x="530352" y="2113304"/>
            <a:ext cx="5029200" cy="2631392"/>
            <a:chOff x="530352" y="2283454"/>
            <a:chExt cx="5029200" cy="2631392"/>
          </a:xfrm>
        </p:grpSpPr>
        <p:sp>
          <p:nvSpPr>
            <p:cNvPr id="14" name="Text 2">
              <a:extLst>
                <a:ext uri="{FF2B5EF4-FFF2-40B4-BE49-F238E27FC236}">
                  <a16:creationId xmlns:a16="http://schemas.microsoft.com/office/drawing/2014/main" id="{6BAD3C80-129B-0BA3-CC7D-E2D21B0C0977}"/>
                </a:ext>
              </a:extLst>
            </p:cNvPr>
            <p:cNvSpPr/>
            <p:nvPr/>
          </p:nvSpPr>
          <p:spPr>
            <a:xfrm>
              <a:off x="530352" y="2283454"/>
              <a:ext cx="5029200" cy="685692"/>
            </a:xfrm>
            <a:prstGeom prst="rect">
              <a:avLst/>
            </a:prstGeom>
            <a:noFill/>
            <a:ln/>
          </p:spPr>
          <p:txBody>
            <a:bodyPr wrap="square" lIns="0" tIns="0" rIns="0" bIns="0" rtlCol="0" anchor="ctr">
              <a:noAutofit/>
            </a:bodyPr>
            <a:lstStyle/>
            <a:p>
              <a:r>
                <a:rPr lang="en-US" sz="2900" b="1" dirty="0">
                  <a:solidFill>
                    <a:schemeClr val="bg1">
                      <a:lumMod val="65000"/>
                      <a:alpha val="50000"/>
                    </a:schemeClr>
                  </a:solidFill>
                  <a:latin typeface="Aptos Display" pitchFamily="34" charset="0"/>
                </a:rPr>
                <a:t>Space Charge in Matter</a:t>
              </a:r>
              <a:endParaRPr lang="en-US" sz="2900" b="1" dirty="0">
                <a:solidFill>
                  <a:schemeClr val="bg1">
                    <a:lumMod val="65000"/>
                    <a:alpha val="50000"/>
                  </a:schemeClr>
                </a:solidFill>
              </a:endParaRPr>
            </a:p>
          </p:txBody>
        </p:sp>
        <p:sp>
          <p:nvSpPr>
            <p:cNvPr id="15" name="Text 2">
              <a:extLst>
                <a:ext uri="{FF2B5EF4-FFF2-40B4-BE49-F238E27FC236}">
                  <a16:creationId xmlns:a16="http://schemas.microsoft.com/office/drawing/2014/main" id="{A9E894AA-A00D-0A80-1DF4-5D57DB96D77F}"/>
                </a:ext>
              </a:extLst>
            </p:cNvPr>
            <p:cNvSpPr/>
            <p:nvPr/>
          </p:nvSpPr>
          <p:spPr>
            <a:xfrm>
              <a:off x="530352" y="3254690"/>
              <a:ext cx="5029200" cy="844260"/>
            </a:xfrm>
            <a:prstGeom prst="rect">
              <a:avLst/>
            </a:prstGeom>
            <a:noFill/>
            <a:ln/>
          </p:spPr>
          <p:txBody>
            <a:bodyPr wrap="square" lIns="0" tIns="0" rIns="0" bIns="0" rtlCol="0" anchor="ctr">
              <a:normAutofit lnSpcReduction="10000"/>
            </a:bodyPr>
            <a:lstStyle/>
            <a:p>
              <a:r>
                <a:rPr lang="en-US" sz="2900" b="1" dirty="0">
                  <a:solidFill>
                    <a:schemeClr val="bg1">
                      <a:lumMod val="65000"/>
                      <a:alpha val="50000"/>
                    </a:schemeClr>
                  </a:solidFill>
                  <a:latin typeface="Aptos Display" pitchFamily="34" charset="0"/>
                </a:rPr>
                <a:t>Wake Potential and Electromagnetic benchmark</a:t>
              </a:r>
            </a:p>
          </p:txBody>
        </p:sp>
        <p:sp>
          <p:nvSpPr>
            <p:cNvPr id="17" name="Text 2">
              <a:extLst>
                <a:ext uri="{FF2B5EF4-FFF2-40B4-BE49-F238E27FC236}">
                  <a16:creationId xmlns:a16="http://schemas.microsoft.com/office/drawing/2014/main" id="{F654D274-652B-94D6-51DC-355C0D0752F1}"/>
                </a:ext>
              </a:extLst>
            </p:cNvPr>
            <p:cNvSpPr/>
            <p:nvPr/>
          </p:nvSpPr>
          <p:spPr>
            <a:xfrm>
              <a:off x="530352" y="4384494"/>
              <a:ext cx="5029200" cy="530352"/>
            </a:xfrm>
            <a:prstGeom prst="rect">
              <a:avLst/>
            </a:prstGeom>
            <a:noFill/>
            <a:ln/>
          </p:spPr>
          <p:txBody>
            <a:bodyPr wrap="square" lIns="0" tIns="0" rIns="0" bIns="0" rtlCol="0" anchor="ctr">
              <a:normAutofit/>
            </a:bodyPr>
            <a:lstStyle/>
            <a:p>
              <a:r>
                <a:rPr lang="en-US" sz="2900" b="1" dirty="0">
                  <a:solidFill>
                    <a:schemeClr val="bg1"/>
                  </a:solidFill>
                  <a:latin typeface="Aptos Display" pitchFamily="34" charset="0"/>
                </a:rPr>
                <a:t>Conclusion and Outlook</a:t>
              </a:r>
            </a:p>
          </p:txBody>
        </p:sp>
      </p:grpSp>
      <p:sp>
        <p:nvSpPr>
          <p:cNvPr id="3" name="Text 5">
            <a:extLst>
              <a:ext uri="{FF2B5EF4-FFF2-40B4-BE49-F238E27FC236}">
                <a16:creationId xmlns:a16="http://schemas.microsoft.com/office/drawing/2014/main" id="{F49F66C2-8E05-3821-BC1B-322EE8AFE160}"/>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16011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CDFD3-6FBE-A44C-B2A3-9248A8B6B00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E915FCB-EF30-F482-14BC-F4F486788842}"/>
              </a:ext>
            </a:extLst>
          </p:cNvPr>
          <p:cNvSpPr/>
          <p:nvPr/>
        </p:nvSpPr>
        <p:spPr>
          <a:xfrm>
            <a:off x="438912" y="347472"/>
            <a:ext cx="11459046"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Conclusion and Outlook</a:t>
            </a:r>
          </a:p>
        </p:txBody>
      </p:sp>
      <p:sp>
        <p:nvSpPr>
          <p:cNvPr id="26" name="Slide Number Placeholder 0">
            <a:extLst>
              <a:ext uri="{FF2B5EF4-FFF2-40B4-BE49-F238E27FC236}">
                <a16:creationId xmlns:a16="http://schemas.microsoft.com/office/drawing/2014/main" id="{2913661E-A774-C48E-F53A-9161765755DD}"/>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18</a:t>
            </a:fld>
            <a:endParaRPr lang="en-US"/>
          </a:p>
        </p:txBody>
      </p:sp>
      <p:sp>
        <p:nvSpPr>
          <p:cNvPr id="27" name="Shape 6">
            <a:extLst>
              <a:ext uri="{FF2B5EF4-FFF2-40B4-BE49-F238E27FC236}">
                <a16:creationId xmlns:a16="http://schemas.microsoft.com/office/drawing/2014/main" id="{4A4F1112-F88C-01FA-F15D-1CD9DEFDE90B}"/>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3" name="Shape 15">
            <a:extLst>
              <a:ext uri="{FF2B5EF4-FFF2-40B4-BE49-F238E27FC236}">
                <a16:creationId xmlns:a16="http://schemas.microsoft.com/office/drawing/2014/main" id="{D42B8063-8AD0-24B7-5C6E-64127336CC37}"/>
              </a:ext>
            </a:extLst>
          </p:cNvPr>
          <p:cNvSpPr/>
          <p:nvPr/>
        </p:nvSpPr>
        <p:spPr>
          <a:xfrm>
            <a:off x="388801" y="957592"/>
            <a:ext cx="5598470" cy="3531282"/>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5" name="TextBox 4">
            <a:extLst>
              <a:ext uri="{FF2B5EF4-FFF2-40B4-BE49-F238E27FC236}">
                <a16:creationId xmlns:a16="http://schemas.microsoft.com/office/drawing/2014/main" id="{C5AE1B1D-54C6-8066-24E9-BE809719ED82}"/>
              </a:ext>
            </a:extLst>
          </p:cNvPr>
          <p:cNvSpPr txBox="1"/>
          <p:nvPr/>
        </p:nvSpPr>
        <p:spPr>
          <a:xfrm>
            <a:off x="1203204" y="944532"/>
            <a:ext cx="3629686" cy="400110"/>
          </a:xfrm>
          <a:prstGeom prst="rect">
            <a:avLst/>
          </a:prstGeom>
          <a:noFill/>
        </p:spPr>
        <p:txBody>
          <a:bodyPr wrap="square">
            <a:spAutoFit/>
          </a:bodyPr>
          <a:lstStyle/>
          <a:p>
            <a:pPr marL="0" indent="0" algn="ctr">
              <a:buNone/>
            </a:pPr>
            <a:r>
              <a:rPr lang="en-US" sz="2000" b="1" dirty="0">
                <a:solidFill>
                  <a:srgbClr val="0B1324"/>
                </a:solidFill>
                <a:latin typeface="Aptos Display" pitchFamily="34" charset="0"/>
                <a:ea typeface="Aptos Display" pitchFamily="34" charset="-122"/>
                <a:cs typeface="Aptos Display" pitchFamily="34" charset="-120"/>
              </a:rPr>
              <a:t>Conclusions</a:t>
            </a:r>
            <a:endParaRPr lang="en-US" dirty="0"/>
          </a:p>
        </p:txBody>
      </p:sp>
      <p:sp>
        <p:nvSpPr>
          <p:cNvPr id="6" name="Text 14">
            <a:extLst>
              <a:ext uri="{FF2B5EF4-FFF2-40B4-BE49-F238E27FC236}">
                <a16:creationId xmlns:a16="http://schemas.microsoft.com/office/drawing/2014/main" id="{D8FBBEEA-BFA9-7C77-F1C8-5074036A610F}"/>
              </a:ext>
            </a:extLst>
          </p:cNvPr>
          <p:cNvSpPr/>
          <p:nvPr/>
        </p:nvSpPr>
        <p:spPr>
          <a:xfrm>
            <a:off x="438912" y="1237445"/>
            <a:ext cx="5498249" cy="3395099"/>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Space-charge impedance can change </a:t>
            </a:r>
            <a:r>
              <a:rPr lang="en-US" b="1" dirty="0"/>
              <a:t>qualitatively</a:t>
            </a:r>
            <a:r>
              <a:rPr lang="en-US" dirty="0"/>
              <a:t> when the beam region is filled with matter</a:t>
            </a:r>
          </a:p>
          <a:p>
            <a:pPr marL="171450" indent="-171450">
              <a:lnSpc>
                <a:spcPct val="150000"/>
              </a:lnSpc>
              <a:buClr>
                <a:srgbClr val="0045D1"/>
              </a:buClr>
              <a:buFont typeface="Arial" panose="020B0604020202020204" pitchFamily="34" charset="0"/>
              <a:buChar char="•"/>
            </a:pPr>
            <a:r>
              <a:rPr lang="en-US" dirty="0"/>
              <a:t>Conductive media can significantly modify the </a:t>
            </a:r>
            <a:r>
              <a:rPr lang="en-US" b="1" dirty="0"/>
              <a:t>magnitude, phase and sign of the space-charge impedance</a:t>
            </a:r>
            <a:r>
              <a:rPr lang="en-US" dirty="0"/>
              <a:t>, while dielectric media can introduce </a:t>
            </a:r>
            <a:r>
              <a:rPr lang="en-US" b="1" dirty="0"/>
              <a:t>resonant </a:t>
            </a:r>
            <a:r>
              <a:rPr lang="en-US" b="1" dirty="0" err="1"/>
              <a:t>behaviour</a:t>
            </a:r>
            <a:endParaRPr lang="en-US" b="1" dirty="0"/>
          </a:p>
          <a:p>
            <a:pPr marL="171450" indent="-171450">
              <a:lnSpc>
                <a:spcPct val="150000"/>
              </a:lnSpc>
              <a:buClr>
                <a:srgbClr val="0045D1"/>
              </a:buClr>
              <a:buFont typeface="Arial" panose="020B0604020202020204" pitchFamily="34" charset="0"/>
              <a:buChar char="•"/>
            </a:pPr>
            <a:r>
              <a:rPr lang="en-US" dirty="0"/>
              <a:t>Analytical predictions are reproduced with </a:t>
            </a:r>
            <a:r>
              <a:rPr lang="en-US" b="1" dirty="0"/>
              <a:t>very good agreement by WAKIS</a:t>
            </a:r>
            <a:endParaRPr lang="en-GB" b="1" dirty="0"/>
          </a:p>
        </p:txBody>
      </p:sp>
      <p:sp>
        <p:nvSpPr>
          <p:cNvPr id="7" name="Shape 15">
            <a:extLst>
              <a:ext uri="{FF2B5EF4-FFF2-40B4-BE49-F238E27FC236}">
                <a16:creationId xmlns:a16="http://schemas.microsoft.com/office/drawing/2014/main" id="{C6EE0FF7-37BB-8D1A-AE76-1EA8921A70A6}"/>
              </a:ext>
            </a:extLst>
          </p:cNvPr>
          <p:cNvSpPr/>
          <p:nvPr/>
        </p:nvSpPr>
        <p:spPr>
          <a:xfrm>
            <a:off x="6204729" y="957592"/>
            <a:ext cx="5598470" cy="3531282"/>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8" name="TextBox 7">
            <a:extLst>
              <a:ext uri="{FF2B5EF4-FFF2-40B4-BE49-F238E27FC236}">
                <a16:creationId xmlns:a16="http://schemas.microsoft.com/office/drawing/2014/main" id="{BED183D9-58F2-BAEB-18CD-698641C95BB8}"/>
              </a:ext>
            </a:extLst>
          </p:cNvPr>
          <p:cNvSpPr txBox="1"/>
          <p:nvPr/>
        </p:nvSpPr>
        <p:spPr>
          <a:xfrm>
            <a:off x="7359110" y="957591"/>
            <a:ext cx="3629686" cy="400110"/>
          </a:xfrm>
          <a:prstGeom prst="rect">
            <a:avLst/>
          </a:prstGeom>
          <a:noFill/>
        </p:spPr>
        <p:txBody>
          <a:bodyPr wrap="square">
            <a:spAutoFit/>
          </a:bodyPr>
          <a:lstStyle/>
          <a:p>
            <a:pPr marL="0" indent="0" algn="ctr">
              <a:buNone/>
            </a:pPr>
            <a:r>
              <a:rPr lang="en-US" sz="2000" b="1" dirty="0">
                <a:solidFill>
                  <a:srgbClr val="0B1324"/>
                </a:solidFill>
                <a:latin typeface="Aptos Display" pitchFamily="34" charset="0"/>
                <a:ea typeface="Aptos Display" pitchFamily="34" charset="-122"/>
                <a:cs typeface="Aptos Display" pitchFamily="34" charset="-120"/>
              </a:rPr>
              <a:t>Outlook</a:t>
            </a:r>
            <a:endParaRPr lang="en-US" dirty="0"/>
          </a:p>
        </p:txBody>
      </p:sp>
      <p:sp>
        <p:nvSpPr>
          <p:cNvPr id="9" name="Text 14">
            <a:extLst>
              <a:ext uri="{FF2B5EF4-FFF2-40B4-BE49-F238E27FC236}">
                <a16:creationId xmlns:a16="http://schemas.microsoft.com/office/drawing/2014/main" id="{9EE63327-2166-D04E-0CF6-4CCD0BA1B6B5}"/>
              </a:ext>
            </a:extLst>
          </p:cNvPr>
          <p:cNvSpPr/>
          <p:nvPr/>
        </p:nvSpPr>
        <p:spPr>
          <a:xfrm>
            <a:off x="6276966" y="1281761"/>
            <a:ext cx="5476122" cy="2924537"/>
          </a:xfrm>
          <a:prstGeom prst="rect">
            <a:avLst/>
          </a:prstGeom>
          <a:noFill/>
          <a:ln/>
        </p:spPr>
        <p:txBody>
          <a:bodyPr wrap="square" lIns="0" tIns="0" rIns="0" bIns="0" rtlCol="0" anchor="t">
            <a:noAutofit/>
          </a:bodyPr>
          <a:lstStyle/>
          <a:p>
            <a:pPr marL="171450" indent="-171450">
              <a:lnSpc>
                <a:spcPct val="150000"/>
              </a:lnSpc>
              <a:buClr>
                <a:srgbClr val="0045D1"/>
              </a:buClr>
              <a:buFont typeface="Arial" panose="020B0604020202020204" pitchFamily="34" charset="0"/>
              <a:buChar char="•"/>
            </a:pPr>
            <a:r>
              <a:rPr lang="en-US" dirty="0"/>
              <a:t>Extend the benchmark to </a:t>
            </a:r>
            <a:r>
              <a:rPr lang="en-US" b="1" dirty="0"/>
              <a:t>realistic finite-length absorbers, transitions, materials and geometries</a:t>
            </a:r>
            <a:endParaRPr lang="en-US" dirty="0"/>
          </a:p>
          <a:p>
            <a:pPr marL="171450" indent="-171450">
              <a:lnSpc>
                <a:spcPct val="150000"/>
              </a:lnSpc>
              <a:buClr>
                <a:srgbClr val="0045D1"/>
              </a:buClr>
              <a:buFont typeface="Arial" panose="020B0604020202020204" pitchFamily="34" charset="0"/>
              <a:buChar char="•"/>
            </a:pPr>
            <a:r>
              <a:rPr lang="en-US" dirty="0"/>
              <a:t>Quantify the resulting effects for </a:t>
            </a:r>
            <a:r>
              <a:rPr lang="en-US" b="1" dirty="0"/>
              <a:t>representative ionization-cooling stages</a:t>
            </a:r>
          </a:p>
          <a:p>
            <a:pPr marL="171450" indent="-171450">
              <a:lnSpc>
                <a:spcPct val="150000"/>
              </a:lnSpc>
              <a:buClr>
                <a:srgbClr val="0045D1"/>
              </a:buClr>
              <a:buFont typeface="Arial" panose="020B0604020202020204" pitchFamily="34" charset="0"/>
              <a:buChar char="•"/>
            </a:pPr>
            <a:r>
              <a:rPr lang="en-GB" dirty="0"/>
              <a:t>Include the resulting impedances/wakes in </a:t>
            </a:r>
            <a:r>
              <a:rPr lang="en-GB" b="1" dirty="0"/>
              <a:t>beam-dynamics simulations</a:t>
            </a:r>
            <a:r>
              <a:rPr lang="en-GB" dirty="0"/>
              <a:t> to quantify their impact on the cooling channel.</a:t>
            </a:r>
          </a:p>
          <a:p>
            <a:pPr marL="171450" indent="-171450">
              <a:lnSpc>
                <a:spcPct val="150000"/>
              </a:lnSpc>
              <a:buClr>
                <a:srgbClr val="0045D1"/>
              </a:buClr>
              <a:buFont typeface="Arial" panose="020B0604020202020204" pitchFamily="34" charset="0"/>
              <a:buChar char="•"/>
            </a:pPr>
            <a:endParaRPr lang="en-GB" dirty="0"/>
          </a:p>
        </p:txBody>
      </p:sp>
      <p:sp>
        <p:nvSpPr>
          <p:cNvPr id="10" name="Text 5">
            <a:extLst>
              <a:ext uri="{FF2B5EF4-FFF2-40B4-BE49-F238E27FC236}">
                <a16:creationId xmlns:a16="http://schemas.microsoft.com/office/drawing/2014/main" id="{0A0E929F-80A1-8646-4442-827CECA2A5BD}"/>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17" name="Picture 16">
            <a:extLst>
              <a:ext uri="{FF2B5EF4-FFF2-40B4-BE49-F238E27FC236}">
                <a16:creationId xmlns:a16="http://schemas.microsoft.com/office/drawing/2014/main" id="{483F5783-A872-D28D-AF43-4B878A352E87}"/>
              </a:ext>
            </a:extLst>
          </p:cNvPr>
          <p:cNvPicPr>
            <a:picLocks noChangeAspect="1"/>
          </p:cNvPicPr>
          <p:nvPr/>
        </p:nvPicPr>
        <p:blipFill>
          <a:blip r:embed="rId3"/>
          <a:srcRect l="3622" t="14670" r="3643" b="13903"/>
          <a:stretch>
            <a:fillRect/>
          </a:stretch>
        </p:blipFill>
        <p:spPr>
          <a:xfrm>
            <a:off x="1539012" y="4655114"/>
            <a:ext cx="9113975" cy="1828060"/>
          </a:xfrm>
          <a:prstGeom prst="rect">
            <a:avLst/>
          </a:prstGeom>
        </p:spPr>
      </p:pic>
      <p:sp>
        <p:nvSpPr>
          <p:cNvPr id="4" name="Text 5">
            <a:extLst>
              <a:ext uri="{FF2B5EF4-FFF2-40B4-BE49-F238E27FC236}">
                <a16:creationId xmlns:a16="http://schemas.microsoft.com/office/drawing/2014/main" id="{ACEBFC31-EAFA-44CB-77DD-3A7456978E72}"/>
              </a:ext>
            </a:extLst>
          </p:cNvPr>
          <p:cNvSpPr/>
          <p:nvPr/>
        </p:nvSpPr>
        <p:spPr>
          <a:xfrm>
            <a:off x="8428253" y="6450880"/>
            <a:ext cx="2435842" cy="132800"/>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rPr>
              <a:t>Longitudinal electric field for a beam propagating in a dielectric</a:t>
            </a:r>
            <a:endParaRPr lang="en-US" sz="650" dirty="0"/>
          </a:p>
        </p:txBody>
      </p:sp>
    </p:spTree>
    <p:extLst>
      <p:ext uri="{BB962C8B-B14F-4D97-AF65-F5344CB8AC3E}">
        <p14:creationId xmlns:p14="http://schemas.microsoft.com/office/powerpoint/2010/main" val="2096504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75523-70E4-A959-9174-20072B57AC6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C84947D-2661-9BBA-F2CA-43EDDEF7F1D1}"/>
              </a:ext>
            </a:extLst>
          </p:cNvPr>
          <p:cNvSpPr/>
          <p:nvPr/>
        </p:nvSpPr>
        <p:spPr>
          <a:xfrm>
            <a:off x="0" y="-1752"/>
            <a:ext cx="12191695" cy="6858000"/>
          </a:xfrm>
          <a:prstGeom prst="rect">
            <a:avLst/>
          </a:prstGeom>
          <a:solidFill>
            <a:srgbClr val="071126"/>
          </a:solidFill>
          <a:ln w="12700">
            <a:solidFill>
              <a:srgbClr val="071126">
                <a:alpha val="0"/>
              </a:srgbClr>
            </a:solidFill>
            <a:prstDash val="solid"/>
          </a:ln>
        </p:spPr>
        <p:txBody>
          <a:bodyPr/>
          <a:lstStyle/>
          <a:p>
            <a:endParaRPr lang="en-US" dirty="0"/>
          </a:p>
        </p:txBody>
      </p:sp>
      <p:sp>
        <p:nvSpPr>
          <p:cNvPr id="4" name="Text 2">
            <a:extLst>
              <a:ext uri="{FF2B5EF4-FFF2-40B4-BE49-F238E27FC236}">
                <a16:creationId xmlns:a16="http://schemas.microsoft.com/office/drawing/2014/main" id="{080819CE-1C2F-E33B-ED38-86F5EC70A594}"/>
              </a:ext>
            </a:extLst>
          </p:cNvPr>
          <p:cNvSpPr/>
          <p:nvPr/>
        </p:nvSpPr>
        <p:spPr>
          <a:xfrm>
            <a:off x="530352" y="1719072"/>
            <a:ext cx="5029200" cy="530352"/>
          </a:xfrm>
          <a:prstGeom prst="rect">
            <a:avLst/>
          </a:prstGeom>
          <a:noFill/>
          <a:ln/>
        </p:spPr>
        <p:txBody>
          <a:bodyPr wrap="square" lIns="0" tIns="0" rIns="0" bIns="0" rtlCol="0" anchor="ctr">
            <a:normAutofit/>
          </a:bodyPr>
          <a:lstStyle/>
          <a:p>
            <a:pPr marL="0" indent="0">
              <a:buNone/>
            </a:pPr>
            <a:r>
              <a:rPr lang="en-US" sz="2900" b="1" dirty="0">
                <a:solidFill>
                  <a:srgbClr val="FFFFFF"/>
                </a:solidFill>
                <a:latin typeface="Aptos Display" pitchFamily="34" charset="0"/>
                <a:ea typeface="Aptos Display" pitchFamily="34" charset="-122"/>
                <a:cs typeface="Aptos Display" pitchFamily="34" charset="-120"/>
              </a:rPr>
              <a:t>Thank you for your attention!</a:t>
            </a:r>
            <a:endParaRPr lang="en-US" sz="2900" dirty="0"/>
          </a:p>
        </p:txBody>
      </p:sp>
      <p:sp>
        <p:nvSpPr>
          <p:cNvPr id="6" name="Shape 4">
            <a:extLst>
              <a:ext uri="{FF2B5EF4-FFF2-40B4-BE49-F238E27FC236}">
                <a16:creationId xmlns:a16="http://schemas.microsoft.com/office/drawing/2014/main" id="{DEEFD75F-A224-ECAB-35B9-DAB437A729BA}"/>
              </a:ext>
            </a:extLst>
          </p:cNvPr>
          <p:cNvSpPr/>
          <p:nvPr/>
        </p:nvSpPr>
        <p:spPr>
          <a:xfrm>
            <a:off x="530352" y="6007608"/>
            <a:ext cx="10835640" cy="9144"/>
          </a:xfrm>
          <a:prstGeom prst="rect">
            <a:avLst/>
          </a:prstGeom>
          <a:solidFill>
            <a:srgbClr val="2E3A54"/>
          </a:solidFill>
          <a:ln w="12700">
            <a:solidFill>
              <a:srgbClr val="2E3A54">
                <a:alpha val="0"/>
              </a:srgbClr>
            </a:solidFill>
            <a:prstDash val="solid"/>
          </a:ln>
        </p:spPr>
        <p:txBody>
          <a:bodyPr/>
          <a:lstStyle/>
          <a:p>
            <a:endParaRPr lang="en-US"/>
          </a:p>
        </p:txBody>
      </p:sp>
      <p:sp>
        <p:nvSpPr>
          <p:cNvPr id="25" name="Slide Number Placeholder 0">
            <a:extLst>
              <a:ext uri="{FF2B5EF4-FFF2-40B4-BE49-F238E27FC236}">
                <a16:creationId xmlns:a16="http://schemas.microsoft.com/office/drawing/2014/main" id="{1B12AA96-CB35-913B-9713-B26B3DE7AE7B}"/>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19</a:t>
            </a:fld>
            <a:endParaRPr lang="en-US"/>
          </a:p>
        </p:txBody>
      </p:sp>
      <p:sp>
        <p:nvSpPr>
          <p:cNvPr id="14" name="TextBox 13">
            <a:extLst>
              <a:ext uri="{FF2B5EF4-FFF2-40B4-BE49-F238E27FC236}">
                <a16:creationId xmlns:a16="http://schemas.microsoft.com/office/drawing/2014/main" id="{84B1550F-5596-5E93-4D20-0EAEFFC72907}"/>
              </a:ext>
            </a:extLst>
          </p:cNvPr>
          <p:cNvSpPr txBox="1"/>
          <p:nvPr/>
        </p:nvSpPr>
        <p:spPr>
          <a:xfrm>
            <a:off x="530352" y="5420435"/>
            <a:ext cx="6174088" cy="553998"/>
          </a:xfrm>
          <a:prstGeom prst="rect">
            <a:avLst/>
          </a:prstGeom>
          <a:noFill/>
        </p:spPr>
        <p:txBody>
          <a:bodyPr wrap="square">
            <a:spAutoFit/>
          </a:bodyPr>
          <a:lstStyle/>
          <a:p>
            <a:pPr marL="0" indent="0">
              <a:buNone/>
            </a:pPr>
            <a:r>
              <a:rPr lang="en-US" sz="1000" dirty="0">
                <a:solidFill>
                  <a:srgbClr val="606B80"/>
                </a:solidFill>
                <a:latin typeface="Aptos" pitchFamily="34" charset="0"/>
                <a:ea typeface="Aptos" pitchFamily="34" charset="-122"/>
                <a:cs typeface="Aptos" pitchFamily="34" charset="-120"/>
              </a:rPr>
              <a:t>Funded by the European Union (EU). Views and opinions expressed are however those of the author(s) only and do not necessarily reflect those of the EU or European Research Executive Agency (REA). Neither the EU nor the REA can be held responsible for them.</a:t>
            </a:r>
          </a:p>
        </p:txBody>
      </p:sp>
      <p:pic>
        <p:nvPicPr>
          <p:cNvPr id="15" name="Image 0" descr="/mnt/data/imcc_logo_watermark_blue.png">
            <a:extLst>
              <a:ext uri="{FF2B5EF4-FFF2-40B4-BE49-F238E27FC236}">
                <a16:creationId xmlns:a16="http://schemas.microsoft.com/office/drawing/2014/main" id="{A37E5AEA-53D1-2ED1-C033-428457A20851}"/>
              </a:ext>
            </a:extLst>
          </p:cNvPr>
          <p:cNvPicPr>
            <a:picLocks noChangeAspect="1"/>
          </p:cNvPicPr>
          <p:nvPr/>
        </p:nvPicPr>
        <p:blipFill>
          <a:blip r:embed="rId3"/>
          <a:srcRect b="34496"/>
          <a:stretch>
            <a:fillRect/>
          </a:stretch>
        </p:blipFill>
        <p:spPr>
          <a:xfrm>
            <a:off x="5239509" y="374796"/>
            <a:ext cx="9101645" cy="5961996"/>
          </a:xfrm>
          <a:prstGeom prst="rect">
            <a:avLst/>
          </a:prstGeom>
        </p:spPr>
      </p:pic>
      <p:sp>
        <p:nvSpPr>
          <p:cNvPr id="3" name="Text 5">
            <a:extLst>
              <a:ext uri="{FF2B5EF4-FFF2-40B4-BE49-F238E27FC236}">
                <a16:creationId xmlns:a16="http://schemas.microsoft.com/office/drawing/2014/main" id="{D2B46A43-D8B5-6C01-F711-99238BB2CCA5}"/>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3412316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611A-CE57-6760-9F59-2D24292D55E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F3A8C01-9C79-66D0-0AEC-480504F73FE4}"/>
              </a:ext>
            </a:extLst>
          </p:cNvPr>
          <p:cNvSpPr/>
          <p:nvPr/>
        </p:nvSpPr>
        <p:spPr>
          <a:xfrm>
            <a:off x="438912" y="347472"/>
            <a:ext cx="6766560" cy="329184"/>
          </a:xfrm>
          <a:prstGeom prst="rect">
            <a:avLst/>
          </a:prstGeom>
          <a:noFill/>
          <a:ln/>
        </p:spPr>
        <p:txBody>
          <a:bodyPr wrap="square" lIns="0" tIns="0" rIns="0" bIns="0" rtlCol="0" anchor="ctr">
            <a:normAutofit/>
          </a:bodyPr>
          <a:lstStyle/>
          <a:p>
            <a:pPr marL="0" indent="0">
              <a:buNone/>
            </a:pPr>
            <a:r>
              <a:rPr lang="en-US" sz="2100" b="1" dirty="0">
                <a:solidFill>
                  <a:srgbClr val="0B1324"/>
                </a:solidFill>
                <a:latin typeface="Aptos Display" pitchFamily="34" charset="0"/>
                <a:ea typeface="Aptos Display" pitchFamily="34" charset="-122"/>
                <a:cs typeface="Aptos Display" pitchFamily="34" charset="-120"/>
              </a:rPr>
              <a:t>References</a:t>
            </a:r>
            <a:endParaRPr lang="en-US" sz="2100" dirty="0"/>
          </a:p>
        </p:txBody>
      </p:sp>
      <p:sp>
        <p:nvSpPr>
          <p:cNvPr id="26" name="Slide Number Placeholder 0">
            <a:extLst>
              <a:ext uri="{FF2B5EF4-FFF2-40B4-BE49-F238E27FC236}">
                <a16:creationId xmlns:a16="http://schemas.microsoft.com/office/drawing/2014/main" id="{25BD17F5-D7D7-5FBB-BA49-C7478C7C98DF}"/>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20</a:t>
            </a:fld>
            <a:endParaRPr lang="en-US"/>
          </a:p>
        </p:txBody>
      </p:sp>
      <p:sp>
        <p:nvSpPr>
          <p:cNvPr id="27" name="Shape 6">
            <a:extLst>
              <a:ext uri="{FF2B5EF4-FFF2-40B4-BE49-F238E27FC236}">
                <a16:creationId xmlns:a16="http://schemas.microsoft.com/office/drawing/2014/main" id="{7C3BDEDB-0B91-A195-B41E-E95EE1762194}"/>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31" name="Text 14">
            <a:extLst>
              <a:ext uri="{FF2B5EF4-FFF2-40B4-BE49-F238E27FC236}">
                <a16:creationId xmlns:a16="http://schemas.microsoft.com/office/drawing/2014/main" id="{237EFC9D-F1D6-DA8A-C16C-D022E183A816}"/>
              </a:ext>
            </a:extLst>
          </p:cNvPr>
          <p:cNvSpPr/>
          <p:nvPr/>
        </p:nvSpPr>
        <p:spPr>
          <a:xfrm>
            <a:off x="694944" y="1687463"/>
            <a:ext cx="4206240" cy="664673"/>
          </a:xfrm>
          <a:prstGeom prst="rect">
            <a:avLst/>
          </a:prstGeom>
          <a:noFill/>
          <a:ln/>
        </p:spPr>
        <p:txBody>
          <a:bodyPr wrap="square" lIns="0" tIns="0" rIns="0" bIns="0" rtlCol="0" anchor="t">
            <a:normAutofit/>
          </a:bodyPr>
          <a:lstStyle/>
          <a:p>
            <a:pPr marL="171450" indent="-171450">
              <a:buClr>
                <a:srgbClr val="0045D1"/>
              </a:buClr>
              <a:buFont typeface="Arial" panose="020B0604020202020204" pitchFamily="34" charset="0"/>
              <a:buChar char="•"/>
            </a:pPr>
            <a:endParaRPr lang="en-US" sz="1130" dirty="0">
              <a:solidFill>
                <a:srgbClr val="0B1324"/>
              </a:solidFill>
              <a:latin typeface="Aptos" pitchFamily="34" charset="0"/>
              <a:ea typeface="Aptos" pitchFamily="34" charset="-122"/>
              <a:cs typeface="Aptos" pitchFamily="34" charset="-120"/>
            </a:endParaRPr>
          </a:p>
          <a:p>
            <a:pPr marL="171450" indent="-171450">
              <a:buClr>
                <a:srgbClr val="0045D1"/>
              </a:buClr>
              <a:buFont typeface="Arial" panose="020B0604020202020204" pitchFamily="34" charset="0"/>
              <a:buChar char="•"/>
            </a:pPr>
            <a:endParaRPr lang="en-US" sz="1130" dirty="0">
              <a:solidFill>
                <a:srgbClr val="0B1324"/>
              </a:solidFill>
              <a:latin typeface="Aptos" pitchFamily="34" charset="0"/>
              <a:ea typeface="Aptos" pitchFamily="34" charset="-122"/>
              <a:cs typeface="Aptos" pitchFamily="34" charset="-120"/>
            </a:endParaRPr>
          </a:p>
          <a:p>
            <a:pPr marL="171450" indent="-171450">
              <a:buClr>
                <a:srgbClr val="0045D1"/>
              </a:buClr>
              <a:buFont typeface="Arial" panose="020B0604020202020204" pitchFamily="34" charset="0"/>
              <a:buChar char="•"/>
            </a:pPr>
            <a:endParaRPr lang="en-US" sz="1130" dirty="0"/>
          </a:p>
        </p:txBody>
      </p:sp>
      <p:sp>
        <p:nvSpPr>
          <p:cNvPr id="6" name="Text 14">
            <a:extLst>
              <a:ext uri="{FF2B5EF4-FFF2-40B4-BE49-F238E27FC236}">
                <a16:creationId xmlns:a16="http://schemas.microsoft.com/office/drawing/2014/main" id="{5F513E3F-A3C0-2A54-26C7-DC80D7E69E2C}"/>
              </a:ext>
            </a:extLst>
          </p:cNvPr>
          <p:cNvSpPr/>
          <p:nvPr/>
        </p:nvSpPr>
        <p:spPr>
          <a:xfrm>
            <a:off x="847344" y="1839863"/>
            <a:ext cx="4206240" cy="664673"/>
          </a:xfrm>
          <a:prstGeom prst="rect">
            <a:avLst/>
          </a:prstGeom>
          <a:noFill/>
          <a:ln/>
        </p:spPr>
        <p:txBody>
          <a:bodyPr wrap="square" lIns="0" tIns="0" rIns="0" bIns="0" rtlCol="0" anchor="t">
            <a:normAutofit/>
          </a:bodyPr>
          <a:lstStyle/>
          <a:p>
            <a:pPr marL="171450" indent="-171450">
              <a:buClr>
                <a:srgbClr val="0045D1"/>
              </a:buClr>
              <a:buFont typeface="Arial" panose="020B0604020202020204" pitchFamily="34" charset="0"/>
              <a:buChar char="•"/>
            </a:pPr>
            <a:endParaRPr lang="en-US" sz="1130" dirty="0">
              <a:solidFill>
                <a:srgbClr val="0B1324"/>
              </a:solidFill>
              <a:latin typeface="Aptos" pitchFamily="34" charset="0"/>
              <a:ea typeface="Aptos" pitchFamily="34" charset="-122"/>
              <a:cs typeface="Aptos" pitchFamily="34" charset="-120"/>
            </a:endParaRPr>
          </a:p>
          <a:p>
            <a:pPr marL="171450" indent="-171450">
              <a:buClr>
                <a:srgbClr val="0045D1"/>
              </a:buClr>
              <a:buFont typeface="Arial" panose="020B0604020202020204" pitchFamily="34" charset="0"/>
              <a:buChar char="•"/>
            </a:pPr>
            <a:endParaRPr lang="en-US" sz="1130" dirty="0">
              <a:solidFill>
                <a:srgbClr val="0B1324"/>
              </a:solidFill>
              <a:latin typeface="Aptos" pitchFamily="34" charset="0"/>
              <a:ea typeface="Aptos" pitchFamily="34" charset="-122"/>
              <a:cs typeface="Aptos" pitchFamily="34" charset="-120"/>
            </a:endParaRPr>
          </a:p>
          <a:p>
            <a:pPr marL="171450" indent="-171450">
              <a:buClr>
                <a:srgbClr val="0045D1"/>
              </a:buClr>
              <a:buFont typeface="Arial" panose="020B0604020202020204" pitchFamily="34" charset="0"/>
              <a:buChar char="•"/>
            </a:pPr>
            <a:endParaRPr lang="en-US" sz="1130" dirty="0"/>
          </a:p>
        </p:txBody>
      </p:sp>
      <p:sp>
        <p:nvSpPr>
          <p:cNvPr id="3" name="Text 5">
            <a:extLst>
              <a:ext uri="{FF2B5EF4-FFF2-40B4-BE49-F238E27FC236}">
                <a16:creationId xmlns:a16="http://schemas.microsoft.com/office/drawing/2014/main" id="{ED1D79E2-68FA-EDD5-5B14-59BD11A70A64}"/>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
        <p:nvSpPr>
          <p:cNvPr id="4" name="Shape 15">
            <a:extLst>
              <a:ext uri="{FF2B5EF4-FFF2-40B4-BE49-F238E27FC236}">
                <a16:creationId xmlns:a16="http://schemas.microsoft.com/office/drawing/2014/main" id="{FBF9F3D0-1D41-D29B-94B6-A961E35D99A1}"/>
              </a:ext>
            </a:extLst>
          </p:cNvPr>
          <p:cNvSpPr/>
          <p:nvPr/>
        </p:nvSpPr>
        <p:spPr>
          <a:xfrm>
            <a:off x="838201" y="2314977"/>
            <a:ext cx="10515599" cy="2228046"/>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9" name="Text 14">
            <a:extLst>
              <a:ext uri="{FF2B5EF4-FFF2-40B4-BE49-F238E27FC236}">
                <a16:creationId xmlns:a16="http://schemas.microsoft.com/office/drawing/2014/main" id="{922F6F0A-F8A7-7768-DE42-8428C2FE249F}"/>
              </a:ext>
            </a:extLst>
          </p:cNvPr>
          <p:cNvSpPr/>
          <p:nvPr/>
        </p:nvSpPr>
        <p:spPr>
          <a:xfrm>
            <a:off x="1274965" y="2314978"/>
            <a:ext cx="9642070" cy="2228045"/>
          </a:xfrm>
          <a:prstGeom prst="rect">
            <a:avLst/>
          </a:prstGeom>
          <a:noFill/>
          <a:ln/>
        </p:spPr>
        <p:txBody>
          <a:bodyPr wrap="square" lIns="0" tIns="0" rIns="0" bIns="0" rtlCol="0" anchor="ctr">
            <a:normAutofit/>
          </a:bodyPr>
          <a:lstStyle/>
          <a:p>
            <a:r>
              <a:rPr lang="en-GB" sz="1600" dirty="0"/>
              <a:t>[1] R. L. </a:t>
            </a:r>
            <a:r>
              <a:rPr lang="en-GB" sz="1600" dirty="0" err="1"/>
              <a:t>Gluckstern</a:t>
            </a:r>
            <a:r>
              <a:rPr lang="en-GB" sz="1600" dirty="0"/>
              <a:t>, Analytic Methods for Calculating Coupling Impedances, CERN-2000-011 (2000).</a:t>
            </a:r>
          </a:p>
          <a:p>
            <a:endParaRPr lang="en-GB" sz="1600" dirty="0"/>
          </a:p>
          <a:p>
            <a:r>
              <a:rPr lang="en-GB" sz="1600" dirty="0"/>
              <a:t>[2] E. Kvikne, E. </a:t>
            </a:r>
            <a:r>
              <a:rPr lang="en-GB" sz="1600" dirty="0" err="1"/>
              <a:t>Métral</a:t>
            </a:r>
            <a:r>
              <a:rPr lang="en-GB" sz="1600" dirty="0"/>
              <a:t> and E. Adli, “Impedance of multilayer cylindrical structures with a material-filled beam region,” arXiv:2606.16761 (2026).</a:t>
            </a:r>
          </a:p>
          <a:p>
            <a:endParaRPr lang="en-GB" sz="1600" dirty="0"/>
          </a:p>
          <a:p>
            <a:r>
              <a:rPr lang="en-GB" sz="1600" dirty="0"/>
              <a:t>[3] E. de la Fuente Garcia et al., WAKIS, </a:t>
            </a:r>
            <a:r>
              <a:rPr lang="en-GB" sz="1600" dirty="0" err="1"/>
              <a:t>Zenodo</a:t>
            </a:r>
            <a:r>
              <a:rPr lang="en-GB" sz="1600" dirty="0"/>
              <a:t> (2025), doi:10.5281/zenodo.15527405.</a:t>
            </a:r>
            <a:endParaRPr lang="en-NO" sz="1600" dirty="0"/>
          </a:p>
        </p:txBody>
      </p:sp>
    </p:spTree>
    <p:extLst>
      <p:ext uri="{BB962C8B-B14F-4D97-AF65-F5344CB8AC3E}">
        <p14:creationId xmlns:p14="http://schemas.microsoft.com/office/powerpoint/2010/main" val="1283981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3B8C4-CFFD-2757-088A-B70782F5E0B2}"/>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2F96CB4A-6F66-A8C9-6D9A-84667FF27A2D}"/>
              </a:ext>
            </a:extLst>
          </p:cNvPr>
          <p:cNvSpPr/>
          <p:nvPr/>
        </p:nvSpPr>
        <p:spPr>
          <a:xfrm>
            <a:off x="530352" y="1719072"/>
            <a:ext cx="5029200" cy="530352"/>
          </a:xfrm>
          <a:prstGeom prst="rect">
            <a:avLst/>
          </a:prstGeom>
          <a:noFill/>
          <a:ln/>
        </p:spPr>
        <p:txBody>
          <a:bodyPr wrap="square" lIns="0" tIns="0" rIns="0" bIns="0" rtlCol="0" anchor="ctr">
            <a:normAutofit/>
          </a:bodyPr>
          <a:lstStyle/>
          <a:p>
            <a:pPr marL="0" indent="0">
              <a:buNone/>
            </a:pPr>
            <a:r>
              <a:rPr lang="en-US" sz="2900" b="1" dirty="0">
                <a:solidFill>
                  <a:srgbClr val="FFFFFF"/>
                </a:solidFill>
                <a:latin typeface="Aptos Display" pitchFamily="34" charset="0"/>
                <a:ea typeface="Aptos Display" pitchFamily="34" charset="-122"/>
                <a:cs typeface="Aptos Display" pitchFamily="34" charset="-120"/>
              </a:rPr>
              <a:t>Backup</a:t>
            </a:r>
            <a:endParaRPr lang="en-US" sz="2900" dirty="0"/>
          </a:p>
        </p:txBody>
      </p:sp>
      <p:sp>
        <p:nvSpPr>
          <p:cNvPr id="6" name="Shape 4">
            <a:extLst>
              <a:ext uri="{FF2B5EF4-FFF2-40B4-BE49-F238E27FC236}">
                <a16:creationId xmlns:a16="http://schemas.microsoft.com/office/drawing/2014/main" id="{BCE6D44E-7625-9336-16DE-2EE92BB036F0}"/>
              </a:ext>
            </a:extLst>
          </p:cNvPr>
          <p:cNvSpPr/>
          <p:nvPr/>
        </p:nvSpPr>
        <p:spPr>
          <a:xfrm>
            <a:off x="530352" y="6007608"/>
            <a:ext cx="10835640" cy="9144"/>
          </a:xfrm>
          <a:prstGeom prst="rect">
            <a:avLst/>
          </a:prstGeom>
          <a:solidFill>
            <a:srgbClr val="2E3A54"/>
          </a:solidFill>
          <a:ln w="12700">
            <a:solidFill>
              <a:srgbClr val="2E3A54">
                <a:alpha val="0"/>
              </a:srgbClr>
            </a:solidFill>
            <a:prstDash val="solid"/>
          </a:ln>
        </p:spPr>
        <p:txBody>
          <a:bodyPr/>
          <a:lstStyle/>
          <a:p>
            <a:endParaRPr lang="en-US"/>
          </a:p>
        </p:txBody>
      </p:sp>
      <p:sp>
        <p:nvSpPr>
          <p:cNvPr id="25" name="Slide Number Placeholder 0">
            <a:extLst>
              <a:ext uri="{FF2B5EF4-FFF2-40B4-BE49-F238E27FC236}">
                <a16:creationId xmlns:a16="http://schemas.microsoft.com/office/drawing/2014/main" id="{0A9CF951-9292-76CD-9E88-D87B5987C503}"/>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21</a:t>
            </a:fld>
            <a:endParaRPr lang="en-US"/>
          </a:p>
        </p:txBody>
      </p:sp>
      <p:pic>
        <p:nvPicPr>
          <p:cNvPr id="3" name="Image 0" descr="/mnt/data/imcc_logo_watermark_blue.png">
            <a:extLst>
              <a:ext uri="{FF2B5EF4-FFF2-40B4-BE49-F238E27FC236}">
                <a16:creationId xmlns:a16="http://schemas.microsoft.com/office/drawing/2014/main" id="{532E542B-9D09-7351-D1CA-F3E3C2703C92}"/>
              </a:ext>
            </a:extLst>
          </p:cNvPr>
          <p:cNvPicPr>
            <a:picLocks noChangeAspect="1"/>
          </p:cNvPicPr>
          <p:nvPr/>
        </p:nvPicPr>
        <p:blipFill>
          <a:blip r:embed="rId3"/>
          <a:srcRect b="34496"/>
          <a:stretch>
            <a:fillRect/>
          </a:stretch>
        </p:blipFill>
        <p:spPr>
          <a:xfrm>
            <a:off x="5239509" y="374796"/>
            <a:ext cx="9101645" cy="5961996"/>
          </a:xfrm>
          <a:prstGeom prst="rect">
            <a:avLst/>
          </a:prstGeom>
        </p:spPr>
      </p:pic>
      <p:sp>
        <p:nvSpPr>
          <p:cNvPr id="7" name="Text 5">
            <a:extLst>
              <a:ext uri="{FF2B5EF4-FFF2-40B4-BE49-F238E27FC236}">
                <a16:creationId xmlns:a16="http://schemas.microsoft.com/office/drawing/2014/main" id="{DEAF7B7D-D329-A17A-712D-669FECEE7731}"/>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2674881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C32E0-B4B9-FAA6-FEB6-847A56EAD15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351C53C-588E-1F78-1415-BB351ADB44AE}"/>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Definitions</a:t>
            </a:r>
          </a:p>
        </p:txBody>
      </p:sp>
      <p:sp>
        <p:nvSpPr>
          <p:cNvPr id="26" name="Slide Number Placeholder 0">
            <a:extLst>
              <a:ext uri="{FF2B5EF4-FFF2-40B4-BE49-F238E27FC236}">
                <a16:creationId xmlns:a16="http://schemas.microsoft.com/office/drawing/2014/main" id="{27D475E0-2AEC-C146-07C6-6D467DD42C51}"/>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22</a:t>
            </a:fld>
            <a:endParaRPr lang="en-US"/>
          </a:p>
        </p:txBody>
      </p:sp>
      <p:sp>
        <p:nvSpPr>
          <p:cNvPr id="27" name="Shape 6">
            <a:extLst>
              <a:ext uri="{FF2B5EF4-FFF2-40B4-BE49-F238E27FC236}">
                <a16:creationId xmlns:a16="http://schemas.microsoft.com/office/drawing/2014/main" id="{910C3530-320A-F187-C330-8E8337E1371E}"/>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6" name="Shape 15">
            <a:extLst>
              <a:ext uri="{FF2B5EF4-FFF2-40B4-BE49-F238E27FC236}">
                <a16:creationId xmlns:a16="http://schemas.microsoft.com/office/drawing/2014/main" id="{563D86DB-1685-B2AB-F2AD-ED38151917EB}"/>
              </a:ext>
            </a:extLst>
          </p:cNvPr>
          <p:cNvSpPr/>
          <p:nvPr/>
        </p:nvSpPr>
        <p:spPr>
          <a:xfrm>
            <a:off x="1809079" y="1222800"/>
            <a:ext cx="8573843" cy="4412400"/>
          </a:xfrm>
          <a:prstGeom prst="roundRect">
            <a:avLst>
              <a:gd name="adj" fmla="val 3137"/>
            </a:avLst>
          </a:prstGeom>
          <a:solidFill>
            <a:srgbClr val="FFFFFF"/>
          </a:solidFill>
          <a:ln w="10160">
            <a:solidFill>
              <a:srgbClr val="D8DEEA"/>
            </a:solidFill>
            <a:prstDash val="solid"/>
          </a:ln>
        </p:spPr>
        <p:txBody>
          <a:bodyPr/>
          <a:lstStyle/>
          <a:p>
            <a:endParaRPr lang="en-US" dirty="0"/>
          </a:p>
        </p:txBody>
      </p:sp>
      <p:sp>
        <p:nvSpPr>
          <p:cNvPr id="5" name="Text 5">
            <a:extLst>
              <a:ext uri="{FF2B5EF4-FFF2-40B4-BE49-F238E27FC236}">
                <a16:creationId xmlns:a16="http://schemas.microsoft.com/office/drawing/2014/main" id="{AF0A5448-1CC7-4031-703F-02E99AFA9B8A}"/>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8" name="Picture 7">
            <a:extLst>
              <a:ext uri="{FF2B5EF4-FFF2-40B4-BE49-F238E27FC236}">
                <a16:creationId xmlns:a16="http://schemas.microsoft.com/office/drawing/2014/main" id="{2AA83150-E452-F050-16A1-152761874ED2}"/>
              </a:ext>
            </a:extLst>
          </p:cNvPr>
          <p:cNvPicPr>
            <a:picLocks noChangeAspect="1"/>
          </p:cNvPicPr>
          <p:nvPr/>
        </p:nvPicPr>
        <p:blipFill>
          <a:blip r:embed="rId3"/>
          <a:stretch>
            <a:fillRect/>
          </a:stretch>
        </p:blipFill>
        <p:spPr>
          <a:xfrm>
            <a:off x="2209800" y="1527243"/>
            <a:ext cx="7772400" cy="3803514"/>
          </a:xfrm>
          <a:prstGeom prst="rect">
            <a:avLst/>
          </a:prstGeom>
        </p:spPr>
      </p:pic>
    </p:spTree>
    <p:extLst>
      <p:ext uri="{BB962C8B-B14F-4D97-AF65-F5344CB8AC3E}">
        <p14:creationId xmlns:p14="http://schemas.microsoft.com/office/powerpoint/2010/main" val="1540066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46D2F-FFEA-1388-FA49-19DD7A2C640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70DA2D0-BCC1-CDFA-8957-5C50A64DAD77}"/>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Transverse impedance: resistive beam region</a:t>
            </a:r>
          </a:p>
        </p:txBody>
      </p:sp>
      <p:sp>
        <p:nvSpPr>
          <p:cNvPr id="26" name="Slide Number Placeholder 0">
            <a:extLst>
              <a:ext uri="{FF2B5EF4-FFF2-40B4-BE49-F238E27FC236}">
                <a16:creationId xmlns:a16="http://schemas.microsoft.com/office/drawing/2014/main" id="{DA6DB9C2-48E1-7D29-25D5-ECDF64FCFB73}"/>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23</a:t>
            </a:fld>
            <a:endParaRPr lang="en-US"/>
          </a:p>
        </p:txBody>
      </p:sp>
      <p:sp>
        <p:nvSpPr>
          <p:cNvPr id="27" name="Shape 6">
            <a:extLst>
              <a:ext uri="{FF2B5EF4-FFF2-40B4-BE49-F238E27FC236}">
                <a16:creationId xmlns:a16="http://schemas.microsoft.com/office/drawing/2014/main" id="{88D082C9-D906-5B0D-93C8-430A9BA1489C}"/>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pic>
        <p:nvPicPr>
          <p:cNvPr id="3" name="Picture 2">
            <a:extLst>
              <a:ext uri="{FF2B5EF4-FFF2-40B4-BE49-F238E27FC236}">
                <a16:creationId xmlns:a16="http://schemas.microsoft.com/office/drawing/2014/main" id="{45EBD573-CA9F-828A-5879-1C82A74AE36C}"/>
              </a:ext>
            </a:extLst>
          </p:cNvPr>
          <p:cNvPicPr>
            <a:picLocks noChangeAspect="1"/>
          </p:cNvPicPr>
          <p:nvPr/>
        </p:nvPicPr>
        <p:blipFill>
          <a:blip r:embed="rId3"/>
          <a:stretch>
            <a:fillRect/>
          </a:stretch>
        </p:blipFill>
        <p:spPr>
          <a:xfrm>
            <a:off x="2933700" y="1293368"/>
            <a:ext cx="6324600" cy="4673600"/>
          </a:xfrm>
          <a:prstGeom prst="rect">
            <a:avLst/>
          </a:prstGeom>
        </p:spPr>
      </p:pic>
      <p:sp>
        <p:nvSpPr>
          <p:cNvPr id="4" name="Text 5">
            <a:extLst>
              <a:ext uri="{FF2B5EF4-FFF2-40B4-BE49-F238E27FC236}">
                <a16:creationId xmlns:a16="http://schemas.microsoft.com/office/drawing/2014/main" id="{DBB6B212-A02E-F8B1-7AB9-9A2ECD3EA5DF}"/>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529868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0C3A4-21EF-2ED9-454D-26C1BE0CF2D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B4FBE22-FCA2-4B22-D6C5-F538F0EB6B77}"/>
              </a:ext>
            </a:extLst>
          </p:cNvPr>
          <p:cNvSpPr/>
          <p:nvPr/>
        </p:nvSpPr>
        <p:spPr>
          <a:xfrm>
            <a:off x="438912" y="347472"/>
            <a:ext cx="6766560"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Transverse impedance: dielectric beam region</a:t>
            </a:r>
          </a:p>
        </p:txBody>
      </p:sp>
      <p:sp>
        <p:nvSpPr>
          <p:cNvPr id="26" name="Slide Number Placeholder 0">
            <a:extLst>
              <a:ext uri="{FF2B5EF4-FFF2-40B4-BE49-F238E27FC236}">
                <a16:creationId xmlns:a16="http://schemas.microsoft.com/office/drawing/2014/main" id="{610326A2-2DFE-8CFB-6C20-1976FDC9F1FE}"/>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24</a:t>
            </a:fld>
            <a:endParaRPr lang="en-US"/>
          </a:p>
        </p:txBody>
      </p:sp>
      <p:sp>
        <p:nvSpPr>
          <p:cNvPr id="27" name="Shape 6">
            <a:extLst>
              <a:ext uri="{FF2B5EF4-FFF2-40B4-BE49-F238E27FC236}">
                <a16:creationId xmlns:a16="http://schemas.microsoft.com/office/drawing/2014/main" id="{D47134A4-9B14-2746-0628-F9C13D4D014E}"/>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pic>
        <p:nvPicPr>
          <p:cNvPr id="5" name="Picture 4">
            <a:extLst>
              <a:ext uri="{FF2B5EF4-FFF2-40B4-BE49-F238E27FC236}">
                <a16:creationId xmlns:a16="http://schemas.microsoft.com/office/drawing/2014/main" id="{E2F5EE38-1D14-CCCF-317B-6F64E9971E53}"/>
              </a:ext>
            </a:extLst>
          </p:cNvPr>
          <p:cNvPicPr>
            <a:picLocks noChangeAspect="1"/>
          </p:cNvPicPr>
          <p:nvPr/>
        </p:nvPicPr>
        <p:blipFill>
          <a:blip r:embed="rId3"/>
          <a:stretch>
            <a:fillRect/>
          </a:stretch>
        </p:blipFill>
        <p:spPr>
          <a:xfrm>
            <a:off x="2933700" y="1293368"/>
            <a:ext cx="6324600" cy="4673600"/>
          </a:xfrm>
          <a:prstGeom prst="rect">
            <a:avLst/>
          </a:prstGeom>
        </p:spPr>
      </p:pic>
      <p:sp>
        <p:nvSpPr>
          <p:cNvPr id="4" name="Text 5">
            <a:extLst>
              <a:ext uri="{FF2B5EF4-FFF2-40B4-BE49-F238E27FC236}">
                <a16:creationId xmlns:a16="http://schemas.microsoft.com/office/drawing/2014/main" id="{51C8CFDF-2A21-07EB-75D6-891158A74E88}"/>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spTree>
    <p:extLst>
      <p:ext uri="{BB962C8B-B14F-4D97-AF65-F5344CB8AC3E}">
        <p14:creationId xmlns:p14="http://schemas.microsoft.com/office/powerpoint/2010/main" val="1321750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2ADBF-6AF7-035D-AB04-2C52AC626AC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4CF4607-DA05-13FA-54A2-A3FB01B1B081}"/>
              </a:ext>
            </a:extLst>
          </p:cNvPr>
          <p:cNvSpPr/>
          <p:nvPr/>
        </p:nvSpPr>
        <p:spPr>
          <a:xfrm>
            <a:off x="438911" y="347472"/>
            <a:ext cx="8629461"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WAKIS longitudinal impedance benchmark: resistive beam region</a:t>
            </a:r>
          </a:p>
        </p:txBody>
      </p:sp>
      <p:sp>
        <p:nvSpPr>
          <p:cNvPr id="26" name="Slide Number Placeholder 0">
            <a:extLst>
              <a:ext uri="{FF2B5EF4-FFF2-40B4-BE49-F238E27FC236}">
                <a16:creationId xmlns:a16="http://schemas.microsoft.com/office/drawing/2014/main" id="{586769C9-4494-2643-8362-B56163527684}"/>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25</a:t>
            </a:fld>
            <a:endParaRPr lang="en-US"/>
          </a:p>
        </p:txBody>
      </p:sp>
      <p:sp>
        <p:nvSpPr>
          <p:cNvPr id="27" name="Shape 6">
            <a:extLst>
              <a:ext uri="{FF2B5EF4-FFF2-40B4-BE49-F238E27FC236}">
                <a16:creationId xmlns:a16="http://schemas.microsoft.com/office/drawing/2014/main" id="{3670CC42-2F62-A102-A510-07007E6A1072}"/>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3" name="Text 5">
            <a:extLst>
              <a:ext uri="{FF2B5EF4-FFF2-40B4-BE49-F238E27FC236}">
                <a16:creationId xmlns:a16="http://schemas.microsoft.com/office/drawing/2014/main" id="{C269F32A-E22E-3CE4-5740-5F316E5E5500}"/>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4" name="Picture 3">
            <a:extLst>
              <a:ext uri="{FF2B5EF4-FFF2-40B4-BE49-F238E27FC236}">
                <a16:creationId xmlns:a16="http://schemas.microsoft.com/office/drawing/2014/main" id="{EF1F1BB0-5799-F5DC-896C-ACA44BB288E1}"/>
              </a:ext>
            </a:extLst>
          </p:cNvPr>
          <p:cNvPicPr>
            <a:picLocks noChangeAspect="1"/>
          </p:cNvPicPr>
          <p:nvPr/>
        </p:nvPicPr>
        <p:blipFill>
          <a:blip r:embed="rId3"/>
          <a:stretch>
            <a:fillRect/>
          </a:stretch>
        </p:blipFill>
        <p:spPr>
          <a:xfrm>
            <a:off x="3004928" y="1323085"/>
            <a:ext cx="6182144" cy="5145899"/>
          </a:xfrm>
          <a:prstGeom prst="rect">
            <a:avLst/>
          </a:prstGeom>
        </p:spPr>
      </p:pic>
    </p:spTree>
    <p:extLst>
      <p:ext uri="{BB962C8B-B14F-4D97-AF65-F5344CB8AC3E}">
        <p14:creationId xmlns:p14="http://schemas.microsoft.com/office/powerpoint/2010/main" val="1533587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7EC24-12F1-3E0D-20C0-B50381C249A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28E6FCE-11D9-9C6B-4106-918F9448EBB6}"/>
              </a:ext>
            </a:extLst>
          </p:cNvPr>
          <p:cNvSpPr/>
          <p:nvPr/>
        </p:nvSpPr>
        <p:spPr>
          <a:xfrm>
            <a:off x="438911" y="347472"/>
            <a:ext cx="8801341" cy="329184"/>
          </a:xfrm>
          <a:prstGeom prst="rect">
            <a:avLst/>
          </a:prstGeom>
          <a:noFill/>
          <a:ln/>
        </p:spPr>
        <p:txBody>
          <a:bodyPr wrap="square" lIns="0" tIns="0" rIns="0" bIns="0" rtlCol="0" anchor="ctr">
            <a:normAutofit/>
          </a:bodyPr>
          <a:lstStyle/>
          <a:p>
            <a:r>
              <a:rPr lang="en-US" sz="2100" b="1" dirty="0">
                <a:solidFill>
                  <a:srgbClr val="0B1324"/>
                </a:solidFill>
                <a:latin typeface="Aptos Display" pitchFamily="34" charset="0"/>
                <a:ea typeface="Aptos Display" pitchFamily="34" charset="-122"/>
                <a:cs typeface="Aptos Display" pitchFamily="34" charset="-120"/>
              </a:rPr>
              <a:t>WAKIS longitudinal impedance benchmark: dielectric beam region</a:t>
            </a:r>
          </a:p>
        </p:txBody>
      </p:sp>
      <p:sp>
        <p:nvSpPr>
          <p:cNvPr id="26" name="Slide Number Placeholder 0">
            <a:extLst>
              <a:ext uri="{FF2B5EF4-FFF2-40B4-BE49-F238E27FC236}">
                <a16:creationId xmlns:a16="http://schemas.microsoft.com/office/drawing/2014/main" id="{C2B4D895-6D42-F5EE-DF92-2027BBCD6F01}"/>
              </a:ext>
            </a:extLst>
          </p:cNvPr>
          <p:cNvSpPr>
            <a:spLocks noGrp="1"/>
          </p:cNvSpPr>
          <p:nvPr>
            <p:ph type="sldNum" sz="quarter" idx="4294967295"/>
          </p:nvPr>
        </p:nvSpPr>
        <p:spPr>
          <a:xfrm>
            <a:off x="11539728" y="6556248"/>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8B95A5"/>
                </a:solidFill>
                <a:latin typeface="Aptos"/>
                <a:ea typeface="Aptos"/>
                <a:cs typeface="Aptos"/>
              </a:defRPr>
            </a:lvl1pPr>
          </a:lstStyle>
          <a:p>
            <a:pPr algn="l"/>
            <a:fld id="{F7021451-1387-4CA6-816F-3879F97B5CBC}" type="slidenum">
              <a:rPr lang="en-US" b="0"/>
              <a:t>26</a:t>
            </a:fld>
            <a:endParaRPr lang="en-US"/>
          </a:p>
        </p:txBody>
      </p:sp>
      <p:sp>
        <p:nvSpPr>
          <p:cNvPr id="27" name="Shape 6">
            <a:extLst>
              <a:ext uri="{FF2B5EF4-FFF2-40B4-BE49-F238E27FC236}">
                <a16:creationId xmlns:a16="http://schemas.microsoft.com/office/drawing/2014/main" id="{FFE05545-8D65-5DE3-98D3-6BB133B70546}"/>
              </a:ext>
            </a:extLst>
          </p:cNvPr>
          <p:cNvSpPr/>
          <p:nvPr/>
        </p:nvSpPr>
        <p:spPr>
          <a:xfrm>
            <a:off x="438912" y="758952"/>
            <a:ext cx="1508760" cy="32400"/>
          </a:xfrm>
          <a:prstGeom prst="rect">
            <a:avLst/>
          </a:prstGeom>
          <a:gradFill flip="none" rotWithShape="1">
            <a:gsLst>
              <a:gs pos="0">
                <a:srgbClr val="FF3545"/>
              </a:gs>
              <a:gs pos="100000">
                <a:srgbClr val="0045D1"/>
              </a:gs>
            </a:gsLst>
            <a:lin ang="0" scaled="1"/>
            <a:tileRect/>
          </a:gradFill>
          <a:ln w="12700">
            <a:solidFill>
              <a:srgbClr val="0046D0">
                <a:alpha val="0"/>
              </a:srgbClr>
            </a:solidFill>
            <a:prstDash val="solid"/>
          </a:ln>
        </p:spPr>
        <p:txBody>
          <a:bodyPr/>
          <a:lstStyle/>
          <a:p>
            <a:endParaRPr lang="en-US"/>
          </a:p>
        </p:txBody>
      </p:sp>
      <p:sp>
        <p:nvSpPr>
          <p:cNvPr id="4" name="Text 5">
            <a:extLst>
              <a:ext uri="{FF2B5EF4-FFF2-40B4-BE49-F238E27FC236}">
                <a16:creationId xmlns:a16="http://schemas.microsoft.com/office/drawing/2014/main" id="{EAC36888-167E-09A3-B910-8C91F9C9FEE2}"/>
              </a:ext>
            </a:extLst>
          </p:cNvPr>
          <p:cNvSpPr/>
          <p:nvPr/>
        </p:nvSpPr>
        <p:spPr>
          <a:xfrm>
            <a:off x="438912" y="6583680"/>
            <a:ext cx="3840480" cy="109728"/>
          </a:xfrm>
          <a:prstGeom prst="rect">
            <a:avLst/>
          </a:prstGeom>
          <a:noFill/>
          <a:ln/>
        </p:spPr>
        <p:txBody>
          <a:bodyPr wrap="square" lIns="0" tIns="0" rIns="0" bIns="0" rtlCol="0" anchor="ctr">
            <a:normAutofit/>
          </a:bodyPr>
          <a:lstStyle/>
          <a:p>
            <a:r>
              <a:rPr lang="en-US" sz="650" dirty="0">
                <a:solidFill>
                  <a:srgbClr val="606B80"/>
                </a:solidFill>
                <a:latin typeface="Aptos" pitchFamily="34" charset="0"/>
                <a:ea typeface="Aptos" pitchFamily="34" charset="-122"/>
                <a:cs typeface="Aptos" pitchFamily="34" charset="-120"/>
              </a:rPr>
              <a:t>Erik Kvikne / Space Charge 2026, 7th ICFA BD Mini-workshop / 02.10.26</a:t>
            </a:r>
            <a:endParaRPr lang="en-US" sz="650" dirty="0"/>
          </a:p>
        </p:txBody>
      </p:sp>
      <p:pic>
        <p:nvPicPr>
          <p:cNvPr id="3" name="Picture 2">
            <a:extLst>
              <a:ext uri="{FF2B5EF4-FFF2-40B4-BE49-F238E27FC236}">
                <a16:creationId xmlns:a16="http://schemas.microsoft.com/office/drawing/2014/main" id="{93D09A60-EA51-184A-BC63-64AA561D47D7}"/>
              </a:ext>
            </a:extLst>
          </p:cNvPr>
          <p:cNvPicPr>
            <a:picLocks noChangeAspect="1"/>
          </p:cNvPicPr>
          <p:nvPr/>
        </p:nvPicPr>
        <p:blipFill>
          <a:blip r:embed="rId3"/>
          <a:stretch>
            <a:fillRect/>
          </a:stretch>
        </p:blipFill>
        <p:spPr>
          <a:xfrm>
            <a:off x="3099206" y="1114630"/>
            <a:ext cx="5993588" cy="5145772"/>
          </a:xfrm>
          <a:prstGeom prst="rect">
            <a:avLst/>
          </a:prstGeom>
        </p:spPr>
      </p:pic>
    </p:spTree>
    <p:extLst>
      <p:ext uri="{BB962C8B-B14F-4D97-AF65-F5344CB8AC3E}">
        <p14:creationId xmlns:p14="http://schemas.microsoft.com/office/powerpoint/2010/main" val="1987460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11611</TotalTime>
  <Words>1240</Words>
  <Application>Microsoft Macintosh PowerPoint</Application>
  <PresentationFormat>Widescreen</PresentationFormat>
  <Paragraphs>213</Paragraphs>
  <Slides>26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 Display</vt:lpstr>
      <vt:lpstr>Aptos</vt:lpstr>
      <vt:lpstr>Arial</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CERN / University of Oslo / IMCC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Kvikne MC Modern Research Template</dc:title>
  <dc:subject>Modern Muon Collider research presentation template</dc:subject>
  <dc:creator>Erik Kvikne</dc:creator>
  <cp:lastModifiedBy>Erik Kvikne</cp:lastModifiedBy>
  <cp:revision>117</cp:revision>
  <dcterms:created xsi:type="dcterms:W3CDTF">2026-07-14T09:34:02Z</dcterms:created>
  <dcterms:modified xsi:type="dcterms:W3CDTF">2026-09-28T16:49:00Z</dcterms:modified>
</cp:coreProperties>
</file>