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347"/>
    <a:srgbClr val="082F4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930"/>
    <p:restoredTop sz="84804"/>
  </p:normalViewPr>
  <p:slideViewPr>
    <p:cSldViewPr snapToGrid="0" showGuides="1">
      <p:cViewPr varScale="1">
        <p:scale>
          <a:sx n="133" d="100"/>
          <a:sy n="133" d="100"/>
        </p:scale>
        <p:origin x="216" y="1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D58977-4682-BF4D-823D-D6135F7E3BA6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1641AC-B668-094E-B1FC-1C852D6037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726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1641AC-B668-094E-B1FC-1C852D6037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144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5392A-5681-079B-D569-FB269DDF04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56DC48-CC9C-CC95-AF04-7C95B3E45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97CB8-661A-7CE8-8137-5C3CE10CB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19948-330D-856B-74CC-B0CD6E1AE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4AAE4-D55A-4124-4A70-C6DA9713D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936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01EB6-D293-64AE-EF1B-858C2FDA5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83AAE-E942-46BA-D10A-E5ED83713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306781-F9FF-35E8-0684-43977AA95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BB240-A3DE-C1B6-A269-63A1026EA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21DEF-1855-2626-2297-6BDD6BA0A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28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DC546-01CC-0ECD-0E3C-65B8D1B58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B2142-F28D-124F-78F2-FF1CA758E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E2741-592A-27AF-0A82-C8F11FEB5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2EC08-F690-4039-53DF-8C3C22CC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DAB659-5D7B-5663-42B9-6698DB4BB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13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06B41-0FFE-B8A6-F023-F9807AEAC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E41D3-97A5-EF3F-CF15-9CB2BD2CE6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19B31B-F2B3-C639-B483-B4F02E0F4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124586-419A-C98A-9002-BD8A50F17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EC6C82-9BB1-0C42-2154-013A7AEAD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FCCE2-FED5-204C-441C-B68969BF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47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D4EDF-DDD7-5A21-2A4C-E8F1CC2C2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186AF-C46A-55F2-92B9-C69AFE5F0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6FBB0D-9906-070B-0E21-596E7FE34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978834-0B06-EAE6-65D8-7C4C7FFC23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5AF195-E523-77ED-A8EC-F4E39B57A0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6D2ED9-541E-1553-D6AA-5920FC8E7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A64F1B-BD96-43F0-E0AC-2A19B6631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6B95A6-227A-0476-C3EB-88FCAF626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05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34909-DA77-4529-04FD-D1C0DCD05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69FFFC-4BE1-B0F8-4D1A-04229FC68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5B3E6D-AE5B-7CAF-744F-D5A140BD0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25D92D-FE2D-AE2E-EC8E-086B9817D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71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9B72ED-7B23-E524-2DA7-E71B28FC9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D32128-2F9B-9971-62D0-FEA8B0E77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68AC9-94AD-7367-C11B-82D7F5754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190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32620-4108-FCA4-0D29-9FBE58585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E4C34-85E7-7532-0FB3-746DCD304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B05FD-7D2F-BD00-6402-E3F6B8F7F9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D921B-980B-5B1A-91C5-CD5B8AB07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75996-53D3-1BF6-6522-841C04E15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1C53E8-17FC-6173-A619-D0DC55983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1C472-469C-3AA5-03A2-CC5D3795D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828EBF0-E251-5F6A-CDA7-3767A4394A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C3B54-3AB9-8CD8-DB19-919FADF95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4A977D-801B-51E1-999B-6D1AB8BD1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6E218-9ECC-DB8A-4319-72D2F0C0F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5B8E65-0F18-7DE8-90BF-EF6EACA8E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12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0F4AD-C619-1D14-C4FD-8C0B9BE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766311-0657-DDD3-4852-28ED9FA2D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4AF42-C6FA-F3AB-A841-296548601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CFDD3-37CA-FCF0-83F5-808FB4027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F0C8A-23B0-BD4F-7FC2-24D8C339D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67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524AF4-497D-7A90-D66C-620CBFB270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886177-46F5-4009-1084-4EF18AE187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50110-6978-829F-1107-BF3E739A2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6E1BF-11A9-5D6F-9529-C191A8C29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62376-03ED-0E72-A511-C54A0D991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444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C73BE5-9E69-0DAA-F79D-D3141A8AB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375F6-EF06-8CE3-DA54-DB9999402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4DA8D-922B-4601-1315-3C20EAB73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043C29-E24B-3E47-AF8A-6DA44C0D563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11809-9A27-EE06-3C05-DF408101C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449E9-08D3-6628-8044-1730C4B323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7C633C-0B45-0E4E-8C0C-40C6F7D15B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63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B108-D71C-6A8F-B94D-18E79D440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3DF9A5-7172-A8E6-5654-C57922210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41" y="1401010"/>
            <a:ext cx="2800421" cy="19809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A96D9F-EE40-4891-65F7-0EB4BB28E52D}"/>
              </a:ext>
            </a:extLst>
          </p:cNvPr>
          <p:cNvSpPr txBox="1"/>
          <p:nvPr/>
        </p:nvSpPr>
        <p:spPr>
          <a:xfrm>
            <a:off x="227205" y="140734"/>
            <a:ext cx="878113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 new way to calculate Intra-Beam Stripping (IBSt) losses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55057D-910F-452F-FADD-A8666D9EA9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197" b="48771"/>
          <a:stretch>
            <a:fillRect/>
          </a:stretch>
        </p:blipFill>
        <p:spPr>
          <a:xfrm>
            <a:off x="3819582" y="2144254"/>
            <a:ext cx="4231643" cy="166565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0998A52-9643-B751-E4F6-7D77A2B27F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0059" y="4130052"/>
            <a:ext cx="3015517" cy="2252810"/>
          </a:xfrm>
          <a:prstGeom prst="rect">
            <a:avLst/>
          </a:prstGeom>
        </p:spPr>
      </p:pic>
      <p:sp>
        <p:nvSpPr>
          <p:cNvPr id="30" name="Right Arrow 29">
            <a:extLst>
              <a:ext uri="{FF2B5EF4-FFF2-40B4-BE49-F238E27FC236}">
                <a16:creationId xmlns:a16="http://schemas.microsoft.com/office/drawing/2014/main" id="{EDA8087D-91DB-27E0-FE29-816C5A57DBF0}"/>
              </a:ext>
            </a:extLst>
          </p:cNvPr>
          <p:cNvSpPr/>
          <p:nvPr/>
        </p:nvSpPr>
        <p:spPr>
          <a:xfrm>
            <a:off x="78296" y="-9167"/>
            <a:ext cx="12156413" cy="522539"/>
          </a:xfrm>
          <a:prstGeom prst="rightArrow">
            <a:avLst>
              <a:gd name="adj1" fmla="val 72703"/>
              <a:gd name="adj2" fmla="val 141141"/>
            </a:avLst>
          </a:prstGeom>
          <a:solidFill>
            <a:schemeClr val="tx2">
              <a:lumMod val="50000"/>
              <a:lumOff val="50000"/>
              <a:alpha val="7753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 new way to calculate Intra-Beam Stripping (IBSt) losses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EC8746D-65C7-63DE-26BE-C66D6DD220EE}"/>
              </a:ext>
            </a:extLst>
          </p:cNvPr>
          <p:cNvSpPr/>
          <p:nvPr/>
        </p:nvSpPr>
        <p:spPr>
          <a:xfrm>
            <a:off x="3469972" y="448402"/>
            <a:ext cx="0" cy="6372611"/>
          </a:xfrm>
          <a:prstGeom prst="rect">
            <a:avLst/>
          </a:prstGeom>
          <a:solidFill>
            <a:srgbClr val="03234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E02437-63CB-13CA-9703-F77DA56CA871}"/>
              </a:ext>
            </a:extLst>
          </p:cNvPr>
          <p:cNvSpPr txBox="1"/>
          <p:nvPr/>
        </p:nvSpPr>
        <p:spPr>
          <a:xfrm>
            <a:off x="55644" y="3964534"/>
            <a:ext cx="331395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082F49"/>
                </a:solidFill>
                <a:latin typeface="Century Gothic" panose="020B0502020202020204" pitchFamily="34" charset="0"/>
              </a:rPr>
              <a:t>IBSt calculations require evaluating a high-dimensional integral.</a:t>
            </a:r>
            <a:endParaRPr lang="en-US" sz="1500" baseline="30000" dirty="0">
              <a:solidFill>
                <a:srgbClr val="082F49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D7B8AD3-7AE8-459F-C567-C56E69163F04}"/>
              </a:ext>
            </a:extLst>
          </p:cNvPr>
          <p:cNvGrpSpPr/>
          <p:nvPr/>
        </p:nvGrpSpPr>
        <p:grpSpPr>
          <a:xfrm>
            <a:off x="3469972" y="1262989"/>
            <a:ext cx="3913057" cy="752513"/>
            <a:chOff x="3677088" y="1262989"/>
            <a:chExt cx="3913057" cy="75251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59B5E08-CE6E-0675-3E48-DE35878F1CE6}"/>
                </a:ext>
              </a:extLst>
            </p:cNvPr>
            <p:cNvSpPr txBox="1"/>
            <p:nvPr/>
          </p:nvSpPr>
          <p:spPr>
            <a:xfrm>
              <a:off x="3677088" y="1262989"/>
              <a:ext cx="39130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>
                  <a:solidFill>
                    <a:srgbClr val="082F49"/>
                  </a:solidFill>
                  <a:latin typeface="Century Gothic" panose="020B0502020202020204" pitchFamily="34" charset="0"/>
                </a:rPr>
                <a:t>1) Representing the beam distribution</a:t>
              </a:r>
              <a:endParaRPr lang="en-US" sz="1400" dirty="0">
                <a:latin typeface="Century Gothic" panose="020B0502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3D9A6C8-72F2-BDEC-9718-D209C7266FD1}"/>
                </a:ext>
              </a:extLst>
            </p:cNvPr>
            <p:cNvSpPr txBox="1"/>
            <p:nvPr/>
          </p:nvSpPr>
          <p:spPr>
            <a:xfrm>
              <a:off x="5156191" y="1707725"/>
              <a:ext cx="1685831" cy="307777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39556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00B050"/>
                  </a:solidFill>
                  <a:latin typeface="Century Gothic" panose="020B0502020202020204" pitchFamily="34" charset="0"/>
                </a:rPr>
                <a:t>Normalizing Flow</a:t>
              </a: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BD0F8AA1-B682-F33A-11D9-C6DC4A7D1A92}"/>
              </a:ext>
            </a:extLst>
          </p:cNvPr>
          <p:cNvSpPr/>
          <p:nvPr/>
        </p:nvSpPr>
        <p:spPr>
          <a:xfrm>
            <a:off x="8543325" y="451304"/>
            <a:ext cx="0" cy="6473213"/>
          </a:xfrm>
          <a:prstGeom prst="rect">
            <a:avLst/>
          </a:prstGeom>
          <a:solidFill>
            <a:srgbClr val="03234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CD2587-450D-E51D-FE5B-69D6D4A04588}"/>
              </a:ext>
            </a:extLst>
          </p:cNvPr>
          <p:cNvGrpSpPr/>
          <p:nvPr/>
        </p:nvGrpSpPr>
        <p:grpSpPr>
          <a:xfrm>
            <a:off x="78296" y="700294"/>
            <a:ext cx="2357663" cy="420119"/>
            <a:chOff x="535499" y="802388"/>
            <a:chExt cx="2357663" cy="420119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2B9370C1-F021-A983-6EC4-CDAED482E114}"/>
                </a:ext>
              </a:extLst>
            </p:cNvPr>
            <p:cNvSpPr/>
            <p:nvPr/>
          </p:nvSpPr>
          <p:spPr>
            <a:xfrm>
              <a:off x="535499" y="802388"/>
              <a:ext cx="2357663" cy="42011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43982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32347"/>
                  </a:solidFill>
                  <a:latin typeface="Century Gothic" panose="020B0502020202020204" pitchFamily="34" charset="0"/>
                </a:rPr>
                <a:t>The Problem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4E6DFF5-A120-048C-446C-8AC5CCCC7520}"/>
                </a:ext>
              </a:extLst>
            </p:cNvPr>
            <p:cNvSpPr/>
            <p:nvPr/>
          </p:nvSpPr>
          <p:spPr>
            <a:xfrm>
              <a:off x="589343" y="847238"/>
              <a:ext cx="335217" cy="330420"/>
            </a:xfrm>
            <a:prstGeom prst="ellipse">
              <a:avLst/>
            </a:prstGeom>
            <a:solidFill>
              <a:srgbClr val="032347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entury Gothic" panose="020B0502020202020204" pitchFamily="34" charset="0"/>
                </a:rPr>
                <a:t>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7296F3B-0850-A43C-E8E2-F92466510472}"/>
              </a:ext>
            </a:extLst>
          </p:cNvPr>
          <p:cNvGrpSpPr/>
          <p:nvPr/>
        </p:nvGrpSpPr>
        <p:grpSpPr>
          <a:xfrm>
            <a:off x="3610127" y="680192"/>
            <a:ext cx="4864663" cy="420119"/>
            <a:chOff x="444840" y="802388"/>
            <a:chExt cx="4864663" cy="420119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80A6EC5-76C1-E4A3-B215-01F5AD47BF0A}"/>
                </a:ext>
              </a:extLst>
            </p:cNvPr>
            <p:cNvSpPr/>
            <p:nvPr/>
          </p:nvSpPr>
          <p:spPr>
            <a:xfrm>
              <a:off x="454167" y="802388"/>
              <a:ext cx="4855336" cy="42011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43982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760" b="1" dirty="0">
                  <a:solidFill>
                    <a:srgbClr val="032347"/>
                  </a:solidFill>
                  <a:latin typeface="Century Gothic" panose="020B0502020202020204" pitchFamily="34" charset="0"/>
                </a:rPr>
                <a:t>    Challenges with Monte Carlo Integration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08894800-331D-3192-AA67-548B718A05B0}"/>
                </a:ext>
              </a:extLst>
            </p:cNvPr>
            <p:cNvSpPr/>
            <p:nvPr/>
          </p:nvSpPr>
          <p:spPr>
            <a:xfrm>
              <a:off x="444840" y="839158"/>
              <a:ext cx="335217" cy="330420"/>
            </a:xfrm>
            <a:prstGeom prst="ellipse">
              <a:avLst/>
            </a:prstGeom>
            <a:solidFill>
              <a:srgbClr val="032347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entury Gothic" panose="020B0502020202020204" pitchFamily="34" charset="0"/>
                </a:rPr>
                <a:t>2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35422BC-F461-780F-D653-78C0873A5B1C}"/>
              </a:ext>
            </a:extLst>
          </p:cNvPr>
          <p:cNvGrpSpPr/>
          <p:nvPr/>
        </p:nvGrpSpPr>
        <p:grpSpPr>
          <a:xfrm>
            <a:off x="3469972" y="3835912"/>
            <a:ext cx="3913057" cy="744306"/>
            <a:chOff x="3469972" y="3835912"/>
            <a:chExt cx="3913057" cy="744306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635D33E-B574-2989-946F-3BB6F82D852C}"/>
                </a:ext>
              </a:extLst>
            </p:cNvPr>
            <p:cNvSpPr txBox="1"/>
            <p:nvPr/>
          </p:nvSpPr>
          <p:spPr>
            <a:xfrm>
              <a:off x="3469972" y="3835912"/>
              <a:ext cx="39130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082F49"/>
                  </a:solidFill>
                  <a:latin typeface="Century Gothic" panose="020B0502020202020204" pitchFamily="34" charset="0"/>
                </a:rPr>
                <a:t>2) Efficient Monte Carlo sampling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D72708-19FE-648A-7F5B-2D670078D0D1}"/>
                </a:ext>
              </a:extLst>
            </p:cNvPr>
            <p:cNvSpPr txBox="1"/>
            <p:nvPr/>
          </p:nvSpPr>
          <p:spPr>
            <a:xfrm>
              <a:off x="4771462" y="4272441"/>
              <a:ext cx="2551320" cy="307777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39556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00B050"/>
                  </a:solidFill>
                  <a:latin typeface="Century Gothic" panose="020B0502020202020204" pitchFamily="34" charset="0"/>
                </a:rPr>
                <a:t>Normal-Form Coordinates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115633-74B8-3DE7-3E73-36191B4E1ABC}"/>
              </a:ext>
            </a:extLst>
          </p:cNvPr>
          <p:cNvGrpSpPr/>
          <p:nvPr/>
        </p:nvGrpSpPr>
        <p:grpSpPr>
          <a:xfrm>
            <a:off x="3871121" y="4580218"/>
            <a:ext cx="4536838" cy="2079756"/>
            <a:chOff x="3788579" y="4467855"/>
            <a:chExt cx="4723726" cy="213606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BC65905-76A9-0454-E424-4FD4C47669AC}"/>
                </a:ext>
              </a:extLst>
            </p:cNvPr>
            <p:cNvGrpSpPr/>
            <p:nvPr/>
          </p:nvGrpSpPr>
          <p:grpSpPr>
            <a:xfrm>
              <a:off x="3788579" y="4467855"/>
              <a:ext cx="2309611" cy="2136062"/>
              <a:chOff x="3788579" y="4467855"/>
              <a:chExt cx="2309611" cy="2136062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2D4E156-F6FA-B5E8-7D7B-BE2254A832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4701" t="2049" r="55584" b="49093"/>
              <a:stretch>
                <a:fillRect/>
              </a:stretch>
            </p:blipFill>
            <p:spPr>
              <a:xfrm>
                <a:off x="3788579" y="4467855"/>
                <a:ext cx="2309611" cy="2136062"/>
              </a:xfrm>
              <a:prstGeom prst="rect">
                <a:avLst/>
              </a:prstGeom>
            </p:spPr>
          </p:pic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CDB3040C-E2B4-EA3D-C41D-3092C754F297}"/>
                  </a:ext>
                </a:extLst>
              </p:cNvPr>
              <p:cNvSpPr/>
              <p:nvPr/>
            </p:nvSpPr>
            <p:spPr>
              <a:xfrm>
                <a:off x="3788579" y="4467855"/>
                <a:ext cx="297168" cy="2362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EBEEF22-B90F-BFCF-ABAC-C68AC309E95C}"/>
                </a:ext>
              </a:extLst>
            </p:cNvPr>
            <p:cNvGrpSpPr/>
            <p:nvPr/>
          </p:nvGrpSpPr>
          <p:grpSpPr>
            <a:xfrm>
              <a:off x="6202694" y="4467855"/>
              <a:ext cx="2309611" cy="1928512"/>
              <a:chOff x="6202694" y="4467855"/>
              <a:chExt cx="2309611" cy="1928512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26C2CA0B-3316-72C3-5D9F-2EB1C67F55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4656" t="52138" r="55629" b="3751"/>
              <a:stretch>
                <a:fillRect/>
              </a:stretch>
            </p:blipFill>
            <p:spPr>
              <a:xfrm>
                <a:off x="6202694" y="4467855"/>
                <a:ext cx="2309611" cy="1928512"/>
              </a:xfrm>
              <a:prstGeom prst="rect">
                <a:avLst/>
              </a:prstGeom>
            </p:spPr>
          </p:pic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55B407EE-DF26-0BD9-EF62-6E1C1E495973}"/>
                  </a:ext>
                </a:extLst>
              </p:cNvPr>
              <p:cNvSpPr/>
              <p:nvPr/>
            </p:nvSpPr>
            <p:spPr>
              <a:xfrm>
                <a:off x="6290854" y="4477474"/>
                <a:ext cx="297168" cy="2362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635A23E-05DF-3453-9E27-BBB7C8CBE2BA}"/>
              </a:ext>
            </a:extLst>
          </p:cNvPr>
          <p:cNvGrpSpPr/>
          <p:nvPr/>
        </p:nvGrpSpPr>
        <p:grpSpPr>
          <a:xfrm>
            <a:off x="8716237" y="649462"/>
            <a:ext cx="3343623" cy="763697"/>
            <a:chOff x="612449" y="561917"/>
            <a:chExt cx="6300681" cy="763697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ACF438CD-60D5-52F5-47B7-51413F44ED5C}"/>
                </a:ext>
              </a:extLst>
            </p:cNvPr>
            <p:cNvSpPr/>
            <p:nvPr/>
          </p:nvSpPr>
          <p:spPr>
            <a:xfrm>
              <a:off x="612449" y="561917"/>
              <a:ext cx="6300681" cy="76369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43982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-914400"/>
              <a:r>
                <a:rPr lang="en-US" b="1" dirty="0">
                  <a:solidFill>
                    <a:srgbClr val="032347"/>
                  </a:solidFill>
                  <a:latin typeface="Century Gothic" panose="020B0502020202020204" pitchFamily="34" charset="0"/>
                </a:rPr>
                <a:t>     IBSt loss prediction along                  </a:t>
              </a:r>
            </a:p>
            <a:p>
              <a:pPr indent="-914400"/>
              <a:r>
                <a:rPr lang="en-US" b="1" dirty="0">
                  <a:solidFill>
                    <a:srgbClr val="032347"/>
                  </a:solidFill>
                  <a:latin typeface="Century Gothic" panose="020B0502020202020204" pitchFamily="34" charset="0"/>
                </a:rPr>
                <a:t>     the SNS linac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A969254-AF27-EC6B-AF10-AE03CBA54158}"/>
                </a:ext>
              </a:extLst>
            </p:cNvPr>
            <p:cNvSpPr/>
            <p:nvPr/>
          </p:nvSpPr>
          <p:spPr>
            <a:xfrm>
              <a:off x="663132" y="659812"/>
              <a:ext cx="599064" cy="336300"/>
            </a:xfrm>
            <a:prstGeom prst="ellipse">
              <a:avLst/>
            </a:prstGeom>
            <a:solidFill>
              <a:srgbClr val="032347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Century Gothic" panose="020B0502020202020204" pitchFamily="34" charset="0"/>
                </a:rPr>
                <a:t>3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51CEEF3-43A5-0AA7-6A2D-7C805C6608F4}"/>
                  </a:ext>
                </a:extLst>
              </p:cNvPr>
              <p:cNvSpPr txBox="1"/>
              <p:nvPr/>
            </p:nvSpPr>
            <p:spPr>
              <a:xfrm>
                <a:off x="41316" y="4919810"/>
                <a:ext cx="3360973" cy="87626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  <a:alpha val="5952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𝒅𝑵</m:t>
                          </m:r>
                        </m:num>
                        <m:den>
                          <m: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sSub>
                            <m:sSubPr>
                              <m:ctrlP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𝒓𝒆𝒔𝒕</m:t>
                              </m:r>
                            </m:sub>
                          </m:sSub>
                        </m:den>
                      </m:f>
                      <m:r>
                        <a:rPr lang="en-US" sz="1300" b="1" i="1" smtClean="0">
                          <a:solidFill>
                            <a:srgbClr val="082F4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</m:e>
                            <m:sup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1300" b="1" i="1" smtClean="0">
                          <a:solidFill>
                            <a:srgbClr val="082F49"/>
                          </a:solidFill>
                          <a:latin typeface="Cambria Math" panose="02040503050406030204" pitchFamily="18" charset="0"/>
                        </a:rPr>
                        <m:t>∫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</m:d>
                      <m:r>
                        <a:rPr lang="en-US" sz="1300" b="1" i="1" smtClean="0">
                          <a:solidFill>
                            <a:srgbClr val="082F4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sub>
                      </m:sSub>
                      <m:d>
                        <m:dPr>
                          <m:ctrlP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</m:d>
                      <m:r>
                        <a:rPr lang="en-US" sz="1300" b="1" i="1" smtClean="0">
                          <a:solidFill>
                            <a:srgbClr val="082F4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300" b="1" i="1" smtClean="0">
                          <a:solidFill>
                            <a:srgbClr val="082F49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e>
                      </m:d>
                      <m:r>
                        <a:rPr lang="en-US" sz="1300" b="1" i="1">
                          <a:solidFill>
                            <a:srgbClr val="082F49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sz="1300" b="1" i="1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300" b="1" i="1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00" b="1" i="1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  <m:r>
                            <a:rPr lang="en-US" sz="1300" b="1" i="1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1300" b="1" i="1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00" b="1" i="1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300" b="1" i="1" dirty="0">
                  <a:solidFill>
                    <a:srgbClr val="082F49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300" b="1" i="1" smtClean="0">
                          <a:solidFill>
                            <a:srgbClr val="082F49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300" b="1" i="1" smtClean="0">
                          <a:solidFill>
                            <a:srgbClr val="082F49"/>
                          </a:solidFill>
                          <a:latin typeface="Cambria Math" panose="02040503050406030204" pitchFamily="18" charset="0"/>
                        </a:rPr>
                        <m:t>𝜹</m:t>
                      </m:r>
                      <m:d>
                        <m:dPr>
                          <m:ctrlP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en-US" sz="1300" b="1" i="1" smtClean="0">
                                  <a:solidFill>
                                    <a:srgbClr val="082F49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e>
                      </m:d>
                      <m:r>
                        <a:rPr lang="en-US" sz="1300" b="1" i="1" smtClean="0">
                          <a:solidFill>
                            <a:srgbClr val="082F49"/>
                          </a:solidFill>
                          <a:latin typeface="Cambria Math" panose="02040503050406030204" pitchFamily="18" charset="0"/>
                        </a:rPr>
                        <m:t>𝒅</m:t>
                      </m:r>
                      <m:sSub>
                        <m:sSubPr>
                          <m:ctrlPr>
                            <a:rPr lang="en-US" sz="1300" b="1" i="0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00" b="1" i="0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𝚪</m:t>
                          </m:r>
                        </m:e>
                        <m:sub>
                          <m: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sSub>
                        <m:sSubPr>
                          <m:ctrlPr>
                            <a:rPr lang="en-US" sz="1300" b="1" i="0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300" b="1" i="0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𝐝</m:t>
                          </m:r>
                          <m:r>
                            <a:rPr lang="en-US" sz="1300" b="1" i="0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𝚪</m:t>
                          </m:r>
                        </m:e>
                        <m:sub>
                          <m:r>
                            <a:rPr lang="en-US" sz="1300" b="1" i="1" smtClean="0">
                              <a:solidFill>
                                <a:srgbClr val="082F49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1400" b="1" dirty="0">
                  <a:solidFill>
                    <a:srgbClr val="082F49"/>
                  </a:solidFill>
                  <a:latin typeface="Century Gothic" panose="020B0502020202020204" pitchFamily="34" charset="0"/>
                </a:endParaRPr>
              </a:p>
              <a:p>
                <a:endParaRPr lang="en-US" sz="1400" b="1" baseline="30000" dirty="0">
                  <a:solidFill>
                    <a:srgbClr val="082F49"/>
                  </a:solidFill>
                  <a:latin typeface="Century Gothic" panose="020B0502020202020204" pitchFamily="34" charset="0"/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51CEEF3-43A5-0AA7-6A2D-7C805C660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6" y="4919810"/>
                <a:ext cx="3360973" cy="8762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4F04402-4F52-D4F2-F09B-7311D301C0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8692" y="1601543"/>
            <a:ext cx="3197729" cy="23851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D0C01D-0E47-4744-FA6C-E1CC063454C4}"/>
              </a:ext>
            </a:extLst>
          </p:cNvPr>
          <p:cNvSpPr txBox="1"/>
          <p:nvPr/>
        </p:nvSpPr>
        <p:spPr>
          <a:xfrm>
            <a:off x="3794" y="6396335"/>
            <a:ext cx="255169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entury Gothic" panose="020B0502020202020204" pitchFamily="34" charset="0"/>
              </a:rPr>
              <a:t>Shivam Kakkar (ORNL, UTK)</a:t>
            </a:r>
            <a:br>
              <a:rPr lang="en-US" sz="1200" b="1" dirty="0">
                <a:latin typeface="Century Gothic" panose="020B0502020202020204" pitchFamily="34" charset="0"/>
              </a:rPr>
            </a:br>
            <a:r>
              <a:rPr lang="en-US" sz="1200" b="1" dirty="0">
                <a:latin typeface="Century Gothic" panose="020B0502020202020204" pitchFamily="34" charset="0"/>
              </a:rPr>
              <a:t>Space Charge Workshop 2026</a:t>
            </a:r>
          </a:p>
        </p:txBody>
      </p:sp>
    </p:spTree>
    <p:extLst>
      <p:ext uri="{BB962C8B-B14F-4D97-AF65-F5344CB8AC3E}">
        <p14:creationId xmlns:p14="http://schemas.microsoft.com/office/powerpoint/2010/main" val="2278520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3264</TotalTime>
  <Words>96</Words>
  <Application>Microsoft Macintosh PowerPoint</Application>
  <PresentationFormat>Widescreen</PresentationFormat>
  <Paragraphs>18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Cambria Math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Nln, Shivam</dc:creator>
  <cp:lastModifiedBy>Nln, Shivam</cp:lastModifiedBy>
  <cp:revision>33</cp:revision>
  <dcterms:created xsi:type="dcterms:W3CDTF">2026-09-24T20:07:44Z</dcterms:created>
  <dcterms:modified xsi:type="dcterms:W3CDTF">2026-09-30T11:41:35Z</dcterms:modified>
</cp:coreProperties>
</file>