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05853D-2A48-9933-A9C3-AA8786912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1B444E4-4DAB-0C68-95D3-8150CE4026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C6CDCD-072B-E4A0-6F03-0D0A7551B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5A68-0894-4E51-8498-AA821AE4DF08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CE46346-519E-7207-3F0C-27A631DE0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D5E8C7-C427-1A1A-8B5C-4C147A957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1CB28-E935-4FF7-BF26-53A9894D06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175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CD7937-0AED-F998-A21F-1B3B48DC8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56B15E-5EB1-6BD1-302A-13C6F24EF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41D4B6-3BCB-F71D-046A-B52CF9CC7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5A68-0894-4E51-8498-AA821AE4DF08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3C7AAE-2E0D-1FEC-9C63-617930E69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C0C32E-4A6B-A1F3-2F52-2918F1A9E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1CB28-E935-4FF7-BF26-53A9894D06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0578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5E642C-FBE0-DFAE-6F1A-8B65EA403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50D140-C357-A20F-3570-5FDC86505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F49E66-A2D5-0E5A-1190-BB9E9B518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5A68-0894-4E51-8498-AA821AE4DF08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0A03BA-219C-8461-A9AD-D2E44485B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38BAA8-72BD-D363-2F2A-9B5AC8A89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1CB28-E935-4FF7-BF26-53A9894D06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802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E61737-623C-973B-372F-167ED11DF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39BC3E-89B2-0C28-05E7-E142ED6049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9C6E60E-1CD8-2194-1662-588BFD054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4728AED-0276-352C-884D-BCE54F43D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5A68-0894-4E51-8498-AA821AE4DF08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353768D-1C2D-CB4E-A582-87C04480B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EF10EEC-0815-CFDE-E0B1-30D593A0E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1CB28-E935-4FF7-BF26-53A9894D06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61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20A03F-7E92-FBDD-DF76-D60843121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F24075D-D689-8D14-9DF0-B24302C48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1511FD2-B749-393E-4164-A0861313D2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2063684-F224-2094-5FC8-78F05040C8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0A39A4E-6936-7F56-1E47-F46CA7F92F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2DD18CC-184E-BFA9-A499-BD995618F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5A68-0894-4E51-8498-AA821AE4DF08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A6351A3-C422-B5D8-A71A-E5BD34DDF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378B101-217E-D7DB-3FD8-A3FCA0AB6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1CB28-E935-4FF7-BF26-53A9894D06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248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339D62-259C-360C-3DC4-66450F116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D15AAD3-259E-F322-6748-85CC1662D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5A68-0894-4E51-8498-AA821AE4DF08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EFCC4F4-905F-A505-2CA6-25EFF9074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EE0EEFE-5556-154D-D80C-D0A014D3B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1CB28-E935-4FF7-BF26-53A9894D06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788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C535F17-E301-C2F3-EFEF-7018D6DB7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5A68-0894-4E51-8498-AA821AE4DF08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8F46636-D04D-3C7E-D947-AB898B4A2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7AA2B9-5687-5C13-6F47-682B7B948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1CB28-E935-4FF7-BF26-53A9894D06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564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55F50B-6E2E-8BDE-3F65-C06EE5378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CC4564-BF38-4650-00E5-A070386EA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4C96C78-3A71-7C95-EEDB-A476A81C1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0B36679-0DCB-2764-ECD2-F76DC2E18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5A68-0894-4E51-8498-AA821AE4DF08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F175A9B-E0B0-4F8E-70F0-1A1DC60AE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F61CCBE-1303-2B47-C78E-27E705791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1CB28-E935-4FF7-BF26-53A9894D06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556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A80743-CC49-5209-5A39-5799AF22A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DB80BE1-9F78-E86F-9114-9BE93005CC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2DD6E95-594C-2875-9985-EEE101A3ED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B6FB9B5-CD19-AE7E-BED9-E6E55935F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5A68-0894-4E51-8498-AA821AE4DF08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4B28ECD-75A3-5CF8-E666-F60EE4AC7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D38A623-D51A-992B-E53F-8C60C5E77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1CB28-E935-4FF7-BF26-53A9894D06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359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BD6B53-F180-AB1C-E9B4-0090D2856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AC415CB-3A66-1EC2-A4C4-52002601E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EC3E33C-1B86-862A-D4C9-B4EF52A02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5A68-0894-4E51-8498-AA821AE4DF08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CF190F-B7E9-0844-74D4-F32CB3F86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FF1206-DA58-9CEF-B977-AEF520761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1CB28-E935-4FF7-BF26-53A9894D06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683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B5965DE-5C26-17F4-78DD-B5BC8826A3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4BA7C7F-5CA2-90A8-F0A5-7CA3E8637C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C750DA-D79D-3A4D-BADE-52EA4FF30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B5A68-0894-4E51-8498-AA821AE4DF08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8D6C43D-042E-3711-DC28-F67ABD3D1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EAB9784-514B-1CC7-1AE3-2610DD7A7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1CB28-E935-4FF7-BF26-53A9894D06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33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A4B5497-2B99-2248-158F-388F07050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B2929CF-3A09-EB2F-225B-3D5018B95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66073E-13DA-C89E-A08A-C86494DE3F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9B5A68-0894-4E51-8498-AA821AE4DF08}" type="datetimeFigureOut">
              <a:rPr lang="zh-CN" altLang="en-US" smtClean="0"/>
              <a:t>2026/9/24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A7B116-0D3A-E2CA-EFFF-5343905E2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7F7506-5DB9-9A4E-E2B7-2BAD0D896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B1CB28-E935-4FF7-BF26-53A9894D06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21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9F0A5159-413C-5093-EC0A-0F1225FED544}"/>
              </a:ext>
            </a:extLst>
          </p:cNvPr>
          <p:cNvGrpSpPr/>
          <p:nvPr/>
        </p:nvGrpSpPr>
        <p:grpSpPr>
          <a:xfrm>
            <a:off x="0" y="1156741"/>
            <a:ext cx="8973852" cy="5705099"/>
            <a:chOff x="0" y="1150556"/>
            <a:chExt cx="8973852" cy="5705099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8EFF14E6-5148-9A4D-C05C-6AB6BEA17E90}"/>
                </a:ext>
              </a:extLst>
            </p:cNvPr>
            <p:cNvGrpSpPr/>
            <p:nvPr/>
          </p:nvGrpSpPr>
          <p:grpSpPr>
            <a:xfrm>
              <a:off x="0" y="6432302"/>
              <a:ext cx="4145254" cy="423353"/>
              <a:chOff x="0" y="6432302"/>
              <a:chExt cx="4145254" cy="423353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09C7E5A1-9C1D-1483-CCF3-920E9DF2C3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0" y="6480630"/>
                <a:ext cx="1978368" cy="371185"/>
              </a:xfrm>
              <a:prstGeom prst="rect">
                <a:avLst/>
              </a:prstGeom>
            </p:spPr>
          </p:pic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9508D7C3-49B2-22FF-1142-B4D367CB84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50000"/>
                        </a14:imgEffect>
                        <a14:imgEffect>
                          <a14:brightnessContrast contrast="6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04397" y="6432302"/>
                <a:ext cx="2140857" cy="423353"/>
              </a:xfrm>
              <a:prstGeom prst="rect">
                <a:avLst/>
              </a:prstGeom>
            </p:spPr>
          </p:pic>
        </p:grp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FEA070D7-E8CB-2CBD-3F0B-41CA2B022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8148" y="1150556"/>
              <a:ext cx="5755704" cy="455688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7C11ADD3-95FD-F8B5-1AEB-54F1DDA5B5B0}"/>
              </a:ext>
            </a:extLst>
          </p:cNvPr>
          <p:cNvSpPr txBox="1"/>
          <p:nvPr/>
        </p:nvSpPr>
        <p:spPr>
          <a:xfrm>
            <a:off x="656649" y="-63583"/>
            <a:ext cx="10972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When Mismatch Is Inherent: </a:t>
            </a:r>
          </a:p>
          <a:p>
            <a:pPr algn="ctr"/>
            <a:r>
              <a:rPr lang="en-US" altLang="zh-CN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Mismatch Partitioning Between H⁺ and H⁻ in Dual-Beam Transport with Strong Space Charge</a:t>
            </a:r>
            <a:endParaRPr lang="zh-CN" altLang="en-US" sz="2000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0620DAB-CB73-44C3-8483-A26E03A503A7}"/>
              </a:ext>
            </a:extLst>
          </p:cNvPr>
          <p:cNvSpPr txBox="1"/>
          <p:nvPr/>
        </p:nvSpPr>
        <p:spPr>
          <a:xfrm>
            <a:off x="2800758" y="519990"/>
            <a:ext cx="6684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Yinqi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Ji</a:t>
            </a:r>
            <a:r>
              <a:rPr lang="en-US" altLang="zh-CN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1,2,3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,Chun Yan Jonathan Wong</a:t>
            </a:r>
            <a:r>
              <a:rPr lang="en-US" altLang="zh-CN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1,2,3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,Zhijun Wang</a:t>
            </a:r>
            <a:r>
              <a:rPr lang="en-US" altLang="zh-CN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1,2,3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,Yu Du</a:t>
            </a:r>
            <a:r>
              <a:rPr lang="en-US" altLang="zh-CN" sz="1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1,2,3</a:t>
            </a:r>
          </a:p>
          <a:p>
            <a:pPr algn="ctr"/>
            <a:endParaRPr lang="zh-CN" altLang="en-US" dirty="0"/>
          </a:p>
        </p:txBody>
      </p:sp>
      <p:sp>
        <p:nvSpPr>
          <p:cNvPr id="7" name="减号 6">
            <a:extLst>
              <a:ext uri="{FF2B5EF4-FFF2-40B4-BE49-F238E27FC236}">
                <a16:creationId xmlns:a16="http://schemas.microsoft.com/office/drawing/2014/main" id="{3ECE40B5-4D93-A44D-6FDB-B73403DD7340}"/>
              </a:ext>
            </a:extLst>
          </p:cNvPr>
          <p:cNvSpPr/>
          <p:nvPr/>
        </p:nvSpPr>
        <p:spPr>
          <a:xfrm>
            <a:off x="-2185792" y="639535"/>
            <a:ext cx="16557211" cy="584775"/>
          </a:xfrm>
          <a:prstGeom prst="mathMinus">
            <a:avLst>
              <a:gd name="adj1" fmla="val 21540"/>
            </a:avLst>
          </a:prstGeom>
          <a:solidFill>
            <a:schemeClr val="tx2">
              <a:lumMod val="75000"/>
              <a:lumOff val="2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2A6AE12-DA23-12A7-312C-3BD2FFEEDD03}"/>
              </a:ext>
            </a:extLst>
          </p:cNvPr>
          <p:cNvSpPr txBox="1"/>
          <p:nvPr/>
        </p:nvSpPr>
        <p:spPr>
          <a:xfrm>
            <a:off x="208655" y="1311023"/>
            <a:ext cx="709077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Mismatch is inherent</a:t>
            </a:r>
          </a:p>
          <a:p>
            <a:pPr lvl="0"/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One linac, two beams: power doubled, ions neutralize.</a:t>
            </a:r>
          </a:p>
          <a:p>
            <a:pPr lvl="0"/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RFQ: same force.  MEBT: opposite forces.</a:t>
            </a:r>
          </a:p>
          <a:p>
            <a:pPr lvl="0"/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Identical at the RFQ exit but not round: one MEBT setting cannot match both.</a:t>
            </a:r>
          </a:p>
          <a:p>
            <a:pPr lvl="0"/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Single-particle analytic solution (no space charge)</a:t>
            </a:r>
          </a:p>
          <a:p>
            <a:pPr lvl="0"/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Smallest ellipse enclosing both beams, found analytically.</a:t>
            </a:r>
          </a:p>
          <a:p>
            <a:pPr lvl="0"/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Mismatch split equally; neither beam is favored.</a:t>
            </a:r>
          </a:p>
          <a:p>
            <a:pPr lvl="0"/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Minimize the maximum mismatch.</a:t>
            </a:r>
          </a:p>
          <a:p>
            <a:pPr lvl="0"/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Space-charge correction</a:t>
            </a:r>
          </a:p>
          <a:p>
            <a:pPr lvl="0"/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With space charge, the partition needs a correction.</a:t>
            </a:r>
          </a:p>
          <a:p>
            <a:pPr lvl="0"/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One continuous parameter shifts the reference ellipse.</a:t>
            </a:r>
          </a:p>
          <a:p>
            <a:pPr lvl="0"/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It acts as a compensation parameter for the space-charge force.</a:t>
            </a:r>
            <a:endParaRPr lang="zh-CN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75835461-C60B-B2FD-08CD-E3E9A81380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758" y="1060941"/>
            <a:ext cx="2702163" cy="167118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401453E9-0E48-B6D9-0EA6-E45081E12E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145" y="1008965"/>
            <a:ext cx="2072066" cy="167118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50242BCE-5B56-5A27-8A22-02A27C6684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988" y="4830505"/>
            <a:ext cx="4176032" cy="190020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CBB2615-3C5F-FF1A-E529-3375422A9083}"/>
              </a:ext>
            </a:extLst>
          </p:cNvPr>
          <p:cNvSpPr txBox="1"/>
          <p:nvPr/>
        </p:nvSpPr>
        <p:spPr>
          <a:xfrm>
            <a:off x="4946287" y="6558109"/>
            <a:ext cx="22994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 Charge 2026, Oxford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901437D-C8B1-E13A-99DB-86F4C527E9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08421" y="2881159"/>
            <a:ext cx="2583579" cy="174834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3F5EC38-0171-AAEC-C3BA-CDD9F5D8EC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95264" y="2881159"/>
            <a:ext cx="2702164" cy="176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40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167</Words>
  <Application>Microsoft Office PowerPoint</Application>
  <PresentationFormat>宽屏</PresentationFormat>
  <Paragraphs>18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wt059617oyd68@163.com</dc:creator>
  <cp:lastModifiedBy>wt059617oyd68@163.com</cp:lastModifiedBy>
  <cp:revision>9</cp:revision>
  <dcterms:created xsi:type="dcterms:W3CDTF">2026-09-20T11:45:01Z</dcterms:created>
  <dcterms:modified xsi:type="dcterms:W3CDTF">2026-09-24T10:57:37Z</dcterms:modified>
</cp:coreProperties>
</file>