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1363" r:id="rId3"/>
    <p:sldId id="264" r:id="rId4"/>
    <p:sldId id="299" r:id="rId5"/>
    <p:sldId id="301" r:id="rId6"/>
    <p:sldId id="275" r:id="rId7"/>
    <p:sldId id="302" r:id="rId8"/>
    <p:sldId id="290" r:id="rId9"/>
    <p:sldId id="287" r:id="rId10"/>
    <p:sldId id="293" r:id="rId11"/>
    <p:sldId id="285" r:id="rId12"/>
    <p:sldId id="288" r:id="rId13"/>
    <p:sldId id="262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5068"/>
  </p:normalViewPr>
  <p:slideViewPr>
    <p:cSldViewPr snapToGrid="0">
      <p:cViewPr varScale="1">
        <p:scale>
          <a:sx n="116" d="100"/>
          <a:sy n="116" d="100"/>
        </p:scale>
        <p:origin x="6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36F3D-BA7E-A347-9316-4952B7D8A4B2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7B1D45-81C6-4D46-9F7A-E52607EF0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2419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A92538-1F47-5B4A-9215-289C659A2AB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322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B1D45-81C6-4D46-9F7A-E52607EF0C4B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1863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2D76D-2D94-2F45-91E0-66D6834F2154}" type="datetime1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265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CC73D-8AAA-C848-9570-C90C2D166704}" type="datetime1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797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BA5A2-DCC8-E64A-B1BD-922CF545DDBD}" type="datetime1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222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E2A5-D6D3-794B-B2D3-0453A0CF1BB7}" type="datetime1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6087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4670-CB43-204C-A1A0-C9B368A9762D}" type="datetime1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2179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DA8ED-B738-E64A-ACD6-AD176C521248}" type="datetime1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5311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6FD6-75EF-BA4F-88EA-1E131E30B100}" type="datetime1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3407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53C7A-77A5-BA42-A8E9-97C1D546A0E5}" type="datetime1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5084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57CA2-176B-3846-A566-0F89D60A1817}" type="datetime1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664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B302C-F58B-C84C-99CC-BE27A5AF4EF8}" type="datetime1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3933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6EFB-6C9D-3446-84CF-4F9A57322422}" type="datetime1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6043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943247-BC27-2141-A99C-B86D94F79172}" type="datetime1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71316E-9CD0-9946-BD0C-18752B1535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5764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2.emf"/><Relationship Id="rId5" Type="http://schemas.openxmlformats.org/officeDocument/2006/relationships/image" Target="../media/image8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7.png"/><Relationship Id="rId9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A3EC77-F721-4F81-A275-452DA1E1F6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Space C</a:t>
            </a:r>
            <a:r>
              <a:rPr lang="en-US" altLang="ja-JP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harge Simulation for the Third Order Resonance Corrections at J-PARC MR</a:t>
            </a:r>
            <a:endParaRPr kumimoji="1" lang="ja-JP" altLang="en-US" sz="4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EFB5D78-3AF1-CA38-259E-90DD42FD8D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Space Charge 2026, 7</a:t>
            </a:r>
            <a:r>
              <a:rPr kumimoji="1" lang="en-US" altLang="ja-JP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ICFA  Mini-workshop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2026/9/30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Susumu Igarashi 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KEK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/J-PARC Center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EA1B2A5-7117-18E3-D204-AD73C73EC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505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2E1FA8-A18F-FC47-87D9-2E8CF1572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  <a:endParaRPr kumimoji="1" lang="ja-JP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33B8E89-DF50-634E-9D93-9A1F187117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Third order resonance correction for on-momentum particles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Third order resonance correction for off-momentum particles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optics modulated by space charge effect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 results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27FEBF0-D687-2912-88A0-B36C15EBC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8DFAA-7EA8-E74A-B366-3D4D0E705364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9696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6400" y="9152"/>
            <a:ext cx="7891200" cy="1324800"/>
          </a:xfrm>
          <a:noFill/>
        </p:spPr>
        <p:txBody>
          <a:bodyPr>
            <a:normAutofit/>
          </a:bodyPr>
          <a:lstStyle/>
          <a:p>
            <a:r>
              <a:rPr kumimoji="1" lang="en-US" altLang="ja-JP" sz="3200" dirty="0">
                <a:latin typeface="Times New Roman"/>
                <a:cs typeface="Times New Roman"/>
              </a:rPr>
              <a:t>MR</a:t>
            </a:r>
            <a:r>
              <a:rPr lang="en-US" altLang="en-US" sz="3200" dirty="0">
                <a:latin typeface="Times New Roman"/>
                <a:cs typeface="Times New Roman"/>
              </a:rPr>
              <a:t> Design and Operation Modes</a:t>
            </a:r>
            <a:endParaRPr kumimoji="1" lang="ja-JP" altLang="en-US" sz="3200">
              <a:latin typeface="Times New Roman"/>
              <a:cs typeface="Times New Roman"/>
            </a:endParaRPr>
          </a:p>
        </p:txBody>
      </p:sp>
      <p:pic>
        <p:nvPicPr>
          <p:cNvPr id="11" name="Picture 4" descr="Layout_MRwithBL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998" y="3531298"/>
            <a:ext cx="4500000" cy="31901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F8508-6D04-0649-ADCD-B8CE0D38127A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CE31C3B4-B26B-7163-31A8-4C0FAE82C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467" y="959117"/>
            <a:ext cx="8053330" cy="2447849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/>
                <a:cs typeface="Times New Roman"/>
              </a:rPr>
              <a:t>Circumference 1567.5 m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/>
                <a:cs typeface="Times New Roman"/>
              </a:rPr>
              <a:t>Three</a:t>
            </a:r>
            <a:r>
              <a:rPr lang="ja-JP" altLang="en-US">
                <a:latin typeface="Times New Roman"/>
                <a:cs typeface="Times New Roman"/>
              </a:rPr>
              <a:t>-</a:t>
            </a:r>
            <a:r>
              <a:rPr lang="en-US" altLang="ja-JP" dirty="0">
                <a:latin typeface="Times New Roman"/>
                <a:cs typeface="Times New Roman"/>
              </a:rPr>
              <a:t>fold</a:t>
            </a:r>
            <a:r>
              <a:rPr lang="ja-JP" altLang="en-US">
                <a:latin typeface="Times New Roman"/>
                <a:cs typeface="Times New Roman"/>
              </a:rPr>
              <a:t> </a:t>
            </a:r>
            <a:r>
              <a:rPr lang="en-US" altLang="ja-JP" dirty="0">
                <a:latin typeface="Times New Roman"/>
                <a:cs typeface="Times New Roman"/>
              </a:rPr>
              <a:t>symmetry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/>
                <a:cs typeface="Times New Roman"/>
              </a:rPr>
              <a:t>Target</a:t>
            </a:r>
            <a:r>
              <a:rPr lang="ja-JP" altLang="en-US">
                <a:latin typeface="Times New Roman"/>
                <a:cs typeface="Times New Roman"/>
              </a:rPr>
              <a:t> </a:t>
            </a:r>
            <a:r>
              <a:rPr lang="en-US" altLang="ja-JP" dirty="0">
                <a:latin typeface="Times New Roman"/>
                <a:cs typeface="Times New Roman"/>
              </a:rPr>
              <a:t>Beam</a:t>
            </a:r>
            <a:r>
              <a:rPr lang="ja-JP" altLang="en-US">
                <a:latin typeface="Times New Roman"/>
                <a:cs typeface="Times New Roman"/>
              </a:rPr>
              <a:t> </a:t>
            </a:r>
            <a:r>
              <a:rPr lang="en-US" altLang="ja-JP" dirty="0">
                <a:latin typeface="Times New Roman"/>
                <a:cs typeface="Times New Roman"/>
              </a:rPr>
              <a:t>Power: 1.3 MW (for fast extraction)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en-US" dirty="0">
                <a:latin typeface="Times New Roman"/>
                <a:cs typeface="Times New Roman"/>
              </a:rPr>
              <a:t>Fast extraction mode</a:t>
            </a:r>
            <a:r>
              <a:rPr lang="en-US" altLang="ja-JP" dirty="0">
                <a:latin typeface="Times New Roman"/>
                <a:cs typeface="Times New Roman"/>
              </a:rPr>
              <a:t> (FX) for the neutrino Facility: 1 turn extraction.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/>
                <a:cs typeface="Times New Roman"/>
              </a:rPr>
              <a:t>Cycle : 1.28 s </a:t>
            </a:r>
            <a:r>
              <a:rPr lang="ja-JP" altLang="en-US">
                <a:latin typeface="Times New Roman"/>
                <a:cs typeface="Times New Roman"/>
              </a:rPr>
              <a:t>→</a:t>
            </a:r>
            <a:r>
              <a:rPr lang="en-US" altLang="ja-JP" dirty="0">
                <a:latin typeface="Times New Roman"/>
                <a:cs typeface="Times New Roman"/>
              </a:rPr>
              <a:t> 1.16 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/>
                <a:cs typeface="Times New Roman"/>
              </a:rPr>
              <a:t>Beam Intensity 2.7×10</a:t>
            </a:r>
            <a:r>
              <a:rPr lang="en-US" altLang="ja-JP" baseline="30000" dirty="0">
                <a:latin typeface="Times New Roman"/>
                <a:cs typeface="Times New Roman"/>
              </a:rPr>
              <a:t>14</a:t>
            </a:r>
            <a:r>
              <a:rPr lang="en-US" altLang="ja-JP" dirty="0">
                <a:latin typeface="Times New Roman"/>
                <a:cs typeface="Times New Roman"/>
              </a:rPr>
              <a:t> ppp </a:t>
            </a:r>
            <a:r>
              <a:rPr lang="ja-JP" altLang="en-US">
                <a:latin typeface="Times New Roman"/>
                <a:cs typeface="Times New Roman"/>
              </a:rPr>
              <a:t>→</a:t>
            </a:r>
            <a:r>
              <a:rPr lang="en-US" altLang="ja-JP" dirty="0">
                <a:latin typeface="Times New Roman"/>
                <a:cs typeface="Times New Roman"/>
              </a:rPr>
              <a:t> 3.3×10</a:t>
            </a:r>
            <a:r>
              <a:rPr lang="en-US" altLang="ja-JP" baseline="30000" dirty="0">
                <a:latin typeface="Times New Roman"/>
                <a:cs typeface="Times New Roman"/>
              </a:rPr>
              <a:t>14</a:t>
            </a:r>
            <a:r>
              <a:rPr lang="en-US" altLang="ja-JP" dirty="0">
                <a:latin typeface="Times New Roman"/>
                <a:cs typeface="Times New Roman"/>
              </a:rPr>
              <a:t> ppp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en-US" dirty="0">
                <a:latin typeface="Times New Roman"/>
                <a:cs typeface="Times New Roman"/>
              </a:rPr>
              <a:t>Slow extraction mode</a:t>
            </a:r>
            <a:r>
              <a:rPr lang="en-US" altLang="ja-JP" dirty="0">
                <a:latin typeface="Times New Roman"/>
                <a:cs typeface="Times New Roman"/>
              </a:rPr>
              <a:t> (SX) for the hadron hall: 2 s – spill extraction.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/>
                <a:cs typeface="Times New Roman"/>
              </a:rPr>
              <a:t>Cycle : 4.24 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458BC9B6-68A8-1F18-C7AF-C88BC5A5D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944" y="3390233"/>
            <a:ext cx="4500000" cy="331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64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>
            <a:extLst>
              <a:ext uri="{FF2B5EF4-FFF2-40B4-BE49-F238E27FC236}">
                <a16:creationId xmlns:a16="http://schemas.microsoft.com/office/drawing/2014/main" id="{3D95DACF-DB40-7158-A1CB-BABF5092F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2781" y="1356216"/>
            <a:ext cx="4500000" cy="4683334"/>
          </a:xfrm>
          <a:prstGeom prst="rect">
            <a:avLst/>
          </a:prstGeom>
        </p:spPr>
      </p:pic>
      <p:sp>
        <p:nvSpPr>
          <p:cNvPr id="24" name="タイトル 1"/>
          <p:cNvSpPr txBox="1">
            <a:spLocks/>
          </p:cNvSpPr>
          <p:nvPr/>
        </p:nvSpPr>
        <p:spPr>
          <a:xfrm>
            <a:off x="626400" y="8080"/>
            <a:ext cx="7891200" cy="13248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3200" dirty="0">
                <a:latin typeface="Times New Roman"/>
                <a:cs typeface="Times New Roman"/>
              </a:rPr>
              <a:t>Space Charge Tune Spread</a:t>
            </a:r>
            <a:r>
              <a:rPr lang="en-US" altLang="ja-JP" sz="3200" dirty="0">
                <a:latin typeface="Times New Roman"/>
                <a:cs typeface="Times New Roman"/>
              </a:rPr>
              <a:t> and Resonances </a:t>
            </a:r>
            <a:endParaRPr lang="ja-JP" altLang="en-US" sz="3200">
              <a:latin typeface="Times New Roman"/>
              <a:cs typeface="Times New Roman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1" y="1183134"/>
            <a:ext cx="3070274" cy="485641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ja-JP" dirty="0">
                <a:latin typeface="Times New Roman"/>
                <a:cs typeface="Times New Roman"/>
              </a:rPr>
              <a:t>MR Power 1.3 MW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ja-JP" dirty="0">
                <a:latin typeface="Times New Roman"/>
                <a:cs typeface="Times New Roman"/>
              </a:rPr>
              <a:t>Number of protons: 4.15e13 protons per bunch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Typical operation tune : (21.35, 21.45)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altLang="ja-JP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loss reduction is necessary for the high intensity operation.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Resonances of </a:t>
            </a:r>
          </a:p>
          <a:p>
            <a:pPr marL="27305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3νx = 64 and </a:t>
            </a:r>
          </a:p>
          <a:p>
            <a:pPr marL="27305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νx+2νy = 64 </a:t>
            </a:r>
          </a:p>
          <a:p>
            <a:pPr marL="27305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corrected for the FX operation.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altLang="ja-JP" dirty="0"/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/>
        </p:nvGraphicFramePr>
        <p:xfrm>
          <a:off x="5172254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数式" r:id="rId3" imgW="114300" imgH="165100" progId="Equation.3">
                  <p:embed/>
                </p:oleObj>
              </mc:Choice>
              <mc:Fallback>
                <p:oleObj name="数式" r:id="rId3" imgW="114300" imgH="165100" progId="Equation.3">
                  <p:embed/>
                  <p:pic>
                    <p:nvPicPr>
                      <p:cNvPr id="4" name="オブジェクト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72254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8145167" y="1680590"/>
            <a:ext cx="8035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latin typeface="Times New Roman"/>
                <a:cs typeface="Times New Roman"/>
              </a:rPr>
              <a:t>2νy=43</a:t>
            </a:r>
            <a:endParaRPr kumimoji="1" lang="ja-JP" altLang="en-US" sz="1600">
              <a:latin typeface="Times New Roman"/>
              <a:cs typeface="Times New Roman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 rot="19800000">
            <a:off x="7901874" y="2890627"/>
            <a:ext cx="1230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Times New Roman"/>
                <a:cs typeface="Times New Roman"/>
              </a:rPr>
              <a:t>νx</a:t>
            </a:r>
            <a:r>
              <a:rPr lang="en-US" altLang="ja-JP" sz="1600" dirty="0">
                <a:latin typeface="Times New Roman"/>
                <a:cs typeface="Times New Roman"/>
              </a:rPr>
              <a:t>−2νy</a:t>
            </a:r>
            <a:r>
              <a:rPr kumimoji="1" lang="en-US" altLang="ja-JP" sz="1600" dirty="0">
                <a:latin typeface="Times New Roman"/>
                <a:cs typeface="Times New Roman"/>
              </a:rPr>
              <a:t>=−21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 rot="1800000">
            <a:off x="7943145" y="3529051"/>
            <a:ext cx="11146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Times New Roman"/>
                <a:cs typeface="Times New Roman"/>
              </a:rPr>
              <a:t>νx+</a:t>
            </a:r>
            <a:r>
              <a:rPr lang="en-US" altLang="ja-JP" sz="1600" dirty="0">
                <a:latin typeface="Times New Roman"/>
                <a:cs typeface="Times New Roman"/>
              </a:rPr>
              <a:t>2νy=64</a:t>
            </a:r>
            <a:endParaRPr kumimoji="1" lang="ja-JP" altLang="en-US" sz="1600">
              <a:latin typeface="Times New Roman"/>
              <a:cs typeface="Times New Roman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 rot="2700000">
            <a:off x="5338111" y="5929966"/>
            <a:ext cx="1012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latin typeface="Times New Roman"/>
                <a:cs typeface="Times New Roman"/>
              </a:rPr>
              <a:t>ν</a:t>
            </a:r>
            <a:r>
              <a:rPr kumimoji="1" lang="en-US" altLang="ja-JP" sz="1600" dirty="0">
                <a:latin typeface="Times New Roman"/>
                <a:cs typeface="Times New Roman"/>
              </a:rPr>
              <a:t>x+</a:t>
            </a:r>
            <a:r>
              <a:rPr lang="en-US" altLang="ja-JP" sz="1600" dirty="0">
                <a:latin typeface="Times New Roman"/>
                <a:cs typeface="Times New Roman"/>
              </a:rPr>
              <a:t>νy=42</a:t>
            </a:r>
            <a:endParaRPr kumimoji="1" lang="ja-JP" altLang="en-US" sz="1600">
              <a:latin typeface="Times New Roman"/>
              <a:cs typeface="Times New Roman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 rot="16200000">
            <a:off x="7402707" y="6067505"/>
            <a:ext cx="8035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latin typeface="Times New Roman"/>
                <a:cs typeface="Times New Roman"/>
              </a:rPr>
              <a:t>2νx=43</a:t>
            </a:r>
            <a:endParaRPr kumimoji="1" lang="ja-JP" altLang="en-US" sz="1600">
              <a:latin typeface="Times New Roman"/>
              <a:cs typeface="Times New Roman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8162320" y="4744365"/>
            <a:ext cx="7009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latin typeface="Times New Roman"/>
                <a:cs typeface="Times New Roman"/>
              </a:rPr>
              <a:t>νy=21</a:t>
            </a:r>
            <a:endParaRPr kumimoji="1" lang="ja-JP" altLang="en-US" sz="1600">
              <a:latin typeface="Times New Roman"/>
              <a:cs typeface="Times New Roman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 rot="16200000">
            <a:off x="6498435" y="6063306"/>
            <a:ext cx="8035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latin typeface="Times New Roman"/>
                <a:cs typeface="Times New Roman"/>
              </a:rPr>
              <a:t>3νx=64</a:t>
            </a:r>
            <a:endParaRPr kumimoji="1" lang="ja-JP" altLang="en-US" sz="1600">
              <a:latin typeface="Times New Roman"/>
              <a:cs typeface="Times New Roman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 rot="16200000">
            <a:off x="4493652" y="6075314"/>
            <a:ext cx="7009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latin typeface="Times New Roman"/>
                <a:cs typeface="Times New Roman"/>
              </a:rPr>
              <a:t>νx=21</a:t>
            </a:r>
            <a:endParaRPr kumimoji="1" lang="ja-JP" altLang="en-US" sz="1600">
              <a:latin typeface="Times New Roman"/>
              <a:cs typeface="Times New Roman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 rot="18900000">
            <a:off x="7928363" y="1200315"/>
            <a:ext cx="909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Times New Roman"/>
                <a:cs typeface="Times New Roman"/>
              </a:rPr>
              <a:t>νx</a:t>
            </a:r>
            <a:r>
              <a:rPr lang="en-US" altLang="ja-JP" sz="1600" dirty="0">
                <a:latin typeface="Times New Roman"/>
                <a:cs typeface="Times New Roman"/>
              </a:rPr>
              <a:t>−νy=0</a:t>
            </a:r>
            <a:endParaRPr kumimoji="1" lang="ja-JP" altLang="en-US" sz="1600">
              <a:latin typeface="Times New Roman"/>
              <a:cs typeface="Times New Roman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7FB7BE-1D1F-4243-9756-8D5E4171CF09}" type="slidenum">
              <a:rPr lang="ja-JP" altLang="en-US" smtClean="0"/>
              <a:pPr>
                <a:defRPr/>
              </a:pPr>
              <a:t>4</a:t>
            </a:fld>
            <a:endParaRPr lang="ja-JP" altLang="en-US"/>
          </a:p>
        </p:txBody>
      </p: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F06A5480-88B3-95B4-9227-CE660DF940A8}"/>
              </a:ext>
            </a:extLst>
          </p:cNvPr>
          <p:cNvCxnSpPr>
            <a:cxnSpLocks/>
          </p:cNvCxnSpPr>
          <p:nvPr/>
        </p:nvCxnSpPr>
        <p:spPr>
          <a:xfrm>
            <a:off x="6900197" y="1849867"/>
            <a:ext cx="0" cy="3771877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6FB2D648-DA61-C8B2-58F9-3692569D1BDF}"/>
              </a:ext>
            </a:extLst>
          </p:cNvPr>
          <p:cNvCxnSpPr>
            <a:cxnSpLocks/>
          </p:cNvCxnSpPr>
          <p:nvPr/>
        </p:nvCxnSpPr>
        <p:spPr>
          <a:xfrm>
            <a:off x="4833101" y="1838850"/>
            <a:ext cx="3120563" cy="1579133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153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8B364AC-AA61-4643-A96A-232D8D03E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7" y="3282576"/>
            <a:ext cx="5436923" cy="18000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A619224-C0ED-C048-9BC6-4DC23B234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925" y="5036769"/>
            <a:ext cx="3801021" cy="1800000"/>
          </a:xfrm>
          <a:prstGeom prst="rect">
            <a:avLst/>
          </a:prstGeom>
        </p:spPr>
      </p:pic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260" y="992859"/>
            <a:ext cx="5112000" cy="828000"/>
          </a:xfrm>
        </p:spPr>
        <p:txBody>
          <a:bodyPr>
            <a:normAutofit fontScale="85000" lnSpcReduction="10000"/>
          </a:bodyPr>
          <a:lstStyle/>
          <a:p>
            <a:pPr marL="188913" indent="-188913">
              <a:lnSpc>
                <a:spcPct val="120000"/>
              </a:lnSpc>
              <a:spcBef>
                <a:spcPts val="0"/>
              </a:spcBef>
              <a:defRPr/>
            </a:pPr>
            <a:r>
              <a:rPr lang="en-US" altLang="ja-JP" sz="1800" dirty="0">
                <a:latin typeface="Times New Roman"/>
                <a:ea typeface="ＭＳ Ｐゴシック" charset="0"/>
                <a:cs typeface="Times New Roman"/>
              </a:rPr>
              <a:t>ν</a:t>
            </a:r>
            <a:r>
              <a:rPr lang="en-US" altLang="ja-JP" sz="1800" baseline="-25000" dirty="0">
                <a:latin typeface="Times New Roman"/>
                <a:ea typeface="ＭＳ Ｐゴシック" charset="0"/>
                <a:cs typeface="Times New Roman"/>
              </a:rPr>
              <a:t>x</a:t>
            </a:r>
            <a:r>
              <a:rPr lang="en-US" altLang="ja-JP" sz="1800" dirty="0">
                <a:latin typeface="Times New Roman"/>
                <a:ea typeface="ＭＳ Ｐゴシック" charset="0"/>
                <a:cs typeface="Times New Roman"/>
              </a:rPr>
              <a:t>+2ν</a:t>
            </a:r>
            <a:r>
              <a:rPr lang="en-US" altLang="ja-JP" sz="1800" baseline="-25000" dirty="0">
                <a:latin typeface="Times New Roman"/>
                <a:ea typeface="ＭＳ Ｐゴシック" charset="0"/>
                <a:cs typeface="Times New Roman"/>
              </a:rPr>
              <a:t>y</a:t>
            </a:r>
            <a:r>
              <a:rPr lang="en-US" altLang="ja-JP" sz="1800" dirty="0">
                <a:latin typeface="Times New Roman"/>
                <a:ea typeface="ＭＳ Ｐゴシック" charset="0"/>
                <a:cs typeface="Times New Roman"/>
              </a:rPr>
              <a:t>=64 ,  (1+2)</a:t>
            </a:r>
            <a:endParaRPr lang="en-US" altLang="ja-JP" sz="1700" dirty="0">
              <a:latin typeface="Times" charset="0"/>
              <a:ea typeface="Osaka" charset="0"/>
              <a:cs typeface="Osaka" charset="0"/>
            </a:endParaRPr>
          </a:p>
          <a:p>
            <a:pPr marL="188913" indent="-188913">
              <a:lnSpc>
                <a:spcPct val="120000"/>
              </a:lnSpc>
              <a:spcBef>
                <a:spcPts val="0"/>
              </a:spcBef>
              <a:defRPr/>
            </a:pPr>
            <a:r>
              <a:rPr lang="en-US" altLang="ja-JP" sz="1700" dirty="0">
                <a:latin typeface="Times"/>
                <a:cs typeface="Times"/>
              </a:rPr>
              <a:t>Beam survival recovers with SFA048: +0.5 A, SFA055: +0.2 A.</a:t>
            </a:r>
          </a:p>
          <a:p>
            <a:pPr marL="188913" indent="-188913">
              <a:lnSpc>
                <a:spcPct val="120000"/>
              </a:lnSpc>
              <a:spcBef>
                <a:spcPts val="0"/>
              </a:spcBef>
              <a:defRPr/>
            </a:pPr>
            <a:r>
              <a:rPr lang="en-US" altLang="ja-JP" sz="1700" dirty="0">
                <a:latin typeface="Times"/>
                <a:cs typeface="Times"/>
              </a:rPr>
              <a:t>|G| = 0.076</a:t>
            </a:r>
          </a:p>
        </p:txBody>
      </p:sp>
      <p:sp>
        <p:nvSpPr>
          <p:cNvPr id="8" name="コンテンツ プレースホルダ 2"/>
          <p:cNvSpPr txBox="1">
            <a:spLocks/>
          </p:cNvSpPr>
          <p:nvPr/>
        </p:nvSpPr>
        <p:spPr>
          <a:xfrm>
            <a:off x="228260" y="1946604"/>
            <a:ext cx="4968834" cy="828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8913" indent="-188913">
              <a:lnSpc>
                <a:spcPct val="120000"/>
              </a:lnSpc>
              <a:spcBef>
                <a:spcPts val="0"/>
              </a:spcBef>
            </a:pPr>
            <a:r>
              <a:rPr lang="en-US" altLang="ja-JP" sz="1600" dirty="0">
                <a:latin typeface="Times New Roman"/>
                <a:ea typeface="ＭＳ Ｐゴシック" charset="0"/>
                <a:cs typeface="Times New Roman"/>
              </a:rPr>
              <a:t>3ν</a:t>
            </a:r>
            <a:r>
              <a:rPr lang="en-US" altLang="ja-JP" sz="1600" baseline="-25000" dirty="0">
                <a:latin typeface="Times New Roman"/>
                <a:ea typeface="ＭＳ Ｐゴシック" charset="0"/>
                <a:cs typeface="Times New Roman"/>
              </a:rPr>
              <a:t>x</a:t>
            </a:r>
            <a:r>
              <a:rPr lang="en-US" altLang="ja-JP" sz="1600" dirty="0">
                <a:latin typeface="Times New Roman"/>
                <a:ea typeface="ＭＳ Ｐゴシック" charset="0"/>
                <a:cs typeface="Times New Roman"/>
              </a:rPr>
              <a:t>=64 ,  (3+0) </a:t>
            </a:r>
          </a:p>
          <a:p>
            <a:pPr marL="188913" indent="-188913">
              <a:lnSpc>
                <a:spcPct val="120000"/>
              </a:lnSpc>
              <a:spcBef>
                <a:spcPts val="0"/>
              </a:spcBef>
            </a:pPr>
            <a:r>
              <a:rPr lang="en-US" altLang="ja-JP" sz="1600" dirty="0">
                <a:latin typeface="Times New Roman"/>
                <a:ea typeface="ＭＳ Ｐゴシック" charset="0"/>
                <a:cs typeface="Times New Roman"/>
              </a:rPr>
              <a:t>Beam survival recovers with  SFA048 +0.5 A</a:t>
            </a:r>
            <a:r>
              <a:rPr lang="en-US" altLang="ja-JP" sz="1600" dirty="0">
                <a:latin typeface="Calibri" charset="0"/>
                <a:ea typeface="ＭＳ Ｐゴシック" charset="0"/>
              </a:rPr>
              <a:t>, </a:t>
            </a:r>
            <a:r>
              <a:rPr lang="en-US" altLang="ja-JP" sz="1600" dirty="0">
                <a:latin typeface="Times New Roman"/>
                <a:ea typeface="ＭＳ Ｐゴシック" charset="0"/>
                <a:cs typeface="Times New Roman"/>
              </a:rPr>
              <a:t>SFA055 0.0 A</a:t>
            </a:r>
            <a:r>
              <a:rPr lang="en-US" altLang="ja-JP" sz="1600" dirty="0">
                <a:latin typeface="Calibri" charset="0"/>
                <a:ea typeface="ＭＳ Ｐゴシック" charset="0"/>
              </a:rPr>
              <a:t>.</a:t>
            </a:r>
          </a:p>
          <a:p>
            <a:pPr marL="188913" indent="-188913">
              <a:lnSpc>
                <a:spcPct val="120000"/>
              </a:lnSpc>
              <a:spcBef>
                <a:spcPts val="0"/>
              </a:spcBef>
            </a:pPr>
            <a:r>
              <a:rPr lang="en-US" altLang="ja-JP" sz="1600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|G| = 0.055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endParaRPr lang="en-US" altLang="ja-JP" sz="1600" dirty="0">
              <a:latin typeface="Times" charset="0"/>
              <a:ea typeface="Osaka" charset="0"/>
              <a:cs typeface="Osaka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ja-JP" sz="15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図 1" descr="スクリーンショット 2017-02-14 17.42.00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1814" y="1055248"/>
            <a:ext cx="1620000" cy="1511147"/>
          </a:xfrm>
          <a:prstGeom prst="rect">
            <a:avLst/>
          </a:prstGeom>
        </p:spPr>
      </p:pic>
      <p:pic>
        <p:nvPicPr>
          <p:cNvPr id="3" name="図 2" descr="スクリーンショット 2017-02-14 17.42.37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8243" y="1029994"/>
            <a:ext cx="1440000" cy="1502813"/>
          </a:xfrm>
          <a:prstGeom prst="rect">
            <a:avLst/>
          </a:prstGeom>
        </p:spPr>
      </p:pic>
      <p:pic>
        <p:nvPicPr>
          <p:cNvPr id="4" name="図 3" descr="スクリーンショット 2017-02-14 17.43.46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3736" y="2588343"/>
            <a:ext cx="1440000" cy="1519350"/>
          </a:xfrm>
          <a:prstGeom prst="rect">
            <a:avLst/>
          </a:prstGeom>
        </p:spPr>
      </p:pic>
      <p:pic>
        <p:nvPicPr>
          <p:cNvPr id="14" name="図 13" descr="スクリーンショット 2015-06-30 5.31.57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4516" y="2611889"/>
            <a:ext cx="1620000" cy="1522412"/>
          </a:xfrm>
          <a:prstGeom prst="rect">
            <a:avLst/>
          </a:prstGeom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7FB7BE-1D1F-4243-9756-8D5E4171CF09}" type="slidenum">
              <a:rPr lang="ja-JP" altLang="en-US" smtClean="0"/>
              <a:pPr>
                <a:defRPr/>
              </a:pPr>
              <a:t>5</a:t>
            </a:fld>
            <a:endParaRPr lang="ja-JP" altLang="en-US"/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626400" y="17463"/>
            <a:ext cx="7891200" cy="1324800"/>
          </a:xfrm>
          <a:noFill/>
        </p:spPr>
        <p:txBody>
          <a:bodyPr>
            <a:normAutofit/>
          </a:bodyPr>
          <a:lstStyle/>
          <a:p>
            <a:r>
              <a:rPr lang="en-US" altLang="ja-JP" sz="3200" dirty="0">
                <a:latin typeface="Times New Roman"/>
                <a:cs typeface="Times New Roman"/>
              </a:rPr>
              <a:t> 3</a:t>
            </a:r>
            <a:r>
              <a:rPr lang="en-US" altLang="ja-JP" sz="3200" baseline="30000" dirty="0">
                <a:latin typeface="Times New Roman"/>
                <a:cs typeface="Times New Roman"/>
              </a:rPr>
              <a:t>rd</a:t>
            </a:r>
            <a:r>
              <a:rPr lang="ja-JP" altLang="en-US" sz="3200">
                <a:latin typeface="Times New Roman"/>
                <a:cs typeface="Times New Roman"/>
              </a:rPr>
              <a:t> </a:t>
            </a:r>
            <a:r>
              <a:rPr lang="en-US" altLang="ja-JP" sz="3200" dirty="0">
                <a:latin typeface="Times New Roman"/>
                <a:cs typeface="Times New Roman"/>
              </a:rPr>
              <a:t>Order</a:t>
            </a:r>
            <a:r>
              <a:rPr lang="ja-JP" altLang="en-US" sz="3200">
                <a:latin typeface="Times New Roman"/>
                <a:cs typeface="Times New Roman"/>
              </a:rPr>
              <a:t> </a:t>
            </a:r>
            <a:r>
              <a:rPr lang="en-US" altLang="ja-JP" sz="3200" dirty="0">
                <a:latin typeface="Times New Roman"/>
                <a:cs typeface="Times New Roman"/>
              </a:rPr>
              <a:t>Resonance</a:t>
            </a:r>
            <a:r>
              <a:rPr lang="en-US" altLang="en-US" sz="3200" dirty="0">
                <a:latin typeface="Times New Roman"/>
                <a:cs typeface="Times New Roman"/>
              </a:rPr>
              <a:t>s</a:t>
            </a:r>
            <a:r>
              <a:rPr lang="ja-JP" altLang="en-US" sz="3200">
                <a:latin typeface="Times New Roman"/>
                <a:cs typeface="Times New Roman"/>
              </a:rPr>
              <a:t> </a:t>
            </a:r>
            <a:r>
              <a:rPr lang="en-US" altLang="ja-JP" sz="3200" dirty="0">
                <a:latin typeface="Times New Roman"/>
                <a:cs typeface="Times New Roman"/>
              </a:rPr>
              <a:t>Corrections</a:t>
            </a:r>
            <a:r>
              <a:rPr lang="ja-JP" altLang="en-US" sz="3200">
                <a:latin typeface="Times New Roman"/>
                <a:cs typeface="Times New Roman"/>
              </a:rPr>
              <a:t> </a:t>
            </a:r>
            <a:r>
              <a:rPr lang="en-US" altLang="ja-JP" sz="3200" dirty="0">
                <a:latin typeface="Times New Roman"/>
                <a:cs typeface="Times New Roman"/>
              </a:rPr>
              <a:t>with</a:t>
            </a:r>
            <a:r>
              <a:rPr lang="ja-JP" altLang="en-US" sz="3200">
                <a:latin typeface="Times New Roman"/>
                <a:cs typeface="Times New Roman"/>
              </a:rPr>
              <a:t> </a:t>
            </a:r>
            <a:br>
              <a:rPr lang="en-US" altLang="ja-JP" sz="3200" dirty="0">
                <a:latin typeface="Times New Roman"/>
                <a:cs typeface="Times New Roman"/>
              </a:rPr>
            </a:br>
            <a:r>
              <a:rPr lang="en-US" altLang="ja-JP" sz="3200" dirty="0">
                <a:latin typeface="Times New Roman"/>
                <a:cs typeface="Times New Roman"/>
              </a:rPr>
              <a:t>Trim</a:t>
            </a:r>
            <a:r>
              <a:rPr lang="ja-JP" altLang="en-US" sz="3200">
                <a:latin typeface="Times New Roman"/>
                <a:cs typeface="Times New Roman"/>
              </a:rPr>
              <a:t> </a:t>
            </a:r>
            <a:r>
              <a:rPr lang="en-US" altLang="ja-JP" sz="3200" dirty="0">
                <a:latin typeface="Times New Roman"/>
                <a:cs typeface="Times New Roman"/>
              </a:rPr>
              <a:t>Coils of Sextupole Magnets</a:t>
            </a:r>
            <a:endParaRPr lang="ja-JP" altLang="en-US">
              <a:latin typeface="Times New Roman"/>
              <a:cs typeface="Times New Roman"/>
            </a:endParaRPr>
          </a:p>
        </p:txBody>
      </p:sp>
      <p:graphicFrame>
        <p:nvGraphicFramePr>
          <p:cNvPr id="11" name="オブジェクト 3">
            <a:extLst>
              <a:ext uri="{FF2B5EF4-FFF2-40B4-BE49-F238E27FC236}">
                <a16:creationId xmlns:a16="http://schemas.microsoft.com/office/drawing/2014/main" id="{D2388218-E90C-214D-AC6A-65A1C47C3D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40811" y="1512466"/>
          <a:ext cx="287655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数式" r:id="rId8" imgW="2197100" imgH="419100" progId="Equation.3">
                  <p:embed/>
                </p:oleObj>
              </mc:Choice>
              <mc:Fallback>
                <p:oleObj name="数式" r:id="rId8" imgW="2197100" imgH="419100" progId="Equation.3">
                  <p:embed/>
                  <p:pic>
                    <p:nvPicPr>
                      <p:cNvPr id="11" name="オブジェクト 3">
                        <a:extLst>
                          <a:ext uri="{FF2B5EF4-FFF2-40B4-BE49-F238E27FC236}">
                            <a16:creationId xmlns:a16="http://schemas.microsoft.com/office/drawing/2014/main" id="{D2388218-E90C-214D-AC6A-65A1C47C3D2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0811" y="1512466"/>
                        <a:ext cx="2876550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オブジェクト 2">
            <a:extLst>
              <a:ext uri="{FF2B5EF4-FFF2-40B4-BE49-F238E27FC236}">
                <a16:creationId xmlns:a16="http://schemas.microsoft.com/office/drawing/2014/main" id="{E3D31889-48C9-0A40-B68B-57FEC0C42F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99679" y="2406958"/>
          <a:ext cx="2441575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数式" r:id="rId10" imgW="1866900" imgH="419100" progId="Equation.3">
                  <p:embed/>
                </p:oleObj>
              </mc:Choice>
              <mc:Fallback>
                <p:oleObj name="数式" r:id="rId10" imgW="1866900" imgH="419100" progId="Equation.3">
                  <p:embed/>
                  <p:pic>
                    <p:nvPicPr>
                      <p:cNvPr id="15" name="オブジェクト 2">
                        <a:extLst>
                          <a:ext uri="{FF2B5EF4-FFF2-40B4-BE49-F238E27FC236}">
                            <a16:creationId xmlns:a16="http://schemas.microsoft.com/office/drawing/2014/main" id="{E3D31889-48C9-0A40-B68B-57FEC0C42F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9679" y="2406958"/>
                        <a:ext cx="2441575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図 17" descr="スクリーンショット 2017-02-16 9.58.39.png">
            <a:extLst>
              <a:ext uri="{FF2B5EF4-FFF2-40B4-BE49-F238E27FC236}">
                <a16:creationId xmlns:a16="http://schemas.microsoft.com/office/drawing/2014/main" id="{F103635F-1534-454A-927C-FE29BEB20CD7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2659" y="4255298"/>
            <a:ext cx="2191486" cy="2340000"/>
          </a:xfrm>
          <a:prstGeom prst="rect">
            <a:avLst/>
          </a:prstGeom>
        </p:spPr>
      </p:pic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DC813898-596A-EF4D-94A2-799A5E47CB46}"/>
              </a:ext>
            </a:extLst>
          </p:cNvPr>
          <p:cNvCxnSpPr/>
          <p:nvPr/>
        </p:nvCxnSpPr>
        <p:spPr>
          <a:xfrm>
            <a:off x="5932860" y="6289589"/>
            <a:ext cx="792000" cy="0"/>
          </a:xfrm>
          <a:prstGeom prst="straightConnector1">
            <a:avLst/>
          </a:prstGeom>
          <a:ln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4F3C1ECF-DCA1-794F-BD54-B5594815F580}"/>
              </a:ext>
            </a:extLst>
          </p:cNvPr>
          <p:cNvCxnSpPr/>
          <p:nvPr/>
        </p:nvCxnSpPr>
        <p:spPr>
          <a:xfrm>
            <a:off x="6734290" y="6289588"/>
            <a:ext cx="1080000" cy="0"/>
          </a:xfrm>
          <a:prstGeom prst="straightConnector1">
            <a:avLst/>
          </a:prstGeom>
          <a:ln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8931892-D467-2B4C-A479-34266CD3A6B8}"/>
              </a:ext>
            </a:extLst>
          </p:cNvPr>
          <p:cNvSpPr txBox="1"/>
          <p:nvPr/>
        </p:nvSpPr>
        <p:spPr>
          <a:xfrm>
            <a:off x="6018124" y="6022907"/>
            <a:ext cx="6399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/>
              <a:t>Injection</a:t>
            </a:r>
            <a:endParaRPr kumimoji="1" lang="ja-JP" altLang="en-US" sz="100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660C74F-BA59-BE47-8388-B5FCF134B37A}"/>
              </a:ext>
            </a:extLst>
          </p:cNvPr>
          <p:cNvSpPr txBox="1"/>
          <p:nvPr/>
        </p:nvSpPr>
        <p:spPr>
          <a:xfrm>
            <a:off x="6845774" y="6030858"/>
            <a:ext cx="8370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/>
              <a:t>Acceleration</a:t>
            </a:r>
            <a:endParaRPr kumimoji="1" lang="ja-JP" altLang="en-US" sz="1000"/>
          </a:p>
        </p:txBody>
      </p:sp>
      <p:sp>
        <p:nvSpPr>
          <p:cNvPr id="23" name="コンテンツ プレースホルダ 2">
            <a:extLst>
              <a:ext uri="{FF2B5EF4-FFF2-40B4-BE49-F238E27FC236}">
                <a16:creationId xmlns:a16="http://schemas.microsoft.com/office/drawing/2014/main" id="{B99BEBA6-46A4-F049-8561-2A0EB9F8694F}"/>
              </a:ext>
            </a:extLst>
          </p:cNvPr>
          <p:cNvSpPr txBox="1">
            <a:spLocks/>
          </p:cNvSpPr>
          <p:nvPr/>
        </p:nvSpPr>
        <p:spPr>
          <a:xfrm>
            <a:off x="228260" y="2900349"/>
            <a:ext cx="4720763" cy="5759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8913" indent="-188913">
              <a:lnSpc>
                <a:spcPct val="120000"/>
              </a:lnSpc>
              <a:spcBef>
                <a:spcPts val="0"/>
              </a:spcBef>
            </a:pPr>
            <a:r>
              <a:rPr lang="en-US" altLang="ja-JP" sz="1600" dirty="0">
                <a:latin typeface="Times New Roman"/>
                <a:ea typeface="ＭＳ Ｐゴシック" charset="0"/>
                <a:cs typeface="Times New Roman"/>
              </a:rPr>
              <a:t>Simultaneous equations for 4 sextupole trim coils to correct both resonances.</a:t>
            </a:r>
            <a:endParaRPr lang="en-US" altLang="ja-JP" sz="1600" dirty="0">
              <a:latin typeface="Times New Roman" panose="02020603050405020304" pitchFamily="18" charset="0"/>
              <a:ea typeface="ＭＳ Ｐゴシック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endParaRPr lang="en-US" altLang="ja-JP" sz="1600" dirty="0">
              <a:latin typeface="Times" charset="0"/>
              <a:ea typeface="Osaka" charset="0"/>
              <a:cs typeface="Osaka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ja-JP" sz="15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685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6743A-CED6-C5C8-FBD7-CF751A725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A80968AD-5B2A-F23D-7EA1-A0692996DF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0" r="44402" b="47732"/>
          <a:stretch>
            <a:fillRect/>
          </a:stretch>
        </p:blipFill>
        <p:spPr>
          <a:xfrm>
            <a:off x="6586313" y="585160"/>
            <a:ext cx="2520000" cy="225048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7F58A14-AE49-0BD7-A433-F363A03A0C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185"/>
          <a:stretch>
            <a:fillRect/>
          </a:stretch>
        </p:blipFill>
        <p:spPr>
          <a:xfrm>
            <a:off x="261734" y="2644048"/>
            <a:ext cx="7772400" cy="358669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E900CE6E-DC55-5D36-9FF5-BE76AF26C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kumimoji="1"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optics for off-momentum particles</a:t>
            </a:r>
            <a:endParaRPr kumimoji="1" lang="ja-JP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62CB43-CBE6-CCAC-0C96-5183166A3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548" y="1036819"/>
            <a:ext cx="6153699" cy="951989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optics for the off-momentum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particles (dp/p = ±0.2%, ±0.4%,) were calculated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SAD with respect to the optics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on-momentum (dp/p = 0) particle .</a:t>
            </a: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図 6" descr="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69BC3910-3131-0E48-3D82-9CD0F6C23C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96942" y="3799113"/>
            <a:ext cx="875057" cy="1963114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4FA6F53-F29A-5E0F-F82D-91A6A7E6EDB7}"/>
              </a:ext>
            </a:extLst>
          </p:cNvPr>
          <p:cNvSpPr txBox="1"/>
          <p:nvPr/>
        </p:nvSpPr>
        <p:spPr>
          <a:xfrm>
            <a:off x="137854" y="6343870"/>
            <a:ext cx="11911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SFA magnets</a:t>
            </a:r>
            <a:endParaRPr kumimoji="1" lang="ja-JP" altLang="en-US" sz="1400">
              <a:solidFill>
                <a:srgbClr val="FF0000"/>
              </a:solidFill>
            </a:endParaRPr>
          </a:p>
        </p:txBody>
      </p:sp>
      <p:sp>
        <p:nvSpPr>
          <p:cNvPr id="18" name="円/楕円 17">
            <a:extLst>
              <a:ext uri="{FF2B5EF4-FFF2-40B4-BE49-F238E27FC236}">
                <a16:creationId xmlns:a16="http://schemas.microsoft.com/office/drawing/2014/main" id="{29DFA20E-F68C-B015-75B4-FA17BA3E6C5D}"/>
              </a:ext>
            </a:extLst>
          </p:cNvPr>
          <p:cNvSpPr>
            <a:spLocks noChangeAspect="1"/>
          </p:cNvSpPr>
          <p:nvPr/>
        </p:nvSpPr>
        <p:spPr>
          <a:xfrm>
            <a:off x="1276505" y="6476942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7215F47-26E2-08F7-4524-750E3F7A4BFE}"/>
              </a:ext>
            </a:extLst>
          </p:cNvPr>
          <p:cNvCxnSpPr>
            <a:cxnSpLocks/>
          </p:cNvCxnSpPr>
          <p:nvPr/>
        </p:nvCxnSpPr>
        <p:spPr>
          <a:xfrm>
            <a:off x="3664519" y="6149351"/>
            <a:ext cx="0" cy="252000"/>
          </a:xfrm>
          <a:prstGeom prst="line">
            <a:avLst/>
          </a:prstGeom>
          <a:ln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CA0CB42-E94A-F16D-5025-485DD597C265}"/>
              </a:ext>
            </a:extLst>
          </p:cNvPr>
          <p:cNvSpPr txBox="1"/>
          <p:nvPr/>
        </p:nvSpPr>
        <p:spPr>
          <a:xfrm>
            <a:off x="3240943" y="6340767"/>
            <a:ext cx="837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QDR081</a:t>
            </a:r>
          </a:p>
          <a:p>
            <a:r>
              <a:rPr kumimoji="1" lang="en-US" altLang="ja-JP" sz="1400" dirty="0"/>
              <a:t>QFR082</a:t>
            </a:r>
            <a:endParaRPr kumimoji="1" lang="ja-JP" altLang="en-US" sz="1400"/>
          </a:p>
        </p:txBody>
      </p:sp>
      <p:sp>
        <p:nvSpPr>
          <p:cNvPr id="9" name="左中かっこ 8">
            <a:extLst>
              <a:ext uri="{FF2B5EF4-FFF2-40B4-BE49-F238E27FC236}">
                <a16:creationId xmlns:a16="http://schemas.microsoft.com/office/drawing/2014/main" id="{7DF06006-2C99-F638-6E22-A7421046E76D}"/>
              </a:ext>
            </a:extLst>
          </p:cNvPr>
          <p:cNvSpPr/>
          <p:nvPr/>
        </p:nvSpPr>
        <p:spPr>
          <a:xfrm rot="16200000">
            <a:off x="1932269" y="5952714"/>
            <a:ext cx="155448" cy="72000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左中かっこ 9">
            <a:extLst>
              <a:ext uri="{FF2B5EF4-FFF2-40B4-BE49-F238E27FC236}">
                <a16:creationId xmlns:a16="http://schemas.microsoft.com/office/drawing/2014/main" id="{95CCA873-45FB-9A0A-A918-4B3C92D20575}"/>
              </a:ext>
            </a:extLst>
          </p:cNvPr>
          <p:cNvSpPr/>
          <p:nvPr/>
        </p:nvSpPr>
        <p:spPr>
          <a:xfrm rot="16200000">
            <a:off x="2857179" y="5952714"/>
            <a:ext cx="155448" cy="72000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左中かっこ 10">
            <a:extLst>
              <a:ext uri="{FF2B5EF4-FFF2-40B4-BE49-F238E27FC236}">
                <a16:creationId xmlns:a16="http://schemas.microsoft.com/office/drawing/2014/main" id="{653EA0FF-38F0-DCDE-63AE-D955B3539F1E}"/>
              </a:ext>
            </a:extLst>
          </p:cNvPr>
          <p:cNvSpPr/>
          <p:nvPr/>
        </p:nvSpPr>
        <p:spPr>
          <a:xfrm rot="16200000">
            <a:off x="4231409" y="5952714"/>
            <a:ext cx="155448" cy="72000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左中かっこ 11">
            <a:extLst>
              <a:ext uri="{FF2B5EF4-FFF2-40B4-BE49-F238E27FC236}">
                <a16:creationId xmlns:a16="http://schemas.microsoft.com/office/drawing/2014/main" id="{A9019A81-9C25-C1F9-6B5F-F205A76B7470}"/>
              </a:ext>
            </a:extLst>
          </p:cNvPr>
          <p:cNvSpPr/>
          <p:nvPr/>
        </p:nvSpPr>
        <p:spPr>
          <a:xfrm rot="16200000">
            <a:off x="5179964" y="5952714"/>
            <a:ext cx="155448" cy="72000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左中かっこ 12">
            <a:extLst>
              <a:ext uri="{FF2B5EF4-FFF2-40B4-BE49-F238E27FC236}">
                <a16:creationId xmlns:a16="http://schemas.microsoft.com/office/drawing/2014/main" id="{5BE94B76-17FC-6F82-542B-F3F24D9878BF}"/>
              </a:ext>
            </a:extLst>
          </p:cNvPr>
          <p:cNvSpPr/>
          <p:nvPr/>
        </p:nvSpPr>
        <p:spPr>
          <a:xfrm rot="16200000">
            <a:off x="6569955" y="5952714"/>
            <a:ext cx="155448" cy="72000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左中かっこ 13">
            <a:extLst>
              <a:ext uri="{FF2B5EF4-FFF2-40B4-BE49-F238E27FC236}">
                <a16:creationId xmlns:a16="http://schemas.microsoft.com/office/drawing/2014/main" id="{2B8C1476-01D5-3D65-2474-61BA832F7FD1}"/>
              </a:ext>
            </a:extLst>
          </p:cNvPr>
          <p:cNvSpPr/>
          <p:nvPr/>
        </p:nvSpPr>
        <p:spPr>
          <a:xfrm rot="16200000">
            <a:off x="7479093" y="5952714"/>
            <a:ext cx="155448" cy="72000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D3BD2D8-55C7-8D0C-BCAC-F6B6848401FB}"/>
              </a:ext>
            </a:extLst>
          </p:cNvPr>
          <p:cNvSpPr txBox="1"/>
          <p:nvPr/>
        </p:nvSpPr>
        <p:spPr>
          <a:xfrm>
            <a:off x="1635052" y="6394153"/>
            <a:ext cx="7625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group 1</a:t>
            </a:r>
            <a:endParaRPr kumimoji="1" lang="ja-JP" altLang="en-US" sz="140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6D68327-C655-51FE-9FA6-B9763D685BD7}"/>
              </a:ext>
            </a:extLst>
          </p:cNvPr>
          <p:cNvSpPr txBox="1"/>
          <p:nvPr/>
        </p:nvSpPr>
        <p:spPr>
          <a:xfrm>
            <a:off x="2553598" y="6394153"/>
            <a:ext cx="7625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group 2</a:t>
            </a:r>
            <a:endParaRPr kumimoji="1" lang="ja-JP" altLang="en-US" sz="140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B7BBEB8-33D9-5290-AC36-1B7864525BA6}"/>
              </a:ext>
            </a:extLst>
          </p:cNvPr>
          <p:cNvSpPr txBox="1"/>
          <p:nvPr/>
        </p:nvSpPr>
        <p:spPr>
          <a:xfrm>
            <a:off x="3945209" y="6394153"/>
            <a:ext cx="7625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group 3</a:t>
            </a:r>
            <a:endParaRPr kumimoji="1" lang="ja-JP" altLang="en-US" sz="140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FC44D02-B089-AB24-CF35-D994BF6C40AF}"/>
              </a:ext>
            </a:extLst>
          </p:cNvPr>
          <p:cNvSpPr txBox="1"/>
          <p:nvPr/>
        </p:nvSpPr>
        <p:spPr>
          <a:xfrm>
            <a:off x="4882750" y="6394153"/>
            <a:ext cx="7625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group 4</a:t>
            </a:r>
            <a:endParaRPr kumimoji="1" lang="ja-JP" altLang="en-US" sz="140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16FF432-16B3-EA1C-C7F0-3DB5EC545814}"/>
              </a:ext>
            </a:extLst>
          </p:cNvPr>
          <p:cNvSpPr txBox="1"/>
          <p:nvPr/>
        </p:nvSpPr>
        <p:spPr>
          <a:xfrm>
            <a:off x="6271132" y="6394153"/>
            <a:ext cx="7625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group 5</a:t>
            </a:r>
            <a:endParaRPr kumimoji="1" lang="ja-JP" altLang="en-US" sz="140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EEF6A9C-732F-42BF-A839-F07A053C265B}"/>
              </a:ext>
            </a:extLst>
          </p:cNvPr>
          <p:cNvSpPr txBox="1"/>
          <p:nvPr/>
        </p:nvSpPr>
        <p:spPr>
          <a:xfrm>
            <a:off x="7178757" y="6394153"/>
            <a:ext cx="7625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group 6</a:t>
            </a:r>
            <a:endParaRPr kumimoji="1" lang="ja-JP" altLang="en-US" sz="1400"/>
          </a:p>
        </p:txBody>
      </p:sp>
      <p:graphicFrame>
        <p:nvGraphicFramePr>
          <p:cNvPr id="23" name="オブジェクト 2">
            <a:extLst>
              <a:ext uri="{FF2B5EF4-FFF2-40B4-BE49-F238E27FC236}">
                <a16:creationId xmlns:a16="http://schemas.microsoft.com/office/drawing/2014/main" id="{C3EFB026-503B-EB57-FCC2-09C230A6C4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231614"/>
              </p:ext>
            </p:extLst>
          </p:nvPr>
        </p:nvGraphicFramePr>
        <p:xfrm>
          <a:off x="1019776" y="1991798"/>
          <a:ext cx="2441575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数式" r:id="rId5" imgW="1866900" imgH="419100" progId="Equation.3">
                  <p:embed/>
                </p:oleObj>
              </mc:Choice>
              <mc:Fallback>
                <p:oleObj name="数式" r:id="rId5" imgW="1866900" imgH="419100" progId="Equation.3">
                  <p:embed/>
                  <p:pic>
                    <p:nvPicPr>
                      <p:cNvPr id="13" name="オブジェクト 2">
                        <a:extLst>
                          <a:ext uri="{FF2B5EF4-FFF2-40B4-BE49-F238E27FC236}">
                            <a16:creationId xmlns:a16="http://schemas.microsoft.com/office/drawing/2014/main" id="{F70071D4-5D36-D6ED-06AD-FA840BD45A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9776" y="1991798"/>
                        <a:ext cx="2441575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EBC0172E-33C9-B01D-1219-38640961612A}"/>
              </a:ext>
            </a:extLst>
          </p:cNvPr>
          <p:cNvSpPr/>
          <p:nvPr/>
        </p:nvSpPr>
        <p:spPr>
          <a:xfrm>
            <a:off x="8926181" y="870017"/>
            <a:ext cx="180000" cy="36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162D1811-DF95-28A2-6DE5-69FAA7A0A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A05A729-2CF6-9256-85BD-47F08420735B}"/>
              </a:ext>
            </a:extLst>
          </p:cNvPr>
          <p:cNvSpPr txBox="1"/>
          <p:nvPr/>
        </p:nvSpPr>
        <p:spPr>
          <a:xfrm>
            <a:off x="926303" y="2609159"/>
            <a:ext cx="329128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(βx(dp=</a:t>
            </a:r>
            <a:r>
              <a:rPr kumimoji="1" lang="ja-JP" altLang="en-US" sz="16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0.2%)</a:t>
            </a:r>
            <a:r>
              <a:rPr kumimoji="1" lang="ja-JP" altLang="en-US" sz="16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βx(dp=0))/βx(dp=0)</a:t>
            </a:r>
            <a:endParaRPr kumimoji="1" lang="ja-JP" altLang="en-US" sz="160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3606428-F2F1-DF03-302D-CC228940F37E}"/>
              </a:ext>
            </a:extLst>
          </p:cNvPr>
          <p:cNvSpPr txBox="1"/>
          <p:nvPr/>
        </p:nvSpPr>
        <p:spPr>
          <a:xfrm>
            <a:off x="926303" y="4403071"/>
            <a:ext cx="3239990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(βy(dp=</a:t>
            </a:r>
            <a:r>
              <a:rPr kumimoji="1" lang="ja-JP" altLang="en-US" sz="16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0.2%)</a:t>
            </a:r>
            <a:r>
              <a:rPr kumimoji="1" lang="ja-JP" altLang="en-US" sz="16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βy(dp=0))/βy(dp=0)</a:t>
            </a:r>
            <a:endParaRPr kumimoji="1" lang="ja-JP" altLang="en-US" sz="160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2F95714-54C2-83FD-3645-B66AB99942B1}"/>
              </a:ext>
            </a:extLst>
          </p:cNvPr>
          <p:cNvSpPr txBox="1"/>
          <p:nvPr/>
        </p:nvSpPr>
        <p:spPr>
          <a:xfrm>
            <a:off x="4064756" y="2609159"/>
            <a:ext cx="329128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(βx(dp=+0.2%)</a:t>
            </a:r>
            <a:r>
              <a:rPr kumimoji="1" lang="ja-JP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βx(dp=0))/βx(dp=0)</a:t>
            </a:r>
            <a:endParaRPr kumimoji="1" lang="ja-JP" altLang="en-US" sz="16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870514-A632-520F-F97A-F5092320E204}"/>
              </a:ext>
            </a:extLst>
          </p:cNvPr>
          <p:cNvSpPr txBox="1"/>
          <p:nvPr/>
        </p:nvSpPr>
        <p:spPr>
          <a:xfrm>
            <a:off x="4064756" y="4403071"/>
            <a:ext cx="329128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(βy(dp=+0.2%)</a:t>
            </a:r>
            <a:r>
              <a:rPr kumimoji="1" lang="ja-JP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kumimoji="1" lang="en-US" altLang="ja-JP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βy(dp=0))/βy(dp=0)</a:t>
            </a:r>
            <a:endParaRPr kumimoji="1" lang="ja-JP" altLang="en-US" sz="16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8E7EBCF-250C-0143-B3E2-EA263EF391A2}"/>
              </a:ext>
            </a:extLst>
          </p:cNvPr>
          <p:cNvSpPr txBox="1"/>
          <p:nvPr/>
        </p:nvSpPr>
        <p:spPr>
          <a:xfrm>
            <a:off x="4505898" y="6512153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(m)</a:t>
            </a:r>
            <a:endParaRPr kumimoji="1" lang="ja-JP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36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7B1B5-3628-43E6-149A-85EA601FF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781170-5073-23D0-604B-17BF8082C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kumimoji="1"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Resonance correction for 3+0 </a:t>
            </a:r>
            <a:br>
              <a:rPr kumimoji="1"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1"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off-momentum particles</a:t>
            </a:r>
            <a:endParaRPr kumimoji="1" lang="ja-JP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24C3FB2-F3B2-A7BE-E508-BB6E07F35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889" y="1588106"/>
            <a:ext cx="5510348" cy="86702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Error at QDR081 and QFR082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Resonance correction with trim coils of 4 SFA magnets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is repeated for the 1+2 resonance.</a:t>
            </a:r>
            <a:endParaRPr kumimoji="1" lang="ja-JP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8D461BF3-DCB7-DE90-4E0E-3308CA85E1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658829"/>
              </p:ext>
            </p:extLst>
          </p:nvPr>
        </p:nvGraphicFramePr>
        <p:xfrm>
          <a:off x="6459332" y="881743"/>
          <a:ext cx="24120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6000">
                  <a:extLst>
                    <a:ext uri="{9D8B030D-6E8A-4147-A177-3AD203B41FA5}">
                      <a16:colId xmlns:a16="http://schemas.microsoft.com/office/drawing/2014/main" val="2546703044"/>
                    </a:ext>
                  </a:extLst>
                </a:gridCol>
                <a:gridCol w="1206000">
                  <a:extLst>
                    <a:ext uri="{9D8B030D-6E8A-4147-A177-3AD203B41FA5}">
                      <a16:colId xmlns:a16="http://schemas.microsoft.com/office/drawing/2014/main" val="873193972"/>
                    </a:ext>
                  </a:extLst>
                </a:gridCol>
              </a:tblGrid>
              <a:tr h="578686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SFA</a:t>
                      </a:r>
                    </a:p>
                    <a:p>
                      <a:r>
                        <a:rPr kumimoji="1" lang="en-US" altLang="ja-JP" sz="1600" dirty="0"/>
                        <a:t>group 1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Trim Coil Current (A)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908058"/>
                  </a:ext>
                </a:extLst>
              </a:tr>
              <a:tr h="335029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rgbClr val="FF0000"/>
                          </a:solidFill>
                        </a:rPr>
                        <a:t>020</a:t>
                      </a:r>
                      <a:endParaRPr kumimoji="1" lang="ja-JP" altLang="en-US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/>
                        <a:t>−</a:t>
                      </a:r>
                      <a:r>
                        <a:rPr kumimoji="1" lang="en-US" altLang="ja-JP" sz="1600" dirty="0"/>
                        <a:t>1.6328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130719"/>
                  </a:ext>
                </a:extLst>
              </a:tr>
              <a:tr h="335029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rgbClr val="FF0000"/>
                          </a:solidFill>
                        </a:rPr>
                        <a:t>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+2.8697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401676"/>
                  </a:ext>
                </a:extLst>
              </a:tr>
              <a:tr h="335029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rgbClr val="FF0000"/>
                          </a:solidFill>
                        </a:rPr>
                        <a:t>034</a:t>
                      </a:r>
                      <a:endParaRPr kumimoji="1" lang="ja-JP" altLang="en-US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/>
                        <a:t>−</a:t>
                      </a:r>
                      <a:r>
                        <a:rPr kumimoji="1" lang="en-US" altLang="ja-JP" sz="1600" dirty="0"/>
                        <a:t>4.7788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849380"/>
                  </a:ext>
                </a:extLst>
              </a:tr>
              <a:tr h="335029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rgbClr val="FF0000"/>
                          </a:solidFill>
                        </a:rPr>
                        <a:t>041</a:t>
                      </a:r>
                      <a:endParaRPr kumimoji="1" lang="ja-JP" altLang="en-US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+3.2752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628874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F0E5E70D-61DE-6675-B2F6-150F4AA283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b="50226"/>
          <a:stretch>
            <a:fillRect/>
          </a:stretch>
        </p:blipFill>
        <p:spPr>
          <a:xfrm>
            <a:off x="4653876" y="3074805"/>
            <a:ext cx="4320000" cy="217791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2D9B3A0-17A5-A256-F97C-3D15D1898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993" y="4959961"/>
            <a:ext cx="3960000" cy="1850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1ED19D57-57FF-42F6-5C68-572D57CFC6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74"/>
          <a:stretch>
            <a:fillRect/>
          </a:stretch>
        </p:blipFill>
        <p:spPr>
          <a:xfrm>
            <a:off x="136381" y="2785772"/>
            <a:ext cx="3960000" cy="1850000"/>
          </a:xfrm>
          <a:prstGeom prst="rect">
            <a:avLst/>
          </a:prstGeom>
        </p:spPr>
      </p:pic>
      <p:graphicFrame>
        <p:nvGraphicFramePr>
          <p:cNvPr id="13" name="オブジェクト 2">
            <a:extLst>
              <a:ext uri="{FF2B5EF4-FFF2-40B4-BE49-F238E27FC236}">
                <a16:creationId xmlns:a16="http://schemas.microsoft.com/office/drawing/2014/main" id="{F70071D4-5D36-D6ED-06AD-FA840BD45A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2964333"/>
              </p:ext>
            </p:extLst>
          </p:nvPr>
        </p:nvGraphicFramePr>
        <p:xfrm>
          <a:off x="786545" y="1050109"/>
          <a:ext cx="2441575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数式" r:id="rId5" imgW="1866900" imgH="419100" progId="Equation.3">
                  <p:embed/>
                </p:oleObj>
              </mc:Choice>
              <mc:Fallback>
                <p:oleObj name="数式" r:id="rId5" imgW="1866900" imgH="419100" progId="Equation.3">
                  <p:embed/>
                  <p:pic>
                    <p:nvPicPr>
                      <p:cNvPr id="15" name="オブジェクト 2">
                        <a:extLst>
                          <a:ext uri="{FF2B5EF4-FFF2-40B4-BE49-F238E27FC236}">
                            <a16:creationId xmlns:a16="http://schemas.microsoft.com/office/drawing/2014/main" id="{E3D31889-48C9-0A40-B68B-57FEC0C42F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545" y="1050109"/>
                        <a:ext cx="2441575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0E2783A-C608-49C8-136D-019DC94CB328}"/>
              </a:ext>
            </a:extLst>
          </p:cNvPr>
          <p:cNvSpPr txBox="1"/>
          <p:nvPr/>
        </p:nvSpPr>
        <p:spPr>
          <a:xfrm>
            <a:off x="150519" y="2463728"/>
            <a:ext cx="1519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kumimoji="1" lang="en-US" altLang="ja-JP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dp = 0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9E7AA47-FC76-C606-4FDA-1C6BF8F5D4D3}"/>
              </a:ext>
            </a:extLst>
          </p:cNvPr>
          <p:cNvSpPr txBox="1"/>
          <p:nvPr/>
        </p:nvSpPr>
        <p:spPr>
          <a:xfrm>
            <a:off x="150519" y="4641732"/>
            <a:ext cx="2015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kumimoji="1" lang="en-US" altLang="ja-JP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dp = +0.2%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E1C8430-E591-3E52-C229-07611A66C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7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7881DE65-23A8-CA4E-0223-B2D8619D5118}"/>
                  </a:ext>
                </a:extLst>
              </p:cNvPr>
              <p:cNvSpPr txBox="1"/>
              <p:nvPr/>
            </p:nvSpPr>
            <p:spPr>
              <a:xfrm>
                <a:off x="4736413" y="5367586"/>
                <a:ext cx="4198993" cy="8538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ja-JP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The real part and imaginary part of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ja-JP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ja-JP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kumimoji="1" lang="en-US" altLang="ja-JP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kumimoji="1" lang="en-US" altLang="ja-JP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kumimoji="1" lang="en-US" altLang="ja-JP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3+0</m:t>
                            </m:r>
                          </m:sub>
                        </m:sSub>
                      </m:num>
                      <m:den>
                        <m:r>
                          <a:rPr kumimoji="1" lang="en-US" altLang="ja-JP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f>
                          <m:fPr>
                            <m:type m:val="lin"/>
                            <m:ctrlPr>
                              <a:rPr kumimoji="1" lang="en-US" altLang="ja-JP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(∆</m:t>
                            </m:r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den>
                    </m:f>
                  </m:oMath>
                </a14:m>
                <a:r>
                  <a:rPr lang="ja-JP" altLang="en-US" sz="2000"/>
                  <a:t>　</a:t>
                </a:r>
                <a:endParaRPr lang="en-US" altLang="ja-JP" sz="2000" dirty="0"/>
              </a:p>
              <a:p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were derived for group 1.</a:t>
                </a:r>
                <a:endParaRPr lang="ja-JP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7881DE65-23A8-CA4E-0223-B2D8619D51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6413" y="5367586"/>
                <a:ext cx="4198993" cy="853823"/>
              </a:xfrm>
              <a:prstGeom prst="rect">
                <a:avLst/>
              </a:prstGeom>
              <a:blipFill>
                <a:blip r:embed="rId7"/>
                <a:stretch>
                  <a:fillRect l="-904" t="-11594" b="-33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D2F3505-8955-59C8-4AFD-B2087B0D8472}"/>
              </a:ext>
            </a:extLst>
          </p:cNvPr>
          <p:cNvSpPr/>
          <p:nvPr/>
        </p:nvSpPr>
        <p:spPr>
          <a:xfrm>
            <a:off x="4736413" y="5122845"/>
            <a:ext cx="1008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9634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9F8A4-D428-FA24-6235-888DBF57E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CEC07F-B504-09A5-86F2-3821B2AF1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Resonance correction for off-momentum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particles</a:t>
            </a:r>
            <a:endParaRPr kumimoji="1" lang="ja-JP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02F85F7-C3EC-E8A9-01C9-F8A56FEA5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988" y="992607"/>
            <a:ext cx="7161751" cy="39108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 the solution for the following simultaneous equations.</a:t>
            </a: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80EB6C85-197C-B61D-3A2A-14F9D2B725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368910"/>
              </p:ext>
            </p:extLst>
          </p:nvPr>
        </p:nvGraphicFramePr>
        <p:xfrm>
          <a:off x="186323" y="4165424"/>
          <a:ext cx="3995774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5392">
                  <a:extLst>
                    <a:ext uri="{9D8B030D-6E8A-4147-A177-3AD203B41FA5}">
                      <a16:colId xmlns:a16="http://schemas.microsoft.com/office/drawing/2014/main" val="2546703044"/>
                    </a:ext>
                  </a:extLst>
                </a:gridCol>
                <a:gridCol w="865392">
                  <a:extLst>
                    <a:ext uri="{9D8B030D-6E8A-4147-A177-3AD203B41FA5}">
                      <a16:colId xmlns:a16="http://schemas.microsoft.com/office/drawing/2014/main" val="4183777191"/>
                    </a:ext>
                  </a:extLst>
                </a:gridCol>
                <a:gridCol w="865392">
                  <a:extLst>
                    <a:ext uri="{9D8B030D-6E8A-4147-A177-3AD203B41FA5}">
                      <a16:colId xmlns:a16="http://schemas.microsoft.com/office/drawing/2014/main" val="2513365501"/>
                    </a:ext>
                  </a:extLst>
                </a:gridCol>
                <a:gridCol w="1399598">
                  <a:extLst>
                    <a:ext uri="{9D8B030D-6E8A-4147-A177-3AD203B41FA5}">
                      <a16:colId xmlns:a16="http://schemas.microsoft.com/office/drawing/2014/main" val="873193972"/>
                    </a:ext>
                  </a:extLst>
                </a:gridCol>
              </a:tblGrid>
              <a:tr h="294547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SFA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ΔG</a:t>
                      </a:r>
                      <a:r>
                        <a:rPr kumimoji="1" lang="en-US" altLang="ja-JP" sz="1600" baseline="-25000" dirty="0"/>
                        <a:t>3+0</a:t>
                      </a:r>
                      <a:r>
                        <a:rPr kumimoji="1" lang="en-US" altLang="ja-JP" sz="1600" dirty="0"/>
                        <a:t> / (Δp/p)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ΔG</a:t>
                      </a:r>
                      <a:r>
                        <a:rPr kumimoji="1" lang="en-US" altLang="ja-JP" sz="1600" baseline="-25000" dirty="0"/>
                        <a:t>1+2</a:t>
                      </a:r>
                      <a:r>
                        <a:rPr kumimoji="1" lang="en-US" altLang="ja-JP" sz="1600" dirty="0"/>
                        <a:t> / (Δp/p)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factor: f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908058"/>
                  </a:ext>
                </a:extLst>
              </a:tr>
              <a:tr h="294547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group 1</a:t>
                      </a:r>
                      <a:endParaRPr kumimoji="1" lang="ja-JP" altLang="en-US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11.09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10.64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-0.041718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130719"/>
                  </a:ext>
                </a:extLst>
              </a:tr>
              <a:tr h="294547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group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  3.25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  2.36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 0.242718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401676"/>
                  </a:ext>
                </a:extLst>
              </a:tr>
              <a:tr h="294547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group 3</a:t>
                      </a:r>
                      <a:endParaRPr kumimoji="1" lang="ja-JP" altLang="en-US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  8.26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  8.39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 0.040839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849380"/>
                  </a:ext>
                </a:extLst>
              </a:tr>
              <a:tr h="294547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group 4</a:t>
                      </a:r>
                      <a:endParaRPr kumimoji="1" lang="ja-JP" altLang="en-US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10.22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11.83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 0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628874"/>
                  </a:ext>
                </a:extLst>
              </a:tr>
              <a:tr h="294547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group 5</a:t>
                      </a:r>
                      <a:endParaRPr kumimoji="1" lang="ja-JP" altLang="en-US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  0.71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  1.52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 0.671723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963673"/>
                  </a:ext>
                </a:extLst>
              </a:tr>
              <a:tr h="294547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group 6</a:t>
                      </a:r>
                      <a:endParaRPr kumimoji="1" lang="ja-JP" altLang="en-US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  5.30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  7.96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 0.086440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1977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66FF60B7-E1CF-9A71-0E99-162E93D9AA1D}"/>
                  </a:ext>
                </a:extLst>
              </p:cNvPr>
              <p:cNvSpPr txBox="1"/>
              <p:nvPr/>
            </p:nvSpPr>
            <p:spPr>
              <a:xfrm>
                <a:off x="65136" y="2908453"/>
                <a:ext cx="768415" cy="6087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kumimoji="1" lang="en-US" altLang="ja-JP" sz="1400" b="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66FF60B7-E1CF-9A71-0E99-162E93D9AA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36" y="2908453"/>
                <a:ext cx="768415" cy="608756"/>
              </a:xfrm>
              <a:prstGeom prst="rect">
                <a:avLst/>
              </a:prstGeom>
              <a:blipFill>
                <a:blip r:embed="rId2"/>
                <a:stretch>
                  <a:fillRect l="-86885" t="-110204" r="-4918" b="-1795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C127E728-A94D-43A1-0439-9ECA9AF72607}"/>
                  </a:ext>
                </a:extLst>
              </p:cNvPr>
              <p:cNvSpPr txBox="1"/>
              <p:nvPr/>
            </p:nvSpPr>
            <p:spPr>
              <a:xfrm>
                <a:off x="20655" y="1464934"/>
                <a:ext cx="2714526" cy="6087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𝑅𝑒</m:t>
                          </m:r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{</m:t>
                          </m:r>
                          <m:f>
                            <m:fPr>
                              <m:ctrlP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sSub>
                                <m:sSubPr>
                                  <m:ctrlP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3+0</m:t>
                                  </m:r>
                                </m:sub>
                              </m:sSub>
                            </m:num>
                            <m:den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f>
                                <m:fPr>
                                  <m:type m:val="lin"/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(∆</m:t>
                                  </m:r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den>
                          </m:f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𝑔𝑟𝑜𝑢𝑝</m:t>
                          </m:r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)}</m:t>
                          </m:r>
                        </m:e>
                      </m:nary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en-US" altLang="ja-JP" sz="1400" b="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C127E728-A94D-43A1-0439-9ECA9AF726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55" y="1464934"/>
                <a:ext cx="2714526" cy="608756"/>
              </a:xfrm>
              <a:prstGeom prst="rect">
                <a:avLst/>
              </a:prstGeom>
              <a:blipFill>
                <a:blip r:embed="rId3"/>
                <a:stretch>
                  <a:fillRect l="-24186" t="-112245" r="-930" b="-17755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22562606-7E96-53AC-A55F-AE680661F92F}"/>
                  </a:ext>
                </a:extLst>
              </p:cNvPr>
              <p:cNvSpPr txBox="1"/>
              <p:nvPr/>
            </p:nvSpPr>
            <p:spPr>
              <a:xfrm>
                <a:off x="2785713" y="1464934"/>
                <a:ext cx="2698111" cy="6087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𝐼𝑚</m:t>
                          </m:r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{</m:t>
                          </m:r>
                          <m:f>
                            <m:fPr>
                              <m:ctrlP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sSub>
                                <m:sSubPr>
                                  <m:ctrlP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3+0</m:t>
                                  </m:r>
                                </m:sub>
                              </m:sSub>
                            </m:num>
                            <m:den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f>
                                <m:fPr>
                                  <m:type m:val="lin"/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den>
                          </m:f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𝑔𝑟𝑜𝑢𝑝</m:t>
                          </m:r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)}</m:t>
                          </m:r>
                        </m:e>
                      </m:nary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en-US" altLang="ja-JP" sz="1400" b="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22562606-7E96-53AC-A55F-AE680661F9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5713" y="1464934"/>
                <a:ext cx="2698111" cy="608756"/>
              </a:xfrm>
              <a:prstGeom prst="rect">
                <a:avLst/>
              </a:prstGeom>
              <a:blipFill>
                <a:blip r:embed="rId4"/>
                <a:stretch>
                  <a:fillRect l="-24299" t="-112245" r="-467" b="-17755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AD72597F-FB3E-FDBB-FBA3-C173118FA083}"/>
                  </a:ext>
                </a:extLst>
              </p:cNvPr>
              <p:cNvSpPr txBox="1"/>
              <p:nvPr/>
            </p:nvSpPr>
            <p:spPr>
              <a:xfrm>
                <a:off x="20655" y="2179005"/>
                <a:ext cx="2714526" cy="6087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𝑅𝑒</m:t>
                          </m:r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{</m:t>
                          </m:r>
                          <m:f>
                            <m:fPr>
                              <m:ctrlP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sSub>
                                <m:sSubPr>
                                  <m:ctrlP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f>
                                <m:fPr>
                                  <m:type m:val="lin"/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(∆</m:t>
                                  </m:r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den>
                          </m:f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𝑔𝑟𝑜𝑢𝑝</m:t>
                          </m:r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)}</m:t>
                          </m:r>
                        </m:e>
                      </m:nary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en-US" altLang="ja-JP" sz="1400" b="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AD72597F-FB3E-FDBB-FBA3-C173118FA0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55" y="2179005"/>
                <a:ext cx="2714526" cy="608756"/>
              </a:xfrm>
              <a:prstGeom prst="rect">
                <a:avLst/>
              </a:prstGeom>
              <a:blipFill>
                <a:blip r:embed="rId5"/>
                <a:stretch>
                  <a:fillRect l="-24186" t="-110204" r="-930" b="-17755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9B16CE7-4662-3D72-6BC3-0E5D4DB00809}"/>
                  </a:ext>
                </a:extLst>
              </p:cNvPr>
              <p:cNvSpPr txBox="1"/>
              <p:nvPr/>
            </p:nvSpPr>
            <p:spPr>
              <a:xfrm>
                <a:off x="2785713" y="2179005"/>
                <a:ext cx="2698111" cy="6087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𝐼𝑚</m:t>
                          </m:r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{</m:t>
                          </m:r>
                          <m:f>
                            <m:fPr>
                              <m:ctrlP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sSub>
                                <m:sSubPr>
                                  <m:ctrlP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f>
                                <m:fPr>
                                  <m:type m:val="lin"/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den>
                          </m:f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𝑔𝑟𝑜𝑢𝑝</m:t>
                          </m:r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)}</m:t>
                          </m:r>
                        </m:e>
                      </m:nary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en-US" altLang="ja-JP" sz="1400" b="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9B16CE7-4662-3D72-6BC3-0E5D4DB008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5713" y="2179005"/>
                <a:ext cx="2698111" cy="608756"/>
              </a:xfrm>
              <a:prstGeom prst="rect">
                <a:avLst/>
              </a:prstGeom>
              <a:blipFill>
                <a:blip r:embed="rId6"/>
                <a:stretch>
                  <a:fillRect l="-24299" t="-110204" r="-467" b="-17755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522BEC8A-F34C-CE5C-D945-6F87F4F566B2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2007883" y="2890324"/>
                <a:ext cx="3303277" cy="6087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3+0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𝑔𝑟𝑜𝑢𝑝</m:t>
                                  </m:r>
                                  <m: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𝑐𝑜𝑟</m:t>
                              </m:r>
                            </m:sub>
                          </m:sSub>
                        </m:e>
                      </m:nary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ja-JP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3+0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𝑠𝑜𝑢𝑟𝑐𝑒</m:t>
                          </m:r>
                        </m:sub>
                      </m:sSub>
                    </m:oMath>
                  </m:oMathPara>
                </a14:m>
                <a:endParaRPr kumimoji="1" lang="en-US" altLang="ja-JP" sz="1400" b="0" dirty="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522BEC8A-F34C-CE5C-D945-6F87F4F566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7883" y="2890324"/>
                <a:ext cx="3303277" cy="608756"/>
              </a:xfrm>
              <a:prstGeom prst="rect">
                <a:avLst/>
              </a:prstGeom>
              <a:blipFill>
                <a:blip r:embed="rId7"/>
                <a:stretch>
                  <a:fillRect l="-19466" t="-110204" b="-17755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94D3BB06-89DB-B888-3DE8-6DB1E248BD57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2016219" y="3499080"/>
                <a:ext cx="3294941" cy="6087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kumimoji="1" lang="en-US" altLang="ja-JP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1+2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𝑔𝑟𝑜𝑢𝑝</m:t>
                                  </m:r>
                                  <m: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𝑐𝑜𝑟</m:t>
                              </m:r>
                            </m:sub>
                          </m:sSub>
                        </m:e>
                      </m:nary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ja-JP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kumimoji="1" lang="en-US" altLang="ja-JP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2 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𝑠𝑜𝑢𝑟𝑐𝑒</m:t>
                          </m:r>
                        </m:sub>
                      </m:sSub>
                    </m:oMath>
                  </m:oMathPara>
                </a14:m>
                <a:endParaRPr kumimoji="1" lang="en-US" altLang="ja-JP" sz="1400" b="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94D3BB06-89DB-B888-3DE8-6DB1E248B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6219" y="3499080"/>
                <a:ext cx="3294941" cy="608756"/>
              </a:xfrm>
              <a:prstGeom prst="rect">
                <a:avLst/>
              </a:prstGeom>
              <a:blipFill>
                <a:blip r:embed="rId8"/>
                <a:stretch>
                  <a:fillRect l="-19540" t="-110204" b="-17755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大かっこ 15">
            <a:extLst>
              <a:ext uri="{FF2B5EF4-FFF2-40B4-BE49-F238E27FC236}">
                <a16:creationId xmlns:a16="http://schemas.microsoft.com/office/drawing/2014/main" id="{0C96D1C0-7596-8EB8-8652-02E0196204B7}"/>
              </a:ext>
            </a:extLst>
          </p:cNvPr>
          <p:cNvSpPr/>
          <p:nvPr/>
        </p:nvSpPr>
        <p:spPr>
          <a:xfrm>
            <a:off x="1775492" y="2890325"/>
            <a:ext cx="3564000" cy="1255144"/>
          </a:xfrm>
          <a:prstGeom prst="bracketPair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E4CF0481-19A9-F927-6F48-8DFDAAC916E1}"/>
              </a:ext>
            </a:extLst>
          </p:cNvPr>
          <p:cNvCxnSpPr>
            <a:cxnSpLocks/>
          </p:cNvCxnSpPr>
          <p:nvPr/>
        </p:nvCxnSpPr>
        <p:spPr>
          <a:xfrm flipH="1" flipV="1">
            <a:off x="1002535" y="3245692"/>
            <a:ext cx="649995" cy="2715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図 13">
            <a:extLst>
              <a:ext uri="{FF2B5EF4-FFF2-40B4-BE49-F238E27FC236}">
                <a16:creationId xmlns:a16="http://schemas.microsoft.com/office/drawing/2014/main" id="{38CD47D4-FEA6-DC4B-29C3-0B08B564B7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48479" y="4581107"/>
            <a:ext cx="3600000" cy="187684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FD35CFA9-6F02-2B41-D181-A2A9AC6209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48479" y="1836636"/>
            <a:ext cx="3600000" cy="1886381"/>
          </a:xfrm>
          <a:prstGeom prst="rect">
            <a:avLst/>
          </a:prstGeom>
        </p:spPr>
      </p:pic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0E1807A8-A122-FC38-FA31-12187413ACEB}"/>
              </a:ext>
            </a:extLst>
          </p:cNvPr>
          <p:cNvCxnSpPr/>
          <p:nvPr/>
        </p:nvCxnSpPr>
        <p:spPr>
          <a:xfrm>
            <a:off x="7292340" y="3760470"/>
            <a:ext cx="0" cy="7200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B0D6CBE-8B9F-4D79-29E3-90F8E5BCE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8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B1E49A2A-B566-DC21-2438-1D7AFC8F68EE}"/>
                  </a:ext>
                </a:extLst>
              </p:cNvPr>
              <p:cNvSpPr txBox="1"/>
              <p:nvPr/>
            </p:nvSpPr>
            <p:spPr>
              <a:xfrm>
                <a:off x="6052465" y="1444977"/>
                <a:ext cx="932234" cy="5768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ja-JP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ja-JP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kumimoji="1" lang="en-US" altLang="ja-JP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kumimoji="1" lang="en-US" altLang="ja-JP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kumimoji="1" lang="en-US" altLang="ja-JP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3+0</m:t>
                            </m:r>
                          </m:sub>
                        </m:sSub>
                      </m:num>
                      <m:den>
                        <m:r>
                          <a:rPr kumimoji="1" lang="en-US" altLang="ja-JP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f>
                          <m:fPr>
                            <m:type m:val="lin"/>
                            <m:ctrlPr>
                              <a:rPr kumimoji="1" lang="en-US" altLang="ja-JP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(∆</m:t>
                            </m:r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den>
                    </m:f>
                  </m:oMath>
                </a14:m>
                <a:r>
                  <a:rPr lang="ja-JP" altLang="en-US" sz="2000"/>
                  <a:t>　</a:t>
                </a:r>
                <a:endParaRPr lang="en-US" altLang="ja-JP" sz="20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B1E49A2A-B566-DC21-2438-1D7AFC8F68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465" y="1444977"/>
                <a:ext cx="932234" cy="576825"/>
              </a:xfrm>
              <a:prstGeom prst="rect">
                <a:avLst/>
              </a:prstGeom>
              <a:blipFill>
                <a:blip r:embed="rId11"/>
                <a:stretch>
                  <a:fillRect t="-17021" b="-957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3275FD79-3B1F-946C-982C-AD3557A0FFB0}"/>
                  </a:ext>
                </a:extLst>
              </p:cNvPr>
              <p:cNvSpPr txBox="1"/>
              <p:nvPr/>
            </p:nvSpPr>
            <p:spPr>
              <a:xfrm>
                <a:off x="7780277" y="1454156"/>
                <a:ext cx="932234" cy="5768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ja-JP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ja-JP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kumimoji="1" lang="en-US" altLang="ja-JP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kumimoji="1" lang="en-US" altLang="ja-JP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kumimoji="1" lang="en-US" altLang="ja-JP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kumimoji="1" lang="en-US" altLang="ja-JP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f>
                          <m:fPr>
                            <m:type m:val="lin"/>
                            <m:ctrlPr>
                              <a:rPr kumimoji="1" lang="en-US" altLang="ja-JP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(∆</m:t>
                            </m:r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den>
                    </m:f>
                  </m:oMath>
                </a14:m>
                <a:r>
                  <a:rPr lang="ja-JP" altLang="en-US" sz="2000"/>
                  <a:t>　</a:t>
                </a:r>
                <a:endParaRPr lang="en-US" altLang="ja-JP" sz="20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3275FD79-3B1F-946C-982C-AD3557A0FF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0277" y="1454156"/>
                <a:ext cx="932234" cy="576825"/>
              </a:xfrm>
              <a:prstGeom prst="rect">
                <a:avLst/>
              </a:prstGeom>
              <a:blipFill>
                <a:blip r:embed="rId12"/>
                <a:stretch>
                  <a:fillRect t="-17391" b="-9782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3366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4F922-9A28-DE90-8CD4-59BFB0E38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AD1D9D-4B8C-9C88-EA8D-22A22699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Optics modulated by the space charge force</a:t>
            </a:r>
            <a:endParaRPr kumimoji="1" lang="ja-JP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4CDF2E-D7ED-8FDF-A061-15B51A94D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653" y="1191458"/>
            <a:ext cx="6362724" cy="89959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Optics is modulated by the space charge force.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should be considered for the resonance corrections.</a:t>
            </a:r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9AD5DAB1-ECD7-B8F3-E44E-CA366F6C2DC4}"/>
              </a:ext>
            </a:extLst>
          </p:cNvPr>
          <p:cNvCxnSpPr/>
          <p:nvPr/>
        </p:nvCxnSpPr>
        <p:spPr>
          <a:xfrm>
            <a:off x="7525505" y="3065325"/>
            <a:ext cx="1255053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BFBC127E-B064-9E68-1AF5-D06319280DEA}"/>
              </a:ext>
            </a:extLst>
          </p:cNvPr>
          <p:cNvCxnSpPr/>
          <p:nvPr/>
        </p:nvCxnSpPr>
        <p:spPr>
          <a:xfrm flipV="1">
            <a:off x="7525505" y="1835167"/>
            <a:ext cx="0" cy="123015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C5341E7E-3CF5-2919-6B30-060602611873}"/>
              </a:ext>
            </a:extLst>
          </p:cNvPr>
          <p:cNvCxnSpPr/>
          <p:nvPr/>
        </p:nvCxnSpPr>
        <p:spPr>
          <a:xfrm>
            <a:off x="7525505" y="2184792"/>
            <a:ext cx="89999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D606A2D6-C083-26C7-B426-0CAFB7A01524}"/>
              </a:ext>
            </a:extLst>
          </p:cNvPr>
          <p:cNvCxnSpPr/>
          <p:nvPr/>
        </p:nvCxnSpPr>
        <p:spPr>
          <a:xfrm>
            <a:off x="8433555" y="2172092"/>
            <a:ext cx="0" cy="89959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円/楕円 30">
            <a:extLst>
              <a:ext uri="{FF2B5EF4-FFF2-40B4-BE49-F238E27FC236}">
                <a16:creationId xmlns:a16="http://schemas.microsoft.com/office/drawing/2014/main" id="{A12B0ADE-B7B9-A30C-8639-510EF5F594DC}"/>
              </a:ext>
            </a:extLst>
          </p:cNvPr>
          <p:cNvSpPr>
            <a:spLocks noChangeAspect="1"/>
          </p:cNvSpPr>
          <p:nvPr/>
        </p:nvSpPr>
        <p:spPr>
          <a:xfrm>
            <a:off x="7953081" y="2578493"/>
            <a:ext cx="71996" cy="71996"/>
          </a:xfrm>
          <a:prstGeom prst="ellipse">
            <a:avLst/>
          </a:prstGeom>
          <a:solidFill>
            <a:srgbClr val="D97D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円/楕円 31">
            <a:extLst>
              <a:ext uri="{FF2B5EF4-FFF2-40B4-BE49-F238E27FC236}">
                <a16:creationId xmlns:a16="http://schemas.microsoft.com/office/drawing/2014/main" id="{A37CB73F-504C-3F0B-310C-C2C731D9D6B8}"/>
              </a:ext>
            </a:extLst>
          </p:cNvPr>
          <p:cNvSpPr>
            <a:spLocks noChangeAspect="1"/>
          </p:cNvSpPr>
          <p:nvPr/>
        </p:nvSpPr>
        <p:spPr>
          <a:xfrm>
            <a:off x="8054681" y="2481132"/>
            <a:ext cx="71996" cy="71996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円/楕円 32">
            <a:extLst>
              <a:ext uri="{FF2B5EF4-FFF2-40B4-BE49-F238E27FC236}">
                <a16:creationId xmlns:a16="http://schemas.microsoft.com/office/drawing/2014/main" id="{BC5FC7D4-B08F-0C20-F960-40A70BE70C52}"/>
              </a:ext>
            </a:extLst>
          </p:cNvPr>
          <p:cNvSpPr>
            <a:spLocks noChangeAspect="1"/>
          </p:cNvSpPr>
          <p:nvPr/>
        </p:nvSpPr>
        <p:spPr>
          <a:xfrm>
            <a:off x="8319254" y="2222909"/>
            <a:ext cx="71996" cy="71996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円/楕円 33">
            <a:extLst>
              <a:ext uri="{FF2B5EF4-FFF2-40B4-BE49-F238E27FC236}">
                <a16:creationId xmlns:a16="http://schemas.microsoft.com/office/drawing/2014/main" id="{822F9EE8-843C-A587-AB96-F3D1CDD76430}"/>
              </a:ext>
            </a:extLst>
          </p:cNvPr>
          <p:cNvSpPr>
            <a:spLocks noChangeAspect="1"/>
          </p:cNvSpPr>
          <p:nvPr/>
        </p:nvSpPr>
        <p:spPr>
          <a:xfrm>
            <a:off x="8236707" y="2309689"/>
            <a:ext cx="71996" cy="7199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円/楕円 34">
            <a:extLst>
              <a:ext uri="{FF2B5EF4-FFF2-40B4-BE49-F238E27FC236}">
                <a16:creationId xmlns:a16="http://schemas.microsoft.com/office/drawing/2014/main" id="{F7175A58-9E6E-F57A-5DA7-AAE0325B555E}"/>
              </a:ext>
            </a:extLst>
          </p:cNvPr>
          <p:cNvSpPr>
            <a:spLocks noChangeAspect="1"/>
          </p:cNvSpPr>
          <p:nvPr/>
        </p:nvSpPr>
        <p:spPr>
          <a:xfrm>
            <a:off x="8143577" y="2396469"/>
            <a:ext cx="71996" cy="71996"/>
          </a:xfrm>
          <a:prstGeom prst="ellipse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9FDD5CF-25EF-CE54-2A27-C21C18783A76}"/>
              </a:ext>
            </a:extLst>
          </p:cNvPr>
          <p:cNvSpPr txBox="1"/>
          <p:nvPr/>
        </p:nvSpPr>
        <p:spPr>
          <a:xfrm>
            <a:off x="7053405" y="2375292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2J</a:t>
            </a:r>
            <a:r>
              <a:rPr kumimoji="1" lang="en-US" altLang="ja-JP" dirty="0"/>
              <a:t>y</a:t>
            </a:r>
            <a:endParaRPr kumimoji="1" lang="ja-JP" altLang="en-US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740D8A5-85DE-4DCD-F666-FF85CCCA76BC}"/>
              </a:ext>
            </a:extLst>
          </p:cNvPr>
          <p:cNvSpPr txBox="1"/>
          <p:nvPr/>
        </p:nvSpPr>
        <p:spPr>
          <a:xfrm>
            <a:off x="7017513" y="1994292"/>
            <a:ext cx="546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81π</a:t>
            </a:r>
            <a:endParaRPr kumimoji="1" lang="ja-JP" altLang="en-US"/>
          </a:p>
        </p:txBody>
      </p:sp>
      <p:sp>
        <p:nvSpPr>
          <p:cNvPr id="38" name="円/楕円 37">
            <a:extLst>
              <a:ext uri="{FF2B5EF4-FFF2-40B4-BE49-F238E27FC236}">
                <a16:creationId xmlns:a16="http://schemas.microsoft.com/office/drawing/2014/main" id="{B92989A8-66CF-087B-B16C-0D1A41BFD45B}"/>
              </a:ext>
            </a:extLst>
          </p:cNvPr>
          <p:cNvSpPr>
            <a:spLocks noChangeAspect="1"/>
          </p:cNvSpPr>
          <p:nvPr/>
        </p:nvSpPr>
        <p:spPr>
          <a:xfrm>
            <a:off x="7857831" y="2673743"/>
            <a:ext cx="71996" cy="71996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円/楕円 38">
            <a:extLst>
              <a:ext uri="{FF2B5EF4-FFF2-40B4-BE49-F238E27FC236}">
                <a16:creationId xmlns:a16="http://schemas.microsoft.com/office/drawing/2014/main" id="{BC538251-D604-1944-FBBF-C9DEC60D0D1E}"/>
              </a:ext>
            </a:extLst>
          </p:cNvPr>
          <p:cNvSpPr>
            <a:spLocks noChangeAspect="1"/>
          </p:cNvSpPr>
          <p:nvPr/>
        </p:nvSpPr>
        <p:spPr>
          <a:xfrm>
            <a:off x="7762581" y="2768993"/>
            <a:ext cx="71996" cy="71996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円/楕円 39">
            <a:extLst>
              <a:ext uri="{FF2B5EF4-FFF2-40B4-BE49-F238E27FC236}">
                <a16:creationId xmlns:a16="http://schemas.microsoft.com/office/drawing/2014/main" id="{D31118D0-7CCB-A113-0ACD-025746FBC27F}"/>
              </a:ext>
            </a:extLst>
          </p:cNvPr>
          <p:cNvSpPr>
            <a:spLocks noChangeAspect="1"/>
          </p:cNvSpPr>
          <p:nvPr/>
        </p:nvSpPr>
        <p:spPr>
          <a:xfrm>
            <a:off x="7667331" y="2864243"/>
            <a:ext cx="71996" cy="71996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円/楕円 40">
            <a:extLst>
              <a:ext uri="{FF2B5EF4-FFF2-40B4-BE49-F238E27FC236}">
                <a16:creationId xmlns:a16="http://schemas.microsoft.com/office/drawing/2014/main" id="{7C6380F1-16F8-E8C8-DFFF-6A1E3ED13949}"/>
              </a:ext>
            </a:extLst>
          </p:cNvPr>
          <p:cNvSpPr>
            <a:spLocks noChangeAspect="1"/>
          </p:cNvSpPr>
          <p:nvPr/>
        </p:nvSpPr>
        <p:spPr>
          <a:xfrm>
            <a:off x="7578431" y="2940443"/>
            <a:ext cx="71996" cy="71996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BC0D533-3449-5ACC-5A29-F589EA8E4060}"/>
              </a:ext>
            </a:extLst>
          </p:cNvPr>
          <p:cNvSpPr txBox="1"/>
          <p:nvPr/>
        </p:nvSpPr>
        <p:spPr>
          <a:xfrm>
            <a:off x="7042913" y="1454542"/>
            <a:ext cx="1970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Initial test particles</a:t>
            </a:r>
            <a:endParaRPr kumimoji="1" lang="ja-JP" altLang="en-US"/>
          </a:p>
        </p:txBody>
      </p:sp>
      <p:sp>
        <p:nvSpPr>
          <p:cNvPr id="43" name="円/楕円 42">
            <a:extLst>
              <a:ext uri="{FF2B5EF4-FFF2-40B4-BE49-F238E27FC236}">
                <a16:creationId xmlns:a16="http://schemas.microsoft.com/office/drawing/2014/main" id="{FFD1B462-560F-3D70-0A89-1D5305068491}"/>
              </a:ext>
            </a:extLst>
          </p:cNvPr>
          <p:cNvSpPr>
            <a:spLocks noChangeAspect="1"/>
          </p:cNvSpPr>
          <p:nvPr/>
        </p:nvSpPr>
        <p:spPr>
          <a:xfrm>
            <a:off x="8395454" y="2153059"/>
            <a:ext cx="71996" cy="71996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FC46B8B-E1BF-7ED7-7944-BCA5477A5306}"/>
              </a:ext>
            </a:extLst>
          </p:cNvPr>
          <p:cNvSpPr txBox="1"/>
          <p:nvPr/>
        </p:nvSpPr>
        <p:spPr>
          <a:xfrm>
            <a:off x="7749467" y="3073676"/>
            <a:ext cx="474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2J</a:t>
            </a:r>
            <a:r>
              <a:rPr kumimoji="1" lang="en-US" altLang="ja-JP" dirty="0"/>
              <a:t>x</a:t>
            </a:r>
            <a:endParaRPr kumimoji="1" lang="ja-JP" altLang="en-US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5155EB5-CD78-146C-AD48-0FA1615E22A4}"/>
              </a:ext>
            </a:extLst>
          </p:cNvPr>
          <p:cNvSpPr txBox="1"/>
          <p:nvPr/>
        </p:nvSpPr>
        <p:spPr>
          <a:xfrm>
            <a:off x="8165652" y="3084642"/>
            <a:ext cx="546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81π</a:t>
            </a:r>
            <a:endParaRPr kumimoji="1" lang="ja-JP" altLang="en-US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EA3611F3-C65E-AE55-B434-ACA2F0C67768}"/>
              </a:ext>
            </a:extLst>
          </p:cNvPr>
          <p:cNvSpPr txBox="1">
            <a:spLocks/>
          </p:cNvSpPr>
          <p:nvPr/>
        </p:nvSpPr>
        <p:spPr>
          <a:xfrm>
            <a:off x="4961071" y="3737645"/>
            <a:ext cx="3600000" cy="208698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Optics modulation by space charge force was approximately calculated.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Space charge tune shift is 0.06 for the 60π mm mrad particles.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1197A9A-D63F-BBB4-28BD-26B53ED47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97" y="2247978"/>
            <a:ext cx="4320000" cy="4496001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65D9771-F746-6E42-79E4-AE785ABFF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893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7F1D6-0B3F-4167-6BA1-127CBD5F5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C51269-CDA9-9483-D276-BE522F9FD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lang="en-US" altLang="ja-JP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optics modulated by the space charge force</a:t>
            </a:r>
            <a:endParaRPr kumimoji="1" lang="ja-JP" altLang="en-US"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2E88050-11FA-45A0-12E3-CC797303C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621" y="1118525"/>
            <a:ext cx="8064000" cy="125123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dp=0%, space charge tune shift = </a:t>
            </a:r>
            <a:r>
              <a:rPr lang="ja-JP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0.06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 with the optics of (21.39, 21.39).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Multiply the scale factor to K1 values for the tune (21.33, 21.33).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 methods for the chromatic tune shifts of </a:t>
            </a:r>
            <a:r>
              <a:rPr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dp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 = ±0.2%, ±0.4%.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6354BDF-563B-ED5E-8069-17AAFF1DA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47" y="2446874"/>
            <a:ext cx="7772400" cy="4002206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81D0E7D-42FB-A10A-01B8-784E4435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851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0EE57D-4408-7C4E-01AD-3A6097E4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kumimoji="1"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Space Charge Tracking Simulation</a:t>
            </a:r>
            <a:endParaRPr kumimoji="1" lang="ja-JP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F97754A-7ACE-6FC6-0439-A75722AA3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454" y="1253331"/>
            <a:ext cx="4319999" cy="4739846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Space charge tracking simulation program SCTR was made for J-PARC MR by Ohmi san.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Particle in cell calculation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Space charge potentials and kicks are calculated about 1000 elements in the circumference.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grid : 128×128×128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Grid size : 0.78 mm × 0.78 mm × 1 m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Macro Particles : 200,000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beam distribution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Gaussian rms emittance : 4π mm mrad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Longitudinal Bunching factor : 0.2</a:t>
            </a:r>
          </a:p>
          <a:p>
            <a:pPr>
              <a:lnSpc>
                <a:spcPct val="120000"/>
              </a:lnSpc>
            </a:pP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394D098-2E5F-1411-33D8-896A800D9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355" y="1471922"/>
            <a:ext cx="4320000" cy="4645626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EB87A21-633B-CC76-44C5-DEC45943A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5550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B850E-DDF7-39F5-7239-9555B7345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FAE8EF-3268-A716-E5DE-6D5FA9E71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kumimoji="1"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 results</a:t>
            </a:r>
            <a:endParaRPr kumimoji="1" lang="ja-JP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13DD0F8-3CB8-C4B2-F4DD-193BFE255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687" y="1004573"/>
            <a:ext cx="7886700" cy="76282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survival</a:t>
            </a:r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C095D31F-B465-53AA-0428-0C80A32A65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879795"/>
              </p:ext>
            </p:extLst>
          </p:nvPr>
        </p:nvGraphicFramePr>
        <p:xfrm>
          <a:off x="44068" y="2545146"/>
          <a:ext cx="3774884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>
                  <a:extLst>
                    <a:ext uri="{9D8B030D-6E8A-4147-A177-3AD203B41FA5}">
                      <a16:colId xmlns:a16="http://schemas.microsoft.com/office/drawing/2014/main" val="2546703044"/>
                    </a:ext>
                  </a:extLst>
                </a:gridCol>
                <a:gridCol w="843442">
                  <a:extLst>
                    <a:ext uri="{9D8B030D-6E8A-4147-A177-3AD203B41FA5}">
                      <a16:colId xmlns:a16="http://schemas.microsoft.com/office/drawing/2014/main" val="4183777191"/>
                    </a:ext>
                  </a:extLst>
                </a:gridCol>
                <a:gridCol w="843442">
                  <a:extLst>
                    <a:ext uri="{9D8B030D-6E8A-4147-A177-3AD203B41FA5}">
                      <a16:colId xmlns:a16="http://schemas.microsoft.com/office/drawing/2014/main" val="2513365501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873193972"/>
                    </a:ext>
                  </a:extLst>
                </a:gridCol>
              </a:tblGrid>
              <a:tr h="294547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SFA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ΔG</a:t>
                      </a:r>
                      <a:r>
                        <a:rPr kumimoji="1" lang="en-US" altLang="ja-JP" sz="1600" baseline="-25000" dirty="0"/>
                        <a:t>3+0</a:t>
                      </a:r>
                      <a:r>
                        <a:rPr kumimoji="1" lang="en-US" altLang="ja-JP" sz="1600" dirty="0"/>
                        <a:t> / (Δp/p)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ΔG</a:t>
                      </a:r>
                      <a:r>
                        <a:rPr kumimoji="1" lang="en-US" altLang="ja-JP" sz="1600" baseline="-25000" dirty="0"/>
                        <a:t>1+2</a:t>
                      </a:r>
                      <a:r>
                        <a:rPr kumimoji="1" lang="en-US" altLang="ja-JP" sz="1600" dirty="0"/>
                        <a:t> / (Δp/p)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Beam Survival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908058"/>
                  </a:ext>
                </a:extLst>
              </a:tr>
              <a:tr h="294547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group 1</a:t>
                      </a:r>
                      <a:endParaRPr kumimoji="1" lang="ja-JP" altLang="en-US" sz="160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11.09</a:t>
                      </a:r>
                      <a:endParaRPr kumimoji="1" lang="ja-JP" altLang="en-US" sz="160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10.64</a:t>
                      </a:r>
                      <a:endParaRPr kumimoji="1" lang="ja-JP" altLang="en-US" sz="160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 0.9803</a:t>
                      </a:r>
                      <a:endParaRPr kumimoji="1" lang="ja-JP" altLang="en-US" sz="160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130719"/>
                  </a:ext>
                </a:extLst>
              </a:tr>
              <a:tr h="294547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rgbClr val="92D050"/>
                          </a:solidFill>
                        </a:rPr>
                        <a:t>group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rgbClr val="92D050"/>
                          </a:solidFill>
                        </a:rPr>
                        <a:t>  3.25</a:t>
                      </a:r>
                      <a:endParaRPr kumimoji="1" lang="ja-JP" altLang="en-US" sz="160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rgbClr val="92D050"/>
                          </a:solidFill>
                        </a:rPr>
                        <a:t>  2.36</a:t>
                      </a:r>
                      <a:endParaRPr kumimoji="1" lang="ja-JP" altLang="en-US" sz="160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rgbClr val="92D050"/>
                          </a:solidFill>
                        </a:rPr>
                        <a:t> 0.9916</a:t>
                      </a:r>
                      <a:endParaRPr kumimoji="1" lang="ja-JP" altLang="en-US" sz="160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401676"/>
                  </a:ext>
                </a:extLst>
              </a:tr>
              <a:tr h="294547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group 3</a:t>
                      </a:r>
                      <a:endParaRPr kumimoji="1" lang="ja-JP" altLang="en-US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  8.26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  8.39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849380"/>
                  </a:ext>
                </a:extLst>
              </a:tr>
              <a:tr h="294547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group 4</a:t>
                      </a:r>
                      <a:endParaRPr kumimoji="1" lang="ja-JP" altLang="en-US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10.22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11.83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628874"/>
                  </a:ext>
                </a:extLst>
              </a:tr>
              <a:tr h="294547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rgbClr val="00B0F0"/>
                          </a:solidFill>
                        </a:rPr>
                        <a:t>group 5</a:t>
                      </a:r>
                      <a:endParaRPr kumimoji="1" lang="ja-JP" altLang="en-US" sz="160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rgbClr val="00B0F0"/>
                          </a:solidFill>
                        </a:rPr>
                        <a:t>  0.71</a:t>
                      </a:r>
                      <a:endParaRPr kumimoji="1" lang="ja-JP" altLang="en-US" sz="160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rgbClr val="00B0F0"/>
                          </a:solidFill>
                        </a:rPr>
                        <a:t>  1.52</a:t>
                      </a:r>
                      <a:endParaRPr kumimoji="1" lang="ja-JP" altLang="en-US" sz="160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rgbClr val="00B0F0"/>
                          </a:solidFill>
                        </a:rPr>
                        <a:t> 0.9966</a:t>
                      </a:r>
                      <a:endParaRPr kumimoji="1" lang="ja-JP" altLang="en-US" sz="160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963673"/>
                  </a:ext>
                </a:extLst>
              </a:tr>
              <a:tr h="294547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group 6</a:t>
                      </a:r>
                      <a:endParaRPr kumimoji="1" lang="ja-JP" altLang="en-US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  5.30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  7.96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197705"/>
                  </a:ext>
                </a:extLst>
              </a:tr>
              <a:tr h="294547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rgbClr val="0000FF"/>
                          </a:solidFill>
                        </a:rPr>
                        <a:t>20 mags</a:t>
                      </a:r>
                      <a:endParaRPr kumimoji="1" lang="ja-JP" altLang="en-US" sz="160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rgbClr val="0000FF"/>
                          </a:solidFill>
                        </a:rPr>
                        <a:t>  0</a:t>
                      </a:r>
                      <a:endParaRPr kumimoji="1" lang="ja-JP" altLang="en-US" sz="160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rgbClr val="0000FF"/>
                          </a:solidFill>
                        </a:rPr>
                        <a:t>  0</a:t>
                      </a:r>
                      <a:endParaRPr kumimoji="1" lang="ja-JP" altLang="en-US" sz="160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solidFill>
                            <a:srgbClr val="0000FF"/>
                          </a:solidFill>
                        </a:rPr>
                        <a:t> 0.9966</a:t>
                      </a:r>
                      <a:endParaRPr kumimoji="1" lang="ja-JP" altLang="en-US" sz="160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077183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0A0D8734-B0C2-ECDB-F045-5F0386271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1100" y="1385983"/>
            <a:ext cx="5040000" cy="5132761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B135183-B6D1-3BCA-6783-A6D893185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141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D9D9A0-291D-0B0E-037C-0A8C5C30B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kumimoji="1"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kumimoji="1" lang="ja-JP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45B1288-67C3-9280-3CDF-25606309C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57637"/>
            <a:ext cx="7886700" cy="50236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 study indicated that the beam loss was reduced by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correcting third order resonances for both on-momentum and off-momentum particles.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correction can be done with 5 groups of 4 sextupole magnets; total 20 sextupole magnets.</a:t>
            </a: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must consider the beam optics modulated by the space charge effect for the resonance correction.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study we assume the error source. But… 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should be able to apply this method even if the error source is not known.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should be able to measure the momentum deviation dependence of the resonance driving terms with the real beam.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A601589-5BCA-A0D4-C147-4F5C9B7D4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316E-9CD0-9946-BD0C-18752B1535EB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0301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2662</TotalTime>
  <Words>1000</Words>
  <Application>Microsoft Macintosh PowerPoint</Application>
  <PresentationFormat>画面に合わせる (4:3)</PresentationFormat>
  <Paragraphs>204</Paragraphs>
  <Slides>13</Slides>
  <Notes>2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23" baseType="lpstr">
      <vt:lpstr>Times</vt:lpstr>
      <vt:lpstr>游ゴシック</vt:lpstr>
      <vt:lpstr>Aptos</vt:lpstr>
      <vt:lpstr>Aptos Display</vt:lpstr>
      <vt:lpstr>Arial</vt:lpstr>
      <vt:lpstr>Calibri</vt:lpstr>
      <vt:lpstr>Cambria Math</vt:lpstr>
      <vt:lpstr>Times New Roman</vt:lpstr>
      <vt:lpstr>Office テーマ</vt:lpstr>
      <vt:lpstr>数式</vt:lpstr>
      <vt:lpstr>Space Charge Simulation for the Third Order Resonance Corrections at J-PARC MR</vt:lpstr>
      <vt:lpstr>Contents</vt:lpstr>
      <vt:lpstr>MR Design and Operation Modes</vt:lpstr>
      <vt:lpstr>PowerPoint プレゼンテーション</vt:lpstr>
      <vt:lpstr> 3rd Order Resonances Corrections with  Trim Coils of Sextupole Magnets</vt:lpstr>
      <vt:lpstr>Beam optics for off-momentum particles</vt:lpstr>
      <vt:lpstr>Resonance correction for 3+0  for off-momentum particles</vt:lpstr>
      <vt:lpstr>Resonance correction for off-momentum particles</vt:lpstr>
      <vt:lpstr>Optics modulated by the space charge force</vt:lpstr>
      <vt:lpstr>Beam optics modulated by the space charge force</vt:lpstr>
      <vt:lpstr>Space Charge Tracking Simulation</vt:lpstr>
      <vt:lpstr>Simulation results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igarashi</dc:creator>
  <cp:lastModifiedBy>igarashi</cp:lastModifiedBy>
  <cp:revision>153</cp:revision>
  <dcterms:created xsi:type="dcterms:W3CDTF">2026-03-09T06:14:26Z</dcterms:created>
  <dcterms:modified xsi:type="dcterms:W3CDTF">2026-09-30T05:56:50Z</dcterms:modified>
</cp:coreProperties>
</file>