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1"/>
    <p:sldMasterId id="2147483698" r:id="rId2"/>
  </p:sldMasterIdLst>
  <p:notesMasterIdLst>
    <p:notesMasterId r:id="rId22"/>
  </p:notesMasterIdLst>
  <p:sldIdLst>
    <p:sldId id="406" r:id="rId3"/>
    <p:sldId id="405" r:id="rId4"/>
    <p:sldId id="409" r:id="rId5"/>
    <p:sldId id="410" r:id="rId6"/>
    <p:sldId id="408" r:id="rId7"/>
    <p:sldId id="413" r:id="rId8"/>
    <p:sldId id="390" r:id="rId9"/>
    <p:sldId id="380" r:id="rId10"/>
    <p:sldId id="396" r:id="rId11"/>
    <p:sldId id="1284" r:id="rId12"/>
    <p:sldId id="414" r:id="rId13"/>
    <p:sldId id="1282" r:id="rId14"/>
    <p:sldId id="384" r:id="rId15"/>
    <p:sldId id="391" r:id="rId16"/>
    <p:sldId id="382" r:id="rId17"/>
    <p:sldId id="393" r:id="rId18"/>
    <p:sldId id="415" r:id="rId19"/>
    <p:sldId id="416" r:id="rId20"/>
    <p:sldId id="1283" r:id="rId21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CCC226-66C7-9E06-7F86-E7B646DD6FE7}" name="Zampetakis, Michail" initials="ZM" userId="S::michail.zampetakis@psi.ch::e0c08727-7a7f-4316-b696-5411b659fc1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13E7"/>
    <a:srgbClr val="0D7F0D"/>
    <a:srgbClr val="118013"/>
    <a:srgbClr val="137524"/>
    <a:srgbClr val="0C13E7"/>
    <a:srgbClr val="012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18"/>
    <p:restoredTop sz="82927"/>
  </p:normalViewPr>
  <p:slideViewPr>
    <p:cSldViewPr snapToGrid="0" showGuides="1">
      <p:cViewPr>
        <p:scale>
          <a:sx n="112" d="100"/>
          <a:sy n="112" d="100"/>
        </p:scale>
        <p:origin x="480" y="592"/>
      </p:cViewPr>
      <p:guideLst>
        <p:guide orient="horz" pos="4320"/>
        <p:guide pos="3840"/>
        <p:guide pos="52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B2F9-7DAB-2448-A0E6-A05184FA5EA3}" type="datetimeFigureOut">
              <a:rPr lang="en-CH" smtClean="0"/>
              <a:t>28.09.2026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8E336-3C7E-9D41-A7C9-EA03415D5A0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7415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4589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5E226-CB83-34F4-0F22-836E40104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3E3A0D-3B53-AF1B-5FB8-72D8F93A0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5437D8-5568-2C85-4471-A7C37339F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A59DF5-0F31-0554-064C-878140BF7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61099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40CA5-72EC-72A8-E43C-9434EDF78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54193F-3674-9B3D-B08C-511245954A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56DAAA-C1E5-114E-E8B5-F00A1EDE2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4D5E9-F8F2-0741-E410-9767128AC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86603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35A5E-EB75-A38F-6843-465808386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0519B9-B408-46B4-5D83-B650BD9C7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452B0D-2451-DDAF-1557-62CEC04131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118C3-0984-C3BF-D91D-86D5A6AB20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04778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4B24-A45E-374B-EC28-F932BB5F0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2CFB4E-8EDB-E1A7-2E99-09D88354DD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F0B6A-38BB-31BA-CD07-995BF0B8F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8EE20-322B-8707-691D-8F1A4CB099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7132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CF488-D347-A282-D29C-489F6445D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1715D6-5136-C402-25D2-0DC615656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B41B0-F78C-BA07-D9F3-2560B8583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799E3-0F8D-7EF5-247C-35F6A322A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2241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23550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87058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21261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EF59D-A251-1FCE-9B7F-1FF8106A7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CD3A2-F652-2E9A-52E0-84549273A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CA438A-4CA0-D12D-0C16-ADF2C8139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DD5DF-E79C-FE97-75A3-554440AF19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92316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DD5C9-9231-13B9-4017-211D52A29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729CA7-5F60-129F-F879-F33BE9C2A0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490574-888B-A715-0267-4DDE06B7CE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876F5-E2EB-A0D9-2ABD-70AD120513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63943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C90E5-087A-114C-212F-25D8DDBFE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C3C2A2-D8FC-7977-CD25-05508E6B4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BA5C4-B1EF-DB60-ED09-63D1C3275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092D0-C5B1-45B5-74E7-96D0B7D2EC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0082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26281-FB25-BF9A-D573-5A444A108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EE78AA-37CC-A5AC-B1FA-98293CAC81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537307-08F1-15C3-ABAE-7ADD2B1564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99EAF-A485-C912-E983-86B1533D4D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58273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6FB60-6C7A-EC3E-78EC-D4DDC57BA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ED4C89-1C62-EB2F-1469-8CB2101E3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4D8EAA-ABCB-2378-29C7-4F9B41ED7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46E4E-B723-30A1-A15D-CAB4677C8A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7785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183F5-1003-6EE0-B3F7-C00AF30BE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A5CDD8-97FB-CAC5-E4CC-9C6AF9805D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A8BAE-925A-751F-20BF-1E5FD1F63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20508-796C-C854-9C70-B655228050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386734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6D3A-5532-BD18-FF56-A87E91ED8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5EBEBB-A23B-8A64-512C-28EE8AB0EC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ECF44F-0073-5EE8-4845-8E2FA61389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589E48-B945-5F1D-4376-91219454B2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762712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23E34-A230-7C1D-6B46-E6D07555E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4D1D51-A0F7-0DB2-CB90-ACED307AD5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4E0649-8187-CD7E-5DC1-34DD4F080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EF701-69CE-0D0A-0032-A9BBB0F285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64558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emf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emf"/><Relationship Id="rId5" Type="http://schemas.openxmlformats.org/officeDocument/2006/relationships/image" Target="../media/image3.emf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emf"/><Relationship Id="rId5" Type="http://schemas.openxmlformats.org/officeDocument/2006/relationships/image" Target="../media/image3.emf"/><Relationship Id="rId4" Type="http://schemas.openxmlformats.org/officeDocument/2006/relationships/image" Target="../media/image9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.emf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.emf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.emf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.emf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PS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6" y="1558"/>
            <a:ext cx="12189228" cy="68548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854"/>
            <a:ext cx="8045451" cy="200799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40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Blu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" y="1948"/>
            <a:ext cx="12190615" cy="68556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464"/>
            <a:ext cx="8045451" cy="200838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44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" y="1948"/>
            <a:ext cx="12190615" cy="68556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464"/>
            <a:ext cx="8045451" cy="200838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85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585263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4157569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275393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Pi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873187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250825" indent="-250825"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26DA47E-D7F3-07E8-00B3-57D325A007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5134" y="305378"/>
            <a:ext cx="881465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34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250825" indent="-250825"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26DA47E-D7F3-07E8-00B3-57D325A007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5134" y="305378"/>
            <a:ext cx="881465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11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/>
            </a:lvl1pPr>
            <a:lvl2pPr marL="0" indent="0">
              <a:buFontTx/>
              <a:buNone/>
              <a:defRPr/>
            </a:lvl2pPr>
            <a:lvl3pPr marL="250825" indent="-250825">
              <a:defRPr/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18622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Yello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/>
            </a:lvl1pPr>
            <a:lvl2pPr marL="0" indent="0">
              <a:buFontTx/>
              <a:buNone/>
              <a:defRPr/>
            </a:lvl2pPr>
            <a:lvl3pPr marL="250825" indent="-250825">
              <a:defRPr/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70665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8964613" cy="4644616"/>
          </a:xfrm>
        </p:spPr>
        <p:txBody>
          <a:bodyPr/>
          <a:lstStyle>
            <a:lvl1pPr defTabSz="984250">
              <a:tabLst>
                <a:tab pos="536575" algn="l"/>
              </a:tabLst>
              <a:defRPr/>
            </a:lvl1pPr>
            <a:lvl2pPr>
              <a:tabLst>
                <a:tab pos="536575" algn="l"/>
              </a:tabLst>
              <a:defRPr/>
            </a:lvl2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939BEE7-204C-1008-67F3-C8FC6E64EB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69163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tra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10801349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77475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5291476" cy="464461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03327075-DC64-5DAB-E02B-8A18CBF5A9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5201" y="1376773"/>
            <a:ext cx="5291474" cy="464461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07042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5292725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03948" y="1449389"/>
            <a:ext cx="5292725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584028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03950" y="1376773"/>
            <a:ext cx="5292724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879638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024D5AC-18B7-42A0-8763-5161D9B6B2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5" y="1449389"/>
            <a:ext cx="8964613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B216CB-AE9D-4C01-AD48-4B79158751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E67269-0443-40A6-8D53-CF9C30AE72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D2179C-3288-47A5-A587-1B7255A2C3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23745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4571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1449389"/>
            <a:ext cx="5292725" cy="4571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6844219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7129461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99B93C7-FD88-F860-2772-AA3BFEC82DB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063164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3457575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5A45EC1-6C70-C75B-70A0-557B1FE6DA3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66296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7213" y="3843389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C772A35F-591D-5A80-72BC-28B068C3A5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7304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17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7213" y="3843389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CE065AA4-86F5-4BAD-ED9D-98129FDEFEF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40688" y="3843387"/>
            <a:ext cx="3455986" cy="2178001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089D7F61-76FC-5B15-D914-2BB427BF71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298795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EED849DD-27BF-60D5-0E2A-BC6C9A827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7129463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8CA68BBC-536B-0C49-B239-F2A8A8ACBA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38768806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wid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17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CE065AA4-86F5-4BAD-ED9D-98129FDEFEF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40688" y="3843387"/>
            <a:ext cx="3455986" cy="2178001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EED849DD-27BF-60D5-0E2A-BC6C9A827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7129463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523214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1449389"/>
            <a:ext cx="5292725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747A0213-C397-B258-EE3A-69DBB54DD3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4553982"/>
            <a:ext cx="5291476" cy="146740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DE0905A-F588-783E-2408-3EEBCC47B7C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05201" y="4553982"/>
            <a:ext cx="5291474" cy="146740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121211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987724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11B3F6C3-759F-AE0A-F24C-FF78D18C5F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5" y="1449388"/>
            <a:ext cx="3457575" cy="2987724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D982B28-131F-0EF1-DBEF-7E5426DA6F8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368801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A5C3130-D9C4-9998-9902-8B054B64116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040688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511845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12784F6E-FB73-D6E4-8C2C-41F75D7C72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5327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A8E577-195E-4B1A-BC32-FE3D591B8C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8673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0646FBB3-9915-B3D3-1716-7B2E4AB38A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50050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3FC8EB0-667A-22B3-F4B0-8DFF686556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0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2B3EE353-935F-47F2-890E-86D599D69C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5325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7650EC49-433E-6552-2740-6B65EFF94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9108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8A397CC-14F5-DD8F-565D-CB576CCEF0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2891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52C714DB-CD94-62D4-DBCC-363F77E96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56675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864333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8983A1D-4D6A-20A1-246F-D90E834D68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1EC548A2-BD24-9227-A6CD-523677F543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1FDEC21-8808-4E1C-5D07-37DFA51175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5" y="1449388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C093E107-B829-CEE4-9295-B1B84BEAE1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67212" y="3852000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269E9327-75CD-A94E-4F13-6C971DCF19A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40688" y="3852000"/>
            <a:ext cx="3455986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7B4B6D58-21AF-6B45-2504-E31EDE54A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5325" y="3852000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7EDE1E8A-EFD6-AFE3-8FC8-A8781D081C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90B09162-F170-AF79-446C-2FD12FCF2E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212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B625CAA8-22B4-0491-F50F-A64DB81820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0688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33B6E2E-EE51-3815-5A82-51C2D0BDCD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5325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DC029808-0B66-A918-9826-7CF902C7DE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7212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0C032556-82F7-0D1B-C717-506C730F76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0688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973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12784F6E-FB73-D6E4-8C2C-41F75D7C72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5327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A8E577-195E-4B1A-BC32-FE3D591B8C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8673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0646FBB3-9915-B3D3-1716-7B2E4AB38A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50050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3FC8EB0-667A-22B3-F4B0-8DFF686556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0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7650EC49-433E-6552-2740-6B65EFF94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9108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8A397CC-14F5-DD8F-565D-CB576CCEF0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8300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52C714DB-CD94-62D4-DBCC-363F77E96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56675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FF900A0F-DD38-976A-BFC1-92B5ACB7395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95325" y="3852000"/>
            <a:ext cx="2538000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Textplatzhalter 19">
            <a:extLst>
              <a:ext uri="{FF2B5EF4-FFF2-40B4-BE49-F238E27FC236}">
                <a16:creationId xmlns:a16="http://schemas.microsoft.com/office/drawing/2014/main" id="{530B9B83-A2E6-A97A-6B7B-389BCDC2C8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5325" y="3299877"/>
            <a:ext cx="253682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1" name="Textplatzhalter 19">
            <a:extLst>
              <a:ext uri="{FF2B5EF4-FFF2-40B4-BE49-F238E27FC236}">
                <a16:creationId xmlns:a16="http://schemas.microsoft.com/office/drawing/2014/main" id="{CD6A5AE7-8194-069E-96C6-A9A19A691F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5689101"/>
            <a:ext cx="2540001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2" name="Textplatzhalter 19">
            <a:extLst>
              <a:ext uri="{FF2B5EF4-FFF2-40B4-BE49-F238E27FC236}">
                <a16:creationId xmlns:a16="http://schemas.microsoft.com/office/drawing/2014/main" id="{E33B1E40-AEE0-028C-74FA-4DA2F2785C8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48050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3" name="Textplatzhalter 19">
            <a:extLst>
              <a:ext uri="{FF2B5EF4-FFF2-40B4-BE49-F238E27FC236}">
                <a16:creationId xmlns:a16="http://schemas.microsoft.com/office/drawing/2014/main" id="{6CF8C6E7-2EBA-0F42-5F97-0B15A298F5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08300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6" name="Textplatzhalter 19">
            <a:extLst>
              <a:ext uri="{FF2B5EF4-FFF2-40B4-BE49-F238E27FC236}">
                <a16:creationId xmlns:a16="http://schemas.microsoft.com/office/drawing/2014/main" id="{A8581B57-63E2-3060-2AF6-9711ABA149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55617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615C431B-993D-61F7-28CB-6E9C6E916B27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957560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5F9CC3CC-2D09-5169-EE63-2F307DD025A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448937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05CD9CF5-8030-A2FA-B5F1-BDE8A3AB64F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202837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9830214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lv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8983A1D-4D6A-20A1-246F-D90E834D68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1EC548A2-BD24-9227-A6CD-523677F543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874248" y="1449389"/>
            <a:ext cx="1622425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1FDEC21-8808-4E1C-5D07-37DFA51175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6" y="144938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C093E107-B829-CEE4-9295-B1B84BEAE1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67212" y="385199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269E9327-75CD-A94E-4F13-6C971DCF19A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40688" y="3852000"/>
            <a:ext cx="1619250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7B4B6D58-21AF-6B45-2504-E31EDE54A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5326" y="385199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7EDE1E8A-EFD6-AFE3-8FC8-A8781D081C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6" y="5589240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90B09162-F170-AF79-446C-2FD12FCF2E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212" y="5589240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B625CAA8-22B4-0491-F50F-A64DB81820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0688" y="5589240"/>
            <a:ext cx="161999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33B6E2E-EE51-3815-5A82-51C2D0BDCD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5326" y="3204724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DC029808-0B66-A918-9826-7CF902C7DE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7212" y="3204724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0C032556-82F7-0D1B-C717-506C730F76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875092" y="3204724"/>
            <a:ext cx="1623171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1C50D6C7-B8FE-16E3-A56F-215DF2E7FD0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532062" y="144938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7" name="Textplatzhalter 19">
            <a:extLst>
              <a:ext uri="{FF2B5EF4-FFF2-40B4-BE49-F238E27FC236}">
                <a16:creationId xmlns:a16="http://schemas.microsoft.com/office/drawing/2014/main" id="{F254DC50-8CC2-CE50-0FB2-B9D82F2F6F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32062" y="3204724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4356FD2E-817C-6008-A624-C0ED226EC77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202363" y="1449389"/>
            <a:ext cx="1622425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Textplatzhalter 19">
            <a:extLst>
              <a:ext uri="{FF2B5EF4-FFF2-40B4-BE49-F238E27FC236}">
                <a16:creationId xmlns:a16="http://schemas.microsoft.com/office/drawing/2014/main" id="{B844240D-6410-EAE1-FBFE-02793B43B59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02362" y="3204724"/>
            <a:ext cx="162242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4729A6D7-E881-5FD5-1C1E-FD7A660187B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040688" y="1449389"/>
            <a:ext cx="1619250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3" name="Textplatzhalter 19">
            <a:extLst>
              <a:ext uri="{FF2B5EF4-FFF2-40B4-BE49-F238E27FC236}">
                <a16:creationId xmlns:a16="http://schemas.microsoft.com/office/drawing/2014/main" id="{86799E5C-45B4-E8EF-0A33-26FADBDA89C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40688" y="3204724"/>
            <a:ext cx="161999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0480596-0358-6167-AD5A-A43149936E4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532062" y="385199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6" name="Textplatzhalter 19">
            <a:extLst>
              <a:ext uri="{FF2B5EF4-FFF2-40B4-BE49-F238E27FC236}">
                <a16:creationId xmlns:a16="http://schemas.microsoft.com/office/drawing/2014/main" id="{99EB327B-0262-FA88-4B41-185878FCDBA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32062" y="5589240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7" name="Bildplatzhalter 4">
            <a:extLst>
              <a:ext uri="{FF2B5EF4-FFF2-40B4-BE49-F238E27FC236}">
                <a16:creationId xmlns:a16="http://schemas.microsoft.com/office/drawing/2014/main" id="{7383DAC6-063E-B185-1200-CBEAF6F1917B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203950" y="385199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8" name="Textplatzhalter 19">
            <a:extLst>
              <a:ext uri="{FF2B5EF4-FFF2-40B4-BE49-F238E27FC236}">
                <a16:creationId xmlns:a16="http://schemas.microsoft.com/office/drawing/2014/main" id="{814D2A83-C214-5D3D-33E5-499378F10F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03950" y="5589240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9" name="Bildplatzhalter 4">
            <a:extLst>
              <a:ext uri="{FF2B5EF4-FFF2-40B4-BE49-F238E27FC236}">
                <a16:creationId xmlns:a16="http://schemas.microsoft.com/office/drawing/2014/main" id="{0C7EA178-EA7E-CEB6-BCCA-A6C695A390C4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873502" y="3852000"/>
            <a:ext cx="1623171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0" name="Textplatzhalter 19">
            <a:extLst>
              <a:ext uri="{FF2B5EF4-FFF2-40B4-BE49-F238E27FC236}">
                <a16:creationId xmlns:a16="http://schemas.microsoft.com/office/drawing/2014/main" id="{67FC58FF-0434-E3CF-0015-FA751A6F2C4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874346" y="5589240"/>
            <a:ext cx="162391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890230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9968707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ull siz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0"/>
            <a:ext cx="5988052" cy="685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598805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14657544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846EAAB-E9CC-4FBB-A777-DFD68618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90A60D-3123-4534-B4E1-1B214E402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CA66DD1-3165-483D-99FB-202ADC04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11792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84E75BB-61FF-4F7E-9CDB-A5E34775C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09AB7D-DBAB-4FFF-BA65-85B9521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9B7570-0B3E-4F91-B744-978CA7BDE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08471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imation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SI_PP_Variante_2_high">
            <a:hlinkClick r:id="" action="ppaction://media"/>
            <a:extLst>
              <a:ext uri="{FF2B5EF4-FFF2-40B4-BE49-F238E27FC236}">
                <a16:creationId xmlns:a16="http://schemas.microsoft.com/office/drawing/2014/main" id="{A488A941-5081-A94B-2E31-6F750C9EA0CB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E380BE0-D2DD-758D-8FB3-C66ABC43948F}"/>
              </a:ext>
            </a:extLst>
          </p:cNvPr>
          <p:cNvPicPr>
            <a:picLocks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9"/>
          <a:stretch/>
        </p:blipFill>
        <p:spPr>
          <a:xfrm>
            <a:off x="2532062" y="536705"/>
            <a:ext cx="2270109" cy="39947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122363"/>
            <a:ext cx="8045451" cy="2331485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1"/>
              <a:t>Author</a:t>
            </a:r>
            <a:endParaRPr lang="en-GB" noProof="0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39216ED-1D3E-4989-F73B-699207E3E07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imation Dark Blu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SI_PP_Variante_1_high">
            <a:hlinkClick r:id="" action="ppaction://media"/>
            <a:extLst>
              <a:ext uri="{FF2B5EF4-FFF2-40B4-BE49-F238E27FC236}">
                <a16:creationId xmlns:a16="http://schemas.microsoft.com/office/drawing/2014/main" id="{CB17F083-4364-C1DB-6D13-ED0D87EC1FF3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122363"/>
            <a:ext cx="8045451" cy="2331485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1"/>
              <a:t>Author</a:t>
            </a:r>
            <a:endParaRPr lang="en-GB" noProof="0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35BFE92-3F62-94D3-81A9-6A70BFCC8517}"/>
              </a:ext>
            </a:extLst>
          </p:cNvPr>
          <p:cNvPicPr>
            <a:picLocks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9"/>
          <a:stretch/>
        </p:blipFill>
        <p:spPr>
          <a:xfrm>
            <a:off x="2532062" y="536705"/>
            <a:ext cx="2270109" cy="39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imation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SI_PP_Variante_3_high">
            <a:hlinkClick r:id="" action="ppaction://media"/>
            <a:extLst>
              <a:ext uri="{FF2B5EF4-FFF2-40B4-BE49-F238E27FC236}">
                <a16:creationId xmlns:a16="http://schemas.microsoft.com/office/drawing/2014/main" id="{0F2E086B-8C36-34D0-9E62-FF31E54CDEE5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122363"/>
            <a:ext cx="8045451" cy="2331485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1"/>
              <a:t>Author</a:t>
            </a:r>
            <a:endParaRPr lang="en-GB" noProof="0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7ED9B3E-7EAC-8717-93BC-C8A4DE828FC5}"/>
              </a:ext>
            </a:extLst>
          </p:cNvPr>
          <p:cNvPicPr>
            <a:picLocks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9"/>
          <a:stretch/>
        </p:blipFill>
        <p:spPr>
          <a:xfrm>
            <a:off x="2532062" y="536705"/>
            <a:ext cx="2270109" cy="39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7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ogo Animation Imag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FB8C35A-44A6-DDAA-35F6-4F6384A47F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9"/>
          <a:stretch/>
        </p:blipFill>
        <p:spPr>
          <a:xfrm>
            <a:off x="2532062" y="534382"/>
            <a:ext cx="2272914" cy="404123"/>
          </a:xfrm>
          <a:prstGeom prst="rect">
            <a:avLst/>
          </a:prstGeom>
        </p:spPr>
      </p:pic>
      <p:pic>
        <p:nvPicPr>
          <p:cNvPr id="4" name="PSI_Logoanimation_Loop_G_Positive_500px_03">
            <a:hlinkClick r:id="" action="ppaction://media"/>
            <a:extLst>
              <a:ext uri="{FF2B5EF4-FFF2-40B4-BE49-F238E27FC236}">
                <a16:creationId xmlns:a16="http://schemas.microsoft.com/office/drawing/2014/main" id="{F7CB44C6-911D-8261-D9A6-ACDA4B74E949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1516" y="39706"/>
            <a:ext cx="1368000" cy="1368000"/>
          </a:xfrm>
          <a:prstGeom prst="rect">
            <a:avLst/>
          </a:prstGeom>
          <a:ln>
            <a:noFill/>
          </a:ln>
        </p:spPr>
      </p:pic>
      <p:pic>
        <p:nvPicPr>
          <p:cNvPr id="6" name="Grafik 12">
            <a:extLst>
              <a:ext uri="{FF2B5EF4-FFF2-40B4-BE49-F238E27FC236}">
                <a16:creationId xmlns:a16="http://schemas.microsoft.com/office/drawing/2014/main" id="{478A5C40-7516-2ECE-80E2-854D1D0F51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86" r="-1"/>
          <a:stretch/>
        </p:blipFill>
        <p:spPr>
          <a:xfrm>
            <a:off x="1659698" y="358671"/>
            <a:ext cx="745261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6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ogo Animation Ima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FB8C35A-44A6-DDAA-35F6-4F6384A47F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9"/>
          <a:stretch/>
        </p:blipFill>
        <p:spPr>
          <a:xfrm>
            <a:off x="2532062" y="534382"/>
            <a:ext cx="2272914" cy="404123"/>
          </a:xfrm>
          <a:prstGeom prst="rect">
            <a:avLst/>
          </a:prstGeom>
        </p:spPr>
      </p:pic>
      <p:pic>
        <p:nvPicPr>
          <p:cNvPr id="4" name="PSI_Logoanimation_Loop_G_Positive_500px_03">
            <a:hlinkClick r:id="" action="ppaction://media"/>
            <a:extLst>
              <a:ext uri="{FF2B5EF4-FFF2-40B4-BE49-F238E27FC236}">
                <a16:creationId xmlns:a16="http://schemas.microsoft.com/office/drawing/2014/main" id="{F7CB44C6-911D-8261-D9A6-ACDA4B74E949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1516" y="39706"/>
            <a:ext cx="1368000" cy="1368000"/>
          </a:xfrm>
          <a:prstGeom prst="rect">
            <a:avLst/>
          </a:prstGeom>
          <a:ln>
            <a:noFill/>
          </a:ln>
        </p:spPr>
      </p:pic>
      <p:pic>
        <p:nvPicPr>
          <p:cNvPr id="6" name="Grafik 12">
            <a:extLst>
              <a:ext uri="{FF2B5EF4-FFF2-40B4-BE49-F238E27FC236}">
                <a16:creationId xmlns:a16="http://schemas.microsoft.com/office/drawing/2014/main" id="{478A5C40-7516-2ECE-80E2-854D1D0F51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86" r="-1"/>
          <a:stretch/>
        </p:blipFill>
        <p:spPr>
          <a:xfrm>
            <a:off x="1659698" y="358671"/>
            <a:ext cx="745261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0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ogo Animation Image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FB8C35A-44A6-DDAA-35F6-4F6384A47F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9"/>
          <a:stretch/>
        </p:blipFill>
        <p:spPr>
          <a:xfrm>
            <a:off x="2532062" y="534382"/>
            <a:ext cx="2272914" cy="404123"/>
          </a:xfrm>
          <a:prstGeom prst="rect">
            <a:avLst/>
          </a:prstGeom>
        </p:spPr>
      </p:pic>
      <p:pic>
        <p:nvPicPr>
          <p:cNvPr id="4" name="PSI_Logoanimation_Loop_G_Positive_500px_03">
            <a:hlinkClick r:id="" action="ppaction://media"/>
            <a:extLst>
              <a:ext uri="{FF2B5EF4-FFF2-40B4-BE49-F238E27FC236}">
                <a16:creationId xmlns:a16="http://schemas.microsoft.com/office/drawing/2014/main" id="{F7CB44C6-911D-8261-D9A6-ACDA4B74E949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1516" y="39706"/>
            <a:ext cx="1368000" cy="1368000"/>
          </a:xfrm>
          <a:prstGeom prst="rect">
            <a:avLst/>
          </a:prstGeom>
          <a:ln>
            <a:noFill/>
          </a:ln>
        </p:spPr>
      </p:pic>
      <p:pic>
        <p:nvPicPr>
          <p:cNvPr id="6" name="Grafik 12">
            <a:extLst>
              <a:ext uri="{FF2B5EF4-FFF2-40B4-BE49-F238E27FC236}">
                <a16:creationId xmlns:a16="http://schemas.microsoft.com/office/drawing/2014/main" id="{478A5C40-7516-2ECE-80E2-854D1D0F51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86" r="-1"/>
          <a:stretch/>
        </p:blipFill>
        <p:spPr>
          <a:xfrm>
            <a:off x="1659698" y="358671"/>
            <a:ext cx="745261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4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ogo Animation Image Pi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FB8C35A-44A6-DDAA-35F6-4F6384A47F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9"/>
          <a:stretch/>
        </p:blipFill>
        <p:spPr>
          <a:xfrm>
            <a:off x="2532062" y="534382"/>
            <a:ext cx="2272914" cy="404123"/>
          </a:xfrm>
          <a:prstGeom prst="rect">
            <a:avLst/>
          </a:prstGeom>
        </p:spPr>
      </p:pic>
      <p:pic>
        <p:nvPicPr>
          <p:cNvPr id="4" name="PSI_Logoanimation_Loop_G_Positive_500px_03">
            <a:hlinkClick r:id="" action="ppaction://media"/>
            <a:extLst>
              <a:ext uri="{FF2B5EF4-FFF2-40B4-BE49-F238E27FC236}">
                <a16:creationId xmlns:a16="http://schemas.microsoft.com/office/drawing/2014/main" id="{F7CB44C6-911D-8261-D9A6-ACDA4B74E949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1516" y="39706"/>
            <a:ext cx="1368000" cy="1368000"/>
          </a:xfrm>
          <a:prstGeom prst="rect">
            <a:avLst/>
          </a:prstGeom>
          <a:ln>
            <a:noFill/>
          </a:ln>
        </p:spPr>
      </p:pic>
      <p:pic>
        <p:nvPicPr>
          <p:cNvPr id="6" name="Grafik 12">
            <a:extLst>
              <a:ext uri="{FF2B5EF4-FFF2-40B4-BE49-F238E27FC236}">
                <a16:creationId xmlns:a16="http://schemas.microsoft.com/office/drawing/2014/main" id="{478A5C40-7516-2ECE-80E2-854D1D0F51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86" r="-1"/>
          <a:stretch/>
        </p:blipFill>
        <p:spPr>
          <a:xfrm>
            <a:off x="1659698" y="358671"/>
            <a:ext cx="745261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2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10801349" cy="46446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GB" dirty="0"/>
              <a:t>Add Content</a:t>
            </a:r>
          </a:p>
          <a:p>
            <a:pPr lvl="1"/>
            <a:r>
              <a:rPr lang="en-GB" dirty="0"/>
              <a:t>Bullet Level 2</a:t>
            </a:r>
            <a:endParaRPr lang="en-GB" noProof="0" dirty="0"/>
          </a:p>
          <a:p>
            <a:pPr lvl="2"/>
            <a:r>
              <a:rPr lang="en-GB" dirty="0"/>
              <a:t>Bullet Level 3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02.10.26</a:t>
            </a:r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Performance-Portable Space-Charge Methods in OPALX – M. Zampetakis</a:t>
            </a:r>
            <a:endParaRPr lang="en-GB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5073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Add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325" y="1376364"/>
            <a:ext cx="10801275" cy="46450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875837" y="6404573"/>
            <a:ext cx="1620837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14487" y="6404573"/>
            <a:ext cx="8045451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95325" y="6404573"/>
            <a:ext cx="703263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C2031EC-4715-FBAB-E65E-0A3E5D91D8E4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133" y="305378"/>
            <a:ext cx="881467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4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+mj-lt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04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8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A4A3A4"/>
          </p15:clr>
        </p15:guide>
        <p15:guide id="2" pos="7242">
          <p15:clr>
            <a:srgbClr val="A4A3A4"/>
          </p15:clr>
        </p15:guide>
        <p15:guide id="3" orient="horz" pos="4110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3772">
          <p15:clr>
            <a:srgbClr val="A4A3A4"/>
          </p15:clr>
        </p15:guide>
        <p15:guide id="6" pos="3908">
          <p15:clr>
            <a:srgbClr val="A4A3A4"/>
          </p15:clr>
        </p15:guide>
        <p15:guide id="7" pos="2751">
          <p15:clr>
            <a:srgbClr val="A4A3A4"/>
          </p15:clr>
        </p15:guide>
        <p15:guide id="8" pos="2615">
          <p15:clr>
            <a:srgbClr val="A4A3A4"/>
          </p15:clr>
        </p15:guide>
        <p15:guide id="9" pos="1595">
          <p15:clr>
            <a:srgbClr val="A4A3A4"/>
          </p15:clr>
        </p15:guide>
        <p15:guide id="10" pos="1459">
          <p15:clr>
            <a:srgbClr val="A4A3A4"/>
          </p15:clr>
        </p15:guide>
        <p15:guide id="11" pos="4929">
          <p15:clr>
            <a:srgbClr val="A4A3A4"/>
          </p15:clr>
        </p15:guide>
        <p15:guide id="12" pos="5065">
          <p15:clr>
            <a:srgbClr val="A4A3A4"/>
          </p15:clr>
        </p15:guide>
        <p15:guide id="13" pos="6085">
          <p15:clr>
            <a:srgbClr val="A4A3A4"/>
          </p15:clr>
        </p15:guide>
        <p15:guide id="14" pos="6221">
          <p15:clr>
            <a:srgbClr val="A4A3A4"/>
          </p15:clr>
        </p15:guide>
        <p15:guide id="15" pos="2172">
          <p15:clr>
            <a:srgbClr val="A4A3A4"/>
          </p15:clr>
        </p15:guide>
        <p15:guide id="16" pos="2036">
          <p15:clr>
            <a:srgbClr val="A4A3A4"/>
          </p15:clr>
        </p15:guide>
        <p15:guide id="17" pos="3194">
          <p15:clr>
            <a:srgbClr val="A4A3A4"/>
          </p15:clr>
        </p15:guide>
        <p15:guide id="18" pos="3330">
          <p15:clr>
            <a:srgbClr val="A4A3A4"/>
          </p15:clr>
        </p15:guide>
        <p15:guide id="19" pos="881">
          <p15:clr>
            <a:srgbClr val="A4A3A4"/>
          </p15:clr>
        </p15:guide>
        <p15:guide id="20" pos="1017">
          <p15:clr>
            <a:srgbClr val="A4A3A4"/>
          </p15:clr>
        </p15:guide>
        <p15:guide id="21" pos="4351">
          <p15:clr>
            <a:srgbClr val="A4A3A4"/>
          </p15:clr>
        </p15:guide>
        <p15:guide id="22" pos="4487">
          <p15:clr>
            <a:srgbClr val="A4A3A4"/>
          </p15:clr>
        </p15:guide>
        <p15:guide id="23" pos="5508">
          <p15:clr>
            <a:srgbClr val="A4A3A4"/>
          </p15:clr>
        </p15:guide>
        <p15:guide id="24" pos="5642">
          <p15:clr>
            <a:srgbClr val="A4A3A4"/>
          </p15:clr>
        </p15:guide>
        <p15:guide id="25" pos="6663">
          <p15:clr>
            <a:srgbClr val="A4A3A4"/>
          </p15:clr>
        </p15:guide>
        <p15:guide id="26" pos="6799">
          <p15:clr>
            <a:srgbClr val="A4A3A4"/>
          </p15:clr>
        </p15:guide>
        <p15:guide id="27" orient="horz" pos="229">
          <p15:clr>
            <a:srgbClr val="A4A3A4"/>
          </p15:clr>
        </p15:guide>
        <p15:guide id="28" orient="horz" pos="867">
          <p15:clr>
            <a:srgbClr val="A4A3A4"/>
          </p15:clr>
        </p15:guide>
        <p15:guide id="29" orient="horz" pos="3793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Add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325" y="1376364"/>
            <a:ext cx="10801275" cy="46450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Bullet Level 2</a:t>
            </a:r>
          </a:p>
          <a:p>
            <a:pPr lvl="2"/>
            <a:r>
              <a:rPr lang="en-GB" noProof="0" dirty="0"/>
              <a:t>Bullet Level 3</a:t>
            </a:r>
          </a:p>
          <a:p>
            <a:pPr lvl="3"/>
            <a:r>
              <a:rPr lang="en-GB" noProof="0" dirty="0"/>
              <a:t>Bullet Level 4</a:t>
            </a:r>
          </a:p>
          <a:p>
            <a:pPr lvl="4"/>
            <a:r>
              <a:rPr lang="en-GB" noProof="0" dirty="0"/>
              <a:t>Bullet Level 5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875837" y="6404573"/>
            <a:ext cx="1620837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02.10.26</a:t>
            </a:r>
            <a:endParaRPr lang="en-GB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14487" y="6404573"/>
            <a:ext cx="8045451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Performance-Portable Space-Charge Methods in OPALX – M. Zampetakis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95325" y="6404573"/>
            <a:ext cx="703263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C2031EC-4715-FBAB-E65E-0A3E5D91D8E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133" y="305378"/>
            <a:ext cx="881467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67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+mj-lt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04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8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A4A3A4"/>
          </p15:clr>
        </p15:guide>
        <p15:guide id="2" pos="7242">
          <p15:clr>
            <a:srgbClr val="A4A3A4"/>
          </p15:clr>
        </p15:guide>
        <p15:guide id="3" orient="horz" pos="4110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3772">
          <p15:clr>
            <a:srgbClr val="A4A3A4"/>
          </p15:clr>
        </p15:guide>
        <p15:guide id="6" pos="3908">
          <p15:clr>
            <a:srgbClr val="A4A3A4"/>
          </p15:clr>
        </p15:guide>
        <p15:guide id="7" pos="2751">
          <p15:clr>
            <a:srgbClr val="A4A3A4"/>
          </p15:clr>
        </p15:guide>
        <p15:guide id="8" pos="2615">
          <p15:clr>
            <a:srgbClr val="A4A3A4"/>
          </p15:clr>
        </p15:guide>
        <p15:guide id="9" pos="1595">
          <p15:clr>
            <a:srgbClr val="A4A3A4"/>
          </p15:clr>
        </p15:guide>
        <p15:guide id="10" pos="1459">
          <p15:clr>
            <a:srgbClr val="A4A3A4"/>
          </p15:clr>
        </p15:guide>
        <p15:guide id="11" pos="4929">
          <p15:clr>
            <a:srgbClr val="A4A3A4"/>
          </p15:clr>
        </p15:guide>
        <p15:guide id="12" pos="5065">
          <p15:clr>
            <a:srgbClr val="A4A3A4"/>
          </p15:clr>
        </p15:guide>
        <p15:guide id="13" pos="6085">
          <p15:clr>
            <a:srgbClr val="A4A3A4"/>
          </p15:clr>
        </p15:guide>
        <p15:guide id="14" pos="6221">
          <p15:clr>
            <a:srgbClr val="A4A3A4"/>
          </p15:clr>
        </p15:guide>
        <p15:guide id="15" pos="2172">
          <p15:clr>
            <a:srgbClr val="A4A3A4"/>
          </p15:clr>
        </p15:guide>
        <p15:guide id="16" pos="2036">
          <p15:clr>
            <a:srgbClr val="A4A3A4"/>
          </p15:clr>
        </p15:guide>
        <p15:guide id="17" pos="3194">
          <p15:clr>
            <a:srgbClr val="A4A3A4"/>
          </p15:clr>
        </p15:guide>
        <p15:guide id="18" pos="3330">
          <p15:clr>
            <a:srgbClr val="A4A3A4"/>
          </p15:clr>
        </p15:guide>
        <p15:guide id="19" pos="881">
          <p15:clr>
            <a:srgbClr val="A4A3A4"/>
          </p15:clr>
        </p15:guide>
        <p15:guide id="20" pos="1017">
          <p15:clr>
            <a:srgbClr val="A4A3A4"/>
          </p15:clr>
        </p15:guide>
        <p15:guide id="21" pos="4351">
          <p15:clr>
            <a:srgbClr val="A4A3A4"/>
          </p15:clr>
        </p15:guide>
        <p15:guide id="22" pos="4487">
          <p15:clr>
            <a:srgbClr val="A4A3A4"/>
          </p15:clr>
        </p15:guide>
        <p15:guide id="23" pos="5508">
          <p15:clr>
            <a:srgbClr val="A4A3A4"/>
          </p15:clr>
        </p15:guide>
        <p15:guide id="24" pos="5642">
          <p15:clr>
            <a:srgbClr val="A4A3A4"/>
          </p15:clr>
        </p15:guide>
        <p15:guide id="25" pos="6663">
          <p15:clr>
            <a:srgbClr val="A4A3A4"/>
          </p15:clr>
        </p15:guide>
        <p15:guide id="26" pos="6799">
          <p15:clr>
            <a:srgbClr val="A4A3A4"/>
          </p15:clr>
        </p15:guide>
        <p15:guide id="27" orient="horz" pos="229">
          <p15:clr>
            <a:srgbClr val="A4A3A4"/>
          </p15:clr>
        </p15:guide>
        <p15:guide id="28" orient="horz" pos="867">
          <p15:clr>
            <a:srgbClr val="A4A3A4"/>
          </p15:clr>
        </p15:guide>
        <p15:guide id="29" orient="horz" pos="3793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5.xml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openxmlformats.org/officeDocument/2006/relationships/image" Target="../media/image42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link.springer.com/chapter/10.1007/978-3-030-50371-0_19" TargetMode="External"/><Relationship Id="rId3" Type="http://schemas.openxmlformats.org/officeDocument/2006/relationships/slide" Target="slide4.xml"/><Relationship Id="rId7" Type="http://schemas.openxmlformats.org/officeDocument/2006/relationships/hyperlink" Target="https://www.researchgate.net/publication/354109267_Kokkos_3_Programming_Model_Extensions_for_the_Exascale_Era" TargetMode="External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epubs.siam.org/doi/10.1137/1.9781611977967.3" TargetMode="External"/><Relationship Id="rId11" Type="http://schemas.openxmlformats.org/officeDocument/2006/relationships/hyperlink" Target="https://doi.org/10.1145/3815572.3815754" TargetMode="External"/><Relationship Id="rId5" Type="http://schemas.openxmlformats.org/officeDocument/2006/relationships/hyperlink" Target="https://github.com/OPALX-project/OPALX" TargetMode="External"/><Relationship Id="rId10" Type="http://schemas.openxmlformats.org/officeDocument/2006/relationships/slide" Target="slide8.xml"/><Relationship Id="rId4" Type="http://schemas.openxmlformats.org/officeDocument/2006/relationships/slide" Target="slide5.xml"/><Relationship Id="rId9" Type="http://schemas.openxmlformats.org/officeDocument/2006/relationships/hyperlink" Target="https://www.mpi-forum.org/docs/mpi-5.0/mpi50-report.pdf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slide" Target="slide15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ocs.cscs.ch/alps/" TargetMode="External"/><Relationship Id="rId5" Type="http://schemas.openxmlformats.org/officeDocument/2006/relationships/hyperlink" Target="https://lumi-supercomputer.eu/lumis-full-system-architecture-revealed/" TargetMode="External"/><Relationship Id="rId4" Type="http://schemas.openxmlformats.org/officeDocument/2006/relationships/hyperlink" Target="https://www.psi.ch/en/awi/merlin-clust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C900B9-69A9-16D6-9DB4-FE565862D5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Performance-Portable Space Charge Methods in</a:t>
            </a: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3D77F561-BFB8-1E59-47CD-A856B202FF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For Hadron and Lepton Accelerator Modelling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939853F-959A-48E6-ACE2-F62A38A8ED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737" y="5204352"/>
            <a:ext cx="5508625" cy="782048"/>
          </a:xfrm>
        </p:spPr>
        <p:txBody>
          <a:bodyPr/>
          <a:lstStyle/>
          <a:p>
            <a:r>
              <a:rPr lang="en-CH" sz="1800" dirty="0">
                <a:latin typeface="Cambria" panose="02040503050406030204" pitchFamily="18" charset="0"/>
              </a:rPr>
              <a:t>A. Adelmann, R. Ammann, Y. Bi, J. Biddiscombe, P. Calvo, S. Klapproth, A. Liemen, S. Muralikrishnan, C. Rogers,      J. Thompson, D. Winklehner, </a:t>
            </a:r>
            <a:r>
              <a:rPr lang="en-CH" sz="1800" b="1" u="sng" dirty="0">
                <a:latin typeface="Cambria" panose="02040503050406030204" pitchFamily="18" charset="0"/>
              </a:rPr>
              <a:t>M. Zampetakis</a:t>
            </a:r>
            <a:r>
              <a:rPr lang="en-CH" sz="1800" b="1" dirty="0">
                <a:latin typeface="Cambria" panose="02040503050406030204" pitchFamily="18" charset="0"/>
              </a:rPr>
              <a:t>*</a:t>
            </a:r>
            <a:endParaRPr lang="en-GB" sz="1800" b="1" noProof="0" dirty="0">
              <a:latin typeface="Cambria" panose="02040503050406030204" pitchFamily="18" charset="0"/>
            </a:endParaRP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4E10A4B-A01C-C271-87F1-8054278DB4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5" y="6129300"/>
            <a:ext cx="6726753" cy="288032"/>
          </a:xfrm>
        </p:spPr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Space Charge 2026, 7</a:t>
            </a:r>
            <a:r>
              <a:rPr lang="en-GB" baseline="30000" noProof="0" dirty="0">
                <a:latin typeface="Cambria" panose="02040503050406030204" pitchFamily="18" charset="0"/>
              </a:rPr>
              <a:t>th</a:t>
            </a:r>
            <a:r>
              <a:rPr lang="en-GB" noProof="0" dirty="0">
                <a:latin typeface="Cambria" panose="02040503050406030204" pitchFamily="18" charset="0"/>
              </a:rPr>
              <a:t> ICFA BD Mini-Workshop, Oxford, UK, 2 October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87E2C3-B3AF-6DB9-6766-01F4CC124868}"/>
              </a:ext>
            </a:extLst>
          </p:cNvPr>
          <p:cNvSpPr txBox="1"/>
          <p:nvPr/>
        </p:nvSpPr>
        <p:spPr>
          <a:xfrm>
            <a:off x="0" y="6596390"/>
            <a:ext cx="17481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i="1" dirty="0">
                <a:solidFill>
                  <a:schemeClr val="bg1"/>
                </a:solidFill>
                <a:latin typeface="Cambria" panose="02040503050406030204" pitchFamily="18" charset="0"/>
              </a:rPr>
              <a:t>*m</a:t>
            </a:r>
            <a:r>
              <a:rPr lang="en-CH" sz="1050" i="1" dirty="0">
                <a:solidFill>
                  <a:schemeClr val="bg1"/>
                </a:solidFill>
                <a:latin typeface="Cambria" panose="02040503050406030204" pitchFamily="18" charset="0"/>
              </a:rPr>
              <a:t>ichail.zampetakis@psi.ch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17D4FB-86D1-3132-2273-BAFFE5E87E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5179131" y="2772576"/>
            <a:ext cx="2577086" cy="774847"/>
          </a:xfrm>
          <a:prstGeom prst="rect">
            <a:avLst/>
          </a:prstGeom>
          <a:noFill/>
          <a:effectLst>
            <a:glow rad="215900">
              <a:schemeClr val="bg1">
                <a:alpha val="53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68367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62AE2-6045-20D8-D5B2-67B17FFFF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>
                <a:extLst>
                  <a:ext uri="{FF2B5EF4-FFF2-40B4-BE49-F238E27FC236}">
                    <a16:creationId xmlns:a16="http://schemas.microsoft.com/office/drawing/2014/main" id="{41901AAC-685F-EB04-7C77-393E1D11DA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95325" y="1088740"/>
                <a:ext cx="10801349" cy="5213206"/>
              </a:xfrm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3000"/>
                  </a:spcAft>
                  <a:buClr>
                    <a:srgbClr val="0D13E7"/>
                  </a:buClr>
                </a:pPr>
                <a:r>
                  <a:rPr lang="en-CH" sz="2400" b="1" dirty="0">
                    <a:solidFill>
                      <a:srgbClr val="0D13E7"/>
                    </a:solidFill>
                    <a:latin typeface="Cambria" panose="02040503050406030204" pitchFamily="18" charset="0"/>
                  </a:rPr>
                  <a:t>OPALX: Motivation and Computational Framework</a:t>
                </a: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  <a:buClr>
                    <a:srgbClr val="0D13E7"/>
                  </a:buClr>
                </a:pPr>
                <a:r>
                  <a:rPr lang="en-CH" sz="2400" b="1" dirty="0">
                    <a:solidFill>
                      <a:srgbClr val="0D13E7"/>
                    </a:solidFill>
                    <a:latin typeface="Cambria" panose="02040503050406030204" pitchFamily="18" charset="0"/>
                  </a:rPr>
                  <a:t>Space-Charge Methods and Verification</a:t>
                </a:r>
              </a:p>
              <a:p>
                <a:pPr marL="457200" indent="-457200">
                  <a:spcBef>
                    <a:spcPts val="0"/>
                  </a:spcBef>
                  <a:spcAft>
                    <a:spcPts val="3000"/>
                  </a:spcAft>
                  <a:buClr>
                    <a:srgbClr val="0D13E7"/>
                  </a:buClr>
                  <a:buFont typeface="Wingdings" pitchFamily="2" charset="2"/>
                  <a:buChar char="Ø"/>
                </a:pPr>
                <a:r>
                  <a:rPr lang="en-CH" sz="22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PIC,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p>
                        <m:r>
                          <a:rPr lang="en-US" sz="2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US" sz="2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CH" sz="22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, Landau damping and disorder-induced heating</a:t>
                </a: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  <a:buClr>
                    <a:srgbClr val="0D13E7"/>
                  </a:buClr>
                </a:pPr>
                <a:r>
                  <a:rPr lang="en-CH" sz="2400" b="1" dirty="0">
                    <a:solidFill>
                      <a:srgbClr val="0D13E7"/>
                    </a:solidFill>
                    <a:latin typeface="Cambria" panose="02040503050406030204" pitchFamily="18" charset="0"/>
                  </a:rPr>
                  <a:t>SwissFEL Application</a:t>
                </a:r>
              </a:p>
              <a:p>
                <a:pPr marL="457200" indent="-457200">
                  <a:spcBef>
                    <a:spcPts val="0"/>
                  </a:spcBef>
                  <a:spcAft>
                    <a:spcPts val="3000"/>
                  </a:spcAft>
                  <a:buClr>
                    <a:srgbClr val="0D13E7"/>
                  </a:buClr>
                  <a:buFont typeface="Wingdings" pitchFamily="2" charset="2"/>
                  <a:buChar char="Ø"/>
                </a:pPr>
                <a:r>
                  <a:rPr lang="en-CH" sz="2200" dirty="0">
                    <a:latin typeface="Cambria" panose="02040503050406030204" pitchFamily="18" charset="0"/>
                  </a:rPr>
                  <a:t>OPAL comparison and CPU/GPU scaling</a:t>
                </a:r>
              </a:p>
              <a:p>
                <a:pPr>
                  <a:spcBef>
                    <a:spcPts val="0"/>
                  </a:spcBef>
                  <a:spcAft>
                    <a:spcPts val="300"/>
                  </a:spcAft>
                  <a:buClr>
                    <a:srgbClr val="0D13E7"/>
                  </a:buClr>
                </a:pPr>
                <a:r>
                  <a:rPr lang="en-CH" sz="2400" b="1" dirty="0">
                    <a:solidFill>
                      <a:srgbClr val="0D13E7"/>
                    </a:solidFill>
                    <a:latin typeface="Cambria" panose="02040503050406030204" pitchFamily="18" charset="0"/>
                  </a:rPr>
                  <a:t>Conclusions and Outlook</a:t>
                </a:r>
              </a:p>
            </p:txBody>
          </p:sp>
        </mc:Choice>
        <mc:Fallback xmlns="">
          <p:sp>
            <p:nvSpPr>
              <p:cNvPr id="2" name="Inhaltsplatzhalter 1">
                <a:extLst>
                  <a:ext uri="{FF2B5EF4-FFF2-40B4-BE49-F238E27FC236}">
                    <a16:creationId xmlns:a16="http://schemas.microsoft.com/office/drawing/2014/main" id="{41901AAC-685F-EB04-7C77-393E1D11DA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5" y="1088740"/>
                <a:ext cx="10801349" cy="5213206"/>
              </a:xfrm>
              <a:blipFill>
                <a:blip r:embed="rId3"/>
                <a:stretch>
                  <a:fillRect l="-1761" t="-169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0AB2366-31F4-F21B-5770-268B5F9A9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249C1B-483E-7BE4-B0E0-D808C49CA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FBEF4F0-FCAA-81E0-B776-5074B584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B16EB27-77CB-14D5-F5BC-75F01D76B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Overview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495026-20D2-59A7-CC0F-216C1A8CAD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3197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4B992-6139-FD96-FC26-AE41AA0D2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6ECF121-6C00-5C0D-007C-F87D501E9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7992FA-12CC-8BB0-03A7-D95E37062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46DCCF-D1DB-4D63-C7BF-67D9723D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1A39950-6AF5-0FA1-89F3-CBF106700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Introduction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CF1ADB-DE45-B8F3-AEFB-BEC33595F1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Inhaltsplatzhalter 1">
            <a:extLst>
              <a:ext uri="{FF2B5EF4-FFF2-40B4-BE49-F238E27FC236}">
                <a16:creationId xmlns:a16="http://schemas.microsoft.com/office/drawing/2014/main" id="{6497D4DB-0421-D002-6DB5-A3B067121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060" y="1131702"/>
            <a:ext cx="9315880" cy="635372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r>
              <a:rPr lang="en-GB" sz="2400" b="1" dirty="0">
                <a:solidFill>
                  <a:srgbClr val="0C13E7"/>
                </a:solidFill>
                <a:latin typeface="Cambria" panose="02040503050406030204" pitchFamily="18" charset="0"/>
              </a:rPr>
              <a:t>Higher charge densities </a:t>
            </a:r>
            <a:r>
              <a:rPr lang="en-GB" sz="2400" b="1" dirty="0">
                <a:solidFill>
                  <a:srgbClr val="0C1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⟹ </a:t>
            </a:r>
            <a:r>
              <a:rPr lang="en-GB" sz="2400" b="1" dirty="0">
                <a:solidFill>
                  <a:srgbClr val="0C13E7"/>
                </a:solidFill>
                <a:latin typeface="Cambria" panose="02040503050406030204" pitchFamily="18" charset="0"/>
              </a:rPr>
              <a:t>Stronger space-charge effects</a:t>
            </a:r>
            <a:endParaRPr lang="en-CH" sz="2400" dirty="0">
              <a:latin typeface="Cambria" panose="02040503050406030204" pitchFamily="18" charset="0"/>
            </a:endParaRPr>
          </a:p>
          <a:p>
            <a:pPr algn="ctr"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Inhaltsplatzhalter 1">
            <a:extLst>
              <a:ext uri="{FF2B5EF4-FFF2-40B4-BE49-F238E27FC236}">
                <a16:creationId xmlns:a16="http://schemas.microsoft.com/office/drawing/2014/main" id="{CA1B17FB-9870-1FBA-4B01-A7BB47301124}"/>
              </a:ext>
            </a:extLst>
          </p:cNvPr>
          <p:cNvSpPr txBox="1">
            <a:spLocks/>
          </p:cNvSpPr>
          <p:nvPr/>
        </p:nvSpPr>
        <p:spPr>
          <a:xfrm>
            <a:off x="1438060" y="1794698"/>
            <a:ext cx="9315880" cy="317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8425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None/>
              <a:tabLst>
                <a:tab pos="536575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tabLst>
                <a:tab pos="536575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r>
              <a:rPr lang="en-GB" b="1" dirty="0">
                <a:latin typeface="Cambria" panose="02040503050406030204" pitchFamily="18" charset="0"/>
              </a:rPr>
              <a:t>Simulation requirements:</a:t>
            </a:r>
            <a:endParaRPr lang="en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9E7EA17-D711-483B-5ECB-EF71B1974CD3}"/>
              </a:ext>
            </a:extLst>
          </p:cNvPr>
          <p:cNvGrpSpPr/>
          <p:nvPr/>
        </p:nvGrpSpPr>
        <p:grpSpPr>
          <a:xfrm>
            <a:off x="1382944" y="2112384"/>
            <a:ext cx="4713056" cy="2176031"/>
            <a:chOff x="1382944" y="2112384"/>
            <a:chExt cx="4713056" cy="217603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0AFB5-91E6-0FEC-0636-0955BE927234}"/>
                </a:ext>
              </a:extLst>
            </p:cNvPr>
            <p:cNvSpPr txBox="1"/>
            <p:nvPr/>
          </p:nvSpPr>
          <p:spPr>
            <a:xfrm>
              <a:off x="1382944" y="3303530"/>
              <a:ext cx="2984269" cy="984885"/>
            </a:xfrm>
            <a:prstGeom prst="rect">
              <a:avLst/>
            </a:prstGeom>
            <a:noFill/>
            <a:effectLst>
              <a:outerShdw blurRad="63500" sx="102000" sy="102000" algn="ctr" rotWithShape="0">
                <a:srgbClr val="0C13E7">
                  <a:alpha val="40000"/>
                </a:srgbClr>
              </a:outerShdw>
            </a:effectLst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400" b="1" dirty="0">
                  <a:solidFill>
                    <a:srgbClr val="0C13E7"/>
                  </a:solidFill>
                  <a:latin typeface="Cambria" panose="02040503050406030204" pitchFamily="18" charset="0"/>
                </a:rPr>
                <a:t>Accuracy</a:t>
              </a:r>
            </a:p>
            <a:p>
              <a:pPr algn="ctr"/>
              <a:r>
                <a:rPr lang="en-CH" sz="2000" dirty="0">
                  <a:latin typeface="Cambria" panose="02040503050406030204" pitchFamily="18" charset="0"/>
                </a:rPr>
                <a:t>Self-consistent evolution of particles and fields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E93591A-8285-32B1-14E1-DC943F3291EE}"/>
                </a:ext>
              </a:extLst>
            </p:cNvPr>
            <p:cNvCxnSpPr>
              <a:cxnSpLocks/>
              <a:stCxn id="14" idx="2"/>
              <a:endCxn id="15" idx="0"/>
            </p:cNvCxnSpPr>
            <p:nvPr/>
          </p:nvCxnSpPr>
          <p:spPr>
            <a:xfrm flipH="1">
              <a:off x="2875079" y="2112384"/>
              <a:ext cx="3220921" cy="1191146"/>
            </a:xfrm>
            <a:prstGeom prst="straightConnector1">
              <a:avLst/>
            </a:prstGeom>
            <a:ln w="28575">
              <a:tailEnd type="triangle"/>
            </a:ln>
            <a:effectLst>
              <a:glow rad="63500">
                <a:srgbClr val="0C13E7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3EBEE2F-E2B5-61E7-BBFF-F0F9FEEF777C}"/>
              </a:ext>
            </a:extLst>
          </p:cNvPr>
          <p:cNvGrpSpPr/>
          <p:nvPr/>
        </p:nvGrpSpPr>
        <p:grpSpPr>
          <a:xfrm>
            <a:off x="4603865" y="2112384"/>
            <a:ext cx="2984269" cy="3468693"/>
            <a:chOff x="4603865" y="2112384"/>
            <a:chExt cx="2984269" cy="346869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4084049-7DC4-E74F-D2B3-9E8E5CA4FB68}"/>
                </a:ext>
              </a:extLst>
            </p:cNvPr>
            <p:cNvSpPr txBox="1"/>
            <p:nvPr/>
          </p:nvSpPr>
          <p:spPr>
            <a:xfrm>
              <a:off x="4603865" y="4288415"/>
              <a:ext cx="2984269" cy="12926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400" b="1" dirty="0">
                  <a:solidFill>
                    <a:srgbClr val="0C13E7"/>
                  </a:solidFill>
                  <a:latin typeface="Cambria" panose="02040503050406030204" pitchFamily="18" charset="0"/>
                </a:rPr>
                <a:t>Modelling scope</a:t>
              </a:r>
            </a:p>
            <a:p>
              <a:pPr algn="ctr"/>
              <a:r>
                <a:rPr lang="en-CH" sz="2000" dirty="0">
                  <a:latin typeface="Cambria" panose="02040503050406030204" pitchFamily="18" charset="0"/>
                </a:rPr>
                <a:t>A common framework for different accelerator types and beam regimes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A95E974-7474-F1D0-18C0-81302B8AA4E1}"/>
                </a:ext>
              </a:extLst>
            </p:cNvPr>
            <p:cNvCxnSpPr>
              <a:stCxn id="14" idx="2"/>
              <a:endCxn id="17" idx="0"/>
            </p:cNvCxnSpPr>
            <p:nvPr/>
          </p:nvCxnSpPr>
          <p:spPr>
            <a:xfrm>
              <a:off x="6096000" y="2112384"/>
              <a:ext cx="0" cy="2176031"/>
            </a:xfrm>
            <a:prstGeom prst="straightConnector1">
              <a:avLst/>
            </a:prstGeom>
            <a:ln w="28575">
              <a:tailEnd type="triangle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E878B8-F607-FB89-6159-0B5BD7294F58}"/>
              </a:ext>
            </a:extLst>
          </p:cNvPr>
          <p:cNvGrpSpPr/>
          <p:nvPr/>
        </p:nvGrpSpPr>
        <p:grpSpPr>
          <a:xfrm>
            <a:off x="6096000" y="2112384"/>
            <a:ext cx="5400675" cy="2176031"/>
            <a:chOff x="6096000" y="2112384"/>
            <a:chExt cx="5400675" cy="217603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0BAAD0-C783-CD46-45F4-21BC6DA4EEBD}"/>
                </a:ext>
              </a:extLst>
            </p:cNvPr>
            <p:cNvSpPr txBox="1"/>
            <p:nvPr/>
          </p:nvSpPr>
          <p:spPr>
            <a:xfrm>
              <a:off x="7824788" y="3303530"/>
              <a:ext cx="3671887" cy="984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400" b="1" dirty="0">
                  <a:solidFill>
                    <a:srgbClr val="0C13E7"/>
                  </a:solidFill>
                  <a:latin typeface="Cambria" panose="02040503050406030204" pitchFamily="18" charset="0"/>
                </a:rPr>
                <a:t>Portability and Scalability</a:t>
              </a:r>
            </a:p>
            <a:p>
              <a:pPr algn="ctr"/>
              <a:r>
                <a:rPr lang="en-CH" sz="2000" dirty="0">
                  <a:latin typeface="Cambria" panose="02040503050406030204" pitchFamily="18" charset="0"/>
                </a:rPr>
                <a:t>Scalable execution on CPU and GPU architectures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BB612B0-FD8E-810C-4BFB-3DEFA7B929DD}"/>
                </a:ext>
              </a:extLst>
            </p:cNvPr>
            <p:cNvCxnSpPr>
              <a:cxnSpLocks/>
              <a:stCxn id="14" idx="2"/>
              <a:endCxn id="18" idx="0"/>
            </p:cNvCxnSpPr>
            <p:nvPr/>
          </p:nvCxnSpPr>
          <p:spPr>
            <a:xfrm>
              <a:off x="6096000" y="2112384"/>
              <a:ext cx="3564732" cy="1191146"/>
            </a:xfrm>
            <a:prstGeom prst="straightConnector1">
              <a:avLst/>
            </a:prstGeom>
            <a:ln w="28575">
              <a:tailEnd type="triangle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214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4B515-B261-ED50-3680-C87192982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8E68862-68EC-09C8-5700-13CB544FF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r>
              <a:rPr lang="en-CH" sz="1800" i="1" dirty="0">
                <a:latin typeface="Cambria" panose="02040503050406030204" pitchFamily="18" charset="0"/>
              </a:rPr>
              <a:t>An established, open-source framework for parallel beam dynamics simulations, including 3D space charge.</a:t>
            </a:r>
            <a:r>
              <a:rPr lang="en-CH" sz="1800" i="1" baseline="30000" dirty="0">
                <a:latin typeface="Cambria" panose="02040503050406030204" pitchFamily="18" charset="0"/>
              </a:rPr>
              <a:t>[</a:t>
            </a:r>
            <a:r>
              <a:rPr lang="en-CH" sz="1800" i="1" baseline="30000" dirty="0">
                <a:latin typeface="Cambria" panose="02040503050406030204" pitchFamily="18" charset="0"/>
                <a:hlinkClick r:id="rId3" action="ppaction://hlinksldjump"/>
              </a:rPr>
              <a:t>1</a:t>
            </a:r>
            <a:r>
              <a:rPr lang="en-CH" sz="1800" i="1" baseline="30000" dirty="0">
                <a:latin typeface="Cambria" panose="02040503050406030204" pitchFamily="18" charset="0"/>
              </a:rPr>
              <a:t>]</a:t>
            </a:r>
            <a:endParaRPr lang="en-CH" sz="1800" i="1" dirty="0">
              <a:latin typeface="Cambria" panose="02040503050406030204" pitchFamily="18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04EBD78-8DF5-0BA5-84E8-AB77E992E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790C6F-8E1A-231F-185E-68C690E79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2B6E49-708F-91CB-DD82-4418043F3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A5CD8BDD-D0BC-3A8A-ED62-F5994B53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OPAL – Object Oriented Parallel Accelerator Library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41E611-2739-3A03-FCFF-165BCF0E29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FD191A-B6F5-4E25-C703-E030233E09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711" r="47489" b="20098"/>
          <a:stretch>
            <a:fillRect/>
          </a:stretch>
        </p:blipFill>
        <p:spPr>
          <a:xfrm>
            <a:off x="1635866" y="2971376"/>
            <a:ext cx="3864465" cy="23225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F969C9-FC95-AC98-17DE-1572D7C02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863" y="2971376"/>
            <a:ext cx="3857608" cy="25717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D43341-4585-A61D-3003-CBE98C4EE0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415" t="9166" b="16223"/>
          <a:stretch>
            <a:fillRect/>
          </a:stretch>
        </p:blipFill>
        <p:spPr>
          <a:xfrm>
            <a:off x="7875961" y="3571228"/>
            <a:ext cx="1494219" cy="11228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BFB6993-6D03-9699-9048-5504241DDBF9}"/>
              </a:ext>
            </a:extLst>
          </p:cNvPr>
          <p:cNvSpPr txBox="1"/>
          <p:nvPr/>
        </p:nvSpPr>
        <p:spPr>
          <a:xfrm>
            <a:off x="1635866" y="1986491"/>
            <a:ext cx="3864465" cy="984885"/>
          </a:xfrm>
          <a:prstGeom prst="rect">
            <a:avLst/>
          </a:prstGeom>
          <a:noFill/>
          <a:effectLst>
            <a:outerShdw blurRad="63500" sx="102000" sy="102000" algn="ctr" rotWithShape="0">
              <a:srgbClr val="0C13E7">
                <a:alpha val="40000"/>
              </a:srgb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400" b="1" dirty="0">
                <a:solidFill>
                  <a:srgbClr val="0C13E7"/>
                </a:solidFill>
                <a:latin typeface="Cambria" panose="02040503050406030204" pitchFamily="18" charset="0"/>
              </a:rPr>
              <a:t>OPAL–T</a:t>
            </a:r>
          </a:p>
          <a:p>
            <a:pPr algn="ctr"/>
            <a:r>
              <a:rPr lang="en-CH" sz="2000" dirty="0">
                <a:latin typeface="Cambria" panose="02040503050406030204" pitchFamily="18" charset="0"/>
              </a:rPr>
              <a:t>Beamlines, LINACs, Photoinjectors and XFEL beamlines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B067ED-0D1D-D137-4F1F-53C1CBCD2258}"/>
              </a:ext>
            </a:extLst>
          </p:cNvPr>
          <p:cNvSpPr txBox="1"/>
          <p:nvPr/>
        </p:nvSpPr>
        <p:spPr>
          <a:xfrm>
            <a:off x="6691671" y="1980158"/>
            <a:ext cx="3862800" cy="984885"/>
          </a:xfrm>
          <a:prstGeom prst="rect">
            <a:avLst/>
          </a:prstGeom>
          <a:noFill/>
          <a:effectLst>
            <a:outerShdw blurRad="63500" sx="102000" sy="102000" algn="ctr" rotWithShape="0">
              <a:srgbClr val="0C13E7">
                <a:alpha val="40000"/>
              </a:srgb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400" b="1" dirty="0">
                <a:solidFill>
                  <a:srgbClr val="0C13E7"/>
                </a:solidFill>
                <a:latin typeface="Cambria" panose="02040503050406030204" pitchFamily="18" charset="0"/>
              </a:rPr>
              <a:t>OPAL–CYCL</a:t>
            </a:r>
          </a:p>
          <a:p>
            <a:pPr algn="ctr"/>
            <a:r>
              <a:rPr lang="en-CH" sz="2000" dirty="0">
                <a:latin typeface="Cambria" panose="02040503050406030204" pitchFamily="18" charset="0"/>
              </a:rPr>
              <a:t>Cyclotrons, FFAs and general ring lattices.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B2725E-4769-8F3B-6099-E460FC73B1FF}"/>
              </a:ext>
            </a:extLst>
          </p:cNvPr>
          <p:cNvSpPr txBox="1"/>
          <p:nvPr/>
        </p:nvSpPr>
        <p:spPr>
          <a:xfrm>
            <a:off x="695326" y="5652056"/>
            <a:ext cx="10801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>
                <a:solidFill>
                  <a:srgbClr val="0C13E7"/>
                </a:solidFill>
                <a:latin typeface="Cambria" panose="02040503050406030204" pitchFamily="18" charset="0"/>
              </a:rPr>
              <a:t>Building on OPAL’s modelling experience, OPALX targets portable execution on CPU and GPU architectures.</a:t>
            </a:r>
          </a:p>
        </p:txBody>
      </p:sp>
    </p:spTree>
    <p:extLst>
      <p:ext uri="{BB962C8B-B14F-4D97-AF65-F5344CB8AC3E}">
        <p14:creationId xmlns:p14="http://schemas.microsoft.com/office/powerpoint/2010/main" val="262411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3BEC1-EB33-304F-96E2-BBAD7DEE7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nhaltsplatzhalter 1">
            <a:extLst>
              <a:ext uri="{FF2B5EF4-FFF2-40B4-BE49-F238E27FC236}">
                <a16:creationId xmlns:a16="http://schemas.microsoft.com/office/drawing/2014/main" id="{D3219F3C-64D5-EFC5-B049-1F64C1E6E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r>
              <a:rPr lang="en-CH" sz="1800" i="1" dirty="0">
                <a:latin typeface="Cambria" panose="02040503050406030204" pitchFamily="18" charset="0"/>
              </a:rPr>
              <a:t>A modernisation of OPAL for scalable beam dynamics simulations on CPU and GPU architectures.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80B83E2-AD7B-AAE9-E7E2-84624C05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A0BBCA0-4575-E066-F27D-28959601E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F7F2EE-CF62-2E94-43EE-D195BD5E2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D47BFB5-CFB4-DD54-FD8F-67821058D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OPALX: Performance-Portable B</a:t>
            </a:r>
            <a:r>
              <a:rPr lang="en-GB" dirty="0" err="1">
                <a:latin typeface="Cambria" panose="02040503050406030204" pitchFamily="18" charset="0"/>
              </a:rPr>
              <a:t>eam</a:t>
            </a:r>
            <a:r>
              <a:rPr lang="en-GB" dirty="0">
                <a:latin typeface="Cambria" panose="02040503050406030204" pitchFamily="18" charset="0"/>
              </a:rPr>
              <a:t> Dynamics</a:t>
            </a:r>
            <a:endParaRPr lang="en-GB" noProof="0" dirty="0"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D463DF-3E52-E530-732B-1AC167E943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F2A353B-16F6-A655-0EFE-7187AA4F0F9C}"/>
              </a:ext>
            </a:extLst>
          </p:cNvPr>
          <p:cNvSpPr/>
          <p:nvPr/>
        </p:nvSpPr>
        <p:spPr>
          <a:xfrm>
            <a:off x="2614118" y="1782269"/>
            <a:ext cx="6963763" cy="81044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rgbClr val="0C13E7"/>
                </a:solidFill>
                <a:latin typeface="Cambria" panose="02040503050406030204" pitchFamily="18" charset="0"/>
              </a:rPr>
              <a:t>OPALX</a:t>
            </a:r>
          </a:p>
          <a:p>
            <a:pPr algn="ctr"/>
            <a:r>
              <a:rPr lang="en-CH" i="1" dirty="0">
                <a:solidFill>
                  <a:schemeClr val="tx1"/>
                </a:solidFill>
                <a:latin typeface="Cambria" panose="02040503050406030204" pitchFamily="18" charset="0"/>
              </a:rPr>
              <a:t>Accelerator elements, beam dynamics and physics models</a:t>
            </a:r>
            <a:r>
              <a:rPr lang="en-CH" i="1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[</a:t>
            </a:r>
            <a:r>
              <a:rPr lang="en-CH" i="1" baseline="30000" dirty="0">
                <a:solidFill>
                  <a:srgbClr val="0C13E7"/>
                </a:solidFill>
                <a:latin typeface="Cambria" panose="02040503050406030204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CH" i="1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]</a:t>
            </a:r>
            <a:endParaRPr lang="en-CH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708594-9AF3-7DF0-4120-0AD1EBC477FE}"/>
              </a:ext>
            </a:extLst>
          </p:cNvPr>
          <p:cNvSpPr/>
          <p:nvPr/>
        </p:nvSpPr>
        <p:spPr>
          <a:xfrm>
            <a:off x="2614117" y="2818764"/>
            <a:ext cx="6963763" cy="8100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IPPL</a:t>
            </a:r>
          </a:p>
          <a:p>
            <a:pPr algn="ctr"/>
            <a:r>
              <a:rPr lang="en-GB" i="1" dirty="0">
                <a:solidFill>
                  <a:schemeClr val="tx1"/>
                </a:solidFill>
                <a:latin typeface="Cambria" panose="02040503050406030204" pitchFamily="18" charset="0"/>
              </a:rPr>
              <a:t>P</a:t>
            </a:r>
            <a:r>
              <a:rPr lang="en-CH" i="1" dirty="0">
                <a:solidFill>
                  <a:schemeClr val="tx1"/>
                </a:solidFill>
                <a:latin typeface="Cambria" panose="02040503050406030204" pitchFamily="18" charset="0"/>
              </a:rPr>
              <a:t>arallel particles, fields and numerical solvers</a:t>
            </a:r>
            <a:r>
              <a:rPr lang="en-CH" i="1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 [</a:t>
            </a:r>
            <a:r>
              <a:rPr lang="en-CH" i="1" baseline="30000" dirty="0">
                <a:solidFill>
                  <a:srgbClr val="0C13E7"/>
                </a:solidFill>
                <a:latin typeface="Cambria" panose="02040503050406030204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en-CH" i="1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]</a:t>
            </a:r>
            <a:endParaRPr lang="en-CH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3D4B2A4-47A1-19C1-3BE4-777C29534DF3}"/>
              </a:ext>
            </a:extLst>
          </p:cNvPr>
          <p:cNvGrpSpPr/>
          <p:nvPr/>
        </p:nvGrpSpPr>
        <p:grpSpPr>
          <a:xfrm>
            <a:off x="2614117" y="3854815"/>
            <a:ext cx="6963763" cy="810000"/>
            <a:chOff x="2614117" y="3854815"/>
            <a:chExt cx="6963763" cy="810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A2888FA-8653-BBD0-A111-E956B052437C}"/>
                </a:ext>
              </a:extLst>
            </p:cNvPr>
            <p:cNvSpPr/>
            <p:nvPr/>
          </p:nvSpPr>
          <p:spPr>
            <a:xfrm>
              <a:off x="2614117" y="3854815"/>
              <a:ext cx="2160000" cy="810000"/>
            </a:xfrm>
            <a:prstGeom prst="rect">
              <a:avLst/>
            </a:prstGeom>
            <a:no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2000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Kokkos</a:t>
              </a:r>
            </a:p>
            <a:p>
              <a:pPr algn="ctr"/>
              <a:r>
                <a:rPr lang="en-CH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Portable execution</a:t>
              </a:r>
              <a:r>
                <a:rPr lang="en-CH" i="1" baseline="30000" dirty="0">
                  <a:solidFill>
                    <a:schemeClr val="tx1"/>
                  </a:solidFill>
                  <a:latin typeface="Cambria" panose="02040503050406030204" pitchFamily="18" charset="0"/>
                </a:rPr>
                <a:t>[</a:t>
              </a:r>
              <a:r>
                <a:rPr lang="en-CH" i="1" baseline="30000" dirty="0">
                  <a:solidFill>
                    <a:srgbClr val="0C13E7"/>
                  </a:solidFill>
                  <a:latin typeface="Cambria" panose="02040503050406030204" pitchFamily="18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4</a:t>
              </a:r>
              <a:r>
                <a:rPr lang="en-CH" i="1" baseline="30000" dirty="0">
                  <a:solidFill>
                    <a:schemeClr val="tx1"/>
                  </a:solidFill>
                  <a:latin typeface="Cambria" panose="02040503050406030204" pitchFamily="18" charset="0"/>
                </a:rPr>
                <a:t>]</a:t>
              </a:r>
              <a:endParaRPr lang="en-CH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F040368-BD27-3B5E-B9AC-74720EFFE648}"/>
                </a:ext>
              </a:extLst>
            </p:cNvPr>
            <p:cNvSpPr/>
            <p:nvPr/>
          </p:nvSpPr>
          <p:spPr>
            <a:xfrm>
              <a:off x="7417880" y="3854815"/>
              <a:ext cx="2160000" cy="810000"/>
            </a:xfrm>
            <a:prstGeom prst="rect">
              <a:avLst/>
            </a:prstGeom>
            <a:no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2000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MPI</a:t>
              </a:r>
            </a:p>
            <a:p>
              <a:pPr algn="ctr"/>
              <a:r>
                <a:rPr lang="en-CH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Communication</a:t>
              </a:r>
              <a:r>
                <a:rPr lang="en-CH" sz="2000" i="1" baseline="30000" dirty="0">
                  <a:solidFill>
                    <a:schemeClr val="tx1"/>
                  </a:solidFill>
                  <a:latin typeface="Cambria" panose="02040503050406030204" pitchFamily="18" charset="0"/>
                </a:rPr>
                <a:t>[</a:t>
              </a:r>
              <a:r>
                <a:rPr lang="en-CH" sz="2000" i="1" baseline="30000" dirty="0">
                  <a:solidFill>
                    <a:srgbClr val="0C13E7"/>
                  </a:solidFill>
                  <a:latin typeface="Cambria" panose="02040503050406030204" pitchFamily="18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6</a:t>
              </a:r>
              <a:r>
                <a:rPr lang="en-CH" sz="2000" i="1" baseline="30000" dirty="0">
                  <a:solidFill>
                    <a:schemeClr val="tx1"/>
                  </a:solidFill>
                  <a:latin typeface="Cambria" panose="02040503050406030204" pitchFamily="18" charset="0"/>
                </a:rPr>
                <a:t>]</a:t>
              </a:r>
              <a:endParaRPr lang="en-CH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AC174EF-C3AD-B6E8-DB68-96FCCA984020}"/>
                </a:ext>
              </a:extLst>
            </p:cNvPr>
            <p:cNvSpPr/>
            <p:nvPr/>
          </p:nvSpPr>
          <p:spPr>
            <a:xfrm>
              <a:off x="5016002" y="3854815"/>
              <a:ext cx="2160000" cy="810000"/>
            </a:xfrm>
            <a:prstGeom prst="rect">
              <a:avLst/>
            </a:prstGeom>
            <a:no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2000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heFFTe</a:t>
              </a:r>
            </a:p>
            <a:p>
              <a:pPr algn="ctr"/>
              <a:r>
                <a:rPr lang="en-GB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</a:t>
              </a:r>
              <a:r>
                <a:rPr lang="en-CH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istributed FFTs</a:t>
              </a:r>
              <a:r>
                <a:rPr lang="en-CH" i="1" baseline="30000" dirty="0">
                  <a:solidFill>
                    <a:schemeClr val="tx1"/>
                  </a:solidFill>
                  <a:latin typeface="Cambria" panose="02040503050406030204" pitchFamily="18" charset="0"/>
                </a:rPr>
                <a:t>[</a:t>
              </a:r>
              <a:r>
                <a:rPr lang="en-CH" i="1" baseline="30000" dirty="0">
                  <a:solidFill>
                    <a:srgbClr val="0C13E7"/>
                  </a:solidFill>
                  <a:latin typeface="Cambria" panose="02040503050406030204" pitchFamily="18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5</a:t>
              </a:r>
              <a:r>
                <a:rPr lang="en-CH" i="1" baseline="30000" dirty="0">
                  <a:solidFill>
                    <a:schemeClr val="tx1"/>
                  </a:solidFill>
                  <a:latin typeface="Cambria" panose="02040503050406030204" pitchFamily="18" charset="0"/>
                </a:rPr>
                <a:t>]</a:t>
              </a:r>
              <a:endParaRPr lang="en-CH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32D3889-A867-B084-02E9-215B98C82CCA}"/>
              </a:ext>
            </a:extLst>
          </p:cNvPr>
          <p:cNvSpPr/>
          <p:nvPr/>
        </p:nvSpPr>
        <p:spPr>
          <a:xfrm>
            <a:off x="2614116" y="4890866"/>
            <a:ext cx="6963763" cy="432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CPU and GPU Architectures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6DC655-7B40-941F-9ADD-3B68D367B97F}"/>
              </a:ext>
            </a:extLst>
          </p:cNvPr>
          <p:cNvSpPr txBox="1"/>
          <p:nvPr/>
        </p:nvSpPr>
        <p:spPr>
          <a:xfrm>
            <a:off x="695327" y="5652056"/>
            <a:ext cx="10801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>
                <a:solidFill>
                  <a:srgbClr val="0C13E7"/>
                </a:solidFill>
                <a:latin typeface="Cambria" panose="02040503050406030204" pitchFamily="18" charset="0"/>
              </a:rPr>
              <a:t>Focus of this presentation: space-charge methods and their performance in OPALX.</a:t>
            </a:r>
          </a:p>
        </p:txBody>
      </p:sp>
    </p:spTree>
    <p:extLst>
      <p:ext uri="{BB962C8B-B14F-4D97-AF65-F5344CB8AC3E}">
        <p14:creationId xmlns:p14="http://schemas.microsoft.com/office/powerpoint/2010/main" val="260264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6B405-8B0F-7A88-1DD5-FC65ED702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458C99C9-830C-0D0B-DE6E-CC69E0CD2CE9}"/>
              </a:ext>
            </a:extLst>
          </p:cNvPr>
          <p:cNvGrpSpPr/>
          <p:nvPr/>
        </p:nvGrpSpPr>
        <p:grpSpPr>
          <a:xfrm>
            <a:off x="1269616" y="1030694"/>
            <a:ext cx="3899686" cy="4935187"/>
            <a:chOff x="1269616" y="1030694"/>
            <a:chExt cx="3899686" cy="4935187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E73020FD-6959-E685-2942-6921B2F2EC9D}"/>
                </a:ext>
              </a:extLst>
            </p:cNvPr>
            <p:cNvGrpSpPr/>
            <p:nvPr/>
          </p:nvGrpSpPr>
          <p:grpSpPr>
            <a:xfrm>
              <a:off x="1269616" y="1030694"/>
              <a:ext cx="3899686" cy="4935187"/>
              <a:chOff x="357682" y="1030694"/>
              <a:chExt cx="3899686" cy="4935187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D0F5D456-AFD7-2741-6AE1-D6462609EEC6}"/>
                  </a:ext>
                </a:extLst>
              </p:cNvPr>
              <p:cNvSpPr/>
              <p:nvPr/>
            </p:nvSpPr>
            <p:spPr>
              <a:xfrm rot="2548898">
                <a:off x="865293" y="1030694"/>
                <a:ext cx="2867626" cy="4935187"/>
              </a:xfrm>
              <a:prstGeom prst="ellipse">
                <a:avLst/>
              </a:prstGeom>
              <a:noFill/>
              <a:ln>
                <a:solidFill>
                  <a:srgbClr val="00B0F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2000" dirty="0" err="1"/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E60D9A87-8F1D-8035-E595-C5582D591635}"/>
                  </a:ext>
                </a:extLst>
              </p:cNvPr>
              <p:cNvCxnSpPr/>
              <p:nvPr/>
            </p:nvCxnSpPr>
            <p:spPr>
              <a:xfrm>
                <a:off x="3438218" y="1449388"/>
                <a:ext cx="0" cy="2921051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C22D8E26-1227-FD2F-7302-F8F266D0A5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78029" y="1454304"/>
                <a:ext cx="0" cy="3260264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69A9C482-880F-103A-BEC2-2C3AAD3E3D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13439" y="1549774"/>
                <a:ext cx="0" cy="3484577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F73357A5-4C1E-620D-BD5B-66BDBBBE1D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4644" y="1687814"/>
                <a:ext cx="0" cy="3562612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EB2648B3-14DF-862A-E316-DC05A5C53C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4567" y="1898492"/>
                <a:ext cx="0" cy="3514166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02D0FC6D-4867-A796-2115-DBB3F57287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34562" y="2167115"/>
                <a:ext cx="0" cy="3358614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035AACA5-1922-82DD-2E47-460886AD91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2694" y="2513559"/>
                <a:ext cx="0" cy="3046583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CF5C73D8-1FD9-599E-258E-A5CD8F56B9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9269" y="2954016"/>
                <a:ext cx="0" cy="2532384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00B45A17-D844-E12F-49E9-65D261391A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816" y="3582603"/>
                <a:ext cx="0" cy="1609121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378DE053-3F83-F7A0-5506-5A855B50B9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2538" y="1578454"/>
                <a:ext cx="0" cy="230495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D32532C6-61F8-C165-A0CA-2A6415847C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0131" y="3430329"/>
                <a:ext cx="3411430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D3A021A4-23F7-F78B-0FA9-9E999B8CCA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89599" y="1628775"/>
                <a:ext cx="1361033" cy="3162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B9F72BC8-B758-CD6A-948B-9CE344253B3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69593" y="4153826"/>
                <a:ext cx="3196058" cy="9832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4B9AFBA8-6969-6D4F-0459-DB5E4C12DB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3974" y="3794921"/>
                <a:ext cx="3376658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C98E8C2C-9244-E95B-61A7-E1C7473268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50104" y="1994054"/>
                <a:ext cx="2303412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E036486C-E847-F275-4116-D08BEC27DD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09781" y="2338158"/>
                <a:ext cx="2847587" cy="15129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CD002388-B15A-F360-B0FB-32611137CA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7319" y="2707475"/>
                <a:ext cx="3150049" cy="80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AE69C82A-CCD3-1874-B274-DA303BE7D7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6348" y="3068638"/>
                <a:ext cx="3327168" cy="5074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0D2A4779-8338-C822-E799-4AFA1E7DE0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2969" y="4872847"/>
                <a:ext cx="2473798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AC1FE706-D23F-5DB9-1A16-98B7155139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3727" y="5229225"/>
                <a:ext cx="1780917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A51452A4-B5DC-DC21-A731-5AC1BE2389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7682" y="4508500"/>
                <a:ext cx="2900383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D32CD195-FB62-89FF-65F2-C633E7057EAB}"/>
                </a:ext>
              </a:extLst>
            </p:cNvPr>
            <p:cNvCxnSpPr>
              <a:cxnSpLocks/>
            </p:cNvCxnSpPr>
            <p:nvPr/>
          </p:nvCxnSpPr>
          <p:spPr>
            <a:xfrm>
              <a:off x="5065450" y="1953211"/>
              <a:ext cx="0" cy="1166824"/>
            </a:xfrm>
            <a:prstGeom prst="line">
              <a:avLst/>
            </a:prstGeom>
            <a:ln w="19050">
              <a:solidFill>
                <a:srgbClr val="00B0F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3" name="Oval 152">
            <a:extLst>
              <a:ext uri="{FF2B5EF4-FFF2-40B4-BE49-F238E27FC236}">
                <a16:creationId xmlns:a16="http://schemas.microsoft.com/office/drawing/2014/main" id="{18725A78-B937-599E-45C0-5FA873AF5D86}"/>
              </a:ext>
            </a:extLst>
          </p:cNvPr>
          <p:cNvSpPr/>
          <p:nvPr/>
        </p:nvSpPr>
        <p:spPr>
          <a:xfrm>
            <a:off x="2983483" y="345701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773A890-0854-4E01-575C-69D6EFDB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E8A8E7-4083-5034-0685-5E573E7CF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17E1A01-E1BB-115A-AF11-CA2FCFECB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41B5880-F2D3-B706-73E0-97D0E7F32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Space-Charge Calculation: The PIC Cycle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63E7A5-715A-CF58-294B-5C8175EFCE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058FF04A-107B-1E59-BB44-13E5E033D891}"/>
              </a:ext>
            </a:extLst>
          </p:cNvPr>
          <p:cNvSpPr/>
          <p:nvPr/>
        </p:nvSpPr>
        <p:spPr>
          <a:xfrm>
            <a:off x="2873504" y="2355827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E3D3911-FA67-D328-D395-780413374FC3}"/>
              </a:ext>
            </a:extLst>
          </p:cNvPr>
          <p:cNvSpPr/>
          <p:nvPr/>
        </p:nvSpPr>
        <p:spPr>
          <a:xfrm>
            <a:off x="2670712" y="2082785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501E307-5014-98C6-641D-D3C2DF992C0C}"/>
              </a:ext>
            </a:extLst>
          </p:cNvPr>
          <p:cNvSpPr/>
          <p:nvPr/>
        </p:nvSpPr>
        <p:spPr>
          <a:xfrm>
            <a:off x="1933426" y="304864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2D46D0A-300B-D117-1736-0B1CCA2CD55E}"/>
              </a:ext>
            </a:extLst>
          </p:cNvPr>
          <p:cNvSpPr/>
          <p:nvPr/>
        </p:nvSpPr>
        <p:spPr>
          <a:xfrm>
            <a:off x="3407999" y="2072988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47EFB92-6C62-F4BC-74E4-CE1C56C37825}"/>
              </a:ext>
            </a:extLst>
          </p:cNvPr>
          <p:cNvSpPr/>
          <p:nvPr/>
        </p:nvSpPr>
        <p:spPr>
          <a:xfrm>
            <a:off x="3272397" y="1795968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EF7EF8F-8384-6D63-FAD8-49D34F57F10F}"/>
              </a:ext>
            </a:extLst>
          </p:cNvPr>
          <p:cNvSpPr/>
          <p:nvPr/>
        </p:nvSpPr>
        <p:spPr>
          <a:xfrm>
            <a:off x="3024939" y="2686535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C64BE93-B365-3A32-47B3-6A824C7E2B02}"/>
              </a:ext>
            </a:extLst>
          </p:cNvPr>
          <p:cNvSpPr/>
          <p:nvPr/>
        </p:nvSpPr>
        <p:spPr>
          <a:xfrm>
            <a:off x="2419458" y="2818339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FA5AB9C-EC0D-E23B-330B-046EEAEEEFF1}"/>
              </a:ext>
            </a:extLst>
          </p:cNvPr>
          <p:cNvSpPr/>
          <p:nvPr/>
        </p:nvSpPr>
        <p:spPr>
          <a:xfrm>
            <a:off x="1831203" y="3731740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4D7E246-1884-699E-17E0-8C6D30304576}"/>
              </a:ext>
            </a:extLst>
          </p:cNvPr>
          <p:cNvSpPr/>
          <p:nvPr/>
        </p:nvSpPr>
        <p:spPr>
          <a:xfrm>
            <a:off x="2476689" y="3628031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421822C-B688-8B3A-5DAB-E857CAE1CFE3}"/>
              </a:ext>
            </a:extLst>
          </p:cNvPr>
          <p:cNvSpPr/>
          <p:nvPr/>
        </p:nvSpPr>
        <p:spPr>
          <a:xfrm>
            <a:off x="3651014" y="3091528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8DCD16-AC1F-3668-AF80-DD86283C27F5}"/>
              </a:ext>
            </a:extLst>
          </p:cNvPr>
          <p:cNvSpPr/>
          <p:nvPr/>
        </p:nvSpPr>
        <p:spPr>
          <a:xfrm>
            <a:off x="1967127" y="4323130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AFA2F42-1A52-1B5A-9117-E7A17D3F6CF8}"/>
              </a:ext>
            </a:extLst>
          </p:cNvPr>
          <p:cNvSpPr/>
          <p:nvPr/>
        </p:nvSpPr>
        <p:spPr>
          <a:xfrm>
            <a:off x="3762225" y="250018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5B3AD36-D090-4C8E-AC0F-01730AA2BE2A}"/>
              </a:ext>
            </a:extLst>
          </p:cNvPr>
          <p:cNvSpPr/>
          <p:nvPr/>
        </p:nvSpPr>
        <p:spPr>
          <a:xfrm>
            <a:off x="2866260" y="424413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0849EE2-7D26-C6B8-69D1-FFB4DF8211CC}"/>
              </a:ext>
            </a:extLst>
          </p:cNvPr>
          <p:cNvSpPr/>
          <p:nvPr/>
        </p:nvSpPr>
        <p:spPr>
          <a:xfrm>
            <a:off x="4169999" y="2735306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99F0F5C-98DB-ECD4-CCDF-8BCCF5A7EC5A}"/>
              </a:ext>
            </a:extLst>
          </p:cNvPr>
          <p:cNvSpPr/>
          <p:nvPr/>
        </p:nvSpPr>
        <p:spPr>
          <a:xfrm>
            <a:off x="3506852" y="380588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02C4133-5CDA-1FA1-5E0C-FEA5BE45C3AA}"/>
              </a:ext>
            </a:extLst>
          </p:cNvPr>
          <p:cNvSpPr/>
          <p:nvPr/>
        </p:nvSpPr>
        <p:spPr>
          <a:xfrm>
            <a:off x="4178237" y="3583458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3ACD73A-9D79-0AB8-27BF-70C32C10D320}"/>
              </a:ext>
            </a:extLst>
          </p:cNvPr>
          <p:cNvSpPr/>
          <p:nvPr/>
        </p:nvSpPr>
        <p:spPr>
          <a:xfrm>
            <a:off x="4359984" y="2072987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C8279E8-B043-46D5-2CBB-73D9FC27EBCC}"/>
              </a:ext>
            </a:extLst>
          </p:cNvPr>
          <p:cNvSpPr/>
          <p:nvPr/>
        </p:nvSpPr>
        <p:spPr>
          <a:xfrm>
            <a:off x="3778701" y="161340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62C95BF-061B-22B5-A78A-FC53E1E17C8B}"/>
              </a:ext>
            </a:extLst>
          </p:cNvPr>
          <p:cNvSpPr/>
          <p:nvPr/>
        </p:nvSpPr>
        <p:spPr>
          <a:xfrm>
            <a:off x="4762566" y="1886241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3C75277-6492-D716-5B49-2560BB707A33}"/>
              </a:ext>
            </a:extLst>
          </p:cNvPr>
          <p:cNvSpPr/>
          <p:nvPr/>
        </p:nvSpPr>
        <p:spPr>
          <a:xfrm>
            <a:off x="4720909" y="247993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AA95F6C-30BF-D3BB-E26C-F9D4D6E55BF4}"/>
              </a:ext>
            </a:extLst>
          </p:cNvPr>
          <p:cNvSpPr/>
          <p:nvPr/>
        </p:nvSpPr>
        <p:spPr>
          <a:xfrm>
            <a:off x="2627173" y="3166389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7ADAC98-06A6-158C-0DB7-F30817A64653}"/>
              </a:ext>
            </a:extLst>
          </p:cNvPr>
          <p:cNvSpPr/>
          <p:nvPr/>
        </p:nvSpPr>
        <p:spPr>
          <a:xfrm>
            <a:off x="3217476" y="3120035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D9F6E12-88E1-3959-2254-C70CEB946D9B}"/>
              </a:ext>
            </a:extLst>
          </p:cNvPr>
          <p:cNvSpPr/>
          <p:nvPr/>
        </p:nvSpPr>
        <p:spPr>
          <a:xfrm>
            <a:off x="2819743" y="3908285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39EFC60-F039-8289-D7C3-CB1BFC3430FD}"/>
              </a:ext>
            </a:extLst>
          </p:cNvPr>
          <p:cNvSpPr/>
          <p:nvPr/>
        </p:nvSpPr>
        <p:spPr>
          <a:xfrm>
            <a:off x="3896380" y="3718979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899C0A2-F3FE-82FA-229B-EB9A316F0DAE}"/>
              </a:ext>
            </a:extLst>
          </p:cNvPr>
          <p:cNvSpPr/>
          <p:nvPr/>
        </p:nvSpPr>
        <p:spPr>
          <a:xfrm>
            <a:off x="4069368" y="3177686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1305B9AA-3F02-5012-301E-683B4BF28EDE}"/>
              </a:ext>
            </a:extLst>
          </p:cNvPr>
          <p:cNvSpPr/>
          <p:nvPr/>
        </p:nvSpPr>
        <p:spPr>
          <a:xfrm>
            <a:off x="4541965" y="329613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06B1FF7-A9F8-0E37-470A-C9EB7C09521D}"/>
              </a:ext>
            </a:extLst>
          </p:cNvPr>
          <p:cNvSpPr/>
          <p:nvPr/>
        </p:nvSpPr>
        <p:spPr>
          <a:xfrm>
            <a:off x="4222212" y="388752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4D7383C-550B-2014-C5F8-950E41A685E8}"/>
              </a:ext>
            </a:extLst>
          </p:cNvPr>
          <p:cNvSpPr/>
          <p:nvPr/>
        </p:nvSpPr>
        <p:spPr>
          <a:xfrm>
            <a:off x="3896380" y="201977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806C951-2C77-2ABF-2995-C0D660645D21}"/>
              </a:ext>
            </a:extLst>
          </p:cNvPr>
          <p:cNvSpPr/>
          <p:nvPr/>
        </p:nvSpPr>
        <p:spPr>
          <a:xfrm>
            <a:off x="3622180" y="349128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106216F-CCE3-E551-22EE-77AEBAD4AB9D}"/>
              </a:ext>
            </a:extLst>
          </p:cNvPr>
          <p:cNvSpPr/>
          <p:nvPr/>
        </p:nvSpPr>
        <p:spPr>
          <a:xfrm>
            <a:off x="3407998" y="4421487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242F913-826A-3C2B-6DAA-008217F6680A}"/>
              </a:ext>
            </a:extLst>
          </p:cNvPr>
          <p:cNvSpPr/>
          <p:nvPr/>
        </p:nvSpPr>
        <p:spPr>
          <a:xfrm>
            <a:off x="2955667" y="4936351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3056E252-E7AB-23D8-0357-E2C81CFB7B05}"/>
              </a:ext>
            </a:extLst>
          </p:cNvPr>
          <p:cNvSpPr/>
          <p:nvPr/>
        </p:nvSpPr>
        <p:spPr>
          <a:xfrm>
            <a:off x="4332090" y="1630868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E1CA5CD-F33B-813D-445E-C04BF7A476F6}"/>
              </a:ext>
            </a:extLst>
          </p:cNvPr>
          <p:cNvSpPr/>
          <p:nvPr/>
        </p:nvSpPr>
        <p:spPr>
          <a:xfrm>
            <a:off x="1542879" y="404083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5D067EF-75F2-DE74-D512-F36B3A7DC204}"/>
              </a:ext>
            </a:extLst>
          </p:cNvPr>
          <p:cNvSpPr/>
          <p:nvPr/>
        </p:nvSpPr>
        <p:spPr>
          <a:xfrm>
            <a:off x="2206690" y="4048896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DBE002B-DC5F-B49B-611D-CC248006BBCC}"/>
              </a:ext>
            </a:extLst>
          </p:cNvPr>
          <p:cNvSpPr/>
          <p:nvPr/>
        </p:nvSpPr>
        <p:spPr>
          <a:xfrm>
            <a:off x="1678803" y="463222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7D0F99F-622E-E211-78FA-C05E1328B433}"/>
              </a:ext>
            </a:extLst>
          </p:cNvPr>
          <p:cNvSpPr/>
          <p:nvPr/>
        </p:nvSpPr>
        <p:spPr>
          <a:xfrm>
            <a:off x="2812086" y="459342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F730DFA-5161-80B1-D5DF-8603660EF81C}"/>
              </a:ext>
            </a:extLst>
          </p:cNvPr>
          <p:cNvSpPr/>
          <p:nvPr/>
        </p:nvSpPr>
        <p:spPr>
          <a:xfrm rot="6492501">
            <a:off x="4703157" y="2920957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85B644F-C173-F7DD-AD6A-23341C0B9C9C}"/>
              </a:ext>
            </a:extLst>
          </p:cNvPr>
          <p:cNvSpPr/>
          <p:nvPr/>
        </p:nvSpPr>
        <p:spPr>
          <a:xfrm rot="6492501">
            <a:off x="3814391" y="4187190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5E9FA11-B8B6-C7D7-21F2-DC6B7A299E1C}"/>
              </a:ext>
            </a:extLst>
          </p:cNvPr>
          <p:cNvSpPr/>
          <p:nvPr/>
        </p:nvSpPr>
        <p:spPr>
          <a:xfrm rot="6492501">
            <a:off x="1576385" y="3415030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8793CE8D-7859-BC13-C013-4ECF494F1557}"/>
              </a:ext>
            </a:extLst>
          </p:cNvPr>
          <p:cNvSpPr/>
          <p:nvPr/>
        </p:nvSpPr>
        <p:spPr>
          <a:xfrm rot="6492501">
            <a:off x="2110607" y="5081920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364B8BB-71EC-5BF3-AB94-8BEF8EF2072C}"/>
              </a:ext>
            </a:extLst>
          </p:cNvPr>
          <p:cNvSpPr/>
          <p:nvPr/>
        </p:nvSpPr>
        <p:spPr>
          <a:xfrm>
            <a:off x="1542879" y="505032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00EDB6E-B688-8E95-5214-93A78D28091D}"/>
              </a:ext>
            </a:extLst>
          </p:cNvPr>
          <p:cNvSpPr/>
          <p:nvPr/>
        </p:nvSpPr>
        <p:spPr>
          <a:xfrm>
            <a:off x="2594298" y="5034351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CE61644D-16AA-C766-8058-4CAFE8B16659}"/>
              </a:ext>
            </a:extLst>
          </p:cNvPr>
          <p:cNvSpPr/>
          <p:nvPr/>
        </p:nvSpPr>
        <p:spPr>
          <a:xfrm>
            <a:off x="2271049" y="245210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572780F-72AE-8BE9-19A0-343052933ABD}"/>
              </a:ext>
            </a:extLst>
          </p:cNvPr>
          <p:cNvSpPr/>
          <p:nvPr/>
        </p:nvSpPr>
        <p:spPr>
          <a:xfrm>
            <a:off x="3404332" y="241330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AFDBF80-5024-FF98-A2C9-F29C8C85DCEA}"/>
              </a:ext>
            </a:extLst>
          </p:cNvPr>
          <p:cNvSpPr/>
          <p:nvPr/>
        </p:nvSpPr>
        <p:spPr>
          <a:xfrm>
            <a:off x="1344231" y="4421486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11D9519D-E404-A396-936E-69A9A1967454}"/>
              </a:ext>
            </a:extLst>
          </p:cNvPr>
          <p:cNvSpPr/>
          <p:nvPr/>
        </p:nvSpPr>
        <p:spPr>
          <a:xfrm>
            <a:off x="2315833" y="454917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706C644-7B68-3033-3859-E4E94AC47C9E}"/>
              </a:ext>
            </a:extLst>
          </p:cNvPr>
          <p:cNvSpPr/>
          <p:nvPr/>
        </p:nvSpPr>
        <p:spPr>
          <a:xfrm>
            <a:off x="3223940" y="404083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69BF44A-E441-52E3-8B9C-4F4A715192B7}"/>
                  </a:ext>
                </a:extLst>
              </p:cNvPr>
              <p:cNvSpPr txBox="1"/>
              <p:nvPr/>
            </p:nvSpPr>
            <p:spPr>
              <a:xfrm>
                <a:off x="6211791" y="1452559"/>
                <a:ext cx="5396647" cy="5729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en-CH" sz="2000" dirty="0">
                    <a:solidFill>
                      <a:srgbClr val="0C13E7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Particles</a:t>
                </a:r>
              </a:p>
              <a:p>
                <a:r>
                  <a:rPr lang="en-GB" sz="16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Macroparticles with p</a:t>
                </a:r>
                <a:r>
                  <a:rPr lang="en-CH" sz="16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ositions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CH" sz="16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momenta</a:t>
                </a:r>
                <a:r>
                  <a:rPr lang="en-US" sz="16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CH" sz="16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and charges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n-CH" sz="160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69BF44A-E441-52E3-8B9C-4F4A71519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1791" y="1452559"/>
                <a:ext cx="5396647" cy="572977"/>
              </a:xfrm>
              <a:prstGeom prst="rect">
                <a:avLst/>
              </a:prstGeom>
              <a:blipFill>
                <a:blip r:embed="rId4"/>
                <a:stretch>
                  <a:fillRect l="-3059" t="-13043" b="-17391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TextBox 138">
            <a:extLst>
              <a:ext uri="{FF2B5EF4-FFF2-40B4-BE49-F238E27FC236}">
                <a16:creationId xmlns:a16="http://schemas.microsoft.com/office/drawing/2014/main" id="{064D08DF-4B01-7E87-7109-F044C692B9C7}"/>
              </a:ext>
            </a:extLst>
          </p:cNvPr>
          <p:cNvSpPr txBox="1"/>
          <p:nvPr/>
        </p:nvSpPr>
        <p:spPr>
          <a:xfrm>
            <a:off x="6207900" y="2272625"/>
            <a:ext cx="539664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CH" sz="2000" b="1" dirty="0">
                <a:solidFill>
                  <a:srgbClr val="FFC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Scatter</a:t>
            </a:r>
          </a:p>
          <a:p>
            <a:pPr algn="l"/>
            <a:r>
              <a:rPr lang="en-CH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Deposit particle charge → mesh</a:t>
            </a:r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4741C3D7-6975-C14C-E416-C2C5641FD463}"/>
              </a:ext>
            </a:extLst>
          </p:cNvPr>
          <p:cNvSpPr/>
          <p:nvPr/>
        </p:nvSpPr>
        <p:spPr>
          <a:xfrm>
            <a:off x="3228974" y="3399536"/>
            <a:ext cx="72000" cy="72000"/>
          </a:xfrm>
          <a:prstGeom prst="ellipse">
            <a:avLst/>
          </a:prstGeom>
          <a:solidFill>
            <a:srgbClr val="FFC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97E142E3-15C5-933F-8E3D-3706B13F6FFC}"/>
              </a:ext>
            </a:extLst>
          </p:cNvPr>
          <p:cNvSpPr/>
          <p:nvPr/>
        </p:nvSpPr>
        <p:spPr>
          <a:xfrm>
            <a:off x="3238499" y="3761486"/>
            <a:ext cx="54000" cy="54000"/>
          </a:xfrm>
          <a:prstGeom prst="ellipse">
            <a:avLst/>
          </a:prstGeom>
          <a:solidFill>
            <a:srgbClr val="FFC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0F2CE8F9-E50D-5E41-A473-D934E4793052}"/>
              </a:ext>
            </a:extLst>
          </p:cNvPr>
          <p:cNvSpPr/>
          <p:nvPr/>
        </p:nvSpPr>
        <p:spPr>
          <a:xfrm>
            <a:off x="2886075" y="3767837"/>
            <a:ext cx="43200" cy="43200"/>
          </a:xfrm>
          <a:prstGeom prst="ellipse">
            <a:avLst/>
          </a:prstGeom>
          <a:solidFill>
            <a:srgbClr val="FFC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F8EEF420-3761-8273-C962-1C3B7144AF06}"/>
              </a:ext>
            </a:extLst>
          </p:cNvPr>
          <p:cNvSpPr/>
          <p:nvPr/>
        </p:nvSpPr>
        <p:spPr>
          <a:xfrm>
            <a:off x="2882899" y="3409061"/>
            <a:ext cx="54000" cy="54000"/>
          </a:xfrm>
          <a:prstGeom prst="ellipse">
            <a:avLst/>
          </a:prstGeom>
          <a:solidFill>
            <a:srgbClr val="FFC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0A4A2255-9CFB-5BB1-FCCE-BBCEB5B59428}"/>
              </a:ext>
            </a:extLst>
          </p:cNvPr>
          <p:cNvCxnSpPr>
            <a:cxnSpLocks/>
            <a:endCxn id="140" idx="3"/>
          </p:cNvCxnSpPr>
          <p:nvPr/>
        </p:nvCxnSpPr>
        <p:spPr>
          <a:xfrm flipV="1">
            <a:off x="3198774" y="3460992"/>
            <a:ext cx="40744" cy="35845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67428F81-58B2-9A56-4C76-BBE44EB89E7F}"/>
              </a:ext>
            </a:extLst>
          </p:cNvPr>
          <p:cNvCxnSpPr>
            <a:cxnSpLocks/>
            <a:endCxn id="142" idx="7"/>
          </p:cNvCxnSpPr>
          <p:nvPr/>
        </p:nvCxnSpPr>
        <p:spPr>
          <a:xfrm flipH="1">
            <a:off x="2922949" y="3677412"/>
            <a:ext cx="95250" cy="96751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1FC09ACE-B4A8-743D-80BB-13E1FE21334C}"/>
              </a:ext>
            </a:extLst>
          </p:cNvPr>
          <p:cNvCxnSpPr>
            <a:cxnSpLocks/>
            <a:endCxn id="143" idx="5"/>
          </p:cNvCxnSpPr>
          <p:nvPr/>
        </p:nvCxnSpPr>
        <p:spPr>
          <a:xfrm flipH="1" flipV="1">
            <a:off x="2928991" y="3455153"/>
            <a:ext cx="89208" cy="41684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B6D805FB-F258-636A-600C-F74DE7F65039}"/>
              </a:ext>
            </a:extLst>
          </p:cNvPr>
          <p:cNvCxnSpPr>
            <a:cxnSpLocks/>
            <a:endCxn id="141" idx="1"/>
          </p:cNvCxnSpPr>
          <p:nvPr/>
        </p:nvCxnSpPr>
        <p:spPr>
          <a:xfrm>
            <a:off x="3198774" y="3677412"/>
            <a:ext cx="47633" cy="91982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72CF5134-375A-397C-21B7-783507FE788F}"/>
                  </a:ext>
                </a:extLst>
              </p:cNvPr>
              <p:cNvSpPr txBox="1"/>
              <p:nvPr/>
            </p:nvSpPr>
            <p:spPr>
              <a:xfrm>
                <a:off x="6207899" y="3077242"/>
                <a:ext cx="5396647" cy="13388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en-CH" sz="200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Solve</a:t>
                </a:r>
                <a:r>
                  <a:rPr lang="en-CH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algn="l">
                  <a:spcAft>
                    <a:spcPts val="600"/>
                  </a:spcAft>
                </a:pPr>
                <a:r>
                  <a:rPr lang="en-CH" sz="16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Calculate the electric field on the mesh</a:t>
                </a:r>
              </a:p>
              <a:p>
                <a:pPr>
                  <a:spcAft>
                    <a:spcPts val="1200"/>
                  </a:spcAft>
                </a:pPr>
                <a:r>
                  <a:rPr lang="en-CH" sz="1600" dirty="0">
                    <a:latin typeface="Cambria" panose="02040503050406030204" pitchFamily="18" charset="0"/>
                  </a:rPr>
                  <a:t>Electrostatic approximation in the beam rest frame:</a:t>
                </a:r>
                <a:endParaRPr lang="en-CH" sz="1600" i="1" dirty="0">
                  <a:latin typeface="Cambria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CH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H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𝜵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CH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type m:val="lin"/>
                          <m:ctrl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el-GR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l-G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 </m:t>
                      </m:r>
                      <m:r>
                        <a:rPr lang="el-GR" sz="20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𝚬</m:t>
                      </m:r>
                      <m:r>
                        <a:rPr lang="el-GR" sz="20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CH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CH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CH" sz="2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72CF5134-375A-397C-21B7-783507FE7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899" y="3077242"/>
                <a:ext cx="5396647" cy="1338828"/>
              </a:xfrm>
              <a:prstGeom prst="rect">
                <a:avLst/>
              </a:prstGeom>
              <a:blipFill>
                <a:blip r:embed="rId5"/>
                <a:stretch>
                  <a:fillRect l="-2817" t="-5660" b="-56604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237A93C1-9561-C987-84F9-D45A95016AE2}"/>
                  </a:ext>
                </a:extLst>
              </p:cNvPr>
              <p:cNvSpPr txBox="1"/>
              <p:nvPr/>
            </p:nvSpPr>
            <p:spPr>
              <a:xfrm>
                <a:off x="3341875" y="3426818"/>
                <a:ext cx="12048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l-GR" sz="12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CH" sz="12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237A93C1-9561-C987-84F9-D45A95016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875" y="3426818"/>
                <a:ext cx="120482" cy="184666"/>
              </a:xfrm>
              <a:prstGeom prst="rect">
                <a:avLst/>
              </a:prstGeom>
              <a:blipFill>
                <a:blip r:embed="rId6"/>
                <a:stretch>
                  <a:fillRect l="-40000" r="-30000" b="-25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AA87271D-06AC-5C1E-DCB3-DB4355ABFAF8}"/>
              </a:ext>
            </a:extLst>
          </p:cNvPr>
          <p:cNvCxnSpPr>
            <a:stCxn id="140" idx="7"/>
          </p:cNvCxnSpPr>
          <p:nvPr/>
        </p:nvCxnSpPr>
        <p:spPr>
          <a:xfrm flipV="1">
            <a:off x="3290430" y="3296132"/>
            <a:ext cx="237340" cy="11394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4522E677-70EB-DAFF-D778-A0651146C846}"/>
              </a:ext>
            </a:extLst>
          </p:cNvPr>
          <p:cNvCxnSpPr>
            <a:cxnSpLocks/>
            <a:stCxn id="143" idx="0"/>
          </p:cNvCxnSpPr>
          <p:nvPr/>
        </p:nvCxnSpPr>
        <p:spPr>
          <a:xfrm flipH="1" flipV="1">
            <a:off x="2887749" y="3241749"/>
            <a:ext cx="22150" cy="16731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11884241-5364-0976-C762-70BB453D4E84}"/>
              </a:ext>
            </a:extLst>
          </p:cNvPr>
          <p:cNvCxnSpPr>
            <a:cxnSpLocks/>
            <a:stCxn id="142" idx="3"/>
          </p:cNvCxnSpPr>
          <p:nvPr/>
        </p:nvCxnSpPr>
        <p:spPr>
          <a:xfrm flipH="1">
            <a:off x="2819743" y="3804711"/>
            <a:ext cx="72658" cy="12885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D4F1A10E-0B25-DAC8-3A07-73A110B8DE25}"/>
              </a:ext>
            </a:extLst>
          </p:cNvPr>
          <p:cNvCxnSpPr>
            <a:cxnSpLocks/>
            <a:stCxn id="141" idx="5"/>
          </p:cNvCxnSpPr>
          <p:nvPr/>
        </p:nvCxnSpPr>
        <p:spPr>
          <a:xfrm>
            <a:off x="3284591" y="3807578"/>
            <a:ext cx="163459" cy="11857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37D11E62-CBC5-054C-DE90-F93EA5E5693F}"/>
              </a:ext>
            </a:extLst>
          </p:cNvPr>
          <p:cNvSpPr txBox="1"/>
          <p:nvPr/>
        </p:nvSpPr>
        <p:spPr>
          <a:xfrm>
            <a:off x="6207899" y="4663519"/>
            <a:ext cx="539664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Gather</a:t>
            </a:r>
            <a:endParaRPr lang="en-CH" sz="2000" b="1" dirty="0">
              <a:solidFill>
                <a:schemeClr val="accent6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l"/>
            <a:r>
              <a:rPr lang="en-CH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Interpolate the field to the particles</a:t>
            </a:r>
          </a:p>
        </p:txBody>
      </p: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25C7EBC4-6468-FCF3-BA9A-9C316BE6ECD1}"/>
              </a:ext>
            </a:extLst>
          </p:cNvPr>
          <p:cNvCxnSpPr>
            <a:cxnSpLocks/>
            <a:endCxn id="156" idx="1"/>
          </p:cNvCxnSpPr>
          <p:nvPr/>
        </p:nvCxnSpPr>
        <p:spPr>
          <a:xfrm flipV="1">
            <a:off x="3107835" y="3519151"/>
            <a:ext cx="234040" cy="63247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  <a:effectLst>
            <a:glow rad="63500">
              <a:schemeClr val="accent6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176">
            <a:extLst>
              <a:ext uri="{FF2B5EF4-FFF2-40B4-BE49-F238E27FC236}">
                <a16:creationId xmlns:a16="http://schemas.microsoft.com/office/drawing/2014/main" id="{801C6763-FE1B-D28C-97EC-398F41B44731}"/>
              </a:ext>
            </a:extLst>
          </p:cNvPr>
          <p:cNvSpPr txBox="1"/>
          <p:nvPr/>
        </p:nvSpPr>
        <p:spPr>
          <a:xfrm>
            <a:off x="6203950" y="5467390"/>
            <a:ext cx="539664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Push</a:t>
            </a:r>
            <a:endParaRPr lang="en-CH" sz="2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l"/>
            <a:r>
              <a:rPr lang="en-CH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Update particle momenta and positions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8DA3301-5DE6-731E-8C1B-9CD591DE0B13}"/>
              </a:ext>
            </a:extLst>
          </p:cNvPr>
          <p:cNvGrpSpPr/>
          <p:nvPr/>
        </p:nvGrpSpPr>
        <p:grpSpPr>
          <a:xfrm rot="21317097">
            <a:off x="1378866" y="1571840"/>
            <a:ext cx="3673708" cy="3723891"/>
            <a:chOff x="1344231" y="1613402"/>
            <a:chExt cx="3673708" cy="372389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706F48A8-1891-302B-8DB2-4BA9E5DDE1C7}"/>
                </a:ext>
              </a:extLst>
            </p:cNvPr>
            <p:cNvSpPr/>
            <p:nvPr/>
          </p:nvSpPr>
          <p:spPr>
            <a:xfrm>
              <a:off x="2980800" y="3459438"/>
              <a:ext cx="255373" cy="2553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9906A6E0-4BC7-0FE5-FE5A-F650E115D48B}"/>
                </a:ext>
              </a:extLst>
            </p:cNvPr>
            <p:cNvSpPr/>
            <p:nvPr/>
          </p:nvSpPr>
          <p:spPr>
            <a:xfrm>
              <a:off x="2873504" y="2355827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2BD1CE92-5F22-6372-8B27-7F9CD0C8E21E}"/>
                </a:ext>
              </a:extLst>
            </p:cNvPr>
            <p:cNvSpPr/>
            <p:nvPr/>
          </p:nvSpPr>
          <p:spPr>
            <a:xfrm>
              <a:off x="2670712" y="2082785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CEACABC-22DC-0951-56B1-695B06FA6163}"/>
                </a:ext>
              </a:extLst>
            </p:cNvPr>
            <p:cNvSpPr/>
            <p:nvPr/>
          </p:nvSpPr>
          <p:spPr>
            <a:xfrm>
              <a:off x="1933426" y="3048643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00BCE33C-30A6-51F2-32F9-66ED9B6B46B0}"/>
                </a:ext>
              </a:extLst>
            </p:cNvPr>
            <p:cNvSpPr/>
            <p:nvPr/>
          </p:nvSpPr>
          <p:spPr>
            <a:xfrm>
              <a:off x="3407999" y="2072988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658DB367-3971-92AE-1E33-05C07CA2ABBE}"/>
                </a:ext>
              </a:extLst>
            </p:cNvPr>
            <p:cNvSpPr/>
            <p:nvPr/>
          </p:nvSpPr>
          <p:spPr>
            <a:xfrm>
              <a:off x="3272397" y="1795968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71AC2E5D-8F24-D961-4A66-A362016BBA4C}"/>
                </a:ext>
              </a:extLst>
            </p:cNvPr>
            <p:cNvSpPr/>
            <p:nvPr/>
          </p:nvSpPr>
          <p:spPr>
            <a:xfrm>
              <a:off x="3024939" y="2686535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0A3E99EB-6437-D241-69E5-4845C74C79E9}"/>
                </a:ext>
              </a:extLst>
            </p:cNvPr>
            <p:cNvSpPr/>
            <p:nvPr/>
          </p:nvSpPr>
          <p:spPr>
            <a:xfrm>
              <a:off x="2419458" y="2818339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364036BB-0025-CAE5-38AA-89F6979538CC}"/>
                </a:ext>
              </a:extLst>
            </p:cNvPr>
            <p:cNvSpPr/>
            <p:nvPr/>
          </p:nvSpPr>
          <p:spPr>
            <a:xfrm>
              <a:off x="1831203" y="3731740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E2EA5868-BC0C-FEEC-5AFE-863E1766290E}"/>
                </a:ext>
              </a:extLst>
            </p:cNvPr>
            <p:cNvSpPr/>
            <p:nvPr/>
          </p:nvSpPr>
          <p:spPr>
            <a:xfrm>
              <a:off x="2476689" y="3628031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DC719DC3-108E-4BC3-45E6-DDCBBDBB9043}"/>
                </a:ext>
              </a:extLst>
            </p:cNvPr>
            <p:cNvSpPr/>
            <p:nvPr/>
          </p:nvSpPr>
          <p:spPr>
            <a:xfrm>
              <a:off x="3651014" y="3091528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FCB35B4-636E-ABE9-59D3-A6E7074B4BE3}"/>
                </a:ext>
              </a:extLst>
            </p:cNvPr>
            <p:cNvSpPr/>
            <p:nvPr/>
          </p:nvSpPr>
          <p:spPr>
            <a:xfrm>
              <a:off x="1967127" y="4323130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27C7006-5267-E4A0-72E6-F2FF7B4B71F1}"/>
                </a:ext>
              </a:extLst>
            </p:cNvPr>
            <p:cNvSpPr/>
            <p:nvPr/>
          </p:nvSpPr>
          <p:spPr>
            <a:xfrm>
              <a:off x="3762225" y="2500183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8BACE85-A122-3830-EFDB-D3D27E39A8FC}"/>
                </a:ext>
              </a:extLst>
            </p:cNvPr>
            <p:cNvSpPr/>
            <p:nvPr/>
          </p:nvSpPr>
          <p:spPr>
            <a:xfrm>
              <a:off x="2866260" y="424413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E1625873-55CE-56A1-2575-19A85F1E1602}"/>
                </a:ext>
              </a:extLst>
            </p:cNvPr>
            <p:cNvSpPr/>
            <p:nvPr/>
          </p:nvSpPr>
          <p:spPr>
            <a:xfrm>
              <a:off x="4169999" y="2735306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A7AEDFA2-87C8-31DB-39D4-06B584638CC3}"/>
                </a:ext>
              </a:extLst>
            </p:cNvPr>
            <p:cNvSpPr/>
            <p:nvPr/>
          </p:nvSpPr>
          <p:spPr>
            <a:xfrm>
              <a:off x="3506852" y="380588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D390F463-FCD0-B24E-B2CC-C60A2A8AC97A}"/>
                </a:ext>
              </a:extLst>
            </p:cNvPr>
            <p:cNvSpPr/>
            <p:nvPr/>
          </p:nvSpPr>
          <p:spPr>
            <a:xfrm>
              <a:off x="4178237" y="3583458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8ECF5029-D7CD-3E69-A64A-7722182D95B7}"/>
                </a:ext>
              </a:extLst>
            </p:cNvPr>
            <p:cNvSpPr/>
            <p:nvPr/>
          </p:nvSpPr>
          <p:spPr>
            <a:xfrm>
              <a:off x="4359984" y="2072987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2ACDDA5A-52A4-07D1-E8B5-252B8679312C}"/>
                </a:ext>
              </a:extLst>
            </p:cNvPr>
            <p:cNvSpPr/>
            <p:nvPr/>
          </p:nvSpPr>
          <p:spPr>
            <a:xfrm>
              <a:off x="3778701" y="161340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32A2AE4B-2106-6388-68EB-78CB1D7B456A}"/>
                </a:ext>
              </a:extLst>
            </p:cNvPr>
            <p:cNvSpPr/>
            <p:nvPr/>
          </p:nvSpPr>
          <p:spPr>
            <a:xfrm>
              <a:off x="4762566" y="1886241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70D73433-4B0C-12DA-99B8-C09340B69DD1}"/>
                </a:ext>
              </a:extLst>
            </p:cNvPr>
            <p:cNvSpPr/>
            <p:nvPr/>
          </p:nvSpPr>
          <p:spPr>
            <a:xfrm>
              <a:off x="4720909" y="2479933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97419590-5BEB-2E60-F39B-CE1C1B3A7FFB}"/>
                </a:ext>
              </a:extLst>
            </p:cNvPr>
            <p:cNvSpPr/>
            <p:nvPr/>
          </p:nvSpPr>
          <p:spPr>
            <a:xfrm>
              <a:off x="2627173" y="3166389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2FBAE67A-C259-68E5-5C74-3C298A2137C3}"/>
                </a:ext>
              </a:extLst>
            </p:cNvPr>
            <p:cNvSpPr/>
            <p:nvPr/>
          </p:nvSpPr>
          <p:spPr>
            <a:xfrm>
              <a:off x="3217476" y="3120035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82699136-4E1D-7BC4-3E7A-A5C5ACC4152C}"/>
                </a:ext>
              </a:extLst>
            </p:cNvPr>
            <p:cNvSpPr/>
            <p:nvPr/>
          </p:nvSpPr>
          <p:spPr>
            <a:xfrm>
              <a:off x="2819743" y="3908285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99502176-5B58-E524-8F68-1B7C9E985075}"/>
                </a:ext>
              </a:extLst>
            </p:cNvPr>
            <p:cNvSpPr/>
            <p:nvPr/>
          </p:nvSpPr>
          <p:spPr>
            <a:xfrm>
              <a:off x="3896380" y="3718979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164B09CF-A53F-24D7-DE0A-58852B22C2FF}"/>
                </a:ext>
              </a:extLst>
            </p:cNvPr>
            <p:cNvSpPr/>
            <p:nvPr/>
          </p:nvSpPr>
          <p:spPr>
            <a:xfrm>
              <a:off x="4069368" y="3177686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A091F591-20D6-EF77-99CA-E7C210ABA162}"/>
                </a:ext>
              </a:extLst>
            </p:cNvPr>
            <p:cNvSpPr/>
            <p:nvPr/>
          </p:nvSpPr>
          <p:spPr>
            <a:xfrm>
              <a:off x="4541965" y="329613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C914A1F1-E904-2E14-2651-BA035E9677F9}"/>
                </a:ext>
              </a:extLst>
            </p:cNvPr>
            <p:cNvSpPr/>
            <p:nvPr/>
          </p:nvSpPr>
          <p:spPr>
            <a:xfrm>
              <a:off x="4222212" y="388752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B9D7F75D-8B61-5C9F-757E-7625C0B1E725}"/>
                </a:ext>
              </a:extLst>
            </p:cNvPr>
            <p:cNvSpPr/>
            <p:nvPr/>
          </p:nvSpPr>
          <p:spPr>
            <a:xfrm>
              <a:off x="3896380" y="2019773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D2DD5238-B527-7D89-2553-629E65E982F6}"/>
                </a:ext>
              </a:extLst>
            </p:cNvPr>
            <p:cNvSpPr/>
            <p:nvPr/>
          </p:nvSpPr>
          <p:spPr>
            <a:xfrm>
              <a:off x="3622180" y="3491283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99080BBB-2ACD-A551-F937-74D172698F7D}"/>
                </a:ext>
              </a:extLst>
            </p:cNvPr>
            <p:cNvSpPr/>
            <p:nvPr/>
          </p:nvSpPr>
          <p:spPr>
            <a:xfrm>
              <a:off x="3407998" y="4421487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BAC4D0B4-1D8C-2C0A-9A31-87BF4B91B0BC}"/>
                </a:ext>
              </a:extLst>
            </p:cNvPr>
            <p:cNvSpPr/>
            <p:nvPr/>
          </p:nvSpPr>
          <p:spPr>
            <a:xfrm>
              <a:off x="2955667" y="4936351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9DBB1D2-F3C2-E1D8-399A-2FB417A983DD}"/>
                </a:ext>
              </a:extLst>
            </p:cNvPr>
            <p:cNvSpPr/>
            <p:nvPr/>
          </p:nvSpPr>
          <p:spPr>
            <a:xfrm>
              <a:off x="4332090" y="1630868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EBFC0DFE-DC5A-FB4C-9B6B-C2EE5322CE5C}"/>
                </a:ext>
              </a:extLst>
            </p:cNvPr>
            <p:cNvSpPr/>
            <p:nvPr/>
          </p:nvSpPr>
          <p:spPr>
            <a:xfrm>
              <a:off x="1542879" y="404083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232157ED-FD26-3AE0-DC68-4297FA0CEE76}"/>
                </a:ext>
              </a:extLst>
            </p:cNvPr>
            <p:cNvSpPr/>
            <p:nvPr/>
          </p:nvSpPr>
          <p:spPr>
            <a:xfrm>
              <a:off x="2206690" y="4048896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DF0386A3-3621-5300-19F1-848C34277477}"/>
                </a:ext>
              </a:extLst>
            </p:cNvPr>
            <p:cNvSpPr/>
            <p:nvPr/>
          </p:nvSpPr>
          <p:spPr>
            <a:xfrm>
              <a:off x="1678803" y="463222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EF65C4E8-FD7A-B230-09C0-1712CA86F9D0}"/>
                </a:ext>
              </a:extLst>
            </p:cNvPr>
            <p:cNvSpPr/>
            <p:nvPr/>
          </p:nvSpPr>
          <p:spPr>
            <a:xfrm>
              <a:off x="2812086" y="459342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B59DCEB4-9A68-E273-D2E0-F98DCF2D1C38}"/>
                </a:ext>
              </a:extLst>
            </p:cNvPr>
            <p:cNvSpPr/>
            <p:nvPr/>
          </p:nvSpPr>
          <p:spPr>
            <a:xfrm rot="6492501">
              <a:off x="4703157" y="2920957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1E073249-504F-5AE9-0A82-D4498E93AB9F}"/>
                </a:ext>
              </a:extLst>
            </p:cNvPr>
            <p:cNvSpPr/>
            <p:nvPr/>
          </p:nvSpPr>
          <p:spPr>
            <a:xfrm rot="6492501">
              <a:off x="3814391" y="4187190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1523C05A-8124-8DAC-5EF8-7A56120D00C2}"/>
                </a:ext>
              </a:extLst>
            </p:cNvPr>
            <p:cNvSpPr/>
            <p:nvPr/>
          </p:nvSpPr>
          <p:spPr>
            <a:xfrm rot="6492501">
              <a:off x="1576385" y="3415030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772ADE3B-EE6C-0211-74EE-2D3662556495}"/>
                </a:ext>
              </a:extLst>
            </p:cNvPr>
            <p:cNvSpPr/>
            <p:nvPr/>
          </p:nvSpPr>
          <p:spPr>
            <a:xfrm rot="6492501">
              <a:off x="2110607" y="5081920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FBBABA86-4617-3E98-7D08-68D0F0412C5D}"/>
                </a:ext>
              </a:extLst>
            </p:cNvPr>
            <p:cNvSpPr/>
            <p:nvPr/>
          </p:nvSpPr>
          <p:spPr>
            <a:xfrm>
              <a:off x="1542879" y="5050323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6F343CEA-6049-26A7-3213-E2DDC737340A}"/>
                </a:ext>
              </a:extLst>
            </p:cNvPr>
            <p:cNvSpPr/>
            <p:nvPr/>
          </p:nvSpPr>
          <p:spPr>
            <a:xfrm>
              <a:off x="2594298" y="5034351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237888EA-B74B-1AC2-2BCE-0FBB6F28F87B}"/>
                </a:ext>
              </a:extLst>
            </p:cNvPr>
            <p:cNvSpPr/>
            <p:nvPr/>
          </p:nvSpPr>
          <p:spPr>
            <a:xfrm>
              <a:off x="2271049" y="245210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56B4E8A6-F91E-A48D-26DD-0DFA2D75AEBC}"/>
                </a:ext>
              </a:extLst>
            </p:cNvPr>
            <p:cNvSpPr/>
            <p:nvPr/>
          </p:nvSpPr>
          <p:spPr>
            <a:xfrm>
              <a:off x="3404332" y="241330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7B023685-2A41-5F64-8EB9-F74021EAE0AA}"/>
                </a:ext>
              </a:extLst>
            </p:cNvPr>
            <p:cNvSpPr/>
            <p:nvPr/>
          </p:nvSpPr>
          <p:spPr>
            <a:xfrm>
              <a:off x="1344231" y="4421486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E5C8443F-FAFD-8B93-78C7-A736F87B9FA4}"/>
                </a:ext>
              </a:extLst>
            </p:cNvPr>
            <p:cNvSpPr/>
            <p:nvPr/>
          </p:nvSpPr>
          <p:spPr>
            <a:xfrm>
              <a:off x="2315833" y="454917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A4E3CF7D-3AAA-C684-3575-415261D8C9A2}"/>
                </a:ext>
              </a:extLst>
            </p:cNvPr>
            <p:cNvSpPr/>
            <p:nvPr/>
          </p:nvSpPr>
          <p:spPr>
            <a:xfrm>
              <a:off x="3223940" y="4040832"/>
              <a:ext cx="255373" cy="2553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511DD4D-DA41-5E2A-6088-DD97219C0C62}"/>
              </a:ext>
            </a:extLst>
          </p:cNvPr>
          <p:cNvGrpSpPr/>
          <p:nvPr/>
        </p:nvGrpSpPr>
        <p:grpSpPr>
          <a:xfrm>
            <a:off x="10480906" y="2513728"/>
            <a:ext cx="1195331" cy="3306797"/>
            <a:chOff x="10422386" y="2469838"/>
            <a:chExt cx="1195331" cy="3306797"/>
          </a:xfrm>
        </p:grpSpPr>
        <p:sp>
          <p:nvSpPr>
            <p:cNvPr id="173" name="Curved Right Arrow 172">
              <a:extLst>
                <a:ext uri="{FF2B5EF4-FFF2-40B4-BE49-F238E27FC236}">
                  <a16:creationId xmlns:a16="http://schemas.microsoft.com/office/drawing/2014/main" id="{8C417EB2-8010-F447-EE3D-C35BCB5CC6D7}"/>
                </a:ext>
              </a:extLst>
            </p:cNvPr>
            <p:cNvSpPr/>
            <p:nvPr/>
          </p:nvSpPr>
          <p:spPr>
            <a:xfrm rot="10800000">
              <a:off x="10422386" y="2469838"/>
              <a:ext cx="850765" cy="3306797"/>
            </a:xfrm>
            <a:prstGeom prst="curved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>
                <a:solidFill>
                  <a:schemeClr val="tx1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9FB3869-C81A-6687-7AAA-2D340437020A}"/>
                </a:ext>
              </a:extLst>
            </p:cNvPr>
            <p:cNvSpPr txBox="1"/>
            <p:nvPr/>
          </p:nvSpPr>
          <p:spPr>
            <a:xfrm rot="5400000">
              <a:off x="10749187" y="3936015"/>
              <a:ext cx="142928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000" dirty="0">
                  <a:solidFill>
                    <a:schemeClr val="accent1"/>
                  </a:solidFill>
                  <a:latin typeface="Cambria" panose="02040503050406030204" pitchFamily="18" charset="0"/>
                </a:rPr>
                <a:t>Next step</a:t>
              </a:r>
            </a:p>
          </p:txBody>
        </p:sp>
      </p:grpSp>
      <p:sp>
        <p:nvSpPr>
          <p:cNvPr id="176" name="TextBox 175">
            <a:extLst>
              <a:ext uri="{FF2B5EF4-FFF2-40B4-BE49-F238E27FC236}">
                <a16:creationId xmlns:a16="http://schemas.microsoft.com/office/drawing/2014/main" id="{061824CE-D099-B9BD-CE5D-3E8119F61F1B}"/>
              </a:ext>
            </a:extLst>
          </p:cNvPr>
          <p:cNvSpPr txBox="1"/>
          <p:nvPr/>
        </p:nvSpPr>
        <p:spPr>
          <a:xfrm>
            <a:off x="1850905" y="5634786"/>
            <a:ext cx="137627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600" i="1" dirty="0">
                <a:solidFill>
                  <a:srgbClr val="0C13E7"/>
                </a:solidFill>
                <a:latin typeface="Cambria" panose="02040503050406030204" pitchFamily="18" charset="0"/>
              </a:rPr>
              <a:t>(Schematic)</a:t>
            </a:r>
          </a:p>
        </p:txBody>
      </p:sp>
    </p:spTree>
    <p:extLst>
      <p:ext uri="{BB962C8B-B14F-4D97-AF65-F5344CB8AC3E}">
        <p14:creationId xmlns:p14="http://schemas.microsoft.com/office/powerpoint/2010/main" val="44692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xit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xit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9" grpId="0" animBg="1"/>
      <p:bldP spid="80" grpId="0" animBg="1"/>
      <p:bldP spid="81" grpId="0" animBg="1"/>
      <p:bldP spid="139" grpId="0"/>
      <p:bldP spid="140" grpId="0" animBg="1"/>
      <p:bldP spid="140" grpId="1" animBg="1"/>
      <p:bldP spid="140" grpId="2" animBg="1"/>
      <p:bldP spid="141" grpId="0" animBg="1"/>
      <p:bldP spid="141" grpId="1" animBg="1"/>
      <p:bldP spid="141" grpId="2" animBg="1"/>
      <p:bldP spid="142" grpId="0" animBg="1"/>
      <p:bldP spid="142" grpId="1" animBg="1"/>
      <p:bldP spid="142" grpId="2" animBg="1"/>
      <p:bldP spid="143" grpId="0" animBg="1"/>
      <p:bldP spid="143" grpId="1" animBg="1"/>
      <p:bldP spid="143" grpId="2" animBg="1"/>
      <p:bldP spid="155" grpId="0"/>
      <p:bldP spid="156" grpId="0"/>
      <p:bldP spid="156" grpId="1"/>
      <p:bldP spid="170" grpId="0"/>
      <p:bldP spid="1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A4386-7299-8D84-8B40-35AE7D69E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F18081B-045E-194E-6C21-25A200BF4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1158FF5-7087-D27E-2644-6C45FDC22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C7F4BED-C9E9-D1F2-351E-0CA7B2D59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9ADA255-07E6-B8D4-629C-30B266A5B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Space-Charge Solvers: IPPL and OPALX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EE6C45-A8D8-CE3D-AE8B-EED8AFCB6B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Inhaltsplatzhalter 1">
            <a:extLst>
              <a:ext uri="{FF2B5EF4-FFF2-40B4-BE49-F238E27FC236}">
                <a16:creationId xmlns:a16="http://schemas.microsoft.com/office/drawing/2014/main" id="{4B16EC54-B776-4DF9-D968-80A8A6A5B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r>
              <a:rPr lang="en-CH" sz="1800" i="1" dirty="0">
                <a:latin typeface="Cambria" panose="02040503050406030204" pitchFamily="18" charset="0"/>
              </a:rPr>
              <a:t>IPPL provides the numerical methods; OPALX integrates selected solvers for accelerator simulations.</a:t>
            </a: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r>
              <a:rPr lang="en-CH" dirty="0">
                <a:latin typeface="Cambria" panose="02040503050406030204" pitchFamily="18" charset="0"/>
              </a:rPr>
              <a:t>In development within OPALX: 2.5D space-charge solver. </a:t>
            </a:r>
            <a:r>
              <a:rPr lang="en-CH" sz="1800" i="1" dirty="0">
                <a:latin typeface="Cambria" panose="02040503050406030204" pitchFamily="18" charset="0"/>
              </a:rPr>
              <a:t>(See the poster by J. Thompson et al.)</a:t>
            </a:r>
            <a:endParaRPr lang="en-CH" i="1" dirty="0"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A2B6D828-060E-B539-D90E-2C16B8CF24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1059430"/>
                  </p:ext>
                </p:extLst>
              </p:nvPr>
            </p:nvGraphicFramePr>
            <p:xfrm>
              <a:off x="1363661" y="1791230"/>
              <a:ext cx="9464676" cy="24148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32338">
                      <a:extLst>
                        <a:ext uri="{9D8B030D-6E8A-4147-A177-3AD203B41FA5}">
                          <a16:colId xmlns:a16="http://schemas.microsoft.com/office/drawing/2014/main" val="2467321835"/>
                        </a:ext>
                      </a:extLst>
                    </a:gridCol>
                    <a:gridCol w="4732338">
                      <a:extLst>
                        <a:ext uri="{9D8B030D-6E8A-4147-A177-3AD203B41FA5}">
                          <a16:colId xmlns:a16="http://schemas.microsoft.com/office/drawing/2014/main" val="386134225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200" dirty="0">
                              <a:latin typeface="Cambria" panose="02040503050406030204" pitchFamily="18" charset="0"/>
                            </a:rPr>
                            <a:t>Methods available in IPPL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200" dirty="0">
                              <a:latin typeface="Cambria" panose="02040503050406030204" pitchFamily="18" charset="0"/>
                            </a:rPr>
                            <a:t>Status in OPALX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203649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b="1" dirty="0">
                              <a:solidFill>
                                <a:schemeClr val="accent1"/>
                              </a:solidFill>
                              <a:latin typeface="Cambria" panose="02040503050406030204" pitchFamily="18" charset="0"/>
                            </a:rPr>
                            <a:t>FFT-based Poisson solvers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b="1" dirty="0">
                              <a:solidFill>
                                <a:schemeClr val="accent1"/>
                              </a:solidFill>
                              <a:latin typeface="Cambria" panose="02040503050406030204" pitchFamily="18" charset="0"/>
                            </a:rPr>
                            <a:t>Implemented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07183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b="1" dirty="0">
                              <a:solidFill>
                                <a:schemeClr val="accent1"/>
                              </a:solidFill>
                              <a:latin typeface="Cambria" panose="02040503050406030204" pitchFamily="18" charset="0"/>
                            </a:rPr>
                            <a:t>Particle-Particle Particle-Mesh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1" i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b="1" i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𝐏</m:t>
                                  </m:r>
                                </m:e>
                                <m:sup>
                                  <m:r>
                                    <a:rPr lang="en-US" sz="2000" b="1" i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US" sz="2000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𝐌</m:t>
                              </m:r>
                              <m:r>
                                <a:rPr lang="en-US" sz="20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CH" sz="2000" b="1" dirty="0">
                            <a:solidFill>
                              <a:schemeClr val="accent1"/>
                            </a:solidFill>
                            <a:latin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b="1" dirty="0">
                              <a:solidFill>
                                <a:schemeClr val="accent1"/>
                              </a:solidFill>
                              <a:latin typeface="Cambria" panose="02040503050406030204" pitchFamily="18" charset="0"/>
                            </a:rPr>
                            <a:t>Implemented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729534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Finite differences with PCG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Integration planned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94888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Finite elements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Integration planned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9931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Particle-in-Fourier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Integration planned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59193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A2B6D828-060E-B539-D90E-2C16B8CF24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1059430"/>
                  </p:ext>
                </p:extLst>
              </p:nvPr>
            </p:nvGraphicFramePr>
            <p:xfrm>
              <a:off x="1363661" y="1791230"/>
              <a:ext cx="9464676" cy="24148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32338">
                      <a:extLst>
                        <a:ext uri="{9D8B030D-6E8A-4147-A177-3AD203B41FA5}">
                          <a16:colId xmlns:a16="http://schemas.microsoft.com/office/drawing/2014/main" val="2467321835"/>
                        </a:ext>
                      </a:extLst>
                    </a:gridCol>
                    <a:gridCol w="4732338">
                      <a:extLst>
                        <a:ext uri="{9D8B030D-6E8A-4147-A177-3AD203B41FA5}">
                          <a16:colId xmlns:a16="http://schemas.microsoft.com/office/drawing/2014/main" val="3861342258"/>
                        </a:ext>
                      </a:extLst>
                    </a:gridCol>
                  </a:tblGrid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200" dirty="0">
                              <a:latin typeface="Cambria" panose="02040503050406030204" pitchFamily="18" charset="0"/>
                            </a:rPr>
                            <a:t>Methods available in IPPL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200" dirty="0">
                              <a:latin typeface="Cambria" panose="02040503050406030204" pitchFamily="18" charset="0"/>
                            </a:rPr>
                            <a:t>Status in OPALX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2036490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b="1" dirty="0">
                              <a:solidFill>
                                <a:schemeClr val="accent1"/>
                              </a:solidFill>
                              <a:latin typeface="Cambria" panose="02040503050406030204" pitchFamily="18" charset="0"/>
                            </a:rPr>
                            <a:t>FFT-based Poisson solvers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b="1" dirty="0">
                              <a:solidFill>
                                <a:schemeClr val="accent1"/>
                              </a:solidFill>
                              <a:latin typeface="Cambria" panose="02040503050406030204" pitchFamily="18" charset="0"/>
                            </a:rPr>
                            <a:t>Implemented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0718381"/>
                      </a:ext>
                    </a:extLst>
                  </a:tr>
                  <a:tr h="403162"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4"/>
                          <a:stretch>
                            <a:fillRect l="-268" t="-215625" r="-100536" b="-3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b="1" dirty="0">
                              <a:solidFill>
                                <a:schemeClr val="accent1"/>
                              </a:solidFill>
                              <a:latin typeface="Cambria" panose="02040503050406030204" pitchFamily="18" charset="0"/>
                            </a:rPr>
                            <a:t>Implemented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7295345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Finite differences with PCG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Integration planned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948881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Finite elements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Integration planned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99311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Particle-in-Fourier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2000" dirty="0">
                              <a:latin typeface="Cambria" panose="02040503050406030204" pitchFamily="18" charset="0"/>
                            </a:rPr>
                            <a:t>Integration planned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591933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93726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54F22-2E70-3733-37BE-6CD00729A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Inhaltsplatzhalter 1">
                <a:extLst>
                  <a:ext uri="{FF2B5EF4-FFF2-40B4-BE49-F238E27FC236}">
                    <a16:creationId xmlns:a16="http://schemas.microsoft.com/office/drawing/2014/main" id="{0D4F5081-375D-F0F4-78E8-2EB22D9489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95325" y="1088740"/>
                <a:ext cx="5400675" cy="5213206"/>
              </a:xfrm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2400"/>
                  </a:spcAft>
                  <a:buClr>
                    <a:srgbClr val="01214B"/>
                  </a:buClr>
                </a:pPr>
                <a:r>
                  <a:rPr lang="en-CH" b="1" dirty="0">
                    <a:solidFill>
                      <a:schemeClr val="accent1"/>
                    </a:solidFill>
                    <a:latin typeface="Cambria" panose="02040503050406030204" pitchFamily="18" charset="0"/>
                  </a:rPr>
                  <a:t>Test: </a:t>
                </a:r>
                <a:r>
                  <a:rPr lang="en-CH" dirty="0">
                    <a:latin typeface="Cambria" panose="02040503050406030204" pitchFamily="18" charset="0"/>
                  </a:rPr>
                  <a:t>damping of an electrostatic perturbation in a collisionless plasma. </a:t>
                </a:r>
              </a:p>
              <a:p>
                <a:pPr>
                  <a:spcBef>
                    <a:spcPts val="0"/>
                  </a:spcBef>
                  <a:spcAft>
                    <a:spcPts val="2400"/>
                  </a:spcAft>
                  <a:buClr>
                    <a:srgbClr val="01214B"/>
                  </a:buClr>
                </a:pPr>
                <a:r>
                  <a:rPr lang="en-CH" b="1" dirty="0">
                    <a:solidFill>
                      <a:srgbClr val="0C13E7"/>
                    </a:solidFill>
                    <a:latin typeface="Cambria" panose="02040503050406030204" pitchFamily="18" charset="0"/>
                  </a:rPr>
                  <a:t>Setup:</a:t>
                </a:r>
                <a:r>
                  <a:rPr lang="en-CH" dirty="0">
                    <a:latin typeface="Cambria" panose="02040503050406030204" pitchFamily="18" charset="0"/>
                  </a:rPr>
                  <a:t> Initially Maxwellian electrons with a small sinusoidal density perturbation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=0.05</m:t>
                    </m:r>
                  </m:oMath>
                </a14:m>
                <a:r>
                  <a:rPr lang="en-CH" dirty="0">
                    <a:latin typeface="Cambria" panose="02040503050406030204" pitchFamily="18" charset="0"/>
                  </a:rPr>
                  <a:t>).</a:t>
                </a:r>
              </a:p>
              <a:p>
                <a:pPr>
                  <a:spcBef>
                    <a:spcPts val="0"/>
                  </a:spcBef>
                  <a:spcAft>
                    <a:spcPts val="2400"/>
                  </a:spcAft>
                  <a:buClr>
                    <a:srgbClr val="01214B"/>
                  </a:buClr>
                </a:pPr>
                <a:r>
                  <a:rPr lang="en-CH" b="1" dirty="0">
                    <a:solidFill>
                      <a:srgbClr val="0C13E7"/>
                    </a:solidFill>
                    <a:latin typeface="Cambria" panose="02040503050406030204" pitchFamily="18" charset="0"/>
                  </a:rPr>
                  <a:t>Comparison:</a:t>
                </a:r>
                <a:r>
                  <a:rPr lang="en-CH" dirty="0">
                    <a:latin typeface="Cambria" panose="02040503050406030204" pitchFamily="18" charset="0"/>
                  </a:rPr>
                  <a:t> PIC with FFT, Finite Differences and FEM; Particle-in-Fourier.</a:t>
                </a:r>
              </a:p>
            </p:txBody>
          </p:sp>
        </mc:Choice>
        <mc:Fallback xmlns="">
          <p:sp>
            <p:nvSpPr>
              <p:cNvPr id="2" name="Inhaltsplatzhalter 1">
                <a:extLst>
                  <a:ext uri="{FF2B5EF4-FFF2-40B4-BE49-F238E27FC236}">
                    <a16:creationId xmlns:a16="http://schemas.microsoft.com/office/drawing/2014/main" id="{0D4F5081-375D-F0F4-78E8-2EB22D9489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5" y="1088740"/>
                <a:ext cx="5400675" cy="5213206"/>
              </a:xfrm>
              <a:blipFill>
                <a:blip r:embed="rId3"/>
                <a:stretch>
                  <a:fillRect l="-2810" t="-1456" r="-351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8806A6D-8EBD-DBAC-331E-9AC505B00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4EC468-9130-D834-A575-161AC42A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E0C560A-49B6-94C0-A435-66C3ED0A5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5F0D425-DC63-C663-ED7B-7E157C790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</a:rPr>
              <a:t>Verification in IPPL: Landau damping</a:t>
            </a:r>
            <a:br>
              <a:rPr lang="en-GB" noProof="0" dirty="0">
                <a:latin typeface="Cambria" panose="02040503050406030204" pitchFamily="18" charset="0"/>
              </a:rPr>
            </a:br>
            <a:endParaRPr lang="en-GB" noProof="0" dirty="0"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4B5900-B99E-A1A0-3BA9-C1A7E0726D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C81A524-FE7C-609F-F80F-C3B62F1B01F7}"/>
              </a:ext>
            </a:extLst>
          </p:cNvPr>
          <p:cNvGrpSpPr/>
          <p:nvPr/>
        </p:nvGrpSpPr>
        <p:grpSpPr>
          <a:xfrm>
            <a:off x="6203950" y="952788"/>
            <a:ext cx="5612594" cy="4637579"/>
            <a:chOff x="6203950" y="952788"/>
            <a:chExt cx="5612594" cy="463757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8AD21CC-FBFA-FDBE-78FC-A8E7FEAE0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03950" y="1088740"/>
              <a:ext cx="5612594" cy="385529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CC3F09-5EFE-C6AE-F6B7-809C238D6563}"/>
                </a:ext>
              </a:extLst>
            </p:cNvPr>
            <p:cNvSpPr txBox="1"/>
            <p:nvPr/>
          </p:nvSpPr>
          <p:spPr>
            <a:xfrm>
              <a:off x="6572250" y="4944036"/>
              <a:ext cx="52442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b="1" dirty="0">
                  <a:solidFill>
                    <a:srgbClr val="0C13E7"/>
                  </a:solidFill>
                  <a:latin typeface="Cambria" panose="02040503050406030204" pitchFamily="18" charset="0"/>
                </a:rPr>
                <a:t>The methods reproduce the expected damping trend and closely agree over the interval shown.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14BDFA-05FC-8CA1-0572-9316817DFEB4}"/>
                </a:ext>
              </a:extLst>
            </p:cNvPr>
            <p:cNvSpPr txBox="1"/>
            <p:nvPr/>
          </p:nvSpPr>
          <p:spPr>
            <a:xfrm>
              <a:off x="8068065" y="952788"/>
              <a:ext cx="2252664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CH" sz="1100" i="1" dirty="0">
                  <a:latin typeface="Cambria" panose="02040503050406030204" pitchFamily="18" charset="0"/>
                </a:rPr>
                <a:t>Courtesy of S. Mayani et al., PASC’26.</a:t>
              </a:r>
              <a:r>
                <a:rPr lang="en-CH" sz="1100" i="1" baseline="30000" dirty="0">
                  <a:latin typeface="Cambria" panose="02040503050406030204" pitchFamily="18" charset="0"/>
                </a:rPr>
                <a:t>[</a:t>
              </a:r>
              <a:r>
                <a:rPr lang="en-CH" sz="1100" i="1" baseline="30000" dirty="0">
                  <a:solidFill>
                    <a:srgbClr val="0C13E7"/>
                  </a:solidFill>
                  <a:latin typeface="Cambria" panose="02040503050406030204" pitchFamily="18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6</a:t>
              </a:r>
              <a:r>
                <a:rPr lang="en-CH" sz="1100" i="1" baseline="30000" dirty="0">
                  <a:solidFill>
                    <a:srgbClr val="0C13E7"/>
                  </a:solidFill>
                  <a:latin typeface="Cambria" panose="02040503050406030204" pitchFamily="18" charset="0"/>
                </a:rPr>
                <a:t>]</a:t>
              </a:r>
              <a:endParaRPr lang="en-CH" sz="1100" i="1" dirty="0">
                <a:solidFill>
                  <a:srgbClr val="0C13E7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589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8785C-6807-268C-C885-045374336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A45F7A4-0AB7-A04C-D4EE-9C8811582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A818D62-5A6A-FCA6-F694-CF2833446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DAF8DB1-66EA-53F9-6E34-02B5B51BE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el 5">
                <a:extLst>
                  <a:ext uri="{FF2B5EF4-FFF2-40B4-BE49-F238E27FC236}">
                    <a16:creationId xmlns:a16="http://schemas.microsoft.com/office/drawing/2014/main" id="{E5B461A4-7343-55C7-C1DA-B97B05B7038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noProof="0" dirty="0">
                    <a:latin typeface="Cambria" panose="02040503050406030204" pitchFamily="18" charset="0"/>
                  </a:rPr>
                  <a:t>Particle-Particle Particle-Mesh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1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0" noProof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noProof="0" smtClean="0">
                                <a:latin typeface="Cambria Math" panose="02040503050406030204" pitchFamily="18" charset="0"/>
                              </a:rPr>
                              <m:t>𝐏</m:t>
                            </m:r>
                          </m:e>
                          <m:sup>
                            <m:r>
                              <a:rPr lang="en-US" b="1" i="0" noProof="0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a:rPr lang="en-US" b="1" i="0" noProof="0" smtClean="0">
                            <a:latin typeface="Cambria Math" panose="02040503050406030204" pitchFamily="18" charset="0"/>
                          </a:rPr>
                          <m:t>𝐌</m:t>
                        </m:r>
                      </m:e>
                    </m:d>
                  </m:oMath>
                </a14:m>
                <a:r>
                  <a:rPr lang="en-GB" noProof="0" dirty="0">
                    <a:latin typeface="Cambria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" name="Titel 5">
                <a:extLst>
                  <a:ext uri="{FF2B5EF4-FFF2-40B4-BE49-F238E27FC236}">
                    <a16:creationId xmlns:a16="http://schemas.microsoft.com/office/drawing/2014/main" id="{E5B461A4-7343-55C7-C1DA-B97B05B703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263" t="-10938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788AD618-FBF1-D758-6EB1-1F385832DB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FF3CFA3-8B3E-1456-8F1D-902D8F148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r>
              <a:rPr lang="en-CH" sz="1800" i="1" dirty="0">
                <a:latin typeface="Cambria" panose="02040503050406030204" pitchFamily="18" charset="0"/>
              </a:rPr>
              <a:t>Combine a mesh-based calculation of long-range forces with direct short-range particle interactions.</a:t>
            </a: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D4A1107-CA47-F30E-DAA9-A0AB98883BA1}"/>
              </a:ext>
            </a:extLst>
          </p:cNvPr>
          <p:cNvGrpSpPr/>
          <p:nvPr/>
        </p:nvGrpSpPr>
        <p:grpSpPr>
          <a:xfrm>
            <a:off x="1269616" y="1137854"/>
            <a:ext cx="3899686" cy="4935187"/>
            <a:chOff x="1269616" y="1030694"/>
            <a:chExt cx="3899686" cy="493518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93C9F3D-67F7-9FDA-3123-3D0F989D6597}"/>
                </a:ext>
              </a:extLst>
            </p:cNvPr>
            <p:cNvGrpSpPr/>
            <p:nvPr/>
          </p:nvGrpSpPr>
          <p:grpSpPr>
            <a:xfrm>
              <a:off x="1269616" y="1030694"/>
              <a:ext cx="3899686" cy="4935187"/>
              <a:chOff x="357682" y="1030694"/>
              <a:chExt cx="3899686" cy="4935187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9E2D6D7-22AA-0F35-09FE-E822CA3ABB10}"/>
                  </a:ext>
                </a:extLst>
              </p:cNvPr>
              <p:cNvSpPr/>
              <p:nvPr/>
            </p:nvSpPr>
            <p:spPr>
              <a:xfrm rot="2548898">
                <a:off x="865293" y="1030694"/>
                <a:ext cx="2867626" cy="4935187"/>
              </a:xfrm>
              <a:prstGeom prst="ellipse">
                <a:avLst/>
              </a:prstGeom>
              <a:noFill/>
              <a:ln>
                <a:solidFill>
                  <a:srgbClr val="00B0F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2000" dirty="0" err="1"/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9C08AB51-85D6-0987-5F4E-D2F0B30FCD09}"/>
                  </a:ext>
                </a:extLst>
              </p:cNvPr>
              <p:cNvCxnSpPr/>
              <p:nvPr/>
            </p:nvCxnSpPr>
            <p:spPr>
              <a:xfrm>
                <a:off x="3438218" y="1449388"/>
                <a:ext cx="0" cy="2921051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8B8AB2A2-810E-CEE9-EC02-86C41E6C46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78029" y="1454304"/>
                <a:ext cx="0" cy="3260264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C216E19-AB88-7509-3197-1DC42960B1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13439" y="1549774"/>
                <a:ext cx="0" cy="3484577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D971FBC-626A-C5DB-3916-27AC2194C9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4644" y="1687814"/>
                <a:ext cx="0" cy="3562612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0A906E18-F7FA-B872-704E-6B9C45BAB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4567" y="1898492"/>
                <a:ext cx="0" cy="3514166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DA880610-A511-7A77-44D1-034286B3E7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34562" y="2167115"/>
                <a:ext cx="0" cy="3358614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2B6C33B7-2702-DCE4-70D2-DE254D5794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2694" y="2513559"/>
                <a:ext cx="0" cy="3046583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F5E0D8B9-1003-C45E-6BD5-6E96EF6B18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9269" y="2954016"/>
                <a:ext cx="0" cy="2532384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E7415FA1-78F4-E439-E705-C09FE27EE4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816" y="3582603"/>
                <a:ext cx="0" cy="1609121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340F035-E3B1-A678-6D38-443308163A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2538" y="1578454"/>
                <a:ext cx="0" cy="230495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D42F1EAD-4476-DECB-265E-431ACF2043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0131" y="3430329"/>
                <a:ext cx="3411430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EB7CBEA-9BE6-EA69-0EBF-DC5ABC11B9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89599" y="1628775"/>
                <a:ext cx="1361033" cy="3162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BCD0568-ED3E-60C7-FBD3-70B0271574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69593" y="4153826"/>
                <a:ext cx="3196058" cy="9832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3C653573-ABAD-201D-80A9-149F1275F5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3974" y="3794921"/>
                <a:ext cx="3376658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E95BE7F2-7B60-486E-D6F8-9A4AD2AEEB4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50104" y="1994054"/>
                <a:ext cx="2303412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A447A40F-D2B4-13E1-F2DD-3CC2D0451E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09781" y="2338158"/>
                <a:ext cx="2847587" cy="15129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69CDDC9-1D86-C6F4-FCA0-47A0998E07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7319" y="2707475"/>
                <a:ext cx="3150049" cy="80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25939843-0FB9-113C-0754-618669ADDA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6348" y="3068638"/>
                <a:ext cx="3327168" cy="5074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E7D9BF8E-8D14-33DB-B205-ED906223AF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2969" y="4872847"/>
                <a:ext cx="2473798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4FB63465-C05D-9762-6F8B-B2CCB38493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3727" y="5229225"/>
                <a:ext cx="1780917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2484CB06-2640-3604-1412-B090732B5E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7682" y="4508500"/>
                <a:ext cx="2900383" cy="0"/>
              </a:xfrm>
              <a:prstGeom prst="line">
                <a:avLst/>
              </a:prstGeom>
              <a:ln w="19050">
                <a:solidFill>
                  <a:srgbClr val="00B0F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9D8544D-CFF7-8850-B396-F6BE6A61E345}"/>
                </a:ext>
              </a:extLst>
            </p:cNvPr>
            <p:cNvCxnSpPr>
              <a:cxnSpLocks/>
            </p:cNvCxnSpPr>
            <p:nvPr/>
          </p:nvCxnSpPr>
          <p:spPr>
            <a:xfrm>
              <a:off x="5065450" y="1953211"/>
              <a:ext cx="0" cy="1166824"/>
            </a:xfrm>
            <a:prstGeom prst="line">
              <a:avLst/>
            </a:prstGeom>
            <a:ln w="19050">
              <a:solidFill>
                <a:srgbClr val="00B0F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Oval 58">
            <a:extLst>
              <a:ext uri="{FF2B5EF4-FFF2-40B4-BE49-F238E27FC236}">
                <a16:creationId xmlns:a16="http://schemas.microsoft.com/office/drawing/2014/main" id="{5CA11902-0666-CE07-98BD-535F44AF8726}"/>
              </a:ext>
            </a:extLst>
          </p:cNvPr>
          <p:cNvSpPr/>
          <p:nvPr/>
        </p:nvSpPr>
        <p:spPr>
          <a:xfrm>
            <a:off x="2896530" y="3508140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B93AAC8-7132-DF67-33A4-F9B15CC7EF70}"/>
              </a:ext>
            </a:extLst>
          </p:cNvPr>
          <p:cNvSpPr/>
          <p:nvPr/>
        </p:nvSpPr>
        <p:spPr>
          <a:xfrm>
            <a:off x="2873504" y="2462987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6226E21-F386-BF3A-35BF-D71A524BD86B}"/>
              </a:ext>
            </a:extLst>
          </p:cNvPr>
          <p:cNvSpPr/>
          <p:nvPr/>
        </p:nvSpPr>
        <p:spPr>
          <a:xfrm>
            <a:off x="2670712" y="2189945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3AEABA9-42B0-73AF-8CE5-9CCDC7030FDC}"/>
              </a:ext>
            </a:extLst>
          </p:cNvPr>
          <p:cNvSpPr/>
          <p:nvPr/>
        </p:nvSpPr>
        <p:spPr>
          <a:xfrm>
            <a:off x="1933426" y="315580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0F0AA64-919E-E019-01D1-86952BCD356E}"/>
              </a:ext>
            </a:extLst>
          </p:cNvPr>
          <p:cNvSpPr/>
          <p:nvPr/>
        </p:nvSpPr>
        <p:spPr>
          <a:xfrm>
            <a:off x="3407999" y="2180148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43F6C7C-3940-1ED8-64D2-41C5ABB42758}"/>
              </a:ext>
            </a:extLst>
          </p:cNvPr>
          <p:cNvSpPr/>
          <p:nvPr/>
        </p:nvSpPr>
        <p:spPr>
          <a:xfrm>
            <a:off x="3272397" y="1903128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BF6E505-9CFC-8DCC-7311-C2A666EF8C92}"/>
              </a:ext>
            </a:extLst>
          </p:cNvPr>
          <p:cNvSpPr/>
          <p:nvPr/>
        </p:nvSpPr>
        <p:spPr>
          <a:xfrm>
            <a:off x="3024939" y="2793695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B852863-0664-4AA2-8EB7-6D137881B7A5}"/>
              </a:ext>
            </a:extLst>
          </p:cNvPr>
          <p:cNvSpPr/>
          <p:nvPr/>
        </p:nvSpPr>
        <p:spPr>
          <a:xfrm>
            <a:off x="2419458" y="2925499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F279552-5235-86B9-B5E0-110F8536B7B2}"/>
              </a:ext>
            </a:extLst>
          </p:cNvPr>
          <p:cNvSpPr/>
          <p:nvPr/>
        </p:nvSpPr>
        <p:spPr>
          <a:xfrm>
            <a:off x="1831203" y="3838900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9D2E467-C5BE-8228-EA03-CC13C7958520}"/>
              </a:ext>
            </a:extLst>
          </p:cNvPr>
          <p:cNvSpPr/>
          <p:nvPr/>
        </p:nvSpPr>
        <p:spPr>
          <a:xfrm>
            <a:off x="2476689" y="3735191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3E21A75-921B-454C-BDED-FA3AB431C798}"/>
              </a:ext>
            </a:extLst>
          </p:cNvPr>
          <p:cNvSpPr/>
          <p:nvPr/>
        </p:nvSpPr>
        <p:spPr>
          <a:xfrm>
            <a:off x="3651014" y="3198688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7911C37-50EC-15A7-5544-D5BD044DAD43}"/>
              </a:ext>
            </a:extLst>
          </p:cNvPr>
          <p:cNvSpPr/>
          <p:nvPr/>
        </p:nvSpPr>
        <p:spPr>
          <a:xfrm>
            <a:off x="1967127" y="4430290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7E59005-82C8-7DCA-C2D1-CFE676E7DA28}"/>
              </a:ext>
            </a:extLst>
          </p:cNvPr>
          <p:cNvSpPr/>
          <p:nvPr/>
        </p:nvSpPr>
        <p:spPr>
          <a:xfrm>
            <a:off x="3762225" y="260734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4166447-CB9A-7935-F751-B6095B06AC8B}"/>
              </a:ext>
            </a:extLst>
          </p:cNvPr>
          <p:cNvSpPr/>
          <p:nvPr/>
        </p:nvSpPr>
        <p:spPr>
          <a:xfrm>
            <a:off x="2866260" y="435129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BA514BE-C5E0-9CAB-B7D9-D526C6064ADE}"/>
              </a:ext>
            </a:extLst>
          </p:cNvPr>
          <p:cNvSpPr/>
          <p:nvPr/>
        </p:nvSpPr>
        <p:spPr>
          <a:xfrm>
            <a:off x="4169999" y="2842466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D561CBF-BA90-DA12-1D71-FA73A91CCAB6}"/>
              </a:ext>
            </a:extLst>
          </p:cNvPr>
          <p:cNvSpPr/>
          <p:nvPr/>
        </p:nvSpPr>
        <p:spPr>
          <a:xfrm>
            <a:off x="3506852" y="391304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84A4773-BC7C-066E-ED00-32C625B00910}"/>
              </a:ext>
            </a:extLst>
          </p:cNvPr>
          <p:cNvSpPr/>
          <p:nvPr/>
        </p:nvSpPr>
        <p:spPr>
          <a:xfrm>
            <a:off x="4178237" y="3690618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3F5E2FAA-A47C-2910-42CF-89F2EF3A6656}"/>
              </a:ext>
            </a:extLst>
          </p:cNvPr>
          <p:cNvSpPr/>
          <p:nvPr/>
        </p:nvSpPr>
        <p:spPr>
          <a:xfrm>
            <a:off x="4359984" y="2180147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0AE71E2-E0C3-F01A-3996-06E420958F47}"/>
              </a:ext>
            </a:extLst>
          </p:cNvPr>
          <p:cNvSpPr/>
          <p:nvPr/>
        </p:nvSpPr>
        <p:spPr>
          <a:xfrm>
            <a:off x="3778701" y="172056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EAB0D4B-4151-2BA5-90E6-4D227A0182C1}"/>
              </a:ext>
            </a:extLst>
          </p:cNvPr>
          <p:cNvSpPr/>
          <p:nvPr/>
        </p:nvSpPr>
        <p:spPr>
          <a:xfrm>
            <a:off x="4762566" y="1993401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84B99EC-898A-177C-1EA6-2CAB62293E2B}"/>
              </a:ext>
            </a:extLst>
          </p:cNvPr>
          <p:cNvSpPr/>
          <p:nvPr/>
        </p:nvSpPr>
        <p:spPr>
          <a:xfrm>
            <a:off x="4720909" y="258709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1BE3AAB9-E3A5-6C08-8A35-73C2806384D7}"/>
              </a:ext>
            </a:extLst>
          </p:cNvPr>
          <p:cNvSpPr/>
          <p:nvPr/>
        </p:nvSpPr>
        <p:spPr>
          <a:xfrm>
            <a:off x="2627173" y="3273549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1ABE74B-CFAD-2C4B-EA3D-085DB258E963}"/>
              </a:ext>
            </a:extLst>
          </p:cNvPr>
          <p:cNvSpPr/>
          <p:nvPr/>
        </p:nvSpPr>
        <p:spPr>
          <a:xfrm>
            <a:off x="3217476" y="3227195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6F2D67F-B536-E4F6-DC75-B9635C75748A}"/>
              </a:ext>
            </a:extLst>
          </p:cNvPr>
          <p:cNvSpPr/>
          <p:nvPr/>
        </p:nvSpPr>
        <p:spPr>
          <a:xfrm>
            <a:off x="2819743" y="4015445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C53D03E-8E54-9F26-80C9-629EC91FBB89}"/>
              </a:ext>
            </a:extLst>
          </p:cNvPr>
          <p:cNvSpPr/>
          <p:nvPr/>
        </p:nvSpPr>
        <p:spPr>
          <a:xfrm>
            <a:off x="3896380" y="3826139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0D89BD5-987E-BC9E-6385-A8F6151654B0}"/>
              </a:ext>
            </a:extLst>
          </p:cNvPr>
          <p:cNvSpPr/>
          <p:nvPr/>
        </p:nvSpPr>
        <p:spPr>
          <a:xfrm>
            <a:off x="4069368" y="3284846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75B5FBB7-C386-F54A-7681-CE5346B37187}"/>
              </a:ext>
            </a:extLst>
          </p:cNvPr>
          <p:cNvSpPr/>
          <p:nvPr/>
        </p:nvSpPr>
        <p:spPr>
          <a:xfrm>
            <a:off x="4541965" y="340329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3AE0BFB-5F5B-6E32-6313-E38A305A7935}"/>
              </a:ext>
            </a:extLst>
          </p:cNvPr>
          <p:cNvSpPr/>
          <p:nvPr/>
        </p:nvSpPr>
        <p:spPr>
          <a:xfrm>
            <a:off x="4222212" y="399468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024E6A1-E268-FF28-F09F-914B38E61FDA}"/>
              </a:ext>
            </a:extLst>
          </p:cNvPr>
          <p:cNvSpPr/>
          <p:nvPr/>
        </p:nvSpPr>
        <p:spPr>
          <a:xfrm>
            <a:off x="3896380" y="212693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4FD7324-C824-FF86-C300-89DEC92C6630}"/>
              </a:ext>
            </a:extLst>
          </p:cNvPr>
          <p:cNvSpPr/>
          <p:nvPr/>
        </p:nvSpPr>
        <p:spPr>
          <a:xfrm>
            <a:off x="3622180" y="359844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154632C8-0FBC-4B70-E2CA-4CBBD193C55D}"/>
              </a:ext>
            </a:extLst>
          </p:cNvPr>
          <p:cNvSpPr/>
          <p:nvPr/>
        </p:nvSpPr>
        <p:spPr>
          <a:xfrm>
            <a:off x="3407998" y="4528647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9C07F137-8524-5E63-0A54-A9C12DA688B2}"/>
              </a:ext>
            </a:extLst>
          </p:cNvPr>
          <p:cNvSpPr/>
          <p:nvPr/>
        </p:nvSpPr>
        <p:spPr>
          <a:xfrm>
            <a:off x="2955667" y="5043511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5783841A-FA64-9D87-DFD1-9ABBD65E7F55}"/>
              </a:ext>
            </a:extLst>
          </p:cNvPr>
          <p:cNvSpPr/>
          <p:nvPr/>
        </p:nvSpPr>
        <p:spPr>
          <a:xfrm>
            <a:off x="4332090" y="1738028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984D656A-74ED-129F-B7FF-41B8CC4F2260}"/>
              </a:ext>
            </a:extLst>
          </p:cNvPr>
          <p:cNvSpPr/>
          <p:nvPr/>
        </p:nvSpPr>
        <p:spPr>
          <a:xfrm>
            <a:off x="1542879" y="414799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05E76DFD-DB04-3F88-516D-EF16F786EE76}"/>
              </a:ext>
            </a:extLst>
          </p:cNvPr>
          <p:cNvSpPr/>
          <p:nvPr/>
        </p:nvSpPr>
        <p:spPr>
          <a:xfrm>
            <a:off x="2206690" y="4156056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68699A2-FF9B-9B83-8CD3-60A89493F228}"/>
              </a:ext>
            </a:extLst>
          </p:cNvPr>
          <p:cNvSpPr/>
          <p:nvPr/>
        </p:nvSpPr>
        <p:spPr>
          <a:xfrm>
            <a:off x="1678803" y="473938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B45D96DC-CDA3-2E23-3FB8-F1CE3B251870}"/>
              </a:ext>
            </a:extLst>
          </p:cNvPr>
          <p:cNvSpPr/>
          <p:nvPr/>
        </p:nvSpPr>
        <p:spPr>
          <a:xfrm>
            <a:off x="2812086" y="470058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214A497E-24A7-24EB-9AA4-5AA33C4CA1C3}"/>
              </a:ext>
            </a:extLst>
          </p:cNvPr>
          <p:cNvSpPr/>
          <p:nvPr/>
        </p:nvSpPr>
        <p:spPr>
          <a:xfrm rot="6492501">
            <a:off x="4703157" y="3028117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D2055BCF-EBB7-7D5C-16F7-9034E857D2B5}"/>
              </a:ext>
            </a:extLst>
          </p:cNvPr>
          <p:cNvSpPr/>
          <p:nvPr/>
        </p:nvSpPr>
        <p:spPr>
          <a:xfrm rot="6492501">
            <a:off x="3814391" y="4294350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AB26A043-5ABC-A395-BBCE-5A038376400C}"/>
              </a:ext>
            </a:extLst>
          </p:cNvPr>
          <p:cNvSpPr/>
          <p:nvPr/>
        </p:nvSpPr>
        <p:spPr>
          <a:xfrm rot="6492501">
            <a:off x="1576385" y="3522190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ABD15CD9-630D-F0AE-C3AF-5738B9B98D2F}"/>
              </a:ext>
            </a:extLst>
          </p:cNvPr>
          <p:cNvSpPr/>
          <p:nvPr/>
        </p:nvSpPr>
        <p:spPr>
          <a:xfrm rot="6492501">
            <a:off x="2110607" y="5189080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A11F7104-62CD-2061-3A45-213E8B966815}"/>
              </a:ext>
            </a:extLst>
          </p:cNvPr>
          <p:cNvSpPr/>
          <p:nvPr/>
        </p:nvSpPr>
        <p:spPr>
          <a:xfrm>
            <a:off x="1542879" y="5157483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5C581CCE-9B63-F09F-57F4-23690C74E5A5}"/>
              </a:ext>
            </a:extLst>
          </p:cNvPr>
          <p:cNvSpPr/>
          <p:nvPr/>
        </p:nvSpPr>
        <p:spPr>
          <a:xfrm>
            <a:off x="2594298" y="5141511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8109E61C-85AA-128E-7DEC-6854F908061B}"/>
              </a:ext>
            </a:extLst>
          </p:cNvPr>
          <p:cNvSpPr/>
          <p:nvPr/>
        </p:nvSpPr>
        <p:spPr>
          <a:xfrm>
            <a:off x="2271049" y="255926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EF6518B-E28E-B5F6-673E-8F4535CCE930}"/>
              </a:ext>
            </a:extLst>
          </p:cNvPr>
          <p:cNvSpPr/>
          <p:nvPr/>
        </p:nvSpPr>
        <p:spPr>
          <a:xfrm>
            <a:off x="3404332" y="252046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C9FD3AB2-3105-FDB3-A265-249E19E87BBD}"/>
              </a:ext>
            </a:extLst>
          </p:cNvPr>
          <p:cNvSpPr/>
          <p:nvPr/>
        </p:nvSpPr>
        <p:spPr>
          <a:xfrm>
            <a:off x="1344231" y="4528646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18F61759-E18D-093D-542C-D176A29DBFF1}"/>
              </a:ext>
            </a:extLst>
          </p:cNvPr>
          <p:cNvSpPr/>
          <p:nvPr/>
        </p:nvSpPr>
        <p:spPr>
          <a:xfrm>
            <a:off x="2315833" y="465633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7EBEB812-C75E-B79E-8B57-22C438712AA4}"/>
              </a:ext>
            </a:extLst>
          </p:cNvPr>
          <p:cNvSpPr/>
          <p:nvPr/>
        </p:nvSpPr>
        <p:spPr>
          <a:xfrm>
            <a:off x="3223940" y="4147992"/>
            <a:ext cx="255373" cy="2553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 err="1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4702E9F-B01D-3713-C5D9-AFA2F9783E5B}"/>
              </a:ext>
            </a:extLst>
          </p:cNvPr>
          <p:cNvSpPr txBox="1"/>
          <p:nvPr/>
        </p:nvSpPr>
        <p:spPr>
          <a:xfrm>
            <a:off x="1860626" y="5770722"/>
            <a:ext cx="137627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600" i="1" dirty="0">
                <a:solidFill>
                  <a:srgbClr val="0D13E7"/>
                </a:solidFill>
                <a:latin typeface="Cambria" panose="02040503050406030204" pitchFamily="18" charset="0"/>
              </a:rPr>
              <a:t>(Schematic)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CE5B6A8A-7915-D6D9-CDB3-77020439460C}"/>
              </a:ext>
            </a:extLst>
          </p:cNvPr>
          <p:cNvGrpSpPr/>
          <p:nvPr/>
        </p:nvGrpSpPr>
        <p:grpSpPr>
          <a:xfrm>
            <a:off x="2427754" y="3053312"/>
            <a:ext cx="1174614" cy="1144277"/>
            <a:chOff x="2546256" y="3168773"/>
            <a:chExt cx="1034743" cy="1036026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C1965821-5D34-603A-C6E3-DFEA117EF9AB}"/>
                </a:ext>
              </a:extLst>
            </p:cNvPr>
            <p:cNvSpPr>
              <a:spLocks noChangeAspect="1"/>
            </p:cNvSpPr>
            <p:nvPr/>
          </p:nvSpPr>
          <p:spPr>
            <a:xfrm rot="2548898">
              <a:off x="2546256" y="3168773"/>
              <a:ext cx="1034743" cy="1036026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9E58E34-2EBC-039C-3FD8-767F04F2C5D2}"/>
                </a:ext>
              </a:extLst>
            </p:cNvPr>
            <p:cNvCxnSpPr>
              <a:cxnSpLocks/>
              <a:stCxn id="59" idx="6"/>
              <a:endCxn id="171" idx="7"/>
            </p:cNvCxnSpPr>
            <p:nvPr/>
          </p:nvCxnSpPr>
          <p:spPr>
            <a:xfrm flipV="1">
              <a:off x="3184175" y="3670583"/>
              <a:ext cx="389944" cy="2559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CEF6C10B-E276-768A-B7A7-2FFFE1DA4DF8}"/>
                    </a:ext>
                  </a:extLst>
                </p:cNvPr>
                <p:cNvSpPr txBox="1"/>
                <p:nvPr/>
              </p:nvSpPr>
              <p:spPr>
                <a:xfrm>
                  <a:off x="3340943" y="3651047"/>
                  <a:ext cx="16934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lang="en-CH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CEF6C10B-E276-768A-B7A7-2FFFE1DA4D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40943" y="3651047"/>
                  <a:ext cx="169341" cy="215444"/>
                </a:xfrm>
                <a:prstGeom prst="rect">
                  <a:avLst/>
                </a:prstGeom>
                <a:blipFill>
                  <a:blip r:embed="rId5"/>
                  <a:stretch>
                    <a:fillRect l="-12500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B1A18C18-9F74-423B-1056-A77E7F630FD4}"/>
                  </a:ext>
                </a:extLst>
              </p:cNvPr>
              <p:cNvSpPr txBox="1"/>
              <p:nvPr/>
            </p:nvSpPr>
            <p:spPr>
              <a:xfrm>
                <a:off x="6083601" y="1782655"/>
                <a:ext cx="5247796" cy="19697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  <a:buNone/>
                </a:pPr>
                <a:r>
                  <a:rPr lang="en-CH" sz="2000" b="1" dirty="0">
                    <a:latin typeface="Cambria" panose="02040503050406030204" pitchFamily="18" charset="0"/>
                  </a:rPr>
                  <a:t>Particle–Mesh: long-range contribution</a:t>
                </a:r>
                <a:br>
                  <a:rPr lang="en-CH" dirty="0">
                    <a:latin typeface="Cambria" panose="02040503050406030204" pitchFamily="18" charset="0"/>
                  </a:rPr>
                </a:br>
                <a:r>
                  <a:rPr lang="en-CH" dirty="0">
                    <a:latin typeface="Cambria" panose="02040503050406030204" pitchFamily="18" charset="0"/>
                  </a:rPr>
                  <a:t>Calculate the smooth long-range contribution from all particles using an FFT-based mesh solver.</a:t>
                </a:r>
              </a:p>
              <a:p>
                <a:r>
                  <a:rPr lang="en-CH" sz="2000" b="1" dirty="0">
                    <a:latin typeface="Cambria" panose="02040503050406030204" pitchFamily="18" charset="0"/>
                  </a:rPr>
                  <a:t>Particle–Particle: short-range correction</a:t>
                </a:r>
                <a:br>
                  <a:rPr lang="en-CH" dirty="0">
                    <a:latin typeface="Cambria" panose="02040503050406030204" pitchFamily="18" charset="0"/>
                  </a:rPr>
                </a:br>
                <a:r>
                  <a:rPr lang="en-CH" dirty="0">
                    <a:latin typeface="Cambria" panose="02040503050406030204" pitchFamily="18" charset="0"/>
                  </a:rPr>
                  <a:t>Evaluate the short-range contribution directly for neighbouring pairs </a:t>
                </a:r>
                <a:r>
                  <a:rPr lang="en-CH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within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CH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.</a:t>
                </a:r>
                <a:endParaRPr lang="en-CH" dirty="0">
                  <a:solidFill>
                    <a:srgbClr val="FF0000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B1A18C18-9F74-423B-1056-A77E7F630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601" y="1782655"/>
                <a:ext cx="5247796" cy="1969770"/>
              </a:xfrm>
              <a:prstGeom prst="rect">
                <a:avLst/>
              </a:prstGeom>
              <a:blipFill>
                <a:blip r:embed="rId6"/>
                <a:stretch>
                  <a:fillRect l="-1449" t="-1923" b="-3846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DEA66C70-3A1C-4375-3463-5A6426D5A7A9}"/>
                  </a:ext>
                </a:extLst>
              </p:cNvPr>
              <p:cNvSpPr txBox="1"/>
              <p:nvPr/>
            </p:nvSpPr>
            <p:spPr>
              <a:xfrm>
                <a:off x="7085458" y="4178024"/>
                <a:ext cx="2790379" cy="1015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long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eqArr>
                        </m:sub>
                        <m:sup/>
                        <m:e>
                          <m:sSubSup>
                            <m:sSubSupPr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short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CH" sz="2000" dirty="0"/>
              </a:p>
            </p:txBody>
          </p:sp>
        </mc:Choice>
        <mc:Fallback xmlns="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DEA66C70-3A1C-4375-3463-5A6426D5A7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5458" y="4178024"/>
                <a:ext cx="2790379" cy="1015278"/>
              </a:xfrm>
              <a:prstGeom prst="rect">
                <a:avLst/>
              </a:prstGeom>
              <a:blipFill>
                <a:blip r:embed="rId7"/>
                <a:stretch>
                  <a:fillRect l="-905" t="-107407" b="-12345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6" name="Right Brace 185">
            <a:extLst>
              <a:ext uri="{FF2B5EF4-FFF2-40B4-BE49-F238E27FC236}">
                <a16:creationId xmlns:a16="http://schemas.microsoft.com/office/drawing/2014/main" id="{EDF8581A-0118-3341-3EF5-A877B3D5C84B}"/>
              </a:ext>
            </a:extLst>
          </p:cNvPr>
          <p:cNvSpPr/>
          <p:nvPr/>
        </p:nvSpPr>
        <p:spPr>
          <a:xfrm>
            <a:off x="4587463" y="4270818"/>
            <a:ext cx="133446" cy="312410"/>
          </a:xfrm>
          <a:prstGeom prst="rightBrac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1039835-9379-11DD-6C79-DF584322A8E7}"/>
              </a:ext>
            </a:extLst>
          </p:cNvPr>
          <p:cNvSpPr txBox="1"/>
          <p:nvPr/>
        </p:nvSpPr>
        <p:spPr>
          <a:xfrm>
            <a:off x="4762522" y="4298925"/>
            <a:ext cx="12630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CH" sz="1600" dirty="0">
                <a:solidFill>
                  <a:srgbClr val="00B0F0"/>
                </a:solidFill>
                <a:latin typeface="Cambria" panose="02040503050406030204" pitchFamily="18" charset="0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90954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2AF5B-0F79-52F6-9167-D91B66DCF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32EE60-E5E0-A9D1-4D6B-A553D56C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F9773AF-2302-1AC5-581E-933FC8DB2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BC437C-715A-F569-FCD8-C91292042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el 5">
                <a:extLst>
                  <a:ext uri="{FF2B5EF4-FFF2-40B4-BE49-F238E27FC236}">
                    <a16:creationId xmlns:a16="http://schemas.microsoft.com/office/drawing/2014/main" id="{B9FF5227-DC8F-B198-0755-8FC83730C9A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noProof="0" dirty="0">
                    <a:latin typeface="Cambria" panose="02040503050406030204" pitchFamily="18" charset="0"/>
                  </a:rPr>
                  <a:t>Disorder-Induced Heating: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𝐏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</a:rPr>
                      <m:t>𝐌</m:t>
                    </m:r>
                  </m:oMath>
                </a14:m>
                <a:r>
                  <a:rPr lang="en-GB" noProof="0" dirty="0">
                    <a:latin typeface="Cambria" panose="02040503050406030204" pitchFamily="18" charset="0"/>
                  </a:rPr>
                  <a:t> Verification in OPALX</a:t>
                </a:r>
              </a:p>
            </p:txBody>
          </p:sp>
        </mc:Choice>
        <mc:Fallback xmlns="">
          <p:sp>
            <p:nvSpPr>
              <p:cNvPr id="6" name="Titel 5">
                <a:extLst>
                  <a:ext uri="{FF2B5EF4-FFF2-40B4-BE49-F238E27FC236}">
                    <a16:creationId xmlns:a16="http://schemas.microsoft.com/office/drawing/2014/main" id="{25A0F1B5-5BD1-D64E-9F2E-370E750281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263" t="-125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20094B7-0874-F7FD-C26B-D3D638A1C5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BB4A60C-36E3-A9C5-72C9-AA61B24A0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r>
              <a:rPr lang="en-CH" sz="1700" i="1" dirty="0">
                <a:latin typeface="Cambria" panose="02040503050406030204" pitchFamily="18" charset="0"/>
              </a:rPr>
              <a:t>Short-range particle correlations convert electrostatic potential energy into random motion, increasing beam emittance.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27A7DDA-43CC-3873-A2DC-C42BD8790EDE}"/>
              </a:ext>
            </a:extLst>
          </p:cNvPr>
          <p:cNvGrpSpPr/>
          <p:nvPr/>
        </p:nvGrpSpPr>
        <p:grpSpPr>
          <a:xfrm>
            <a:off x="2564827" y="1437536"/>
            <a:ext cx="7062345" cy="4860000"/>
            <a:chOff x="5146672" y="1391088"/>
            <a:chExt cx="7062345" cy="48600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D8AD05F-1EBF-E329-5840-E202798A5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7359"/>
            <a:stretch>
              <a:fillRect/>
            </a:stretch>
          </p:blipFill>
          <p:spPr>
            <a:xfrm>
              <a:off x="5146672" y="1391088"/>
              <a:ext cx="6897695" cy="48600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6955CE-6CCD-191B-F511-4DE9587721E3}"/>
                </a:ext>
              </a:extLst>
            </p:cNvPr>
            <p:cNvSpPr txBox="1"/>
            <p:nvPr/>
          </p:nvSpPr>
          <p:spPr>
            <a:xfrm>
              <a:off x="11621363" y="2881381"/>
              <a:ext cx="587654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1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4.91 </a:t>
              </a:r>
              <a:r>
                <a:rPr lang="el-GR" sz="11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μ</a:t>
              </a:r>
              <a:r>
                <a:rPr lang="en-US" sz="11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m</a:t>
              </a:r>
              <a:endParaRPr lang="en-CH" sz="11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0E9CD5-04E1-6A90-7C54-7BB8953A2231}"/>
                </a:ext>
              </a:extLst>
            </p:cNvPr>
            <p:cNvSpPr txBox="1"/>
            <p:nvPr/>
          </p:nvSpPr>
          <p:spPr>
            <a:xfrm>
              <a:off x="7742306" y="5122795"/>
              <a:ext cx="2252664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100" i="1" dirty="0">
                  <a:latin typeface="Cambria" panose="02040503050406030204" pitchFamily="18" charset="0"/>
                </a:rPr>
                <a:t>Courtesy of A. Liemen</a:t>
              </a:r>
              <a:endParaRPr lang="en-CH" sz="1100" i="1" dirty="0">
                <a:solidFill>
                  <a:srgbClr val="0C13E7"/>
                </a:solidFill>
                <a:latin typeface="Cambria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E9D47F-9BE3-F032-29A7-8F5E8E210046}"/>
                  </a:ext>
                </a:extLst>
              </p:cNvPr>
              <p:cNvSpPr txBox="1"/>
              <p:nvPr/>
            </p:nvSpPr>
            <p:spPr>
              <a:xfrm>
                <a:off x="9817096" y="4748860"/>
                <a:ext cx="2374904" cy="12725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600"/>
                  </a:spcAft>
                  <a:buClr>
                    <a:srgbClr val="0C13E7"/>
                  </a:buClr>
                </a:pPr>
                <a:r>
                  <a:rPr lang="en-CH" sz="1100" dirty="0">
                    <a:latin typeface="Cambria" panose="02040503050406030204" pitchFamily="18" charset="0"/>
                  </a:rPr>
                  <a:t>Cold, uniform electron sphere.</a:t>
                </a: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  <a:buClr>
                    <a:srgbClr val="0C13E7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=156′055</m:t>
                    </m:r>
                  </m:oMath>
                </a14:m>
                <a:r>
                  <a:rPr lang="en-CH" sz="1100" i="1" dirty="0">
                    <a:latin typeface="Cambria" panose="02040503050406030204" pitchFamily="18" charset="0"/>
                  </a:rPr>
                  <a:t> </a:t>
                </a:r>
                <a:r>
                  <a:rPr lang="en-CH" sz="1100" dirty="0">
                    <a:latin typeface="Cambria" panose="02040503050406030204" pitchFamily="18" charset="0"/>
                  </a:rPr>
                  <a:t>macroparticles.</a:t>
                </a: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  <a:buClr>
                    <a:srgbClr val="0C13E7"/>
                  </a:buClr>
                </a:pPr>
                <a:r>
                  <a:rPr lang="en-CH" sz="1100" dirty="0">
                    <a:latin typeface="Cambria" panose="02040503050406030204" pitchFamily="18" charset="0"/>
                  </a:rPr>
                  <a:t>Total charge </a:t>
                </a:r>
                <a14:m>
                  <m:oMath xmlns:m="http://schemas.openxmlformats.org/officeDocument/2006/math"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=−25.0028</m:t>
                    </m:r>
                  </m:oMath>
                </a14:m>
                <a:r>
                  <a:rPr lang="en-CH" sz="1100" dirty="0">
                    <a:latin typeface="Cambria" panose="02040503050406030204" pitchFamily="18" charset="0"/>
                  </a:rPr>
                  <a:t> nC.</a:t>
                </a: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  <a:buClr>
                    <a:srgbClr val="0C13E7"/>
                  </a:buClr>
                </a:pPr>
                <a14:m>
                  <m:oMath xmlns:m="http://schemas.openxmlformats.org/officeDocument/2006/math"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e>
                      <m:sup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CH" sz="1100" dirty="0">
                    <a:latin typeface="Cambria" panose="02040503050406030204" pitchFamily="18" charset="0"/>
                  </a:rPr>
                  <a:t> mesh.</a:t>
                </a: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  <a:buClr>
                    <a:srgbClr val="0C13E7"/>
                  </a:buClr>
                </a:pPr>
                <a:r>
                  <a:rPr lang="en-CH" sz="1100" dirty="0">
                    <a:latin typeface="Cambria" panose="02040503050406030204" pitchFamily="18" charset="0"/>
                  </a:rPr>
                  <a:t>Five plasma periods,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=43.115</m:t>
                    </m:r>
                  </m:oMath>
                </a14:m>
                <a:r>
                  <a:rPr lang="en-CH" sz="1100" dirty="0">
                    <a:latin typeface="Cambria" panose="02040503050406030204" pitchFamily="18" charset="0"/>
                  </a:rPr>
                  <a:t> ps.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E9D47F-9BE3-F032-29A7-8F5E8E210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096" y="4748860"/>
                <a:ext cx="2374904" cy="12725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6503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AB660-54CB-0ED8-4BD4-FCF1B46F2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5E427C6-DF7F-5D5D-6FD7-E24ACA60F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C5FB77-6FE5-377F-0B4E-41AA6B182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630BDB-D1DD-438D-71FD-FCD6C74D1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9391A5D-AD72-BAA6-2730-C6780D7BC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Cambria" panose="02040503050406030204" pitchFamily="18" charset="0"/>
              </a:rPr>
              <a:t>SwissFEL</a:t>
            </a:r>
            <a:r>
              <a:rPr lang="en-GB" dirty="0">
                <a:latin typeface="Cambria" panose="02040503050406030204" pitchFamily="18" charset="0"/>
              </a:rPr>
              <a:t> Booster: OPALX – OPAL Comparison</a:t>
            </a:r>
            <a:endParaRPr lang="en-GB" noProof="0" dirty="0"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C03D0B-CF94-BF90-A98E-43F8B9D744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 descr="Image preview">
            <a:extLst>
              <a:ext uri="{FF2B5EF4-FFF2-40B4-BE49-F238E27FC236}">
                <a16:creationId xmlns:a16="http://schemas.microsoft.com/office/drawing/2014/main" id="{8F92C96F-0C40-A6F0-6F53-D42B317E3C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919" b="19876"/>
          <a:stretch>
            <a:fillRect/>
          </a:stretch>
        </p:blipFill>
        <p:spPr>
          <a:xfrm>
            <a:off x="1284587" y="1061774"/>
            <a:ext cx="9622825" cy="21235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6E5705-75D4-55E3-5E91-D4EE054E82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1605" y="2949934"/>
            <a:ext cx="7309955" cy="4375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AE670D-8B40-758A-FC0C-6D9BA9047FF4}"/>
              </a:ext>
            </a:extLst>
          </p:cNvPr>
          <p:cNvSpPr txBox="1"/>
          <p:nvPr/>
        </p:nvSpPr>
        <p:spPr>
          <a:xfrm>
            <a:off x="1824398" y="2175354"/>
            <a:ext cx="393354" cy="2000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300" dirty="0">
                <a:solidFill>
                  <a:srgbClr val="137524"/>
                </a:solidFill>
                <a:latin typeface="Cambria" panose="02040503050406030204" pitchFamily="18" charset="0"/>
              </a:rPr>
              <a:t>BF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50431C-1896-A8BC-638A-D3AE4B7F801C}"/>
              </a:ext>
            </a:extLst>
          </p:cNvPr>
          <p:cNvSpPr txBox="1"/>
          <p:nvPr/>
        </p:nvSpPr>
        <p:spPr>
          <a:xfrm>
            <a:off x="695325" y="5855868"/>
            <a:ext cx="1080135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dirty="0">
                <a:solidFill>
                  <a:srgbClr val="0D13E7"/>
                </a:solidFill>
                <a:latin typeface="Cambria" panose="02040503050406030204" pitchFamily="18" charset="0"/>
              </a:rPr>
              <a:t>OPALX closely reproduces OPAL’s RMS beam-size evolution through the SwissFEL booster </a:t>
            </a:r>
            <a:r>
              <a:rPr lang="en-CH" b="1" dirty="0">
                <a:solidFill>
                  <a:srgbClr val="0D13E7"/>
                </a:solidFill>
                <a:latin typeface="Cambria" panose="02040503050406030204" pitchFamily="18" charset="0"/>
              </a:rPr>
              <a:t>with space charge.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B525D49-3798-5C6D-A38F-9247A6359BAC}"/>
                  </a:ext>
                </a:extLst>
              </p:cNvPr>
              <p:cNvSpPr txBox="1"/>
              <p:nvPr/>
            </p:nvSpPr>
            <p:spPr>
              <a:xfrm>
                <a:off x="10686255" y="2764076"/>
                <a:ext cx="63158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~13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CH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B525D49-3798-5C6D-A38F-9247A635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6255" y="2764076"/>
                <a:ext cx="631583" cy="246221"/>
              </a:xfrm>
              <a:prstGeom prst="rect">
                <a:avLst/>
              </a:prstGeom>
              <a:blipFill>
                <a:blip r:embed="rId6"/>
                <a:stretch>
                  <a:fillRect l="-1961" t="-4762" r="-3922" b="-3333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C9132-C9AE-74BA-9C72-AD4EEB3C3287}"/>
              </a:ext>
            </a:extLst>
          </p:cNvPr>
          <p:cNvGrpSpPr/>
          <p:nvPr/>
        </p:nvGrpSpPr>
        <p:grpSpPr>
          <a:xfrm>
            <a:off x="1833161" y="3384000"/>
            <a:ext cx="10215243" cy="2520000"/>
            <a:chOff x="1833161" y="3384000"/>
            <a:chExt cx="10215243" cy="2520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D24954D-3279-0EB4-1D01-D696ED2DE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33161" y="3384000"/>
              <a:ext cx="4032000" cy="25200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027A060-C602-A004-C87B-786AA4CEF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26841" y="3384000"/>
              <a:ext cx="4031999" cy="2520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AEEF3BD-2316-9D82-57DB-3BB52B27E117}"/>
                    </a:ext>
                  </a:extLst>
                </p:cNvPr>
                <p:cNvSpPr txBox="1"/>
                <p:nvPr/>
              </p:nvSpPr>
              <p:spPr>
                <a:xfrm>
                  <a:off x="10358839" y="5140084"/>
                  <a:ext cx="1689565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:r>
                    <a:rPr lang="en-CH" sz="11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Mesh: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128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a14:m>
                  <a:endParaRPr lang="en-CH" sz="11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algn="l"/>
                  <a:r>
                    <a:rPr lang="en-CH" sz="11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Macroparticles: 16.8 million</a:t>
                  </a: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AEEF3BD-2316-9D82-57DB-3BB52B27E1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8839" y="5140084"/>
                  <a:ext cx="1689565" cy="338554"/>
                </a:xfrm>
                <a:prstGeom prst="rect">
                  <a:avLst/>
                </a:prstGeom>
                <a:blipFill>
                  <a:blip r:embed="rId9"/>
                  <a:stretch>
                    <a:fillRect l="-5224" t="-10714" r="-4478" b="-21429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871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B60D3-FE2C-C6BD-9A5F-6E038DC56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A22D3B1-59BE-E189-171B-5B5181D13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5061758-9683-60B4-7665-0A01C1388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FD8D8D-D305-00CD-374B-ACDB2D42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96DB428-EAAE-50BA-5AA2-1B8904184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Cambria" panose="02040503050406030204" pitchFamily="18" charset="0"/>
              </a:rPr>
              <a:t>SwissFEL</a:t>
            </a:r>
            <a:r>
              <a:rPr lang="en-GB" dirty="0">
                <a:latin typeface="Cambria" panose="02040503050406030204" pitchFamily="18" charset="0"/>
              </a:rPr>
              <a:t> Booster: </a:t>
            </a:r>
            <a:r>
              <a:rPr lang="en-CH" dirty="0">
                <a:latin typeface="Cambria" panose="02040503050406030204" pitchFamily="18" charset="0"/>
              </a:rPr>
              <a:t>CPU and GPU Scaling</a:t>
            </a:r>
            <a:endParaRPr lang="en-GB" noProof="0" dirty="0"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9EB373-10CD-1CC2-8590-5AE76EB979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531234-D7D5-B37A-28C1-2CF3F70D9A76}"/>
              </a:ext>
            </a:extLst>
          </p:cNvPr>
          <p:cNvSpPr txBox="1"/>
          <p:nvPr/>
        </p:nvSpPr>
        <p:spPr>
          <a:xfrm>
            <a:off x="7096138" y="1828481"/>
            <a:ext cx="488901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1,000 timesteps</a:t>
            </a:r>
            <a:endParaRPr lang="en-CH" dirty="0">
              <a:latin typeface="Cambria" panose="02040503050406030204" pitchFamily="18" charset="0"/>
            </a:endParaRPr>
          </a:p>
          <a:p>
            <a:pPr marL="342900" lvl="0" indent="-342900">
              <a:spcAft>
                <a:spcPts val="12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8 macroparticles per mesh cell</a:t>
            </a:r>
            <a:endParaRPr lang="en-CH" dirty="0">
              <a:latin typeface="Cambria" panose="02040503050406030204" pitchFamily="18" charset="0"/>
            </a:endParaRPr>
          </a:p>
          <a:p>
            <a:pPr marL="342900" lvl="0" indent="-342900">
              <a:spcAft>
                <a:spcPts val="12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Space-charge solver:</a:t>
            </a:r>
            <a:r>
              <a:rPr lang="en-CH" dirty="0">
                <a:latin typeface="Cambria" panose="02040503050406030204" pitchFamily="18" charset="0"/>
              </a:rPr>
              <a:t> Open FFT</a:t>
            </a:r>
          </a:p>
          <a:p>
            <a:pPr marL="342900" indent="-342900">
              <a:spcAft>
                <a:spcPts val="12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M4 MacBook Pro:</a:t>
            </a:r>
            <a:r>
              <a:rPr lang="en-CH" dirty="0">
                <a:latin typeface="Cambria" panose="02040503050406030204" pitchFamily="18" charset="0"/>
              </a:rPr>
              <a:t> CPU, 8 MPI ranks, SERIAL backend</a:t>
            </a:r>
          </a:p>
          <a:p>
            <a:pPr marL="342900" lvl="0" indent="-342900">
              <a:spcAft>
                <a:spcPts val="12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CPU:</a:t>
            </a:r>
            <a:r>
              <a:rPr lang="en-CH" dirty="0">
                <a:latin typeface="Cambria" panose="02040503050406030204" pitchFamily="18" charset="0"/>
              </a:rPr>
              <a:t> 4 MPI ranks/node × 32 cores</a:t>
            </a:r>
          </a:p>
          <a:p>
            <a:pPr marL="342900" lvl="0" indent="-342900">
              <a:spcAft>
                <a:spcPts val="12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GPU:</a:t>
            </a:r>
            <a:r>
              <a:rPr lang="en-CH" dirty="0">
                <a:latin typeface="Cambria" panose="02040503050406030204" pitchFamily="18" charset="0"/>
              </a:rPr>
              <a:t> 4 GPUs/node, 1 MPI rank/GPU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18F8C3-D873-CF0A-9A43-0C180D7E9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000" y="1080000"/>
            <a:ext cx="5040000" cy="504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CAE2DE6-5990-7831-4ED7-99278BDA93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000" y="1080000"/>
            <a:ext cx="5040000" cy="50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3B99411-3D4F-FEA9-C7E9-31DDB8AAEBB5}"/>
                  </a:ext>
                </a:extLst>
              </p:cNvPr>
              <p:cNvSpPr txBox="1"/>
              <p:nvPr/>
            </p:nvSpPr>
            <p:spPr>
              <a:xfrm>
                <a:off x="1194042" y="914527"/>
                <a:ext cx="571317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mesh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−16.8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million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macroparticles</m:t>
                      </m:r>
                    </m:oMath>
                  </m:oMathPara>
                </a14:m>
                <a:endParaRPr lang="en-CH" sz="1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3B99411-3D4F-FEA9-C7E9-31DDB8AAE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042" y="914527"/>
                <a:ext cx="5713171" cy="246221"/>
              </a:xfrm>
              <a:prstGeom prst="rect">
                <a:avLst/>
              </a:prstGeom>
              <a:blipFill>
                <a:blip r:embed="rId6"/>
                <a:stretch>
                  <a:fillRect t="-10000" b="-35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BF3C89CC-EB96-BFE2-6C2C-571EFE97A9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000" y="1080000"/>
            <a:ext cx="5040000" cy="50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652826B-DE4B-503D-223C-57086886BB8B}"/>
                  </a:ext>
                </a:extLst>
              </p:cNvPr>
              <p:cNvSpPr txBox="1"/>
              <p:nvPr/>
            </p:nvSpPr>
            <p:spPr>
              <a:xfrm>
                <a:off x="1194042" y="914526"/>
                <a:ext cx="571317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mesh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−134.2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million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macroparticles</m:t>
                      </m:r>
                    </m:oMath>
                  </m:oMathPara>
                </a14:m>
                <a:endParaRPr lang="en-CH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652826B-DE4B-503D-223C-57086886B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042" y="914526"/>
                <a:ext cx="5713171" cy="246221"/>
              </a:xfrm>
              <a:prstGeom prst="rect">
                <a:avLst/>
              </a:prstGeom>
              <a:blipFill>
                <a:blip r:embed="rId8"/>
                <a:stretch>
                  <a:fillRect t="-10000" b="-35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1E7B0F50-B1C9-8FE7-B9D1-67E2A419BE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0000" y="1080000"/>
            <a:ext cx="5040000" cy="50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C7C9CF5-0EB1-0C60-B457-4A2F994EB83A}"/>
                  </a:ext>
                </a:extLst>
              </p:cNvPr>
              <p:cNvSpPr txBox="1"/>
              <p:nvPr/>
            </p:nvSpPr>
            <p:spPr>
              <a:xfrm>
                <a:off x="1194041" y="919471"/>
                <a:ext cx="571317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mesh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−1.07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billion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macroparticles</m:t>
                      </m:r>
                    </m:oMath>
                  </m:oMathPara>
                </a14:m>
                <a:endParaRPr lang="en-CH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C7C9CF5-0EB1-0C60-B457-4A2F994EB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041" y="919471"/>
                <a:ext cx="5713171" cy="246221"/>
              </a:xfrm>
              <a:prstGeom prst="rect">
                <a:avLst/>
              </a:prstGeom>
              <a:blipFill>
                <a:blip r:embed="rId10"/>
                <a:stretch>
                  <a:fillRect t="-10000" b="-4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876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8" grpId="1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04A60-F6AA-8426-AF15-BBE4C7824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D7D5D7D-34F4-542F-D778-71BEA421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9FC8D4-59F2-5244-C5E9-F6396A258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7100" y="3431242"/>
            <a:ext cx="3426758" cy="3426758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2FE77D-4E60-FCA2-EC9C-31415AF7F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555F790-BE98-CA07-D2A0-E852273E1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F6BD620-C2BA-76A6-90A8-E9EFA7FBB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</a:rPr>
              <a:t>Conclusions and Outlook</a:t>
            </a:r>
            <a:endParaRPr lang="en-GB" noProof="0" dirty="0"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6CF4A3-BE69-80B2-D0E9-C89168F055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BDB0B180-2B30-D646-10D8-3158B4BA7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0C13E7"/>
              </a:buClr>
            </a:pPr>
            <a:r>
              <a:rPr lang="en-CH" b="1" dirty="0">
                <a:latin typeface="Cambria" panose="02040503050406030204" pitchFamily="18" charset="0"/>
              </a:rPr>
              <a:t>Conclusions: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b="1" dirty="0">
                <a:solidFill>
                  <a:srgbClr val="0D13E7"/>
                </a:solidFill>
                <a:latin typeface="Cambria" panose="02040503050406030204" pitchFamily="18" charset="0"/>
              </a:rPr>
              <a:t>OPALX</a:t>
            </a:r>
            <a:r>
              <a:rPr lang="en-CH" dirty="0">
                <a:latin typeface="Cambria" panose="02040503050406030204" pitchFamily="18" charset="0"/>
              </a:rPr>
              <a:t> combines </a:t>
            </a:r>
            <a:r>
              <a:rPr lang="en-CH" b="1" dirty="0">
                <a:solidFill>
                  <a:srgbClr val="0D13E7"/>
                </a:solidFill>
                <a:latin typeface="Cambria" panose="02040503050406030204" pitchFamily="18" charset="0"/>
              </a:rPr>
              <a:t>accelerator modelling </a:t>
            </a:r>
            <a:r>
              <a:rPr lang="en-CH" dirty="0">
                <a:latin typeface="Cambria" panose="02040503050406030204" pitchFamily="18" charset="0"/>
              </a:rPr>
              <a:t>with </a:t>
            </a:r>
            <a:r>
              <a:rPr lang="en-CH" b="1" dirty="0">
                <a:solidFill>
                  <a:srgbClr val="0D13E7"/>
                </a:solidFill>
                <a:latin typeface="Cambria" panose="02040503050406030204" pitchFamily="18" charset="0"/>
              </a:rPr>
              <a:t>portable execution </a:t>
            </a:r>
            <a:r>
              <a:rPr lang="en-CH" dirty="0">
                <a:latin typeface="Cambria" panose="02040503050406030204" pitchFamily="18" charset="0"/>
              </a:rPr>
              <a:t>on </a:t>
            </a:r>
            <a:r>
              <a:rPr lang="en-CH" b="1" dirty="0">
                <a:solidFill>
                  <a:srgbClr val="0D13E7"/>
                </a:solidFill>
                <a:latin typeface="Cambria" panose="02040503050406030204" pitchFamily="18" charset="0"/>
              </a:rPr>
              <a:t>CPU</a:t>
            </a:r>
            <a:r>
              <a:rPr lang="en-CH" dirty="0">
                <a:latin typeface="Cambria" panose="02040503050406030204" pitchFamily="18" charset="0"/>
              </a:rPr>
              <a:t> and </a:t>
            </a:r>
            <a:r>
              <a:rPr lang="en-CH" b="1" dirty="0">
                <a:solidFill>
                  <a:srgbClr val="0D13E7"/>
                </a:solidFill>
                <a:latin typeface="Cambria" panose="02040503050406030204" pitchFamily="18" charset="0"/>
              </a:rPr>
              <a:t>GPU</a:t>
            </a:r>
            <a:r>
              <a:rPr lang="en-CH" dirty="0">
                <a:latin typeface="Cambria" panose="02040503050406030204" pitchFamily="18" charset="0"/>
              </a:rPr>
              <a:t> architectures.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b="1" dirty="0">
                <a:solidFill>
                  <a:srgbClr val="0D13E7"/>
                </a:solidFill>
                <a:latin typeface="Cambria" panose="02040503050406030204" pitchFamily="18" charset="0"/>
              </a:rPr>
              <a:t>Physics benchmarks test complementary capabilities</a:t>
            </a:r>
            <a:r>
              <a:rPr lang="en-CH" b="1" dirty="0">
                <a:latin typeface="Cambria" panose="02040503050406030204" pitchFamily="18" charset="0"/>
              </a:rPr>
              <a:t>:</a:t>
            </a:r>
            <a:r>
              <a:rPr lang="en-CH" dirty="0">
                <a:latin typeface="Cambria" panose="02040503050406030204" pitchFamily="18" charset="0"/>
              </a:rPr>
              <a:t> Landau damping in IPPL and disorder-induced heating with P³M in OPALX.</a:t>
            </a:r>
          </a:p>
          <a:p>
            <a:pPr marL="285750" indent="-285750">
              <a:spcBef>
                <a:spcPts val="0"/>
              </a:spcBef>
              <a:spcAft>
                <a:spcPts val="24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b="1" dirty="0">
                <a:solidFill>
                  <a:srgbClr val="0D13E7"/>
                </a:solidFill>
                <a:latin typeface="Cambria" panose="02040503050406030204" pitchFamily="18" charset="0"/>
              </a:rPr>
              <a:t>SwissFEL results show close OPAL–OPALX agreement in RMS beam size evolution</a:t>
            </a:r>
            <a:r>
              <a:rPr lang="en-CH" b="1" dirty="0">
                <a:latin typeface="Cambria" panose="02040503050406030204" pitchFamily="18" charset="0"/>
              </a:rPr>
              <a:t>.</a:t>
            </a:r>
            <a:r>
              <a:rPr lang="en-CH" dirty="0">
                <a:latin typeface="Cambria" panose="02040503050406030204" pitchFamily="18" charset="0"/>
              </a:rPr>
              <a:t> Performance studies demonstrate execution across CPU and GPU systems, including a billion-macroparticle configuration.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C13E7"/>
              </a:buClr>
            </a:pPr>
            <a:r>
              <a:rPr lang="en-CH" b="1" dirty="0">
                <a:latin typeface="Cambria" panose="02040503050406030204" pitchFamily="18" charset="0"/>
              </a:rPr>
              <a:t>Outlook: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Further performance optimisation on CPUs and GPUs.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Extend ring-simulation capabilities.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Continue development and verification of the 2.5D space-charge solver.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0C13E7"/>
              </a:buClr>
              <a:buFont typeface="Wingdings" pitchFamily="2" charset="2"/>
              <a:buChar char="Ø"/>
            </a:pPr>
            <a:r>
              <a:rPr lang="en-CH" sz="2200" b="1" i="1" dirty="0">
                <a:solidFill>
                  <a:srgbClr val="0D13E7"/>
                </a:solidFill>
                <a:latin typeface="Cambria" panose="02040503050406030204" pitchFamily="18" charset="0"/>
              </a:rPr>
              <a:t>OPALX v1.0 release by the end of October — Stay tuned!</a:t>
            </a:r>
            <a:endParaRPr lang="en-CH" sz="2200" i="1" dirty="0">
              <a:solidFill>
                <a:srgbClr val="0D13E7"/>
              </a:solidFill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0C13E7"/>
              </a:buClr>
            </a:pPr>
            <a:endParaRPr lang="en-CH" sz="18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00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A4C5F-07A5-87FE-B497-9A3638C08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3CF5CA-F656-E5F7-ACA4-CE890E62D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391" y="2165079"/>
            <a:ext cx="8708167" cy="2007994"/>
          </a:xfrm>
          <a:effectLst/>
        </p:spPr>
        <p:txBody>
          <a:bodyPr/>
          <a:lstStyle/>
          <a:p>
            <a:r>
              <a:rPr lang="en-GB" sz="6600" i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</a:rPr>
              <a:t>Thank you!</a:t>
            </a:r>
            <a:endParaRPr lang="en-GB" sz="6600" i="1" noProof="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246966-0602-2BF0-6856-621C00ACA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242" y="3431242"/>
            <a:ext cx="3426758" cy="3426758"/>
          </a:xfrm>
          <a:prstGeom prst="rect">
            <a:avLst/>
          </a:prstGeom>
          <a:effectLst>
            <a:softEdge rad="112900"/>
          </a:effectLst>
        </p:spPr>
      </p:pic>
    </p:spTree>
    <p:extLst>
      <p:ext uri="{BB962C8B-B14F-4D97-AF65-F5344CB8AC3E}">
        <p14:creationId xmlns:p14="http://schemas.microsoft.com/office/powerpoint/2010/main" val="141131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7EB52-B7D8-48AA-9A15-F6003B468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DBEDE74-23B9-8A46-8476-B7C0AAFB5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  <a:buClr>
                <a:srgbClr val="01214B"/>
              </a:buClr>
            </a:pPr>
            <a:r>
              <a:rPr lang="en-GB" sz="1000" dirty="0">
                <a:latin typeface="Cambria" panose="02040503050406030204" pitchFamily="18" charset="0"/>
              </a:rPr>
              <a:t>[</a:t>
            </a:r>
            <a:r>
              <a:rPr lang="en-GB" sz="1000" dirty="0">
                <a:solidFill>
                  <a:srgbClr val="0C13E7"/>
                </a:solidFill>
                <a:latin typeface="Cambria" panose="02040503050406030204" pitchFamily="18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GB" sz="1000" dirty="0">
                <a:latin typeface="Cambria" panose="02040503050406030204" pitchFamily="18" charset="0"/>
              </a:rPr>
              <a:t>] A. Adelmann </a:t>
            </a:r>
            <a:r>
              <a:rPr lang="en-GB" sz="1000" i="1" dirty="0">
                <a:latin typeface="Cambria" panose="02040503050406030204" pitchFamily="18" charset="0"/>
              </a:rPr>
              <a:t>et al.</a:t>
            </a:r>
            <a:r>
              <a:rPr lang="en-GB" sz="1000" dirty="0">
                <a:latin typeface="Cambria" panose="02040503050406030204" pitchFamily="18" charset="0"/>
              </a:rPr>
              <a:t>, </a:t>
            </a:r>
            <a:r>
              <a:rPr lang="en-CH" sz="1000" dirty="0">
                <a:latin typeface="Cambria" panose="02040503050406030204" pitchFamily="18" charset="0"/>
              </a:rPr>
              <a:t>“</a:t>
            </a:r>
            <a:r>
              <a:rPr lang="en-GB" sz="1000" dirty="0">
                <a:latin typeface="Cambria" panose="02040503050406030204" pitchFamily="18" charset="0"/>
              </a:rPr>
              <a:t>OPAL a versatile tool for charged particle accelerator simulations</a:t>
            </a:r>
            <a:r>
              <a:rPr lang="en-CH" sz="1000" dirty="0">
                <a:latin typeface="Cambria" panose="02040503050406030204" pitchFamily="18" charset="0"/>
              </a:rPr>
              <a:t>”</a:t>
            </a:r>
            <a:r>
              <a:rPr lang="en-GB" sz="1000" dirty="0">
                <a:latin typeface="Cambria" panose="02040503050406030204" pitchFamily="18" charset="0"/>
              </a:rPr>
              <a:t> (2019), arXiv:1905.06654 [</a:t>
            </a:r>
            <a:r>
              <a:rPr lang="en-GB" sz="1000" dirty="0" err="1">
                <a:latin typeface="Cambria" panose="02040503050406030204" pitchFamily="18" charset="0"/>
              </a:rPr>
              <a:t>physics.acc-ph</a:t>
            </a:r>
            <a:r>
              <a:rPr lang="en-GB" sz="1000" dirty="0">
                <a:latin typeface="Cambria" panose="02040503050406030204" pitchFamily="18" charset="0"/>
              </a:rPr>
              <a:t>].</a:t>
            </a:r>
          </a:p>
          <a:p>
            <a:pPr>
              <a:spcBef>
                <a:spcPts val="0"/>
              </a:spcBef>
              <a:spcAft>
                <a:spcPts val="1800"/>
              </a:spcAft>
              <a:buClr>
                <a:srgbClr val="01214B"/>
              </a:buClr>
            </a:pPr>
            <a:r>
              <a:rPr lang="en-GB" sz="1000" dirty="0">
                <a:latin typeface="Cambria" panose="02040503050406030204" pitchFamily="18" charset="0"/>
              </a:rPr>
              <a:t>[</a:t>
            </a:r>
            <a:r>
              <a:rPr lang="en-GB" sz="1000" dirty="0">
                <a:solidFill>
                  <a:srgbClr val="0C13E7"/>
                </a:solidFill>
                <a:latin typeface="Cambria" panose="02040503050406030204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GB" sz="1000" dirty="0">
                <a:latin typeface="Cambria" panose="02040503050406030204" pitchFamily="18" charset="0"/>
              </a:rPr>
              <a:t>] OPALX Project, OPALX: Object-oriented particle accelerator library for exascale, </a:t>
            </a:r>
            <a:r>
              <a:rPr lang="en-GB" sz="1000" dirty="0">
                <a:latin typeface="Cambria" panose="02040503050406030204" pitchFamily="18" charset="0"/>
                <a:hlinkClick r:id="rId5"/>
              </a:rPr>
              <a:t>https://github.com/OPALX-project/OPALX </a:t>
            </a:r>
            <a:r>
              <a:rPr lang="en-GB" sz="1000" dirty="0">
                <a:latin typeface="Cambria" panose="02040503050406030204" pitchFamily="18" charset="0"/>
              </a:rPr>
              <a:t>(2026)</a:t>
            </a:r>
          </a:p>
          <a:p>
            <a:pPr>
              <a:spcBef>
                <a:spcPts val="0"/>
              </a:spcBef>
              <a:spcAft>
                <a:spcPts val="1800"/>
              </a:spcAft>
              <a:buClr>
                <a:srgbClr val="01214B"/>
              </a:buClr>
            </a:pPr>
            <a:r>
              <a:rPr lang="en-GB" sz="1000" dirty="0">
                <a:latin typeface="Cambria" panose="02040503050406030204" pitchFamily="18" charset="0"/>
              </a:rPr>
              <a:t>[</a:t>
            </a:r>
            <a:r>
              <a:rPr lang="en-GB" sz="1000" dirty="0">
                <a:solidFill>
                  <a:srgbClr val="0C13E7"/>
                </a:solidFill>
                <a:latin typeface="Cambria" panose="02040503050406030204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en-GB" sz="1000" dirty="0">
                <a:latin typeface="Cambria" panose="02040503050406030204" pitchFamily="18" charset="0"/>
              </a:rPr>
              <a:t>] S. Muralikrishnan </a:t>
            </a:r>
            <a:r>
              <a:rPr lang="en-GB" sz="1000" i="1" dirty="0">
                <a:latin typeface="Cambria" panose="02040503050406030204" pitchFamily="18" charset="0"/>
              </a:rPr>
              <a:t>et al.</a:t>
            </a:r>
            <a:r>
              <a:rPr lang="en-GB" sz="1000" dirty="0">
                <a:latin typeface="Cambria" panose="02040503050406030204" pitchFamily="18" charset="0"/>
              </a:rPr>
              <a:t>, </a:t>
            </a:r>
            <a:r>
              <a:rPr lang="en-CH" sz="1000" dirty="0">
                <a:latin typeface="Cambria" panose="02040503050406030204" pitchFamily="18" charset="0"/>
              </a:rPr>
              <a:t>“</a:t>
            </a:r>
            <a:r>
              <a:rPr lang="en-GB" sz="1000" dirty="0">
                <a:latin typeface="Cambria" panose="02040503050406030204" pitchFamily="18" charset="0"/>
              </a:rPr>
              <a:t>Scaling and performance portability of the particle-in-cell scheme for plasma physics applications through mini-apps targeting exascale architectures</a:t>
            </a:r>
            <a:r>
              <a:rPr lang="en-CH" sz="1000" dirty="0">
                <a:latin typeface="Cambria" panose="02040503050406030204" pitchFamily="18" charset="0"/>
              </a:rPr>
              <a:t>”</a:t>
            </a:r>
            <a:r>
              <a:rPr lang="en-GB" sz="1000" dirty="0">
                <a:latin typeface="Cambria" panose="02040503050406030204" pitchFamily="18" charset="0"/>
              </a:rPr>
              <a:t>, </a:t>
            </a:r>
            <a:r>
              <a:rPr lang="en-GB" sz="1000" i="1" dirty="0">
                <a:latin typeface="Cambria" panose="02040503050406030204" pitchFamily="18" charset="0"/>
              </a:rPr>
              <a:t>in Proc. </a:t>
            </a:r>
            <a:r>
              <a:rPr lang="en-GB" sz="1000" dirty="0">
                <a:latin typeface="Cambria" panose="02040503050406030204" pitchFamily="18" charset="0"/>
              </a:rPr>
              <a:t>2024 SIAM Conference on Parallel Processing for Scientific Computing (PP) (Society for Industrial and Applied Mathematics, 2024) pp. 26–38. </a:t>
            </a:r>
            <a:r>
              <a:rPr lang="en-GB" sz="1000" dirty="0">
                <a:latin typeface="Cambria" panose="02040503050406030204" pitchFamily="18" charset="0"/>
                <a:hlinkClick r:id="rId6"/>
              </a:rPr>
              <a:t>Link</a:t>
            </a:r>
            <a:endParaRPr lang="en-GB" sz="1000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Clr>
                <a:srgbClr val="01214B"/>
              </a:buClr>
            </a:pPr>
            <a:r>
              <a:rPr lang="en-GB" sz="1000" dirty="0">
                <a:latin typeface="Cambria" panose="02040503050406030204" pitchFamily="18" charset="0"/>
              </a:rPr>
              <a:t>[</a:t>
            </a:r>
            <a:r>
              <a:rPr lang="en-GB" sz="1000" dirty="0">
                <a:solidFill>
                  <a:srgbClr val="0C13E7"/>
                </a:solidFill>
                <a:latin typeface="Cambria" panose="02040503050406030204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r>
              <a:rPr lang="en-GB" sz="1000" dirty="0">
                <a:latin typeface="Cambria" panose="02040503050406030204" pitchFamily="18" charset="0"/>
              </a:rPr>
              <a:t>] C. R. Trott </a:t>
            </a:r>
            <a:r>
              <a:rPr lang="en-GB" sz="1000" i="1" dirty="0">
                <a:latin typeface="Cambria" panose="02040503050406030204" pitchFamily="18" charset="0"/>
              </a:rPr>
              <a:t>et al.</a:t>
            </a:r>
            <a:r>
              <a:rPr lang="en-GB" sz="1000" dirty="0">
                <a:latin typeface="Cambria" panose="02040503050406030204" pitchFamily="18" charset="0"/>
              </a:rPr>
              <a:t>, </a:t>
            </a:r>
            <a:r>
              <a:rPr lang="en-CH" sz="1000" dirty="0">
                <a:latin typeface="Cambria" panose="02040503050406030204" pitchFamily="18" charset="0"/>
              </a:rPr>
              <a:t>“</a:t>
            </a:r>
            <a:r>
              <a:rPr lang="en-GB" sz="1000" dirty="0" err="1">
                <a:latin typeface="Cambria" panose="02040503050406030204" pitchFamily="18" charset="0"/>
              </a:rPr>
              <a:t>Kokkos</a:t>
            </a:r>
            <a:r>
              <a:rPr lang="en-GB" sz="1000" dirty="0">
                <a:latin typeface="Cambria" panose="02040503050406030204" pitchFamily="18" charset="0"/>
              </a:rPr>
              <a:t> 3: Programming model extensions for the exascale era</a:t>
            </a:r>
            <a:r>
              <a:rPr lang="en-CH" sz="1000" dirty="0">
                <a:latin typeface="Cambria" panose="02040503050406030204" pitchFamily="18" charset="0"/>
              </a:rPr>
              <a:t>”</a:t>
            </a:r>
            <a:r>
              <a:rPr lang="en-GB" sz="1000" dirty="0">
                <a:latin typeface="Cambria" panose="02040503050406030204" pitchFamily="18" charset="0"/>
              </a:rPr>
              <a:t>, IEEE Transactions on Parallel and Distributed Systems 33, 805 (2022). </a:t>
            </a:r>
            <a:r>
              <a:rPr lang="en-GB" sz="1000" dirty="0">
                <a:solidFill>
                  <a:srgbClr val="0C13E7"/>
                </a:solidFill>
                <a:latin typeface="Cambria" panose="020405030504060302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GB" sz="1000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Clr>
                <a:srgbClr val="01214B"/>
              </a:buClr>
            </a:pPr>
            <a:r>
              <a:rPr lang="en-CH" sz="1000" dirty="0">
                <a:latin typeface="Cambria" panose="02040503050406030204" pitchFamily="18" charset="0"/>
              </a:rPr>
              <a:t>[</a:t>
            </a:r>
            <a:r>
              <a:rPr lang="en-CH" sz="1000" dirty="0">
                <a:solidFill>
                  <a:srgbClr val="0C13E7"/>
                </a:solidFill>
                <a:latin typeface="Cambria" panose="02040503050406030204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</a:t>
            </a:r>
            <a:r>
              <a:rPr lang="en-CH" sz="1000" dirty="0">
                <a:latin typeface="Cambria" panose="02040503050406030204" pitchFamily="18" charset="0"/>
              </a:rPr>
              <a:t>] A. Ayala, S. Tomov, A. Haidar, and J. Dongarra, “heFFTe: Highly Efficient FFT for Exascale”, in </a:t>
            </a:r>
            <a:r>
              <a:rPr lang="en-CH" sz="1000" i="1" dirty="0">
                <a:latin typeface="Cambria" panose="02040503050406030204" pitchFamily="18" charset="0"/>
              </a:rPr>
              <a:t>Computational Science – ICCS 2020</a:t>
            </a:r>
            <a:r>
              <a:rPr lang="en-CH" sz="1000" dirty="0">
                <a:latin typeface="Cambria" panose="02040503050406030204" pitchFamily="18" charset="0"/>
              </a:rPr>
              <a:t>, Amsterdam, The Netherlands, 2020, pp. 262–275. doi: </a:t>
            </a:r>
            <a:r>
              <a:rPr lang="en-CH" sz="1000" dirty="0">
                <a:solidFill>
                  <a:srgbClr val="0C13E7"/>
                </a:solidFill>
                <a:latin typeface="Cambria" panose="020405030504060302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10.1007/978-3-030-50371-0_19</a:t>
            </a:r>
            <a:r>
              <a:rPr lang="en-CH" sz="1000" dirty="0">
                <a:latin typeface="Cambria" panose="02040503050406030204" pitchFamily="18" charset="0"/>
              </a:rPr>
              <a:t>.</a:t>
            </a:r>
            <a:endParaRPr lang="en-GB" sz="1000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Clr>
                <a:srgbClr val="01214B"/>
              </a:buClr>
            </a:pPr>
            <a:r>
              <a:rPr lang="en-GB" sz="1000" dirty="0">
                <a:latin typeface="Cambria" panose="02040503050406030204" pitchFamily="18" charset="0"/>
              </a:rPr>
              <a:t>[</a:t>
            </a:r>
            <a:r>
              <a:rPr lang="en-GB" sz="1000" dirty="0">
                <a:solidFill>
                  <a:srgbClr val="0C13E7"/>
                </a:solidFill>
                <a:latin typeface="Cambria" panose="02040503050406030204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r>
              <a:rPr lang="en-GB" sz="1000" dirty="0">
                <a:latin typeface="Cambria" panose="02040503050406030204" pitchFamily="18" charset="0"/>
              </a:rPr>
              <a:t>] Message Passing Interface Forum, MPI: A Message-Passing Interface Standard, Version 5.0 (2025). </a:t>
            </a:r>
            <a:r>
              <a:rPr lang="en-GB" sz="1000" dirty="0">
                <a:solidFill>
                  <a:srgbClr val="0C13E7"/>
                </a:solidFill>
                <a:latin typeface="Cambria" panose="020405030504060302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GB" sz="1000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Clr>
                <a:srgbClr val="01214B"/>
              </a:buClr>
            </a:pPr>
            <a:r>
              <a:rPr lang="en-CH" sz="1000" dirty="0">
                <a:latin typeface="Cambria" panose="02040503050406030204" pitchFamily="18" charset="0"/>
              </a:rPr>
              <a:t>[</a:t>
            </a:r>
            <a:r>
              <a:rPr lang="en-CH" sz="1000" dirty="0">
                <a:solidFill>
                  <a:srgbClr val="0C13E7"/>
                </a:solidFill>
                <a:latin typeface="Cambria" panose="02040503050406030204" pitchFamily="18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</a:t>
            </a:r>
            <a:r>
              <a:rPr lang="en-CH" sz="1000" dirty="0">
                <a:latin typeface="Cambria" panose="02040503050406030204" pitchFamily="18" charset="0"/>
              </a:rPr>
              <a:t>] S. Mayani, P. Fischill, S. Muralikrishnan, and A. Adelmann, “A Comparison of Massively Parallel Performance Portable Particle-in-Cell schemes for electrostatic kinetic plasma simulations”. </a:t>
            </a:r>
            <a:r>
              <a:rPr lang="en-CH" sz="1000" i="1" dirty="0">
                <a:latin typeface="Cambria" panose="02040503050406030204" pitchFamily="18" charset="0"/>
              </a:rPr>
              <a:t>In Proc. </a:t>
            </a:r>
            <a:r>
              <a:rPr lang="en-CH" sz="1000" dirty="0">
                <a:latin typeface="Cambria" panose="02040503050406030204" pitchFamily="18" charset="0"/>
              </a:rPr>
              <a:t>Platform for Advanced Scientific Computing Conference (PASC '26). Association for Computing Machinery, New York, NY, USA, Article 18, 1–11. </a:t>
            </a:r>
            <a:r>
              <a:rPr lang="en-CH" sz="1000" dirty="0">
                <a:solidFill>
                  <a:srgbClr val="0C13E7"/>
                </a:solidFill>
                <a:latin typeface="Cambria" panose="020405030504060302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https://doi.org/10.1145/3815572.3815754</a:t>
            </a:r>
            <a:endParaRPr lang="en-CH" sz="1000" dirty="0">
              <a:solidFill>
                <a:srgbClr val="0C13E7"/>
              </a:solidFill>
              <a:latin typeface="Cambria" panose="02040503050406030204" pitchFamily="18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9F3801C-4B29-27AF-0075-358111EEC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BC9C59-891B-357F-0C19-60F5C7C7A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DA4937-3E35-C39B-FD88-215C908F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3E1AC36-E6A0-E65C-6750-2ABAAE773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</a:rPr>
              <a:t>References</a:t>
            </a:r>
            <a:endParaRPr lang="en-GB" noProof="0" dirty="0"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A85FB0-C5D4-C81B-0F26-8C90B24296E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56896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715CE-AADB-099D-654A-20CD1836E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4B8A53-B435-C9DF-75A0-E9AA5B3811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391" y="2165079"/>
            <a:ext cx="8708167" cy="2007994"/>
          </a:xfrm>
          <a:effectLst/>
        </p:spPr>
        <p:txBody>
          <a:bodyPr/>
          <a:lstStyle/>
          <a:p>
            <a:r>
              <a:rPr lang="en-GB" sz="6600" i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</a:rPr>
              <a:t>Backup Slides</a:t>
            </a:r>
            <a:endParaRPr lang="en-GB" sz="6600" i="1" noProof="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460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05D1C-73C3-5C11-D1A1-D20DD177D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3CCDAAC-1922-E0B4-D9D4-9DAEBF754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C0B6962-41B8-40E0-BAEF-333A71C98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6106946-8BFE-57FE-DA96-6593D5076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02CAFEE-60CE-EF6E-64D6-F34495C64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Complete </a:t>
            </a:r>
            <a:r>
              <a:rPr lang="en-GB" dirty="0">
                <a:latin typeface="Cambria" panose="02040503050406030204" pitchFamily="18" charset="0"/>
              </a:rPr>
              <a:t>S</a:t>
            </a:r>
            <a:r>
              <a:rPr lang="en-GB" noProof="0" dirty="0" err="1">
                <a:latin typeface="Cambria" panose="02040503050406030204" pitchFamily="18" charset="0"/>
              </a:rPr>
              <a:t>caling</a:t>
            </a:r>
            <a:r>
              <a:rPr lang="en-GB" noProof="0" dirty="0">
                <a:latin typeface="Cambria" panose="02040503050406030204" pitchFamily="18" charset="0"/>
              </a:rPr>
              <a:t> Plots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618E4C-B3EF-0E9F-759B-78CAA125F5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CC6291-18E6-A52E-CD7C-8AD7995B9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87" y="1088740"/>
            <a:ext cx="5852563" cy="49326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F3FB411-E44E-F3A1-1D5A-A281B72C26D0}"/>
              </a:ext>
            </a:extLst>
          </p:cNvPr>
          <p:cNvSpPr txBox="1"/>
          <p:nvPr/>
        </p:nvSpPr>
        <p:spPr>
          <a:xfrm>
            <a:off x="1711722" y="5944444"/>
            <a:ext cx="347265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CH" sz="1000" i="1" dirty="0">
                <a:latin typeface="Cambria" panose="02040503050406030204" pitchFamily="18" charset="0"/>
              </a:rPr>
              <a:t>FFT solver on ALPs had a bug. Updated scaling is much better.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C5B1D4-B98D-87B0-CD49-5F4948086001}"/>
              </a:ext>
            </a:extLst>
          </p:cNvPr>
          <p:cNvSpPr txBox="1"/>
          <p:nvPr/>
        </p:nvSpPr>
        <p:spPr>
          <a:xfrm>
            <a:off x="2817811" y="1358568"/>
            <a:ext cx="2252664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CH" sz="1100" i="1" dirty="0">
                <a:latin typeface="Cambria" panose="02040503050406030204" pitchFamily="18" charset="0"/>
              </a:rPr>
              <a:t>Courtesy of S. Mayani et al., PASC’26.</a:t>
            </a:r>
            <a:r>
              <a:rPr lang="en-CH" sz="1100" i="1" baseline="30000" dirty="0">
                <a:latin typeface="Cambria" panose="02040503050406030204" pitchFamily="18" charset="0"/>
              </a:rPr>
              <a:t>[</a:t>
            </a:r>
            <a:r>
              <a:rPr lang="en-CH" sz="1100" i="1" baseline="30000" dirty="0">
                <a:solidFill>
                  <a:srgbClr val="0C13E7"/>
                </a:solidFill>
                <a:latin typeface="Cambria" panose="02040503050406030204" pitchFamily="18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r>
              <a:rPr lang="en-CH" sz="1100" i="1" baseline="30000" dirty="0">
                <a:solidFill>
                  <a:srgbClr val="0C13E7"/>
                </a:solidFill>
                <a:latin typeface="Cambria" panose="02040503050406030204" pitchFamily="18" charset="0"/>
              </a:rPr>
              <a:t>]</a:t>
            </a:r>
            <a:endParaRPr lang="en-CH" sz="1100" i="1" dirty="0">
              <a:solidFill>
                <a:srgbClr val="0C13E7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6AE7D7-7379-AD40-8F08-5A20E7C23331}"/>
              </a:ext>
            </a:extLst>
          </p:cNvPr>
          <p:cNvSpPr txBox="1"/>
          <p:nvPr/>
        </p:nvSpPr>
        <p:spPr>
          <a:xfrm>
            <a:off x="2471057" y="1032733"/>
            <a:ext cx="19539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noProof="0" dirty="0">
                <a:latin typeface="Cambria" panose="02040503050406030204" pitchFamily="18" charset="0"/>
              </a:rPr>
              <a:t>IPPL: Landau damping</a:t>
            </a:r>
            <a:endParaRPr lang="en-CH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09C5A0-62EE-8270-608A-C7E82936CD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0000" y="1209600"/>
            <a:ext cx="5076000" cy="5076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9CFA2DB-3BC7-AE36-36F0-E5E031A294C7}"/>
              </a:ext>
            </a:extLst>
          </p:cNvPr>
          <p:cNvSpPr txBox="1"/>
          <p:nvPr/>
        </p:nvSpPr>
        <p:spPr>
          <a:xfrm>
            <a:off x="8499703" y="1015688"/>
            <a:ext cx="25184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latin typeface="Cambria" panose="02040503050406030204" pitchFamily="18" charset="0"/>
              </a:rPr>
              <a:t>OPALX</a:t>
            </a:r>
            <a:r>
              <a:rPr lang="en-GB" sz="1400" noProof="0" dirty="0">
                <a:latin typeface="Cambria" panose="02040503050406030204" pitchFamily="18" charset="0"/>
              </a:rPr>
              <a:t>: </a:t>
            </a:r>
            <a:r>
              <a:rPr lang="en-GB" sz="1400" noProof="0" dirty="0" err="1">
                <a:latin typeface="Cambria" panose="02040503050406030204" pitchFamily="18" charset="0"/>
              </a:rPr>
              <a:t>SwissFEL</a:t>
            </a:r>
            <a:r>
              <a:rPr lang="en-GB" sz="1400" noProof="0" dirty="0">
                <a:latin typeface="Cambria" panose="02040503050406030204" pitchFamily="18" charset="0"/>
              </a:rPr>
              <a:t> booster</a:t>
            </a:r>
            <a:endParaRPr lang="en-CH" sz="1400" dirty="0"/>
          </a:p>
        </p:txBody>
      </p:sp>
    </p:spTree>
    <p:extLst>
      <p:ext uri="{BB962C8B-B14F-4D97-AF65-F5344CB8AC3E}">
        <p14:creationId xmlns:p14="http://schemas.microsoft.com/office/powerpoint/2010/main" val="2461505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67B7B-D3A5-3035-7173-AC2923112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103F38A-7056-8ECF-ABD7-8353624A3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CF2B2-8D43-3746-DC8D-646F3C058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A9B8F12-5AED-F43E-72DF-CFB232878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C77E116-5DC1-AFA1-F05F-464AE9491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DIH Benchmark: Setup and Reference Values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866B9B-D9BD-EDCF-8CFE-6CEDF192C7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Open-boundary P³M benchmark with similarity scaling">
            <a:extLst>
              <a:ext uri="{FF2B5EF4-FFF2-40B4-BE49-F238E27FC236}">
                <a16:creationId xmlns:a16="http://schemas.microsoft.com/office/drawing/2014/main" id="{113608B1-BE08-83D5-8533-1D5A1F1916A8}"/>
              </a:ext>
            </a:extLst>
          </p:cNvPr>
          <p:cNvSpPr>
            <a:spLocks noGrp="1"/>
          </p:cNvSpPr>
          <p:nvPr/>
        </p:nvSpPr>
        <p:spPr>
          <a:xfrm>
            <a:off x="695325" y="1095375"/>
            <a:ext cx="108204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1" dirty="0">
                <a:solidFill>
                  <a:srgbClr val="000000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Open-boundary P³M benchmark</a:t>
            </a:r>
            <a:r>
              <a:rPr lang="en-US" sz="1950" b="0" i="1" dirty="0">
                <a:solidFill>
                  <a:srgbClr val="000000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, courtesy of A. </a:t>
            </a:r>
            <a:r>
              <a:rPr lang="en-US" sz="1950" b="0" i="1" dirty="0" err="1">
                <a:solidFill>
                  <a:srgbClr val="000000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Liemen</a:t>
            </a:r>
            <a:endParaRPr sz="1950" b="0" i="1" dirty="0">
              <a:solidFill>
                <a:srgbClr val="000000"/>
              </a:solidFill>
              <a:latin typeface="Cambria" panose="02040503050406030204" pitchFamily="18" charset="0"/>
              <a:ea typeface="Times New Roman"/>
              <a:cs typeface="Times New Roman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E145FBC-2D45-6421-4BBE-0C144E864F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2722508"/>
              </p:ext>
            </p:extLst>
          </p:nvPr>
        </p:nvGraphicFramePr>
        <p:xfrm>
          <a:off x="695325" y="1762125"/>
          <a:ext cx="5238750" cy="3912870"/>
        </p:xfrm>
        <a:graphic>
          <a:graphicData uri="http://schemas.openxmlformats.org/drawingml/2006/table">
            <a:tbl>
              <a:tblPr/>
              <a:tblGrid>
                <a:gridCol w="186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1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 gridSpan="2">
                  <a:txBody>
                    <a:bodyPr/>
                    <a:lstStyle/>
                    <a:p>
                      <a:pPr algn="l"/>
                      <a:r>
                        <a:rPr sz="1950" b="1" dirty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Simulation setup</a:t>
                      </a:r>
                    </a:p>
                  </a:txBody>
                  <a:tcPr anchor="ctr">
                    <a:solidFill>
                      <a:srgbClr val="1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1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Distribution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Uniform electron sphere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Macroparticles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156,055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Sphere radius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1.774 mm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Total charge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−25.0028 nC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Mesh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128³, initial h = 29.334 µm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Long-range solve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Open Hockney FFT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Cutoff r</a:t>
                      </a:r>
                      <a:r>
                        <a:rPr sz="1250" b="0" baseline="-2500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 / h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0.5, 1, 1.5, 2, 3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Time step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0.431246 ps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Duration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500 steps ≈ 5 plasma periods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Execution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8 MPI ranks, SERIAL backend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28FE2C2-BB22-511C-DCF9-4BC961A408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8293834"/>
              </p:ext>
            </p:extLst>
          </p:nvPr>
        </p:nvGraphicFramePr>
        <p:xfrm>
          <a:off x="6229350" y="1762125"/>
          <a:ext cx="5267325" cy="3352800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3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 gridSpan="2">
                  <a:txBody>
                    <a:bodyPr/>
                    <a:lstStyle/>
                    <a:p>
                      <a:pPr algn="l"/>
                      <a:r>
                        <a:rPr sz="1950" b="1" dirty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Similarity scaling and reference</a:t>
                      </a:r>
                    </a:p>
                  </a:txBody>
                  <a:tcPr anchor="ctr">
                    <a:solidFill>
                      <a:srgbClr val="1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1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Reference radius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17.74 µm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Length scale S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Macro weight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≈ 10⁶ electrons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Electron density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6.6731 × 10¹⁸ m⁻³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Plasma period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43.115 </a:t>
                      </a:r>
                      <a:r>
                        <a:rPr sz="1650" b="0" dirty="0" err="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ps</a:t>
                      </a:r>
                      <a:r>
                        <a:rPr sz="1650" b="0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 (unchanged)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Reference emittance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0.491 nm</a:t>
                      </a:r>
                    </a:p>
                  </a:txBody>
                  <a:tcPr anchor="ctr">
                    <a:solidFill>
                      <a:srgbClr val="D2C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Scaled emittance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S² × 0.491 nm = 4.91 µm</a:t>
                      </a:r>
                    </a:p>
                  </a:txBody>
                  <a:tcPr anchor="ctr">
                    <a:solidFill>
                      <a:srgbClr val="E8E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Position and velocity scale by S.">
            <a:extLst>
              <a:ext uri="{FF2B5EF4-FFF2-40B4-BE49-F238E27FC236}">
                <a16:creationId xmlns:a16="http://schemas.microsoft.com/office/drawing/2014/main" id="{DB412578-CA30-76EE-1BA3-7BC6C003FDA5}"/>
              </a:ext>
            </a:extLst>
          </p:cNvPr>
          <p:cNvSpPr>
            <a:spLocks noGrp="1"/>
          </p:cNvSpPr>
          <p:nvPr/>
        </p:nvSpPr>
        <p:spPr>
          <a:xfrm>
            <a:off x="6334125" y="5276850"/>
            <a:ext cx="50958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 i="0">
                <a:solidFill>
                  <a:srgbClr val="1000FF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800" b="0" i="0" dirty="0">
                <a:solidFill>
                  <a:srgbClr val="1000FF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Position and velocity scale by S.</a:t>
            </a:r>
          </a:p>
          <a:p>
            <a:pPr>
              <a:defRPr sz="1800" b="0" i="0">
                <a:solidFill>
                  <a:srgbClr val="1000FF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800" b="0" i="0" dirty="0">
                <a:solidFill>
                  <a:srgbClr val="1000FF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Normalized emittance scales by S².</a:t>
            </a:r>
          </a:p>
        </p:txBody>
      </p:sp>
      <p:sp>
        <p:nvSpPr>
          <p:cNvPr id="14" name="Reference: Mitchell and Qiang, IPAC 2015; Bachmann, Chapter 4.">
            <a:extLst>
              <a:ext uri="{FF2B5EF4-FFF2-40B4-BE49-F238E27FC236}">
                <a16:creationId xmlns:a16="http://schemas.microsoft.com/office/drawing/2014/main" id="{7226203E-31F6-562E-1954-6C6E203C0AC3}"/>
              </a:ext>
            </a:extLst>
          </p:cNvPr>
          <p:cNvSpPr>
            <a:spLocks noGrp="1"/>
          </p:cNvSpPr>
          <p:nvPr/>
        </p:nvSpPr>
        <p:spPr>
          <a:xfrm>
            <a:off x="695325" y="6038850"/>
            <a:ext cx="106203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 i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350" b="0" i="0" dirty="0">
                <a:solidFill>
                  <a:srgbClr val="444444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Reference: Mitchell and Qiang, IPAC 2015; Bachmann, Chapter 4.</a:t>
            </a:r>
          </a:p>
        </p:txBody>
      </p:sp>
    </p:spTree>
    <p:extLst>
      <p:ext uri="{BB962C8B-B14F-4D97-AF65-F5344CB8AC3E}">
        <p14:creationId xmlns:p14="http://schemas.microsoft.com/office/powerpoint/2010/main" val="2967907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14C0D-DDFA-E28F-60D5-998225BA2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8DB1CB7-5A66-ED11-6ACD-05590A622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02.10.26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18AFCCE-D11E-6FBA-04B8-21A86082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Performance-Portable Space-Charge Methods in OPALX – M. Zampetakis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011C4E-6EAC-693F-F570-2272DBE3A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20E04B7-962B-EE4D-56D9-5AAAB9307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Clusters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A5CD61-EB4D-9998-1879-C72D2D2887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0A79A3-2F8A-811D-D64F-C72FF586464D}"/>
              </a:ext>
            </a:extLst>
          </p:cNvPr>
          <p:cNvSpPr txBox="1"/>
          <p:nvPr/>
        </p:nvSpPr>
        <p:spPr>
          <a:xfrm>
            <a:off x="695325" y="1088740"/>
            <a:ext cx="108013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en-CH" sz="1800" b="1" i="0" spc="15" dirty="0">
                <a:solidFill>
                  <a:srgbClr val="0D13E7"/>
                </a:solidFill>
                <a:effectLst/>
                <a:latin typeface="Cambria" panose="0204050305040603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Merlin7</a:t>
            </a:r>
            <a:endParaRPr lang="en-CH" sz="1800" b="1" i="0" spc="15" dirty="0">
              <a:solidFill>
                <a:srgbClr val="0D13E7"/>
              </a:solidFill>
              <a:effectLst/>
              <a:latin typeface="Cambria" panose="02040503050406030204" pitchFamily="18" charset="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CH" sz="1800" b="0" i="0" spc="15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Multi-core CPU node (x86), </a:t>
            </a:r>
            <a:r>
              <a:rPr lang="en-CH" sz="1800" b="0" i="1" spc="15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2x</a:t>
            </a:r>
            <a:r>
              <a:rPr lang="en-CH" sz="1800" b="0" i="0" spc="15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 AMD EPYC 7742 (x86_64 Rome, 64 Cores, 3.2GHz) with 512GB DRR4 3200Mhz RAM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CH" sz="1800" b="0" i="0" spc="15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Multi-core CPU + GPU node (x86), </a:t>
            </a:r>
            <a:r>
              <a:rPr lang="en-CH" sz="1800" b="0" i="1" spc="15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2x</a:t>
            </a:r>
            <a:r>
              <a:rPr lang="en-CH" sz="1800" b="0" i="0" spc="15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 AMD EPYC 7713 (x86_64 Milan, 64 Cores, 3.2GHz) with 512GB DRR4 3200Mhz RAM, and </a:t>
            </a:r>
            <a:r>
              <a:rPr lang="en-CH" sz="1800" b="0" i="1" spc="15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4x</a:t>
            </a:r>
            <a:r>
              <a:rPr lang="en-CH" sz="1800" b="0" i="0" spc="15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 NVidia A100 (Ampere, 80GB)</a:t>
            </a:r>
          </a:p>
          <a:p>
            <a:pPr marL="342900" lvl="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H" sz="1800" b="0" i="0" spc="15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Grace Hopper node (arm64), 4x Nvidia Grace CPU (SBSA arm64 , 72 Cores, 3.44GHz) with 128 GB DDR5 6400MHz RAM, and 4x Nvidia H200 (Hopper, 96GB)</a:t>
            </a:r>
            <a:endParaRPr lang="en-CH" spc="15" dirty="0">
              <a:latin typeface="Cambria" panose="02040503050406030204" pitchFamily="18" charset="0"/>
            </a:endParaRPr>
          </a:p>
          <a:p>
            <a:pPr lvl="0" algn="l"/>
            <a:r>
              <a:rPr lang="en-CH" b="1" spc="15" dirty="0">
                <a:solidFill>
                  <a:srgbClr val="0D13E7"/>
                </a:solidFill>
                <a:latin typeface="Cambria" panose="020405030504060302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LUMI</a:t>
            </a:r>
            <a:endParaRPr lang="en-CH" b="1" spc="15" dirty="0">
              <a:solidFill>
                <a:srgbClr val="0D13E7"/>
              </a:solidFill>
              <a:latin typeface="Cambria" panose="020405030504060302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H" dirty="0">
                <a:latin typeface="Cambria" panose="02040503050406030204" pitchFamily="18" charset="0"/>
              </a:rPr>
              <a:t>2978 nodes, each node with one 64-core AMD Trento CPU and four AMD MI250X GPUs. A total of 11 912 AMD GPUs.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H" dirty="0">
                <a:latin typeface="Cambria" panose="02040503050406030204" pitchFamily="18" charset="0"/>
              </a:rPr>
              <a:t>The MI250X GPU comes with a total of 128 GB of HBM2e memory, offering over 3.2 TB/s of memory bandwidth.</a:t>
            </a:r>
          </a:p>
          <a:p>
            <a:r>
              <a:rPr lang="en-CH" b="1" dirty="0">
                <a:solidFill>
                  <a:srgbClr val="0D13E7"/>
                </a:solidFill>
                <a:latin typeface="Cambria" panose="020405030504060302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CSCS Alps</a:t>
            </a:r>
            <a:endParaRPr lang="en-CH" b="1" dirty="0">
              <a:solidFill>
                <a:srgbClr val="0D13E7"/>
              </a:solidFill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>
                <a:latin typeface="Cambria" panose="02040503050406030204" pitchFamily="18" charset="0"/>
              </a:rPr>
              <a:t>Daint: 1022 nodes, 4088 combined CPUs and GH200 GPUs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>
                <a:latin typeface="Cambria" panose="02040503050406030204" pitchFamily="18" charset="0"/>
              </a:rPr>
              <a:t>Beverin: MI300X with 192 GB HBM3 memory and 5.3 TB/s of memory bandwidth</a:t>
            </a:r>
          </a:p>
        </p:txBody>
      </p:sp>
    </p:spTree>
    <p:extLst>
      <p:ext uri="{BB962C8B-B14F-4D97-AF65-F5344CB8AC3E}">
        <p14:creationId xmlns:p14="http://schemas.microsoft.com/office/powerpoint/2010/main" val="846155433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A0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PSI EN V8" id="{2132D999-342E-469F-8993-5F7C72A68671}" vid="{1534A763-A16F-4C1F-A36D-9470E56E94CE}"/>
    </a:ext>
  </a:extLst>
</a:theme>
</file>

<file path=ppt/theme/theme2.xml><?xml version="1.0" encoding="utf-8"?>
<a:theme xmlns:a="http://schemas.openxmlformats.org/drawingml/2006/main" name="1_Benutzerdefiniertes Design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A0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PSI SCD Animated Title Slides V7" id="{BA1B1E94-F02B-410C-9E69-9F55EEC0C29B}" vid="{0861D1CE-93F4-4CD7-80C1-6BF545148B2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29000</TotalTime>
  <Words>1711</Words>
  <Application>Microsoft Macintosh PowerPoint</Application>
  <PresentationFormat>Widescreen</PresentationFormat>
  <Paragraphs>267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Cambria</vt:lpstr>
      <vt:lpstr>Cambria Math</vt:lpstr>
      <vt:lpstr>Wingdings</vt:lpstr>
      <vt:lpstr>Benutzerdefiniertes Design</vt:lpstr>
      <vt:lpstr>1_Benutzerdefiniertes Design</vt:lpstr>
      <vt:lpstr>Performance-Portable Space Charge Methods in</vt:lpstr>
      <vt:lpstr>Overview</vt:lpstr>
      <vt:lpstr>Introduction</vt:lpstr>
      <vt:lpstr>OPAL – Object Oriented Parallel Accelerator Library</vt:lpstr>
      <vt:lpstr>OPALX: Performance-Portable Beam Dynamics</vt:lpstr>
      <vt:lpstr>Space-Charge Calculation: The PIC Cycle</vt:lpstr>
      <vt:lpstr>Space-Charge Solvers: IPPL and OPALX</vt:lpstr>
      <vt:lpstr>Verification in IPPL: Landau damping </vt:lpstr>
      <vt:lpstr>Particle-Particle Particle-Mesh (P^3 M) </vt:lpstr>
      <vt:lpstr>Disorder-Induced Heating: P^3 M Verification in OPALX</vt:lpstr>
      <vt:lpstr>SwissFEL Booster: OPALX – OPAL Comparison</vt:lpstr>
      <vt:lpstr>SwissFEL Booster: CPU and GPU Scaling</vt:lpstr>
      <vt:lpstr>Conclusions and Outlook</vt:lpstr>
      <vt:lpstr>Thank you!</vt:lpstr>
      <vt:lpstr>References</vt:lpstr>
      <vt:lpstr>Backup Slides</vt:lpstr>
      <vt:lpstr>Complete Scaling Plots</vt:lpstr>
      <vt:lpstr>DIH Benchmark: Setup and Reference Values</vt:lpstr>
      <vt:lpstr>Clusters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Zampetakis, Michail</dc:creator>
  <cp:lastModifiedBy>Zampetakis, Michail</cp:lastModifiedBy>
  <cp:revision>211</cp:revision>
  <dcterms:created xsi:type="dcterms:W3CDTF">2026-08-17T13:54:29Z</dcterms:created>
  <dcterms:modified xsi:type="dcterms:W3CDTF">2026-10-02T08:27:12Z</dcterms:modified>
</cp:coreProperties>
</file>