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0" r:id="rId1"/>
    <p:sldMasterId id="2147483969" r:id="rId2"/>
  </p:sldMasterIdLst>
  <p:notesMasterIdLst>
    <p:notesMasterId r:id="rId24"/>
  </p:notesMasterIdLst>
  <p:sldIdLst>
    <p:sldId id="256" r:id="rId3"/>
    <p:sldId id="410" r:id="rId4"/>
    <p:sldId id="419" r:id="rId5"/>
    <p:sldId id="7059" r:id="rId6"/>
    <p:sldId id="7068" r:id="rId7"/>
    <p:sldId id="7078" r:id="rId8"/>
    <p:sldId id="7069" r:id="rId9"/>
    <p:sldId id="7070" r:id="rId10"/>
    <p:sldId id="7074" r:id="rId11"/>
    <p:sldId id="7065" r:id="rId12"/>
    <p:sldId id="7075" r:id="rId13"/>
    <p:sldId id="7076" r:id="rId14"/>
    <p:sldId id="7077" r:id="rId15"/>
    <p:sldId id="7066" r:id="rId16"/>
    <p:sldId id="7052" r:id="rId17"/>
    <p:sldId id="7064" r:id="rId18"/>
    <p:sldId id="7067" r:id="rId19"/>
    <p:sldId id="404" r:id="rId20"/>
    <p:sldId id="7072" r:id="rId21"/>
    <p:sldId id="7080" r:id="rId22"/>
    <p:sldId id="708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2728"/>
    <a:srgbClr val="984EA3"/>
    <a:srgbClr val="4DAF4A"/>
    <a:srgbClr val="D93838"/>
    <a:srgbClr val="0C5C98"/>
    <a:srgbClr val="2AA02B"/>
    <a:srgbClr val="4C8C2B"/>
    <a:srgbClr val="FF7F0F"/>
    <a:srgbClr val="000000"/>
    <a:srgbClr val="FED1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62"/>
    <p:restoredTop sz="74452"/>
  </p:normalViewPr>
  <p:slideViewPr>
    <p:cSldViewPr snapToGrid="0">
      <p:cViewPr varScale="1">
        <p:scale>
          <a:sx n="88" d="100"/>
          <a:sy n="88" d="100"/>
        </p:scale>
        <p:origin x="1664"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EF2451-84DD-1F4B-8AC6-346741B30F1F}" type="datetimeFigureOut">
              <a:rPr lang="en-US" smtClean="0"/>
              <a:t>10/1/26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B986E1-723D-3E4A-B2D8-02370382B7BE}" type="slidenum">
              <a:rPr lang="en-US" smtClean="0"/>
              <a:t>‹#›</a:t>
            </a:fld>
            <a:endParaRPr lang="en-US"/>
          </a:p>
        </p:txBody>
      </p:sp>
    </p:spTree>
    <p:extLst>
      <p:ext uri="{BB962C8B-B14F-4D97-AF65-F5344CB8AC3E}">
        <p14:creationId xmlns:p14="http://schemas.microsoft.com/office/powerpoint/2010/main" val="2430337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I want to start by acknowledging that I am presenting this ongoing work on behalf of my co-authors at Fermilab, Lawrence Berkeley National Lab, and Northern Illinois University.</a:t>
            </a:r>
          </a:p>
        </p:txBody>
      </p:sp>
      <p:sp>
        <p:nvSpPr>
          <p:cNvPr id="4" name="Slide Number Placeholder 3"/>
          <p:cNvSpPr>
            <a:spLocks noGrp="1"/>
          </p:cNvSpPr>
          <p:nvPr>
            <p:ph type="sldNum" sz="quarter" idx="5"/>
          </p:nvPr>
        </p:nvSpPr>
        <p:spPr/>
        <p:txBody>
          <a:bodyPr/>
          <a:lstStyle/>
          <a:p>
            <a:fld id="{31B986E1-723D-3E4A-B2D8-02370382B7BE}" type="slidenum">
              <a:rPr lang="en-US" smtClean="0"/>
              <a:t>1</a:t>
            </a:fld>
            <a:endParaRPr lang="en-US"/>
          </a:p>
        </p:txBody>
      </p:sp>
    </p:spTree>
    <p:extLst>
      <p:ext uri="{BB962C8B-B14F-4D97-AF65-F5344CB8AC3E}">
        <p14:creationId xmlns:p14="http://schemas.microsoft.com/office/powerpoint/2010/main" val="3936770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floor plan of our facility. The octagonal ring to the right is the Integrable Optics Test Accelerator with a circumference of 40 m. It circulated it’s first protons in January 2026. I will discuss some simulations and results related to space-charge dynamics in this machine.</a:t>
            </a:r>
          </a:p>
          <a:p>
            <a:r>
              <a:rPr lang="en-US" dirty="0"/>
              <a:t>Giulio </a:t>
            </a:r>
            <a:r>
              <a:rPr lang="en-US" dirty="0" err="1"/>
              <a:t>Stancari</a:t>
            </a:r>
            <a:r>
              <a:rPr lang="en-US" dirty="0"/>
              <a:t> already gave an extensive overview of our physics program on Monday. Let me re-iterate our short-term goals of the proton program.</a:t>
            </a:r>
          </a:p>
        </p:txBody>
      </p:sp>
      <p:sp>
        <p:nvSpPr>
          <p:cNvPr id="4" name="Slide Number Placeholder 3"/>
          <p:cNvSpPr>
            <a:spLocks noGrp="1"/>
          </p:cNvSpPr>
          <p:nvPr>
            <p:ph type="sldNum" sz="quarter" idx="5"/>
          </p:nvPr>
        </p:nvSpPr>
        <p:spPr/>
        <p:txBody>
          <a:bodyPr/>
          <a:lstStyle/>
          <a:p>
            <a:fld id="{31B986E1-723D-3E4A-B2D8-02370382B7BE}" type="slidenum">
              <a:rPr lang="en-US" smtClean="0"/>
              <a:t>2</a:t>
            </a:fld>
            <a:endParaRPr lang="en-US"/>
          </a:p>
        </p:txBody>
      </p:sp>
    </p:spTree>
    <p:extLst>
      <p:ext uri="{BB962C8B-B14F-4D97-AF65-F5344CB8AC3E}">
        <p14:creationId xmlns:p14="http://schemas.microsoft.com/office/powerpoint/2010/main" val="2508815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identified 3: constructing a high-fidelity model of space-charge which matches experiments, exploring the interplay of impedance and intense space charge–work already in progress at the Fermilab Recycler and presented at this workshop on Wednesday by Cristian Gonzalez-Ortiz. He will bring the </a:t>
            </a:r>
            <a:r>
              <a:rPr lang="en-US" dirty="0" err="1"/>
              <a:t>waker</a:t>
            </a:r>
            <a:r>
              <a:rPr lang="en-US" dirty="0"/>
              <a:t> experiment to IOTA in 2027. Our work towards these first 2 goals will hopefully provide methods and insights applicable to the Fermilab main complex and help us re-commission these machines in time to provide beam to the Deep Underground Neutrino Experiment (DUNE) by 2031, which is priority number one at Fermilab. The third goal is to demonstrate the use of Non-linear Integrable Optics to mitigate the effects of space-charge and instabilities. I will discuss goal 1 today.</a:t>
            </a:r>
          </a:p>
        </p:txBody>
      </p:sp>
      <p:sp>
        <p:nvSpPr>
          <p:cNvPr id="4" name="Slide Number Placeholder 3"/>
          <p:cNvSpPr>
            <a:spLocks noGrp="1"/>
          </p:cNvSpPr>
          <p:nvPr>
            <p:ph type="sldNum" sz="quarter" idx="5"/>
          </p:nvPr>
        </p:nvSpPr>
        <p:spPr/>
        <p:txBody>
          <a:bodyPr/>
          <a:lstStyle/>
          <a:p>
            <a:fld id="{31B986E1-723D-3E4A-B2D8-02370382B7BE}" type="slidenum">
              <a:rPr lang="en-US" smtClean="0"/>
              <a:t>3</a:t>
            </a:fld>
            <a:endParaRPr lang="en-US"/>
          </a:p>
        </p:txBody>
      </p:sp>
    </p:spTree>
    <p:extLst>
      <p:ext uri="{BB962C8B-B14F-4D97-AF65-F5344CB8AC3E}">
        <p14:creationId xmlns:p14="http://schemas.microsoft.com/office/powerpoint/2010/main" val="1516591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off, benchmarking among </a:t>
            </a:r>
            <a:r>
              <a:rPr lang="en-US"/>
              <a:t>simulation codes.</a:t>
            </a:r>
            <a:endParaRPr lang="en-US" dirty="0"/>
          </a:p>
        </p:txBody>
      </p:sp>
      <p:sp>
        <p:nvSpPr>
          <p:cNvPr id="4" name="Slide Number Placeholder 3"/>
          <p:cNvSpPr>
            <a:spLocks noGrp="1"/>
          </p:cNvSpPr>
          <p:nvPr>
            <p:ph type="sldNum" sz="quarter" idx="5"/>
          </p:nvPr>
        </p:nvSpPr>
        <p:spPr/>
        <p:txBody>
          <a:bodyPr/>
          <a:lstStyle/>
          <a:p>
            <a:fld id="{31B986E1-723D-3E4A-B2D8-02370382B7BE}" type="slidenum">
              <a:rPr lang="en-US" smtClean="0"/>
              <a:t>4</a:t>
            </a:fld>
            <a:endParaRPr lang="en-US"/>
          </a:p>
        </p:txBody>
      </p:sp>
    </p:spTree>
    <p:extLst>
      <p:ext uri="{BB962C8B-B14F-4D97-AF65-F5344CB8AC3E}">
        <p14:creationId xmlns:p14="http://schemas.microsoft.com/office/powerpoint/2010/main" val="626203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benchmarks for space-charge codes exist! Our campaign focuses on the unique features of IOTA: flexible lattice, easily store millions of turns, large tune shift, and strong bend non-linearities. For this benchmark, we will track bunched beam in an idealized lattice containing only drifts, dipoles, and quadrupoles with most non-linearities turned off. All codes will receive an injected beam of hundred-thousand macro-particles with the same initial coordinates.</a:t>
            </a:r>
          </a:p>
        </p:txBody>
      </p:sp>
      <p:sp>
        <p:nvSpPr>
          <p:cNvPr id="4" name="Slide Number Placeholder 3"/>
          <p:cNvSpPr>
            <a:spLocks noGrp="1"/>
          </p:cNvSpPr>
          <p:nvPr>
            <p:ph type="sldNum" sz="quarter" idx="5"/>
          </p:nvPr>
        </p:nvSpPr>
        <p:spPr/>
        <p:txBody>
          <a:bodyPr/>
          <a:lstStyle/>
          <a:p>
            <a:fld id="{31B986E1-723D-3E4A-B2D8-02370382B7BE}" type="slidenum">
              <a:rPr lang="en-US" smtClean="0"/>
              <a:t>5</a:t>
            </a:fld>
            <a:endParaRPr lang="en-US"/>
          </a:p>
        </p:txBody>
      </p:sp>
    </p:spTree>
    <p:extLst>
      <p:ext uri="{BB962C8B-B14F-4D97-AF65-F5344CB8AC3E}">
        <p14:creationId xmlns:p14="http://schemas.microsoft.com/office/powerpoint/2010/main" val="2349971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used 4 codes: </a:t>
            </a:r>
            <a:r>
              <a:rPr lang="en-US" dirty="0" err="1"/>
              <a:t>ImpactX</a:t>
            </a:r>
            <a:r>
              <a:rPr lang="en-US" dirty="0"/>
              <a:t>, </a:t>
            </a:r>
            <a:r>
              <a:rPr lang="en-US" dirty="0" err="1"/>
              <a:t>Lifetrac</a:t>
            </a:r>
            <a:r>
              <a:rPr lang="en-US" dirty="0"/>
              <a:t>, an extended version of PyORBIT, and Xsuite in this benchmark. We compared the quasi-frozen model in all 4 codes, and the PIC 2.5 D model in </a:t>
            </a:r>
            <a:r>
              <a:rPr lang="en-US" dirty="0" err="1"/>
              <a:t>ImpactX</a:t>
            </a:r>
            <a:r>
              <a:rPr lang="en-US" dirty="0"/>
              <a:t>, PyORBIT, and Xsuite. Now let’s discuss the results of comparing these 7 models in total.</a:t>
            </a:r>
          </a:p>
        </p:txBody>
      </p:sp>
      <p:sp>
        <p:nvSpPr>
          <p:cNvPr id="4" name="Slide Number Placeholder 3"/>
          <p:cNvSpPr>
            <a:spLocks noGrp="1"/>
          </p:cNvSpPr>
          <p:nvPr>
            <p:ph type="sldNum" sz="quarter" idx="5"/>
          </p:nvPr>
        </p:nvSpPr>
        <p:spPr/>
        <p:txBody>
          <a:bodyPr/>
          <a:lstStyle/>
          <a:p>
            <a:fld id="{31B986E1-723D-3E4A-B2D8-02370382B7BE}" type="slidenum">
              <a:rPr lang="en-US" smtClean="0"/>
              <a:t>6</a:t>
            </a:fld>
            <a:endParaRPr lang="en-US"/>
          </a:p>
        </p:txBody>
      </p:sp>
    </p:spTree>
    <p:extLst>
      <p:ext uri="{BB962C8B-B14F-4D97-AF65-F5344CB8AC3E}">
        <p14:creationId xmlns:p14="http://schemas.microsoft.com/office/powerpoint/2010/main" val="3374950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to the right summarizes the dynamics over 100 synchrotron periods, at 4 beam currents each occupying one column, with the corresponding incoherent tune shifts noted at the bottom. Since there’s a lot of detail, let me summarize. Firstly, the codes generally agree with each other, with loss agreement to better than 0.1 % up to a tune shift of 0.1. Beyond the integer resonance crossed at 2 mA, the rms emittance predicted by both the PIC 2.5 D and quasi-frozen models of </a:t>
            </a:r>
            <a:r>
              <a:rPr lang="en-US" dirty="0" err="1"/>
              <a:t>ImpactX</a:t>
            </a:r>
            <a:r>
              <a:rPr lang="en-US" dirty="0"/>
              <a:t> diverge from others. Now let’s look at the beam profiles.</a:t>
            </a:r>
          </a:p>
        </p:txBody>
      </p:sp>
      <p:sp>
        <p:nvSpPr>
          <p:cNvPr id="4" name="Slide Number Placeholder 3"/>
          <p:cNvSpPr>
            <a:spLocks noGrp="1"/>
          </p:cNvSpPr>
          <p:nvPr>
            <p:ph type="sldNum" sz="quarter" idx="5"/>
          </p:nvPr>
        </p:nvSpPr>
        <p:spPr/>
        <p:txBody>
          <a:bodyPr/>
          <a:lstStyle/>
          <a:p>
            <a:fld id="{31B986E1-723D-3E4A-B2D8-02370382B7BE}" type="slidenum">
              <a:rPr lang="en-US" smtClean="0"/>
              <a:t>7</a:t>
            </a:fld>
            <a:endParaRPr lang="en-US"/>
          </a:p>
        </p:txBody>
      </p:sp>
    </p:spTree>
    <p:extLst>
      <p:ext uri="{BB962C8B-B14F-4D97-AF65-F5344CB8AC3E}">
        <p14:creationId xmlns:p14="http://schemas.microsoft.com/office/powerpoint/2010/main" val="3599371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to the right shows 1-D projections of the transverse beam profiles at the 4 beam currents after 100 synchrotron periods. Believe me that there are 7 lines in each of these 8 plots. Differences are quite subtle which is encouraging. You can see small differences beyond 2 sigma at 1 mA, and deviations at the core in both PIC 2.5 D and quasi-frozen models of </a:t>
            </a:r>
            <a:r>
              <a:rPr lang="en-US" dirty="0" err="1"/>
              <a:t>ImpactX</a:t>
            </a:r>
            <a:r>
              <a:rPr lang="en-US" dirty="0"/>
              <a:t> at 2 mA. The deviation in the core should also be visible in the tune plane.</a:t>
            </a:r>
          </a:p>
        </p:txBody>
      </p:sp>
      <p:sp>
        <p:nvSpPr>
          <p:cNvPr id="4" name="Slide Number Placeholder 3"/>
          <p:cNvSpPr>
            <a:spLocks noGrp="1"/>
          </p:cNvSpPr>
          <p:nvPr>
            <p:ph type="sldNum" sz="quarter" idx="5"/>
          </p:nvPr>
        </p:nvSpPr>
        <p:spPr/>
        <p:txBody>
          <a:bodyPr/>
          <a:lstStyle/>
          <a:p>
            <a:fld id="{31B986E1-723D-3E4A-B2D8-02370382B7BE}" type="slidenum">
              <a:rPr lang="en-US" smtClean="0"/>
              <a:t>8</a:t>
            </a:fld>
            <a:endParaRPr lang="en-US"/>
          </a:p>
        </p:txBody>
      </p:sp>
    </p:spTree>
    <p:extLst>
      <p:ext uri="{BB962C8B-B14F-4D97-AF65-F5344CB8AC3E}">
        <p14:creationId xmlns:p14="http://schemas.microsoft.com/office/powerpoint/2010/main" val="1583709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animation to the right shows the planes at 2 mA, as predicted by both the quasi-frozen models in the top row, and the PIC 2.5 D models in the bottom row. Remember, all the models start from identical initial conditions, and indeed the first frame of the animation shows identical tune planes in all 6 models. However, after 100 synchrotron periods, while PyORBIT and Xsuite agree quite well, you can see a clear difference in the depression in the tune planes predicted by </a:t>
            </a:r>
            <a:r>
              <a:rPr lang="en-US" dirty="0" err="1"/>
              <a:t>ImpactX</a:t>
            </a:r>
            <a:r>
              <a:rPr lang="en-US" dirty="0"/>
              <a:t>. I think these results motivate the need for the community to compile a detailed comparison table of all modelling choices in space-charge codes.</a:t>
            </a:r>
          </a:p>
        </p:txBody>
      </p:sp>
      <p:sp>
        <p:nvSpPr>
          <p:cNvPr id="4" name="Slide Number Placeholder 3"/>
          <p:cNvSpPr>
            <a:spLocks noGrp="1"/>
          </p:cNvSpPr>
          <p:nvPr>
            <p:ph type="sldNum" sz="quarter" idx="5"/>
          </p:nvPr>
        </p:nvSpPr>
        <p:spPr/>
        <p:txBody>
          <a:bodyPr/>
          <a:lstStyle/>
          <a:p>
            <a:fld id="{31B986E1-723D-3E4A-B2D8-02370382B7BE}" type="slidenum">
              <a:rPr lang="en-US" smtClean="0"/>
              <a:t>9</a:t>
            </a:fld>
            <a:endParaRPr lang="en-US"/>
          </a:p>
        </p:txBody>
      </p:sp>
    </p:spTree>
    <p:extLst>
      <p:ext uri="{BB962C8B-B14F-4D97-AF65-F5344CB8AC3E}">
        <p14:creationId xmlns:p14="http://schemas.microsoft.com/office/powerpoint/2010/main" val="355385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move on to comparing simulation with experiments.</a:t>
            </a:r>
          </a:p>
        </p:txBody>
      </p:sp>
      <p:sp>
        <p:nvSpPr>
          <p:cNvPr id="4" name="Slide Number Placeholder 3"/>
          <p:cNvSpPr>
            <a:spLocks noGrp="1"/>
          </p:cNvSpPr>
          <p:nvPr>
            <p:ph type="sldNum" sz="quarter" idx="5"/>
          </p:nvPr>
        </p:nvSpPr>
        <p:spPr/>
        <p:txBody>
          <a:bodyPr/>
          <a:lstStyle/>
          <a:p>
            <a:fld id="{31B986E1-723D-3E4A-B2D8-02370382B7BE}" type="slidenum">
              <a:rPr lang="en-US" smtClean="0"/>
              <a:t>10</a:t>
            </a:fld>
            <a:endParaRPr lang="en-US"/>
          </a:p>
        </p:txBody>
      </p:sp>
    </p:spTree>
    <p:extLst>
      <p:ext uri="{BB962C8B-B14F-4D97-AF65-F5344CB8AC3E}">
        <p14:creationId xmlns:p14="http://schemas.microsoft.com/office/powerpoint/2010/main" val="2671748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2.5 MeV protons were circulated in IOTA in January 2026. We currently have BPMs, DCCT for measuring current, and a Wall Current Monitor. Our IPM is scheduled for installation in January 2027.</a:t>
            </a:r>
          </a:p>
          <a:p>
            <a:r>
              <a:rPr lang="en-US" dirty="0"/>
              <a:t>Here’s a plot showing coasting beam current as a function of time over 20-million turns. Based on this plot, we see a beam lifetime of 14.2 seconds using our baseline lattice.</a:t>
            </a:r>
          </a:p>
          <a:p>
            <a:r>
              <a:rPr lang="en-US" dirty="0"/>
              <a:t>Our next benchmark will be comparing beam current as a function of time measured from this DCCT with simulations of coasting beam in a set of 65 realistic IOTA lattices with different working points, still with only drifts, dipoles, and quads, but now containing realistic apertures and parasitic non-linearities.</a:t>
            </a:r>
          </a:p>
          <a:p>
            <a:r>
              <a:rPr lang="en-US" dirty="0"/>
              <a:t>This time 3 codes will receive an injected coasting beam of hundred-thousand macro-particles with the same initial coordinates based on plausible beam parameters.</a:t>
            </a:r>
          </a:p>
        </p:txBody>
      </p:sp>
      <p:sp>
        <p:nvSpPr>
          <p:cNvPr id="4" name="Slide Number Placeholder 3"/>
          <p:cNvSpPr>
            <a:spLocks noGrp="1"/>
          </p:cNvSpPr>
          <p:nvPr>
            <p:ph type="sldNum" sz="quarter" idx="5"/>
          </p:nvPr>
        </p:nvSpPr>
        <p:spPr/>
        <p:txBody>
          <a:bodyPr/>
          <a:lstStyle/>
          <a:p>
            <a:fld id="{31B986E1-723D-3E4A-B2D8-02370382B7BE}" type="slidenum">
              <a:rPr lang="en-US" smtClean="0"/>
              <a:t>11</a:t>
            </a:fld>
            <a:endParaRPr lang="en-US"/>
          </a:p>
        </p:txBody>
      </p:sp>
    </p:spTree>
    <p:extLst>
      <p:ext uri="{BB962C8B-B14F-4D97-AF65-F5344CB8AC3E}">
        <p14:creationId xmlns:p14="http://schemas.microsoft.com/office/powerpoint/2010/main" val="588629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plots to the right show beam current after 5000 turns as a function of working point of the lattice. The top left plot shows experimental data, the bottom shows simulation results from the quasi-frozen model in </a:t>
            </a:r>
            <a:r>
              <a:rPr lang="en-US" dirty="0" err="1"/>
              <a:t>Lifetrac</a:t>
            </a:r>
            <a:r>
              <a:rPr lang="en-US" dirty="0"/>
              <a:t>, while the two plots to the right use PIC 2D in </a:t>
            </a:r>
            <a:r>
              <a:rPr lang="en-US" dirty="0" err="1"/>
              <a:t>ImpactX</a:t>
            </a:r>
            <a:r>
              <a:rPr lang="en-US" dirty="0"/>
              <a:t> and PyORBIT. If you squint your eyes, the general loss landscape looks close qualitatively with a stop band near 3Qx = 16. But then notice that the color bar in experiment has a range of up to 0.8 mA, compared to the simulations which have a range up to 3.5 mA. What am I hiding?</a:t>
            </a:r>
          </a:p>
        </p:txBody>
      </p:sp>
      <p:sp>
        <p:nvSpPr>
          <p:cNvPr id="4" name="Slide Number Placeholder 3"/>
          <p:cNvSpPr>
            <a:spLocks noGrp="1"/>
          </p:cNvSpPr>
          <p:nvPr>
            <p:ph type="sldNum" sz="quarter" idx="5"/>
          </p:nvPr>
        </p:nvSpPr>
        <p:spPr/>
        <p:txBody>
          <a:bodyPr/>
          <a:lstStyle/>
          <a:p>
            <a:fld id="{31B986E1-723D-3E4A-B2D8-02370382B7BE}" type="slidenum">
              <a:rPr lang="en-US" smtClean="0"/>
              <a:t>12</a:t>
            </a:fld>
            <a:endParaRPr lang="en-US"/>
          </a:p>
        </p:txBody>
      </p:sp>
    </p:spTree>
    <p:extLst>
      <p:ext uri="{BB962C8B-B14F-4D97-AF65-F5344CB8AC3E}">
        <p14:creationId xmlns:p14="http://schemas.microsoft.com/office/powerpoint/2010/main" val="2918457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actual currents in the simulations are quite different from the experiment, although there is some correlation of where in the tune plane more beam is lost. For example, if you look at the bottom left plot, which is near the 3Qx = 16 stopband, the measured beam current shown in light blue quickly decays to 0 by turn 1000, so do self-consistent PIC simulations in </a:t>
            </a:r>
            <a:r>
              <a:rPr lang="en-US" dirty="0" err="1"/>
              <a:t>ImpactX</a:t>
            </a:r>
            <a:r>
              <a:rPr lang="en-US" dirty="0"/>
              <a:t> and PyORBIT shown in red and green respectively, but with an anomalous fast loss behavior seen after turn 900. The quasi-frozen model in </a:t>
            </a:r>
            <a:r>
              <a:rPr lang="en-US" dirty="0" err="1"/>
              <a:t>Lifetrac</a:t>
            </a:r>
            <a:r>
              <a:rPr lang="en-US" dirty="0"/>
              <a:t> seen as the dotted purple line, shows something different, and tracking in MAD-X PTC without space-charge shows almost no loss after turn 100. A large part of the differences is simply because we don’t know our initial beam parameters, and intrinsic lattice non-linearities exactly. Directly measuring them can be tedious or may not be possible in some machines. Hence, in my opinion, developing effective model calibration techniques which efficiently proposes measurements to improve fidelity of simulation outputs will be beneficial.</a:t>
            </a:r>
          </a:p>
        </p:txBody>
      </p:sp>
      <p:sp>
        <p:nvSpPr>
          <p:cNvPr id="4" name="Slide Number Placeholder 3"/>
          <p:cNvSpPr>
            <a:spLocks noGrp="1"/>
          </p:cNvSpPr>
          <p:nvPr>
            <p:ph type="sldNum" sz="quarter" idx="5"/>
          </p:nvPr>
        </p:nvSpPr>
        <p:spPr/>
        <p:txBody>
          <a:bodyPr/>
          <a:lstStyle/>
          <a:p>
            <a:fld id="{31B986E1-723D-3E4A-B2D8-02370382B7BE}" type="slidenum">
              <a:rPr lang="en-US" smtClean="0"/>
              <a:t>13</a:t>
            </a:fld>
            <a:endParaRPr lang="en-US"/>
          </a:p>
        </p:txBody>
      </p:sp>
    </p:spTree>
    <p:extLst>
      <p:ext uri="{BB962C8B-B14F-4D97-AF65-F5344CB8AC3E}">
        <p14:creationId xmlns:p14="http://schemas.microsoft.com/office/powerpoint/2010/main" val="451640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our short-term goals for the IOTA physics program include constructing a high-fidelity space-charge model which matches with experiments.</a:t>
            </a:r>
          </a:p>
          <a:p>
            <a:r>
              <a:rPr lang="en-US" dirty="0"/>
              <a:t>A new simulation benchmarking campaign specific to bunched beam reveals subtle differences in predictions, especially on crossing resonances.</a:t>
            </a:r>
          </a:p>
          <a:p>
            <a:r>
              <a:rPr lang="en-US" dirty="0"/>
              <a:t>We also compared measured loss in coasting beam with simulations achieving qualitative agreement, but going farther will require extensive model calibration.</a:t>
            </a:r>
          </a:p>
        </p:txBody>
      </p:sp>
      <p:sp>
        <p:nvSpPr>
          <p:cNvPr id="4" name="Slide Number Placeholder 3"/>
          <p:cNvSpPr>
            <a:spLocks noGrp="1"/>
          </p:cNvSpPr>
          <p:nvPr>
            <p:ph type="sldNum" sz="quarter" idx="5"/>
          </p:nvPr>
        </p:nvSpPr>
        <p:spPr/>
        <p:txBody>
          <a:bodyPr/>
          <a:lstStyle/>
          <a:p>
            <a:fld id="{31B986E1-723D-3E4A-B2D8-02370382B7BE}" type="slidenum">
              <a:rPr lang="en-US" smtClean="0"/>
              <a:t>15</a:t>
            </a:fld>
            <a:endParaRPr lang="en-US"/>
          </a:p>
        </p:txBody>
      </p:sp>
    </p:spTree>
    <p:extLst>
      <p:ext uri="{BB962C8B-B14F-4D97-AF65-F5344CB8AC3E}">
        <p14:creationId xmlns:p14="http://schemas.microsoft.com/office/powerpoint/2010/main" val="1117514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end, I want to acknowledge that many people have contributed to the IOTA physics program both inside and outside Fermilab. To help continue this, I want to re-iterate our invitation!... Thank you for listening.</a:t>
            </a:r>
          </a:p>
        </p:txBody>
      </p:sp>
      <p:sp>
        <p:nvSpPr>
          <p:cNvPr id="4" name="Slide Number Placeholder 3"/>
          <p:cNvSpPr>
            <a:spLocks noGrp="1"/>
          </p:cNvSpPr>
          <p:nvPr>
            <p:ph type="sldNum" sz="quarter" idx="5"/>
          </p:nvPr>
        </p:nvSpPr>
        <p:spPr/>
        <p:txBody>
          <a:bodyPr/>
          <a:lstStyle/>
          <a:p>
            <a:fld id="{31B986E1-723D-3E4A-B2D8-02370382B7BE}" type="slidenum">
              <a:rPr lang="en-US" smtClean="0"/>
              <a:t>16</a:t>
            </a:fld>
            <a:endParaRPr lang="en-US"/>
          </a:p>
        </p:txBody>
      </p:sp>
    </p:spTree>
    <p:extLst>
      <p:ext uri="{BB962C8B-B14F-4D97-AF65-F5344CB8AC3E}">
        <p14:creationId xmlns:p14="http://schemas.microsoft.com/office/powerpoint/2010/main" val="309203254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light">
    <p:bg>
      <p:bgPr>
        <a:blipFill dpi="0" rotWithShape="1">
          <a:blip r:embed="rId2">
            <a:alphaModFix amt="30000"/>
            <a:grayscl/>
            <a:lum/>
            <a:extLst>
              <a:ext uri="{BEBA8EAE-BF5A-486C-A8C5-ECC9F3942E4B}">
                <a14:imgProps xmlns:a14="http://schemas.microsoft.com/office/drawing/2010/main">
                  <a14:imgLayer r:embed="rId3">
                    <a14:imgEffect>
                      <a14:brightnessContrast bright="-40000" contrast="40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56F1D6D-26C8-AC5C-A07B-693010387333}"/>
              </a:ext>
            </a:extLst>
          </p:cNvPr>
          <p:cNvSpPr>
            <a:spLocks noGrp="1"/>
          </p:cNvSpPr>
          <p:nvPr>
            <p:ph type="title" hasCustomPrompt="1"/>
          </p:nvPr>
        </p:nvSpPr>
        <p:spPr>
          <a:xfrm>
            <a:off x="914400" y="2530888"/>
            <a:ext cx="10003536" cy="2388558"/>
          </a:xfrm>
          <a:prstGeom prst="rect">
            <a:avLst/>
          </a:prstGeom>
          <a:noFill/>
        </p:spPr>
        <p:txBody>
          <a:bodyPr lIns="0" tIns="0" rIns="0" bIns="0" anchor="ctr">
            <a:normAutofit/>
          </a:bodyPr>
          <a:lstStyle>
            <a:lvl1pPr>
              <a:lnSpc>
                <a:spcPct val="90000"/>
              </a:lnSpc>
              <a:defRPr sz="6300" b="1" i="0">
                <a:solidFill>
                  <a:schemeClr val="tx2"/>
                </a:solidFill>
                <a:latin typeface="Helvetica" pitchFamily="2" charset="0"/>
              </a:defRPr>
            </a:lvl1pPr>
          </a:lstStyle>
          <a:p>
            <a:r>
              <a:rPr lang="en-US" dirty="0"/>
              <a:t>Presentation title</a:t>
            </a:r>
            <a:br>
              <a:rPr lang="en-US" dirty="0"/>
            </a:br>
            <a:r>
              <a:rPr lang="en-US" dirty="0"/>
              <a:t>placeholder text</a:t>
            </a:r>
          </a:p>
        </p:txBody>
      </p:sp>
      <p:sp>
        <p:nvSpPr>
          <p:cNvPr id="2" name="Text Placeholder 3">
            <a:extLst>
              <a:ext uri="{FF2B5EF4-FFF2-40B4-BE49-F238E27FC236}">
                <a16:creationId xmlns:a16="http://schemas.microsoft.com/office/drawing/2014/main" id="{90BF925A-4769-8F5E-E189-BA9570FDBF20}"/>
              </a:ext>
            </a:extLst>
          </p:cNvPr>
          <p:cNvSpPr>
            <a:spLocks noGrp="1"/>
          </p:cNvSpPr>
          <p:nvPr>
            <p:ph type="body" sz="quarter" idx="13" hasCustomPrompt="1"/>
          </p:nvPr>
        </p:nvSpPr>
        <p:spPr>
          <a:xfrm>
            <a:off x="914401" y="5115756"/>
            <a:ext cx="10003536" cy="278477"/>
          </a:xfrm>
          <a:prstGeom prst="rect">
            <a:avLst/>
          </a:prstGeom>
          <a:noFill/>
          <a:ln>
            <a:noFill/>
          </a:ln>
        </p:spPr>
        <p:txBody>
          <a:bodyPr lIns="0" tIns="0" rIns="0" bIns="0">
            <a:noAutofit/>
          </a:bodyPr>
          <a:lstStyle>
            <a:lvl1pPr marL="11113" indent="0" algn="l" defTabSz="914400" rtl="0" eaLnBrk="1" latinLnBrk="0" hangingPunct="1">
              <a:lnSpc>
                <a:spcPct val="90000"/>
              </a:lnSpc>
              <a:spcBef>
                <a:spcPct val="0"/>
              </a:spcBef>
              <a:buNone/>
              <a:tabLst/>
              <a:defRPr lang="en-US" sz="2000" b="1" i="0" kern="1200" spc="0" baseline="0" dirty="0">
                <a:solidFill>
                  <a:schemeClr val="accent1"/>
                </a:solidFill>
                <a:latin typeface="Helvetica" pitchFamily="2" charset="0"/>
                <a:ea typeface="+mj-ea"/>
                <a:cs typeface="+mj-cs"/>
              </a:defRPr>
            </a:lvl1pPr>
          </a:lstStyle>
          <a:p>
            <a:pPr lvl="0"/>
            <a:r>
              <a:rPr lang="en-US" dirty="0"/>
              <a:t>SPEAKER NAME</a:t>
            </a:r>
          </a:p>
        </p:txBody>
      </p:sp>
      <p:sp>
        <p:nvSpPr>
          <p:cNvPr id="3" name="Text Placeholder 3">
            <a:extLst>
              <a:ext uri="{FF2B5EF4-FFF2-40B4-BE49-F238E27FC236}">
                <a16:creationId xmlns:a16="http://schemas.microsoft.com/office/drawing/2014/main" id="{FAD9049D-EF89-EE33-32BB-A63D80B3DF9F}"/>
              </a:ext>
            </a:extLst>
          </p:cNvPr>
          <p:cNvSpPr>
            <a:spLocks noGrp="1"/>
          </p:cNvSpPr>
          <p:nvPr>
            <p:ph type="body" sz="quarter" idx="11" hasCustomPrompt="1"/>
          </p:nvPr>
        </p:nvSpPr>
        <p:spPr>
          <a:xfrm>
            <a:off x="914399" y="5394233"/>
            <a:ext cx="10003537" cy="278476"/>
          </a:xfrm>
          <a:prstGeom prst="rect">
            <a:avLst/>
          </a:prstGeom>
          <a:noFill/>
          <a:ln>
            <a:noFill/>
          </a:ln>
        </p:spPr>
        <p:txBody>
          <a:bodyPr lIns="0" tIns="0" rIns="0" bIns="0">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Title</a:t>
            </a:r>
          </a:p>
        </p:txBody>
      </p:sp>
      <p:sp>
        <p:nvSpPr>
          <p:cNvPr id="4" name="Text Placeholder 3">
            <a:extLst>
              <a:ext uri="{FF2B5EF4-FFF2-40B4-BE49-F238E27FC236}">
                <a16:creationId xmlns:a16="http://schemas.microsoft.com/office/drawing/2014/main" id="{F0E7453D-6C1B-3ABD-39FF-9C11A644112D}"/>
              </a:ext>
            </a:extLst>
          </p:cNvPr>
          <p:cNvSpPr>
            <a:spLocks noGrp="1"/>
          </p:cNvSpPr>
          <p:nvPr>
            <p:ph type="body" sz="quarter" idx="14" hasCustomPrompt="1"/>
          </p:nvPr>
        </p:nvSpPr>
        <p:spPr>
          <a:xfrm>
            <a:off x="914400" y="2175056"/>
            <a:ext cx="10003536" cy="236324"/>
          </a:xfrm>
          <a:prstGeom prst="rect">
            <a:avLst/>
          </a:prstGeom>
          <a:noFill/>
          <a:ln>
            <a:noFill/>
          </a:ln>
        </p:spPr>
        <p:txBody>
          <a:bodyPr lIns="0" tIns="0" rIns="0" bIns="0" anchor="t">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Month Day, Year</a:t>
            </a:r>
          </a:p>
        </p:txBody>
      </p:sp>
      <p:sp>
        <p:nvSpPr>
          <p:cNvPr id="11" name="Rectangle 10">
            <a:extLst>
              <a:ext uri="{FF2B5EF4-FFF2-40B4-BE49-F238E27FC236}">
                <a16:creationId xmlns:a16="http://schemas.microsoft.com/office/drawing/2014/main" id="{93578A7C-428E-4D58-E4FB-CC0CFCB97EDB}"/>
              </a:ext>
            </a:extLst>
          </p:cNvPr>
          <p:cNvSpPr/>
          <p:nvPr userDrawn="1"/>
        </p:nvSpPr>
        <p:spPr>
          <a:xfrm>
            <a:off x="914399" y="2484850"/>
            <a:ext cx="1571947" cy="4603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8D5A5C-8820-F08B-5D55-E18FD6A1FD2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Date Placeholder 5">
            <a:extLst>
              <a:ext uri="{FF2B5EF4-FFF2-40B4-BE49-F238E27FC236}">
                <a16:creationId xmlns:a16="http://schemas.microsoft.com/office/drawing/2014/main" id="{EFA22FE4-143F-235A-C05B-B6F9FCECE2C2}"/>
              </a:ext>
            </a:extLst>
          </p:cNvPr>
          <p:cNvSpPr>
            <a:spLocks noGrp="1"/>
          </p:cNvSpPr>
          <p:nvPr>
            <p:ph type="dt" sz="half" idx="15"/>
          </p:nvPr>
        </p:nvSpPr>
        <p:spPr/>
        <p:txBody>
          <a:bodyPr/>
          <a:lstStyle/>
          <a:p>
            <a:pPr>
              <a:defRPr/>
            </a:pPr>
            <a:r>
              <a:rPr lang="en-US"/>
              <a:t>3/25/26</a:t>
            </a:r>
            <a:endParaRPr lang="en-US" dirty="0"/>
          </a:p>
        </p:txBody>
      </p:sp>
      <p:sp>
        <p:nvSpPr>
          <p:cNvPr id="7" name="Footer Placeholder 6">
            <a:extLst>
              <a:ext uri="{FF2B5EF4-FFF2-40B4-BE49-F238E27FC236}">
                <a16:creationId xmlns:a16="http://schemas.microsoft.com/office/drawing/2014/main" id="{88A4EDC5-97BE-4275-C308-190517A9A211}"/>
              </a:ext>
            </a:extLst>
          </p:cNvPr>
          <p:cNvSpPr>
            <a:spLocks noGrp="1"/>
          </p:cNvSpPr>
          <p:nvPr>
            <p:ph type="ftr" sz="quarter" idx="16"/>
          </p:nvPr>
        </p:nvSpPr>
        <p:spPr/>
        <p:txBody>
          <a:bodyPr/>
          <a:lstStyle/>
          <a:p>
            <a:pPr>
              <a:defRPr/>
            </a:pPr>
            <a:r>
              <a:rPr lang="en-US"/>
              <a:t>Nilanjan Banerjee | Space-charge dynamics in bare IOTA</a:t>
            </a:r>
            <a:endParaRPr lang="en-US" dirty="0"/>
          </a:p>
        </p:txBody>
      </p:sp>
      <p:sp>
        <p:nvSpPr>
          <p:cNvPr id="8" name="Slide Number Placeholder 7">
            <a:extLst>
              <a:ext uri="{FF2B5EF4-FFF2-40B4-BE49-F238E27FC236}">
                <a16:creationId xmlns:a16="http://schemas.microsoft.com/office/drawing/2014/main" id="{9D673A42-E09C-6821-C950-C083FE880871}"/>
              </a:ext>
            </a:extLst>
          </p:cNvPr>
          <p:cNvSpPr>
            <a:spLocks noGrp="1"/>
          </p:cNvSpPr>
          <p:nvPr>
            <p:ph type="sldNum" sz="quarter" idx="17"/>
          </p:nvPr>
        </p:nvSpPr>
        <p:spPr/>
        <p:txBody>
          <a:bodyPr/>
          <a:lstStyle/>
          <a:p>
            <a:fld id="{F4BAA12D-5F28-3140-935A-44BF4B54B6B6}" type="slidenum">
              <a:rPr lang="en-US" smtClean="0"/>
              <a:pPr/>
              <a:t>‹#›</a:t>
            </a:fld>
            <a:endParaRPr lang="en-US" dirty="0"/>
          </a:p>
        </p:txBody>
      </p:sp>
      <p:pic>
        <p:nvPicPr>
          <p:cNvPr id="14" name="Picture 13">
            <a:extLst>
              <a:ext uri="{FF2B5EF4-FFF2-40B4-BE49-F238E27FC236}">
                <a16:creationId xmlns:a16="http://schemas.microsoft.com/office/drawing/2014/main" id="{EE5FFF9E-E14E-3382-6399-D0E203985622}"/>
              </a:ext>
            </a:extLst>
          </p:cNvPr>
          <p:cNvPicPr>
            <a:picLocks noChangeAspect="1"/>
          </p:cNvPicPr>
          <p:nvPr userDrawn="1"/>
        </p:nvPicPr>
        <p:blipFill>
          <a:blip r:embed="rId5"/>
          <a:stretch>
            <a:fillRect/>
          </a:stretch>
        </p:blipFill>
        <p:spPr>
          <a:xfrm>
            <a:off x="326960" y="6066536"/>
            <a:ext cx="5570405" cy="577462"/>
          </a:xfrm>
          <a:prstGeom prst="rect">
            <a:avLst/>
          </a:prstGeom>
        </p:spPr>
      </p:pic>
    </p:spTree>
    <p:extLst>
      <p:ext uri="{BB962C8B-B14F-4D97-AF65-F5344CB8AC3E}">
        <p14:creationId xmlns:p14="http://schemas.microsoft.com/office/powerpoint/2010/main" val="326136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914399" y="1700784"/>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F528FF9F-A7C8-348A-D84B-6A3C28FC96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r>
              <a:rPr lang="en-US"/>
              <a:t>3/25/26</a:t>
            </a:r>
            <a:endParaRPr lang="en-US" dirty="0"/>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7213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column-content">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96AD0045-D845-5F01-C7D1-73624895ED88}"/>
              </a:ext>
            </a:extLst>
          </p:cNvPr>
          <p:cNvSpPr>
            <a:spLocks noGrp="1"/>
          </p:cNvSpPr>
          <p:nvPr>
            <p:ph type="body" sz="quarter" idx="38"/>
          </p:nvPr>
        </p:nvSpPr>
        <p:spPr>
          <a:xfrm>
            <a:off x="914399"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2">
            <a:extLst>
              <a:ext uri="{FF2B5EF4-FFF2-40B4-BE49-F238E27FC236}">
                <a16:creationId xmlns:a16="http://schemas.microsoft.com/office/drawing/2014/main" id="{86F0B1F9-C5B9-05EE-C328-8433B1CD3C65}"/>
              </a:ext>
            </a:extLst>
          </p:cNvPr>
          <p:cNvSpPr>
            <a:spLocks noGrp="1"/>
          </p:cNvSpPr>
          <p:nvPr>
            <p:ph type="body" sz="quarter" idx="39"/>
          </p:nvPr>
        </p:nvSpPr>
        <p:spPr>
          <a:xfrm>
            <a:off x="6117335"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EC62B43F-73DD-AD6A-8550-717E576350B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Text Placeholder 19">
            <a:extLst>
              <a:ext uri="{FF2B5EF4-FFF2-40B4-BE49-F238E27FC236}">
                <a16:creationId xmlns:a16="http://schemas.microsoft.com/office/drawing/2014/main" id="{39E46303-DDA0-E56A-9B85-5B9068E3010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F23D0862-E3D5-559F-AB95-10F87934BC8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EF36A026-F926-E3B5-8678-139BA7B31C04}"/>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 name="Date Placeholder 4">
            <a:extLst>
              <a:ext uri="{FF2B5EF4-FFF2-40B4-BE49-F238E27FC236}">
                <a16:creationId xmlns:a16="http://schemas.microsoft.com/office/drawing/2014/main" id="{FDE50458-8D3F-2099-2356-3CA8793ECC7F}"/>
              </a:ext>
            </a:extLst>
          </p:cNvPr>
          <p:cNvSpPr>
            <a:spLocks noGrp="1"/>
          </p:cNvSpPr>
          <p:nvPr>
            <p:ph type="dt" sz="half" idx="40"/>
          </p:nvPr>
        </p:nvSpPr>
        <p:spPr/>
        <p:txBody>
          <a:bodyPr/>
          <a:lstStyle/>
          <a:p>
            <a:pPr>
              <a:defRPr/>
            </a:pPr>
            <a:r>
              <a:rPr lang="en-US"/>
              <a:t>3/25/26</a:t>
            </a:r>
            <a:endParaRPr lang="en-US" dirty="0"/>
          </a:p>
        </p:txBody>
      </p:sp>
      <p:sp>
        <p:nvSpPr>
          <p:cNvPr id="7" name="Footer Placeholder 6">
            <a:extLst>
              <a:ext uri="{FF2B5EF4-FFF2-40B4-BE49-F238E27FC236}">
                <a16:creationId xmlns:a16="http://schemas.microsoft.com/office/drawing/2014/main" id="{41D48277-7A9B-6144-ED79-9AA496F6D464}"/>
              </a:ext>
            </a:extLst>
          </p:cNvPr>
          <p:cNvSpPr>
            <a:spLocks noGrp="1"/>
          </p:cNvSpPr>
          <p:nvPr>
            <p:ph type="ftr" sz="quarter" idx="41"/>
          </p:nvPr>
        </p:nvSpPr>
        <p:spPr/>
        <p:txBody>
          <a:bodyPr/>
          <a:lstStyle/>
          <a:p>
            <a:pPr>
              <a:defRPr/>
            </a:pPr>
            <a:r>
              <a:rPr lang="en-US"/>
              <a:t>Nilanjan Banerjee | Space-charge dynamics in bare IOTA</a:t>
            </a:r>
            <a:endParaRPr lang="en-US" dirty="0"/>
          </a:p>
        </p:txBody>
      </p:sp>
      <p:sp>
        <p:nvSpPr>
          <p:cNvPr id="9" name="Slide Number Placeholder 8">
            <a:extLst>
              <a:ext uri="{FF2B5EF4-FFF2-40B4-BE49-F238E27FC236}">
                <a16:creationId xmlns:a16="http://schemas.microsoft.com/office/drawing/2014/main" id="{1CBAB409-4206-E91C-1666-096D894399D9}"/>
              </a:ext>
            </a:extLst>
          </p:cNvPr>
          <p:cNvSpPr>
            <a:spLocks noGrp="1"/>
          </p:cNvSpPr>
          <p:nvPr>
            <p:ph type="sldNum" sz="quarter" idx="42"/>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77694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ragraph-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CD38736F-0F40-792B-DD69-DC16A93816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3626" y="2365733"/>
            <a:ext cx="4496423" cy="4492268"/>
          </a:xfrm>
          <a:prstGeom prst="rect">
            <a:avLst/>
          </a:prstGeom>
        </p:spPr>
      </p:pic>
      <p:sp>
        <p:nvSpPr>
          <p:cNvPr id="6" name="Text Placeholder 13">
            <a:extLst>
              <a:ext uri="{FF2B5EF4-FFF2-40B4-BE49-F238E27FC236}">
                <a16:creationId xmlns:a16="http://schemas.microsoft.com/office/drawing/2014/main" id="{E1356232-B7CE-B95F-FC29-52A074585832}"/>
              </a:ext>
            </a:extLst>
          </p:cNvPr>
          <p:cNvSpPr>
            <a:spLocks noGrp="1"/>
          </p:cNvSpPr>
          <p:nvPr>
            <p:ph type="body" sz="quarter" idx="30" hasCustomPrompt="1"/>
          </p:nvPr>
        </p:nvSpPr>
        <p:spPr>
          <a:xfrm>
            <a:off x="2743200" y="3072384"/>
            <a:ext cx="6345935" cy="1909208"/>
          </a:xfrm>
          <a:noFill/>
          <a:ln>
            <a:noFill/>
          </a:ln>
        </p:spPr>
        <p:txBody>
          <a:bodyPr lIns="0" tIns="0" rIns="0" bIns="0" anchor="t" anchorCtr="0">
            <a:noAutofit/>
          </a:bodyPr>
          <a:lstStyle>
            <a:lvl1pPr marL="0" indent="0" algn="l">
              <a:lnSpc>
                <a:spcPct val="100000"/>
              </a:lnSpc>
              <a:buNone/>
              <a:defRPr lang="en-US" sz="1600" kern="1200" spc="-20" baseline="0" dirty="0">
                <a:solidFill>
                  <a:schemeClr val="tx1"/>
                </a:solidFill>
                <a:latin typeface="Helvetica" pitchFamily="2" charset="0"/>
                <a:ea typeface="+mn-ea"/>
                <a:cs typeface="+mn-cs"/>
              </a:defRPr>
            </a:lvl1pPr>
          </a:lstStyle>
          <a:p>
            <a:r>
              <a:rPr lang="en-US" dirty="0"/>
              <a:t>This is placeholder paragraph text. Lorem ipsum dolor sit </a:t>
            </a:r>
            <a:r>
              <a:rPr lang="en-US" dirty="0" err="1"/>
              <a:t>amet</a:t>
            </a:r>
            <a:r>
              <a:rPr lang="en-US" dirty="0"/>
              <a:t>, </a:t>
            </a:r>
            <a:r>
              <a:rPr lang="en-US" dirty="0" err="1"/>
              <a:t>consectetur</a:t>
            </a:r>
            <a:r>
              <a:rPr lang="en-US" dirty="0"/>
              <a:t> sed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Nam </a:t>
            </a:r>
            <a:r>
              <a:rPr lang="en-US" dirty="0" err="1"/>
              <a:t>sapien</a:t>
            </a:r>
            <a:r>
              <a:rPr lang="en-US" dirty="0"/>
              <a:t> </a:t>
            </a:r>
            <a:r>
              <a:rPr lang="en-US" dirty="0" err="1"/>
              <a:t>ut</a:t>
            </a:r>
            <a:r>
              <a:rPr lang="en-US" dirty="0"/>
              <a:t> porta pulvinar. </a:t>
            </a:r>
            <a:r>
              <a:rPr lang="en-US" dirty="0" err="1"/>
              <a:t>Phasellus</a:t>
            </a:r>
            <a:r>
              <a:rPr lang="en-US" dirty="0"/>
              <a:t> </a:t>
            </a:r>
            <a:r>
              <a:rPr lang="en-US" dirty="0" err="1"/>
              <a:t>laoreet</a:t>
            </a:r>
            <a:r>
              <a:rPr lang="en-US" dirty="0"/>
              <a:t> </a:t>
            </a:r>
            <a:r>
              <a:rPr lang="en-US" dirty="0" err="1"/>
              <a:t>mollis</a:t>
            </a:r>
            <a:r>
              <a:rPr lang="en-US" dirty="0"/>
              <a:t> </a:t>
            </a:r>
            <a:r>
              <a:rPr lang="en-US" dirty="0" err="1"/>
              <a:t>neque</a:t>
            </a:r>
            <a:r>
              <a:rPr lang="en-US" dirty="0"/>
              <a:t> </a:t>
            </a:r>
            <a:r>
              <a:rPr lang="en-US" dirty="0" err="1"/>
              <a:t>vulputate</a:t>
            </a:r>
            <a:r>
              <a:rPr lang="en-US" dirty="0"/>
              <a:t> </a:t>
            </a:r>
            <a:r>
              <a:rPr lang="en-US" dirty="0" err="1"/>
              <a:t>efficitur</a:t>
            </a:r>
            <a:r>
              <a:rPr lang="en-US" dirty="0"/>
              <a:t>.</a:t>
            </a:r>
          </a:p>
        </p:txBody>
      </p:sp>
      <p:sp>
        <p:nvSpPr>
          <p:cNvPr id="9" name="Text Placeholder 11">
            <a:extLst>
              <a:ext uri="{FF2B5EF4-FFF2-40B4-BE49-F238E27FC236}">
                <a16:creationId xmlns:a16="http://schemas.microsoft.com/office/drawing/2014/main" id="{11D5F7C7-6AB1-79FE-EEB4-285A6CD6FAB0}"/>
              </a:ext>
            </a:extLst>
          </p:cNvPr>
          <p:cNvSpPr>
            <a:spLocks noGrp="1"/>
          </p:cNvSpPr>
          <p:nvPr>
            <p:ph type="body" sz="quarter" idx="31"/>
          </p:nvPr>
        </p:nvSpPr>
        <p:spPr>
          <a:xfrm>
            <a:off x="2743199" y="2368296"/>
            <a:ext cx="6345936" cy="625033"/>
          </a:xfrm>
        </p:spPr>
        <p:txBody>
          <a:bodyPr lIns="0" rIns="0" anchor="b">
            <a:noAutofit/>
          </a:bodyPr>
          <a:lstStyle>
            <a:lvl1pPr marL="0" indent="0">
              <a:buNone/>
              <a:defRPr sz="36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pic>
        <p:nvPicPr>
          <p:cNvPr id="12" name="Picture 11">
            <a:extLst>
              <a:ext uri="{FF2B5EF4-FFF2-40B4-BE49-F238E27FC236}">
                <a16:creationId xmlns:a16="http://schemas.microsoft.com/office/drawing/2014/main" id="{1FA8D461-DD73-1CF7-34F5-9277A6C8D7C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16C105B6-4985-4A72-86A8-294F7A2F107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0" name="Rectangle 19">
            <a:extLst>
              <a:ext uri="{FF2B5EF4-FFF2-40B4-BE49-F238E27FC236}">
                <a16:creationId xmlns:a16="http://schemas.microsoft.com/office/drawing/2014/main" id="{43DF65BB-D822-C07B-7887-79A08BCDCDA2}"/>
              </a:ext>
            </a:extLst>
          </p:cNvPr>
          <p:cNvSpPr/>
          <p:nvPr userDrawn="1"/>
        </p:nvSpPr>
        <p:spPr>
          <a:xfrm rot="16200000">
            <a:off x="2023503" y="280007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C33017B2-0EE7-AFCB-DDA3-603399951CA8}"/>
              </a:ext>
            </a:extLst>
          </p:cNvPr>
          <p:cNvSpPr>
            <a:spLocks noGrp="1"/>
          </p:cNvSpPr>
          <p:nvPr>
            <p:ph type="dt" sz="half" idx="32"/>
          </p:nvPr>
        </p:nvSpPr>
        <p:spPr/>
        <p:txBody>
          <a:bodyPr/>
          <a:lstStyle/>
          <a:p>
            <a:pPr>
              <a:defRPr/>
            </a:pPr>
            <a:r>
              <a:rPr lang="en-US"/>
              <a:t>3/25/26</a:t>
            </a:r>
            <a:endParaRPr lang="en-US" dirty="0"/>
          </a:p>
        </p:txBody>
      </p:sp>
      <p:sp>
        <p:nvSpPr>
          <p:cNvPr id="8" name="Footer Placeholder 7">
            <a:extLst>
              <a:ext uri="{FF2B5EF4-FFF2-40B4-BE49-F238E27FC236}">
                <a16:creationId xmlns:a16="http://schemas.microsoft.com/office/drawing/2014/main" id="{F9B0F08A-229C-A4A7-860F-0A6886870548}"/>
              </a:ext>
            </a:extLst>
          </p:cNvPr>
          <p:cNvSpPr>
            <a:spLocks noGrp="1"/>
          </p:cNvSpPr>
          <p:nvPr>
            <p:ph type="ftr" sz="quarter" idx="33"/>
          </p:nvPr>
        </p:nvSpPr>
        <p:spPr/>
        <p:txBody>
          <a:bodyPr/>
          <a:lstStyle/>
          <a:p>
            <a:pPr>
              <a:defRPr/>
            </a:pPr>
            <a:r>
              <a:rPr lang="en-US"/>
              <a:t>Nilanjan Banerjee | Space-charge dynamics in bare IOTA</a:t>
            </a:r>
            <a:endParaRPr lang="en-US" dirty="0"/>
          </a:p>
        </p:txBody>
      </p:sp>
      <p:sp>
        <p:nvSpPr>
          <p:cNvPr id="10" name="Slide Number Placeholder 9">
            <a:extLst>
              <a:ext uri="{FF2B5EF4-FFF2-40B4-BE49-F238E27FC236}">
                <a16:creationId xmlns:a16="http://schemas.microsoft.com/office/drawing/2014/main" id="{34AD9F66-40DA-7542-0013-4B7B9B9BDCE9}"/>
              </a:ext>
            </a:extLst>
          </p:cNvPr>
          <p:cNvSpPr>
            <a:spLocks noGrp="1"/>
          </p:cNvSpPr>
          <p:nvPr>
            <p:ph type="sldNum" sz="quarter" idx="34"/>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909471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paragraph">
    <p:bg>
      <p:bgPr>
        <a:solidFill>
          <a:schemeClr val="bg1"/>
        </a:solidFill>
        <a:effectLst/>
      </p:bgPr>
    </p:bg>
    <p:spTree>
      <p:nvGrpSpPr>
        <p:cNvPr id="1" name=""/>
        <p:cNvGrpSpPr/>
        <p:nvPr/>
      </p:nvGrpSpPr>
      <p:grpSpPr>
        <a:xfrm>
          <a:off x="0" y="0"/>
          <a:ext cx="0" cy="0"/>
          <a:chOff x="0" y="0"/>
          <a:chExt cx="0" cy="0"/>
        </a:xfrm>
      </p:grpSpPr>
      <p:pic>
        <p:nvPicPr>
          <p:cNvPr id="5" name="Picture 4" descr="Logo, company name&#10;&#10;AI-generated content may be incorrect.">
            <a:extLst>
              <a:ext uri="{FF2B5EF4-FFF2-40B4-BE49-F238E27FC236}">
                <a16:creationId xmlns:a16="http://schemas.microsoft.com/office/drawing/2014/main" id="{0F638F81-B8FB-5EFF-DFB1-9D0FF030B3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3626" y="2365733"/>
            <a:ext cx="4496423" cy="4492268"/>
          </a:xfrm>
          <a:prstGeom prst="rect">
            <a:avLst/>
          </a:prstGeom>
        </p:spPr>
      </p:pic>
      <p:sp>
        <p:nvSpPr>
          <p:cNvPr id="2" name="Text Placeholder 11">
            <a:extLst>
              <a:ext uri="{FF2B5EF4-FFF2-40B4-BE49-F238E27FC236}">
                <a16:creationId xmlns:a16="http://schemas.microsoft.com/office/drawing/2014/main" id="{8F21E745-BBC4-24D2-2D10-C3B2CD1C4B40}"/>
              </a:ext>
            </a:extLst>
          </p:cNvPr>
          <p:cNvSpPr>
            <a:spLocks noGrp="1"/>
          </p:cNvSpPr>
          <p:nvPr>
            <p:ph type="body" sz="quarter" idx="29" hasCustomPrompt="1"/>
          </p:nvPr>
        </p:nvSpPr>
        <p:spPr>
          <a:xfrm>
            <a:off x="2438401" y="2680962"/>
            <a:ext cx="2971800" cy="1496075"/>
          </a:xfrm>
        </p:spPr>
        <p:txBody>
          <a:bodyPr lIns="0" rIns="0" anchor="t">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This is a placeholder headline. Lorem ipsum dolor sit </a:t>
            </a:r>
            <a:r>
              <a:rPr lang="en-US" dirty="0" err="1"/>
              <a:t>amet</a:t>
            </a:r>
            <a:r>
              <a:rPr lang="en-US" dirty="0"/>
              <a:t>, nec cu </a:t>
            </a:r>
            <a:r>
              <a:rPr lang="en-US" dirty="0" err="1"/>
              <a:t>legimus</a:t>
            </a:r>
            <a:r>
              <a:rPr lang="en-US" dirty="0"/>
              <a:t>.</a:t>
            </a:r>
          </a:p>
        </p:txBody>
      </p:sp>
      <p:sp>
        <p:nvSpPr>
          <p:cNvPr id="3" name="Text Placeholder 13">
            <a:extLst>
              <a:ext uri="{FF2B5EF4-FFF2-40B4-BE49-F238E27FC236}">
                <a16:creationId xmlns:a16="http://schemas.microsoft.com/office/drawing/2014/main" id="{3DC7DBDA-7A10-5E60-3F1B-555A97E684BE}"/>
              </a:ext>
            </a:extLst>
          </p:cNvPr>
          <p:cNvSpPr>
            <a:spLocks noGrp="1"/>
          </p:cNvSpPr>
          <p:nvPr>
            <p:ph type="body" sz="quarter" idx="30" hasCustomPrompt="1"/>
          </p:nvPr>
        </p:nvSpPr>
        <p:spPr>
          <a:xfrm>
            <a:off x="5866544" y="2680962"/>
            <a:ext cx="3887056" cy="1496075"/>
          </a:xfrm>
          <a:noFill/>
          <a:ln>
            <a:noFill/>
          </a:ln>
        </p:spPr>
        <p:txBody>
          <a:bodyPr lIns="0" tIns="0" rIns="0" bIns="0" anchor="t" anchorCtr="0">
            <a:noAutofit/>
          </a:bodyPr>
          <a:lstStyle>
            <a:lvl1pPr marL="0" indent="0" algn="just">
              <a:lnSpc>
                <a:spcPct val="100000"/>
              </a:lnSpc>
              <a:buNone/>
              <a:defRPr lang="en-US" sz="1600" kern="1200" spc="-20" baseline="0" dirty="0">
                <a:solidFill>
                  <a:schemeClr val="tx1"/>
                </a:solidFill>
                <a:latin typeface="Helvetica" pitchFamily="2" charset="0"/>
                <a:ea typeface="+mn-ea"/>
                <a:cs typeface="+mn-cs"/>
              </a:defRPr>
            </a:lvl1pPr>
          </a:lstStyle>
          <a:p>
            <a:pPr lvl="0"/>
            <a:r>
              <a:rPr lang="en-US" dirty="0"/>
              <a:t>This is placeholder paragraph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a:t>
            </a:r>
          </a:p>
        </p:txBody>
      </p:sp>
      <p:pic>
        <p:nvPicPr>
          <p:cNvPr id="12" name="Picture 11">
            <a:extLst>
              <a:ext uri="{FF2B5EF4-FFF2-40B4-BE49-F238E27FC236}">
                <a16:creationId xmlns:a16="http://schemas.microsoft.com/office/drawing/2014/main" id="{C254DA6B-25F8-FB7A-310E-7B226163581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8" name="Picture 17" descr="Logo, company name&#10;&#10;AI-generated content may be incorrect.">
            <a:extLst>
              <a:ext uri="{FF2B5EF4-FFF2-40B4-BE49-F238E27FC236}">
                <a16:creationId xmlns:a16="http://schemas.microsoft.com/office/drawing/2014/main" id="{400B4D35-0B5E-5B93-DE8C-2ECCF2153C76}"/>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2" name="Rectangle 21">
            <a:extLst>
              <a:ext uri="{FF2B5EF4-FFF2-40B4-BE49-F238E27FC236}">
                <a16:creationId xmlns:a16="http://schemas.microsoft.com/office/drawing/2014/main" id="{1A3DA0C6-B1B1-9AB4-A879-03547B4E875C}"/>
              </a:ext>
            </a:extLst>
          </p:cNvPr>
          <p:cNvSpPr/>
          <p:nvPr userDrawn="1"/>
        </p:nvSpPr>
        <p:spPr>
          <a:xfrm rot="16200000">
            <a:off x="4495372" y="3415280"/>
            <a:ext cx="2286000"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0E461A5B-FD12-3D01-3752-09D39717EAB1}"/>
              </a:ext>
            </a:extLst>
          </p:cNvPr>
          <p:cNvSpPr>
            <a:spLocks noGrp="1"/>
          </p:cNvSpPr>
          <p:nvPr>
            <p:ph type="dt" sz="half" idx="31"/>
          </p:nvPr>
        </p:nvSpPr>
        <p:spPr/>
        <p:txBody>
          <a:bodyPr/>
          <a:lstStyle/>
          <a:p>
            <a:pPr>
              <a:defRPr/>
            </a:pPr>
            <a:r>
              <a:rPr lang="en-US"/>
              <a:t>3/25/26</a:t>
            </a:r>
            <a:endParaRPr lang="en-US" dirty="0"/>
          </a:p>
        </p:txBody>
      </p:sp>
      <p:sp>
        <p:nvSpPr>
          <p:cNvPr id="9" name="Footer Placeholder 8">
            <a:extLst>
              <a:ext uri="{FF2B5EF4-FFF2-40B4-BE49-F238E27FC236}">
                <a16:creationId xmlns:a16="http://schemas.microsoft.com/office/drawing/2014/main" id="{72E9858C-0A87-39AF-9E78-4100CB3488A8}"/>
              </a:ext>
            </a:extLst>
          </p:cNvPr>
          <p:cNvSpPr>
            <a:spLocks noGrp="1"/>
          </p:cNvSpPr>
          <p:nvPr>
            <p:ph type="ftr" sz="quarter" idx="32"/>
          </p:nvPr>
        </p:nvSpPr>
        <p:spPr/>
        <p:txBody>
          <a:bodyPr/>
          <a:lstStyle/>
          <a:p>
            <a:pPr>
              <a:defRPr/>
            </a:pPr>
            <a:r>
              <a:rPr lang="en-US"/>
              <a:t>Nilanjan Banerjee | Space-charge dynamics in bare IOTA</a:t>
            </a:r>
            <a:endParaRPr lang="en-US" dirty="0"/>
          </a:p>
        </p:txBody>
      </p:sp>
      <p:sp>
        <p:nvSpPr>
          <p:cNvPr id="10" name="Slide Number Placeholder 9">
            <a:extLst>
              <a:ext uri="{FF2B5EF4-FFF2-40B4-BE49-F238E27FC236}">
                <a16:creationId xmlns:a16="http://schemas.microsoft.com/office/drawing/2014/main" id="{C0D434DA-FA5F-A3F0-73D1-B7D59CAE5539}"/>
              </a:ext>
            </a:extLst>
          </p:cNvPr>
          <p:cNvSpPr>
            <a:spLocks noGrp="1"/>
          </p:cNvSpPr>
          <p:nvPr>
            <p:ph type="sldNum" sz="quarter" idx="3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682279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and-photos">
    <p:bg>
      <p:bgPr>
        <a:solidFill>
          <a:schemeClr val="bg1"/>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5EDF766-7C4F-8198-CC00-1629745BA558}"/>
              </a:ext>
            </a:extLst>
          </p:cNvPr>
          <p:cNvSpPr>
            <a:spLocks noGrp="1"/>
          </p:cNvSpPr>
          <p:nvPr>
            <p:ph type="pic" sz="quarter" idx="18" hasCustomPrompt="1"/>
          </p:nvPr>
        </p:nvSpPr>
        <p:spPr>
          <a:xfrm>
            <a:off x="8833104" y="820351"/>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26E1C92-EEF8-8158-7DFA-25D472890BE4}"/>
              </a:ext>
            </a:extLst>
          </p:cNvPr>
          <p:cNvSpPr>
            <a:spLocks noGrp="1"/>
          </p:cNvSpPr>
          <p:nvPr>
            <p:ph type="body" sz="quarter" idx="24" hasCustomPrompt="1"/>
          </p:nvPr>
        </p:nvSpPr>
        <p:spPr>
          <a:xfrm>
            <a:off x="8833104" y="2449165"/>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5" name="Text Placeholder 13">
            <a:extLst>
              <a:ext uri="{FF2B5EF4-FFF2-40B4-BE49-F238E27FC236}">
                <a16:creationId xmlns:a16="http://schemas.microsoft.com/office/drawing/2014/main" id="{1E4BB0C1-1719-763D-2504-E6EAD0B6EF05}"/>
              </a:ext>
            </a:extLst>
          </p:cNvPr>
          <p:cNvSpPr>
            <a:spLocks noGrp="1"/>
          </p:cNvSpPr>
          <p:nvPr>
            <p:ph type="body" sz="quarter" idx="26" hasCustomPrompt="1"/>
          </p:nvPr>
        </p:nvSpPr>
        <p:spPr>
          <a:xfrm>
            <a:off x="8833104" y="4457874"/>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8" name="Text Placeholder 13">
            <a:extLst>
              <a:ext uri="{FF2B5EF4-FFF2-40B4-BE49-F238E27FC236}">
                <a16:creationId xmlns:a16="http://schemas.microsoft.com/office/drawing/2014/main" id="{5F91DEBF-3B80-EC21-CD0E-574925D5D201}"/>
              </a:ext>
            </a:extLst>
          </p:cNvPr>
          <p:cNvSpPr>
            <a:spLocks noGrp="1"/>
          </p:cNvSpPr>
          <p:nvPr>
            <p:ph type="body" sz="quarter" idx="28" hasCustomPrompt="1"/>
          </p:nvPr>
        </p:nvSpPr>
        <p:spPr>
          <a:xfrm>
            <a:off x="8833104" y="6463327"/>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31" name="Picture Placeholder 5">
            <a:extLst>
              <a:ext uri="{FF2B5EF4-FFF2-40B4-BE49-F238E27FC236}">
                <a16:creationId xmlns:a16="http://schemas.microsoft.com/office/drawing/2014/main" id="{F2081C81-0D31-1D33-D5C7-E800F20CAB35}"/>
              </a:ext>
            </a:extLst>
          </p:cNvPr>
          <p:cNvSpPr>
            <a:spLocks noGrp="1"/>
          </p:cNvSpPr>
          <p:nvPr>
            <p:ph type="pic" sz="quarter" idx="29" hasCustomPrompt="1"/>
          </p:nvPr>
        </p:nvSpPr>
        <p:spPr>
          <a:xfrm>
            <a:off x="8833104" y="2829060"/>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33" name="Picture Placeholder 5">
            <a:extLst>
              <a:ext uri="{FF2B5EF4-FFF2-40B4-BE49-F238E27FC236}">
                <a16:creationId xmlns:a16="http://schemas.microsoft.com/office/drawing/2014/main" id="{CB5F92BD-A331-2033-6414-32DA4139D141}"/>
              </a:ext>
            </a:extLst>
          </p:cNvPr>
          <p:cNvSpPr>
            <a:spLocks noGrp="1"/>
          </p:cNvSpPr>
          <p:nvPr>
            <p:ph type="pic" sz="quarter" idx="30" hasCustomPrompt="1"/>
          </p:nvPr>
        </p:nvSpPr>
        <p:spPr>
          <a:xfrm>
            <a:off x="8833104" y="4834513"/>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11" name="Text Placeholder 12">
            <a:extLst>
              <a:ext uri="{FF2B5EF4-FFF2-40B4-BE49-F238E27FC236}">
                <a16:creationId xmlns:a16="http://schemas.microsoft.com/office/drawing/2014/main" id="{8BB65541-22E1-1824-D211-5F662B02BC91}"/>
              </a:ext>
            </a:extLst>
          </p:cNvPr>
          <p:cNvSpPr>
            <a:spLocks noGrp="1"/>
          </p:cNvSpPr>
          <p:nvPr>
            <p:ph type="body" sz="quarter" idx="38"/>
          </p:nvPr>
        </p:nvSpPr>
        <p:spPr>
          <a:xfrm>
            <a:off x="914399" y="1700783"/>
            <a:ext cx="7552944" cy="4655567"/>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a:extLst>
              <a:ext uri="{FF2B5EF4-FFF2-40B4-BE49-F238E27FC236}">
                <a16:creationId xmlns:a16="http://schemas.microsoft.com/office/drawing/2014/main" id="{C2BA73D7-8F26-022A-C605-75C6FA96D3A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3" name="Title Placeholder 1">
            <a:extLst>
              <a:ext uri="{FF2B5EF4-FFF2-40B4-BE49-F238E27FC236}">
                <a16:creationId xmlns:a16="http://schemas.microsoft.com/office/drawing/2014/main" id="{FA4F7EE0-B642-86A5-1F51-02D846ED29B6}"/>
              </a:ext>
            </a:extLst>
          </p:cNvPr>
          <p:cNvSpPr>
            <a:spLocks noGrp="1"/>
          </p:cNvSpPr>
          <p:nvPr>
            <p:ph type="title" hasCustomPrompt="1"/>
          </p:nvPr>
        </p:nvSpPr>
        <p:spPr>
          <a:xfrm>
            <a:off x="914398" y="365760"/>
            <a:ext cx="755207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4" name="Text Placeholder 19">
            <a:extLst>
              <a:ext uri="{FF2B5EF4-FFF2-40B4-BE49-F238E27FC236}">
                <a16:creationId xmlns:a16="http://schemas.microsoft.com/office/drawing/2014/main" id="{D6098F5F-613F-6068-B8EF-8517C054C557}"/>
              </a:ext>
            </a:extLst>
          </p:cNvPr>
          <p:cNvSpPr>
            <a:spLocks noGrp="1"/>
          </p:cNvSpPr>
          <p:nvPr>
            <p:ph type="body" sz="quarter" idx="37" hasCustomPrompt="1"/>
          </p:nvPr>
        </p:nvSpPr>
        <p:spPr>
          <a:xfrm>
            <a:off x="914399" y="820351"/>
            <a:ext cx="7552071"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25" name="Picture 24" descr="Logo, company name&#10;&#10;AI-generated content may be incorrect.">
            <a:extLst>
              <a:ext uri="{FF2B5EF4-FFF2-40B4-BE49-F238E27FC236}">
                <a16:creationId xmlns:a16="http://schemas.microsoft.com/office/drawing/2014/main" id="{33D8ACCB-93FC-A368-F65D-A1E01234593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9" name="Date Placeholder 8">
            <a:extLst>
              <a:ext uri="{FF2B5EF4-FFF2-40B4-BE49-F238E27FC236}">
                <a16:creationId xmlns:a16="http://schemas.microsoft.com/office/drawing/2014/main" id="{9533E998-2B0C-F60B-FC6D-4335AB2165DC}"/>
              </a:ext>
            </a:extLst>
          </p:cNvPr>
          <p:cNvSpPr>
            <a:spLocks noGrp="1"/>
          </p:cNvSpPr>
          <p:nvPr>
            <p:ph type="dt" sz="half" idx="39"/>
          </p:nvPr>
        </p:nvSpPr>
        <p:spPr/>
        <p:txBody>
          <a:bodyPr/>
          <a:lstStyle/>
          <a:p>
            <a:pPr>
              <a:defRPr/>
            </a:pPr>
            <a:r>
              <a:rPr lang="en-US"/>
              <a:t>3/25/26</a:t>
            </a:r>
            <a:endParaRPr lang="en-US" dirty="0"/>
          </a:p>
        </p:txBody>
      </p:sp>
      <p:sp>
        <p:nvSpPr>
          <p:cNvPr id="10" name="Footer Placeholder 9">
            <a:extLst>
              <a:ext uri="{FF2B5EF4-FFF2-40B4-BE49-F238E27FC236}">
                <a16:creationId xmlns:a16="http://schemas.microsoft.com/office/drawing/2014/main" id="{8CDED783-2E63-0F10-1566-F3BA680D7FF5}"/>
              </a:ext>
            </a:extLst>
          </p:cNvPr>
          <p:cNvSpPr>
            <a:spLocks noGrp="1"/>
          </p:cNvSpPr>
          <p:nvPr>
            <p:ph type="ftr" sz="quarter" idx="40"/>
          </p:nvPr>
        </p:nvSpPr>
        <p:spPr/>
        <p:txBody>
          <a:bodyPr/>
          <a:lstStyle/>
          <a:p>
            <a:pPr>
              <a:defRPr/>
            </a:pPr>
            <a:r>
              <a:rPr lang="en-US"/>
              <a:t>Nilanjan Banerjee | Space-charge dynamics in bare IOTA</a:t>
            </a:r>
            <a:endParaRPr lang="en-US" dirty="0"/>
          </a:p>
        </p:txBody>
      </p:sp>
      <p:sp>
        <p:nvSpPr>
          <p:cNvPr id="12" name="Slide Number Placeholder 11">
            <a:extLst>
              <a:ext uri="{FF2B5EF4-FFF2-40B4-BE49-F238E27FC236}">
                <a16:creationId xmlns:a16="http://schemas.microsoft.com/office/drawing/2014/main" id="{E97FAA85-5895-B226-0E08-685A13E158F0}"/>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41264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photo-righ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49909F63-04B4-4552-4C9B-34944CE806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b="4126"/>
          <a:stretch/>
        </p:blipFill>
        <p:spPr>
          <a:xfrm>
            <a:off x="4103005" y="2425441"/>
            <a:ext cx="4423870" cy="4432559"/>
          </a:xfrm>
          <a:prstGeom prst="rect">
            <a:avLst/>
          </a:prstGeom>
        </p:spPr>
      </p:pic>
      <p:sp>
        <p:nvSpPr>
          <p:cNvPr id="5" name="Picture Placeholder 5">
            <a:extLst>
              <a:ext uri="{FF2B5EF4-FFF2-40B4-BE49-F238E27FC236}">
                <a16:creationId xmlns:a16="http://schemas.microsoft.com/office/drawing/2014/main" id="{B184D948-D65A-DC1D-AFEC-EB3C91F2BACC}"/>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1195460" y="17007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1195462"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 name="Text Placeholder 13">
            <a:extLst>
              <a:ext uri="{FF2B5EF4-FFF2-40B4-BE49-F238E27FC236}">
                <a16:creationId xmlns:a16="http://schemas.microsoft.com/office/drawing/2014/main" id="{7C443C6E-C1D0-5FAA-AA07-CD776BA07A36}"/>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7" name="Picture 16">
            <a:extLst>
              <a:ext uri="{FF2B5EF4-FFF2-40B4-BE49-F238E27FC236}">
                <a16:creationId xmlns:a16="http://schemas.microsoft.com/office/drawing/2014/main" id="{C29948ED-E27D-5F98-EACD-DCAF63A4515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6" name="Title Placeholder 1">
            <a:extLst>
              <a:ext uri="{FF2B5EF4-FFF2-40B4-BE49-F238E27FC236}">
                <a16:creationId xmlns:a16="http://schemas.microsoft.com/office/drawing/2014/main" id="{8DD8DAC1-7288-EEB9-267E-4FABB681DE29}"/>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7" name="Text Placeholder 19">
            <a:extLst>
              <a:ext uri="{FF2B5EF4-FFF2-40B4-BE49-F238E27FC236}">
                <a16:creationId xmlns:a16="http://schemas.microsoft.com/office/drawing/2014/main" id="{69F9AB23-23AD-4331-6F10-124422E7587B}"/>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28" name="Picture 27" descr="Logo, company name&#10;&#10;AI-generated content may be incorrect.">
            <a:extLst>
              <a:ext uri="{FF2B5EF4-FFF2-40B4-BE49-F238E27FC236}">
                <a16:creationId xmlns:a16="http://schemas.microsoft.com/office/drawing/2014/main" id="{A9F6B776-108B-4A96-9AA6-9F1EE6A1E8E7}"/>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Rectangle 15">
            <a:extLst>
              <a:ext uri="{FF2B5EF4-FFF2-40B4-BE49-F238E27FC236}">
                <a16:creationId xmlns:a16="http://schemas.microsoft.com/office/drawing/2014/main" id="{BF053A70-0654-457C-4676-5169A063CE3E}"/>
              </a:ext>
            </a:extLst>
          </p:cNvPr>
          <p:cNvSpPr/>
          <p:nvPr userDrawn="1"/>
        </p:nvSpPr>
        <p:spPr>
          <a:xfrm rot="16200000">
            <a:off x="462533" y="21021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1">
            <a:extLst>
              <a:ext uri="{FF2B5EF4-FFF2-40B4-BE49-F238E27FC236}">
                <a16:creationId xmlns:a16="http://schemas.microsoft.com/office/drawing/2014/main" id="{8B4756C2-06F2-8784-8F5F-FB522EFBA23C}"/>
              </a:ext>
            </a:extLst>
          </p:cNvPr>
          <p:cNvSpPr>
            <a:spLocks noGrp="1"/>
          </p:cNvSpPr>
          <p:nvPr>
            <p:ph type="body" sz="quarter" idx="38"/>
          </p:nvPr>
        </p:nvSpPr>
        <p:spPr>
          <a:xfrm>
            <a:off x="1195460" y="46685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3" name="Text Placeholder 13">
            <a:extLst>
              <a:ext uri="{FF2B5EF4-FFF2-40B4-BE49-F238E27FC236}">
                <a16:creationId xmlns:a16="http://schemas.microsoft.com/office/drawing/2014/main" id="{345E30FA-B5D6-5E04-EF60-A0A70B81F999}"/>
              </a:ext>
            </a:extLst>
          </p:cNvPr>
          <p:cNvSpPr>
            <a:spLocks noGrp="1"/>
          </p:cNvSpPr>
          <p:nvPr>
            <p:ph type="body" sz="quarter" idx="39"/>
          </p:nvPr>
        </p:nvSpPr>
        <p:spPr>
          <a:xfrm>
            <a:off x="1195462"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4" name="Rectangle 23">
            <a:extLst>
              <a:ext uri="{FF2B5EF4-FFF2-40B4-BE49-F238E27FC236}">
                <a16:creationId xmlns:a16="http://schemas.microsoft.com/office/drawing/2014/main" id="{7A65EB0A-DB5D-B73A-3BDF-3A92FEB693B6}"/>
              </a:ext>
            </a:extLst>
          </p:cNvPr>
          <p:cNvSpPr/>
          <p:nvPr userDrawn="1"/>
        </p:nvSpPr>
        <p:spPr>
          <a:xfrm rot="16200000">
            <a:off x="462533" y="50699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11">
            <a:extLst>
              <a:ext uri="{FF2B5EF4-FFF2-40B4-BE49-F238E27FC236}">
                <a16:creationId xmlns:a16="http://schemas.microsoft.com/office/drawing/2014/main" id="{655DBDA5-637B-7431-81F3-8CC97736658E}"/>
              </a:ext>
            </a:extLst>
          </p:cNvPr>
          <p:cNvSpPr>
            <a:spLocks noGrp="1"/>
          </p:cNvSpPr>
          <p:nvPr>
            <p:ph type="body" sz="quarter" idx="40"/>
          </p:nvPr>
        </p:nvSpPr>
        <p:spPr>
          <a:xfrm>
            <a:off x="1195460" y="3188408"/>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0" name="Text Placeholder 13">
            <a:extLst>
              <a:ext uri="{FF2B5EF4-FFF2-40B4-BE49-F238E27FC236}">
                <a16:creationId xmlns:a16="http://schemas.microsoft.com/office/drawing/2014/main" id="{E1BBFC49-6774-CB5D-A10C-1E64228B47E5}"/>
              </a:ext>
            </a:extLst>
          </p:cNvPr>
          <p:cNvSpPr>
            <a:spLocks noGrp="1"/>
          </p:cNvSpPr>
          <p:nvPr>
            <p:ph type="body" sz="quarter" idx="41"/>
          </p:nvPr>
        </p:nvSpPr>
        <p:spPr>
          <a:xfrm>
            <a:off x="1195462"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1" name="Rectangle 30">
            <a:extLst>
              <a:ext uri="{FF2B5EF4-FFF2-40B4-BE49-F238E27FC236}">
                <a16:creationId xmlns:a16="http://schemas.microsoft.com/office/drawing/2014/main" id="{AD3945AA-519A-1380-1CC1-79AE3549B70C}"/>
              </a:ext>
            </a:extLst>
          </p:cNvPr>
          <p:cNvSpPr/>
          <p:nvPr userDrawn="1"/>
        </p:nvSpPr>
        <p:spPr>
          <a:xfrm rot="16200000">
            <a:off x="462533"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3820F791-B55A-8DF3-E9C3-DEA9E9C0BEC0}"/>
              </a:ext>
            </a:extLst>
          </p:cNvPr>
          <p:cNvSpPr>
            <a:spLocks noGrp="1"/>
          </p:cNvSpPr>
          <p:nvPr>
            <p:ph type="dt" sz="half" idx="42"/>
          </p:nvPr>
        </p:nvSpPr>
        <p:spPr/>
        <p:txBody>
          <a:bodyPr/>
          <a:lstStyle/>
          <a:p>
            <a:pPr>
              <a:defRPr/>
            </a:pPr>
            <a:r>
              <a:rPr lang="en-US"/>
              <a:t>3/25/26</a:t>
            </a:r>
            <a:endParaRPr lang="en-US" dirty="0"/>
          </a:p>
        </p:txBody>
      </p:sp>
      <p:sp>
        <p:nvSpPr>
          <p:cNvPr id="9" name="Footer Placeholder 8">
            <a:extLst>
              <a:ext uri="{FF2B5EF4-FFF2-40B4-BE49-F238E27FC236}">
                <a16:creationId xmlns:a16="http://schemas.microsoft.com/office/drawing/2014/main" id="{C0729F27-36E7-35AC-B79B-23F12C3C0496}"/>
              </a:ext>
            </a:extLst>
          </p:cNvPr>
          <p:cNvSpPr>
            <a:spLocks noGrp="1"/>
          </p:cNvSpPr>
          <p:nvPr>
            <p:ph type="ftr" sz="quarter" idx="43"/>
          </p:nvPr>
        </p:nvSpPr>
        <p:spPr/>
        <p:txBody>
          <a:bodyPr/>
          <a:lstStyle/>
          <a:p>
            <a:pPr>
              <a:defRPr/>
            </a:pPr>
            <a:r>
              <a:rPr lang="en-US"/>
              <a:t>Nilanjan Banerjee | Space-charge dynamics in bare IOTA</a:t>
            </a:r>
            <a:endParaRPr lang="en-US" dirty="0"/>
          </a:p>
        </p:txBody>
      </p:sp>
      <p:sp>
        <p:nvSpPr>
          <p:cNvPr id="10" name="Slide Number Placeholder 9">
            <a:extLst>
              <a:ext uri="{FF2B5EF4-FFF2-40B4-BE49-F238E27FC236}">
                <a16:creationId xmlns:a16="http://schemas.microsoft.com/office/drawing/2014/main" id="{9BE949B0-53E8-8ECF-9332-CAC08FBE7E60}"/>
              </a:ext>
            </a:extLst>
          </p:cNvPr>
          <p:cNvSpPr>
            <a:spLocks noGrp="1"/>
          </p:cNvSpPr>
          <p:nvPr>
            <p:ph type="sldNum" sz="quarter" idx="44"/>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435245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photo-lef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5698E98C-5EF4-E02E-4D04-D17E225EFBAE}"/>
              </a:ext>
            </a:extLst>
          </p:cNvPr>
          <p:cNvPicPr>
            <a:picLocks noChangeAspect="1"/>
          </p:cNvPicPr>
          <p:nvPr userDrawn="1"/>
        </p:nvPicPr>
        <p:blipFill>
          <a:blip r:embed="rId2" cstate="screen">
            <a:extLst>
              <a:ext uri="{28A0092B-C50C-407E-A947-70E740481C1C}">
                <a14:useLocalDpi xmlns:a14="http://schemas.microsoft.com/office/drawing/2010/main"/>
              </a:ext>
            </a:extLst>
          </a:blip>
          <a:srcRect r="13429" b="4126"/>
          <a:stretch/>
        </p:blipFill>
        <p:spPr>
          <a:xfrm>
            <a:off x="8362184" y="2425441"/>
            <a:ext cx="3829816" cy="4432559"/>
          </a:xfrm>
          <a:prstGeom prst="rect">
            <a:avLst/>
          </a:prstGeom>
        </p:spPr>
      </p:pic>
      <p:pic>
        <p:nvPicPr>
          <p:cNvPr id="7" name="Picture 6">
            <a:extLst>
              <a:ext uri="{FF2B5EF4-FFF2-40B4-BE49-F238E27FC236}">
                <a16:creationId xmlns:a16="http://schemas.microsoft.com/office/drawing/2014/main" id="{5A84E48D-8A24-7C48-B59C-D2F648C00A2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Picture Placeholder 5">
            <a:extLst>
              <a:ext uri="{FF2B5EF4-FFF2-40B4-BE49-F238E27FC236}">
                <a16:creationId xmlns:a16="http://schemas.microsoft.com/office/drawing/2014/main" id="{0C79311F-2C3F-C507-E765-5D7DA5DEDA87}"/>
              </a:ext>
            </a:extLst>
          </p:cNvPr>
          <p:cNvSpPr>
            <a:spLocks noGrp="1"/>
          </p:cNvSpPr>
          <p:nvPr>
            <p:ph type="pic" sz="quarter" idx="15" hasCustomPrompt="1"/>
          </p:nvPr>
        </p:nvSpPr>
        <p:spPr>
          <a:xfrm>
            <a:off x="0"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5" name="Text Placeholder 13">
            <a:extLst>
              <a:ext uri="{FF2B5EF4-FFF2-40B4-BE49-F238E27FC236}">
                <a16:creationId xmlns:a16="http://schemas.microsoft.com/office/drawing/2014/main" id="{B9480AD7-FFD4-EBEA-C887-D69213310463}"/>
              </a:ext>
            </a:extLst>
          </p:cNvPr>
          <p:cNvSpPr>
            <a:spLocks noGrp="1"/>
          </p:cNvSpPr>
          <p:nvPr>
            <p:ph type="body" sz="quarter" idx="24" hasCustomPrompt="1"/>
          </p:nvPr>
        </p:nvSpPr>
        <p:spPr>
          <a:xfrm>
            <a:off x="371856"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6" name="Title Placeholder 1">
            <a:extLst>
              <a:ext uri="{FF2B5EF4-FFF2-40B4-BE49-F238E27FC236}">
                <a16:creationId xmlns:a16="http://schemas.microsoft.com/office/drawing/2014/main" id="{614BAE17-7F11-EB6F-1C51-5B3FF6C6528C}"/>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Text Placeholder 19">
            <a:extLst>
              <a:ext uri="{FF2B5EF4-FFF2-40B4-BE49-F238E27FC236}">
                <a16:creationId xmlns:a16="http://schemas.microsoft.com/office/drawing/2014/main" id="{B8A6A485-675C-EE94-911E-0B54B90E6832}"/>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8" name="Picture 17" descr="Logo, company name&#10;&#10;AI-generated content may be incorrect.">
            <a:extLst>
              <a:ext uri="{FF2B5EF4-FFF2-40B4-BE49-F238E27FC236}">
                <a16:creationId xmlns:a16="http://schemas.microsoft.com/office/drawing/2014/main" id="{3A04F070-8450-0E87-18DD-3192DA8CDC2A}"/>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3" name="Text Placeholder 11">
            <a:extLst>
              <a:ext uri="{FF2B5EF4-FFF2-40B4-BE49-F238E27FC236}">
                <a16:creationId xmlns:a16="http://schemas.microsoft.com/office/drawing/2014/main" id="{08F951B0-68BF-2192-D399-475E494C0592}"/>
              </a:ext>
            </a:extLst>
          </p:cNvPr>
          <p:cNvSpPr>
            <a:spLocks noGrp="1"/>
          </p:cNvSpPr>
          <p:nvPr>
            <p:ph type="body" sz="quarter" idx="38"/>
          </p:nvPr>
        </p:nvSpPr>
        <p:spPr>
          <a:xfrm>
            <a:off x="5447424" y="17007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 name="Text Placeholder 13">
            <a:extLst>
              <a:ext uri="{FF2B5EF4-FFF2-40B4-BE49-F238E27FC236}">
                <a16:creationId xmlns:a16="http://schemas.microsoft.com/office/drawing/2014/main" id="{B9827FE2-9D0B-A5AD-BAFA-F72DC18F31CD}"/>
              </a:ext>
            </a:extLst>
          </p:cNvPr>
          <p:cNvSpPr>
            <a:spLocks noGrp="1"/>
          </p:cNvSpPr>
          <p:nvPr>
            <p:ph type="body" sz="quarter" idx="39"/>
          </p:nvPr>
        </p:nvSpPr>
        <p:spPr>
          <a:xfrm>
            <a:off x="5447426" y="23258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5" name="Rectangle 4">
            <a:extLst>
              <a:ext uri="{FF2B5EF4-FFF2-40B4-BE49-F238E27FC236}">
                <a16:creationId xmlns:a16="http://schemas.microsoft.com/office/drawing/2014/main" id="{6041A4D8-AE7D-2DE6-B0CA-43D09F97FEC4}"/>
              </a:ext>
            </a:extLst>
          </p:cNvPr>
          <p:cNvSpPr/>
          <p:nvPr userDrawn="1"/>
        </p:nvSpPr>
        <p:spPr>
          <a:xfrm rot="16200000">
            <a:off x="4714497" y="21021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7600CE08-B13C-E59B-FBAD-E6C38D06A2B1}"/>
              </a:ext>
            </a:extLst>
          </p:cNvPr>
          <p:cNvSpPr>
            <a:spLocks noGrp="1"/>
          </p:cNvSpPr>
          <p:nvPr>
            <p:ph type="body" sz="quarter" idx="40"/>
          </p:nvPr>
        </p:nvSpPr>
        <p:spPr>
          <a:xfrm>
            <a:off x="5447424" y="4668584"/>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8" name="Text Placeholder 13">
            <a:extLst>
              <a:ext uri="{FF2B5EF4-FFF2-40B4-BE49-F238E27FC236}">
                <a16:creationId xmlns:a16="http://schemas.microsoft.com/office/drawing/2014/main" id="{AD938516-005A-EF48-88B3-4A3A61AF594C}"/>
              </a:ext>
            </a:extLst>
          </p:cNvPr>
          <p:cNvSpPr>
            <a:spLocks noGrp="1"/>
          </p:cNvSpPr>
          <p:nvPr>
            <p:ph type="body" sz="quarter" idx="41"/>
          </p:nvPr>
        </p:nvSpPr>
        <p:spPr>
          <a:xfrm>
            <a:off x="5447426" y="5293617"/>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9" name="Rectangle 8">
            <a:extLst>
              <a:ext uri="{FF2B5EF4-FFF2-40B4-BE49-F238E27FC236}">
                <a16:creationId xmlns:a16="http://schemas.microsoft.com/office/drawing/2014/main" id="{6CF86095-AE0D-275B-D134-0696CF70918D}"/>
              </a:ext>
            </a:extLst>
          </p:cNvPr>
          <p:cNvSpPr/>
          <p:nvPr userDrawn="1"/>
        </p:nvSpPr>
        <p:spPr>
          <a:xfrm rot="16200000">
            <a:off x="4714497" y="506990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9B698B8A-3C1A-BCD7-104F-5ED3C11432B0}"/>
              </a:ext>
            </a:extLst>
          </p:cNvPr>
          <p:cNvSpPr>
            <a:spLocks noGrp="1"/>
          </p:cNvSpPr>
          <p:nvPr>
            <p:ph type="body" sz="quarter" idx="42"/>
          </p:nvPr>
        </p:nvSpPr>
        <p:spPr>
          <a:xfrm>
            <a:off x="5447424" y="3188408"/>
            <a:ext cx="5470513"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1" name="Text Placeholder 13">
            <a:extLst>
              <a:ext uri="{FF2B5EF4-FFF2-40B4-BE49-F238E27FC236}">
                <a16:creationId xmlns:a16="http://schemas.microsoft.com/office/drawing/2014/main" id="{9402C06F-000D-03EE-5EF2-6F903053076A}"/>
              </a:ext>
            </a:extLst>
          </p:cNvPr>
          <p:cNvSpPr>
            <a:spLocks noGrp="1"/>
          </p:cNvSpPr>
          <p:nvPr>
            <p:ph type="body" sz="quarter" idx="43"/>
          </p:nvPr>
        </p:nvSpPr>
        <p:spPr>
          <a:xfrm>
            <a:off x="5447426" y="3813441"/>
            <a:ext cx="5470511"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BA60C1D-8AE1-014F-A846-87B67F7C9205}"/>
              </a:ext>
            </a:extLst>
          </p:cNvPr>
          <p:cNvSpPr/>
          <p:nvPr userDrawn="1"/>
        </p:nvSpPr>
        <p:spPr>
          <a:xfrm rot="16200000">
            <a:off x="4714497" y="358973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lide Number Placeholder 22">
            <a:extLst>
              <a:ext uri="{FF2B5EF4-FFF2-40B4-BE49-F238E27FC236}">
                <a16:creationId xmlns:a16="http://schemas.microsoft.com/office/drawing/2014/main" id="{77705BBE-9146-D4F3-393A-D16CB1EA85F1}"/>
              </a:ext>
            </a:extLst>
          </p:cNvPr>
          <p:cNvSpPr>
            <a:spLocks noGrp="1"/>
          </p:cNvSpPr>
          <p:nvPr>
            <p:ph type="sldNum" sz="quarter" idx="46"/>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590883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photo-right-2">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C05AC3D5-5EFB-46A1-48B0-7DE42AE176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 r="21412" b="3671"/>
          <a:stretch/>
        </p:blipFill>
        <p:spPr>
          <a:xfrm>
            <a:off x="4103005" y="2425441"/>
            <a:ext cx="3476609" cy="4453623"/>
          </a:xfrm>
          <a:prstGeom prst="rect">
            <a:avLst/>
          </a:prstGeom>
        </p:spPr>
      </p:pic>
      <p:sp>
        <p:nvSpPr>
          <p:cNvPr id="14" name="Text Placeholder 12">
            <a:extLst>
              <a:ext uri="{FF2B5EF4-FFF2-40B4-BE49-F238E27FC236}">
                <a16:creationId xmlns:a16="http://schemas.microsoft.com/office/drawing/2014/main" id="{E4092E7B-EB81-9C0D-8F1F-0FB83D8AC767}"/>
              </a:ext>
            </a:extLst>
          </p:cNvPr>
          <p:cNvSpPr>
            <a:spLocks noGrp="1"/>
          </p:cNvSpPr>
          <p:nvPr>
            <p:ph type="body" sz="quarter" idx="38"/>
          </p:nvPr>
        </p:nvSpPr>
        <p:spPr>
          <a:xfrm>
            <a:off x="913702" y="1700784"/>
            <a:ext cx="5751575"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62BB331D-3283-1926-DB5A-5D22443CFE6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1" name="Title Placeholder 1">
            <a:extLst>
              <a:ext uri="{FF2B5EF4-FFF2-40B4-BE49-F238E27FC236}">
                <a16:creationId xmlns:a16="http://schemas.microsoft.com/office/drawing/2014/main" id="{B5F61D50-E0EA-DD3E-9A15-5F1540B241BD}"/>
              </a:ext>
            </a:extLst>
          </p:cNvPr>
          <p:cNvSpPr>
            <a:spLocks noGrp="1"/>
          </p:cNvSpPr>
          <p:nvPr>
            <p:ph type="title" hasCustomPrompt="1"/>
          </p:nvPr>
        </p:nvSpPr>
        <p:spPr>
          <a:xfrm>
            <a:off x="914398" y="365760"/>
            <a:ext cx="5751575"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C589D903-C7CC-24AC-FE3E-DBF6FBD21EA4}"/>
              </a:ext>
            </a:extLst>
          </p:cNvPr>
          <p:cNvSpPr>
            <a:spLocks noGrp="1"/>
          </p:cNvSpPr>
          <p:nvPr>
            <p:ph type="body" sz="quarter" idx="37" hasCustomPrompt="1"/>
          </p:nvPr>
        </p:nvSpPr>
        <p:spPr>
          <a:xfrm>
            <a:off x="914399" y="820351"/>
            <a:ext cx="5751575"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3" name="Picture 12" descr="Logo, company name&#10;&#10;AI-generated content may be incorrect.">
            <a:extLst>
              <a:ext uri="{FF2B5EF4-FFF2-40B4-BE49-F238E27FC236}">
                <a16:creationId xmlns:a16="http://schemas.microsoft.com/office/drawing/2014/main" id="{1D58EF1F-7C81-3196-E6F7-D0C92C5218E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Picture Placeholder 5">
            <a:extLst>
              <a:ext uri="{FF2B5EF4-FFF2-40B4-BE49-F238E27FC236}">
                <a16:creationId xmlns:a16="http://schemas.microsoft.com/office/drawing/2014/main" id="{FC8B54C3-472A-4B45-CECF-57ABE3B649A8}"/>
              </a:ext>
            </a:extLst>
          </p:cNvPr>
          <p:cNvSpPr>
            <a:spLocks noGrp="1"/>
          </p:cNvSpPr>
          <p:nvPr>
            <p:ph type="pic" sz="quarter" idx="15" hasCustomPrompt="1"/>
          </p:nvPr>
        </p:nvSpPr>
        <p:spPr>
          <a:xfrm>
            <a:off x="7583424"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6" name="Text Placeholder 13">
            <a:extLst>
              <a:ext uri="{FF2B5EF4-FFF2-40B4-BE49-F238E27FC236}">
                <a16:creationId xmlns:a16="http://schemas.microsoft.com/office/drawing/2014/main" id="{4AA3BFD7-9096-F068-222A-2881944B7BB2}"/>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sp>
        <p:nvSpPr>
          <p:cNvPr id="6" name="Date Placeholder 5">
            <a:extLst>
              <a:ext uri="{FF2B5EF4-FFF2-40B4-BE49-F238E27FC236}">
                <a16:creationId xmlns:a16="http://schemas.microsoft.com/office/drawing/2014/main" id="{7B91485E-E19F-6302-348B-C0C66564B455}"/>
              </a:ext>
            </a:extLst>
          </p:cNvPr>
          <p:cNvSpPr>
            <a:spLocks noGrp="1"/>
          </p:cNvSpPr>
          <p:nvPr>
            <p:ph type="dt" sz="half" idx="39"/>
          </p:nvPr>
        </p:nvSpPr>
        <p:spPr/>
        <p:txBody>
          <a:bodyPr/>
          <a:lstStyle/>
          <a:p>
            <a:pPr>
              <a:defRPr/>
            </a:pPr>
            <a:r>
              <a:rPr lang="en-US"/>
              <a:t>3/25/26</a:t>
            </a:r>
            <a:endParaRPr lang="en-US" dirty="0"/>
          </a:p>
        </p:txBody>
      </p:sp>
      <p:sp>
        <p:nvSpPr>
          <p:cNvPr id="7" name="Footer Placeholder 6">
            <a:extLst>
              <a:ext uri="{FF2B5EF4-FFF2-40B4-BE49-F238E27FC236}">
                <a16:creationId xmlns:a16="http://schemas.microsoft.com/office/drawing/2014/main" id="{C72EDEEF-46E0-9A6F-15BB-EA74A6A8B232}"/>
              </a:ext>
            </a:extLst>
          </p:cNvPr>
          <p:cNvSpPr>
            <a:spLocks noGrp="1"/>
          </p:cNvSpPr>
          <p:nvPr>
            <p:ph type="ftr" sz="quarter" idx="40"/>
          </p:nvPr>
        </p:nvSpPr>
        <p:spPr/>
        <p:txBody>
          <a:bodyPr/>
          <a:lstStyle/>
          <a:p>
            <a:pPr>
              <a:defRPr/>
            </a:pPr>
            <a:r>
              <a:rPr lang="en-US"/>
              <a:t>Nilanjan Banerjee | Space-charge dynamics in bare IOTA</a:t>
            </a:r>
            <a:endParaRPr lang="en-US" dirty="0"/>
          </a:p>
        </p:txBody>
      </p:sp>
      <p:sp>
        <p:nvSpPr>
          <p:cNvPr id="8" name="Slide Number Placeholder 7">
            <a:extLst>
              <a:ext uri="{FF2B5EF4-FFF2-40B4-BE49-F238E27FC236}">
                <a16:creationId xmlns:a16="http://schemas.microsoft.com/office/drawing/2014/main" id="{3F5603C5-F7E9-135D-08CF-E5B794439925}"/>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48164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photo-left-2">
    <p:bg>
      <p:bgPr>
        <a:solidFill>
          <a:schemeClr val="bg1"/>
        </a:solidFill>
        <a:effectLst/>
      </p:bgPr>
    </p:bg>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26064E41-DF59-6301-DE38-F0DFE24D71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1679" b="4126"/>
          <a:stretch/>
        </p:blipFill>
        <p:spPr>
          <a:xfrm>
            <a:off x="8362184" y="2425441"/>
            <a:ext cx="3464835" cy="4432559"/>
          </a:xfrm>
          <a:prstGeom prst="rect">
            <a:avLst/>
          </a:prstGeom>
        </p:spPr>
      </p:pic>
      <p:sp>
        <p:nvSpPr>
          <p:cNvPr id="7" name="Picture Placeholder 5">
            <a:extLst>
              <a:ext uri="{FF2B5EF4-FFF2-40B4-BE49-F238E27FC236}">
                <a16:creationId xmlns:a16="http://schemas.microsoft.com/office/drawing/2014/main" id="{1CE716CA-F3AD-BE9A-11EE-F4AE1FACBEBB}"/>
              </a:ext>
            </a:extLst>
          </p:cNvPr>
          <p:cNvSpPr>
            <a:spLocks noGrp="1"/>
          </p:cNvSpPr>
          <p:nvPr>
            <p:ph type="pic" sz="quarter" idx="15" hasCustomPrompt="1"/>
          </p:nvPr>
        </p:nvSpPr>
        <p:spPr>
          <a:xfrm>
            <a:off x="0" y="0"/>
            <a:ext cx="4236021"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0" name="Text Placeholder 13">
            <a:extLst>
              <a:ext uri="{FF2B5EF4-FFF2-40B4-BE49-F238E27FC236}">
                <a16:creationId xmlns:a16="http://schemas.microsoft.com/office/drawing/2014/main" id="{2D2C341C-5226-C6B0-870F-B3DA04CF8C06}"/>
              </a:ext>
            </a:extLst>
          </p:cNvPr>
          <p:cNvSpPr>
            <a:spLocks noGrp="1"/>
          </p:cNvSpPr>
          <p:nvPr>
            <p:ph type="body" sz="quarter" idx="24" hasCustomPrompt="1"/>
          </p:nvPr>
        </p:nvSpPr>
        <p:spPr>
          <a:xfrm>
            <a:off x="374904"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4" name="Text Placeholder 12">
            <a:extLst>
              <a:ext uri="{FF2B5EF4-FFF2-40B4-BE49-F238E27FC236}">
                <a16:creationId xmlns:a16="http://schemas.microsoft.com/office/drawing/2014/main" id="{4D21E25E-D547-BB0C-056B-1E4BED8276AA}"/>
              </a:ext>
            </a:extLst>
          </p:cNvPr>
          <p:cNvSpPr>
            <a:spLocks noGrp="1"/>
          </p:cNvSpPr>
          <p:nvPr>
            <p:ph type="body" sz="quarter" idx="38"/>
          </p:nvPr>
        </p:nvSpPr>
        <p:spPr>
          <a:xfrm>
            <a:off x="5157216" y="1700784"/>
            <a:ext cx="5760720"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16AA105-7DBD-9DF3-02C8-4B214942C57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itle Placeholder 1">
            <a:extLst>
              <a:ext uri="{FF2B5EF4-FFF2-40B4-BE49-F238E27FC236}">
                <a16:creationId xmlns:a16="http://schemas.microsoft.com/office/drawing/2014/main" id="{4FF79C2B-39DB-F0FC-1C09-C45F7AF4DFC4}"/>
              </a:ext>
            </a:extLst>
          </p:cNvPr>
          <p:cNvSpPr>
            <a:spLocks noGrp="1"/>
          </p:cNvSpPr>
          <p:nvPr>
            <p:ph type="title" hasCustomPrompt="1"/>
          </p:nvPr>
        </p:nvSpPr>
        <p:spPr>
          <a:xfrm>
            <a:off x="5157217" y="365760"/>
            <a:ext cx="5760720"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1" name="Text Placeholder 19">
            <a:extLst>
              <a:ext uri="{FF2B5EF4-FFF2-40B4-BE49-F238E27FC236}">
                <a16:creationId xmlns:a16="http://schemas.microsoft.com/office/drawing/2014/main" id="{B81A79C8-47D1-87B1-E39F-8BE75767B4AD}"/>
              </a:ext>
            </a:extLst>
          </p:cNvPr>
          <p:cNvSpPr>
            <a:spLocks noGrp="1"/>
          </p:cNvSpPr>
          <p:nvPr>
            <p:ph type="body" sz="quarter" idx="37" hasCustomPrompt="1"/>
          </p:nvPr>
        </p:nvSpPr>
        <p:spPr>
          <a:xfrm>
            <a:off x="5157217" y="822960"/>
            <a:ext cx="5760720"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2" name="Picture 11" descr="Logo, company name&#10;&#10;AI-generated content may be incorrect.">
            <a:extLst>
              <a:ext uri="{FF2B5EF4-FFF2-40B4-BE49-F238E27FC236}">
                <a16:creationId xmlns:a16="http://schemas.microsoft.com/office/drawing/2014/main" id="{5802CF21-D793-E9E0-76EE-6C64625C2F8D}"/>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608576" y="347472"/>
            <a:ext cx="415981" cy="415981"/>
          </a:xfrm>
          <a:prstGeom prst="rect">
            <a:avLst/>
          </a:prstGeom>
        </p:spPr>
      </p:pic>
      <p:sp>
        <p:nvSpPr>
          <p:cNvPr id="15" name="Slide Number Placeholder 14">
            <a:extLst>
              <a:ext uri="{FF2B5EF4-FFF2-40B4-BE49-F238E27FC236}">
                <a16:creationId xmlns:a16="http://schemas.microsoft.com/office/drawing/2014/main" id="{47A82C0C-F619-67C1-0650-12EB4F6E4C92}"/>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97748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idea-with-support-text">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AI-generated content may be incorrect.">
            <a:extLst>
              <a:ext uri="{FF2B5EF4-FFF2-40B4-BE49-F238E27FC236}">
                <a16:creationId xmlns:a16="http://schemas.microsoft.com/office/drawing/2014/main" id="{D026C6A1-CA77-A75B-8DF4-FCBEBEF63B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2103" y="2365732"/>
            <a:ext cx="4496423" cy="4492268"/>
          </a:xfrm>
          <a:prstGeom prst="rect">
            <a:avLst/>
          </a:prstGeom>
        </p:spPr>
      </p:pic>
      <p:sp>
        <p:nvSpPr>
          <p:cNvPr id="2" name="Title 1">
            <a:extLst>
              <a:ext uri="{FF2B5EF4-FFF2-40B4-BE49-F238E27FC236}">
                <a16:creationId xmlns:a16="http://schemas.microsoft.com/office/drawing/2014/main" id="{A9355CF2-BE45-5D15-57AB-87A35BEE8890}"/>
              </a:ext>
            </a:extLst>
          </p:cNvPr>
          <p:cNvSpPr>
            <a:spLocks noGrp="1"/>
          </p:cNvSpPr>
          <p:nvPr>
            <p:ph type="title"/>
          </p:nvPr>
        </p:nvSpPr>
        <p:spPr>
          <a:xfrm>
            <a:off x="915923" y="775504"/>
            <a:ext cx="10003536" cy="2223125"/>
          </a:xfrm>
          <a:prstGeom prst="rect">
            <a:avLst/>
          </a:prstGeom>
        </p:spPr>
        <p:txBody>
          <a:bodyPr lIns="0" rIns="0" bIns="0" anchor="b">
            <a:noAutofit/>
          </a:bodyPr>
          <a:lstStyle>
            <a:lvl1pPr>
              <a:defRPr sz="4800">
                <a:solidFill>
                  <a:schemeClr val="tx1"/>
                </a:solidFill>
              </a:defRPr>
            </a:lvl1pPr>
          </a:lstStyle>
          <a:p>
            <a:r>
              <a:rPr lang="en-US"/>
              <a:t>Click to edit Master title style</a:t>
            </a:r>
            <a:endParaRPr lang="en-US" dirty="0"/>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914399" y="4121150"/>
            <a:ext cx="10003536" cy="1690335"/>
          </a:xfrm>
          <a:solidFill>
            <a:schemeClr val="tx2"/>
          </a:solidFill>
        </p:spPr>
        <p:txBody>
          <a:bodyPr wrap="square" lIns="548640" tIns="365760" rIns="548640" bIns="365760" anchor="ctr">
            <a:spAutoFit/>
          </a:bodyPr>
          <a:lstStyle>
            <a:lvl1pPr marL="0" indent="0">
              <a:lnSpc>
                <a:spcPct val="110000"/>
              </a:lnSpc>
              <a:buNone/>
              <a:defRPr sz="1900">
                <a:solidFill>
                  <a:schemeClr val="bg1"/>
                </a:solidFill>
              </a:defRPr>
            </a:lvl1pPr>
          </a:lstStyle>
          <a:p>
            <a:pPr lvl="0"/>
            <a:r>
              <a:rPr lang="en-US" dirty="0"/>
              <a:t>Click to add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Ineter</a:t>
            </a:r>
            <a:r>
              <a:rPr lang="en-US" dirty="0"/>
              <a:t> nec </a:t>
            </a:r>
            <a:r>
              <a:rPr lang="en-US" dirty="0" err="1"/>
              <a:t>odio</a:t>
            </a:r>
            <a:r>
              <a:rPr lang="en-US" dirty="0"/>
              <a:t>. </a:t>
            </a:r>
            <a:r>
              <a:rPr lang="en-US" dirty="0" err="1"/>
              <a:t>Praesent</a:t>
            </a:r>
            <a:r>
              <a:rPr lang="en-US" dirty="0"/>
              <a:t> </a:t>
            </a:r>
            <a:r>
              <a:rPr lang="en-US" dirty="0" err="1"/>
              <a:t>suspendisse</a:t>
            </a:r>
            <a:r>
              <a:rPr lang="en-US" dirty="0"/>
              <a:t> </a:t>
            </a:r>
            <a:r>
              <a:rPr lang="en-US" dirty="0" err="1"/>
              <a:t>laoreet</a:t>
            </a:r>
            <a:r>
              <a:rPr lang="en-US" dirty="0"/>
              <a:t> </a:t>
            </a:r>
            <a:r>
              <a:rPr lang="en-US" dirty="0" err="1"/>
              <a:t>purus</a:t>
            </a:r>
            <a:r>
              <a:rPr lang="en-US" dirty="0"/>
              <a:t> et </a:t>
            </a:r>
            <a:r>
              <a:rPr lang="en-US" dirty="0" err="1"/>
              <a:t>enim</a:t>
            </a:r>
            <a:r>
              <a:rPr lang="en-US" dirty="0"/>
              <a:t> auctor, vel </a:t>
            </a:r>
            <a:r>
              <a:rPr lang="en-US" dirty="0" err="1"/>
              <a:t>interdum</a:t>
            </a:r>
            <a:r>
              <a:rPr lang="en-US" dirty="0"/>
              <a:t> </a:t>
            </a:r>
            <a:r>
              <a:rPr lang="en-US" dirty="0" err="1"/>
              <a:t>justo</a:t>
            </a:r>
            <a:r>
              <a:rPr lang="en-US" dirty="0"/>
              <a:t> </a:t>
            </a:r>
            <a:r>
              <a:rPr lang="en-US" dirty="0" err="1"/>
              <a:t>tincidunt</a:t>
            </a:r>
            <a:r>
              <a:rPr lang="en-US" dirty="0"/>
              <a:t>. Donec </a:t>
            </a:r>
            <a:r>
              <a:rPr lang="en-US" dirty="0" err="1"/>
              <a:t>eleifend</a:t>
            </a:r>
            <a:r>
              <a:rPr lang="en-US" dirty="0"/>
              <a:t> </a:t>
            </a:r>
            <a:r>
              <a:rPr lang="en-US" dirty="0" err="1"/>
              <a:t>orci</a:t>
            </a:r>
            <a:r>
              <a:rPr lang="en-US" dirty="0"/>
              <a:t> non </a:t>
            </a:r>
            <a:r>
              <a:rPr lang="en-US" dirty="0" err="1"/>
              <a:t>porttitor</a:t>
            </a:r>
            <a:r>
              <a:rPr lang="en-US" dirty="0"/>
              <a:t> </a:t>
            </a:r>
            <a:r>
              <a:rPr lang="en-US" dirty="0" err="1"/>
              <a:t>scelerisque</a:t>
            </a:r>
            <a:r>
              <a:rPr lang="en-US" dirty="0"/>
              <a:t>.</a:t>
            </a:r>
          </a:p>
        </p:txBody>
      </p:sp>
      <p:sp>
        <p:nvSpPr>
          <p:cNvPr id="5" name="Text Placeholder 5">
            <a:extLst>
              <a:ext uri="{FF2B5EF4-FFF2-40B4-BE49-F238E27FC236}">
                <a16:creationId xmlns:a16="http://schemas.microsoft.com/office/drawing/2014/main" id="{E65BE62F-E256-0F4F-4A42-36112DA34705}"/>
              </a:ext>
            </a:extLst>
          </p:cNvPr>
          <p:cNvSpPr>
            <a:spLocks noGrp="1"/>
          </p:cNvSpPr>
          <p:nvPr>
            <p:ph type="body" sz="quarter" idx="13"/>
          </p:nvPr>
        </p:nvSpPr>
        <p:spPr>
          <a:xfrm>
            <a:off x="914399" y="2998629"/>
            <a:ext cx="10003536" cy="1122521"/>
          </a:xfrm>
        </p:spPr>
        <p:txBody>
          <a:bodyPr anchor="ctr">
            <a:noAutofit/>
          </a:bodyPr>
          <a:lstStyle>
            <a:lvl1pPr marL="0" indent="0" algn="l">
              <a:buNone/>
              <a:defRPr sz="240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12" name="Picture 11">
            <a:extLst>
              <a:ext uri="{FF2B5EF4-FFF2-40B4-BE49-F238E27FC236}">
                <a16:creationId xmlns:a16="http://schemas.microsoft.com/office/drawing/2014/main" id="{9344B288-869E-FEF3-B2A3-57066717389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5" name="Picture 14" descr="Logo, company name&#10;&#10;AI-generated content may be incorrect.">
            <a:extLst>
              <a:ext uri="{FF2B5EF4-FFF2-40B4-BE49-F238E27FC236}">
                <a16:creationId xmlns:a16="http://schemas.microsoft.com/office/drawing/2014/main" id="{F42FD863-F4B6-B6D1-BAFB-D52DC4E044FE}"/>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9" name="Rectangle 18">
            <a:extLst>
              <a:ext uri="{FF2B5EF4-FFF2-40B4-BE49-F238E27FC236}">
                <a16:creationId xmlns:a16="http://schemas.microsoft.com/office/drawing/2014/main" id="{9B2EEDEF-8C67-0FEE-7A5A-F9872906BB70}"/>
              </a:ext>
            </a:extLst>
          </p:cNvPr>
          <p:cNvSpPr/>
          <p:nvPr userDrawn="1"/>
        </p:nvSpPr>
        <p:spPr>
          <a:xfrm rot="10800000">
            <a:off x="912875" y="3123596"/>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B413611B-0AEB-E25E-602A-8BA07E7C7F37}"/>
              </a:ext>
            </a:extLst>
          </p:cNvPr>
          <p:cNvSpPr>
            <a:spLocks noGrp="1"/>
          </p:cNvSpPr>
          <p:nvPr>
            <p:ph type="dt" sz="half" idx="14"/>
          </p:nvPr>
        </p:nvSpPr>
        <p:spPr/>
        <p:txBody>
          <a:bodyPr/>
          <a:lstStyle/>
          <a:p>
            <a:pPr>
              <a:defRPr/>
            </a:pPr>
            <a:r>
              <a:rPr lang="en-US"/>
              <a:t>3/25/26</a:t>
            </a:r>
            <a:endParaRPr lang="en-US" dirty="0"/>
          </a:p>
        </p:txBody>
      </p:sp>
      <p:sp>
        <p:nvSpPr>
          <p:cNvPr id="9" name="Footer Placeholder 8">
            <a:extLst>
              <a:ext uri="{FF2B5EF4-FFF2-40B4-BE49-F238E27FC236}">
                <a16:creationId xmlns:a16="http://schemas.microsoft.com/office/drawing/2014/main" id="{AF78E56C-649B-84D7-883E-399BED309F99}"/>
              </a:ext>
            </a:extLst>
          </p:cNvPr>
          <p:cNvSpPr>
            <a:spLocks noGrp="1"/>
          </p:cNvSpPr>
          <p:nvPr>
            <p:ph type="ftr" sz="quarter" idx="15"/>
          </p:nvPr>
        </p:nvSpPr>
        <p:spPr/>
        <p:txBody>
          <a:bodyPr/>
          <a:lstStyle/>
          <a:p>
            <a:pPr>
              <a:defRPr/>
            </a:pPr>
            <a:r>
              <a:rPr lang="en-US"/>
              <a:t>Nilanjan Banerjee | Space-charge dynamics in bare IOTA</a:t>
            </a:r>
            <a:endParaRPr lang="en-US" dirty="0"/>
          </a:p>
        </p:txBody>
      </p:sp>
      <p:sp>
        <p:nvSpPr>
          <p:cNvPr id="10" name="Slide Number Placeholder 9">
            <a:extLst>
              <a:ext uri="{FF2B5EF4-FFF2-40B4-BE49-F238E27FC236}">
                <a16:creationId xmlns:a16="http://schemas.microsoft.com/office/drawing/2014/main" id="{24FCBB44-51F9-6FA3-085E-EB9F2164541C}"/>
              </a:ext>
            </a:extLst>
          </p:cNvPr>
          <p:cNvSpPr>
            <a:spLocks noGrp="1"/>
          </p:cNvSpPr>
          <p:nvPr>
            <p:ph type="sldNum" sz="quarter" idx="16"/>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942692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ideas-with-photo">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914400" y="1873983"/>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914400" y="2543085"/>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0" y="4105656"/>
            <a:ext cx="11830050" cy="2752344"/>
          </a:xfrm>
          <a:solidFill>
            <a:srgbClr val="C3CAD1"/>
          </a:solidFill>
          <a:ln>
            <a:noFill/>
          </a:ln>
        </p:spPr>
        <p:txBody>
          <a:bodyPr tIns="164592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825B179B-754F-E075-416F-58FDF815CA23}"/>
              </a:ext>
            </a:extLst>
          </p:cNvPr>
          <p:cNvSpPr>
            <a:spLocks noGrp="1"/>
          </p:cNvSpPr>
          <p:nvPr>
            <p:ph type="body" sz="quarter" idx="24" hasCustomPrompt="1"/>
          </p:nvPr>
        </p:nvSpPr>
        <p:spPr>
          <a:xfrm>
            <a:off x="0" y="6400799"/>
            <a:ext cx="11529391" cy="457201"/>
          </a:xfrm>
          <a:noFill/>
          <a:ln>
            <a:noFill/>
          </a:ln>
        </p:spPr>
        <p:txBody>
          <a:bodyPr lIns="182880" tIns="0" rIns="182880" bIns="137160" anchor="b"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4" name="Rectangle 3">
            <a:extLst>
              <a:ext uri="{FF2B5EF4-FFF2-40B4-BE49-F238E27FC236}">
                <a16:creationId xmlns:a16="http://schemas.microsoft.com/office/drawing/2014/main" id="{1F14AD5D-B2B5-2D86-5607-F93500D5A829}"/>
              </a:ext>
            </a:extLst>
          </p:cNvPr>
          <p:cNvSpPr/>
          <p:nvPr userDrawn="1"/>
        </p:nvSpPr>
        <p:spPr>
          <a:xfrm rot="16200000">
            <a:off x="466342" y="229487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B44406A-7064-09CD-0D32-B50A4C2A471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Text Placeholder 19">
            <a:extLst>
              <a:ext uri="{FF2B5EF4-FFF2-40B4-BE49-F238E27FC236}">
                <a16:creationId xmlns:a16="http://schemas.microsoft.com/office/drawing/2014/main" id="{B1451569-253C-B587-A86F-4D190EF1B24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7" name="Picture 16" descr="Logo, company name&#10;&#10;AI-generated content may be incorrect.">
            <a:extLst>
              <a:ext uri="{FF2B5EF4-FFF2-40B4-BE49-F238E27FC236}">
                <a16:creationId xmlns:a16="http://schemas.microsoft.com/office/drawing/2014/main" id="{809A0A5D-5886-4562-448A-83FC8512DCB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8" name="Title Placeholder 1">
            <a:extLst>
              <a:ext uri="{FF2B5EF4-FFF2-40B4-BE49-F238E27FC236}">
                <a16:creationId xmlns:a16="http://schemas.microsoft.com/office/drawing/2014/main" id="{B38B5940-D626-697E-1DE2-483ADD73F42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3" name="Text Placeholder 11">
            <a:extLst>
              <a:ext uri="{FF2B5EF4-FFF2-40B4-BE49-F238E27FC236}">
                <a16:creationId xmlns:a16="http://schemas.microsoft.com/office/drawing/2014/main" id="{5550671B-40D3-6B53-A651-02217D09EBC7}"/>
              </a:ext>
            </a:extLst>
          </p:cNvPr>
          <p:cNvSpPr>
            <a:spLocks noGrp="1"/>
          </p:cNvSpPr>
          <p:nvPr>
            <p:ph type="body" sz="quarter" idx="38"/>
          </p:nvPr>
        </p:nvSpPr>
        <p:spPr>
          <a:xfrm>
            <a:off x="6117335" y="1873983"/>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4" name="Text Placeholder 13">
            <a:extLst>
              <a:ext uri="{FF2B5EF4-FFF2-40B4-BE49-F238E27FC236}">
                <a16:creationId xmlns:a16="http://schemas.microsoft.com/office/drawing/2014/main" id="{57650E2F-D63F-64A0-264F-AB6835C74839}"/>
              </a:ext>
            </a:extLst>
          </p:cNvPr>
          <p:cNvSpPr>
            <a:spLocks noGrp="1"/>
          </p:cNvSpPr>
          <p:nvPr>
            <p:ph type="body" sz="quarter" idx="39"/>
          </p:nvPr>
        </p:nvSpPr>
        <p:spPr>
          <a:xfrm>
            <a:off x="6117335" y="2543085"/>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25" name="Rectangle 24">
            <a:extLst>
              <a:ext uri="{FF2B5EF4-FFF2-40B4-BE49-F238E27FC236}">
                <a16:creationId xmlns:a16="http://schemas.microsoft.com/office/drawing/2014/main" id="{0368FBFD-4E2A-68B9-526C-938F5B7C839F}"/>
              </a:ext>
            </a:extLst>
          </p:cNvPr>
          <p:cNvSpPr/>
          <p:nvPr userDrawn="1"/>
        </p:nvSpPr>
        <p:spPr>
          <a:xfrm rot="16200000">
            <a:off x="5669277" y="2294872"/>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45474D73-F9BE-8323-9710-2D943D074AA7}"/>
              </a:ext>
            </a:extLst>
          </p:cNvPr>
          <p:cNvSpPr>
            <a:spLocks noGrp="1"/>
          </p:cNvSpPr>
          <p:nvPr>
            <p:ph type="sldNum" sz="quarter" idx="42"/>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734894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ideas-with-photo">
    <p:bg>
      <p:bgPr>
        <a:solidFill>
          <a:schemeClr val="bg1"/>
        </a:solidFill>
        <a:effectLst/>
      </p:bgPr>
    </p:bg>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E73DE767-6E27-2F6D-9DFB-476DFBA08AC4}"/>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562FBDD1-DD88-5129-A1B4-F8213B472B85}"/>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0" name="Picture 9">
            <a:extLst>
              <a:ext uri="{FF2B5EF4-FFF2-40B4-BE49-F238E27FC236}">
                <a16:creationId xmlns:a16="http://schemas.microsoft.com/office/drawing/2014/main" id="{9F0A7BBE-ABB8-C2EC-5680-6576FD9F3FC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A20E4B7D-A2F4-E2C0-B651-BA709ADA79E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A5343729-79AD-1ED6-768D-6A792503B323}"/>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4" name="Text Placeholder 19">
            <a:extLst>
              <a:ext uri="{FF2B5EF4-FFF2-40B4-BE49-F238E27FC236}">
                <a16:creationId xmlns:a16="http://schemas.microsoft.com/office/drawing/2014/main" id="{7A6A44F0-F202-67D2-AA06-2C6B93FCC065}"/>
              </a:ext>
            </a:extLst>
          </p:cNvPr>
          <p:cNvSpPr>
            <a:spLocks noGrp="1"/>
          </p:cNvSpPr>
          <p:nvPr>
            <p:ph type="body" sz="quarter" idx="37" hasCustomPrompt="1"/>
          </p:nvPr>
        </p:nvSpPr>
        <p:spPr>
          <a:xfrm>
            <a:off x="914400" y="820351"/>
            <a:ext cx="6532560" cy="596900"/>
          </a:xfrm>
        </p:spPr>
        <p:txBody>
          <a:bodyPr/>
          <a:lstStyle>
            <a:lvl1pPr marL="0" indent="0">
              <a:buNone/>
              <a:defRPr spc="-20" baseline="0">
                <a:solidFill>
                  <a:schemeClr val="tx1"/>
                </a:solidFill>
              </a:defRPr>
            </a:lvl1pPr>
          </a:lstStyle>
          <a:p>
            <a:pPr lvl="0"/>
            <a:r>
              <a:rPr lang="en-US" dirty="0"/>
              <a:t>Click to add subheading (optional)</a:t>
            </a:r>
          </a:p>
        </p:txBody>
      </p:sp>
      <p:sp>
        <p:nvSpPr>
          <p:cNvPr id="39" name="Text Placeholder 11">
            <a:extLst>
              <a:ext uri="{FF2B5EF4-FFF2-40B4-BE49-F238E27FC236}">
                <a16:creationId xmlns:a16="http://schemas.microsoft.com/office/drawing/2014/main" id="{18B7F31E-5DA9-AE9E-946C-DBEDE553E35E}"/>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0" name="Text Placeholder 13">
            <a:extLst>
              <a:ext uri="{FF2B5EF4-FFF2-40B4-BE49-F238E27FC236}">
                <a16:creationId xmlns:a16="http://schemas.microsoft.com/office/drawing/2014/main" id="{E2CB8A18-7CC3-DC44-09AA-C5930608CB79}"/>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1" name="Rectangle 40">
            <a:extLst>
              <a:ext uri="{FF2B5EF4-FFF2-40B4-BE49-F238E27FC236}">
                <a16:creationId xmlns:a16="http://schemas.microsoft.com/office/drawing/2014/main" id="{C8724181-2302-5B6D-8D9A-0FDFFA0EAC2A}"/>
              </a:ext>
            </a:extLst>
          </p:cNvPr>
          <p:cNvSpPr/>
          <p:nvPr userDrawn="1"/>
        </p:nvSpPr>
        <p:spPr>
          <a:xfrm rot="16200000">
            <a:off x="462533"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11">
            <a:extLst>
              <a:ext uri="{FF2B5EF4-FFF2-40B4-BE49-F238E27FC236}">
                <a16:creationId xmlns:a16="http://schemas.microsoft.com/office/drawing/2014/main" id="{E8C39114-AC4E-397F-2083-2D7D594E888D}"/>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3" name="Text Placeholder 13">
            <a:extLst>
              <a:ext uri="{FF2B5EF4-FFF2-40B4-BE49-F238E27FC236}">
                <a16:creationId xmlns:a16="http://schemas.microsoft.com/office/drawing/2014/main" id="{E47A550C-93F7-8A24-C26C-808BEFCFC577}"/>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4" name="Rectangle 43">
            <a:extLst>
              <a:ext uri="{FF2B5EF4-FFF2-40B4-BE49-F238E27FC236}">
                <a16:creationId xmlns:a16="http://schemas.microsoft.com/office/drawing/2014/main" id="{F2D36219-087B-419B-9E96-63D476258513}"/>
              </a:ext>
            </a:extLst>
          </p:cNvPr>
          <p:cNvSpPr/>
          <p:nvPr userDrawn="1"/>
        </p:nvSpPr>
        <p:spPr>
          <a:xfrm rot="16200000">
            <a:off x="3924364" y="231512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6096CCA3-6EF5-DABE-B6E8-DC02967800A7}"/>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F561A6E-CA30-68DE-C30C-E3D04D574F82}"/>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8393A29F-FA2C-9EBB-AEC6-3930FE314D14}"/>
              </a:ext>
            </a:extLst>
          </p:cNvPr>
          <p:cNvSpPr/>
          <p:nvPr userDrawn="1"/>
        </p:nvSpPr>
        <p:spPr>
          <a:xfrm rot="16200000">
            <a:off x="462533"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11">
            <a:extLst>
              <a:ext uri="{FF2B5EF4-FFF2-40B4-BE49-F238E27FC236}">
                <a16:creationId xmlns:a16="http://schemas.microsoft.com/office/drawing/2014/main" id="{D6464A17-58FF-1CEF-5B44-C332EEA11FA9}"/>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9" name="Text Placeholder 13">
            <a:extLst>
              <a:ext uri="{FF2B5EF4-FFF2-40B4-BE49-F238E27FC236}">
                <a16:creationId xmlns:a16="http://schemas.microsoft.com/office/drawing/2014/main" id="{8E44891D-B952-10F7-E744-374B1A1B2307}"/>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50" name="Rectangle 49">
            <a:extLst>
              <a:ext uri="{FF2B5EF4-FFF2-40B4-BE49-F238E27FC236}">
                <a16:creationId xmlns:a16="http://schemas.microsoft.com/office/drawing/2014/main" id="{252E0381-ADF4-8D24-C867-C900E35689E9}"/>
              </a:ext>
            </a:extLst>
          </p:cNvPr>
          <p:cNvSpPr/>
          <p:nvPr userDrawn="1"/>
        </p:nvSpPr>
        <p:spPr>
          <a:xfrm rot="16200000">
            <a:off x="3924364" y="475877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332B2213-C7AE-6BAB-99BE-3FEB3626C9CD}"/>
              </a:ext>
            </a:extLst>
          </p:cNvPr>
          <p:cNvSpPr>
            <a:spLocks noGrp="1"/>
          </p:cNvSpPr>
          <p:nvPr>
            <p:ph type="dt" sz="half" idx="59"/>
          </p:nvPr>
        </p:nvSpPr>
        <p:spPr/>
        <p:txBody>
          <a:bodyPr/>
          <a:lstStyle/>
          <a:p>
            <a:pPr>
              <a:defRPr/>
            </a:pPr>
            <a:r>
              <a:rPr lang="en-US"/>
              <a:t>3/25/26</a:t>
            </a:r>
            <a:endParaRPr lang="en-US" dirty="0"/>
          </a:p>
        </p:txBody>
      </p:sp>
      <p:sp>
        <p:nvSpPr>
          <p:cNvPr id="8" name="Footer Placeholder 7">
            <a:extLst>
              <a:ext uri="{FF2B5EF4-FFF2-40B4-BE49-F238E27FC236}">
                <a16:creationId xmlns:a16="http://schemas.microsoft.com/office/drawing/2014/main" id="{8B49E7BE-854D-1C7F-9ED9-A488BDBEA629}"/>
              </a:ext>
            </a:extLst>
          </p:cNvPr>
          <p:cNvSpPr>
            <a:spLocks noGrp="1"/>
          </p:cNvSpPr>
          <p:nvPr>
            <p:ph type="ftr" sz="quarter" idx="60"/>
          </p:nvPr>
        </p:nvSpPr>
        <p:spPr/>
        <p:txBody>
          <a:bodyPr/>
          <a:lstStyle/>
          <a:p>
            <a:pPr>
              <a:defRPr/>
            </a:pPr>
            <a:r>
              <a:rPr lang="en-US"/>
              <a:t>Nilanjan Banerjee | Space-charge dynamics in bare IOTA</a:t>
            </a:r>
            <a:endParaRPr lang="en-US" dirty="0"/>
          </a:p>
        </p:txBody>
      </p:sp>
      <p:sp>
        <p:nvSpPr>
          <p:cNvPr id="9" name="Slide Number Placeholder 8">
            <a:extLst>
              <a:ext uri="{FF2B5EF4-FFF2-40B4-BE49-F238E27FC236}">
                <a16:creationId xmlns:a16="http://schemas.microsoft.com/office/drawing/2014/main" id="{FC444157-9DBF-C378-F538-F7840483133D}"/>
              </a:ext>
            </a:extLst>
          </p:cNvPr>
          <p:cNvSpPr>
            <a:spLocks noGrp="1"/>
          </p:cNvSpPr>
          <p:nvPr>
            <p:ph type="sldNum" sz="quarter" idx="6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577150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ideas">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813F2B-33D1-CE0E-E387-D5B3B86BB6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DCD67CB5-6160-A440-ED55-AD32D8B18E3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D7722649-BB7F-E00B-2BFE-CAA6645192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1" name="Title Placeholder 1">
            <a:extLst>
              <a:ext uri="{FF2B5EF4-FFF2-40B4-BE49-F238E27FC236}">
                <a16:creationId xmlns:a16="http://schemas.microsoft.com/office/drawing/2014/main" id="{221A7E90-F175-1CC3-CCD9-CBD10099A0B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1">
            <a:extLst>
              <a:ext uri="{FF2B5EF4-FFF2-40B4-BE49-F238E27FC236}">
                <a16:creationId xmlns:a16="http://schemas.microsoft.com/office/drawing/2014/main" id="{89385C64-D0FC-E300-55DA-BCF7F9AE2D7C}"/>
              </a:ext>
            </a:extLst>
          </p:cNvPr>
          <p:cNvSpPr>
            <a:spLocks noGrp="1"/>
          </p:cNvSpPr>
          <p:nvPr>
            <p:ph type="body" sz="quarter" idx="41"/>
          </p:nvPr>
        </p:nvSpPr>
        <p:spPr>
          <a:xfrm>
            <a:off x="914398"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 Placeholder 13">
            <a:extLst>
              <a:ext uri="{FF2B5EF4-FFF2-40B4-BE49-F238E27FC236}">
                <a16:creationId xmlns:a16="http://schemas.microsoft.com/office/drawing/2014/main" id="{923E6B3B-1082-004A-1ACD-E7066B97F006}"/>
              </a:ext>
            </a:extLst>
          </p:cNvPr>
          <p:cNvSpPr>
            <a:spLocks noGrp="1"/>
          </p:cNvSpPr>
          <p:nvPr>
            <p:ph type="body" sz="quarter" idx="48"/>
          </p:nvPr>
        </p:nvSpPr>
        <p:spPr>
          <a:xfrm>
            <a:off x="914398"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14" name="Rectangle 13">
            <a:extLst>
              <a:ext uri="{FF2B5EF4-FFF2-40B4-BE49-F238E27FC236}">
                <a16:creationId xmlns:a16="http://schemas.microsoft.com/office/drawing/2014/main" id="{17544981-8CC8-FD66-5962-8360F99F4D54}"/>
              </a:ext>
            </a:extLst>
          </p:cNvPr>
          <p:cNvSpPr/>
          <p:nvPr userDrawn="1"/>
        </p:nvSpPr>
        <p:spPr>
          <a:xfrm rot="16200000">
            <a:off x="462533"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11">
            <a:extLst>
              <a:ext uri="{FF2B5EF4-FFF2-40B4-BE49-F238E27FC236}">
                <a16:creationId xmlns:a16="http://schemas.microsoft.com/office/drawing/2014/main" id="{30F32B04-69CD-6970-1192-E9622B2A14F4}"/>
              </a:ext>
            </a:extLst>
          </p:cNvPr>
          <p:cNvSpPr>
            <a:spLocks noGrp="1"/>
          </p:cNvSpPr>
          <p:nvPr>
            <p:ph type="body" sz="quarter" idx="49"/>
          </p:nvPr>
        </p:nvSpPr>
        <p:spPr>
          <a:xfrm>
            <a:off x="7838061" y="18746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2" name="Text Placeholder 13">
            <a:extLst>
              <a:ext uri="{FF2B5EF4-FFF2-40B4-BE49-F238E27FC236}">
                <a16:creationId xmlns:a16="http://schemas.microsoft.com/office/drawing/2014/main" id="{5686534F-895A-175D-9ECA-69644D7DB84C}"/>
              </a:ext>
            </a:extLst>
          </p:cNvPr>
          <p:cNvSpPr>
            <a:spLocks noGrp="1"/>
          </p:cNvSpPr>
          <p:nvPr>
            <p:ph type="body" sz="quarter" idx="50"/>
          </p:nvPr>
        </p:nvSpPr>
        <p:spPr>
          <a:xfrm>
            <a:off x="7838061" y="25437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3" name="Rectangle 32">
            <a:extLst>
              <a:ext uri="{FF2B5EF4-FFF2-40B4-BE49-F238E27FC236}">
                <a16:creationId xmlns:a16="http://schemas.microsoft.com/office/drawing/2014/main" id="{5F9C5E80-2D6A-7B81-F349-81A6C92D8B1B}"/>
              </a:ext>
            </a:extLst>
          </p:cNvPr>
          <p:cNvSpPr/>
          <p:nvPr userDrawn="1"/>
        </p:nvSpPr>
        <p:spPr>
          <a:xfrm rot="16200000">
            <a:off x="7386196" y="23090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1">
            <a:extLst>
              <a:ext uri="{FF2B5EF4-FFF2-40B4-BE49-F238E27FC236}">
                <a16:creationId xmlns:a16="http://schemas.microsoft.com/office/drawing/2014/main" id="{8B364BB1-2F03-07C5-EAB7-CB49A1EC3282}"/>
              </a:ext>
            </a:extLst>
          </p:cNvPr>
          <p:cNvSpPr>
            <a:spLocks noGrp="1"/>
          </p:cNvSpPr>
          <p:nvPr>
            <p:ph type="body" sz="quarter" idx="51"/>
          </p:nvPr>
        </p:nvSpPr>
        <p:spPr>
          <a:xfrm>
            <a:off x="4376229" y="1880783"/>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5" name="Text Placeholder 13">
            <a:extLst>
              <a:ext uri="{FF2B5EF4-FFF2-40B4-BE49-F238E27FC236}">
                <a16:creationId xmlns:a16="http://schemas.microsoft.com/office/drawing/2014/main" id="{459A5D6D-C5DE-C8EE-F37F-3367BBA9F840}"/>
              </a:ext>
            </a:extLst>
          </p:cNvPr>
          <p:cNvSpPr>
            <a:spLocks noGrp="1"/>
          </p:cNvSpPr>
          <p:nvPr>
            <p:ph type="body" sz="quarter" idx="52"/>
          </p:nvPr>
        </p:nvSpPr>
        <p:spPr>
          <a:xfrm>
            <a:off x="4376229" y="2549885"/>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6" name="Rectangle 35">
            <a:extLst>
              <a:ext uri="{FF2B5EF4-FFF2-40B4-BE49-F238E27FC236}">
                <a16:creationId xmlns:a16="http://schemas.microsoft.com/office/drawing/2014/main" id="{B449DD49-1A8D-76CC-A4AF-D0AD5C195FB8}"/>
              </a:ext>
            </a:extLst>
          </p:cNvPr>
          <p:cNvSpPr/>
          <p:nvPr userDrawn="1"/>
        </p:nvSpPr>
        <p:spPr>
          <a:xfrm rot="16200000">
            <a:off x="3924364" y="231512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 Placeholder 11">
            <a:extLst>
              <a:ext uri="{FF2B5EF4-FFF2-40B4-BE49-F238E27FC236}">
                <a16:creationId xmlns:a16="http://schemas.microsoft.com/office/drawing/2014/main" id="{B29C255B-11E7-E49D-1EDD-C2F6FB66D083}"/>
              </a:ext>
            </a:extLst>
          </p:cNvPr>
          <p:cNvSpPr>
            <a:spLocks noGrp="1"/>
          </p:cNvSpPr>
          <p:nvPr>
            <p:ph type="body" sz="quarter" idx="53"/>
          </p:nvPr>
        </p:nvSpPr>
        <p:spPr>
          <a:xfrm>
            <a:off x="914398"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8" name="Text Placeholder 13">
            <a:extLst>
              <a:ext uri="{FF2B5EF4-FFF2-40B4-BE49-F238E27FC236}">
                <a16:creationId xmlns:a16="http://schemas.microsoft.com/office/drawing/2014/main" id="{F32E0527-0C17-B229-AE53-082144E5EC6C}"/>
              </a:ext>
            </a:extLst>
          </p:cNvPr>
          <p:cNvSpPr>
            <a:spLocks noGrp="1"/>
          </p:cNvSpPr>
          <p:nvPr>
            <p:ph type="body" sz="quarter" idx="54"/>
          </p:nvPr>
        </p:nvSpPr>
        <p:spPr>
          <a:xfrm>
            <a:off x="914398"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9" name="Rectangle 38">
            <a:extLst>
              <a:ext uri="{FF2B5EF4-FFF2-40B4-BE49-F238E27FC236}">
                <a16:creationId xmlns:a16="http://schemas.microsoft.com/office/drawing/2014/main" id="{B38D1526-CCB8-95A3-3CF3-B935126F6D3B}"/>
              </a:ext>
            </a:extLst>
          </p:cNvPr>
          <p:cNvSpPr/>
          <p:nvPr userDrawn="1"/>
        </p:nvSpPr>
        <p:spPr>
          <a:xfrm rot="16200000">
            <a:off x="462533"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11">
            <a:extLst>
              <a:ext uri="{FF2B5EF4-FFF2-40B4-BE49-F238E27FC236}">
                <a16:creationId xmlns:a16="http://schemas.microsoft.com/office/drawing/2014/main" id="{8F94305F-ACC4-02B6-29A1-4EFF95BB5331}"/>
              </a:ext>
            </a:extLst>
          </p:cNvPr>
          <p:cNvSpPr>
            <a:spLocks noGrp="1"/>
          </p:cNvSpPr>
          <p:nvPr>
            <p:ph type="body" sz="quarter" idx="55"/>
          </p:nvPr>
        </p:nvSpPr>
        <p:spPr>
          <a:xfrm>
            <a:off x="7838061" y="43183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1" name="Text Placeholder 13">
            <a:extLst>
              <a:ext uri="{FF2B5EF4-FFF2-40B4-BE49-F238E27FC236}">
                <a16:creationId xmlns:a16="http://schemas.microsoft.com/office/drawing/2014/main" id="{F4292675-527D-A6B4-E4DC-2415844F85F2}"/>
              </a:ext>
            </a:extLst>
          </p:cNvPr>
          <p:cNvSpPr>
            <a:spLocks noGrp="1"/>
          </p:cNvSpPr>
          <p:nvPr>
            <p:ph type="body" sz="quarter" idx="56"/>
          </p:nvPr>
        </p:nvSpPr>
        <p:spPr>
          <a:xfrm>
            <a:off x="7838061" y="49874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2" name="Rectangle 41">
            <a:extLst>
              <a:ext uri="{FF2B5EF4-FFF2-40B4-BE49-F238E27FC236}">
                <a16:creationId xmlns:a16="http://schemas.microsoft.com/office/drawing/2014/main" id="{4085E3D5-CA56-CDAB-FA38-F7ED7B165DA8}"/>
              </a:ext>
            </a:extLst>
          </p:cNvPr>
          <p:cNvSpPr/>
          <p:nvPr userDrawn="1"/>
        </p:nvSpPr>
        <p:spPr>
          <a:xfrm rot="16200000">
            <a:off x="7386196" y="47526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F81F7DBF-CBB6-1C17-14EC-49A4683D985E}"/>
              </a:ext>
            </a:extLst>
          </p:cNvPr>
          <p:cNvSpPr>
            <a:spLocks noGrp="1"/>
          </p:cNvSpPr>
          <p:nvPr>
            <p:ph type="body" sz="quarter" idx="57"/>
          </p:nvPr>
        </p:nvSpPr>
        <p:spPr>
          <a:xfrm>
            <a:off x="4376229" y="4324431"/>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55C0AAD-ABA7-E72D-77DF-67C494E98156}"/>
              </a:ext>
            </a:extLst>
          </p:cNvPr>
          <p:cNvSpPr>
            <a:spLocks noGrp="1"/>
          </p:cNvSpPr>
          <p:nvPr>
            <p:ph type="body" sz="quarter" idx="58"/>
          </p:nvPr>
        </p:nvSpPr>
        <p:spPr>
          <a:xfrm>
            <a:off x="4376229" y="4993533"/>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E048C6CE-4BDC-C393-A7CE-46A7BDCD6840}"/>
              </a:ext>
            </a:extLst>
          </p:cNvPr>
          <p:cNvSpPr/>
          <p:nvPr userDrawn="1"/>
        </p:nvSpPr>
        <p:spPr>
          <a:xfrm rot="16200000">
            <a:off x="3924364" y="475877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5F5FDBA3-89C7-4621-B40D-7DE83FA22F5A}"/>
              </a:ext>
            </a:extLst>
          </p:cNvPr>
          <p:cNvSpPr>
            <a:spLocks noGrp="1"/>
          </p:cNvSpPr>
          <p:nvPr>
            <p:ph type="dt" sz="half" idx="59"/>
          </p:nvPr>
        </p:nvSpPr>
        <p:spPr/>
        <p:txBody>
          <a:bodyPr/>
          <a:lstStyle/>
          <a:p>
            <a:pPr>
              <a:defRPr/>
            </a:pPr>
            <a:r>
              <a:rPr lang="en-US"/>
              <a:t>3/25/26</a:t>
            </a:r>
            <a:endParaRPr lang="en-US" dirty="0"/>
          </a:p>
        </p:txBody>
      </p:sp>
      <p:sp>
        <p:nvSpPr>
          <p:cNvPr id="6" name="Footer Placeholder 5">
            <a:extLst>
              <a:ext uri="{FF2B5EF4-FFF2-40B4-BE49-F238E27FC236}">
                <a16:creationId xmlns:a16="http://schemas.microsoft.com/office/drawing/2014/main" id="{F97AF3A4-EAA0-74A8-537D-7B63527E0231}"/>
              </a:ext>
            </a:extLst>
          </p:cNvPr>
          <p:cNvSpPr>
            <a:spLocks noGrp="1"/>
          </p:cNvSpPr>
          <p:nvPr>
            <p:ph type="ftr" sz="quarter" idx="60"/>
          </p:nvPr>
        </p:nvSpPr>
        <p:spPr/>
        <p:txBody>
          <a:bodyPr/>
          <a:lstStyle/>
          <a:p>
            <a:pPr>
              <a:defRPr/>
            </a:pPr>
            <a:r>
              <a:rPr lang="en-US"/>
              <a:t>Nilanjan Banerjee | Space-charge dynamics in bare IOTA</a:t>
            </a:r>
            <a:endParaRPr lang="en-US" dirty="0"/>
          </a:p>
        </p:txBody>
      </p:sp>
      <p:sp>
        <p:nvSpPr>
          <p:cNvPr id="7" name="Slide Number Placeholder 6">
            <a:extLst>
              <a:ext uri="{FF2B5EF4-FFF2-40B4-BE49-F238E27FC236}">
                <a16:creationId xmlns:a16="http://schemas.microsoft.com/office/drawing/2014/main" id="{718D8A77-0A01-BA2F-A32E-706B0FA90008}"/>
              </a:ext>
            </a:extLst>
          </p:cNvPr>
          <p:cNvSpPr>
            <a:spLocks noGrp="1"/>
          </p:cNvSpPr>
          <p:nvPr>
            <p:ph type="sldNum" sz="quarter" idx="6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8339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hoto-with-caption-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342CFCE2-B4C8-ABC2-3278-6BDD1A6BA4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05563" y="3940021"/>
            <a:ext cx="2920677" cy="2917979"/>
          </a:xfrm>
          <a:prstGeom prst="rect">
            <a:avLst/>
          </a:prstGeom>
        </p:spPr>
      </p:pic>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365760" y="5938577"/>
            <a:ext cx="11091672" cy="383991"/>
          </a:xfrm>
        </p:spPr>
        <p:txBody>
          <a:bodyPr lIns="0" rIns="0" anchor="t">
            <a:noAutofit/>
          </a:bodyPr>
          <a:lstStyle>
            <a:lvl1pPr marL="0" indent="0">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 name="Picture Placeholder 5">
            <a:extLst>
              <a:ext uri="{FF2B5EF4-FFF2-40B4-BE49-F238E27FC236}">
                <a16:creationId xmlns:a16="http://schemas.microsoft.com/office/drawing/2014/main" id="{A34CFE70-A9DA-519B-846A-B0978C9FFD7C}"/>
              </a:ext>
            </a:extLst>
          </p:cNvPr>
          <p:cNvSpPr>
            <a:spLocks noGrp="1"/>
          </p:cNvSpPr>
          <p:nvPr>
            <p:ph type="pic" sz="quarter" idx="16" hasCustomPrompt="1"/>
          </p:nvPr>
        </p:nvSpPr>
        <p:spPr>
          <a:xfrm>
            <a:off x="0" y="0"/>
            <a:ext cx="11826240" cy="5509547"/>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365760" y="6289556"/>
            <a:ext cx="11091672" cy="238244"/>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C2EC6AD6-BD59-A2C2-2F3A-CEF4E0667B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44B6D53A-92C9-55F9-0CA2-68EF8475BEA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Rectangle 15">
            <a:extLst>
              <a:ext uri="{FF2B5EF4-FFF2-40B4-BE49-F238E27FC236}">
                <a16:creationId xmlns:a16="http://schemas.microsoft.com/office/drawing/2014/main" id="{BF573D6D-30D5-5B7B-90C2-D7583296043C}"/>
              </a:ext>
            </a:extLst>
          </p:cNvPr>
          <p:cNvSpPr/>
          <p:nvPr userDrawn="1"/>
        </p:nvSpPr>
        <p:spPr>
          <a:xfrm rot="10800000">
            <a:off x="365061" y="5782203"/>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7606984-9DED-F33B-C04F-1C29849539A7}"/>
              </a:ext>
            </a:extLst>
          </p:cNvPr>
          <p:cNvSpPr>
            <a:spLocks noGrp="1"/>
          </p:cNvSpPr>
          <p:nvPr>
            <p:ph type="sldNum" sz="quarter" idx="19"/>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064727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with-caption-2">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915924" y="640080"/>
            <a:ext cx="9994392" cy="5577840"/>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F600118-8BF4-999C-96D0-38800692B131}"/>
              </a:ext>
            </a:extLst>
          </p:cNvPr>
          <p:cNvSpPr>
            <a:spLocks noGrp="1"/>
          </p:cNvSpPr>
          <p:nvPr>
            <p:ph type="body" sz="quarter" idx="12" hasCustomPrompt="1"/>
          </p:nvPr>
        </p:nvSpPr>
        <p:spPr>
          <a:xfrm>
            <a:off x="915925" y="6245352"/>
            <a:ext cx="9994392" cy="310783"/>
          </a:xfrm>
          <a:noFill/>
          <a:ln>
            <a:noFill/>
          </a:ln>
        </p:spPr>
        <p:txBody>
          <a:bodyPr lIns="0" tIns="0" rIns="0" bIns="0" anchor="b"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pic>
        <p:nvPicPr>
          <p:cNvPr id="9" name="Picture 8">
            <a:extLst>
              <a:ext uri="{FF2B5EF4-FFF2-40B4-BE49-F238E27FC236}">
                <a16:creationId xmlns:a16="http://schemas.microsoft.com/office/drawing/2014/main" id="{C9D2A2E3-C451-68BF-12DA-0C5129B0694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1" name="Picture 10" descr="Logo, company name&#10;&#10;AI-generated content may be incorrect.">
            <a:extLst>
              <a:ext uri="{FF2B5EF4-FFF2-40B4-BE49-F238E27FC236}">
                <a16:creationId xmlns:a16="http://schemas.microsoft.com/office/drawing/2014/main" id="{E4E71F28-8E11-F8BF-0A77-7AAFA42184E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Slide Number Placeholder 4">
            <a:extLst>
              <a:ext uri="{FF2B5EF4-FFF2-40B4-BE49-F238E27FC236}">
                <a16:creationId xmlns:a16="http://schemas.microsoft.com/office/drawing/2014/main" id="{B4BDFC97-7800-F5CC-5EBB-5D892475A33F}"/>
              </a:ext>
            </a:extLst>
          </p:cNvPr>
          <p:cNvSpPr>
            <a:spLocks noGrp="1"/>
          </p:cNvSpPr>
          <p:nvPr>
            <p:ph type="sldNum" sz="quarter" idx="18"/>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025874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ey-fig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02F704-D87B-DF16-D937-0C5723A4D346}"/>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3E187AF-3341-8854-383A-CA20D59A0AFD}"/>
              </a:ext>
            </a:extLst>
          </p:cNvPr>
          <p:cNvSpPr/>
          <p:nvPr userDrawn="1"/>
        </p:nvSpPr>
        <p:spPr>
          <a:xfrm>
            <a:off x="0" y="1678988"/>
            <a:ext cx="11830050" cy="35000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B5C63DE5-8138-0D72-CE3E-25C89680DD0A}"/>
              </a:ext>
            </a:extLst>
          </p:cNvPr>
          <p:cNvSpPr>
            <a:spLocks noGrp="1"/>
          </p:cNvSpPr>
          <p:nvPr>
            <p:ph type="title"/>
          </p:nvPr>
        </p:nvSpPr>
        <p:spPr>
          <a:xfrm>
            <a:off x="913257" y="2379072"/>
            <a:ext cx="10003536" cy="1668997"/>
          </a:xfrm>
          <a:prstGeom prst="rect">
            <a:avLst/>
          </a:prstGeom>
          <a:noFill/>
        </p:spPr>
        <p:txBody>
          <a:bodyPr lIns="0" tIns="0" rIns="0" bIns="0" anchor="b">
            <a:noAutofit/>
          </a:bodyPr>
          <a:lstStyle>
            <a:lvl1pPr algn="ctr">
              <a:defRPr sz="9600" spc="-100" baseline="0">
                <a:solidFill>
                  <a:schemeClr val="tx2"/>
                </a:solidFill>
              </a:defRPr>
            </a:lvl1pPr>
          </a:lstStyle>
          <a:p>
            <a:r>
              <a:rPr lang="en-US"/>
              <a:t>Click to edit Master title style</a:t>
            </a:r>
            <a:endParaRPr lang="en-US" dirty="0"/>
          </a:p>
        </p:txBody>
      </p:sp>
      <p:sp>
        <p:nvSpPr>
          <p:cNvPr id="12" name="Text Placeholder 5">
            <a:extLst>
              <a:ext uri="{FF2B5EF4-FFF2-40B4-BE49-F238E27FC236}">
                <a16:creationId xmlns:a16="http://schemas.microsoft.com/office/drawing/2014/main" id="{A07A8EC1-93D3-3D5B-9385-0BA6453AF19E}"/>
              </a:ext>
            </a:extLst>
          </p:cNvPr>
          <p:cNvSpPr>
            <a:spLocks noGrp="1"/>
          </p:cNvSpPr>
          <p:nvPr>
            <p:ph type="body" sz="quarter" idx="12"/>
          </p:nvPr>
        </p:nvSpPr>
        <p:spPr>
          <a:xfrm>
            <a:off x="913257" y="4048069"/>
            <a:ext cx="10003536" cy="709159"/>
          </a:xfrm>
        </p:spPr>
        <p:txBody>
          <a:bodyPr anchor="t">
            <a:noAutofit/>
          </a:bodyPr>
          <a:lstStyle>
            <a:lvl1pPr marL="0" indent="0" algn="ctr">
              <a:spcAft>
                <a:spcPts val="0"/>
              </a:spcAft>
              <a:buNone/>
              <a:defRPr sz="2800" spc="-50" baseline="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7" name="Picture 6">
            <a:extLst>
              <a:ext uri="{FF2B5EF4-FFF2-40B4-BE49-F238E27FC236}">
                <a16:creationId xmlns:a16="http://schemas.microsoft.com/office/drawing/2014/main" id="{965F9F77-9433-0FA9-9CAB-50F8190170D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5" name="Rectangle 14">
            <a:extLst>
              <a:ext uri="{FF2B5EF4-FFF2-40B4-BE49-F238E27FC236}">
                <a16:creationId xmlns:a16="http://schemas.microsoft.com/office/drawing/2014/main" id="{6A0C5114-E7F3-FF3D-A850-564CA25BD4AA}"/>
              </a:ext>
            </a:extLst>
          </p:cNvPr>
          <p:cNvSpPr/>
          <p:nvPr userDrawn="1"/>
        </p:nvSpPr>
        <p:spPr>
          <a:xfrm rot="10800000">
            <a:off x="5215509" y="233303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D7D10C01-E502-C2A8-611B-3019CF9DFA7F}"/>
              </a:ext>
            </a:extLst>
          </p:cNvPr>
          <p:cNvSpPr>
            <a:spLocks noGrp="1"/>
          </p:cNvSpPr>
          <p:nvPr>
            <p:ph type="dt" sz="half" idx="13"/>
          </p:nvPr>
        </p:nvSpPr>
        <p:spPr/>
        <p:txBody>
          <a:bodyPr/>
          <a:lstStyle/>
          <a:p>
            <a:pPr>
              <a:defRPr/>
            </a:pPr>
            <a:r>
              <a:rPr lang="en-US"/>
              <a:t>3/25/26</a:t>
            </a:r>
            <a:endParaRPr lang="en-US" dirty="0"/>
          </a:p>
        </p:txBody>
      </p:sp>
      <p:sp>
        <p:nvSpPr>
          <p:cNvPr id="4" name="Footer Placeholder 3">
            <a:extLst>
              <a:ext uri="{FF2B5EF4-FFF2-40B4-BE49-F238E27FC236}">
                <a16:creationId xmlns:a16="http://schemas.microsoft.com/office/drawing/2014/main" id="{BDB1728D-2C4C-4424-EC7C-F41CFAB91F39}"/>
              </a:ext>
            </a:extLst>
          </p:cNvPr>
          <p:cNvSpPr>
            <a:spLocks noGrp="1"/>
          </p:cNvSpPr>
          <p:nvPr>
            <p:ph type="ftr" sz="quarter" idx="14"/>
          </p:nvPr>
        </p:nvSpPr>
        <p:spPr/>
        <p:txBody>
          <a:bodyPr/>
          <a:lstStyle/>
          <a:p>
            <a:pPr>
              <a:defRPr/>
            </a:pPr>
            <a:r>
              <a:rPr lang="en-US"/>
              <a:t>Nilanjan Banerjee | Space-charge dynamics in bare IOTA</a:t>
            </a:r>
            <a:endParaRPr lang="en-US" dirty="0"/>
          </a:p>
        </p:txBody>
      </p:sp>
      <p:sp>
        <p:nvSpPr>
          <p:cNvPr id="5" name="Slide Number Placeholder 4">
            <a:extLst>
              <a:ext uri="{FF2B5EF4-FFF2-40B4-BE49-F238E27FC236}">
                <a16:creationId xmlns:a16="http://schemas.microsoft.com/office/drawing/2014/main" id="{C0AA6709-2DAE-D574-74A9-6F2352BB8C60}"/>
              </a:ext>
            </a:extLst>
          </p:cNvPr>
          <p:cNvSpPr>
            <a:spLocks noGrp="1"/>
          </p:cNvSpPr>
          <p:nvPr>
            <p:ph type="sldNum" sz="quarter" idx="15"/>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601555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ultiple-key-figures">
    <p:bg>
      <p:bgPr>
        <a:solidFill>
          <a:schemeClr val="bg1"/>
        </a:solidFill>
        <a:effectLst/>
      </p:bgPr>
    </p:bg>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ABAEBB0B-FC49-0C96-1CA9-8CBAB514550D}"/>
              </a:ext>
            </a:extLst>
          </p:cNvPr>
          <p:cNvSpPr>
            <a:spLocks noGrp="1"/>
          </p:cNvSpPr>
          <p:nvPr>
            <p:ph type="pic" sz="quarter" idx="15" hasCustomPrompt="1"/>
          </p:nvPr>
        </p:nvSpPr>
        <p:spPr>
          <a:xfrm>
            <a:off x="914399" y="820757"/>
            <a:ext cx="5000626" cy="5216486"/>
          </a:xfrm>
          <a:prstGeom prst="rect">
            <a:avLst/>
          </a:prstGeom>
          <a:solidFill>
            <a:srgbClr val="C3CAD1"/>
          </a:solidFill>
          <a:ln>
            <a:noFill/>
          </a:ln>
        </p:spPr>
        <p:txBody>
          <a:bodyPr tIns="2834640" anchor="t"/>
          <a:lstStyle>
            <a:lvl1pPr marL="0" indent="0" algn="ctr">
              <a:buNone/>
              <a:defRPr>
                <a:solidFill>
                  <a:schemeClr val="bg1">
                    <a:lumMod val="65000"/>
                  </a:schemeClr>
                </a:solidFill>
              </a:defRPr>
            </a:lvl1pPr>
          </a:lstStyle>
          <a:p>
            <a:r>
              <a:rPr lang="en-US" dirty="0"/>
              <a:t>Click icon to add image</a:t>
            </a:r>
          </a:p>
        </p:txBody>
      </p:sp>
      <p:sp>
        <p:nvSpPr>
          <p:cNvPr id="13" name="Text Placeholder 12">
            <a:extLst>
              <a:ext uri="{FF2B5EF4-FFF2-40B4-BE49-F238E27FC236}">
                <a16:creationId xmlns:a16="http://schemas.microsoft.com/office/drawing/2014/main" id="{D75CE5CA-6E88-5554-567E-566D0F3702C9}"/>
              </a:ext>
            </a:extLst>
          </p:cNvPr>
          <p:cNvSpPr>
            <a:spLocks noGrp="1"/>
          </p:cNvSpPr>
          <p:nvPr>
            <p:ph type="body" sz="quarter" idx="10"/>
          </p:nvPr>
        </p:nvSpPr>
        <p:spPr>
          <a:xfrm>
            <a:off x="6297155" y="1520328"/>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4" name="Text Placeholder 13">
            <a:extLst>
              <a:ext uri="{FF2B5EF4-FFF2-40B4-BE49-F238E27FC236}">
                <a16:creationId xmlns:a16="http://schemas.microsoft.com/office/drawing/2014/main" id="{253F5A24-61CC-6326-2F0B-D0B2CD80549F}"/>
              </a:ext>
            </a:extLst>
          </p:cNvPr>
          <p:cNvSpPr>
            <a:spLocks noGrp="1"/>
          </p:cNvSpPr>
          <p:nvPr>
            <p:ph type="body" sz="quarter" idx="12" hasCustomPrompt="1"/>
          </p:nvPr>
        </p:nvSpPr>
        <p:spPr>
          <a:xfrm>
            <a:off x="914399" y="6144322"/>
            <a:ext cx="5000625" cy="212028"/>
          </a:xfrm>
          <a:noFill/>
          <a:ln>
            <a:noFill/>
          </a:ln>
        </p:spPr>
        <p:txBody>
          <a:bodyPr lIns="0" tIns="0" rIns="0" bIns="0" anchor="t" anchorCtr="0">
            <a:noAutofit/>
          </a:bodyPr>
          <a:lstStyle>
            <a:lvl1pPr marL="0" indent="0">
              <a:lnSpc>
                <a:spcPct val="110000"/>
              </a:lnSpc>
              <a:buNone/>
              <a:defRPr sz="1200">
                <a:solidFill>
                  <a:schemeClr val="tx1"/>
                </a:solidFill>
              </a:defRPr>
            </a:lvl1pPr>
          </a:lstStyle>
          <a:p>
            <a:pPr lvl="0"/>
            <a:r>
              <a:rPr lang="en-US" dirty="0"/>
              <a:t>Click to add optional caption</a:t>
            </a:r>
          </a:p>
        </p:txBody>
      </p:sp>
      <p:sp>
        <p:nvSpPr>
          <p:cNvPr id="16" name="Text Placeholder 17">
            <a:extLst>
              <a:ext uri="{FF2B5EF4-FFF2-40B4-BE49-F238E27FC236}">
                <a16:creationId xmlns:a16="http://schemas.microsoft.com/office/drawing/2014/main" id="{7C79F1A4-8D7A-2A2A-13B1-007CC4DA4DD8}"/>
              </a:ext>
            </a:extLst>
          </p:cNvPr>
          <p:cNvSpPr>
            <a:spLocks noGrp="1"/>
          </p:cNvSpPr>
          <p:nvPr>
            <p:ph type="body" sz="quarter" idx="21" hasCustomPrompt="1"/>
          </p:nvPr>
        </p:nvSpPr>
        <p:spPr>
          <a:xfrm>
            <a:off x="6290710" y="512899"/>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5" name="Rectangle 4">
            <a:extLst>
              <a:ext uri="{FF2B5EF4-FFF2-40B4-BE49-F238E27FC236}">
                <a16:creationId xmlns:a16="http://schemas.microsoft.com/office/drawing/2014/main" id="{4E4A9EC7-0A22-2867-5A93-04C549C7B24D}"/>
              </a:ext>
            </a:extLst>
          </p:cNvPr>
          <p:cNvSpPr/>
          <p:nvPr userDrawn="1"/>
        </p:nvSpPr>
        <p:spPr>
          <a:xfrm rot="16200000">
            <a:off x="5595766" y="1504465"/>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C9AF806-A69B-CC52-7882-68CBACA47FA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20" name="Picture 19" descr="Logo, company name&#10;&#10;AI-generated content may be incorrect.">
            <a:extLst>
              <a:ext uri="{FF2B5EF4-FFF2-40B4-BE49-F238E27FC236}">
                <a16:creationId xmlns:a16="http://schemas.microsoft.com/office/drawing/2014/main" id="{71A5B106-9DEE-8AB6-D922-D48EB8DF9D0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ext Placeholder 12">
            <a:extLst>
              <a:ext uri="{FF2B5EF4-FFF2-40B4-BE49-F238E27FC236}">
                <a16:creationId xmlns:a16="http://schemas.microsoft.com/office/drawing/2014/main" id="{47C90278-399F-D985-B545-7DCF0DA7A63B}"/>
              </a:ext>
            </a:extLst>
          </p:cNvPr>
          <p:cNvSpPr>
            <a:spLocks noGrp="1"/>
          </p:cNvSpPr>
          <p:nvPr>
            <p:ph type="body" sz="quarter" idx="22"/>
          </p:nvPr>
        </p:nvSpPr>
        <p:spPr>
          <a:xfrm>
            <a:off x="6297155" y="5337672"/>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4" name="Text Placeholder 17">
            <a:extLst>
              <a:ext uri="{FF2B5EF4-FFF2-40B4-BE49-F238E27FC236}">
                <a16:creationId xmlns:a16="http://schemas.microsoft.com/office/drawing/2014/main" id="{819A7FF5-547E-A603-F63A-B893DB8702C0}"/>
              </a:ext>
            </a:extLst>
          </p:cNvPr>
          <p:cNvSpPr>
            <a:spLocks noGrp="1"/>
          </p:cNvSpPr>
          <p:nvPr>
            <p:ph type="body" sz="quarter" idx="23" hasCustomPrompt="1"/>
          </p:nvPr>
        </p:nvSpPr>
        <p:spPr>
          <a:xfrm>
            <a:off x="6290710" y="4330243"/>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5" name="Rectangle 24">
            <a:extLst>
              <a:ext uri="{FF2B5EF4-FFF2-40B4-BE49-F238E27FC236}">
                <a16:creationId xmlns:a16="http://schemas.microsoft.com/office/drawing/2014/main" id="{9CF14232-891E-BF84-C925-6BB3EFCEB08D}"/>
              </a:ext>
            </a:extLst>
          </p:cNvPr>
          <p:cNvSpPr/>
          <p:nvPr userDrawn="1"/>
        </p:nvSpPr>
        <p:spPr>
          <a:xfrm rot="16200000">
            <a:off x="5595766" y="5321809"/>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2">
            <a:extLst>
              <a:ext uri="{FF2B5EF4-FFF2-40B4-BE49-F238E27FC236}">
                <a16:creationId xmlns:a16="http://schemas.microsoft.com/office/drawing/2014/main" id="{C5B0C835-92D5-EBA9-F2A4-BC31B439CFE9}"/>
              </a:ext>
            </a:extLst>
          </p:cNvPr>
          <p:cNvSpPr>
            <a:spLocks noGrp="1"/>
          </p:cNvSpPr>
          <p:nvPr>
            <p:ph type="body" sz="quarter" idx="24"/>
          </p:nvPr>
        </p:nvSpPr>
        <p:spPr>
          <a:xfrm>
            <a:off x="6297155" y="3427735"/>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7" name="Text Placeholder 17">
            <a:extLst>
              <a:ext uri="{FF2B5EF4-FFF2-40B4-BE49-F238E27FC236}">
                <a16:creationId xmlns:a16="http://schemas.microsoft.com/office/drawing/2014/main" id="{AFF8EEAA-8354-850E-1A0B-1EADAA1D7EB6}"/>
              </a:ext>
            </a:extLst>
          </p:cNvPr>
          <p:cNvSpPr>
            <a:spLocks noGrp="1"/>
          </p:cNvSpPr>
          <p:nvPr>
            <p:ph type="body" sz="quarter" idx="25" hasCustomPrompt="1"/>
          </p:nvPr>
        </p:nvSpPr>
        <p:spPr>
          <a:xfrm>
            <a:off x="6290710" y="2420306"/>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8" name="Rectangle 27">
            <a:extLst>
              <a:ext uri="{FF2B5EF4-FFF2-40B4-BE49-F238E27FC236}">
                <a16:creationId xmlns:a16="http://schemas.microsoft.com/office/drawing/2014/main" id="{6C30FE6C-CF61-D9B0-ABF1-6B526A2786D8}"/>
              </a:ext>
            </a:extLst>
          </p:cNvPr>
          <p:cNvSpPr/>
          <p:nvPr userDrawn="1"/>
        </p:nvSpPr>
        <p:spPr>
          <a:xfrm rot="16200000">
            <a:off x="5595766" y="3411872"/>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CFDCF037-3F22-455A-C167-1B9773617782}"/>
              </a:ext>
            </a:extLst>
          </p:cNvPr>
          <p:cNvSpPr>
            <a:spLocks noGrp="1"/>
          </p:cNvSpPr>
          <p:nvPr>
            <p:ph type="dt" sz="half" idx="26"/>
          </p:nvPr>
        </p:nvSpPr>
        <p:spPr/>
        <p:txBody>
          <a:bodyPr/>
          <a:lstStyle/>
          <a:p>
            <a:pPr>
              <a:defRPr/>
            </a:pPr>
            <a:r>
              <a:rPr lang="en-US"/>
              <a:t>3/25/26</a:t>
            </a:r>
            <a:endParaRPr lang="en-US" dirty="0"/>
          </a:p>
        </p:txBody>
      </p:sp>
      <p:sp>
        <p:nvSpPr>
          <p:cNvPr id="9" name="Footer Placeholder 8">
            <a:extLst>
              <a:ext uri="{FF2B5EF4-FFF2-40B4-BE49-F238E27FC236}">
                <a16:creationId xmlns:a16="http://schemas.microsoft.com/office/drawing/2014/main" id="{FB849831-55D4-65FF-A7B1-CC84E9B252F7}"/>
              </a:ext>
            </a:extLst>
          </p:cNvPr>
          <p:cNvSpPr>
            <a:spLocks noGrp="1"/>
          </p:cNvSpPr>
          <p:nvPr>
            <p:ph type="ftr" sz="quarter" idx="27"/>
          </p:nvPr>
        </p:nvSpPr>
        <p:spPr/>
        <p:txBody>
          <a:bodyPr/>
          <a:lstStyle/>
          <a:p>
            <a:pPr>
              <a:defRPr/>
            </a:pPr>
            <a:r>
              <a:rPr lang="en-US"/>
              <a:t>Nilanjan Banerjee | Space-charge dynamics in bare IOTA</a:t>
            </a:r>
            <a:endParaRPr lang="en-US" dirty="0"/>
          </a:p>
        </p:txBody>
      </p:sp>
      <p:sp>
        <p:nvSpPr>
          <p:cNvPr id="10" name="Slide Number Placeholder 9">
            <a:extLst>
              <a:ext uri="{FF2B5EF4-FFF2-40B4-BE49-F238E27FC236}">
                <a16:creationId xmlns:a16="http://schemas.microsoft.com/office/drawing/2014/main" id="{B1D6637D-9A02-B205-EF0A-87C0E8B5D314}"/>
              </a:ext>
            </a:extLst>
          </p:cNvPr>
          <p:cNvSpPr>
            <a:spLocks noGrp="1"/>
          </p:cNvSpPr>
          <p:nvPr>
            <p:ph type="sldNum" sz="quarter" idx="2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74549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bg1"/>
        </a:solidFill>
        <a:effectLst/>
      </p:bgPr>
    </p:bg>
    <p:spTree>
      <p:nvGrpSpPr>
        <p:cNvPr id="1" name=""/>
        <p:cNvGrpSpPr/>
        <p:nvPr/>
      </p:nvGrpSpPr>
      <p:grpSpPr>
        <a:xfrm>
          <a:off x="0" y="0"/>
          <a:ext cx="0" cy="0"/>
          <a:chOff x="0" y="0"/>
          <a:chExt cx="0" cy="0"/>
        </a:xfrm>
      </p:grpSpPr>
      <p:sp>
        <p:nvSpPr>
          <p:cNvPr id="35" name="Text Placeholder 7">
            <a:extLst>
              <a:ext uri="{FF2B5EF4-FFF2-40B4-BE49-F238E27FC236}">
                <a16:creationId xmlns:a16="http://schemas.microsoft.com/office/drawing/2014/main" id="{03E171D5-30FC-537F-A514-48CD3674FC32}"/>
              </a:ext>
            </a:extLst>
          </p:cNvPr>
          <p:cNvSpPr>
            <a:spLocks noGrp="1"/>
          </p:cNvSpPr>
          <p:nvPr>
            <p:ph type="body" sz="quarter" idx="26" hasCustomPrompt="1"/>
          </p:nvPr>
        </p:nvSpPr>
        <p:spPr>
          <a:xfrm>
            <a:off x="8610466" y="2852018"/>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1" name="Text Placeholder 7">
            <a:extLst>
              <a:ext uri="{FF2B5EF4-FFF2-40B4-BE49-F238E27FC236}">
                <a16:creationId xmlns:a16="http://schemas.microsoft.com/office/drawing/2014/main" id="{1349D683-9A3C-3B31-0359-463DB290E72E}"/>
              </a:ext>
            </a:extLst>
          </p:cNvPr>
          <p:cNvSpPr>
            <a:spLocks noGrp="1"/>
          </p:cNvSpPr>
          <p:nvPr>
            <p:ph type="body" sz="quarter" idx="23" hasCustomPrompt="1"/>
          </p:nvPr>
        </p:nvSpPr>
        <p:spPr>
          <a:xfrm>
            <a:off x="914400" y="2852018"/>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8" name="Text Placeholder 7">
            <a:extLst>
              <a:ext uri="{FF2B5EF4-FFF2-40B4-BE49-F238E27FC236}">
                <a16:creationId xmlns:a16="http://schemas.microsoft.com/office/drawing/2014/main" id="{5B2E158B-F6B7-4699-6081-B2D57ABF91BA}"/>
              </a:ext>
            </a:extLst>
          </p:cNvPr>
          <p:cNvSpPr>
            <a:spLocks noGrp="1"/>
          </p:cNvSpPr>
          <p:nvPr>
            <p:ph type="body" sz="quarter" idx="15" hasCustomPrompt="1"/>
          </p:nvPr>
        </p:nvSpPr>
        <p:spPr>
          <a:xfrm>
            <a:off x="914400" y="3775583"/>
            <a:ext cx="2298325" cy="358688"/>
          </a:xfrm>
        </p:spPr>
        <p:txBody>
          <a:bodyPr>
            <a:noAutofit/>
          </a:bodyPr>
          <a:lstStyle>
            <a:lvl1pPr marL="0" indent="0" algn="ctr">
              <a:buNone/>
              <a:defRPr sz="2400" b="1">
                <a:solidFill>
                  <a:schemeClr val="tx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Subhead</a:t>
            </a:r>
          </a:p>
          <a:p>
            <a:pPr lvl="0"/>
            <a:endParaRPr lang="en-US" dirty="0"/>
          </a:p>
        </p:txBody>
      </p:sp>
      <p:sp>
        <p:nvSpPr>
          <p:cNvPr id="9" name="Text Placeholder 13">
            <a:extLst>
              <a:ext uri="{FF2B5EF4-FFF2-40B4-BE49-F238E27FC236}">
                <a16:creationId xmlns:a16="http://schemas.microsoft.com/office/drawing/2014/main" id="{EF49033D-66CB-33E0-1DBC-8928201CE7F8}"/>
              </a:ext>
            </a:extLst>
          </p:cNvPr>
          <p:cNvSpPr>
            <a:spLocks noGrp="1"/>
          </p:cNvSpPr>
          <p:nvPr>
            <p:ph type="body" sz="quarter" idx="16"/>
          </p:nvPr>
        </p:nvSpPr>
        <p:spPr>
          <a:xfrm>
            <a:off x="914400" y="4226948"/>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7" name="Text Placeholder 7">
            <a:extLst>
              <a:ext uri="{FF2B5EF4-FFF2-40B4-BE49-F238E27FC236}">
                <a16:creationId xmlns:a16="http://schemas.microsoft.com/office/drawing/2014/main" id="{F1CDCE25-1734-8F15-F850-140D20AC47B5}"/>
              </a:ext>
            </a:extLst>
          </p:cNvPr>
          <p:cNvSpPr>
            <a:spLocks noGrp="1"/>
          </p:cNvSpPr>
          <p:nvPr>
            <p:ph type="body" sz="quarter" idx="17" hasCustomPrompt="1"/>
          </p:nvPr>
        </p:nvSpPr>
        <p:spPr>
          <a:xfrm>
            <a:off x="8610466"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18" name="Text Placeholder 13">
            <a:extLst>
              <a:ext uri="{FF2B5EF4-FFF2-40B4-BE49-F238E27FC236}">
                <a16:creationId xmlns:a16="http://schemas.microsoft.com/office/drawing/2014/main" id="{685289A2-5BDF-BFB7-0DE2-786AE926515D}"/>
              </a:ext>
            </a:extLst>
          </p:cNvPr>
          <p:cNvSpPr>
            <a:spLocks noGrp="1"/>
          </p:cNvSpPr>
          <p:nvPr>
            <p:ph type="body" sz="quarter" idx="18"/>
          </p:nvPr>
        </p:nvSpPr>
        <p:spPr>
          <a:xfrm>
            <a:off x="8610466" y="4226948"/>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9" name="Text Placeholder 7">
            <a:extLst>
              <a:ext uri="{FF2B5EF4-FFF2-40B4-BE49-F238E27FC236}">
                <a16:creationId xmlns:a16="http://schemas.microsoft.com/office/drawing/2014/main" id="{3CFA5C77-3A47-8088-7D44-41FA177B055F}"/>
              </a:ext>
            </a:extLst>
          </p:cNvPr>
          <p:cNvSpPr>
            <a:spLocks noGrp="1"/>
          </p:cNvSpPr>
          <p:nvPr>
            <p:ph type="body" sz="quarter" idx="19" hasCustomPrompt="1"/>
          </p:nvPr>
        </p:nvSpPr>
        <p:spPr>
          <a:xfrm>
            <a:off x="6045110"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0" name="Text Placeholder 13">
            <a:extLst>
              <a:ext uri="{FF2B5EF4-FFF2-40B4-BE49-F238E27FC236}">
                <a16:creationId xmlns:a16="http://schemas.microsoft.com/office/drawing/2014/main" id="{4BF923C8-904E-4223-3EB4-4B31AAE44E07}"/>
              </a:ext>
            </a:extLst>
          </p:cNvPr>
          <p:cNvSpPr>
            <a:spLocks noGrp="1"/>
          </p:cNvSpPr>
          <p:nvPr>
            <p:ph type="body" sz="quarter" idx="20"/>
          </p:nvPr>
        </p:nvSpPr>
        <p:spPr>
          <a:xfrm>
            <a:off x="6045110" y="4240724"/>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21" name="Text Placeholder 7">
            <a:extLst>
              <a:ext uri="{FF2B5EF4-FFF2-40B4-BE49-F238E27FC236}">
                <a16:creationId xmlns:a16="http://schemas.microsoft.com/office/drawing/2014/main" id="{ADCF14EF-4C7F-F7FF-B974-B74AEA466A86}"/>
              </a:ext>
            </a:extLst>
          </p:cNvPr>
          <p:cNvSpPr>
            <a:spLocks noGrp="1"/>
          </p:cNvSpPr>
          <p:nvPr>
            <p:ph type="body" sz="quarter" idx="21" hasCustomPrompt="1"/>
          </p:nvPr>
        </p:nvSpPr>
        <p:spPr>
          <a:xfrm>
            <a:off x="3479755" y="3775583"/>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2" name="Text Placeholder 13">
            <a:extLst>
              <a:ext uri="{FF2B5EF4-FFF2-40B4-BE49-F238E27FC236}">
                <a16:creationId xmlns:a16="http://schemas.microsoft.com/office/drawing/2014/main" id="{73055581-1076-7DDA-CB8D-C153A93551A2}"/>
              </a:ext>
            </a:extLst>
          </p:cNvPr>
          <p:cNvSpPr>
            <a:spLocks noGrp="1"/>
          </p:cNvSpPr>
          <p:nvPr>
            <p:ph type="body" sz="quarter" idx="22"/>
          </p:nvPr>
        </p:nvSpPr>
        <p:spPr>
          <a:xfrm>
            <a:off x="3479755" y="4240724"/>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33" name="Text Placeholder 7">
            <a:extLst>
              <a:ext uri="{FF2B5EF4-FFF2-40B4-BE49-F238E27FC236}">
                <a16:creationId xmlns:a16="http://schemas.microsoft.com/office/drawing/2014/main" id="{98675C6D-0B35-795C-843D-D60026C9B8EC}"/>
              </a:ext>
            </a:extLst>
          </p:cNvPr>
          <p:cNvSpPr>
            <a:spLocks noGrp="1"/>
          </p:cNvSpPr>
          <p:nvPr>
            <p:ph type="body" sz="quarter" idx="24" hasCustomPrompt="1"/>
          </p:nvPr>
        </p:nvSpPr>
        <p:spPr>
          <a:xfrm>
            <a:off x="3479756" y="2852018"/>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4" name="Text Placeholder 7">
            <a:extLst>
              <a:ext uri="{FF2B5EF4-FFF2-40B4-BE49-F238E27FC236}">
                <a16:creationId xmlns:a16="http://schemas.microsoft.com/office/drawing/2014/main" id="{CF0A98D3-24F3-B6FB-0C8A-5A659B803626}"/>
              </a:ext>
            </a:extLst>
          </p:cNvPr>
          <p:cNvSpPr>
            <a:spLocks noGrp="1"/>
          </p:cNvSpPr>
          <p:nvPr>
            <p:ph type="body" sz="quarter" idx="25" hasCustomPrompt="1"/>
          </p:nvPr>
        </p:nvSpPr>
        <p:spPr>
          <a:xfrm>
            <a:off x="6045111" y="2852018"/>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pic>
        <p:nvPicPr>
          <p:cNvPr id="12" name="Picture 11">
            <a:extLst>
              <a:ext uri="{FF2B5EF4-FFF2-40B4-BE49-F238E27FC236}">
                <a16:creationId xmlns:a16="http://schemas.microsoft.com/office/drawing/2014/main" id="{26845F05-CCE2-6A85-D3D4-65931BF0361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6610B6D6-299C-0418-0AF3-619B25B544C1}"/>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68DB6E35-74D5-6385-15A7-D3FFFECBE6C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916BD9F2-83FA-DEE1-828F-C0131BE688D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4" name="Rectangle 23">
            <a:extLst>
              <a:ext uri="{FF2B5EF4-FFF2-40B4-BE49-F238E27FC236}">
                <a16:creationId xmlns:a16="http://schemas.microsoft.com/office/drawing/2014/main" id="{7C08987A-C4D8-24A2-0633-7FD0D0BFD8F2}"/>
              </a:ext>
            </a:extLst>
          </p:cNvPr>
          <p:cNvSpPr/>
          <p:nvPr userDrawn="1"/>
        </p:nvSpPr>
        <p:spPr>
          <a:xfrm rot="10800000" flipV="1">
            <a:off x="2892132"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A1AF7D8-F39D-5D62-4B8B-A1E2D2280514}"/>
              </a:ext>
            </a:extLst>
          </p:cNvPr>
          <p:cNvSpPr/>
          <p:nvPr userDrawn="1"/>
        </p:nvSpPr>
        <p:spPr>
          <a:xfrm rot="10800000" flipV="1">
            <a:off x="5455268"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7AEB230-F944-F682-5C1A-0056FBFB52AB}"/>
              </a:ext>
            </a:extLst>
          </p:cNvPr>
          <p:cNvSpPr/>
          <p:nvPr userDrawn="1"/>
        </p:nvSpPr>
        <p:spPr>
          <a:xfrm rot="10800000" flipV="1">
            <a:off x="8024323" y="3194302"/>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D72FE7C9-EB8A-1A48-5F36-AEE87BC4EFFB}"/>
              </a:ext>
            </a:extLst>
          </p:cNvPr>
          <p:cNvSpPr>
            <a:spLocks noGrp="1"/>
          </p:cNvSpPr>
          <p:nvPr>
            <p:ph type="dt" sz="half" idx="38"/>
          </p:nvPr>
        </p:nvSpPr>
        <p:spPr/>
        <p:txBody>
          <a:bodyPr/>
          <a:lstStyle/>
          <a:p>
            <a:pPr>
              <a:defRPr/>
            </a:pPr>
            <a:r>
              <a:rPr lang="en-US"/>
              <a:t>3/25/26</a:t>
            </a:r>
            <a:endParaRPr lang="en-US" dirty="0"/>
          </a:p>
        </p:txBody>
      </p:sp>
      <p:sp>
        <p:nvSpPr>
          <p:cNvPr id="6" name="Footer Placeholder 5">
            <a:extLst>
              <a:ext uri="{FF2B5EF4-FFF2-40B4-BE49-F238E27FC236}">
                <a16:creationId xmlns:a16="http://schemas.microsoft.com/office/drawing/2014/main" id="{955CA788-9E66-27E4-B8B2-1B3DD9A0061C}"/>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7" name="Slide Number Placeholder 6">
            <a:extLst>
              <a:ext uri="{FF2B5EF4-FFF2-40B4-BE49-F238E27FC236}">
                <a16:creationId xmlns:a16="http://schemas.microsoft.com/office/drawing/2014/main" id="{BFF826E5-1E41-AE20-24CB-69936FA1646B}"/>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550102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4" name="Text Placeholder 11">
            <a:extLst>
              <a:ext uri="{FF2B5EF4-FFF2-40B4-BE49-F238E27FC236}">
                <a16:creationId xmlns:a16="http://schemas.microsoft.com/office/drawing/2014/main" id="{B97A8FFA-98C0-7619-912E-7DE6824B8E07}"/>
              </a:ext>
            </a:extLst>
          </p:cNvPr>
          <p:cNvSpPr>
            <a:spLocks noGrp="1"/>
          </p:cNvSpPr>
          <p:nvPr>
            <p:ph type="body" sz="quarter" idx="11" hasCustomPrompt="1"/>
          </p:nvPr>
        </p:nvSpPr>
        <p:spPr>
          <a:xfrm>
            <a:off x="913702" y="1700784"/>
            <a:ext cx="5000626" cy="625033"/>
          </a:xfrm>
          <a:solidFill>
            <a:schemeClr val="tx2"/>
          </a:solidFill>
        </p:spPr>
        <p:txBody>
          <a:bodyPr lIns="182880" tIns="0" rIns="0" anchor="ctr">
            <a:noAutofit/>
          </a:bodyPr>
          <a:lstStyle>
            <a:lvl1pPr marL="0" indent="0">
              <a:buFont typeface="Arial" panose="020B0604020202020204" pitchFamily="34" charset="0"/>
              <a:buNone/>
              <a:defRPr sz="2400" b="0" i="0" spc="-100" baseline="0">
                <a:solidFill>
                  <a:schemeClr val="bg1"/>
                </a:solidFill>
                <a:latin typeface="Helvetica" pitchFamily="2" charset="0"/>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dirty="0"/>
              <a:t>Segment 1</a:t>
            </a:r>
          </a:p>
        </p:txBody>
      </p:sp>
      <p:sp>
        <p:nvSpPr>
          <p:cNvPr id="5" name="Text Placeholder 13">
            <a:extLst>
              <a:ext uri="{FF2B5EF4-FFF2-40B4-BE49-F238E27FC236}">
                <a16:creationId xmlns:a16="http://schemas.microsoft.com/office/drawing/2014/main" id="{E709C570-D515-D5C2-A7C9-873D4FB05DBB}"/>
              </a:ext>
            </a:extLst>
          </p:cNvPr>
          <p:cNvSpPr>
            <a:spLocks noGrp="1"/>
          </p:cNvSpPr>
          <p:nvPr>
            <p:ph type="body" sz="quarter" idx="12"/>
          </p:nvPr>
        </p:nvSpPr>
        <p:spPr>
          <a:xfrm>
            <a:off x="913702" y="2416667"/>
            <a:ext cx="5000626" cy="700720"/>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5" name="Text Placeholder 11">
            <a:extLst>
              <a:ext uri="{FF2B5EF4-FFF2-40B4-BE49-F238E27FC236}">
                <a16:creationId xmlns:a16="http://schemas.microsoft.com/office/drawing/2014/main" id="{8D0D5251-ED14-8221-23B5-C338B9B136E4}"/>
              </a:ext>
            </a:extLst>
          </p:cNvPr>
          <p:cNvSpPr>
            <a:spLocks noGrp="1"/>
          </p:cNvSpPr>
          <p:nvPr>
            <p:ph type="body" sz="quarter" idx="20" hasCustomPrompt="1"/>
          </p:nvPr>
        </p:nvSpPr>
        <p:spPr>
          <a:xfrm>
            <a:off x="913703" y="3126912"/>
            <a:ext cx="5000626" cy="625033"/>
          </a:xfrm>
          <a:solidFill>
            <a:schemeClr val="tx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2</a:t>
            </a:r>
          </a:p>
        </p:txBody>
      </p:sp>
      <p:sp>
        <p:nvSpPr>
          <p:cNvPr id="26" name="Text Placeholder 13">
            <a:extLst>
              <a:ext uri="{FF2B5EF4-FFF2-40B4-BE49-F238E27FC236}">
                <a16:creationId xmlns:a16="http://schemas.microsoft.com/office/drawing/2014/main" id="{E80E855E-4FDC-9D49-7BC5-49761978BA59}"/>
              </a:ext>
            </a:extLst>
          </p:cNvPr>
          <p:cNvSpPr>
            <a:spLocks noGrp="1"/>
          </p:cNvSpPr>
          <p:nvPr>
            <p:ph type="body" sz="quarter" idx="21"/>
          </p:nvPr>
        </p:nvSpPr>
        <p:spPr>
          <a:xfrm>
            <a:off x="913703" y="3841747"/>
            <a:ext cx="5000625"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8" name="Text Placeholder 11">
            <a:extLst>
              <a:ext uri="{FF2B5EF4-FFF2-40B4-BE49-F238E27FC236}">
                <a16:creationId xmlns:a16="http://schemas.microsoft.com/office/drawing/2014/main" id="{34349A97-5971-2B65-B59E-1C98524A4FB0}"/>
              </a:ext>
            </a:extLst>
          </p:cNvPr>
          <p:cNvSpPr>
            <a:spLocks noGrp="1"/>
          </p:cNvSpPr>
          <p:nvPr>
            <p:ph type="body" sz="quarter" idx="22" hasCustomPrompt="1"/>
          </p:nvPr>
        </p:nvSpPr>
        <p:spPr>
          <a:xfrm>
            <a:off x="913702" y="4567235"/>
            <a:ext cx="5000626" cy="631032"/>
          </a:xfrm>
          <a:solidFill>
            <a:schemeClr val="accent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3</a:t>
            </a:r>
          </a:p>
        </p:txBody>
      </p:sp>
      <p:sp>
        <p:nvSpPr>
          <p:cNvPr id="29" name="Text Placeholder 13">
            <a:extLst>
              <a:ext uri="{FF2B5EF4-FFF2-40B4-BE49-F238E27FC236}">
                <a16:creationId xmlns:a16="http://schemas.microsoft.com/office/drawing/2014/main" id="{56E30477-B529-728A-AA86-F0BF32CC2C94}"/>
              </a:ext>
            </a:extLst>
          </p:cNvPr>
          <p:cNvSpPr>
            <a:spLocks noGrp="1"/>
          </p:cNvSpPr>
          <p:nvPr>
            <p:ph type="body" sz="quarter" idx="23"/>
          </p:nvPr>
        </p:nvSpPr>
        <p:spPr>
          <a:xfrm>
            <a:off x="913702" y="5283162"/>
            <a:ext cx="5000626"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6416009" y="5727814"/>
            <a:ext cx="3984937" cy="814025"/>
          </a:xfrm>
          <a:noFill/>
          <a:ln>
            <a:noFill/>
          </a:ln>
        </p:spPr>
        <p:txBody>
          <a:bodyPr lIns="0" tIns="0" rIns="0" bIns="0" anchor="t" anchorCtr="0">
            <a:noAutofit/>
          </a:bodyPr>
          <a:lstStyle>
            <a:lvl1pPr marL="0" indent="0" algn="ctr">
              <a:lnSpc>
                <a:spcPct val="100000"/>
              </a:lnSpc>
              <a:buNone/>
              <a:defRPr sz="1200">
                <a:solidFill>
                  <a:schemeClr val="tx1"/>
                </a:solidFill>
              </a:defRPr>
            </a:lvl1pPr>
          </a:lstStyle>
          <a:p>
            <a:pPr lvl="0"/>
            <a:r>
              <a:rPr lang="en-US" dirty="0"/>
              <a:t>Click to insert caption</a:t>
            </a:r>
          </a:p>
        </p:txBody>
      </p:sp>
      <p:pic>
        <p:nvPicPr>
          <p:cNvPr id="12" name="Picture 11">
            <a:extLst>
              <a:ext uri="{FF2B5EF4-FFF2-40B4-BE49-F238E27FC236}">
                <a16:creationId xmlns:a16="http://schemas.microsoft.com/office/drawing/2014/main" id="{B8EA2963-9726-4063-E7DA-0AB9CA39091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3" name="Text Placeholder 19">
            <a:extLst>
              <a:ext uri="{FF2B5EF4-FFF2-40B4-BE49-F238E27FC236}">
                <a16:creationId xmlns:a16="http://schemas.microsoft.com/office/drawing/2014/main" id="{74F00707-099E-FCA0-E7DE-AF763D1AF91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5" name="Picture 14" descr="Logo, company name&#10;&#10;AI-generated content may be incorrect.">
            <a:extLst>
              <a:ext uri="{FF2B5EF4-FFF2-40B4-BE49-F238E27FC236}">
                <a16:creationId xmlns:a16="http://schemas.microsoft.com/office/drawing/2014/main" id="{1E87DF5B-EBD1-93B2-E7F8-9194FC8AC74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B92F8742-82D1-BB4D-234D-76D87357F9E9}"/>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6" name="Chart Placeholder 33">
            <a:extLst>
              <a:ext uri="{FF2B5EF4-FFF2-40B4-BE49-F238E27FC236}">
                <a16:creationId xmlns:a16="http://schemas.microsoft.com/office/drawing/2014/main" id="{52C864BF-BCE8-AF09-5C28-6FB7C48C3E8E}"/>
              </a:ext>
            </a:extLst>
          </p:cNvPr>
          <p:cNvSpPr>
            <a:spLocks noGrp="1"/>
          </p:cNvSpPr>
          <p:nvPr>
            <p:ph type="chart" sz="quarter" idx="38"/>
          </p:nvPr>
        </p:nvSpPr>
        <p:spPr>
          <a:xfrm>
            <a:off x="6564303" y="1691264"/>
            <a:ext cx="3718252" cy="3820420"/>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chart</a:t>
            </a:r>
            <a:endParaRPr lang="en-US" dirty="0"/>
          </a:p>
        </p:txBody>
      </p:sp>
      <p:sp>
        <p:nvSpPr>
          <p:cNvPr id="8" name="Date Placeholder 7">
            <a:extLst>
              <a:ext uri="{FF2B5EF4-FFF2-40B4-BE49-F238E27FC236}">
                <a16:creationId xmlns:a16="http://schemas.microsoft.com/office/drawing/2014/main" id="{76F6407B-2069-A156-F136-165066B97BB0}"/>
              </a:ext>
            </a:extLst>
          </p:cNvPr>
          <p:cNvSpPr>
            <a:spLocks noGrp="1"/>
          </p:cNvSpPr>
          <p:nvPr>
            <p:ph type="dt" sz="half" idx="39"/>
          </p:nvPr>
        </p:nvSpPr>
        <p:spPr/>
        <p:txBody>
          <a:bodyPr/>
          <a:lstStyle/>
          <a:p>
            <a:pPr>
              <a:defRPr/>
            </a:pPr>
            <a:r>
              <a:rPr lang="en-US"/>
              <a:t>3/25/26</a:t>
            </a:r>
            <a:endParaRPr lang="en-US" dirty="0"/>
          </a:p>
        </p:txBody>
      </p:sp>
      <p:sp>
        <p:nvSpPr>
          <p:cNvPr id="9" name="Footer Placeholder 8">
            <a:extLst>
              <a:ext uri="{FF2B5EF4-FFF2-40B4-BE49-F238E27FC236}">
                <a16:creationId xmlns:a16="http://schemas.microsoft.com/office/drawing/2014/main" id="{5B8EB51C-6380-2192-1894-4C5355440D79}"/>
              </a:ext>
            </a:extLst>
          </p:cNvPr>
          <p:cNvSpPr>
            <a:spLocks noGrp="1"/>
          </p:cNvSpPr>
          <p:nvPr>
            <p:ph type="ftr" sz="quarter" idx="40"/>
          </p:nvPr>
        </p:nvSpPr>
        <p:spPr/>
        <p:txBody>
          <a:bodyPr/>
          <a:lstStyle/>
          <a:p>
            <a:pPr>
              <a:defRPr/>
            </a:pPr>
            <a:r>
              <a:rPr lang="en-US"/>
              <a:t>Nilanjan Banerjee | Space-charge dynamics in bare IOTA</a:t>
            </a:r>
            <a:endParaRPr lang="en-US" dirty="0"/>
          </a:p>
        </p:txBody>
      </p:sp>
      <p:sp>
        <p:nvSpPr>
          <p:cNvPr id="10" name="Slide Number Placeholder 9">
            <a:extLst>
              <a:ext uri="{FF2B5EF4-FFF2-40B4-BE49-F238E27FC236}">
                <a16:creationId xmlns:a16="http://schemas.microsoft.com/office/drawing/2014/main" id="{F12A945B-BEEF-183C-ECC0-6AA2D38FD9C8}"/>
              </a:ext>
            </a:extLst>
          </p:cNvPr>
          <p:cNvSpPr>
            <a:spLocks noGrp="1"/>
          </p:cNvSpPr>
          <p:nvPr>
            <p:ph type="sldNum" sz="quarter" idx="4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885519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5997" y="4281534"/>
            <a:ext cx="5074467" cy="89010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914399" y="5910199"/>
            <a:ext cx="9994392" cy="371185"/>
          </a:xfrm>
          <a:noFill/>
          <a:ln>
            <a:noFill/>
          </a:ln>
        </p:spPr>
        <p:txBody>
          <a:bodyPr lIns="0" tIns="0" rIns="0" bIns="0" anchor="t" anchorCtr="0">
            <a:noAutofit/>
          </a:bodyPr>
          <a:lstStyle>
            <a:lvl1pPr marL="0" indent="0" algn="l">
              <a:lnSpc>
                <a:spcPct val="100000"/>
              </a:lnSpc>
              <a:buNone/>
              <a:defRPr sz="1200">
                <a:solidFill>
                  <a:schemeClr val="tx1"/>
                </a:solidFill>
              </a:defRPr>
            </a:lvl1pPr>
          </a:lstStyle>
          <a:p>
            <a:pPr lvl="0"/>
            <a:r>
              <a:rPr lang="en-US" dirty="0"/>
              <a:t>Click to insert caption</a:t>
            </a:r>
          </a:p>
        </p:txBody>
      </p:sp>
      <p:pic>
        <p:nvPicPr>
          <p:cNvPr id="8" name="Picture 7">
            <a:extLst>
              <a:ext uri="{FF2B5EF4-FFF2-40B4-BE49-F238E27FC236}">
                <a16:creationId xmlns:a16="http://schemas.microsoft.com/office/drawing/2014/main" id="{D85F47B5-4761-5144-F10D-D22CD753FBB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Text Placeholder 19">
            <a:extLst>
              <a:ext uri="{FF2B5EF4-FFF2-40B4-BE49-F238E27FC236}">
                <a16:creationId xmlns:a16="http://schemas.microsoft.com/office/drawing/2014/main" id="{4E7EC1F8-3C79-96EA-BAC5-4A16390EF4F6}"/>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0" name="Picture 9" descr="Logo, company name&#10;&#10;AI-generated content may be incorrect.">
            <a:extLst>
              <a:ext uri="{FF2B5EF4-FFF2-40B4-BE49-F238E27FC236}">
                <a16:creationId xmlns:a16="http://schemas.microsoft.com/office/drawing/2014/main" id="{BA36F6E8-B09C-D7C6-E26B-D0323BCA257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2" name="Title Placeholder 1">
            <a:extLst>
              <a:ext uri="{FF2B5EF4-FFF2-40B4-BE49-F238E27FC236}">
                <a16:creationId xmlns:a16="http://schemas.microsoft.com/office/drawing/2014/main" id="{80C1E4F0-DFA5-E9B1-59B4-18ECD9C9BFA1}"/>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3" name="Table Placeholder 5">
            <a:extLst>
              <a:ext uri="{FF2B5EF4-FFF2-40B4-BE49-F238E27FC236}">
                <a16:creationId xmlns:a16="http://schemas.microsoft.com/office/drawing/2014/main" id="{D2EDDB05-1AF6-97B9-8468-040314ECE410}"/>
              </a:ext>
            </a:extLst>
          </p:cNvPr>
          <p:cNvSpPr>
            <a:spLocks noGrp="1"/>
          </p:cNvSpPr>
          <p:nvPr>
            <p:ph type="tbl" sz="quarter" idx="25"/>
          </p:nvPr>
        </p:nvSpPr>
        <p:spPr>
          <a:xfrm>
            <a:off x="915924" y="1700784"/>
            <a:ext cx="9992867" cy="4105656"/>
          </a:xfr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table</a:t>
            </a:r>
            <a:endParaRPr lang="en-US" dirty="0"/>
          </a:p>
        </p:txBody>
      </p:sp>
      <p:sp>
        <p:nvSpPr>
          <p:cNvPr id="6" name="Date Placeholder 5">
            <a:extLst>
              <a:ext uri="{FF2B5EF4-FFF2-40B4-BE49-F238E27FC236}">
                <a16:creationId xmlns:a16="http://schemas.microsoft.com/office/drawing/2014/main" id="{2088B00D-9B35-DB46-C790-1D78D3C30D91}"/>
              </a:ext>
            </a:extLst>
          </p:cNvPr>
          <p:cNvSpPr>
            <a:spLocks noGrp="1"/>
          </p:cNvSpPr>
          <p:nvPr>
            <p:ph type="dt" sz="half" idx="38"/>
          </p:nvPr>
        </p:nvSpPr>
        <p:spPr/>
        <p:txBody>
          <a:bodyPr/>
          <a:lstStyle/>
          <a:p>
            <a:pPr>
              <a:defRPr/>
            </a:pPr>
            <a:r>
              <a:rPr lang="en-US"/>
              <a:t>3/25/26</a:t>
            </a:r>
            <a:endParaRPr lang="en-US" dirty="0"/>
          </a:p>
        </p:txBody>
      </p:sp>
      <p:sp>
        <p:nvSpPr>
          <p:cNvPr id="7" name="Footer Placeholder 6">
            <a:extLst>
              <a:ext uri="{FF2B5EF4-FFF2-40B4-BE49-F238E27FC236}">
                <a16:creationId xmlns:a16="http://schemas.microsoft.com/office/drawing/2014/main" id="{0423629E-9729-19B2-D18F-696FC5DF7C80}"/>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13" name="Slide Number Placeholder 12">
            <a:extLst>
              <a:ext uri="{FF2B5EF4-FFF2-40B4-BE49-F238E27FC236}">
                <a16:creationId xmlns:a16="http://schemas.microsoft.com/office/drawing/2014/main" id="{9F7ECEAE-4F90-EAE6-417B-EE2AEE8EB75D}"/>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958608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pic>
        <p:nvPicPr>
          <p:cNvPr id="2" name="Picture 1">
            <a:extLst>
              <a:ext uri="{FF2B5EF4-FFF2-40B4-BE49-F238E27FC236}">
                <a16:creationId xmlns:a16="http://schemas.microsoft.com/office/drawing/2014/main" id="{2C95878C-4EDF-38C4-5287-2AEA2144FDE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Tree>
    <p:extLst>
      <p:ext uri="{BB962C8B-B14F-4D97-AF65-F5344CB8AC3E}">
        <p14:creationId xmlns:p14="http://schemas.microsoft.com/office/powerpoint/2010/main" val="2411204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titl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5CCE765-81F2-BAC8-4594-F05A8A98B209}"/>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A81A3-EC67-4A3B-9F41-F416DA9AD784}"/>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3" name="Text Placeholder 3">
            <a:extLst>
              <a:ext uri="{FF2B5EF4-FFF2-40B4-BE49-F238E27FC236}">
                <a16:creationId xmlns:a16="http://schemas.microsoft.com/office/drawing/2014/main" id="{F45B20B8-EF94-AE94-949A-2FB6A948075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4" name="Rectangle 3">
            <a:extLst>
              <a:ext uri="{FF2B5EF4-FFF2-40B4-BE49-F238E27FC236}">
                <a16:creationId xmlns:a16="http://schemas.microsoft.com/office/drawing/2014/main" id="{0CC440DD-C83E-5818-8D0D-4307DEB14634}"/>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8788DA3D-6125-4849-EF5D-E55FDE01FEE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F10B25E9-94DA-16D3-13E3-CAE2BEA2F4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790534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titl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8A2BF2-AEE9-3696-E274-55C9E049409F}"/>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BA279D5-65D1-7EB0-3505-17CC33D8807D}"/>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D0D56A39-C31F-0835-F346-AB4267AB2A50}"/>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D40C43A-6B15-0F57-3682-C2FEC305D74B}"/>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E6DEA090-8736-22FF-0799-B9DD33028A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CA4B4A60-8351-BF40-3841-F41FCE9B2F32}"/>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212095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title-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0E3FA5-DE31-AB6D-9B62-28830D79E180}"/>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9F93DB2B-C096-0CA2-8B73-EC9DE94D29F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83C7BFC-CC60-7A87-8EC8-5BDBA55CAEAE}"/>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9" name="Picture 8">
            <a:extLst>
              <a:ext uri="{FF2B5EF4-FFF2-40B4-BE49-F238E27FC236}">
                <a16:creationId xmlns:a16="http://schemas.microsoft.com/office/drawing/2014/main" id="{440D6175-3B5A-99BF-50CA-438C19FF1B8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0" name="Slide Number Placeholder 9">
            <a:extLst>
              <a:ext uri="{FF2B5EF4-FFF2-40B4-BE49-F238E27FC236}">
                <a16:creationId xmlns:a16="http://schemas.microsoft.com/office/drawing/2014/main" id="{0AC0A3FD-7314-8193-36AD-C546C75B7CA5}"/>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5420286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section-agenda">
    <p:bg>
      <p:bgPr>
        <a:solidFill>
          <a:schemeClr val="bg1"/>
        </a:solidFill>
        <a:effectLst/>
      </p:bgPr>
    </p:bg>
    <p:spTree>
      <p:nvGrpSpPr>
        <p:cNvPr id="1" name=""/>
        <p:cNvGrpSpPr/>
        <p:nvPr/>
      </p:nvGrpSpPr>
      <p:grpSpPr>
        <a:xfrm>
          <a:off x="0" y="0"/>
          <a:ext cx="0" cy="0"/>
          <a:chOff x="0" y="0"/>
          <a:chExt cx="0" cy="0"/>
        </a:xfrm>
      </p:grpSpPr>
      <p:pic>
        <p:nvPicPr>
          <p:cNvPr id="23" name="Picture 22" descr="Logo, company name&#10;&#10;AI-generated content may be incorrect.">
            <a:extLst>
              <a:ext uri="{FF2B5EF4-FFF2-40B4-BE49-F238E27FC236}">
                <a16:creationId xmlns:a16="http://schemas.microsoft.com/office/drawing/2014/main" id="{F458E46B-0C39-CD93-F76B-90E76DC35E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4" name="Title Placeholder 1">
            <a:extLst>
              <a:ext uri="{FF2B5EF4-FFF2-40B4-BE49-F238E27FC236}">
                <a16:creationId xmlns:a16="http://schemas.microsoft.com/office/drawing/2014/main" id="{A226F5EF-54EF-597D-C9E0-363980318BA9}"/>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2" name="Text Placeholder 11">
            <a:extLst>
              <a:ext uri="{FF2B5EF4-FFF2-40B4-BE49-F238E27FC236}">
                <a16:creationId xmlns:a16="http://schemas.microsoft.com/office/drawing/2014/main" id="{7D25E6A6-20DF-4816-1517-8509EB288B9D}"/>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53" name="Text Placeholder 13">
            <a:extLst>
              <a:ext uri="{FF2B5EF4-FFF2-40B4-BE49-F238E27FC236}">
                <a16:creationId xmlns:a16="http://schemas.microsoft.com/office/drawing/2014/main" id="{14A01821-D46E-3D52-4CAD-F7DBDCABE774}"/>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4" name="Text Placeholder 11">
            <a:extLst>
              <a:ext uri="{FF2B5EF4-FFF2-40B4-BE49-F238E27FC236}">
                <a16:creationId xmlns:a16="http://schemas.microsoft.com/office/drawing/2014/main" id="{FD54C57D-8418-C7FC-C13C-73DFB5188821}"/>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55" name="Text Placeholder 13">
            <a:extLst>
              <a:ext uri="{FF2B5EF4-FFF2-40B4-BE49-F238E27FC236}">
                <a16:creationId xmlns:a16="http://schemas.microsoft.com/office/drawing/2014/main" id="{A7ED865A-D8C1-84B1-ED7B-E4FD0EB5275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6" name="Rectangle 55">
            <a:extLst>
              <a:ext uri="{FF2B5EF4-FFF2-40B4-BE49-F238E27FC236}">
                <a16:creationId xmlns:a16="http://schemas.microsoft.com/office/drawing/2014/main" id="{9ED5B529-78BB-F29E-18B0-971B1535E859}"/>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04014A3-4C06-C81A-AC8E-980793F74342}"/>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1">
            <a:extLst>
              <a:ext uri="{FF2B5EF4-FFF2-40B4-BE49-F238E27FC236}">
                <a16:creationId xmlns:a16="http://schemas.microsoft.com/office/drawing/2014/main" id="{4B74B708-A762-7133-2651-04F12E11F8A9}"/>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59" name="Text Placeholder 13">
            <a:extLst>
              <a:ext uri="{FF2B5EF4-FFF2-40B4-BE49-F238E27FC236}">
                <a16:creationId xmlns:a16="http://schemas.microsoft.com/office/drawing/2014/main" id="{435E90AA-1C85-A9E4-87BC-C1AF24C3621F}"/>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0" name="Text Placeholder 11">
            <a:extLst>
              <a:ext uri="{FF2B5EF4-FFF2-40B4-BE49-F238E27FC236}">
                <a16:creationId xmlns:a16="http://schemas.microsoft.com/office/drawing/2014/main" id="{492F2493-8216-CD88-FA44-CC9A10608AF7}"/>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61" name="Text Placeholder 13">
            <a:extLst>
              <a:ext uri="{FF2B5EF4-FFF2-40B4-BE49-F238E27FC236}">
                <a16:creationId xmlns:a16="http://schemas.microsoft.com/office/drawing/2014/main" id="{94974B5A-8E34-7804-BAF6-077E87EED7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2" name="Rectangle 61">
            <a:extLst>
              <a:ext uri="{FF2B5EF4-FFF2-40B4-BE49-F238E27FC236}">
                <a16:creationId xmlns:a16="http://schemas.microsoft.com/office/drawing/2014/main" id="{92AD98F0-4E6C-4977-7D6D-0539C61129D5}"/>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EA28208-467D-4A45-BC0C-0BC9588893EB}"/>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icture Placeholder 5">
            <a:extLst>
              <a:ext uri="{FF2B5EF4-FFF2-40B4-BE49-F238E27FC236}">
                <a16:creationId xmlns:a16="http://schemas.microsoft.com/office/drawing/2014/main" id="{4FBFB9DE-AE2D-A7B7-4DB4-6859D9D5BC4B}"/>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65" name="Text Placeholder 13">
            <a:extLst>
              <a:ext uri="{FF2B5EF4-FFF2-40B4-BE49-F238E27FC236}">
                <a16:creationId xmlns:a16="http://schemas.microsoft.com/office/drawing/2014/main" id="{D2A65777-78A4-1122-070C-13C5CC391FE0}"/>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66" name="Picture 65">
            <a:extLst>
              <a:ext uri="{FF2B5EF4-FFF2-40B4-BE49-F238E27FC236}">
                <a16:creationId xmlns:a16="http://schemas.microsoft.com/office/drawing/2014/main" id="{2F3BB497-B176-4CA5-ECD7-4F398D8B4FE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Date Placeholder 4">
            <a:extLst>
              <a:ext uri="{FF2B5EF4-FFF2-40B4-BE49-F238E27FC236}">
                <a16:creationId xmlns:a16="http://schemas.microsoft.com/office/drawing/2014/main" id="{D43D427B-7FC7-1359-C26B-EE4E88413334}"/>
              </a:ext>
            </a:extLst>
          </p:cNvPr>
          <p:cNvSpPr>
            <a:spLocks noGrp="1"/>
          </p:cNvSpPr>
          <p:nvPr>
            <p:ph type="dt" sz="half" idx="41"/>
          </p:nvPr>
        </p:nvSpPr>
        <p:spPr/>
        <p:txBody>
          <a:bodyPr/>
          <a:lstStyle/>
          <a:p>
            <a:pPr>
              <a:defRPr/>
            </a:pPr>
            <a:r>
              <a:rPr lang="en-US"/>
              <a:t>3/25/26</a:t>
            </a:r>
            <a:endParaRPr lang="en-US" dirty="0"/>
          </a:p>
        </p:txBody>
      </p:sp>
      <p:sp>
        <p:nvSpPr>
          <p:cNvPr id="6" name="Footer Placeholder 5">
            <a:extLst>
              <a:ext uri="{FF2B5EF4-FFF2-40B4-BE49-F238E27FC236}">
                <a16:creationId xmlns:a16="http://schemas.microsoft.com/office/drawing/2014/main" id="{F56283E2-A570-ED3B-DFD5-070DE6D5FDE8}"/>
              </a:ext>
            </a:extLst>
          </p:cNvPr>
          <p:cNvSpPr>
            <a:spLocks noGrp="1"/>
          </p:cNvSpPr>
          <p:nvPr>
            <p:ph type="ftr" sz="quarter" idx="42"/>
          </p:nvPr>
        </p:nvSpPr>
        <p:spPr/>
        <p:txBody>
          <a:bodyPr/>
          <a:lstStyle/>
          <a:p>
            <a:pPr>
              <a:defRPr/>
            </a:pPr>
            <a:r>
              <a:rPr lang="en-US"/>
              <a:t>Nilanjan Banerjee | Space-charge dynamics in bare IOTA</a:t>
            </a:r>
            <a:endParaRPr lang="en-US" dirty="0"/>
          </a:p>
        </p:txBody>
      </p:sp>
      <p:sp>
        <p:nvSpPr>
          <p:cNvPr id="7" name="Slide Number Placeholder 6">
            <a:extLst>
              <a:ext uri="{FF2B5EF4-FFF2-40B4-BE49-F238E27FC236}">
                <a16:creationId xmlns:a16="http://schemas.microsoft.com/office/drawing/2014/main" id="{BEE33E59-3BC3-A711-E10E-552D2E1F77B5}"/>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4353332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section-agenda">
    <p:bg>
      <p:bgPr>
        <a:solidFill>
          <a:schemeClr val="bg1"/>
        </a:solidFill>
        <a:effectLst/>
      </p:bgPr>
    </p:bg>
    <p:spTree>
      <p:nvGrpSpPr>
        <p:cNvPr id="1" name=""/>
        <p:cNvGrpSpPr/>
        <p:nvPr/>
      </p:nvGrpSpPr>
      <p:grpSpPr>
        <a:xfrm>
          <a:off x="0" y="0"/>
          <a:ext cx="0" cy="0"/>
          <a:chOff x="0" y="0"/>
          <a:chExt cx="0" cy="0"/>
        </a:xfrm>
      </p:grpSpPr>
      <p:sp>
        <p:nvSpPr>
          <p:cNvPr id="21" name="Text Placeholder 11">
            <a:extLst>
              <a:ext uri="{FF2B5EF4-FFF2-40B4-BE49-F238E27FC236}">
                <a16:creationId xmlns:a16="http://schemas.microsoft.com/office/drawing/2014/main" id="{1BB2EFC9-1306-610A-7472-F5A409DAF87B}"/>
              </a:ext>
            </a:extLst>
          </p:cNvPr>
          <p:cNvSpPr>
            <a:spLocks noGrp="1"/>
          </p:cNvSpPr>
          <p:nvPr>
            <p:ph type="body" sz="quarter" idx="25" hasCustomPrompt="1"/>
          </p:nvPr>
        </p:nvSpPr>
        <p:spPr>
          <a:xfrm>
            <a:off x="784078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22" name="Text Placeholder 13">
            <a:extLst>
              <a:ext uri="{FF2B5EF4-FFF2-40B4-BE49-F238E27FC236}">
                <a16:creationId xmlns:a16="http://schemas.microsoft.com/office/drawing/2014/main" id="{8DA22153-3FAA-4073-D5F7-B56934A12954}"/>
              </a:ext>
            </a:extLst>
          </p:cNvPr>
          <p:cNvSpPr>
            <a:spLocks noGrp="1"/>
          </p:cNvSpPr>
          <p:nvPr>
            <p:ph type="body" sz="quarter" idx="26" hasCustomPrompt="1"/>
          </p:nvPr>
        </p:nvSpPr>
        <p:spPr>
          <a:xfrm>
            <a:off x="7840789" y="2705790"/>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5" name="Text Placeholder 11">
            <a:extLst>
              <a:ext uri="{FF2B5EF4-FFF2-40B4-BE49-F238E27FC236}">
                <a16:creationId xmlns:a16="http://schemas.microsoft.com/office/drawing/2014/main" id="{34F7C635-74F3-E319-79C6-11DF58432BCC}"/>
              </a:ext>
            </a:extLst>
          </p:cNvPr>
          <p:cNvSpPr>
            <a:spLocks noGrp="1"/>
          </p:cNvSpPr>
          <p:nvPr>
            <p:ph type="body" sz="quarter" idx="29" hasCustomPrompt="1"/>
          </p:nvPr>
        </p:nvSpPr>
        <p:spPr>
          <a:xfrm>
            <a:off x="91166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36" name="Text Placeholder 13">
            <a:extLst>
              <a:ext uri="{FF2B5EF4-FFF2-40B4-BE49-F238E27FC236}">
                <a16:creationId xmlns:a16="http://schemas.microsoft.com/office/drawing/2014/main" id="{0CB3ED8D-E886-FF54-5A83-1729951016DA}"/>
              </a:ext>
            </a:extLst>
          </p:cNvPr>
          <p:cNvSpPr>
            <a:spLocks noGrp="1"/>
          </p:cNvSpPr>
          <p:nvPr>
            <p:ph type="body" sz="quarter" idx="30" hasCustomPrompt="1"/>
          </p:nvPr>
        </p:nvSpPr>
        <p:spPr>
          <a:xfrm>
            <a:off x="914400" y="27057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7" name="Text Placeholder 11">
            <a:extLst>
              <a:ext uri="{FF2B5EF4-FFF2-40B4-BE49-F238E27FC236}">
                <a16:creationId xmlns:a16="http://schemas.microsoft.com/office/drawing/2014/main" id="{FEC18E3E-7D1C-8D3A-FA66-09B9E8AF96EB}"/>
              </a:ext>
            </a:extLst>
          </p:cNvPr>
          <p:cNvSpPr>
            <a:spLocks noGrp="1"/>
          </p:cNvSpPr>
          <p:nvPr>
            <p:ph type="body" sz="quarter" idx="31" hasCustomPrompt="1"/>
          </p:nvPr>
        </p:nvSpPr>
        <p:spPr>
          <a:xfrm>
            <a:off x="4376229" y="17007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38" name="Text Placeholder 13">
            <a:extLst>
              <a:ext uri="{FF2B5EF4-FFF2-40B4-BE49-F238E27FC236}">
                <a16:creationId xmlns:a16="http://schemas.microsoft.com/office/drawing/2014/main" id="{F46C368A-CAE6-AB12-45DE-8C9AC1081525}"/>
              </a:ext>
            </a:extLst>
          </p:cNvPr>
          <p:cNvSpPr>
            <a:spLocks noGrp="1"/>
          </p:cNvSpPr>
          <p:nvPr>
            <p:ph type="body" sz="quarter" idx="32" hasCustomPrompt="1"/>
          </p:nvPr>
        </p:nvSpPr>
        <p:spPr>
          <a:xfrm>
            <a:off x="4379746" y="27057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7" name="Picture 6">
            <a:extLst>
              <a:ext uri="{FF2B5EF4-FFF2-40B4-BE49-F238E27FC236}">
                <a16:creationId xmlns:a16="http://schemas.microsoft.com/office/drawing/2014/main" id="{7781A30D-A0A7-8F72-0DB2-BAA0EF2037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12" name="Picture 11" descr="Logo, company name&#10;&#10;AI-generated content may be incorrect.">
            <a:extLst>
              <a:ext uri="{FF2B5EF4-FFF2-40B4-BE49-F238E27FC236}">
                <a16:creationId xmlns:a16="http://schemas.microsoft.com/office/drawing/2014/main" id="{6BC60E22-555E-863E-A95E-1F364397E92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3" name="Title Placeholder 1">
            <a:extLst>
              <a:ext uri="{FF2B5EF4-FFF2-40B4-BE49-F238E27FC236}">
                <a16:creationId xmlns:a16="http://schemas.microsoft.com/office/drawing/2014/main" id="{C8268B68-5038-1850-9129-6EBE6E73F92B}"/>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2F851C4B-EE7A-A84C-0FEB-76E839BCE7AE}"/>
              </a:ext>
            </a:extLst>
          </p:cNvPr>
          <p:cNvSpPr/>
          <p:nvPr userDrawn="1"/>
        </p:nvSpPr>
        <p:spPr>
          <a:xfrm rot="10800000">
            <a:off x="907074"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079CC64-0203-C898-B985-39FB41EBBF57}"/>
              </a:ext>
            </a:extLst>
          </p:cNvPr>
          <p:cNvSpPr/>
          <p:nvPr userDrawn="1"/>
        </p:nvSpPr>
        <p:spPr>
          <a:xfrm rot="10800000">
            <a:off x="436968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B46FE0-DD6E-5635-0172-E4462AC6960A}"/>
              </a:ext>
            </a:extLst>
          </p:cNvPr>
          <p:cNvSpPr/>
          <p:nvPr userDrawn="1"/>
        </p:nvSpPr>
        <p:spPr>
          <a:xfrm rot="10800000">
            <a:off x="7844307" y="25593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11">
            <a:extLst>
              <a:ext uri="{FF2B5EF4-FFF2-40B4-BE49-F238E27FC236}">
                <a16:creationId xmlns:a16="http://schemas.microsoft.com/office/drawing/2014/main" id="{6E39647A-7DAB-491C-D78A-700609AE5924}"/>
              </a:ext>
            </a:extLst>
          </p:cNvPr>
          <p:cNvSpPr>
            <a:spLocks noGrp="1"/>
          </p:cNvSpPr>
          <p:nvPr>
            <p:ph type="body" sz="quarter" idx="35" hasCustomPrompt="1"/>
          </p:nvPr>
        </p:nvSpPr>
        <p:spPr>
          <a:xfrm>
            <a:off x="784078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06</a:t>
            </a:r>
          </a:p>
        </p:txBody>
      </p:sp>
      <p:sp>
        <p:nvSpPr>
          <p:cNvPr id="54" name="Text Placeholder 13">
            <a:extLst>
              <a:ext uri="{FF2B5EF4-FFF2-40B4-BE49-F238E27FC236}">
                <a16:creationId xmlns:a16="http://schemas.microsoft.com/office/drawing/2014/main" id="{1A2EE3EC-6F0A-04AA-D8CE-ACD79EC10DF0}"/>
              </a:ext>
            </a:extLst>
          </p:cNvPr>
          <p:cNvSpPr>
            <a:spLocks noGrp="1"/>
          </p:cNvSpPr>
          <p:nvPr>
            <p:ph type="body" sz="quarter" idx="36" hasCustomPrompt="1"/>
          </p:nvPr>
        </p:nvSpPr>
        <p:spPr>
          <a:xfrm>
            <a:off x="7840789" y="4754927"/>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5" name="Text Placeholder 11">
            <a:extLst>
              <a:ext uri="{FF2B5EF4-FFF2-40B4-BE49-F238E27FC236}">
                <a16:creationId xmlns:a16="http://schemas.microsoft.com/office/drawing/2014/main" id="{34257359-AC31-56B7-8B18-5EA207F7A424}"/>
              </a:ext>
            </a:extLst>
          </p:cNvPr>
          <p:cNvSpPr>
            <a:spLocks noGrp="1"/>
          </p:cNvSpPr>
          <p:nvPr>
            <p:ph type="body" sz="quarter" idx="37" hasCustomPrompt="1"/>
          </p:nvPr>
        </p:nvSpPr>
        <p:spPr>
          <a:xfrm>
            <a:off x="91166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56" name="Text Placeholder 13">
            <a:extLst>
              <a:ext uri="{FF2B5EF4-FFF2-40B4-BE49-F238E27FC236}">
                <a16:creationId xmlns:a16="http://schemas.microsoft.com/office/drawing/2014/main" id="{572C6531-6F1F-27C2-65C9-244BA7ADFA50}"/>
              </a:ext>
            </a:extLst>
          </p:cNvPr>
          <p:cNvSpPr>
            <a:spLocks noGrp="1"/>
          </p:cNvSpPr>
          <p:nvPr>
            <p:ph type="body" sz="quarter" idx="38" hasCustomPrompt="1"/>
          </p:nvPr>
        </p:nvSpPr>
        <p:spPr>
          <a:xfrm>
            <a:off x="914400" y="4754927"/>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7" name="Text Placeholder 11">
            <a:extLst>
              <a:ext uri="{FF2B5EF4-FFF2-40B4-BE49-F238E27FC236}">
                <a16:creationId xmlns:a16="http://schemas.microsoft.com/office/drawing/2014/main" id="{595E9E59-1788-1106-6D6E-4588D5BFC42E}"/>
              </a:ext>
            </a:extLst>
          </p:cNvPr>
          <p:cNvSpPr>
            <a:spLocks noGrp="1"/>
          </p:cNvSpPr>
          <p:nvPr>
            <p:ph type="body" sz="quarter" idx="39" hasCustomPrompt="1"/>
          </p:nvPr>
        </p:nvSpPr>
        <p:spPr>
          <a:xfrm>
            <a:off x="4376229" y="3749921"/>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05</a:t>
            </a:r>
          </a:p>
        </p:txBody>
      </p:sp>
      <p:sp>
        <p:nvSpPr>
          <p:cNvPr id="58" name="Text Placeholder 13">
            <a:extLst>
              <a:ext uri="{FF2B5EF4-FFF2-40B4-BE49-F238E27FC236}">
                <a16:creationId xmlns:a16="http://schemas.microsoft.com/office/drawing/2014/main" id="{8199CACE-BEE2-2F7F-88AC-1185972B2BBA}"/>
              </a:ext>
            </a:extLst>
          </p:cNvPr>
          <p:cNvSpPr>
            <a:spLocks noGrp="1"/>
          </p:cNvSpPr>
          <p:nvPr>
            <p:ph type="body" sz="quarter" idx="40" hasCustomPrompt="1"/>
          </p:nvPr>
        </p:nvSpPr>
        <p:spPr>
          <a:xfrm>
            <a:off x="4379746" y="4754927"/>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9" name="Rectangle 58">
            <a:extLst>
              <a:ext uri="{FF2B5EF4-FFF2-40B4-BE49-F238E27FC236}">
                <a16:creationId xmlns:a16="http://schemas.microsoft.com/office/drawing/2014/main" id="{B4F7BEFD-FB17-76F4-D1C3-A86A0C5DF431}"/>
              </a:ext>
            </a:extLst>
          </p:cNvPr>
          <p:cNvSpPr/>
          <p:nvPr userDrawn="1"/>
        </p:nvSpPr>
        <p:spPr>
          <a:xfrm rot="10800000">
            <a:off x="907074"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098B664-2217-1188-9827-8BE49302AAB0}"/>
              </a:ext>
            </a:extLst>
          </p:cNvPr>
          <p:cNvSpPr/>
          <p:nvPr userDrawn="1"/>
        </p:nvSpPr>
        <p:spPr>
          <a:xfrm rot="10800000">
            <a:off x="436968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3E24A18-BE76-EFAD-8000-E51E5AB8B18D}"/>
              </a:ext>
            </a:extLst>
          </p:cNvPr>
          <p:cNvSpPr/>
          <p:nvPr userDrawn="1"/>
        </p:nvSpPr>
        <p:spPr>
          <a:xfrm rot="10800000">
            <a:off x="7844307" y="4608514"/>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E2306B98-6C7B-5D9C-EB22-ADFE1D599AAB}"/>
              </a:ext>
            </a:extLst>
          </p:cNvPr>
          <p:cNvSpPr>
            <a:spLocks noGrp="1"/>
          </p:cNvSpPr>
          <p:nvPr>
            <p:ph type="dt" sz="half" idx="41"/>
          </p:nvPr>
        </p:nvSpPr>
        <p:spPr/>
        <p:txBody>
          <a:bodyPr/>
          <a:lstStyle/>
          <a:p>
            <a:pPr>
              <a:defRPr/>
            </a:pPr>
            <a:r>
              <a:rPr lang="en-US"/>
              <a:t>3/25/26</a:t>
            </a:r>
            <a:endParaRPr lang="en-US" dirty="0"/>
          </a:p>
        </p:txBody>
      </p:sp>
      <p:sp>
        <p:nvSpPr>
          <p:cNvPr id="6" name="Footer Placeholder 5">
            <a:extLst>
              <a:ext uri="{FF2B5EF4-FFF2-40B4-BE49-F238E27FC236}">
                <a16:creationId xmlns:a16="http://schemas.microsoft.com/office/drawing/2014/main" id="{18155E37-5D32-15DD-E450-FB2064F63D72}"/>
              </a:ext>
            </a:extLst>
          </p:cNvPr>
          <p:cNvSpPr>
            <a:spLocks noGrp="1"/>
          </p:cNvSpPr>
          <p:nvPr>
            <p:ph type="ftr" sz="quarter" idx="42"/>
          </p:nvPr>
        </p:nvSpPr>
        <p:spPr/>
        <p:txBody>
          <a:bodyPr/>
          <a:lstStyle/>
          <a:p>
            <a:pPr>
              <a:defRPr/>
            </a:pPr>
            <a:r>
              <a:rPr lang="en-US"/>
              <a:t>Nilanjan Banerjee | Space-charge dynamics in bare IOTA</a:t>
            </a:r>
            <a:endParaRPr lang="en-US" dirty="0"/>
          </a:p>
        </p:txBody>
      </p:sp>
      <p:sp>
        <p:nvSpPr>
          <p:cNvPr id="8" name="Slide Number Placeholder 7">
            <a:extLst>
              <a:ext uri="{FF2B5EF4-FFF2-40B4-BE49-F238E27FC236}">
                <a16:creationId xmlns:a16="http://schemas.microsoft.com/office/drawing/2014/main" id="{9AC6AA05-64AA-7F74-3379-4487B7FD1272}"/>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564642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section-agenda">
    <p:bg>
      <p:bgPr>
        <a:solidFill>
          <a:schemeClr val="bg1"/>
        </a:solidFill>
        <a:effectLst/>
      </p:bgPr>
    </p:bg>
    <p:spTree>
      <p:nvGrpSpPr>
        <p:cNvPr id="1" name=""/>
        <p:cNvGrpSpPr/>
        <p:nvPr/>
      </p:nvGrpSpPr>
      <p:grpSpPr>
        <a:xfrm>
          <a:off x="0" y="0"/>
          <a:ext cx="0" cy="0"/>
          <a:chOff x="0" y="0"/>
          <a:chExt cx="0" cy="0"/>
        </a:xfrm>
      </p:grpSpPr>
      <p:sp>
        <p:nvSpPr>
          <p:cNvPr id="70" name="Text Placeholder 13">
            <a:extLst>
              <a:ext uri="{FF2B5EF4-FFF2-40B4-BE49-F238E27FC236}">
                <a16:creationId xmlns:a16="http://schemas.microsoft.com/office/drawing/2014/main" id="{24D2F47F-A82C-896B-9074-0218039BA509}"/>
              </a:ext>
            </a:extLst>
          </p:cNvPr>
          <p:cNvSpPr>
            <a:spLocks noGrp="1"/>
          </p:cNvSpPr>
          <p:nvPr>
            <p:ph type="body" sz="quarter" idx="23" hasCustomPrompt="1"/>
          </p:nvPr>
        </p:nvSpPr>
        <p:spPr>
          <a:xfrm>
            <a:off x="914399"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01</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2064871" y="1700784"/>
            <a:ext cx="3639311"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3" name="Text Placeholder 13">
            <a:extLst>
              <a:ext uri="{FF2B5EF4-FFF2-40B4-BE49-F238E27FC236}">
                <a16:creationId xmlns:a16="http://schemas.microsoft.com/office/drawing/2014/main" id="{879203E9-4594-555A-231B-491719F41500}"/>
              </a:ext>
            </a:extLst>
          </p:cNvPr>
          <p:cNvSpPr>
            <a:spLocks noGrp="1"/>
          </p:cNvSpPr>
          <p:nvPr>
            <p:ph type="body" sz="quarter" idx="24" hasCustomPrompt="1"/>
          </p:nvPr>
        </p:nvSpPr>
        <p:spPr>
          <a:xfrm>
            <a:off x="914398"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02</a:t>
            </a:r>
          </a:p>
        </p:txBody>
      </p:sp>
      <p:sp>
        <p:nvSpPr>
          <p:cNvPr id="114" name="Text Placeholder 13">
            <a:extLst>
              <a:ext uri="{FF2B5EF4-FFF2-40B4-BE49-F238E27FC236}">
                <a16:creationId xmlns:a16="http://schemas.microsoft.com/office/drawing/2014/main" id="{84230C28-B165-EFA0-B74F-E666A786A999}"/>
              </a:ext>
            </a:extLst>
          </p:cNvPr>
          <p:cNvSpPr>
            <a:spLocks noGrp="1"/>
          </p:cNvSpPr>
          <p:nvPr>
            <p:ph type="body" sz="quarter" idx="25" hasCustomPrompt="1"/>
          </p:nvPr>
        </p:nvSpPr>
        <p:spPr>
          <a:xfrm>
            <a:off x="2064872" y="2439376"/>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6" name="Text Placeholder 13">
            <a:extLst>
              <a:ext uri="{FF2B5EF4-FFF2-40B4-BE49-F238E27FC236}">
                <a16:creationId xmlns:a16="http://schemas.microsoft.com/office/drawing/2014/main" id="{2DF69C14-5330-E3B1-3493-6E4B64446AB1}"/>
              </a:ext>
            </a:extLst>
          </p:cNvPr>
          <p:cNvSpPr>
            <a:spLocks noGrp="1"/>
          </p:cNvSpPr>
          <p:nvPr>
            <p:ph type="body" sz="quarter" idx="26" hasCustomPrompt="1"/>
          </p:nvPr>
        </p:nvSpPr>
        <p:spPr>
          <a:xfrm>
            <a:off x="914398"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03</a:t>
            </a:r>
          </a:p>
        </p:txBody>
      </p:sp>
      <p:sp>
        <p:nvSpPr>
          <p:cNvPr id="117" name="Text Placeholder 13">
            <a:extLst>
              <a:ext uri="{FF2B5EF4-FFF2-40B4-BE49-F238E27FC236}">
                <a16:creationId xmlns:a16="http://schemas.microsoft.com/office/drawing/2014/main" id="{64FAB876-1E16-E235-990A-914CADA69DA6}"/>
              </a:ext>
            </a:extLst>
          </p:cNvPr>
          <p:cNvSpPr>
            <a:spLocks noGrp="1"/>
          </p:cNvSpPr>
          <p:nvPr>
            <p:ph type="body" sz="quarter" idx="27" hasCustomPrompt="1"/>
          </p:nvPr>
        </p:nvSpPr>
        <p:spPr>
          <a:xfrm>
            <a:off x="2064872" y="3177663"/>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9" name="Text Placeholder 13">
            <a:extLst>
              <a:ext uri="{FF2B5EF4-FFF2-40B4-BE49-F238E27FC236}">
                <a16:creationId xmlns:a16="http://schemas.microsoft.com/office/drawing/2014/main" id="{932D7BD1-6785-E0E5-A294-8699619E0739}"/>
              </a:ext>
            </a:extLst>
          </p:cNvPr>
          <p:cNvSpPr>
            <a:spLocks noGrp="1"/>
          </p:cNvSpPr>
          <p:nvPr>
            <p:ph type="body" sz="quarter" idx="28" hasCustomPrompt="1"/>
          </p:nvPr>
        </p:nvSpPr>
        <p:spPr>
          <a:xfrm>
            <a:off x="914398"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04</a:t>
            </a:r>
          </a:p>
        </p:txBody>
      </p:sp>
      <p:sp>
        <p:nvSpPr>
          <p:cNvPr id="120" name="Text Placeholder 13">
            <a:extLst>
              <a:ext uri="{FF2B5EF4-FFF2-40B4-BE49-F238E27FC236}">
                <a16:creationId xmlns:a16="http://schemas.microsoft.com/office/drawing/2014/main" id="{09FE5F1D-177D-3BC0-A83F-F3A8B8417645}"/>
              </a:ext>
            </a:extLst>
          </p:cNvPr>
          <p:cNvSpPr>
            <a:spLocks noGrp="1"/>
          </p:cNvSpPr>
          <p:nvPr>
            <p:ph type="body" sz="quarter" idx="29" hasCustomPrompt="1"/>
          </p:nvPr>
        </p:nvSpPr>
        <p:spPr>
          <a:xfrm>
            <a:off x="2064872" y="3909185"/>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2" name="Text Placeholder 13">
            <a:extLst>
              <a:ext uri="{FF2B5EF4-FFF2-40B4-BE49-F238E27FC236}">
                <a16:creationId xmlns:a16="http://schemas.microsoft.com/office/drawing/2014/main" id="{737A7788-0B5B-A35E-C701-E199CC87D2F9}"/>
              </a:ext>
            </a:extLst>
          </p:cNvPr>
          <p:cNvSpPr>
            <a:spLocks noGrp="1"/>
          </p:cNvSpPr>
          <p:nvPr>
            <p:ph type="body" sz="quarter" idx="30" hasCustomPrompt="1"/>
          </p:nvPr>
        </p:nvSpPr>
        <p:spPr>
          <a:xfrm>
            <a:off x="914398"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05</a:t>
            </a:r>
          </a:p>
        </p:txBody>
      </p:sp>
      <p:sp>
        <p:nvSpPr>
          <p:cNvPr id="123" name="Text Placeholder 13">
            <a:extLst>
              <a:ext uri="{FF2B5EF4-FFF2-40B4-BE49-F238E27FC236}">
                <a16:creationId xmlns:a16="http://schemas.microsoft.com/office/drawing/2014/main" id="{CA244C11-B490-6C58-227E-AAE993D5763B}"/>
              </a:ext>
            </a:extLst>
          </p:cNvPr>
          <p:cNvSpPr>
            <a:spLocks noGrp="1"/>
          </p:cNvSpPr>
          <p:nvPr>
            <p:ph type="body" sz="quarter" idx="31" hasCustomPrompt="1"/>
          </p:nvPr>
        </p:nvSpPr>
        <p:spPr>
          <a:xfrm>
            <a:off x="2064872" y="4640707"/>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5" name="Text Placeholder 13">
            <a:extLst>
              <a:ext uri="{FF2B5EF4-FFF2-40B4-BE49-F238E27FC236}">
                <a16:creationId xmlns:a16="http://schemas.microsoft.com/office/drawing/2014/main" id="{FB3C5B8D-511D-4620-D6C2-29244AE5A362}"/>
              </a:ext>
            </a:extLst>
          </p:cNvPr>
          <p:cNvSpPr>
            <a:spLocks noGrp="1"/>
          </p:cNvSpPr>
          <p:nvPr>
            <p:ph type="body" sz="quarter" idx="32" hasCustomPrompt="1"/>
          </p:nvPr>
        </p:nvSpPr>
        <p:spPr>
          <a:xfrm>
            <a:off x="914398"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06</a:t>
            </a:r>
          </a:p>
        </p:txBody>
      </p:sp>
      <p:sp>
        <p:nvSpPr>
          <p:cNvPr id="126" name="Text Placeholder 13">
            <a:extLst>
              <a:ext uri="{FF2B5EF4-FFF2-40B4-BE49-F238E27FC236}">
                <a16:creationId xmlns:a16="http://schemas.microsoft.com/office/drawing/2014/main" id="{74E73A5C-9587-3638-1849-529EF20DA4A2}"/>
              </a:ext>
            </a:extLst>
          </p:cNvPr>
          <p:cNvSpPr>
            <a:spLocks noGrp="1"/>
          </p:cNvSpPr>
          <p:nvPr>
            <p:ph type="body" sz="quarter" idx="33" hasCustomPrompt="1"/>
          </p:nvPr>
        </p:nvSpPr>
        <p:spPr>
          <a:xfrm>
            <a:off x="2064872" y="5372229"/>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8" name="Text Placeholder 13">
            <a:extLst>
              <a:ext uri="{FF2B5EF4-FFF2-40B4-BE49-F238E27FC236}">
                <a16:creationId xmlns:a16="http://schemas.microsoft.com/office/drawing/2014/main" id="{D9958F8C-F86C-8945-339F-91C4B192BB78}"/>
              </a:ext>
            </a:extLst>
          </p:cNvPr>
          <p:cNvSpPr>
            <a:spLocks noGrp="1"/>
          </p:cNvSpPr>
          <p:nvPr>
            <p:ph type="body" sz="quarter" idx="34" hasCustomPrompt="1"/>
          </p:nvPr>
        </p:nvSpPr>
        <p:spPr>
          <a:xfrm>
            <a:off x="6121941" y="170078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07</a:t>
            </a:r>
          </a:p>
        </p:txBody>
      </p:sp>
      <p:sp>
        <p:nvSpPr>
          <p:cNvPr id="129" name="Text Placeholder 13">
            <a:extLst>
              <a:ext uri="{FF2B5EF4-FFF2-40B4-BE49-F238E27FC236}">
                <a16:creationId xmlns:a16="http://schemas.microsoft.com/office/drawing/2014/main" id="{CF1D7A50-7443-E633-DD41-F6B79C3FF56F}"/>
              </a:ext>
            </a:extLst>
          </p:cNvPr>
          <p:cNvSpPr>
            <a:spLocks noGrp="1"/>
          </p:cNvSpPr>
          <p:nvPr>
            <p:ph type="body" sz="quarter" idx="35" hasCustomPrompt="1"/>
          </p:nvPr>
        </p:nvSpPr>
        <p:spPr>
          <a:xfrm>
            <a:off x="7271056" y="1700784"/>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1" name="Text Placeholder 13">
            <a:extLst>
              <a:ext uri="{FF2B5EF4-FFF2-40B4-BE49-F238E27FC236}">
                <a16:creationId xmlns:a16="http://schemas.microsoft.com/office/drawing/2014/main" id="{CFA56BDA-D236-1449-791D-D67B3432FABE}"/>
              </a:ext>
            </a:extLst>
          </p:cNvPr>
          <p:cNvSpPr>
            <a:spLocks noGrp="1"/>
          </p:cNvSpPr>
          <p:nvPr>
            <p:ph type="body" sz="quarter" idx="36" hasCustomPrompt="1"/>
          </p:nvPr>
        </p:nvSpPr>
        <p:spPr>
          <a:xfrm>
            <a:off x="6121941" y="243937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08</a:t>
            </a:r>
          </a:p>
        </p:txBody>
      </p:sp>
      <p:sp>
        <p:nvSpPr>
          <p:cNvPr id="132" name="Text Placeholder 13">
            <a:extLst>
              <a:ext uri="{FF2B5EF4-FFF2-40B4-BE49-F238E27FC236}">
                <a16:creationId xmlns:a16="http://schemas.microsoft.com/office/drawing/2014/main" id="{EA4D9A6A-DBB7-348C-F89D-164E7413004C}"/>
              </a:ext>
            </a:extLst>
          </p:cNvPr>
          <p:cNvSpPr>
            <a:spLocks noGrp="1"/>
          </p:cNvSpPr>
          <p:nvPr>
            <p:ph type="body" sz="quarter" idx="37" hasCustomPrompt="1"/>
          </p:nvPr>
        </p:nvSpPr>
        <p:spPr>
          <a:xfrm>
            <a:off x="7271056" y="2439376"/>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4" name="Text Placeholder 13">
            <a:extLst>
              <a:ext uri="{FF2B5EF4-FFF2-40B4-BE49-F238E27FC236}">
                <a16:creationId xmlns:a16="http://schemas.microsoft.com/office/drawing/2014/main" id="{AF2C1657-B89C-2EE0-35F8-B79BD539AEF4}"/>
              </a:ext>
            </a:extLst>
          </p:cNvPr>
          <p:cNvSpPr>
            <a:spLocks noGrp="1"/>
          </p:cNvSpPr>
          <p:nvPr>
            <p:ph type="body" sz="quarter" idx="38" hasCustomPrompt="1"/>
          </p:nvPr>
        </p:nvSpPr>
        <p:spPr>
          <a:xfrm>
            <a:off x="6121941" y="317766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09</a:t>
            </a:r>
          </a:p>
        </p:txBody>
      </p:sp>
      <p:sp>
        <p:nvSpPr>
          <p:cNvPr id="135" name="Text Placeholder 13">
            <a:extLst>
              <a:ext uri="{FF2B5EF4-FFF2-40B4-BE49-F238E27FC236}">
                <a16:creationId xmlns:a16="http://schemas.microsoft.com/office/drawing/2014/main" id="{3AE3BE8C-2311-FEC2-AEAF-F66929C7421A}"/>
              </a:ext>
            </a:extLst>
          </p:cNvPr>
          <p:cNvSpPr>
            <a:spLocks noGrp="1"/>
          </p:cNvSpPr>
          <p:nvPr>
            <p:ph type="body" sz="quarter" idx="39" hasCustomPrompt="1"/>
          </p:nvPr>
        </p:nvSpPr>
        <p:spPr>
          <a:xfrm>
            <a:off x="7271056" y="3177663"/>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7" name="Text Placeholder 13">
            <a:extLst>
              <a:ext uri="{FF2B5EF4-FFF2-40B4-BE49-F238E27FC236}">
                <a16:creationId xmlns:a16="http://schemas.microsoft.com/office/drawing/2014/main" id="{6BC6E3D7-C604-65BA-0EF3-149FD797F8F9}"/>
              </a:ext>
            </a:extLst>
          </p:cNvPr>
          <p:cNvSpPr>
            <a:spLocks noGrp="1"/>
          </p:cNvSpPr>
          <p:nvPr>
            <p:ph type="body" sz="quarter" idx="40" hasCustomPrompt="1"/>
          </p:nvPr>
        </p:nvSpPr>
        <p:spPr>
          <a:xfrm>
            <a:off x="6121941" y="390918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10</a:t>
            </a:r>
          </a:p>
        </p:txBody>
      </p:sp>
      <p:sp>
        <p:nvSpPr>
          <p:cNvPr id="138" name="Text Placeholder 13">
            <a:extLst>
              <a:ext uri="{FF2B5EF4-FFF2-40B4-BE49-F238E27FC236}">
                <a16:creationId xmlns:a16="http://schemas.microsoft.com/office/drawing/2014/main" id="{614D7BFE-8E61-2980-FCFD-07D72FEFE890}"/>
              </a:ext>
            </a:extLst>
          </p:cNvPr>
          <p:cNvSpPr>
            <a:spLocks noGrp="1"/>
          </p:cNvSpPr>
          <p:nvPr>
            <p:ph type="body" sz="quarter" idx="41" hasCustomPrompt="1"/>
          </p:nvPr>
        </p:nvSpPr>
        <p:spPr>
          <a:xfrm>
            <a:off x="7271056" y="3909185"/>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0" name="Text Placeholder 13">
            <a:extLst>
              <a:ext uri="{FF2B5EF4-FFF2-40B4-BE49-F238E27FC236}">
                <a16:creationId xmlns:a16="http://schemas.microsoft.com/office/drawing/2014/main" id="{BFE1C3D8-A28B-308B-4E0D-6BF5775ABE48}"/>
              </a:ext>
            </a:extLst>
          </p:cNvPr>
          <p:cNvSpPr>
            <a:spLocks noGrp="1"/>
          </p:cNvSpPr>
          <p:nvPr>
            <p:ph type="body" sz="quarter" idx="42" hasCustomPrompt="1"/>
          </p:nvPr>
        </p:nvSpPr>
        <p:spPr>
          <a:xfrm>
            <a:off x="6121941" y="464070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11</a:t>
            </a:r>
          </a:p>
        </p:txBody>
      </p:sp>
      <p:sp>
        <p:nvSpPr>
          <p:cNvPr id="141" name="Text Placeholder 13">
            <a:extLst>
              <a:ext uri="{FF2B5EF4-FFF2-40B4-BE49-F238E27FC236}">
                <a16:creationId xmlns:a16="http://schemas.microsoft.com/office/drawing/2014/main" id="{FB732F29-504E-1261-3F0E-602CAADDCECE}"/>
              </a:ext>
            </a:extLst>
          </p:cNvPr>
          <p:cNvSpPr>
            <a:spLocks noGrp="1"/>
          </p:cNvSpPr>
          <p:nvPr>
            <p:ph type="body" sz="quarter" idx="43" hasCustomPrompt="1"/>
          </p:nvPr>
        </p:nvSpPr>
        <p:spPr>
          <a:xfrm>
            <a:off x="7271056" y="4640707"/>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3" name="Text Placeholder 13">
            <a:extLst>
              <a:ext uri="{FF2B5EF4-FFF2-40B4-BE49-F238E27FC236}">
                <a16:creationId xmlns:a16="http://schemas.microsoft.com/office/drawing/2014/main" id="{35021FF4-3C1D-61CB-EC24-10046EF84155}"/>
              </a:ext>
            </a:extLst>
          </p:cNvPr>
          <p:cNvSpPr>
            <a:spLocks noGrp="1"/>
          </p:cNvSpPr>
          <p:nvPr>
            <p:ph type="body" sz="quarter" idx="44" hasCustomPrompt="1"/>
          </p:nvPr>
        </p:nvSpPr>
        <p:spPr>
          <a:xfrm>
            <a:off x="6121941" y="537222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12</a:t>
            </a:r>
          </a:p>
        </p:txBody>
      </p:sp>
      <p:sp>
        <p:nvSpPr>
          <p:cNvPr id="144" name="Text Placeholder 13">
            <a:extLst>
              <a:ext uri="{FF2B5EF4-FFF2-40B4-BE49-F238E27FC236}">
                <a16:creationId xmlns:a16="http://schemas.microsoft.com/office/drawing/2014/main" id="{4E6D8817-7253-7DDF-DC41-DEB37620B21C}"/>
              </a:ext>
            </a:extLst>
          </p:cNvPr>
          <p:cNvSpPr>
            <a:spLocks noGrp="1"/>
          </p:cNvSpPr>
          <p:nvPr>
            <p:ph type="body" sz="quarter" idx="45" hasCustomPrompt="1"/>
          </p:nvPr>
        </p:nvSpPr>
        <p:spPr>
          <a:xfrm>
            <a:off x="7271056" y="5372229"/>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22" name="Picture 21" descr="Logo, company name&#10;&#10;AI-generated content may be incorrect.">
            <a:extLst>
              <a:ext uri="{FF2B5EF4-FFF2-40B4-BE49-F238E27FC236}">
                <a16:creationId xmlns:a16="http://schemas.microsoft.com/office/drawing/2014/main" id="{A9E6E4F7-0584-EF34-FFFB-B4D12342EDB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3" name="Title Placeholder 1">
            <a:extLst>
              <a:ext uri="{FF2B5EF4-FFF2-40B4-BE49-F238E27FC236}">
                <a16:creationId xmlns:a16="http://schemas.microsoft.com/office/drawing/2014/main" id="{4969F255-D28D-EFC0-3ADC-C5711456875E}"/>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26" name="Rectangle 25">
            <a:extLst>
              <a:ext uri="{FF2B5EF4-FFF2-40B4-BE49-F238E27FC236}">
                <a16:creationId xmlns:a16="http://schemas.microsoft.com/office/drawing/2014/main" id="{B7966263-F5BA-1B96-DFF6-A810CFE6ED65}"/>
              </a:ext>
            </a:extLst>
          </p:cNvPr>
          <p:cNvSpPr/>
          <p:nvPr userDrawn="1"/>
        </p:nvSpPr>
        <p:spPr>
          <a:xfrm rot="16200000">
            <a:off x="-333761"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8" name="Rectangle 27">
            <a:extLst>
              <a:ext uri="{FF2B5EF4-FFF2-40B4-BE49-F238E27FC236}">
                <a16:creationId xmlns:a16="http://schemas.microsoft.com/office/drawing/2014/main" id="{D375657B-DD59-499B-29D6-ECC94C0CBF3A}"/>
              </a:ext>
            </a:extLst>
          </p:cNvPr>
          <p:cNvSpPr/>
          <p:nvPr userDrawn="1"/>
        </p:nvSpPr>
        <p:spPr>
          <a:xfrm rot="16200000">
            <a:off x="4865768" y="386198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a:extLst>
              <a:ext uri="{FF2B5EF4-FFF2-40B4-BE49-F238E27FC236}">
                <a16:creationId xmlns:a16="http://schemas.microsoft.com/office/drawing/2014/main" id="{5C001167-2535-4E93-B518-3CECA51A2CF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Date Placeholder 8">
            <a:extLst>
              <a:ext uri="{FF2B5EF4-FFF2-40B4-BE49-F238E27FC236}">
                <a16:creationId xmlns:a16="http://schemas.microsoft.com/office/drawing/2014/main" id="{9B6BFD8A-E7E0-527A-5D21-8D9C31BEC308}"/>
              </a:ext>
            </a:extLst>
          </p:cNvPr>
          <p:cNvSpPr>
            <a:spLocks noGrp="1"/>
          </p:cNvSpPr>
          <p:nvPr>
            <p:ph type="dt" sz="half" idx="46"/>
          </p:nvPr>
        </p:nvSpPr>
        <p:spPr/>
        <p:txBody>
          <a:bodyPr/>
          <a:lstStyle/>
          <a:p>
            <a:pPr>
              <a:defRPr/>
            </a:pPr>
            <a:r>
              <a:rPr lang="en-US"/>
              <a:t>3/25/26</a:t>
            </a:r>
            <a:endParaRPr lang="en-US" dirty="0"/>
          </a:p>
        </p:txBody>
      </p:sp>
      <p:sp>
        <p:nvSpPr>
          <p:cNvPr id="10" name="Footer Placeholder 9">
            <a:extLst>
              <a:ext uri="{FF2B5EF4-FFF2-40B4-BE49-F238E27FC236}">
                <a16:creationId xmlns:a16="http://schemas.microsoft.com/office/drawing/2014/main" id="{C496E824-EFBF-1849-35E8-7D21ECBB3B68}"/>
              </a:ext>
            </a:extLst>
          </p:cNvPr>
          <p:cNvSpPr>
            <a:spLocks noGrp="1"/>
          </p:cNvSpPr>
          <p:nvPr>
            <p:ph type="ftr" sz="quarter" idx="47"/>
          </p:nvPr>
        </p:nvSpPr>
        <p:spPr/>
        <p:txBody>
          <a:bodyPr/>
          <a:lstStyle/>
          <a:p>
            <a:pPr>
              <a:defRPr/>
            </a:pPr>
            <a:r>
              <a:rPr lang="en-US"/>
              <a:t>Nilanjan Banerjee | Space-charge dynamics in bare IOTA</a:t>
            </a:r>
            <a:endParaRPr lang="en-US" dirty="0"/>
          </a:p>
        </p:txBody>
      </p:sp>
      <p:sp>
        <p:nvSpPr>
          <p:cNvPr id="11" name="Slide Number Placeholder 10">
            <a:extLst>
              <a:ext uri="{FF2B5EF4-FFF2-40B4-BE49-F238E27FC236}">
                <a16:creationId xmlns:a16="http://schemas.microsoft.com/office/drawing/2014/main" id="{D743B2D2-A2A5-B0BB-78FD-0E231C66EFC6}"/>
              </a:ext>
            </a:extLst>
          </p:cNvPr>
          <p:cNvSpPr>
            <a:spLocks noGrp="1"/>
          </p:cNvSpPr>
          <p:nvPr>
            <p:ph type="sldNum" sz="quarter" idx="48"/>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1444479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2-section-agenda_not-numbered">
    <p:bg>
      <p:bgPr>
        <a:solidFill>
          <a:schemeClr val="bg1"/>
        </a:solidFill>
        <a:effectLst/>
      </p:bgPr>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EAC7C6E1-81A7-9044-9434-4D88EFE87D87}"/>
              </a:ext>
            </a:extLst>
          </p:cNvPr>
          <p:cNvSpPr>
            <a:spLocks noGrp="1"/>
          </p:cNvSpPr>
          <p:nvPr>
            <p:ph type="body" sz="quarter" idx="11" hasCustomPrompt="1"/>
          </p:nvPr>
        </p:nvSpPr>
        <p:spPr>
          <a:xfrm>
            <a:off x="914399" y="1777100"/>
            <a:ext cx="4789783"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6" name="Text Placeholder 13">
            <a:extLst>
              <a:ext uri="{FF2B5EF4-FFF2-40B4-BE49-F238E27FC236}">
                <a16:creationId xmlns:a16="http://schemas.microsoft.com/office/drawing/2014/main" id="{4CED7749-8D25-A90A-BC06-69A433AA0BFB}"/>
              </a:ext>
            </a:extLst>
          </p:cNvPr>
          <p:cNvSpPr>
            <a:spLocks noGrp="1"/>
          </p:cNvSpPr>
          <p:nvPr>
            <p:ph type="body" sz="quarter" idx="46" hasCustomPrompt="1"/>
          </p:nvPr>
        </p:nvSpPr>
        <p:spPr>
          <a:xfrm>
            <a:off x="914399" y="2466808"/>
            <a:ext cx="4789783"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sp>
        <p:nvSpPr>
          <p:cNvPr id="10" name="Text Placeholder 11">
            <a:extLst>
              <a:ext uri="{FF2B5EF4-FFF2-40B4-BE49-F238E27FC236}">
                <a16:creationId xmlns:a16="http://schemas.microsoft.com/office/drawing/2014/main" id="{1DDFE44E-2ABA-6773-6AFE-A057849A0C5C}"/>
              </a:ext>
            </a:extLst>
          </p:cNvPr>
          <p:cNvSpPr>
            <a:spLocks noGrp="1"/>
          </p:cNvSpPr>
          <p:nvPr>
            <p:ph type="body" sz="quarter" idx="47" hasCustomPrompt="1"/>
          </p:nvPr>
        </p:nvSpPr>
        <p:spPr>
          <a:xfrm>
            <a:off x="6121942" y="1777100"/>
            <a:ext cx="4786850"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11" name="Text Placeholder 13">
            <a:extLst>
              <a:ext uri="{FF2B5EF4-FFF2-40B4-BE49-F238E27FC236}">
                <a16:creationId xmlns:a16="http://schemas.microsoft.com/office/drawing/2014/main" id="{285926F5-51C9-C767-8B1C-05A48BEC44AE}"/>
              </a:ext>
            </a:extLst>
          </p:cNvPr>
          <p:cNvSpPr>
            <a:spLocks noGrp="1"/>
          </p:cNvSpPr>
          <p:nvPr>
            <p:ph type="body" sz="quarter" idx="48" hasCustomPrompt="1"/>
          </p:nvPr>
        </p:nvSpPr>
        <p:spPr>
          <a:xfrm>
            <a:off x="6121942" y="2439375"/>
            <a:ext cx="4786850"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pic>
        <p:nvPicPr>
          <p:cNvPr id="14" name="Picture 13" descr="Logo, company name&#10;&#10;AI-generated content may be incorrect.">
            <a:extLst>
              <a:ext uri="{FF2B5EF4-FFF2-40B4-BE49-F238E27FC236}">
                <a16:creationId xmlns:a16="http://schemas.microsoft.com/office/drawing/2014/main" id="{0A38FBEF-D968-BAAB-2F1A-C33DF1090A2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5" name="Title Placeholder 1">
            <a:extLst>
              <a:ext uri="{FF2B5EF4-FFF2-40B4-BE49-F238E27FC236}">
                <a16:creationId xmlns:a16="http://schemas.microsoft.com/office/drawing/2014/main" id="{5C332878-8208-7EAA-4DB9-C54CF85EBF06}"/>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7" name="Rectangle 16">
            <a:extLst>
              <a:ext uri="{FF2B5EF4-FFF2-40B4-BE49-F238E27FC236}">
                <a16:creationId xmlns:a16="http://schemas.microsoft.com/office/drawing/2014/main" id="{A91C4DF3-48EC-B58B-4268-5C15BF40467E}"/>
              </a:ext>
            </a:extLst>
          </p:cNvPr>
          <p:cNvSpPr/>
          <p:nvPr userDrawn="1"/>
        </p:nvSpPr>
        <p:spPr>
          <a:xfrm rot="10800000">
            <a:off x="910883"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4AC22AE-2868-1667-3C38-222AE62A0E83}"/>
              </a:ext>
            </a:extLst>
          </p:cNvPr>
          <p:cNvSpPr/>
          <p:nvPr userDrawn="1"/>
        </p:nvSpPr>
        <p:spPr>
          <a:xfrm rot="10800000">
            <a:off x="6121941" y="2292645"/>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46D8D20-04D8-0306-5B9D-6596477A205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Date Placeholder 15">
            <a:extLst>
              <a:ext uri="{FF2B5EF4-FFF2-40B4-BE49-F238E27FC236}">
                <a16:creationId xmlns:a16="http://schemas.microsoft.com/office/drawing/2014/main" id="{A1CB0B1E-5470-943A-A864-22A82A8FAB55}"/>
              </a:ext>
            </a:extLst>
          </p:cNvPr>
          <p:cNvSpPr>
            <a:spLocks noGrp="1"/>
          </p:cNvSpPr>
          <p:nvPr>
            <p:ph type="dt" sz="half" idx="49"/>
          </p:nvPr>
        </p:nvSpPr>
        <p:spPr/>
        <p:txBody>
          <a:bodyPr/>
          <a:lstStyle/>
          <a:p>
            <a:pPr>
              <a:defRPr/>
            </a:pPr>
            <a:r>
              <a:rPr lang="en-US"/>
              <a:t>3/25/26</a:t>
            </a:r>
            <a:endParaRPr lang="en-US" dirty="0"/>
          </a:p>
        </p:txBody>
      </p:sp>
      <p:sp>
        <p:nvSpPr>
          <p:cNvPr id="19" name="Footer Placeholder 18">
            <a:extLst>
              <a:ext uri="{FF2B5EF4-FFF2-40B4-BE49-F238E27FC236}">
                <a16:creationId xmlns:a16="http://schemas.microsoft.com/office/drawing/2014/main" id="{551ADB85-A509-E663-36AB-0B56E0503B7D}"/>
              </a:ext>
            </a:extLst>
          </p:cNvPr>
          <p:cNvSpPr>
            <a:spLocks noGrp="1"/>
          </p:cNvSpPr>
          <p:nvPr>
            <p:ph type="ftr" sz="quarter" idx="50"/>
          </p:nvPr>
        </p:nvSpPr>
        <p:spPr/>
        <p:txBody>
          <a:bodyPr/>
          <a:lstStyle/>
          <a:p>
            <a:pPr>
              <a:defRPr/>
            </a:pPr>
            <a:r>
              <a:rPr lang="en-US"/>
              <a:t>Nilanjan Banerjee | Space-charge dynamics in bare IOTA</a:t>
            </a:r>
            <a:endParaRPr lang="en-US" dirty="0"/>
          </a:p>
        </p:txBody>
      </p:sp>
      <p:sp>
        <p:nvSpPr>
          <p:cNvPr id="20" name="Slide Number Placeholder 19">
            <a:extLst>
              <a:ext uri="{FF2B5EF4-FFF2-40B4-BE49-F238E27FC236}">
                <a16:creationId xmlns:a16="http://schemas.microsoft.com/office/drawing/2014/main" id="{7D4987D2-BA74-5186-0602-DCCC94E6057E}"/>
              </a:ext>
            </a:extLst>
          </p:cNvPr>
          <p:cNvSpPr>
            <a:spLocks noGrp="1"/>
          </p:cNvSpPr>
          <p:nvPr>
            <p:ph type="sldNum" sz="quarter" idx="51"/>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2308305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section-agenda custom">
    <p:bg>
      <p:bgPr>
        <a:solidFill>
          <a:schemeClr val="bg1"/>
        </a:solidFill>
        <a:effectLst/>
      </p:bgPr>
    </p:bg>
    <p:spTree>
      <p:nvGrpSpPr>
        <p:cNvPr id="1" name=""/>
        <p:cNvGrpSpPr/>
        <p:nvPr/>
      </p:nvGrpSpPr>
      <p:grpSpPr>
        <a:xfrm>
          <a:off x="0" y="0"/>
          <a:ext cx="0" cy="0"/>
          <a:chOff x="0" y="0"/>
          <a:chExt cx="0" cy="0"/>
        </a:xfrm>
      </p:grpSpPr>
      <p:pic>
        <p:nvPicPr>
          <p:cNvPr id="23" name="Picture 22" descr="Logo, company name&#10;&#10;AI-generated content may be incorrect.">
            <a:extLst>
              <a:ext uri="{FF2B5EF4-FFF2-40B4-BE49-F238E27FC236}">
                <a16:creationId xmlns:a16="http://schemas.microsoft.com/office/drawing/2014/main" id="{F458E46B-0C39-CD93-F76B-90E76DC35E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24" name="Title Placeholder 1">
            <a:extLst>
              <a:ext uri="{FF2B5EF4-FFF2-40B4-BE49-F238E27FC236}">
                <a16:creationId xmlns:a16="http://schemas.microsoft.com/office/drawing/2014/main" id="{A226F5EF-54EF-597D-C9E0-363980318BA9}"/>
              </a:ext>
            </a:extLst>
          </p:cNvPr>
          <p:cNvSpPr>
            <a:spLocks noGrp="1"/>
          </p:cNvSpPr>
          <p:nvPr>
            <p:ph type="title" hasCustomPrompt="1"/>
          </p:nvPr>
        </p:nvSpPr>
        <p:spPr>
          <a:xfrm>
            <a:off x="914398" y="365760"/>
            <a:ext cx="6532561"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2" name="Text Placeholder 11">
            <a:extLst>
              <a:ext uri="{FF2B5EF4-FFF2-40B4-BE49-F238E27FC236}">
                <a16:creationId xmlns:a16="http://schemas.microsoft.com/office/drawing/2014/main" id="{7D25E6A6-20DF-4816-1517-8509EB288B9D}"/>
              </a:ext>
            </a:extLst>
          </p:cNvPr>
          <p:cNvSpPr>
            <a:spLocks noGrp="1"/>
          </p:cNvSpPr>
          <p:nvPr>
            <p:ph type="body" sz="quarter" idx="29" hasCustomPrompt="1"/>
          </p:nvPr>
        </p:nvSpPr>
        <p:spPr>
          <a:xfrm>
            <a:off x="911669" y="2543260"/>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53" name="Text Placeholder 13">
            <a:extLst>
              <a:ext uri="{FF2B5EF4-FFF2-40B4-BE49-F238E27FC236}">
                <a16:creationId xmlns:a16="http://schemas.microsoft.com/office/drawing/2014/main" id="{14A01821-D46E-3D52-4CAD-F7DBDCABE774}"/>
              </a:ext>
            </a:extLst>
          </p:cNvPr>
          <p:cNvSpPr>
            <a:spLocks noGrp="1"/>
          </p:cNvSpPr>
          <p:nvPr>
            <p:ph type="body" sz="quarter" idx="30" hasCustomPrompt="1"/>
          </p:nvPr>
        </p:nvSpPr>
        <p:spPr>
          <a:xfrm>
            <a:off x="914400" y="3548266"/>
            <a:ext cx="23733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4" name="Text Placeholder 11">
            <a:extLst>
              <a:ext uri="{FF2B5EF4-FFF2-40B4-BE49-F238E27FC236}">
                <a16:creationId xmlns:a16="http://schemas.microsoft.com/office/drawing/2014/main" id="{FD54C57D-8418-C7FC-C13C-73DFB5188821}"/>
              </a:ext>
            </a:extLst>
          </p:cNvPr>
          <p:cNvSpPr>
            <a:spLocks noGrp="1"/>
          </p:cNvSpPr>
          <p:nvPr>
            <p:ph type="body" sz="quarter" idx="31" hasCustomPrompt="1"/>
          </p:nvPr>
        </p:nvSpPr>
        <p:spPr>
          <a:xfrm>
            <a:off x="3564576" y="2543260"/>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55" name="Text Placeholder 13">
            <a:extLst>
              <a:ext uri="{FF2B5EF4-FFF2-40B4-BE49-F238E27FC236}">
                <a16:creationId xmlns:a16="http://schemas.microsoft.com/office/drawing/2014/main" id="{A7ED865A-D8C1-84B1-ED7B-E4FD0EB52755}"/>
              </a:ext>
            </a:extLst>
          </p:cNvPr>
          <p:cNvSpPr>
            <a:spLocks noGrp="1"/>
          </p:cNvSpPr>
          <p:nvPr>
            <p:ph type="body" sz="quarter" idx="32" hasCustomPrompt="1"/>
          </p:nvPr>
        </p:nvSpPr>
        <p:spPr>
          <a:xfrm>
            <a:off x="3568093" y="3548266"/>
            <a:ext cx="2373331"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6" name="Rectangle 55">
            <a:extLst>
              <a:ext uri="{FF2B5EF4-FFF2-40B4-BE49-F238E27FC236}">
                <a16:creationId xmlns:a16="http://schemas.microsoft.com/office/drawing/2014/main" id="{9ED5B529-78BB-F29E-18B0-971B1535E859}"/>
              </a:ext>
            </a:extLst>
          </p:cNvPr>
          <p:cNvSpPr/>
          <p:nvPr userDrawn="1"/>
        </p:nvSpPr>
        <p:spPr>
          <a:xfrm rot="10800000">
            <a:off x="907074" y="3401853"/>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04014A3-4C06-C81A-AC8E-980793F74342}"/>
              </a:ext>
            </a:extLst>
          </p:cNvPr>
          <p:cNvSpPr/>
          <p:nvPr userDrawn="1"/>
        </p:nvSpPr>
        <p:spPr>
          <a:xfrm rot="10800000">
            <a:off x="3558034" y="3401853"/>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1">
            <a:extLst>
              <a:ext uri="{FF2B5EF4-FFF2-40B4-BE49-F238E27FC236}">
                <a16:creationId xmlns:a16="http://schemas.microsoft.com/office/drawing/2014/main" id="{4B74B708-A762-7133-2651-04F12E11F8A9}"/>
              </a:ext>
            </a:extLst>
          </p:cNvPr>
          <p:cNvSpPr>
            <a:spLocks noGrp="1"/>
          </p:cNvSpPr>
          <p:nvPr>
            <p:ph type="body" sz="quarter" idx="37" hasCustomPrompt="1"/>
          </p:nvPr>
        </p:nvSpPr>
        <p:spPr>
          <a:xfrm>
            <a:off x="911669" y="4510205"/>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59" name="Text Placeholder 13">
            <a:extLst>
              <a:ext uri="{FF2B5EF4-FFF2-40B4-BE49-F238E27FC236}">
                <a16:creationId xmlns:a16="http://schemas.microsoft.com/office/drawing/2014/main" id="{435E90AA-1C85-A9E4-87BC-C1AF24C3621F}"/>
              </a:ext>
            </a:extLst>
          </p:cNvPr>
          <p:cNvSpPr>
            <a:spLocks noGrp="1"/>
          </p:cNvSpPr>
          <p:nvPr>
            <p:ph type="body" sz="quarter" idx="38" hasCustomPrompt="1"/>
          </p:nvPr>
        </p:nvSpPr>
        <p:spPr>
          <a:xfrm>
            <a:off x="914400" y="5515211"/>
            <a:ext cx="23733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0" name="Text Placeholder 11">
            <a:extLst>
              <a:ext uri="{FF2B5EF4-FFF2-40B4-BE49-F238E27FC236}">
                <a16:creationId xmlns:a16="http://schemas.microsoft.com/office/drawing/2014/main" id="{492F2493-8216-CD88-FA44-CC9A10608AF7}"/>
              </a:ext>
            </a:extLst>
          </p:cNvPr>
          <p:cNvSpPr>
            <a:spLocks noGrp="1"/>
          </p:cNvSpPr>
          <p:nvPr>
            <p:ph type="body" sz="quarter" idx="39" hasCustomPrompt="1"/>
          </p:nvPr>
        </p:nvSpPr>
        <p:spPr>
          <a:xfrm>
            <a:off x="3564576" y="4510205"/>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61" name="Text Placeholder 13">
            <a:extLst>
              <a:ext uri="{FF2B5EF4-FFF2-40B4-BE49-F238E27FC236}">
                <a16:creationId xmlns:a16="http://schemas.microsoft.com/office/drawing/2014/main" id="{94974B5A-8E34-7804-BAF6-077E87EED7BA}"/>
              </a:ext>
            </a:extLst>
          </p:cNvPr>
          <p:cNvSpPr>
            <a:spLocks noGrp="1"/>
          </p:cNvSpPr>
          <p:nvPr>
            <p:ph type="body" sz="quarter" idx="40" hasCustomPrompt="1"/>
          </p:nvPr>
        </p:nvSpPr>
        <p:spPr>
          <a:xfrm>
            <a:off x="3568094" y="5515211"/>
            <a:ext cx="23733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2" name="Rectangle 61">
            <a:extLst>
              <a:ext uri="{FF2B5EF4-FFF2-40B4-BE49-F238E27FC236}">
                <a16:creationId xmlns:a16="http://schemas.microsoft.com/office/drawing/2014/main" id="{92AD98F0-4E6C-4977-7D6D-0539C61129D5}"/>
              </a:ext>
            </a:extLst>
          </p:cNvPr>
          <p:cNvSpPr/>
          <p:nvPr userDrawn="1"/>
        </p:nvSpPr>
        <p:spPr>
          <a:xfrm rot="10800000">
            <a:off x="907074" y="5368798"/>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EA28208-467D-4A45-BC0C-0BC9588893EB}"/>
              </a:ext>
            </a:extLst>
          </p:cNvPr>
          <p:cNvSpPr/>
          <p:nvPr userDrawn="1"/>
        </p:nvSpPr>
        <p:spPr>
          <a:xfrm rot="10800000">
            <a:off x="3558034" y="5368798"/>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Picture 65">
            <a:extLst>
              <a:ext uri="{FF2B5EF4-FFF2-40B4-BE49-F238E27FC236}">
                <a16:creationId xmlns:a16="http://schemas.microsoft.com/office/drawing/2014/main" id="{2F3BB497-B176-4CA5-ECD7-4F398D8B4FE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Date Placeholder 4">
            <a:extLst>
              <a:ext uri="{FF2B5EF4-FFF2-40B4-BE49-F238E27FC236}">
                <a16:creationId xmlns:a16="http://schemas.microsoft.com/office/drawing/2014/main" id="{D43D427B-7FC7-1359-C26B-EE4E88413334}"/>
              </a:ext>
            </a:extLst>
          </p:cNvPr>
          <p:cNvSpPr>
            <a:spLocks noGrp="1"/>
          </p:cNvSpPr>
          <p:nvPr>
            <p:ph type="dt" sz="half" idx="41"/>
          </p:nvPr>
        </p:nvSpPr>
        <p:spPr/>
        <p:txBody>
          <a:bodyPr/>
          <a:lstStyle/>
          <a:p>
            <a:pPr>
              <a:defRPr/>
            </a:pPr>
            <a:r>
              <a:rPr lang="en-US"/>
              <a:t>3/25/26</a:t>
            </a:r>
            <a:endParaRPr lang="en-US" dirty="0"/>
          </a:p>
        </p:txBody>
      </p:sp>
      <p:sp>
        <p:nvSpPr>
          <p:cNvPr id="6" name="Footer Placeholder 5">
            <a:extLst>
              <a:ext uri="{FF2B5EF4-FFF2-40B4-BE49-F238E27FC236}">
                <a16:creationId xmlns:a16="http://schemas.microsoft.com/office/drawing/2014/main" id="{F56283E2-A570-ED3B-DFD5-070DE6D5FDE8}"/>
              </a:ext>
            </a:extLst>
          </p:cNvPr>
          <p:cNvSpPr>
            <a:spLocks noGrp="1"/>
          </p:cNvSpPr>
          <p:nvPr>
            <p:ph type="ftr" sz="quarter" idx="42"/>
          </p:nvPr>
        </p:nvSpPr>
        <p:spPr/>
        <p:txBody>
          <a:bodyPr/>
          <a:lstStyle/>
          <a:p>
            <a:pPr>
              <a:defRPr/>
            </a:pPr>
            <a:r>
              <a:rPr lang="en-US"/>
              <a:t>Nilanjan Banerjee | Space-charge dynamics in bare IOTA</a:t>
            </a:r>
            <a:endParaRPr lang="en-US" dirty="0"/>
          </a:p>
        </p:txBody>
      </p:sp>
      <p:sp>
        <p:nvSpPr>
          <p:cNvPr id="7" name="Slide Number Placeholder 6">
            <a:extLst>
              <a:ext uri="{FF2B5EF4-FFF2-40B4-BE49-F238E27FC236}">
                <a16:creationId xmlns:a16="http://schemas.microsoft.com/office/drawing/2014/main" id="{BEE33E59-3BC3-A711-E10E-552D2E1F77B5}"/>
              </a:ext>
            </a:extLst>
          </p:cNvPr>
          <p:cNvSpPr>
            <a:spLocks noGrp="1"/>
          </p:cNvSpPr>
          <p:nvPr>
            <p:ph type="sldNum" sz="quarter" idx="43"/>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34948288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914399" y="1700784"/>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6" name="Picture 15" descr="Logo, company name&#10;&#10;AI-generated content may be incorrect.">
            <a:extLst>
              <a:ext uri="{FF2B5EF4-FFF2-40B4-BE49-F238E27FC236}">
                <a16:creationId xmlns:a16="http://schemas.microsoft.com/office/drawing/2014/main" id="{F528FF9F-A7C8-348A-D84B-6A3C28FC96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r>
              <a:rPr lang="en-US"/>
              <a:t>3/25/26</a:t>
            </a:r>
            <a:endParaRPr lang="en-US" dirty="0"/>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dirty="0"/>
          </a:p>
        </p:txBody>
      </p:sp>
    </p:spTree>
    <p:extLst>
      <p:ext uri="{BB962C8B-B14F-4D97-AF65-F5344CB8AC3E}">
        <p14:creationId xmlns:p14="http://schemas.microsoft.com/office/powerpoint/2010/main" val="4278805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1.jpeg"/><Relationship Id="rId5" Type="http://schemas.openxmlformats.org/officeDocument/2006/relationships/slideLayout" Target="../slideLayouts/slideLayout27.xml"/><Relationship Id="rId10" Type="http://schemas.openxmlformats.org/officeDocument/2006/relationships/theme" Target="../theme/theme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0786C5C5-BA40-ED91-0B8F-3E5B695BC2FA}"/>
              </a:ext>
            </a:extLst>
          </p:cNvPr>
          <p:cNvPicPr>
            <a:picLocks noChangeAspect="1"/>
          </p:cNvPicPr>
          <p:nvPr userDrawn="1"/>
        </p:nvPicPr>
        <p:blipFill>
          <a:blip r:embed="rId24"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Slide Number Placeholder 9">
            <a:extLst>
              <a:ext uri="{FF2B5EF4-FFF2-40B4-BE49-F238E27FC236}">
                <a16:creationId xmlns:a16="http://schemas.microsoft.com/office/drawing/2014/main" id="{4394AAFE-E3DF-B28D-63BF-3EFB9EF59B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2CE553BB-E886-DE6F-F16C-696C36EA8549}"/>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r>
              <a:rPr lang="en-US"/>
              <a:t>3/25/26</a:t>
            </a:r>
            <a:endParaRPr lang="en-US" dirty="0"/>
          </a:p>
        </p:txBody>
      </p:sp>
      <p:sp>
        <p:nvSpPr>
          <p:cNvPr id="12" name="Footer Placeholder 8">
            <a:extLst>
              <a:ext uri="{FF2B5EF4-FFF2-40B4-BE49-F238E27FC236}">
                <a16:creationId xmlns:a16="http://schemas.microsoft.com/office/drawing/2014/main" id="{7D89A822-DC7D-79CA-3EF6-AF26B05C52B0}"/>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Nilanjan Banerjee | Space-charge dynamics in bare IOTA</a:t>
            </a:r>
            <a:endParaRPr lang="en-US" dirty="0"/>
          </a:p>
        </p:txBody>
      </p:sp>
    </p:spTree>
    <p:extLst>
      <p:ext uri="{BB962C8B-B14F-4D97-AF65-F5344CB8AC3E}">
        <p14:creationId xmlns:p14="http://schemas.microsoft.com/office/powerpoint/2010/main" val="711206077"/>
      </p:ext>
    </p:extLst>
  </p:cSld>
  <p:clrMap bg1="lt1" tx1="dk1" bg2="lt2" tx2="dk2" accent1="accent1" accent2="accent2" accent3="accent3" accent4="accent4" accent5="accent5" accent6="accent6" hlink="hlink" folHlink="folHlink"/>
  <p:sldLayoutIdLst>
    <p:sldLayoutId id="2147483863" r:id="rId1"/>
    <p:sldLayoutId id="2147483747" r:id="rId2"/>
    <p:sldLayoutId id="2147483748" r:id="rId3"/>
    <p:sldLayoutId id="2147483964" r:id="rId4"/>
    <p:sldLayoutId id="2147483965" r:id="rId5"/>
    <p:sldLayoutId id="2147483785" r:id="rId6"/>
    <p:sldLayoutId id="2147483814" r:id="rId7"/>
    <p:sldLayoutId id="2147483816" r:id="rId8"/>
    <p:sldLayoutId id="2147483786" r:id="rId9"/>
    <p:sldLayoutId id="2147483787" r:id="rId10"/>
    <p:sldLayoutId id="2147483742" r:id="rId11"/>
    <p:sldLayoutId id="2147483744" r:id="rId12"/>
    <p:sldLayoutId id="2147483781" r:id="rId13"/>
    <p:sldLayoutId id="2147483784" r:id="rId14"/>
    <p:sldLayoutId id="2147483756" r:id="rId15"/>
    <p:sldLayoutId id="2147483759" r:id="rId16"/>
    <p:sldLayoutId id="2147483791" r:id="rId17"/>
    <p:sldLayoutId id="2147483788" r:id="rId18"/>
    <p:sldLayoutId id="2147483778" r:id="rId19"/>
    <p:sldLayoutId id="2147483813" r:id="rId20"/>
    <p:sldLayoutId id="2147483815" r:id="rId21"/>
    <p:sldLayoutId id="2147483864" r:id="rId22"/>
  </p:sldLayoutIdLst>
  <p:hf hdr="0" dt="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DDF5A06-F641-5EC3-D719-B34F1834A66B}"/>
              </a:ext>
            </a:extLst>
          </p:cNvPr>
          <p:cNvPicPr>
            <a:picLocks noChangeAspect="1"/>
          </p:cNvPicPr>
          <p:nvPr userDrawn="1"/>
        </p:nvPicPr>
        <p:blipFill>
          <a:blip r:embed="rId11"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Slide Number Placeholder 9">
            <a:extLst>
              <a:ext uri="{FF2B5EF4-FFF2-40B4-BE49-F238E27FC236}">
                <a16:creationId xmlns:a16="http://schemas.microsoft.com/office/drawing/2014/main" id="{F04EE99E-B369-AEF4-31C2-D04F8CDD013C}"/>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8FD664DD-4B4F-B6F9-44D8-026688A69C9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r>
              <a:rPr lang="en-US"/>
              <a:t>3/25/26</a:t>
            </a:r>
            <a:endParaRPr lang="en-US" dirty="0"/>
          </a:p>
        </p:txBody>
      </p:sp>
      <p:sp>
        <p:nvSpPr>
          <p:cNvPr id="11" name="Footer Placeholder 8">
            <a:extLst>
              <a:ext uri="{FF2B5EF4-FFF2-40B4-BE49-F238E27FC236}">
                <a16:creationId xmlns:a16="http://schemas.microsoft.com/office/drawing/2014/main" id="{E736E786-2843-9B52-0847-6BFC3D1CBCAD}"/>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Nilanjan Banerjee | Space-charge dynamics in bare IOTA</a:t>
            </a:r>
            <a:endParaRPr lang="en-US" dirty="0"/>
          </a:p>
        </p:txBody>
      </p:sp>
    </p:spTree>
    <p:extLst>
      <p:ext uri="{BB962C8B-B14F-4D97-AF65-F5344CB8AC3E}">
        <p14:creationId xmlns:p14="http://schemas.microsoft.com/office/powerpoint/2010/main" val="4133648019"/>
      </p:ext>
    </p:extLst>
  </p:cSld>
  <p:clrMap bg1="lt1" tx1="dk1" bg2="lt2" tx2="dk2" accent1="accent1" accent2="accent2" accent3="accent3" accent4="accent4" accent5="accent5" accent6="accent6" hlink="hlink" folHlink="folHlink"/>
  <p:sldLayoutIdLst>
    <p:sldLayoutId id="2147483710" r:id="rId1"/>
    <p:sldLayoutId id="2147483715" r:id="rId2"/>
    <p:sldLayoutId id="2147483716" r:id="rId3"/>
    <p:sldLayoutId id="2147483970" r:id="rId4"/>
    <p:sldLayoutId id="2147483971" r:id="rId5"/>
    <p:sldLayoutId id="2147483972" r:id="rId6"/>
    <p:sldLayoutId id="2147483973" r:id="rId7"/>
    <p:sldLayoutId id="2147483974" r:id="rId8"/>
    <p:sldLayoutId id="2147483975" r:id="rId9"/>
  </p:sldLayoutIdLst>
  <p:hf hdr="0" dt="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0.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1.xml"/><Relationship Id="rId5" Type="http://schemas.openxmlformats.org/officeDocument/2006/relationships/image" Target="../media/image18.png"/><Relationship Id="rId4" Type="http://schemas.openxmlformats.org/officeDocument/2006/relationships/image" Target="../media/image170.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31.xml"/><Relationship Id="rId6" Type="http://schemas.openxmlformats.org/officeDocument/2006/relationships/image" Target="../media/image29.png"/><Relationship Id="rId5" Type="http://schemas.openxmlformats.org/officeDocument/2006/relationships/image" Target="../media/image28.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9.xml"/><Relationship Id="rId1" Type="http://schemas.openxmlformats.org/officeDocument/2006/relationships/slideLayout" Target="../slideLayouts/slideLayout31.xml"/><Relationship Id="rId5" Type="http://schemas.openxmlformats.org/officeDocument/2006/relationships/image" Target="../media/image33.tiff"/><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31.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31.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431"/>
            <a:grayscl/>
            <a:lum/>
            <a:extLst>
              <a:ext uri="{BEBA8EAE-BF5A-486C-A8C5-ECC9F3942E4B}">
                <a14:imgProps xmlns:a14="http://schemas.microsoft.com/office/drawing/2010/main">
                  <a14:imgLayer r:embed="rId4">
                    <a14:imgEffect>
                      <a14:brightnessContrast bright="-40000" contrast="40000"/>
                    </a14:imgEffect>
                  </a14:imgLayer>
                </a14:imgProps>
              </a:ext>
            </a:extLst>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212EB-6234-8DF2-5935-7AC49F38C614}"/>
              </a:ext>
            </a:extLst>
          </p:cNvPr>
          <p:cNvSpPr>
            <a:spLocks noGrp="1"/>
          </p:cNvSpPr>
          <p:nvPr>
            <p:ph type="title"/>
          </p:nvPr>
        </p:nvSpPr>
        <p:spPr/>
        <p:txBody>
          <a:bodyPr>
            <a:normAutofit fontScale="90000"/>
          </a:bodyPr>
          <a:lstStyle/>
          <a:p>
            <a:br>
              <a:rPr lang="en-US" sz="5300" dirty="0"/>
            </a:br>
            <a:r>
              <a:rPr lang="en-US" sz="5300" dirty="0"/>
              <a:t>Space-charge dynamics in bare IOTA: Benchmarking among simulations and experiment</a:t>
            </a:r>
            <a:br>
              <a:rPr lang="en-US" sz="5300" dirty="0"/>
            </a:br>
            <a:endParaRPr lang="en-US" sz="4400" dirty="0">
              <a:solidFill>
                <a:schemeClr val="bg1">
                  <a:lumMod val="50000"/>
                </a:schemeClr>
              </a:solidFill>
            </a:endParaRPr>
          </a:p>
        </p:txBody>
      </p:sp>
      <p:sp>
        <p:nvSpPr>
          <p:cNvPr id="3" name="Text Placeholder 2">
            <a:extLst>
              <a:ext uri="{FF2B5EF4-FFF2-40B4-BE49-F238E27FC236}">
                <a16:creationId xmlns:a16="http://schemas.microsoft.com/office/drawing/2014/main" id="{1BFCA090-CCE5-7A20-EC4C-C5579088390A}"/>
              </a:ext>
            </a:extLst>
          </p:cNvPr>
          <p:cNvSpPr>
            <a:spLocks noGrp="1"/>
          </p:cNvSpPr>
          <p:nvPr>
            <p:ph type="body" sz="quarter" idx="13"/>
          </p:nvPr>
        </p:nvSpPr>
        <p:spPr>
          <a:xfrm>
            <a:off x="914401" y="5034712"/>
            <a:ext cx="10003536" cy="645963"/>
          </a:xfrm>
        </p:spPr>
        <p:txBody>
          <a:bodyPr/>
          <a:lstStyle/>
          <a:p>
            <a:r>
              <a:rPr lang="en-US" dirty="0"/>
              <a:t>N. Banerjee, A. Romanov, E. Stern, FNAL</a:t>
            </a:r>
          </a:p>
          <a:p>
            <a:r>
              <a:rPr lang="en-US" dirty="0"/>
              <a:t>C. Mitchell, J. Qiang, LBNL</a:t>
            </a:r>
          </a:p>
          <a:p>
            <a:r>
              <a:rPr lang="en-US" dirty="0"/>
              <a:t>D. </a:t>
            </a:r>
            <a:r>
              <a:rPr lang="en-US" dirty="0" err="1"/>
              <a:t>Shatilov</a:t>
            </a:r>
            <a:r>
              <a:rPr lang="en-US" dirty="0"/>
              <a:t>, NIU</a:t>
            </a:r>
          </a:p>
          <a:p>
            <a:endParaRPr lang="en-US" dirty="0"/>
          </a:p>
        </p:txBody>
      </p:sp>
      <p:sp>
        <p:nvSpPr>
          <p:cNvPr id="5" name="Text Placeholder 4">
            <a:extLst>
              <a:ext uri="{FF2B5EF4-FFF2-40B4-BE49-F238E27FC236}">
                <a16:creationId xmlns:a16="http://schemas.microsoft.com/office/drawing/2014/main" id="{9EEC2398-EDB5-01A2-DEA6-7765A621AC9B}"/>
              </a:ext>
            </a:extLst>
          </p:cNvPr>
          <p:cNvSpPr>
            <a:spLocks noGrp="1"/>
          </p:cNvSpPr>
          <p:nvPr>
            <p:ph type="body" sz="quarter" idx="14"/>
          </p:nvPr>
        </p:nvSpPr>
        <p:spPr/>
        <p:txBody>
          <a:bodyPr/>
          <a:lstStyle/>
          <a:p>
            <a:r>
              <a:rPr lang="en-US" dirty="0"/>
              <a:t>October 02, 2026</a:t>
            </a:r>
          </a:p>
        </p:txBody>
      </p:sp>
    </p:spTree>
    <p:extLst>
      <p:ext uri="{BB962C8B-B14F-4D97-AF65-F5344CB8AC3E}">
        <p14:creationId xmlns:p14="http://schemas.microsoft.com/office/powerpoint/2010/main" val="862822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279C7-3DD2-C53F-5906-44BD70B1B51E}"/>
              </a:ext>
            </a:extLst>
          </p:cNvPr>
          <p:cNvSpPr>
            <a:spLocks noGrp="1"/>
          </p:cNvSpPr>
          <p:nvPr>
            <p:ph type="title"/>
          </p:nvPr>
        </p:nvSpPr>
        <p:spPr>
          <a:xfrm>
            <a:off x="914397" y="365760"/>
            <a:ext cx="10036369" cy="433527"/>
          </a:xfrm>
        </p:spPr>
        <p:txBody>
          <a:bodyPr/>
          <a:lstStyle/>
          <a:p>
            <a:r>
              <a:rPr lang="en-US" dirty="0"/>
              <a:t>Overview: Fermilab Accelerator Science and Technology Facility</a:t>
            </a:r>
          </a:p>
        </p:txBody>
      </p:sp>
      <p:sp>
        <p:nvSpPr>
          <p:cNvPr id="3" name="Text Placeholder 2">
            <a:extLst>
              <a:ext uri="{FF2B5EF4-FFF2-40B4-BE49-F238E27FC236}">
                <a16:creationId xmlns:a16="http://schemas.microsoft.com/office/drawing/2014/main" id="{2CBF4A5D-3372-DA41-2B5F-24CB1E90A58A}"/>
              </a:ext>
            </a:extLst>
          </p:cNvPr>
          <p:cNvSpPr>
            <a:spLocks noGrp="1"/>
          </p:cNvSpPr>
          <p:nvPr>
            <p:ph type="body" sz="quarter" idx="29"/>
          </p:nvPr>
        </p:nvSpPr>
        <p:spPr/>
        <p:txBody>
          <a:bodyPr/>
          <a:lstStyle/>
          <a:p>
            <a:r>
              <a:rPr lang="en-US" dirty="0"/>
              <a:t>01</a:t>
            </a:r>
          </a:p>
        </p:txBody>
      </p:sp>
      <p:sp>
        <p:nvSpPr>
          <p:cNvPr id="4" name="Text Placeholder 3">
            <a:extLst>
              <a:ext uri="{FF2B5EF4-FFF2-40B4-BE49-F238E27FC236}">
                <a16:creationId xmlns:a16="http://schemas.microsoft.com/office/drawing/2014/main" id="{C35B7072-B520-5878-AC13-A820FD4AE63B}"/>
              </a:ext>
            </a:extLst>
          </p:cNvPr>
          <p:cNvSpPr>
            <a:spLocks noGrp="1"/>
          </p:cNvSpPr>
          <p:nvPr>
            <p:ph type="body" sz="quarter" idx="30"/>
          </p:nvPr>
        </p:nvSpPr>
        <p:spPr/>
        <p:txBody>
          <a:bodyPr/>
          <a:lstStyle/>
          <a:p>
            <a:r>
              <a:rPr lang="en-US" dirty="0"/>
              <a:t>Physics Goals</a:t>
            </a:r>
          </a:p>
        </p:txBody>
      </p:sp>
      <p:sp>
        <p:nvSpPr>
          <p:cNvPr id="5" name="Text Placeholder 4">
            <a:extLst>
              <a:ext uri="{FF2B5EF4-FFF2-40B4-BE49-F238E27FC236}">
                <a16:creationId xmlns:a16="http://schemas.microsoft.com/office/drawing/2014/main" id="{F2067BD9-707F-DE98-3015-E59D566C78D6}"/>
              </a:ext>
            </a:extLst>
          </p:cNvPr>
          <p:cNvSpPr>
            <a:spLocks noGrp="1"/>
          </p:cNvSpPr>
          <p:nvPr>
            <p:ph type="body" sz="quarter" idx="31"/>
          </p:nvPr>
        </p:nvSpPr>
        <p:spPr/>
        <p:txBody>
          <a:bodyPr/>
          <a:lstStyle/>
          <a:p>
            <a:r>
              <a:rPr lang="en-US" dirty="0"/>
              <a:t>02</a:t>
            </a:r>
          </a:p>
        </p:txBody>
      </p:sp>
      <p:sp>
        <p:nvSpPr>
          <p:cNvPr id="6" name="Text Placeholder 5">
            <a:extLst>
              <a:ext uri="{FF2B5EF4-FFF2-40B4-BE49-F238E27FC236}">
                <a16:creationId xmlns:a16="http://schemas.microsoft.com/office/drawing/2014/main" id="{8FCFE5E9-1597-2D60-489E-7E820BD0528E}"/>
              </a:ext>
            </a:extLst>
          </p:cNvPr>
          <p:cNvSpPr>
            <a:spLocks noGrp="1"/>
          </p:cNvSpPr>
          <p:nvPr>
            <p:ph type="body" sz="quarter" idx="32"/>
          </p:nvPr>
        </p:nvSpPr>
        <p:spPr/>
        <p:txBody>
          <a:bodyPr/>
          <a:lstStyle/>
          <a:p>
            <a:r>
              <a:rPr lang="en-US" dirty="0"/>
              <a:t>Benchmarking among simulation codes</a:t>
            </a:r>
          </a:p>
        </p:txBody>
      </p:sp>
      <p:sp>
        <p:nvSpPr>
          <p:cNvPr id="7" name="Text Placeholder 6">
            <a:extLst>
              <a:ext uri="{FF2B5EF4-FFF2-40B4-BE49-F238E27FC236}">
                <a16:creationId xmlns:a16="http://schemas.microsoft.com/office/drawing/2014/main" id="{8FC30465-3642-0EF6-37AF-027406246668}"/>
              </a:ext>
            </a:extLst>
          </p:cNvPr>
          <p:cNvSpPr>
            <a:spLocks noGrp="1"/>
          </p:cNvSpPr>
          <p:nvPr>
            <p:ph type="body" sz="quarter" idx="37"/>
          </p:nvPr>
        </p:nvSpPr>
        <p:spPr/>
        <p:txBody>
          <a:bodyPr/>
          <a:lstStyle/>
          <a:p>
            <a:r>
              <a:rPr lang="en-US" dirty="0"/>
              <a:t>03</a:t>
            </a:r>
          </a:p>
        </p:txBody>
      </p:sp>
      <p:sp>
        <p:nvSpPr>
          <p:cNvPr id="8" name="Text Placeholder 7">
            <a:extLst>
              <a:ext uri="{FF2B5EF4-FFF2-40B4-BE49-F238E27FC236}">
                <a16:creationId xmlns:a16="http://schemas.microsoft.com/office/drawing/2014/main" id="{A4DF9CE0-6BE2-4D13-8B6D-97CF11B730FA}"/>
              </a:ext>
            </a:extLst>
          </p:cNvPr>
          <p:cNvSpPr>
            <a:spLocks noGrp="1"/>
          </p:cNvSpPr>
          <p:nvPr>
            <p:ph type="body" sz="quarter" idx="38"/>
          </p:nvPr>
        </p:nvSpPr>
        <p:spPr/>
        <p:txBody>
          <a:bodyPr/>
          <a:lstStyle/>
          <a:p>
            <a:r>
              <a:rPr lang="en-US" dirty="0"/>
              <a:t>Benchmarking simulations</a:t>
            </a:r>
          </a:p>
          <a:p>
            <a:r>
              <a:rPr lang="en-US" dirty="0"/>
              <a:t>with experiments</a:t>
            </a:r>
          </a:p>
          <a:p>
            <a:endParaRPr lang="en-US" dirty="0"/>
          </a:p>
        </p:txBody>
      </p:sp>
      <p:sp>
        <p:nvSpPr>
          <p:cNvPr id="9" name="Text Placeholder 8">
            <a:extLst>
              <a:ext uri="{FF2B5EF4-FFF2-40B4-BE49-F238E27FC236}">
                <a16:creationId xmlns:a16="http://schemas.microsoft.com/office/drawing/2014/main" id="{35355CA5-5826-480B-5295-FBD78A7B8F5D}"/>
              </a:ext>
            </a:extLst>
          </p:cNvPr>
          <p:cNvSpPr>
            <a:spLocks noGrp="1"/>
          </p:cNvSpPr>
          <p:nvPr>
            <p:ph type="body" sz="quarter" idx="39"/>
          </p:nvPr>
        </p:nvSpPr>
        <p:spPr/>
        <p:txBody>
          <a:bodyPr/>
          <a:lstStyle/>
          <a:p>
            <a:r>
              <a:rPr lang="en-US" dirty="0"/>
              <a:t>04</a:t>
            </a:r>
          </a:p>
        </p:txBody>
      </p:sp>
      <p:sp>
        <p:nvSpPr>
          <p:cNvPr id="10" name="Text Placeholder 9">
            <a:extLst>
              <a:ext uri="{FF2B5EF4-FFF2-40B4-BE49-F238E27FC236}">
                <a16:creationId xmlns:a16="http://schemas.microsoft.com/office/drawing/2014/main" id="{4A9CA197-4BE7-861A-D14A-AAEDF4AE9652}"/>
              </a:ext>
            </a:extLst>
          </p:cNvPr>
          <p:cNvSpPr>
            <a:spLocks noGrp="1"/>
          </p:cNvSpPr>
          <p:nvPr>
            <p:ph type="body" sz="quarter" idx="40"/>
          </p:nvPr>
        </p:nvSpPr>
        <p:spPr/>
        <p:txBody>
          <a:bodyPr/>
          <a:lstStyle/>
          <a:p>
            <a:r>
              <a:rPr lang="en-US" dirty="0"/>
              <a:t>Summary and Outlook</a:t>
            </a:r>
          </a:p>
        </p:txBody>
      </p:sp>
      <p:sp>
        <p:nvSpPr>
          <p:cNvPr id="11" name="Slide Number Placeholder 10">
            <a:extLst>
              <a:ext uri="{FF2B5EF4-FFF2-40B4-BE49-F238E27FC236}">
                <a16:creationId xmlns:a16="http://schemas.microsoft.com/office/drawing/2014/main" id="{90B78B9E-E1BB-EBAD-6B1E-FF73AEFC2DA3}"/>
              </a:ext>
            </a:extLst>
          </p:cNvPr>
          <p:cNvSpPr>
            <a:spLocks noGrp="1"/>
          </p:cNvSpPr>
          <p:nvPr>
            <p:ph type="sldNum" sz="quarter" idx="43"/>
          </p:nvPr>
        </p:nvSpPr>
        <p:spPr/>
        <p:txBody>
          <a:bodyPr/>
          <a:lstStyle/>
          <a:p>
            <a:fld id="{F4BAA12D-5F28-3140-935A-44BF4B54B6B6}" type="slidenum">
              <a:rPr lang="en-US" smtClean="0"/>
              <a:pPr/>
              <a:t>2</a:t>
            </a:fld>
            <a:endParaRPr lang="en-US" dirty="0"/>
          </a:p>
        </p:txBody>
      </p:sp>
      <p:sp>
        <p:nvSpPr>
          <p:cNvPr id="19" name="Footer Placeholder 18">
            <a:extLst>
              <a:ext uri="{FF2B5EF4-FFF2-40B4-BE49-F238E27FC236}">
                <a16:creationId xmlns:a16="http://schemas.microsoft.com/office/drawing/2014/main" id="{A67822BE-379D-69B1-5E93-1EE21A6E492B}"/>
              </a:ext>
            </a:extLst>
          </p:cNvPr>
          <p:cNvSpPr>
            <a:spLocks noGrp="1"/>
          </p:cNvSpPr>
          <p:nvPr>
            <p:ph type="ftr" sz="quarter" idx="42"/>
          </p:nvPr>
        </p:nvSpPr>
        <p:spPr/>
        <p:txBody>
          <a:bodyPr/>
          <a:lstStyle/>
          <a:p>
            <a:pPr>
              <a:defRPr/>
            </a:pPr>
            <a:r>
              <a:rPr lang="en-US"/>
              <a:t>Nilanjan Banerjee | Space-charge dynamics in bare IOTA</a:t>
            </a:r>
            <a:endParaRPr lang="en-US" dirty="0"/>
          </a:p>
        </p:txBody>
      </p:sp>
      <p:grpSp>
        <p:nvGrpSpPr>
          <p:cNvPr id="24" name="Group 23">
            <a:extLst>
              <a:ext uri="{FF2B5EF4-FFF2-40B4-BE49-F238E27FC236}">
                <a16:creationId xmlns:a16="http://schemas.microsoft.com/office/drawing/2014/main" id="{8B7EFE70-490B-B519-E379-7F9FAEA8B441}"/>
              </a:ext>
            </a:extLst>
          </p:cNvPr>
          <p:cNvGrpSpPr/>
          <p:nvPr/>
        </p:nvGrpSpPr>
        <p:grpSpPr>
          <a:xfrm>
            <a:off x="372491" y="1024997"/>
            <a:ext cx="11171120" cy="4414902"/>
            <a:chOff x="658930" y="1024996"/>
            <a:chExt cx="11171120" cy="4414902"/>
          </a:xfrm>
        </p:grpSpPr>
        <p:pic>
          <p:nvPicPr>
            <p:cNvPr id="13" name="Picture 12">
              <a:extLst>
                <a:ext uri="{FF2B5EF4-FFF2-40B4-BE49-F238E27FC236}">
                  <a16:creationId xmlns:a16="http://schemas.microsoft.com/office/drawing/2014/main" id="{3BC39727-DCA5-391D-84E9-9991330124F3}"/>
                </a:ext>
              </a:extLst>
            </p:cNvPr>
            <p:cNvPicPr>
              <a:picLocks noChangeAspect="1"/>
            </p:cNvPicPr>
            <p:nvPr/>
          </p:nvPicPr>
          <p:blipFill>
            <a:blip r:embed="rId3"/>
            <a:stretch>
              <a:fillRect/>
            </a:stretch>
          </p:blipFill>
          <p:spPr>
            <a:xfrm>
              <a:off x="3164936" y="1024996"/>
              <a:ext cx="8665114" cy="4414902"/>
            </a:xfrm>
            <a:prstGeom prst="rect">
              <a:avLst/>
            </a:prstGeom>
          </p:spPr>
        </p:pic>
        <p:sp>
          <p:nvSpPr>
            <p:cNvPr id="14" name="TextBox 13">
              <a:extLst>
                <a:ext uri="{FF2B5EF4-FFF2-40B4-BE49-F238E27FC236}">
                  <a16:creationId xmlns:a16="http://schemas.microsoft.com/office/drawing/2014/main" id="{0B09B446-DA64-3A31-8E3A-FD9CE008B751}"/>
                </a:ext>
              </a:extLst>
            </p:cNvPr>
            <p:cNvSpPr txBox="1"/>
            <p:nvPr/>
          </p:nvSpPr>
          <p:spPr>
            <a:xfrm>
              <a:off x="658930" y="1342610"/>
              <a:ext cx="3067213" cy="369332"/>
            </a:xfrm>
            <a:prstGeom prst="rect">
              <a:avLst/>
            </a:prstGeom>
            <a:noFill/>
          </p:spPr>
          <p:txBody>
            <a:bodyPr wrap="square" rtlCol="0">
              <a:spAutoFit/>
            </a:bodyPr>
            <a:lstStyle/>
            <a:p>
              <a:r>
                <a:rPr lang="en-US" b="1" dirty="0"/>
                <a:t>150 MeV e- from FAST linac</a:t>
              </a:r>
            </a:p>
          </p:txBody>
        </p:sp>
        <p:sp>
          <p:nvSpPr>
            <p:cNvPr id="15" name="TextBox 14">
              <a:extLst>
                <a:ext uri="{FF2B5EF4-FFF2-40B4-BE49-F238E27FC236}">
                  <a16:creationId xmlns:a16="http://schemas.microsoft.com/office/drawing/2014/main" id="{B770B189-88E5-7309-CBC8-64092BA373AE}"/>
                </a:ext>
              </a:extLst>
            </p:cNvPr>
            <p:cNvSpPr txBox="1"/>
            <p:nvPr/>
          </p:nvSpPr>
          <p:spPr>
            <a:xfrm>
              <a:off x="8706418" y="1495752"/>
              <a:ext cx="2809896" cy="369332"/>
            </a:xfrm>
            <a:prstGeom prst="rect">
              <a:avLst/>
            </a:prstGeom>
            <a:noFill/>
          </p:spPr>
          <p:txBody>
            <a:bodyPr wrap="square" rtlCol="0">
              <a:spAutoFit/>
            </a:bodyPr>
            <a:lstStyle/>
            <a:p>
              <a:r>
                <a:rPr lang="en-US" b="1" dirty="0"/>
                <a:t>High-energy beamlines</a:t>
              </a:r>
            </a:p>
          </p:txBody>
        </p:sp>
        <p:sp>
          <p:nvSpPr>
            <p:cNvPr id="16" name="TextBox 15">
              <a:extLst>
                <a:ext uri="{FF2B5EF4-FFF2-40B4-BE49-F238E27FC236}">
                  <a16:creationId xmlns:a16="http://schemas.microsoft.com/office/drawing/2014/main" id="{27C720D8-62E4-AF57-2007-6CF3843D51F7}"/>
                </a:ext>
              </a:extLst>
            </p:cNvPr>
            <p:cNvSpPr txBox="1"/>
            <p:nvPr/>
          </p:nvSpPr>
          <p:spPr>
            <a:xfrm>
              <a:off x="7601193" y="3543461"/>
              <a:ext cx="2688559" cy="461665"/>
            </a:xfrm>
            <a:prstGeom prst="rect">
              <a:avLst/>
            </a:prstGeom>
            <a:noFill/>
          </p:spPr>
          <p:txBody>
            <a:bodyPr wrap="square" rtlCol="0">
              <a:spAutoFit/>
            </a:bodyPr>
            <a:lstStyle/>
            <a:p>
              <a:pPr algn="ctr"/>
              <a:r>
                <a:rPr lang="en-US" sz="2400" b="1" dirty="0"/>
                <a:t>IOTA storage ring</a:t>
              </a:r>
            </a:p>
          </p:txBody>
        </p:sp>
        <p:sp>
          <p:nvSpPr>
            <p:cNvPr id="17" name="TextBox 16">
              <a:extLst>
                <a:ext uri="{FF2B5EF4-FFF2-40B4-BE49-F238E27FC236}">
                  <a16:creationId xmlns:a16="http://schemas.microsoft.com/office/drawing/2014/main" id="{38FB5476-1975-1EEA-DA75-5577234A0F02}"/>
                </a:ext>
              </a:extLst>
            </p:cNvPr>
            <p:cNvSpPr txBox="1"/>
            <p:nvPr/>
          </p:nvSpPr>
          <p:spPr>
            <a:xfrm>
              <a:off x="658930" y="1752986"/>
              <a:ext cx="3067213" cy="830997"/>
            </a:xfrm>
            <a:prstGeom prst="rect">
              <a:avLst/>
            </a:prstGeom>
            <a:noFill/>
          </p:spPr>
          <p:txBody>
            <a:bodyPr wrap="square" rtlCol="0">
              <a:spAutoFit/>
            </a:bodyPr>
            <a:lstStyle/>
            <a:p>
              <a:r>
                <a:rPr lang="en-US" sz="2400" b="1" dirty="0"/>
                <a:t>2.5 MeV p+ from IOTA Proton Injector</a:t>
              </a:r>
            </a:p>
          </p:txBody>
        </p:sp>
        <p:sp>
          <p:nvSpPr>
            <p:cNvPr id="18" name="TextBox 17">
              <a:extLst>
                <a:ext uri="{FF2B5EF4-FFF2-40B4-BE49-F238E27FC236}">
                  <a16:creationId xmlns:a16="http://schemas.microsoft.com/office/drawing/2014/main" id="{6426ED6E-6868-C1C4-D334-F54C40D47D64}"/>
                </a:ext>
              </a:extLst>
            </p:cNvPr>
            <p:cNvSpPr txBox="1"/>
            <p:nvPr/>
          </p:nvSpPr>
          <p:spPr>
            <a:xfrm>
              <a:off x="8027743" y="2702738"/>
              <a:ext cx="2121044" cy="646331"/>
            </a:xfrm>
            <a:prstGeom prst="rect">
              <a:avLst/>
            </a:prstGeom>
            <a:noFill/>
          </p:spPr>
          <p:txBody>
            <a:bodyPr wrap="square" rtlCol="0">
              <a:spAutoFit/>
            </a:bodyPr>
            <a:lstStyle/>
            <a:p>
              <a:pPr algn="ctr"/>
              <a:r>
                <a:rPr lang="en-US" b="1" dirty="0"/>
                <a:t>Danilov-Nagaitsev Insert</a:t>
              </a:r>
            </a:p>
          </p:txBody>
        </p:sp>
        <p:sp>
          <p:nvSpPr>
            <p:cNvPr id="23" name="Left Bracket 22">
              <a:extLst>
                <a:ext uri="{FF2B5EF4-FFF2-40B4-BE49-F238E27FC236}">
                  <a16:creationId xmlns:a16="http://schemas.microsoft.com/office/drawing/2014/main" id="{61C8763D-17CB-E343-54E8-F4312F4F3733}"/>
                </a:ext>
              </a:extLst>
            </p:cNvPr>
            <p:cNvSpPr/>
            <p:nvPr/>
          </p:nvSpPr>
          <p:spPr>
            <a:xfrm rot="17977361">
              <a:off x="10554430" y="2645527"/>
              <a:ext cx="165253" cy="705080"/>
            </a:xfrm>
            <a:prstGeom prst="leftBracket">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0E64273-238A-4826-8BC7-562CE4DA1CC2}"/>
                  </a:ext>
                </a:extLst>
              </p:cNvPr>
              <p:cNvSpPr txBox="1"/>
              <p:nvPr/>
            </p:nvSpPr>
            <p:spPr>
              <a:xfrm>
                <a:off x="7905521" y="4230837"/>
                <a:ext cx="1626214" cy="533479"/>
              </a:xfrm>
              <a:prstGeom prst="rect">
                <a:avLst/>
              </a:prstGeom>
              <a:noFill/>
            </p:spPr>
            <p:txBody>
              <a:bodyPr wrap="none" lIns="0" tIns="0" rIns="0" bIns="0" rtlCol="0">
                <a:spAutoFit/>
              </a:bodyPr>
              <a:lstStyle/>
              <a:p>
                <a:pPr algn="ctr">
                  <a:spcAft>
                    <a:spcPts val="800"/>
                  </a:spcAft>
                </a:pPr>
                <a14:m>
                  <m:oMathPara xmlns:m="http://schemas.openxmlformats.org/officeDocument/2006/math">
                    <m:oMath>
                      <m:r>
                        <a:rPr lang="en-US" sz="2800" b="1" i="1" smtClean="0">
                          <a:solidFill>
                            <a:schemeClr val="tx1"/>
                          </a:solidFill>
                          <a:latin typeface="Cambria Math" panose="02040503050406030204" pitchFamily="18" charset="0"/>
                        </a:rPr>
                        <m:t>𝑪</m:t>
                      </m:r>
                      <m:r>
                        <a:rPr lang="en-US" sz="2800" b="1" i="1" smtClean="0">
                          <a:solidFill>
                            <a:schemeClr val="tx1"/>
                          </a:solidFill>
                          <a:latin typeface="Cambria Math" panose="02040503050406030204" pitchFamily="18" charset="0"/>
                        </a:rPr>
                        <m:t>=</m:t>
                      </m:r>
                      <m:r>
                        <a:rPr lang="en-US" sz="2800" b="1" i="1" smtClean="0">
                          <a:solidFill>
                            <a:schemeClr val="tx1"/>
                          </a:solidFill>
                          <a:latin typeface="Cambria Math" panose="02040503050406030204" pitchFamily="18" charset="0"/>
                        </a:rPr>
                        <m:t>𝟒𝟎</m:t>
                      </m:r>
                      <m:r>
                        <a:rPr lang="en-US" sz="2800" b="1" i="1" smtClean="0">
                          <a:solidFill>
                            <a:schemeClr val="tx1"/>
                          </a:solidFill>
                          <a:latin typeface="Cambria Math" panose="02040503050406030204" pitchFamily="18" charset="0"/>
                        </a:rPr>
                        <m:t> </m:t>
                      </m:r>
                      <m:r>
                        <a:rPr lang="en-US" sz="2800" b="1" i="0" smtClean="0">
                          <a:solidFill>
                            <a:schemeClr val="tx1"/>
                          </a:solidFill>
                          <a:latin typeface="Cambria Math" panose="02040503050406030204" pitchFamily="18" charset="0"/>
                        </a:rPr>
                        <m:t>𝐦</m:t>
                      </m:r>
                    </m:oMath>
                  </m:oMathPara>
                </a14:m>
                <a:endParaRPr lang="en-US" sz="2800" b="1" dirty="0">
                  <a:solidFill>
                    <a:schemeClr val="tx1"/>
                  </a:solidFill>
                  <a:latin typeface="Helvetica" pitchFamily="2" charset="0"/>
                </a:endParaRPr>
              </a:p>
            </p:txBody>
          </p:sp>
        </mc:Choice>
        <mc:Fallback xmlns="">
          <p:sp>
            <p:nvSpPr>
              <p:cNvPr id="12" name="TextBox 11">
                <a:extLst>
                  <a:ext uri="{FF2B5EF4-FFF2-40B4-BE49-F238E27FC236}">
                    <a16:creationId xmlns:a16="http://schemas.microsoft.com/office/drawing/2014/main" id="{70E64273-238A-4826-8BC7-562CE4DA1CC2}"/>
                  </a:ext>
                </a:extLst>
              </p:cNvPr>
              <p:cNvSpPr txBox="1">
                <a:spLocks noRot="1" noChangeAspect="1" noMove="1" noResize="1" noEditPoints="1" noAdjustHandles="1" noChangeArrowheads="1" noChangeShapeType="1" noTextEdit="1"/>
              </p:cNvSpPr>
              <p:nvPr/>
            </p:nvSpPr>
            <p:spPr>
              <a:xfrm>
                <a:off x="7905521" y="4230837"/>
                <a:ext cx="1626214" cy="533479"/>
              </a:xfrm>
              <a:prstGeom prst="rect">
                <a:avLst/>
              </a:prstGeom>
              <a:blipFill>
                <a:blip r:embed="rId4"/>
                <a:stretch>
                  <a:fillRect l="-6977" t="-6977" b="-9302"/>
                </a:stretch>
              </a:blipFill>
            </p:spPr>
            <p:txBody>
              <a:bodyPr/>
              <a:lstStyle/>
              <a:p>
                <a:r>
                  <a:rPr lang="en-US">
                    <a:noFill/>
                  </a:rPr>
                  <a:t> </a:t>
                </a:r>
              </a:p>
            </p:txBody>
          </p:sp>
        </mc:Fallback>
      </mc:AlternateContent>
    </p:spTree>
    <p:extLst>
      <p:ext uri="{BB962C8B-B14F-4D97-AF65-F5344CB8AC3E}">
        <p14:creationId xmlns:p14="http://schemas.microsoft.com/office/powerpoint/2010/main" val="550719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C5E8DB-862B-E29F-D1C3-B2FF63E49828}"/>
              </a:ext>
            </a:extLst>
          </p:cNvPr>
          <p:cNvSpPr>
            <a:spLocks noGrp="1"/>
          </p:cNvSpPr>
          <p:nvPr>
            <p:ph type="body" sz="quarter" idx="10"/>
          </p:nvPr>
        </p:nvSpPr>
        <p:spPr>
          <a:xfrm>
            <a:off x="914398" y="2555913"/>
            <a:ext cx="5804784" cy="3624411"/>
          </a:xfrm>
        </p:spPr>
        <p:txBody>
          <a:bodyPr/>
          <a:lstStyle/>
          <a:p>
            <a:pPr marL="0" indent="0">
              <a:buNone/>
            </a:pPr>
            <a:r>
              <a:rPr lang="en-US" dirty="0">
                <a:solidFill>
                  <a:schemeClr val="accent1"/>
                </a:solidFill>
              </a:rPr>
              <a:t>Explore interplay of impedance and intense SC</a:t>
            </a:r>
          </a:p>
          <a:p>
            <a:pPr marL="0" indent="0">
              <a:buNone/>
            </a:pPr>
            <a:r>
              <a:rPr lang="en-US" dirty="0">
                <a:solidFill>
                  <a:schemeClr val="bg1">
                    <a:lumMod val="50000"/>
                  </a:schemeClr>
                </a:solidFill>
              </a:rPr>
              <a:t>Model must reproduce instability growth rates seen in experiment.</a:t>
            </a:r>
          </a:p>
          <a:p>
            <a:pPr marL="0" indent="0">
              <a:buNone/>
            </a:pPr>
            <a:r>
              <a:rPr lang="en-US" sz="2200" b="1" dirty="0">
                <a:solidFill>
                  <a:srgbClr val="FF0000"/>
                </a:solidFill>
              </a:rPr>
              <a:t>Provide methods and insights applicable to the Fermilab Booster, Main Injector, and Recycler to help establish beam to the Deep Underground Neutrino Experiment by 2031.</a:t>
            </a:r>
            <a:endParaRPr lang="en-US" sz="2200" dirty="0">
              <a:solidFill>
                <a:schemeClr val="bg1">
                  <a:lumMod val="50000"/>
                </a:schemeClr>
              </a:solidFill>
            </a:endParaRPr>
          </a:p>
          <a:p>
            <a:pPr marL="0" indent="0">
              <a:buNone/>
            </a:pPr>
            <a:r>
              <a:rPr lang="en-US" dirty="0">
                <a:solidFill>
                  <a:schemeClr val="accent1"/>
                </a:solidFill>
              </a:rPr>
              <a:t>Explore Non-linear Integrable Optics as a tool to increase intensity</a:t>
            </a:r>
          </a:p>
          <a:p>
            <a:pPr marL="0" indent="0">
              <a:buNone/>
            </a:pPr>
            <a:r>
              <a:rPr lang="en-US" dirty="0">
                <a:solidFill>
                  <a:schemeClr val="bg1">
                    <a:lumMod val="50000"/>
                  </a:schemeClr>
                </a:solidFill>
              </a:rPr>
              <a:t>Experiments must show increase of collective instability threshold and lower emittance growth.</a:t>
            </a:r>
          </a:p>
          <a:p>
            <a:pPr marL="0" indent="0">
              <a:buNone/>
            </a:pPr>
            <a:endParaRPr lang="en-US" dirty="0"/>
          </a:p>
          <a:p>
            <a:pPr marL="0" indent="0">
              <a:buNone/>
            </a:pPr>
            <a:r>
              <a:rPr lang="en-US" dirty="0"/>
              <a:t>	 </a:t>
            </a:r>
          </a:p>
        </p:txBody>
      </p:sp>
      <p:sp>
        <p:nvSpPr>
          <p:cNvPr id="3" name="Title 2">
            <a:extLst>
              <a:ext uri="{FF2B5EF4-FFF2-40B4-BE49-F238E27FC236}">
                <a16:creationId xmlns:a16="http://schemas.microsoft.com/office/drawing/2014/main" id="{B98523FB-40AC-7267-BDD3-1A97A334AA48}"/>
              </a:ext>
            </a:extLst>
          </p:cNvPr>
          <p:cNvSpPr>
            <a:spLocks noGrp="1"/>
          </p:cNvSpPr>
          <p:nvPr>
            <p:ph type="title"/>
          </p:nvPr>
        </p:nvSpPr>
        <p:spPr>
          <a:xfrm>
            <a:off x="914398" y="365760"/>
            <a:ext cx="10322807" cy="433527"/>
          </a:xfrm>
        </p:spPr>
        <p:txBody>
          <a:bodyPr/>
          <a:lstStyle/>
          <a:p>
            <a:r>
              <a:rPr lang="en-US" dirty="0"/>
              <a:t>Advance high-intensity physics for hadron rings</a:t>
            </a:r>
          </a:p>
        </p:txBody>
      </p:sp>
      <p:sp>
        <p:nvSpPr>
          <p:cNvPr id="4" name="Text Placeholder 3">
            <a:extLst>
              <a:ext uri="{FF2B5EF4-FFF2-40B4-BE49-F238E27FC236}">
                <a16:creationId xmlns:a16="http://schemas.microsoft.com/office/drawing/2014/main" id="{4152F49C-0C7D-C02D-5934-6C82251B7811}"/>
              </a:ext>
            </a:extLst>
          </p:cNvPr>
          <p:cNvSpPr>
            <a:spLocks noGrp="1"/>
          </p:cNvSpPr>
          <p:nvPr>
            <p:ph type="body" sz="quarter" idx="37"/>
          </p:nvPr>
        </p:nvSpPr>
        <p:spPr/>
        <p:txBody>
          <a:bodyPr>
            <a:normAutofit lnSpcReduction="10000"/>
          </a:bodyPr>
          <a:lstStyle/>
          <a:p>
            <a:r>
              <a:rPr lang="en-US" dirty="0"/>
              <a:t>Immediate goals guided by the US Department of Energy (DOE) Accelerator and Beam Physics (ABP) Roadmap and Fermilab's Intensity-Frontier priorities.</a:t>
            </a:r>
          </a:p>
        </p:txBody>
      </p:sp>
      <p:sp>
        <p:nvSpPr>
          <p:cNvPr id="5" name="Slide Number Placeholder 4">
            <a:extLst>
              <a:ext uri="{FF2B5EF4-FFF2-40B4-BE49-F238E27FC236}">
                <a16:creationId xmlns:a16="http://schemas.microsoft.com/office/drawing/2014/main" id="{498BCA6C-12DB-E7BB-BDA5-AD5C29CF032D}"/>
              </a:ext>
            </a:extLst>
          </p:cNvPr>
          <p:cNvSpPr>
            <a:spLocks noGrp="1"/>
          </p:cNvSpPr>
          <p:nvPr>
            <p:ph type="sldNum" sz="quarter" idx="40"/>
          </p:nvPr>
        </p:nvSpPr>
        <p:spPr/>
        <p:txBody>
          <a:bodyPr/>
          <a:lstStyle/>
          <a:p>
            <a:fld id="{F4BAA12D-5F28-3140-935A-44BF4B54B6B6}" type="slidenum">
              <a:rPr lang="en-US" smtClean="0"/>
              <a:pPr/>
              <a:t>3</a:t>
            </a:fld>
            <a:endParaRPr lang="en-US" dirty="0"/>
          </a:p>
        </p:txBody>
      </p:sp>
      <p:grpSp>
        <p:nvGrpSpPr>
          <p:cNvPr id="6" name="Group 5">
            <a:extLst>
              <a:ext uri="{FF2B5EF4-FFF2-40B4-BE49-F238E27FC236}">
                <a16:creationId xmlns:a16="http://schemas.microsoft.com/office/drawing/2014/main" id="{49FEEBA4-8635-93AA-46AA-6F9C85E894F7}"/>
              </a:ext>
            </a:extLst>
          </p:cNvPr>
          <p:cNvGrpSpPr/>
          <p:nvPr/>
        </p:nvGrpSpPr>
        <p:grpSpPr>
          <a:xfrm>
            <a:off x="6643861" y="2355244"/>
            <a:ext cx="5365648" cy="2209698"/>
            <a:chOff x="4544300" y="490004"/>
            <a:chExt cx="5365648" cy="2209698"/>
          </a:xfrm>
        </p:grpSpPr>
        <p:pic>
          <p:nvPicPr>
            <p:cNvPr id="10" name="Picture 9" descr="A picture containing chart&#10;&#10;Description automatically generated">
              <a:extLst>
                <a:ext uri="{FF2B5EF4-FFF2-40B4-BE49-F238E27FC236}">
                  <a16:creationId xmlns:a16="http://schemas.microsoft.com/office/drawing/2014/main" id="{95AB59AE-1ED9-0DCC-BFD9-E78B4332E02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093433" y="633582"/>
              <a:ext cx="2293792" cy="1758343"/>
            </a:xfrm>
            <a:prstGeom prst="rect">
              <a:avLst/>
            </a:prstGeom>
          </p:spPr>
        </p:pic>
        <p:cxnSp>
          <p:nvCxnSpPr>
            <p:cNvPr id="11" name="Straight Arrow Connector 10">
              <a:extLst>
                <a:ext uri="{FF2B5EF4-FFF2-40B4-BE49-F238E27FC236}">
                  <a16:creationId xmlns:a16="http://schemas.microsoft.com/office/drawing/2014/main" id="{C87F1DCE-4AC9-6707-9A98-A55E571182BE}"/>
                </a:ext>
              </a:extLst>
            </p:cNvPr>
            <p:cNvCxnSpPr>
              <a:cxnSpLocks/>
            </p:cNvCxnSpPr>
            <p:nvPr/>
          </p:nvCxnSpPr>
          <p:spPr>
            <a:xfrm flipV="1">
              <a:off x="5110229" y="822787"/>
              <a:ext cx="0" cy="12873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F67CB4DD-1ED5-87A4-DDE8-66BFE42B7DA4}"/>
                </a:ext>
              </a:extLst>
            </p:cNvPr>
            <p:cNvSpPr txBox="1"/>
            <p:nvPr/>
          </p:nvSpPr>
          <p:spPr>
            <a:xfrm rot="16200000">
              <a:off x="3858973" y="1175331"/>
              <a:ext cx="1893874" cy="523220"/>
            </a:xfrm>
            <a:prstGeom prst="rect">
              <a:avLst/>
            </a:prstGeom>
            <a:noFill/>
          </p:spPr>
          <p:txBody>
            <a:bodyPr wrap="square" rtlCol="0">
              <a:spAutoFit/>
            </a:bodyPr>
            <a:lstStyle/>
            <a:p>
              <a:pPr algn="ctr"/>
              <a:r>
                <a:rPr lang="en-US" sz="1400" b="1" dirty="0">
                  <a:solidFill>
                    <a:schemeClr val="accent1"/>
                  </a:solidFill>
                  <a:latin typeface="Helvetica" pitchFamily="2" charset="0"/>
                </a:rPr>
                <a:t>Wakefield</a:t>
              </a:r>
            </a:p>
            <a:p>
              <a:pPr algn="ctr"/>
              <a:r>
                <a:rPr lang="en-US" sz="1400" b="1" dirty="0">
                  <a:solidFill>
                    <a:schemeClr val="accent1"/>
                  </a:solidFill>
                  <a:latin typeface="Helvetica" pitchFamily="2" charset="0"/>
                </a:rPr>
                <a:t>Amplitude (</a:t>
              </a:r>
              <a:r>
                <a:rPr lang="en-US" sz="1400" b="1" dirty="0" err="1">
                  <a:solidFill>
                    <a:schemeClr val="accent1"/>
                  </a:solidFill>
                  <a:latin typeface="Helvetica" pitchFamily="2" charset="0"/>
                </a:rPr>
                <a:t>Waker</a:t>
              </a:r>
              <a:r>
                <a:rPr lang="en-US" sz="1400" b="1" dirty="0">
                  <a:solidFill>
                    <a:schemeClr val="accent1"/>
                  </a:solidFill>
                  <a:latin typeface="Helvetica" pitchFamily="2" charset="0"/>
                </a:rPr>
                <a:t>)</a:t>
              </a:r>
            </a:p>
          </p:txBody>
        </p:sp>
        <p:sp>
          <p:nvSpPr>
            <p:cNvPr id="20" name="TextBox 19">
              <a:extLst>
                <a:ext uri="{FF2B5EF4-FFF2-40B4-BE49-F238E27FC236}">
                  <a16:creationId xmlns:a16="http://schemas.microsoft.com/office/drawing/2014/main" id="{9BE21FBB-C0ED-C53E-D64A-46D971911E0C}"/>
                </a:ext>
              </a:extLst>
            </p:cNvPr>
            <p:cNvSpPr txBox="1"/>
            <p:nvPr/>
          </p:nvSpPr>
          <p:spPr>
            <a:xfrm>
              <a:off x="4620111" y="2391925"/>
              <a:ext cx="3261510" cy="307777"/>
            </a:xfrm>
            <a:prstGeom prst="rect">
              <a:avLst/>
            </a:prstGeom>
            <a:noFill/>
          </p:spPr>
          <p:txBody>
            <a:bodyPr wrap="square" rtlCol="0">
              <a:spAutoFit/>
            </a:bodyPr>
            <a:lstStyle/>
            <a:p>
              <a:pPr algn="ctr"/>
              <a:r>
                <a:rPr lang="en-US" sz="1400" b="1" dirty="0">
                  <a:solidFill>
                    <a:schemeClr val="accent1"/>
                  </a:solidFill>
                  <a:latin typeface="Helvetica" pitchFamily="2" charset="0"/>
                </a:rPr>
                <a:t>SC Tune Shift</a:t>
              </a:r>
            </a:p>
          </p:txBody>
        </p:sp>
        <p:cxnSp>
          <p:nvCxnSpPr>
            <p:cNvPr id="21" name="Straight Arrow Connector 20">
              <a:extLst>
                <a:ext uri="{FF2B5EF4-FFF2-40B4-BE49-F238E27FC236}">
                  <a16:creationId xmlns:a16="http://schemas.microsoft.com/office/drawing/2014/main" id="{05EF88B8-0E7D-E725-211C-3237A818FBD9}"/>
                </a:ext>
              </a:extLst>
            </p:cNvPr>
            <p:cNvCxnSpPr>
              <a:cxnSpLocks/>
            </p:cNvCxnSpPr>
            <p:nvPr/>
          </p:nvCxnSpPr>
          <p:spPr>
            <a:xfrm>
              <a:off x="5391936" y="2429138"/>
              <a:ext cx="162590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0C6970CC-D3CB-A6C4-C77D-76E3A352E273}"/>
                </a:ext>
              </a:extLst>
            </p:cNvPr>
            <p:cNvSpPr txBox="1"/>
            <p:nvPr/>
          </p:nvSpPr>
          <p:spPr>
            <a:xfrm>
              <a:off x="7387225" y="822787"/>
              <a:ext cx="2522723" cy="1508105"/>
            </a:xfrm>
            <a:prstGeom prst="rect">
              <a:avLst/>
            </a:prstGeom>
            <a:noFill/>
          </p:spPr>
          <p:txBody>
            <a:bodyPr wrap="square">
              <a:spAutoFit/>
            </a:bodyPr>
            <a:lstStyle/>
            <a:p>
              <a:pPr algn="ctr"/>
              <a:r>
                <a:rPr lang="en-US" sz="1400" b="1" dirty="0">
                  <a:solidFill>
                    <a:schemeClr val="accent1"/>
                  </a:solidFill>
                  <a:latin typeface="Helvetica" pitchFamily="2" charset="0"/>
                </a:rPr>
                <a:t>Parameter space of instabilities</a:t>
              </a:r>
            </a:p>
            <a:p>
              <a:r>
                <a:rPr lang="en-US" sz="1200" b="1" dirty="0">
                  <a:solidFill>
                    <a:schemeClr val="accent3"/>
                  </a:solidFill>
                  <a:latin typeface="Helvetica" pitchFamily="2" charset="0"/>
                </a:rPr>
                <a:t>A. Burov, Phys. Rev. Accel. Beams 22, 034202, 2019.</a:t>
              </a:r>
            </a:p>
            <a:p>
              <a:endParaRPr lang="en-US" sz="1200" b="1" dirty="0">
                <a:solidFill>
                  <a:schemeClr val="accent3"/>
                </a:solidFill>
                <a:latin typeface="Helvetica" pitchFamily="2" charset="0"/>
              </a:endParaRPr>
            </a:p>
            <a:p>
              <a:r>
                <a:rPr lang="en-US" sz="1400" b="1" dirty="0">
                  <a:solidFill>
                    <a:schemeClr val="accent6"/>
                  </a:solidFill>
                  <a:latin typeface="Helvetica" pitchFamily="2" charset="0"/>
                </a:rPr>
                <a:t>C. Gonzalez-Ortiz et al., A/25, this workshop.</a:t>
              </a:r>
            </a:p>
          </p:txBody>
        </p:sp>
      </p:grpSp>
      <p:sp>
        <p:nvSpPr>
          <p:cNvPr id="24" name="Footer Placeholder 23">
            <a:extLst>
              <a:ext uri="{FF2B5EF4-FFF2-40B4-BE49-F238E27FC236}">
                <a16:creationId xmlns:a16="http://schemas.microsoft.com/office/drawing/2014/main" id="{FE4D4422-82CD-1073-C7F2-307B95EE99B7}"/>
              </a:ext>
            </a:extLst>
          </p:cNvPr>
          <p:cNvSpPr>
            <a:spLocks noGrp="1"/>
          </p:cNvSpPr>
          <p:nvPr>
            <p:ph type="ftr" sz="quarter" idx="39"/>
          </p:nvPr>
        </p:nvSpPr>
        <p:spPr/>
        <p:txBody>
          <a:bodyPr/>
          <a:lstStyle/>
          <a:p>
            <a:pPr>
              <a:defRPr/>
            </a:pPr>
            <a:r>
              <a:rPr lang="en-US"/>
              <a:t>Nilanjan Banerjee | Space-charge dynamics in bare IOTA</a:t>
            </a:r>
            <a:endParaRPr lang="en-US" dirty="0"/>
          </a:p>
        </p:txBody>
      </p:sp>
      <p:pic>
        <p:nvPicPr>
          <p:cNvPr id="8" name="Picture 7">
            <a:extLst>
              <a:ext uri="{FF2B5EF4-FFF2-40B4-BE49-F238E27FC236}">
                <a16:creationId xmlns:a16="http://schemas.microsoft.com/office/drawing/2014/main" id="{E416ABEF-60DC-F320-7C6B-D8B58C1B8903}"/>
              </a:ext>
            </a:extLst>
          </p:cNvPr>
          <p:cNvPicPr>
            <a:picLocks noChangeAspect="1"/>
          </p:cNvPicPr>
          <p:nvPr/>
        </p:nvPicPr>
        <p:blipFill>
          <a:blip r:embed="rId4"/>
          <a:stretch>
            <a:fillRect/>
          </a:stretch>
        </p:blipFill>
        <p:spPr>
          <a:xfrm>
            <a:off x="6329896" y="5025338"/>
            <a:ext cx="3078381" cy="1539191"/>
          </a:xfrm>
          <a:prstGeom prst="rect">
            <a:avLst/>
          </a:prstGeom>
        </p:spPr>
      </p:pic>
      <p:sp>
        <p:nvSpPr>
          <p:cNvPr id="9" name="Text Placeholder 1">
            <a:extLst>
              <a:ext uri="{FF2B5EF4-FFF2-40B4-BE49-F238E27FC236}">
                <a16:creationId xmlns:a16="http://schemas.microsoft.com/office/drawing/2014/main" id="{2981F62F-A655-0232-A846-DFD41525BC58}"/>
              </a:ext>
            </a:extLst>
          </p:cNvPr>
          <p:cNvSpPr txBox="1">
            <a:spLocks/>
          </p:cNvSpPr>
          <p:nvPr/>
        </p:nvSpPr>
        <p:spPr>
          <a:xfrm>
            <a:off x="921639" y="1700784"/>
            <a:ext cx="10315555" cy="1064524"/>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1"/>
                </a:solidFill>
              </a:rPr>
              <a:t>Construct model of SC dynamics in bare IOTA</a:t>
            </a:r>
          </a:p>
          <a:p>
            <a:pPr marL="0" indent="0">
              <a:buFont typeface="Arial" panose="020B0604020202020204" pitchFamily="34" charset="0"/>
              <a:buNone/>
            </a:pPr>
            <a:r>
              <a:rPr lang="en-US" dirty="0">
                <a:solidFill>
                  <a:schemeClr val="bg1">
                    <a:lumMod val="50000"/>
                  </a:schemeClr>
                </a:solidFill>
              </a:rPr>
              <a:t>Model must reproduce measured emittance growth and beam loss as a function of intensity.</a:t>
            </a:r>
            <a:r>
              <a:rPr lang="en-US" dirty="0"/>
              <a:t> </a:t>
            </a:r>
          </a:p>
        </p:txBody>
      </p:sp>
      <p:sp>
        <p:nvSpPr>
          <p:cNvPr id="12" name="TextBox 11">
            <a:extLst>
              <a:ext uri="{FF2B5EF4-FFF2-40B4-BE49-F238E27FC236}">
                <a16:creationId xmlns:a16="http://schemas.microsoft.com/office/drawing/2014/main" id="{467BBC5F-BA03-B290-876D-2F88E70825D2}"/>
              </a:ext>
            </a:extLst>
          </p:cNvPr>
          <p:cNvSpPr txBox="1"/>
          <p:nvPr/>
        </p:nvSpPr>
        <p:spPr>
          <a:xfrm>
            <a:off x="9408277" y="4949147"/>
            <a:ext cx="2522723" cy="1323439"/>
          </a:xfrm>
          <a:prstGeom prst="rect">
            <a:avLst/>
          </a:prstGeom>
          <a:noFill/>
        </p:spPr>
        <p:txBody>
          <a:bodyPr wrap="square">
            <a:spAutoFit/>
          </a:bodyPr>
          <a:lstStyle/>
          <a:p>
            <a:pPr algn="ctr"/>
            <a:r>
              <a:rPr lang="en-US" sz="1400" b="1" dirty="0">
                <a:solidFill>
                  <a:schemeClr val="accent1"/>
                </a:solidFill>
                <a:latin typeface="Helvetica" pitchFamily="2" charset="0"/>
              </a:rPr>
              <a:t>Synchrotron radiation images of 150 MeV beam passing through integer resonance with DN magnet.</a:t>
            </a:r>
          </a:p>
          <a:p>
            <a:r>
              <a:rPr lang="en-US" sz="1200" b="1" dirty="0">
                <a:solidFill>
                  <a:schemeClr val="accent3"/>
                </a:solidFill>
                <a:latin typeface="Helvetica" pitchFamily="2" charset="0"/>
              </a:rPr>
              <a:t>J. Wieland et. al., arXiv:2607.21863, 2026.</a:t>
            </a:r>
          </a:p>
        </p:txBody>
      </p:sp>
      <p:sp>
        <p:nvSpPr>
          <p:cNvPr id="13" name="Rounded Rectangle 12">
            <a:extLst>
              <a:ext uri="{FF2B5EF4-FFF2-40B4-BE49-F238E27FC236}">
                <a16:creationId xmlns:a16="http://schemas.microsoft.com/office/drawing/2014/main" id="{34641105-AE6A-EF7B-3FE8-51C3B2B99106}"/>
              </a:ext>
            </a:extLst>
          </p:cNvPr>
          <p:cNvSpPr/>
          <p:nvPr/>
        </p:nvSpPr>
        <p:spPr>
          <a:xfrm>
            <a:off x="771181" y="1575412"/>
            <a:ext cx="10466013" cy="892317"/>
          </a:xfrm>
          <a:prstGeom prst="round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3347C64-02AA-427F-F342-A4A4AB0EBD9C}"/>
              </a:ext>
            </a:extLst>
          </p:cNvPr>
          <p:cNvSpPr txBox="1"/>
          <p:nvPr/>
        </p:nvSpPr>
        <p:spPr>
          <a:xfrm>
            <a:off x="9408277" y="1195798"/>
            <a:ext cx="1844775" cy="846386"/>
          </a:xfrm>
          <a:prstGeom prst="rect">
            <a:avLst/>
          </a:prstGeom>
          <a:solidFill>
            <a:schemeClr val="accent1"/>
          </a:solidFill>
        </p:spPr>
        <p:txBody>
          <a:bodyPr wrap="square" lIns="365760" tIns="274320" rIns="365760" bIns="274320" rtlCol="0">
            <a:spAutoFit/>
          </a:bodyPr>
          <a:lstStyle/>
          <a:p>
            <a:pPr algn="ctr">
              <a:spcAft>
                <a:spcPts val="800"/>
              </a:spcAft>
            </a:pPr>
            <a:r>
              <a:rPr lang="en-US" sz="1900" b="1" dirty="0">
                <a:solidFill>
                  <a:schemeClr val="bg1"/>
                </a:solidFill>
                <a:latin typeface="Helvetica" pitchFamily="2" charset="0"/>
              </a:rPr>
              <a:t>This Talk</a:t>
            </a:r>
          </a:p>
        </p:txBody>
      </p:sp>
    </p:spTree>
    <p:extLst>
      <p:ext uri="{BB962C8B-B14F-4D97-AF65-F5344CB8AC3E}">
        <p14:creationId xmlns:p14="http://schemas.microsoft.com/office/powerpoint/2010/main" val="396226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B0CC0-EA3B-F7F2-AE14-AE50853CBEB7}"/>
              </a:ext>
            </a:extLst>
          </p:cNvPr>
          <p:cNvSpPr>
            <a:spLocks noGrp="1"/>
          </p:cNvSpPr>
          <p:nvPr>
            <p:ph type="title"/>
          </p:nvPr>
        </p:nvSpPr>
        <p:spPr/>
        <p:txBody>
          <a:bodyPr/>
          <a:lstStyle/>
          <a:p>
            <a:r>
              <a:rPr lang="en-US" dirty="0"/>
              <a:t>Benchmarking among simulation codes</a:t>
            </a:r>
          </a:p>
        </p:txBody>
      </p:sp>
      <p:sp>
        <p:nvSpPr>
          <p:cNvPr id="3" name="Text Placeholder 2">
            <a:extLst>
              <a:ext uri="{FF2B5EF4-FFF2-40B4-BE49-F238E27FC236}">
                <a16:creationId xmlns:a16="http://schemas.microsoft.com/office/drawing/2014/main" id="{9432C76A-E760-95DD-5594-8684CF4FCD1C}"/>
              </a:ext>
            </a:extLst>
          </p:cNvPr>
          <p:cNvSpPr>
            <a:spLocks noGrp="1"/>
          </p:cNvSpPr>
          <p:nvPr>
            <p:ph type="body" sz="quarter" idx="10"/>
          </p:nvPr>
        </p:nvSpPr>
        <p:spPr/>
        <p:txBody>
          <a:bodyPr/>
          <a:lstStyle/>
          <a:p>
            <a:r>
              <a:rPr lang="en-US" dirty="0"/>
              <a:t>02</a:t>
            </a:r>
          </a:p>
        </p:txBody>
      </p:sp>
    </p:spTree>
    <p:extLst>
      <p:ext uri="{BB962C8B-B14F-4D97-AF65-F5344CB8AC3E}">
        <p14:creationId xmlns:p14="http://schemas.microsoft.com/office/powerpoint/2010/main" val="452369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8A791CCB-E7A8-B789-2133-173DC294299F}"/>
                  </a:ext>
                </a:extLst>
              </p:cNvPr>
              <p:cNvSpPr>
                <a:spLocks noGrp="1"/>
              </p:cNvSpPr>
              <p:nvPr>
                <p:ph type="body" sz="quarter" idx="10"/>
              </p:nvPr>
            </p:nvSpPr>
            <p:spPr>
              <a:xfrm>
                <a:off x="914400" y="1700784"/>
                <a:ext cx="3516965" cy="4655566"/>
              </a:xfrm>
            </p:spPr>
            <p:txBody>
              <a:bodyPr/>
              <a:lstStyle/>
              <a:p>
                <a:pPr marL="0" indent="0">
                  <a:buNone/>
                </a:pPr>
                <a:r>
                  <a:rPr lang="en-US" dirty="0"/>
                  <a:t>Many benchmarks exist!</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C97"/>
                    </a:solidFill>
                    <a:effectLst/>
                    <a:uLnTx/>
                    <a:uFillTx/>
                    <a:latin typeface="Helvetica" pitchFamily="2" charset="0"/>
                    <a:ea typeface="+mn-ea"/>
                    <a:cs typeface="+mn-cs"/>
                  </a:rPr>
                  <a:t>Resonance trapping with sextupoles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https://web-</a:t>
                </a:r>
                <a:r>
                  <a:rPr kumimoji="0" lang="en-US" sz="1200" b="1" i="0" u="none" strike="noStrike" kern="1200" cap="none" spc="0" normalizeH="0" baseline="0" noProof="0" dirty="0" err="1">
                    <a:ln>
                      <a:noFill/>
                    </a:ln>
                    <a:solidFill>
                      <a:srgbClr val="33B9B5"/>
                    </a:solidFill>
                    <a:effectLst/>
                    <a:uLnTx/>
                    <a:uFillTx/>
                    <a:latin typeface="Helvetica" pitchFamily="2" charset="0"/>
                    <a:ea typeface="+mn-ea"/>
                    <a:cs typeface="+mn-cs"/>
                  </a:rPr>
                  <a:t>docs.gsi.de</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a:t>
                </a:r>
                <a:r>
                  <a:rPr kumimoji="0" lang="en-US" sz="1200" b="1" i="0" u="none" strike="noStrike" kern="1200" cap="none" spc="0" normalizeH="0" baseline="0" noProof="0" dirty="0" err="1">
                    <a:ln>
                      <a:noFill/>
                    </a:ln>
                    <a:solidFill>
                      <a:srgbClr val="33B9B5"/>
                    </a:solidFill>
                    <a:effectLst/>
                    <a:uLnTx/>
                    <a:uFillTx/>
                    <a:latin typeface="Helvetica" pitchFamily="2" charset="0"/>
                    <a:ea typeface="+mn-ea"/>
                    <a:cs typeface="+mn-cs"/>
                  </a:rPr>
                  <a:t>giuliano</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a:t>
                </a:r>
                <a:r>
                  <a:rPr kumimoji="0" lang="en-US" sz="1200" b="1" i="0" u="none" strike="noStrike" kern="1200" cap="none" spc="0" normalizeH="0" baseline="0" noProof="0" dirty="0" err="1">
                    <a:ln>
                      <a:noFill/>
                    </a:ln>
                    <a:solidFill>
                      <a:srgbClr val="33B9B5"/>
                    </a:solidFill>
                    <a:effectLst/>
                    <a:uLnTx/>
                    <a:uFillTx/>
                    <a:latin typeface="Helvetica" pitchFamily="2" charset="0"/>
                    <a:ea typeface="+mn-ea"/>
                    <a:cs typeface="+mn-cs"/>
                  </a:rPr>
                  <a:t>research_activity</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a:t>
                </a:r>
                <a:r>
                  <a:rPr kumimoji="0" lang="en-US" sz="1200" b="1" i="0" u="none" strike="noStrike" kern="1200" cap="none" spc="0" normalizeH="0" baseline="0" noProof="0" dirty="0" err="1">
                    <a:ln>
                      <a:noFill/>
                    </a:ln>
                    <a:solidFill>
                      <a:srgbClr val="33B9B5"/>
                    </a:solidFill>
                    <a:effectLst/>
                    <a:uLnTx/>
                    <a:uFillTx/>
                    <a:latin typeface="Helvetica" pitchFamily="2" charset="0"/>
                    <a:ea typeface="+mn-ea"/>
                    <a:cs typeface="+mn-cs"/>
                  </a:rPr>
                  <a:t>trapping_benchmarking</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a:t>
                </a:r>
                <a:r>
                  <a:rPr kumimoji="0" lang="en-US" sz="1200" b="1" i="0" u="none" strike="noStrike" kern="1200" cap="none" spc="0" normalizeH="0" baseline="0" noProof="0" dirty="0" err="1">
                    <a:ln>
                      <a:noFill/>
                    </a:ln>
                    <a:solidFill>
                      <a:srgbClr val="33B9B5"/>
                    </a:solidFill>
                    <a:effectLst/>
                    <a:uLnTx/>
                    <a:uFillTx/>
                    <a:latin typeface="Helvetica" pitchFamily="2" charset="0"/>
                    <a:ea typeface="+mn-ea"/>
                    <a:cs typeface="+mn-cs"/>
                  </a:rPr>
                  <a:t>main.html</a:t>
                </a:r>
                <a:endPar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F. Schmidt et al., in Proc. HB'16, Malmö, Sweden, Jul. 2016, pp. 357-361.</a:t>
                </a:r>
              </a:p>
              <a:p>
                <a:pPr marL="0" marR="0" lvl="0" indent="0" defTabSz="914400" rtl="0" eaLnBrk="1" fontAlgn="auto" latinLnBrk="0" hangingPunct="1">
                  <a:lnSpc>
                    <a:spcPct val="100000"/>
                  </a:lnSpc>
                  <a:spcBef>
                    <a:spcPts val="0"/>
                  </a:spcBef>
                  <a:spcAft>
                    <a:spcPts val="0"/>
                  </a:spcAft>
                  <a:buClrTx/>
                  <a:buSzTx/>
                  <a:buFontTx/>
                  <a:buNone/>
                  <a:tabLst/>
                  <a:defRPr/>
                </a:pPr>
                <a:r>
                  <a:rPr lang="en-US" sz="1200" b="1" spc="0" dirty="0">
                    <a:solidFill>
                      <a:schemeClr val="accent1"/>
                    </a:solidFill>
                  </a:rPr>
                  <a:t>Excitation of Integer Resonance</a:t>
                </a:r>
                <a:endParaRPr kumimoji="0" lang="en-US" sz="1200" b="1" i="0" u="none" strike="noStrike" kern="1200" cap="none" spc="0" normalizeH="0" baseline="0" noProof="0" dirty="0">
                  <a:ln>
                    <a:noFill/>
                  </a:ln>
                  <a:solidFill>
                    <a:schemeClr val="accent1"/>
                  </a:solidFill>
                  <a:effectLst/>
                  <a:uLnTx/>
                  <a:uFillTx/>
                  <a:latin typeface="Helvetica" pitchFamily="2" charset="0"/>
                  <a:ea typeface="+mn-ea"/>
                  <a:cs typeface="+mn-cs"/>
                </a:endParaRPr>
              </a:p>
              <a:p>
                <a:pPr marL="0" indent="0">
                  <a:spcAft>
                    <a:spcPts val="0"/>
                  </a:spcAft>
                  <a:buClrTx/>
                  <a:buNone/>
                  <a:defRPr/>
                </a:pP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M. Titze, PhD thesis, Humboldt-Universität </a:t>
                </a:r>
                <a:r>
                  <a:rPr kumimoji="0" lang="en-US" sz="1200" b="1" i="0" u="none" strike="noStrike" kern="1200" cap="none" spc="0" normalizeH="0" baseline="0" noProof="0" dirty="0" err="1">
                    <a:ln>
                      <a:noFill/>
                    </a:ln>
                    <a:solidFill>
                      <a:srgbClr val="33B9B5"/>
                    </a:solidFill>
                    <a:effectLst/>
                    <a:uLnTx/>
                    <a:uFillTx/>
                    <a:latin typeface="Helvetica" pitchFamily="2" charset="0"/>
                    <a:ea typeface="+mn-ea"/>
                    <a:cs typeface="+mn-cs"/>
                  </a:rPr>
                  <a:t>zu</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 Berlin (2020), DOI: 10.18452/21423</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4C97"/>
                    </a:solidFill>
                    <a:effectLst/>
                    <a:uLnTx/>
                    <a:uFillTx/>
                    <a:latin typeface="Helvetica" pitchFamily="2" charset="0"/>
                    <a:ea typeface="+mn-ea"/>
                    <a:cs typeface="+mn-cs"/>
                  </a:rPr>
                  <a:t>Montague resonance and emittance exchange</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I. Hofmann </a:t>
                </a:r>
                <a:r>
                  <a:rPr kumimoji="0" lang="en-US" sz="1200" b="1" i="1" u="none" strike="noStrike" kern="1200" cap="none" spc="0" normalizeH="0" baseline="0" noProof="0" dirty="0">
                    <a:ln>
                      <a:noFill/>
                    </a:ln>
                    <a:solidFill>
                      <a:srgbClr val="33B9B5"/>
                    </a:solidFill>
                    <a:effectLst/>
                    <a:uLnTx/>
                    <a:uFillTx/>
                    <a:latin typeface="Helvetica" pitchFamily="2" charset="0"/>
                    <a:ea typeface="+mn-ea"/>
                    <a:cs typeface="+mn-cs"/>
                  </a:rPr>
                  <a:t>et al.</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 in </a:t>
                </a:r>
                <a:r>
                  <a:rPr kumimoji="0" lang="en-US" sz="1200" b="1" i="1" u="none" strike="noStrike" kern="1200" cap="none" spc="0" normalizeH="0" baseline="0" noProof="0" dirty="0">
                    <a:ln>
                      <a:noFill/>
                    </a:ln>
                    <a:solidFill>
                      <a:srgbClr val="33B9B5"/>
                    </a:solidFill>
                    <a:effectLst/>
                    <a:uLnTx/>
                    <a:uFillTx/>
                    <a:latin typeface="Helvetica" pitchFamily="2" charset="0"/>
                    <a:ea typeface="+mn-ea"/>
                    <a:cs typeface="+mn-cs"/>
                  </a:rPr>
                  <a:t>Proc. PAC'05</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 Knoxville, TN, USA, May 2005, paper MOPC003, pp. 330-332.</a:t>
                </a:r>
              </a:p>
              <a:p>
                <a:pPr marL="0" marR="0" lvl="0" indent="0"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1"/>
                    </a:solidFill>
                  </a:rPr>
                  <a:t>And many more…</a:t>
                </a:r>
              </a:p>
              <a:p>
                <a:pPr marL="0" indent="0">
                  <a:buNone/>
                </a:pPr>
                <a:r>
                  <a:rPr lang="en-US" dirty="0"/>
                  <a:t>Unique features of our program:</a:t>
                </a:r>
              </a:p>
              <a:p>
                <a:r>
                  <a:rPr lang="en-US" sz="1600" dirty="0"/>
                  <a:t>Flexible lattice.</a:t>
                </a:r>
              </a:p>
              <a:p>
                <a:r>
                  <a:rPr lang="en-US" sz="1600" dirty="0"/>
                  <a:t>Long stores – millions of turns.</a:t>
                </a:r>
              </a:p>
              <a:p>
                <a14:m>
                  <m:oMath xmlns:m="http://schemas.openxmlformats.org/officeDocument/2006/math">
                    <m:r>
                      <a:rPr lang="en-US" sz="1600" b="0" i="1" smtClean="0">
                        <a:latin typeface="Cambria Math" panose="02040503050406030204" pitchFamily="18" charset="0"/>
                        <a:ea typeface="Cambria Math" panose="02040503050406030204" pitchFamily="18" charset="0"/>
                      </a:rPr>
                      <m:t>|</m:t>
                    </m:r>
                    <m:r>
                      <a:rPr lang="en-US" sz="160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𝑄</m:t>
                        </m:r>
                      </m:e>
                      <m:sub>
                        <m:r>
                          <a:rPr lang="en-US" sz="1600" b="0" i="1" smtClean="0">
                            <a:latin typeface="Cambria Math" panose="02040503050406030204" pitchFamily="18" charset="0"/>
                            <a:ea typeface="Cambria Math" panose="02040503050406030204" pitchFamily="18" charset="0"/>
                          </a:rPr>
                          <m:t>𝑥</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𝑦</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𝑖𝑛𝑐</m:t>
                        </m:r>
                      </m:sub>
                    </m:sSub>
                    <m:r>
                      <a:rPr lang="en-US" sz="1600" b="0" i="1" smtClean="0">
                        <a:latin typeface="Cambria Math" panose="02040503050406030204" pitchFamily="18" charset="0"/>
                        <a:ea typeface="Cambria Math" panose="02040503050406030204" pitchFamily="18" charset="0"/>
                      </a:rPr>
                      <m:t>|≤0.5</m:t>
                    </m:r>
                  </m:oMath>
                </a14:m>
                <a:endParaRPr lang="en-US" sz="1600" dirty="0"/>
              </a:p>
              <a:p>
                <a:r>
                  <a:rPr lang="en-US" sz="1600" dirty="0"/>
                  <a:t>Strong bend non-linearities</a:t>
                </a:r>
              </a:p>
            </p:txBody>
          </p:sp>
        </mc:Choice>
        <mc:Fallback xmlns="">
          <p:sp>
            <p:nvSpPr>
              <p:cNvPr id="6" name="Text Placeholder 5">
                <a:extLst>
                  <a:ext uri="{FF2B5EF4-FFF2-40B4-BE49-F238E27FC236}">
                    <a16:creationId xmlns:a16="http://schemas.microsoft.com/office/drawing/2014/main" id="{8A791CCB-E7A8-B789-2133-173DC294299F}"/>
                  </a:ext>
                </a:extLst>
              </p:cNvPr>
              <p:cNvSpPr>
                <a:spLocks noGrp="1" noRot="1" noChangeAspect="1" noMove="1" noResize="1" noEditPoints="1" noAdjustHandles="1" noChangeArrowheads="1" noChangeShapeType="1" noTextEdit="1"/>
              </p:cNvSpPr>
              <p:nvPr>
                <p:ph type="body" sz="quarter" idx="10"/>
              </p:nvPr>
            </p:nvSpPr>
            <p:spPr>
              <a:xfrm>
                <a:off x="914400" y="1700784"/>
                <a:ext cx="3516965" cy="4655566"/>
              </a:xfrm>
              <a:blipFill>
                <a:blip r:embed="rId3"/>
                <a:stretch>
                  <a:fillRect l="-4332" t="-1630" r="-4332"/>
                </a:stretch>
              </a:blipFill>
            </p:spPr>
            <p:txBody>
              <a:bodyPr/>
              <a:lstStyle/>
              <a:p>
                <a:r>
                  <a:rPr lang="en-US">
                    <a:noFill/>
                  </a:rPr>
                  <a:t> </a:t>
                </a:r>
              </a:p>
            </p:txBody>
          </p:sp>
        </mc:Fallback>
      </mc:AlternateContent>
      <p:sp>
        <p:nvSpPr>
          <p:cNvPr id="5" name="Title 4">
            <a:extLst>
              <a:ext uri="{FF2B5EF4-FFF2-40B4-BE49-F238E27FC236}">
                <a16:creationId xmlns:a16="http://schemas.microsoft.com/office/drawing/2014/main" id="{B2AAF1F7-3D5D-90EB-B614-E953B807149F}"/>
              </a:ext>
            </a:extLst>
          </p:cNvPr>
          <p:cNvSpPr>
            <a:spLocks noGrp="1"/>
          </p:cNvSpPr>
          <p:nvPr>
            <p:ph type="title"/>
          </p:nvPr>
        </p:nvSpPr>
        <p:spPr/>
        <p:txBody>
          <a:bodyPr/>
          <a:lstStyle/>
          <a:p>
            <a:r>
              <a:rPr lang="en-US" dirty="0"/>
              <a:t>New benchmarking campaign specific to IOTA</a:t>
            </a:r>
          </a:p>
        </p:txBody>
      </p:sp>
      <p:sp>
        <p:nvSpPr>
          <p:cNvPr id="7" name="Text Placeholder 6">
            <a:extLst>
              <a:ext uri="{FF2B5EF4-FFF2-40B4-BE49-F238E27FC236}">
                <a16:creationId xmlns:a16="http://schemas.microsoft.com/office/drawing/2014/main" id="{FAAA29ED-5C4B-0041-D6F7-108144649D03}"/>
              </a:ext>
            </a:extLst>
          </p:cNvPr>
          <p:cNvSpPr>
            <a:spLocks noGrp="1"/>
          </p:cNvSpPr>
          <p:nvPr>
            <p:ph type="body" sz="quarter" idx="37"/>
          </p:nvPr>
        </p:nvSpPr>
        <p:spPr/>
        <p:txBody>
          <a:bodyPr/>
          <a:lstStyle/>
          <a:p>
            <a:r>
              <a:rPr lang="en-US" dirty="0"/>
              <a:t>Captures the unique feature set of our 2.5 MeV proton physics program.</a:t>
            </a:r>
          </a:p>
        </p:txBody>
      </p:sp>
      <p:sp>
        <p:nvSpPr>
          <p:cNvPr id="4" name="Slide Number Placeholder 3">
            <a:extLst>
              <a:ext uri="{FF2B5EF4-FFF2-40B4-BE49-F238E27FC236}">
                <a16:creationId xmlns:a16="http://schemas.microsoft.com/office/drawing/2014/main" id="{76EBCFBB-4586-3ACC-C7B8-3E9CBC1974FF}"/>
              </a:ext>
            </a:extLst>
          </p:cNvPr>
          <p:cNvSpPr>
            <a:spLocks noGrp="1"/>
          </p:cNvSpPr>
          <p:nvPr>
            <p:ph type="sldNum" sz="quarter" idx="40"/>
          </p:nvPr>
        </p:nvSpPr>
        <p:spPr/>
        <p:txBody>
          <a:bodyPr/>
          <a:lstStyle/>
          <a:p>
            <a:fld id="{F4BAA12D-5F28-3140-935A-44BF4B54B6B6}" type="slidenum">
              <a:rPr lang="en-US" smtClean="0"/>
              <a:pPr/>
              <a:t>5</a:t>
            </a:fld>
            <a:endParaRPr lang="en-US" dirty="0"/>
          </a:p>
        </p:txBody>
      </p:sp>
      <p:sp>
        <p:nvSpPr>
          <p:cNvPr id="10" name="Footer Placeholder 9">
            <a:extLst>
              <a:ext uri="{FF2B5EF4-FFF2-40B4-BE49-F238E27FC236}">
                <a16:creationId xmlns:a16="http://schemas.microsoft.com/office/drawing/2014/main" id="{7E369BC5-A524-DC21-5C9B-EF9083B3C90B}"/>
              </a:ext>
            </a:extLst>
          </p:cNvPr>
          <p:cNvSpPr>
            <a:spLocks noGrp="1"/>
          </p:cNvSpPr>
          <p:nvPr>
            <p:ph type="ftr" sz="quarter" idx="39"/>
          </p:nvPr>
        </p:nvSpPr>
        <p:spPr/>
        <p:txBody>
          <a:bodyPr/>
          <a:lstStyle/>
          <a:p>
            <a:pPr>
              <a:defRPr/>
            </a:pPr>
            <a:r>
              <a:rPr lang="en-US" dirty="0"/>
              <a:t>Nilanjan Banerjee | Space-charge dynamics in bare IOTA</a:t>
            </a:r>
          </a:p>
        </p:txBody>
      </p:sp>
      <mc:AlternateContent xmlns:mc="http://schemas.openxmlformats.org/markup-compatibility/2006" xmlns:a14="http://schemas.microsoft.com/office/drawing/2010/main">
        <mc:Choice Requires="a14">
          <p:graphicFrame>
            <p:nvGraphicFramePr>
              <p:cNvPr id="18" name="Table 17">
                <a:extLst>
                  <a:ext uri="{FF2B5EF4-FFF2-40B4-BE49-F238E27FC236}">
                    <a16:creationId xmlns:a16="http://schemas.microsoft.com/office/drawing/2014/main" id="{B0C67F6D-4AA5-9CDB-B800-706F9AADBE55}"/>
                  </a:ext>
                </a:extLst>
              </p:cNvPr>
              <p:cNvGraphicFramePr>
                <a:graphicFrameLocks noGrp="1"/>
              </p:cNvGraphicFramePr>
              <p:nvPr>
                <p:extLst>
                  <p:ext uri="{D42A27DB-BD31-4B8C-83A1-F6EECF244321}">
                    <p14:modId xmlns:p14="http://schemas.microsoft.com/office/powerpoint/2010/main" val="643972019"/>
                  </p:ext>
                </p:extLst>
              </p:nvPr>
            </p:nvGraphicFramePr>
            <p:xfrm>
              <a:off x="4643354" y="1504351"/>
              <a:ext cx="3516965" cy="4216400"/>
            </p:xfrm>
            <a:graphic>
              <a:graphicData uri="http://schemas.openxmlformats.org/drawingml/2006/table">
                <a:tbl>
                  <a:tblPr firstRow="1" bandRow="1">
                    <a:tableStyleId>{69012ECD-51FC-41F1-AA8D-1B2483CD663E}</a:tableStyleId>
                  </a:tblPr>
                  <a:tblGrid>
                    <a:gridCol w="1554246">
                      <a:extLst>
                        <a:ext uri="{9D8B030D-6E8A-4147-A177-3AD203B41FA5}">
                          <a16:colId xmlns:a16="http://schemas.microsoft.com/office/drawing/2014/main" val="1968230773"/>
                        </a:ext>
                      </a:extLst>
                    </a:gridCol>
                    <a:gridCol w="1349904">
                      <a:extLst>
                        <a:ext uri="{9D8B030D-6E8A-4147-A177-3AD203B41FA5}">
                          <a16:colId xmlns:a16="http://schemas.microsoft.com/office/drawing/2014/main" val="4087999127"/>
                        </a:ext>
                      </a:extLst>
                    </a:gridCol>
                    <a:gridCol w="612815">
                      <a:extLst>
                        <a:ext uri="{9D8B030D-6E8A-4147-A177-3AD203B41FA5}">
                          <a16:colId xmlns:a16="http://schemas.microsoft.com/office/drawing/2014/main" val="21444086"/>
                        </a:ext>
                      </a:extLst>
                    </a:gridCol>
                  </a:tblGrid>
                  <a:tr h="370840">
                    <a:tc>
                      <a:txBody>
                        <a:bodyPr/>
                        <a:lstStyle/>
                        <a:p>
                          <a:r>
                            <a:rPr lang="en-US" sz="1400" dirty="0">
                              <a:latin typeface="Helvetica" pitchFamily="2" charset="0"/>
                            </a:rPr>
                            <a:t>Parameter</a:t>
                          </a:r>
                        </a:p>
                      </a:txBody>
                      <a:tcPr/>
                    </a:tc>
                    <a:tc>
                      <a:txBody>
                        <a:bodyPr/>
                        <a:lstStyle/>
                        <a:p>
                          <a:r>
                            <a:rPr lang="en-US" sz="1400" dirty="0">
                              <a:latin typeface="Helvetica" pitchFamily="2" charset="0"/>
                            </a:rPr>
                            <a:t>Value</a:t>
                          </a:r>
                        </a:p>
                      </a:txBody>
                      <a:tcPr/>
                    </a:tc>
                    <a:tc>
                      <a:txBody>
                        <a:bodyPr/>
                        <a:lstStyle/>
                        <a:p>
                          <a:r>
                            <a:rPr lang="en-US" sz="1400" dirty="0">
                              <a:latin typeface="Helvetica" pitchFamily="2" charset="0"/>
                            </a:rPr>
                            <a:t>Unit</a:t>
                          </a:r>
                        </a:p>
                      </a:txBody>
                      <a:tcPr/>
                    </a:tc>
                    <a:extLst>
                      <a:ext uri="{0D108BD9-81ED-4DB2-BD59-A6C34878D82A}">
                        <a16:rowId xmlns:a16="http://schemas.microsoft.com/office/drawing/2014/main" val="936019250"/>
                      </a:ext>
                    </a:extLst>
                  </a:tr>
                  <a:tr h="370840">
                    <a:tc>
                      <a:txBody>
                        <a:bodyPr/>
                        <a:lstStyle/>
                        <a:p>
                          <a:r>
                            <a:rPr lang="en-US" sz="1400" dirty="0">
                              <a:latin typeface="Helvetica" pitchFamily="2" charset="0"/>
                            </a:rPr>
                            <a:t>Kinetic Energy</a:t>
                          </a:r>
                        </a:p>
                      </a:txBody>
                      <a:tcPr/>
                    </a:tc>
                    <a:tc>
                      <a:txBody>
                        <a:bodyPr/>
                        <a:lstStyle/>
                        <a:p>
                          <a:r>
                            <a:rPr lang="en-US" sz="1400" dirty="0">
                              <a:latin typeface="Helvetica" pitchFamily="2" charset="0"/>
                            </a:rPr>
                            <a:t>2.5</a:t>
                          </a:r>
                        </a:p>
                      </a:txBody>
                      <a:tcPr/>
                    </a:tc>
                    <a:tc>
                      <a:txBody>
                        <a:bodyPr/>
                        <a:lstStyle/>
                        <a:p>
                          <a:r>
                            <a:rPr lang="en-US" sz="1400" dirty="0">
                              <a:latin typeface="Helvetica" pitchFamily="2" charset="0"/>
                            </a:rPr>
                            <a:t>MeV</a:t>
                          </a:r>
                        </a:p>
                      </a:txBody>
                      <a:tcPr/>
                    </a:tc>
                    <a:extLst>
                      <a:ext uri="{0D108BD9-81ED-4DB2-BD59-A6C34878D82A}">
                        <a16:rowId xmlns:a16="http://schemas.microsoft.com/office/drawing/2014/main" val="3878005960"/>
                      </a:ext>
                    </a:extLst>
                  </a:tr>
                  <a:tr h="370840">
                    <a:tc>
                      <a:txBody>
                        <a:bodyPr/>
                        <a:lstStyle/>
                        <a:p>
                          <a:r>
                            <a:rPr lang="en-US" sz="1400" dirty="0">
                              <a:latin typeface="Helvetica" pitchFamily="2" charset="0"/>
                            </a:rPr>
                            <a:t>Circumference</a:t>
                          </a:r>
                        </a:p>
                      </a:txBody>
                      <a:tcPr/>
                    </a:tc>
                    <a:tc>
                      <a:txBody>
                        <a:bodyPr/>
                        <a:lstStyle/>
                        <a:p>
                          <a:r>
                            <a:rPr lang="en-US" sz="1400" dirty="0">
                              <a:latin typeface="Helvetica" pitchFamily="2" charset="0"/>
                            </a:rPr>
                            <a:t>40</a:t>
                          </a:r>
                        </a:p>
                      </a:txBody>
                      <a:tcPr/>
                    </a:tc>
                    <a:tc>
                      <a:txBody>
                        <a:bodyPr/>
                        <a:lstStyle/>
                        <a:p>
                          <a:r>
                            <a:rPr lang="en-US" sz="1400" dirty="0">
                              <a:latin typeface="Helvetica" pitchFamily="2" charset="0"/>
                            </a:rPr>
                            <a:t>m</a:t>
                          </a:r>
                        </a:p>
                      </a:txBody>
                      <a:tcPr/>
                    </a:tc>
                    <a:extLst>
                      <a:ext uri="{0D108BD9-81ED-4DB2-BD59-A6C34878D82A}">
                        <a16:rowId xmlns:a16="http://schemas.microsoft.com/office/drawing/2014/main" val="1990021770"/>
                      </a:ext>
                    </a:extLst>
                  </a:tr>
                  <a:tr h="370840">
                    <a:tc>
                      <a:txBody>
                        <a:bodyPr/>
                        <a:lstStyle/>
                        <a:p>
                          <a:r>
                            <a:rPr lang="en-US" sz="1400" dirty="0">
                              <a:latin typeface="Helvetica" pitchFamily="2" charset="0"/>
                            </a:rPr>
                            <a:t>Optics</a:t>
                          </a:r>
                          <a:r>
                            <a:rPr lang="en-US" sz="1400" baseline="30000" dirty="0">
                              <a:latin typeface="Helvetica" pitchFamily="2" charset="0"/>
                            </a:rPr>
                            <a:t>†</a:t>
                          </a:r>
                        </a:p>
                      </a:txBody>
                      <a:tcPr/>
                    </a:tc>
                    <a:tc gridSpan="2">
                      <a:txBody>
                        <a:bodyPr/>
                        <a:lstStyle/>
                        <a:p>
                          <a:r>
                            <a:rPr lang="en-US" sz="1400" dirty="0">
                              <a:latin typeface="Helvetica" pitchFamily="2" charset="0"/>
                            </a:rPr>
                            <a:t>v8.7</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738866958"/>
                      </a:ext>
                    </a:extLst>
                  </a:tr>
                  <a:tr h="370840">
                    <a:tc>
                      <a:txBody>
                        <a:bodyPr/>
                        <a:lstStyle/>
                        <a:p>
                          <a:r>
                            <a:rPr lang="en-US" sz="1400" dirty="0">
                              <a:latin typeface="Helvetica" pitchFamily="2" charset="0"/>
                            </a:rPr>
                            <a:t>Non-linearities</a:t>
                          </a:r>
                        </a:p>
                      </a:txBody>
                      <a:tcPr/>
                    </a:tc>
                    <a:tc gridSpan="2">
                      <a:txBody>
                        <a:bodyPr/>
                        <a:lstStyle/>
                        <a:p>
                          <a:r>
                            <a:rPr lang="en-US" sz="1400" dirty="0">
                              <a:latin typeface="Helvetica" pitchFamily="2" charset="0"/>
                            </a:rPr>
                            <a:t>Kinematic, Natural chromaticity, thick bend</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1609257899"/>
                      </a:ext>
                    </a:extLst>
                  </a:tr>
                  <a:tr h="370840">
                    <a:tc>
                      <a:txBody>
                        <a:bodyPr/>
                        <a:lstStyle/>
                        <a:p>
                          <a:pPr/>
                          <a14:m>
                            <m:oMathPara xmlns:m="http://schemas.openxmlformats.org/officeDocument/2006/math">
                              <m:oMathParaPr>
                                <m:jc m:val="left"/>
                              </m:oMathParaPr>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𝑄</m:t>
                                    </m:r>
                                  </m:e>
                                  <m:sub>
                                    <m:r>
                                      <a:rPr lang="en-US" sz="1400" b="0" i="1" smtClean="0">
                                        <a:latin typeface="Cambria Math" panose="02040503050406030204" pitchFamily="18" charset="0"/>
                                      </a:rPr>
                                      <m:t>𝑥</m:t>
                                    </m:r>
                                  </m:sub>
                                </m:sSub>
                                <m:r>
                                  <a:rPr lang="en-US" sz="1400" b="0" i="1" smtClean="0">
                                    <a:latin typeface="Cambria Math" panose="02040503050406030204" pitchFamily="18" charset="0"/>
                                  </a:rPr>
                                  <m:t>, </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𝑄</m:t>
                                    </m:r>
                                  </m:e>
                                  <m:sub>
                                    <m:r>
                                      <a:rPr lang="en-US" sz="1400" b="0" i="1" smtClean="0">
                                        <a:latin typeface="Cambria Math" panose="02040503050406030204" pitchFamily="18" charset="0"/>
                                      </a:rPr>
                                      <m:t>𝑦</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𝑄</m:t>
                                    </m:r>
                                  </m:e>
                                  <m:sub>
                                    <m:r>
                                      <a:rPr lang="en-US" sz="1400" b="0" i="1" smtClean="0">
                                        <a:latin typeface="Cambria Math" panose="02040503050406030204" pitchFamily="18" charset="0"/>
                                      </a:rPr>
                                      <m:t>𝑧</m:t>
                                    </m:r>
                                  </m:sub>
                                </m:sSub>
                              </m:oMath>
                            </m:oMathPara>
                          </a14:m>
                          <a:endParaRPr lang="en-US" sz="1400" dirty="0">
                            <a:latin typeface="Helvetica" pitchFamily="2" charset="0"/>
                          </a:endParaRPr>
                        </a:p>
                      </a:txBody>
                      <a:tcPr/>
                    </a:tc>
                    <a:tc gridSpan="2">
                      <a:txBody>
                        <a:bodyPr/>
                        <a:lstStyle/>
                        <a:p>
                          <a:pPr/>
                          <a14:m>
                            <m:oMathPara xmlns:m="http://schemas.openxmlformats.org/officeDocument/2006/math">
                              <m:oMathParaPr>
                                <m:jc m:val="left"/>
                              </m:oMathParaPr>
                              <m:oMath>
                                <m:r>
                                  <a:rPr lang="en-US" sz="1400" b="0" i="1" smtClean="0">
                                    <a:latin typeface="Cambria Math" panose="02040503050406030204" pitchFamily="18" charset="0"/>
                                  </a:rPr>
                                  <m:t>5.3, 5.3, 0.01</m:t>
                                </m:r>
                              </m:oMath>
                            </m:oMathPara>
                          </a14:m>
                          <a:endParaRPr lang="en-US" sz="1400" dirty="0">
                            <a:latin typeface="Helvetica" pitchFamily="2" charset="0"/>
                          </a:endParaRP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963996952"/>
                      </a:ext>
                    </a:extLst>
                  </a:tr>
                  <a:tr h="370840">
                    <a:tc>
                      <a:txBody>
                        <a:bodyPr/>
                        <a:lstStyle/>
                        <a:p>
                          <a:r>
                            <a:rPr lang="en-US" sz="1400" dirty="0">
                              <a:latin typeface="Helvetica" pitchFamily="2" charset="0"/>
                            </a:rPr>
                            <a:t>Aperture radius</a:t>
                          </a:r>
                        </a:p>
                      </a:txBody>
                      <a:tcPr/>
                    </a:tc>
                    <a:tc>
                      <a:txBody>
                        <a:bodyPr/>
                        <a:lstStyle/>
                        <a:p>
                          <a:r>
                            <a:rPr lang="en-US" sz="1400" dirty="0">
                              <a:latin typeface="Helvetica" pitchFamily="2" charset="0"/>
                            </a:rPr>
                            <a:t>25</a:t>
                          </a:r>
                        </a:p>
                      </a:txBody>
                      <a:tcPr/>
                    </a:tc>
                    <a:tc>
                      <a:txBody>
                        <a:bodyPr/>
                        <a:lstStyle/>
                        <a:p>
                          <a:r>
                            <a:rPr lang="en-US" sz="1400" dirty="0">
                              <a:latin typeface="Helvetica" pitchFamily="2" charset="0"/>
                            </a:rPr>
                            <a:t>mm</a:t>
                          </a:r>
                        </a:p>
                      </a:txBody>
                      <a:tcPr/>
                    </a:tc>
                    <a:extLst>
                      <a:ext uri="{0D108BD9-81ED-4DB2-BD59-A6C34878D82A}">
                        <a16:rowId xmlns:a16="http://schemas.microsoft.com/office/drawing/2014/main" val="2261370372"/>
                      </a:ext>
                    </a:extLst>
                  </a:tr>
                  <a:tr h="370840">
                    <a:tc>
                      <a:txBody>
                        <a:bodyPr/>
                        <a:lstStyle/>
                        <a:p>
                          <a14:m>
                            <m:oMath xmlns:m="http://schemas.openxmlformats.org/officeDocument/2006/math">
                              <m:r>
                                <a:rPr lang="en-US" sz="1400" i="1" smtClean="0">
                                  <a:latin typeface="Cambria Math" panose="02040503050406030204" pitchFamily="18" charset="0"/>
                                  <a:ea typeface="Cambria Math" panose="02040503050406030204" pitchFamily="18" charset="0"/>
                                </a:rPr>
                                <m:t>∆</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𝑄</m:t>
                                  </m:r>
                                </m:e>
                                <m:sub>
                                  <m:r>
                                    <a:rPr lang="en-US" sz="1400" b="0" i="1" smtClean="0">
                                      <a:latin typeface="Cambria Math" panose="02040503050406030204" pitchFamily="18" charset="0"/>
                                      <a:ea typeface="Cambria Math" panose="02040503050406030204" pitchFamily="18" charset="0"/>
                                    </a:rPr>
                                    <m:t>𝑦</m:t>
                                  </m:r>
                                </m:sub>
                              </m:sSub>
                            </m:oMath>
                          </a14:m>
                          <a:r>
                            <a:rPr lang="en-US" sz="1400" dirty="0">
                              <a:latin typeface="Helvetica" pitchFamily="2" charset="0"/>
                            </a:rPr>
                            <a:t> @ 2 mA</a:t>
                          </a:r>
                        </a:p>
                      </a:txBody>
                      <a:tcPr/>
                    </a:tc>
                    <a:tc gridSpan="2">
                      <a:txBody>
                        <a:bodyPr/>
                        <a:lstStyle/>
                        <a:p>
                          <a:r>
                            <a:rPr lang="en-US" sz="1400" dirty="0">
                              <a:latin typeface="Helvetica" pitchFamily="2" charset="0"/>
                            </a:rPr>
                            <a:t>- 0.48</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1162169007"/>
                      </a:ext>
                    </a:extLst>
                  </a:tr>
                  <a:tr h="370840">
                    <a:tc>
                      <a:txBody>
                        <a:bodyPr/>
                        <a:lstStyle/>
                        <a:p>
                          <a:r>
                            <a:rPr lang="en-US" sz="1400" dirty="0">
                              <a:latin typeface="Helvetica" pitchFamily="2" charset="0"/>
                            </a:rPr>
                            <a:t>Macro-particles</a:t>
                          </a:r>
                          <a:r>
                            <a:rPr lang="en-US" sz="1400" b="1" dirty="0">
                              <a:solidFill>
                                <a:srgbClr val="C00000"/>
                              </a:solidFill>
                              <a:latin typeface="Helvetica" pitchFamily="2" charset="0"/>
                            </a:rPr>
                            <a:t>*</a:t>
                          </a:r>
                        </a:p>
                      </a:txBody>
                      <a:tcPr/>
                    </a:tc>
                    <a:tc gridSpan="2">
                      <a:txBody>
                        <a:bodyPr/>
                        <a:lstStyle/>
                        <a:p>
                          <a:r>
                            <a:rPr lang="en-US" sz="1400" dirty="0">
                              <a:latin typeface="Helvetica" pitchFamily="2" charset="0"/>
                            </a:rPr>
                            <a:t>10</a:t>
                          </a:r>
                          <a:r>
                            <a:rPr lang="en-US" sz="1400" baseline="30000" dirty="0">
                              <a:latin typeface="Helvetica" pitchFamily="2" charset="0"/>
                            </a:rPr>
                            <a:t>5</a:t>
                          </a:r>
                          <a:endParaRPr lang="en-US" sz="1400" dirty="0">
                            <a:latin typeface="Helvetica" pitchFamily="2" charset="0"/>
                          </a:endParaRP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428544379"/>
                      </a:ext>
                    </a:extLst>
                  </a:tr>
                  <a:tr h="370840">
                    <a:tc>
                      <a:txBody>
                        <a:bodyPr/>
                        <a:lstStyle/>
                        <a:p>
                          <a:r>
                            <a:rPr lang="en-US" sz="1400" b="0" dirty="0">
                              <a:solidFill>
                                <a:schemeClr val="tx1"/>
                              </a:solidFill>
                              <a:latin typeface="Helvetica" pitchFamily="2" charset="0"/>
                            </a:rPr>
                            <a:t>SC models</a:t>
                          </a:r>
                        </a:p>
                      </a:txBody>
                      <a:tcPr/>
                    </a:tc>
                    <a:tc gridSpan="2">
                      <a:txBody>
                        <a:bodyPr/>
                        <a:lstStyle/>
                        <a:p>
                          <a:r>
                            <a:rPr lang="en-US" sz="1400" dirty="0">
                              <a:latin typeface="Helvetica" pitchFamily="2" charset="0"/>
                            </a:rPr>
                            <a:t>Quasi-frozen, PIC 2.5 D</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315176218"/>
                      </a:ext>
                    </a:extLst>
                  </a:tr>
                </a:tbl>
              </a:graphicData>
            </a:graphic>
          </p:graphicFrame>
        </mc:Choice>
        <mc:Fallback xmlns="">
          <p:graphicFrame>
            <p:nvGraphicFramePr>
              <p:cNvPr id="18" name="Table 17">
                <a:extLst>
                  <a:ext uri="{FF2B5EF4-FFF2-40B4-BE49-F238E27FC236}">
                    <a16:creationId xmlns:a16="http://schemas.microsoft.com/office/drawing/2014/main" id="{B0C67F6D-4AA5-9CDB-B800-706F9AADBE55}"/>
                  </a:ext>
                </a:extLst>
              </p:cNvPr>
              <p:cNvGraphicFramePr>
                <a:graphicFrameLocks noGrp="1"/>
              </p:cNvGraphicFramePr>
              <p:nvPr>
                <p:extLst>
                  <p:ext uri="{D42A27DB-BD31-4B8C-83A1-F6EECF244321}">
                    <p14:modId xmlns:p14="http://schemas.microsoft.com/office/powerpoint/2010/main" val="643972019"/>
                  </p:ext>
                </p:extLst>
              </p:nvPr>
            </p:nvGraphicFramePr>
            <p:xfrm>
              <a:off x="4643354" y="1504351"/>
              <a:ext cx="3516965" cy="4216400"/>
            </p:xfrm>
            <a:graphic>
              <a:graphicData uri="http://schemas.openxmlformats.org/drawingml/2006/table">
                <a:tbl>
                  <a:tblPr firstRow="1" bandRow="1">
                    <a:tableStyleId>{69012ECD-51FC-41F1-AA8D-1B2483CD663E}</a:tableStyleId>
                  </a:tblPr>
                  <a:tblGrid>
                    <a:gridCol w="1554246">
                      <a:extLst>
                        <a:ext uri="{9D8B030D-6E8A-4147-A177-3AD203B41FA5}">
                          <a16:colId xmlns:a16="http://schemas.microsoft.com/office/drawing/2014/main" val="1968230773"/>
                        </a:ext>
                      </a:extLst>
                    </a:gridCol>
                    <a:gridCol w="1349904">
                      <a:extLst>
                        <a:ext uri="{9D8B030D-6E8A-4147-A177-3AD203B41FA5}">
                          <a16:colId xmlns:a16="http://schemas.microsoft.com/office/drawing/2014/main" val="4087999127"/>
                        </a:ext>
                      </a:extLst>
                    </a:gridCol>
                    <a:gridCol w="612815">
                      <a:extLst>
                        <a:ext uri="{9D8B030D-6E8A-4147-A177-3AD203B41FA5}">
                          <a16:colId xmlns:a16="http://schemas.microsoft.com/office/drawing/2014/main" val="21444086"/>
                        </a:ext>
                      </a:extLst>
                    </a:gridCol>
                  </a:tblGrid>
                  <a:tr h="370840">
                    <a:tc>
                      <a:txBody>
                        <a:bodyPr/>
                        <a:lstStyle/>
                        <a:p>
                          <a:r>
                            <a:rPr lang="en-US" sz="1400" dirty="0">
                              <a:latin typeface="Helvetica" pitchFamily="2" charset="0"/>
                            </a:rPr>
                            <a:t>Parameter</a:t>
                          </a:r>
                        </a:p>
                      </a:txBody>
                      <a:tcPr/>
                    </a:tc>
                    <a:tc>
                      <a:txBody>
                        <a:bodyPr/>
                        <a:lstStyle/>
                        <a:p>
                          <a:r>
                            <a:rPr lang="en-US" sz="1400" dirty="0">
                              <a:latin typeface="Helvetica" pitchFamily="2" charset="0"/>
                            </a:rPr>
                            <a:t>Value</a:t>
                          </a:r>
                        </a:p>
                      </a:txBody>
                      <a:tcPr/>
                    </a:tc>
                    <a:tc>
                      <a:txBody>
                        <a:bodyPr/>
                        <a:lstStyle/>
                        <a:p>
                          <a:r>
                            <a:rPr lang="en-US" sz="1400" dirty="0">
                              <a:latin typeface="Helvetica" pitchFamily="2" charset="0"/>
                            </a:rPr>
                            <a:t>Unit</a:t>
                          </a:r>
                        </a:p>
                      </a:txBody>
                      <a:tcPr/>
                    </a:tc>
                    <a:extLst>
                      <a:ext uri="{0D108BD9-81ED-4DB2-BD59-A6C34878D82A}">
                        <a16:rowId xmlns:a16="http://schemas.microsoft.com/office/drawing/2014/main" val="936019250"/>
                      </a:ext>
                    </a:extLst>
                  </a:tr>
                  <a:tr h="370840">
                    <a:tc>
                      <a:txBody>
                        <a:bodyPr/>
                        <a:lstStyle/>
                        <a:p>
                          <a:r>
                            <a:rPr lang="en-US" sz="1400" dirty="0">
                              <a:latin typeface="Helvetica" pitchFamily="2" charset="0"/>
                            </a:rPr>
                            <a:t>Kinetic Energy</a:t>
                          </a:r>
                        </a:p>
                      </a:txBody>
                      <a:tcPr/>
                    </a:tc>
                    <a:tc>
                      <a:txBody>
                        <a:bodyPr/>
                        <a:lstStyle/>
                        <a:p>
                          <a:r>
                            <a:rPr lang="en-US" sz="1400" dirty="0">
                              <a:latin typeface="Helvetica" pitchFamily="2" charset="0"/>
                            </a:rPr>
                            <a:t>2.5</a:t>
                          </a:r>
                        </a:p>
                      </a:txBody>
                      <a:tcPr/>
                    </a:tc>
                    <a:tc>
                      <a:txBody>
                        <a:bodyPr/>
                        <a:lstStyle/>
                        <a:p>
                          <a:r>
                            <a:rPr lang="en-US" sz="1400" dirty="0">
                              <a:latin typeface="Helvetica" pitchFamily="2" charset="0"/>
                            </a:rPr>
                            <a:t>MeV</a:t>
                          </a:r>
                        </a:p>
                      </a:txBody>
                      <a:tcPr/>
                    </a:tc>
                    <a:extLst>
                      <a:ext uri="{0D108BD9-81ED-4DB2-BD59-A6C34878D82A}">
                        <a16:rowId xmlns:a16="http://schemas.microsoft.com/office/drawing/2014/main" val="3878005960"/>
                      </a:ext>
                    </a:extLst>
                  </a:tr>
                  <a:tr h="370840">
                    <a:tc>
                      <a:txBody>
                        <a:bodyPr/>
                        <a:lstStyle/>
                        <a:p>
                          <a:r>
                            <a:rPr lang="en-US" sz="1400" dirty="0">
                              <a:latin typeface="Helvetica" pitchFamily="2" charset="0"/>
                            </a:rPr>
                            <a:t>Circumference</a:t>
                          </a:r>
                        </a:p>
                      </a:txBody>
                      <a:tcPr/>
                    </a:tc>
                    <a:tc>
                      <a:txBody>
                        <a:bodyPr/>
                        <a:lstStyle/>
                        <a:p>
                          <a:r>
                            <a:rPr lang="en-US" sz="1400" dirty="0">
                              <a:latin typeface="Helvetica" pitchFamily="2" charset="0"/>
                            </a:rPr>
                            <a:t>40</a:t>
                          </a:r>
                        </a:p>
                      </a:txBody>
                      <a:tcPr/>
                    </a:tc>
                    <a:tc>
                      <a:txBody>
                        <a:bodyPr/>
                        <a:lstStyle/>
                        <a:p>
                          <a:r>
                            <a:rPr lang="en-US" sz="1400" dirty="0">
                              <a:latin typeface="Helvetica" pitchFamily="2" charset="0"/>
                            </a:rPr>
                            <a:t>m</a:t>
                          </a:r>
                        </a:p>
                      </a:txBody>
                      <a:tcPr/>
                    </a:tc>
                    <a:extLst>
                      <a:ext uri="{0D108BD9-81ED-4DB2-BD59-A6C34878D82A}">
                        <a16:rowId xmlns:a16="http://schemas.microsoft.com/office/drawing/2014/main" val="1990021770"/>
                      </a:ext>
                    </a:extLst>
                  </a:tr>
                  <a:tr h="370840">
                    <a:tc>
                      <a:txBody>
                        <a:bodyPr/>
                        <a:lstStyle/>
                        <a:p>
                          <a:r>
                            <a:rPr lang="en-US" sz="1400" dirty="0">
                              <a:latin typeface="Helvetica" pitchFamily="2" charset="0"/>
                            </a:rPr>
                            <a:t>Optics</a:t>
                          </a:r>
                          <a:r>
                            <a:rPr lang="en-US" sz="1400" baseline="30000" dirty="0">
                              <a:latin typeface="Helvetica" pitchFamily="2" charset="0"/>
                            </a:rPr>
                            <a:t>†</a:t>
                          </a:r>
                        </a:p>
                      </a:txBody>
                      <a:tcPr/>
                    </a:tc>
                    <a:tc gridSpan="2">
                      <a:txBody>
                        <a:bodyPr/>
                        <a:lstStyle/>
                        <a:p>
                          <a:r>
                            <a:rPr lang="en-US" sz="1400" dirty="0">
                              <a:latin typeface="Helvetica" pitchFamily="2" charset="0"/>
                            </a:rPr>
                            <a:t>v8.7</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738866958"/>
                      </a:ext>
                    </a:extLst>
                  </a:tr>
                  <a:tr h="731520">
                    <a:tc>
                      <a:txBody>
                        <a:bodyPr/>
                        <a:lstStyle/>
                        <a:p>
                          <a:r>
                            <a:rPr lang="en-US" sz="1400" dirty="0">
                              <a:latin typeface="Helvetica" pitchFamily="2" charset="0"/>
                            </a:rPr>
                            <a:t>Non-linearities</a:t>
                          </a:r>
                        </a:p>
                      </a:txBody>
                      <a:tcPr/>
                    </a:tc>
                    <a:tc gridSpan="2">
                      <a:txBody>
                        <a:bodyPr/>
                        <a:lstStyle/>
                        <a:p>
                          <a:r>
                            <a:rPr lang="en-US" sz="1400" dirty="0">
                              <a:latin typeface="Helvetica" pitchFamily="2" charset="0"/>
                            </a:rPr>
                            <a:t>Kinematic, Natural chromaticity, thick bend</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1609257899"/>
                      </a:ext>
                    </a:extLst>
                  </a:tr>
                  <a:tr h="370840">
                    <a:tc>
                      <a:txBody>
                        <a:bodyPr/>
                        <a:lstStyle/>
                        <a:p>
                          <a:endParaRPr lang="en-US"/>
                        </a:p>
                      </a:txBody>
                      <a:tcPr>
                        <a:blipFill>
                          <a:blip r:embed="rId4"/>
                          <a:stretch>
                            <a:fillRect l="-813" t="-606897" r="-126829" b="-465517"/>
                          </a:stretch>
                        </a:blipFill>
                      </a:tcPr>
                    </a:tc>
                    <a:tc gridSpan="2">
                      <a:txBody>
                        <a:bodyPr/>
                        <a:lstStyle/>
                        <a:p>
                          <a:endParaRPr lang="en-US"/>
                        </a:p>
                      </a:txBody>
                      <a:tcPr>
                        <a:blipFill>
                          <a:blip r:embed="rId4"/>
                          <a:stretch>
                            <a:fillRect l="-80000" t="-606897" r="-645" b="-465517"/>
                          </a:stretch>
                        </a:blipFill>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963996952"/>
                      </a:ext>
                    </a:extLst>
                  </a:tr>
                  <a:tr h="370840">
                    <a:tc>
                      <a:txBody>
                        <a:bodyPr/>
                        <a:lstStyle/>
                        <a:p>
                          <a:r>
                            <a:rPr lang="en-US" sz="1400" dirty="0">
                              <a:latin typeface="Helvetica" pitchFamily="2" charset="0"/>
                            </a:rPr>
                            <a:t>Aperture radius</a:t>
                          </a:r>
                        </a:p>
                      </a:txBody>
                      <a:tcPr/>
                    </a:tc>
                    <a:tc>
                      <a:txBody>
                        <a:bodyPr/>
                        <a:lstStyle/>
                        <a:p>
                          <a:r>
                            <a:rPr lang="en-US" sz="1400" dirty="0">
                              <a:latin typeface="Helvetica" pitchFamily="2" charset="0"/>
                            </a:rPr>
                            <a:t>25</a:t>
                          </a:r>
                        </a:p>
                      </a:txBody>
                      <a:tcPr/>
                    </a:tc>
                    <a:tc>
                      <a:txBody>
                        <a:bodyPr/>
                        <a:lstStyle/>
                        <a:p>
                          <a:r>
                            <a:rPr lang="en-US" sz="1400" dirty="0">
                              <a:latin typeface="Helvetica" pitchFamily="2" charset="0"/>
                            </a:rPr>
                            <a:t>mm</a:t>
                          </a:r>
                        </a:p>
                      </a:txBody>
                      <a:tcPr/>
                    </a:tc>
                    <a:extLst>
                      <a:ext uri="{0D108BD9-81ED-4DB2-BD59-A6C34878D82A}">
                        <a16:rowId xmlns:a16="http://schemas.microsoft.com/office/drawing/2014/main" val="2261370372"/>
                      </a:ext>
                    </a:extLst>
                  </a:tr>
                  <a:tr h="370840">
                    <a:tc>
                      <a:txBody>
                        <a:bodyPr/>
                        <a:lstStyle/>
                        <a:p>
                          <a:endParaRPr lang="en-US"/>
                        </a:p>
                      </a:txBody>
                      <a:tcPr>
                        <a:blipFill>
                          <a:blip r:embed="rId4"/>
                          <a:stretch>
                            <a:fillRect l="-813" t="-810345" r="-126829" b="-262069"/>
                          </a:stretch>
                        </a:blipFill>
                      </a:tcPr>
                    </a:tc>
                    <a:tc gridSpan="2">
                      <a:txBody>
                        <a:bodyPr/>
                        <a:lstStyle/>
                        <a:p>
                          <a:r>
                            <a:rPr lang="en-US" sz="1400" dirty="0">
                              <a:latin typeface="Helvetica" pitchFamily="2" charset="0"/>
                            </a:rPr>
                            <a:t>- 0.48</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1162169007"/>
                      </a:ext>
                    </a:extLst>
                  </a:tr>
                  <a:tr h="370840">
                    <a:tc>
                      <a:txBody>
                        <a:bodyPr/>
                        <a:lstStyle/>
                        <a:p>
                          <a:r>
                            <a:rPr lang="en-US" sz="1400" dirty="0">
                              <a:latin typeface="Helvetica" pitchFamily="2" charset="0"/>
                            </a:rPr>
                            <a:t>Macro-particles</a:t>
                          </a:r>
                          <a:r>
                            <a:rPr lang="en-US" sz="1400" b="1" dirty="0">
                              <a:solidFill>
                                <a:srgbClr val="C00000"/>
                              </a:solidFill>
                              <a:latin typeface="Helvetica" pitchFamily="2" charset="0"/>
                            </a:rPr>
                            <a:t>*</a:t>
                          </a:r>
                        </a:p>
                      </a:txBody>
                      <a:tcPr/>
                    </a:tc>
                    <a:tc gridSpan="2">
                      <a:txBody>
                        <a:bodyPr/>
                        <a:lstStyle/>
                        <a:p>
                          <a:r>
                            <a:rPr lang="en-US" sz="1400" dirty="0">
                              <a:latin typeface="Helvetica" pitchFamily="2" charset="0"/>
                            </a:rPr>
                            <a:t>10</a:t>
                          </a:r>
                          <a:r>
                            <a:rPr lang="en-US" sz="1400" baseline="30000" dirty="0">
                              <a:latin typeface="Helvetica" pitchFamily="2" charset="0"/>
                            </a:rPr>
                            <a:t>5</a:t>
                          </a:r>
                          <a:endParaRPr lang="en-US" sz="1400" dirty="0">
                            <a:latin typeface="Helvetica" pitchFamily="2" charset="0"/>
                          </a:endParaRP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428544379"/>
                      </a:ext>
                    </a:extLst>
                  </a:tr>
                  <a:tr h="518160">
                    <a:tc>
                      <a:txBody>
                        <a:bodyPr/>
                        <a:lstStyle/>
                        <a:p>
                          <a:r>
                            <a:rPr lang="en-US" sz="1400" b="0" dirty="0">
                              <a:solidFill>
                                <a:schemeClr val="tx1"/>
                              </a:solidFill>
                              <a:latin typeface="Helvetica" pitchFamily="2" charset="0"/>
                            </a:rPr>
                            <a:t>SC models</a:t>
                          </a:r>
                        </a:p>
                      </a:txBody>
                      <a:tcPr/>
                    </a:tc>
                    <a:tc gridSpan="2">
                      <a:txBody>
                        <a:bodyPr/>
                        <a:lstStyle/>
                        <a:p>
                          <a:r>
                            <a:rPr lang="en-US" sz="1400" dirty="0">
                              <a:latin typeface="Helvetica" pitchFamily="2" charset="0"/>
                            </a:rPr>
                            <a:t>Quasi-frozen, PIC 2.5 D</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315176218"/>
                      </a:ext>
                    </a:extLst>
                  </a:tr>
                </a:tbl>
              </a:graphicData>
            </a:graphic>
          </p:graphicFrame>
        </mc:Fallback>
      </mc:AlternateContent>
      <p:sp>
        <p:nvSpPr>
          <p:cNvPr id="19" name="TextBox 18">
            <a:extLst>
              <a:ext uri="{FF2B5EF4-FFF2-40B4-BE49-F238E27FC236}">
                <a16:creationId xmlns:a16="http://schemas.microsoft.com/office/drawing/2014/main" id="{BA93E3D1-F40D-B6DF-0CDA-FBD0A899793F}"/>
              </a:ext>
            </a:extLst>
          </p:cNvPr>
          <p:cNvSpPr txBox="1"/>
          <p:nvPr/>
        </p:nvSpPr>
        <p:spPr>
          <a:xfrm>
            <a:off x="4296083" y="5529312"/>
            <a:ext cx="3864236" cy="1415772"/>
          </a:xfrm>
          <a:prstGeom prst="rect">
            <a:avLst/>
          </a:prstGeom>
          <a:noFill/>
        </p:spPr>
        <p:txBody>
          <a:bodyPr wrap="square" lIns="365760" tIns="274320" rIns="365760" bIns="274320" rtlCol="0">
            <a:spAutoFit/>
          </a:bodyPr>
          <a:lstStyle/>
          <a:p>
            <a:r>
              <a:rPr lang="en-US" sz="1400" b="1" dirty="0">
                <a:solidFill>
                  <a:schemeClr val="accent1"/>
                </a:solidFill>
                <a:latin typeface="Helvetica" pitchFamily="2" charset="0"/>
              </a:rPr>
              <a:t>NOT a detailed list!</a:t>
            </a:r>
          </a:p>
          <a:p>
            <a:r>
              <a:rPr lang="en-US" sz="1400" b="1" baseline="30000" dirty="0">
                <a:solidFill>
                  <a:schemeClr val="accent1"/>
                </a:solidFill>
                <a:latin typeface="Helvetica" pitchFamily="2" charset="0"/>
              </a:rPr>
              <a:t>†</a:t>
            </a:r>
            <a:r>
              <a:rPr lang="en-US" sz="1400" b="1" dirty="0">
                <a:solidFill>
                  <a:schemeClr val="accent1"/>
                </a:solidFill>
                <a:latin typeface="Helvetica" pitchFamily="2" charset="0"/>
              </a:rPr>
              <a:t>Dipoles and quadrupoles only. NIO, sextupoles, octupoles turned off.</a:t>
            </a:r>
          </a:p>
          <a:p>
            <a:r>
              <a:rPr lang="en-US" sz="1400" b="1" dirty="0">
                <a:solidFill>
                  <a:srgbClr val="C00000"/>
                </a:solidFill>
                <a:latin typeface="Helvetica" pitchFamily="2" charset="0"/>
              </a:rPr>
              <a:t>*Same initial coords in all codes</a:t>
            </a:r>
          </a:p>
        </p:txBody>
      </p:sp>
      <p:pic>
        <p:nvPicPr>
          <p:cNvPr id="11" name="Picture 10">
            <a:extLst>
              <a:ext uri="{FF2B5EF4-FFF2-40B4-BE49-F238E27FC236}">
                <a16:creationId xmlns:a16="http://schemas.microsoft.com/office/drawing/2014/main" id="{67F671A9-F22A-F862-2612-902797513AA3}"/>
              </a:ext>
            </a:extLst>
          </p:cNvPr>
          <p:cNvPicPr>
            <a:picLocks noChangeAspect="1"/>
          </p:cNvPicPr>
          <p:nvPr/>
        </p:nvPicPr>
        <p:blipFill>
          <a:blip r:embed="rId5"/>
          <a:stretch>
            <a:fillRect/>
          </a:stretch>
        </p:blipFill>
        <p:spPr>
          <a:xfrm>
            <a:off x="8182353" y="1192863"/>
            <a:ext cx="3336857" cy="5245488"/>
          </a:xfrm>
          <a:prstGeom prst="rect">
            <a:avLst/>
          </a:prstGeom>
        </p:spPr>
      </p:pic>
    </p:spTree>
    <p:extLst>
      <p:ext uri="{BB962C8B-B14F-4D97-AF65-F5344CB8AC3E}">
        <p14:creationId xmlns:p14="http://schemas.microsoft.com/office/powerpoint/2010/main" val="171456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34B681-3329-7C6E-DE1A-5001D517FB9F}"/>
              </a:ext>
            </a:extLst>
          </p:cNvPr>
          <p:cNvSpPr>
            <a:spLocks noGrp="1"/>
          </p:cNvSpPr>
          <p:nvPr>
            <p:ph type="body" sz="quarter" idx="10"/>
          </p:nvPr>
        </p:nvSpPr>
        <p:spPr>
          <a:xfrm>
            <a:off x="309516" y="1718631"/>
            <a:ext cx="11204153" cy="4637719"/>
          </a:xfrm>
        </p:spPr>
        <p:txBody>
          <a:bodyPr/>
          <a:lstStyle/>
          <a:p>
            <a:pPr marL="0" indent="0">
              <a:buNone/>
            </a:pPr>
            <a:r>
              <a:rPr lang="en-US" b="1" dirty="0">
                <a:solidFill>
                  <a:schemeClr val="accent1"/>
                </a:solidFill>
              </a:rPr>
              <a:t>Processor:</a:t>
            </a:r>
            <a:r>
              <a:rPr lang="en-US" dirty="0"/>
              <a:t> </a:t>
            </a:r>
            <a:r>
              <a:rPr lang="en-US" sz="1800" dirty="0">
                <a:solidFill>
                  <a:schemeClr val="bg1">
                    <a:lumMod val="50000"/>
                  </a:schemeClr>
                </a:solidFill>
              </a:rPr>
              <a:t>AMD EPYC 7543 32-Core Processor; the pod's </a:t>
            </a:r>
            <a:r>
              <a:rPr lang="en-US" sz="1800" dirty="0" err="1">
                <a:solidFill>
                  <a:schemeClr val="bg1">
                    <a:lumMod val="50000"/>
                  </a:schemeClr>
                </a:solidFill>
              </a:rPr>
              <a:t>cgroup</a:t>
            </a:r>
            <a:r>
              <a:rPr lang="en-US" sz="1800" dirty="0">
                <a:solidFill>
                  <a:schemeClr val="bg1">
                    <a:lumMod val="50000"/>
                  </a:schemeClr>
                </a:solidFill>
              </a:rPr>
              <a:t> quota is 32 CPUs and 20 GiB, shared.</a:t>
            </a:r>
          </a:p>
          <a:p>
            <a:pPr marL="0" indent="0">
              <a:buNone/>
            </a:pPr>
            <a:r>
              <a:rPr lang="en-US" b="1" dirty="0">
                <a:solidFill>
                  <a:schemeClr val="accent1"/>
                </a:solidFill>
              </a:rPr>
              <a:t>GPU:</a:t>
            </a:r>
            <a:r>
              <a:rPr lang="en-US" dirty="0"/>
              <a:t> </a:t>
            </a:r>
            <a:r>
              <a:rPr lang="en-US" sz="1800" dirty="0">
                <a:solidFill>
                  <a:schemeClr val="bg1">
                    <a:lumMod val="50000"/>
                  </a:schemeClr>
                </a:solidFill>
              </a:rPr>
              <a:t>NVIDIA A100 80GB PCIe, MIG slice 1g.10gb, of which 10.20 GB is usable.</a:t>
            </a:r>
          </a:p>
          <a:p>
            <a:pPr marL="0" indent="0">
              <a:buNone/>
            </a:pPr>
            <a:endParaRPr lang="en-US" sz="1800" dirty="0">
              <a:solidFill>
                <a:schemeClr val="bg1">
                  <a:lumMod val="50000"/>
                </a:schemeClr>
              </a:solidFill>
            </a:endParaRPr>
          </a:p>
          <a:p>
            <a:pPr marL="0" indent="0">
              <a:buNone/>
            </a:pPr>
            <a:endParaRPr lang="en-US" sz="1800" dirty="0">
              <a:solidFill>
                <a:schemeClr val="bg1">
                  <a:lumMod val="50000"/>
                </a:schemeClr>
              </a:solidFill>
            </a:endParaRPr>
          </a:p>
          <a:p>
            <a:pPr marL="0" indent="0">
              <a:buNone/>
            </a:pPr>
            <a:endParaRPr lang="en-US" sz="1800" dirty="0">
              <a:solidFill>
                <a:schemeClr val="bg1">
                  <a:lumMod val="50000"/>
                </a:schemeClr>
              </a:solidFill>
            </a:endParaRPr>
          </a:p>
          <a:p>
            <a:pPr marL="0" indent="0">
              <a:buNone/>
            </a:pPr>
            <a:endParaRPr lang="en-US" sz="1800" dirty="0">
              <a:solidFill>
                <a:schemeClr val="bg1">
                  <a:lumMod val="50000"/>
                </a:schemeClr>
              </a:solidFill>
            </a:endParaRPr>
          </a:p>
          <a:p>
            <a:pPr marL="0" indent="0">
              <a:buNone/>
            </a:pPr>
            <a:endParaRPr lang="en-US" sz="1800" dirty="0">
              <a:solidFill>
                <a:schemeClr val="bg1">
                  <a:lumMod val="50000"/>
                </a:schemeClr>
              </a:solidFill>
            </a:endParaRPr>
          </a:p>
          <a:p>
            <a:pPr marL="0" indent="0">
              <a:buNone/>
            </a:pPr>
            <a:endParaRPr lang="en-US" sz="1800" dirty="0">
              <a:solidFill>
                <a:schemeClr val="bg1">
                  <a:lumMod val="50000"/>
                </a:schemeClr>
              </a:solidFill>
            </a:endParaRPr>
          </a:p>
          <a:p>
            <a:pPr marL="0" indent="0">
              <a:buNone/>
            </a:pPr>
            <a:endParaRPr lang="en-US" sz="1800" dirty="0">
              <a:solidFill>
                <a:schemeClr val="bg1">
                  <a:lumMod val="50000"/>
                </a:schemeClr>
              </a:solidFill>
            </a:endParaRPr>
          </a:p>
          <a:p>
            <a:pPr marL="0" indent="0">
              <a:buNone/>
            </a:pPr>
            <a:endParaRPr lang="en-US" sz="1800" dirty="0">
              <a:solidFill>
                <a:schemeClr val="bg1">
                  <a:lumMod val="50000"/>
                </a:schemeClr>
              </a:solidFill>
            </a:endParaRPr>
          </a:p>
          <a:p>
            <a:pPr marL="0" indent="0">
              <a:buNone/>
            </a:pPr>
            <a:r>
              <a:rPr lang="en-US" sz="1800" dirty="0">
                <a:solidFill>
                  <a:schemeClr val="bg1">
                    <a:lumMod val="50000"/>
                  </a:schemeClr>
                </a:solidFill>
              </a:rPr>
              <a:t>*Modified and extended: </a:t>
            </a:r>
            <a:r>
              <a:rPr lang="en-US" sz="1200" b="1" dirty="0">
                <a:solidFill>
                  <a:schemeClr val="accent3"/>
                </a:solidFill>
              </a:rPr>
              <a:t>https://</a:t>
            </a:r>
            <a:r>
              <a:rPr lang="en-US" sz="1200" b="1" dirty="0" err="1">
                <a:solidFill>
                  <a:schemeClr val="accent3"/>
                </a:solidFill>
              </a:rPr>
              <a:t>github.com</a:t>
            </a:r>
            <a:r>
              <a:rPr lang="en-US" sz="1200" b="1" dirty="0">
                <a:solidFill>
                  <a:schemeClr val="accent3"/>
                </a:solidFill>
              </a:rPr>
              <a:t>/</a:t>
            </a:r>
            <a:r>
              <a:rPr lang="en-US" sz="1200" b="1" dirty="0" err="1">
                <a:solidFill>
                  <a:schemeClr val="accent3"/>
                </a:solidFill>
              </a:rPr>
              <a:t>bcathey-fnal</a:t>
            </a:r>
            <a:r>
              <a:rPr lang="en-US" sz="1200" b="1" dirty="0">
                <a:solidFill>
                  <a:schemeClr val="accent3"/>
                </a:solidFill>
              </a:rPr>
              <a:t>/</a:t>
            </a:r>
            <a:r>
              <a:rPr lang="en-US" sz="1200" b="1" dirty="0" err="1">
                <a:solidFill>
                  <a:schemeClr val="accent3"/>
                </a:solidFill>
              </a:rPr>
              <a:t>py</a:t>
            </a:r>
            <a:r>
              <a:rPr lang="en-US" sz="1200" b="1" dirty="0">
                <a:solidFill>
                  <a:schemeClr val="accent3"/>
                </a:solidFill>
              </a:rPr>
              <a:t>-orbit-iota</a:t>
            </a:r>
          </a:p>
          <a:p>
            <a:pPr marL="0" indent="0">
              <a:buNone/>
            </a:pPr>
            <a:r>
              <a:rPr lang="en-US" sz="1800" baseline="30000" dirty="0">
                <a:solidFill>
                  <a:schemeClr val="bg1">
                    <a:lumMod val="50000"/>
                  </a:schemeClr>
                </a:solidFill>
              </a:rPr>
              <a:t>†</a:t>
            </a:r>
            <a:r>
              <a:rPr lang="en-US" sz="1800" dirty="0">
                <a:solidFill>
                  <a:schemeClr val="bg1">
                    <a:lumMod val="50000"/>
                  </a:schemeClr>
                </a:solidFill>
              </a:rPr>
              <a:t>Measured on a different cluster</a:t>
            </a:r>
          </a:p>
          <a:p>
            <a:pPr marL="0" indent="0">
              <a:buNone/>
            </a:pPr>
            <a:endParaRPr lang="en-US" dirty="0"/>
          </a:p>
        </p:txBody>
      </p:sp>
      <p:sp>
        <p:nvSpPr>
          <p:cNvPr id="3" name="Title 2">
            <a:extLst>
              <a:ext uri="{FF2B5EF4-FFF2-40B4-BE49-F238E27FC236}">
                <a16:creationId xmlns:a16="http://schemas.microsoft.com/office/drawing/2014/main" id="{7009BE00-7CB3-B451-F97D-019CA1F106FD}"/>
              </a:ext>
            </a:extLst>
          </p:cNvPr>
          <p:cNvSpPr>
            <a:spLocks noGrp="1"/>
          </p:cNvSpPr>
          <p:nvPr>
            <p:ph type="title"/>
          </p:nvPr>
        </p:nvSpPr>
        <p:spPr/>
        <p:txBody>
          <a:bodyPr/>
          <a:lstStyle/>
          <a:p>
            <a:r>
              <a:rPr lang="en-US" dirty="0"/>
              <a:t>Ran four codes and two types of models</a:t>
            </a:r>
          </a:p>
        </p:txBody>
      </p:sp>
      <p:sp>
        <p:nvSpPr>
          <p:cNvPr id="4" name="Text Placeholder 3">
            <a:extLst>
              <a:ext uri="{FF2B5EF4-FFF2-40B4-BE49-F238E27FC236}">
                <a16:creationId xmlns:a16="http://schemas.microsoft.com/office/drawing/2014/main" id="{AF0DFC4A-3F07-120E-D6C3-F08A3DD6CF99}"/>
              </a:ext>
            </a:extLst>
          </p:cNvPr>
          <p:cNvSpPr>
            <a:spLocks noGrp="1"/>
          </p:cNvSpPr>
          <p:nvPr>
            <p:ph type="body" sz="quarter" idx="37"/>
          </p:nvPr>
        </p:nvSpPr>
        <p:spPr/>
        <p:txBody>
          <a:bodyPr/>
          <a:lstStyle/>
          <a:p>
            <a:r>
              <a:rPr lang="en-US" dirty="0"/>
              <a:t>Quasi-frozen models are not much faster than PIC 2.5 D for 10</a:t>
            </a:r>
            <a:r>
              <a:rPr lang="en-US" baseline="30000" dirty="0"/>
              <a:t>5</a:t>
            </a:r>
            <a:r>
              <a:rPr lang="en-US" dirty="0"/>
              <a:t> particles.</a:t>
            </a:r>
          </a:p>
        </p:txBody>
      </p:sp>
      <p:sp>
        <p:nvSpPr>
          <p:cNvPr id="5" name="Footer Placeholder 4">
            <a:extLst>
              <a:ext uri="{FF2B5EF4-FFF2-40B4-BE49-F238E27FC236}">
                <a16:creationId xmlns:a16="http://schemas.microsoft.com/office/drawing/2014/main" id="{D78B617A-A2C9-605F-F262-9D89F6CEDE69}"/>
              </a:ext>
            </a:extLst>
          </p:cNvPr>
          <p:cNvSpPr>
            <a:spLocks noGrp="1"/>
          </p:cNvSpPr>
          <p:nvPr>
            <p:ph type="ftr" sz="quarter" idx="39"/>
          </p:nvPr>
        </p:nvSpPr>
        <p:spPr/>
        <p:txBody>
          <a:bodyPr/>
          <a:lstStyle/>
          <a:p>
            <a:pPr>
              <a:defRPr/>
            </a:pPr>
            <a:r>
              <a:rPr lang="en-US" dirty="0"/>
              <a:t>Nilanjan Banerjee | Space-charge dynamics in bare IOTA</a:t>
            </a:r>
          </a:p>
        </p:txBody>
      </p:sp>
      <p:sp>
        <p:nvSpPr>
          <p:cNvPr id="6" name="Slide Number Placeholder 5">
            <a:extLst>
              <a:ext uri="{FF2B5EF4-FFF2-40B4-BE49-F238E27FC236}">
                <a16:creationId xmlns:a16="http://schemas.microsoft.com/office/drawing/2014/main" id="{E0A6F44A-6AFF-EA34-8401-B1E42F850256}"/>
              </a:ext>
            </a:extLst>
          </p:cNvPr>
          <p:cNvSpPr>
            <a:spLocks noGrp="1"/>
          </p:cNvSpPr>
          <p:nvPr>
            <p:ph type="sldNum" sz="quarter" idx="40"/>
          </p:nvPr>
        </p:nvSpPr>
        <p:spPr/>
        <p:txBody>
          <a:bodyPr/>
          <a:lstStyle/>
          <a:p>
            <a:fld id="{F4BAA12D-5F28-3140-935A-44BF4B54B6B6}" type="slidenum">
              <a:rPr lang="en-US" smtClean="0"/>
              <a:pPr/>
              <a:t>6</a:t>
            </a:fld>
            <a:endParaRPr lang="en-US" dirty="0"/>
          </a:p>
        </p:txBody>
      </p:sp>
      <p:graphicFrame>
        <p:nvGraphicFramePr>
          <p:cNvPr id="7" name="Table 6">
            <a:extLst>
              <a:ext uri="{FF2B5EF4-FFF2-40B4-BE49-F238E27FC236}">
                <a16:creationId xmlns:a16="http://schemas.microsoft.com/office/drawing/2014/main" id="{453C6E19-A6E8-E20D-B99A-F6E5576DCD21}"/>
              </a:ext>
            </a:extLst>
          </p:cNvPr>
          <p:cNvGraphicFramePr>
            <a:graphicFrameLocks noGrp="1"/>
          </p:cNvGraphicFramePr>
          <p:nvPr>
            <p:extLst>
              <p:ext uri="{D42A27DB-BD31-4B8C-83A1-F6EECF244321}">
                <p14:modId xmlns:p14="http://schemas.microsoft.com/office/powerpoint/2010/main" val="3400117257"/>
              </p:ext>
            </p:extLst>
          </p:nvPr>
        </p:nvGraphicFramePr>
        <p:xfrm>
          <a:off x="138753" y="2541553"/>
          <a:ext cx="11545678" cy="2863502"/>
        </p:xfrm>
        <a:graphic>
          <a:graphicData uri="http://schemas.openxmlformats.org/drawingml/2006/table">
            <a:tbl>
              <a:tblPr firstRow="1" bandRow="1">
                <a:tableStyleId>{69012ECD-51FC-41F1-AA8D-1B2483CD663E}</a:tableStyleId>
              </a:tblPr>
              <a:tblGrid>
                <a:gridCol w="1454226">
                  <a:extLst>
                    <a:ext uri="{9D8B030D-6E8A-4147-A177-3AD203B41FA5}">
                      <a16:colId xmlns:a16="http://schemas.microsoft.com/office/drawing/2014/main" val="269262544"/>
                    </a:ext>
                  </a:extLst>
                </a:gridCol>
                <a:gridCol w="2522863">
                  <a:extLst>
                    <a:ext uri="{9D8B030D-6E8A-4147-A177-3AD203B41FA5}">
                      <a16:colId xmlns:a16="http://schemas.microsoft.com/office/drawing/2014/main" val="3282192040"/>
                    </a:ext>
                  </a:extLst>
                </a:gridCol>
                <a:gridCol w="2522863">
                  <a:extLst>
                    <a:ext uri="{9D8B030D-6E8A-4147-A177-3AD203B41FA5}">
                      <a16:colId xmlns:a16="http://schemas.microsoft.com/office/drawing/2014/main" val="1356808235"/>
                    </a:ext>
                  </a:extLst>
                </a:gridCol>
                <a:gridCol w="2633031">
                  <a:extLst>
                    <a:ext uri="{9D8B030D-6E8A-4147-A177-3AD203B41FA5}">
                      <a16:colId xmlns:a16="http://schemas.microsoft.com/office/drawing/2014/main" val="2990131095"/>
                    </a:ext>
                  </a:extLst>
                </a:gridCol>
                <a:gridCol w="2412695">
                  <a:extLst>
                    <a:ext uri="{9D8B030D-6E8A-4147-A177-3AD203B41FA5}">
                      <a16:colId xmlns:a16="http://schemas.microsoft.com/office/drawing/2014/main" val="3022499706"/>
                    </a:ext>
                  </a:extLst>
                </a:gridCol>
              </a:tblGrid>
              <a:tr h="1589774">
                <a:tc>
                  <a:txBody>
                    <a:bodyPr/>
                    <a:lstStyle/>
                    <a:p>
                      <a:endParaRPr lang="en-US" dirty="0"/>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err="1">
                          <a:solidFill>
                            <a:srgbClr val="D62728"/>
                          </a:solidFill>
                          <a:latin typeface="Helvetica" pitchFamily="2" charset="0"/>
                          <a:cs typeface="Calibri" panose="020F0502020204030204" pitchFamily="34" charset="0"/>
                        </a:rPr>
                        <a:t>ImpactX</a:t>
                      </a:r>
                      <a:endParaRPr lang="en-US" sz="4000" dirty="0">
                        <a:solidFill>
                          <a:srgbClr val="D62728"/>
                        </a:solidFill>
                        <a:latin typeface="Helvetica" pitchFamily="2"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3"/>
                          </a:solidFill>
                          <a:latin typeface="Helvetica" pitchFamily="2" charset="0"/>
                          <a:cs typeface="Calibri" panose="020F0502020204030204" pitchFamily="34" charset="0"/>
                        </a:rPr>
                        <a:t>A. Huebl et. al, in Proc. NAPAC’22, TUYE2, pp. 302-306, 2022.</a:t>
                      </a:r>
                    </a:p>
                  </a:txBody>
                  <a:tcP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000" dirty="0" err="1">
                          <a:solidFill>
                            <a:srgbClr val="984EA3"/>
                          </a:solidFill>
                          <a:latin typeface="Helvetica" pitchFamily="2" charset="0"/>
                          <a:cs typeface="Calibri" panose="020F0502020204030204" pitchFamily="34" charset="0"/>
                        </a:rPr>
                        <a:t>Lifetrac</a:t>
                      </a:r>
                      <a:endParaRPr lang="en-US" sz="4000" dirty="0">
                        <a:solidFill>
                          <a:srgbClr val="984EA3"/>
                        </a:solidFill>
                        <a:latin typeface="Helvetica" pitchFamily="2"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Calibri" panose="020F0502020204030204" pitchFamily="34" charset="0"/>
                        </a:rPr>
                        <a:t>D. N. </a:t>
                      </a:r>
                      <a:r>
                        <a:rPr kumimoji="0" lang="en-US" sz="1200" b="1" i="0" u="none" strike="noStrike" kern="1200" cap="none" spc="0" normalizeH="0" baseline="0" noProof="0" dirty="0" err="1">
                          <a:ln>
                            <a:noFill/>
                          </a:ln>
                          <a:solidFill>
                            <a:srgbClr val="33B9B5"/>
                          </a:solidFill>
                          <a:effectLst/>
                          <a:uLnTx/>
                          <a:uFillTx/>
                          <a:latin typeface="Helvetica" pitchFamily="2" charset="0"/>
                          <a:ea typeface="+mn-ea"/>
                          <a:cs typeface="Calibri" panose="020F0502020204030204" pitchFamily="34" charset="0"/>
                        </a:rPr>
                        <a:t>Shatilov</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Calibri" panose="020F0502020204030204" pitchFamily="34" charset="0"/>
                        </a:rPr>
                        <a:t> et al., in Proc. PAC'05, Knoxville, TN, USA, May 2005, paper TPAT084, pp. 4138-4140.</a:t>
                      </a:r>
                    </a:p>
                  </a:txBody>
                  <a:tcPr>
                    <a:noFill/>
                  </a:tcPr>
                </a:tc>
                <a:tc>
                  <a:txBody>
                    <a:bodyPr/>
                    <a:lstStyle/>
                    <a:p>
                      <a:pPr algn="ctr"/>
                      <a:r>
                        <a:rPr lang="en-US" sz="4000" dirty="0">
                          <a:solidFill>
                            <a:srgbClr val="4DAF4A"/>
                          </a:solidFill>
                          <a:latin typeface="Helvetica" pitchFamily="2" charset="0"/>
                          <a:cs typeface="Calibri" panose="020F0502020204030204" pitchFamily="34" charset="0"/>
                        </a:rPr>
                        <a:t>PyORBIT*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3"/>
                          </a:solidFill>
                          <a:latin typeface="Helvetica" pitchFamily="2" charset="0"/>
                          <a:cs typeface="Calibri" panose="020F0502020204030204" pitchFamily="34" charset="0"/>
                        </a:rPr>
                        <a:t>A. </a:t>
                      </a:r>
                      <a:r>
                        <a:rPr lang="en-US" sz="1200" b="1" dirty="0" err="1">
                          <a:solidFill>
                            <a:schemeClr val="accent3"/>
                          </a:solidFill>
                          <a:latin typeface="Helvetica" pitchFamily="2" charset="0"/>
                          <a:cs typeface="Calibri" panose="020F0502020204030204" pitchFamily="34" charset="0"/>
                        </a:rPr>
                        <a:t>Shishlo</a:t>
                      </a:r>
                      <a:r>
                        <a:rPr lang="en-US" sz="1200" b="1" dirty="0">
                          <a:solidFill>
                            <a:schemeClr val="accent3"/>
                          </a:solidFill>
                          <a:latin typeface="Helvetica" pitchFamily="2" charset="0"/>
                          <a:cs typeface="Calibri" panose="020F0502020204030204" pitchFamily="34" charset="0"/>
                        </a:rPr>
                        <a:t> et al., Procedia Computer Science 51, pp. 1272-1281, 2015.</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3"/>
                        </a:solidFill>
                        <a:latin typeface="Helvetica" pitchFamily="2"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3"/>
                        </a:solidFill>
                        <a:latin typeface="Helvetica" pitchFamily="2"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3"/>
                        </a:solidFill>
                        <a:latin typeface="Helvetica" pitchFamily="2"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3"/>
                        </a:solidFill>
                        <a:latin typeface="Helvetica" pitchFamily="2"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accent3"/>
                        </a:solidFill>
                        <a:latin typeface="Helvetica" pitchFamily="2"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3"/>
                          </a:solidFill>
                          <a:latin typeface="Helvetica" pitchFamily="2" charset="0"/>
                          <a:cs typeface="Calibri" panose="020F0502020204030204" pitchFamily="34" charset="0"/>
                        </a:rPr>
                        <a:t>G. Iadarola et al., in Proc. HB'23, Geneva, Switzerland, Oct. 2023, pp. 73-80.</a:t>
                      </a:r>
                    </a:p>
                  </a:txBody>
                  <a:tcPr>
                    <a:noFill/>
                  </a:tcPr>
                </a:tc>
                <a:extLst>
                  <a:ext uri="{0D108BD9-81ED-4DB2-BD59-A6C34878D82A}">
                    <a16:rowId xmlns:a16="http://schemas.microsoft.com/office/drawing/2014/main" val="1832720161"/>
                  </a:ext>
                </a:extLst>
              </a:tr>
              <a:tr h="424576">
                <a:tc>
                  <a:txBody>
                    <a:bodyPr/>
                    <a:lstStyle/>
                    <a:p>
                      <a:endParaRPr lang="en-US" dirty="0"/>
                    </a:p>
                  </a:txBody>
                  <a:tcPr/>
                </a:tc>
                <a:tc>
                  <a:txBody>
                    <a:bodyPr/>
                    <a:lstStyle/>
                    <a:p>
                      <a:r>
                        <a:rPr lang="en-US" dirty="0"/>
                        <a:t>Processor, </a:t>
                      </a:r>
                      <a:r>
                        <a:rPr lang="en-US" dirty="0" err="1"/>
                        <a:t>ms</a:t>
                      </a:r>
                      <a:r>
                        <a:rPr lang="en-US" dirty="0"/>
                        <a:t>/turn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MPI ranks, </a:t>
                      </a:r>
                      <a:r>
                        <a:rPr lang="en-US" dirty="0" err="1"/>
                        <a:t>ms</a:t>
                      </a:r>
                      <a:r>
                        <a:rPr lang="en-US" dirty="0"/>
                        <a:t>/turn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MPI ranks, </a:t>
                      </a:r>
                      <a:r>
                        <a:rPr lang="en-US" dirty="0" err="1"/>
                        <a:t>ms</a:t>
                      </a:r>
                      <a:r>
                        <a:rPr lang="en-US" dirty="0"/>
                        <a:t>/turn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Processor, </a:t>
                      </a:r>
                      <a:r>
                        <a:rPr lang="en-US" dirty="0" err="1"/>
                        <a:t>ms</a:t>
                      </a:r>
                      <a:r>
                        <a:rPr lang="en-US" dirty="0"/>
                        <a:t>/turn</a:t>
                      </a:r>
                    </a:p>
                  </a:txBody>
                  <a:tcPr/>
                </a:tc>
                <a:extLst>
                  <a:ext uri="{0D108BD9-81ED-4DB2-BD59-A6C34878D82A}">
                    <a16:rowId xmlns:a16="http://schemas.microsoft.com/office/drawing/2014/main" val="2587701209"/>
                  </a:ext>
                </a:extLst>
              </a:tr>
              <a:tr h="424576">
                <a:tc>
                  <a:txBody>
                    <a:bodyPr/>
                    <a:lstStyle/>
                    <a:p>
                      <a:r>
                        <a:rPr lang="en-US" dirty="0"/>
                        <a:t>PIC 2.5 D</a:t>
                      </a:r>
                    </a:p>
                  </a:txBody>
                  <a:tcPr/>
                </a:tc>
                <a:tc>
                  <a:txBody>
                    <a:bodyPr/>
                    <a:lstStyle/>
                    <a:p>
                      <a:r>
                        <a:rPr lang="en-US" dirty="0"/>
                        <a:t>GPU, 562</a:t>
                      </a:r>
                    </a:p>
                  </a:txBody>
                  <a:tcPr/>
                </a:tc>
                <a:tc>
                  <a:txBody>
                    <a:bodyPr/>
                    <a:lstStyle/>
                    <a:p>
                      <a:r>
                        <a:rPr lang="en-US" dirty="0"/>
                        <a:t>N/A</a:t>
                      </a:r>
                    </a:p>
                  </a:txBody>
                  <a:tcPr/>
                </a:tc>
                <a:tc>
                  <a:txBody>
                    <a:bodyPr/>
                    <a:lstStyle/>
                    <a:p>
                      <a:r>
                        <a:rPr lang="en-US" dirty="0"/>
                        <a:t>8, 834</a:t>
                      </a:r>
                    </a:p>
                  </a:txBody>
                  <a:tcPr/>
                </a:tc>
                <a:tc>
                  <a:txBody>
                    <a:bodyPr/>
                    <a:lstStyle/>
                    <a:p>
                      <a:r>
                        <a:rPr lang="en-US" dirty="0"/>
                        <a:t>GPU, 1127</a:t>
                      </a:r>
                    </a:p>
                  </a:txBody>
                  <a:tcPr/>
                </a:tc>
                <a:extLst>
                  <a:ext uri="{0D108BD9-81ED-4DB2-BD59-A6C34878D82A}">
                    <a16:rowId xmlns:a16="http://schemas.microsoft.com/office/drawing/2014/main" val="2250736998"/>
                  </a:ext>
                </a:extLst>
              </a:tr>
              <a:tr h="424576">
                <a:tc>
                  <a:txBody>
                    <a:bodyPr/>
                    <a:lstStyle/>
                    <a:p>
                      <a:r>
                        <a:rPr lang="en-US" dirty="0"/>
                        <a:t>Quasi-frozen</a:t>
                      </a:r>
                    </a:p>
                  </a:txBody>
                  <a:tcPr/>
                </a:tc>
                <a:tc>
                  <a:txBody>
                    <a:bodyPr/>
                    <a:lstStyle/>
                    <a:p>
                      <a:r>
                        <a:rPr lang="en-US" dirty="0"/>
                        <a:t>GPU, 642</a:t>
                      </a:r>
                    </a:p>
                  </a:txBody>
                  <a:tcPr/>
                </a:tc>
                <a:tc>
                  <a:txBody>
                    <a:bodyPr/>
                    <a:lstStyle/>
                    <a:p>
                      <a:r>
                        <a:rPr lang="en-US" dirty="0"/>
                        <a:t>64, 52.5</a:t>
                      </a:r>
                      <a:r>
                        <a:rPr lang="en-US" baseline="30000" dirty="0"/>
                        <a:t>†</a:t>
                      </a:r>
                    </a:p>
                  </a:txBody>
                  <a:tcPr/>
                </a:tc>
                <a:tc>
                  <a:txBody>
                    <a:bodyPr/>
                    <a:lstStyle/>
                    <a:p>
                      <a:r>
                        <a:rPr lang="en-US" dirty="0"/>
                        <a:t>8, 2600</a:t>
                      </a:r>
                    </a:p>
                  </a:txBody>
                  <a:tcPr/>
                </a:tc>
                <a:tc>
                  <a:txBody>
                    <a:bodyPr/>
                    <a:lstStyle/>
                    <a:p>
                      <a:r>
                        <a:rPr lang="en-US" dirty="0"/>
                        <a:t>GPU, 1083</a:t>
                      </a:r>
                    </a:p>
                  </a:txBody>
                  <a:tcPr/>
                </a:tc>
                <a:extLst>
                  <a:ext uri="{0D108BD9-81ED-4DB2-BD59-A6C34878D82A}">
                    <a16:rowId xmlns:a16="http://schemas.microsoft.com/office/drawing/2014/main" val="172028410"/>
                  </a:ext>
                </a:extLst>
              </a:tr>
            </a:tbl>
          </a:graphicData>
        </a:graphic>
      </p:graphicFrame>
      <p:pic>
        <p:nvPicPr>
          <p:cNvPr id="8" name="Picture 7">
            <a:extLst>
              <a:ext uri="{FF2B5EF4-FFF2-40B4-BE49-F238E27FC236}">
                <a16:creationId xmlns:a16="http://schemas.microsoft.com/office/drawing/2014/main" id="{1193C121-5EF6-8B2F-5ED2-82CDB3549F87}"/>
              </a:ext>
            </a:extLst>
          </p:cNvPr>
          <p:cNvPicPr>
            <a:picLocks noChangeAspect="1"/>
          </p:cNvPicPr>
          <p:nvPr/>
        </p:nvPicPr>
        <p:blipFill>
          <a:blip r:embed="rId3"/>
          <a:stretch>
            <a:fillRect/>
          </a:stretch>
        </p:blipFill>
        <p:spPr>
          <a:xfrm>
            <a:off x="9642227" y="2519519"/>
            <a:ext cx="1077218" cy="1077218"/>
          </a:xfrm>
          <a:prstGeom prst="rect">
            <a:avLst/>
          </a:prstGeom>
        </p:spPr>
      </p:pic>
    </p:spTree>
    <p:extLst>
      <p:ext uri="{BB962C8B-B14F-4D97-AF65-F5344CB8AC3E}">
        <p14:creationId xmlns:p14="http://schemas.microsoft.com/office/powerpoint/2010/main" val="420575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364395-3CDD-6340-3605-AC4569D29E4F}"/>
              </a:ext>
            </a:extLst>
          </p:cNvPr>
          <p:cNvPicPr>
            <a:picLocks noChangeAspect="1"/>
          </p:cNvPicPr>
          <p:nvPr/>
        </p:nvPicPr>
        <p:blipFill>
          <a:blip r:embed="rId3"/>
          <a:stretch>
            <a:fillRect/>
          </a:stretch>
        </p:blipFill>
        <p:spPr>
          <a:xfrm>
            <a:off x="5218061" y="1382082"/>
            <a:ext cx="6366751" cy="4655567"/>
          </a:xfrm>
          <a:prstGeom prst="rect">
            <a:avLst/>
          </a:prstGeom>
        </p:spPr>
      </p:pic>
      <mc:AlternateContent xmlns:mc="http://schemas.openxmlformats.org/markup-compatibility/2006" xmlns:a14="http://schemas.microsoft.com/office/drawing/2010/main">
        <mc:Choice Requires="a14">
          <p:sp>
            <p:nvSpPr>
              <p:cNvPr id="2" name="Text Placeholder 1">
                <a:extLst>
                  <a:ext uri="{FF2B5EF4-FFF2-40B4-BE49-F238E27FC236}">
                    <a16:creationId xmlns:a16="http://schemas.microsoft.com/office/drawing/2014/main" id="{5A2DDD6E-0CAC-E8A2-59CE-B5E546B5D6FF}"/>
                  </a:ext>
                </a:extLst>
              </p:cNvPr>
              <p:cNvSpPr>
                <a:spLocks noGrp="1"/>
              </p:cNvSpPr>
              <p:nvPr>
                <p:ph type="body" sz="quarter" idx="10"/>
              </p:nvPr>
            </p:nvSpPr>
            <p:spPr>
              <a:xfrm>
                <a:off x="914399" y="1700784"/>
                <a:ext cx="4424941" cy="4655566"/>
              </a:xfrm>
            </p:spPr>
            <p:txBody>
              <a:bodyPr/>
              <a:lstStyle/>
              <a:p>
                <a:pPr marL="0" indent="0">
                  <a:buNone/>
                </a:pPr>
                <a:r>
                  <a:rPr lang="en-US" dirty="0"/>
                  <a:t>Normal mode emittance and beam loss vs time for 100 synchrotron periods.</a:t>
                </a:r>
              </a:p>
              <a:p>
                <a:r>
                  <a:rPr lang="en-US" dirty="0"/>
                  <a:t>Final rms emittance agrees to 15 % and loss to 0.1 % for </a:t>
                </a:r>
                <a14:m>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&lt;0.5</m:t>
                    </m:r>
                  </m:oMath>
                </a14:m>
                <a:r>
                  <a:rPr lang="en-US" dirty="0"/>
                  <a:t> mA (</a:t>
                </a:r>
                <a14:m>
                  <m:oMath xmlns:m="http://schemas.openxmlformats.org/officeDocument/2006/math">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𝑦</m:t>
                            </m:r>
                          </m:sub>
                        </m:sSub>
                      </m:e>
                    </m:d>
                    <m:r>
                      <a:rPr lang="en-US" i="1">
                        <a:latin typeface="Cambria Math" panose="02040503050406030204" pitchFamily="18" charset="0"/>
                        <a:ea typeface="Cambria Math" panose="02040503050406030204" pitchFamily="18" charset="0"/>
                      </a:rPr>
                      <m:t>&lt;0.12</m:t>
                    </m:r>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𝑦</m:t>
                        </m:r>
                      </m:sub>
                    </m:sSub>
                    <m:r>
                      <a:rPr lang="en-US" i="1">
                        <a:latin typeface="Cambria Math" panose="02040503050406030204" pitchFamily="18" charset="0"/>
                      </a:rPr>
                      <m:t>=5.3</m:t>
                    </m:r>
                  </m:oMath>
                </a14:m>
                <a:r>
                  <a:rPr lang="en-US" dirty="0"/>
                  <a:t>) over all models.</a:t>
                </a:r>
              </a:p>
              <a:p>
                <a:r>
                  <a:rPr lang="en-US" dirty="0"/>
                  <a:t>At 0.5 mA, and 1 mA, PIC and quasi-frozen approaches diverge from each other.</a:t>
                </a:r>
              </a:p>
              <a:p>
                <a:r>
                  <a:rPr lang="en-US" dirty="0"/>
                  <a:t>Beyond the integer resonance (2 mA), both PIC 2.5D and quasi-frozen </a:t>
                </a:r>
                <a:r>
                  <a:rPr lang="en-US" dirty="0" err="1"/>
                  <a:t>ImpactX</a:t>
                </a:r>
                <a:r>
                  <a:rPr lang="en-US" dirty="0"/>
                  <a:t> models diverge from others.</a:t>
                </a:r>
              </a:p>
              <a:p>
                <a:pPr marL="0" indent="0">
                  <a:buNone/>
                </a:pPr>
                <a:r>
                  <a:rPr lang="en-US" dirty="0"/>
                  <a:t>RMS emittance is influenced by halo.</a:t>
                </a:r>
              </a:p>
            </p:txBody>
          </p:sp>
        </mc:Choice>
        <mc:Fallback xmlns="">
          <p:sp>
            <p:nvSpPr>
              <p:cNvPr id="2" name="Text Placeholder 1">
                <a:extLst>
                  <a:ext uri="{FF2B5EF4-FFF2-40B4-BE49-F238E27FC236}">
                    <a16:creationId xmlns:a16="http://schemas.microsoft.com/office/drawing/2014/main" id="{5A2DDD6E-0CAC-E8A2-59CE-B5E546B5D6FF}"/>
                  </a:ext>
                </a:extLst>
              </p:cNvPr>
              <p:cNvSpPr>
                <a:spLocks noGrp="1" noRot="1" noChangeAspect="1" noMove="1" noResize="1" noEditPoints="1" noAdjustHandles="1" noChangeArrowheads="1" noChangeShapeType="1" noTextEdit="1"/>
              </p:cNvSpPr>
              <p:nvPr>
                <p:ph type="body" sz="quarter" idx="10"/>
              </p:nvPr>
            </p:nvSpPr>
            <p:spPr>
              <a:xfrm>
                <a:off x="914399" y="1700784"/>
                <a:ext cx="4424941" cy="4655566"/>
              </a:xfrm>
              <a:blipFill>
                <a:blip r:embed="rId4"/>
                <a:stretch>
                  <a:fillRect l="-3438" t="-1630" r="-4871"/>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77C12960-CE35-072E-68C3-3232D6A2BCB7}"/>
              </a:ext>
            </a:extLst>
          </p:cNvPr>
          <p:cNvSpPr>
            <a:spLocks noGrp="1"/>
          </p:cNvSpPr>
          <p:nvPr>
            <p:ph type="title"/>
          </p:nvPr>
        </p:nvSpPr>
        <p:spPr/>
        <p:txBody>
          <a:bodyPr/>
          <a:lstStyle/>
          <a:p>
            <a:r>
              <a:rPr lang="en-US" dirty="0"/>
              <a:t>Codes generally agree with each other</a:t>
            </a:r>
          </a:p>
        </p:txBody>
      </p:sp>
      <p:sp>
        <p:nvSpPr>
          <p:cNvPr id="4" name="Text Placeholder 3">
            <a:extLst>
              <a:ext uri="{FF2B5EF4-FFF2-40B4-BE49-F238E27FC236}">
                <a16:creationId xmlns:a16="http://schemas.microsoft.com/office/drawing/2014/main" id="{F9D85D41-4E89-D803-2F71-A771402507BD}"/>
              </a:ext>
            </a:extLst>
          </p:cNvPr>
          <p:cNvSpPr>
            <a:spLocks noGrp="1"/>
          </p:cNvSpPr>
          <p:nvPr>
            <p:ph type="body" sz="quarter" idx="37"/>
          </p:nvPr>
        </p:nvSpPr>
        <p:spPr/>
        <p:txBody>
          <a:bodyPr>
            <a:normAutofit/>
          </a:bodyPr>
          <a:lstStyle/>
          <a:p>
            <a:r>
              <a:rPr lang="en-US" dirty="0"/>
              <a:t>But PIC and Quasi-frozen approaches diverge in rms emittance after crossing resonances.</a:t>
            </a:r>
          </a:p>
        </p:txBody>
      </p:sp>
      <p:sp>
        <p:nvSpPr>
          <p:cNvPr id="5" name="Footer Placeholder 4">
            <a:extLst>
              <a:ext uri="{FF2B5EF4-FFF2-40B4-BE49-F238E27FC236}">
                <a16:creationId xmlns:a16="http://schemas.microsoft.com/office/drawing/2014/main" id="{90C3F2DB-7006-7B75-B0E9-4089A89691A1}"/>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6" name="Slide Number Placeholder 5">
            <a:extLst>
              <a:ext uri="{FF2B5EF4-FFF2-40B4-BE49-F238E27FC236}">
                <a16:creationId xmlns:a16="http://schemas.microsoft.com/office/drawing/2014/main" id="{03076CB2-E71C-8A5D-8A10-CEAE41FF2AFF}"/>
              </a:ext>
            </a:extLst>
          </p:cNvPr>
          <p:cNvSpPr>
            <a:spLocks noGrp="1"/>
          </p:cNvSpPr>
          <p:nvPr>
            <p:ph type="sldNum" sz="quarter" idx="40"/>
          </p:nvPr>
        </p:nvSpPr>
        <p:spPr/>
        <p:txBody>
          <a:bodyPr/>
          <a:lstStyle/>
          <a:p>
            <a:fld id="{F4BAA12D-5F28-3140-935A-44BF4B54B6B6}" type="slidenum">
              <a:rPr lang="en-US" smtClean="0"/>
              <a:pPr/>
              <a:t>7</a:t>
            </a:fld>
            <a:endParaRPr lang="en-US"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514EFE0-ABB6-5666-C6B4-6673445D0A57}"/>
                  </a:ext>
                </a:extLst>
              </p:cNvPr>
              <p:cNvSpPr txBox="1"/>
              <p:nvPr/>
            </p:nvSpPr>
            <p:spPr>
              <a:xfrm>
                <a:off x="5705855" y="5778460"/>
                <a:ext cx="1178805" cy="907171"/>
              </a:xfrm>
              <a:prstGeom prst="rect">
                <a:avLst/>
              </a:prstGeom>
              <a:noFill/>
            </p:spPr>
            <p:txBody>
              <a:bodyPr wrap="square" lIns="365760" tIns="274320" rIns="365760" bIns="274320" rtlCol="0">
                <a:spAutoFit/>
              </a:bodyPr>
              <a:lstStyle/>
              <a:p>
                <a:pPr algn="ctr">
                  <a:spcAft>
                    <a:spcPts val="800"/>
                  </a:spcAft>
                </a:pPr>
                <a14:m>
                  <m:oMathPara xmlns:m="http://schemas.openxmlformats.org/officeDocument/2006/math">
                    <m:oMath>
                      <m:d>
                        <m:dPr>
                          <m:begChr m:val="|"/>
                          <m:endChr m:val="|"/>
                          <m:ctrlPr>
                            <a:rPr lang="en-US" sz="1400" b="1" i="0" smtClean="0">
                              <a:latin typeface="Cambria Math" panose="02040503050406030204" pitchFamily="18" charset="0"/>
                              <a:ea typeface="Cambria Math" panose="02040503050406030204" pitchFamily="18" charset="0"/>
                            </a:rPr>
                          </m:ctrlPr>
                        </m:dPr>
                        <m:e>
                          <m:r>
                            <a:rPr lang="en-US" sz="1400" b="1" i="0" smtClean="0">
                              <a:latin typeface="Cambria Math" panose="02040503050406030204" pitchFamily="18" charset="0"/>
                              <a:ea typeface="Cambria Math" panose="02040503050406030204" pitchFamily="18" charset="0"/>
                            </a:rPr>
                            <m:t>∆</m:t>
                          </m:r>
                          <m:sSub>
                            <m:sSubPr>
                              <m:ctrlPr>
                                <a:rPr lang="en-US" sz="1400" b="1" i="0" smtClean="0">
                                  <a:latin typeface="Cambria Math" panose="02040503050406030204" pitchFamily="18" charset="0"/>
                                  <a:ea typeface="Cambria Math" panose="02040503050406030204" pitchFamily="18" charset="0"/>
                                </a:rPr>
                              </m:ctrlPr>
                            </m:sSubPr>
                            <m:e>
                              <m:r>
                                <a:rPr lang="en-US" sz="1400" b="1" i="0" smtClean="0">
                                  <a:latin typeface="Cambria Math" panose="02040503050406030204" pitchFamily="18" charset="0"/>
                                  <a:ea typeface="Cambria Math" panose="02040503050406030204" pitchFamily="18" charset="0"/>
                                </a:rPr>
                                <m:t>𝐐</m:t>
                              </m:r>
                            </m:e>
                            <m:sub>
                              <m:r>
                                <a:rPr lang="en-US" sz="1400" b="1" i="0" smtClean="0">
                                  <a:latin typeface="Cambria Math" panose="02040503050406030204" pitchFamily="18" charset="0"/>
                                  <a:ea typeface="Cambria Math" panose="02040503050406030204" pitchFamily="18" charset="0"/>
                                </a:rPr>
                                <m:t>𝐲</m:t>
                              </m:r>
                            </m:sub>
                          </m:sSub>
                        </m:e>
                      </m:d>
                      <m:r>
                        <a:rPr lang="en-US" sz="1400" b="1" i="0" smtClean="0">
                          <a:latin typeface="Cambria Math" panose="02040503050406030204" pitchFamily="18" charset="0"/>
                          <a:ea typeface="Cambria Math" panose="02040503050406030204" pitchFamily="18" charset="0"/>
                        </a:rPr>
                        <m:t> ~ </m:t>
                      </m:r>
                      <m:r>
                        <a:rPr lang="en-US" sz="1400" b="1" i="0" smtClean="0">
                          <a:latin typeface="Cambria Math" panose="02040503050406030204" pitchFamily="18" charset="0"/>
                          <a:ea typeface="Cambria Math" panose="02040503050406030204" pitchFamily="18" charset="0"/>
                        </a:rPr>
                        <m:t>𝟎</m:t>
                      </m:r>
                      <m:r>
                        <a:rPr lang="en-US" sz="1400" b="1" i="0" smtClean="0">
                          <a:latin typeface="Cambria Math" panose="02040503050406030204" pitchFamily="18" charset="0"/>
                          <a:ea typeface="Cambria Math" panose="02040503050406030204" pitchFamily="18" charset="0"/>
                        </a:rPr>
                        <m:t>.</m:t>
                      </m:r>
                      <m:r>
                        <a:rPr lang="en-US" sz="1400" b="1" i="0" smtClean="0">
                          <a:latin typeface="Cambria Math" panose="02040503050406030204" pitchFamily="18" charset="0"/>
                          <a:ea typeface="Cambria Math" panose="02040503050406030204" pitchFamily="18" charset="0"/>
                        </a:rPr>
                        <m:t>𝟎𝟎</m:t>
                      </m:r>
                    </m:oMath>
                  </m:oMathPara>
                </a14:m>
                <a:endParaRPr lang="en-US" sz="1400" b="1" dirty="0">
                  <a:latin typeface="Helvetica" pitchFamily="2" charset="0"/>
                </a:endParaRPr>
              </a:p>
            </p:txBody>
          </p:sp>
        </mc:Choice>
        <mc:Fallback xmlns="">
          <p:sp>
            <p:nvSpPr>
              <p:cNvPr id="8" name="TextBox 7">
                <a:extLst>
                  <a:ext uri="{FF2B5EF4-FFF2-40B4-BE49-F238E27FC236}">
                    <a16:creationId xmlns:a16="http://schemas.microsoft.com/office/drawing/2014/main" id="{F514EFE0-ABB6-5666-C6B4-6673445D0A57}"/>
                  </a:ext>
                </a:extLst>
              </p:cNvPr>
              <p:cNvSpPr txBox="1">
                <a:spLocks noRot="1" noChangeAspect="1" noMove="1" noResize="1" noEditPoints="1" noAdjustHandles="1" noChangeArrowheads="1" noChangeShapeType="1" noTextEdit="1"/>
              </p:cNvSpPr>
              <p:nvPr/>
            </p:nvSpPr>
            <p:spPr>
              <a:xfrm>
                <a:off x="5705855" y="5778460"/>
                <a:ext cx="1178805" cy="90717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1E80050-BAD4-1154-DE27-0665CB5D7AD5}"/>
                  </a:ext>
                </a:extLst>
              </p:cNvPr>
              <p:cNvSpPr txBox="1"/>
              <p:nvPr/>
            </p:nvSpPr>
            <p:spPr>
              <a:xfrm>
                <a:off x="7222632" y="5778459"/>
                <a:ext cx="1178805" cy="907171"/>
              </a:xfrm>
              <a:prstGeom prst="rect">
                <a:avLst/>
              </a:prstGeom>
              <a:noFill/>
            </p:spPr>
            <p:txBody>
              <a:bodyPr wrap="square" lIns="365760" tIns="274320" rIns="365760" bIns="274320" rtlCol="0">
                <a:spAutoFit/>
              </a:bodyPr>
              <a:lstStyle/>
              <a:p>
                <a:pPr algn="ctr">
                  <a:spcAft>
                    <a:spcPts val="800"/>
                  </a:spcAft>
                </a:pPr>
                <a14:m>
                  <m:oMathPara xmlns:m="http://schemas.openxmlformats.org/officeDocument/2006/math">
                    <m:oMath>
                      <m:d>
                        <m:dPr>
                          <m:begChr m:val="|"/>
                          <m:endChr m:val="|"/>
                          <m:ctrlPr>
                            <a:rPr lang="en-US" sz="1400" b="1" i="0" smtClean="0">
                              <a:latin typeface="Cambria Math" panose="02040503050406030204" pitchFamily="18" charset="0"/>
                              <a:ea typeface="Cambria Math" panose="02040503050406030204" pitchFamily="18" charset="0"/>
                            </a:rPr>
                          </m:ctrlPr>
                        </m:dPr>
                        <m:e>
                          <m:r>
                            <a:rPr lang="en-US" sz="1400" b="1" i="0" smtClean="0">
                              <a:latin typeface="Cambria Math" panose="02040503050406030204" pitchFamily="18" charset="0"/>
                              <a:ea typeface="Cambria Math" panose="02040503050406030204" pitchFamily="18" charset="0"/>
                            </a:rPr>
                            <m:t>∆</m:t>
                          </m:r>
                          <m:sSub>
                            <m:sSubPr>
                              <m:ctrlPr>
                                <a:rPr lang="en-US" sz="1400" b="1" i="0" smtClean="0">
                                  <a:latin typeface="Cambria Math" panose="02040503050406030204" pitchFamily="18" charset="0"/>
                                  <a:ea typeface="Cambria Math" panose="02040503050406030204" pitchFamily="18" charset="0"/>
                                </a:rPr>
                              </m:ctrlPr>
                            </m:sSubPr>
                            <m:e>
                              <m:r>
                                <a:rPr lang="en-US" sz="1400" b="1" i="0" smtClean="0">
                                  <a:latin typeface="Cambria Math" panose="02040503050406030204" pitchFamily="18" charset="0"/>
                                  <a:ea typeface="Cambria Math" panose="02040503050406030204" pitchFamily="18" charset="0"/>
                                </a:rPr>
                                <m:t>𝐐</m:t>
                              </m:r>
                            </m:e>
                            <m:sub>
                              <m:r>
                                <a:rPr lang="en-US" sz="1400" b="1" i="0" smtClean="0">
                                  <a:latin typeface="Cambria Math" panose="02040503050406030204" pitchFamily="18" charset="0"/>
                                  <a:ea typeface="Cambria Math" panose="02040503050406030204" pitchFamily="18" charset="0"/>
                                </a:rPr>
                                <m:t>𝐲</m:t>
                              </m:r>
                            </m:sub>
                          </m:sSub>
                        </m:e>
                      </m:d>
                      <m:r>
                        <a:rPr lang="en-US" sz="1400" b="1" i="0" smtClean="0">
                          <a:latin typeface="Cambria Math" panose="02040503050406030204" pitchFamily="18" charset="0"/>
                          <a:ea typeface="Cambria Math" panose="02040503050406030204" pitchFamily="18" charset="0"/>
                        </a:rPr>
                        <m:t> ~ </m:t>
                      </m:r>
                      <m:r>
                        <a:rPr lang="en-US" sz="1400" b="1" i="0" smtClean="0">
                          <a:latin typeface="Cambria Math" panose="02040503050406030204" pitchFamily="18" charset="0"/>
                          <a:ea typeface="Cambria Math" panose="02040503050406030204" pitchFamily="18" charset="0"/>
                        </a:rPr>
                        <m:t>𝟎</m:t>
                      </m:r>
                      <m:r>
                        <a:rPr lang="en-US" sz="1400" b="1" i="0" smtClean="0">
                          <a:latin typeface="Cambria Math" panose="02040503050406030204" pitchFamily="18" charset="0"/>
                          <a:ea typeface="Cambria Math" panose="02040503050406030204" pitchFamily="18" charset="0"/>
                        </a:rPr>
                        <m:t>.</m:t>
                      </m:r>
                      <m:r>
                        <a:rPr lang="en-US" sz="1400" b="1" i="0" smtClean="0">
                          <a:latin typeface="Cambria Math" panose="02040503050406030204" pitchFamily="18" charset="0"/>
                          <a:ea typeface="Cambria Math" panose="02040503050406030204" pitchFamily="18" charset="0"/>
                        </a:rPr>
                        <m:t>𝟏𝟐</m:t>
                      </m:r>
                    </m:oMath>
                  </m:oMathPara>
                </a14:m>
                <a:endParaRPr lang="en-US" sz="1400" b="1" dirty="0">
                  <a:latin typeface="Helvetica" pitchFamily="2" charset="0"/>
                </a:endParaRPr>
              </a:p>
            </p:txBody>
          </p:sp>
        </mc:Choice>
        <mc:Fallback xmlns="">
          <p:sp>
            <p:nvSpPr>
              <p:cNvPr id="9" name="TextBox 8">
                <a:extLst>
                  <a:ext uri="{FF2B5EF4-FFF2-40B4-BE49-F238E27FC236}">
                    <a16:creationId xmlns:a16="http://schemas.microsoft.com/office/drawing/2014/main" id="{81E80050-BAD4-1154-DE27-0665CB5D7AD5}"/>
                  </a:ext>
                </a:extLst>
              </p:cNvPr>
              <p:cNvSpPr txBox="1">
                <a:spLocks noRot="1" noChangeAspect="1" noMove="1" noResize="1" noEditPoints="1" noAdjustHandles="1" noChangeArrowheads="1" noChangeShapeType="1" noTextEdit="1"/>
              </p:cNvSpPr>
              <p:nvPr/>
            </p:nvSpPr>
            <p:spPr>
              <a:xfrm>
                <a:off x="7222632" y="5778459"/>
                <a:ext cx="1178805" cy="90717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92E1D8A-28A4-DF33-2E2F-40A8B7442B69}"/>
                  </a:ext>
                </a:extLst>
              </p:cNvPr>
              <p:cNvSpPr txBox="1"/>
              <p:nvPr/>
            </p:nvSpPr>
            <p:spPr>
              <a:xfrm>
                <a:off x="8703178" y="5778459"/>
                <a:ext cx="1178805" cy="907171"/>
              </a:xfrm>
              <a:prstGeom prst="rect">
                <a:avLst/>
              </a:prstGeom>
              <a:noFill/>
            </p:spPr>
            <p:txBody>
              <a:bodyPr wrap="square" lIns="365760" tIns="274320" rIns="365760" bIns="274320" rtlCol="0">
                <a:spAutoFit/>
              </a:bodyPr>
              <a:lstStyle/>
              <a:p>
                <a:pPr algn="ctr">
                  <a:spcAft>
                    <a:spcPts val="800"/>
                  </a:spcAft>
                </a:pPr>
                <a14:m>
                  <m:oMathPara xmlns:m="http://schemas.openxmlformats.org/officeDocument/2006/math">
                    <m:oMath>
                      <m:d>
                        <m:dPr>
                          <m:begChr m:val="|"/>
                          <m:endChr m:val="|"/>
                          <m:ctrlPr>
                            <a:rPr lang="en-US" sz="1400" b="1" i="0" smtClean="0">
                              <a:latin typeface="Cambria Math" panose="02040503050406030204" pitchFamily="18" charset="0"/>
                              <a:ea typeface="Cambria Math" panose="02040503050406030204" pitchFamily="18" charset="0"/>
                            </a:rPr>
                          </m:ctrlPr>
                        </m:dPr>
                        <m:e>
                          <m:r>
                            <a:rPr lang="en-US" sz="1400" b="1" i="0" smtClean="0">
                              <a:latin typeface="Cambria Math" panose="02040503050406030204" pitchFamily="18" charset="0"/>
                              <a:ea typeface="Cambria Math" panose="02040503050406030204" pitchFamily="18" charset="0"/>
                            </a:rPr>
                            <m:t>∆</m:t>
                          </m:r>
                          <m:sSub>
                            <m:sSubPr>
                              <m:ctrlPr>
                                <a:rPr lang="en-US" sz="1400" b="1" i="0" smtClean="0">
                                  <a:latin typeface="Cambria Math" panose="02040503050406030204" pitchFamily="18" charset="0"/>
                                  <a:ea typeface="Cambria Math" panose="02040503050406030204" pitchFamily="18" charset="0"/>
                                </a:rPr>
                              </m:ctrlPr>
                            </m:sSubPr>
                            <m:e>
                              <m:r>
                                <a:rPr lang="en-US" sz="1400" b="1" i="0" smtClean="0">
                                  <a:latin typeface="Cambria Math" panose="02040503050406030204" pitchFamily="18" charset="0"/>
                                  <a:ea typeface="Cambria Math" panose="02040503050406030204" pitchFamily="18" charset="0"/>
                                </a:rPr>
                                <m:t>𝐐</m:t>
                              </m:r>
                            </m:e>
                            <m:sub>
                              <m:r>
                                <a:rPr lang="en-US" sz="1400" b="1" i="0" smtClean="0">
                                  <a:latin typeface="Cambria Math" panose="02040503050406030204" pitchFamily="18" charset="0"/>
                                  <a:ea typeface="Cambria Math" panose="02040503050406030204" pitchFamily="18" charset="0"/>
                                </a:rPr>
                                <m:t>𝐲</m:t>
                              </m:r>
                            </m:sub>
                          </m:sSub>
                        </m:e>
                      </m:d>
                      <m:r>
                        <a:rPr lang="en-US" sz="1400" b="1" i="0" smtClean="0">
                          <a:latin typeface="Cambria Math" panose="02040503050406030204" pitchFamily="18" charset="0"/>
                          <a:ea typeface="Cambria Math" panose="02040503050406030204" pitchFamily="18" charset="0"/>
                        </a:rPr>
                        <m:t> ~ </m:t>
                      </m:r>
                      <m:r>
                        <a:rPr lang="en-US" sz="1400" b="1" i="0" smtClean="0">
                          <a:latin typeface="Cambria Math" panose="02040503050406030204" pitchFamily="18" charset="0"/>
                          <a:ea typeface="Cambria Math" panose="02040503050406030204" pitchFamily="18" charset="0"/>
                        </a:rPr>
                        <m:t>𝟎𝟐𝟒</m:t>
                      </m:r>
                    </m:oMath>
                  </m:oMathPara>
                </a14:m>
                <a:endParaRPr lang="en-US" sz="1400" b="1" dirty="0">
                  <a:latin typeface="Helvetica" pitchFamily="2" charset="0"/>
                </a:endParaRPr>
              </a:p>
            </p:txBody>
          </p:sp>
        </mc:Choice>
        <mc:Fallback xmlns="">
          <p:sp>
            <p:nvSpPr>
              <p:cNvPr id="10" name="TextBox 9">
                <a:extLst>
                  <a:ext uri="{FF2B5EF4-FFF2-40B4-BE49-F238E27FC236}">
                    <a16:creationId xmlns:a16="http://schemas.microsoft.com/office/drawing/2014/main" id="{F92E1D8A-28A4-DF33-2E2F-40A8B7442B69}"/>
                  </a:ext>
                </a:extLst>
              </p:cNvPr>
              <p:cNvSpPr txBox="1">
                <a:spLocks noRot="1" noChangeAspect="1" noMove="1" noResize="1" noEditPoints="1" noAdjustHandles="1" noChangeArrowheads="1" noChangeShapeType="1" noTextEdit="1"/>
              </p:cNvSpPr>
              <p:nvPr/>
            </p:nvSpPr>
            <p:spPr>
              <a:xfrm>
                <a:off x="8703178" y="5778459"/>
                <a:ext cx="1178805" cy="90717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15B3EA1-EE40-4A09-07BA-927942E62975}"/>
                  </a:ext>
                </a:extLst>
              </p:cNvPr>
              <p:cNvSpPr txBox="1"/>
              <p:nvPr/>
            </p:nvSpPr>
            <p:spPr>
              <a:xfrm>
                <a:off x="10183724" y="5814304"/>
                <a:ext cx="1178805" cy="907171"/>
              </a:xfrm>
              <a:prstGeom prst="rect">
                <a:avLst/>
              </a:prstGeom>
              <a:noFill/>
            </p:spPr>
            <p:txBody>
              <a:bodyPr wrap="square" lIns="365760" tIns="274320" rIns="365760" bIns="274320" rtlCol="0">
                <a:spAutoFit/>
              </a:bodyPr>
              <a:lstStyle/>
              <a:p>
                <a:pPr algn="ctr">
                  <a:spcAft>
                    <a:spcPts val="800"/>
                  </a:spcAft>
                </a:pPr>
                <a14:m>
                  <m:oMathPara xmlns:m="http://schemas.openxmlformats.org/officeDocument/2006/math">
                    <m:oMath>
                      <m:d>
                        <m:dPr>
                          <m:begChr m:val="|"/>
                          <m:endChr m:val="|"/>
                          <m:ctrlPr>
                            <a:rPr lang="en-US" sz="1400" b="1" i="0" smtClean="0">
                              <a:latin typeface="Cambria Math" panose="02040503050406030204" pitchFamily="18" charset="0"/>
                              <a:ea typeface="Cambria Math" panose="02040503050406030204" pitchFamily="18" charset="0"/>
                            </a:rPr>
                          </m:ctrlPr>
                        </m:dPr>
                        <m:e>
                          <m:r>
                            <a:rPr lang="en-US" sz="1400" b="1" i="0" smtClean="0">
                              <a:latin typeface="Cambria Math" panose="02040503050406030204" pitchFamily="18" charset="0"/>
                              <a:ea typeface="Cambria Math" panose="02040503050406030204" pitchFamily="18" charset="0"/>
                            </a:rPr>
                            <m:t>∆</m:t>
                          </m:r>
                          <m:sSub>
                            <m:sSubPr>
                              <m:ctrlPr>
                                <a:rPr lang="en-US" sz="1400" b="1" i="0" smtClean="0">
                                  <a:latin typeface="Cambria Math" panose="02040503050406030204" pitchFamily="18" charset="0"/>
                                  <a:ea typeface="Cambria Math" panose="02040503050406030204" pitchFamily="18" charset="0"/>
                                </a:rPr>
                              </m:ctrlPr>
                            </m:sSubPr>
                            <m:e>
                              <m:r>
                                <a:rPr lang="en-US" sz="1400" b="1" i="0" smtClean="0">
                                  <a:latin typeface="Cambria Math" panose="02040503050406030204" pitchFamily="18" charset="0"/>
                                  <a:ea typeface="Cambria Math" panose="02040503050406030204" pitchFamily="18" charset="0"/>
                                </a:rPr>
                                <m:t>𝐐</m:t>
                              </m:r>
                            </m:e>
                            <m:sub>
                              <m:r>
                                <a:rPr lang="en-US" sz="1400" b="1" i="0" smtClean="0">
                                  <a:latin typeface="Cambria Math" panose="02040503050406030204" pitchFamily="18" charset="0"/>
                                  <a:ea typeface="Cambria Math" panose="02040503050406030204" pitchFamily="18" charset="0"/>
                                </a:rPr>
                                <m:t>𝐲</m:t>
                              </m:r>
                            </m:sub>
                          </m:sSub>
                        </m:e>
                      </m:d>
                      <m:r>
                        <a:rPr lang="en-US" sz="1400" b="1" i="0" smtClean="0">
                          <a:latin typeface="Cambria Math" panose="02040503050406030204" pitchFamily="18" charset="0"/>
                          <a:ea typeface="Cambria Math" panose="02040503050406030204" pitchFamily="18" charset="0"/>
                        </a:rPr>
                        <m:t> ~ </m:t>
                      </m:r>
                      <m:r>
                        <a:rPr lang="en-US" sz="1400" b="1" i="0" smtClean="0">
                          <a:latin typeface="Cambria Math" panose="02040503050406030204" pitchFamily="18" charset="0"/>
                          <a:ea typeface="Cambria Math" panose="02040503050406030204" pitchFamily="18" charset="0"/>
                        </a:rPr>
                        <m:t>𝟎</m:t>
                      </m:r>
                      <m:r>
                        <a:rPr lang="en-US" sz="1400" b="1" i="0" smtClean="0">
                          <a:latin typeface="Cambria Math" panose="02040503050406030204" pitchFamily="18" charset="0"/>
                          <a:ea typeface="Cambria Math" panose="02040503050406030204" pitchFamily="18" charset="0"/>
                        </a:rPr>
                        <m:t>.</m:t>
                      </m:r>
                      <m:r>
                        <a:rPr lang="en-US" sz="1400" b="1" i="0" smtClean="0">
                          <a:latin typeface="Cambria Math" panose="02040503050406030204" pitchFamily="18" charset="0"/>
                          <a:ea typeface="Cambria Math" panose="02040503050406030204" pitchFamily="18" charset="0"/>
                        </a:rPr>
                        <m:t>𝟒𝟖</m:t>
                      </m:r>
                    </m:oMath>
                  </m:oMathPara>
                </a14:m>
                <a:endParaRPr lang="en-US" sz="1400" b="1" dirty="0">
                  <a:latin typeface="Helvetica" pitchFamily="2" charset="0"/>
                </a:endParaRPr>
              </a:p>
            </p:txBody>
          </p:sp>
        </mc:Choice>
        <mc:Fallback xmlns="">
          <p:sp>
            <p:nvSpPr>
              <p:cNvPr id="12" name="TextBox 11">
                <a:extLst>
                  <a:ext uri="{FF2B5EF4-FFF2-40B4-BE49-F238E27FC236}">
                    <a16:creationId xmlns:a16="http://schemas.microsoft.com/office/drawing/2014/main" id="{115B3EA1-EE40-4A09-07BA-927942E62975}"/>
                  </a:ext>
                </a:extLst>
              </p:cNvPr>
              <p:cNvSpPr txBox="1">
                <a:spLocks noRot="1" noChangeAspect="1" noMove="1" noResize="1" noEditPoints="1" noAdjustHandles="1" noChangeArrowheads="1" noChangeShapeType="1" noTextEdit="1"/>
              </p:cNvSpPr>
              <p:nvPr/>
            </p:nvSpPr>
            <p:spPr>
              <a:xfrm>
                <a:off x="10183724" y="5814304"/>
                <a:ext cx="1178805" cy="907171"/>
              </a:xfrm>
              <a:prstGeom prst="rect">
                <a:avLst/>
              </a:prstGeom>
              <a:blipFill>
                <a:blip r:embed="rId8"/>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C6BAA21C-29BF-E58B-8490-52F271D3EF6E}"/>
              </a:ext>
            </a:extLst>
          </p:cNvPr>
          <p:cNvSpPr txBox="1"/>
          <p:nvPr/>
        </p:nvSpPr>
        <p:spPr>
          <a:xfrm>
            <a:off x="6486147" y="6154191"/>
            <a:ext cx="3115089" cy="769441"/>
          </a:xfrm>
          <a:prstGeom prst="rect">
            <a:avLst/>
          </a:prstGeom>
          <a:noFill/>
        </p:spPr>
        <p:txBody>
          <a:bodyPr wrap="square" lIns="365760" tIns="274320" rIns="365760" bIns="274320" rtlCol="0">
            <a:spAutoFit/>
          </a:bodyPr>
          <a:lstStyle/>
          <a:p>
            <a:pPr algn="ctr">
              <a:spcAft>
                <a:spcPts val="800"/>
              </a:spcAft>
            </a:pPr>
            <a:r>
              <a:rPr lang="en-US" sz="1400" b="1" dirty="0">
                <a:solidFill>
                  <a:schemeClr val="accent1"/>
                </a:solidFill>
                <a:latin typeface="Helvetica" pitchFamily="2" charset="0"/>
              </a:rPr>
              <a:t>Bare tunes: 5.3, 5.3</a:t>
            </a:r>
          </a:p>
        </p:txBody>
      </p:sp>
      <p:sp>
        <p:nvSpPr>
          <p:cNvPr id="14" name="Rounded Rectangle 13">
            <a:extLst>
              <a:ext uri="{FF2B5EF4-FFF2-40B4-BE49-F238E27FC236}">
                <a16:creationId xmlns:a16="http://schemas.microsoft.com/office/drawing/2014/main" id="{0B3143E3-A17A-FB80-10F0-D9863E9ECD4D}"/>
              </a:ext>
            </a:extLst>
          </p:cNvPr>
          <p:cNvSpPr/>
          <p:nvPr/>
        </p:nvSpPr>
        <p:spPr>
          <a:xfrm>
            <a:off x="10009517" y="1700784"/>
            <a:ext cx="1471283" cy="4838127"/>
          </a:xfrm>
          <a:prstGeom prst="round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2382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79CD3-B4F9-177F-1277-DA26D03E7C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69A776B-CE2C-FC72-C0CE-8A887D3BEFB6}"/>
              </a:ext>
            </a:extLst>
          </p:cNvPr>
          <p:cNvSpPr>
            <a:spLocks noGrp="1"/>
          </p:cNvSpPr>
          <p:nvPr>
            <p:ph type="title"/>
          </p:nvPr>
        </p:nvSpPr>
        <p:spPr/>
        <p:txBody>
          <a:bodyPr/>
          <a:lstStyle/>
          <a:p>
            <a:r>
              <a:rPr lang="en-US" dirty="0"/>
              <a:t>Difference in transverse beam profiles is subtle</a:t>
            </a:r>
          </a:p>
        </p:txBody>
      </p:sp>
      <p:sp>
        <p:nvSpPr>
          <p:cNvPr id="4" name="Text Placeholder 3">
            <a:extLst>
              <a:ext uri="{FF2B5EF4-FFF2-40B4-BE49-F238E27FC236}">
                <a16:creationId xmlns:a16="http://schemas.microsoft.com/office/drawing/2014/main" id="{EA7DCD63-EEA9-0B9E-54A8-678916A55697}"/>
              </a:ext>
            </a:extLst>
          </p:cNvPr>
          <p:cNvSpPr>
            <a:spLocks noGrp="1"/>
          </p:cNvSpPr>
          <p:nvPr>
            <p:ph type="body" sz="quarter" idx="37"/>
          </p:nvPr>
        </p:nvSpPr>
        <p:spPr/>
        <p:txBody>
          <a:bodyPr/>
          <a:lstStyle/>
          <a:p>
            <a:r>
              <a:rPr lang="en-US" dirty="0"/>
              <a:t>Moderate differences only show up near or beyond the integer. </a:t>
            </a:r>
          </a:p>
        </p:txBody>
      </p:sp>
      <p:sp>
        <p:nvSpPr>
          <p:cNvPr id="5" name="Footer Placeholder 4">
            <a:extLst>
              <a:ext uri="{FF2B5EF4-FFF2-40B4-BE49-F238E27FC236}">
                <a16:creationId xmlns:a16="http://schemas.microsoft.com/office/drawing/2014/main" id="{9FBA72A3-0020-A258-5B1F-1E5C1422BB45}"/>
              </a:ext>
            </a:extLst>
          </p:cNvPr>
          <p:cNvSpPr>
            <a:spLocks noGrp="1"/>
          </p:cNvSpPr>
          <p:nvPr>
            <p:ph type="ftr" sz="quarter" idx="39"/>
          </p:nvPr>
        </p:nvSpPr>
        <p:spPr/>
        <p:txBody>
          <a:bodyPr/>
          <a:lstStyle/>
          <a:p>
            <a:pPr>
              <a:defRPr/>
            </a:pPr>
            <a:r>
              <a:rPr lang="en-US" dirty="0"/>
              <a:t>Nilanjan Banerjee | Space-charge dynamics in bare IOTA</a:t>
            </a:r>
          </a:p>
        </p:txBody>
      </p:sp>
      <p:sp>
        <p:nvSpPr>
          <p:cNvPr id="6" name="Slide Number Placeholder 5">
            <a:extLst>
              <a:ext uri="{FF2B5EF4-FFF2-40B4-BE49-F238E27FC236}">
                <a16:creationId xmlns:a16="http://schemas.microsoft.com/office/drawing/2014/main" id="{359ADD90-5BC0-8A42-4203-44EE4EE5EEBB}"/>
              </a:ext>
            </a:extLst>
          </p:cNvPr>
          <p:cNvSpPr>
            <a:spLocks noGrp="1"/>
          </p:cNvSpPr>
          <p:nvPr>
            <p:ph type="sldNum" sz="quarter" idx="40"/>
          </p:nvPr>
        </p:nvSpPr>
        <p:spPr/>
        <p:txBody>
          <a:bodyPr/>
          <a:lstStyle/>
          <a:p>
            <a:fld id="{F4BAA12D-5F28-3140-935A-44BF4B54B6B6}" type="slidenum">
              <a:rPr lang="en-US" smtClean="0"/>
              <a:pPr/>
              <a:t>8</a:t>
            </a:fld>
            <a:endParaRPr lang="en-US" dirty="0"/>
          </a:p>
        </p:txBody>
      </p:sp>
      <p:pic>
        <p:nvPicPr>
          <p:cNvPr id="7" name="Picture 6">
            <a:extLst>
              <a:ext uri="{FF2B5EF4-FFF2-40B4-BE49-F238E27FC236}">
                <a16:creationId xmlns:a16="http://schemas.microsoft.com/office/drawing/2014/main" id="{7C0D70E7-FBA3-6E89-ECB9-911FE2CA69D7}"/>
              </a:ext>
            </a:extLst>
          </p:cNvPr>
          <p:cNvPicPr>
            <a:picLocks noChangeAspect="1"/>
          </p:cNvPicPr>
          <p:nvPr/>
        </p:nvPicPr>
        <p:blipFill>
          <a:blip r:embed="rId3"/>
          <a:stretch>
            <a:fillRect/>
          </a:stretch>
        </p:blipFill>
        <p:spPr>
          <a:xfrm>
            <a:off x="5262628" y="1182704"/>
            <a:ext cx="6373693" cy="5129578"/>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3FE7D23-5E31-692B-D14A-E1F17B3A609D}"/>
                  </a:ext>
                </a:extLst>
              </p:cNvPr>
              <p:cNvSpPr txBox="1"/>
              <p:nvPr/>
            </p:nvSpPr>
            <p:spPr>
              <a:xfrm>
                <a:off x="5992297" y="5998800"/>
                <a:ext cx="1178805" cy="907171"/>
              </a:xfrm>
              <a:prstGeom prst="rect">
                <a:avLst/>
              </a:prstGeom>
              <a:noFill/>
            </p:spPr>
            <p:txBody>
              <a:bodyPr wrap="square" lIns="365760" tIns="274320" rIns="365760" bIns="274320" rtlCol="0">
                <a:spAutoFit/>
              </a:bodyPr>
              <a:lstStyle/>
              <a:p>
                <a:pPr algn="ctr">
                  <a:spcAft>
                    <a:spcPts val="800"/>
                  </a:spcAft>
                </a:pPr>
                <a14:m>
                  <m:oMathPara xmlns:m="http://schemas.openxmlformats.org/officeDocument/2006/math">
                    <m:oMath>
                      <m:d>
                        <m:dPr>
                          <m:begChr m:val="|"/>
                          <m:endChr m:val="|"/>
                          <m:ctrlPr>
                            <a:rPr lang="en-US" sz="1400" b="1" i="0" smtClean="0">
                              <a:latin typeface="Cambria Math" panose="02040503050406030204" pitchFamily="18" charset="0"/>
                              <a:ea typeface="Cambria Math" panose="02040503050406030204" pitchFamily="18" charset="0"/>
                            </a:rPr>
                          </m:ctrlPr>
                        </m:dPr>
                        <m:e>
                          <m:r>
                            <a:rPr lang="en-US" sz="1400" b="1" i="0" smtClean="0">
                              <a:latin typeface="Cambria Math" panose="02040503050406030204" pitchFamily="18" charset="0"/>
                              <a:ea typeface="Cambria Math" panose="02040503050406030204" pitchFamily="18" charset="0"/>
                            </a:rPr>
                            <m:t>∆</m:t>
                          </m:r>
                          <m:sSub>
                            <m:sSubPr>
                              <m:ctrlPr>
                                <a:rPr lang="en-US" sz="1400" b="1" i="0" smtClean="0">
                                  <a:latin typeface="Cambria Math" panose="02040503050406030204" pitchFamily="18" charset="0"/>
                                  <a:ea typeface="Cambria Math" panose="02040503050406030204" pitchFamily="18" charset="0"/>
                                </a:rPr>
                              </m:ctrlPr>
                            </m:sSubPr>
                            <m:e>
                              <m:r>
                                <a:rPr lang="en-US" sz="1400" b="1" i="0" smtClean="0">
                                  <a:latin typeface="Cambria Math" panose="02040503050406030204" pitchFamily="18" charset="0"/>
                                  <a:ea typeface="Cambria Math" panose="02040503050406030204" pitchFamily="18" charset="0"/>
                                </a:rPr>
                                <m:t>𝐐</m:t>
                              </m:r>
                            </m:e>
                            <m:sub>
                              <m:r>
                                <a:rPr lang="en-US" sz="1400" b="1" i="0" smtClean="0">
                                  <a:latin typeface="Cambria Math" panose="02040503050406030204" pitchFamily="18" charset="0"/>
                                  <a:ea typeface="Cambria Math" panose="02040503050406030204" pitchFamily="18" charset="0"/>
                                </a:rPr>
                                <m:t>𝐲</m:t>
                              </m:r>
                            </m:sub>
                          </m:sSub>
                        </m:e>
                      </m:d>
                      <m:r>
                        <a:rPr lang="en-US" sz="1400" b="1" i="0" smtClean="0">
                          <a:latin typeface="Cambria Math" panose="02040503050406030204" pitchFamily="18" charset="0"/>
                          <a:ea typeface="Cambria Math" panose="02040503050406030204" pitchFamily="18" charset="0"/>
                        </a:rPr>
                        <m:t> ~ </m:t>
                      </m:r>
                      <m:r>
                        <a:rPr lang="en-US" sz="1400" b="1" i="0" smtClean="0">
                          <a:latin typeface="Cambria Math" panose="02040503050406030204" pitchFamily="18" charset="0"/>
                          <a:ea typeface="Cambria Math" panose="02040503050406030204" pitchFamily="18" charset="0"/>
                        </a:rPr>
                        <m:t>𝟎</m:t>
                      </m:r>
                      <m:r>
                        <a:rPr lang="en-US" sz="1400" b="1" i="0" smtClean="0">
                          <a:latin typeface="Cambria Math" panose="02040503050406030204" pitchFamily="18" charset="0"/>
                          <a:ea typeface="Cambria Math" panose="02040503050406030204" pitchFamily="18" charset="0"/>
                        </a:rPr>
                        <m:t>.</m:t>
                      </m:r>
                      <m:r>
                        <a:rPr lang="en-US" sz="1400" b="1" i="0" smtClean="0">
                          <a:latin typeface="Cambria Math" panose="02040503050406030204" pitchFamily="18" charset="0"/>
                          <a:ea typeface="Cambria Math" panose="02040503050406030204" pitchFamily="18" charset="0"/>
                        </a:rPr>
                        <m:t>𝟎𝟎</m:t>
                      </m:r>
                    </m:oMath>
                  </m:oMathPara>
                </a14:m>
                <a:endParaRPr lang="en-US" sz="1400" b="1" dirty="0">
                  <a:latin typeface="Helvetica" pitchFamily="2" charset="0"/>
                </a:endParaRPr>
              </a:p>
            </p:txBody>
          </p:sp>
        </mc:Choice>
        <mc:Fallback xmlns="">
          <p:sp>
            <p:nvSpPr>
              <p:cNvPr id="8" name="TextBox 7">
                <a:extLst>
                  <a:ext uri="{FF2B5EF4-FFF2-40B4-BE49-F238E27FC236}">
                    <a16:creationId xmlns:a16="http://schemas.microsoft.com/office/drawing/2014/main" id="{63FE7D23-5E31-692B-D14A-E1F17B3A609D}"/>
                  </a:ext>
                </a:extLst>
              </p:cNvPr>
              <p:cNvSpPr txBox="1">
                <a:spLocks noRot="1" noChangeAspect="1" noMove="1" noResize="1" noEditPoints="1" noAdjustHandles="1" noChangeArrowheads="1" noChangeShapeType="1" noTextEdit="1"/>
              </p:cNvSpPr>
              <p:nvPr/>
            </p:nvSpPr>
            <p:spPr>
              <a:xfrm>
                <a:off x="5992297" y="5998800"/>
                <a:ext cx="1178805" cy="90717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E50C768-FF98-B14B-3043-5C557B6EC2F1}"/>
                  </a:ext>
                </a:extLst>
              </p:cNvPr>
              <p:cNvSpPr txBox="1"/>
              <p:nvPr/>
            </p:nvSpPr>
            <p:spPr>
              <a:xfrm>
                <a:off x="7387887" y="5998799"/>
                <a:ext cx="1178805" cy="907171"/>
              </a:xfrm>
              <a:prstGeom prst="rect">
                <a:avLst/>
              </a:prstGeom>
              <a:noFill/>
            </p:spPr>
            <p:txBody>
              <a:bodyPr wrap="square" lIns="365760" tIns="274320" rIns="365760" bIns="274320" rtlCol="0">
                <a:spAutoFit/>
              </a:bodyPr>
              <a:lstStyle/>
              <a:p>
                <a:pPr algn="ctr">
                  <a:spcAft>
                    <a:spcPts val="800"/>
                  </a:spcAft>
                </a:pPr>
                <a14:m>
                  <m:oMathPara xmlns:m="http://schemas.openxmlformats.org/officeDocument/2006/math">
                    <m:oMath>
                      <m:d>
                        <m:dPr>
                          <m:begChr m:val="|"/>
                          <m:endChr m:val="|"/>
                          <m:ctrlPr>
                            <a:rPr lang="en-US" sz="1400" b="1" i="0" smtClean="0">
                              <a:latin typeface="Cambria Math" panose="02040503050406030204" pitchFamily="18" charset="0"/>
                              <a:ea typeface="Cambria Math" panose="02040503050406030204" pitchFamily="18" charset="0"/>
                            </a:rPr>
                          </m:ctrlPr>
                        </m:dPr>
                        <m:e>
                          <m:r>
                            <a:rPr lang="en-US" sz="1400" b="1" i="0" smtClean="0">
                              <a:latin typeface="Cambria Math" panose="02040503050406030204" pitchFamily="18" charset="0"/>
                              <a:ea typeface="Cambria Math" panose="02040503050406030204" pitchFamily="18" charset="0"/>
                            </a:rPr>
                            <m:t>∆</m:t>
                          </m:r>
                          <m:sSub>
                            <m:sSubPr>
                              <m:ctrlPr>
                                <a:rPr lang="en-US" sz="1400" b="1" i="0" smtClean="0">
                                  <a:latin typeface="Cambria Math" panose="02040503050406030204" pitchFamily="18" charset="0"/>
                                  <a:ea typeface="Cambria Math" panose="02040503050406030204" pitchFamily="18" charset="0"/>
                                </a:rPr>
                              </m:ctrlPr>
                            </m:sSubPr>
                            <m:e>
                              <m:r>
                                <a:rPr lang="en-US" sz="1400" b="1" i="0" smtClean="0">
                                  <a:latin typeface="Cambria Math" panose="02040503050406030204" pitchFamily="18" charset="0"/>
                                  <a:ea typeface="Cambria Math" panose="02040503050406030204" pitchFamily="18" charset="0"/>
                                </a:rPr>
                                <m:t>𝐐</m:t>
                              </m:r>
                            </m:e>
                            <m:sub>
                              <m:r>
                                <a:rPr lang="en-US" sz="1400" b="1" i="0" smtClean="0">
                                  <a:latin typeface="Cambria Math" panose="02040503050406030204" pitchFamily="18" charset="0"/>
                                  <a:ea typeface="Cambria Math" panose="02040503050406030204" pitchFamily="18" charset="0"/>
                                </a:rPr>
                                <m:t>𝐲</m:t>
                              </m:r>
                            </m:sub>
                          </m:sSub>
                        </m:e>
                      </m:d>
                      <m:r>
                        <a:rPr lang="en-US" sz="1400" b="1" i="0" smtClean="0">
                          <a:latin typeface="Cambria Math" panose="02040503050406030204" pitchFamily="18" charset="0"/>
                          <a:ea typeface="Cambria Math" panose="02040503050406030204" pitchFamily="18" charset="0"/>
                        </a:rPr>
                        <m:t> ~ </m:t>
                      </m:r>
                      <m:r>
                        <a:rPr lang="en-US" sz="1400" b="1" i="0" smtClean="0">
                          <a:latin typeface="Cambria Math" panose="02040503050406030204" pitchFamily="18" charset="0"/>
                          <a:ea typeface="Cambria Math" panose="02040503050406030204" pitchFamily="18" charset="0"/>
                        </a:rPr>
                        <m:t>𝟎</m:t>
                      </m:r>
                      <m:r>
                        <a:rPr lang="en-US" sz="1400" b="1" i="0" smtClean="0">
                          <a:latin typeface="Cambria Math" panose="02040503050406030204" pitchFamily="18" charset="0"/>
                          <a:ea typeface="Cambria Math" panose="02040503050406030204" pitchFamily="18" charset="0"/>
                        </a:rPr>
                        <m:t>.</m:t>
                      </m:r>
                      <m:r>
                        <a:rPr lang="en-US" sz="1400" b="1" i="0" smtClean="0">
                          <a:latin typeface="Cambria Math" panose="02040503050406030204" pitchFamily="18" charset="0"/>
                          <a:ea typeface="Cambria Math" panose="02040503050406030204" pitchFamily="18" charset="0"/>
                        </a:rPr>
                        <m:t>𝟏𝟐</m:t>
                      </m:r>
                    </m:oMath>
                  </m:oMathPara>
                </a14:m>
                <a:endParaRPr lang="en-US" sz="1400" b="1" dirty="0">
                  <a:latin typeface="Helvetica" pitchFamily="2" charset="0"/>
                </a:endParaRPr>
              </a:p>
            </p:txBody>
          </p:sp>
        </mc:Choice>
        <mc:Fallback xmlns="">
          <p:sp>
            <p:nvSpPr>
              <p:cNvPr id="10" name="TextBox 9">
                <a:extLst>
                  <a:ext uri="{FF2B5EF4-FFF2-40B4-BE49-F238E27FC236}">
                    <a16:creationId xmlns:a16="http://schemas.microsoft.com/office/drawing/2014/main" id="{CE50C768-FF98-B14B-3043-5C557B6EC2F1}"/>
                  </a:ext>
                </a:extLst>
              </p:cNvPr>
              <p:cNvSpPr txBox="1">
                <a:spLocks noRot="1" noChangeAspect="1" noMove="1" noResize="1" noEditPoints="1" noAdjustHandles="1" noChangeArrowheads="1" noChangeShapeType="1" noTextEdit="1"/>
              </p:cNvSpPr>
              <p:nvPr/>
            </p:nvSpPr>
            <p:spPr>
              <a:xfrm>
                <a:off x="7387887" y="5998799"/>
                <a:ext cx="1178805" cy="90717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644BFF9-DF59-4ADC-A9C2-CDEAE5EF83C1}"/>
                  </a:ext>
                </a:extLst>
              </p:cNvPr>
              <p:cNvSpPr txBox="1"/>
              <p:nvPr/>
            </p:nvSpPr>
            <p:spPr>
              <a:xfrm>
                <a:off x="8846399" y="5998799"/>
                <a:ext cx="1178805" cy="907171"/>
              </a:xfrm>
              <a:prstGeom prst="rect">
                <a:avLst/>
              </a:prstGeom>
              <a:noFill/>
            </p:spPr>
            <p:txBody>
              <a:bodyPr wrap="square" lIns="365760" tIns="274320" rIns="365760" bIns="274320" rtlCol="0">
                <a:spAutoFit/>
              </a:bodyPr>
              <a:lstStyle/>
              <a:p>
                <a:pPr algn="ctr">
                  <a:spcAft>
                    <a:spcPts val="800"/>
                  </a:spcAft>
                </a:pPr>
                <a14:m>
                  <m:oMathPara xmlns:m="http://schemas.openxmlformats.org/officeDocument/2006/math">
                    <m:oMath>
                      <m:d>
                        <m:dPr>
                          <m:begChr m:val="|"/>
                          <m:endChr m:val="|"/>
                          <m:ctrlPr>
                            <a:rPr lang="en-US" sz="1400" b="1" i="0" smtClean="0">
                              <a:latin typeface="Cambria Math" panose="02040503050406030204" pitchFamily="18" charset="0"/>
                              <a:ea typeface="Cambria Math" panose="02040503050406030204" pitchFamily="18" charset="0"/>
                            </a:rPr>
                          </m:ctrlPr>
                        </m:dPr>
                        <m:e>
                          <m:r>
                            <a:rPr lang="en-US" sz="1400" b="1" i="0" smtClean="0">
                              <a:latin typeface="Cambria Math" panose="02040503050406030204" pitchFamily="18" charset="0"/>
                              <a:ea typeface="Cambria Math" panose="02040503050406030204" pitchFamily="18" charset="0"/>
                            </a:rPr>
                            <m:t>∆</m:t>
                          </m:r>
                          <m:sSub>
                            <m:sSubPr>
                              <m:ctrlPr>
                                <a:rPr lang="en-US" sz="1400" b="1" i="0" smtClean="0">
                                  <a:latin typeface="Cambria Math" panose="02040503050406030204" pitchFamily="18" charset="0"/>
                                  <a:ea typeface="Cambria Math" panose="02040503050406030204" pitchFamily="18" charset="0"/>
                                </a:rPr>
                              </m:ctrlPr>
                            </m:sSubPr>
                            <m:e>
                              <m:r>
                                <a:rPr lang="en-US" sz="1400" b="1" i="0" smtClean="0">
                                  <a:latin typeface="Cambria Math" panose="02040503050406030204" pitchFamily="18" charset="0"/>
                                  <a:ea typeface="Cambria Math" panose="02040503050406030204" pitchFamily="18" charset="0"/>
                                </a:rPr>
                                <m:t>𝐐</m:t>
                              </m:r>
                            </m:e>
                            <m:sub>
                              <m:r>
                                <a:rPr lang="en-US" sz="1400" b="1" i="0" smtClean="0">
                                  <a:latin typeface="Cambria Math" panose="02040503050406030204" pitchFamily="18" charset="0"/>
                                  <a:ea typeface="Cambria Math" panose="02040503050406030204" pitchFamily="18" charset="0"/>
                                </a:rPr>
                                <m:t>𝐲</m:t>
                              </m:r>
                            </m:sub>
                          </m:sSub>
                        </m:e>
                      </m:d>
                      <m:r>
                        <a:rPr lang="en-US" sz="1400" b="1" i="0" smtClean="0">
                          <a:latin typeface="Cambria Math" panose="02040503050406030204" pitchFamily="18" charset="0"/>
                          <a:ea typeface="Cambria Math" panose="02040503050406030204" pitchFamily="18" charset="0"/>
                        </a:rPr>
                        <m:t> ~ </m:t>
                      </m:r>
                      <m:r>
                        <a:rPr lang="en-US" sz="1400" b="1" i="0" smtClean="0">
                          <a:latin typeface="Cambria Math" panose="02040503050406030204" pitchFamily="18" charset="0"/>
                          <a:ea typeface="Cambria Math" panose="02040503050406030204" pitchFamily="18" charset="0"/>
                        </a:rPr>
                        <m:t>𝟎𝟐𝟒</m:t>
                      </m:r>
                    </m:oMath>
                  </m:oMathPara>
                </a14:m>
                <a:endParaRPr lang="en-US" sz="1400" b="1" dirty="0">
                  <a:latin typeface="Helvetica" pitchFamily="2" charset="0"/>
                </a:endParaRPr>
              </a:p>
            </p:txBody>
          </p:sp>
        </mc:Choice>
        <mc:Fallback xmlns="">
          <p:sp>
            <p:nvSpPr>
              <p:cNvPr id="11" name="TextBox 10">
                <a:extLst>
                  <a:ext uri="{FF2B5EF4-FFF2-40B4-BE49-F238E27FC236}">
                    <a16:creationId xmlns:a16="http://schemas.microsoft.com/office/drawing/2014/main" id="{6644BFF9-DF59-4ADC-A9C2-CDEAE5EF83C1}"/>
                  </a:ext>
                </a:extLst>
              </p:cNvPr>
              <p:cNvSpPr txBox="1">
                <a:spLocks noRot="1" noChangeAspect="1" noMove="1" noResize="1" noEditPoints="1" noAdjustHandles="1" noChangeArrowheads="1" noChangeShapeType="1" noTextEdit="1"/>
              </p:cNvSpPr>
              <p:nvPr/>
            </p:nvSpPr>
            <p:spPr>
              <a:xfrm>
                <a:off x="8846399" y="5998799"/>
                <a:ext cx="1178805" cy="90717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246EB9C-A122-3426-3679-1A0264812978}"/>
                  </a:ext>
                </a:extLst>
              </p:cNvPr>
              <p:cNvSpPr txBox="1"/>
              <p:nvPr/>
            </p:nvSpPr>
            <p:spPr>
              <a:xfrm>
                <a:off x="10227792" y="6034644"/>
                <a:ext cx="1178805" cy="907171"/>
              </a:xfrm>
              <a:prstGeom prst="rect">
                <a:avLst/>
              </a:prstGeom>
              <a:noFill/>
            </p:spPr>
            <p:txBody>
              <a:bodyPr wrap="square" lIns="365760" tIns="274320" rIns="365760" bIns="274320" rtlCol="0">
                <a:spAutoFit/>
              </a:bodyPr>
              <a:lstStyle/>
              <a:p>
                <a:pPr algn="ctr">
                  <a:spcAft>
                    <a:spcPts val="800"/>
                  </a:spcAft>
                </a:pPr>
                <a14:m>
                  <m:oMathPara xmlns:m="http://schemas.openxmlformats.org/officeDocument/2006/math">
                    <m:oMath>
                      <m:d>
                        <m:dPr>
                          <m:begChr m:val="|"/>
                          <m:endChr m:val="|"/>
                          <m:ctrlPr>
                            <a:rPr lang="en-US" sz="1400" b="1" i="0" smtClean="0">
                              <a:latin typeface="Cambria Math" panose="02040503050406030204" pitchFamily="18" charset="0"/>
                              <a:ea typeface="Cambria Math" panose="02040503050406030204" pitchFamily="18" charset="0"/>
                            </a:rPr>
                          </m:ctrlPr>
                        </m:dPr>
                        <m:e>
                          <m:r>
                            <a:rPr lang="en-US" sz="1400" b="1" i="0" smtClean="0">
                              <a:latin typeface="Cambria Math" panose="02040503050406030204" pitchFamily="18" charset="0"/>
                              <a:ea typeface="Cambria Math" panose="02040503050406030204" pitchFamily="18" charset="0"/>
                            </a:rPr>
                            <m:t>∆</m:t>
                          </m:r>
                          <m:sSub>
                            <m:sSubPr>
                              <m:ctrlPr>
                                <a:rPr lang="en-US" sz="1400" b="1" i="0" smtClean="0">
                                  <a:latin typeface="Cambria Math" panose="02040503050406030204" pitchFamily="18" charset="0"/>
                                  <a:ea typeface="Cambria Math" panose="02040503050406030204" pitchFamily="18" charset="0"/>
                                </a:rPr>
                              </m:ctrlPr>
                            </m:sSubPr>
                            <m:e>
                              <m:r>
                                <a:rPr lang="en-US" sz="1400" b="1" i="0" smtClean="0">
                                  <a:latin typeface="Cambria Math" panose="02040503050406030204" pitchFamily="18" charset="0"/>
                                  <a:ea typeface="Cambria Math" panose="02040503050406030204" pitchFamily="18" charset="0"/>
                                </a:rPr>
                                <m:t>𝐐</m:t>
                              </m:r>
                            </m:e>
                            <m:sub>
                              <m:r>
                                <a:rPr lang="en-US" sz="1400" b="1" i="0" smtClean="0">
                                  <a:latin typeface="Cambria Math" panose="02040503050406030204" pitchFamily="18" charset="0"/>
                                  <a:ea typeface="Cambria Math" panose="02040503050406030204" pitchFamily="18" charset="0"/>
                                </a:rPr>
                                <m:t>𝐲</m:t>
                              </m:r>
                            </m:sub>
                          </m:sSub>
                        </m:e>
                      </m:d>
                      <m:r>
                        <a:rPr lang="en-US" sz="1400" b="1" i="0" smtClean="0">
                          <a:latin typeface="Cambria Math" panose="02040503050406030204" pitchFamily="18" charset="0"/>
                          <a:ea typeface="Cambria Math" panose="02040503050406030204" pitchFamily="18" charset="0"/>
                        </a:rPr>
                        <m:t> ~ </m:t>
                      </m:r>
                      <m:r>
                        <a:rPr lang="en-US" sz="1400" b="1" i="0" smtClean="0">
                          <a:latin typeface="Cambria Math" panose="02040503050406030204" pitchFamily="18" charset="0"/>
                          <a:ea typeface="Cambria Math" panose="02040503050406030204" pitchFamily="18" charset="0"/>
                        </a:rPr>
                        <m:t>𝟎</m:t>
                      </m:r>
                      <m:r>
                        <a:rPr lang="en-US" sz="1400" b="1" i="0" smtClean="0">
                          <a:latin typeface="Cambria Math" panose="02040503050406030204" pitchFamily="18" charset="0"/>
                          <a:ea typeface="Cambria Math" panose="02040503050406030204" pitchFamily="18" charset="0"/>
                        </a:rPr>
                        <m:t>.</m:t>
                      </m:r>
                      <m:r>
                        <a:rPr lang="en-US" sz="1400" b="1" i="0" smtClean="0">
                          <a:latin typeface="Cambria Math" panose="02040503050406030204" pitchFamily="18" charset="0"/>
                          <a:ea typeface="Cambria Math" panose="02040503050406030204" pitchFamily="18" charset="0"/>
                        </a:rPr>
                        <m:t>𝟒𝟖</m:t>
                      </m:r>
                    </m:oMath>
                  </m:oMathPara>
                </a14:m>
                <a:endParaRPr lang="en-US" sz="1400" b="1" dirty="0">
                  <a:latin typeface="Helvetica" pitchFamily="2" charset="0"/>
                </a:endParaRPr>
              </a:p>
            </p:txBody>
          </p:sp>
        </mc:Choice>
        <mc:Fallback xmlns="">
          <p:sp>
            <p:nvSpPr>
              <p:cNvPr id="12" name="TextBox 11">
                <a:extLst>
                  <a:ext uri="{FF2B5EF4-FFF2-40B4-BE49-F238E27FC236}">
                    <a16:creationId xmlns:a16="http://schemas.microsoft.com/office/drawing/2014/main" id="{2246EB9C-A122-3426-3679-1A0264812978}"/>
                  </a:ext>
                </a:extLst>
              </p:cNvPr>
              <p:cNvSpPr txBox="1">
                <a:spLocks noRot="1" noChangeAspect="1" noMove="1" noResize="1" noEditPoints="1" noAdjustHandles="1" noChangeArrowheads="1" noChangeShapeType="1" noTextEdit="1"/>
              </p:cNvSpPr>
              <p:nvPr/>
            </p:nvSpPr>
            <p:spPr>
              <a:xfrm>
                <a:off x="10227792" y="6034644"/>
                <a:ext cx="1178805" cy="907171"/>
              </a:xfrm>
              <a:prstGeom prst="rect">
                <a:avLst/>
              </a:prstGeom>
              <a:blipFill>
                <a:blip r:embed="rId8"/>
                <a:stretch>
                  <a:fillRect/>
                </a:stretch>
              </a:blipFill>
            </p:spPr>
            <p:txBody>
              <a:bodyPr/>
              <a:lstStyle/>
              <a:p>
                <a:r>
                  <a:rPr lang="en-US">
                    <a:noFill/>
                  </a:rPr>
                  <a:t> </a:t>
                </a:r>
              </a:p>
            </p:txBody>
          </p:sp>
        </mc:Fallback>
      </mc:AlternateContent>
      <p:sp>
        <p:nvSpPr>
          <p:cNvPr id="9" name="Oval 8">
            <a:extLst>
              <a:ext uri="{FF2B5EF4-FFF2-40B4-BE49-F238E27FC236}">
                <a16:creationId xmlns:a16="http://schemas.microsoft.com/office/drawing/2014/main" id="{613934A7-241B-9828-9529-890A623B5A29}"/>
              </a:ext>
            </a:extLst>
          </p:cNvPr>
          <p:cNvSpPr/>
          <p:nvPr/>
        </p:nvSpPr>
        <p:spPr>
          <a:xfrm>
            <a:off x="8846399" y="4122057"/>
            <a:ext cx="486287" cy="609600"/>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C9C23C8-CE9C-025F-4563-8FBDDB2BFC42}"/>
              </a:ext>
            </a:extLst>
          </p:cNvPr>
          <p:cNvSpPr/>
          <p:nvPr/>
        </p:nvSpPr>
        <p:spPr>
          <a:xfrm>
            <a:off x="9435801" y="4122057"/>
            <a:ext cx="486287" cy="609600"/>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40F0AFA-B60F-C5CD-69F2-422D59801B60}"/>
              </a:ext>
            </a:extLst>
          </p:cNvPr>
          <p:cNvSpPr/>
          <p:nvPr/>
        </p:nvSpPr>
        <p:spPr>
          <a:xfrm>
            <a:off x="8846399" y="2066429"/>
            <a:ext cx="486287" cy="609600"/>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E64D746-EF5A-A939-8AC8-D3D44D2525C1}"/>
              </a:ext>
            </a:extLst>
          </p:cNvPr>
          <p:cNvSpPr/>
          <p:nvPr/>
        </p:nvSpPr>
        <p:spPr>
          <a:xfrm>
            <a:off x="9435800" y="2066429"/>
            <a:ext cx="486287" cy="609600"/>
          </a:xfrm>
          <a:prstGeom prst="ellipse">
            <a:avLst/>
          </a:prstGeom>
          <a:noFill/>
          <a:ln w="28575">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137A6A99-9FE2-F43A-3703-6ACB4C332930}"/>
              </a:ext>
            </a:extLst>
          </p:cNvPr>
          <p:cNvSpPr/>
          <p:nvPr/>
        </p:nvSpPr>
        <p:spPr>
          <a:xfrm>
            <a:off x="10598533" y="1779604"/>
            <a:ext cx="437322" cy="472573"/>
          </a:xfrm>
          <a:prstGeom prst="ellipse">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1F0DAD1-3AFA-1499-D6FD-950E0FF958D9}"/>
              </a:ext>
            </a:extLst>
          </p:cNvPr>
          <p:cNvSpPr/>
          <p:nvPr/>
        </p:nvSpPr>
        <p:spPr>
          <a:xfrm>
            <a:off x="10598533" y="3907124"/>
            <a:ext cx="437322" cy="472573"/>
          </a:xfrm>
          <a:prstGeom prst="ellipse">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2" name="Text Placeholder 1">
                <a:extLst>
                  <a:ext uri="{FF2B5EF4-FFF2-40B4-BE49-F238E27FC236}">
                    <a16:creationId xmlns:a16="http://schemas.microsoft.com/office/drawing/2014/main" id="{603A2458-1814-DBF7-53C4-CDBAAFC5EC08}"/>
                  </a:ext>
                </a:extLst>
              </p:cNvPr>
              <p:cNvSpPr>
                <a:spLocks noGrp="1"/>
              </p:cNvSpPr>
              <p:nvPr>
                <p:ph type="body" sz="quarter" idx="10"/>
              </p:nvPr>
            </p:nvSpPr>
            <p:spPr>
              <a:xfrm>
                <a:off x="914398" y="1700784"/>
                <a:ext cx="4477433" cy="4655566"/>
              </a:xfrm>
            </p:spPr>
            <p:txBody>
              <a:bodyPr/>
              <a:lstStyle/>
              <a:p>
                <a:pPr marL="0" indent="0">
                  <a:buNone/>
                </a:pPr>
                <a:r>
                  <a:rPr lang="en-US" dirty="0"/>
                  <a:t>Transverse beam profiles after 100 synchrotron periods at injection position.</a:t>
                </a:r>
              </a:p>
              <a:p>
                <a:r>
                  <a:rPr lang="en-US" dirty="0"/>
                  <a:t>Core population for </a:t>
                </a:r>
                <a14:m>
                  <m:oMath xmlns:m="http://schemas.openxmlformats.org/officeDocument/2006/math">
                    <m:r>
                      <a:rPr lang="en-US" i="1">
                        <a:latin typeface="Cambria Math" panose="02040503050406030204" pitchFamily="18" charset="0"/>
                      </a:rPr>
                      <m:t>𝐼</m:t>
                    </m:r>
                    <m:r>
                      <a:rPr lang="en-US" i="1">
                        <a:latin typeface="Cambria Math" panose="02040503050406030204" pitchFamily="18" charset="0"/>
                      </a:rPr>
                      <m:t>&lt;0.5</m:t>
                    </m:r>
                  </m:oMath>
                </a14:m>
                <a:r>
                  <a:rPr lang="en-US" dirty="0"/>
                  <a:t> mA (</a:t>
                </a:r>
                <a14:m>
                  <m:oMath xmlns:m="http://schemas.openxmlformats.org/officeDocument/2006/math">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𝑄</m:t>
                            </m:r>
                          </m:e>
                          <m:sub>
                            <m:r>
                              <a:rPr lang="en-US" i="1">
                                <a:latin typeface="Cambria Math" panose="02040503050406030204" pitchFamily="18" charset="0"/>
                                <a:ea typeface="Cambria Math" panose="02040503050406030204" pitchFamily="18" charset="0"/>
                              </a:rPr>
                              <m:t>𝑦</m:t>
                            </m:r>
                          </m:sub>
                        </m:sSub>
                      </m:e>
                    </m:d>
                    <m:r>
                      <a:rPr lang="en-US" i="1">
                        <a:latin typeface="Cambria Math" panose="02040503050406030204" pitchFamily="18" charset="0"/>
                        <a:ea typeface="Cambria Math" panose="02040503050406030204" pitchFamily="18" charset="0"/>
                      </a:rPr>
                      <m:t>&lt;0.</m:t>
                    </m:r>
                    <m:r>
                      <a:rPr lang="en-US" b="0" i="1" smtClean="0">
                        <a:latin typeface="Cambria Math" panose="02040503050406030204" pitchFamily="18" charset="0"/>
                        <a:ea typeface="Cambria Math" panose="02040503050406030204" pitchFamily="18" charset="0"/>
                      </a:rPr>
                      <m:t>12</m:t>
                    </m:r>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𝑦</m:t>
                        </m:r>
                      </m:sub>
                    </m:sSub>
                    <m:r>
                      <a:rPr lang="en-US" b="0" i="1" smtClean="0">
                        <a:latin typeface="Cambria Math" panose="02040503050406030204" pitchFamily="18" charset="0"/>
                      </a:rPr>
                      <m:t>=5.3</m:t>
                    </m:r>
                  </m:oMath>
                </a14:m>
                <a:r>
                  <a:rPr lang="en-US" dirty="0"/>
                  <a:t>) is within statistical noise.</a:t>
                </a:r>
              </a:p>
              <a:p>
                <a:r>
                  <a:rPr lang="en-US" dirty="0"/>
                  <a:t>At 1 mA, PIC and quasi-frozen approaches diverge from above </a:t>
                </a:r>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𝜎</m:t>
                    </m:r>
                  </m:oMath>
                </a14:m>
                <a:r>
                  <a:rPr lang="en-US" dirty="0"/>
                  <a:t>.</a:t>
                </a:r>
              </a:p>
              <a:p>
                <a:r>
                  <a:rPr lang="en-US" dirty="0"/>
                  <a:t>At 2 mA, the profile prediction (including the core) from PIC 2.5D and quasi-frozen </a:t>
                </a:r>
                <a:r>
                  <a:rPr lang="en-US" dirty="0" err="1"/>
                  <a:t>ImpactX</a:t>
                </a:r>
                <a:r>
                  <a:rPr lang="en-US" dirty="0"/>
                  <a:t> models deviate beyond noise.</a:t>
                </a:r>
              </a:p>
              <a:p>
                <a:pPr marL="0" indent="0">
                  <a:buNone/>
                </a:pPr>
                <a:r>
                  <a:rPr lang="en-US" dirty="0"/>
                  <a:t>Differences in the core should show up in the tune plane.</a:t>
                </a:r>
              </a:p>
              <a:p>
                <a:endParaRPr lang="en-US" dirty="0"/>
              </a:p>
              <a:p>
                <a:endParaRPr lang="en-US" dirty="0"/>
              </a:p>
            </p:txBody>
          </p:sp>
        </mc:Choice>
        <mc:Fallback>
          <p:sp>
            <p:nvSpPr>
              <p:cNvPr id="2" name="Text Placeholder 1">
                <a:extLst>
                  <a:ext uri="{FF2B5EF4-FFF2-40B4-BE49-F238E27FC236}">
                    <a16:creationId xmlns:a16="http://schemas.microsoft.com/office/drawing/2014/main" id="{603A2458-1814-DBF7-53C4-CDBAAFC5EC08}"/>
                  </a:ext>
                </a:extLst>
              </p:cNvPr>
              <p:cNvSpPr>
                <a:spLocks noGrp="1" noRot="1" noChangeAspect="1" noMove="1" noResize="1" noEditPoints="1" noAdjustHandles="1" noChangeArrowheads="1" noChangeShapeType="1" noTextEdit="1"/>
              </p:cNvSpPr>
              <p:nvPr>
                <p:ph type="body" sz="quarter" idx="10"/>
              </p:nvPr>
            </p:nvSpPr>
            <p:spPr>
              <a:xfrm>
                <a:off x="914398" y="1700784"/>
                <a:ext cx="4477433" cy="4655566"/>
              </a:xfrm>
              <a:blipFill>
                <a:blip r:embed="rId9"/>
                <a:stretch>
                  <a:fillRect l="-3399" t="-1630" r="-4533"/>
                </a:stretch>
              </a:blipFill>
            </p:spPr>
            <p:txBody>
              <a:bodyPr/>
              <a:lstStyle/>
              <a:p>
                <a:r>
                  <a:rPr lang="en-US">
                    <a:noFill/>
                  </a:rPr>
                  <a:t> </a:t>
                </a:r>
              </a:p>
            </p:txBody>
          </p:sp>
        </mc:Fallback>
      </mc:AlternateContent>
    </p:spTree>
    <p:extLst>
      <p:ext uri="{BB962C8B-B14F-4D97-AF65-F5344CB8AC3E}">
        <p14:creationId xmlns:p14="http://schemas.microsoft.com/office/powerpoint/2010/main" val="122474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14"/>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3" grpId="0" animBg="1"/>
      <p:bldP spid="13" grpId="1" animBg="1"/>
      <p:bldP spid="14" grpId="0" animBg="1"/>
      <p:bldP spid="14" grpId="1" animBg="1"/>
      <p:bldP spid="15" grpId="0" animBg="1"/>
      <p:bldP spid="15" grpId="1"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C6093CD-6935-A31B-FDC6-D2A34B1C52D1}"/>
              </a:ext>
            </a:extLst>
          </p:cNvPr>
          <p:cNvPicPr>
            <a:picLocks noChangeAspect="1"/>
          </p:cNvPicPr>
          <p:nvPr/>
        </p:nvPicPr>
        <p:blipFill>
          <a:blip r:embed="rId3"/>
          <a:stretch>
            <a:fillRect/>
          </a:stretch>
        </p:blipFill>
        <p:spPr>
          <a:xfrm>
            <a:off x="4065683" y="1335024"/>
            <a:ext cx="7454289" cy="4803875"/>
          </a:xfrm>
          <a:prstGeom prst="rect">
            <a:avLst/>
          </a:prstGeom>
        </p:spPr>
      </p:pic>
      <mc:AlternateContent xmlns:mc="http://schemas.openxmlformats.org/markup-compatibility/2006">
        <mc:Choice xmlns:a14="http://schemas.microsoft.com/office/drawing/2010/main" Requires="a14">
          <p:sp>
            <p:nvSpPr>
              <p:cNvPr id="2" name="Text Placeholder 1">
                <a:extLst>
                  <a:ext uri="{FF2B5EF4-FFF2-40B4-BE49-F238E27FC236}">
                    <a16:creationId xmlns:a16="http://schemas.microsoft.com/office/drawing/2014/main" id="{91D46F0F-5E5C-E404-A8A5-5EA10BEA6A70}"/>
                  </a:ext>
                </a:extLst>
              </p:cNvPr>
              <p:cNvSpPr>
                <a:spLocks noGrp="1"/>
              </p:cNvSpPr>
              <p:nvPr>
                <p:ph type="body" sz="quarter" idx="10"/>
              </p:nvPr>
            </p:nvSpPr>
            <p:spPr>
              <a:xfrm>
                <a:off x="914399" y="1700784"/>
                <a:ext cx="3225444" cy="4655566"/>
              </a:xfrm>
            </p:spPr>
            <p:txBody>
              <a:bodyPr/>
              <a:lstStyle/>
              <a:p>
                <a:pPr marL="0" indent="0">
                  <a:buNone/>
                </a:pPr>
                <a:r>
                  <a:rPr lang="en-US" dirty="0"/>
                  <a:t>Tune footprints at 2 mA.</a:t>
                </a:r>
              </a:p>
              <a:p>
                <a:r>
                  <a:rPr lang="en-US" dirty="0"/>
                  <a:t>Signature of</a:t>
                </a:r>
              </a:p>
              <a:p>
                <a:pPr marL="0" indent="0">
                  <a:buNone/>
                </a:pPr>
                <a14:m>
                  <m:oMathPara xmlns:m="http://schemas.openxmlformats.org/officeDocument/2006/math">
                    <m:oMath>
                      <m:r>
                        <a:rPr lang="en-US" b="0" i="0"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𝑥</m:t>
                          </m:r>
                        </m:sub>
                      </m:sSub>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𝑦</m:t>
                          </m:r>
                        </m:sub>
                      </m:sSub>
                      <m:r>
                        <a:rPr lang="en-US" b="0" i="1" smtClean="0">
                          <a:latin typeface="Cambria Math" panose="02040503050406030204" pitchFamily="18" charset="0"/>
                        </a:rPr>
                        <m:t>=0</m:t>
                      </m:r>
                    </m:oMath>
                  </m:oMathPara>
                </a14:m>
                <a:endParaRPr lang="en-US" dirty="0"/>
              </a:p>
              <a:p>
                <a:r>
                  <a:rPr lang="en-US" dirty="0"/>
                  <a:t>Good agreement between both quasi-frozen and PIC models in PyORBIT and Xsuite.</a:t>
                </a:r>
              </a:p>
              <a:p>
                <a:r>
                  <a:rPr lang="en-US" dirty="0"/>
                  <a:t>Tune depression is slightly different in </a:t>
                </a:r>
                <a:r>
                  <a:rPr lang="en-US" dirty="0" err="1"/>
                  <a:t>ImpactX</a:t>
                </a:r>
                <a:r>
                  <a:rPr lang="en-US" dirty="0"/>
                  <a:t>.</a:t>
                </a:r>
              </a:p>
              <a:p>
                <a:pPr marL="0" indent="0">
                  <a:buNone/>
                </a:pPr>
                <a:r>
                  <a:rPr lang="en-US" b="1" dirty="0">
                    <a:solidFill>
                      <a:schemeClr val="accent1"/>
                    </a:solidFill>
                  </a:rPr>
                  <a:t>Motivates the need for a detailed comparison table of all modelling choices in all codes.</a:t>
                </a:r>
              </a:p>
            </p:txBody>
          </p:sp>
        </mc:Choice>
        <mc:Fallback>
          <p:sp>
            <p:nvSpPr>
              <p:cNvPr id="2" name="Text Placeholder 1">
                <a:extLst>
                  <a:ext uri="{FF2B5EF4-FFF2-40B4-BE49-F238E27FC236}">
                    <a16:creationId xmlns:a16="http://schemas.microsoft.com/office/drawing/2014/main" id="{91D46F0F-5E5C-E404-A8A5-5EA10BEA6A70}"/>
                  </a:ext>
                </a:extLst>
              </p:cNvPr>
              <p:cNvSpPr>
                <a:spLocks noGrp="1" noRot="1" noChangeAspect="1" noMove="1" noResize="1" noEditPoints="1" noAdjustHandles="1" noChangeArrowheads="1" noChangeShapeType="1" noTextEdit="1"/>
              </p:cNvSpPr>
              <p:nvPr>
                <p:ph type="body" sz="quarter" idx="10"/>
              </p:nvPr>
            </p:nvSpPr>
            <p:spPr>
              <a:xfrm>
                <a:off x="914399" y="1700784"/>
                <a:ext cx="3225444" cy="4655566"/>
              </a:xfrm>
              <a:blipFill>
                <a:blip r:embed="rId4"/>
                <a:stretch>
                  <a:fillRect l="-4724" t="-1630" r="-4331"/>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E1C0E0C2-2B80-6C06-D84C-704AC26108EA}"/>
              </a:ext>
            </a:extLst>
          </p:cNvPr>
          <p:cNvSpPr>
            <a:spLocks noGrp="1"/>
          </p:cNvSpPr>
          <p:nvPr>
            <p:ph type="title"/>
          </p:nvPr>
        </p:nvSpPr>
        <p:spPr/>
        <p:txBody>
          <a:bodyPr/>
          <a:lstStyle/>
          <a:p>
            <a:r>
              <a:rPr lang="en-US" dirty="0"/>
              <a:t>Tune footprints reveal the difference</a:t>
            </a:r>
          </a:p>
        </p:txBody>
      </p:sp>
      <p:sp>
        <p:nvSpPr>
          <p:cNvPr id="4" name="Text Placeholder 3">
            <a:extLst>
              <a:ext uri="{FF2B5EF4-FFF2-40B4-BE49-F238E27FC236}">
                <a16:creationId xmlns:a16="http://schemas.microsoft.com/office/drawing/2014/main" id="{48FF631C-7963-BEBE-AABC-C9D8B8EB87F4}"/>
              </a:ext>
            </a:extLst>
          </p:cNvPr>
          <p:cNvSpPr>
            <a:spLocks noGrp="1"/>
          </p:cNvSpPr>
          <p:nvPr>
            <p:ph type="body" sz="quarter" idx="37"/>
          </p:nvPr>
        </p:nvSpPr>
        <p:spPr/>
        <p:txBody>
          <a:bodyPr/>
          <a:lstStyle/>
          <a:p>
            <a:r>
              <a:rPr lang="en-US" dirty="0"/>
              <a:t>Footprints differ in the size of the depressed tail.</a:t>
            </a:r>
          </a:p>
        </p:txBody>
      </p:sp>
      <p:sp>
        <p:nvSpPr>
          <p:cNvPr id="5" name="Footer Placeholder 4">
            <a:extLst>
              <a:ext uri="{FF2B5EF4-FFF2-40B4-BE49-F238E27FC236}">
                <a16:creationId xmlns:a16="http://schemas.microsoft.com/office/drawing/2014/main" id="{135F34F9-7F2F-4F07-0CD3-934E97DE2B5A}"/>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6" name="Slide Number Placeholder 5">
            <a:extLst>
              <a:ext uri="{FF2B5EF4-FFF2-40B4-BE49-F238E27FC236}">
                <a16:creationId xmlns:a16="http://schemas.microsoft.com/office/drawing/2014/main" id="{74909D97-0DEC-0E82-FECD-ECEEF0ED76CE}"/>
              </a:ext>
            </a:extLst>
          </p:cNvPr>
          <p:cNvSpPr>
            <a:spLocks noGrp="1"/>
          </p:cNvSpPr>
          <p:nvPr>
            <p:ph type="sldNum" sz="quarter" idx="40"/>
          </p:nvPr>
        </p:nvSpPr>
        <p:spPr/>
        <p:txBody>
          <a:bodyPr/>
          <a:lstStyle/>
          <a:p>
            <a:fld id="{F4BAA12D-5F28-3140-935A-44BF4B54B6B6}" type="slidenum">
              <a:rPr lang="en-US" smtClean="0"/>
              <a:pPr/>
              <a:t>9</a:t>
            </a:fld>
            <a:endParaRPr lang="en-US" dirty="0"/>
          </a:p>
        </p:txBody>
      </p:sp>
      <p:pic>
        <p:nvPicPr>
          <p:cNvPr id="12" name="Picture 11">
            <a:extLst>
              <a:ext uri="{FF2B5EF4-FFF2-40B4-BE49-F238E27FC236}">
                <a16:creationId xmlns:a16="http://schemas.microsoft.com/office/drawing/2014/main" id="{B05BB0A4-7307-EBCA-EF91-E09F304AA9C2}"/>
              </a:ext>
            </a:extLst>
          </p:cNvPr>
          <p:cNvPicPr>
            <a:picLocks noChangeAspect="1"/>
          </p:cNvPicPr>
          <p:nvPr/>
        </p:nvPicPr>
        <p:blipFill>
          <a:blip r:embed="rId5">
            <a:alphaModFix/>
          </a:blip>
          <a:stretch>
            <a:fillRect/>
          </a:stretch>
        </p:blipFill>
        <p:spPr>
          <a:xfrm>
            <a:off x="4059321" y="1313960"/>
            <a:ext cx="7481479" cy="4821398"/>
          </a:xfrm>
          <a:prstGeom prst="rect">
            <a:avLst/>
          </a:prstGeom>
        </p:spPr>
      </p:pic>
    </p:spTree>
    <p:extLst>
      <p:ext uri="{BB962C8B-B14F-4D97-AF65-F5344CB8AC3E}">
        <p14:creationId xmlns:p14="http://schemas.microsoft.com/office/powerpoint/2010/main" val="30950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72CFD-F7EC-EC8E-10E8-2F362EDCA4A4}"/>
              </a:ext>
            </a:extLst>
          </p:cNvPr>
          <p:cNvSpPr>
            <a:spLocks noGrp="1"/>
          </p:cNvSpPr>
          <p:nvPr>
            <p:ph type="title"/>
          </p:nvPr>
        </p:nvSpPr>
        <p:spPr/>
        <p:txBody>
          <a:bodyPr/>
          <a:lstStyle/>
          <a:p>
            <a:r>
              <a:rPr lang="en-US" dirty="0"/>
              <a:t>Benchmarking simulations with experiments</a:t>
            </a:r>
          </a:p>
        </p:txBody>
      </p:sp>
      <p:sp>
        <p:nvSpPr>
          <p:cNvPr id="3" name="Text Placeholder 2">
            <a:extLst>
              <a:ext uri="{FF2B5EF4-FFF2-40B4-BE49-F238E27FC236}">
                <a16:creationId xmlns:a16="http://schemas.microsoft.com/office/drawing/2014/main" id="{CAD93A92-CAA1-2B9C-3010-C55CA2C83F1C}"/>
              </a:ext>
            </a:extLst>
          </p:cNvPr>
          <p:cNvSpPr>
            <a:spLocks noGrp="1"/>
          </p:cNvSpPr>
          <p:nvPr>
            <p:ph type="body" sz="quarter" idx="10"/>
          </p:nvPr>
        </p:nvSpPr>
        <p:spPr/>
        <p:txBody>
          <a:bodyPr/>
          <a:lstStyle/>
          <a:p>
            <a:r>
              <a:rPr lang="en-US" dirty="0"/>
              <a:t>03</a:t>
            </a:r>
          </a:p>
        </p:txBody>
      </p:sp>
      <p:sp>
        <p:nvSpPr>
          <p:cNvPr id="4" name="Slide Number Placeholder 3">
            <a:extLst>
              <a:ext uri="{FF2B5EF4-FFF2-40B4-BE49-F238E27FC236}">
                <a16:creationId xmlns:a16="http://schemas.microsoft.com/office/drawing/2014/main" id="{4ABC101E-F77D-FC85-9FE9-F2A452CE90CC}"/>
              </a:ext>
            </a:extLst>
          </p:cNvPr>
          <p:cNvSpPr>
            <a:spLocks noGrp="1"/>
          </p:cNvSpPr>
          <p:nvPr>
            <p:ph type="sldNum" sz="quarter" idx="4"/>
          </p:nvPr>
        </p:nvSpPr>
        <p:spPr/>
        <p:txBody>
          <a:bodyPr/>
          <a:lstStyle/>
          <a:p>
            <a:fld id="{F4BAA12D-5F28-3140-935A-44BF4B54B6B6}" type="slidenum">
              <a:rPr lang="en-US" smtClean="0"/>
              <a:pPr/>
              <a:t>10</a:t>
            </a:fld>
            <a:endParaRPr lang="en-US" dirty="0"/>
          </a:p>
        </p:txBody>
      </p:sp>
    </p:spTree>
    <p:extLst>
      <p:ext uri="{BB962C8B-B14F-4D97-AF65-F5344CB8AC3E}">
        <p14:creationId xmlns:p14="http://schemas.microsoft.com/office/powerpoint/2010/main" val="4078224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FDB6E-2377-317B-A3EC-EA178F77ABBF}"/>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DED9F119-C906-3A4A-88C6-4151E03ABA0B}"/>
              </a:ext>
            </a:extLst>
          </p:cNvPr>
          <p:cNvSpPr txBox="1"/>
          <p:nvPr/>
        </p:nvSpPr>
        <p:spPr>
          <a:xfrm>
            <a:off x="1701736" y="5666178"/>
            <a:ext cx="1984586" cy="461665"/>
          </a:xfrm>
          <a:prstGeom prst="rect">
            <a:avLst/>
          </a:prstGeom>
          <a:noFill/>
        </p:spPr>
        <p:txBody>
          <a:bodyPr wrap="square">
            <a:spAutoFit/>
          </a:bodyPr>
          <a:lstStyle/>
          <a:p>
            <a:r>
              <a:rPr lang="en-US" sz="1200" b="1" dirty="0">
                <a:solidFill>
                  <a:schemeClr val="accent3"/>
                </a:solidFill>
                <a:latin typeface="Helvetica" pitchFamily="2" charset="0"/>
              </a:rPr>
              <a:t>H. Piekarz et al 2025 JINST 20 T10007</a:t>
            </a:r>
            <a:endParaRPr lang="en-US" dirty="0">
              <a:latin typeface="Helvetica" pitchFamily="2" charset="0"/>
            </a:endParaRPr>
          </a:p>
        </p:txBody>
      </p:sp>
      <p:sp>
        <p:nvSpPr>
          <p:cNvPr id="6" name="Text Placeholder 5">
            <a:extLst>
              <a:ext uri="{FF2B5EF4-FFF2-40B4-BE49-F238E27FC236}">
                <a16:creationId xmlns:a16="http://schemas.microsoft.com/office/drawing/2014/main" id="{04E87742-4881-C11E-FD9E-B9F3A2AD047F}"/>
              </a:ext>
            </a:extLst>
          </p:cNvPr>
          <p:cNvSpPr>
            <a:spLocks noGrp="1"/>
          </p:cNvSpPr>
          <p:nvPr>
            <p:ph type="body" sz="quarter" idx="10"/>
          </p:nvPr>
        </p:nvSpPr>
        <p:spPr>
          <a:xfrm>
            <a:off x="914399" y="1700784"/>
            <a:ext cx="3326169" cy="4655566"/>
          </a:xfrm>
        </p:spPr>
        <p:txBody>
          <a:bodyPr/>
          <a:lstStyle/>
          <a:p>
            <a:pPr marL="0" indent="0">
              <a:buNone/>
            </a:pPr>
            <a:r>
              <a:rPr lang="en-US" dirty="0"/>
              <a:t>First protons circulated in January 2026.</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Available diagnostics:</a:t>
            </a:r>
          </a:p>
          <a:p>
            <a:r>
              <a:rPr lang="en-US" sz="1600" dirty="0"/>
              <a:t>Beam Position Monitors</a:t>
            </a:r>
          </a:p>
          <a:p>
            <a:r>
              <a:rPr lang="en-US" sz="1600" dirty="0"/>
              <a:t>DC Current Transformer</a:t>
            </a:r>
          </a:p>
          <a:p>
            <a:r>
              <a:rPr lang="en-US" sz="1600" dirty="0"/>
              <a:t>Wall Current Monitor</a:t>
            </a:r>
          </a:p>
          <a:p>
            <a:r>
              <a:rPr lang="en-US" sz="1600" dirty="0"/>
              <a:t>Ionization Profile Monitor (Jan 2027)</a:t>
            </a:r>
            <a:endParaRPr lang="en-US" sz="1200" dirty="0"/>
          </a:p>
          <a:p>
            <a:pPr marL="0" indent="0">
              <a:buNone/>
            </a:pPr>
            <a:r>
              <a:rPr lang="en-US" sz="1600" dirty="0"/>
              <a:t>* All turn-by-turn except DCCT</a:t>
            </a:r>
          </a:p>
          <a:p>
            <a:pPr marL="0" indent="0">
              <a:buNone/>
            </a:pPr>
            <a:endParaRPr lang="en-US" dirty="0"/>
          </a:p>
        </p:txBody>
      </p:sp>
      <p:sp>
        <p:nvSpPr>
          <p:cNvPr id="5" name="Title 4">
            <a:extLst>
              <a:ext uri="{FF2B5EF4-FFF2-40B4-BE49-F238E27FC236}">
                <a16:creationId xmlns:a16="http://schemas.microsoft.com/office/drawing/2014/main" id="{D59FC4E8-2A86-8C90-F7A3-3313CEC2DE28}"/>
              </a:ext>
            </a:extLst>
          </p:cNvPr>
          <p:cNvSpPr>
            <a:spLocks noGrp="1"/>
          </p:cNvSpPr>
          <p:nvPr>
            <p:ph type="title"/>
          </p:nvPr>
        </p:nvSpPr>
        <p:spPr/>
        <p:txBody>
          <a:bodyPr/>
          <a:lstStyle/>
          <a:p>
            <a:r>
              <a:rPr lang="en-US" dirty="0"/>
              <a:t>Compare loss with coasting beam </a:t>
            </a:r>
          </a:p>
        </p:txBody>
      </p:sp>
      <p:sp>
        <p:nvSpPr>
          <p:cNvPr id="7" name="Text Placeholder 6">
            <a:extLst>
              <a:ext uri="{FF2B5EF4-FFF2-40B4-BE49-F238E27FC236}">
                <a16:creationId xmlns:a16="http://schemas.microsoft.com/office/drawing/2014/main" id="{109958E2-3962-C38C-6FAF-E883E79D7B6B}"/>
              </a:ext>
            </a:extLst>
          </p:cNvPr>
          <p:cNvSpPr>
            <a:spLocks noGrp="1"/>
          </p:cNvSpPr>
          <p:nvPr>
            <p:ph type="body" sz="quarter" idx="37"/>
          </p:nvPr>
        </p:nvSpPr>
        <p:spPr/>
        <p:txBody>
          <a:bodyPr/>
          <a:lstStyle/>
          <a:p>
            <a:r>
              <a:rPr lang="en-US" dirty="0"/>
              <a:t>Captures the interplay of space-charge and magnet non-linearities.</a:t>
            </a:r>
          </a:p>
        </p:txBody>
      </p:sp>
      <p:sp>
        <p:nvSpPr>
          <p:cNvPr id="4" name="Slide Number Placeholder 3">
            <a:extLst>
              <a:ext uri="{FF2B5EF4-FFF2-40B4-BE49-F238E27FC236}">
                <a16:creationId xmlns:a16="http://schemas.microsoft.com/office/drawing/2014/main" id="{3E78DC80-842B-185A-47B7-B404F4BC4161}"/>
              </a:ext>
            </a:extLst>
          </p:cNvPr>
          <p:cNvSpPr>
            <a:spLocks noGrp="1"/>
          </p:cNvSpPr>
          <p:nvPr>
            <p:ph type="sldNum" sz="quarter" idx="40"/>
          </p:nvPr>
        </p:nvSpPr>
        <p:spPr/>
        <p:txBody>
          <a:bodyPr/>
          <a:lstStyle/>
          <a:p>
            <a:fld id="{F4BAA12D-5F28-3140-935A-44BF4B54B6B6}" type="slidenum">
              <a:rPr lang="en-US" smtClean="0"/>
              <a:pPr/>
              <a:t>11</a:t>
            </a:fld>
            <a:endParaRPr lang="en-US" dirty="0"/>
          </a:p>
        </p:txBody>
      </p:sp>
      <p:grpSp>
        <p:nvGrpSpPr>
          <p:cNvPr id="2" name="Group 1">
            <a:extLst>
              <a:ext uri="{FF2B5EF4-FFF2-40B4-BE49-F238E27FC236}">
                <a16:creationId xmlns:a16="http://schemas.microsoft.com/office/drawing/2014/main" id="{747C57AB-0294-EF29-BA3A-A4E21B57729B}"/>
              </a:ext>
            </a:extLst>
          </p:cNvPr>
          <p:cNvGrpSpPr/>
          <p:nvPr/>
        </p:nvGrpSpPr>
        <p:grpSpPr>
          <a:xfrm>
            <a:off x="7945780" y="1301470"/>
            <a:ext cx="3502420" cy="4424108"/>
            <a:chOff x="7634689" y="438733"/>
            <a:chExt cx="3932333" cy="4967158"/>
          </a:xfrm>
        </p:grpSpPr>
        <p:pic>
          <p:nvPicPr>
            <p:cNvPr id="3" name="Picture 2">
              <a:extLst>
                <a:ext uri="{FF2B5EF4-FFF2-40B4-BE49-F238E27FC236}">
                  <a16:creationId xmlns:a16="http://schemas.microsoft.com/office/drawing/2014/main" id="{39684F5A-A563-3EC0-2B11-4A84E1761728}"/>
                </a:ext>
              </a:extLst>
            </p:cNvPr>
            <p:cNvPicPr>
              <a:picLocks noChangeAspect="1"/>
            </p:cNvPicPr>
            <p:nvPr/>
          </p:nvPicPr>
          <p:blipFill>
            <a:blip r:embed="rId3"/>
            <a:stretch>
              <a:fillRect/>
            </a:stretch>
          </p:blipFill>
          <p:spPr>
            <a:xfrm>
              <a:off x="7634689" y="438733"/>
              <a:ext cx="3932333" cy="4967157"/>
            </a:xfrm>
            <a:prstGeom prst="rect">
              <a:avLst/>
            </a:prstGeom>
          </p:spPr>
        </p:pic>
        <p:sp>
          <p:nvSpPr>
            <p:cNvPr id="8" name="Rounded Rectangle 7">
              <a:extLst>
                <a:ext uri="{FF2B5EF4-FFF2-40B4-BE49-F238E27FC236}">
                  <a16:creationId xmlns:a16="http://schemas.microsoft.com/office/drawing/2014/main" id="{8A2D80B6-2E53-3088-856C-751623A920F3}"/>
                </a:ext>
              </a:extLst>
            </p:cNvPr>
            <p:cNvSpPr/>
            <p:nvPr/>
          </p:nvSpPr>
          <p:spPr>
            <a:xfrm>
              <a:off x="8264112" y="4333358"/>
              <a:ext cx="532081" cy="1072533"/>
            </a:xfrm>
            <a:prstGeom prst="roundRect">
              <a:avLst/>
            </a:prstGeom>
            <a:no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EDCD97C6-57AB-A271-04FC-CF6F05544156}"/>
                </a:ext>
              </a:extLst>
            </p:cNvPr>
            <p:cNvSpPr/>
            <p:nvPr/>
          </p:nvSpPr>
          <p:spPr>
            <a:xfrm>
              <a:off x="10782372" y="4333357"/>
              <a:ext cx="532081" cy="1072533"/>
            </a:xfrm>
            <a:prstGeom prst="roundRect">
              <a:avLst/>
            </a:prstGeom>
            <a:no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ooter Placeholder 10">
            <a:extLst>
              <a:ext uri="{FF2B5EF4-FFF2-40B4-BE49-F238E27FC236}">
                <a16:creationId xmlns:a16="http://schemas.microsoft.com/office/drawing/2014/main" id="{65C21CF4-85AC-2B94-D6C1-B39EBC18049C}"/>
              </a:ext>
            </a:extLst>
          </p:cNvPr>
          <p:cNvSpPr>
            <a:spLocks noGrp="1"/>
          </p:cNvSpPr>
          <p:nvPr>
            <p:ph type="ftr" sz="quarter" idx="39"/>
          </p:nvPr>
        </p:nvSpPr>
        <p:spPr/>
        <p:txBody>
          <a:bodyPr/>
          <a:lstStyle/>
          <a:p>
            <a:pPr>
              <a:defRPr/>
            </a:pPr>
            <a:r>
              <a:rPr lang="en-US" dirty="0"/>
              <a:t>Nilanjan Banerjee | Space-charge dynamics in bare IOTA</a:t>
            </a:r>
          </a:p>
        </p:txBody>
      </p:sp>
      <p:pic>
        <p:nvPicPr>
          <p:cNvPr id="13" name="Picture 12">
            <a:extLst>
              <a:ext uri="{FF2B5EF4-FFF2-40B4-BE49-F238E27FC236}">
                <a16:creationId xmlns:a16="http://schemas.microsoft.com/office/drawing/2014/main" id="{B1D11FE7-88FD-8E44-C162-1CBEA1E347BC}"/>
              </a:ext>
            </a:extLst>
          </p:cNvPr>
          <p:cNvPicPr>
            <a:picLocks noChangeAspect="1"/>
          </p:cNvPicPr>
          <p:nvPr/>
        </p:nvPicPr>
        <p:blipFill>
          <a:blip r:embed="rId4"/>
          <a:stretch>
            <a:fillRect/>
          </a:stretch>
        </p:blipFill>
        <p:spPr>
          <a:xfrm>
            <a:off x="743799" y="2336401"/>
            <a:ext cx="3593889" cy="1618344"/>
          </a:xfrm>
          <a:prstGeom prst="rect">
            <a:avLst/>
          </a:prstGeom>
        </p:spPr>
      </p:pic>
      <mc:AlternateContent xmlns:mc="http://schemas.openxmlformats.org/markup-compatibility/2006">
        <mc:Choice xmlns:a14="http://schemas.microsoft.com/office/drawing/2010/main" Requires="a14">
          <p:graphicFrame>
            <p:nvGraphicFramePr>
              <p:cNvPr id="16" name="Table 15">
                <a:extLst>
                  <a:ext uri="{FF2B5EF4-FFF2-40B4-BE49-F238E27FC236}">
                    <a16:creationId xmlns:a16="http://schemas.microsoft.com/office/drawing/2014/main" id="{32052BD8-D45D-2FC7-211C-A70D4F0674CD}"/>
                  </a:ext>
                </a:extLst>
              </p:cNvPr>
              <p:cNvGraphicFramePr>
                <a:graphicFrameLocks noGrp="1"/>
              </p:cNvGraphicFramePr>
              <p:nvPr>
                <p:extLst>
                  <p:ext uri="{D42A27DB-BD31-4B8C-83A1-F6EECF244321}">
                    <p14:modId xmlns:p14="http://schemas.microsoft.com/office/powerpoint/2010/main" val="125071681"/>
                  </p:ext>
                </p:extLst>
              </p:nvPr>
            </p:nvGraphicFramePr>
            <p:xfrm>
              <a:off x="4376520" y="1249760"/>
              <a:ext cx="3530428" cy="4429760"/>
            </p:xfrm>
            <a:graphic>
              <a:graphicData uri="http://schemas.openxmlformats.org/drawingml/2006/table">
                <a:tbl>
                  <a:tblPr firstRow="1" bandRow="1">
                    <a:tableStyleId>{69012ECD-51FC-41F1-AA8D-1B2483CD663E}</a:tableStyleId>
                  </a:tblPr>
                  <a:tblGrid>
                    <a:gridCol w="1559970">
                      <a:extLst>
                        <a:ext uri="{9D8B030D-6E8A-4147-A177-3AD203B41FA5}">
                          <a16:colId xmlns:a16="http://schemas.microsoft.com/office/drawing/2014/main" val="1968230773"/>
                        </a:ext>
                      </a:extLst>
                    </a:gridCol>
                    <a:gridCol w="1221816">
                      <a:extLst>
                        <a:ext uri="{9D8B030D-6E8A-4147-A177-3AD203B41FA5}">
                          <a16:colId xmlns:a16="http://schemas.microsoft.com/office/drawing/2014/main" val="4087999127"/>
                        </a:ext>
                      </a:extLst>
                    </a:gridCol>
                    <a:gridCol w="748642">
                      <a:extLst>
                        <a:ext uri="{9D8B030D-6E8A-4147-A177-3AD203B41FA5}">
                          <a16:colId xmlns:a16="http://schemas.microsoft.com/office/drawing/2014/main" val="21444086"/>
                        </a:ext>
                      </a:extLst>
                    </a:gridCol>
                  </a:tblGrid>
                  <a:tr h="370840">
                    <a:tc>
                      <a:txBody>
                        <a:bodyPr/>
                        <a:lstStyle/>
                        <a:p>
                          <a:r>
                            <a:rPr lang="en-US" sz="1400" dirty="0">
                              <a:latin typeface="Helvetica" pitchFamily="2" charset="0"/>
                            </a:rPr>
                            <a:t>Parameter</a:t>
                          </a:r>
                        </a:p>
                      </a:txBody>
                      <a:tcPr/>
                    </a:tc>
                    <a:tc>
                      <a:txBody>
                        <a:bodyPr/>
                        <a:lstStyle/>
                        <a:p>
                          <a:r>
                            <a:rPr lang="en-US" sz="1400" dirty="0">
                              <a:latin typeface="Helvetica" pitchFamily="2" charset="0"/>
                            </a:rPr>
                            <a:t>Value</a:t>
                          </a:r>
                        </a:p>
                      </a:txBody>
                      <a:tcPr/>
                    </a:tc>
                    <a:tc>
                      <a:txBody>
                        <a:bodyPr/>
                        <a:lstStyle/>
                        <a:p>
                          <a:r>
                            <a:rPr lang="en-US" sz="1400" dirty="0">
                              <a:latin typeface="Helvetica" pitchFamily="2" charset="0"/>
                            </a:rPr>
                            <a:t>Unit</a:t>
                          </a:r>
                        </a:p>
                      </a:txBody>
                      <a:tcPr/>
                    </a:tc>
                    <a:extLst>
                      <a:ext uri="{0D108BD9-81ED-4DB2-BD59-A6C34878D82A}">
                        <a16:rowId xmlns:a16="http://schemas.microsoft.com/office/drawing/2014/main" val="936019250"/>
                      </a:ext>
                    </a:extLst>
                  </a:tr>
                  <a:tr h="370840">
                    <a:tc>
                      <a:txBody>
                        <a:bodyPr/>
                        <a:lstStyle/>
                        <a:p>
                          <a:r>
                            <a:rPr lang="en-US" sz="1400" dirty="0">
                              <a:latin typeface="Helvetica" pitchFamily="2" charset="0"/>
                            </a:rPr>
                            <a:t>Momentum</a:t>
                          </a:r>
                        </a:p>
                      </a:txBody>
                      <a:tcPr/>
                    </a:tc>
                    <a:tc>
                      <a:txBody>
                        <a:bodyPr/>
                        <a:lstStyle/>
                        <a:p>
                          <a:r>
                            <a:rPr lang="en-US" sz="1400" dirty="0">
                              <a:latin typeface="Helvetica" pitchFamily="2" charset="0"/>
                            </a:rPr>
                            <a:t>70</a:t>
                          </a:r>
                        </a:p>
                      </a:txBody>
                      <a:tcPr/>
                    </a:tc>
                    <a:tc>
                      <a:txBody>
                        <a:bodyPr/>
                        <a:lstStyle/>
                        <a:p>
                          <a:r>
                            <a:rPr lang="en-US" sz="1400" dirty="0">
                              <a:latin typeface="Helvetica" pitchFamily="2" charset="0"/>
                            </a:rPr>
                            <a:t>MeV/c</a:t>
                          </a:r>
                        </a:p>
                      </a:txBody>
                      <a:tcPr/>
                    </a:tc>
                    <a:extLst>
                      <a:ext uri="{0D108BD9-81ED-4DB2-BD59-A6C34878D82A}">
                        <a16:rowId xmlns:a16="http://schemas.microsoft.com/office/drawing/2014/main" val="3878005960"/>
                      </a:ext>
                    </a:extLst>
                  </a:tr>
                  <a:tr h="370840">
                    <a:tc>
                      <a:txBody>
                        <a:bodyPr/>
                        <a:lstStyle/>
                        <a:p>
                          <a:r>
                            <a:rPr lang="en-US" sz="1400" dirty="0">
                              <a:latin typeface="Helvetica" pitchFamily="2" charset="0"/>
                            </a:rPr>
                            <a:t>Circumference</a:t>
                          </a:r>
                        </a:p>
                      </a:txBody>
                      <a:tcPr/>
                    </a:tc>
                    <a:tc>
                      <a:txBody>
                        <a:bodyPr/>
                        <a:lstStyle/>
                        <a:p>
                          <a:r>
                            <a:rPr lang="en-US" sz="1400" dirty="0">
                              <a:latin typeface="Helvetica" pitchFamily="2" charset="0"/>
                            </a:rPr>
                            <a:t>40</a:t>
                          </a:r>
                        </a:p>
                      </a:txBody>
                      <a:tcPr/>
                    </a:tc>
                    <a:tc>
                      <a:txBody>
                        <a:bodyPr/>
                        <a:lstStyle/>
                        <a:p>
                          <a:r>
                            <a:rPr lang="en-US" sz="1400" dirty="0">
                              <a:latin typeface="Helvetica" pitchFamily="2" charset="0"/>
                            </a:rPr>
                            <a:t>m</a:t>
                          </a:r>
                        </a:p>
                      </a:txBody>
                      <a:tcPr/>
                    </a:tc>
                    <a:extLst>
                      <a:ext uri="{0D108BD9-81ED-4DB2-BD59-A6C34878D82A}">
                        <a16:rowId xmlns:a16="http://schemas.microsoft.com/office/drawing/2014/main" val="1990021770"/>
                      </a:ext>
                    </a:extLst>
                  </a:tr>
                  <a:tr h="370840">
                    <a:tc>
                      <a:txBody>
                        <a:bodyPr/>
                        <a:lstStyle/>
                        <a:p>
                          <a:r>
                            <a:rPr lang="en-US" sz="1400" dirty="0">
                              <a:latin typeface="Helvetica" pitchFamily="2" charset="0"/>
                            </a:rPr>
                            <a:t>Optics</a:t>
                          </a:r>
                          <a:r>
                            <a:rPr lang="en-US" sz="1400" baseline="30000" dirty="0">
                              <a:latin typeface="Helvetica" pitchFamily="2" charset="0"/>
                            </a:rPr>
                            <a:t>†</a:t>
                          </a:r>
                        </a:p>
                      </a:txBody>
                      <a:tcPr/>
                    </a:tc>
                    <a:tc gridSpan="2">
                      <a:txBody>
                        <a:bodyPr/>
                        <a:lstStyle/>
                        <a:p>
                          <a:r>
                            <a:rPr lang="en-US" sz="1400" dirty="0">
                              <a:latin typeface="Helvetica" pitchFamily="2" charset="0"/>
                            </a:rPr>
                            <a:t>v8.8 + LOCO + 65 tune knob values</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738866958"/>
                      </a:ext>
                    </a:extLst>
                  </a:tr>
                  <a:tr h="370840">
                    <a:tc>
                      <a:txBody>
                        <a:bodyPr/>
                        <a:lstStyle/>
                        <a:p>
                          <a:r>
                            <a:rPr lang="en-US" sz="1400" dirty="0">
                              <a:latin typeface="Helvetica" pitchFamily="2" charset="0"/>
                            </a:rPr>
                            <a:t>Non-linearities</a:t>
                          </a:r>
                        </a:p>
                      </a:txBody>
                      <a:tcPr/>
                    </a:tc>
                    <a:tc gridSpan="2">
                      <a:txBody>
                        <a:bodyPr/>
                        <a:lstStyle/>
                        <a:p>
                          <a:r>
                            <a:rPr lang="en-US" sz="1400" dirty="0">
                              <a:latin typeface="Helvetica" pitchFamily="2" charset="0"/>
                            </a:rPr>
                            <a:t>Kinematic, chromaticity, thick bend, bend multipole, quad fringe</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1609257899"/>
                      </a:ext>
                    </a:extLst>
                  </a:tr>
                  <a:tr h="370840">
                    <a:tc>
                      <a:txBody>
                        <a:bodyPr/>
                        <a:lstStyle/>
                        <a:p>
                          <a:pPr/>
                          <a14:m>
                            <m:oMathPara xmlns:m="http://schemas.openxmlformats.org/officeDocument/2006/math">
                              <m:oMathParaPr>
                                <m:jc m:val="left"/>
                              </m:oMathParaPr>
                              <m:oMath>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𝑄</m:t>
                                    </m:r>
                                  </m:e>
                                  <m:sub>
                                    <m:r>
                                      <a:rPr lang="en-US" sz="1400" b="0" i="1" smtClean="0">
                                        <a:latin typeface="Cambria Math" panose="02040503050406030204" pitchFamily="18" charset="0"/>
                                      </a:rPr>
                                      <m:t>𝑥</m:t>
                                    </m:r>
                                  </m:sub>
                                </m:sSub>
                                <m:r>
                                  <a:rPr lang="en-US" sz="1400" b="0" i="1" smtClean="0">
                                    <a:latin typeface="Cambria Math" panose="02040503050406030204" pitchFamily="18" charset="0"/>
                                  </a:rPr>
                                  <m:t>, </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𝑄</m:t>
                                    </m:r>
                                  </m:e>
                                  <m:sub>
                                    <m:r>
                                      <a:rPr lang="en-US" sz="1400" b="0" i="1" smtClean="0">
                                        <a:latin typeface="Cambria Math" panose="02040503050406030204" pitchFamily="18" charset="0"/>
                                      </a:rPr>
                                      <m:t>𝑦</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𝑄</m:t>
                                    </m:r>
                                  </m:e>
                                  <m:sub>
                                    <m:r>
                                      <a:rPr lang="en-US" sz="1400" b="0" i="1" smtClean="0">
                                        <a:latin typeface="Cambria Math" panose="02040503050406030204" pitchFamily="18" charset="0"/>
                                      </a:rPr>
                                      <m:t>𝑧</m:t>
                                    </m:r>
                                  </m:sub>
                                </m:sSub>
                              </m:oMath>
                            </m:oMathPara>
                          </a14:m>
                          <a:endParaRPr lang="en-US" sz="1400" dirty="0">
                            <a:latin typeface="Helvetica" pitchFamily="2" charset="0"/>
                          </a:endParaRPr>
                        </a:p>
                      </a:txBody>
                      <a:tcPr/>
                    </a:tc>
                    <a:tc gridSpan="2">
                      <a:txBody>
                        <a:bodyPr/>
                        <a:lstStyle/>
                        <a:p>
                          <a:pPr/>
                          <a14:m>
                            <m:oMathPara xmlns:m="http://schemas.openxmlformats.org/officeDocument/2006/math">
                              <m:oMathParaPr>
                                <m:jc m:val="left"/>
                              </m:oMathParaPr>
                              <m:oMath>
                                <m:r>
                                  <a:rPr lang="en-US" sz="1400" b="0" i="1" smtClean="0">
                                    <a:latin typeface="Cambria Math" panose="02040503050406030204" pitchFamily="18" charset="0"/>
                                  </a:rPr>
                                  <m:t>5.3</m:t>
                                </m:r>
                                <m:r>
                                  <a:rPr lang="en-US" sz="1400" b="0" i="1" smtClean="0">
                                    <a:latin typeface="Cambria Math" panose="02040503050406030204" pitchFamily="18" charset="0"/>
                                    <a:ea typeface="Cambria Math" panose="02040503050406030204" pitchFamily="18" charset="0"/>
                                  </a:rPr>
                                  <m:t>±0.1</m:t>
                                </m:r>
                                <m:r>
                                  <a:rPr lang="en-US" sz="1400" b="0" i="0"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 </m:t>
                                </m:r>
                                <m:r>
                                  <a:rPr lang="en-US" sz="1400" b="0" i="1" smtClean="0">
                                    <a:latin typeface="Cambria Math" panose="02040503050406030204" pitchFamily="18" charset="0"/>
                                  </a:rPr>
                                  <m:t>5.3</m:t>
                                </m:r>
                                <m:r>
                                  <a:rPr lang="en-US" sz="1400" b="0" i="1" smtClean="0">
                                    <a:latin typeface="Cambria Math" panose="02040503050406030204" pitchFamily="18" charset="0"/>
                                    <a:ea typeface="Cambria Math" panose="02040503050406030204" pitchFamily="18" charset="0"/>
                                  </a:rPr>
                                  <m:t>±0.1, </m:t>
                                </m:r>
                                <m:r>
                                  <a:rPr lang="en-US" sz="1400" b="0" i="0" smtClean="0">
                                    <a:latin typeface="Cambria Math" panose="02040503050406030204" pitchFamily="18" charset="0"/>
                                    <a:ea typeface="Cambria Math" panose="02040503050406030204" pitchFamily="18" charset="0"/>
                                  </a:rPr>
                                  <m:t>0.0</m:t>
                                </m:r>
                              </m:oMath>
                            </m:oMathPara>
                          </a14:m>
                          <a:endParaRPr lang="en-US" sz="1400" dirty="0">
                            <a:latin typeface="Helvetica" pitchFamily="2" charset="0"/>
                          </a:endParaRP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963996952"/>
                      </a:ext>
                    </a:extLst>
                  </a:tr>
                  <a:tr h="370840">
                    <a:tc>
                      <a:txBody>
                        <a:bodyPr/>
                        <a:lstStyle/>
                        <a:p>
                          <a:r>
                            <a:rPr lang="en-US" sz="1400" dirty="0">
                              <a:latin typeface="Helvetica" pitchFamily="2" charset="0"/>
                            </a:rPr>
                            <a:t>Aperture radius</a:t>
                          </a:r>
                        </a:p>
                      </a:txBody>
                      <a:tcPr/>
                    </a:tc>
                    <a:tc gridSpan="2">
                      <a:txBody>
                        <a:bodyPr/>
                        <a:lstStyle/>
                        <a:p>
                          <a:r>
                            <a:rPr lang="en-US" sz="1400" dirty="0">
                              <a:latin typeface="Helvetica" pitchFamily="2" charset="0"/>
                            </a:rPr>
                            <a:t>realistic</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2261370372"/>
                      </a:ext>
                    </a:extLst>
                  </a:tr>
                  <a:tr h="370840">
                    <a:tc>
                      <a:txBody>
                        <a:bodyPr/>
                        <a:lstStyle/>
                        <a:p>
                          <a14:m>
                            <m:oMath xmlns:m="http://schemas.openxmlformats.org/officeDocument/2006/math">
                              <m:r>
                                <a:rPr lang="en-US" sz="1400" i="1" smtClean="0">
                                  <a:latin typeface="Cambria Math" panose="02040503050406030204" pitchFamily="18" charset="0"/>
                                  <a:ea typeface="Cambria Math" panose="02040503050406030204" pitchFamily="18" charset="0"/>
                                </a:rPr>
                                <m:t>∆</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𝑄</m:t>
                                  </m:r>
                                </m:e>
                                <m:sub>
                                  <m:r>
                                    <a:rPr lang="en-US" sz="1400" b="0" i="1" smtClean="0">
                                      <a:latin typeface="Cambria Math" panose="02040503050406030204" pitchFamily="18" charset="0"/>
                                      <a:ea typeface="Cambria Math" panose="02040503050406030204" pitchFamily="18" charset="0"/>
                                    </a:rPr>
                                    <m:t>𝑦</m:t>
                                  </m:r>
                                </m:sub>
                              </m:sSub>
                            </m:oMath>
                          </a14:m>
                          <a:r>
                            <a:rPr lang="en-US" sz="1400" dirty="0">
                              <a:latin typeface="Helvetica" pitchFamily="2" charset="0"/>
                            </a:rPr>
                            <a:t> @ 8 mA</a:t>
                          </a:r>
                        </a:p>
                      </a:txBody>
                      <a:tcPr/>
                    </a:tc>
                    <a:tc gridSpan="2">
                      <a:txBody>
                        <a:bodyPr/>
                        <a:lstStyle/>
                        <a:p>
                          <a:r>
                            <a:rPr lang="en-US" sz="1400" dirty="0">
                              <a:latin typeface="Helvetica" pitchFamily="2" charset="0"/>
                            </a:rPr>
                            <a:t>- 0.28 (nominal)</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1162169007"/>
                      </a:ext>
                    </a:extLst>
                  </a:tr>
                  <a:tr h="370840">
                    <a:tc>
                      <a:txBody>
                        <a:bodyPr/>
                        <a:lstStyle/>
                        <a:p>
                          <a:r>
                            <a:rPr lang="en-US" sz="1400" dirty="0">
                              <a:latin typeface="Helvetica" pitchFamily="2" charset="0"/>
                            </a:rPr>
                            <a:t>Macro-particles</a:t>
                          </a:r>
                          <a:r>
                            <a:rPr lang="en-US" sz="1400" b="1" dirty="0">
                              <a:solidFill>
                                <a:srgbClr val="C00000"/>
                              </a:solidFill>
                              <a:latin typeface="Helvetica" pitchFamily="2" charset="0"/>
                            </a:rPr>
                            <a:t>*</a:t>
                          </a:r>
                        </a:p>
                      </a:txBody>
                      <a:tcPr/>
                    </a:tc>
                    <a:tc gridSpan="2">
                      <a:txBody>
                        <a:bodyPr/>
                        <a:lstStyle/>
                        <a:p>
                          <a:r>
                            <a:rPr lang="en-US" sz="1400" dirty="0">
                              <a:latin typeface="Helvetica" pitchFamily="2" charset="0"/>
                            </a:rPr>
                            <a:t>10</a:t>
                          </a:r>
                          <a:r>
                            <a:rPr lang="en-US" sz="1400" baseline="30000" dirty="0">
                              <a:latin typeface="Helvetica" pitchFamily="2" charset="0"/>
                            </a:rPr>
                            <a:t>5</a:t>
                          </a:r>
                          <a:endParaRPr lang="en-US" sz="1400" dirty="0">
                            <a:latin typeface="Helvetica" pitchFamily="2" charset="0"/>
                          </a:endParaRP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428544379"/>
                      </a:ext>
                    </a:extLst>
                  </a:tr>
                  <a:tr h="370840">
                    <a:tc>
                      <a:txBody>
                        <a:bodyPr/>
                        <a:lstStyle/>
                        <a:p>
                          <a:r>
                            <a:rPr lang="en-US" sz="1400" b="0" dirty="0">
                              <a:solidFill>
                                <a:schemeClr val="tx1"/>
                              </a:solidFill>
                              <a:latin typeface="Helvetica" pitchFamily="2" charset="0"/>
                            </a:rPr>
                            <a:t>SC models</a:t>
                          </a:r>
                        </a:p>
                      </a:txBody>
                      <a:tcPr/>
                    </a:tc>
                    <a:tc gridSpan="2">
                      <a:txBody>
                        <a:bodyPr/>
                        <a:lstStyle/>
                        <a:p>
                          <a:r>
                            <a:rPr lang="en-US" sz="1400" dirty="0">
                              <a:latin typeface="Helvetica" pitchFamily="2" charset="0"/>
                            </a:rPr>
                            <a:t>Quasi-frozen, PIC 2 D</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315176218"/>
                      </a:ext>
                    </a:extLst>
                  </a:tr>
                </a:tbl>
              </a:graphicData>
            </a:graphic>
          </p:graphicFrame>
        </mc:Choice>
        <mc:Fallback>
          <p:graphicFrame>
            <p:nvGraphicFramePr>
              <p:cNvPr id="16" name="Table 15">
                <a:extLst>
                  <a:ext uri="{FF2B5EF4-FFF2-40B4-BE49-F238E27FC236}">
                    <a16:creationId xmlns:a16="http://schemas.microsoft.com/office/drawing/2014/main" id="{32052BD8-D45D-2FC7-211C-A70D4F0674CD}"/>
                  </a:ext>
                </a:extLst>
              </p:cNvPr>
              <p:cNvGraphicFramePr>
                <a:graphicFrameLocks noGrp="1"/>
              </p:cNvGraphicFramePr>
              <p:nvPr>
                <p:extLst>
                  <p:ext uri="{D42A27DB-BD31-4B8C-83A1-F6EECF244321}">
                    <p14:modId xmlns:p14="http://schemas.microsoft.com/office/powerpoint/2010/main" val="125071681"/>
                  </p:ext>
                </p:extLst>
              </p:nvPr>
            </p:nvGraphicFramePr>
            <p:xfrm>
              <a:off x="4376520" y="1249760"/>
              <a:ext cx="3530428" cy="4429760"/>
            </p:xfrm>
            <a:graphic>
              <a:graphicData uri="http://schemas.openxmlformats.org/drawingml/2006/table">
                <a:tbl>
                  <a:tblPr firstRow="1" bandRow="1">
                    <a:tableStyleId>{69012ECD-51FC-41F1-AA8D-1B2483CD663E}</a:tableStyleId>
                  </a:tblPr>
                  <a:tblGrid>
                    <a:gridCol w="1559970">
                      <a:extLst>
                        <a:ext uri="{9D8B030D-6E8A-4147-A177-3AD203B41FA5}">
                          <a16:colId xmlns:a16="http://schemas.microsoft.com/office/drawing/2014/main" val="1968230773"/>
                        </a:ext>
                      </a:extLst>
                    </a:gridCol>
                    <a:gridCol w="1221816">
                      <a:extLst>
                        <a:ext uri="{9D8B030D-6E8A-4147-A177-3AD203B41FA5}">
                          <a16:colId xmlns:a16="http://schemas.microsoft.com/office/drawing/2014/main" val="4087999127"/>
                        </a:ext>
                      </a:extLst>
                    </a:gridCol>
                    <a:gridCol w="748642">
                      <a:extLst>
                        <a:ext uri="{9D8B030D-6E8A-4147-A177-3AD203B41FA5}">
                          <a16:colId xmlns:a16="http://schemas.microsoft.com/office/drawing/2014/main" val="21444086"/>
                        </a:ext>
                      </a:extLst>
                    </a:gridCol>
                  </a:tblGrid>
                  <a:tr h="370840">
                    <a:tc>
                      <a:txBody>
                        <a:bodyPr/>
                        <a:lstStyle/>
                        <a:p>
                          <a:r>
                            <a:rPr lang="en-US" sz="1400" dirty="0">
                              <a:latin typeface="Helvetica" pitchFamily="2" charset="0"/>
                            </a:rPr>
                            <a:t>Parameter</a:t>
                          </a:r>
                        </a:p>
                      </a:txBody>
                      <a:tcPr/>
                    </a:tc>
                    <a:tc>
                      <a:txBody>
                        <a:bodyPr/>
                        <a:lstStyle/>
                        <a:p>
                          <a:r>
                            <a:rPr lang="en-US" sz="1400" dirty="0">
                              <a:latin typeface="Helvetica" pitchFamily="2" charset="0"/>
                            </a:rPr>
                            <a:t>Value</a:t>
                          </a:r>
                        </a:p>
                      </a:txBody>
                      <a:tcPr/>
                    </a:tc>
                    <a:tc>
                      <a:txBody>
                        <a:bodyPr/>
                        <a:lstStyle/>
                        <a:p>
                          <a:r>
                            <a:rPr lang="en-US" sz="1400" dirty="0">
                              <a:latin typeface="Helvetica" pitchFamily="2" charset="0"/>
                            </a:rPr>
                            <a:t>Unit</a:t>
                          </a:r>
                        </a:p>
                      </a:txBody>
                      <a:tcPr/>
                    </a:tc>
                    <a:extLst>
                      <a:ext uri="{0D108BD9-81ED-4DB2-BD59-A6C34878D82A}">
                        <a16:rowId xmlns:a16="http://schemas.microsoft.com/office/drawing/2014/main" val="936019250"/>
                      </a:ext>
                    </a:extLst>
                  </a:tr>
                  <a:tr h="370840">
                    <a:tc>
                      <a:txBody>
                        <a:bodyPr/>
                        <a:lstStyle/>
                        <a:p>
                          <a:r>
                            <a:rPr lang="en-US" sz="1400" dirty="0">
                              <a:latin typeface="Helvetica" pitchFamily="2" charset="0"/>
                            </a:rPr>
                            <a:t>Momentum</a:t>
                          </a:r>
                        </a:p>
                      </a:txBody>
                      <a:tcPr/>
                    </a:tc>
                    <a:tc>
                      <a:txBody>
                        <a:bodyPr/>
                        <a:lstStyle/>
                        <a:p>
                          <a:r>
                            <a:rPr lang="en-US" sz="1400" dirty="0">
                              <a:latin typeface="Helvetica" pitchFamily="2" charset="0"/>
                            </a:rPr>
                            <a:t>70</a:t>
                          </a:r>
                        </a:p>
                      </a:txBody>
                      <a:tcPr/>
                    </a:tc>
                    <a:tc>
                      <a:txBody>
                        <a:bodyPr/>
                        <a:lstStyle/>
                        <a:p>
                          <a:r>
                            <a:rPr lang="en-US" sz="1400" dirty="0">
                              <a:latin typeface="Helvetica" pitchFamily="2" charset="0"/>
                            </a:rPr>
                            <a:t>MeV/c</a:t>
                          </a:r>
                        </a:p>
                      </a:txBody>
                      <a:tcPr/>
                    </a:tc>
                    <a:extLst>
                      <a:ext uri="{0D108BD9-81ED-4DB2-BD59-A6C34878D82A}">
                        <a16:rowId xmlns:a16="http://schemas.microsoft.com/office/drawing/2014/main" val="3878005960"/>
                      </a:ext>
                    </a:extLst>
                  </a:tr>
                  <a:tr h="370840">
                    <a:tc>
                      <a:txBody>
                        <a:bodyPr/>
                        <a:lstStyle/>
                        <a:p>
                          <a:r>
                            <a:rPr lang="en-US" sz="1400" dirty="0">
                              <a:latin typeface="Helvetica" pitchFamily="2" charset="0"/>
                            </a:rPr>
                            <a:t>Circumference</a:t>
                          </a:r>
                        </a:p>
                      </a:txBody>
                      <a:tcPr/>
                    </a:tc>
                    <a:tc>
                      <a:txBody>
                        <a:bodyPr/>
                        <a:lstStyle/>
                        <a:p>
                          <a:r>
                            <a:rPr lang="en-US" sz="1400" dirty="0">
                              <a:latin typeface="Helvetica" pitchFamily="2" charset="0"/>
                            </a:rPr>
                            <a:t>40</a:t>
                          </a:r>
                        </a:p>
                      </a:txBody>
                      <a:tcPr/>
                    </a:tc>
                    <a:tc>
                      <a:txBody>
                        <a:bodyPr/>
                        <a:lstStyle/>
                        <a:p>
                          <a:r>
                            <a:rPr lang="en-US" sz="1400" dirty="0">
                              <a:latin typeface="Helvetica" pitchFamily="2" charset="0"/>
                            </a:rPr>
                            <a:t>m</a:t>
                          </a:r>
                        </a:p>
                      </a:txBody>
                      <a:tcPr/>
                    </a:tc>
                    <a:extLst>
                      <a:ext uri="{0D108BD9-81ED-4DB2-BD59-A6C34878D82A}">
                        <a16:rowId xmlns:a16="http://schemas.microsoft.com/office/drawing/2014/main" val="1990021770"/>
                      </a:ext>
                    </a:extLst>
                  </a:tr>
                  <a:tr h="518160">
                    <a:tc>
                      <a:txBody>
                        <a:bodyPr/>
                        <a:lstStyle/>
                        <a:p>
                          <a:r>
                            <a:rPr lang="en-US" sz="1400" dirty="0">
                              <a:latin typeface="Helvetica" pitchFamily="2" charset="0"/>
                            </a:rPr>
                            <a:t>Optics</a:t>
                          </a:r>
                          <a:r>
                            <a:rPr lang="en-US" sz="1400" baseline="30000" dirty="0">
                              <a:latin typeface="Helvetica" pitchFamily="2" charset="0"/>
                            </a:rPr>
                            <a:t>†</a:t>
                          </a:r>
                        </a:p>
                      </a:txBody>
                      <a:tcPr/>
                    </a:tc>
                    <a:tc gridSpan="2">
                      <a:txBody>
                        <a:bodyPr/>
                        <a:lstStyle/>
                        <a:p>
                          <a:r>
                            <a:rPr lang="en-US" sz="1400" dirty="0">
                              <a:latin typeface="Helvetica" pitchFamily="2" charset="0"/>
                            </a:rPr>
                            <a:t>v8.8 + LOCO + 65 tune knob values</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738866958"/>
                      </a:ext>
                    </a:extLst>
                  </a:tr>
                  <a:tr h="944880">
                    <a:tc>
                      <a:txBody>
                        <a:bodyPr/>
                        <a:lstStyle/>
                        <a:p>
                          <a:r>
                            <a:rPr lang="en-US" sz="1400" dirty="0">
                              <a:latin typeface="Helvetica" pitchFamily="2" charset="0"/>
                            </a:rPr>
                            <a:t>Non-linearities</a:t>
                          </a:r>
                        </a:p>
                      </a:txBody>
                      <a:tcPr/>
                    </a:tc>
                    <a:tc gridSpan="2">
                      <a:txBody>
                        <a:bodyPr/>
                        <a:lstStyle/>
                        <a:p>
                          <a:r>
                            <a:rPr lang="en-US" sz="1400" dirty="0">
                              <a:latin typeface="Helvetica" pitchFamily="2" charset="0"/>
                            </a:rPr>
                            <a:t>Kinematic, chromaticity, thick bend, bend multipole, quad fringe</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1609257899"/>
                      </a:ext>
                    </a:extLst>
                  </a:tr>
                  <a:tr h="370840">
                    <a:tc>
                      <a:txBody>
                        <a:bodyPr/>
                        <a:lstStyle/>
                        <a:p>
                          <a:endParaRPr lang="en-US"/>
                        </a:p>
                      </a:txBody>
                      <a:tcPr>
                        <a:blipFill>
                          <a:blip r:embed="rId5"/>
                          <a:stretch>
                            <a:fillRect l="-813" t="-680000" r="-127642" b="-393333"/>
                          </a:stretch>
                        </a:blipFill>
                      </a:tcPr>
                    </a:tc>
                    <a:tc gridSpan="2">
                      <a:txBody>
                        <a:bodyPr/>
                        <a:lstStyle/>
                        <a:p>
                          <a:endParaRPr lang="en-US"/>
                        </a:p>
                      </a:txBody>
                      <a:tcPr>
                        <a:blipFill>
                          <a:blip r:embed="rId5"/>
                          <a:stretch>
                            <a:fillRect l="-79487" t="-680000" r="-641" b="-393333"/>
                          </a:stretch>
                        </a:blipFill>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963996952"/>
                      </a:ext>
                    </a:extLst>
                  </a:tr>
                  <a:tr h="370840">
                    <a:tc>
                      <a:txBody>
                        <a:bodyPr/>
                        <a:lstStyle/>
                        <a:p>
                          <a:r>
                            <a:rPr lang="en-US" sz="1400" dirty="0">
                              <a:latin typeface="Helvetica" pitchFamily="2" charset="0"/>
                            </a:rPr>
                            <a:t>Aperture radius</a:t>
                          </a:r>
                        </a:p>
                      </a:txBody>
                      <a:tcPr/>
                    </a:tc>
                    <a:tc gridSpan="2">
                      <a:txBody>
                        <a:bodyPr/>
                        <a:lstStyle/>
                        <a:p>
                          <a:r>
                            <a:rPr lang="en-US" sz="1400" dirty="0">
                              <a:latin typeface="Helvetica" pitchFamily="2" charset="0"/>
                            </a:rPr>
                            <a:t>realistic</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2261370372"/>
                      </a:ext>
                    </a:extLst>
                  </a:tr>
                  <a:tr h="370840">
                    <a:tc>
                      <a:txBody>
                        <a:bodyPr/>
                        <a:lstStyle/>
                        <a:p>
                          <a:endParaRPr lang="en-US"/>
                        </a:p>
                      </a:txBody>
                      <a:tcPr>
                        <a:blipFill>
                          <a:blip r:embed="rId5"/>
                          <a:stretch>
                            <a:fillRect l="-813" t="-906897" r="-127642" b="-206897"/>
                          </a:stretch>
                        </a:blipFill>
                      </a:tcPr>
                    </a:tc>
                    <a:tc gridSpan="2">
                      <a:txBody>
                        <a:bodyPr/>
                        <a:lstStyle/>
                        <a:p>
                          <a:r>
                            <a:rPr lang="en-US" sz="1400" dirty="0">
                              <a:latin typeface="Helvetica" pitchFamily="2" charset="0"/>
                            </a:rPr>
                            <a:t>- 0.28 (nominal)</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1162169007"/>
                      </a:ext>
                    </a:extLst>
                  </a:tr>
                  <a:tr h="370840">
                    <a:tc>
                      <a:txBody>
                        <a:bodyPr/>
                        <a:lstStyle/>
                        <a:p>
                          <a:r>
                            <a:rPr lang="en-US" sz="1400" dirty="0">
                              <a:latin typeface="Helvetica" pitchFamily="2" charset="0"/>
                            </a:rPr>
                            <a:t>Macro-particles</a:t>
                          </a:r>
                          <a:r>
                            <a:rPr lang="en-US" sz="1400" b="1" dirty="0">
                              <a:solidFill>
                                <a:srgbClr val="C00000"/>
                              </a:solidFill>
                              <a:latin typeface="Helvetica" pitchFamily="2" charset="0"/>
                            </a:rPr>
                            <a:t>*</a:t>
                          </a:r>
                        </a:p>
                      </a:txBody>
                      <a:tcPr/>
                    </a:tc>
                    <a:tc gridSpan="2">
                      <a:txBody>
                        <a:bodyPr/>
                        <a:lstStyle/>
                        <a:p>
                          <a:r>
                            <a:rPr lang="en-US" sz="1400" dirty="0">
                              <a:latin typeface="Helvetica" pitchFamily="2" charset="0"/>
                            </a:rPr>
                            <a:t>10</a:t>
                          </a:r>
                          <a:r>
                            <a:rPr lang="en-US" sz="1400" baseline="30000" dirty="0">
                              <a:latin typeface="Helvetica" pitchFamily="2" charset="0"/>
                            </a:rPr>
                            <a:t>5</a:t>
                          </a:r>
                          <a:endParaRPr lang="en-US" sz="1400" dirty="0">
                            <a:latin typeface="Helvetica" pitchFamily="2" charset="0"/>
                          </a:endParaRP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428544379"/>
                      </a:ext>
                    </a:extLst>
                  </a:tr>
                  <a:tr h="370840">
                    <a:tc>
                      <a:txBody>
                        <a:bodyPr/>
                        <a:lstStyle/>
                        <a:p>
                          <a:r>
                            <a:rPr lang="en-US" sz="1400" b="0" dirty="0">
                              <a:solidFill>
                                <a:schemeClr val="tx1"/>
                              </a:solidFill>
                              <a:latin typeface="Helvetica" pitchFamily="2" charset="0"/>
                            </a:rPr>
                            <a:t>SC models</a:t>
                          </a:r>
                        </a:p>
                      </a:txBody>
                      <a:tcPr/>
                    </a:tc>
                    <a:tc gridSpan="2">
                      <a:txBody>
                        <a:bodyPr/>
                        <a:lstStyle/>
                        <a:p>
                          <a:r>
                            <a:rPr lang="en-US" sz="1400" dirty="0">
                              <a:latin typeface="Helvetica" pitchFamily="2" charset="0"/>
                            </a:rPr>
                            <a:t>Quasi-frozen, PIC 2 D</a:t>
                          </a:r>
                        </a:p>
                      </a:txBody>
                      <a:tcPr/>
                    </a:tc>
                    <a:tc hMerge="1">
                      <a:txBody>
                        <a:bodyPr/>
                        <a:lstStyle/>
                        <a:p>
                          <a:endParaRPr lang="en-US" sz="1400" dirty="0">
                            <a:latin typeface="Helvetica" pitchFamily="2" charset="0"/>
                          </a:endParaRPr>
                        </a:p>
                      </a:txBody>
                      <a:tcPr/>
                    </a:tc>
                    <a:extLst>
                      <a:ext uri="{0D108BD9-81ED-4DB2-BD59-A6C34878D82A}">
                        <a16:rowId xmlns:a16="http://schemas.microsoft.com/office/drawing/2014/main" val="315176218"/>
                      </a:ext>
                    </a:extLst>
                  </a:tr>
                </a:tbl>
              </a:graphicData>
            </a:graphic>
          </p:graphicFrame>
        </mc:Fallback>
      </mc:AlternateContent>
      <p:sp>
        <p:nvSpPr>
          <p:cNvPr id="18" name="TextBox 17">
            <a:extLst>
              <a:ext uri="{FF2B5EF4-FFF2-40B4-BE49-F238E27FC236}">
                <a16:creationId xmlns:a16="http://schemas.microsoft.com/office/drawing/2014/main" id="{03E6F510-4909-81E9-F86B-BC425CE00C80}"/>
              </a:ext>
            </a:extLst>
          </p:cNvPr>
          <p:cNvSpPr txBox="1"/>
          <p:nvPr/>
        </p:nvSpPr>
        <p:spPr>
          <a:xfrm>
            <a:off x="3983460" y="5491859"/>
            <a:ext cx="3920905" cy="1415772"/>
          </a:xfrm>
          <a:prstGeom prst="rect">
            <a:avLst/>
          </a:prstGeom>
          <a:noFill/>
        </p:spPr>
        <p:txBody>
          <a:bodyPr wrap="square" lIns="365760" tIns="274320" rIns="365760" bIns="274320" rtlCol="0">
            <a:spAutoFit/>
          </a:bodyPr>
          <a:lstStyle/>
          <a:p>
            <a:r>
              <a:rPr lang="en-US" sz="1400" b="1" dirty="0">
                <a:solidFill>
                  <a:schemeClr val="accent1"/>
                </a:solidFill>
                <a:latin typeface="Helvetica" pitchFamily="2" charset="0"/>
              </a:rPr>
              <a:t>NOT a detailed list!</a:t>
            </a:r>
          </a:p>
          <a:p>
            <a:r>
              <a:rPr lang="en-US" sz="1400" b="1" baseline="30000" dirty="0">
                <a:solidFill>
                  <a:schemeClr val="accent1"/>
                </a:solidFill>
                <a:latin typeface="Helvetica" pitchFamily="2" charset="0"/>
              </a:rPr>
              <a:t>†</a:t>
            </a:r>
            <a:r>
              <a:rPr lang="en-US" sz="1400" b="1" dirty="0">
                <a:solidFill>
                  <a:schemeClr val="accent1"/>
                </a:solidFill>
                <a:latin typeface="Helvetica" pitchFamily="2" charset="0"/>
              </a:rPr>
              <a:t>Dipoles and quadrupoles only. NIO, sextupoles, octupoles turned off.</a:t>
            </a:r>
          </a:p>
          <a:p>
            <a:r>
              <a:rPr lang="en-US" sz="1400" b="1" dirty="0">
                <a:solidFill>
                  <a:srgbClr val="C00000"/>
                </a:solidFill>
                <a:latin typeface="Helvetica" pitchFamily="2" charset="0"/>
              </a:rPr>
              <a:t>*Same initial coords in all codes</a:t>
            </a:r>
          </a:p>
        </p:txBody>
      </p:sp>
      <p:sp>
        <p:nvSpPr>
          <p:cNvPr id="17" name="Rectangle 16">
            <a:extLst>
              <a:ext uri="{FF2B5EF4-FFF2-40B4-BE49-F238E27FC236}">
                <a16:creationId xmlns:a16="http://schemas.microsoft.com/office/drawing/2014/main" id="{C473190B-9300-0FBE-9130-6DC7704A8735}"/>
              </a:ext>
            </a:extLst>
          </p:cNvPr>
          <p:cNvSpPr/>
          <p:nvPr/>
        </p:nvSpPr>
        <p:spPr>
          <a:xfrm>
            <a:off x="914397" y="4368199"/>
            <a:ext cx="3326169" cy="20157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Helvetica" pitchFamily="2" charset="0"/>
              </a:rPr>
              <a:t>Only data from DCCT has been used in this benchmark.</a:t>
            </a:r>
          </a:p>
        </p:txBody>
      </p:sp>
    </p:spTree>
    <p:extLst>
      <p:ext uri="{BB962C8B-B14F-4D97-AF65-F5344CB8AC3E}">
        <p14:creationId xmlns:p14="http://schemas.microsoft.com/office/powerpoint/2010/main" val="308376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9141F73-00F9-E8CB-79A4-1AB0F13AFF12}"/>
              </a:ext>
            </a:extLst>
          </p:cNvPr>
          <p:cNvPicPr>
            <a:picLocks noChangeAspect="1"/>
          </p:cNvPicPr>
          <p:nvPr/>
        </p:nvPicPr>
        <p:blipFill>
          <a:blip r:embed="rId3"/>
          <a:stretch>
            <a:fillRect/>
          </a:stretch>
        </p:blipFill>
        <p:spPr>
          <a:xfrm>
            <a:off x="5359747" y="1134746"/>
            <a:ext cx="6223266" cy="5375842"/>
          </a:xfrm>
          <a:prstGeom prst="rect">
            <a:avLst/>
          </a:prstGeom>
        </p:spPr>
      </p:pic>
      <mc:AlternateContent xmlns:mc="http://schemas.openxmlformats.org/markup-compatibility/2006">
        <mc:Choice xmlns:a14="http://schemas.microsoft.com/office/drawing/2010/main" Requires="a14">
          <p:sp>
            <p:nvSpPr>
              <p:cNvPr id="2" name="Text Placeholder 1">
                <a:extLst>
                  <a:ext uri="{FF2B5EF4-FFF2-40B4-BE49-F238E27FC236}">
                    <a16:creationId xmlns:a16="http://schemas.microsoft.com/office/drawing/2014/main" id="{FC80A8D8-8446-B2CD-8936-70A2E036AEA7}"/>
                  </a:ext>
                </a:extLst>
              </p:cNvPr>
              <p:cNvSpPr>
                <a:spLocks noGrp="1"/>
              </p:cNvSpPr>
              <p:nvPr>
                <p:ph type="body" sz="quarter" idx="10"/>
              </p:nvPr>
            </p:nvSpPr>
            <p:spPr>
              <a:xfrm>
                <a:off x="914399" y="1700784"/>
                <a:ext cx="4671153" cy="4655566"/>
              </a:xfrm>
            </p:spPr>
            <p:txBody>
              <a:bodyPr/>
              <a:lstStyle/>
              <a:p>
                <a:pPr marL="0" indent="0">
                  <a:buNone/>
                </a:pPr>
                <a:r>
                  <a:rPr lang="en-US" dirty="0"/>
                  <a:t>Beam current after 5000 turns as measured in the machine, and predicted by </a:t>
                </a:r>
                <a:r>
                  <a:rPr lang="en-US" dirty="0" err="1"/>
                  <a:t>ImpactX</a:t>
                </a:r>
                <a:r>
                  <a:rPr lang="en-US" dirty="0"/>
                  <a:t>, </a:t>
                </a:r>
                <a:r>
                  <a:rPr lang="en-US" dirty="0" err="1"/>
                  <a:t>Lifetrac</a:t>
                </a:r>
                <a:r>
                  <a:rPr lang="en-US" dirty="0"/>
                  <a:t>, and PyORBIT over the tune plane–Static tune scan driven by Bayesian Exploration.</a:t>
                </a:r>
              </a:p>
              <a:p>
                <a:r>
                  <a:rPr lang="en-US" dirty="0"/>
                  <a:t>Both PIC 2D and quasi-frozen models closely agree on the distribution of loss on the tune plane.</a:t>
                </a:r>
              </a:p>
              <a:p>
                <a:r>
                  <a:rPr lang="en-US" dirty="0"/>
                  <a:t>General agreement of larger beam loss near </a:t>
                </a:r>
                <a14:m>
                  <m:oMath xmlns:m="http://schemas.openxmlformats.org/officeDocument/2006/math">
                    <m:r>
                      <a:rPr lang="en-US" i="1">
                        <a:latin typeface="Cambria Math" panose="02040503050406030204" pitchFamily="18" charset="0"/>
                      </a:rPr>
                      <m:t>3</m:t>
                    </m:r>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𝑥</m:t>
                        </m:r>
                      </m:sub>
                    </m:sSub>
                    <m:r>
                      <a:rPr lang="en-US" i="1">
                        <a:latin typeface="Cambria Math" panose="02040503050406030204" pitchFamily="18" charset="0"/>
                      </a:rPr>
                      <m:t>=16</m:t>
                    </m:r>
                  </m:oMath>
                </a14:m>
                <a:r>
                  <a:rPr lang="en-US" dirty="0"/>
                  <a:t> among experiment and simulations. But raw current values are different.</a:t>
                </a:r>
              </a:p>
            </p:txBody>
          </p:sp>
        </mc:Choice>
        <mc:Fallback>
          <p:sp>
            <p:nvSpPr>
              <p:cNvPr id="2" name="Text Placeholder 1">
                <a:extLst>
                  <a:ext uri="{FF2B5EF4-FFF2-40B4-BE49-F238E27FC236}">
                    <a16:creationId xmlns:a16="http://schemas.microsoft.com/office/drawing/2014/main" id="{FC80A8D8-8446-B2CD-8936-70A2E036AEA7}"/>
                  </a:ext>
                </a:extLst>
              </p:cNvPr>
              <p:cNvSpPr>
                <a:spLocks noGrp="1" noRot="1" noChangeAspect="1" noMove="1" noResize="1" noEditPoints="1" noAdjustHandles="1" noChangeArrowheads="1" noChangeShapeType="1" noTextEdit="1"/>
              </p:cNvSpPr>
              <p:nvPr>
                <p:ph type="body" sz="quarter" idx="10"/>
              </p:nvPr>
            </p:nvSpPr>
            <p:spPr>
              <a:xfrm>
                <a:off x="914399" y="1700784"/>
                <a:ext cx="4671153" cy="4655566"/>
              </a:xfrm>
              <a:blipFill>
                <a:blip r:embed="rId4"/>
                <a:stretch>
                  <a:fillRect l="-3261" t="-1630" r="-2174"/>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A4C6CAC2-F719-8746-2C3A-C8C075F00F35}"/>
              </a:ext>
            </a:extLst>
          </p:cNvPr>
          <p:cNvSpPr>
            <a:spLocks noGrp="1"/>
          </p:cNvSpPr>
          <p:nvPr>
            <p:ph type="title"/>
          </p:nvPr>
        </p:nvSpPr>
        <p:spPr/>
        <p:txBody>
          <a:bodyPr/>
          <a:lstStyle/>
          <a:p>
            <a:r>
              <a:rPr lang="en-US" dirty="0"/>
              <a:t>Models reproduce the general tune landscape</a:t>
            </a:r>
          </a:p>
        </p:txBody>
      </p:sp>
      <p:sp>
        <p:nvSpPr>
          <p:cNvPr id="4" name="Text Placeholder 3">
            <a:extLst>
              <a:ext uri="{FF2B5EF4-FFF2-40B4-BE49-F238E27FC236}">
                <a16:creationId xmlns:a16="http://schemas.microsoft.com/office/drawing/2014/main" id="{2A00C0B0-F12A-316E-383B-AAD076758715}"/>
              </a:ext>
            </a:extLst>
          </p:cNvPr>
          <p:cNvSpPr>
            <a:spLocks noGrp="1"/>
          </p:cNvSpPr>
          <p:nvPr>
            <p:ph type="body" sz="quarter" idx="37"/>
          </p:nvPr>
        </p:nvSpPr>
        <p:spPr/>
        <p:txBody>
          <a:bodyPr/>
          <a:lstStyle/>
          <a:p>
            <a:r>
              <a:rPr lang="en-US" dirty="0"/>
              <a:t>But a single loss figure hides temporal complexity.</a:t>
            </a:r>
          </a:p>
        </p:txBody>
      </p:sp>
      <p:sp>
        <p:nvSpPr>
          <p:cNvPr id="5" name="Footer Placeholder 4">
            <a:extLst>
              <a:ext uri="{FF2B5EF4-FFF2-40B4-BE49-F238E27FC236}">
                <a16:creationId xmlns:a16="http://schemas.microsoft.com/office/drawing/2014/main" id="{6F5978CF-34DC-AE2E-1540-7B42377AF12D}"/>
              </a:ext>
            </a:extLst>
          </p:cNvPr>
          <p:cNvSpPr>
            <a:spLocks noGrp="1"/>
          </p:cNvSpPr>
          <p:nvPr>
            <p:ph type="ftr" sz="quarter" idx="39"/>
          </p:nvPr>
        </p:nvSpPr>
        <p:spPr/>
        <p:txBody>
          <a:bodyPr/>
          <a:lstStyle/>
          <a:p>
            <a:pPr>
              <a:defRPr/>
            </a:pPr>
            <a:r>
              <a:rPr lang="en-US" dirty="0"/>
              <a:t>Nilanjan Banerjee | Space-charge dynamics in bare IOTA</a:t>
            </a:r>
          </a:p>
        </p:txBody>
      </p:sp>
      <p:sp>
        <p:nvSpPr>
          <p:cNvPr id="6" name="Slide Number Placeholder 5">
            <a:extLst>
              <a:ext uri="{FF2B5EF4-FFF2-40B4-BE49-F238E27FC236}">
                <a16:creationId xmlns:a16="http://schemas.microsoft.com/office/drawing/2014/main" id="{5BA321EF-F643-3951-F387-96FE26A12F5C}"/>
              </a:ext>
            </a:extLst>
          </p:cNvPr>
          <p:cNvSpPr>
            <a:spLocks noGrp="1"/>
          </p:cNvSpPr>
          <p:nvPr>
            <p:ph type="sldNum" sz="quarter" idx="40"/>
          </p:nvPr>
        </p:nvSpPr>
        <p:spPr/>
        <p:txBody>
          <a:bodyPr/>
          <a:lstStyle/>
          <a:p>
            <a:fld id="{F4BAA12D-5F28-3140-935A-44BF4B54B6B6}" type="slidenum">
              <a:rPr lang="en-US" smtClean="0"/>
              <a:pPr/>
              <a:t>12</a:t>
            </a:fld>
            <a:endParaRPr lang="en-US" dirty="0"/>
          </a:p>
        </p:txBody>
      </p:sp>
    </p:spTree>
    <p:extLst>
      <p:ext uri="{BB962C8B-B14F-4D97-AF65-F5344CB8AC3E}">
        <p14:creationId xmlns:p14="http://schemas.microsoft.com/office/powerpoint/2010/main" val="2769184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9E7330-3A73-95D9-240F-D61E2969C35D}"/>
              </a:ext>
            </a:extLst>
          </p:cNvPr>
          <p:cNvSpPr>
            <a:spLocks noGrp="1"/>
          </p:cNvSpPr>
          <p:nvPr>
            <p:ph type="body" sz="quarter" idx="10"/>
          </p:nvPr>
        </p:nvSpPr>
        <p:spPr>
          <a:xfrm>
            <a:off x="914400" y="1700784"/>
            <a:ext cx="4054206" cy="4655566"/>
          </a:xfrm>
        </p:spPr>
        <p:txBody>
          <a:bodyPr/>
          <a:lstStyle/>
          <a:p>
            <a:r>
              <a:rPr lang="en-US" dirty="0"/>
              <a:t>The simulated ring loses about 50% of the current within a few turns after injection due to scraping on the aperture.</a:t>
            </a:r>
          </a:p>
          <a:p>
            <a:r>
              <a:rPr lang="en-US" dirty="0"/>
              <a:t>Only space-charge simulations reproduce steady beam loss over 1000s of turns.</a:t>
            </a:r>
          </a:p>
          <a:p>
            <a:r>
              <a:rPr lang="en-US" dirty="0"/>
              <a:t>Simulations near 3Qx = 16 show delayed increase in beam loss not seen in experiment.</a:t>
            </a:r>
          </a:p>
          <a:p>
            <a:pPr marL="0" indent="0">
              <a:buNone/>
            </a:pPr>
            <a:r>
              <a:rPr lang="en-US" b="1" dirty="0">
                <a:solidFill>
                  <a:schemeClr val="accent1"/>
                </a:solidFill>
              </a:rPr>
              <a:t>Opportunity to improve match by tuning beam parameters and multipole strength. – Model calibration</a:t>
            </a:r>
          </a:p>
        </p:txBody>
      </p:sp>
      <p:sp>
        <p:nvSpPr>
          <p:cNvPr id="3" name="Title 2">
            <a:extLst>
              <a:ext uri="{FF2B5EF4-FFF2-40B4-BE49-F238E27FC236}">
                <a16:creationId xmlns:a16="http://schemas.microsoft.com/office/drawing/2014/main" id="{F487EB89-A98D-3242-FBDB-816056631A49}"/>
              </a:ext>
            </a:extLst>
          </p:cNvPr>
          <p:cNvSpPr>
            <a:spLocks noGrp="1"/>
          </p:cNvSpPr>
          <p:nvPr>
            <p:ph type="title"/>
          </p:nvPr>
        </p:nvSpPr>
        <p:spPr/>
        <p:txBody>
          <a:bodyPr/>
          <a:lstStyle/>
          <a:p>
            <a:r>
              <a:rPr lang="en-US" dirty="0"/>
              <a:t>Space-charge generates steady beam loss</a:t>
            </a:r>
          </a:p>
        </p:txBody>
      </p:sp>
      <p:sp>
        <p:nvSpPr>
          <p:cNvPr id="4" name="Text Placeholder 3">
            <a:extLst>
              <a:ext uri="{FF2B5EF4-FFF2-40B4-BE49-F238E27FC236}">
                <a16:creationId xmlns:a16="http://schemas.microsoft.com/office/drawing/2014/main" id="{8A006684-810D-F986-76CC-3A6210F21458}"/>
              </a:ext>
            </a:extLst>
          </p:cNvPr>
          <p:cNvSpPr>
            <a:spLocks noGrp="1"/>
          </p:cNvSpPr>
          <p:nvPr>
            <p:ph type="body" sz="quarter" idx="37"/>
          </p:nvPr>
        </p:nvSpPr>
        <p:spPr/>
        <p:txBody>
          <a:bodyPr>
            <a:normAutofit lnSpcReduction="10000"/>
          </a:bodyPr>
          <a:lstStyle/>
          <a:p>
            <a:r>
              <a:rPr lang="en-US" dirty="0"/>
              <a:t>Models reproduce this effect qualitatively, but PIC 2D adds delayed loss unseen in experiment. </a:t>
            </a:r>
          </a:p>
        </p:txBody>
      </p:sp>
      <p:sp>
        <p:nvSpPr>
          <p:cNvPr id="5" name="Footer Placeholder 4">
            <a:extLst>
              <a:ext uri="{FF2B5EF4-FFF2-40B4-BE49-F238E27FC236}">
                <a16:creationId xmlns:a16="http://schemas.microsoft.com/office/drawing/2014/main" id="{59BFA9C4-ADF7-4CE5-6073-F8989572D2ED}"/>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6" name="Slide Number Placeholder 5">
            <a:extLst>
              <a:ext uri="{FF2B5EF4-FFF2-40B4-BE49-F238E27FC236}">
                <a16:creationId xmlns:a16="http://schemas.microsoft.com/office/drawing/2014/main" id="{1CC363F2-345B-AE20-E79B-251BAAA27C77}"/>
              </a:ext>
            </a:extLst>
          </p:cNvPr>
          <p:cNvSpPr>
            <a:spLocks noGrp="1"/>
          </p:cNvSpPr>
          <p:nvPr>
            <p:ph type="sldNum" sz="quarter" idx="40"/>
          </p:nvPr>
        </p:nvSpPr>
        <p:spPr/>
        <p:txBody>
          <a:bodyPr/>
          <a:lstStyle/>
          <a:p>
            <a:fld id="{F4BAA12D-5F28-3140-935A-44BF4B54B6B6}" type="slidenum">
              <a:rPr lang="en-US" smtClean="0"/>
              <a:pPr/>
              <a:t>13</a:t>
            </a:fld>
            <a:endParaRPr lang="en-US" dirty="0"/>
          </a:p>
        </p:txBody>
      </p:sp>
      <p:pic>
        <p:nvPicPr>
          <p:cNvPr id="9" name="Picture 8">
            <a:extLst>
              <a:ext uri="{FF2B5EF4-FFF2-40B4-BE49-F238E27FC236}">
                <a16:creationId xmlns:a16="http://schemas.microsoft.com/office/drawing/2014/main" id="{55B321BA-F008-6C9D-7830-93C993A4E22A}"/>
              </a:ext>
            </a:extLst>
          </p:cNvPr>
          <p:cNvPicPr>
            <a:picLocks noChangeAspect="1"/>
          </p:cNvPicPr>
          <p:nvPr/>
        </p:nvPicPr>
        <p:blipFill>
          <a:blip r:embed="rId3"/>
          <a:stretch>
            <a:fillRect/>
          </a:stretch>
        </p:blipFill>
        <p:spPr>
          <a:xfrm>
            <a:off x="5041137" y="1572460"/>
            <a:ext cx="6420879" cy="4132875"/>
          </a:xfrm>
          <a:prstGeom prst="rect">
            <a:avLst/>
          </a:prstGeom>
        </p:spPr>
      </p:pic>
    </p:spTree>
    <p:extLst>
      <p:ext uri="{BB962C8B-B14F-4D97-AF65-F5344CB8AC3E}">
        <p14:creationId xmlns:p14="http://schemas.microsoft.com/office/powerpoint/2010/main" val="3547622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52CAF-A2D3-18EC-2892-F13C35ECED3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456E0D6-913B-B063-B96E-1A1FBBB0B497}"/>
              </a:ext>
            </a:extLst>
          </p:cNvPr>
          <p:cNvSpPr>
            <a:spLocks noGrp="1"/>
          </p:cNvSpPr>
          <p:nvPr>
            <p:ph type="title"/>
          </p:nvPr>
        </p:nvSpPr>
        <p:spPr/>
        <p:txBody>
          <a:bodyPr/>
          <a:lstStyle/>
          <a:p>
            <a:r>
              <a:rPr lang="en-US" dirty="0"/>
              <a:t>Summary and Outlook</a:t>
            </a:r>
          </a:p>
        </p:txBody>
      </p:sp>
      <p:sp>
        <p:nvSpPr>
          <p:cNvPr id="9" name="Text Placeholder 8">
            <a:extLst>
              <a:ext uri="{FF2B5EF4-FFF2-40B4-BE49-F238E27FC236}">
                <a16:creationId xmlns:a16="http://schemas.microsoft.com/office/drawing/2014/main" id="{C064BAA8-64C3-2560-B0F7-EE22801FE1D5}"/>
              </a:ext>
            </a:extLst>
          </p:cNvPr>
          <p:cNvSpPr>
            <a:spLocks noGrp="1"/>
          </p:cNvSpPr>
          <p:nvPr>
            <p:ph type="body" sz="quarter" idx="10"/>
          </p:nvPr>
        </p:nvSpPr>
        <p:spPr/>
        <p:txBody>
          <a:bodyPr/>
          <a:lstStyle/>
          <a:p>
            <a:r>
              <a:rPr lang="en-US" dirty="0"/>
              <a:t>04</a:t>
            </a:r>
          </a:p>
        </p:txBody>
      </p:sp>
      <p:sp>
        <p:nvSpPr>
          <p:cNvPr id="5" name="Slide Number Placeholder 4">
            <a:extLst>
              <a:ext uri="{FF2B5EF4-FFF2-40B4-BE49-F238E27FC236}">
                <a16:creationId xmlns:a16="http://schemas.microsoft.com/office/drawing/2014/main" id="{4902DAC8-E512-27A7-EFAC-528217F4FFCE}"/>
              </a:ext>
            </a:extLst>
          </p:cNvPr>
          <p:cNvSpPr>
            <a:spLocks noGrp="1"/>
          </p:cNvSpPr>
          <p:nvPr>
            <p:ph type="sldNum" sz="quarter" idx="4"/>
          </p:nvPr>
        </p:nvSpPr>
        <p:spPr/>
        <p:txBody>
          <a:bodyPr/>
          <a:lstStyle/>
          <a:p>
            <a:fld id="{F4BAA12D-5F28-3140-935A-44BF4B54B6B6}" type="slidenum">
              <a:rPr lang="en-US" smtClean="0"/>
              <a:pPr/>
              <a:t>14</a:t>
            </a:fld>
            <a:endParaRPr lang="en-US" dirty="0"/>
          </a:p>
        </p:txBody>
      </p:sp>
    </p:spTree>
    <p:extLst>
      <p:ext uri="{BB962C8B-B14F-4D97-AF65-F5344CB8AC3E}">
        <p14:creationId xmlns:p14="http://schemas.microsoft.com/office/powerpoint/2010/main" val="3513149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16A5D9-307D-639E-9EA1-3E98C0B601F8}"/>
              </a:ext>
            </a:extLst>
          </p:cNvPr>
          <p:cNvSpPr>
            <a:spLocks noGrp="1"/>
          </p:cNvSpPr>
          <p:nvPr>
            <p:ph type="body" sz="quarter" idx="10"/>
          </p:nvPr>
        </p:nvSpPr>
        <p:spPr/>
        <p:txBody>
          <a:bodyPr/>
          <a:lstStyle/>
          <a:p>
            <a:pPr marL="0" indent="0">
              <a:buNone/>
            </a:pPr>
            <a:r>
              <a:rPr lang="en-US" b="1" dirty="0">
                <a:solidFill>
                  <a:schemeClr val="accent1"/>
                </a:solidFill>
              </a:rPr>
              <a:t>The immediate goals of the IOTA proton research program will address these challenges in the context of hadron rings.</a:t>
            </a:r>
          </a:p>
          <a:p>
            <a:pPr marL="914400" lvl="1" indent="-457200">
              <a:buFont typeface="+mj-lt"/>
              <a:buAutoNum type="arabicPeriod"/>
            </a:pPr>
            <a:r>
              <a:rPr lang="en-US" dirty="0">
                <a:solidFill>
                  <a:schemeClr val="bg1">
                    <a:lumMod val="50000"/>
                  </a:schemeClr>
                </a:solidFill>
              </a:rPr>
              <a:t>Construct high-fidelity model of space-charge dynamics in bare IOTA.</a:t>
            </a:r>
          </a:p>
          <a:p>
            <a:pPr marL="914400" lvl="1" indent="-457200">
              <a:buFont typeface="+mj-lt"/>
              <a:buAutoNum type="arabicPeriod"/>
            </a:pPr>
            <a:r>
              <a:rPr lang="en-US" dirty="0">
                <a:solidFill>
                  <a:schemeClr val="bg1">
                    <a:lumMod val="50000"/>
                  </a:schemeClr>
                </a:solidFill>
              </a:rPr>
              <a:t>Explore the interplay of impedance and space-charge.</a:t>
            </a:r>
          </a:p>
          <a:p>
            <a:pPr marL="914400" lvl="1" indent="-457200">
              <a:buFont typeface="+mj-lt"/>
              <a:buAutoNum type="arabicPeriod"/>
            </a:pPr>
            <a:r>
              <a:rPr lang="en-US" dirty="0">
                <a:solidFill>
                  <a:schemeClr val="bg1">
                    <a:lumMod val="50000"/>
                  </a:schemeClr>
                </a:solidFill>
              </a:rPr>
              <a:t>Explore Non-linear Integrable Optics as a tool to increase intensity in future machines.</a:t>
            </a:r>
          </a:p>
          <a:p>
            <a:pPr marL="457200" lvl="1" indent="0">
              <a:buNone/>
            </a:pPr>
            <a:endParaRPr lang="en-US" b="1" dirty="0">
              <a:solidFill>
                <a:schemeClr val="accent1"/>
              </a:solidFill>
            </a:endParaRPr>
          </a:p>
          <a:p>
            <a:pPr marL="0" indent="0">
              <a:buNone/>
            </a:pPr>
            <a:r>
              <a:rPr lang="en-US" b="1" dirty="0">
                <a:solidFill>
                  <a:schemeClr val="accent1"/>
                </a:solidFill>
              </a:rPr>
              <a:t>A new simulation benchmarking campaign specific to bunched proton beam in IOTA reveals differences among different codes, especially on crossing resonances.</a:t>
            </a:r>
          </a:p>
          <a:p>
            <a:pPr marL="0" indent="0">
              <a:buNone/>
            </a:pPr>
            <a:r>
              <a:rPr lang="en-US" sz="1600" dirty="0">
                <a:solidFill>
                  <a:schemeClr val="bg1">
                    <a:lumMod val="50000"/>
                  </a:schemeClr>
                </a:solidFill>
              </a:rPr>
              <a:t>A detailed comparison table of all modelling choices in all modern codes will help the field.</a:t>
            </a:r>
          </a:p>
          <a:p>
            <a:pPr marL="0" indent="0">
              <a:buNone/>
            </a:pPr>
            <a:endParaRPr lang="en-US" sz="1600" b="1" dirty="0">
              <a:solidFill>
                <a:schemeClr val="accent1"/>
              </a:solidFill>
            </a:endParaRPr>
          </a:p>
          <a:p>
            <a:pPr marL="0" indent="0">
              <a:buNone/>
            </a:pPr>
            <a:r>
              <a:rPr lang="en-US" b="1" dirty="0">
                <a:solidFill>
                  <a:schemeClr val="accent1"/>
                </a:solidFill>
              </a:rPr>
              <a:t>While simulations of loss with coasting beam qualitatively match experimental data, quantitative agreement will require extensive model calibration.</a:t>
            </a:r>
          </a:p>
          <a:p>
            <a:pPr marL="0" indent="0">
              <a:buNone/>
            </a:pPr>
            <a:r>
              <a:rPr lang="en-US" sz="1600" dirty="0">
                <a:solidFill>
                  <a:schemeClr val="bg1">
                    <a:lumMod val="50000"/>
                  </a:schemeClr>
                </a:solidFill>
              </a:rPr>
              <a:t>Improving model calibration techniques through targeted experiments will improve model fidelity.</a:t>
            </a:r>
            <a:endParaRPr lang="en-US" b="1" dirty="0">
              <a:solidFill>
                <a:schemeClr val="accent1"/>
              </a:solidFill>
            </a:endParaRPr>
          </a:p>
        </p:txBody>
      </p:sp>
      <p:sp>
        <p:nvSpPr>
          <p:cNvPr id="3" name="Title 2">
            <a:extLst>
              <a:ext uri="{FF2B5EF4-FFF2-40B4-BE49-F238E27FC236}">
                <a16:creationId xmlns:a16="http://schemas.microsoft.com/office/drawing/2014/main" id="{95689A7F-A462-CB6C-2BBC-0C21AAD6BE13}"/>
              </a:ext>
            </a:extLst>
          </p:cNvPr>
          <p:cNvSpPr>
            <a:spLocks noGrp="1"/>
          </p:cNvSpPr>
          <p:nvPr>
            <p:ph type="title"/>
          </p:nvPr>
        </p:nvSpPr>
        <p:spPr/>
        <p:txBody>
          <a:bodyPr/>
          <a:lstStyle/>
          <a:p>
            <a:r>
              <a:rPr lang="en-US" dirty="0"/>
              <a:t>Summary</a:t>
            </a:r>
          </a:p>
        </p:txBody>
      </p:sp>
      <p:sp>
        <p:nvSpPr>
          <p:cNvPr id="4" name="Text Placeholder 3">
            <a:extLst>
              <a:ext uri="{FF2B5EF4-FFF2-40B4-BE49-F238E27FC236}">
                <a16:creationId xmlns:a16="http://schemas.microsoft.com/office/drawing/2014/main" id="{2B349115-A2CF-842C-FCE1-3022CFF6CC8A}"/>
              </a:ext>
            </a:extLst>
          </p:cNvPr>
          <p:cNvSpPr>
            <a:spLocks noGrp="1"/>
          </p:cNvSpPr>
          <p:nvPr>
            <p:ph type="body" sz="quarter" idx="37"/>
          </p:nvPr>
        </p:nvSpPr>
        <p:spPr/>
        <p:txBody>
          <a:bodyPr/>
          <a:lstStyle/>
          <a:p>
            <a:endParaRPr lang="en-US"/>
          </a:p>
        </p:txBody>
      </p:sp>
      <p:sp>
        <p:nvSpPr>
          <p:cNvPr id="6" name="Footer Placeholder 5">
            <a:extLst>
              <a:ext uri="{FF2B5EF4-FFF2-40B4-BE49-F238E27FC236}">
                <a16:creationId xmlns:a16="http://schemas.microsoft.com/office/drawing/2014/main" id="{CCF91662-B2DC-AEEA-0376-D1797E2A1F05}"/>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7" name="Slide Number Placeholder 6">
            <a:extLst>
              <a:ext uri="{FF2B5EF4-FFF2-40B4-BE49-F238E27FC236}">
                <a16:creationId xmlns:a16="http://schemas.microsoft.com/office/drawing/2014/main" id="{B3B30F59-FCC4-83F1-B04D-E7F0A145DB76}"/>
              </a:ext>
            </a:extLst>
          </p:cNvPr>
          <p:cNvSpPr>
            <a:spLocks noGrp="1"/>
          </p:cNvSpPr>
          <p:nvPr>
            <p:ph type="sldNum" sz="quarter" idx="40"/>
          </p:nvPr>
        </p:nvSpPr>
        <p:spPr/>
        <p:txBody>
          <a:bodyPr/>
          <a:lstStyle/>
          <a:p>
            <a:fld id="{F4BAA12D-5F28-3140-935A-44BF4B54B6B6}" type="slidenum">
              <a:rPr lang="en-US" smtClean="0"/>
              <a:pPr/>
              <a:t>15</a:t>
            </a:fld>
            <a:endParaRPr lang="en-US" dirty="0"/>
          </a:p>
        </p:txBody>
      </p:sp>
      <p:sp>
        <p:nvSpPr>
          <p:cNvPr id="8" name="TextBox 7">
            <a:extLst>
              <a:ext uri="{FF2B5EF4-FFF2-40B4-BE49-F238E27FC236}">
                <a16:creationId xmlns:a16="http://schemas.microsoft.com/office/drawing/2014/main" id="{739BF1CC-6238-69E3-5110-FA6417A48CA1}"/>
              </a:ext>
            </a:extLst>
          </p:cNvPr>
          <p:cNvSpPr txBox="1"/>
          <p:nvPr/>
        </p:nvSpPr>
        <p:spPr>
          <a:xfrm>
            <a:off x="8961881" y="2271352"/>
            <a:ext cx="2495549" cy="646331"/>
          </a:xfrm>
          <a:prstGeom prst="rect">
            <a:avLst/>
          </a:prstGeom>
          <a:solidFill>
            <a:schemeClr val="accent1"/>
          </a:solidFill>
        </p:spPr>
        <p:txBody>
          <a:bodyPr wrap="square">
            <a:spAutoFit/>
          </a:bodyPr>
          <a:lstStyle/>
          <a:p>
            <a:pPr algn="ctr">
              <a:spcAft>
                <a:spcPts val="800"/>
              </a:spcAft>
            </a:pPr>
            <a:r>
              <a:rPr lang="en-US" sz="1800" b="1" dirty="0">
                <a:solidFill>
                  <a:schemeClr val="bg1"/>
                </a:solidFill>
                <a:latin typeface="Helvetica" pitchFamily="2" charset="0"/>
              </a:rPr>
              <a:t>Time-scale for goals: 2 proton runs</a:t>
            </a:r>
          </a:p>
        </p:txBody>
      </p:sp>
    </p:spTree>
    <p:extLst>
      <p:ext uri="{BB962C8B-B14F-4D97-AF65-F5344CB8AC3E}">
        <p14:creationId xmlns:p14="http://schemas.microsoft.com/office/powerpoint/2010/main" val="1369837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4C7FFB-649E-F05E-FE34-10ED34A6C025}"/>
              </a:ext>
            </a:extLst>
          </p:cNvPr>
          <p:cNvSpPr>
            <a:spLocks noGrp="1"/>
          </p:cNvSpPr>
          <p:nvPr>
            <p:ph type="body" sz="quarter" idx="10"/>
          </p:nvPr>
        </p:nvSpPr>
        <p:spPr/>
        <p:txBody>
          <a:bodyPr/>
          <a:lstStyle/>
          <a:p>
            <a:pPr marL="0" indent="0" algn="just">
              <a:buNone/>
            </a:pPr>
            <a:r>
              <a:rPr lang="en-US" sz="1800" dirty="0"/>
              <a:t>We would like to thank Rob Ainsworth, Sergey Antipov, Alexey Burov, Brandon Cathey, Valery Lebedev, Sergei Nagaitsev, Frank Schmidt, </a:t>
            </a:r>
            <a:r>
              <a:rPr lang="en-US" sz="1800" dirty="0" err="1"/>
              <a:t>Tanaji</a:t>
            </a:r>
            <a:r>
              <a:rPr lang="en-US" sz="1800" dirty="0"/>
              <a:t> Sen, Ben Simons, Giulio </a:t>
            </a:r>
            <a:r>
              <a:rPr lang="en-US" sz="1800" dirty="0" err="1"/>
              <a:t>Stancari</a:t>
            </a:r>
            <a:r>
              <a:rPr lang="en-US" sz="1800" dirty="0"/>
              <a:t>, Alexander Valishev, Mike Wallbank, and John Wieland for insightful discussions, for help with modeling and simulations, and for contributing to the definition of the IOTA proton physics program.</a:t>
            </a:r>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endParaRPr lang="en-US" sz="1800" dirty="0"/>
          </a:p>
          <a:p>
            <a:pPr marL="0" indent="0" algn="just">
              <a:buNone/>
            </a:pPr>
            <a:r>
              <a:rPr lang="en-US" sz="1400" b="1" dirty="0">
                <a:solidFill>
                  <a:schemeClr val="accent1"/>
                </a:solidFill>
              </a:rPr>
              <a:t>This work was produced by </a:t>
            </a:r>
            <a:r>
              <a:rPr lang="en-US" sz="1400" b="1" dirty="0" err="1">
                <a:solidFill>
                  <a:schemeClr val="accent1"/>
                </a:solidFill>
              </a:rPr>
              <a:t>FermiForward</a:t>
            </a:r>
            <a:r>
              <a:rPr lang="en-US" sz="1400" b="1" dirty="0">
                <a:solidFill>
                  <a:schemeClr val="accent1"/>
                </a:solidFill>
              </a:rPr>
              <a:t> Discovery Group, LLC under Contract No. 89243024CSC000002 with the U.S. Department of Energy, Office of Science, Office of High Energy Physics.</a:t>
            </a:r>
          </a:p>
        </p:txBody>
      </p:sp>
      <p:sp>
        <p:nvSpPr>
          <p:cNvPr id="3" name="Title 2">
            <a:extLst>
              <a:ext uri="{FF2B5EF4-FFF2-40B4-BE49-F238E27FC236}">
                <a16:creationId xmlns:a16="http://schemas.microsoft.com/office/drawing/2014/main" id="{8C0D4621-687D-07DA-6427-E8FA8A57C7E1}"/>
              </a:ext>
            </a:extLst>
          </p:cNvPr>
          <p:cNvSpPr>
            <a:spLocks noGrp="1"/>
          </p:cNvSpPr>
          <p:nvPr>
            <p:ph type="title"/>
          </p:nvPr>
        </p:nvSpPr>
        <p:spPr/>
        <p:txBody>
          <a:bodyPr/>
          <a:lstStyle/>
          <a:p>
            <a:r>
              <a:rPr lang="en-US" dirty="0"/>
              <a:t>Acknowledgements and an invitation</a:t>
            </a:r>
          </a:p>
        </p:txBody>
      </p:sp>
      <p:sp>
        <p:nvSpPr>
          <p:cNvPr id="4" name="Text Placeholder 3">
            <a:extLst>
              <a:ext uri="{FF2B5EF4-FFF2-40B4-BE49-F238E27FC236}">
                <a16:creationId xmlns:a16="http://schemas.microsoft.com/office/drawing/2014/main" id="{44DBD16F-C97C-1AE7-82DC-F892D69D6914}"/>
              </a:ext>
            </a:extLst>
          </p:cNvPr>
          <p:cNvSpPr>
            <a:spLocks noGrp="1"/>
          </p:cNvSpPr>
          <p:nvPr>
            <p:ph type="body" sz="quarter" idx="37"/>
          </p:nvPr>
        </p:nvSpPr>
        <p:spPr/>
        <p:txBody>
          <a:bodyPr/>
          <a:lstStyle/>
          <a:p>
            <a:endParaRPr lang="en-US" dirty="0"/>
          </a:p>
        </p:txBody>
      </p:sp>
      <p:sp>
        <p:nvSpPr>
          <p:cNvPr id="6" name="Footer Placeholder 5">
            <a:extLst>
              <a:ext uri="{FF2B5EF4-FFF2-40B4-BE49-F238E27FC236}">
                <a16:creationId xmlns:a16="http://schemas.microsoft.com/office/drawing/2014/main" id="{2A33D3CE-F482-180B-B002-44F127406596}"/>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7" name="Slide Number Placeholder 6">
            <a:extLst>
              <a:ext uri="{FF2B5EF4-FFF2-40B4-BE49-F238E27FC236}">
                <a16:creationId xmlns:a16="http://schemas.microsoft.com/office/drawing/2014/main" id="{F4CE4A86-3287-CF52-9E34-1B05B51B77E7}"/>
              </a:ext>
            </a:extLst>
          </p:cNvPr>
          <p:cNvSpPr>
            <a:spLocks noGrp="1"/>
          </p:cNvSpPr>
          <p:nvPr>
            <p:ph type="sldNum" sz="quarter" idx="40"/>
          </p:nvPr>
        </p:nvSpPr>
        <p:spPr/>
        <p:txBody>
          <a:bodyPr/>
          <a:lstStyle/>
          <a:p>
            <a:fld id="{F4BAA12D-5F28-3140-935A-44BF4B54B6B6}" type="slidenum">
              <a:rPr lang="en-US" smtClean="0"/>
              <a:pPr/>
              <a:t>16</a:t>
            </a:fld>
            <a:endParaRPr lang="en-US" dirty="0"/>
          </a:p>
        </p:txBody>
      </p:sp>
      <p:sp>
        <p:nvSpPr>
          <p:cNvPr id="8" name="TextBox 7">
            <a:extLst>
              <a:ext uri="{FF2B5EF4-FFF2-40B4-BE49-F238E27FC236}">
                <a16:creationId xmlns:a16="http://schemas.microsoft.com/office/drawing/2014/main" id="{2E1C4325-014E-4600-13F8-7FDE30CA410E}"/>
              </a:ext>
            </a:extLst>
          </p:cNvPr>
          <p:cNvSpPr txBox="1"/>
          <p:nvPr/>
        </p:nvSpPr>
        <p:spPr>
          <a:xfrm>
            <a:off x="914397" y="3175195"/>
            <a:ext cx="9994393" cy="2426305"/>
          </a:xfrm>
          <a:prstGeom prst="rect">
            <a:avLst/>
          </a:prstGeom>
          <a:solidFill>
            <a:schemeClr val="accent1"/>
          </a:solidFill>
        </p:spPr>
        <p:txBody>
          <a:bodyPr wrap="square" lIns="365760" tIns="274320" rIns="365760" bIns="274320" rtlCol="0">
            <a:spAutoFit/>
          </a:bodyPr>
          <a:lstStyle/>
          <a:p>
            <a:pPr>
              <a:spcAft>
                <a:spcPts val="800"/>
              </a:spcAft>
            </a:pPr>
            <a:r>
              <a:rPr lang="en-US" sz="1900" b="1" dirty="0">
                <a:solidFill>
                  <a:schemeClr val="bg1"/>
                </a:solidFill>
                <a:latin typeface="Helvetica" pitchFamily="2" charset="0"/>
              </a:rPr>
              <a:t>Visit us and run an experiment in IOTA! Our unique capabilities include having:</a:t>
            </a:r>
          </a:p>
          <a:p>
            <a:pPr marL="342900" indent="-342900">
              <a:spcAft>
                <a:spcPts val="800"/>
              </a:spcAft>
              <a:buFont typeface="Arial" panose="020B0604020202020204" pitchFamily="34" charset="0"/>
              <a:buChar char="•"/>
            </a:pPr>
            <a:r>
              <a:rPr lang="en-US" sz="1900" b="1" dirty="0">
                <a:solidFill>
                  <a:schemeClr val="bg1"/>
                </a:solidFill>
                <a:latin typeface="Helvetica" pitchFamily="2" charset="0"/>
              </a:rPr>
              <a:t>highly reconfigurable optics,</a:t>
            </a:r>
          </a:p>
          <a:p>
            <a:pPr marL="342900" indent="-342900">
              <a:spcAft>
                <a:spcPts val="800"/>
              </a:spcAft>
              <a:buFont typeface="Arial" panose="020B0604020202020204" pitchFamily="34" charset="0"/>
              <a:buChar char="•"/>
            </a:pPr>
            <a:r>
              <a:rPr lang="en-US" sz="1900" b="1" dirty="0">
                <a:solidFill>
                  <a:schemeClr val="bg1"/>
                </a:solidFill>
                <a:latin typeface="Helvetica" pitchFamily="2" charset="0"/>
              </a:rPr>
              <a:t>tolerance for large beam loss,</a:t>
            </a:r>
          </a:p>
          <a:p>
            <a:pPr marL="342900" indent="-342900">
              <a:spcAft>
                <a:spcPts val="800"/>
              </a:spcAft>
              <a:buFont typeface="Arial" panose="020B0604020202020204" pitchFamily="34" charset="0"/>
              <a:buChar char="•"/>
            </a:pPr>
            <a:r>
              <a:rPr lang="en-US" sz="1900" b="1" dirty="0">
                <a:solidFill>
                  <a:schemeClr val="bg1"/>
                </a:solidFill>
                <a:latin typeface="Helvetica" pitchFamily="2" charset="0"/>
              </a:rPr>
              <a:t>abundant beam time, and</a:t>
            </a:r>
          </a:p>
          <a:p>
            <a:pPr marL="342900" indent="-342900">
              <a:spcAft>
                <a:spcPts val="800"/>
              </a:spcAft>
              <a:buFont typeface="Arial" panose="020B0604020202020204" pitchFamily="34" charset="0"/>
              <a:buChar char="•"/>
            </a:pPr>
            <a:r>
              <a:rPr lang="en-US" sz="1900" b="1" dirty="0">
                <a:solidFill>
                  <a:schemeClr val="bg1"/>
                </a:solidFill>
                <a:latin typeface="Helvetica" pitchFamily="2" charset="0"/>
              </a:rPr>
              <a:t>capability of reaching an incoherent tune shift of 0.5 with 2.5 MeV protons.</a:t>
            </a:r>
          </a:p>
        </p:txBody>
      </p:sp>
    </p:spTree>
    <p:extLst>
      <p:ext uri="{BB962C8B-B14F-4D97-AF65-F5344CB8AC3E}">
        <p14:creationId xmlns:p14="http://schemas.microsoft.com/office/powerpoint/2010/main" val="4267192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18317-A3D3-8ABD-19E7-2A91549DD45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4BB528F-7EAA-737A-4A6D-18DC57697166}"/>
              </a:ext>
            </a:extLst>
          </p:cNvPr>
          <p:cNvSpPr>
            <a:spLocks noGrp="1"/>
          </p:cNvSpPr>
          <p:nvPr>
            <p:ph type="title"/>
          </p:nvPr>
        </p:nvSpPr>
        <p:spPr/>
        <p:txBody>
          <a:bodyPr/>
          <a:lstStyle/>
          <a:p>
            <a:r>
              <a:rPr lang="en-US" dirty="0"/>
              <a:t>Backup slides</a:t>
            </a:r>
          </a:p>
        </p:txBody>
      </p:sp>
      <p:sp>
        <p:nvSpPr>
          <p:cNvPr id="9" name="Text Placeholder 8">
            <a:extLst>
              <a:ext uri="{FF2B5EF4-FFF2-40B4-BE49-F238E27FC236}">
                <a16:creationId xmlns:a16="http://schemas.microsoft.com/office/drawing/2014/main" id="{AC04D026-E2B9-62E6-227D-0A3BC85E604C}"/>
              </a:ext>
            </a:extLst>
          </p:cNvPr>
          <p:cNvSpPr>
            <a:spLocks noGrp="1"/>
          </p:cNvSpPr>
          <p:nvPr>
            <p:ph type="body" sz="quarter" idx="10"/>
          </p:nvPr>
        </p:nvSpPr>
        <p:spPr/>
        <p:txBody>
          <a:bodyPr/>
          <a:lstStyle/>
          <a:p>
            <a:r>
              <a:rPr lang="en-US" dirty="0"/>
              <a:t>05</a:t>
            </a:r>
          </a:p>
        </p:txBody>
      </p:sp>
      <p:sp>
        <p:nvSpPr>
          <p:cNvPr id="5" name="Slide Number Placeholder 4">
            <a:extLst>
              <a:ext uri="{FF2B5EF4-FFF2-40B4-BE49-F238E27FC236}">
                <a16:creationId xmlns:a16="http://schemas.microsoft.com/office/drawing/2014/main" id="{630BEF65-D689-DF4B-7CE9-DD5636A6D0A1}"/>
              </a:ext>
            </a:extLst>
          </p:cNvPr>
          <p:cNvSpPr>
            <a:spLocks noGrp="1"/>
          </p:cNvSpPr>
          <p:nvPr>
            <p:ph type="sldNum" sz="quarter" idx="4"/>
          </p:nvPr>
        </p:nvSpPr>
        <p:spPr/>
        <p:txBody>
          <a:bodyPr/>
          <a:lstStyle/>
          <a:p>
            <a:fld id="{F4BAA12D-5F28-3140-935A-44BF4B54B6B6}" type="slidenum">
              <a:rPr lang="en-US" smtClean="0"/>
              <a:pPr/>
              <a:t>17</a:t>
            </a:fld>
            <a:endParaRPr lang="en-US" dirty="0"/>
          </a:p>
        </p:txBody>
      </p:sp>
    </p:spTree>
    <p:extLst>
      <p:ext uri="{BB962C8B-B14F-4D97-AF65-F5344CB8AC3E}">
        <p14:creationId xmlns:p14="http://schemas.microsoft.com/office/powerpoint/2010/main" val="1716241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DF6827-604A-48AE-9F92-9CC2193D29F9}"/>
              </a:ext>
            </a:extLst>
          </p:cNvPr>
          <p:cNvSpPr>
            <a:spLocks noGrp="1"/>
          </p:cNvSpPr>
          <p:nvPr>
            <p:ph type="body" sz="quarter" idx="10"/>
          </p:nvPr>
        </p:nvSpPr>
        <p:spPr>
          <a:xfrm>
            <a:off x="914399" y="1700784"/>
            <a:ext cx="3416901" cy="4655566"/>
          </a:xfrm>
        </p:spPr>
        <p:txBody>
          <a:bodyPr/>
          <a:lstStyle/>
          <a:p>
            <a:pPr marL="0" indent="0">
              <a:buNone/>
            </a:pPr>
            <a:r>
              <a:rPr lang="en-US" dirty="0">
                <a:solidFill>
                  <a:schemeClr val="accent1"/>
                </a:solidFill>
              </a:rPr>
              <a:t>Space-charge resonance suppression</a:t>
            </a:r>
          </a:p>
          <a:p>
            <a:r>
              <a:rPr lang="en-US" sz="1600" dirty="0">
                <a:solidFill>
                  <a:schemeClr val="bg1">
                    <a:lumMod val="50000"/>
                  </a:schemeClr>
                </a:solidFill>
              </a:rPr>
              <a:t>Adjusting multipoles.</a:t>
            </a:r>
          </a:p>
          <a:p>
            <a:r>
              <a:rPr lang="en-US" sz="1600" dirty="0">
                <a:solidFill>
                  <a:schemeClr val="bg1">
                    <a:lumMod val="50000"/>
                  </a:schemeClr>
                </a:solidFill>
              </a:rPr>
              <a:t>Realize 2-fold periodicity.</a:t>
            </a:r>
          </a:p>
          <a:p>
            <a:pPr marL="0" indent="0">
              <a:buNone/>
            </a:pPr>
            <a:r>
              <a:rPr lang="en-US" dirty="0">
                <a:solidFill>
                  <a:schemeClr val="accent1"/>
                </a:solidFill>
              </a:rPr>
              <a:t>Electron lens</a:t>
            </a:r>
          </a:p>
          <a:p>
            <a:r>
              <a:rPr lang="en-US" sz="1600" dirty="0">
                <a:solidFill>
                  <a:schemeClr val="bg1">
                    <a:lumMod val="50000"/>
                  </a:schemeClr>
                </a:solidFill>
              </a:rPr>
              <a:t>Implementation of NIO using the McMillan and Gaussian electron lens.</a:t>
            </a:r>
          </a:p>
          <a:p>
            <a:r>
              <a:rPr lang="en-US" sz="1600" dirty="0">
                <a:solidFill>
                  <a:schemeClr val="bg1">
                    <a:lumMod val="50000"/>
                  </a:schemeClr>
                </a:solidFill>
              </a:rPr>
              <a:t>Demonstration of space-charge compensation.</a:t>
            </a:r>
          </a:p>
          <a:p>
            <a:r>
              <a:rPr lang="en-US" sz="1600" dirty="0">
                <a:solidFill>
                  <a:schemeClr val="bg1">
                    <a:lumMod val="50000"/>
                  </a:schemeClr>
                </a:solidFill>
              </a:rPr>
              <a:t>Electron Cooling to control equilibrium tune shift.</a:t>
            </a:r>
          </a:p>
          <a:p>
            <a:pPr marL="0" indent="0">
              <a:buNone/>
            </a:pPr>
            <a:r>
              <a:rPr lang="en-US" dirty="0">
                <a:solidFill>
                  <a:schemeClr val="accent1"/>
                </a:solidFill>
              </a:rPr>
              <a:t>Snap bunch rotation</a:t>
            </a:r>
          </a:p>
          <a:p>
            <a:pPr marL="0" indent="0">
              <a:buNone/>
            </a:pPr>
            <a:r>
              <a:rPr lang="en-US" sz="1600" dirty="0">
                <a:solidFill>
                  <a:schemeClr val="bg1">
                    <a:lumMod val="50000"/>
                  </a:schemeClr>
                </a:solidFill>
              </a:rPr>
              <a:t>Needed for the muon collider proton driver.</a:t>
            </a:r>
          </a:p>
        </p:txBody>
      </p:sp>
      <p:sp>
        <p:nvSpPr>
          <p:cNvPr id="3" name="Title 2">
            <a:extLst>
              <a:ext uri="{FF2B5EF4-FFF2-40B4-BE49-F238E27FC236}">
                <a16:creationId xmlns:a16="http://schemas.microsoft.com/office/drawing/2014/main" id="{0553CF9C-B389-C030-8C96-D3A1805995DE}"/>
              </a:ext>
            </a:extLst>
          </p:cNvPr>
          <p:cNvSpPr>
            <a:spLocks noGrp="1"/>
          </p:cNvSpPr>
          <p:nvPr>
            <p:ph type="title"/>
          </p:nvPr>
        </p:nvSpPr>
        <p:spPr/>
        <p:txBody>
          <a:bodyPr/>
          <a:lstStyle/>
          <a:p>
            <a:r>
              <a:rPr lang="en-US" dirty="0"/>
              <a:t>Appendix A: Future Goals: Demonstrate space-charge compensation, snap bunch rotation… </a:t>
            </a:r>
          </a:p>
        </p:txBody>
      </p:sp>
      <p:sp>
        <p:nvSpPr>
          <p:cNvPr id="4" name="Text Placeholder 3">
            <a:extLst>
              <a:ext uri="{FF2B5EF4-FFF2-40B4-BE49-F238E27FC236}">
                <a16:creationId xmlns:a16="http://schemas.microsoft.com/office/drawing/2014/main" id="{FA49A32D-7439-C823-C5E7-7CC3E4A535C1}"/>
              </a:ext>
            </a:extLst>
          </p:cNvPr>
          <p:cNvSpPr>
            <a:spLocks noGrp="1"/>
          </p:cNvSpPr>
          <p:nvPr>
            <p:ph type="body" sz="quarter" idx="37"/>
          </p:nvPr>
        </p:nvSpPr>
        <p:spPr/>
        <p:txBody>
          <a:bodyPr/>
          <a:lstStyle/>
          <a:p>
            <a:endParaRPr lang="en-US" dirty="0"/>
          </a:p>
        </p:txBody>
      </p:sp>
      <p:sp>
        <p:nvSpPr>
          <p:cNvPr id="5" name="Slide Number Placeholder 4">
            <a:extLst>
              <a:ext uri="{FF2B5EF4-FFF2-40B4-BE49-F238E27FC236}">
                <a16:creationId xmlns:a16="http://schemas.microsoft.com/office/drawing/2014/main" id="{20FDDE3B-7A18-8A1A-873D-71AC0F282A7E}"/>
              </a:ext>
            </a:extLst>
          </p:cNvPr>
          <p:cNvSpPr>
            <a:spLocks noGrp="1"/>
          </p:cNvSpPr>
          <p:nvPr>
            <p:ph type="sldNum" sz="quarter" idx="40"/>
          </p:nvPr>
        </p:nvSpPr>
        <p:spPr/>
        <p:txBody>
          <a:bodyPr/>
          <a:lstStyle/>
          <a:p>
            <a:fld id="{F4BAA12D-5F28-3140-935A-44BF4B54B6B6}" type="slidenum">
              <a:rPr lang="en-US" smtClean="0"/>
              <a:pPr/>
              <a:t>18</a:t>
            </a:fld>
            <a:endParaRPr lang="en-US" dirty="0"/>
          </a:p>
        </p:txBody>
      </p:sp>
      <p:grpSp>
        <p:nvGrpSpPr>
          <p:cNvPr id="13" name="Group 12">
            <a:extLst>
              <a:ext uri="{FF2B5EF4-FFF2-40B4-BE49-F238E27FC236}">
                <a16:creationId xmlns:a16="http://schemas.microsoft.com/office/drawing/2014/main" id="{7BC71512-37B6-CD88-E892-745AF41AFC7C}"/>
              </a:ext>
            </a:extLst>
          </p:cNvPr>
          <p:cNvGrpSpPr/>
          <p:nvPr/>
        </p:nvGrpSpPr>
        <p:grpSpPr>
          <a:xfrm>
            <a:off x="8400275" y="1860938"/>
            <a:ext cx="3116248" cy="2160875"/>
            <a:chOff x="3211181" y="745654"/>
            <a:chExt cx="2619039" cy="1873054"/>
          </a:xfrm>
        </p:grpSpPr>
        <p:pic>
          <p:nvPicPr>
            <p:cNvPr id="14" name="Picture 2">
              <a:extLst>
                <a:ext uri="{FF2B5EF4-FFF2-40B4-BE49-F238E27FC236}">
                  <a16:creationId xmlns:a16="http://schemas.microsoft.com/office/drawing/2014/main" id="{511F4437-C699-7687-CDA1-9AE19973A688}"/>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3338748" y="745654"/>
              <a:ext cx="2439306" cy="1873054"/>
            </a:xfrm>
            <a:prstGeom prst="rect">
              <a:avLst/>
            </a:prstGeom>
            <a:noFill/>
            <a:ln w="28575">
              <a:solidFill>
                <a:schemeClr val="accent1"/>
              </a:solidFill>
            </a:ln>
            <a:extLst>
              <a:ext uri="{909E8E84-426E-40DD-AFC4-6F175D3DCCD1}">
                <a14:hiddenFill xmlns:a14="http://schemas.microsoft.com/office/drawing/2010/main">
                  <a:solidFill>
                    <a:srgbClr val="FFFFFF"/>
                  </a:solidFill>
                </a14:hiddenFill>
              </a:ext>
            </a:extLst>
          </p:spPr>
        </p:pic>
        <p:sp>
          <p:nvSpPr>
            <p:cNvPr id="15" name="Freeform 14">
              <a:extLst>
                <a:ext uri="{FF2B5EF4-FFF2-40B4-BE49-F238E27FC236}">
                  <a16:creationId xmlns:a16="http://schemas.microsoft.com/office/drawing/2014/main" id="{B2DCED47-9B7A-013C-4547-3B79A114887C}"/>
                </a:ext>
              </a:extLst>
            </p:cNvPr>
            <p:cNvSpPr/>
            <p:nvPr/>
          </p:nvSpPr>
          <p:spPr>
            <a:xfrm>
              <a:off x="3968343" y="1322136"/>
              <a:ext cx="1351682" cy="960538"/>
            </a:xfrm>
            <a:custGeom>
              <a:avLst/>
              <a:gdLst>
                <a:gd name="connsiteX0" fmla="*/ 3163613 w 3163613"/>
                <a:gd name="connsiteY0" fmla="*/ 136634 h 1993268"/>
                <a:gd name="connsiteX1" fmla="*/ 2963917 w 3163613"/>
                <a:gd name="connsiteY1" fmla="*/ 1502979 h 1993268"/>
                <a:gd name="connsiteX2" fmla="*/ 2942896 w 3163613"/>
                <a:gd name="connsiteY2" fmla="*/ 1702676 h 1993268"/>
                <a:gd name="connsiteX3" fmla="*/ 2848303 w 3163613"/>
                <a:gd name="connsiteY3" fmla="*/ 1912883 h 1993268"/>
                <a:gd name="connsiteX4" fmla="*/ 2490951 w 3163613"/>
                <a:gd name="connsiteY4" fmla="*/ 1986455 h 1993268"/>
                <a:gd name="connsiteX5" fmla="*/ 767255 w 3163613"/>
                <a:gd name="connsiteY5" fmla="*/ 1986455 h 1993268"/>
                <a:gd name="connsiteX6" fmla="*/ 546537 w 3163613"/>
                <a:gd name="connsiteY6" fmla="*/ 1954924 h 1993268"/>
                <a:gd name="connsiteX7" fmla="*/ 346841 w 3163613"/>
                <a:gd name="connsiteY7" fmla="*/ 1828800 h 1993268"/>
                <a:gd name="connsiteX8" fmla="*/ 231227 w 3163613"/>
                <a:gd name="connsiteY8" fmla="*/ 1608083 h 1993268"/>
                <a:gd name="connsiteX9" fmla="*/ 231227 w 3163613"/>
                <a:gd name="connsiteY9" fmla="*/ 1534510 h 1993268"/>
                <a:gd name="connsiteX10" fmla="*/ 0 w 3163613"/>
                <a:gd name="connsiteY10" fmla="*/ 0 h 1993268"/>
                <a:gd name="connsiteX0" fmla="*/ 3098118 w 3098118"/>
                <a:gd name="connsiteY0" fmla="*/ 591250 h 1993268"/>
                <a:gd name="connsiteX1" fmla="*/ 2963917 w 3098118"/>
                <a:gd name="connsiteY1" fmla="*/ 1502979 h 1993268"/>
                <a:gd name="connsiteX2" fmla="*/ 2942896 w 3098118"/>
                <a:gd name="connsiteY2" fmla="*/ 1702676 h 1993268"/>
                <a:gd name="connsiteX3" fmla="*/ 2848303 w 3098118"/>
                <a:gd name="connsiteY3" fmla="*/ 1912883 h 1993268"/>
                <a:gd name="connsiteX4" fmla="*/ 2490951 w 3098118"/>
                <a:gd name="connsiteY4" fmla="*/ 1986455 h 1993268"/>
                <a:gd name="connsiteX5" fmla="*/ 767255 w 3098118"/>
                <a:gd name="connsiteY5" fmla="*/ 1986455 h 1993268"/>
                <a:gd name="connsiteX6" fmla="*/ 546537 w 3098118"/>
                <a:gd name="connsiteY6" fmla="*/ 1954924 h 1993268"/>
                <a:gd name="connsiteX7" fmla="*/ 346841 w 3098118"/>
                <a:gd name="connsiteY7" fmla="*/ 1828800 h 1993268"/>
                <a:gd name="connsiteX8" fmla="*/ 231227 w 3098118"/>
                <a:gd name="connsiteY8" fmla="*/ 1608083 h 1993268"/>
                <a:gd name="connsiteX9" fmla="*/ 231227 w 3098118"/>
                <a:gd name="connsiteY9" fmla="*/ 1534510 h 1993268"/>
                <a:gd name="connsiteX10" fmla="*/ 0 w 3098118"/>
                <a:gd name="connsiteY10" fmla="*/ 0 h 199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8118" h="1993268">
                  <a:moveTo>
                    <a:pt x="3098118" y="591250"/>
                  </a:moveTo>
                  <a:cubicBezTo>
                    <a:pt x="3016663" y="1143919"/>
                    <a:pt x="2989787" y="1317741"/>
                    <a:pt x="2963917" y="1502979"/>
                  </a:cubicBezTo>
                  <a:cubicBezTo>
                    <a:pt x="2938047" y="1688217"/>
                    <a:pt x="2962165" y="1634359"/>
                    <a:pt x="2942896" y="1702676"/>
                  </a:cubicBezTo>
                  <a:cubicBezTo>
                    <a:pt x="2923627" y="1770993"/>
                    <a:pt x="2923627" y="1865587"/>
                    <a:pt x="2848303" y="1912883"/>
                  </a:cubicBezTo>
                  <a:cubicBezTo>
                    <a:pt x="2772979" y="1960179"/>
                    <a:pt x="2837792" y="1974193"/>
                    <a:pt x="2490951" y="1986455"/>
                  </a:cubicBezTo>
                  <a:cubicBezTo>
                    <a:pt x="2144110" y="1998717"/>
                    <a:pt x="1091324" y="1991710"/>
                    <a:pt x="767255" y="1986455"/>
                  </a:cubicBezTo>
                  <a:cubicBezTo>
                    <a:pt x="443186" y="1981200"/>
                    <a:pt x="616606" y="1981200"/>
                    <a:pt x="546537" y="1954924"/>
                  </a:cubicBezTo>
                  <a:cubicBezTo>
                    <a:pt x="476468" y="1928648"/>
                    <a:pt x="399393" y="1886607"/>
                    <a:pt x="346841" y="1828800"/>
                  </a:cubicBezTo>
                  <a:cubicBezTo>
                    <a:pt x="294289" y="1770993"/>
                    <a:pt x="250496" y="1657131"/>
                    <a:pt x="231227" y="1608083"/>
                  </a:cubicBezTo>
                  <a:cubicBezTo>
                    <a:pt x="211958" y="1559035"/>
                    <a:pt x="269765" y="1802524"/>
                    <a:pt x="231227" y="1534510"/>
                  </a:cubicBezTo>
                  <a:cubicBezTo>
                    <a:pt x="192689" y="1266496"/>
                    <a:pt x="96344" y="633248"/>
                    <a:pt x="0" y="0"/>
                  </a:cubicBezTo>
                </a:path>
              </a:pathLst>
            </a:custGeom>
            <a:noFill/>
            <a:ln w="38100">
              <a:solidFill>
                <a:srgbClr val="FFFF00"/>
              </a:solidFill>
              <a:tailEnd type="stealth"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20000"/>
                    <a:lumOff val="80000"/>
                  </a:schemeClr>
                </a:solidFill>
              </a:endParaRPr>
            </a:p>
          </p:txBody>
        </p:sp>
        <p:cxnSp>
          <p:nvCxnSpPr>
            <p:cNvPr id="16" name="Straight Arrow Connector 15">
              <a:extLst>
                <a:ext uri="{FF2B5EF4-FFF2-40B4-BE49-F238E27FC236}">
                  <a16:creationId xmlns:a16="http://schemas.microsoft.com/office/drawing/2014/main" id="{28417067-3775-4ABF-7C62-71B56F44E667}"/>
                </a:ext>
              </a:extLst>
            </p:cNvPr>
            <p:cNvCxnSpPr>
              <a:cxnSpLocks/>
            </p:cNvCxnSpPr>
            <p:nvPr/>
          </p:nvCxnSpPr>
          <p:spPr>
            <a:xfrm flipH="1" flipV="1">
              <a:off x="3211181" y="2281492"/>
              <a:ext cx="2619039" cy="1182"/>
            </a:xfrm>
            <a:prstGeom prst="straightConnector1">
              <a:avLst/>
            </a:prstGeom>
            <a:ln w="38100">
              <a:solidFill>
                <a:srgbClr val="C0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17" name="Rounded Rectangle 16">
              <a:extLst>
                <a:ext uri="{FF2B5EF4-FFF2-40B4-BE49-F238E27FC236}">
                  <a16:creationId xmlns:a16="http://schemas.microsoft.com/office/drawing/2014/main" id="{1A7B2BE6-07D5-53B4-A4D3-D3016A70DD2B}"/>
                </a:ext>
              </a:extLst>
            </p:cNvPr>
            <p:cNvSpPr/>
            <p:nvPr/>
          </p:nvSpPr>
          <p:spPr>
            <a:xfrm rot="528676">
              <a:off x="5271526" y="1096670"/>
              <a:ext cx="192774" cy="523643"/>
            </a:xfrm>
            <a:prstGeom prst="roundRect">
              <a:avLst/>
            </a:prstGeom>
            <a:noFill/>
            <a:ln w="190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4432562-2EF8-A1BC-0BB0-4A15C7D1C4B4}"/>
                </a:ext>
              </a:extLst>
            </p:cNvPr>
            <p:cNvSpPr txBox="1"/>
            <p:nvPr/>
          </p:nvSpPr>
          <p:spPr>
            <a:xfrm>
              <a:off x="4899928" y="869819"/>
              <a:ext cx="861029" cy="307777"/>
            </a:xfrm>
            <a:prstGeom prst="rect">
              <a:avLst/>
            </a:prstGeom>
            <a:noFill/>
          </p:spPr>
          <p:txBody>
            <a:bodyPr wrap="square" rtlCol="0">
              <a:spAutoFit/>
            </a:bodyPr>
            <a:lstStyle/>
            <a:p>
              <a:r>
                <a:rPr lang="en-US" sz="1400" dirty="0">
                  <a:solidFill>
                    <a:srgbClr val="FFFF00"/>
                  </a:solidFill>
                </a:rPr>
                <a:t>e</a:t>
              </a:r>
              <a:r>
                <a:rPr lang="en-US" sz="1400" baseline="30000" dirty="0">
                  <a:solidFill>
                    <a:srgbClr val="FFFF00"/>
                  </a:solidFill>
                </a:rPr>
                <a:t>-</a:t>
              </a:r>
              <a:r>
                <a:rPr lang="en-US" sz="1400" dirty="0">
                  <a:solidFill>
                    <a:srgbClr val="FFFF00"/>
                  </a:solidFill>
                </a:rPr>
                <a:t> source</a:t>
              </a:r>
            </a:p>
          </p:txBody>
        </p:sp>
        <p:sp>
          <p:nvSpPr>
            <p:cNvPr id="19" name="TextBox 18">
              <a:extLst>
                <a:ext uri="{FF2B5EF4-FFF2-40B4-BE49-F238E27FC236}">
                  <a16:creationId xmlns:a16="http://schemas.microsoft.com/office/drawing/2014/main" id="{86B28450-B1A7-5B1F-4B9A-48622DC8BA7B}"/>
                </a:ext>
              </a:extLst>
            </p:cNvPr>
            <p:cNvSpPr txBox="1"/>
            <p:nvPr/>
          </p:nvSpPr>
          <p:spPr>
            <a:xfrm>
              <a:off x="4365058" y="2072070"/>
              <a:ext cx="861029" cy="307777"/>
            </a:xfrm>
            <a:prstGeom prst="rect">
              <a:avLst/>
            </a:prstGeom>
            <a:noFill/>
          </p:spPr>
          <p:txBody>
            <a:bodyPr wrap="square" rtlCol="0">
              <a:spAutoFit/>
            </a:bodyPr>
            <a:lstStyle/>
            <a:p>
              <a:r>
                <a:rPr lang="en-US" sz="1400" dirty="0">
                  <a:solidFill>
                    <a:srgbClr val="FFFF00"/>
                  </a:solidFill>
                </a:rPr>
                <a:t>e</a:t>
              </a:r>
              <a:r>
                <a:rPr lang="en-US" sz="1400" baseline="30000" dirty="0">
                  <a:solidFill>
                    <a:srgbClr val="FFFF00"/>
                  </a:solidFill>
                </a:rPr>
                <a:t>-</a:t>
              </a:r>
              <a:r>
                <a:rPr lang="en-US" sz="1400" dirty="0">
                  <a:solidFill>
                    <a:srgbClr val="FFFF00"/>
                  </a:solidFill>
                </a:rPr>
                <a:t> beam</a:t>
              </a:r>
            </a:p>
          </p:txBody>
        </p:sp>
      </p:grpSp>
      <p:pic>
        <p:nvPicPr>
          <p:cNvPr id="20" name="Picture 19">
            <a:extLst>
              <a:ext uri="{FF2B5EF4-FFF2-40B4-BE49-F238E27FC236}">
                <a16:creationId xmlns:a16="http://schemas.microsoft.com/office/drawing/2014/main" id="{52670470-96B6-4A32-A74F-A443B8472E4D}"/>
              </a:ext>
            </a:extLst>
          </p:cNvPr>
          <p:cNvPicPr>
            <a:picLocks noChangeAspect="1"/>
          </p:cNvPicPr>
          <p:nvPr/>
        </p:nvPicPr>
        <p:blipFill>
          <a:blip r:embed="rId3"/>
          <a:stretch>
            <a:fillRect/>
          </a:stretch>
        </p:blipFill>
        <p:spPr>
          <a:xfrm>
            <a:off x="4331300" y="1579724"/>
            <a:ext cx="4041100" cy="2139405"/>
          </a:xfrm>
          <a:prstGeom prst="rect">
            <a:avLst/>
          </a:prstGeom>
        </p:spPr>
      </p:pic>
      <p:sp>
        <p:nvSpPr>
          <p:cNvPr id="21" name="Rounded Rectangle 20">
            <a:extLst>
              <a:ext uri="{FF2B5EF4-FFF2-40B4-BE49-F238E27FC236}">
                <a16:creationId xmlns:a16="http://schemas.microsoft.com/office/drawing/2014/main" id="{4F49BC87-A8C1-A467-9B47-3D5726A3590F}"/>
              </a:ext>
            </a:extLst>
          </p:cNvPr>
          <p:cNvSpPr/>
          <p:nvPr/>
        </p:nvSpPr>
        <p:spPr>
          <a:xfrm rot="19823197">
            <a:off x="7508487" y="3226536"/>
            <a:ext cx="173509" cy="170746"/>
          </a:xfrm>
          <a:prstGeom prst="roundRect">
            <a:avLst/>
          </a:prstGeom>
          <a:noFill/>
          <a:ln w="28575">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70550797-0183-5CCB-547F-74333C913E83}"/>
              </a:ext>
            </a:extLst>
          </p:cNvPr>
          <p:cNvCxnSpPr>
            <a:cxnSpLocks/>
            <a:stCxn id="21" idx="3"/>
          </p:cNvCxnSpPr>
          <p:nvPr/>
        </p:nvCxnSpPr>
        <p:spPr>
          <a:xfrm flipV="1">
            <a:off x="7670664" y="1854005"/>
            <a:ext cx="861053" cy="141503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E9E71843-ADA7-F06B-DCFE-ACDC18063983}"/>
              </a:ext>
            </a:extLst>
          </p:cNvPr>
          <p:cNvCxnSpPr>
            <a:cxnSpLocks/>
            <a:stCxn id="21" idx="2"/>
          </p:cNvCxnSpPr>
          <p:nvPr/>
        </p:nvCxnSpPr>
        <p:spPr>
          <a:xfrm>
            <a:off x="7637429" y="3386130"/>
            <a:ext cx="914631" cy="649549"/>
          </a:xfrm>
          <a:prstGeom prst="line">
            <a:avLst/>
          </a:prstGeom>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628E8D90-B05C-8336-DA97-D8CB04C4E7BD}"/>
              </a:ext>
            </a:extLst>
          </p:cNvPr>
          <p:cNvSpPr txBox="1"/>
          <p:nvPr/>
        </p:nvSpPr>
        <p:spPr>
          <a:xfrm>
            <a:off x="4102623" y="3452689"/>
            <a:ext cx="4653574" cy="1056700"/>
          </a:xfrm>
          <a:prstGeom prst="rect">
            <a:avLst/>
          </a:prstGeom>
          <a:noFill/>
        </p:spPr>
        <p:txBody>
          <a:bodyPr wrap="square" lIns="365760" tIns="274320" rIns="365760" bIns="274320" rtlCol="0">
            <a:spAutoFit/>
          </a:bodyPr>
          <a:lstStyle/>
          <a:p>
            <a:pPr algn="ctr">
              <a:spcAft>
                <a:spcPts val="800"/>
              </a:spcAft>
            </a:pPr>
            <a:r>
              <a:rPr lang="en-US" sz="1400" b="1" dirty="0">
                <a:solidFill>
                  <a:schemeClr val="accent1"/>
                </a:solidFill>
                <a:latin typeface="Helvetica" pitchFamily="2" charset="0"/>
              </a:rPr>
              <a:t>Proposed location of the electron lens in IOTA</a:t>
            </a:r>
          </a:p>
          <a:p>
            <a:pPr algn="ctr">
              <a:spcAft>
                <a:spcPts val="800"/>
              </a:spcAft>
            </a:pPr>
            <a:r>
              <a:rPr lang="en-US" sz="1200" b="1" dirty="0">
                <a:solidFill>
                  <a:schemeClr val="accent3"/>
                </a:solidFill>
                <a:latin typeface="Helvetica" pitchFamily="2" charset="0"/>
              </a:rPr>
              <a:t>G. </a:t>
            </a:r>
            <a:r>
              <a:rPr lang="en-US" sz="1200" b="1" dirty="0" err="1">
                <a:solidFill>
                  <a:schemeClr val="accent3"/>
                </a:solidFill>
                <a:latin typeface="Helvetica" pitchFamily="2" charset="0"/>
              </a:rPr>
              <a:t>Stancari</a:t>
            </a:r>
            <a:r>
              <a:rPr lang="en-US" sz="1200" b="1" dirty="0">
                <a:solidFill>
                  <a:schemeClr val="accent3"/>
                </a:solidFill>
                <a:latin typeface="Helvetica" pitchFamily="2" charset="0"/>
              </a:rPr>
              <a:t> et al, JINST 16 P05002, 2021.</a:t>
            </a:r>
          </a:p>
        </p:txBody>
      </p:sp>
      <p:grpSp>
        <p:nvGrpSpPr>
          <p:cNvPr id="30" name="Group 29">
            <a:extLst>
              <a:ext uri="{FF2B5EF4-FFF2-40B4-BE49-F238E27FC236}">
                <a16:creationId xmlns:a16="http://schemas.microsoft.com/office/drawing/2014/main" id="{87946B70-6151-968E-6D47-C4353AD5ACC8}"/>
              </a:ext>
            </a:extLst>
          </p:cNvPr>
          <p:cNvGrpSpPr/>
          <p:nvPr/>
        </p:nvGrpSpPr>
        <p:grpSpPr>
          <a:xfrm>
            <a:off x="4280964" y="4541255"/>
            <a:ext cx="4245681" cy="1604075"/>
            <a:chOff x="4700893" y="4442283"/>
            <a:chExt cx="4245681" cy="1604075"/>
          </a:xfrm>
        </p:grpSpPr>
        <p:pic>
          <p:nvPicPr>
            <p:cNvPr id="28" name="Picture 27">
              <a:extLst>
                <a:ext uri="{FF2B5EF4-FFF2-40B4-BE49-F238E27FC236}">
                  <a16:creationId xmlns:a16="http://schemas.microsoft.com/office/drawing/2014/main" id="{1AE19D24-5797-5A13-5798-41496AC1F5A6}"/>
                </a:ext>
              </a:extLst>
            </p:cNvPr>
            <p:cNvPicPr>
              <a:picLocks noChangeAspect="1"/>
            </p:cNvPicPr>
            <p:nvPr/>
          </p:nvPicPr>
          <p:blipFill>
            <a:blip r:embed="rId4"/>
            <a:srcRect l="4997" t="6263" r="51997" b="64215"/>
            <a:stretch>
              <a:fillRect/>
            </a:stretch>
          </p:blipFill>
          <p:spPr>
            <a:xfrm>
              <a:off x="4700893" y="4442283"/>
              <a:ext cx="2157108" cy="1604075"/>
            </a:xfrm>
            <a:prstGeom prst="rect">
              <a:avLst/>
            </a:prstGeom>
          </p:spPr>
        </p:pic>
        <p:pic>
          <p:nvPicPr>
            <p:cNvPr id="29" name="Picture 28">
              <a:extLst>
                <a:ext uri="{FF2B5EF4-FFF2-40B4-BE49-F238E27FC236}">
                  <a16:creationId xmlns:a16="http://schemas.microsoft.com/office/drawing/2014/main" id="{6B0E6D56-CA7B-5FBA-4178-B8140B99B3C5}"/>
                </a:ext>
              </a:extLst>
            </p:cNvPr>
            <p:cNvPicPr>
              <a:picLocks noChangeAspect="1"/>
            </p:cNvPicPr>
            <p:nvPr/>
          </p:nvPicPr>
          <p:blipFill>
            <a:blip r:embed="rId4"/>
            <a:srcRect l="6085" t="35778" r="52276" b="34970"/>
            <a:stretch>
              <a:fillRect/>
            </a:stretch>
          </p:blipFill>
          <p:spPr>
            <a:xfrm>
              <a:off x="6858001" y="4453082"/>
              <a:ext cx="2088573" cy="1589432"/>
            </a:xfrm>
            <a:prstGeom prst="rect">
              <a:avLst/>
            </a:prstGeom>
          </p:spPr>
        </p:pic>
      </p:grpSp>
      <p:sp>
        <p:nvSpPr>
          <p:cNvPr id="31" name="TextBox 30">
            <a:extLst>
              <a:ext uri="{FF2B5EF4-FFF2-40B4-BE49-F238E27FC236}">
                <a16:creationId xmlns:a16="http://schemas.microsoft.com/office/drawing/2014/main" id="{3DD03123-ACC1-C22A-BE10-FE694B8C46A8}"/>
              </a:ext>
            </a:extLst>
          </p:cNvPr>
          <p:cNvSpPr txBox="1"/>
          <p:nvPr/>
        </p:nvSpPr>
        <p:spPr>
          <a:xfrm>
            <a:off x="8901783" y="4356346"/>
            <a:ext cx="2902394" cy="1887696"/>
          </a:xfrm>
          <a:prstGeom prst="rect">
            <a:avLst/>
          </a:prstGeom>
          <a:noFill/>
        </p:spPr>
        <p:txBody>
          <a:bodyPr wrap="square" lIns="365760" tIns="274320" rIns="365760" bIns="274320" rtlCol="0">
            <a:spAutoFit/>
          </a:bodyPr>
          <a:lstStyle/>
          <a:p>
            <a:pPr algn="ctr">
              <a:spcAft>
                <a:spcPts val="800"/>
              </a:spcAft>
            </a:pPr>
            <a:r>
              <a:rPr lang="en-US" sz="1400" b="1" dirty="0">
                <a:solidFill>
                  <a:schemeClr val="accent1"/>
                </a:solidFill>
                <a:latin typeface="Helvetica" pitchFamily="2" charset="0"/>
              </a:rPr>
              <a:t>Simulated longitudinal phase-space for a factor of 2 snap bunch rotation at 0.5 mA in IOTA.</a:t>
            </a:r>
          </a:p>
          <a:p>
            <a:pPr algn="ctr">
              <a:spcAft>
                <a:spcPts val="800"/>
              </a:spcAft>
            </a:pPr>
            <a:r>
              <a:rPr lang="en-US" sz="1200" b="1" dirty="0">
                <a:solidFill>
                  <a:schemeClr val="accent3"/>
                </a:solidFill>
                <a:latin typeface="Helvetica" pitchFamily="2" charset="0"/>
              </a:rPr>
              <a:t>B. Simons et al., Accepted for publication in JINST, 2026.</a:t>
            </a:r>
          </a:p>
        </p:txBody>
      </p:sp>
      <p:sp>
        <p:nvSpPr>
          <p:cNvPr id="32" name="TextBox 31">
            <a:extLst>
              <a:ext uri="{FF2B5EF4-FFF2-40B4-BE49-F238E27FC236}">
                <a16:creationId xmlns:a16="http://schemas.microsoft.com/office/drawing/2014/main" id="{A1C85B1A-1798-D2AA-FF49-C84765D4D74D}"/>
              </a:ext>
            </a:extLst>
          </p:cNvPr>
          <p:cNvSpPr txBox="1"/>
          <p:nvPr/>
        </p:nvSpPr>
        <p:spPr>
          <a:xfrm>
            <a:off x="5221072" y="6252677"/>
            <a:ext cx="2631149" cy="307777"/>
          </a:xfrm>
          <a:prstGeom prst="rect">
            <a:avLst/>
          </a:prstGeom>
          <a:noFill/>
        </p:spPr>
        <p:txBody>
          <a:bodyPr wrap="square" rtlCol="0">
            <a:spAutoFit/>
          </a:bodyPr>
          <a:lstStyle/>
          <a:p>
            <a:pPr algn="ctr"/>
            <a:r>
              <a:rPr lang="en-US" sz="1400" dirty="0">
                <a:solidFill>
                  <a:schemeClr val="accent1"/>
                </a:solidFill>
                <a:latin typeface="Helvetica" pitchFamily="2" charset="0"/>
              </a:rPr>
              <a:t>Longitudinal spatial coordinate</a:t>
            </a:r>
          </a:p>
        </p:txBody>
      </p:sp>
      <p:cxnSp>
        <p:nvCxnSpPr>
          <p:cNvPr id="33" name="Straight Arrow Connector 32">
            <a:extLst>
              <a:ext uri="{FF2B5EF4-FFF2-40B4-BE49-F238E27FC236}">
                <a16:creationId xmlns:a16="http://schemas.microsoft.com/office/drawing/2014/main" id="{7CA36B8A-FFEE-224B-824F-51CF0D70C59E}"/>
              </a:ext>
            </a:extLst>
          </p:cNvPr>
          <p:cNvCxnSpPr>
            <a:cxnSpLocks/>
          </p:cNvCxnSpPr>
          <p:nvPr/>
        </p:nvCxnSpPr>
        <p:spPr>
          <a:xfrm>
            <a:off x="5643277" y="6226413"/>
            <a:ext cx="185527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A95B30F2-5849-19F3-2F62-BE51419A805E}"/>
              </a:ext>
            </a:extLst>
          </p:cNvPr>
          <p:cNvCxnSpPr>
            <a:cxnSpLocks/>
          </p:cNvCxnSpPr>
          <p:nvPr/>
        </p:nvCxnSpPr>
        <p:spPr>
          <a:xfrm flipV="1">
            <a:off x="8580782" y="4808487"/>
            <a:ext cx="0" cy="10696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12BC5917-3484-5637-0901-0ED9DA8E98DD}"/>
              </a:ext>
            </a:extLst>
          </p:cNvPr>
          <p:cNvSpPr txBox="1"/>
          <p:nvPr/>
        </p:nvSpPr>
        <p:spPr>
          <a:xfrm rot="16200000">
            <a:off x="7954859" y="5130917"/>
            <a:ext cx="1854055" cy="523220"/>
          </a:xfrm>
          <a:prstGeom prst="rect">
            <a:avLst/>
          </a:prstGeom>
          <a:noFill/>
        </p:spPr>
        <p:txBody>
          <a:bodyPr wrap="square" rtlCol="0">
            <a:spAutoFit/>
          </a:bodyPr>
          <a:lstStyle/>
          <a:p>
            <a:pPr algn="ctr"/>
            <a:r>
              <a:rPr lang="en-US" sz="1400" dirty="0">
                <a:solidFill>
                  <a:schemeClr val="accent1"/>
                </a:solidFill>
                <a:latin typeface="Helvetica" pitchFamily="2" charset="0"/>
              </a:rPr>
              <a:t>Relative momentum deviation</a:t>
            </a:r>
          </a:p>
        </p:txBody>
      </p:sp>
      <p:sp>
        <p:nvSpPr>
          <p:cNvPr id="6" name="Footer Placeholder 5">
            <a:extLst>
              <a:ext uri="{FF2B5EF4-FFF2-40B4-BE49-F238E27FC236}">
                <a16:creationId xmlns:a16="http://schemas.microsoft.com/office/drawing/2014/main" id="{F91697A4-5E77-D6E8-861A-A6360C2DC147}"/>
              </a:ext>
            </a:extLst>
          </p:cNvPr>
          <p:cNvSpPr>
            <a:spLocks noGrp="1"/>
          </p:cNvSpPr>
          <p:nvPr>
            <p:ph type="ftr" sz="quarter" idx="39"/>
          </p:nvPr>
        </p:nvSpPr>
        <p:spPr/>
        <p:txBody>
          <a:bodyPr/>
          <a:lstStyle/>
          <a:p>
            <a:pPr>
              <a:defRPr/>
            </a:pPr>
            <a:r>
              <a:rPr lang="en-US"/>
              <a:t>Nilanjan Banerjee | Space-charge dynamics in bare IOTA</a:t>
            </a:r>
            <a:endParaRPr lang="en-US" dirty="0"/>
          </a:p>
        </p:txBody>
      </p:sp>
    </p:spTree>
    <p:extLst>
      <p:ext uri="{BB962C8B-B14F-4D97-AF65-F5344CB8AC3E}">
        <p14:creationId xmlns:p14="http://schemas.microsoft.com/office/powerpoint/2010/main" val="781623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659C1-AD99-7DEF-11D6-A6EF5E4111E8}"/>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DD2E8C32-F918-CD65-0B62-21616DB7DEB2}"/>
              </a:ext>
            </a:extLst>
          </p:cNvPr>
          <p:cNvPicPr>
            <a:picLocks noChangeAspect="1"/>
          </p:cNvPicPr>
          <p:nvPr/>
        </p:nvPicPr>
        <p:blipFill>
          <a:blip r:embed="rId2"/>
          <a:stretch>
            <a:fillRect/>
          </a:stretch>
        </p:blipFill>
        <p:spPr>
          <a:xfrm>
            <a:off x="5170124" y="1771805"/>
            <a:ext cx="6305379" cy="3683048"/>
          </a:xfrm>
          <a:prstGeom prst="rect">
            <a:avLst/>
          </a:prstGeom>
        </p:spPr>
      </p:pic>
      <p:sp>
        <p:nvSpPr>
          <p:cNvPr id="2" name="Text Placeholder 1">
            <a:extLst>
              <a:ext uri="{FF2B5EF4-FFF2-40B4-BE49-F238E27FC236}">
                <a16:creationId xmlns:a16="http://schemas.microsoft.com/office/drawing/2014/main" id="{FF31BDEA-ABB5-F538-DEEB-825975DD2D22}"/>
              </a:ext>
            </a:extLst>
          </p:cNvPr>
          <p:cNvSpPr>
            <a:spLocks noGrp="1"/>
          </p:cNvSpPr>
          <p:nvPr>
            <p:ph type="body" sz="quarter" idx="10"/>
          </p:nvPr>
        </p:nvSpPr>
        <p:spPr>
          <a:xfrm>
            <a:off x="914398" y="1700784"/>
            <a:ext cx="4399425" cy="4655566"/>
          </a:xfrm>
        </p:spPr>
        <p:txBody>
          <a:bodyPr/>
          <a:lstStyle/>
          <a:p>
            <a:pPr marL="0" indent="0">
              <a:buNone/>
            </a:pPr>
            <a:r>
              <a:rPr lang="en-US" dirty="0"/>
              <a:t>Maximum Mean Discrepancy (MMD) is a statistical measure of the distance between two probability distributions.</a:t>
            </a:r>
          </a:p>
          <a:p>
            <a:pPr marL="0" indent="0">
              <a:buNone/>
            </a:pPr>
            <a:endParaRPr lang="en-US" dirty="0"/>
          </a:p>
          <a:p>
            <a:r>
              <a:rPr lang="en-US" dirty="0"/>
              <a:t>At 1 </a:t>
            </a:r>
            <a:r>
              <a:rPr lang="en-US" dirty="0" err="1"/>
              <a:t>uA</a:t>
            </a:r>
            <a:r>
              <a:rPr lang="en-US" dirty="0"/>
              <a:t>, the metric is below the sampling floor for all codes and models, but </a:t>
            </a:r>
            <a:r>
              <a:rPr lang="en-US" dirty="0" err="1"/>
              <a:t>ImpactX</a:t>
            </a:r>
            <a:r>
              <a:rPr lang="en-US" dirty="0"/>
              <a:t> and Xsuite are the best matched.</a:t>
            </a:r>
          </a:p>
          <a:p>
            <a:r>
              <a:rPr lang="en-US" dirty="0"/>
              <a:t>PyORBIT and Xsuite match within 1 -2 times the sampling floor at all currents, while </a:t>
            </a:r>
            <a:r>
              <a:rPr lang="en-US" dirty="0" err="1"/>
              <a:t>ImpactX</a:t>
            </a:r>
            <a:r>
              <a:rPr lang="en-US" dirty="0"/>
              <a:t> deviates.</a:t>
            </a:r>
          </a:p>
          <a:p>
            <a:endParaRPr lang="en-US" dirty="0"/>
          </a:p>
        </p:txBody>
      </p:sp>
      <p:sp>
        <p:nvSpPr>
          <p:cNvPr id="3" name="Title 2">
            <a:extLst>
              <a:ext uri="{FF2B5EF4-FFF2-40B4-BE49-F238E27FC236}">
                <a16:creationId xmlns:a16="http://schemas.microsoft.com/office/drawing/2014/main" id="{0611B15F-A76E-CAAF-B751-3EDEF83367DE}"/>
              </a:ext>
            </a:extLst>
          </p:cNvPr>
          <p:cNvSpPr>
            <a:spLocks noGrp="1"/>
          </p:cNvSpPr>
          <p:nvPr>
            <p:ph type="title"/>
          </p:nvPr>
        </p:nvSpPr>
        <p:spPr/>
        <p:txBody>
          <a:bodyPr/>
          <a:lstStyle/>
          <a:p>
            <a:r>
              <a:rPr lang="en-US" dirty="0"/>
              <a:t>Appendix B: MMD quantifies the difference</a:t>
            </a:r>
          </a:p>
        </p:txBody>
      </p:sp>
      <p:sp>
        <p:nvSpPr>
          <p:cNvPr id="4" name="Text Placeholder 3">
            <a:extLst>
              <a:ext uri="{FF2B5EF4-FFF2-40B4-BE49-F238E27FC236}">
                <a16:creationId xmlns:a16="http://schemas.microsoft.com/office/drawing/2014/main" id="{64057A6E-40F0-3824-FFC4-AEDCA390DE12}"/>
              </a:ext>
            </a:extLst>
          </p:cNvPr>
          <p:cNvSpPr>
            <a:spLocks noGrp="1"/>
          </p:cNvSpPr>
          <p:nvPr>
            <p:ph type="body" sz="quarter" idx="37"/>
          </p:nvPr>
        </p:nvSpPr>
        <p:spPr/>
        <p:txBody>
          <a:bodyPr/>
          <a:lstStyle/>
          <a:p>
            <a:r>
              <a:rPr lang="en-US" dirty="0"/>
              <a:t>Statistical measures can be used to track the deviation among different models</a:t>
            </a:r>
          </a:p>
        </p:txBody>
      </p:sp>
      <p:sp>
        <p:nvSpPr>
          <p:cNvPr id="5" name="Footer Placeholder 4">
            <a:extLst>
              <a:ext uri="{FF2B5EF4-FFF2-40B4-BE49-F238E27FC236}">
                <a16:creationId xmlns:a16="http://schemas.microsoft.com/office/drawing/2014/main" id="{48EF5250-5DA7-F927-4C0A-D65D94E54360}"/>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6" name="Slide Number Placeholder 5">
            <a:extLst>
              <a:ext uri="{FF2B5EF4-FFF2-40B4-BE49-F238E27FC236}">
                <a16:creationId xmlns:a16="http://schemas.microsoft.com/office/drawing/2014/main" id="{64C6B90F-0467-2728-F744-6603916DED69}"/>
              </a:ext>
            </a:extLst>
          </p:cNvPr>
          <p:cNvSpPr>
            <a:spLocks noGrp="1"/>
          </p:cNvSpPr>
          <p:nvPr>
            <p:ph type="sldNum" sz="quarter" idx="40"/>
          </p:nvPr>
        </p:nvSpPr>
        <p:spPr/>
        <p:txBody>
          <a:bodyPr/>
          <a:lstStyle/>
          <a:p>
            <a:fld id="{F4BAA12D-5F28-3140-935A-44BF4B54B6B6}" type="slidenum">
              <a:rPr lang="en-US" smtClean="0"/>
              <a:pPr/>
              <a:t>19</a:t>
            </a:fld>
            <a:endParaRPr lang="en-US" dirty="0"/>
          </a:p>
        </p:txBody>
      </p:sp>
      <p:sp>
        <p:nvSpPr>
          <p:cNvPr id="10" name="TextBox 9">
            <a:extLst>
              <a:ext uri="{FF2B5EF4-FFF2-40B4-BE49-F238E27FC236}">
                <a16:creationId xmlns:a16="http://schemas.microsoft.com/office/drawing/2014/main" id="{7A828862-9CC7-C5F7-8DB6-54163E2436D2}"/>
              </a:ext>
            </a:extLst>
          </p:cNvPr>
          <p:cNvSpPr txBox="1"/>
          <p:nvPr/>
        </p:nvSpPr>
        <p:spPr>
          <a:xfrm>
            <a:off x="914398" y="2672348"/>
            <a:ext cx="376777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33B9B5"/>
                </a:solidFill>
                <a:latin typeface="Helvetica" pitchFamily="2" charset="0"/>
              </a:rPr>
              <a:t>C</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 </a:t>
            </a:r>
            <a:r>
              <a:rPr lang="en-US" sz="1200" b="1" dirty="0">
                <a:solidFill>
                  <a:srgbClr val="33B9B5"/>
                </a:solidFill>
                <a:latin typeface="Helvetica" pitchFamily="2" charset="0"/>
              </a:rPr>
              <a:t>Mitchell et al.</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 Phys. Rev. </a:t>
            </a:r>
            <a:r>
              <a:rPr lang="en-US" sz="1200" b="1" dirty="0">
                <a:solidFill>
                  <a:srgbClr val="33B9B5"/>
                </a:solidFill>
                <a:latin typeface="Helvetica" pitchFamily="2" charset="0"/>
              </a:rPr>
              <a:t>E</a:t>
            </a:r>
            <a:r>
              <a:rPr kumimoji="0" lang="en-US" sz="1200" b="1" i="0" u="none" strike="noStrike" kern="1200" cap="none" spc="0" normalizeH="0" baseline="0" noProof="0" dirty="0">
                <a:ln>
                  <a:noFill/>
                </a:ln>
                <a:solidFill>
                  <a:srgbClr val="33B9B5"/>
                </a:solidFill>
                <a:effectLst/>
                <a:uLnTx/>
                <a:uFillTx/>
                <a:latin typeface="Helvetica" pitchFamily="2" charset="0"/>
                <a:ea typeface="+mn-ea"/>
                <a:cs typeface="+mn-cs"/>
              </a:rPr>
              <a:t> 106, 065302, 2022.</a:t>
            </a:r>
          </a:p>
        </p:txBody>
      </p:sp>
    </p:spTree>
    <p:extLst>
      <p:ext uri="{BB962C8B-B14F-4D97-AF65-F5344CB8AC3E}">
        <p14:creationId xmlns:p14="http://schemas.microsoft.com/office/powerpoint/2010/main" val="1328889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327600-7A70-AB23-3451-F5BDD6E51FE2}"/>
              </a:ext>
            </a:extLst>
          </p:cNvPr>
          <p:cNvSpPr>
            <a:spLocks noGrp="1"/>
          </p:cNvSpPr>
          <p:nvPr>
            <p:ph type="body" sz="quarter" idx="10"/>
          </p:nvPr>
        </p:nvSpPr>
        <p:spPr/>
        <p:txBody>
          <a:bodyPr/>
          <a:lstStyle/>
          <a:p>
            <a:endParaRPr lang="en-US"/>
          </a:p>
        </p:txBody>
      </p:sp>
      <p:sp>
        <p:nvSpPr>
          <p:cNvPr id="3" name="Title 2">
            <a:extLst>
              <a:ext uri="{FF2B5EF4-FFF2-40B4-BE49-F238E27FC236}">
                <a16:creationId xmlns:a16="http://schemas.microsoft.com/office/drawing/2014/main" id="{E5B6737C-42B2-AC11-3D53-5D3A8B1AC5BB}"/>
              </a:ext>
            </a:extLst>
          </p:cNvPr>
          <p:cNvSpPr>
            <a:spLocks noGrp="1"/>
          </p:cNvSpPr>
          <p:nvPr>
            <p:ph type="title"/>
          </p:nvPr>
        </p:nvSpPr>
        <p:spPr/>
        <p:txBody>
          <a:bodyPr/>
          <a:lstStyle/>
          <a:p>
            <a:r>
              <a:rPr lang="en-US" dirty="0"/>
              <a:t>Appendix C: Single particle dynamics with lattice non-linearities</a:t>
            </a:r>
          </a:p>
        </p:txBody>
      </p:sp>
      <p:sp>
        <p:nvSpPr>
          <p:cNvPr id="4" name="Text Placeholder 3">
            <a:extLst>
              <a:ext uri="{FF2B5EF4-FFF2-40B4-BE49-F238E27FC236}">
                <a16:creationId xmlns:a16="http://schemas.microsoft.com/office/drawing/2014/main" id="{F9D04A22-F764-ECBC-24C8-2ACB1266652A}"/>
              </a:ext>
            </a:extLst>
          </p:cNvPr>
          <p:cNvSpPr>
            <a:spLocks noGrp="1"/>
          </p:cNvSpPr>
          <p:nvPr>
            <p:ph type="body" sz="quarter" idx="37"/>
          </p:nvPr>
        </p:nvSpPr>
        <p:spPr/>
        <p:txBody>
          <a:bodyPr/>
          <a:lstStyle/>
          <a:p>
            <a:endParaRPr lang="en-US"/>
          </a:p>
        </p:txBody>
      </p:sp>
      <p:sp>
        <p:nvSpPr>
          <p:cNvPr id="5" name="Footer Placeholder 4">
            <a:extLst>
              <a:ext uri="{FF2B5EF4-FFF2-40B4-BE49-F238E27FC236}">
                <a16:creationId xmlns:a16="http://schemas.microsoft.com/office/drawing/2014/main" id="{1CF94A7D-6FC3-3C9B-9658-93E46B228557}"/>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6" name="Slide Number Placeholder 5">
            <a:extLst>
              <a:ext uri="{FF2B5EF4-FFF2-40B4-BE49-F238E27FC236}">
                <a16:creationId xmlns:a16="http://schemas.microsoft.com/office/drawing/2014/main" id="{9AF3877E-D1E2-CBF8-00FF-34307E708115}"/>
              </a:ext>
            </a:extLst>
          </p:cNvPr>
          <p:cNvSpPr>
            <a:spLocks noGrp="1"/>
          </p:cNvSpPr>
          <p:nvPr>
            <p:ph type="sldNum" sz="quarter" idx="40"/>
          </p:nvPr>
        </p:nvSpPr>
        <p:spPr/>
        <p:txBody>
          <a:bodyPr/>
          <a:lstStyle/>
          <a:p>
            <a:fld id="{F4BAA12D-5F28-3140-935A-44BF4B54B6B6}" type="slidenum">
              <a:rPr lang="en-US" smtClean="0"/>
              <a:pPr/>
              <a:t>20</a:t>
            </a:fld>
            <a:endParaRPr lang="en-US" dirty="0"/>
          </a:p>
        </p:txBody>
      </p:sp>
      <p:pic>
        <p:nvPicPr>
          <p:cNvPr id="10" name="Picture 9">
            <a:extLst>
              <a:ext uri="{FF2B5EF4-FFF2-40B4-BE49-F238E27FC236}">
                <a16:creationId xmlns:a16="http://schemas.microsoft.com/office/drawing/2014/main" id="{7578985A-6EBB-E7C2-15FE-ED7EF0DD84F3}"/>
              </a:ext>
            </a:extLst>
          </p:cNvPr>
          <p:cNvPicPr>
            <a:picLocks noChangeAspect="1"/>
          </p:cNvPicPr>
          <p:nvPr/>
        </p:nvPicPr>
        <p:blipFill>
          <a:blip r:embed="rId2"/>
          <a:stretch>
            <a:fillRect/>
          </a:stretch>
        </p:blipFill>
        <p:spPr>
          <a:xfrm>
            <a:off x="914397" y="1700784"/>
            <a:ext cx="9998019" cy="4655566"/>
          </a:xfrm>
          <a:prstGeom prst="rect">
            <a:avLst/>
          </a:prstGeom>
        </p:spPr>
      </p:pic>
    </p:spTree>
    <p:extLst>
      <p:ext uri="{BB962C8B-B14F-4D97-AF65-F5344CB8AC3E}">
        <p14:creationId xmlns:p14="http://schemas.microsoft.com/office/powerpoint/2010/main" val="1292862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EEC8EA-9042-FCC8-91C1-F29727CA171E}"/>
              </a:ext>
            </a:extLst>
          </p:cNvPr>
          <p:cNvSpPr>
            <a:spLocks noGrp="1"/>
          </p:cNvSpPr>
          <p:nvPr>
            <p:ph type="body" sz="quarter" idx="10"/>
          </p:nvPr>
        </p:nvSpPr>
        <p:spPr/>
        <p:txBody>
          <a:bodyPr/>
          <a:lstStyle/>
          <a:p>
            <a:endParaRPr lang="en-US" dirty="0"/>
          </a:p>
        </p:txBody>
      </p:sp>
      <p:sp>
        <p:nvSpPr>
          <p:cNvPr id="3" name="Title 2">
            <a:extLst>
              <a:ext uri="{FF2B5EF4-FFF2-40B4-BE49-F238E27FC236}">
                <a16:creationId xmlns:a16="http://schemas.microsoft.com/office/drawing/2014/main" id="{8C6E1244-1CD7-6456-CF46-0FB7F3FCD74D}"/>
              </a:ext>
            </a:extLst>
          </p:cNvPr>
          <p:cNvSpPr>
            <a:spLocks noGrp="1"/>
          </p:cNvSpPr>
          <p:nvPr>
            <p:ph type="title"/>
          </p:nvPr>
        </p:nvSpPr>
        <p:spPr/>
        <p:txBody>
          <a:bodyPr/>
          <a:lstStyle/>
          <a:p>
            <a:r>
              <a:rPr lang="en-US" dirty="0"/>
              <a:t>Appendix D: Delayed loss seen in simulations of coasting beam</a:t>
            </a:r>
          </a:p>
        </p:txBody>
      </p:sp>
      <p:sp>
        <p:nvSpPr>
          <p:cNvPr id="4" name="Text Placeholder 3">
            <a:extLst>
              <a:ext uri="{FF2B5EF4-FFF2-40B4-BE49-F238E27FC236}">
                <a16:creationId xmlns:a16="http://schemas.microsoft.com/office/drawing/2014/main" id="{3E54716B-2635-7B84-A477-BD4390247BF1}"/>
              </a:ext>
            </a:extLst>
          </p:cNvPr>
          <p:cNvSpPr>
            <a:spLocks noGrp="1"/>
          </p:cNvSpPr>
          <p:nvPr>
            <p:ph type="body" sz="quarter" idx="37"/>
          </p:nvPr>
        </p:nvSpPr>
        <p:spPr/>
        <p:txBody>
          <a:bodyPr/>
          <a:lstStyle/>
          <a:p>
            <a:endParaRPr lang="en-US"/>
          </a:p>
        </p:txBody>
      </p:sp>
      <p:sp>
        <p:nvSpPr>
          <p:cNvPr id="5" name="Footer Placeholder 4">
            <a:extLst>
              <a:ext uri="{FF2B5EF4-FFF2-40B4-BE49-F238E27FC236}">
                <a16:creationId xmlns:a16="http://schemas.microsoft.com/office/drawing/2014/main" id="{0087FD19-9477-0936-31F3-B98F5FA3D503}"/>
              </a:ext>
            </a:extLst>
          </p:cNvPr>
          <p:cNvSpPr>
            <a:spLocks noGrp="1"/>
          </p:cNvSpPr>
          <p:nvPr>
            <p:ph type="ftr" sz="quarter" idx="39"/>
          </p:nvPr>
        </p:nvSpPr>
        <p:spPr/>
        <p:txBody>
          <a:bodyPr/>
          <a:lstStyle/>
          <a:p>
            <a:pPr>
              <a:defRPr/>
            </a:pPr>
            <a:r>
              <a:rPr lang="en-US"/>
              <a:t>Nilanjan Banerjee | Space-charge dynamics in bare IOTA</a:t>
            </a:r>
            <a:endParaRPr lang="en-US" dirty="0"/>
          </a:p>
        </p:txBody>
      </p:sp>
      <p:sp>
        <p:nvSpPr>
          <p:cNvPr id="6" name="Slide Number Placeholder 5">
            <a:extLst>
              <a:ext uri="{FF2B5EF4-FFF2-40B4-BE49-F238E27FC236}">
                <a16:creationId xmlns:a16="http://schemas.microsoft.com/office/drawing/2014/main" id="{A310A609-237A-4FA7-54BB-1510E9D0697F}"/>
              </a:ext>
            </a:extLst>
          </p:cNvPr>
          <p:cNvSpPr>
            <a:spLocks noGrp="1"/>
          </p:cNvSpPr>
          <p:nvPr>
            <p:ph type="sldNum" sz="quarter" idx="40"/>
          </p:nvPr>
        </p:nvSpPr>
        <p:spPr/>
        <p:txBody>
          <a:bodyPr/>
          <a:lstStyle/>
          <a:p>
            <a:fld id="{F4BAA12D-5F28-3140-935A-44BF4B54B6B6}" type="slidenum">
              <a:rPr lang="en-US" smtClean="0"/>
              <a:pPr/>
              <a:t>21</a:t>
            </a:fld>
            <a:endParaRPr lang="en-US" dirty="0"/>
          </a:p>
        </p:txBody>
      </p:sp>
      <p:pic>
        <p:nvPicPr>
          <p:cNvPr id="7" name="phasespace_corner_density">
            <a:hlinkClick r:id="" action="ppaction://media"/>
            <a:extLst>
              <a:ext uri="{FF2B5EF4-FFF2-40B4-BE49-F238E27FC236}">
                <a16:creationId xmlns:a16="http://schemas.microsoft.com/office/drawing/2014/main" id="{667434B5-5BA9-2D0D-29AA-B5F1448AB9E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370278" y="1700784"/>
            <a:ext cx="4671154" cy="4671154"/>
          </a:xfrm>
          <a:prstGeom prst="rect">
            <a:avLst/>
          </a:prstGeom>
        </p:spPr>
      </p:pic>
    </p:spTree>
    <p:extLst>
      <p:ext uri="{BB962C8B-B14F-4D97-AF65-F5344CB8AC3E}">
        <p14:creationId xmlns:p14="http://schemas.microsoft.com/office/powerpoint/2010/main" val="342329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theme/theme1.xml><?xml version="1.0" encoding="utf-8"?>
<a:theme xmlns:a="http://schemas.openxmlformats.org/drawingml/2006/main" name="Content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Presentation1" id="{AF98345A-77DC-A847-BE51-2621D4D0373C}" vid="{EA08E5DB-7091-834F-AC37-8633C9589DD9}"/>
    </a:ext>
  </a:extLst>
</a:theme>
</file>

<file path=ppt/theme/theme2.xml><?xml version="1.0" encoding="utf-8"?>
<a:theme xmlns:a="http://schemas.openxmlformats.org/drawingml/2006/main" name="Section Title and Agenda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Presentation1" id="{AF98345A-77DC-A847-BE51-2621D4D0373C}" vid="{84ECAD6D-4332-0244-9C5D-AFFCBAD17A1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Content Slides</Template>
  <TotalTime>11067</TotalTime>
  <Words>3368</Words>
  <Application>Microsoft Macintosh PowerPoint</Application>
  <PresentationFormat>Widescreen</PresentationFormat>
  <Paragraphs>342</Paragraphs>
  <Slides>21</Slides>
  <Notes>15</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21</vt:i4>
      </vt:variant>
    </vt:vector>
  </HeadingPairs>
  <TitlesOfParts>
    <vt:vector size="28" baseType="lpstr">
      <vt:lpstr>Aptos</vt:lpstr>
      <vt:lpstr>Arial</vt:lpstr>
      <vt:lpstr>Cambria Math</vt:lpstr>
      <vt:lpstr>Helvetica</vt:lpstr>
      <vt:lpstr>Wingdings</vt:lpstr>
      <vt:lpstr>Content Slides</vt:lpstr>
      <vt:lpstr>Section Title and Agenda Slides</vt:lpstr>
      <vt:lpstr> Space-charge dynamics in bare IOTA: Benchmarking among simulations and experiment </vt:lpstr>
      <vt:lpstr>Overview: Fermilab Accelerator Science and Technology Facility</vt:lpstr>
      <vt:lpstr>Advance high-intensity physics for hadron rings</vt:lpstr>
      <vt:lpstr>Benchmarking among simulation codes</vt:lpstr>
      <vt:lpstr>New benchmarking campaign specific to IOTA</vt:lpstr>
      <vt:lpstr>Ran four codes and two types of models</vt:lpstr>
      <vt:lpstr>Codes generally agree with each other</vt:lpstr>
      <vt:lpstr>Difference in transverse beam profiles is subtle</vt:lpstr>
      <vt:lpstr>Tune footprints reveal the difference</vt:lpstr>
      <vt:lpstr>Benchmarking simulations with experiments</vt:lpstr>
      <vt:lpstr>Compare loss with coasting beam </vt:lpstr>
      <vt:lpstr>Models reproduce the general tune landscape</vt:lpstr>
      <vt:lpstr>Space-charge generates steady beam loss</vt:lpstr>
      <vt:lpstr>Summary and Outlook</vt:lpstr>
      <vt:lpstr>Summary</vt:lpstr>
      <vt:lpstr>Acknowledgements and an invitation</vt:lpstr>
      <vt:lpstr>Backup slides</vt:lpstr>
      <vt:lpstr>Appendix A: Future Goals: Demonstrate space-charge compensation, snap bunch rotation… </vt:lpstr>
      <vt:lpstr>Appendix B: MMD quantifies the difference</vt:lpstr>
      <vt:lpstr>Appendix C: Single particle dynamics with lattice non-linearities</vt:lpstr>
      <vt:lpstr>Appendix D: Delayed loss seen in simulations of coasting beam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Nilanjan Banerjee</dc:creator>
  <cp:lastModifiedBy>Nilanjan Banerjee</cp:lastModifiedBy>
  <cp:revision>768</cp:revision>
  <dcterms:created xsi:type="dcterms:W3CDTF">2026-03-23T20:52:07Z</dcterms:created>
  <dcterms:modified xsi:type="dcterms:W3CDTF">2026-10-02T00:18:39Z</dcterms:modified>
</cp:coreProperties>
</file>