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69" r:id="rId2"/>
  </p:sldMasterIdLst>
  <p:notesMasterIdLst>
    <p:notesMasterId r:id="rId22"/>
  </p:notesMasterIdLst>
  <p:sldIdLst>
    <p:sldId id="386" r:id="rId3"/>
    <p:sldId id="415" r:id="rId4"/>
    <p:sldId id="427" r:id="rId5"/>
    <p:sldId id="395" r:id="rId6"/>
    <p:sldId id="440" r:id="rId7"/>
    <p:sldId id="408" r:id="rId8"/>
    <p:sldId id="432" r:id="rId9"/>
    <p:sldId id="410" r:id="rId10"/>
    <p:sldId id="433" r:id="rId11"/>
    <p:sldId id="434" r:id="rId12"/>
    <p:sldId id="435" r:id="rId13"/>
    <p:sldId id="438" r:id="rId14"/>
    <p:sldId id="417" r:id="rId15"/>
    <p:sldId id="420" r:id="rId16"/>
    <p:sldId id="422" r:id="rId17"/>
    <p:sldId id="407" r:id="rId18"/>
    <p:sldId id="409" r:id="rId19"/>
    <p:sldId id="430" r:id="rId20"/>
    <p:sldId id="416" r:id="rId21"/>
  </p:sldIdLst>
  <p:sldSz cx="12192000" cy="6858000"/>
  <p:notesSz cx="6797675" cy="9926638"/>
  <p:custDataLst>
    <p:tags r:id="rId23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FF99"/>
    <a:srgbClr val="0000CC"/>
    <a:srgbClr val="FFFF00"/>
    <a:srgbClr val="FF9900"/>
    <a:srgbClr val="006600"/>
    <a:srgbClr val="FFFFFF"/>
    <a:srgbClr val="F4CA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>
      <p:cViewPr varScale="1">
        <p:scale>
          <a:sx n="80" d="100"/>
          <a:sy n="80" d="100"/>
        </p:scale>
        <p:origin x="96" y="33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226" y="-96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73DAC11-1357-4C15-8574-F23E5CF76E97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78324DE2-B230-4FFA-8C24-F125CF7187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560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24DE2-B230-4FFA-8C24-F125CF71874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692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24DE2-B230-4FFA-8C24-F125CF71874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6711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24DE2-B230-4FFA-8C24-F125CF718745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0752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40569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24DE2-B230-4FFA-8C24-F125CF71874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7282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24DE2-B230-4FFA-8C24-F125CF718745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433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24DE2-B230-4FFA-8C24-F125CF718745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5209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24DE2-B230-4FFA-8C24-F125CF718745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4207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24DE2-B230-4FFA-8C24-F125CF718745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9860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24DE2-B230-4FFA-8C24-F125CF718745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69893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24DE2-B230-4FFA-8C24-F125CF718745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89716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24DE2-B230-4FFA-8C24-F125CF718745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45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24DE2-B230-4FFA-8C24-F125CF718745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995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24DE2-B230-4FFA-8C24-F125CF718745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6855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80697" y="638133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3016" y="6381328"/>
            <a:ext cx="3248984" cy="4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0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5360" y="144016"/>
            <a:ext cx="11164821" cy="692696"/>
          </a:xfrm>
        </p:spPr>
        <p:txBody>
          <a:bodyPr/>
          <a:lstStyle>
            <a:lvl1pPr>
              <a:defRPr b="1"/>
            </a:lvl1pPr>
          </a:lstStyle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3"/>
          <p:cNvSpPr>
            <a:spLocks noGrp="1"/>
          </p:cNvSpPr>
          <p:nvPr>
            <p:ph sz="half" idx="2"/>
          </p:nvPr>
        </p:nvSpPr>
        <p:spPr>
          <a:xfrm>
            <a:off x="335360" y="1052736"/>
            <a:ext cx="11233248" cy="51125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23659" y="6525344"/>
            <a:ext cx="3860800" cy="216024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43016" y="6381328"/>
            <a:ext cx="3248984" cy="4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624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80697" y="638133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3016" y="6381328"/>
            <a:ext cx="3248984" cy="4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6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80697" y="638133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3016" y="6381328"/>
            <a:ext cx="3248984" cy="4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54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3957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/>
              <a:t>IPAC2024</a:t>
            </a: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208235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8ECE3F3E-312A-4DBA-B1CF-08141468BDBF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3016" y="6381328"/>
            <a:ext cx="3248984" cy="4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0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80697" y="638133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3016" y="6381328"/>
            <a:ext cx="3248984" cy="4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55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80697" y="638133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3016" y="6381328"/>
            <a:ext cx="3248984" cy="4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66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80697" y="638133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3016" y="6381328"/>
            <a:ext cx="3248984" cy="4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99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2230-CE29-4188-A901-97D349AD0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348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2230-CE29-4188-A901-97D349AD0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22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2230-CE29-4188-A901-97D349AD0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814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2230-CE29-4188-A901-97D349AD0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9852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2230-CE29-4188-A901-97D349AD0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1858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2230-CE29-4188-A901-97D349AD0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7883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2230-CE29-4188-A901-97D349AD0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49273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2230-CE29-4188-A901-97D349AD0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6967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2230-CE29-4188-A901-97D349AD0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696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E2230-CE29-4188-A901-97D349AD0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811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35360" y="103450"/>
            <a:ext cx="11164821" cy="733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10564" y="1052741"/>
            <a:ext cx="11247040" cy="5073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Rectangle 2"/>
          <p:cNvSpPr>
            <a:spLocks/>
          </p:cNvSpPr>
          <p:nvPr/>
        </p:nvSpPr>
        <p:spPr bwMode="auto">
          <a:xfrm>
            <a:off x="310565" y="858665"/>
            <a:ext cx="9601067" cy="45719"/>
          </a:xfrm>
          <a:prstGeom prst="rect">
            <a:avLst/>
          </a:prstGeom>
          <a:gradFill rotWithShape="0">
            <a:gsLst>
              <a:gs pos="100000">
                <a:srgbClr val="FFFFFF"/>
              </a:gs>
              <a:gs pos="0">
                <a:schemeClr val="tx2">
                  <a:lumMod val="75000"/>
                </a:schemeClr>
              </a:gs>
            </a:gsLst>
            <a:lin ang="0" scaled="1"/>
          </a:gradFill>
          <a:ln>
            <a:noFill/>
          </a:ln>
        </p:spPr>
        <p:txBody>
          <a:bodyPr lIns="0" tIns="0" rIns="0" bIns="0"/>
          <a:lstStyle/>
          <a:p>
            <a:endParaRPr lang="ko-KR" altLang="en-US" sz="1800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943016" y="6381328"/>
            <a:ext cx="3248984" cy="476672"/>
          </a:xfrm>
          <a:prstGeom prst="rect">
            <a:avLst/>
          </a:prstGeom>
        </p:spPr>
      </p:pic>
      <p:sp>
        <p:nvSpPr>
          <p:cNvPr id="6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3407701" y="6381333"/>
            <a:ext cx="2818523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ECE3F3E-312A-4DBA-B1CF-08141468BD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012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 dt="0"/>
  <p:txStyles>
    <p:titleStyle>
      <a:lvl1pPr algn="ctr" defTabSz="914377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E2230-CE29-4188-A901-97D349AD08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121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</p:sldLayoutIdLst>
  <p:hf hdr="0" ftr="0" dt="0"/>
  <p:txStyles>
    <p:titleStyle>
      <a:lvl1pPr algn="ctr" defTabSz="914377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-13910" y="296652"/>
            <a:ext cx="12192000" cy="2880320"/>
          </a:xfrm>
        </p:spPr>
        <p:txBody>
          <a:bodyPr>
            <a:normAutofit/>
          </a:bodyPr>
          <a:lstStyle/>
          <a:p>
            <a:r>
              <a:rPr lang="en-US" altLang="ko-KR" sz="4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Parametric instabilities</a:t>
            </a:r>
            <a:br>
              <a:rPr lang="en-US" altLang="ko-KR" sz="4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4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actual high-intensity</a:t>
            </a:r>
            <a:r>
              <a:rPr lang="ko-KR" altLang="en-US" sz="4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4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 accelerators</a:t>
            </a:r>
            <a:endParaRPr lang="ko-KR" altLang="en-US" sz="4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부제목 2"/>
          <p:cNvSpPr>
            <a:spLocks noGrp="1"/>
          </p:cNvSpPr>
          <p:nvPr>
            <p:ph type="subTitle" idx="1"/>
          </p:nvPr>
        </p:nvSpPr>
        <p:spPr>
          <a:xfrm>
            <a:off x="0" y="3248980"/>
            <a:ext cx="12192000" cy="2232248"/>
          </a:xfrm>
        </p:spPr>
        <p:txBody>
          <a:bodyPr>
            <a:noAutofit/>
          </a:bodyPr>
          <a:lstStyle/>
          <a:p>
            <a:pPr lvl="0">
              <a:defRPr/>
            </a:pPr>
            <a:endParaRPr lang="en-US" altLang="ko-KR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altLang="ko-K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Dong-O Jeon, Ji-Ho Jang</a:t>
            </a:r>
          </a:p>
          <a:p>
            <a:pPr lvl="0">
              <a:defRPr/>
            </a:pPr>
            <a:r>
              <a:rPr lang="en-US" altLang="ko-K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for Basic Science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28048" y="6482020"/>
            <a:ext cx="2207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Space Charge 2026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31382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5360" y="80628"/>
            <a:ext cx="11164821" cy="692696"/>
          </a:xfrm>
        </p:spPr>
        <p:txBody>
          <a:bodyPr>
            <a:noAutofit/>
          </a:bodyPr>
          <a:lstStyle/>
          <a:p>
            <a:r>
              <a:rPr lang="en-US" altLang="ko-KR" sz="3600" dirty="0"/>
              <a:t>Space-charge halo mechanisms</a:t>
            </a:r>
            <a:endParaRPr lang="ko-KR" altLang="en-US" sz="3600" dirty="0"/>
          </a:p>
        </p:txBody>
      </p:sp>
      <p:sp>
        <p:nvSpPr>
          <p:cNvPr id="4" name="내용 개체 틀 2"/>
          <p:cNvSpPr>
            <a:spLocks noGrp="1"/>
          </p:cNvSpPr>
          <p:nvPr>
            <p:ph sz="half" idx="2"/>
          </p:nvPr>
        </p:nvSpPr>
        <p:spPr>
          <a:xfrm>
            <a:off x="515380" y="1016732"/>
            <a:ext cx="11053228" cy="5112568"/>
          </a:xfrm>
        </p:spPr>
        <p:txBody>
          <a:bodyPr>
            <a:normAutofit/>
          </a:bodyPr>
          <a:lstStyle/>
          <a:p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There are largely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families of space-charge mechanisms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:                              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particle resonances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parametric instabilities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Their differences were well pointed out in references: </a:t>
            </a:r>
          </a:p>
          <a:p>
            <a:pPr marL="0" indent="0">
              <a:buNone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5488" indent="-457200">
              <a:buFont typeface="+mj-lt"/>
              <a:buAutoNum type="arabicPeriod"/>
            </a:pP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(particle) resonances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:                                                                                             a.k.a.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particle resonances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, resonances, incoherent resonances …</a:t>
            </a:r>
          </a:p>
          <a:p>
            <a:pPr marL="725488" indent="-457200">
              <a:buFont typeface="+mj-lt"/>
              <a:buAutoNum type="arabicPeriod"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5488" indent="-457200">
              <a:buFont typeface="+mj-lt"/>
              <a:buAutoNum type="arabicPeriod"/>
            </a:pP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(parametric) instabilities: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a.k.a.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parametric resonances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, structure resonances, coherent resonances, coherent instabilities, mode instabilities, instabilities …</a:t>
            </a:r>
          </a:p>
          <a:p>
            <a:pPr marL="725488" indent="-457200">
              <a:buFont typeface="+mj-lt"/>
              <a:buAutoNum type="arabicPeriod"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talk</a:t>
            </a:r>
            <a:r>
              <a:rPr lang="ko-KR" altLang="en-US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focuses on space charge of linear accelerators. </a:t>
            </a:r>
          </a:p>
          <a:p>
            <a:endParaRPr lang="en-US" altLang="ko-K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72164" y="2278613"/>
            <a:ext cx="4392488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Jeon et al, NIM A 832, 43 (2016); 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Jeon, J Korean </a:t>
            </a:r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Phys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72, 1523 (2018)</a:t>
            </a:r>
          </a:p>
        </p:txBody>
      </p:sp>
      <p:sp>
        <p:nvSpPr>
          <p:cNvPr id="7" name="슬라이드 번호 개체 틀 3"/>
          <p:cNvSpPr txBox="1">
            <a:spLocks/>
          </p:cNvSpPr>
          <p:nvPr/>
        </p:nvSpPr>
        <p:spPr>
          <a:xfrm>
            <a:off x="7220744" y="648425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297820-8D4B-4C15-9B7C-DA3099B5919D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7642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5360" y="80628"/>
            <a:ext cx="11164821" cy="692696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Particle resonances</a:t>
            </a:r>
            <a:b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2700" dirty="0">
                <a:latin typeface="Arial" panose="020B0604020202020204" pitchFamily="34" charset="0"/>
                <a:cs typeface="Arial" panose="020B0604020202020204" pitchFamily="34" charset="0"/>
              </a:rPr>
              <a:t>in high-intensity linacs</a:t>
            </a:r>
            <a:endParaRPr lang="ko-KR" altLang="en-US" sz="2700" dirty="0"/>
          </a:p>
        </p:txBody>
      </p:sp>
      <p:sp>
        <p:nvSpPr>
          <p:cNvPr id="4" name="내용 개체 틀 2"/>
          <p:cNvSpPr>
            <a:spLocks noGrp="1"/>
          </p:cNvSpPr>
          <p:nvPr>
            <p:ph sz="half" idx="2"/>
          </p:nvPr>
        </p:nvSpPr>
        <p:spPr>
          <a:xfrm>
            <a:off x="514800" y="1015200"/>
            <a:ext cx="10297144" cy="5400601"/>
          </a:xfrm>
        </p:spPr>
        <p:txBody>
          <a:bodyPr>
            <a:noAutofit/>
          </a:bodyPr>
          <a:lstStyle/>
          <a:p>
            <a:pPr lvl="0"/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In 2009,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4</a:t>
            </a:r>
            <a:r>
              <a:rPr lang="en-US" altLang="ko-KR" sz="2200" dirty="0">
                <a:solidFill>
                  <a:srgbClr val="0000FF"/>
                </a:solidFill>
                <a:latin typeface="Symbol" panose="05050102010706020507" pitchFamily="18" charset="2"/>
                <a:cs typeface="Arial" panose="020B0604020202020204" pitchFamily="34" charset="0"/>
                <a:sym typeface="Symbol"/>
              </a:rPr>
              <a:t>s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= 360 particle resonance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was discovered in high-intensity linacs. [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Jeon et al, PRST-AB 12, 054204 (2009)]</a:t>
            </a: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  <a:sym typeface="Symbol"/>
            </a:endParaRPr>
          </a:p>
          <a:p>
            <a:pPr marL="357188" indent="-179388">
              <a:buFontTx/>
              <a:buChar char="-"/>
            </a:pP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Confirmed by two experiments.</a:t>
            </a:r>
          </a:p>
          <a:p>
            <a:pPr marL="0" indent="0">
              <a:buNone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  <a:sym typeface="Symbol"/>
            </a:endParaRPr>
          </a:p>
          <a:p>
            <a:pPr lvl="0"/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In 2015,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6</a:t>
            </a:r>
            <a:r>
              <a:rPr lang="en-US" altLang="ko-KR" sz="2200" dirty="0">
                <a:solidFill>
                  <a:srgbClr val="0000FF"/>
                </a:solidFill>
                <a:latin typeface="Symbol" panose="05050102010706020507" pitchFamily="18" charset="2"/>
                <a:cs typeface="Arial" panose="020B0604020202020204" pitchFamily="34" charset="0"/>
                <a:sym typeface="Symbol"/>
              </a:rPr>
              <a:t>s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= 720 particle resonance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was discovered.                               [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Jeon et al, PRL 114, 184802 (2015)] </a:t>
            </a:r>
          </a:p>
          <a:p>
            <a:pPr marL="0" indent="0">
              <a:buNone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  <a:sym typeface="Symbol"/>
            </a:endParaRPr>
          </a:p>
          <a:p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In 2016, higher order particle resonances were discovered:</a:t>
            </a:r>
          </a:p>
          <a:p>
            <a:pPr marL="269875" indent="87313">
              <a:buNone/>
            </a:pP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8</a:t>
            </a:r>
            <a:r>
              <a:rPr lang="en-US" altLang="ko-KR" sz="2200" dirty="0">
                <a:solidFill>
                  <a:srgbClr val="0000FF"/>
                </a:solidFill>
                <a:latin typeface="Symbol" panose="05050102010706020507" pitchFamily="18" charset="2"/>
                <a:cs typeface="Arial" panose="020B0604020202020204" pitchFamily="34" charset="0"/>
                <a:sym typeface="Symbol"/>
              </a:rPr>
              <a:t>s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= 1080 resonance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,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10</a:t>
            </a:r>
            <a:r>
              <a:rPr lang="en-US" altLang="ko-KR" sz="2200" dirty="0">
                <a:solidFill>
                  <a:srgbClr val="0000FF"/>
                </a:solidFill>
                <a:latin typeface="Symbol" panose="05050102010706020507" pitchFamily="18" charset="2"/>
                <a:cs typeface="Arial" panose="020B0604020202020204" pitchFamily="34" charset="0"/>
                <a:sym typeface="Symbol"/>
              </a:rPr>
              <a:t>s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= 1440 resonance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[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Hofmann, HB2016]</a:t>
            </a:r>
          </a:p>
          <a:p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슬라이드 번호 개체 틀 3"/>
          <p:cNvSpPr txBox="1">
            <a:spLocks/>
          </p:cNvSpPr>
          <p:nvPr/>
        </p:nvSpPr>
        <p:spPr>
          <a:xfrm>
            <a:off x="7220744" y="648425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297820-8D4B-4C15-9B7C-DA3099B5919D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14754C-90BE-4149-982C-501925E9387F}"/>
              </a:ext>
            </a:extLst>
          </p:cNvPr>
          <p:cNvSpPr txBox="1"/>
          <p:nvPr/>
        </p:nvSpPr>
        <p:spPr>
          <a:xfrm>
            <a:off x="951806" y="5013176"/>
            <a:ext cx="4891083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Symbol" panose="05050102010706020507" pitchFamily="18" charset="2"/>
              </a:rPr>
              <a:t>s</a:t>
            </a:r>
            <a:r>
              <a:rPr lang="en-US" altLang="ko-KR" sz="2000" dirty="0"/>
              <a:t> 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: depressed phase advance per period</a:t>
            </a:r>
          </a:p>
          <a:p>
            <a:r>
              <a:rPr lang="en-US" altLang="ko-KR" sz="2000" dirty="0">
                <a:latin typeface="Symbol" panose="05050102010706020507" pitchFamily="18" charset="2"/>
              </a:rPr>
              <a:t>s</a:t>
            </a:r>
            <a:r>
              <a:rPr lang="en-US" altLang="ko-KR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: zero current phase advance </a:t>
            </a:r>
          </a:p>
        </p:txBody>
      </p:sp>
    </p:spTree>
    <p:extLst>
      <p:ext uri="{BB962C8B-B14F-4D97-AF65-F5344CB8AC3E}">
        <p14:creationId xmlns:p14="http://schemas.microsoft.com/office/powerpoint/2010/main" val="4219645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/>
          </p:cNvSpPr>
          <p:nvPr>
            <p:ph type="title"/>
          </p:nvPr>
        </p:nvSpPr>
        <p:spPr>
          <a:xfrm>
            <a:off x="1775520" y="72008"/>
            <a:ext cx="8373616" cy="692696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order particle resonance           </a:t>
            </a:r>
            <a:br>
              <a:rPr lang="en-US" altLang="ko-K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2700" dirty="0">
                <a:latin typeface="Arial" panose="020B0604020202020204" pitchFamily="34" charset="0"/>
                <a:cs typeface="Arial" panose="020B0604020202020204" pitchFamily="34" charset="0"/>
              </a:rPr>
              <a:t>in high-intensity linacs </a:t>
            </a:r>
            <a:endParaRPr lang="en-US" altLang="ko-KR" sz="2700" dirty="0">
              <a:latin typeface="Arial" panose="020B0604020202020204" pitchFamily="34" charset="0"/>
              <a:ea typeface="굴림" pitchFamily="50" charset="-127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01146" y="869108"/>
            <a:ext cx="3799310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lvl="0"/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Jeon et al, PRST-AB 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, 054204 (2009)</a:t>
            </a:r>
          </a:p>
        </p:txBody>
      </p:sp>
      <p:sp>
        <p:nvSpPr>
          <p:cNvPr id="12" name="내용 개체 틀 2"/>
          <p:cNvSpPr>
            <a:spLocks noGrp="1"/>
          </p:cNvSpPr>
          <p:nvPr>
            <p:ph sz="half" idx="2"/>
          </p:nvPr>
        </p:nvSpPr>
        <p:spPr>
          <a:xfrm>
            <a:off x="1451484" y="4870800"/>
            <a:ext cx="9325736" cy="1520860"/>
          </a:xfrm>
          <a:noFill/>
        </p:spPr>
        <p:txBody>
          <a:bodyPr>
            <a:noAutofit/>
          </a:bodyPr>
          <a:lstStyle/>
          <a:p>
            <a:r>
              <a:rPr lang="en-US" altLang="ko-KR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2000" dirty="0">
                <a:solidFill>
                  <a:srgbClr val="0000FF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360</a:t>
            </a:r>
            <a:r>
              <a:rPr lang="en-US" altLang="ko-KR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</a:t>
            </a:r>
            <a:r>
              <a:rPr lang="en-US" altLang="ko-KR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particle resonance in high-intensity linacs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discovered in simulations.</a:t>
            </a:r>
          </a:p>
          <a:p>
            <a:r>
              <a:rPr lang="en-US" altLang="ko-KR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Resonance effect when </a:t>
            </a:r>
            <a:r>
              <a:rPr lang="en-US" altLang="ko-KR" sz="2000" dirty="0">
                <a:solidFill>
                  <a:srgbClr val="0000FF"/>
                </a:solidFill>
                <a:latin typeface="Symbol" panose="05050102010706020507" pitchFamily="18" charset="2"/>
                <a:cs typeface="Arial" panose="020B0604020202020204" pitchFamily="34" charset="0"/>
                <a:sym typeface="Symbol"/>
              </a:rPr>
              <a:t>s</a:t>
            </a:r>
            <a:r>
              <a:rPr lang="en-US" altLang="ko-KR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&lt; 90 and </a:t>
            </a:r>
            <a:r>
              <a:rPr lang="en-US" altLang="ko-KR" sz="2000" dirty="0">
                <a:solidFill>
                  <a:srgbClr val="0000FF"/>
                </a:solidFill>
                <a:latin typeface="Symbol" panose="05050102010706020507" pitchFamily="18" charset="2"/>
                <a:cs typeface="Arial" panose="020B0604020202020204" pitchFamily="34" charset="0"/>
                <a:sym typeface="Symbol"/>
              </a:rPr>
              <a:t>s</a:t>
            </a:r>
            <a:r>
              <a:rPr lang="en-US" altLang="ko-KR" sz="2000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o</a:t>
            </a:r>
            <a:r>
              <a:rPr lang="en-US" altLang="ko-KR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&gt; 90.</a:t>
            </a:r>
            <a:endParaRPr lang="en-US" altLang="ko-K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FFT resonance frequency peak at 1/4.</a:t>
            </a:r>
            <a:endParaRPr lang="en-US" altLang="ko-KR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/>
            <a:r>
              <a:rPr lang="en-US" altLang="ko-KR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Confirmed by two experiments. 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2711" r="7476" b="3763"/>
          <a:stretch/>
        </p:blipFill>
        <p:spPr>
          <a:xfrm>
            <a:off x="6233080" y="1212487"/>
            <a:ext cx="4183400" cy="3447432"/>
          </a:xfrm>
          <a:prstGeom prst="rect">
            <a:avLst/>
          </a:prstGeom>
        </p:spPr>
      </p:pic>
      <p:sp>
        <p:nvSpPr>
          <p:cNvPr id="20" name="슬라이드 번호 개체 틀 3"/>
          <p:cNvSpPr txBox="1">
            <a:spLocks/>
          </p:cNvSpPr>
          <p:nvPr/>
        </p:nvSpPr>
        <p:spPr>
          <a:xfrm>
            <a:off x="7220744" y="648425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297820-8D4B-4C15-9B7C-DA3099B5919D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86E4573C-79B1-49F4-9761-41CB4C6E44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1224593"/>
            <a:ext cx="4324638" cy="345971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A54D625-AFB5-4757-BDED-617F5BBE7D5F}"/>
              </a:ext>
            </a:extLst>
          </p:cNvPr>
          <p:cNvSpPr txBox="1"/>
          <p:nvPr/>
        </p:nvSpPr>
        <p:spPr>
          <a:xfrm>
            <a:off x="1949820" y="1412351"/>
            <a:ext cx="1484702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Gaussian dist.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3251C6EF-A290-45BD-97AF-8BACA9A3AF0E}"/>
              </a:ext>
            </a:extLst>
          </p:cNvPr>
          <p:cNvSpPr/>
          <p:nvPr/>
        </p:nvSpPr>
        <p:spPr>
          <a:xfrm>
            <a:off x="2374706" y="2780503"/>
            <a:ext cx="627768" cy="360040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FC9EAE49-22F6-449C-A06E-9F27E69A3B75}"/>
              </a:ext>
            </a:extLst>
          </p:cNvPr>
          <p:cNvSpPr/>
          <p:nvPr/>
        </p:nvSpPr>
        <p:spPr>
          <a:xfrm>
            <a:off x="2323302" y="3540990"/>
            <a:ext cx="607165" cy="360040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아래쪽 화살표 20">
            <a:extLst>
              <a:ext uri="{FF2B5EF4-FFF2-40B4-BE49-F238E27FC236}">
                <a16:creationId xmlns:a16="http://schemas.microsoft.com/office/drawing/2014/main" id="{A5536CF4-DDDD-4B11-9DE1-FCF319B78A35}"/>
              </a:ext>
            </a:extLst>
          </p:cNvPr>
          <p:cNvSpPr/>
          <p:nvPr/>
        </p:nvSpPr>
        <p:spPr>
          <a:xfrm>
            <a:off x="3564000" y="2159825"/>
            <a:ext cx="178129" cy="47708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1839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5C02685-1137-49D2-A75F-D2E4F0A0B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80628"/>
            <a:ext cx="11164821" cy="692696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Experiment 1 &amp; 2: 4</a:t>
            </a:r>
            <a:r>
              <a:rPr lang="en-US" altLang="ko-KR" baseline="30000" dirty="0"/>
              <a:t>th</a:t>
            </a:r>
            <a:r>
              <a:rPr lang="en-US" altLang="ko-KR" dirty="0"/>
              <a:t> order resonance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DA1B2AF-89CB-4F39-994A-8BB9CFBAB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6" y="1700808"/>
            <a:ext cx="5751845" cy="444873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4601697-E677-4E43-801A-BDE5FB430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671" y="1700808"/>
            <a:ext cx="5975444" cy="46085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C89D1F-5A22-4819-BFD1-8CFFEB0B881B}"/>
              </a:ext>
            </a:extLst>
          </p:cNvPr>
          <p:cNvSpPr txBox="1"/>
          <p:nvPr/>
        </p:nvSpPr>
        <p:spPr>
          <a:xfrm>
            <a:off x="1107831" y="1016732"/>
            <a:ext cx="3834704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lvl="0"/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Exp</a:t>
            </a:r>
            <a:r>
              <a:rPr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ko-KR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GSI</a:t>
            </a:r>
          </a:p>
          <a:p>
            <a:pPr lvl="0"/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Groening et al, PRL</a:t>
            </a:r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102, 234801 (2009)</a:t>
            </a:r>
            <a:endParaRPr lang="ko-KR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B1967B-0311-4327-8079-FD2F5AEA283B}"/>
              </a:ext>
            </a:extLst>
          </p:cNvPr>
          <p:cNvSpPr txBox="1"/>
          <p:nvPr/>
        </p:nvSpPr>
        <p:spPr>
          <a:xfrm>
            <a:off x="7716180" y="1016732"/>
            <a:ext cx="3096344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Exp 2 @ SNS</a:t>
            </a:r>
          </a:p>
          <a:p>
            <a:pPr lvl="0"/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Jeon, PRAB 19, 010101 (2016)</a:t>
            </a:r>
          </a:p>
        </p:txBody>
      </p:sp>
    </p:spTree>
    <p:extLst>
      <p:ext uri="{BB962C8B-B14F-4D97-AF65-F5344CB8AC3E}">
        <p14:creationId xmlns:p14="http://schemas.microsoft.com/office/powerpoint/2010/main" val="1412536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내용 개체 틀 2"/>
          <p:cNvSpPr>
            <a:spLocks noGrp="1"/>
          </p:cNvSpPr>
          <p:nvPr>
            <p:ph sz="half" idx="2"/>
          </p:nvPr>
        </p:nvSpPr>
        <p:spPr>
          <a:xfrm>
            <a:off x="623392" y="1052736"/>
            <a:ext cx="10837204" cy="5112568"/>
          </a:xfrm>
        </p:spPr>
        <p:txBody>
          <a:bodyPr/>
          <a:lstStyle/>
          <a:p>
            <a:r>
              <a:rPr lang="en-US" altLang="ko-KR" sz="22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Tiefenback’s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PhD thesis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(1986) reported an experiment observation of                   “four-pointed structure” for the </a:t>
            </a:r>
            <a:r>
              <a:rPr lang="en-US" altLang="ko-KR" sz="2200" dirty="0">
                <a:latin typeface="Symbol" panose="05050102010706020507" pitchFamily="18" charset="2"/>
              </a:rPr>
              <a:t>s</a:t>
            </a:r>
            <a:r>
              <a:rPr lang="en-US" altLang="ko-KR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sz="2200" dirty="0"/>
              <a:t>=98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° lattice,</a:t>
            </a:r>
          </a:p>
          <a:p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But, misidentified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 it as the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22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order parametric instability.</a:t>
            </a:r>
          </a:p>
          <a:p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Rather, it was the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fourth-order particle resonance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ko-KR" altLang="en-US" dirty="0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/>
          <a:srcRect l="22140"/>
          <a:stretch/>
        </p:blipFill>
        <p:spPr>
          <a:xfrm>
            <a:off x="3448156" y="2741368"/>
            <a:ext cx="4470294" cy="331236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606196" y="6044606"/>
            <a:ext cx="4154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Figure 5.15 of </a:t>
            </a:r>
            <a:r>
              <a:rPr lang="en-US" altLang="ko-KR" sz="2000" dirty="0" err="1">
                <a:latin typeface="Arial" panose="020B0604020202020204" pitchFamily="34" charset="0"/>
                <a:cs typeface="Arial" panose="020B0604020202020204" pitchFamily="34" charset="0"/>
              </a:rPr>
              <a:t>Tiefenback’s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thesis</a:t>
            </a:r>
            <a:endParaRPr lang="ko-K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76490" y="3028890"/>
            <a:ext cx="1734770" cy="400110"/>
          </a:xfrm>
          <a:prstGeom prst="rect">
            <a:avLst/>
          </a:prstGeom>
          <a:solidFill>
            <a:srgbClr val="66FF99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Symbol" panose="05050102010706020507" pitchFamily="18" charset="2"/>
              </a:rPr>
              <a:t>s</a:t>
            </a:r>
            <a:r>
              <a:rPr lang="en-US" altLang="ko-KR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sz="2000" dirty="0"/>
              <a:t>=98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° lattice</a:t>
            </a:r>
            <a:endParaRPr lang="ko-KR" altLang="en-US" sz="2000" dirty="0"/>
          </a:p>
        </p:txBody>
      </p:sp>
      <p:sp>
        <p:nvSpPr>
          <p:cNvPr id="40" name="제목 1"/>
          <p:cNvSpPr txBox="1">
            <a:spLocks noGrp="1"/>
          </p:cNvSpPr>
          <p:nvPr>
            <p:ph type="title"/>
          </p:nvPr>
        </p:nvSpPr>
        <p:spPr>
          <a:xfrm>
            <a:off x="335360" y="80628"/>
            <a:ext cx="11164821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7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 err="1"/>
              <a:t>Tiefenback’s</a:t>
            </a:r>
            <a:r>
              <a:rPr lang="en-US" altLang="ko-KR" sz="3600" dirty="0"/>
              <a:t> experiment (1986)</a:t>
            </a:r>
            <a:endParaRPr lang="ko-KR" altLang="en-US" sz="3600" dirty="0"/>
          </a:p>
        </p:txBody>
      </p:sp>
      <p:sp>
        <p:nvSpPr>
          <p:cNvPr id="8" name="슬라이드 번호 개체 틀 3"/>
          <p:cNvSpPr txBox="1">
            <a:spLocks/>
          </p:cNvSpPr>
          <p:nvPr/>
        </p:nvSpPr>
        <p:spPr>
          <a:xfrm>
            <a:off x="7220744" y="648425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297820-8D4B-4C15-9B7C-DA3099B5919D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72393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5360" y="44624"/>
            <a:ext cx="11164821" cy="692696"/>
          </a:xfrm>
        </p:spPr>
        <p:txBody>
          <a:bodyPr>
            <a:noAutofit/>
          </a:bodyPr>
          <a:lstStyle/>
          <a:p>
            <a:r>
              <a:rPr lang="en-US" altLang="ko-KR" sz="3600" dirty="0"/>
              <a:t>Parametric instabilities </a:t>
            </a:r>
            <a:br>
              <a:rPr lang="en-US" altLang="ko-KR" sz="3600" dirty="0"/>
            </a:br>
            <a:r>
              <a:rPr lang="en-US" altLang="ko-KR" sz="2400" dirty="0"/>
              <a:t>observed in multiparticle simulations</a:t>
            </a:r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>
            <a:off x="2036918" y="2756301"/>
            <a:ext cx="7488832" cy="0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2036918" y="2648289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6645430" y="2648289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8085590" y="2648289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93910" y="2807855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=90°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09527" y="2807855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=120°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399" y="1148551"/>
            <a:ext cx="12666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3(</a:t>
            </a:r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ko-KR" dirty="0" err="1">
                <a:latin typeface="Symbol" panose="05050102010706020507" pitchFamily="18" charset="2"/>
                <a:cs typeface="Arial" panose="020B0604020202020204" pitchFamily="34" charset="0"/>
              </a:rPr>
              <a:t>Ds</a:t>
            </a:r>
            <a:r>
              <a:rPr lang="en-US" altLang="ko-KR" sz="1050" dirty="0" err="1">
                <a:latin typeface="Arial" panose="020B0604020202020204" pitchFamily="34" charset="0"/>
                <a:cs typeface="Arial" panose="020B0604020202020204" pitchFamily="34" charset="0"/>
              </a:rPr>
              <a:t>coh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=180º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instability</a:t>
            </a:r>
          </a:p>
          <a:p>
            <a:r>
              <a:rPr lang="en-US" altLang="ko-K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waterbag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3693102" y="2663198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위쪽 화살표 16"/>
          <p:cNvSpPr/>
          <p:nvPr/>
        </p:nvSpPr>
        <p:spPr>
          <a:xfrm rot="10800000">
            <a:off x="4125151" y="2325647"/>
            <a:ext cx="222448" cy="381600"/>
          </a:xfrm>
          <a:prstGeom prst="up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142152" y="3452807"/>
            <a:ext cx="12666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4(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ko-KR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  <a:cs typeface="Arial" panose="020B0604020202020204" pitchFamily="34" charset="0"/>
              </a:rPr>
              <a:t>Ds</a:t>
            </a:r>
            <a:r>
              <a:rPr lang="en-US" altLang="ko-KR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coh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=180º</a:t>
            </a:r>
          </a:p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instability</a:t>
            </a:r>
          </a:p>
          <a:p>
            <a:r>
              <a:rPr lang="en-US" altLang="ko-KR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endParaRPr lang="ko-KR" altLang="en-US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82624" y="2793911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=30°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33263" y="3452807"/>
            <a:ext cx="12763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4(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ko-KR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  <a:cs typeface="Arial" panose="020B0604020202020204" pitchFamily="34" charset="0"/>
              </a:rPr>
              <a:t>Ds</a:t>
            </a:r>
            <a:r>
              <a:rPr lang="en-US" altLang="ko-KR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coh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=360º</a:t>
            </a:r>
          </a:p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instability</a:t>
            </a:r>
          </a:p>
          <a:p>
            <a:r>
              <a:rPr lang="en-US" altLang="ko-KR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endParaRPr lang="ko-KR" altLang="en-US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위쪽 화살표 20"/>
          <p:cNvSpPr/>
          <p:nvPr/>
        </p:nvSpPr>
        <p:spPr>
          <a:xfrm>
            <a:off x="6564052" y="3124674"/>
            <a:ext cx="223200" cy="381600"/>
          </a:xfrm>
          <a:prstGeom prst="up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6443205" y="3452806"/>
            <a:ext cx="13689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envelope 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instability</a:t>
            </a:r>
          </a:p>
          <a:p>
            <a:r>
              <a:rPr lang="en-US" altLang="ko-K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non-KV, KV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18255" y="1148551"/>
            <a:ext cx="12666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4(</a:t>
            </a:r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ko-KR" dirty="0" err="1">
                <a:latin typeface="Symbol" panose="05050102010706020507" pitchFamily="18" charset="2"/>
                <a:cs typeface="Arial" panose="020B0604020202020204" pitchFamily="34" charset="0"/>
              </a:rPr>
              <a:t>Ds</a:t>
            </a:r>
            <a:r>
              <a:rPr lang="en-US" altLang="ko-KR" sz="1050" dirty="0" err="1">
                <a:latin typeface="Arial" panose="020B0604020202020204" pitchFamily="34" charset="0"/>
                <a:cs typeface="Arial" panose="020B0604020202020204" pitchFamily="34" charset="0"/>
              </a:rPr>
              <a:t>coh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=180º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instability</a:t>
            </a:r>
          </a:p>
          <a:p>
            <a:r>
              <a:rPr lang="en-US" altLang="ko-K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waterbag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5211694" y="2663198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701216" y="2793911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=60°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8774839" y="2642333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338600" y="2801899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=135°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위쪽 화살표 30"/>
          <p:cNvSpPr/>
          <p:nvPr/>
        </p:nvSpPr>
        <p:spPr>
          <a:xfrm>
            <a:off x="6204351" y="3124831"/>
            <a:ext cx="223200" cy="381600"/>
          </a:xfrm>
          <a:prstGeom prst="up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위쪽 화살표 31"/>
          <p:cNvSpPr/>
          <p:nvPr/>
        </p:nvSpPr>
        <p:spPr>
          <a:xfrm rot="10800000">
            <a:off x="3830694" y="2327029"/>
            <a:ext cx="222448" cy="381600"/>
          </a:xfrm>
          <a:prstGeom prst="up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위쪽 화살표 32"/>
          <p:cNvSpPr/>
          <p:nvPr/>
        </p:nvSpPr>
        <p:spPr>
          <a:xfrm>
            <a:off x="3605638" y="3124847"/>
            <a:ext cx="223200" cy="381600"/>
          </a:xfrm>
          <a:prstGeom prst="up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내용 개체 틀 2"/>
          <p:cNvSpPr>
            <a:spLocks noGrp="1"/>
          </p:cNvSpPr>
          <p:nvPr>
            <p:ph sz="half" idx="2"/>
          </p:nvPr>
        </p:nvSpPr>
        <p:spPr>
          <a:xfrm>
            <a:off x="1975021" y="5093362"/>
            <a:ext cx="7885498" cy="1035938"/>
          </a:xfrm>
          <a:noFill/>
        </p:spPr>
        <p:txBody>
          <a:bodyPr>
            <a:normAutofit/>
          </a:bodyPr>
          <a:lstStyle/>
          <a:p>
            <a:pPr marL="177800" indent="-177800"/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sz="22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4</a:t>
            </a:r>
            <a:r>
              <a:rPr lang="en-US" altLang="ko-KR" sz="22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order parametric instabilities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have been observed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waterbag distribution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, other than KV distribution. </a:t>
            </a:r>
          </a:p>
          <a:p>
            <a:pPr marL="177800" indent="-177800"/>
            <a:endParaRPr lang="en-US" altLang="ko-K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슬라이드 번호 개체 틀 3"/>
          <p:cNvSpPr txBox="1">
            <a:spLocks/>
          </p:cNvSpPr>
          <p:nvPr/>
        </p:nvSpPr>
        <p:spPr>
          <a:xfrm>
            <a:off x="7220744" y="648425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297820-8D4B-4C15-9B7C-DA3099B5919D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2848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5360" y="80628"/>
            <a:ext cx="11164821" cy="692696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Parametric instabilities in actual linacs?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2"/>
          </p:nvPr>
        </p:nvSpPr>
        <p:spPr>
          <a:xfrm>
            <a:off x="514799" y="1015200"/>
            <a:ext cx="11449853" cy="5112568"/>
          </a:xfrm>
        </p:spPr>
        <p:txBody>
          <a:bodyPr>
            <a:normAutofit/>
          </a:bodyPr>
          <a:lstStyle/>
          <a:p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sz="22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4</a:t>
            </a:r>
            <a:r>
              <a:rPr lang="en-US" altLang="ko-KR" sz="22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parametric instabilities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are observed in multiparticle simulations                     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waterbag distribution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beside</a:t>
            </a:r>
            <a:r>
              <a:rPr lang="ko-KR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KV;</a:t>
            </a:r>
          </a:p>
          <a:p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But, not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observed for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Gaussian distribution.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                                                            indicating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 that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parametric instabilities are not</a:t>
            </a:r>
            <a:r>
              <a:rPr lang="ko-KR" altLang="en-US" sz="22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2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observable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actual linacs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sz="2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We have claimed that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order instabilities are</a:t>
            </a:r>
            <a:r>
              <a:rPr lang="ko-KR" altLang="en-US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observable in actual linear accelerators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 since 2018. </a:t>
            </a:r>
          </a:p>
          <a:p>
            <a:endParaRPr lang="en-US" altLang="ko-K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ko-K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sz="2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768811"/>
              </p:ext>
            </p:extLst>
          </p:nvPr>
        </p:nvGraphicFramePr>
        <p:xfrm>
          <a:off x="2315580" y="4329100"/>
          <a:ext cx="7200800" cy="17526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0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47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47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Parametric instability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KV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waterbag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Gaussian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altLang="ko-KR" sz="1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order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Observed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Observed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Observed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66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altLang="ko-KR" sz="1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</a:t>
                      </a:r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order, 4</a:t>
                      </a:r>
                      <a:r>
                        <a:rPr lang="en-US" altLang="ko-KR" sz="1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order 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Observed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Observed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</a:t>
                      </a:r>
                      <a:r>
                        <a:rPr lang="en-US" altLang="ko-KR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observed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higher order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Observed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</a:t>
                      </a:r>
                      <a:r>
                        <a:rPr lang="en-US" altLang="ko-KR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observed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</a:t>
                      </a:r>
                      <a:r>
                        <a:rPr lang="en-US" altLang="ko-KR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observed</a:t>
                      </a:r>
                      <a:endParaRPr lang="ko-KR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98918" y="3404592"/>
            <a:ext cx="4865434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Jeon, J. Korean Phys. Soc. 72, 1523 (2018);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         HB2018 and Space Charge 2019</a:t>
            </a:r>
          </a:p>
        </p:txBody>
      </p:sp>
      <p:sp>
        <p:nvSpPr>
          <p:cNvPr id="8" name="슬라이드 번호 개체 틀 3"/>
          <p:cNvSpPr txBox="1">
            <a:spLocks/>
          </p:cNvSpPr>
          <p:nvPr/>
        </p:nvSpPr>
        <p:spPr>
          <a:xfrm>
            <a:off x="7220744" y="648425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297820-8D4B-4C15-9B7C-DA3099B5919D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3386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4D6686-CD06-49B9-9608-A79AAD616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16632"/>
            <a:ext cx="11164821" cy="692696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No 3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order parametric instability </a:t>
            </a:r>
            <a:b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3100" dirty="0">
                <a:latin typeface="Arial" panose="020B0604020202020204" pitchFamily="34" charset="0"/>
                <a:cs typeface="Arial" panose="020B0604020202020204" pitchFamily="34" charset="0"/>
              </a:rPr>
              <a:t>for realistic beam</a:t>
            </a:r>
            <a:endParaRPr lang="ko-KR" alt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20A0171-3F6D-4ACA-B2F9-4366993AF2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5"/>
          <a:stretch/>
        </p:blipFill>
        <p:spPr>
          <a:xfrm>
            <a:off x="155341" y="944724"/>
            <a:ext cx="3816424" cy="27310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323AF0-E494-4FE6-8439-2B63328336FF}"/>
              </a:ext>
            </a:extLst>
          </p:cNvPr>
          <p:cNvSpPr txBox="1"/>
          <p:nvPr/>
        </p:nvSpPr>
        <p:spPr>
          <a:xfrm>
            <a:off x="739867" y="2977216"/>
            <a:ext cx="1404552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waterbag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dist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81D8542-2B2A-41DD-AA2D-33103E0C14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3"/>
          <a:stretch/>
        </p:blipFill>
        <p:spPr>
          <a:xfrm>
            <a:off x="4145889" y="944723"/>
            <a:ext cx="3816424" cy="273630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7E236367-DD16-44AD-A7E8-C6D2257F0E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3"/>
          <a:stretch/>
        </p:blipFill>
        <p:spPr>
          <a:xfrm>
            <a:off x="8148228" y="939504"/>
            <a:ext cx="3816424" cy="27363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D72115-D2BE-428E-BB67-405D751CAB7F}"/>
              </a:ext>
            </a:extLst>
          </p:cNvPr>
          <p:cNvSpPr txBox="1"/>
          <p:nvPr/>
        </p:nvSpPr>
        <p:spPr>
          <a:xfrm>
            <a:off x="719970" y="1067268"/>
            <a:ext cx="1970155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=92°, </a:t>
            </a:r>
            <a:r>
              <a:rPr lang="en-US" altLang="ko-KR" sz="1400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=40°, 80 mA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8C1C8D71-4BB7-42E9-8A79-D0FB414DA9A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8"/>
          <a:stretch/>
        </p:blipFill>
        <p:spPr>
          <a:xfrm>
            <a:off x="155340" y="3697718"/>
            <a:ext cx="4392488" cy="31603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E750492-FA78-49D7-A7AE-937FECDCF439}"/>
              </a:ext>
            </a:extLst>
          </p:cNvPr>
          <p:cNvSpPr txBox="1"/>
          <p:nvPr/>
        </p:nvSpPr>
        <p:spPr>
          <a:xfrm>
            <a:off x="4706947" y="2982435"/>
            <a:ext cx="1426994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Gaussian dist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DF526D-6CB8-4BDE-BD04-880D358BC901}"/>
              </a:ext>
            </a:extLst>
          </p:cNvPr>
          <p:cNvSpPr txBox="1"/>
          <p:nvPr/>
        </p:nvSpPr>
        <p:spPr>
          <a:xfrm>
            <a:off x="8692956" y="2982435"/>
            <a:ext cx="1255472" cy="338554"/>
          </a:xfrm>
          <a:prstGeom prst="rect">
            <a:avLst/>
          </a:prstGeom>
          <a:solidFill>
            <a:srgbClr val="66FF99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realistic dist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CB9D7513-28F2-4C10-99B6-DAA30A02C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7848" y="4077072"/>
            <a:ext cx="6588732" cy="1636450"/>
          </a:xfrm>
          <a:noFill/>
        </p:spPr>
        <p:txBody>
          <a:bodyPr>
            <a:normAutofit fontScale="85000" lnSpcReduction="20000"/>
          </a:bodyPr>
          <a:lstStyle/>
          <a:p>
            <a:pPr marL="177800" indent="-177800"/>
            <a:r>
              <a:rPr lang="en-US" altLang="ko-KR" sz="2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sz="26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altLang="ko-KR" sz="2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order parametric instability </a:t>
            </a:r>
            <a:r>
              <a:rPr lang="en-US" altLang="ko-KR" sz="2600" dirty="0">
                <a:latin typeface="Arial" panose="020B0604020202020204" pitchFamily="34" charset="0"/>
                <a:cs typeface="Arial" panose="020B0604020202020204" pitchFamily="34" charset="0"/>
              </a:rPr>
              <a:t>is not </a:t>
            </a:r>
            <a:r>
              <a:rPr lang="en-US" altLang="ko-KR" sz="2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manifested </a:t>
            </a:r>
            <a:r>
              <a:rPr lang="en-US" altLang="ko-KR" sz="2600" dirty="0">
                <a:latin typeface="Arial" panose="020B0604020202020204" pitchFamily="34" charset="0"/>
                <a:cs typeface="Arial" panose="020B0604020202020204" pitchFamily="34" charset="0"/>
              </a:rPr>
              <a:t>for Gaussian or realistic distributions. </a:t>
            </a:r>
          </a:p>
          <a:p>
            <a:pPr marL="177800" indent="-177800"/>
            <a:endParaRPr lang="en-US" altLang="ko-K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/>
            <a:r>
              <a:rPr lang="en-US" altLang="ko-KR" sz="2600" dirty="0">
                <a:latin typeface="Arial" panose="020B0604020202020204" pitchFamily="34" charset="0"/>
                <a:cs typeface="Arial" panose="020B0604020202020204" pitchFamily="34" charset="0"/>
              </a:rPr>
              <a:t>Realistic distribution from the emittance measurement of 35 mA SNS beam</a:t>
            </a:r>
          </a:p>
          <a:p>
            <a:pPr marL="177800" indent="-177800"/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C1C2E6-BCC5-46B4-8B3F-7C549CDC4763}"/>
              </a:ext>
            </a:extLst>
          </p:cNvPr>
          <p:cNvSpPr txBox="1"/>
          <p:nvPr/>
        </p:nvSpPr>
        <p:spPr>
          <a:xfrm>
            <a:off x="7385996" y="750186"/>
            <a:ext cx="4686668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Jeon et al,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 Eng. Technol. 58, 104379 (2026)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DA29EE-0BE3-4C79-82A8-C07CFF5D6C65}"/>
              </a:ext>
            </a:extLst>
          </p:cNvPr>
          <p:cNvSpPr txBox="1"/>
          <p:nvPr/>
        </p:nvSpPr>
        <p:spPr>
          <a:xfrm>
            <a:off x="1422246" y="4104620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</a:rPr>
              <a:t>s</a:t>
            </a:r>
            <a:r>
              <a:rPr lang="en-US" altLang="ko-KR" baseline="-25000" dirty="0">
                <a:latin typeface="Symbol" panose="05050102010706020507" pitchFamily="18" charset="2"/>
              </a:rPr>
              <a:t>o</a:t>
            </a:r>
            <a:endParaRPr lang="ko-KR" altLang="en-US" baseline="-25000" dirty="0">
              <a:latin typeface="Symbol" panose="05050102010706020507" pitchFamily="18" charset="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6D53C-507B-4C9B-85DE-3813E998C91E}"/>
              </a:ext>
            </a:extLst>
          </p:cNvPr>
          <p:cNvSpPr txBox="1"/>
          <p:nvPr/>
        </p:nvSpPr>
        <p:spPr>
          <a:xfrm>
            <a:off x="1464725" y="540526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</a:rPr>
              <a:t>s</a:t>
            </a:r>
            <a:endParaRPr lang="ko-KR" altLang="en-US" dirty="0"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30380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522511-ED7A-4A59-A4AF-F94DECA2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16632"/>
            <a:ext cx="11164821" cy="692696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No 4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order parametric instability </a:t>
            </a:r>
            <a:b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3100" dirty="0">
                <a:latin typeface="Arial" panose="020B0604020202020204" pitchFamily="34" charset="0"/>
                <a:cs typeface="Arial" panose="020B0604020202020204" pitchFamily="34" charset="0"/>
              </a:rPr>
              <a:t>for realistic beam</a:t>
            </a:r>
            <a:endParaRPr lang="ko-KR" altLang="en-US" sz="31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B8B2EDA-B2F0-4B5E-8FBD-BC490E76FE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0"/>
          <a:stretch/>
        </p:blipFill>
        <p:spPr>
          <a:xfrm>
            <a:off x="155341" y="965278"/>
            <a:ext cx="3816424" cy="271575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2E10B87-FCFB-408B-BAC3-A66F8B3D2B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0"/>
          <a:stretch/>
        </p:blipFill>
        <p:spPr>
          <a:xfrm>
            <a:off x="4150082" y="965278"/>
            <a:ext cx="3816424" cy="271575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B5B3D76-002C-4B2A-AB85-453A170640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0"/>
          <a:stretch/>
        </p:blipFill>
        <p:spPr>
          <a:xfrm>
            <a:off x="8144823" y="965278"/>
            <a:ext cx="3816424" cy="27157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13991A-0E45-4931-8B8B-265AD8788167}"/>
              </a:ext>
            </a:extLst>
          </p:cNvPr>
          <p:cNvSpPr txBox="1"/>
          <p:nvPr/>
        </p:nvSpPr>
        <p:spPr>
          <a:xfrm>
            <a:off x="719970" y="2977028"/>
            <a:ext cx="1404552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waterbag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dist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8D35A4-64A7-4836-8AC9-26F136E01B58}"/>
              </a:ext>
            </a:extLst>
          </p:cNvPr>
          <p:cNvSpPr txBox="1"/>
          <p:nvPr/>
        </p:nvSpPr>
        <p:spPr>
          <a:xfrm>
            <a:off x="4690845" y="2977028"/>
            <a:ext cx="1426994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Gaussian dist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DA195C-19AF-4735-B842-502C93C2F176}"/>
              </a:ext>
            </a:extLst>
          </p:cNvPr>
          <p:cNvSpPr txBox="1"/>
          <p:nvPr/>
        </p:nvSpPr>
        <p:spPr>
          <a:xfrm>
            <a:off x="8676854" y="2977028"/>
            <a:ext cx="1255472" cy="338554"/>
          </a:xfrm>
          <a:prstGeom prst="rect">
            <a:avLst/>
          </a:prstGeom>
          <a:solidFill>
            <a:srgbClr val="66FF99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realistic dist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DA1BA9-E953-46DD-BBE6-D54956FED1E2}"/>
              </a:ext>
            </a:extLst>
          </p:cNvPr>
          <p:cNvSpPr txBox="1"/>
          <p:nvPr/>
        </p:nvSpPr>
        <p:spPr>
          <a:xfrm>
            <a:off x="740887" y="1083403"/>
            <a:ext cx="1970155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=71°, </a:t>
            </a:r>
            <a:r>
              <a:rPr lang="en-US" altLang="ko-KR" sz="1400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=35°, 40 mA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AE5DF6AA-9935-4791-A872-C95AFF38B2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5" b="1"/>
          <a:stretch/>
        </p:blipFill>
        <p:spPr>
          <a:xfrm>
            <a:off x="169445" y="3701058"/>
            <a:ext cx="4378383" cy="314832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7D6AB01-525D-4B9B-9E9C-2E71C7F165C9}"/>
              </a:ext>
            </a:extLst>
          </p:cNvPr>
          <p:cNvSpPr txBox="1"/>
          <p:nvPr/>
        </p:nvSpPr>
        <p:spPr>
          <a:xfrm>
            <a:off x="7385996" y="750186"/>
            <a:ext cx="4686668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Jeon et al,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 Eng. Technol. 58, 104379 (2026)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9CA39F-F2E3-42CD-BCD5-B4AE14013500}"/>
              </a:ext>
            </a:extLst>
          </p:cNvPr>
          <p:cNvSpPr txBox="1"/>
          <p:nvPr/>
        </p:nvSpPr>
        <p:spPr>
          <a:xfrm>
            <a:off x="1464725" y="540526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</a:rPr>
              <a:t>s</a:t>
            </a:r>
            <a:endParaRPr lang="ko-KR" altLang="en-US" dirty="0">
              <a:latin typeface="Symbol" panose="05050102010706020507" pitchFamily="18" charset="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AC4B3C-6167-4657-A60B-B264EBD7FF2B}"/>
              </a:ext>
            </a:extLst>
          </p:cNvPr>
          <p:cNvSpPr txBox="1"/>
          <p:nvPr/>
        </p:nvSpPr>
        <p:spPr>
          <a:xfrm>
            <a:off x="1422246" y="4104620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</a:rPr>
              <a:t>s</a:t>
            </a:r>
            <a:r>
              <a:rPr lang="en-US" altLang="ko-KR" baseline="-25000" dirty="0">
                <a:latin typeface="Symbol" panose="05050102010706020507" pitchFamily="18" charset="2"/>
              </a:rPr>
              <a:t>o</a:t>
            </a:r>
            <a:endParaRPr lang="ko-KR" altLang="en-US" baseline="-25000" dirty="0">
              <a:latin typeface="Symbol" panose="05050102010706020507" pitchFamily="18" charset="2"/>
            </a:endParaRPr>
          </a:p>
        </p:txBody>
      </p:sp>
      <p:sp>
        <p:nvSpPr>
          <p:cNvPr id="19" name="내용 개체 틀 2">
            <a:extLst>
              <a:ext uri="{FF2B5EF4-FFF2-40B4-BE49-F238E27FC236}">
                <a16:creationId xmlns:a16="http://schemas.microsoft.com/office/drawing/2014/main" id="{2F3DF437-6C97-4668-A912-82F4C85C8B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7848" y="4077072"/>
            <a:ext cx="6588732" cy="1636450"/>
          </a:xfrm>
          <a:noFill/>
        </p:spPr>
        <p:txBody>
          <a:bodyPr>
            <a:normAutofit fontScale="85000" lnSpcReduction="20000"/>
          </a:bodyPr>
          <a:lstStyle/>
          <a:p>
            <a:pPr marL="177800" indent="-177800"/>
            <a:r>
              <a:rPr lang="en-US" altLang="ko-KR" sz="2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26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sz="2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order parametric instability </a:t>
            </a:r>
            <a:r>
              <a:rPr lang="en-US" altLang="ko-KR" sz="2600" dirty="0">
                <a:latin typeface="Arial" panose="020B0604020202020204" pitchFamily="34" charset="0"/>
                <a:cs typeface="Arial" panose="020B0604020202020204" pitchFamily="34" charset="0"/>
              </a:rPr>
              <a:t>is not </a:t>
            </a:r>
            <a:r>
              <a:rPr lang="en-US" altLang="ko-KR" sz="2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manifested </a:t>
            </a:r>
            <a:r>
              <a:rPr lang="en-US" altLang="ko-KR" sz="2600" dirty="0">
                <a:latin typeface="Arial" panose="020B0604020202020204" pitchFamily="34" charset="0"/>
                <a:cs typeface="Arial" panose="020B0604020202020204" pitchFamily="34" charset="0"/>
              </a:rPr>
              <a:t>for Gaussian or realistic distributions. </a:t>
            </a:r>
          </a:p>
          <a:p>
            <a:pPr marL="177800" indent="-177800"/>
            <a:endParaRPr lang="en-US" altLang="ko-K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/>
            <a:r>
              <a:rPr lang="en-US" altLang="ko-KR" sz="2600" dirty="0">
                <a:latin typeface="Arial" panose="020B0604020202020204" pitchFamily="34" charset="0"/>
                <a:cs typeface="Arial" panose="020B0604020202020204" pitchFamily="34" charset="0"/>
              </a:rPr>
              <a:t>Realistic distribution from the emittance measurement of 35 mA SNS beam</a:t>
            </a:r>
          </a:p>
          <a:p>
            <a:pPr marL="177800" indent="-177800"/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276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EFD73F-6643-4F9D-8C21-09FEDFB4B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16632"/>
            <a:ext cx="11164821" cy="692696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Envelope instability effect reduced</a:t>
            </a:r>
            <a:b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3100" dirty="0">
                <a:latin typeface="Arial" panose="020B0604020202020204" pitchFamily="34" charset="0"/>
                <a:cs typeface="Arial" panose="020B0604020202020204" pitchFamily="34" charset="0"/>
              </a:rPr>
              <a:t>for realistic distribution</a:t>
            </a:r>
            <a:endParaRPr lang="ko-KR" alt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E3A0DDE-9FB2-49AE-B025-D90A1FF612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9"/>
          <a:stretch/>
        </p:blipFill>
        <p:spPr>
          <a:xfrm>
            <a:off x="6096000" y="1088740"/>
            <a:ext cx="5333333" cy="377525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4DBAD27-75EF-40A9-B6EE-2D333565C1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9"/>
          <a:stretch/>
        </p:blipFill>
        <p:spPr>
          <a:xfrm>
            <a:off x="576776" y="1088740"/>
            <a:ext cx="5333334" cy="3774441"/>
          </a:xfrm>
          <a:prstGeom prst="rect">
            <a:avLst/>
          </a:prstGeom>
        </p:spPr>
      </p:pic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10221B25-3A92-4598-AD05-58E489D34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3412" y="4869160"/>
            <a:ext cx="10405156" cy="1580069"/>
          </a:xfrm>
          <a:noFill/>
        </p:spPr>
        <p:txBody>
          <a:bodyPr>
            <a:noAutofit/>
          </a:bodyPr>
          <a:lstStyle/>
          <a:p>
            <a:pPr marL="265113" indent="-265113"/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For realistic distribution,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envelope instability onset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is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delayed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,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emittance growth reduced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, but stronger 4</a:t>
            </a:r>
            <a:r>
              <a:rPr lang="en-US" altLang="ko-KR" sz="2200" baseline="300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th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order particle </a:t>
            </a:r>
            <a:r>
              <a:rPr lang="en-US" altLang="ko-KR" sz="220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resonance effect.</a:t>
            </a: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  <a:sym typeface="Symbol"/>
            </a:endParaRPr>
          </a:p>
          <a:p>
            <a:pPr marL="265113" indent="-265113"/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envelope instability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manifests in a linac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the 4</a:t>
            </a:r>
            <a:r>
              <a:rPr lang="en-US" altLang="ko-KR" sz="22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order resonance disappears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(as </a:t>
            </a:r>
            <a:r>
              <a:rPr lang="en-US" altLang="ko-KR" sz="2200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 goes above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90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76E55E-08B3-4478-B7BB-BB1C593B2175}"/>
              </a:ext>
            </a:extLst>
          </p:cNvPr>
          <p:cNvSpPr txBox="1"/>
          <p:nvPr/>
        </p:nvSpPr>
        <p:spPr>
          <a:xfrm>
            <a:off x="7385996" y="894202"/>
            <a:ext cx="4686668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Jeon et al,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 Eng. Technol. 58, 104379 (2026)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DA068E-0C63-4A92-B34C-D7BB0AA2FB28}"/>
              </a:ext>
            </a:extLst>
          </p:cNvPr>
          <p:cNvSpPr txBox="1"/>
          <p:nvPr/>
        </p:nvSpPr>
        <p:spPr>
          <a:xfrm>
            <a:off x="8184232" y="3031159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</a:rPr>
              <a:t>s</a:t>
            </a:r>
            <a:endParaRPr lang="ko-KR" altLang="en-US" dirty="0">
              <a:latin typeface="Symbol" panose="05050102010706020507" pitchFamily="18" charset="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BE9087-FED8-4D64-99DF-69F10BA262F9}"/>
              </a:ext>
            </a:extLst>
          </p:cNvPr>
          <p:cNvSpPr txBox="1"/>
          <p:nvPr/>
        </p:nvSpPr>
        <p:spPr>
          <a:xfrm>
            <a:off x="7284132" y="1700808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</a:rPr>
              <a:t>s</a:t>
            </a:r>
            <a:r>
              <a:rPr lang="en-US" altLang="ko-KR" baseline="-25000" dirty="0">
                <a:latin typeface="Symbol" panose="05050102010706020507" pitchFamily="18" charset="2"/>
              </a:rPr>
              <a:t>o</a:t>
            </a:r>
            <a:endParaRPr lang="ko-KR" altLang="en-US" baseline="-25000" dirty="0">
              <a:latin typeface="Symbol" panose="05050102010706020507" pitchFamily="18" charset="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5031C8-AC07-4D62-AE08-EFB08B94FC88}"/>
              </a:ext>
            </a:extLst>
          </p:cNvPr>
          <p:cNvSpPr txBox="1"/>
          <p:nvPr/>
        </p:nvSpPr>
        <p:spPr>
          <a:xfrm>
            <a:off x="7713590" y="2282115"/>
            <a:ext cx="941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Gaussian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985DF6-47CA-4DDC-9B5A-3A1F5B887A5B}"/>
              </a:ext>
            </a:extLst>
          </p:cNvPr>
          <p:cNvSpPr txBox="1"/>
          <p:nvPr/>
        </p:nvSpPr>
        <p:spPr>
          <a:xfrm>
            <a:off x="8940316" y="2863588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realistic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6EC9E09-03B4-4F98-9DC8-BF37BD4BE6D6}"/>
              </a:ext>
            </a:extLst>
          </p:cNvPr>
          <p:cNvCxnSpPr>
            <a:cxnSpLocks/>
          </p:cNvCxnSpPr>
          <p:nvPr/>
        </p:nvCxnSpPr>
        <p:spPr>
          <a:xfrm>
            <a:off x="6816080" y="2782800"/>
            <a:ext cx="40684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3372C20-F516-4571-9ED9-68B2831C28C8}"/>
              </a:ext>
            </a:extLst>
          </p:cNvPr>
          <p:cNvSpPr txBox="1"/>
          <p:nvPr/>
        </p:nvSpPr>
        <p:spPr>
          <a:xfrm>
            <a:off x="10290973" y="2761183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Symbol" panose="05050102010706020507" pitchFamily="18" charset="2"/>
              </a:rPr>
              <a:t>s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=90°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B313A7-BA71-4617-B17F-397D051C3BAF}"/>
              </a:ext>
            </a:extLst>
          </p:cNvPr>
          <p:cNvSpPr txBox="1"/>
          <p:nvPr/>
        </p:nvSpPr>
        <p:spPr>
          <a:xfrm>
            <a:off x="8458619" y="3758886"/>
            <a:ext cx="22363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Realistic 35-mA beam </a:t>
            </a:r>
          </a:p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(SNS)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448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EFD73F-6643-4F9D-8C21-09FEDFB4B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16632"/>
            <a:ext cx="11164821" cy="692696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Mismatch effect</a:t>
            </a:r>
            <a:b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3100" dirty="0">
                <a:latin typeface="Arial" panose="020B0604020202020204" pitchFamily="34" charset="0"/>
                <a:cs typeface="Arial" panose="020B0604020202020204" pitchFamily="34" charset="0"/>
              </a:rPr>
              <a:t>for realistic distribution</a:t>
            </a:r>
            <a:endParaRPr lang="ko-KR" alt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10221B25-3A92-4598-AD05-58E489D34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3412" y="5051921"/>
            <a:ext cx="10477164" cy="1582536"/>
          </a:xfrm>
          <a:noFill/>
        </p:spPr>
        <p:txBody>
          <a:bodyPr>
            <a:noAutofit/>
          </a:bodyPr>
          <a:lstStyle/>
          <a:p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Initial mismatch does not excite the envelope instability, when </a:t>
            </a:r>
            <a:r>
              <a:rPr lang="en-US" altLang="ko-KR" sz="2200" dirty="0">
                <a:solidFill>
                  <a:srgbClr val="0000FF"/>
                </a:solidFill>
                <a:latin typeface="Symbol" panose="05050102010706020507" pitchFamily="18" charset="2"/>
                <a:cs typeface="Arial" panose="020B0604020202020204" pitchFamily="34" charset="0"/>
                <a:sym typeface="Symbol"/>
              </a:rPr>
              <a:t>s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stays below 90°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(4</a:t>
            </a:r>
            <a:r>
              <a:rPr lang="en-US" altLang="ko-KR" sz="2200" baseline="300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th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order resonance is active). </a:t>
            </a:r>
          </a:p>
          <a:p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Mismatch by increasing </a:t>
            </a:r>
            <a:r>
              <a:rPr lang="en-US" altLang="ko-KR" sz="2200" dirty="0">
                <a:latin typeface="Symbol" panose="05050102010706020507" pitchFamily="18" charset="2"/>
                <a:cs typeface="Arial" panose="020B0604020202020204" pitchFamily="34" charset="0"/>
                <a:sym typeface="Symbol"/>
              </a:rPr>
              <a:t>b</a:t>
            </a:r>
            <a:r>
              <a:rPr lang="en-US" altLang="ko-KR" sz="2200" baseline="-250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x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and </a:t>
            </a:r>
            <a:r>
              <a:rPr lang="en-US" altLang="ko-KR" sz="2200" dirty="0">
                <a:latin typeface="Symbol" panose="05050102010706020507" pitchFamily="18" charset="2"/>
                <a:cs typeface="Arial" panose="020B0604020202020204" pitchFamily="34" charset="0"/>
                <a:sym typeface="Symbol"/>
              </a:rPr>
              <a:t>b</a:t>
            </a:r>
            <a:r>
              <a:rPr lang="en-US" altLang="ko-KR" sz="2200" baseline="-250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y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</a:t>
            </a:r>
            <a:r>
              <a:rPr lang="en-US" altLang="ko-KR" sz="2200" dirty="0" err="1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by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20%.</a:t>
            </a: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786E27D-0B51-4A85-8DB7-B511542B7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00000"/>
            <a:ext cx="5333333" cy="400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5AA8CEB-BA79-4666-BCA3-6779E50FD9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00" y="900000"/>
            <a:ext cx="5333333" cy="40130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7F0BEB-956D-4D06-8B25-FF593388D66A}"/>
              </a:ext>
            </a:extLst>
          </p:cNvPr>
          <p:cNvSpPr txBox="1"/>
          <p:nvPr/>
        </p:nvSpPr>
        <p:spPr>
          <a:xfrm>
            <a:off x="7606483" y="2482651"/>
            <a:ext cx="11711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mismatched</a:t>
            </a:r>
            <a:endParaRPr lang="ko-KR" alt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F29583-1195-4393-B9ED-EF42475E2E12}"/>
              </a:ext>
            </a:extLst>
          </p:cNvPr>
          <p:cNvSpPr txBox="1"/>
          <p:nvPr/>
        </p:nvSpPr>
        <p:spPr>
          <a:xfrm>
            <a:off x="9084332" y="3032956"/>
            <a:ext cx="889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matched</a:t>
            </a:r>
            <a:endParaRPr lang="ko-KR" alt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DE271C-9BDC-406B-A29A-FF256F5A9FEC}"/>
              </a:ext>
            </a:extLst>
          </p:cNvPr>
          <p:cNvSpPr txBox="1"/>
          <p:nvPr/>
        </p:nvSpPr>
        <p:spPr>
          <a:xfrm>
            <a:off x="8184232" y="316768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</a:rPr>
              <a:t>s</a:t>
            </a:r>
            <a:endParaRPr lang="ko-KR" altLang="en-US" baseline="-25000" dirty="0">
              <a:latin typeface="Symbol" panose="05050102010706020507" pitchFamily="18" charset="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DEDB6A-EE58-43E2-ADDC-E35913DFDED3}"/>
              </a:ext>
            </a:extLst>
          </p:cNvPr>
          <p:cNvSpPr txBox="1"/>
          <p:nvPr/>
        </p:nvSpPr>
        <p:spPr>
          <a:xfrm>
            <a:off x="7284132" y="1768116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</a:rPr>
              <a:t>s</a:t>
            </a:r>
            <a:r>
              <a:rPr lang="en-US" altLang="ko-KR" baseline="-25000" dirty="0">
                <a:latin typeface="Symbol" panose="05050102010706020507" pitchFamily="18" charset="2"/>
              </a:rPr>
              <a:t>o</a:t>
            </a:r>
            <a:endParaRPr lang="ko-KR" altLang="en-US" baseline="-25000" dirty="0"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77446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5360" y="80628"/>
            <a:ext cx="11164821" cy="692696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order particle resonance dominates</a:t>
            </a:r>
            <a:br>
              <a:rPr lang="en-US" altLang="ko-K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3100" dirty="0">
                <a:latin typeface="Arial" panose="020B0604020202020204" pitchFamily="34" charset="0"/>
                <a:cs typeface="Arial" panose="020B0604020202020204" pitchFamily="34" charset="0"/>
              </a:rPr>
              <a:t>over the envelope instability</a:t>
            </a:r>
            <a:endParaRPr lang="ko-KR" altLang="en-US" sz="3100" dirty="0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803412" y="4617133"/>
            <a:ext cx="10549172" cy="169218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indent="-265113"/>
            <a:r>
              <a:rPr lang="en-US" altLang="ko-KR" sz="2200" dirty="0"/>
              <a:t>The envelope instability is suppressed when 4</a:t>
            </a:r>
            <a:r>
              <a:rPr lang="en-US" altLang="ko-KR" sz="2200" baseline="30000" dirty="0"/>
              <a:t>th</a:t>
            </a:r>
            <a:r>
              <a:rPr lang="en-US" altLang="ko-KR" sz="2200" dirty="0"/>
              <a:t> order resonance is active. </a:t>
            </a:r>
          </a:p>
          <a:p>
            <a:pPr marL="265113" indent="-265113"/>
            <a:endParaRPr lang="en-US" altLang="ko-KR" sz="2200" dirty="0"/>
          </a:p>
          <a:p>
            <a:pPr marL="265113" indent="-265113"/>
            <a:r>
              <a:rPr lang="en-US" altLang="ko-KR" sz="2200" dirty="0"/>
              <a:t>In circular accelerators, there are a web of resonances (lattice + space charge).</a:t>
            </a:r>
          </a:p>
          <a:p>
            <a:pPr marL="265113" indent="-265113"/>
            <a:r>
              <a:rPr lang="en-US" altLang="ko-KR" sz="2200" dirty="0">
                <a:solidFill>
                  <a:srgbClr val="0000FF"/>
                </a:solidFill>
              </a:rPr>
              <a:t>Is the envelope instability observable in 4</a:t>
            </a:r>
            <a:r>
              <a:rPr lang="en-US" altLang="ko-KR" sz="2200" dirty="0">
                <a:solidFill>
                  <a:srgbClr val="0000FF"/>
                </a:solidFill>
                <a:latin typeface="Symbol" panose="05050102010706020507" pitchFamily="18" charset="2"/>
              </a:rPr>
              <a:t>n</a:t>
            </a:r>
            <a:r>
              <a:rPr lang="en-US" altLang="ko-KR" sz="2200" dirty="0">
                <a:solidFill>
                  <a:srgbClr val="0000FF"/>
                </a:solidFill>
              </a:rPr>
              <a:t>=m resonance stopband? 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001" y="1016732"/>
            <a:ext cx="4410993" cy="352945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" t="4995" r="6871"/>
          <a:stretch/>
        </p:blipFill>
        <p:spPr>
          <a:xfrm>
            <a:off x="6106344" y="1016732"/>
            <a:ext cx="4480806" cy="3529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19737" y="3632066"/>
            <a:ext cx="2098651" cy="338554"/>
          </a:xfrm>
          <a:prstGeom prst="rect">
            <a:avLst/>
          </a:prstGeom>
          <a:solidFill>
            <a:srgbClr val="66FF99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Gaussian distribution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2144" y="1259880"/>
            <a:ext cx="1329210" cy="338554"/>
          </a:xfrm>
          <a:prstGeom prst="rect">
            <a:avLst/>
          </a:prstGeom>
          <a:solidFill>
            <a:srgbClr val="66FF99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= 87° linac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슬라이드 번호 개체 틀 3"/>
          <p:cNvSpPr txBox="1">
            <a:spLocks/>
          </p:cNvSpPr>
          <p:nvPr/>
        </p:nvSpPr>
        <p:spPr>
          <a:xfrm>
            <a:off x="7279947" y="6412247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297820-8D4B-4C15-9B7C-DA3099B5919D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2533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In multi-particle simulations</a:t>
            </a:r>
            <a:endParaRPr lang="ko-KR" altLang="en-US" dirty="0"/>
          </a:p>
        </p:txBody>
      </p:sp>
      <p:sp>
        <p:nvSpPr>
          <p:cNvPr id="4" name="내용 개체 틀 2"/>
          <p:cNvSpPr>
            <a:spLocks noGrp="1"/>
          </p:cNvSpPr>
          <p:nvPr>
            <p:ph sz="half" idx="2"/>
          </p:nvPr>
        </p:nvSpPr>
        <p:spPr>
          <a:xfrm>
            <a:off x="1055440" y="4401108"/>
            <a:ext cx="10081099" cy="1917474"/>
          </a:xfrm>
          <a:noFill/>
        </p:spPr>
        <p:txBody>
          <a:bodyPr>
            <a:noAutofit/>
          </a:bodyPr>
          <a:lstStyle/>
          <a:p>
            <a:pPr marL="177800" indent="-177800"/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In region    , parametric instabilities of higher than 2</a:t>
            </a:r>
            <a:r>
              <a:rPr lang="en-US" altLang="ko-KR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 order are not manifested for non-KV beams. </a:t>
            </a:r>
          </a:p>
          <a:p>
            <a:pPr marL="177800" indent="-177800"/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In region    , parametric instabilities are manifested for waterbag beam,        but not for Gaussian.</a:t>
            </a:r>
          </a:p>
          <a:p>
            <a:pPr marL="177800" indent="-177800"/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Envelope instability manifests when 4</a:t>
            </a:r>
            <a:r>
              <a:rPr lang="en-US" altLang="ko-KR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 order resonance disappears.</a:t>
            </a:r>
          </a:p>
        </p:txBody>
      </p:sp>
      <p:cxnSp>
        <p:nvCxnSpPr>
          <p:cNvPr id="5" name="직선 연결선 4"/>
          <p:cNvCxnSpPr/>
          <p:nvPr/>
        </p:nvCxnSpPr>
        <p:spPr>
          <a:xfrm>
            <a:off x="2036918" y="2468270"/>
            <a:ext cx="7488832" cy="0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2036918" y="2360258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6645430" y="2360258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8085590" y="2360258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93910" y="2519824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=90°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09527" y="2519824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=120°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399" y="860520"/>
            <a:ext cx="12666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3(</a:t>
            </a:r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ko-KR" dirty="0" err="1">
                <a:latin typeface="Symbol" panose="05050102010706020507" pitchFamily="18" charset="2"/>
                <a:cs typeface="Arial" panose="020B0604020202020204" pitchFamily="34" charset="0"/>
              </a:rPr>
              <a:t>Ds</a:t>
            </a:r>
            <a:r>
              <a:rPr lang="en-US" altLang="ko-KR" sz="1050" dirty="0" err="1">
                <a:latin typeface="Arial" panose="020B0604020202020204" pitchFamily="34" charset="0"/>
                <a:cs typeface="Arial" panose="020B0604020202020204" pitchFamily="34" charset="0"/>
              </a:rPr>
              <a:t>coh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=180º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instability</a:t>
            </a:r>
          </a:p>
          <a:p>
            <a:r>
              <a:rPr lang="en-US" altLang="ko-K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waterbag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3693102" y="2375167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왼쪽 중괄호 12"/>
          <p:cNvSpPr/>
          <p:nvPr/>
        </p:nvSpPr>
        <p:spPr>
          <a:xfrm rot="5400000">
            <a:off x="6040390" y="1638410"/>
            <a:ext cx="180881" cy="1023092"/>
          </a:xfrm>
          <a:prstGeom prst="leftBrac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493302" y="1172126"/>
            <a:ext cx="1261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order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resonance</a:t>
            </a:r>
          </a:p>
          <a:p>
            <a:r>
              <a:rPr lang="en-US" altLang="ko-K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non-KV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왼쪽 중괄호 14"/>
          <p:cNvSpPr/>
          <p:nvPr/>
        </p:nvSpPr>
        <p:spPr>
          <a:xfrm rot="5400000">
            <a:off x="7631997" y="1786806"/>
            <a:ext cx="187104" cy="720079"/>
          </a:xfrm>
          <a:prstGeom prst="leftBrac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7077478" y="1172126"/>
            <a:ext cx="1261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order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resonance</a:t>
            </a:r>
          </a:p>
          <a:p>
            <a:r>
              <a:rPr lang="en-US" altLang="ko-K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non-KV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위쪽 화살표 16"/>
          <p:cNvSpPr/>
          <p:nvPr/>
        </p:nvSpPr>
        <p:spPr>
          <a:xfrm rot="10800000">
            <a:off x="4125151" y="2037616"/>
            <a:ext cx="222448" cy="381600"/>
          </a:xfrm>
          <a:prstGeom prst="up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142152" y="3164776"/>
            <a:ext cx="12666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4(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ko-KR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  <a:cs typeface="Arial" panose="020B0604020202020204" pitchFamily="34" charset="0"/>
              </a:rPr>
              <a:t>Ds</a:t>
            </a:r>
            <a:r>
              <a:rPr lang="en-US" altLang="ko-KR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coh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=180º</a:t>
            </a:r>
          </a:p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instability</a:t>
            </a:r>
          </a:p>
          <a:p>
            <a:r>
              <a:rPr lang="en-US" altLang="ko-KR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endParaRPr lang="ko-KR" altLang="en-US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82624" y="250588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=30°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33263" y="3164776"/>
            <a:ext cx="12763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4(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ko-KR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ymbol" panose="05050102010706020507" pitchFamily="18" charset="2"/>
                <a:cs typeface="Arial" panose="020B0604020202020204" pitchFamily="34" charset="0"/>
              </a:rPr>
              <a:t>Ds</a:t>
            </a:r>
            <a:r>
              <a:rPr lang="en-US" altLang="ko-KR" sz="11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coh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=360º</a:t>
            </a:r>
          </a:p>
          <a:p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instability</a:t>
            </a:r>
          </a:p>
          <a:p>
            <a:r>
              <a:rPr lang="en-US" altLang="ko-KR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endParaRPr lang="ko-KR" altLang="en-US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위쪽 화살표 20"/>
          <p:cNvSpPr/>
          <p:nvPr/>
        </p:nvSpPr>
        <p:spPr>
          <a:xfrm>
            <a:off x="6556876" y="2836643"/>
            <a:ext cx="223200" cy="381600"/>
          </a:xfrm>
          <a:prstGeom prst="up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6443205" y="3164775"/>
            <a:ext cx="13689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envelope 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instability</a:t>
            </a:r>
          </a:p>
          <a:p>
            <a:r>
              <a:rPr lang="en-US" altLang="ko-K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non-KV, KV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왼쪽 중괄호 22"/>
          <p:cNvSpPr/>
          <p:nvPr/>
        </p:nvSpPr>
        <p:spPr>
          <a:xfrm rot="5400000">
            <a:off x="8514895" y="1985313"/>
            <a:ext cx="158994" cy="342528"/>
          </a:xfrm>
          <a:prstGeom prst="leftBrac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왼쪽 중괄호 23"/>
          <p:cNvSpPr/>
          <p:nvPr/>
        </p:nvSpPr>
        <p:spPr>
          <a:xfrm rot="5400000">
            <a:off x="8908741" y="2037098"/>
            <a:ext cx="154472" cy="234436"/>
          </a:xfrm>
          <a:prstGeom prst="leftBrac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8283580" y="1166503"/>
            <a:ext cx="15568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, 10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order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resonance</a:t>
            </a:r>
          </a:p>
          <a:p>
            <a:r>
              <a:rPr lang="en-US" altLang="ko-K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non-KV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18255" y="860520"/>
            <a:ext cx="12666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4(</a:t>
            </a:r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ko-KR" dirty="0" err="1">
                <a:latin typeface="Symbol" panose="05050102010706020507" pitchFamily="18" charset="2"/>
                <a:cs typeface="Arial" panose="020B0604020202020204" pitchFamily="34" charset="0"/>
              </a:rPr>
              <a:t>Ds</a:t>
            </a:r>
            <a:r>
              <a:rPr lang="en-US" altLang="ko-KR" sz="1050" dirty="0" err="1">
                <a:latin typeface="Arial" panose="020B0604020202020204" pitchFamily="34" charset="0"/>
                <a:cs typeface="Arial" panose="020B0604020202020204" pitchFamily="34" charset="0"/>
              </a:rPr>
              <a:t>coh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=180º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instability</a:t>
            </a:r>
          </a:p>
          <a:p>
            <a:r>
              <a:rPr lang="en-US" altLang="ko-K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waterbag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5211694" y="2375167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701216" y="250588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=60°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8774839" y="2354302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338600" y="2513868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=135°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위쪽 화살표 30"/>
          <p:cNvSpPr/>
          <p:nvPr/>
        </p:nvSpPr>
        <p:spPr>
          <a:xfrm>
            <a:off x="6204351" y="2836800"/>
            <a:ext cx="223200" cy="381600"/>
          </a:xfrm>
          <a:prstGeom prst="up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위쪽 화살표 31"/>
          <p:cNvSpPr/>
          <p:nvPr/>
        </p:nvSpPr>
        <p:spPr>
          <a:xfrm rot="10800000">
            <a:off x="3830694" y="2038998"/>
            <a:ext cx="222448" cy="381600"/>
          </a:xfrm>
          <a:prstGeom prst="up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위쪽 화살표 32"/>
          <p:cNvSpPr/>
          <p:nvPr/>
        </p:nvSpPr>
        <p:spPr>
          <a:xfrm>
            <a:off x="3605638" y="2836816"/>
            <a:ext cx="223200" cy="381600"/>
          </a:xfrm>
          <a:prstGeom prst="up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슬라이드 번호 개체 틀 3"/>
          <p:cNvSpPr txBox="1">
            <a:spLocks/>
          </p:cNvSpPr>
          <p:nvPr/>
        </p:nvSpPr>
        <p:spPr>
          <a:xfrm>
            <a:off x="7220744" y="648425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297820-8D4B-4C15-9B7C-DA3099B5919D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994C2CAD-48C4-45DF-9149-9C3A5258EB9F}"/>
              </a:ext>
            </a:extLst>
          </p:cNvPr>
          <p:cNvSpPr/>
          <p:nvPr/>
        </p:nvSpPr>
        <p:spPr>
          <a:xfrm>
            <a:off x="4072336" y="2625882"/>
            <a:ext cx="262681" cy="335066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rgbClr val="FFFF00"/>
                </a:solidFill>
              </a:rPr>
              <a:t>2</a:t>
            </a:r>
            <a:endParaRPr lang="ko-KR" altLang="en-US" dirty="0">
              <a:solidFill>
                <a:srgbClr val="FFFF00"/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83645B5-4C1F-4177-B7E2-1FE1529CD08A}"/>
              </a:ext>
            </a:extLst>
          </p:cNvPr>
          <p:cNvSpPr/>
          <p:nvPr/>
        </p:nvSpPr>
        <p:spPr>
          <a:xfrm>
            <a:off x="7197343" y="2625882"/>
            <a:ext cx="262681" cy="335066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rgbClr val="FFFF00"/>
                </a:solidFill>
              </a:rPr>
              <a:t>1</a:t>
            </a:r>
            <a:endParaRPr lang="ko-KR" altLang="en-US" dirty="0">
              <a:solidFill>
                <a:srgbClr val="FFFF00"/>
              </a:solidFill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44AD591-2AC6-421A-8E0C-E60A302945ED}"/>
              </a:ext>
            </a:extLst>
          </p:cNvPr>
          <p:cNvSpPr/>
          <p:nvPr/>
        </p:nvSpPr>
        <p:spPr>
          <a:xfrm>
            <a:off x="2472272" y="4401108"/>
            <a:ext cx="262681" cy="335066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rgbClr val="FFFF00"/>
                </a:solidFill>
              </a:rPr>
              <a:t>1</a:t>
            </a:r>
            <a:endParaRPr lang="ko-KR" altLang="en-US" dirty="0">
              <a:solidFill>
                <a:srgbClr val="FFFF00"/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B6DCDC8-CEFC-47EC-AE3D-106F99EEA686}"/>
              </a:ext>
            </a:extLst>
          </p:cNvPr>
          <p:cNvSpPr/>
          <p:nvPr/>
        </p:nvSpPr>
        <p:spPr>
          <a:xfrm>
            <a:off x="2472272" y="5148738"/>
            <a:ext cx="262681" cy="335066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rgbClr val="FFFF00"/>
                </a:solidFill>
              </a:rPr>
              <a:t>2</a:t>
            </a:r>
            <a:endParaRPr lang="ko-KR" altLang="en-US" dirty="0">
              <a:solidFill>
                <a:srgbClr val="FFFF00"/>
              </a:solidFill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13ACE08C-9F04-4AA7-A091-EEE484DB954D}"/>
              </a:ext>
            </a:extLst>
          </p:cNvPr>
          <p:cNvSpPr/>
          <p:nvPr/>
        </p:nvSpPr>
        <p:spPr>
          <a:xfrm>
            <a:off x="5565149" y="2265892"/>
            <a:ext cx="3706719" cy="351935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E30629E0-BAA0-41B3-841F-66B0B048D1B1}"/>
              </a:ext>
            </a:extLst>
          </p:cNvPr>
          <p:cNvSpPr/>
          <p:nvPr/>
        </p:nvSpPr>
        <p:spPr>
          <a:xfrm>
            <a:off x="3555509" y="2287228"/>
            <a:ext cx="1008207" cy="330599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7922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In actual linear accelerators</a:t>
            </a:r>
            <a:endParaRPr lang="ko-KR" altLang="en-US" dirty="0"/>
          </a:p>
        </p:txBody>
      </p:sp>
      <p:cxnSp>
        <p:nvCxnSpPr>
          <p:cNvPr id="4" name="직선 연결선 3"/>
          <p:cNvCxnSpPr/>
          <p:nvPr/>
        </p:nvCxnSpPr>
        <p:spPr>
          <a:xfrm>
            <a:off x="2036918" y="2468270"/>
            <a:ext cx="7488832" cy="0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>
            <a:off x="2036918" y="2360258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6645430" y="2360258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8085590" y="2360258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93910" y="2519824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=90°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09527" y="2519824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=120°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693102" y="2375167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왼쪽 중괄호 10"/>
          <p:cNvSpPr/>
          <p:nvPr/>
        </p:nvSpPr>
        <p:spPr>
          <a:xfrm rot="5400000">
            <a:off x="6040390" y="1638410"/>
            <a:ext cx="180881" cy="1023092"/>
          </a:xfrm>
          <a:prstGeom prst="leftBrac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493302" y="1172126"/>
            <a:ext cx="1261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order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resonance</a:t>
            </a:r>
          </a:p>
          <a:p>
            <a:r>
              <a:rPr lang="en-US" altLang="ko-K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non-KV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왼쪽 중괄호 12"/>
          <p:cNvSpPr/>
          <p:nvPr/>
        </p:nvSpPr>
        <p:spPr>
          <a:xfrm rot="5400000">
            <a:off x="7631997" y="1786806"/>
            <a:ext cx="187104" cy="720079"/>
          </a:xfrm>
          <a:prstGeom prst="leftBrac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7077478" y="1172126"/>
            <a:ext cx="1261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order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resonance</a:t>
            </a:r>
          </a:p>
          <a:p>
            <a:r>
              <a:rPr lang="en-US" altLang="ko-K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non-KV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82624" y="250588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=30°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왼쪽 중괄호 15"/>
          <p:cNvSpPr/>
          <p:nvPr/>
        </p:nvSpPr>
        <p:spPr>
          <a:xfrm rot="5400000">
            <a:off x="8514895" y="1985313"/>
            <a:ext cx="158994" cy="342528"/>
          </a:xfrm>
          <a:prstGeom prst="leftBrac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왼쪽 중괄호 16"/>
          <p:cNvSpPr/>
          <p:nvPr/>
        </p:nvSpPr>
        <p:spPr>
          <a:xfrm rot="5400000">
            <a:off x="8908741" y="2037098"/>
            <a:ext cx="154472" cy="234436"/>
          </a:xfrm>
          <a:prstGeom prst="leftBrac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8283580" y="1166503"/>
            <a:ext cx="15568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, 10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order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resonance</a:t>
            </a:r>
          </a:p>
          <a:p>
            <a:r>
              <a:rPr lang="en-US" altLang="ko-K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non-KV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5211694" y="2375167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701216" y="250588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=60°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>
            <a:off x="8774839" y="2354302"/>
            <a:ext cx="0" cy="216024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338600" y="2513868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=135°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내용 개체 틀 2"/>
          <p:cNvSpPr txBox="1">
            <a:spLocks/>
          </p:cNvSpPr>
          <p:nvPr/>
        </p:nvSpPr>
        <p:spPr>
          <a:xfrm>
            <a:off x="1199456" y="4329100"/>
            <a:ext cx="9613068" cy="195949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particle resonances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envelope instability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ko-KR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observable in actual linear accelerators.</a:t>
            </a:r>
          </a:p>
          <a:p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High order parametric instabilities are like</a:t>
            </a:r>
            <a:r>
              <a:rPr lang="ko-KR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dragons in an imaginary world; they are not seen in real world.  </a:t>
            </a:r>
          </a:p>
        </p:txBody>
      </p:sp>
      <p:sp>
        <p:nvSpPr>
          <p:cNvPr id="24" name="위쪽 화살표 23"/>
          <p:cNvSpPr/>
          <p:nvPr/>
        </p:nvSpPr>
        <p:spPr>
          <a:xfrm>
            <a:off x="6556876" y="2836643"/>
            <a:ext cx="223200" cy="381600"/>
          </a:xfrm>
          <a:prstGeom prst="up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443205" y="3164775"/>
            <a:ext cx="1215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envelope 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instability</a:t>
            </a:r>
          </a:p>
          <a:p>
            <a:r>
              <a:rPr lang="en-US" altLang="ko-KR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non-KV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슬라이드 번호 개체 틀 3"/>
          <p:cNvSpPr txBox="1">
            <a:spLocks/>
          </p:cNvSpPr>
          <p:nvPr/>
        </p:nvSpPr>
        <p:spPr>
          <a:xfrm>
            <a:off x="7220744" y="648425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297820-8D4B-4C15-9B7C-DA3099B5919D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05159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260" y="894928"/>
            <a:ext cx="7315200" cy="5486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08176" y="1178497"/>
            <a:ext cx="5303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solidFill>
                  <a:srgbClr val="FFFF00"/>
                </a:solidFill>
              </a:rPr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1589721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5360" y="80628"/>
            <a:ext cx="11164821" cy="692696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Parametric instabilities in actual linacs?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2"/>
          </p:nvPr>
        </p:nvSpPr>
        <p:spPr>
          <a:xfrm>
            <a:off x="911424" y="980728"/>
            <a:ext cx="9181020" cy="5580620"/>
          </a:xfrm>
        </p:spPr>
        <p:txBody>
          <a:bodyPr>
            <a:normAutofit lnSpcReduction="10000"/>
          </a:bodyPr>
          <a:lstStyle/>
          <a:p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Landau damping suppresses most of parametric instabilities                                       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except the envelope instability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Gaussian distribution.</a:t>
            </a: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ko-K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the envelope instability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observable in actual linacs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44360" y="1650897"/>
            <a:ext cx="432682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Hofmann et al, PRAB 24, 024201 (2021)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59596" y="2249679"/>
            <a:ext cx="2356158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Waterbag distribution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47802" y="2249679"/>
            <a:ext cx="233910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Gaussian distribution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2619011"/>
            <a:ext cx="5427822" cy="3006233"/>
          </a:xfrm>
          <a:prstGeom prst="rect">
            <a:avLst/>
          </a:prstGeom>
        </p:spPr>
      </p:pic>
      <p:sp>
        <p:nvSpPr>
          <p:cNvPr id="9" name="슬라이드 번호 개체 틀 3"/>
          <p:cNvSpPr txBox="1">
            <a:spLocks/>
          </p:cNvSpPr>
          <p:nvPr/>
        </p:nvSpPr>
        <p:spPr>
          <a:xfrm>
            <a:off x="7220744" y="648425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297820-8D4B-4C15-9B7C-DA3099B5919D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49943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Parametric Instability vs Particle</a:t>
            </a:r>
            <a:r>
              <a:rPr lang="ko-KR" altLang="en-US" dirty="0"/>
              <a:t> </a:t>
            </a:r>
            <a:r>
              <a:rPr lang="en-US" altLang="ko-KR" dirty="0"/>
              <a:t>Resonance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31870" y="4703377"/>
            <a:ext cx="2517805" cy="646331"/>
          </a:xfrm>
          <a:prstGeom prst="rect">
            <a:avLst/>
          </a:prstGeom>
          <a:solidFill>
            <a:srgbClr val="66FF99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4(</a:t>
            </a:r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ko-KR" dirty="0" err="1">
                <a:latin typeface="Symbol" panose="05050102010706020507" pitchFamily="18" charset="2"/>
                <a:cs typeface="Arial" panose="020B0604020202020204" pitchFamily="34" charset="0"/>
              </a:rPr>
              <a:t>Ds</a:t>
            </a:r>
            <a:r>
              <a:rPr lang="en-US" altLang="ko-KR" sz="1100" dirty="0" err="1">
                <a:latin typeface="Arial" panose="020B0604020202020204" pitchFamily="34" charset="0"/>
                <a:cs typeface="Arial" panose="020B0604020202020204" pitchFamily="34" charset="0"/>
              </a:rPr>
              <a:t>coh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)=360º</a:t>
            </a:r>
          </a:p>
          <a:p>
            <a:pPr algn="ctr"/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parametric instability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31687" y="4703377"/>
            <a:ext cx="2223686" cy="646331"/>
          </a:xfrm>
          <a:prstGeom prst="rect">
            <a:avLst/>
          </a:prstGeom>
          <a:solidFill>
            <a:srgbClr val="66FF99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=360º</a:t>
            </a:r>
            <a:endParaRPr lang="en-US" altLang="ko-K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particle resonance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190" y="1224593"/>
            <a:ext cx="4324638" cy="345971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366" y="1224593"/>
            <a:ext cx="4406614" cy="345971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71564" y="1412351"/>
            <a:ext cx="1505540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KV distribution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75821" y="3439366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=112</a:t>
            </a:r>
            <a:r>
              <a:rPr lang="en-US" altLang="ko-KR" sz="1200" dirty="0">
                <a:sym typeface="Symbol"/>
              </a:rPr>
              <a:t></a:t>
            </a:r>
          </a:p>
          <a:p>
            <a:r>
              <a:rPr lang="en-US" altLang="ko-KR" sz="1200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=85</a:t>
            </a:r>
            <a:r>
              <a:rPr lang="en-US" altLang="ko-KR" sz="1200" dirty="0">
                <a:sym typeface="Symbol"/>
              </a:rPr>
              <a:t>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~93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71538" y="1412351"/>
            <a:ext cx="1484702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Gaussian dist.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3817421" y="3840415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/>
          <p:cNvSpPr/>
          <p:nvPr/>
        </p:nvSpPr>
        <p:spPr>
          <a:xfrm>
            <a:off x="7196424" y="2780503"/>
            <a:ext cx="627768" cy="360040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/>
          <p:cNvSpPr/>
          <p:nvPr/>
        </p:nvSpPr>
        <p:spPr>
          <a:xfrm>
            <a:off x="7145020" y="3540990"/>
            <a:ext cx="607165" cy="360040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6600056" y="886039"/>
            <a:ext cx="3960440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Jeon, J Korean Phys Soc 72, 1523 (2018)</a:t>
            </a:r>
          </a:p>
        </p:txBody>
      </p:sp>
      <p:sp>
        <p:nvSpPr>
          <p:cNvPr id="17" name="타원 16"/>
          <p:cNvSpPr/>
          <p:nvPr/>
        </p:nvSpPr>
        <p:spPr>
          <a:xfrm>
            <a:off x="4461855" y="3447858"/>
            <a:ext cx="904377" cy="461665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내용 개체 틀 2"/>
          <p:cNvSpPr>
            <a:spLocks noGrp="1"/>
          </p:cNvSpPr>
          <p:nvPr>
            <p:ph sz="half" idx="2"/>
          </p:nvPr>
        </p:nvSpPr>
        <p:spPr>
          <a:xfrm>
            <a:off x="1883532" y="5477740"/>
            <a:ext cx="7740860" cy="90358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268288" indent="-268288"/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FFT resonance frequency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for the particle resonance.</a:t>
            </a:r>
          </a:p>
          <a:p>
            <a:pPr marL="268288" indent="-268288"/>
            <a:r>
              <a:rPr lang="en-US" altLang="ko-KR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FFT resonance frequency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for the parametric instability.</a:t>
            </a:r>
          </a:p>
        </p:txBody>
      </p:sp>
      <p:sp>
        <p:nvSpPr>
          <p:cNvPr id="19" name="아래쪽 화살표 20">
            <a:extLst>
              <a:ext uri="{FF2B5EF4-FFF2-40B4-BE49-F238E27FC236}">
                <a16:creationId xmlns:a16="http://schemas.microsoft.com/office/drawing/2014/main" id="{B5953A2B-BD85-4372-8D14-9B2855D505CA}"/>
              </a:ext>
            </a:extLst>
          </p:cNvPr>
          <p:cNvSpPr/>
          <p:nvPr/>
        </p:nvSpPr>
        <p:spPr>
          <a:xfrm>
            <a:off x="8377909" y="2195829"/>
            <a:ext cx="178129" cy="47708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아래쪽 화살표 20">
            <a:extLst>
              <a:ext uri="{FF2B5EF4-FFF2-40B4-BE49-F238E27FC236}">
                <a16:creationId xmlns:a16="http://schemas.microsoft.com/office/drawing/2014/main" id="{43452D9D-03A4-4B78-B3BE-F2E4D99D8E90}"/>
              </a:ext>
            </a:extLst>
          </p:cNvPr>
          <p:cNvSpPr/>
          <p:nvPr/>
        </p:nvSpPr>
        <p:spPr>
          <a:xfrm>
            <a:off x="3836131" y="3182210"/>
            <a:ext cx="178129" cy="47708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2094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35360" y="80628"/>
            <a:ext cx="11164821" cy="692696"/>
          </a:xfrm>
        </p:spPr>
        <p:txBody>
          <a:bodyPr>
            <a:noAutofit/>
          </a:bodyPr>
          <a:lstStyle/>
          <a:p>
            <a:r>
              <a:rPr lang="en-US" altLang="ko-KR" sz="3600" dirty="0">
                <a:latin typeface="Arial" panose="020B0604020202020204" pitchFamily="34" charset="0"/>
                <a:cs typeface="Arial" panose="020B0604020202020204" pitchFamily="34" charset="0"/>
              </a:rPr>
              <a:t>When does the envelope instability develop?</a:t>
            </a:r>
            <a:endParaRPr lang="ko-KR" altLang="en-US" sz="3600" dirty="0"/>
          </a:p>
        </p:txBody>
      </p:sp>
      <p:pic>
        <p:nvPicPr>
          <p:cNvPr id="4" name="내용 개체 틀 4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 t="5644" r="7557"/>
          <a:stretch/>
        </p:blipFill>
        <p:spPr>
          <a:xfrm>
            <a:off x="1487488" y="1139262"/>
            <a:ext cx="4449232" cy="3538269"/>
          </a:xfr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" t="4921" r="7524"/>
          <a:stretch/>
        </p:blipFill>
        <p:spPr>
          <a:xfrm>
            <a:off x="5989223" y="1139262"/>
            <a:ext cx="4413681" cy="3538269"/>
          </a:xfrm>
          <a:prstGeom prst="rect">
            <a:avLst/>
          </a:prstGeom>
        </p:spPr>
      </p:pic>
      <p:sp>
        <p:nvSpPr>
          <p:cNvPr id="6" name="내용 개체 틀 2"/>
          <p:cNvSpPr txBox="1">
            <a:spLocks/>
          </p:cNvSpPr>
          <p:nvPr/>
        </p:nvSpPr>
        <p:spPr>
          <a:xfrm>
            <a:off x="911424" y="4833156"/>
            <a:ext cx="10333148" cy="136815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200" dirty="0">
                <a:solidFill>
                  <a:srgbClr val="0000FF"/>
                </a:solidFill>
              </a:rPr>
              <a:t>The envelope instability </a:t>
            </a:r>
            <a:r>
              <a:rPr lang="en-US" altLang="ko-KR" sz="2200" dirty="0"/>
              <a:t>manifests in a linac </a:t>
            </a:r>
            <a:r>
              <a:rPr lang="en-US" altLang="ko-KR" sz="2200" dirty="0">
                <a:solidFill>
                  <a:srgbClr val="0000FF"/>
                </a:solidFill>
              </a:rPr>
              <a:t>when</a:t>
            </a:r>
            <a:r>
              <a:rPr lang="en-US" altLang="ko-KR" sz="2200" dirty="0">
                <a:solidFill>
                  <a:srgbClr val="0000FF"/>
                </a:solidFill>
                <a:sym typeface="Wingdings" panose="05000000000000000000" pitchFamily="2" charset="2"/>
              </a:rPr>
              <a:t> the 4</a:t>
            </a:r>
            <a:r>
              <a:rPr lang="en-US" altLang="ko-KR" sz="2200" baseline="30000" dirty="0">
                <a:solidFill>
                  <a:srgbClr val="0000FF"/>
                </a:solidFill>
                <a:sym typeface="Wingdings" panose="05000000000000000000" pitchFamily="2" charset="2"/>
              </a:rPr>
              <a:t>th</a:t>
            </a:r>
            <a:r>
              <a:rPr lang="en-US" altLang="ko-KR" sz="2200" dirty="0">
                <a:solidFill>
                  <a:srgbClr val="0000FF"/>
                </a:solidFill>
                <a:sym typeface="Wingdings" panose="05000000000000000000" pitchFamily="2" charset="2"/>
              </a:rPr>
              <a:t> order resonance disappears </a:t>
            </a:r>
            <a:r>
              <a:rPr lang="en-US" altLang="ko-KR" sz="2200" dirty="0">
                <a:sym typeface="Wingdings" panose="05000000000000000000" pitchFamily="2" charset="2"/>
              </a:rPr>
              <a:t>(as </a:t>
            </a:r>
            <a:r>
              <a:rPr lang="en-US" altLang="ko-KR" sz="2200" dirty="0">
                <a:latin typeface="Symbol" panose="05050102010706020507" pitchFamily="18" charset="2"/>
              </a:rPr>
              <a:t>s</a:t>
            </a:r>
            <a:r>
              <a:rPr lang="en-US" altLang="ko-KR" sz="2200" dirty="0"/>
              <a:t> goes near and above </a:t>
            </a:r>
            <a:r>
              <a:rPr lang="en-US" altLang="ko-KR" sz="2200" dirty="0">
                <a:sym typeface="Symbol"/>
              </a:rPr>
              <a:t>90</a:t>
            </a:r>
            <a:r>
              <a:rPr lang="en-US" altLang="ko-KR" sz="2200" dirty="0">
                <a:sym typeface="Wingdings" panose="05000000000000000000" pitchFamily="2" charset="2"/>
              </a:rPr>
              <a:t>)</a:t>
            </a:r>
            <a:r>
              <a:rPr lang="en-US" altLang="ko-KR" sz="2200" dirty="0"/>
              <a:t>. </a:t>
            </a:r>
          </a:p>
          <a:p>
            <a:r>
              <a:rPr lang="en-US" altLang="ko-KR" sz="2200" dirty="0">
                <a:solidFill>
                  <a:srgbClr val="0000FF"/>
                </a:solidFill>
              </a:rPr>
              <a:t>The 4</a:t>
            </a:r>
            <a:r>
              <a:rPr lang="en-US" altLang="ko-KR" sz="2200" baseline="30000" dirty="0">
                <a:solidFill>
                  <a:srgbClr val="0000FF"/>
                </a:solidFill>
              </a:rPr>
              <a:t>th </a:t>
            </a:r>
            <a:r>
              <a:rPr lang="en-US" altLang="ko-KR" sz="2200" dirty="0">
                <a:solidFill>
                  <a:srgbClr val="0000FF"/>
                </a:solidFill>
              </a:rPr>
              <a:t>order particle resonance </a:t>
            </a:r>
            <a:r>
              <a:rPr lang="en-US" altLang="ko-KR" sz="2200" dirty="0"/>
              <a:t>is dominant over the envelope instability.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98407" y="944724"/>
            <a:ext cx="3108674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Jeon et al, NIM A 832, 43 (2016)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63552" y="1302744"/>
            <a:ext cx="1484702" cy="338554"/>
          </a:xfrm>
          <a:prstGeom prst="rect">
            <a:avLst/>
          </a:prstGeom>
          <a:solidFill>
            <a:srgbClr val="66FF99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Gaussian dist.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33152" y="1304763"/>
            <a:ext cx="1563248" cy="338554"/>
          </a:xfrm>
          <a:prstGeom prst="rect">
            <a:avLst/>
          </a:prstGeom>
          <a:solidFill>
            <a:srgbClr val="66FF99"/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ko-KR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= 100° linac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슬라이드 번호 개체 틀 3"/>
          <p:cNvSpPr txBox="1">
            <a:spLocks/>
          </p:cNvSpPr>
          <p:nvPr/>
        </p:nvSpPr>
        <p:spPr>
          <a:xfrm>
            <a:off x="7220744" y="648425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297820-8D4B-4C15-9B7C-DA3099B5919D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8FFAF3A-83D2-4A17-B9B0-64A90904C436}"/>
              </a:ext>
            </a:extLst>
          </p:cNvPr>
          <p:cNvCxnSpPr>
            <a:cxnSpLocks/>
          </p:cNvCxnSpPr>
          <p:nvPr/>
        </p:nvCxnSpPr>
        <p:spPr>
          <a:xfrm>
            <a:off x="6456040" y="2440910"/>
            <a:ext cx="37804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4773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</p:tagLst>
</file>

<file path=ppt/theme/theme1.xml><?xml version="1.0" encoding="utf-8"?>
<a:theme xmlns:a="http://schemas.openxmlformats.org/drawingml/2006/main" name="TACMtg_20120510_ECR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RAON_홍길동</Template>
  <TotalTime>118841</TotalTime>
  <Words>1281</Words>
  <Application>Microsoft Office PowerPoint</Application>
  <PresentationFormat>와이드스크린</PresentationFormat>
  <Paragraphs>268</Paragraphs>
  <Slides>19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19</vt:i4>
      </vt:variant>
    </vt:vector>
  </HeadingPairs>
  <TitlesOfParts>
    <vt:vector size="26" baseType="lpstr">
      <vt:lpstr>굴림</vt:lpstr>
      <vt:lpstr>맑은 고딕</vt:lpstr>
      <vt:lpstr>Arial</vt:lpstr>
      <vt:lpstr>Symbol</vt:lpstr>
      <vt:lpstr>Wingdings</vt:lpstr>
      <vt:lpstr>TACMtg_20120510_ECRIS</vt:lpstr>
      <vt:lpstr>디자인 사용자 지정</vt:lpstr>
      <vt:lpstr>Parametric instabilities in actual high-intensity linear accelerators</vt:lpstr>
      <vt:lpstr>Space-charge halo mechanisms</vt:lpstr>
      <vt:lpstr>Particle resonances in high-intensity linacs</vt:lpstr>
      <vt:lpstr>4th order particle resonance            in high-intensity linacs </vt:lpstr>
      <vt:lpstr>Experiment 1 &amp; 2: 4th order resonance</vt:lpstr>
      <vt:lpstr>Tiefenback’s experiment (1986)</vt:lpstr>
      <vt:lpstr>Parametric instabilities  observed in multiparticle simulations</vt:lpstr>
      <vt:lpstr>Parametric instabilities in actual linacs?</vt:lpstr>
      <vt:lpstr>No 3rd order parametric instability  for realistic beam</vt:lpstr>
      <vt:lpstr>No 4th order parametric instability  for realistic beam</vt:lpstr>
      <vt:lpstr>Envelope instability effect reduced for realistic distribution</vt:lpstr>
      <vt:lpstr>Mismatch effect for realistic distribution</vt:lpstr>
      <vt:lpstr>4th order particle resonance dominates over the envelope instability</vt:lpstr>
      <vt:lpstr>In multi-particle simulations</vt:lpstr>
      <vt:lpstr>In actual linear accelerators</vt:lpstr>
      <vt:lpstr>PowerPoint 프레젠테이션</vt:lpstr>
      <vt:lpstr>Parametric instabilities in actual linacs?</vt:lpstr>
      <vt:lpstr>Parametric Instability vs Particle Resonance</vt:lpstr>
      <vt:lpstr>When does the envelope instability develop?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RISP-PC10</dc:creator>
  <cp:lastModifiedBy>User</cp:lastModifiedBy>
  <cp:revision>2608</cp:revision>
  <cp:lastPrinted>2016-10-25T01:27:27Z</cp:lastPrinted>
  <dcterms:created xsi:type="dcterms:W3CDTF">2014-08-14T02:20:08Z</dcterms:created>
  <dcterms:modified xsi:type="dcterms:W3CDTF">2026-10-07T07:42:58Z</dcterms:modified>
</cp:coreProperties>
</file>