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4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27" r:id="rId4"/>
    <p:sldMasterId id="2147483719" r:id="rId5"/>
    <p:sldMasterId id="2147483663" r:id="rId6"/>
    <p:sldMasterId id="2147483734" r:id="rId7"/>
    <p:sldMasterId id="2147483762" r:id="rId8"/>
  </p:sldMasterIdLst>
  <p:notesMasterIdLst>
    <p:notesMasterId r:id="rId28"/>
  </p:notesMasterIdLst>
  <p:handoutMasterIdLst>
    <p:handoutMasterId r:id="rId29"/>
  </p:handoutMasterIdLst>
  <p:sldIdLst>
    <p:sldId id="260" r:id="rId9"/>
    <p:sldId id="306" r:id="rId10"/>
    <p:sldId id="405" r:id="rId11"/>
    <p:sldId id="389" r:id="rId12"/>
    <p:sldId id="259" r:id="rId13"/>
    <p:sldId id="396" r:id="rId14"/>
    <p:sldId id="406" r:id="rId15"/>
    <p:sldId id="401" r:id="rId16"/>
    <p:sldId id="408" r:id="rId17"/>
    <p:sldId id="412" r:id="rId18"/>
    <p:sldId id="416" r:id="rId19"/>
    <p:sldId id="409" r:id="rId20"/>
    <p:sldId id="407" r:id="rId21"/>
    <p:sldId id="393" r:id="rId22"/>
    <p:sldId id="392" r:id="rId23"/>
    <p:sldId id="400" r:id="rId24"/>
    <p:sldId id="391" r:id="rId25"/>
    <p:sldId id="352" r:id="rId26"/>
    <p:sldId id="417" r:id="rId27"/>
  </p:sldIdLst>
  <p:sldSz cx="12192000" cy="6858000"/>
  <p:notesSz cx="6858000" cy="9144000"/>
  <p:embeddedFontLst>
    <p:embeddedFont>
      <p:font typeface="Cambria Math" panose="02040503050406030204" pitchFamily="18" charset="0"/>
      <p:regular r:id="rId30"/>
    </p:embeddedFont>
    <p:embeddedFont>
      <p:font typeface="Roboto" panose="02000000000000000000" pitchFamily="2" charset="0"/>
      <p:regular r:id="rId31"/>
      <p:bold r:id="rId32"/>
      <p:italic r:id="rId33"/>
      <p:boldItalic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088"/>
    <a:srgbClr val="FF9D1B"/>
    <a:srgbClr val="6767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77" autoAdjust="0"/>
    <p:restoredTop sz="90399" autoAdjust="0"/>
  </p:normalViewPr>
  <p:slideViewPr>
    <p:cSldViewPr snapToGrid="0">
      <p:cViewPr>
        <p:scale>
          <a:sx n="60" d="100"/>
          <a:sy n="60" d="100"/>
        </p:scale>
        <p:origin x="924" y="1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21" d="100"/>
          <a:sy n="121" d="100"/>
        </p:scale>
        <p:origin x="502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34" Type="http://schemas.openxmlformats.org/officeDocument/2006/relationships/font" Target="fonts/font5.fntdata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font" Target="fonts/font4.fntdata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font" Target="fonts/font3.fntdata"/><Relationship Id="rId37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notesMaster" Target="notesMasters/notesMaster1.xml"/><Relationship Id="rId36" Type="http://schemas.openxmlformats.org/officeDocument/2006/relationships/viewProps" Target="view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font" Target="fonts/font2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font" Target="fonts/font1.fntdata"/><Relationship Id="rId35" Type="http://schemas.openxmlformats.org/officeDocument/2006/relationships/presProps" Target="presProps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1C82ED0-7452-4354-A24E-35FB24BF9AE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6969E9-2182-2FF9-A02F-A1842CE2A4F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D66A77-BC89-4E24-A414-B6543411FF58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E84D48-5E89-47EA-5EE7-5780CF041D6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69F5C8-55D8-4294-92FA-96C28702B9F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4A80C6-5E9B-493C-B5B8-6FAC8DE86E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07835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A0841A-46E2-4A6F-B225-3180A532D2EC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20606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8B3A1594-5F00-44EE-B72F-49313D66BAB4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05169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47278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353351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94583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5D46A-4F53-F706-E005-3B7F94B067A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3200" y="2557461"/>
            <a:ext cx="9144000" cy="1138240"/>
          </a:xfrm>
        </p:spPr>
        <p:txBody>
          <a:bodyPr anchor="t" anchorCtr="0">
            <a:normAutofit/>
          </a:bodyPr>
          <a:lstStyle>
            <a:lvl1pPr algn="l">
              <a:defRPr sz="3600" b="0">
                <a:latin typeface="+mj-lt"/>
              </a:defRPr>
            </a:lvl1pPr>
          </a:lstStyle>
          <a:p>
            <a:r>
              <a:rPr lang="en-US" dirty="0"/>
              <a:t>Click to edit title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C7060A-4567-A74A-3AF0-E66CB6AC334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03200" y="3929062"/>
            <a:ext cx="9144000" cy="43134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speaker name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77C9208F-2B17-BF13-15F3-C2942141E5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3200" y="4610100"/>
            <a:ext cx="8648700" cy="26397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Click to edit location 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633D74CF-0634-649D-508B-5F74DC1A060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03200" y="4930325"/>
            <a:ext cx="8648700" cy="26397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Click to edit date </a:t>
            </a:r>
          </a:p>
        </p:txBody>
      </p:sp>
    </p:spTree>
    <p:extLst>
      <p:ext uri="{BB962C8B-B14F-4D97-AF65-F5344CB8AC3E}">
        <p14:creationId xmlns:p14="http://schemas.microsoft.com/office/powerpoint/2010/main" val="1361455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6780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text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9E2D15B4-3C1F-6E32-114C-0E3C063437E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88100" y="1304922"/>
            <a:ext cx="4025900" cy="4351339"/>
          </a:xfrm>
        </p:spPr>
        <p:txBody>
          <a:bodyPr/>
          <a:lstStyle/>
          <a:p>
            <a:endParaRPr lang="en-GB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6D58FB62-6305-D775-94D1-00380F2AC3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1304925"/>
            <a:ext cx="58293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body text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36F32FE-8DE2-018C-00E5-2704D5036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5949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text, thre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8">
            <a:extLst>
              <a:ext uri="{FF2B5EF4-FFF2-40B4-BE49-F238E27FC236}">
                <a16:creationId xmlns:a16="http://schemas.microsoft.com/office/drawing/2014/main" id="{BCE196B2-446B-C638-E24B-42F7A659B1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0" y="365125"/>
            <a:ext cx="5829300" cy="5746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/>
            </a:lvl1pPr>
          </a:lstStyle>
          <a:p>
            <a:r>
              <a:rPr lang="en-US" dirty="0"/>
              <a:t>Click to edit title</a:t>
            </a:r>
            <a:endParaRPr lang="en-GB" dirty="0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9E2D15B4-3C1F-6E32-114C-0E3C063437E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89801" y="2286000"/>
            <a:ext cx="3201066" cy="3213102"/>
          </a:xfrm>
        </p:spPr>
        <p:txBody>
          <a:bodyPr/>
          <a:lstStyle/>
          <a:p>
            <a:endParaRPr lang="en-GB"/>
          </a:p>
        </p:txBody>
      </p:sp>
      <p:sp>
        <p:nvSpPr>
          <p:cNvPr id="2" name="Picture Placeholder 8">
            <a:extLst>
              <a:ext uri="{FF2B5EF4-FFF2-40B4-BE49-F238E27FC236}">
                <a16:creationId xmlns:a16="http://schemas.microsoft.com/office/drawing/2014/main" id="{39A72C94-07DD-E2CA-345A-A35125CE44A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66701" y="2286000"/>
            <a:ext cx="3201066" cy="3213102"/>
          </a:xfrm>
        </p:spPr>
        <p:txBody>
          <a:bodyPr/>
          <a:lstStyle/>
          <a:p>
            <a:endParaRPr lang="en-GB"/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1BFA7CDF-E186-FDDF-CF2E-0B3F10DB84D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778251" y="2286000"/>
            <a:ext cx="3201066" cy="3213102"/>
          </a:xfrm>
        </p:spPr>
        <p:txBody>
          <a:bodyPr/>
          <a:lstStyle/>
          <a:p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A93167B-5805-9EBB-6E54-360D545AFA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6700" y="1117600"/>
            <a:ext cx="10223500" cy="838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edit body text</a:t>
            </a:r>
          </a:p>
        </p:txBody>
      </p:sp>
    </p:spTree>
    <p:extLst>
      <p:ext uri="{BB962C8B-B14F-4D97-AF65-F5344CB8AC3E}">
        <p14:creationId xmlns:p14="http://schemas.microsoft.com/office/powerpoint/2010/main" val="3623609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8">
            <a:extLst>
              <a:ext uri="{FF2B5EF4-FFF2-40B4-BE49-F238E27FC236}">
                <a16:creationId xmlns:a16="http://schemas.microsoft.com/office/drawing/2014/main" id="{3BF16C2F-A1C7-9D4A-331C-5D46DAAB20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0" y="365125"/>
            <a:ext cx="6324600" cy="5746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/>
            </a:lvl1pPr>
          </a:lstStyle>
          <a:p>
            <a:r>
              <a:rPr lang="en-US" dirty="0"/>
              <a:t>Click to edit title</a:t>
            </a:r>
            <a:endParaRPr lang="en-GB" dirty="0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D3A8A21F-2C7D-3EED-D3DE-935B34DCF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1304925"/>
            <a:ext cx="10261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body text</a:t>
            </a:r>
          </a:p>
        </p:txBody>
      </p:sp>
    </p:spTree>
    <p:extLst>
      <p:ext uri="{BB962C8B-B14F-4D97-AF65-F5344CB8AC3E}">
        <p14:creationId xmlns:p14="http://schemas.microsoft.com/office/powerpoint/2010/main" val="17478153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5D46A-4F53-F706-E005-3B7F94B067A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3200" y="2557461"/>
            <a:ext cx="9144000" cy="1138240"/>
          </a:xfrm>
        </p:spPr>
        <p:txBody>
          <a:bodyPr anchor="t" anchorCtr="0">
            <a:normAutofit/>
          </a:bodyPr>
          <a:lstStyle>
            <a:lvl1pPr algn="l">
              <a:defRPr sz="3600" b="0">
                <a:latin typeface="+mj-lt"/>
              </a:defRPr>
            </a:lvl1pPr>
          </a:lstStyle>
          <a:p>
            <a:r>
              <a:rPr lang="en-US" dirty="0"/>
              <a:t>Click to edit title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C7060A-4567-A74A-3AF0-E66CB6AC334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03200" y="3929062"/>
            <a:ext cx="9144000" cy="43134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speaker name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77C9208F-2B17-BF13-15F3-C2942141E5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3200" y="4610100"/>
            <a:ext cx="8648700" cy="26397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Click to edit location 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633D74CF-0634-649D-508B-5F74DC1A060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03200" y="4930325"/>
            <a:ext cx="8648700" cy="26397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Click to edit date </a:t>
            </a:r>
          </a:p>
        </p:txBody>
      </p:sp>
    </p:spTree>
    <p:extLst>
      <p:ext uri="{BB962C8B-B14F-4D97-AF65-F5344CB8AC3E}">
        <p14:creationId xmlns:p14="http://schemas.microsoft.com/office/powerpoint/2010/main" val="39100291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B4CB8-F44D-BEE4-6DCA-1B2662AB00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6699" y="1122363"/>
            <a:ext cx="10134601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BCF0F3-44B5-9EF2-3A88-E4424DDC89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6700" y="3602038"/>
            <a:ext cx="101346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783C9B-D14B-899C-B084-D233E5CF9D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67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2C38EF-93AE-9214-FDFE-009AE71CD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76600" y="536713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881CBA-3EB3-43A7-D2FA-2410CF2BA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581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4601B8E-4C5D-4D9E-8821-9696CA0E0E3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2264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4E776-F347-2357-03E5-35C58A736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0134600" cy="35877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132FCD-286F-104A-BCF2-B9138BD0B6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699" y="1304925"/>
            <a:ext cx="10134601" cy="386559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709D4965-8177-C8A9-33AC-754C0ED554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67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C01BF125-5608-918B-79E5-BE6B8E111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76600" y="536713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51BFCBE-908C-8ECE-F8ED-964778AC7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581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4601B8E-4C5D-4D9E-8821-9696CA0E0E3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1121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41C41-E6F8-8CDB-15CB-AFE023C130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1709738"/>
            <a:ext cx="10134600" cy="285273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9976CA-B5E0-87F5-9BB8-567EA6D050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6700" y="4700187"/>
            <a:ext cx="10134600" cy="448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4611373-ED99-15C4-4B72-2A9B821EAC4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67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6ED30078-44D0-E5C0-B24D-510F1391F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76600" y="536713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2F11EA8-20E4-A501-59E7-89936990B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581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4601B8E-4C5D-4D9E-8821-9696CA0E0E3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2187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73409-495B-2752-6BF2-B1848FDE6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01346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F4D184-1DF7-03BD-F6A8-1290E291CF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6700" y="1304925"/>
            <a:ext cx="5029200" cy="3852000"/>
          </a:xfrm>
          <a:prstGeom prst="rect">
            <a:avLst/>
          </a:prstGeom>
        </p:spPr>
        <p:txBody>
          <a:bodyPr/>
          <a:lstStyle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F207A8-6978-C1D1-B0D6-FDA0CC1F42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24501" y="1304925"/>
            <a:ext cx="4876800" cy="3852000"/>
          </a:xfrm>
          <a:prstGeom prst="rect">
            <a:avLst/>
          </a:prstGeom>
        </p:spPr>
        <p:txBody>
          <a:bodyPr/>
          <a:lstStyle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696B1B1A-8A60-7571-1DEF-DF9002566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67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0A238165-19F1-BC18-C20C-3CC3D2AFD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76600" y="536713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1EE5152-9164-4EB5-EAF6-34C6622C3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581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4601B8E-4C5D-4D9E-8821-9696CA0E0E3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68975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38E961-1532-85E1-EF19-CD6FD29F8D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6701" y="1304925"/>
            <a:ext cx="4838699" cy="74572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52AB67-467B-B4C7-6EEB-C8D144E364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66700" y="2330075"/>
            <a:ext cx="4838699" cy="2846762"/>
          </a:xfrm>
          <a:prstGeom prst="rect">
            <a:avLst/>
          </a:prstGeom>
        </p:spPr>
        <p:txBody>
          <a:bodyPr/>
          <a:lstStyle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F16626-4911-CA49-90C2-CE3262F728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562602" y="1304925"/>
            <a:ext cx="4838699" cy="74572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2FF839-783C-36FF-2F59-B33FD00F2E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562603" y="2330075"/>
            <a:ext cx="4838698" cy="2846762"/>
          </a:xfrm>
          <a:prstGeom prst="rect">
            <a:avLst/>
          </a:prstGeom>
        </p:spPr>
        <p:txBody>
          <a:bodyPr/>
          <a:lstStyle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6479E40-CA8C-9DEB-E10E-9B0E9423E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0134600" cy="46037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23CDD2F5-1481-9908-2B81-B0CBF2B47D0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67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6B48C32-ECD3-49D3-C88A-0D6CD7761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76600" y="536713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79971ACE-673D-0FE6-8E00-6A36AFB9B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581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4601B8E-4C5D-4D9E-8821-9696CA0E0E3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56729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A4210A-8AD6-DB76-6435-6F1565CF23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67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5DFFE2-973C-8808-2027-0A0826D06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6642" y="536713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27C7D8-7501-4918-C3A4-210FC2D1A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8183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4601B8E-4C5D-4D9E-8821-9696CA0E0E3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53C41D6-330E-7D22-3BA7-5AD129D23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087100" cy="4723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78419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882BAE-96E7-8067-F384-6C81451D56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365125"/>
            <a:ext cx="4305300" cy="481428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E5DF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Fifth level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676767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17ED95-2655-DA64-A0CC-0DB50CEC6D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6700" y="1418324"/>
            <a:ext cx="5588000" cy="37610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7006FAE-DBD1-BA77-7F74-11A8DCE9D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5588000" cy="865469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757201D5-8F5F-EFFC-D1C0-6AEE32BE398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67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678B8663-1CEA-8953-DFF8-3DC54CD04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76600" y="536713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21BB798-7151-8F54-8B80-FAE592194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581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4601B8E-4C5D-4D9E-8821-9696CA0E0E3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84585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03EE30-E243-DD16-09E0-8B68AEC324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7" y="365125"/>
            <a:ext cx="6738195" cy="47881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7748DA-A10C-6B03-FEDA-D99AE6E85A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67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09BA5F-3B12-9A62-2D70-80CF77B995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6642" y="536713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1A75CB-A493-E2D5-0C56-6C9F25C86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8183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4601B8E-4C5D-4D9E-8821-9696CA0E0E3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DEDEF678-90EE-1594-AB80-39E97C15D7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6700" y="1418324"/>
            <a:ext cx="4638586" cy="37610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BA06E30-B013-E2B6-FBD1-5AB600612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4638586" cy="865469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645495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89674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text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8">
            <a:extLst>
              <a:ext uri="{FF2B5EF4-FFF2-40B4-BE49-F238E27FC236}">
                <a16:creationId xmlns:a16="http://schemas.microsoft.com/office/drawing/2014/main" id="{BCE196B2-446B-C638-E24B-42F7A659B1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0" y="365125"/>
            <a:ext cx="5829300" cy="5746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/>
            </a:lvl1pPr>
          </a:lstStyle>
          <a:p>
            <a:r>
              <a:rPr lang="en-US" dirty="0"/>
              <a:t>Click to edit title</a:t>
            </a:r>
            <a:endParaRPr lang="en-GB" dirty="0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9E2D15B4-3C1F-6E32-114C-0E3C063437E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64194" y="1311166"/>
            <a:ext cx="4025900" cy="4351339"/>
          </a:xfrm>
        </p:spPr>
        <p:txBody>
          <a:bodyPr/>
          <a:lstStyle/>
          <a:p>
            <a:endParaRPr lang="en-GB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6D58FB62-6305-D775-94D1-00380F2AC3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1304925"/>
            <a:ext cx="58293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body text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938EA4-7C02-E3C8-7344-F872A1B40E9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DE1FB95-9417-1928-96E7-0FA387F3FC4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CF6CE7-DE90-CEB6-7506-6F831FD03B46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4316042" y="6492875"/>
            <a:ext cx="2743200" cy="365125"/>
          </a:xfrm>
        </p:spPr>
        <p:txBody>
          <a:bodyPr/>
          <a:lstStyle>
            <a:lvl1pPr>
              <a:defRPr sz="2000"/>
            </a:lvl1pPr>
          </a:lstStyle>
          <a:p>
            <a:fld id="{94601B8E-4C5D-4D9E-8821-9696CA0E0E3F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530548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text, thre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8">
            <a:extLst>
              <a:ext uri="{FF2B5EF4-FFF2-40B4-BE49-F238E27FC236}">
                <a16:creationId xmlns:a16="http://schemas.microsoft.com/office/drawing/2014/main" id="{BCE196B2-446B-C638-E24B-42F7A659B1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0" y="365125"/>
            <a:ext cx="5829300" cy="5746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/>
            </a:lvl1pPr>
          </a:lstStyle>
          <a:p>
            <a:r>
              <a:rPr lang="en-US" dirty="0"/>
              <a:t>Click to edit title</a:t>
            </a:r>
            <a:endParaRPr lang="en-GB" dirty="0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9E2D15B4-3C1F-6E32-114C-0E3C063437E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89801" y="2286000"/>
            <a:ext cx="3201066" cy="3213102"/>
          </a:xfrm>
        </p:spPr>
        <p:txBody>
          <a:bodyPr/>
          <a:lstStyle/>
          <a:p>
            <a:endParaRPr lang="en-GB"/>
          </a:p>
        </p:txBody>
      </p:sp>
      <p:sp>
        <p:nvSpPr>
          <p:cNvPr id="2" name="Picture Placeholder 8">
            <a:extLst>
              <a:ext uri="{FF2B5EF4-FFF2-40B4-BE49-F238E27FC236}">
                <a16:creationId xmlns:a16="http://schemas.microsoft.com/office/drawing/2014/main" id="{39A72C94-07DD-E2CA-345A-A35125CE44A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66701" y="2286000"/>
            <a:ext cx="3201066" cy="3213102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1BFA7CDF-E186-FDDF-CF2E-0B3F10DB84D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778251" y="2286000"/>
            <a:ext cx="3201066" cy="3213102"/>
          </a:xfrm>
        </p:spPr>
        <p:txBody>
          <a:bodyPr/>
          <a:lstStyle/>
          <a:p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A93167B-5805-9EBB-6E54-360D545AFA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6700" y="1117600"/>
            <a:ext cx="10223500" cy="838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edit body text</a:t>
            </a:r>
          </a:p>
        </p:txBody>
      </p:sp>
    </p:spTree>
    <p:extLst>
      <p:ext uri="{BB962C8B-B14F-4D97-AF65-F5344CB8AC3E}">
        <p14:creationId xmlns:p14="http://schemas.microsoft.com/office/powerpoint/2010/main" val="39328763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8">
            <a:extLst>
              <a:ext uri="{FF2B5EF4-FFF2-40B4-BE49-F238E27FC236}">
                <a16:creationId xmlns:a16="http://schemas.microsoft.com/office/drawing/2014/main" id="{3BF16C2F-A1C7-9D4A-331C-5D46DAAB20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0" y="365125"/>
            <a:ext cx="6324600" cy="5746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/>
            </a:lvl1pPr>
          </a:lstStyle>
          <a:p>
            <a:r>
              <a:rPr lang="en-US"/>
              <a:t>Click to edit title</a:t>
            </a:r>
            <a:endParaRPr lang="en-GB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D3A8A21F-2C7D-3EED-D3DE-935B34DCF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1304925"/>
            <a:ext cx="10261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body text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E96BBD-703E-56FD-3CA0-8F0D71B9B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2B1D4D0-9FA2-6025-4DEA-13ACCAA947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D075C0-5840-9F62-B566-799883BB3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75596" y="6127750"/>
            <a:ext cx="2743200" cy="365125"/>
          </a:xfrm>
        </p:spPr>
        <p:txBody>
          <a:bodyPr/>
          <a:lstStyle/>
          <a:p>
            <a:fld id="{94601B8E-4C5D-4D9E-8821-9696CA0E0E3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252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5D46A-4F53-F706-E005-3B7F94B067A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3200" y="2557461"/>
            <a:ext cx="9144000" cy="1138240"/>
          </a:xfrm>
        </p:spPr>
        <p:txBody>
          <a:bodyPr anchor="t" anchorCtr="0">
            <a:normAutofit/>
          </a:bodyPr>
          <a:lstStyle>
            <a:lvl1pPr algn="l">
              <a:defRPr sz="3600" b="0">
                <a:latin typeface="+mj-lt"/>
              </a:defRPr>
            </a:lvl1pPr>
          </a:lstStyle>
          <a:p>
            <a:r>
              <a:rPr lang="en-US" dirty="0"/>
              <a:t>Click to edit title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C7060A-4567-A74A-3AF0-E66CB6AC334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03200" y="3929062"/>
            <a:ext cx="9144000" cy="43134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speaker name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77C9208F-2B17-BF13-15F3-C2942141E5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3200" y="4610100"/>
            <a:ext cx="8648700" cy="26397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Click to edit location 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633D74CF-0634-649D-508B-5F74DC1A060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03200" y="4930325"/>
            <a:ext cx="8648700" cy="26397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Click to edit date </a:t>
            </a:r>
          </a:p>
        </p:txBody>
      </p:sp>
    </p:spTree>
    <p:extLst>
      <p:ext uri="{BB962C8B-B14F-4D97-AF65-F5344CB8AC3E}">
        <p14:creationId xmlns:p14="http://schemas.microsoft.com/office/powerpoint/2010/main" val="7277783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B4CB8-F44D-BEE4-6DCA-1B2662AB00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6699" y="1122363"/>
            <a:ext cx="11654683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BCF0F3-44B5-9EF2-3A88-E4424DDC89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6700" y="3602038"/>
            <a:ext cx="11654682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783C9B-D14B-899C-B084-D233E5CF9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2C38EF-93AE-9214-FDFE-009AE71CD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881CBA-3EB3-43A7-D2FA-2410CF2BA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06707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4E776-F347-2357-03E5-35C58A736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654682" cy="4723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132FCD-286F-104A-BCF2-B9138BD0B6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699" y="1304925"/>
            <a:ext cx="11654683" cy="386559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11ECD2-7228-FC6F-D057-E1D381721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501347-B148-1746-115D-B3672939A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74C7FE-56F7-317A-6A29-7F808D2B3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59000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41C41-E6F8-8CDB-15CB-AFE023C130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1709738"/>
            <a:ext cx="11654682" cy="285273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9976CA-B5E0-87F5-9BB8-567EA6D050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6699" y="4700187"/>
            <a:ext cx="11654683" cy="448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61FB1F-7BDA-DC86-9EF3-DB36350C8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7E4339-5CB2-7EDB-C9AA-C007FA14F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47BCC8-EC59-1A12-7C24-DEA423BC7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313434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73409-495B-2752-6BF2-B1848FDE6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087100" cy="4723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F4D184-1DF7-03BD-F6A8-1290E291CF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6700" y="1304925"/>
            <a:ext cx="5580000" cy="3852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F207A8-6978-C1D1-B0D6-FDA0CC1F42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1383" y="1304925"/>
            <a:ext cx="5580000" cy="3852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00EE24-2BFB-8E46-2E66-3BA36D59A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F2556D-B5E1-EF44-908B-500C8837B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B4910F-1642-C042-4D26-BC4F3A55A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8183" y="5367135"/>
            <a:ext cx="2743200" cy="365125"/>
          </a:xfrm>
        </p:spPr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97945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38E961-1532-85E1-EF19-CD6FD29F8D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6701" y="1304925"/>
            <a:ext cx="5580000" cy="74572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52AB67-467B-B4C7-6EEB-C8D144E364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66700" y="2330075"/>
            <a:ext cx="5580000" cy="28467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F16626-4911-CA49-90C2-CE3262F728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1380" y="1304925"/>
            <a:ext cx="5580001" cy="74572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2FF839-783C-36FF-2F59-B33FD00F2E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1379" y="2330075"/>
            <a:ext cx="5580003" cy="28467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F70523E-13BC-6AF4-F44B-1E81F5078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2ACC21D-81ED-0C7F-2CF7-CFDE23016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75BA4D1-1395-871F-083F-CCC3ADAA7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6479E40-CA8C-9DEB-E10E-9B0E9423E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087100" cy="4723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7631575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A4210A-8AD6-DB76-6435-6F1565CF2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5DFFE2-973C-8808-2027-0A0826D06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27C7D8-7501-4918-C3A4-210FC2D1A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53C41D6-330E-7D22-3BA7-5AD129D23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087100" cy="4723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4015038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882BAE-96E7-8067-F384-6C81451D56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365125"/>
            <a:ext cx="5825382" cy="481428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E5DF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Fifth level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676767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17ED95-2655-DA64-A0CC-0DB50CEC6D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6700" y="1418324"/>
            <a:ext cx="5588000" cy="37610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BF7D06-9178-0519-324E-D3FAE1553A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ED0C21-14CC-0A4D-09D2-207115B3D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4D343D-82C5-3AAA-AADD-2197F991E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7006FAE-DBD1-BA77-7F74-11A8DCE9D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5588000" cy="865469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907119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03EE30-E243-DD16-09E0-8B68AEC324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7" y="365125"/>
            <a:ext cx="6738195" cy="47881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7748DA-A10C-6B03-FEDA-D99AE6E85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09BA5F-3B12-9A62-2D70-80CF77B995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1A75CB-A493-E2D5-0C56-6C9F25C86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DEDEF678-90EE-1594-AB80-39E97C15D7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6700" y="1418324"/>
            <a:ext cx="4638586" cy="37610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BA06E30-B013-E2B6-FBD1-5AB600612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4638586" cy="865469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619910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F908B5B-4681-57CC-A97D-10D95BBAF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5794BF6-8AB0-6B22-A84A-9713FD520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F57B41-4545-C97B-66E9-B6F9F3604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094042" y="6371182"/>
            <a:ext cx="2743200" cy="365125"/>
          </a:xfrm>
        </p:spPr>
        <p:txBody>
          <a:bodyPr/>
          <a:lstStyle/>
          <a:p>
            <a:fld id="{94601B8E-4C5D-4D9E-8821-9696CA0E0E3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062700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text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8">
            <a:extLst>
              <a:ext uri="{FF2B5EF4-FFF2-40B4-BE49-F238E27FC236}">
                <a16:creationId xmlns:a16="http://schemas.microsoft.com/office/drawing/2014/main" id="{BCE196B2-446B-C638-E24B-42F7A659B1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0" y="365125"/>
            <a:ext cx="5829300" cy="5746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/>
            </a:lvl1pPr>
          </a:lstStyle>
          <a:p>
            <a:r>
              <a:rPr lang="en-US" dirty="0"/>
              <a:t>Click to edit title</a:t>
            </a:r>
            <a:endParaRPr lang="en-GB" dirty="0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9E2D15B4-3C1F-6E32-114C-0E3C063437E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88100" y="1304922"/>
            <a:ext cx="5537200" cy="4351339"/>
          </a:xfrm>
        </p:spPr>
        <p:txBody>
          <a:bodyPr/>
          <a:lstStyle/>
          <a:p>
            <a:endParaRPr lang="en-GB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6D58FB62-6305-D775-94D1-00380F2AC3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1304925"/>
            <a:ext cx="58293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body text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075D2C6-57CF-D6C1-F2FD-59A6D645D762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CF2FF7-1F88-1E9F-9ACA-37576964911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6096000" y="6323370"/>
            <a:ext cx="2743200" cy="365125"/>
          </a:xfrm>
        </p:spPr>
        <p:txBody>
          <a:bodyPr/>
          <a:lstStyle/>
          <a:p>
            <a:fld id="{94601B8E-4C5D-4D9E-8821-9696CA0E0E3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34799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text, thre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8">
            <a:extLst>
              <a:ext uri="{FF2B5EF4-FFF2-40B4-BE49-F238E27FC236}">
                <a16:creationId xmlns:a16="http://schemas.microsoft.com/office/drawing/2014/main" id="{BCE196B2-446B-C638-E24B-42F7A659B1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0" y="365125"/>
            <a:ext cx="5829300" cy="5746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/>
            </a:lvl1pPr>
          </a:lstStyle>
          <a:p>
            <a:r>
              <a:rPr lang="en-US" dirty="0"/>
              <a:t>Click to edit title</a:t>
            </a:r>
            <a:endParaRPr lang="en-GB" dirty="0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9E2D15B4-3C1F-6E32-114C-0E3C063437E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267701" y="2286000"/>
            <a:ext cx="3644900" cy="3213102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2" name="Picture Placeholder 8">
            <a:extLst>
              <a:ext uri="{FF2B5EF4-FFF2-40B4-BE49-F238E27FC236}">
                <a16:creationId xmlns:a16="http://schemas.microsoft.com/office/drawing/2014/main" id="{39A72C94-07DD-E2CA-345A-A35125CE44A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63526" y="2286000"/>
            <a:ext cx="3644900" cy="3213102"/>
          </a:xfrm>
        </p:spPr>
        <p:txBody>
          <a:bodyPr/>
          <a:lstStyle/>
          <a:p>
            <a:endParaRPr lang="en-GB"/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1BFA7CDF-E186-FDDF-CF2E-0B3F10DB84D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265614" y="2286000"/>
            <a:ext cx="3644900" cy="3213102"/>
          </a:xfrm>
        </p:spPr>
        <p:txBody>
          <a:bodyPr/>
          <a:lstStyle/>
          <a:p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A93167B-5805-9EBB-6E54-360D545AFA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6700" y="1117600"/>
            <a:ext cx="11645900" cy="838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edit body text</a:t>
            </a:r>
          </a:p>
        </p:txBody>
      </p:sp>
    </p:spTree>
    <p:extLst>
      <p:ext uri="{BB962C8B-B14F-4D97-AF65-F5344CB8AC3E}">
        <p14:creationId xmlns:p14="http://schemas.microsoft.com/office/powerpoint/2010/main" val="31554707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8">
            <a:extLst>
              <a:ext uri="{FF2B5EF4-FFF2-40B4-BE49-F238E27FC236}">
                <a16:creationId xmlns:a16="http://schemas.microsoft.com/office/drawing/2014/main" id="{3BF16C2F-A1C7-9D4A-331C-5D46DAAB20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0" y="365125"/>
            <a:ext cx="6324600" cy="5746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/>
            </a:lvl1pPr>
          </a:lstStyle>
          <a:p>
            <a:r>
              <a:rPr lang="en-US"/>
              <a:t>Click to edit title</a:t>
            </a:r>
            <a:endParaRPr lang="en-GB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D3A8A21F-2C7D-3EED-D3DE-935B34DCF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1304925"/>
            <a:ext cx="10261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body text</a:t>
            </a:r>
          </a:p>
        </p:txBody>
      </p:sp>
    </p:spTree>
    <p:extLst>
      <p:ext uri="{BB962C8B-B14F-4D97-AF65-F5344CB8AC3E}">
        <p14:creationId xmlns:p14="http://schemas.microsoft.com/office/powerpoint/2010/main" val="91630272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5D46A-4F53-F706-E005-3B7F94B067A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3200" y="2557461"/>
            <a:ext cx="9144000" cy="1138240"/>
          </a:xfrm>
        </p:spPr>
        <p:txBody>
          <a:bodyPr anchor="t" anchorCtr="0">
            <a:normAutofit/>
          </a:bodyPr>
          <a:lstStyle>
            <a:lvl1pPr algn="l">
              <a:defRPr sz="3600" b="0">
                <a:latin typeface="+mj-lt"/>
              </a:defRPr>
            </a:lvl1pPr>
          </a:lstStyle>
          <a:p>
            <a:r>
              <a:rPr lang="en-US" dirty="0"/>
              <a:t>Click to edit title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C7060A-4567-A74A-3AF0-E66CB6AC334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03200" y="3929062"/>
            <a:ext cx="9144000" cy="43134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speaker name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77C9208F-2B17-BF13-15F3-C2942141E5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3200" y="4610100"/>
            <a:ext cx="8648700" cy="26397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Click to edit location 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633D74CF-0634-649D-508B-5F74DC1A060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03200" y="4930325"/>
            <a:ext cx="8648700" cy="26397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Click to edit date </a:t>
            </a:r>
          </a:p>
        </p:txBody>
      </p:sp>
    </p:spTree>
    <p:extLst>
      <p:ext uri="{BB962C8B-B14F-4D97-AF65-F5344CB8AC3E}">
        <p14:creationId xmlns:p14="http://schemas.microsoft.com/office/powerpoint/2010/main" val="78431079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B4CB8-F44D-BEE4-6DCA-1B2662AB00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6699" y="1122363"/>
            <a:ext cx="11654683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BCF0F3-44B5-9EF2-3A88-E4424DDC89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6700" y="3602038"/>
            <a:ext cx="11654682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783C9B-D14B-899C-B084-D233E5CF9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2C38EF-93AE-9214-FDFE-009AE71CD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881CBA-3EB3-43A7-D2FA-2410CF2BA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7473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4E776-F347-2357-03E5-35C58A736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654682" cy="4723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132FCD-286F-104A-BCF2-B9138BD0B6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699" y="1304925"/>
            <a:ext cx="11654683" cy="386559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11ECD2-7228-FC6F-D057-E1D381721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501347-B148-1746-115D-B3672939A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74C7FE-56F7-317A-6A29-7F808D2B3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95047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41C41-E6F8-8CDB-15CB-AFE023C130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1709738"/>
            <a:ext cx="11654682" cy="285273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9976CA-B5E0-87F5-9BB8-567EA6D050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6699" y="4700187"/>
            <a:ext cx="11654683" cy="448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61FB1F-7BDA-DC86-9EF3-DB36350C8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7E4339-5CB2-7EDB-C9AA-C007FA14F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47BCC8-EC59-1A12-7C24-DEA423BC7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705303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73409-495B-2752-6BF2-B1848FDE6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087100" cy="4723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F4D184-1DF7-03BD-F6A8-1290E291CF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6700" y="1304925"/>
            <a:ext cx="5580000" cy="3852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F207A8-6978-C1D1-B0D6-FDA0CC1F42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1383" y="1304925"/>
            <a:ext cx="5580000" cy="3852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00EE24-2BFB-8E46-2E66-3BA36D59A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F2556D-B5E1-EF44-908B-500C8837B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B4910F-1642-C042-4D26-BC4F3A55A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8183" y="5367135"/>
            <a:ext cx="2743200" cy="365125"/>
          </a:xfrm>
        </p:spPr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516197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38E961-1532-85E1-EF19-CD6FD29F8D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6701" y="1304925"/>
            <a:ext cx="5580000" cy="74572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52AB67-467B-B4C7-6EEB-C8D144E364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66700" y="2330075"/>
            <a:ext cx="5580000" cy="28467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F16626-4911-CA49-90C2-CE3262F728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1380" y="1304925"/>
            <a:ext cx="5580001" cy="74572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2FF839-783C-36FF-2F59-B33FD00F2E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1379" y="2330075"/>
            <a:ext cx="5580003" cy="28467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F70523E-13BC-6AF4-F44B-1E81F5078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2ACC21D-81ED-0C7F-2CF7-CFDE23016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75BA4D1-1395-871F-083F-CCC3ADAA7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6479E40-CA8C-9DEB-E10E-9B0E9423E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087100" cy="4723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3862415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A4210A-8AD6-DB76-6435-6F1565CF2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5DFFE2-973C-8808-2027-0A0826D06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27C7D8-7501-4918-C3A4-210FC2D1A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53C41D6-330E-7D22-3BA7-5AD129D23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087100" cy="4723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3171096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882BAE-96E7-8067-F384-6C81451D56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365125"/>
            <a:ext cx="5825382" cy="4814280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E5DF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Fifth level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676767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17ED95-2655-DA64-A0CC-0DB50CEC6D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6700" y="1418324"/>
            <a:ext cx="5588000" cy="37610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BF7D06-9178-0519-324E-D3FAE1553A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ED0C21-14CC-0A4D-09D2-207115B3D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4D343D-82C5-3AAA-AADD-2197F991E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7006FAE-DBD1-BA77-7F74-11A8DCE9D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5588000" cy="865469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977432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03EE30-E243-DD16-09E0-8B68AEC324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7" y="365125"/>
            <a:ext cx="6738195" cy="47881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7748DA-A10C-6B03-FEDA-D99AE6E85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09BA5F-3B12-9A62-2D70-80CF77B995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1A75CB-A493-E2D5-0C56-6C9F25C86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DEDEF678-90EE-1594-AB80-39E97C15D7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6700" y="1418324"/>
            <a:ext cx="4638586" cy="37610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BA06E30-B013-E2B6-FBD1-5AB600612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4638586" cy="865469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948038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90926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text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8">
            <a:extLst>
              <a:ext uri="{FF2B5EF4-FFF2-40B4-BE49-F238E27FC236}">
                <a16:creationId xmlns:a16="http://schemas.microsoft.com/office/drawing/2014/main" id="{BCE196B2-446B-C638-E24B-42F7A659B1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0" y="365125"/>
            <a:ext cx="5829300" cy="5746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/>
            </a:lvl1pPr>
          </a:lstStyle>
          <a:p>
            <a:r>
              <a:rPr lang="en-US" dirty="0"/>
              <a:t>Click to edit title</a:t>
            </a:r>
            <a:endParaRPr lang="en-GB" dirty="0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9E2D15B4-3C1F-6E32-114C-0E3C063437E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64194" y="1311166"/>
            <a:ext cx="4025900" cy="4351339"/>
          </a:xfrm>
        </p:spPr>
        <p:txBody>
          <a:bodyPr/>
          <a:lstStyle/>
          <a:p>
            <a:endParaRPr lang="en-GB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6D58FB62-6305-D775-94D1-00380F2AC3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1304925"/>
            <a:ext cx="58293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body text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938EA4-7C02-E3C8-7344-F872A1B40E9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DE1FB95-9417-1928-96E7-0FA387F3FC4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CF6CE7-DE90-CEB6-7506-6F831FD03B46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4316042" y="6492875"/>
            <a:ext cx="2743200" cy="365125"/>
          </a:xfrm>
        </p:spPr>
        <p:txBody>
          <a:bodyPr/>
          <a:lstStyle>
            <a:lvl1pPr>
              <a:defRPr sz="2000"/>
            </a:lvl1pPr>
          </a:lstStyle>
          <a:p>
            <a:fld id="{94601B8E-4C5D-4D9E-8821-9696CA0E0E3F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3014034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text, thre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8">
            <a:extLst>
              <a:ext uri="{FF2B5EF4-FFF2-40B4-BE49-F238E27FC236}">
                <a16:creationId xmlns:a16="http://schemas.microsoft.com/office/drawing/2014/main" id="{BCE196B2-446B-C638-E24B-42F7A659B1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0" y="365125"/>
            <a:ext cx="5829300" cy="5746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/>
            </a:lvl1pPr>
          </a:lstStyle>
          <a:p>
            <a:r>
              <a:rPr lang="en-US" dirty="0"/>
              <a:t>Click to edit title</a:t>
            </a:r>
            <a:endParaRPr lang="en-GB" dirty="0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9E2D15B4-3C1F-6E32-114C-0E3C063437E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89801" y="2286000"/>
            <a:ext cx="3201066" cy="3213102"/>
          </a:xfrm>
        </p:spPr>
        <p:txBody>
          <a:bodyPr/>
          <a:lstStyle/>
          <a:p>
            <a:endParaRPr lang="en-GB"/>
          </a:p>
        </p:txBody>
      </p:sp>
      <p:sp>
        <p:nvSpPr>
          <p:cNvPr id="2" name="Picture Placeholder 8">
            <a:extLst>
              <a:ext uri="{FF2B5EF4-FFF2-40B4-BE49-F238E27FC236}">
                <a16:creationId xmlns:a16="http://schemas.microsoft.com/office/drawing/2014/main" id="{39A72C94-07DD-E2CA-345A-A35125CE44A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66701" y="2286000"/>
            <a:ext cx="3201066" cy="3213102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1BFA7CDF-E186-FDDF-CF2E-0B3F10DB84D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778251" y="2286000"/>
            <a:ext cx="3201066" cy="3213102"/>
          </a:xfrm>
        </p:spPr>
        <p:txBody>
          <a:bodyPr/>
          <a:lstStyle/>
          <a:p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A93167B-5805-9EBB-6E54-360D545AFA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6700" y="1117600"/>
            <a:ext cx="10223500" cy="838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edit body text</a:t>
            </a:r>
          </a:p>
        </p:txBody>
      </p:sp>
    </p:spTree>
    <p:extLst>
      <p:ext uri="{BB962C8B-B14F-4D97-AF65-F5344CB8AC3E}">
        <p14:creationId xmlns:p14="http://schemas.microsoft.com/office/powerpoint/2010/main" val="337145602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8">
            <a:extLst>
              <a:ext uri="{FF2B5EF4-FFF2-40B4-BE49-F238E27FC236}">
                <a16:creationId xmlns:a16="http://schemas.microsoft.com/office/drawing/2014/main" id="{3BF16C2F-A1C7-9D4A-331C-5D46DAAB20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0" y="365125"/>
            <a:ext cx="6324600" cy="5746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/>
            </a:lvl1pPr>
          </a:lstStyle>
          <a:p>
            <a:r>
              <a:rPr lang="en-US"/>
              <a:t>Click to edit title</a:t>
            </a:r>
            <a:endParaRPr lang="en-GB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D3A8A21F-2C7D-3EED-D3DE-935B34DCF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1304925"/>
            <a:ext cx="10261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body text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E96BBD-703E-56FD-3CA0-8F0D71B9B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2B1D4D0-9FA2-6025-4DEA-13ACCAA947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D075C0-5840-9F62-B566-799883BB3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75596" y="6127750"/>
            <a:ext cx="2743200" cy="365125"/>
          </a:xfrm>
        </p:spPr>
        <p:txBody>
          <a:bodyPr/>
          <a:lstStyle/>
          <a:p>
            <a:fld id="{94601B8E-4C5D-4D9E-8821-9696CA0E0E3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198234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5D46A-4F53-F706-E005-3B7F94B067A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3200" y="2557461"/>
            <a:ext cx="9144000" cy="1138240"/>
          </a:xfrm>
        </p:spPr>
        <p:txBody>
          <a:bodyPr anchor="t" anchorCtr="0">
            <a:normAutofit/>
          </a:bodyPr>
          <a:lstStyle>
            <a:lvl1pPr algn="l">
              <a:defRPr sz="3600" b="0">
                <a:latin typeface="+mj-lt"/>
              </a:defRPr>
            </a:lvl1pPr>
          </a:lstStyle>
          <a:p>
            <a:r>
              <a:rPr lang="en-US" dirty="0"/>
              <a:t>Click to edit title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C7060A-4567-A74A-3AF0-E66CB6AC334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03200" y="3929062"/>
            <a:ext cx="9144000" cy="43134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speaker name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77C9208F-2B17-BF13-15F3-C2942141E5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3200" y="4610100"/>
            <a:ext cx="8648700" cy="26397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Click to edit location 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633D74CF-0634-649D-508B-5F74DC1A060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03200" y="4930325"/>
            <a:ext cx="8648700" cy="26397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Click to edit date </a:t>
            </a:r>
          </a:p>
        </p:txBody>
      </p:sp>
    </p:spTree>
    <p:extLst>
      <p:ext uri="{BB962C8B-B14F-4D97-AF65-F5344CB8AC3E}">
        <p14:creationId xmlns:p14="http://schemas.microsoft.com/office/powerpoint/2010/main" val="333998811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B4CB8-F44D-BEE4-6DCA-1B2662AB00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6699" y="1122363"/>
            <a:ext cx="11654683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BCF0F3-44B5-9EF2-3A88-E4424DDC89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6700" y="3602038"/>
            <a:ext cx="11654682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783C9B-D14B-899C-B084-D233E5CF9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2C38EF-93AE-9214-FDFE-009AE71CD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881CBA-3EB3-43A7-D2FA-2410CF2BA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800456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4E776-F347-2357-03E5-35C58A736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654682" cy="4723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132FCD-286F-104A-BCF2-B9138BD0B6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699" y="1304925"/>
            <a:ext cx="11654683" cy="386559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11ECD2-7228-FC6F-D057-E1D381721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501347-B148-1746-115D-B3672939A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74C7FE-56F7-317A-6A29-7F808D2B3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479217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41C41-E6F8-8CDB-15CB-AFE023C130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1709738"/>
            <a:ext cx="11654682" cy="285273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9976CA-B5E0-87F5-9BB8-567EA6D050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6699" y="4700187"/>
            <a:ext cx="11654683" cy="448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61FB1F-7BDA-DC86-9EF3-DB36350C8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7E4339-5CB2-7EDB-C9AA-C007FA14F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47BCC8-EC59-1A12-7C24-DEA423BC7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790677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73409-495B-2752-6BF2-B1848FDE6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087100" cy="4723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F4D184-1DF7-03BD-F6A8-1290E291CF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6700" y="1304925"/>
            <a:ext cx="5580000" cy="3852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F207A8-6978-C1D1-B0D6-FDA0CC1F42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1383" y="1304925"/>
            <a:ext cx="5580000" cy="3852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00EE24-2BFB-8E46-2E66-3BA36D59A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F2556D-B5E1-EF44-908B-500C8837B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B4910F-1642-C042-4D26-BC4F3A55A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8183" y="5367135"/>
            <a:ext cx="2743200" cy="365125"/>
          </a:xfrm>
        </p:spPr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630010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38E961-1532-85E1-EF19-CD6FD29F8D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6701" y="1304925"/>
            <a:ext cx="5580000" cy="74572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52AB67-467B-B4C7-6EEB-C8D144E364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66700" y="2330075"/>
            <a:ext cx="5580000" cy="28467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F16626-4911-CA49-90C2-CE3262F728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1380" y="1304925"/>
            <a:ext cx="5580001" cy="74572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2FF839-783C-36FF-2F59-B33FD00F2E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1379" y="2330075"/>
            <a:ext cx="5580003" cy="28467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F70523E-13BC-6AF4-F44B-1E81F5078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2ACC21D-81ED-0C7F-2CF7-CFDE23016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75BA4D1-1395-871F-083F-CCC3ADAA7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6479E40-CA8C-9DEB-E10E-9B0E9423E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087100" cy="4723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2733410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A4210A-8AD6-DB76-6435-6F1565CF2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5DFFE2-973C-8808-2027-0A0826D06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27C7D8-7501-4918-C3A4-210FC2D1A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53C41D6-330E-7D22-3BA7-5AD129D23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087100" cy="4723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9928193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882BAE-96E7-8067-F384-6C81451D56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365125"/>
            <a:ext cx="5825382" cy="481428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E5DF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Fifth level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676767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17ED95-2655-DA64-A0CC-0DB50CEC6D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6700" y="1418324"/>
            <a:ext cx="5588000" cy="37610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BF7D06-9178-0519-324E-D3FAE1553A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ED0C21-14CC-0A4D-09D2-207115B3D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4D343D-82C5-3AAA-AADD-2197F991E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7006FAE-DBD1-BA77-7F74-11A8DCE9D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5588000" cy="865469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7177692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03EE30-E243-DD16-09E0-8B68AEC324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7" y="365125"/>
            <a:ext cx="6738195" cy="47881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7748DA-A10C-6B03-FEDA-D99AE6E85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09BA5F-3B12-9A62-2D70-80CF77B995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1A75CB-A493-E2D5-0C56-6C9F25C86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DEDEF678-90EE-1594-AB80-39E97C15D7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6700" y="1418324"/>
            <a:ext cx="4638586" cy="37610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BA06E30-B013-E2B6-FBD1-5AB600612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4638586" cy="865469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4466039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830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4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slideLayout" Target="../slideLayouts/slideLayout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5EE97D3-004E-241C-1F4D-DA2001CE042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3" y="1"/>
            <a:ext cx="12190813" cy="6857998"/>
          </a:xfrm>
          <a:prstGeom prst="rect">
            <a:avLst/>
          </a:prstGeom>
        </p:spPr>
      </p:pic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D0781EEC-C938-86FA-B882-0B112DC0D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7086600" cy="5746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6BCFD7A-BAD1-80E9-241B-1E0D4B057C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8659" y="1304925"/>
            <a:ext cx="1165468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body text</a:t>
            </a:r>
          </a:p>
        </p:txBody>
      </p:sp>
    </p:spTree>
    <p:extLst>
      <p:ext uri="{BB962C8B-B14F-4D97-AF65-F5344CB8AC3E}">
        <p14:creationId xmlns:p14="http://schemas.microsoft.com/office/powerpoint/2010/main" val="3796829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0" kern="1200">
          <a:solidFill>
            <a:schemeClr val="accent3"/>
          </a:solidFill>
          <a:latin typeface="+mj-lt"/>
          <a:ea typeface="Verdana" panose="020B0604030504040204" pitchFamily="34" charset="0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chemeClr val="tx2"/>
          </a:solidFill>
          <a:latin typeface="+mn-lt"/>
          <a:ea typeface="Verdana" panose="020B0604030504040204" pitchFamily="34" charset="0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5EE97D3-004E-241C-1F4D-DA2001CE0425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3" y="333"/>
            <a:ext cx="12190813" cy="6857332"/>
          </a:xfrm>
          <a:prstGeom prst="rect">
            <a:avLst/>
          </a:prstGeom>
        </p:spPr>
      </p:pic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D0781EEC-C938-86FA-B882-0B112DC0D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7086600" cy="5746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6BCFD7A-BAD1-80E9-241B-1E0D4B057C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8659" y="1304925"/>
            <a:ext cx="1008184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body text</a:t>
            </a:r>
          </a:p>
        </p:txBody>
      </p:sp>
    </p:spTree>
    <p:extLst>
      <p:ext uri="{BB962C8B-B14F-4D97-AF65-F5344CB8AC3E}">
        <p14:creationId xmlns:p14="http://schemas.microsoft.com/office/powerpoint/2010/main" val="2232557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6" r:id="rId3"/>
    <p:sldLayoutId id="2147483724" r:id="rId4"/>
    <p:sldLayoutId id="2147483725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  <p:sldLayoutId id="2147483761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0" kern="1200">
          <a:solidFill>
            <a:schemeClr val="accent3"/>
          </a:solidFill>
          <a:latin typeface="+mj-lt"/>
          <a:ea typeface="Verdana" panose="020B0604030504040204" pitchFamily="34" charset="0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chemeClr val="tx2"/>
          </a:solidFill>
          <a:latin typeface="+mn-lt"/>
          <a:ea typeface="Verdana" panose="020B0604030504040204" pitchFamily="34" charset="0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2AB5F44-508E-D5E3-9686-E5DB5331D65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55" y="761"/>
            <a:ext cx="12189289" cy="6856475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592D61-4A60-6946-D1E3-5AC93DE86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654682" cy="4723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1C4AB4-12A7-2444-B999-E190C2D007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667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C43241-55FA-000D-E911-88A86A203D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6642" y="536713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F6D9DA-6B18-0AEA-604C-ADB3F8C641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78183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94601B8E-4C5D-4D9E-8821-9696CA0E0E3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7E71A0C6-6FDD-31C0-2DA4-598F590530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6700" y="1304925"/>
            <a:ext cx="11654683" cy="3865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37374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1" r:id="rId12"/>
    <p:sldLayoutId id="2147483672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rgbClr val="003088"/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676767"/>
          </a:solidFill>
          <a:latin typeface="+mn-lt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676767"/>
          </a:solidFill>
          <a:latin typeface="+mn-lt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676767"/>
          </a:solidFill>
          <a:latin typeface="+mn-lt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676767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2AB5F44-508E-D5E3-9686-E5DB5331D65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55" y="762"/>
            <a:ext cx="12189289" cy="6856475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592D61-4A60-6946-D1E3-5AC93DE86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654682" cy="4723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1C4AB4-12A7-2444-B999-E190C2D007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667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C43241-55FA-000D-E911-88A86A203D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6642" y="536713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F6D9DA-6B18-0AEA-604C-ADB3F8C641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78183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94601B8E-4C5D-4D9E-8821-9696CA0E0E3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7E71A0C6-6FDD-31C0-2DA4-598F590530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6700" y="1304925"/>
            <a:ext cx="11654683" cy="3865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62387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2" r:id="rId12"/>
    <p:sldLayoutId id="2147483743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rgbClr val="003088"/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676767"/>
          </a:solidFill>
          <a:latin typeface="+mn-lt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676767"/>
          </a:solidFill>
          <a:latin typeface="+mn-lt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676767"/>
          </a:solidFill>
          <a:latin typeface="+mn-lt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676767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2AB5F44-508E-D5E3-9686-E5DB5331D657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55" y="761"/>
            <a:ext cx="12189289" cy="6856475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592D61-4A60-6946-D1E3-5AC93DE86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654682" cy="4723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1C4AB4-12A7-2444-B999-E190C2D007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667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C43241-55FA-000D-E911-88A86A203D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6642" y="536713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F6D9DA-6B18-0AEA-604C-ADB3F8C641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78183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94601B8E-4C5D-4D9E-8821-9696CA0E0E3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7E71A0C6-6FDD-31C0-2DA4-598F590530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6700" y="1304925"/>
            <a:ext cx="11654683" cy="3865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83125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74" r:id="rId12"/>
    <p:sldLayoutId id="2147483775" r:id="rId13"/>
    <p:sldLayoutId id="2147483776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rgbClr val="003088"/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676767"/>
          </a:solidFill>
          <a:latin typeface="+mn-lt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676767"/>
          </a:solidFill>
          <a:latin typeface="+mn-lt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676767"/>
          </a:solidFill>
          <a:latin typeface="+mn-lt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676767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4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4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42.png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1.xml"/><Relationship Id="rId6" Type="http://schemas.openxmlformats.org/officeDocument/2006/relationships/image" Target="../media/image41.png"/><Relationship Id="rId5" Type="http://schemas.openxmlformats.org/officeDocument/2006/relationships/image" Target="../media/image40.emf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9B5CD0-94BB-02A9-D0D6-755513A291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9400" y="1663700"/>
            <a:ext cx="6654800" cy="1138240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>
                <a:latin typeface="Arial" panose="020B0604020202020204" pitchFamily="34" charset="0"/>
              </a:rPr>
              <a:t>Experimental and Simulation Studies of Non-linear Resonances in the ISIS Synchrotron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A80B9D-A009-468E-DD38-1C459E82E2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285750" y="3350869"/>
            <a:ext cx="8535162" cy="1647147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en-GB" dirty="0">
                <a:latin typeface="Arial" panose="020B0604020202020204" pitchFamily="34" charset="0"/>
              </a:rPr>
              <a:t>Esmaeil Ahmadi</a:t>
            </a:r>
          </a:p>
          <a:p>
            <a:pPr algn="ctr"/>
            <a:r>
              <a:rPr lang="en-GB" dirty="0">
                <a:latin typeface="Arial" panose="020B0604020202020204" pitchFamily="34" charset="0"/>
              </a:rPr>
              <a:t>Chris Warsop</a:t>
            </a:r>
          </a:p>
          <a:p>
            <a:pPr algn="ctr"/>
            <a:r>
              <a:rPr lang="en-GB" dirty="0">
                <a:latin typeface="Arial" panose="020B0604020202020204" pitchFamily="34" charset="0"/>
              </a:rPr>
              <a:t>Hayley Cavanagh</a:t>
            </a:r>
          </a:p>
          <a:p>
            <a:pPr algn="ctr"/>
            <a:endParaRPr lang="en-GB" dirty="0">
              <a:latin typeface="Arial" panose="020B0604020202020204" pitchFamily="34" charset="0"/>
            </a:endParaRPr>
          </a:p>
          <a:p>
            <a:pPr algn="ctr"/>
            <a:r>
              <a:rPr lang="en-GB" sz="1400" dirty="0">
                <a:latin typeface="Arial" panose="020B0604020202020204" pitchFamily="34" charset="0"/>
              </a:rPr>
              <a:t>ISIS Neutron and Muon Source · STFC Rutherford Appleton Laboratory</a:t>
            </a:r>
          </a:p>
          <a:p>
            <a:pPr algn="ctr"/>
            <a:endParaRPr lang="en-GB" dirty="0">
              <a:latin typeface="Arial" panose="020B0604020202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17514D-CA92-5C28-8A6F-C434B7EF14D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4300" y="5724075"/>
            <a:ext cx="8648700" cy="263975"/>
          </a:xfrm>
        </p:spPr>
        <p:txBody>
          <a:bodyPr>
            <a:normAutofit lnSpcReduction="10000"/>
          </a:bodyPr>
          <a:lstStyle/>
          <a:p>
            <a:r>
              <a:rPr lang="en-US" sz="1300" dirty="0">
                <a:latin typeface="Arial" panose="020B0604020202020204" pitchFamily="34" charset="0"/>
                <a:ea typeface="Inter" pitchFamily="34" charset="-122"/>
              </a:rPr>
              <a:t>Session A-4 · Beam Loss and Halo Dynamics · Oxford · 2 October 2026</a:t>
            </a:r>
            <a:endParaRPr lang="en-US" sz="1300" dirty="0">
              <a:latin typeface="Arial" panose="020B0604020202020204" pitchFamily="34" charset="0"/>
            </a:endParaRPr>
          </a:p>
          <a:p>
            <a:endParaRPr lang="en-GB" dirty="0"/>
          </a:p>
        </p:txBody>
      </p:sp>
      <p:sp>
        <p:nvSpPr>
          <p:cNvPr id="6" name="Text 0">
            <a:extLst>
              <a:ext uri="{FF2B5EF4-FFF2-40B4-BE49-F238E27FC236}">
                <a16:creationId xmlns:a16="http://schemas.microsoft.com/office/drawing/2014/main" id="{602739B6-8E26-845D-AF61-8CCC382A9854}"/>
              </a:ext>
            </a:extLst>
          </p:cNvPr>
          <p:cNvSpPr/>
          <p:nvPr/>
        </p:nvSpPr>
        <p:spPr>
          <a:xfrm>
            <a:off x="584200" y="745715"/>
            <a:ext cx="10883392" cy="2565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endParaRPr lang="en-US" sz="1300" dirty="0"/>
          </a:p>
        </p:txBody>
      </p:sp>
      <p:sp>
        <p:nvSpPr>
          <p:cNvPr id="9" name="Text 0">
            <a:extLst>
              <a:ext uri="{FF2B5EF4-FFF2-40B4-BE49-F238E27FC236}">
                <a16:creationId xmlns:a16="http://schemas.microsoft.com/office/drawing/2014/main" id="{8BE2F79B-FB17-A39D-7A5B-DDA6D21D4F70}"/>
              </a:ext>
            </a:extLst>
          </p:cNvPr>
          <p:cNvSpPr/>
          <p:nvPr/>
        </p:nvSpPr>
        <p:spPr>
          <a:xfrm>
            <a:off x="724408" y="586965"/>
            <a:ext cx="10883392" cy="2565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200" b="1" kern="0" spc="150" dirty="0">
                <a:solidFill>
                  <a:schemeClr val="tx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SPACE CHARGE 2026 · 7TH ICFA BD MINI-WORKSHOP</a:t>
            </a:r>
            <a:endParaRPr lang="en-US" sz="1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1822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16DAB3-3185-7D2D-C614-C22357B87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-66675"/>
            <a:ext cx="9175750" cy="574675"/>
          </a:xfrm>
        </p:spPr>
        <p:txBody>
          <a:bodyPr>
            <a:normAutofit fontScale="90000"/>
          </a:bodyPr>
          <a:lstStyle/>
          <a:p>
            <a:pPr algn="ctr"/>
            <a:r>
              <a:rPr lang="en-GB" sz="1300" b="1" spc="150" dirty="0">
                <a:solidFill>
                  <a:srgbClr val="B5501D"/>
                </a:solidFill>
                <a:latin typeface="Inter" pitchFamily="34" charset="0"/>
              </a:rPr>
              <a:t>MOTIVATION</a:t>
            </a:r>
            <a:r>
              <a:rPr lang="en-GB" dirty="0">
                <a:solidFill>
                  <a:srgbClr val="003088"/>
                </a:solidFill>
              </a:rPr>
              <a:t> </a:t>
            </a:r>
            <a:br>
              <a:rPr lang="en-GB" dirty="0">
                <a:solidFill>
                  <a:srgbClr val="003088"/>
                </a:solidFill>
              </a:rPr>
            </a:br>
            <a:r>
              <a:rPr lang="en-GB" dirty="0">
                <a:solidFill>
                  <a:srgbClr val="003088"/>
                </a:solidFill>
              </a:rPr>
              <a:t>THE ISIS TUNE FOOTPRINT SAMPLES NON-LINEAR RESONANCES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CD4F5D-06BC-DD33-4893-AB722D2F09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" y="692150"/>
            <a:ext cx="7670800" cy="5130800"/>
          </a:xfrm>
        </p:spPr>
        <p:txBody>
          <a:bodyPr>
            <a:normAutofit/>
          </a:bodyPr>
          <a:lstStyle/>
          <a:p>
            <a:br>
              <a:rPr lang="en-GB" dirty="0"/>
            </a:br>
            <a:endParaRPr lang="en-GB" dirty="0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3B1A140A-A308-D203-0E5A-7C4731A7EDAC}"/>
              </a:ext>
            </a:extLst>
          </p:cNvPr>
          <p:cNvSpPr/>
          <p:nvPr/>
        </p:nvSpPr>
        <p:spPr>
          <a:xfrm>
            <a:off x="157162" y="985330"/>
            <a:ext cx="4840140" cy="23728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85750" indent="-285750" algn="l">
              <a:lnSpc>
                <a:spcPts val="2175"/>
              </a:lnSpc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1D232B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The incoherent tune spread at injection is 0.4 to 0.5 — the footprint simply cannot avoid all the low-order lines</a:t>
            </a:r>
          </a:p>
          <a:p>
            <a:pPr algn="l">
              <a:lnSpc>
                <a:spcPts val="2175"/>
              </a:lnSpc>
            </a:pPr>
            <a:endParaRPr lang="en-GB" sz="1600" dirty="0">
              <a:solidFill>
                <a:srgbClr val="1D232B"/>
              </a:solidFill>
              <a:latin typeface="Times New Roman" panose="02020603050405020304" pitchFamily="18" charset="0"/>
              <a:ea typeface="Inter" pitchFamily="34" charset="-122"/>
              <a:cs typeface="Times New Roman" panose="02020603050405020304" pitchFamily="18" charset="0"/>
            </a:endParaRPr>
          </a:p>
          <a:p>
            <a:pPr marL="285750" indent="-285750" algn="l">
              <a:lnSpc>
                <a:spcPts val="2175"/>
              </a:lnSpc>
              <a:buFont typeface="Arial" panose="020B0604020202020204" pitchFamily="34" charset="0"/>
              <a:buChar char="•"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ISIS operation is not about avoiding these resonances — it's about choosing where the footprint sits and how fast particles sweep across the lines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0D99847-FEEE-1DF6-4246-0BB178C07D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3664" y="848868"/>
            <a:ext cx="5106964" cy="3389904"/>
          </a:xfrm>
          <a:prstGeom prst="rect">
            <a:avLst/>
          </a:prstGeom>
        </p:spPr>
      </p:pic>
      <p:pic>
        <p:nvPicPr>
          <p:cNvPr id="10" name="Image 0" descr="/home/claude/talk/loss_in_time.png">
            <a:extLst>
              <a:ext uri="{FF2B5EF4-FFF2-40B4-BE49-F238E27FC236}">
                <a16:creationId xmlns:a16="http://schemas.microsoft.com/office/drawing/2014/main" id="{5D90CE21-3E7C-77A9-A197-8652A4BAEB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0407" y="4085483"/>
            <a:ext cx="5436140" cy="248772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5A29ACA-A729-BE14-F338-C829962CEB53}"/>
              </a:ext>
            </a:extLst>
          </p:cNvPr>
          <p:cNvSpPr txBox="1"/>
          <p:nvPr/>
        </p:nvSpPr>
        <p:spPr>
          <a:xfrm>
            <a:off x="7556997" y="4960014"/>
            <a:ext cx="2607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ISIS loss budget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3151DB2-40E1-DBBB-5D8C-FAB8FC449D4E}"/>
              </a:ext>
            </a:extLst>
          </p:cNvPr>
          <p:cNvSpPr txBox="1"/>
          <p:nvPr/>
        </p:nvSpPr>
        <p:spPr>
          <a:xfrm>
            <a:off x="0" y="3499845"/>
            <a:ext cx="5410407" cy="13747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lnSpc>
                <a:spcPts val="2030"/>
              </a:lnSpc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1D23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Measurement-based setup on benchmarked models</a:t>
            </a:r>
            <a:r>
              <a:rPr lang="en-US" dirty="0">
                <a:solidFill>
                  <a:srgbClr val="1D23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we are measuring the machine in more detail than ever. Better models give a better basis for operations, improved understanding, and push the high-intensity limit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34244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05EC1A-E1E2-8E02-74C2-F92E998504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91336"/>
            <a:ext cx="5829300" cy="574675"/>
          </a:xfrm>
        </p:spPr>
        <p:txBody>
          <a:bodyPr/>
          <a:lstStyle/>
          <a:p>
            <a:r>
              <a:rPr lang="en-GB" dirty="0"/>
              <a:t>Measurement meets the model?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9F91A3-617F-FA09-1D15-072A3383D0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0874" y="751802"/>
            <a:ext cx="5829300" cy="4553587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At ISIS the dipole bending radius is small and the aperture large — so fringe fields are strong.</a:t>
            </a:r>
          </a:p>
          <a:p>
            <a:pPr marL="0" indent="0">
              <a:buNone/>
            </a:pPr>
            <a:r>
              <a:rPr lang="en-GB" dirty="0"/>
              <a:t>How do we model the machine's nonlinearity?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B01FA0-49EA-905C-4541-A5E56151D6C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pPr/>
              <a:t>3</a:t>
            </a:fld>
            <a:endParaRPr lang="en-GB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CB013EA-86E6-869B-B223-B16072440C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641" y="2211572"/>
            <a:ext cx="4523305" cy="287079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B3AB1BD-43CF-D230-C949-EC4818367DE7}"/>
              </a:ext>
            </a:extLst>
          </p:cNvPr>
          <p:cNvSpPr txBox="1"/>
          <p:nvPr/>
        </p:nvSpPr>
        <p:spPr>
          <a:xfrm>
            <a:off x="579497" y="2659263"/>
            <a:ext cx="32420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Sliced model of the lattice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FEE3D35-EAF9-4C25-5D38-B5CA18E2D8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8078" y="483205"/>
            <a:ext cx="4386992" cy="4553587"/>
          </a:xfrm>
          <a:prstGeom prst="rect">
            <a:avLst/>
          </a:prstGeom>
        </p:spPr>
      </p:pic>
      <p:sp>
        <p:nvSpPr>
          <p:cNvPr id="16" name="Text 0">
            <a:extLst>
              <a:ext uri="{FF2B5EF4-FFF2-40B4-BE49-F238E27FC236}">
                <a16:creationId xmlns:a16="http://schemas.microsoft.com/office/drawing/2014/main" id="{16F79D84-13F9-F946-0429-EBAC7B9DA48F}"/>
              </a:ext>
            </a:extLst>
          </p:cNvPr>
          <p:cNvSpPr/>
          <p:nvPr/>
        </p:nvSpPr>
        <p:spPr>
          <a:xfrm>
            <a:off x="8042593" y="180974"/>
            <a:ext cx="2483640" cy="4449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600" b="1" kern="0" spc="150" dirty="0">
                <a:solidFill>
                  <a:srgbClr val="B5501D"/>
                </a:solidFill>
                <a:latin typeface="Arial" panose="020B0604020202020204" pitchFamily="34" charset="0"/>
                <a:ea typeface="Inter" pitchFamily="34" charset="-122"/>
                <a:cs typeface="Arial" panose="020B0604020202020204" pitchFamily="34" charset="0"/>
              </a:rPr>
              <a:t>MEASUREMENTS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Arrow: Left-Right 16">
            <a:extLst>
              <a:ext uri="{FF2B5EF4-FFF2-40B4-BE49-F238E27FC236}">
                <a16:creationId xmlns:a16="http://schemas.microsoft.com/office/drawing/2014/main" id="{EA02B199-C2E2-56D0-9E11-5CFAA9B7C0D3}"/>
              </a:ext>
            </a:extLst>
          </p:cNvPr>
          <p:cNvSpPr/>
          <p:nvPr/>
        </p:nvSpPr>
        <p:spPr>
          <a:xfrm>
            <a:off x="4874179" y="3221664"/>
            <a:ext cx="2058249" cy="510363"/>
          </a:xfrm>
          <a:prstGeom prst="left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ADFDBC2-C0AA-3173-162B-2FF6D5E40376}"/>
              </a:ext>
            </a:extLst>
          </p:cNvPr>
          <p:cNvSpPr txBox="1"/>
          <p:nvPr/>
        </p:nvSpPr>
        <p:spPr>
          <a:xfrm>
            <a:off x="4942100" y="2298334"/>
            <a:ext cx="24761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Does the model reproduce the measurements?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86210E9-1D73-D5C9-BC1B-E80DF98ADF62}"/>
              </a:ext>
            </a:extLst>
          </p:cNvPr>
          <p:cNvSpPr txBox="1"/>
          <p:nvPr/>
        </p:nvSpPr>
        <p:spPr>
          <a:xfrm>
            <a:off x="7156676" y="4928694"/>
            <a:ext cx="468445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Dynamic tune scan: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3D4450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A fingerprint of the machine's error content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Up/down crossing asymmetry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Stop band width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3D4450"/>
              </a:solidFill>
              <a:latin typeface="Times New Roman" panose="02020603050405020304" pitchFamily="18" charset="0"/>
              <a:ea typeface="Inter" pitchFamily="34" charset="-122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321470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B83E329-CD40-72AA-61E5-32D11C57DED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pPr/>
              <a:t>4</a:t>
            </a:fld>
            <a:endParaRPr lang="en-GB" dirty="0"/>
          </a:p>
        </p:txBody>
      </p:sp>
      <p:sp>
        <p:nvSpPr>
          <p:cNvPr id="7" name="Text 0">
            <a:extLst>
              <a:ext uri="{FF2B5EF4-FFF2-40B4-BE49-F238E27FC236}">
                <a16:creationId xmlns:a16="http://schemas.microsoft.com/office/drawing/2014/main" id="{499EF45C-28BE-3122-DE0A-1C2718AFA9CF}"/>
              </a:ext>
            </a:extLst>
          </p:cNvPr>
          <p:cNvSpPr/>
          <p:nvPr/>
        </p:nvSpPr>
        <p:spPr>
          <a:xfrm>
            <a:off x="654304" y="108595"/>
            <a:ext cx="10883392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kern="0" spc="150" dirty="0">
                <a:solidFill>
                  <a:srgbClr val="B550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</a:t>
            </a:r>
            <a:endParaRPr lang="en-US" sz="1300" dirty="0"/>
          </a:p>
        </p:txBody>
      </p:sp>
      <p:sp>
        <p:nvSpPr>
          <p:cNvPr id="9" name="Text 1">
            <a:extLst>
              <a:ext uri="{FF2B5EF4-FFF2-40B4-BE49-F238E27FC236}">
                <a16:creationId xmlns:a16="http://schemas.microsoft.com/office/drawing/2014/main" id="{C5A49499-450E-8C26-C477-4B8B865CD6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493496"/>
            <a:ext cx="9982200" cy="574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0000"/>
          </a:bodyPr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3000" b="1" dirty="0">
                <a:latin typeface="Arial" pitchFamily="34" charset="0"/>
                <a:ea typeface="Arial" pitchFamily="34" charset="-122"/>
                <a:cs typeface="Arial" pitchFamily="34" charset="-120"/>
              </a:rPr>
              <a:t>Ramp the tune, record everything, simulate the same ramp(Coasting beam, low intensity)</a:t>
            </a:r>
            <a:endParaRPr lang="en-US" sz="3000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E20801BD-5F45-3BC2-05B5-BB8FFBA5074B}"/>
              </a:ext>
            </a:extLst>
          </p:cNvPr>
          <p:cNvGrpSpPr/>
          <p:nvPr/>
        </p:nvGrpSpPr>
        <p:grpSpPr>
          <a:xfrm>
            <a:off x="407617" y="1278095"/>
            <a:ext cx="10560050" cy="1799382"/>
            <a:chOff x="815975" y="2126605"/>
            <a:chExt cx="10560050" cy="1799382"/>
          </a:xfrm>
        </p:grpSpPr>
        <p:sp>
          <p:nvSpPr>
            <p:cNvPr id="27" name="Shape 6">
              <a:extLst>
                <a:ext uri="{FF2B5EF4-FFF2-40B4-BE49-F238E27FC236}">
                  <a16:creationId xmlns:a16="http://schemas.microsoft.com/office/drawing/2014/main" id="{32804276-A6D5-24D3-2D24-343E78C7D64F}"/>
                </a:ext>
              </a:extLst>
            </p:cNvPr>
            <p:cNvSpPr/>
            <p:nvPr/>
          </p:nvSpPr>
          <p:spPr>
            <a:xfrm>
              <a:off x="3495675" y="2126605"/>
              <a:ext cx="2520950" cy="1799382"/>
            </a:xfrm>
            <a:prstGeom prst="roundRect">
              <a:avLst>
                <a:gd name="adj" fmla="val 4764"/>
              </a:avLst>
            </a:prstGeom>
            <a:solidFill>
              <a:srgbClr val="FDFCF9"/>
            </a:solidFill>
            <a:ln w="6350">
              <a:solidFill>
                <a:srgbClr val="D9D5C9"/>
              </a:solidFill>
              <a:prstDash val="soli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8" name="Shape 2">
              <a:extLst>
                <a:ext uri="{FF2B5EF4-FFF2-40B4-BE49-F238E27FC236}">
                  <a16:creationId xmlns:a16="http://schemas.microsoft.com/office/drawing/2014/main" id="{2FC3F4A0-F55A-4B05-5D24-BBC56CC3FB46}"/>
                </a:ext>
              </a:extLst>
            </p:cNvPr>
            <p:cNvSpPr/>
            <p:nvPr/>
          </p:nvSpPr>
          <p:spPr>
            <a:xfrm>
              <a:off x="815975" y="2126605"/>
              <a:ext cx="2520950" cy="1799382"/>
            </a:xfrm>
            <a:prstGeom prst="roundRect">
              <a:avLst>
                <a:gd name="adj" fmla="val 4764"/>
              </a:avLst>
            </a:prstGeom>
            <a:solidFill>
              <a:srgbClr val="FDFCF9"/>
            </a:solidFill>
            <a:ln w="6350">
              <a:solidFill>
                <a:srgbClr val="D9D5C9"/>
              </a:solidFill>
              <a:prstDash val="soli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9" name="Text 3">
              <a:extLst>
                <a:ext uri="{FF2B5EF4-FFF2-40B4-BE49-F238E27FC236}">
                  <a16:creationId xmlns:a16="http://schemas.microsoft.com/office/drawing/2014/main" id="{FB1772E0-9913-0E8F-5067-3D04CBFF3FAA}"/>
                </a:ext>
              </a:extLst>
            </p:cNvPr>
            <p:cNvSpPr/>
            <p:nvPr/>
          </p:nvSpPr>
          <p:spPr>
            <a:xfrm>
              <a:off x="996950" y="2294880"/>
              <a:ext cx="2223770" cy="3276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rmAutofit/>
            </a:bodyPr>
            <a:lstStyle/>
            <a:p>
              <a:pPr marL="0" indent="0" algn="l">
                <a:lnSpc>
                  <a:spcPts val="2380"/>
                </a:lnSpc>
                <a:buNone/>
              </a:pPr>
              <a:r>
                <a:rPr lang="en-US" sz="1700" b="1" dirty="0">
                  <a:solidFill>
                    <a:srgbClr val="B5501D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1</a:t>
              </a:r>
              <a:endParaRPr lang="en-US" sz="1700" dirty="0"/>
            </a:p>
          </p:txBody>
        </p:sp>
        <p:sp>
          <p:nvSpPr>
            <p:cNvPr id="30" name="Text 4">
              <a:extLst>
                <a:ext uri="{FF2B5EF4-FFF2-40B4-BE49-F238E27FC236}">
                  <a16:creationId xmlns:a16="http://schemas.microsoft.com/office/drawing/2014/main" id="{B0CA5287-3815-261F-2734-A3A9EA366A9A}"/>
                </a:ext>
              </a:extLst>
            </p:cNvPr>
            <p:cNvSpPr/>
            <p:nvPr/>
          </p:nvSpPr>
          <p:spPr>
            <a:xfrm>
              <a:off x="996950" y="2647900"/>
              <a:ext cx="2223770" cy="23113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rmAutofit/>
            </a:bodyPr>
            <a:lstStyle/>
            <a:p>
              <a:pPr marL="0" indent="0" algn="l">
                <a:lnSpc>
                  <a:spcPts val="1620"/>
                </a:lnSpc>
                <a:buNone/>
              </a:pPr>
              <a:r>
                <a:rPr lang="en-US" sz="1350" b="1" dirty="0">
                  <a:solidFill>
                    <a:srgbClr val="1D232B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Ramp the tune</a:t>
              </a:r>
              <a:endParaRPr lang="en-US" sz="1350" dirty="0"/>
            </a:p>
          </p:txBody>
        </p:sp>
        <p:sp>
          <p:nvSpPr>
            <p:cNvPr id="31" name="Text 5">
              <a:extLst>
                <a:ext uri="{FF2B5EF4-FFF2-40B4-BE49-F238E27FC236}">
                  <a16:creationId xmlns:a16="http://schemas.microsoft.com/office/drawing/2014/main" id="{D5C6F21C-CE95-E037-6B1A-E63881363C7B}"/>
                </a:ext>
              </a:extLst>
            </p:cNvPr>
            <p:cNvSpPr/>
            <p:nvPr/>
          </p:nvSpPr>
          <p:spPr>
            <a:xfrm>
              <a:off x="996950" y="2904430"/>
              <a:ext cx="2223770" cy="878681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rmAutofit/>
            </a:bodyPr>
            <a:lstStyle/>
            <a:p>
              <a:pPr marL="0" indent="0" algn="l">
                <a:lnSpc>
                  <a:spcPts val="1680"/>
                </a:lnSpc>
                <a:buNone/>
              </a:pPr>
              <a:r>
                <a:rPr lang="en-US" sz="1200" dirty="0">
                  <a:solidFill>
                    <a:srgbClr val="3D4450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Dynamic Qh and Qv ramps across the resonance, from below and from above; fiducial-corrected tunes</a:t>
              </a:r>
              <a:endParaRPr lang="en-US" sz="1200" dirty="0"/>
            </a:p>
          </p:txBody>
        </p:sp>
        <p:sp>
          <p:nvSpPr>
            <p:cNvPr id="32" name="Text 7">
              <a:extLst>
                <a:ext uri="{FF2B5EF4-FFF2-40B4-BE49-F238E27FC236}">
                  <a16:creationId xmlns:a16="http://schemas.microsoft.com/office/drawing/2014/main" id="{7C6D2106-CF9A-0731-3487-B410B66C07D9}"/>
                </a:ext>
              </a:extLst>
            </p:cNvPr>
            <p:cNvSpPr/>
            <p:nvPr/>
          </p:nvSpPr>
          <p:spPr>
            <a:xfrm>
              <a:off x="3676650" y="2294880"/>
              <a:ext cx="2223770" cy="3276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rmAutofit/>
            </a:bodyPr>
            <a:lstStyle/>
            <a:p>
              <a:pPr marL="0" indent="0" algn="l">
                <a:lnSpc>
                  <a:spcPts val="2380"/>
                </a:lnSpc>
                <a:buNone/>
              </a:pPr>
              <a:r>
                <a:rPr lang="en-US" sz="1700" b="1" dirty="0">
                  <a:solidFill>
                    <a:srgbClr val="B5501D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2</a:t>
              </a:r>
              <a:endParaRPr lang="en-US" sz="1700" dirty="0"/>
            </a:p>
          </p:txBody>
        </p:sp>
        <p:sp>
          <p:nvSpPr>
            <p:cNvPr id="33" name="Text 8">
              <a:extLst>
                <a:ext uri="{FF2B5EF4-FFF2-40B4-BE49-F238E27FC236}">
                  <a16:creationId xmlns:a16="http://schemas.microsoft.com/office/drawing/2014/main" id="{BC3A902D-9F35-BAB0-5A43-D4D5F1F61240}"/>
                </a:ext>
              </a:extLst>
            </p:cNvPr>
            <p:cNvSpPr/>
            <p:nvPr/>
          </p:nvSpPr>
          <p:spPr>
            <a:xfrm>
              <a:off x="3676650" y="2647900"/>
              <a:ext cx="2223770" cy="23113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rmAutofit/>
            </a:bodyPr>
            <a:lstStyle/>
            <a:p>
              <a:pPr marL="0" indent="0" algn="l">
                <a:lnSpc>
                  <a:spcPts val="1620"/>
                </a:lnSpc>
                <a:buNone/>
              </a:pPr>
              <a:r>
                <a:rPr lang="en-US" sz="1350" b="1" dirty="0">
                  <a:solidFill>
                    <a:srgbClr val="1D232B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Record the loss</a:t>
              </a:r>
              <a:endParaRPr lang="en-US" sz="1350" dirty="0"/>
            </a:p>
          </p:txBody>
        </p:sp>
        <p:sp>
          <p:nvSpPr>
            <p:cNvPr id="34" name="Text 9">
              <a:extLst>
                <a:ext uri="{FF2B5EF4-FFF2-40B4-BE49-F238E27FC236}">
                  <a16:creationId xmlns:a16="http://schemas.microsoft.com/office/drawing/2014/main" id="{B68426C6-23AC-9DE7-CD43-50F5DB891882}"/>
                </a:ext>
              </a:extLst>
            </p:cNvPr>
            <p:cNvSpPr/>
            <p:nvPr/>
          </p:nvSpPr>
          <p:spPr>
            <a:xfrm>
              <a:off x="3676650" y="2904430"/>
              <a:ext cx="2223770" cy="665361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rmAutofit/>
            </a:bodyPr>
            <a:lstStyle/>
            <a:p>
              <a:pPr marL="0" indent="0" algn="l">
                <a:lnSpc>
                  <a:spcPts val="1680"/>
                </a:lnSpc>
                <a:buNone/>
              </a:pPr>
              <a:r>
                <a:rPr lang="en-US" sz="1200" dirty="0">
                  <a:solidFill>
                    <a:srgbClr val="3D4450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Ring-summed beam-loss monitors plus the intensity monitor, through the crossing</a:t>
              </a:r>
              <a:endParaRPr lang="en-US" sz="1200" dirty="0"/>
            </a:p>
          </p:txBody>
        </p:sp>
        <p:sp>
          <p:nvSpPr>
            <p:cNvPr id="35" name="Shape 10">
              <a:extLst>
                <a:ext uri="{FF2B5EF4-FFF2-40B4-BE49-F238E27FC236}">
                  <a16:creationId xmlns:a16="http://schemas.microsoft.com/office/drawing/2014/main" id="{62C916C9-8A6B-BFCD-7739-616B93FF8BD5}"/>
                </a:ext>
              </a:extLst>
            </p:cNvPr>
            <p:cNvSpPr/>
            <p:nvPr/>
          </p:nvSpPr>
          <p:spPr>
            <a:xfrm>
              <a:off x="6175375" y="2126605"/>
              <a:ext cx="2520950" cy="1799382"/>
            </a:xfrm>
            <a:prstGeom prst="roundRect">
              <a:avLst>
                <a:gd name="adj" fmla="val 4764"/>
              </a:avLst>
            </a:prstGeom>
            <a:solidFill>
              <a:srgbClr val="FDFCF9"/>
            </a:solidFill>
            <a:ln w="6350">
              <a:solidFill>
                <a:srgbClr val="D9D5C9"/>
              </a:solidFill>
              <a:prstDash val="soli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6" name="Text 11">
              <a:extLst>
                <a:ext uri="{FF2B5EF4-FFF2-40B4-BE49-F238E27FC236}">
                  <a16:creationId xmlns:a16="http://schemas.microsoft.com/office/drawing/2014/main" id="{47860B61-4779-E910-D5A5-22AFCDEED7A7}"/>
                </a:ext>
              </a:extLst>
            </p:cNvPr>
            <p:cNvSpPr/>
            <p:nvPr/>
          </p:nvSpPr>
          <p:spPr>
            <a:xfrm>
              <a:off x="6356350" y="2294880"/>
              <a:ext cx="2223770" cy="3276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rmAutofit/>
            </a:bodyPr>
            <a:lstStyle/>
            <a:p>
              <a:pPr marL="0" indent="0" algn="l">
                <a:lnSpc>
                  <a:spcPts val="2380"/>
                </a:lnSpc>
                <a:buNone/>
              </a:pPr>
              <a:r>
                <a:rPr lang="en-US" sz="1700" b="1" dirty="0">
                  <a:solidFill>
                    <a:srgbClr val="B5501D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3</a:t>
              </a:r>
              <a:endParaRPr lang="en-US" sz="1700" dirty="0"/>
            </a:p>
          </p:txBody>
        </p:sp>
        <p:sp>
          <p:nvSpPr>
            <p:cNvPr id="37" name="Text 12">
              <a:extLst>
                <a:ext uri="{FF2B5EF4-FFF2-40B4-BE49-F238E27FC236}">
                  <a16:creationId xmlns:a16="http://schemas.microsoft.com/office/drawing/2014/main" id="{4EBE357B-F144-D7F5-79A2-69242A3F569D}"/>
                </a:ext>
              </a:extLst>
            </p:cNvPr>
            <p:cNvSpPr/>
            <p:nvPr/>
          </p:nvSpPr>
          <p:spPr>
            <a:xfrm>
              <a:off x="6356350" y="2647900"/>
              <a:ext cx="2223770" cy="23113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rmAutofit/>
            </a:bodyPr>
            <a:lstStyle/>
            <a:p>
              <a:pPr marL="0" indent="0" algn="l">
                <a:lnSpc>
                  <a:spcPts val="1620"/>
                </a:lnSpc>
                <a:buNone/>
              </a:pPr>
              <a:r>
                <a:rPr lang="en-US" sz="1350" b="1" dirty="0">
                  <a:solidFill>
                    <a:srgbClr val="1D232B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Watch the halo</a:t>
              </a:r>
              <a:endParaRPr lang="en-US" sz="1350" dirty="0"/>
            </a:p>
          </p:txBody>
        </p:sp>
        <p:sp>
          <p:nvSpPr>
            <p:cNvPr id="38" name="Text 13">
              <a:extLst>
                <a:ext uri="{FF2B5EF4-FFF2-40B4-BE49-F238E27FC236}">
                  <a16:creationId xmlns:a16="http://schemas.microsoft.com/office/drawing/2014/main" id="{450CF615-2268-592D-9F15-B8C93BC372C3}"/>
                </a:ext>
              </a:extLst>
            </p:cNvPr>
            <p:cNvSpPr/>
            <p:nvPr/>
          </p:nvSpPr>
          <p:spPr>
            <a:xfrm>
              <a:off x="6356350" y="2904430"/>
              <a:ext cx="2223770" cy="665361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rmAutofit/>
            </a:bodyPr>
            <a:lstStyle/>
            <a:p>
              <a:pPr marL="0" indent="0" algn="l">
                <a:lnSpc>
                  <a:spcPts val="1680"/>
                </a:lnSpc>
                <a:buNone/>
              </a:pPr>
              <a:r>
                <a:rPr lang="en-US" sz="1200" dirty="0">
                  <a:solidFill>
                    <a:srgbClr val="3D4450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R6HPM1 / R6VPM2 profile monitors: tails and halo forming as the beam crosses</a:t>
              </a:r>
              <a:endParaRPr lang="en-US" sz="1200" dirty="0"/>
            </a:p>
          </p:txBody>
        </p:sp>
        <p:sp>
          <p:nvSpPr>
            <p:cNvPr id="39" name="Shape 14">
              <a:extLst>
                <a:ext uri="{FF2B5EF4-FFF2-40B4-BE49-F238E27FC236}">
                  <a16:creationId xmlns:a16="http://schemas.microsoft.com/office/drawing/2014/main" id="{B568F5D4-40C4-72B3-5930-A54AF86D3FEE}"/>
                </a:ext>
              </a:extLst>
            </p:cNvPr>
            <p:cNvSpPr/>
            <p:nvPr/>
          </p:nvSpPr>
          <p:spPr>
            <a:xfrm>
              <a:off x="8855075" y="2126605"/>
              <a:ext cx="2520950" cy="1799382"/>
            </a:xfrm>
            <a:prstGeom prst="roundRect">
              <a:avLst>
                <a:gd name="adj" fmla="val 4764"/>
              </a:avLst>
            </a:prstGeom>
            <a:solidFill>
              <a:srgbClr val="FDFCF9"/>
            </a:solidFill>
            <a:ln w="6350">
              <a:solidFill>
                <a:srgbClr val="D9D5C9"/>
              </a:solidFill>
              <a:prstDash val="soli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" name="Text 15">
              <a:extLst>
                <a:ext uri="{FF2B5EF4-FFF2-40B4-BE49-F238E27FC236}">
                  <a16:creationId xmlns:a16="http://schemas.microsoft.com/office/drawing/2014/main" id="{E3FB6E91-CDCD-288D-A95A-333CFFD869AD}"/>
                </a:ext>
              </a:extLst>
            </p:cNvPr>
            <p:cNvSpPr/>
            <p:nvPr/>
          </p:nvSpPr>
          <p:spPr>
            <a:xfrm>
              <a:off x="9036050" y="2294880"/>
              <a:ext cx="2223770" cy="3276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rmAutofit/>
            </a:bodyPr>
            <a:lstStyle/>
            <a:p>
              <a:pPr marL="0" indent="0" algn="l">
                <a:lnSpc>
                  <a:spcPts val="2380"/>
                </a:lnSpc>
                <a:buNone/>
              </a:pPr>
              <a:r>
                <a:rPr lang="en-US" sz="1700" b="1" dirty="0">
                  <a:solidFill>
                    <a:srgbClr val="B5501D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4</a:t>
              </a:r>
              <a:endParaRPr lang="en-US" sz="1700" dirty="0"/>
            </a:p>
          </p:txBody>
        </p:sp>
        <p:sp>
          <p:nvSpPr>
            <p:cNvPr id="41" name="Text 16">
              <a:extLst>
                <a:ext uri="{FF2B5EF4-FFF2-40B4-BE49-F238E27FC236}">
                  <a16:creationId xmlns:a16="http://schemas.microsoft.com/office/drawing/2014/main" id="{1E289DED-51DC-878E-25DA-F38D4F87A745}"/>
                </a:ext>
              </a:extLst>
            </p:cNvPr>
            <p:cNvSpPr/>
            <p:nvPr/>
          </p:nvSpPr>
          <p:spPr>
            <a:xfrm>
              <a:off x="9036050" y="2647900"/>
              <a:ext cx="2223770" cy="23113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rmAutofit/>
            </a:bodyPr>
            <a:lstStyle/>
            <a:p>
              <a:pPr marL="0" indent="0" algn="l">
                <a:lnSpc>
                  <a:spcPts val="1620"/>
                </a:lnSpc>
                <a:buNone/>
              </a:pPr>
              <a:r>
                <a:rPr lang="en-US" sz="1350" b="1" dirty="0">
                  <a:solidFill>
                    <a:srgbClr val="1D232B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Simulate the ramp</a:t>
              </a:r>
              <a:endParaRPr lang="en-US" sz="1350" dirty="0"/>
            </a:p>
          </p:txBody>
        </p:sp>
        <p:sp>
          <p:nvSpPr>
            <p:cNvPr id="42" name="Text 17">
              <a:extLst>
                <a:ext uri="{FF2B5EF4-FFF2-40B4-BE49-F238E27FC236}">
                  <a16:creationId xmlns:a16="http://schemas.microsoft.com/office/drawing/2014/main" id="{B6871B2F-8DB3-2D4A-5E5A-EC34DA30F46F}"/>
                </a:ext>
              </a:extLst>
            </p:cNvPr>
            <p:cNvSpPr/>
            <p:nvPr/>
          </p:nvSpPr>
          <p:spPr>
            <a:xfrm>
              <a:off x="9036050" y="2904430"/>
              <a:ext cx="2223770" cy="878681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rmAutofit/>
            </a:bodyPr>
            <a:lstStyle/>
            <a:p>
              <a:pPr marL="0" indent="0" algn="l">
                <a:lnSpc>
                  <a:spcPts val="1680"/>
                </a:lnSpc>
                <a:buNone/>
              </a:pPr>
              <a:r>
                <a:rPr lang="en-US" sz="1200" dirty="0">
                  <a:solidFill>
                    <a:srgbClr val="3D4450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The identical dynamic tune ramp in Xsuite (two trim families) — not a static tune grid</a:t>
              </a:r>
              <a:endParaRPr lang="en-US" sz="1200" dirty="0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84A7293E-FE17-5189-61EA-BBA9A4EEF734}"/>
              </a:ext>
            </a:extLst>
          </p:cNvPr>
          <p:cNvGrpSpPr/>
          <p:nvPr/>
        </p:nvGrpSpPr>
        <p:grpSpPr>
          <a:xfrm>
            <a:off x="190926" y="3173248"/>
            <a:ext cx="3077366" cy="2406657"/>
            <a:chOff x="4502003" y="390579"/>
            <a:chExt cx="4207811" cy="2898151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7B363BF2-7809-51A0-6F0B-1A19EABAEE4D}"/>
                </a:ext>
              </a:extLst>
            </p:cNvPr>
            <p:cNvGrpSpPr/>
            <p:nvPr/>
          </p:nvGrpSpPr>
          <p:grpSpPr>
            <a:xfrm>
              <a:off x="4502003" y="983934"/>
              <a:ext cx="4207811" cy="2304796"/>
              <a:chOff x="4026584" y="1179637"/>
              <a:chExt cx="3738465" cy="2243079"/>
            </a:xfrm>
          </p:grpSpPr>
          <p:pic>
            <p:nvPicPr>
              <p:cNvPr id="6" name="Picture 5" descr="A graph with orange and blue lines&#10;&#10;AI-generated content may be incorrect.">
                <a:extLst>
                  <a:ext uri="{FF2B5EF4-FFF2-40B4-BE49-F238E27FC236}">
                    <a16:creationId xmlns:a16="http://schemas.microsoft.com/office/drawing/2014/main" id="{6262BBA5-27FC-2F07-D96F-388858BC95E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026584" y="1179637"/>
                <a:ext cx="3738465" cy="2243079"/>
              </a:xfrm>
              <a:prstGeom prst="rect">
                <a:avLst/>
              </a:prstGeom>
            </p:spPr>
          </p:pic>
          <p:sp>
            <p:nvSpPr>
              <p:cNvPr id="8" name="Plus Sign 7">
                <a:extLst>
                  <a:ext uri="{FF2B5EF4-FFF2-40B4-BE49-F238E27FC236}">
                    <a16:creationId xmlns:a16="http://schemas.microsoft.com/office/drawing/2014/main" id="{5FD26A86-8AC5-2C6A-C849-512A78E3E770}"/>
                  </a:ext>
                </a:extLst>
              </p:cNvPr>
              <p:cNvSpPr/>
              <p:nvPr/>
            </p:nvSpPr>
            <p:spPr>
              <a:xfrm>
                <a:off x="7457419" y="2794836"/>
                <a:ext cx="249835" cy="217714"/>
              </a:xfrm>
              <a:prstGeom prst="mathPlus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" name="Multiplication Sign 9">
                <a:extLst>
                  <a:ext uri="{FF2B5EF4-FFF2-40B4-BE49-F238E27FC236}">
                    <a16:creationId xmlns:a16="http://schemas.microsoft.com/office/drawing/2014/main" id="{07B7EA08-27C9-C0B2-8A65-18DF57EC0F73}"/>
                  </a:ext>
                </a:extLst>
              </p:cNvPr>
              <p:cNvSpPr/>
              <p:nvPr/>
            </p:nvSpPr>
            <p:spPr>
              <a:xfrm>
                <a:off x="4472683" y="1282487"/>
                <a:ext cx="300720" cy="229635"/>
              </a:xfrm>
              <a:prstGeom prst="mathMultiply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14298F0-4B48-7E84-16F5-F05D0A312440}"/>
                </a:ext>
              </a:extLst>
            </p:cNvPr>
            <p:cNvSpPr txBox="1"/>
            <p:nvPr/>
          </p:nvSpPr>
          <p:spPr>
            <a:xfrm>
              <a:off x="5648637" y="390579"/>
              <a:ext cx="1834876" cy="4447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dirty="0">
                  <a:solidFill>
                    <a:prstClr val="black"/>
                  </a:solidFill>
                  <a:latin typeface="Arial" panose="020B0604020202020204"/>
                </a:rPr>
                <a:t>Q ramp </a:t>
              </a:r>
              <a:endParaRPr lang="en-GB" dirty="0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F406F52-C478-9211-27F2-829EE87C29F0}"/>
              </a:ext>
            </a:extLst>
          </p:cNvPr>
          <p:cNvGrpSpPr/>
          <p:nvPr/>
        </p:nvGrpSpPr>
        <p:grpSpPr>
          <a:xfrm>
            <a:off x="2928567" y="3224038"/>
            <a:ext cx="4854466" cy="2517443"/>
            <a:chOff x="2928567" y="3224038"/>
            <a:chExt cx="4854466" cy="2517443"/>
          </a:xfrm>
        </p:grpSpPr>
        <p:pic>
          <p:nvPicPr>
            <p:cNvPr id="12" name="Picture 11" descr="A graph of a graph showing different colored lines&#10;&#10;AI-generated content may be incorrect.">
              <a:extLst>
                <a:ext uri="{FF2B5EF4-FFF2-40B4-BE49-F238E27FC236}">
                  <a16:creationId xmlns:a16="http://schemas.microsoft.com/office/drawing/2014/main" id="{701419C6-A2AD-2BE9-B851-1DB6141DAA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49593" y="3658727"/>
              <a:ext cx="3740398" cy="2082754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39E9C65-CBA7-009E-5C92-2BBCBE14AAED}"/>
                </a:ext>
              </a:extLst>
            </p:cNvPr>
            <p:cNvSpPr txBox="1"/>
            <p:nvPr/>
          </p:nvSpPr>
          <p:spPr>
            <a:xfrm>
              <a:off x="2928567" y="3224038"/>
              <a:ext cx="48544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Beam loss while approaching the resonance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7B1DCE5-C9DF-5573-1A93-6415B73D17DE}"/>
              </a:ext>
            </a:extLst>
          </p:cNvPr>
          <p:cNvGrpSpPr/>
          <p:nvPr/>
        </p:nvGrpSpPr>
        <p:grpSpPr>
          <a:xfrm>
            <a:off x="7392911" y="3181367"/>
            <a:ext cx="3114644" cy="2560114"/>
            <a:chOff x="7377008" y="3275111"/>
            <a:chExt cx="3114644" cy="2560114"/>
          </a:xfrm>
        </p:grpSpPr>
        <p:pic>
          <p:nvPicPr>
            <p:cNvPr id="15" name="Image 1" descr="figs/oct50_P0.png">
              <a:extLst>
                <a:ext uri="{FF2B5EF4-FFF2-40B4-BE49-F238E27FC236}">
                  <a16:creationId xmlns:a16="http://schemas.microsoft.com/office/drawing/2014/main" id="{8D171D62-78CF-DC47-A231-9DFB44DB329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377008" y="3658727"/>
              <a:ext cx="3114644" cy="2176498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69CF925-710E-67FB-3941-E376F2FF080B}"/>
                </a:ext>
              </a:extLst>
            </p:cNvPr>
            <p:cNvSpPr txBox="1"/>
            <p:nvPr/>
          </p:nvSpPr>
          <p:spPr>
            <a:xfrm>
              <a:off x="7893657" y="3275111"/>
              <a:ext cx="24441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Beam Profile (RGI)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35651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396241" y="276520"/>
            <a:ext cx="111556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308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Sextupole compensation of the residual 3Qₓ = 13 error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003088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sp>
        <p:nvSpPr>
          <p:cNvPr id="6" name="Text 2"/>
          <p:cNvSpPr/>
          <p:nvPr/>
        </p:nvSpPr>
        <p:spPr>
          <a:xfrm>
            <a:off x="1064934" y="1126873"/>
            <a:ext cx="3116540" cy="324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srgbClr val="5A648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Beam loss vs Qx along the ramp</a:t>
            </a:r>
            <a:endParaRPr kumimoji="0" lang="en-US" sz="16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FAD61AD-7856-0EC5-B6EF-85E91397736A}"/>
              </a:ext>
            </a:extLst>
          </p:cNvPr>
          <p:cNvSpPr txBox="1"/>
          <p:nvPr/>
        </p:nvSpPr>
        <p:spPr>
          <a:xfrm>
            <a:off x="6038385" y="1618668"/>
            <a:ext cx="167284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Beam profile with residual</a:t>
            </a:r>
          </a:p>
          <a:p>
            <a:r>
              <a:rPr lang="en-GB" sz="1600" dirty="0"/>
              <a:t>Sextupole exciting 3Qx=13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5A4491C2-239A-9957-8472-262B518F9B0D}"/>
              </a:ext>
            </a:extLst>
          </p:cNvPr>
          <p:cNvSpPr/>
          <p:nvPr/>
        </p:nvSpPr>
        <p:spPr>
          <a:xfrm>
            <a:off x="7536597" y="1737981"/>
            <a:ext cx="454151" cy="41549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BA7EDC3-260D-342D-FF94-806A6F602012}"/>
              </a:ext>
            </a:extLst>
          </p:cNvPr>
          <p:cNvSpPr txBox="1"/>
          <p:nvPr/>
        </p:nvSpPr>
        <p:spPr>
          <a:xfrm>
            <a:off x="5983297" y="4336091"/>
            <a:ext cx="16119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Beam profile after sextupole compensation</a:t>
            </a:r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F75B5717-1F25-6516-C378-BA89379AF8FF}"/>
              </a:ext>
            </a:extLst>
          </p:cNvPr>
          <p:cNvSpPr/>
          <p:nvPr/>
        </p:nvSpPr>
        <p:spPr>
          <a:xfrm>
            <a:off x="7559337" y="4543841"/>
            <a:ext cx="454151" cy="41549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20EBE659-61BE-E97C-A0B5-5DC2185C4C7A}"/>
              </a:ext>
            </a:extLst>
          </p:cNvPr>
          <p:cNvCxnSpPr/>
          <p:nvPr/>
        </p:nvCxnSpPr>
        <p:spPr>
          <a:xfrm>
            <a:off x="1963772" y="2161900"/>
            <a:ext cx="379378" cy="2098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29BCC74-A4EB-742F-0F82-0B6B89DCBD71}"/>
              </a:ext>
            </a:extLst>
          </p:cNvPr>
          <p:cNvGrpSpPr/>
          <p:nvPr/>
        </p:nvGrpSpPr>
        <p:grpSpPr>
          <a:xfrm>
            <a:off x="130931" y="1404532"/>
            <a:ext cx="5476043" cy="4422110"/>
            <a:chOff x="437309" y="833543"/>
            <a:chExt cx="5081506" cy="3605339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E68FBB10-7D86-7E28-B775-9DB81F1A698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7309" y="833543"/>
              <a:ext cx="5081506" cy="3169627"/>
            </a:xfrm>
            <a:prstGeom prst="rect">
              <a:avLst/>
            </a:prstGeom>
          </p:spPr>
        </p:pic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13C1F266-7271-C271-7260-C5CCBC963C97}"/>
                </a:ext>
              </a:extLst>
            </p:cNvPr>
            <p:cNvGrpSpPr/>
            <p:nvPr/>
          </p:nvGrpSpPr>
          <p:grpSpPr>
            <a:xfrm>
              <a:off x="2333474" y="1008086"/>
              <a:ext cx="1056466" cy="3430796"/>
              <a:chOff x="2343150" y="937260"/>
              <a:chExt cx="1014501" cy="3303692"/>
            </a:xfrm>
          </p:grpSpPr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286E3491-ADB9-69B7-B385-E46645EA8185}"/>
                  </a:ext>
                </a:extLst>
              </p:cNvPr>
              <p:cNvCxnSpPr/>
              <p:nvPr/>
            </p:nvCxnSpPr>
            <p:spPr>
              <a:xfrm>
                <a:off x="2609850" y="937260"/>
                <a:ext cx="0" cy="3110880"/>
              </a:xfrm>
              <a:prstGeom prst="line">
                <a:avLst/>
              </a:prstGeom>
              <a:ln w="28575">
                <a:solidFill>
                  <a:srgbClr val="C0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2" name="TextBox 31">
                    <a:extLst>
                      <a:ext uri="{FF2B5EF4-FFF2-40B4-BE49-F238E27FC236}">
                        <a16:creationId xmlns:a16="http://schemas.microsoft.com/office/drawing/2014/main" id="{3DF27672-C4AA-67BA-31DC-BEFBC9E25D42}"/>
                      </a:ext>
                    </a:extLst>
                  </p:cNvPr>
                  <p:cNvSpPr txBox="1"/>
                  <p:nvPr/>
                </p:nvSpPr>
                <p:spPr>
                  <a:xfrm>
                    <a:off x="2343150" y="3994731"/>
                    <a:ext cx="1014501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GB" sz="1000" b="1" dirty="0"/>
                      <a:t>3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en-GB" sz="1000" b="1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000" b="1" i="1" dirty="0">
                                <a:latin typeface="Cambria Math" panose="02040503050406030204" pitchFamily="18" charset="0"/>
                              </a:rPr>
                              <m:t>𝑸</m:t>
                            </m:r>
                          </m:e>
                          <m:sub>
                            <m:r>
                              <a:rPr lang="en-GB" sz="1000" b="1" i="1" dirty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sub>
                        </m:sSub>
                      </m:oMath>
                    </a14:m>
                    <a:r>
                      <a:rPr lang="en-GB" sz="1000" b="1" dirty="0"/>
                      <a:t>=13</a:t>
                    </a:r>
                  </a:p>
                </p:txBody>
              </p:sp>
            </mc:Choice>
            <mc:Fallback xmlns="">
              <p:sp>
                <p:nvSpPr>
                  <p:cNvPr id="32" name="TextBox 31">
                    <a:extLst>
                      <a:ext uri="{FF2B5EF4-FFF2-40B4-BE49-F238E27FC236}">
                        <a16:creationId xmlns:a16="http://schemas.microsoft.com/office/drawing/2014/main" id="{3DF27672-C4AA-67BA-31DC-BEFBC9E25D4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343150" y="3994731"/>
                    <a:ext cx="1014501" cy="246221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1D5F6933-4751-5376-28FE-C8E04031F8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6703" y="3760140"/>
            <a:ext cx="3354818" cy="237482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CF05347-FCCE-8C63-09AF-6FCA67B299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10527" y="1062270"/>
            <a:ext cx="3354819" cy="2374827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5472583F-DE13-781A-6E6E-2CF21702F80C}"/>
              </a:ext>
            </a:extLst>
          </p:cNvPr>
          <p:cNvSpPr txBox="1"/>
          <p:nvPr/>
        </p:nvSpPr>
        <p:spPr>
          <a:xfrm>
            <a:off x="394731" y="33519"/>
            <a:ext cx="3786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Nonlinear model calibration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98F4390-6C98-838E-0BB0-07C632DFC84F}"/>
              </a:ext>
            </a:extLst>
          </p:cNvPr>
          <p:cNvSpPr txBox="1"/>
          <p:nvPr/>
        </p:nvSpPr>
        <p:spPr>
          <a:xfrm>
            <a:off x="817437" y="2390429"/>
            <a:ext cx="1440472" cy="738664"/>
          </a:xfrm>
          <a:prstGeom prst="rect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wrap="square" rtlCol="0">
            <a:spAutoFit/>
          </a:bodyPr>
          <a:lstStyle/>
          <a:p>
            <a:r>
              <a:rPr lang="en-GB" sz="1400" dirty="0"/>
              <a:t>Loss from residual sext error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3B527680-BB08-4A34-BF67-8A050E132C0C}"/>
              </a:ext>
            </a:extLst>
          </p:cNvPr>
          <p:cNvCxnSpPr/>
          <p:nvPr/>
        </p:nvCxnSpPr>
        <p:spPr>
          <a:xfrm>
            <a:off x="1807535" y="3072809"/>
            <a:ext cx="255181" cy="3642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C457961F-2110-E19C-1A7D-3CFBD9E73F3D}"/>
              </a:ext>
            </a:extLst>
          </p:cNvPr>
          <p:cNvCxnSpPr/>
          <p:nvPr/>
        </p:nvCxnSpPr>
        <p:spPr>
          <a:xfrm flipH="1">
            <a:off x="2892056" y="2759761"/>
            <a:ext cx="829339" cy="17482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AD3F98C5-5844-73F6-7408-20ABAFA8D94E}"/>
              </a:ext>
            </a:extLst>
          </p:cNvPr>
          <p:cNvSpPr txBox="1"/>
          <p:nvPr/>
        </p:nvSpPr>
        <p:spPr>
          <a:xfrm>
            <a:off x="3815340" y="2449665"/>
            <a:ext cx="20909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Over drive with sextupole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B1D0BCB6-DCFD-6F1D-B4C1-58AB835B1093}"/>
              </a:ext>
            </a:extLst>
          </p:cNvPr>
          <p:cNvCxnSpPr/>
          <p:nvPr/>
        </p:nvCxnSpPr>
        <p:spPr>
          <a:xfrm flipH="1">
            <a:off x="2647507" y="3760140"/>
            <a:ext cx="808074" cy="460986"/>
          </a:xfrm>
          <a:prstGeom prst="straightConnector1">
            <a:avLst/>
          </a:prstGeom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449A9DAD-06E5-6473-0FD7-17F970D71563}"/>
              </a:ext>
            </a:extLst>
          </p:cNvPr>
          <p:cNvSpPr txBox="1"/>
          <p:nvPr/>
        </p:nvSpPr>
        <p:spPr>
          <a:xfrm>
            <a:off x="3455581" y="3525817"/>
            <a:ext cx="17444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Compensate by one  DC sextupole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5A4C8A68-04F5-DFA6-33AB-6A9EAF721E13}"/>
              </a:ext>
            </a:extLst>
          </p:cNvPr>
          <p:cNvCxnSpPr>
            <a:cxnSpLocks/>
          </p:cNvCxnSpPr>
          <p:nvPr/>
        </p:nvCxnSpPr>
        <p:spPr>
          <a:xfrm>
            <a:off x="9968646" y="778544"/>
            <a:ext cx="0" cy="2658553"/>
          </a:xfrm>
          <a:prstGeom prst="line">
            <a:avLst/>
          </a:prstGeom>
          <a:ln w="28575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F5E3D861-4F9E-D6F4-0E39-29810C66B305}"/>
              </a:ext>
            </a:extLst>
          </p:cNvPr>
          <p:cNvSpPr txBox="1"/>
          <p:nvPr/>
        </p:nvSpPr>
        <p:spPr>
          <a:xfrm>
            <a:off x="9363456" y="471085"/>
            <a:ext cx="1389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/>
              <a:t>Qx</a:t>
            </a:r>
            <a:r>
              <a:rPr lang="en-GB" dirty="0"/>
              <a:t>=4.333</a:t>
            </a:r>
          </a:p>
        </p:txBody>
      </p:sp>
      <p:sp>
        <p:nvSpPr>
          <p:cNvPr id="2" name="Arrow: Left 1">
            <a:extLst>
              <a:ext uri="{FF2B5EF4-FFF2-40B4-BE49-F238E27FC236}">
                <a16:creationId xmlns:a16="http://schemas.microsoft.com/office/drawing/2014/main" id="{0D9ED9F7-EC25-3E71-C962-96BEE48A6CDC}"/>
              </a:ext>
            </a:extLst>
          </p:cNvPr>
          <p:cNvSpPr/>
          <p:nvPr/>
        </p:nvSpPr>
        <p:spPr>
          <a:xfrm>
            <a:off x="4407419" y="5084064"/>
            <a:ext cx="1060693" cy="20815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96DBEC7-16C4-94D0-9B5B-F55652A4104A}"/>
              </a:ext>
            </a:extLst>
          </p:cNvPr>
          <p:cNvSpPr txBox="1"/>
          <p:nvPr/>
        </p:nvSpPr>
        <p:spPr>
          <a:xfrm>
            <a:off x="4407419" y="5291503"/>
            <a:ext cx="20909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Tune ramp direction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515112" y="251460"/>
            <a:ext cx="111556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308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Octupole compensation of the residual 4Qₓ = 17 resonance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003088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sp>
        <p:nvSpPr>
          <p:cNvPr id="6" name="Text 2"/>
          <p:cNvSpPr/>
          <p:nvPr/>
        </p:nvSpPr>
        <p:spPr>
          <a:xfrm>
            <a:off x="515112" y="940832"/>
            <a:ext cx="6370319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srgbClr val="5A648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BLM and intensity vs Qx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5A648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across the 4Qx = 17 crossing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sp>
        <p:nvSpPr>
          <p:cNvPr id="7" name="Text 3"/>
          <p:cNvSpPr/>
          <p:nvPr/>
        </p:nvSpPr>
        <p:spPr>
          <a:xfrm>
            <a:off x="167906" y="4893150"/>
            <a:ext cx="592504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marR="0" lvl="0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1A223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 single DC octupole at 50 A partially compensates the crossing — k₃L = 1.10 m⁻³ at the null (0.15701·I·L_eff / Bρ, L_eff = 0.1719 m)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880790B-CF94-8924-DC00-8E81CDB2E3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2666" y="1247524"/>
            <a:ext cx="3274968" cy="236237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E9D13E8-7384-09E7-69F8-92056EAA8F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4566" y="4048140"/>
            <a:ext cx="3274968" cy="236237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AFA3DB6-5854-787E-C189-C48C0BE4B7BD}"/>
              </a:ext>
            </a:extLst>
          </p:cNvPr>
          <p:cNvSpPr txBox="1"/>
          <p:nvPr/>
        </p:nvSpPr>
        <p:spPr>
          <a:xfrm>
            <a:off x="6257333" y="1741308"/>
            <a:ext cx="15209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Beam profile with residual</a:t>
            </a:r>
          </a:p>
          <a:p>
            <a:r>
              <a:rPr lang="en-GB" sz="1600" dirty="0"/>
              <a:t>octupole</a:t>
            </a:r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8AC82BD4-792B-BF74-15D4-6D2302A641CD}"/>
              </a:ext>
            </a:extLst>
          </p:cNvPr>
          <p:cNvSpPr/>
          <p:nvPr/>
        </p:nvSpPr>
        <p:spPr>
          <a:xfrm>
            <a:off x="7652003" y="1839571"/>
            <a:ext cx="454151" cy="41549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0285218-CBEA-7106-8AA3-70F41E977239}"/>
              </a:ext>
            </a:extLst>
          </p:cNvPr>
          <p:cNvSpPr txBox="1"/>
          <p:nvPr/>
        </p:nvSpPr>
        <p:spPr>
          <a:xfrm>
            <a:off x="6167414" y="4696099"/>
            <a:ext cx="16119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Beam profile after octupole compensation</a:t>
            </a:r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2142E849-CAE0-EFB3-44C9-9A527CB1A961}"/>
              </a:ext>
            </a:extLst>
          </p:cNvPr>
          <p:cNvSpPr/>
          <p:nvPr/>
        </p:nvSpPr>
        <p:spPr>
          <a:xfrm>
            <a:off x="7652003" y="4817538"/>
            <a:ext cx="454151" cy="41549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4AE8B3B-D3C1-5095-D58A-AFDFD0373DF1}"/>
              </a:ext>
            </a:extLst>
          </p:cNvPr>
          <p:cNvSpPr txBox="1"/>
          <p:nvPr/>
        </p:nvSpPr>
        <p:spPr>
          <a:xfrm>
            <a:off x="1207960" y="1987158"/>
            <a:ext cx="878396" cy="738664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50" dirty="0"/>
              <a:t>Loss from residual octupole  error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C0110632-7361-7099-21DA-8C3FAC849D22}"/>
              </a:ext>
            </a:extLst>
          </p:cNvPr>
          <p:cNvCxnSpPr/>
          <p:nvPr/>
        </p:nvCxnSpPr>
        <p:spPr>
          <a:xfrm>
            <a:off x="1933575" y="2255070"/>
            <a:ext cx="390525" cy="1736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71063C1D-E85F-7242-C6CC-B4BA1C2DA0C6}"/>
              </a:ext>
            </a:extLst>
          </p:cNvPr>
          <p:cNvGrpSpPr/>
          <p:nvPr/>
        </p:nvGrpSpPr>
        <p:grpSpPr>
          <a:xfrm>
            <a:off x="269193" y="1210732"/>
            <a:ext cx="5773476" cy="3408945"/>
            <a:chOff x="319476" y="898482"/>
            <a:chExt cx="5773476" cy="3408945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EAA8625-60FB-ABCA-C3EC-6A08CDA1965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19476" y="898482"/>
              <a:ext cx="5773476" cy="3347646"/>
            </a:xfrm>
            <a:prstGeom prst="rect">
              <a:avLst/>
            </a:prstGeom>
          </p:spPr>
        </p:pic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2543CC85-E36B-8921-509C-4D410C3FA260}"/>
                </a:ext>
              </a:extLst>
            </p:cNvPr>
            <p:cNvCxnSpPr/>
            <p:nvPr/>
          </p:nvCxnSpPr>
          <p:spPr>
            <a:xfrm>
              <a:off x="2657475" y="937260"/>
              <a:ext cx="0" cy="3110880"/>
            </a:xfrm>
            <a:prstGeom prst="line">
              <a:avLst/>
            </a:prstGeom>
            <a:ln w="28575"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E75B4311-FC84-ADDA-92FC-ECF295DB02BD}"/>
                    </a:ext>
                  </a:extLst>
                </p:cNvPr>
                <p:cNvSpPr txBox="1"/>
                <p:nvPr/>
              </p:nvSpPr>
              <p:spPr>
                <a:xfrm>
                  <a:off x="2191713" y="4030428"/>
                  <a:ext cx="1014501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1200" b="1" dirty="0"/>
                    <a:t>4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GB" sz="1200" b="1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200" b="1" i="1" dirty="0">
                              <a:latin typeface="Cambria Math" panose="02040503050406030204" pitchFamily="18" charset="0"/>
                            </a:rPr>
                            <m:t>𝑸</m:t>
                          </m:r>
                        </m:e>
                        <m:sub>
                          <m:r>
                            <a:rPr lang="en-GB" sz="1200" b="1" i="1" dirty="0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sub>
                      </m:sSub>
                    </m:oMath>
                  </a14:m>
                  <a:r>
                    <a:rPr lang="en-GB" sz="1200" b="1" dirty="0"/>
                    <a:t>=17</a:t>
                  </a:r>
                </a:p>
              </p:txBody>
            </p:sp>
          </mc:Choice>
          <mc:Fallback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E75B4311-FC84-ADDA-92FC-ECF295DB02B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91713" y="4030428"/>
                  <a:ext cx="1014501" cy="276999"/>
                </a:xfrm>
                <a:prstGeom prst="rect">
                  <a:avLst/>
                </a:prstGeom>
                <a:blipFill>
                  <a:blip r:embed="rId5"/>
                  <a:stretch>
                    <a:fillRect b="-1521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C548AA5C-560B-9E47-F5B6-D356B8DCEA93}"/>
              </a:ext>
            </a:extLst>
          </p:cNvPr>
          <p:cNvSpPr txBox="1"/>
          <p:nvPr/>
        </p:nvSpPr>
        <p:spPr>
          <a:xfrm>
            <a:off x="394731" y="33519"/>
            <a:ext cx="3786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Nonlinear model calibration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B58E271-CBF5-B9AB-6679-23F8D7FBB451}"/>
              </a:ext>
            </a:extLst>
          </p:cNvPr>
          <p:cNvCxnSpPr>
            <a:cxnSpLocks/>
          </p:cNvCxnSpPr>
          <p:nvPr/>
        </p:nvCxnSpPr>
        <p:spPr>
          <a:xfrm>
            <a:off x="10122408" y="1161288"/>
            <a:ext cx="0" cy="2448606"/>
          </a:xfrm>
          <a:prstGeom prst="line">
            <a:avLst/>
          </a:prstGeom>
          <a:ln w="19050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A489EB33-C2BA-CAF5-2072-A64E6A68AAFA}"/>
              </a:ext>
            </a:extLst>
          </p:cNvPr>
          <p:cNvSpPr txBox="1"/>
          <p:nvPr/>
        </p:nvSpPr>
        <p:spPr>
          <a:xfrm>
            <a:off x="9580150" y="731520"/>
            <a:ext cx="11731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/>
              <a:t>Qx</a:t>
            </a:r>
            <a:r>
              <a:rPr lang="en-GB" dirty="0"/>
              <a:t>=4.25</a:t>
            </a:r>
          </a:p>
        </p:txBody>
      </p:sp>
      <p:sp>
        <p:nvSpPr>
          <p:cNvPr id="8" name="Arrow: Left 7">
            <a:extLst>
              <a:ext uri="{FF2B5EF4-FFF2-40B4-BE49-F238E27FC236}">
                <a16:creationId xmlns:a16="http://schemas.microsoft.com/office/drawing/2014/main" id="{BDF8ABF9-778B-058B-1E6A-6AD00F6452C3}"/>
              </a:ext>
            </a:extLst>
          </p:cNvPr>
          <p:cNvSpPr/>
          <p:nvPr/>
        </p:nvSpPr>
        <p:spPr>
          <a:xfrm>
            <a:off x="4637117" y="2481160"/>
            <a:ext cx="1007680" cy="24466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B53FA19-C2FE-2AB4-0D9D-ABB10D4336F0}"/>
              </a:ext>
            </a:extLst>
          </p:cNvPr>
          <p:cNvSpPr txBox="1"/>
          <p:nvPr/>
        </p:nvSpPr>
        <p:spPr>
          <a:xfrm>
            <a:off x="4024643" y="2202135"/>
            <a:ext cx="20909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Tune ramp direction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477B21C-12C7-2718-0DEE-BE97E4DEA19D}"/>
                  </a:ext>
                </a:extLst>
              </p:cNvPr>
              <p:cNvSpPr txBox="1"/>
              <p:nvPr/>
            </p:nvSpPr>
            <p:spPr>
              <a:xfrm>
                <a:off x="156831" y="746743"/>
                <a:ext cx="3872908" cy="14575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indent="0" algn="l">
                  <a:lnSpc>
                    <a:spcPct val="100000"/>
                  </a:lnSpc>
                  <a:spcBef>
                    <a:spcPts val="1800"/>
                  </a:spcBef>
                  <a:spcAft>
                    <a:spcPts val="1200"/>
                  </a:spcAft>
                  <a:buNone/>
                </a:pPr>
                <a:r>
                  <a:rPr lang="en-GB" sz="1500" b="1" dirty="0">
                    <a:solidFill>
                      <a:srgbClr val="26262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</a:t>
                </a:r>
                <a:r>
                  <a:rPr lang="en-GB" sz="1500" b="1" i="0" dirty="0">
                    <a:solidFill>
                      <a:srgbClr val="262626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extupole-driven third-order resonance: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GB" i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d>
                            <m:dPr>
                              <m:ctrlPr>
                                <a:rPr lang="en-GB" i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0">
                                  <a:latin typeface="Cambria Math" panose="02040503050406030204" pitchFamily="18" charset="0"/>
                                </a:rPr>
                                <m:t>13</m:t>
                              </m:r>
                            </m:e>
                          </m:d>
                        </m:sup>
                      </m:sSubSup>
                      <m:r>
                        <a:rPr lang="en-GB" i="0">
                          <a:latin typeface="Cambria Math" panose="02040503050406030204" pitchFamily="18" charset="0"/>
                        </a:rPr>
                        <m:t>∝</m:t>
                      </m:r>
                      <m:nary>
                        <m:naryPr>
                          <m:chr m:val="∑"/>
                          <m:grow m:val="on"/>
                          <m:supHide m:val="on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/>
                        <m:e>
                          <m:r>
                            <a:rPr lang="en-GB" i="0">
                              <a:latin typeface="Cambria Math" panose="02040503050406030204" pitchFamily="18" charset="0"/>
                            </a:rPr>
                            <m:t>(</m:t>
                          </m:r>
                        </m:e>
                      </m:nary>
                      <m:d>
                        <m:dPr>
                          <m:begChr m:val=""/>
                          <m:endChr m:val="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GB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𝐿</m:t>
                          </m:r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"/>
                                  <m:endChr m:val=""/>
                                  <m:ctrlPr>
                                    <a:rPr lang="en-GB" i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i="0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d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r>
                            <m:rPr>
                              <m:nor/>
                            </m:rPr>
                            <a:rPr lang="en-GB" b="0" i="0">
                              <a:latin typeface="Cambria Math" panose="02040503050406030204" pitchFamily="18" charset="0"/>
                            </a:rPr>
                            <m:t> </m:t>
                          </m:r>
                          <m:sSubSup>
                            <m:sSubSupPr>
                              <m:ctrlPr>
                                <a:rPr lang="en-GB" b="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b="0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GB" b="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GB" b="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en-GB" b="0" i="0">
                                  <a:latin typeface="Cambria Math" panose="02040503050406030204" pitchFamily="18" charset="0"/>
                                </a:rPr>
                                <m:t>3/2</m:t>
                              </m:r>
                            </m:sup>
                          </m:sSubSup>
                          <m:sSup>
                            <m:sSupPr>
                              <m:ctrlPr>
                                <a:rPr lang="en-GB" b="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GB" b="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d>
                                <m:dPr>
                                  <m:ctrlPr>
                                    <a:rPr lang="en-GB" b="0" i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b="0" i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  <m:sSub>
                                    <m:sSubPr>
                                      <m:ctrlPr>
                                        <a:rPr lang="en-GB" b="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b="0" i="1">
                                          <a:latin typeface="Cambria Math" panose="02040503050406030204" pitchFamily="18" charset="0"/>
                                        </a:rPr>
                                        <m:t>𝜙</m:t>
                                      </m:r>
                                    </m:e>
                                    <m:sub>
                                      <m:r>
                                        <a:rPr lang="en-GB" b="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GB" b="0" i="0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GB" b="0" i="1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  <m:r>
                                    <a:rPr lang="en-GB" b="0" i="0">
                                      <a:latin typeface="Cambria Math" panose="02040503050406030204" pitchFamily="18" charset="0"/>
                                    </a:rPr>
                                    <m:t>−13</m:t>
                                  </m:r>
                                  <m:sSub>
                                    <m:sSubPr>
                                      <m:ctrlPr>
                                        <a:rPr lang="en-GB" b="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b="0" i="1"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en-GB" b="0" i="1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</m:e>
                              </m:d>
                            </m:sup>
                          </m:sSup>
                        </m:e>
                      </m:d>
                    </m:oMath>
                  </m:oMathPara>
                </a14:m>
                <a:endParaRPr lang="en-GB" b="0" dirty="0"/>
              </a:p>
              <a:p>
                <a:pPr>
                  <a:buNone/>
                </a:pPr>
                <a:r>
                  <a:rPr lang="en-GB" dirty="0"/>
                  <a:t>For: </a:t>
                </a:r>
                <a14:m>
                  <m:oMath xmlns:m="http://schemas.openxmlformats.org/officeDocument/2006/math">
                    <m:r>
                      <a:rPr lang="en-GB">
                        <a:latin typeface="Cambria Math" panose="02040503050406030204" pitchFamily="18" charset="0"/>
                      </a:rPr>
                      <m:t>3</m:t>
                    </m:r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GB" i="0">
                        <a:latin typeface="Cambria Math" panose="02040503050406030204" pitchFamily="18" charset="0"/>
                      </a:rPr>
                      <m:t>=13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477B21C-12C7-2718-0DEE-BE97E4DEA1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831" y="746743"/>
                <a:ext cx="3872908" cy="1457579"/>
              </a:xfrm>
              <a:prstGeom prst="rect">
                <a:avLst/>
              </a:prstGeom>
              <a:blipFill>
                <a:blip r:embed="rId2"/>
                <a:stretch>
                  <a:fillRect l="-1417" t="-833" b="-54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0360FB7-F6F6-9AFB-A86A-A9D5049EE019}"/>
                  </a:ext>
                </a:extLst>
              </p:cNvPr>
              <p:cNvSpPr txBox="1"/>
              <p:nvPr/>
            </p:nvSpPr>
            <p:spPr>
              <a:xfrm>
                <a:off x="108984" y="2490909"/>
                <a:ext cx="3968602" cy="118058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indent="0" algn="l">
                  <a:lnSpc>
                    <a:spcPct val="100000"/>
                  </a:lnSpc>
                  <a:spcBef>
                    <a:spcPts val="1800"/>
                  </a:spcBef>
                  <a:spcAft>
                    <a:spcPts val="1200"/>
                  </a:spcAft>
                  <a:buNone/>
                </a:pPr>
                <a:r>
                  <a:rPr lang="en-GB" sz="1500" b="1" i="0" dirty="0">
                    <a:solidFill>
                      <a:srgbClr val="262626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Octupole-driven fourth-order resonance: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GB" i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  <m:sup>
                          <m:d>
                            <m:dPr>
                              <m:ctrlPr>
                                <a:rPr lang="en-GB" i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0">
                                  <a:latin typeface="Cambria Math" panose="02040503050406030204" pitchFamily="18" charset="0"/>
                                </a:rPr>
                                <m:t>17</m:t>
                              </m:r>
                            </m:e>
                          </m:d>
                        </m:sup>
                      </m:sSubSup>
                      <m:r>
                        <a:rPr lang="en-GB" i="0">
                          <a:latin typeface="Cambria Math" panose="02040503050406030204" pitchFamily="18" charset="0"/>
                        </a:rPr>
                        <m:t>∝</m:t>
                      </m:r>
                      <m:nary>
                        <m:naryPr>
                          <m:chr m:val="∑"/>
                          <m:grow m:val="on"/>
                          <m:supHide m:val="on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/>
                        <m:e>
                          <m:r>
                            <a:rPr lang="en-GB" i="0">
                              <a:latin typeface="Cambria Math" panose="02040503050406030204" pitchFamily="18" charset="0"/>
                            </a:rPr>
                            <m:t>(</m:t>
                          </m:r>
                        </m:e>
                      </m:nary>
                      <m:d>
                        <m:dPr>
                          <m:begChr m:val=""/>
                          <m:endChr m:val="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GB" i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𝐿</m:t>
                          </m:r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"/>
                                  <m:endChr m:val=""/>
                                  <m:ctrlPr>
                                    <a:rPr lang="en-GB" i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i="0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d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r>
                            <m:rPr>
                              <m:nor/>
                            </m:rPr>
                            <a:rPr lang="en-GB" b="0" i="0">
                              <a:latin typeface="Cambria Math" panose="02040503050406030204" pitchFamily="18" charset="0"/>
                            </a:rPr>
                            <m:t> </m:t>
                          </m:r>
                          <m:sSubSup>
                            <m:sSubSupPr>
                              <m:ctrlPr>
                                <a:rPr lang="en-GB" b="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b="0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GB" b="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GB" b="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en-GB" b="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sSup>
                            <m:sSupPr>
                              <m:ctrlPr>
                                <a:rPr lang="en-GB" b="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GB" b="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d>
                                <m:dPr>
                                  <m:ctrlPr>
                                    <a:rPr lang="en-GB" b="0" i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b="0" i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  <m:sSub>
                                    <m:sSubPr>
                                      <m:ctrlPr>
                                        <a:rPr lang="en-GB" b="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b="0" i="1">
                                          <a:latin typeface="Cambria Math" panose="02040503050406030204" pitchFamily="18" charset="0"/>
                                        </a:rPr>
                                        <m:t>𝜙</m:t>
                                      </m:r>
                                    </m:e>
                                    <m:sub>
                                      <m:r>
                                        <a:rPr lang="en-GB" b="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GB" b="0" i="0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GB" b="0" i="1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  <m:r>
                                    <a:rPr lang="en-GB" b="0" i="0">
                                      <a:latin typeface="Cambria Math" panose="02040503050406030204" pitchFamily="18" charset="0"/>
                                    </a:rPr>
                                    <m:t>−17</m:t>
                                  </m:r>
                                  <m:sSub>
                                    <m:sSubPr>
                                      <m:ctrlPr>
                                        <a:rPr lang="en-GB" b="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b="0" i="1"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en-GB" b="0" i="1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</m:e>
                              </m:d>
                            </m:sup>
                          </m:sSup>
                        </m:e>
                      </m:d>
                    </m:oMath>
                  </m:oMathPara>
                </a14:m>
                <a:endParaRPr lang="en-GB" b="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0360FB7-F6F6-9AFB-A86A-A9D5049EE0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984" y="2490909"/>
                <a:ext cx="3968602" cy="1180580"/>
              </a:xfrm>
              <a:prstGeom prst="rect">
                <a:avLst/>
              </a:prstGeom>
              <a:blipFill>
                <a:blip r:embed="rId3"/>
                <a:stretch>
                  <a:fillRect l="-614" t="-15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99FB27D-8A63-F009-3F1E-722D75AB8C5B}"/>
                  </a:ext>
                </a:extLst>
              </p:cNvPr>
              <p:cNvSpPr txBox="1"/>
              <p:nvPr/>
            </p:nvSpPr>
            <p:spPr>
              <a:xfrm>
                <a:off x="108984" y="3756653"/>
                <a:ext cx="4478965" cy="26854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spcAft>
                    <a:spcPts val="1500"/>
                  </a:spcAft>
                </a:pPr>
                <a:r>
                  <a:rPr lang="en-GB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Residual machine error as a phasor:</a:t>
                </a:r>
                <a:endParaRPr lang="en-GB" sz="1600" b="1" i="0" dirty="0">
                  <a:solidFill>
                    <a:srgbClr val="262626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buNone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p>
                          <m:r>
                            <m:rPr>
                              <m:nor/>
                            </m:rPr>
                            <a:rPr lang="en-GB" sz="2000" b="0" i="0">
                              <a:latin typeface="Cambria Math" panose="02040503050406030204" pitchFamily="18" charset="0"/>
                            </a:rPr>
                            <m:t>machine</m:t>
                          </m:r>
                        </m:sup>
                      </m:sSup>
                      <m:r>
                        <a:rPr lang="en-GB" sz="2000" b="0" i="0">
                          <a:latin typeface="Cambria Math" panose="02040503050406030204" pitchFamily="18" charset="0"/>
                        </a:rPr>
                        <m:t>=∣</m:t>
                      </m:r>
                      <m:sSup>
                        <m:sSupPr>
                          <m:ctrlPr>
                            <a:rPr lang="en-GB" sz="2000" b="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p>
                          <m:r>
                            <m:rPr>
                              <m:nor/>
                            </m:rPr>
                            <a:rPr lang="en-GB" sz="2000" b="0" i="0">
                              <a:latin typeface="Cambria Math" panose="02040503050406030204" pitchFamily="18" charset="0"/>
                            </a:rPr>
                            <m:t>machine</m:t>
                          </m:r>
                        </m:sup>
                      </m:sSup>
                      <m:r>
                        <a:rPr lang="en-GB" sz="2000" b="0" i="0">
                          <a:latin typeface="Cambria Math" panose="02040503050406030204" pitchFamily="18" charset="0"/>
                        </a:rPr>
                        <m:t>∣</m:t>
                      </m:r>
                      <m:sSup>
                        <m:sSupPr>
                          <m:ctrlPr>
                            <a:rPr lang="en-GB" sz="2000" b="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GB" sz="2000" b="0" i="1">
                              <a:latin typeface="Cambria Math" panose="02040503050406030204" pitchFamily="18" charset="0"/>
                            </a:rPr>
                            <m:t>𝑖</m:t>
                          </m:r>
                          <m:sSub>
                            <m:sSubPr>
                              <m:ctrlPr>
                                <a:rPr lang="en-GB" sz="2000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000" b="0" i="1">
                                  <a:latin typeface="Cambria Math" panose="02040503050406030204" pitchFamily="18" charset="0"/>
                                </a:rPr>
                                <m:t>𝜓</m:t>
                              </m:r>
                            </m:e>
                            <m:sub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𝑚𝑎𝑐ℎ𝑖𝑛𝑒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GB" b="0" dirty="0"/>
              </a:p>
              <a:p>
                <a:pPr marL="0" marR="0" indent="0" algn="l">
                  <a:lnSpc>
                    <a:spcPct val="145833"/>
                  </a:lnSpc>
                  <a:spcAft>
                    <a:spcPts val="1500"/>
                  </a:spcAft>
                  <a:buNone/>
                </a:pPr>
                <a:r>
                  <a:rPr lang="en-GB" sz="1600" b="0" i="0" dirty="0">
                    <a:solidFill>
                      <a:srgbClr val="262626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The trim magnet also generates its own resonance-driving term: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p>
                          <m:r>
                            <m:rPr>
                              <m:nor/>
                            </m:rPr>
                            <a:rPr lang="en-GB" b="0" i="0">
                              <a:latin typeface="Cambria Math" panose="02040503050406030204" pitchFamily="18" charset="0"/>
                            </a:rPr>
                            <m:t>trim</m:t>
                          </m:r>
                        </m:sup>
                      </m:sSup>
                      <m:r>
                        <a:rPr lang="en-GB" b="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>
                          <a:latin typeface="Cambria Math" panose="02040503050406030204" pitchFamily="18" charset="0"/>
                        </a:rPr>
                        <m:t>𝐴𝐼</m:t>
                      </m:r>
                      <m:sSup>
                        <m:sSupPr>
                          <m:ctrlPr>
                            <a:rPr lang="en-GB" b="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GB" b="0" i="1">
                              <a:latin typeface="Cambria Math" panose="02040503050406030204" pitchFamily="18" charset="0"/>
                            </a:rPr>
                            <m:t>𝑖</m:t>
                          </m:r>
                          <m:sSub>
                            <m:sSubPr>
                              <m:ctrlPr>
                                <a:rPr lang="en-GB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>
                                  <a:latin typeface="Cambria Math" panose="02040503050406030204" pitchFamily="18" charset="0"/>
                                </a:rPr>
                                <m:t>𝜓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𝑡𝑟𝑖𝑚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GB" b="0" dirty="0"/>
              </a:p>
              <a:p>
                <a:pPr>
                  <a:buNone/>
                </a:pPr>
                <a:br>
                  <a:rPr lang="en-GB" dirty="0"/>
                </a:br>
                <a:endParaRPr lang="en-GB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99FB27D-8A63-F009-3F1E-722D75AB8C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984" y="3756653"/>
                <a:ext cx="4478965" cy="2685479"/>
              </a:xfrm>
              <a:prstGeom prst="rect">
                <a:avLst/>
              </a:prstGeom>
              <a:blipFill>
                <a:blip r:embed="rId4"/>
                <a:stretch>
                  <a:fillRect l="-816" t="-6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7" name="Picture 26">
            <a:extLst>
              <a:ext uri="{FF2B5EF4-FFF2-40B4-BE49-F238E27FC236}">
                <a16:creationId xmlns:a16="http://schemas.microsoft.com/office/drawing/2014/main" id="{96B9FDEB-D2A5-6276-1282-27CCC25825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6882" y="3115881"/>
            <a:ext cx="4284921" cy="3289382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A2D0C897-F5B4-0726-8262-04BD4FC6390A}"/>
              </a:ext>
            </a:extLst>
          </p:cNvPr>
          <p:cNvSpPr txBox="1"/>
          <p:nvPr/>
        </p:nvSpPr>
        <p:spPr>
          <a:xfrm>
            <a:off x="5260457" y="1952300"/>
            <a:ext cx="609777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600" b="1" dirty="0">
                <a:solidFill>
                  <a:srgbClr val="1A2238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Why one magnet is enough: </a:t>
            </a:r>
            <a:r>
              <a:rPr lang="en-US" sz="1600" dirty="0">
                <a:solidFill>
                  <a:srgbClr val="1A2238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13 and 17 are not multiples of P = 10, so symmetric magnet families cancel at these harmonics — the residual is symmetry-breaking, and a single symmetry-breaking trim can null it</a:t>
            </a:r>
            <a:endParaRPr lang="en-US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F8860294-EA73-F942-0FEC-B362390D255E}"/>
                  </a:ext>
                </a:extLst>
              </p:cNvPr>
              <p:cNvSpPr txBox="1"/>
              <p:nvPr/>
            </p:nvSpPr>
            <p:spPr>
              <a:xfrm>
                <a:off x="4587949" y="596894"/>
                <a:ext cx="6097772" cy="160742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45833"/>
                  </a:lnSpc>
                  <a:spcAft>
                    <a:spcPts val="1500"/>
                  </a:spcAft>
                </a:pPr>
                <a:r>
                  <a:rPr lang="en-GB" dirty="0">
                    <a:solidFill>
                      <a:srgbClr val="262626"/>
                    </a:solidFill>
                    <a:latin typeface="-apple-system"/>
                  </a:rPr>
                  <a:t>Null condition:</a:t>
                </a:r>
                <a:endParaRPr lang="en-GB" i="1" dirty="0">
                  <a:latin typeface="Cambria Math" panose="02040503050406030204" pitchFamily="18" charset="0"/>
                </a:endParaRPr>
              </a:p>
              <a:p>
                <a:pPr marL="0" marR="0" indent="0" algn="l">
                  <a:lnSpc>
                    <a:spcPct val="145833"/>
                  </a:lnSpc>
                  <a:spcAft>
                    <a:spcPts val="1500"/>
                  </a:spcAft>
                  <a:buNone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p>
                          <m:r>
                            <m:rPr>
                              <m:nor/>
                            </m:rPr>
                            <a:rPr lang="en-GB" b="0" i="0">
                              <a:latin typeface="Cambria Math" panose="02040503050406030204" pitchFamily="18" charset="0"/>
                            </a:rPr>
                            <m:t>total</m:t>
                          </m:r>
                        </m:sup>
                      </m:sSup>
                      <m:r>
                        <a:rPr lang="en-GB" b="0" i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b="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p>
                          <m:r>
                            <m:rPr>
                              <m:nor/>
                            </m:rPr>
                            <a:rPr lang="en-GB" b="0" i="0">
                              <a:latin typeface="Cambria Math" panose="02040503050406030204" pitchFamily="18" charset="0"/>
                            </a:rPr>
                            <m:t>machine</m:t>
                          </m:r>
                        </m:sup>
                      </m:sSup>
                      <m:r>
                        <a:rPr lang="en-GB" b="0" i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b="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p>
                          <m:r>
                            <m:rPr>
                              <m:nor/>
                            </m:rPr>
                            <a:rPr lang="en-GB" b="0" i="0">
                              <a:latin typeface="Cambria Math" panose="02040503050406030204" pitchFamily="18" charset="0"/>
                            </a:rPr>
                            <m:t>trim</m:t>
                          </m:r>
                        </m:sup>
                      </m:sSup>
                      <m:r>
                        <a:rPr lang="en-GB" b="0" i="0">
                          <a:latin typeface="Cambria Math" panose="02040503050406030204" pitchFamily="18" charset="0"/>
                        </a:rPr>
                        <m:t>≈0</m:t>
                      </m:r>
                    </m:oMath>
                  </m:oMathPara>
                </a14:m>
                <a:endParaRPr lang="en-GB" b="0" dirty="0"/>
              </a:p>
              <a:p>
                <a:pPr marL="0" marR="0" indent="0" algn="l">
                  <a:lnSpc>
                    <a:spcPct val="145833"/>
                  </a:lnSpc>
                  <a:spcAft>
                    <a:spcPts val="1500"/>
                  </a:spcAft>
                  <a:buNone/>
                </a:pPr>
                <a:endParaRPr lang="en-GB" sz="1200" b="0" i="0" dirty="0">
                  <a:solidFill>
                    <a:srgbClr val="262626"/>
                  </a:solidFill>
                  <a:effectLst/>
                  <a:latin typeface="-apple-system"/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F8860294-EA73-F942-0FEC-B362390D25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7949" y="596894"/>
                <a:ext cx="6097772" cy="1607428"/>
              </a:xfrm>
              <a:prstGeom prst="rect">
                <a:avLst/>
              </a:prstGeom>
              <a:blipFill>
                <a:blip r:embed="rId6"/>
                <a:stretch>
                  <a:fillRect l="-9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TextBox 31">
            <a:extLst>
              <a:ext uri="{FF2B5EF4-FFF2-40B4-BE49-F238E27FC236}">
                <a16:creationId xmlns:a16="http://schemas.microsoft.com/office/drawing/2014/main" id="{B19EE185-AE3F-D840-21BE-9C44EFAB950B}"/>
              </a:ext>
            </a:extLst>
          </p:cNvPr>
          <p:cNvSpPr txBox="1"/>
          <p:nvPr/>
        </p:nvSpPr>
        <p:spPr>
          <a:xfrm>
            <a:off x="-37214" y="-53784"/>
            <a:ext cx="94151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Compensation theory: one phasor per resonance</a:t>
            </a:r>
            <a:endParaRPr lang="en-GB" sz="2800" dirty="0">
              <a:solidFill>
                <a:srgbClr val="00308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23576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005EC85-3F43-3913-F6AB-85DB6F61EA58}"/>
              </a:ext>
            </a:extLst>
          </p:cNvPr>
          <p:cNvSpPr txBox="1"/>
          <p:nvPr/>
        </p:nvSpPr>
        <p:spPr>
          <a:xfrm>
            <a:off x="2844210" y="139928"/>
            <a:ext cx="7886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Modelling nonlinearity near resonance 3Qx=13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A13276-C32D-6960-7DC8-D409064B3E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87" y="1204936"/>
            <a:ext cx="9834981" cy="393399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08F0A5F-E591-F3CA-6D3A-ABBF81B28343}"/>
              </a:ext>
            </a:extLst>
          </p:cNvPr>
          <p:cNvSpPr txBox="1"/>
          <p:nvPr/>
        </p:nvSpPr>
        <p:spPr>
          <a:xfrm>
            <a:off x="-292534" y="835604"/>
            <a:ext cx="5910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Initial distribution from fitting profile monitor data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76DA3E0-3FE0-836C-93CF-5F196D285549}"/>
              </a:ext>
            </a:extLst>
          </p:cNvPr>
          <p:cNvSpPr txBox="1"/>
          <p:nvPr/>
        </p:nvSpPr>
        <p:spPr>
          <a:xfrm>
            <a:off x="3758184" y="5138928"/>
            <a:ext cx="51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The initial coasting beam is a hollow beam.</a:t>
            </a:r>
          </a:p>
        </p:txBody>
      </p:sp>
    </p:spTree>
    <p:extLst>
      <p:ext uri="{BB962C8B-B14F-4D97-AF65-F5344CB8AC3E}">
        <p14:creationId xmlns:p14="http://schemas.microsoft.com/office/powerpoint/2010/main" val="11575855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D92DA84-48A3-F1BE-9233-67D6B5692F71}"/>
              </a:ext>
            </a:extLst>
          </p:cNvPr>
          <p:cNvSpPr txBox="1"/>
          <p:nvPr/>
        </p:nvSpPr>
        <p:spPr>
          <a:xfrm>
            <a:off x="658794" y="121640"/>
            <a:ext cx="7886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Modelling nonlinearity near resonance 3Qx=13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1861F6-C6F2-FFE6-939B-E1716E975B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4468" y="717369"/>
            <a:ext cx="7141026" cy="542326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7E15620-36DD-9CDA-D40D-5E283097E213}"/>
              </a:ext>
            </a:extLst>
          </p:cNvPr>
          <p:cNvSpPr txBox="1"/>
          <p:nvPr/>
        </p:nvSpPr>
        <p:spPr>
          <a:xfrm>
            <a:off x="2107749" y="960334"/>
            <a:ext cx="14608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solidFill>
                  <a:srgbClr val="FFFF00"/>
                </a:solidFill>
              </a:rPr>
              <a:t>simulation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9682D09-158B-C832-E668-F2A895BAC1B5}"/>
              </a:ext>
            </a:extLst>
          </p:cNvPr>
          <p:cNvSpPr txBox="1"/>
          <p:nvPr/>
        </p:nvSpPr>
        <p:spPr>
          <a:xfrm>
            <a:off x="5529862" y="922632"/>
            <a:ext cx="14608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solidFill>
                  <a:srgbClr val="FFFF00"/>
                </a:solidFill>
              </a:rPr>
              <a:t>experiment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E236699-C738-B7A3-DCAD-D951778A78DC}"/>
              </a:ext>
            </a:extLst>
          </p:cNvPr>
          <p:cNvSpPr txBox="1"/>
          <p:nvPr/>
        </p:nvSpPr>
        <p:spPr>
          <a:xfrm>
            <a:off x="173736" y="1700784"/>
            <a:ext cx="987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Profile: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5292184-95B3-5B0F-7C02-A0820ABD88F2}"/>
              </a:ext>
            </a:extLst>
          </p:cNvPr>
          <p:cNvSpPr txBox="1"/>
          <p:nvPr/>
        </p:nvSpPr>
        <p:spPr>
          <a:xfrm>
            <a:off x="2107749" y="4614594"/>
            <a:ext cx="10789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Beam survival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31392A9-51DB-D26D-BE41-0D6420C24A6F}"/>
              </a:ext>
            </a:extLst>
          </p:cNvPr>
          <p:cNvSpPr txBox="1"/>
          <p:nvPr/>
        </p:nvSpPr>
        <p:spPr>
          <a:xfrm>
            <a:off x="8545494" y="1239119"/>
            <a:ext cx="29066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Only the compensating sextupole is included in the model.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CEA7CF3-1E71-4C1A-7486-B84D3A6FF874}"/>
              </a:ext>
            </a:extLst>
          </p:cNvPr>
          <p:cNvSpPr txBox="1"/>
          <p:nvPr/>
        </p:nvSpPr>
        <p:spPr>
          <a:xfrm>
            <a:off x="8545494" y="2228331"/>
            <a:ext cx="26467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Intensity (N=8.5e11pp)effect included via PIC calculation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0034CDA-DB84-2C1E-72E4-03673AC41483}"/>
              </a:ext>
            </a:extLst>
          </p:cNvPr>
          <p:cNvCxnSpPr/>
          <p:nvPr/>
        </p:nvCxnSpPr>
        <p:spPr>
          <a:xfrm flipH="1">
            <a:off x="7735824" y="4114800"/>
            <a:ext cx="1353312" cy="731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7398E5D9-C1BA-5D84-C038-CA0D40A2EADD}"/>
              </a:ext>
            </a:extLst>
          </p:cNvPr>
          <p:cNvSpPr txBox="1"/>
          <p:nvPr/>
        </p:nvSpPr>
        <p:spPr>
          <a:xfrm>
            <a:off x="9089136" y="3791634"/>
            <a:ext cx="1664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Initial distribution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C83E9D8-9B3E-E797-6CE0-F3C7F4DCCBD5}"/>
              </a:ext>
            </a:extLst>
          </p:cNvPr>
          <p:cNvCxnSpPr>
            <a:cxnSpLocks/>
          </p:cNvCxnSpPr>
          <p:nvPr/>
        </p:nvCxnSpPr>
        <p:spPr>
          <a:xfrm flipH="1" flipV="1">
            <a:off x="7644384" y="4937760"/>
            <a:ext cx="1380744" cy="8886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EA061E04-B7E8-3071-E071-E01DBA695754}"/>
              </a:ext>
            </a:extLst>
          </p:cNvPr>
          <p:cNvCxnSpPr>
            <a:cxnSpLocks/>
          </p:cNvCxnSpPr>
          <p:nvPr/>
        </p:nvCxnSpPr>
        <p:spPr>
          <a:xfrm flipH="1">
            <a:off x="7498080" y="5099138"/>
            <a:ext cx="1435608" cy="1860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CB92F81B-81AB-77D9-9D45-3A51B7836BCD}"/>
              </a:ext>
            </a:extLst>
          </p:cNvPr>
          <p:cNvSpPr txBox="1"/>
          <p:nvPr/>
        </p:nvSpPr>
        <p:spPr>
          <a:xfrm>
            <a:off x="9089136" y="4794581"/>
            <a:ext cx="21031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Final distribution (Experiment  and model)</a:t>
            </a:r>
          </a:p>
        </p:txBody>
      </p:sp>
    </p:spTree>
    <p:extLst>
      <p:ext uri="{BB962C8B-B14F-4D97-AF65-F5344CB8AC3E}">
        <p14:creationId xmlns:p14="http://schemas.microsoft.com/office/powerpoint/2010/main" val="13783791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34134D-3209-325C-380E-C48BA7FE6BDB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601B8E-4C5D-4D9E-8821-9696CA0E0E3F}" type="slidenum">
              <a:rPr kumimoji="0" lang="en-GB" sz="20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Roboto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Roboto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B1474CA-58D9-2D32-3046-DE087246999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82587" y="82550"/>
            <a:ext cx="8049031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Modelling nonlinearity near resonance 3Qx=13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AFCC86F-F34D-8451-4DEB-4FD8928F67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230" y="1319650"/>
            <a:ext cx="10715672" cy="42187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6C91CAB-F720-70A8-930B-BED932D6A62E}"/>
              </a:ext>
            </a:extLst>
          </p:cNvPr>
          <p:cNvSpPr txBox="1"/>
          <p:nvPr/>
        </p:nvSpPr>
        <p:spPr>
          <a:xfrm>
            <a:off x="531628" y="818706"/>
            <a:ext cx="51674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Phase space near resonance with only sextupole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A5D044D-F6F0-C9CE-3E71-0272B6DDF884}"/>
              </a:ext>
            </a:extLst>
          </p:cNvPr>
          <p:cNvSpPr txBox="1"/>
          <p:nvPr/>
        </p:nvSpPr>
        <p:spPr>
          <a:xfrm>
            <a:off x="4093536" y="5755022"/>
            <a:ext cx="6847366" cy="64633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The separatrix shrinks as the tune ramps — particles are peeled off along it.</a:t>
            </a:r>
          </a:p>
        </p:txBody>
      </p:sp>
    </p:spTree>
    <p:extLst>
      <p:ext uri="{BB962C8B-B14F-4D97-AF65-F5344CB8AC3E}">
        <p14:creationId xmlns:p14="http://schemas.microsoft.com/office/powerpoint/2010/main" val="26417547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599896-8FFC-4E1D-2831-7BB89513E5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6F0A25-3126-E2A5-BFA0-9D4E39DAF12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601B8E-4C5D-4D9E-8821-9696CA0E0E3F}" type="slidenum">
              <a:rPr kumimoji="0" lang="en-GB" sz="20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Roboto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Roboto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4C007E2-25F1-F697-0653-5F3ADD03031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82587" y="82550"/>
            <a:ext cx="8049031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Modelling nonlinearity near resonance 3Qx=13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1F5D891-9BBF-C194-7FB3-C14A63B97AF1}"/>
              </a:ext>
            </a:extLst>
          </p:cNvPr>
          <p:cNvSpPr txBox="1"/>
          <p:nvPr/>
        </p:nvSpPr>
        <p:spPr>
          <a:xfrm>
            <a:off x="531628" y="818707"/>
            <a:ext cx="7091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dirty="0"/>
              <a:t>Additional fixed points appear when the octupole error is added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E9AE0BB-B389-FD79-9A81-EE5198A26527}"/>
              </a:ext>
            </a:extLst>
          </p:cNvPr>
          <p:cNvSpPr txBox="1"/>
          <p:nvPr/>
        </p:nvSpPr>
        <p:spPr>
          <a:xfrm>
            <a:off x="3827721" y="5579201"/>
            <a:ext cx="7405575" cy="36933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Appearing more fixed points by adding octupole error to the model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EF619FF-CCA1-E877-5610-D8D2609B57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181" y="1278799"/>
            <a:ext cx="10494335" cy="4107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3330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1C918A9-2A21-A179-9AE4-2D490ECB758B}"/>
              </a:ext>
            </a:extLst>
          </p:cNvPr>
          <p:cNvSpPr txBox="1"/>
          <p:nvPr/>
        </p:nvSpPr>
        <p:spPr>
          <a:xfrm>
            <a:off x="658794" y="121640"/>
            <a:ext cx="7886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003088"/>
                </a:solidFill>
              </a:rPr>
              <a:t>Modelling nonlinearity near resonance 3Qx=13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3917B9-130F-1DF6-F5D8-D15CC919CF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94" y="819874"/>
            <a:ext cx="7120709" cy="508622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AE059B2-F34E-E1CA-BA66-5E91F3FA0F18}"/>
              </a:ext>
            </a:extLst>
          </p:cNvPr>
          <p:cNvSpPr txBox="1"/>
          <p:nvPr/>
        </p:nvSpPr>
        <p:spPr>
          <a:xfrm>
            <a:off x="7985051" y="1648047"/>
            <a:ext cx="2923953" cy="120032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the predicted octupole error had to be increased by a factor of two to fit the model to experiment.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98A854-59BC-5E8A-0D40-C7E55DD03538}"/>
              </a:ext>
            </a:extLst>
          </p:cNvPr>
          <p:cNvSpPr txBox="1"/>
          <p:nvPr/>
        </p:nvSpPr>
        <p:spPr>
          <a:xfrm>
            <a:off x="1246512" y="1056027"/>
            <a:ext cx="14608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solidFill>
                  <a:srgbClr val="FFFF00"/>
                </a:solidFill>
              </a:rPr>
              <a:t>simulation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BFA646C-C2EC-18F5-6EC7-FD63E9FC75A3}"/>
              </a:ext>
            </a:extLst>
          </p:cNvPr>
          <p:cNvSpPr txBox="1"/>
          <p:nvPr/>
        </p:nvSpPr>
        <p:spPr>
          <a:xfrm>
            <a:off x="4721787" y="1056026"/>
            <a:ext cx="14608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solidFill>
                  <a:srgbClr val="FFFF00"/>
                </a:solidFill>
              </a:rPr>
              <a:t>experiment</a:t>
            </a:r>
          </a:p>
        </p:txBody>
      </p:sp>
    </p:spTree>
    <p:extLst>
      <p:ext uri="{BB962C8B-B14F-4D97-AF65-F5344CB8AC3E}">
        <p14:creationId xmlns:p14="http://schemas.microsoft.com/office/powerpoint/2010/main" val="30172140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2DE89DE-63F9-1890-9DF1-F5E10E552F0E}"/>
              </a:ext>
            </a:extLst>
          </p:cNvPr>
          <p:cNvSpPr txBox="1"/>
          <p:nvPr/>
        </p:nvSpPr>
        <p:spPr>
          <a:xfrm>
            <a:off x="160373" y="77787"/>
            <a:ext cx="11014446" cy="113432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dirty="0">
                <a:solidFill>
                  <a:srgbClr val="003088"/>
                </a:solidFill>
                <a:latin typeface="+mj-lt"/>
                <a:ea typeface="+mj-ea"/>
                <a:cs typeface="Arial" panose="020B0604020202020204" pitchFamily="34" charset="0"/>
              </a:rPr>
              <a:t>How 3Qx=13 compensation works with increasing beam intensity</a:t>
            </a:r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4F211C2B-EDD8-B33F-454F-98F4E80B8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75596" y="6127750"/>
            <a:ext cx="27432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94601B8E-4C5D-4D9E-8821-9696CA0E0E3F}" type="slidenum">
              <a:rPr lang="en-GB" smtClean="0"/>
              <a:pPr>
                <a:spcAft>
                  <a:spcPts val="600"/>
                </a:spcAft>
              </a:pPr>
              <a:t>13</a:t>
            </a:fld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172CEA-DC7E-A9DF-4ADF-D655C2F63069}"/>
              </a:ext>
            </a:extLst>
          </p:cNvPr>
          <p:cNvSpPr txBox="1"/>
          <p:nvPr/>
        </p:nvSpPr>
        <p:spPr>
          <a:xfrm>
            <a:off x="810287" y="681950"/>
            <a:ext cx="1722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N=8.0e11 </a:t>
            </a:r>
            <a:r>
              <a:rPr lang="en-GB" dirty="0" err="1"/>
              <a:t>ppp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5CF98F9-9960-0F21-B0F7-BEA0E725DD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17231"/>
            <a:ext cx="4802373" cy="236905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2D1BC66-E13D-B0C7-E03B-B4AB900CFA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299745" y="932565"/>
            <a:ext cx="4802374" cy="232933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8CE4545-3AEA-BD09-3AF7-6CB6386980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977" y="3792076"/>
            <a:ext cx="3956200" cy="285377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88CAA92-CB3B-BFDC-2112-58B90A62AC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7577" y="3792075"/>
            <a:ext cx="4466709" cy="298813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7E724B1B-3884-338E-8E70-A847B0A380DA}"/>
              </a:ext>
            </a:extLst>
          </p:cNvPr>
          <p:cNvSpPr txBox="1"/>
          <p:nvPr/>
        </p:nvSpPr>
        <p:spPr>
          <a:xfrm>
            <a:off x="5612661" y="644949"/>
            <a:ext cx="1722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N=1.5 e12 </a:t>
            </a:r>
            <a:r>
              <a:rPr lang="en-GB" dirty="0" err="1"/>
              <a:t>ppp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F4CA405-36BA-6939-C4E4-1738C7D7F7AD}"/>
              </a:ext>
            </a:extLst>
          </p:cNvPr>
          <p:cNvSpPr txBox="1"/>
          <p:nvPr/>
        </p:nvSpPr>
        <p:spPr>
          <a:xfrm>
            <a:off x="5978457" y="3387170"/>
            <a:ext cx="1722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N=3.3 e12 </a:t>
            </a:r>
            <a:r>
              <a:rPr lang="en-GB" dirty="0" err="1"/>
              <a:t>ppp</a:t>
            </a:r>
            <a:endParaRPr lang="en-GB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C64FC11-4459-DC6B-CB03-E9C451D2C7C2}"/>
              </a:ext>
            </a:extLst>
          </p:cNvPr>
          <p:cNvSpPr txBox="1"/>
          <p:nvPr/>
        </p:nvSpPr>
        <p:spPr>
          <a:xfrm>
            <a:off x="574603" y="3485265"/>
            <a:ext cx="1722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N=2.0 e12 </a:t>
            </a:r>
            <a:r>
              <a:rPr lang="en-GB" dirty="0" err="1"/>
              <a:t>ppp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564926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3024B4-C1B7-5ACA-FA5A-2A0554D76F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196" y="20522"/>
            <a:ext cx="11400000" cy="574675"/>
          </a:xfrm>
        </p:spPr>
        <p:txBody>
          <a:bodyPr/>
          <a:lstStyle/>
          <a:p>
            <a:r>
              <a:rPr lang="en-GB" dirty="0">
                <a:latin typeface="Arial" panose="020B0604020202020204" pitchFamily="34" charset="0"/>
              </a:rPr>
              <a:t>Tune footprints under space charge at different tune points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A47DA2-E2C8-D811-8A17-D110ABBA3E1A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pPr/>
              <a:t>14</a:t>
            </a:fld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6683D3F-328E-9B44-F53D-B56675B4E25A}"/>
              </a:ext>
            </a:extLst>
          </p:cNvPr>
          <p:cNvSpPr txBox="1"/>
          <p:nvPr/>
        </p:nvSpPr>
        <p:spPr>
          <a:xfrm>
            <a:off x="3370521" y="5062160"/>
            <a:ext cx="6862759" cy="646331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en-GB" dirty="0"/>
              <a:t>The footprint touches 3Qx = 13 before the set point does, so the beam crosses a resonance the tune programme never does</a:t>
            </a:r>
          </a:p>
        </p:txBody>
      </p:sp>
      <p:sp>
        <p:nvSpPr>
          <p:cNvPr id="11" name="Arrow: Left 10">
            <a:extLst>
              <a:ext uri="{FF2B5EF4-FFF2-40B4-BE49-F238E27FC236}">
                <a16:creationId xmlns:a16="http://schemas.microsoft.com/office/drawing/2014/main" id="{93D8EBF6-3F28-E540-058D-7CF0160283EC}"/>
              </a:ext>
            </a:extLst>
          </p:cNvPr>
          <p:cNvSpPr/>
          <p:nvPr/>
        </p:nvSpPr>
        <p:spPr>
          <a:xfrm>
            <a:off x="9643191" y="1138900"/>
            <a:ext cx="1045029" cy="89870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ECC3ACE-EE65-ADE3-8396-C7442ABA21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024" y="1138900"/>
            <a:ext cx="4145991" cy="359258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27C0836-186D-91BB-1D7A-973D2E8F39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8355" y="1022294"/>
            <a:ext cx="4204535" cy="371650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C341B04-23DF-D5CD-1D01-6F5E5C39BDD0}"/>
              </a:ext>
            </a:extLst>
          </p:cNvPr>
          <p:cNvSpPr txBox="1"/>
          <p:nvPr/>
        </p:nvSpPr>
        <p:spPr>
          <a:xfrm>
            <a:off x="3055218" y="1816688"/>
            <a:ext cx="10833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/>
              <a:t>Set tune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30D79E26-43D9-668D-0EED-9131E33B97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35" y="1022294"/>
            <a:ext cx="4016140" cy="3551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4940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125DA-0C8E-1312-A647-994DE0B69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-29746"/>
            <a:ext cx="7391400" cy="574675"/>
          </a:xfrm>
        </p:spPr>
        <p:txBody>
          <a:bodyPr>
            <a:normAutofit/>
          </a:bodyPr>
          <a:lstStyle/>
          <a:p>
            <a:r>
              <a:rPr lang="en-GB" dirty="0"/>
              <a:t>Phase space near resonance during tune ramp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3F452C-BDFF-DEE2-E1D1-E68F4E16EA4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pPr/>
              <a:t>15</a:t>
            </a:fld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DEA3DA6-9B02-42B3-77FE-4F1858D2FA96}"/>
              </a:ext>
            </a:extLst>
          </p:cNvPr>
          <p:cNvSpPr txBox="1"/>
          <p:nvPr/>
        </p:nvSpPr>
        <p:spPr>
          <a:xfrm>
            <a:off x="88054" y="1652693"/>
            <a:ext cx="15736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Zero intensity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A1B2B0B-BB23-16A0-5B3F-14BB44BF6A0A}"/>
              </a:ext>
            </a:extLst>
          </p:cNvPr>
          <p:cNvSpPr txBox="1"/>
          <p:nvPr/>
        </p:nvSpPr>
        <p:spPr>
          <a:xfrm>
            <a:off x="198672" y="4429759"/>
            <a:ext cx="16730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Intensity = 8.5×10¹¹ ppp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08A4B03-C743-BA9A-B5D0-8240EB2A2C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1685" y="767081"/>
            <a:ext cx="7761651" cy="242551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9605F74-0B10-FC7E-0DF5-7534B79A07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7917" y="3217001"/>
            <a:ext cx="7761654" cy="242551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61F3588-A5D5-2C7F-B3C8-00F904A354E1}"/>
              </a:ext>
            </a:extLst>
          </p:cNvPr>
          <p:cNvSpPr txBox="1"/>
          <p:nvPr/>
        </p:nvSpPr>
        <p:spPr>
          <a:xfrm>
            <a:off x="4923846" y="5666921"/>
            <a:ext cx="6094674" cy="830997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en-GB" sz="1600" dirty="0"/>
              <a:t>3Qx = 13 island chain sweeps through the beam and transports trapped particles to large amplitude — with space charge the islands broaden and carry more of the core.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87117AA-3361-D406-DD8F-5E1FF7137E7D}"/>
              </a:ext>
            </a:extLst>
          </p:cNvPr>
          <p:cNvSpPr txBox="1"/>
          <p:nvPr/>
        </p:nvSpPr>
        <p:spPr>
          <a:xfrm>
            <a:off x="1871685" y="512288"/>
            <a:ext cx="25746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/>
              <a:t>Tune ramp direction</a:t>
            </a: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9F49FECA-930A-9044-2C85-BA756AA2A48D}"/>
              </a:ext>
            </a:extLst>
          </p:cNvPr>
          <p:cNvSpPr/>
          <p:nvPr/>
        </p:nvSpPr>
        <p:spPr>
          <a:xfrm>
            <a:off x="2180585" y="742759"/>
            <a:ext cx="978408" cy="10170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35536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506545-CAB3-9ED8-EE3E-21FA09835F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Summary and conclusion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2E71DA-2864-57A7-9FCB-E60C2AD57E6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601B8E-4C5D-4D9E-8821-9696CA0E0E3F}" type="slidenum">
              <a:rPr kumimoji="0" lang="en-GB" sz="20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Roboto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Roboto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862135D-A3E4-D50C-98D9-00176AC6302A}"/>
              </a:ext>
            </a:extLst>
          </p:cNvPr>
          <p:cNvSpPr txBox="1"/>
          <p:nvPr/>
        </p:nvSpPr>
        <p:spPr>
          <a:xfrm>
            <a:off x="647700" y="1248396"/>
            <a:ext cx="10248900" cy="29464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ts val="203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D232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Measured tune loss maps fingerprint the machine: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D232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loss concentrates on 3Qx = 13 and Qx + 2Qy = 12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D232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, with a strong up/down crossing asymmetry — the observable everything else must explain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ts val="203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D232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One DC magnet per resonance: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D232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a single sextupole at 40 A flattens 3Qx = 13; a single octupole at 50 A nulls 4Qx = 17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D232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 — coasting beam, tunes held; |f₃₀₀₀|, |f₄₀₀₀| of the bare machine measured at the nulls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ts val="203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D232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The residual error reproduces the crossing by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D232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chromatic selection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D232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 — mechanism right, magnitude wrong: the same sextupole strength does not give the same loss in the simulation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ts val="203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D232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Measurement-anchored PIC: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D232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the footprint reaches 3Qx = 13 before the set point does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D232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— redistribution starts early and ends in a flat halo plateau.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ts val="203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D232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The mechanism is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D232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resonant trapping–transport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D232B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: the beam deforms into the 3Qx = 13 triangle and trapped particles ride outward; space charge broadens and feeds the chain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9BBA8D0-3304-E2D5-E5E0-A61CF3337912}"/>
              </a:ext>
            </a:extLst>
          </p:cNvPr>
          <p:cNvSpPr txBox="1"/>
          <p:nvPr/>
        </p:nvSpPr>
        <p:spPr>
          <a:xfrm>
            <a:off x="620342" y="4503440"/>
            <a:ext cx="10134600" cy="315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88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Next:</a:t>
            </a: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 Study stopband position, coherent vs incoherent — a stability diagram to </a:t>
            </a: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optimize the operational tune program.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02197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5DEB04E-BEE2-B45E-A40C-15ACC0CDFD6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pPr/>
              <a:t>17</a:t>
            </a:fld>
            <a:endParaRPr lang="en-GB" dirty="0"/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285F0059-299B-E6CA-EE81-E1C719702A91}"/>
              </a:ext>
            </a:extLst>
          </p:cNvPr>
          <p:cNvSpPr/>
          <p:nvPr/>
        </p:nvSpPr>
        <p:spPr>
          <a:xfrm>
            <a:off x="654304" y="144314"/>
            <a:ext cx="10883392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3300"/>
              </a:lnSpc>
            </a:pPr>
            <a:r>
              <a:rPr lang="en-US" sz="2800" dirty="0">
                <a:solidFill>
                  <a:srgbClr val="0030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Add space charge: measurement-anchored PIC</a:t>
            </a:r>
            <a:endParaRPr lang="en-US" sz="2800" dirty="0">
              <a:solidFill>
                <a:srgbClr val="003088"/>
              </a:solidFill>
              <a:latin typeface="Calibri" panose="020F0502020204030204"/>
            </a:endParaRPr>
          </a:p>
        </p:txBody>
      </p:sp>
      <p:sp>
        <p:nvSpPr>
          <p:cNvPr id="8" name="Shape 2">
            <a:extLst>
              <a:ext uri="{FF2B5EF4-FFF2-40B4-BE49-F238E27FC236}">
                <a16:creationId xmlns:a16="http://schemas.microsoft.com/office/drawing/2014/main" id="{B05B5876-ED17-4CEC-9C6F-21D974B9D027}"/>
              </a:ext>
            </a:extLst>
          </p:cNvPr>
          <p:cNvSpPr/>
          <p:nvPr/>
        </p:nvSpPr>
        <p:spPr>
          <a:xfrm>
            <a:off x="334592" y="1275705"/>
            <a:ext cx="6724650" cy="1142901"/>
          </a:xfrm>
          <a:prstGeom prst="roundRect">
            <a:avLst>
              <a:gd name="adj" fmla="val 7501"/>
            </a:avLst>
          </a:prstGeom>
          <a:solidFill>
            <a:srgbClr val="FDFCF9"/>
          </a:solidFill>
          <a:ln w="6350">
            <a:solidFill>
              <a:srgbClr val="D9D5C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3">
            <a:extLst>
              <a:ext uri="{FF2B5EF4-FFF2-40B4-BE49-F238E27FC236}">
                <a16:creationId xmlns:a16="http://schemas.microsoft.com/office/drawing/2014/main" id="{EAB28944-16FE-273A-4182-7FA40D0C1A1B}"/>
              </a:ext>
            </a:extLst>
          </p:cNvPr>
          <p:cNvSpPr/>
          <p:nvPr/>
        </p:nvSpPr>
        <p:spPr>
          <a:xfrm>
            <a:off x="528267" y="1469380"/>
            <a:ext cx="6527419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12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Solver</a:t>
            </a:r>
            <a:endParaRPr lang="en-US" sz="1400" dirty="0"/>
          </a:p>
        </p:txBody>
      </p:sp>
      <p:sp>
        <p:nvSpPr>
          <p:cNvPr id="12" name="Text 4">
            <a:extLst>
              <a:ext uri="{FF2B5EF4-FFF2-40B4-BE49-F238E27FC236}">
                <a16:creationId xmlns:a16="http://schemas.microsoft.com/office/drawing/2014/main" id="{7C37DDD6-7777-A8D5-A826-AB43C8C933E1}"/>
              </a:ext>
            </a:extLst>
          </p:cNvPr>
          <p:cNvSpPr/>
          <p:nvPr/>
        </p:nvSpPr>
        <p:spPr>
          <a:xfrm>
            <a:off x="528267" y="1746200"/>
            <a:ext cx="6527419" cy="5041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85"/>
              </a:lnSpc>
              <a:buNone/>
            </a:pPr>
            <a:r>
              <a:rPr lang="en-US" sz="1300" dirty="0">
                <a:solidFill>
                  <a:srgbClr val="1D23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Xsuite PIC on the same dynamic tune ramp · averaged 2.5D FFT solver · 200 space-charge interaction nodes · verified against internal deposition, field and kick tests</a:t>
            </a:r>
            <a:endParaRPr lang="en-US" sz="1300" dirty="0"/>
          </a:p>
        </p:txBody>
      </p:sp>
      <p:sp>
        <p:nvSpPr>
          <p:cNvPr id="14" name="Shape 5">
            <a:extLst>
              <a:ext uri="{FF2B5EF4-FFF2-40B4-BE49-F238E27FC236}">
                <a16:creationId xmlns:a16="http://schemas.microsoft.com/office/drawing/2014/main" id="{45981998-F6A8-123E-CFE6-44D3A6F20F32}"/>
              </a:ext>
            </a:extLst>
          </p:cNvPr>
          <p:cNvSpPr/>
          <p:nvPr/>
        </p:nvSpPr>
        <p:spPr>
          <a:xfrm>
            <a:off x="334592" y="2551956"/>
            <a:ext cx="6724650" cy="1142901"/>
          </a:xfrm>
          <a:prstGeom prst="roundRect">
            <a:avLst>
              <a:gd name="adj" fmla="val 7501"/>
            </a:avLst>
          </a:prstGeom>
          <a:solidFill>
            <a:srgbClr val="FDFCF9"/>
          </a:solidFill>
          <a:ln w="6350">
            <a:solidFill>
              <a:srgbClr val="D9D5C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Text 6">
            <a:extLst>
              <a:ext uri="{FF2B5EF4-FFF2-40B4-BE49-F238E27FC236}">
                <a16:creationId xmlns:a16="http://schemas.microsoft.com/office/drawing/2014/main" id="{536450CF-09F3-4958-968F-2C7BA1D01F1B}"/>
              </a:ext>
            </a:extLst>
          </p:cNvPr>
          <p:cNvSpPr/>
          <p:nvPr/>
        </p:nvSpPr>
        <p:spPr>
          <a:xfrm>
            <a:off x="528267" y="2745631"/>
            <a:ext cx="6527419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12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Beam, anchored to monitors</a:t>
            </a:r>
            <a:endParaRPr lang="en-US" sz="1400" dirty="0"/>
          </a:p>
        </p:txBody>
      </p:sp>
      <p:sp>
        <p:nvSpPr>
          <p:cNvPr id="18" name="Text 7">
            <a:extLst>
              <a:ext uri="{FF2B5EF4-FFF2-40B4-BE49-F238E27FC236}">
                <a16:creationId xmlns:a16="http://schemas.microsoft.com/office/drawing/2014/main" id="{5C2B0AA5-7B50-1ED7-E236-6D5DD33111EE}"/>
              </a:ext>
            </a:extLst>
          </p:cNvPr>
          <p:cNvSpPr/>
          <p:nvPr/>
        </p:nvSpPr>
        <p:spPr>
          <a:xfrm>
            <a:off x="528267" y="3022451"/>
            <a:ext cx="6527419" cy="5041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85"/>
              </a:lnSpc>
              <a:buNone/>
            </a:pPr>
            <a:r>
              <a:rPr lang="en-US" sz="1300" dirty="0">
                <a:solidFill>
                  <a:srgbClr val="1D23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Horizontal: fitted painted annulus 48.5–63.2 mm (R6HPM1) · Vertical: fitted hollow profile (R6VPM2) · Bounded parabolic δ, edge 3.0×10⁻⁴, mean 1.55×10⁻³</a:t>
            </a:r>
            <a:endParaRPr lang="en-US" sz="1300" dirty="0"/>
          </a:p>
        </p:txBody>
      </p:sp>
      <p:sp>
        <p:nvSpPr>
          <p:cNvPr id="20" name="Shape 8">
            <a:extLst>
              <a:ext uri="{FF2B5EF4-FFF2-40B4-BE49-F238E27FC236}">
                <a16:creationId xmlns:a16="http://schemas.microsoft.com/office/drawing/2014/main" id="{C38F0068-586E-1417-43EF-4F56DE6D527C}"/>
              </a:ext>
            </a:extLst>
          </p:cNvPr>
          <p:cNvSpPr/>
          <p:nvPr/>
        </p:nvSpPr>
        <p:spPr>
          <a:xfrm>
            <a:off x="334592" y="3828207"/>
            <a:ext cx="6724650" cy="903536"/>
          </a:xfrm>
          <a:prstGeom prst="roundRect">
            <a:avLst>
              <a:gd name="adj" fmla="val 9488"/>
            </a:avLst>
          </a:prstGeom>
          <a:solidFill>
            <a:srgbClr val="FDFCF9"/>
          </a:solidFill>
          <a:ln w="6350">
            <a:solidFill>
              <a:srgbClr val="D9D5C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2" name="Text 9">
            <a:extLst>
              <a:ext uri="{FF2B5EF4-FFF2-40B4-BE49-F238E27FC236}">
                <a16:creationId xmlns:a16="http://schemas.microsoft.com/office/drawing/2014/main" id="{678733CA-F15D-0FC1-2CB9-1E4D9E3B1B6B}"/>
              </a:ext>
            </a:extLst>
          </p:cNvPr>
          <p:cNvSpPr/>
          <p:nvPr/>
        </p:nvSpPr>
        <p:spPr>
          <a:xfrm>
            <a:off x="528267" y="4021882"/>
            <a:ext cx="6527419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12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Scan</a:t>
            </a:r>
            <a:endParaRPr lang="en-US" sz="1400" dirty="0"/>
          </a:p>
        </p:txBody>
      </p:sp>
      <p:sp>
        <p:nvSpPr>
          <p:cNvPr id="24" name="Text 10">
            <a:extLst>
              <a:ext uri="{FF2B5EF4-FFF2-40B4-BE49-F238E27FC236}">
                <a16:creationId xmlns:a16="http://schemas.microsoft.com/office/drawing/2014/main" id="{8D80A3A7-EBC3-9DE7-46F2-97108524FE4B}"/>
              </a:ext>
            </a:extLst>
          </p:cNvPr>
          <p:cNvSpPr/>
          <p:nvPr/>
        </p:nvSpPr>
        <p:spPr>
          <a:xfrm>
            <a:off x="528267" y="4298702"/>
            <a:ext cx="6527419" cy="2647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85"/>
              </a:lnSpc>
              <a:buNone/>
            </a:pPr>
            <a:r>
              <a:rPr lang="en-US" sz="1300" dirty="0">
                <a:solidFill>
                  <a:srgbClr val="1D23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Intensity 0 → 2.5×10¹² ppp across the 3Qx = 13 crossing, multi-seed ensembles</a:t>
            </a:r>
            <a:endParaRPr lang="en-US" sz="1300" dirty="0"/>
          </a:p>
        </p:txBody>
      </p:sp>
      <p:sp>
        <p:nvSpPr>
          <p:cNvPr id="26" name="Shape 11">
            <a:extLst>
              <a:ext uri="{FF2B5EF4-FFF2-40B4-BE49-F238E27FC236}">
                <a16:creationId xmlns:a16="http://schemas.microsoft.com/office/drawing/2014/main" id="{C3CAA770-65DB-69BE-2286-221178818BAF}"/>
              </a:ext>
            </a:extLst>
          </p:cNvPr>
          <p:cNvSpPr/>
          <p:nvPr/>
        </p:nvSpPr>
        <p:spPr>
          <a:xfrm>
            <a:off x="7540625" y="1473621"/>
            <a:ext cx="3549650" cy="4105920"/>
          </a:xfrm>
          <a:prstGeom prst="roundRect">
            <a:avLst>
              <a:gd name="adj" fmla="val 2415"/>
            </a:avLst>
          </a:prstGeom>
          <a:solidFill>
            <a:srgbClr val="FDFCF9"/>
          </a:solidFill>
          <a:ln w="6350">
            <a:solidFill>
              <a:srgbClr val="D9D5C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28" name="Image 0" descr="Ring lattice with space-charge kick nodes distributed around the circumference">
            <a:extLst>
              <a:ext uri="{FF2B5EF4-FFF2-40B4-BE49-F238E27FC236}">
                <a16:creationId xmlns:a16="http://schemas.microsoft.com/office/drawing/2014/main" id="{2F74D866-3C19-EDFE-E8F0-5828092F2D3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918450" y="1980331"/>
            <a:ext cx="2794000" cy="2324100"/>
          </a:xfrm>
          <a:prstGeom prst="rect">
            <a:avLst/>
          </a:prstGeom>
        </p:spPr>
      </p:pic>
      <p:sp>
        <p:nvSpPr>
          <p:cNvPr id="30" name="Text 12">
            <a:extLst>
              <a:ext uri="{FF2B5EF4-FFF2-40B4-BE49-F238E27FC236}">
                <a16:creationId xmlns:a16="http://schemas.microsoft.com/office/drawing/2014/main" id="{9B40C790-AE9A-A4A3-0521-26E2CF96F314}"/>
              </a:ext>
            </a:extLst>
          </p:cNvPr>
          <p:cNvSpPr/>
          <p:nvPr/>
        </p:nvSpPr>
        <p:spPr>
          <a:xfrm>
            <a:off x="7699947" y="4406031"/>
            <a:ext cx="3231007" cy="692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750"/>
              </a:lnSpc>
              <a:buNone/>
            </a:pPr>
            <a:r>
              <a:rPr lang="en-US" sz="1250" dirty="0">
                <a:solidFill>
                  <a:srgbClr val="6B665C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Self-consistent kicks distributed around the ring; core–halo charge density solved each pass</a:t>
            </a:r>
            <a:endParaRPr lang="en-US" sz="12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59979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0F9C48-D6D4-FE80-31BC-66DB86EAC7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3B48BC7-62BE-A630-2115-BA94F708B22A}"/>
              </a:ext>
            </a:extLst>
          </p:cNvPr>
          <p:cNvSpPr/>
          <p:nvPr/>
        </p:nvSpPr>
        <p:spPr>
          <a:xfrm>
            <a:off x="2049817" y="5833092"/>
            <a:ext cx="3900284" cy="10249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E7F3EC-5817-ADB9-5921-F8EDEE534F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018" y="74581"/>
            <a:ext cx="5829300" cy="574675"/>
          </a:xfrm>
        </p:spPr>
        <p:txBody>
          <a:bodyPr>
            <a:normAutofit/>
          </a:bodyPr>
          <a:lstStyle/>
          <a:p>
            <a:r>
              <a:rPr lang="en-GB" sz="2500" dirty="0">
                <a:latin typeface="Arial" panose="020B0604020202020204" pitchFamily="34" charset="0"/>
              </a:rPr>
              <a:t>MAGNET MODELLING </a:t>
            </a:r>
          </a:p>
        </p:txBody>
      </p:sp>
      <p:pic>
        <p:nvPicPr>
          <p:cNvPr id="12" name="Picture 11" descr="A diagram of a graph and a diagram of a diagram&#10;&#10;Description automatically generated">
            <a:extLst>
              <a:ext uri="{FF2B5EF4-FFF2-40B4-BE49-F238E27FC236}">
                <a16:creationId xmlns:a16="http://schemas.microsoft.com/office/drawing/2014/main" id="{B8140212-66B6-ADE1-8693-09783168D2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2594" y="1583393"/>
            <a:ext cx="6303164" cy="1814135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794B96-A0A5-C4B5-546A-E60477D47A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406" y="1021298"/>
            <a:ext cx="6026524" cy="4351338"/>
          </a:xfrm>
        </p:spPr>
        <p:txBody>
          <a:bodyPr/>
          <a:lstStyle/>
          <a:p>
            <a:r>
              <a:rPr lang="en-GB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Limited measurements available for ring magnets</a:t>
            </a:r>
          </a:p>
          <a:p>
            <a:r>
              <a:rPr lang="en-GB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Matched OPERA simulations to measurements</a:t>
            </a:r>
          </a:p>
          <a:p>
            <a:r>
              <a:rPr lang="en-GB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Produced models of each magnet type</a:t>
            </a:r>
          </a:p>
          <a:p>
            <a:endParaRPr lang="en-GB" dirty="0">
              <a:latin typeface="Arial" panose="020B0604020202020204" pitchFamily="34" charset="0"/>
            </a:endParaRPr>
          </a:p>
          <a:p>
            <a:r>
              <a:rPr lang="en-GB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Incorporating non-linear multipole components into simulations, including fringe fields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GB" dirty="0">
                <a:latin typeface="Arial" panose="020B0604020202020204" pitchFamily="34" charset="0"/>
              </a:rPr>
              <a:t>Better TEAPOT/PTC </a:t>
            </a:r>
            <a:r>
              <a:rPr lang="en-GB" dirty="0" err="1">
                <a:latin typeface="Arial" panose="020B0604020202020204" pitchFamily="34" charset="0"/>
              </a:rPr>
              <a:t>PyORBIT</a:t>
            </a:r>
            <a:r>
              <a:rPr lang="en-GB" dirty="0">
                <a:latin typeface="Arial" panose="020B0604020202020204" pitchFamily="34" charset="0"/>
              </a:rPr>
              <a:t> models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E794347-A247-C2CE-36F4-D437FE35F5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26992" y="420189"/>
            <a:ext cx="3939045" cy="335357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6F8B173-9908-C803-89C6-BDC7862B723C}"/>
              </a:ext>
            </a:extLst>
          </p:cNvPr>
          <p:cNvSpPr/>
          <p:nvPr/>
        </p:nvSpPr>
        <p:spPr>
          <a:xfrm>
            <a:off x="8004708" y="204568"/>
            <a:ext cx="3190779" cy="2308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25400"/>
          </a:effec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Moderat Medium"/>
                <a:ea typeface="+mn-ea"/>
                <a:cs typeface="+mn-cs"/>
              </a:rPr>
              <a:t>Q </a:t>
            </a:r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derat Medium"/>
                <a:ea typeface="+mn-ea"/>
                <a:cs typeface="+mn-cs"/>
              </a:rPr>
              <a:t> </a:t>
            </a:r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oderat Medium"/>
                <a:ea typeface="+mn-ea"/>
                <a:cs typeface="+mn-cs"/>
              </a:rPr>
              <a:t>QT</a:t>
            </a:r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derat Medium"/>
                <a:ea typeface="+mn-ea"/>
                <a:cs typeface="+mn-cs"/>
              </a:rPr>
              <a:t>   </a:t>
            </a:r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Moderat Medium"/>
                <a:ea typeface="+mn-ea"/>
                <a:cs typeface="+mn-cs"/>
              </a:rPr>
              <a:t>Q</a:t>
            </a:r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derat Medium"/>
                <a:ea typeface="+mn-ea"/>
                <a:cs typeface="+mn-cs"/>
              </a:rPr>
              <a:t>  </a:t>
            </a:r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oderat Medium"/>
                <a:ea typeface="+mn-ea"/>
                <a:cs typeface="+mn-cs"/>
              </a:rPr>
              <a:t>QT</a:t>
            </a:r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derat Medium"/>
                <a:ea typeface="+mn-ea"/>
                <a:cs typeface="+mn-cs"/>
              </a:rPr>
              <a:t>                </a:t>
            </a:r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srgbClr val="FEB602"/>
                </a:solidFill>
                <a:effectLst/>
                <a:uLnTx/>
                <a:uFillTx/>
                <a:latin typeface="Moderat Medium"/>
                <a:ea typeface="+mn-ea"/>
                <a:cs typeface="+mn-cs"/>
              </a:rPr>
              <a:t>RF                  </a:t>
            </a:r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Moderat Medium"/>
                <a:ea typeface="+mn-ea"/>
                <a:cs typeface="+mn-cs"/>
              </a:rPr>
              <a:t>Q</a:t>
            </a:r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derat Medium"/>
                <a:ea typeface="+mn-ea"/>
                <a:cs typeface="+mn-cs"/>
              </a:rPr>
              <a:t>            </a:t>
            </a:r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oderat Medium"/>
                <a:ea typeface="+mn-ea"/>
                <a:cs typeface="+mn-cs"/>
              </a:rPr>
              <a:t>BF 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derat Medium"/>
                <a:ea typeface="+mn-ea"/>
                <a:cs typeface="+mn-cs"/>
              </a:rPr>
              <a:t>(dipole)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5CDB251-43D3-D9CC-5BC0-8264B2BFBBD6}"/>
              </a:ext>
            </a:extLst>
          </p:cNvPr>
          <p:cNvSpPr/>
          <p:nvPr/>
        </p:nvSpPr>
        <p:spPr>
          <a:xfrm>
            <a:off x="8034790" y="785911"/>
            <a:ext cx="25234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1" u="none" strike="noStrike" kern="1200" cap="none" spc="0" normalizeH="0" baseline="0" noProof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Moderat Medium"/>
                <a:ea typeface="+mn-ea"/>
                <a:cs typeface="+mn-cs"/>
              </a:rPr>
              <a:t>One of 10 ISIS Super periods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D539A96-0EC9-D14D-E6B9-87B0A0AC08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40370" y="3962159"/>
            <a:ext cx="2428270" cy="1545262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1D08D02-783A-1A9B-7A18-37132330D8A1}"/>
              </a:ext>
            </a:extLst>
          </p:cNvPr>
          <p:cNvSpPr/>
          <p:nvPr/>
        </p:nvSpPr>
        <p:spPr>
          <a:xfrm>
            <a:off x="8991037" y="5486986"/>
            <a:ext cx="220445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1" u="none" strike="noStrike" kern="1200" cap="none" spc="0" normalizeH="0" baseline="0" noProof="0">
                <a:ln>
                  <a:noFill/>
                </a:ln>
                <a:solidFill>
                  <a:srgbClr val="003088"/>
                </a:solidFill>
                <a:effectLst/>
                <a:uLnTx/>
                <a:uFillTx/>
                <a:latin typeface="Moderat Medium"/>
                <a:ea typeface="+mn-ea"/>
                <a:cs typeface="+mn-cs"/>
              </a:rPr>
              <a:t>Improved fringe fields </a:t>
            </a: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srgbClr val="003088"/>
              </a:solidFill>
              <a:effectLst/>
              <a:uLnTx/>
              <a:uFillTx/>
              <a:latin typeface="Moderat Medium"/>
              <a:ea typeface="+mn-ea"/>
              <a:cs typeface="+mn-cs"/>
            </a:endParaRPr>
          </a:p>
        </p:txBody>
      </p:sp>
      <p:pic>
        <p:nvPicPr>
          <p:cNvPr id="18" name="Picture 3">
            <a:extLst>
              <a:ext uri="{FF2B5EF4-FFF2-40B4-BE49-F238E27FC236}">
                <a16:creationId xmlns:a16="http://schemas.microsoft.com/office/drawing/2014/main" id="{8703C919-594F-B787-6C94-2217CE897D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57" t="25941" r="33281" b="6363"/>
          <a:stretch>
            <a:fillRect/>
          </a:stretch>
        </p:blipFill>
        <p:spPr bwMode="auto">
          <a:xfrm>
            <a:off x="3761075" y="3989375"/>
            <a:ext cx="1854948" cy="1525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E392DA4-16B9-215F-ADF5-BC9FC4F384A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55472" y="4016591"/>
            <a:ext cx="2004327" cy="147069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9E1C20B3-52C0-5681-EF95-297DE7FFB89C}"/>
              </a:ext>
            </a:extLst>
          </p:cNvPr>
          <p:cNvSpPr txBox="1"/>
          <p:nvPr/>
        </p:nvSpPr>
        <p:spPr>
          <a:xfrm>
            <a:off x="4026498" y="6116719"/>
            <a:ext cx="5874750" cy="307777"/>
          </a:xfrm>
          <a:prstGeom prst="rect">
            <a:avLst/>
          </a:prstGeom>
          <a:noFill/>
          <a:ln w="19050">
            <a:gradFill flip="none" rotWithShape="1">
              <a:gsLst>
                <a:gs pos="0">
                  <a:srgbClr val="FF9D1B"/>
                </a:gs>
                <a:gs pos="47000">
                  <a:schemeClr val="bg1"/>
                </a:gs>
                <a:gs pos="100000">
                  <a:srgbClr val="003088"/>
                </a:gs>
              </a:gsLst>
              <a:lin ang="13500000" scaled="1"/>
              <a:tileRect/>
            </a:gra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30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Dean Adams, Iker Rodriguez, Steve Jago et al.</a:t>
            </a:r>
          </a:p>
        </p:txBody>
      </p:sp>
      <p:pic>
        <p:nvPicPr>
          <p:cNvPr id="21" name="Picture 3" descr="V:\Projects\Publications\IPAC17\PosterFigure7.png">
            <a:extLst>
              <a:ext uri="{FF2B5EF4-FFF2-40B4-BE49-F238E27FC236}">
                <a16:creationId xmlns:a16="http://schemas.microsoft.com/office/drawing/2014/main" id="{524D912B-0355-BDB2-FC31-1CCF6312A4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3633" y="3962158"/>
            <a:ext cx="2204450" cy="1545221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BAA1A72D-C30C-4400-F131-4CAC5270C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076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6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B9EB274-7C07-1B03-43E4-211B8A4152A0}"/>
              </a:ext>
            </a:extLst>
          </p:cNvPr>
          <p:cNvSpPr/>
          <p:nvPr/>
        </p:nvSpPr>
        <p:spPr>
          <a:xfrm>
            <a:off x="7236828" y="1238454"/>
            <a:ext cx="3230904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1" u="none" strike="noStrike" kern="1200" cap="none" spc="0" normalizeH="0" baseline="0" noProof="0" dirty="0">
                <a:ln>
                  <a:noFill/>
                </a:ln>
                <a:solidFill>
                  <a:srgbClr val="0030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ISIS Combined Function Dipole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E4906B-EFE0-7DA9-696F-37BE5A2E84D8}"/>
              </a:ext>
            </a:extLst>
          </p:cNvPr>
          <p:cNvSpPr/>
          <p:nvPr/>
        </p:nvSpPr>
        <p:spPr>
          <a:xfrm>
            <a:off x="6350073" y="3564961"/>
            <a:ext cx="1711569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1" u="none" strike="noStrike" kern="1200" cap="none" spc="0" normalizeH="0" baseline="0" noProof="0" dirty="0">
                <a:ln>
                  <a:noFill/>
                </a:ln>
                <a:solidFill>
                  <a:srgbClr val="00308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ISIS Quadrupole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261423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39FBCD-0B25-D9CE-5AFE-6B785D93BA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213" y="0"/>
            <a:ext cx="6655095" cy="574675"/>
          </a:xfrm>
        </p:spPr>
        <p:txBody>
          <a:bodyPr>
            <a:normAutofit/>
          </a:bodyPr>
          <a:lstStyle/>
          <a:p>
            <a:r>
              <a:rPr lang="en-GB" dirty="0"/>
              <a:t> Space charge with waterbag distribution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AACEAB-9DDA-94A5-7078-492DDAD136FB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pPr/>
              <a:t>19</a:t>
            </a:fld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8994F11-B4F1-87F2-80BB-3B1201F0A0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213" y="939800"/>
            <a:ext cx="5458979" cy="482804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A7F22B0-3313-0C1E-0703-6285997346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3896" y="939800"/>
            <a:ext cx="5458979" cy="4828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11466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SPLIT" val="1"/>
  <p:tag name="PPSPLIT_ORIGINALSLIDENUMBER" val="6"/>
</p:tagLst>
</file>

<file path=ppt/theme/theme1.xml><?xml version="1.0" encoding="utf-8"?>
<a:theme xmlns:a="http://schemas.openxmlformats.org/drawingml/2006/main" name="1_Title slide">
  <a:themeElements>
    <a:clrScheme name="STFC Colour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E5DF8"/>
      </a:accent1>
      <a:accent2>
        <a:srgbClr val="FF9D1B"/>
      </a:accent2>
      <a:accent3>
        <a:srgbClr val="003088"/>
      </a:accent3>
      <a:accent4>
        <a:srgbClr val="D77900"/>
      </a:accent4>
      <a:accent5>
        <a:srgbClr val="008AAD"/>
      </a:accent5>
      <a:accent6>
        <a:srgbClr val="3E863E"/>
      </a:accent6>
      <a:hlink>
        <a:srgbClr val="1E5DF8"/>
      </a:hlink>
      <a:folHlink>
        <a:srgbClr val="923D96"/>
      </a:folHlink>
    </a:clrScheme>
    <a:fontScheme name="ISIS STFC">
      <a:majorFont>
        <a:latin typeface="Moderat Medium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Triangles">
  <a:themeElements>
    <a:clrScheme name="STFC Colour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E5DF8"/>
      </a:accent1>
      <a:accent2>
        <a:srgbClr val="FF9D1B"/>
      </a:accent2>
      <a:accent3>
        <a:srgbClr val="003088"/>
      </a:accent3>
      <a:accent4>
        <a:srgbClr val="D77900"/>
      </a:accent4>
      <a:accent5>
        <a:srgbClr val="008AAD"/>
      </a:accent5>
      <a:accent6>
        <a:srgbClr val="3E863E"/>
      </a:accent6>
      <a:hlink>
        <a:srgbClr val="1E5DF8"/>
      </a:hlink>
      <a:folHlink>
        <a:srgbClr val="923D96"/>
      </a:folHlink>
    </a:clrScheme>
    <a:fontScheme name="ISIS STFC">
      <a:majorFont>
        <a:latin typeface="Moderat Medium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Pattern">
  <a:themeElements>
    <a:clrScheme name="STFC Colour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E5DF8"/>
      </a:accent1>
      <a:accent2>
        <a:srgbClr val="FF9D1B"/>
      </a:accent2>
      <a:accent3>
        <a:srgbClr val="003088"/>
      </a:accent3>
      <a:accent4>
        <a:srgbClr val="D77900"/>
      </a:accent4>
      <a:accent5>
        <a:srgbClr val="008AAD"/>
      </a:accent5>
      <a:accent6>
        <a:srgbClr val="3E863E"/>
      </a:accent6>
      <a:hlink>
        <a:srgbClr val="1E5DF8"/>
      </a:hlink>
      <a:folHlink>
        <a:srgbClr val="923D96"/>
      </a:folHlink>
    </a:clrScheme>
    <a:fontScheme name="ISIS STFC">
      <a:majorFont>
        <a:latin typeface="Moderat Medium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Blank Layouts">
  <a:themeElements>
    <a:clrScheme name="STFC Colour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E5DF8"/>
      </a:accent1>
      <a:accent2>
        <a:srgbClr val="FF9D1B"/>
      </a:accent2>
      <a:accent3>
        <a:srgbClr val="003088"/>
      </a:accent3>
      <a:accent4>
        <a:srgbClr val="D77900"/>
      </a:accent4>
      <a:accent5>
        <a:srgbClr val="008AAD"/>
      </a:accent5>
      <a:accent6>
        <a:srgbClr val="3E863E"/>
      </a:accent6>
      <a:hlink>
        <a:srgbClr val="1E5DF8"/>
      </a:hlink>
      <a:folHlink>
        <a:srgbClr val="923D96"/>
      </a:folHlink>
    </a:clrScheme>
    <a:fontScheme name="ISIS STFC">
      <a:majorFont>
        <a:latin typeface="Moderat Medium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Pattern">
  <a:themeElements>
    <a:clrScheme name="STFC Colour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E5DF8"/>
      </a:accent1>
      <a:accent2>
        <a:srgbClr val="FF9D1B"/>
      </a:accent2>
      <a:accent3>
        <a:srgbClr val="003088"/>
      </a:accent3>
      <a:accent4>
        <a:srgbClr val="D77900"/>
      </a:accent4>
      <a:accent5>
        <a:srgbClr val="008AAD"/>
      </a:accent5>
      <a:accent6>
        <a:srgbClr val="3E863E"/>
      </a:accent6>
      <a:hlink>
        <a:srgbClr val="1E5DF8"/>
      </a:hlink>
      <a:folHlink>
        <a:srgbClr val="923D96"/>
      </a:folHlink>
    </a:clrScheme>
    <a:fontScheme name="ISIS STFC">
      <a:majorFont>
        <a:latin typeface="Moderat Medium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367b676-3231-4229-b246-27e36f6a6ea0" xsi:nil="true"/>
    <lcf76f155ced4ddcb4097134ff3c332f xmlns="7a6c5452-7205-4e2c-a322-0d36e47a4095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2453390EE4BA43A5D6133E94472E90" ma:contentTypeVersion="17" ma:contentTypeDescription="Create a new document." ma:contentTypeScope="" ma:versionID="a3dd40fe961babd590db7e6ab2b6c3cc">
  <xsd:schema xmlns:xsd="http://www.w3.org/2001/XMLSchema" xmlns:xs="http://www.w3.org/2001/XMLSchema" xmlns:p="http://schemas.microsoft.com/office/2006/metadata/properties" xmlns:ns2="7a6c5452-7205-4e2c-a322-0d36e47a4095" xmlns:ns3="4367b676-3231-4229-b246-27e36f6a6ea0" targetNamespace="http://schemas.microsoft.com/office/2006/metadata/properties" ma:root="true" ma:fieldsID="9c9a1b7cbcb1e6780652342e7736d883" ns2:_="" ns3:_="">
    <xsd:import namespace="7a6c5452-7205-4e2c-a322-0d36e47a4095"/>
    <xsd:import namespace="4367b676-3231-4229-b246-27e36f6a6ea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6c5452-7205-4e2c-a322-0d36e47a409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fe07c91c-676c-4292-ab42-0332d43006d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67b676-3231-4229-b246-27e36f6a6ea0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55bb8876-a7eb-42f8-850b-785a27f532ba}" ma:internalName="TaxCatchAll" ma:showField="CatchAllData" ma:web="4367b676-3231-4229-b246-27e36f6a6ea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662D15E-264E-46BA-8227-F78B9A4A7183}">
  <ds:schemaRefs>
    <ds:schemaRef ds:uri="http://purl.org/dc/dcmitype/"/>
    <ds:schemaRef ds:uri="4367b676-3231-4229-b246-27e36f6a6ea0"/>
    <ds:schemaRef ds:uri="http://purl.org/dc/elements/1.1/"/>
    <ds:schemaRef ds:uri="http://schemas.openxmlformats.org/package/2006/metadata/core-properties"/>
    <ds:schemaRef ds:uri="http://www.w3.org/XML/1998/namespace"/>
    <ds:schemaRef ds:uri="http://schemas.microsoft.com/office/2006/documentManagement/types"/>
    <ds:schemaRef ds:uri="http://purl.org/dc/terms/"/>
    <ds:schemaRef ds:uri="http://schemas.microsoft.com/office/infopath/2007/PartnerControls"/>
    <ds:schemaRef ds:uri="7a6c5452-7205-4e2c-a322-0d36e47a4095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CCB8F5E0-6443-4F3B-85F5-E23BF401A05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D4F5BA3-79C3-4C5A-A3F0-A9B7B86BEE2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a6c5452-7205-4e2c-a322-0d36e47a4095"/>
    <ds:schemaRef ds:uri="4367b676-3231-4229-b246-27e36f6a6ea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41130</TotalTime>
  <Words>1211</Words>
  <Application>Microsoft Office PowerPoint</Application>
  <PresentationFormat>Widescreen</PresentationFormat>
  <Paragraphs>157</Paragraphs>
  <Slides>19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19</vt:i4>
      </vt:variant>
    </vt:vector>
  </HeadingPairs>
  <TitlesOfParts>
    <vt:vector size="34" baseType="lpstr">
      <vt:lpstr>Moderat Medium</vt:lpstr>
      <vt:lpstr>Roboto</vt:lpstr>
      <vt:lpstr>Arial</vt:lpstr>
      <vt:lpstr>Times New Roman</vt:lpstr>
      <vt:lpstr>Cambria Math</vt:lpstr>
      <vt:lpstr>-apple-system</vt:lpstr>
      <vt:lpstr>Inter</vt:lpstr>
      <vt:lpstr>Aptos</vt:lpstr>
      <vt:lpstr>Courier New</vt:lpstr>
      <vt:lpstr>Calibri</vt:lpstr>
      <vt:lpstr>1_Title slide</vt:lpstr>
      <vt:lpstr>2_Triangles</vt:lpstr>
      <vt:lpstr>3_Pattern</vt:lpstr>
      <vt:lpstr>4_Blank Layouts</vt:lpstr>
      <vt:lpstr>4_Pattern</vt:lpstr>
      <vt:lpstr>Experimental and Simulation Studies of Non-linear Resonances in the ISIS Synchrotron</vt:lpstr>
      <vt:lpstr>MOTIVATION  THE ISIS TUNE FOOTPRINT SAMPLES NON-LINEAR RESONANCES</vt:lpstr>
      <vt:lpstr>Measurement meets the model?</vt:lpstr>
      <vt:lpstr>Ramp the tune, record everything, simulate the same ramp(Coasting beam, low intensity)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Modelling nonlinearity near resonance 3Qx=13</vt:lpstr>
      <vt:lpstr>Modelling nonlinearity near resonance 3Qx=13</vt:lpstr>
      <vt:lpstr>PowerPoint Presentation</vt:lpstr>
      <vt:lpstr>PowerPoint Presentation</vt:lpstr>
      <vt:lpstr>Tune footprints under space charge at different tune points</vt:lpstr>
      <vt:lpstr>Phase space near resonance during tune ramp</vt:lpstr>
      <vt:lpstr>Summary and conclusion</vt:lpstr>
      <vt:lpstr>PowerPoint Presentation</vt:lpstr>
      <vt:lpstr>MAGNET MODELLING </vt:lpstr>
      <vt:lpstr> Space charge with waterbag distribution</vt:lpstr>
    </vt:vector>
  </TitlesOfParts>
  <Company>Science and Technology Facilities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Richardson, Stephanie (STFC,RAL,ISIS)</dc:creator>
  <cp:lastModifiedBy>Ahmadi, Esmaeil (STFC,RAL,ISIS)</cp:lastModifiedBy>
  <cp:revision>197</cp:revision>
  <dcterms:created xsi:type="dcterms:W3CDTF">2023-01-10T12:41:06Z</dcterms:created>
  <dcterms:modified xsi:type="dcterms:W3CDTF">2026-10-02T06:50:54Z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0x010100FC2453390EE4BA43A5D6133E94472E90</vt:lpwstr>
  </property>
  <property fmtid="{D5CDD505-2E9C-101B-9397-08002B2CF9AE}" pid="3" name="MediaServiceImageTags">
    <vt:lpwstr/>
  </property>
</Properties>
</file>