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Lst>
  <p:notesMasterIdLst>
    <p:notesMasterId r:id="rId19"/>
  </p:notesMasterIdLst>
  <p:sldIdLst>
    <p:sldId id="256" r:id="rId2"/>
    <p:sldId id="687" r:id="rId3"/>
    <p:sldId id="688" r:id="rId4"/>
    <p:sldId id="722" r:id="rId5"/>
    <p:sldId id="730" r:id="rId6"/>
    <p:sldId id="732" r:id="rId7"/>
    <p:sldId id="731" r:id="rId8"/>
    <p:sldId id="691" r:id="rId9"/>
    <p:sldId id="740" r:id="rId10"/>
    <p:sldId id="733" r:id="rId11"/>
    <p:sldId id="735" r:id="rId12"/>
    <p:sldId id="737" r:id="rId13"/>
    <p:sldId id="748" r:id="rId14"/>
    <p:sldId id="749" r:id="rId15"/>
    <p:sldId id="746" r:id="rId16"/>
    <p:sldId id="750" r:id="rId17"/>
    <p:sldId id="72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E818BB"/>
    <a:srgbClr val="0000FF"/>
    <a:srgbClr val="9352A9"/>
    <a:srgbClr val="76A2E0"/>
    <a:srgbClr val="FF0000"/>
    <a:srgbClr val="8DC9CC"/>
    <a:srgbClr val="008DFD"/>
    <a:srgbClr val="6F7B91"/>
    <a:srgbClr val="071F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深色样式 1 - 强调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深色样式 1 - 强调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深色样式 1 - 强调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深色样式 1 - 强调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深色样式 1 - 强调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深色样式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77" autoAdjust="0"/>
    <p:restoredTop sz="95874" autoAdjust="0"/>
  </p:normalViewPr>
  <p:slideViewPr>
    <p:cSldViewPr snapToGrid="0">
      <p:cViewPr>
        <p:scale>
          <a:sx n="93" d="100"/>
          <a:sy n="93" d="100"/>
        </p:scale>
        <p:origin x="96" y="211"/>
      </p:cViewPr>
      <p:guideLst>
        <p:guide orient="horz" pos="2160"/>
        <p:guide pos="3840"/>
      </p:guideLst>
    </p:cSldViewPr>
  </p:slideViewPr>
  <p:outlineViewPr>
    <p:cViewPr>
      <p:scale>
        <a:sx n="33" d="100"/>
        <a:sy n="33" d="100"/>
      </p:scale>
      <p:origin x="0" y="153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48691A-493D-4F77-BB59-AF9323853594}" type="datetimeFigureOut">
              <a:rPr lang="zh-CN" altLang="en-US" smtClean="0"/>
              <a:t>2026/9/28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CE92B7-0882-48A0-95C5-39A8371B447B}" type="slidenum">
              <a:rPr lang="zh-CN" altLang="en-US" smtClean="0"/>
              <a:t>‹#›</a:t>
            </a:fld>
            <a:endParaRPr lang="zh-CN" altLang="en-US"/>
          </a:p>
        </p:txBody>
      </p:sp>
    </p:spTree>
    <p:extLst>
      <p:ext uri="{BB962C8B-B14F-4D97-AF65-F5344CB8AC3E}">
        <p14:creationId xmlns:p14="http://schemas.microsoft.com/office/powerpoint/2010/main" val="2829529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1CE92B7-0882-48A0-95C5-39A8371B447B}" type="slidenum">
              <a:rPr lang="zh-CN" altLang="en-US" smtClean="0"/>
              <a:t>1</a:t>
            </a:fld>
            <a:endParaRPr lang="zh-CN" altLang="en-US"/>
          </a:p>
        </p:txBody>
      </p:sp>
    </p:spTree>
    <p:extLst>
      <p:ext uri="{BB962C8B-B14F-4D97-AF65-F5344CB8AC3E}">
        <p14:creationId xmlns:p14="http://schemas.microsoft.com/office/powerpoint/2010/main" val="2975693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a:p>
            <a:endParaRPr kumimoji="1" lang="zh-CN" altLang="en-US" dirty="0"/>
          </a:p>
        </p:txBody>
      </p:sp>
      <p:sp>
        <p:nvSpPr>
          <p:cNvPr id="4" name="幻灯片编号占位符 3"/>
          <p:cNvSpPr>
            <a:spLocks noGrp="1"/>
          </p:cNvSpPr>
          <p:nvPr>
            <p:ph type="sldNum" sz="quarter" idx="10"/>
          </p:nvPr>
        </p:nvSpPr>
        <p:spPr/>
        <p:txBody>
          <a:bodyPr/>
          <a:lstStyle/>
          <a:p>
            <a:fld id="{D1CE92B7-0882-48A0-95C5-39A8371B447B}" type="slidenum">
              <a:rPr lang="zh-CN" altLang="en-US" smtClean="0"/>
              <a:t>2</a:t>
            </a:fld>
            <a:endParaRPr lang="zh-CN" altLang="en-US"/>
          </a:p>
        </p:txBody>
      </p:sp>
    </p:spTree>
    <p:extLst>
      <p:ext uri="{BB962C8B-B14F-4D97-AF65-F5344CB8AC3E}">
        <p14:creationId xmlns:p14="http://schemas.microsoft.com/office/powerpoint/2010/main" val="3568131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4652E756-CFBE-4DB4-9769-AC8800052947}" type="datetimeFigureOut">
              <a:rPr lang="zh-CN" altLang="en-US" smtClean="0"/>
              <a:t>2026/9/28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AE203A2-D78F-4469-96D9-FE4450EF57DC}" type="slidenum">
              <a:rPr lang="zh-CN" altLang="en-US" smtClean="0"/>
              <a:t>‹#›</a:t>
            </a:fld>
            <a:endParaRPr lang="zh-CN" altLang="en-US"/>
          </a:p>
        </p:txBody>
      </p:sp>
    </p:spTree>
    <p:extLst>
      <p:ext uri="{BB962C8B-B14F-4D97-AF65-F5344CB8AC3E}">
        <p14:creationId xmlns:p14="http://schemas.microsoft.com/office/powerpoint/2010/main" val="3610327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8913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C764DE79-268F-4C1A-8933-263129D2AF90}" type="datetimeFigureOut">
              <a:rPr lang="en-US" dirty="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38558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58561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9/28/2026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3872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15700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9/28/2026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56533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9/28/2026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13737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9/28/2026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0131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96904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83426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sp>
        <p:nvSpPr>
          <p:cNvPr id="6" name="矩形 5"/>
          <p:cNvSpPr/>
          <p:nvPr userDrawn="1"/>
        </p:nvSpPr>
        <p:spPr>
          <a:xfrm>
            <a:off x="0" y="0"/>
            <a:ext cx="12192000" cy="764704"/>
          </a:xfrm>
          <a:prstGeom prst="rect">
            <a:avLst/>
          </a:prstGeom>
          <a:solidFill>
            <a:srgbClr val="071F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4" name="Title 1"/>
          <p:cNvSpPr>
            <a:spLocks noGrp="1"/>
          </p:cNvSpPr>
          <p:nvPr>
            <p:ph type="title"/>
          </p:nvPr>
        </p:nvSpPr>
        <p:spPr>
          <a:xfrm>
            <a:off x="523973" y="182086"/>
            <a:ext cx="10479275" cy="582619"/>
          </a:xfrm>
        </p:spPr>
        <p:txBody>
          <a:bodyPr>
            <a:normAutofit/>
          </a:bodyPr>
          <a:lstStyle>
            <a:lvl1pPr>
              <a:defRPr sz="3200">
                <a:solidFill>
                  <a:schemeClr val="bg1"/>
                </a:solidFill>
                <a:latin typeface="Arial Black" panose="020B0A04020102020204" pitchFamily="34" charset="0"/>
              </a:defRPr>
            </a:lvl1pPr>
          </a:lstStyle>
          <a:p>
            <a:endParaRPr lang="en-US" altLang="zh-CN" dirty="0"/>
          </a:p>
        </p:txBody>
      </p:sp>
      <p:pic>
        <p:nvPicPr>
          <p:cNvPr id="4" name="图片 3"/>
          <p:cNvPicPr>
            <a:picLocks noChangeAspect="1"/>
          </p:cNvPicPr>
          <p:nvPr userDrawn="1"/>
        </p:nvPicPr>
        <p:blipFill>
          <a:blip r:embed="rId2">
            <a:clrChange>
              <a:clrFrom>
                <a:srgbClr val="FFFFFF"/>
              </a:clrFrom>
              <a:clrTo>
                <a:srgbClr val="FFFFFF">
                  <a:alpha val="0"/>
                </a:srgbClr>
              </a:clrTo>
            </a:clrChange>
            <a:biLevel thresh="25000"/>
          </a:blip>
          <a:stretch>
            <a:fillRect/>
          </a:stretch>
        </p:blipFill>
        <p:spPr>
          <a:xfrm>
            <a:off x="10641267" y="160423"/>
            <a:ext cx="1281828" cy="517999"/>
          </a:xfrm>
          <a:prstGeom prst="rect">
            <a:avLst/>
          </a:prstGeom>
        </p:spPr>
      </p:pic>
    </p:spTree>
    <p:extLst>
      <p:ext uri="{BB962C8B-B14F-4D97-AF65-F5344CB8AC3E}">
        <p14:creationId xmlns:p14="http://schemas.microsoft.com/office/powerpoint/2010/main" val="29924764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art-n">
    <p:spTree>
      <p:nvGrpSpPr>
        <p:cNvPr id="1" name=""/>
        <p:cNvGrpSpPr/>
        <p:nvPr/>
      </p:nvGrpSpPr>
      <p:grpSpPr>
        <a:xfrm>
          <a:off x="0" y="0"/>
          <a:ext cx="0" cy="0"/>
          <a:chOff x="0" y="0"/>
          <a:chExt cx="0" cy="0"/>
        </a:xfrm>
      </p:grpSpPr>
      <p:sp>
        <p:nvSpPr>
          <p:cNvPr id="6" name="矩形 5"/>
          <p:cNvSpPr/>
          <p:nvPr userDrawn="1"/>
        </p:nvSpPr>
        <p:spPr>
          <a:xfrm>
            <a:off x="0" y="0"/>
            <a:ext cx="12192000" cy="764704"/>
          </a:xfrm>
          <a:prstGeom prst="rect">
            <a:avLst/>
          </a:prstGeom>
          <a:solidFill>
            <a:srgbClr val="071F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4" name="Title 1"/>
          <p:cNvSpPr>
            <a:spLocks noGrp="1"/>
          </p:cNvSpPr>
          <p:nvPr>
            <p:ph type="title"/>
          </p:nvPr>
        </p:nvSpPr>
        <p:spPr>
          <a:xfrm>
            <a:off x="523973" y="182086"/>
            <a:ext cx="10479275" cy="582619"/>
          </a:xfrm>
        </p:spPr>
        <p:txBody>
          <a:bodyPr>
            <a:normAutofit/>
          </a:bodyPr>
          <a:lstStyle>
            <a:lvl1pPr>
              <a:defRPr sz="3200">
                <a:solidFill>
                  <a:schemeClr val="bg1"/>
                </a:solidFill>
                <a:latin typeface="Arial Black" panose="020B0A04020102020204" pitchFamily="34" charset="0"/>
              </a:defRPr>
            </a:lvl1pPr>
          </a:lstStyle>
          <a:p>
            <a:r>
              <a:rPr lang="zh-CN" altLang="en-US" dirty="0"/>
              <a:t>单击此处编辑母版标题样式</a:t>
            </a:r>
            <a:endParaRPr lang="en-US" dirty="0"/>
          </a:p>
        </p:txBody>
      </p:sp>
      <p:pic>
        <p:nvPicPr>
          <p:cNvPr id="5" name="图片 4"/>
          <p:cNvPicPr>
            <a:picLocks noChangeAspect="1"/>
          </p:cNvPicPr>
          <p:nvPr userDrawn="1"/>
        </p:nvPicPr>
        <p:blipFill>
          <a:blip r:embed="rId2">
            <a:clrChange>
              <a:clrFrom>
                <a:srgbClr val="FFFFFF"/>
              </a:clrFrom>
              <a:clrTo>
                <a:srgbClr val="FFFFFF">
                  <a:alpha val="0"/>
                </a:srgbClr>
              </a:clrTo>
            </a:clrChange>
            <a:biLevel thresh="25000"/>
          </a:blip>
          <a:stretch>
            <a:fillRect/>
          </a:stretch>
        </p:blipFill>
        <p:spPr>
          <a:xfrm>
            <a:off x="10641267" y="160423"/>
            <a:ext cx="1281828" cy="517999"/>
          </a:xfrm>
          <a:prstGeom prst="rect">
            <a:avLst/>
          </a:prstGeom>
        </p:spPr>
      </p:pic>
    </p:spTree>
    <p:extLst>
      <p:ext uri="{BB962C8B-B14F-4D97-AF65-F5344CB8AC3E}">
        <p14:creationId xmlns:p14="http://schemas.microsoft.com/office/powerpoint/2010/main" val="3561036201"/>
      </p:ext>
    </p:extLst>
  </p:cSld>
  <p:clrMapOvr>
    <a:masterClrMapping/>
  </p:clrMapOvr>
  <p:extLst mod="1">
    <p:ext uri="{DCECCB84-F9BA-43D5-87BE-67443E8EF086}">
      <p15:sldGuideLst xmlns:p15="http://schemas.microsoft.com/office/powerpoint/2012/main">
        <p15:guide id="1" orient="horz" pos="4088"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9/28/2026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
        <p:nvSpPr>
          <p:cNvPr id="7" name="矩形 6">
            <a:extLst>
              <a:ext uri="{FF2B5EF4-FFF2-40B4-BE49-F238E27FC236}">
                <a16:creationId xmlns:a16="http://schemas.microsoft.com/office/drawing/2014/main" id="{9349E8B3-1C1D-4431-8B16-D14C4D1DAAF3}"/>
              </a:ext>
            </a:extLst>
          </p:cNvPr>
          <p:cNvSpPr/>
          <p:nvPr userDrawn="1"/>
        </p:nvSpPr>
        <p:spPr>
          <a:xfrm>
            <a:off x="11566577" y="6534677"/>
            <a:ext cx="372218" cy="276999"/>
          </a:xfrm>
          <a:prstGeom prst="rect">
            <a:avLst/>
          </a:prstGeom>
        </p:spPr>
        <p:txBody>
          <a:bodyPr wrap="none">
            <a:spAutoFit/>
          </a:bodyPr>
          <a:lstStyle/>
          <a:p>
            <a:pPr marL="0" algn="r" defTabSz="914400" rtl="0" eaLnBrk="1" latinLnBrk="0" hangingPunct="1"/>
            <a:fld id="{AAE203A2-D78F-4469-96D9-FE4450EF57DC}" type="slidenum">
              <a:rPr lang="zh-CN" altLang="en-US" sz="1200" kern="1200" cap="all" smtClean="0">
                <a:solidFill>
                  <a:srgbClr val="C0C5CE"/>
                </a:solidFill>
                <a:latin typeface="Arial" panose="020B0604020202020204" pitchFamily="34" charset="0"/>
                <a:ea typeface="+mn-ea"/>
                <a:cs typeface="Arial" panose="020B0604020202020204" pitchFamily="34" charset="0"/>
              </a:rPr>
              <a:pPr marL="0" algn="r" defTabSz="914400" rtl="0" eaLnBrk="1" latinLnBrk="0" hangingPunct="1"/>
              <a:t>‹#›</a:t>
            </a:fld>
            <a:endParaRPr lang="zh-CN" altLang="en-US" sz="1200" kern="1200" cap="all" dirty="0">
              <a:solidFill>
                <a:srgbClr val="C0C5CE"/>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3816099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6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33"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Layout" Target="../slideLayouts/slideLayout12.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jpeg"/><Relationship Id="rId1" Type="http://schemas.openxmlformats.org/officeDocument/2006/relationships/slideLayout" Target="../slideLayouts/slideLayout12.xml"/><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2.xml"/><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8717" y="-4022"/>
            <a:ext cx="12174567" cy="3254561"/>
          </a:xfrm>
          <a:prstGeom prst="rect">
            <a:avLst/>
          </a:prstGeom>
        </p:spPr>
      </p:pic>
      <p:sp>
        <p:nvSpPr>
          <p:cNvPr id="8" name="矩形 7"/>
          <p:cNvSpPr/>
          <p:nvPr/>
        </p:nvSpPr>
        <p:spPr>
          <a:xfrm>
            <a:off x="0" y="3250539"/>
            <a:ext cx="12192000" cy="3207698"/>
          </a:xfrm>
          <a:prstGeom prst="rect">
            <a:avLst/>
          </a:prstGeom>
          <a:solidFill>
            <a:srgbClr val="071F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6D265"/>
              </a:solidFill>
            </a:endParaRPr>
          </a:p>
        </p:txBody>
      </p:sp>
      <p:pic>
        <p:nvPicPr>
          <p:cNvPr id="10" name="图片 9"/>
          <p:cNvPicPr>
            <a:picLocks noChangeAspect="1"/>
          </p:cNvPicPr>
          <p:nvPr/>
        </p:nvPicPr>
        <p:blipFill>
          <a:blip r:embed="rId4">
            <a:clrChange>
              <a:clrFrom>
                <a:srgbClr val="FFFFFF"/>
              </a:clrFrom>
              <a:clrTo>
                <a:srgbClr val="FFFFFF">
                  <a:alpha val="0"/>
                </a:srgbClr>
              </a:clrTo>
            </a:clrChange>
          </a:blip>
          <a:stretch>
            <a:fillRect/>
          </a:stretch>
        </p:blipFill>
        <p:spPr>
          <a:xfrm>
            <a:off x="110280" y="104269"/>
            <a:ext cx="1693120" cy="814847"/>
          </a:xfrm>
          <a:prstGeom prst="rect">
            <a:avLst/>
          </a:prstGeom>
        </p:spPr>
      </p:pic>
      <p:sp>
        <p:nvSpPr>
          <p:cNvPr id="12" name="标题 2">
            <a:extLst>
              <a:ext uri="{FF2B5EF4-FFF2-40B4-BE49-F238E27FC236}">
                <a16:creationId xmlns:a16="http://schemas.microsoft.com/office/drawing/2014/main" id="{D5745C8D-6D21-004B-B730-EB265F7245D6}"/>
              </a:ext>
            </a:extLst>
          </p:cNvPr>
          <p:cNvSpPr>
            <a:spLocks noGrp="1"/>
          </p:cNvSpPr>
          <p:nvPr>
            <p:ph type="ctrTitle"/>
          </p:nvPr>
        </p:nvSpPr>
        <p:spPr>
          <a:xfrm>
            <a:off x="110280" y="3256806"/>
            <a:ext cx="11969099" cy="1264808"/>
          </a:xfrm>
        </p:spPr>
        <p:txBody>
          <a:bodyPr>
            <a:noAutofit/>
          </a:bodyPr>
          <a:lstStyle/>
          <a:p>
            <a:pPr>
              <a:lnSpc>
                <a:spcPct val="100000"/>
              </a:lnSpc>
              <a:spcBef>
                <a:spcPts val="0"/>
              </a:spcBef>
            </a:pPr>
            <a:r>
              <a:rPr lang="en-US" altLang="zh-CN" sz="4000" dirty="0">
                <a:solidFill>
                  <a:schemeClr val="bg1"/>
                </a:solidFill>
              </a:rPr>
              <a:t>Space Charge Effect Simulation and Tune Optimization </a:t>
            </a:r>
            <a:br>
              <a:rPr lang="en-US" altLang="zh-CN" sz="4000" dirty="0">
                <a:solidFill>
                  <a:schemeClr val="bg1"/>
                </a:solidFill>
              </a:rPr>
            </a:br>
            <a:r>
              <a:rPr lang="en-US" altLang="zh-CN" sz="4000" dirty="0">
                <a:solidFill>
                  <a:schemeClr val="bg1"/>
                </a:solidFill>
              </a:rPr>
              <a:t>for Reducing Beam Loss at CSNS</a:t>
            </a:r>
            <a:endParaRPr lang="zh-CN" altLang="en-US" sz="4000" dirty="0">
              <a:solidFill>
                <a:schemeClr val="bg1"/>
              </a:solidFill>
            </a:endParaRPr>
          </a:p>
        </p:txBody>
      </p:sp>
      <p:sp>
        <p:nvSpPr>
          <p:cNvPr id="14" name="副标题 3">
            <a:extLst>
              <a:ext uri="{FF2B5EF4-FFF2-40B4-BE49-F238E27FC236}">
                <a16:creationId xmlns:a16="http://schemas.microsoft.com/office/drawing/2014/main" id="{B8CBC964-4CD9-634B-AA4E-D29746583570}"/>
              </a:ext>
            </a:extLst>
          </p:cNvPr>
          <p:cNvSpPr>
            <a:spLocks noGrp="1"/>
          </p:cNvSpPr>
          <p:nvPr>
            <p:ph type="subTitle" idx="1"/>
          </p:nvPr>
        </p:nvSpPr>
        <p:spPr>
          <a:xfrm>
            <a:off x="1359242" y="5222790"/>
            <a:ext cx="9580605" cy="944330"/>
          </a:xfrm>
        </p:spPr>
        <p:txBody>
          <a:bodyPr>
            <a:normAutofit/>
          </a:bodyPr>
          <a:lstStyle/>
          <a:p>
            <a:r>
              <a:rPr lang="en-US" altLang="zh-CN" sz="2200" dirty="0">
                <a:solidFill>
                  <a:schemeClr val="bg1"/>
                </a:solidFill>
                <a:latin typeface="Times New Roman" panose="02020603050405020304" pitchFamily="18" charset="0"/>
                <a:cs typeface="Times New Roman" panose="02020603050405020304" pitchFamily="18" charset="0"/>
              </a:rPr>
              <a:t>Shouyan Xu</a:t>
            </a:r>
          </a:p>
          <a:p>
            <a:r>
              <a:rPr lang="fr-FR" altLang="zh-CN" sz="2200" dirty="0">
                <a:solidFill>
                  <a:schemeClr val="bg1"/>
                </a:solidFill>
                <a:latin typeface="Times New Roman" panose="02020603050405020304" pitchFamily="18" charset="0"/>
                <a:cs typeface="Times New Roman" panose="02020603050405020304" pitchFamily="18" charset="0"/>
              </a:rPr>
              <a:t>Spallation Neutron Source Science Centre</a:t>
            </a:r>
            <a:r>
              <a:rPr lang="en-US" altLang="zh-CN" sz="2200" dirty="0">
                <a:solidFill>
                  <a:schemeClr val="bg1"/>
                </a:solidFill>
                <a:latin typeface="Times New Roman" panose="02020603050405020304" pitchFamily="18" charset="0"/>
                <a:cs typeface="Times New Roman" panose="02020603050405020304" pitchFamily="18" charset="0"/>
              </a:rPr>
              <a:t>, IHEP</a:t>
            </a:r>
          </a:p>
        </p:txBody>
      </p:sp>
      <p:sp>
        <p:nvSpPr>
          <p:cNvPr id="9" name="矩形 8"/>
          <p:cNvSpPr/>
          <p:nvPr/>
        </p:nvSpPr>
        <p:spPr>
          <a:xfrm>
            <a:off x="8238" y="6460208"/>
            <a:ext cx="12183284" cy="397032"/>
          </a:xfrm>
          <a:prstGeom prst="rect">
            <a:avLst/>
          </a:prstGeom>
          <a:noFill/>
        </p:spPr>
        <p:txBody>
          <a:bodyPr wrap="square">
            <a:spAutoFit/>
          </a:bodyPr>
          <a:lstStyle/>
          <a:p>
            <a:pPr algn="ctr">
              <a:lnSpc>
                <a:spcPct val="90000"/>
              </a:lnSpc>
              <a:spcBef>
                <a:spcPts val="1000"/>
              </a:spcBef>
            </a:pPr>
            <a:r>
              <a:rPr lang="en-US" altLang="zh-CN" sz="2200" dirty="0">
                <a:solidFill>
                  <a:srgbClr val="0000FF"/>
                </a:solidFill>
                <a:latin typeface="Times New Roman" panose="02020603050405020304" pitchFamily="18" charset="0"/>
                <a:cs typeface="Times New Roman" panose="02020603050405020304" pitchFamily="18" charset="0"/>
              </a:rPr>
              <a:t>University of Oxford                                                      Space Charge 2026</a:t>
            </a:r>
          </a:p>
        </p:txBody>
      </p:sp>
    </p:spTree>
    <p:extLst>
      <p:ext uri="{BB962C8B-B14F-4D97-AF65-F5344CB8AC3E}">
        <p14:creationId xmlns:p14="http://schemas.microsoft.com/office/powerpoint/2010/main" val="662762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Contents</a:t>
            </a:r>
            <a:endParaRPr lang="zh-CN" altLang="en-US" dirty="0"/>
          </a:p>
        </p:txBody>
      </p:sp>
      <p:sp>
        <p:nvSpPr>
          <p:cNvPr id="33" name="流程图: 离页连接符 32"/>
          <p:cNvSpPr/>
          <p:nvPr/>
        </p:nvSpPr>
        <p:spPr>
          <a:xfrm>
            <a:off x="535329" y="1088086"/>
            <a:ext cx="769482" cy="720156"/>
          </a:xfrm>
          <a:prstGeom prst="flowChartOffpageConnector">
            <a:avLst/>
          </a:prstGeom>
          <a:solidFill>
            <a:srgbClr val="071F65"/>
          </a:solidFill>
          <a:ln w="12700" cap="flat" cmpd="sng" algn="ctr">
            <a:noFill/>
            <a:prstDash val="solid"/>
            <a:miter lim="800000"/>
          </a:ln>
          <a:effectLst/>
        </p:spPr>
        <p:txBody>
          <a:bodyPr rtlCol="0" anchor="ctr"/>
          <a:lstStyle/>
          <a:p>
            <a:pPr algn="ctr">
              <a:defRPr/>
            </a:pPr>
            <a:r>
              <a:rPr lang="en-US" altLang="zh-CN" sz="3600" b="1" kern="0" dirty="0">
                <a:solidFill>
                  <a:prstClr val="white"/>
                </a:solidFill>
                <a:latin typeface="Arial" panose="020B0604020202020204"/>
                <a:ea typeface="微软雅黑" panose="020B0503020204020204" charset="-122"/>
              </a:rPr>
              <a:t>1</a:t>
            </a:r>
            <a:endParaRPr lang="zh-CN" altLang="en-US" sz="3600" b="1" kern="0" dirty="0">
              <a:solidFill>
                <a:prstClr val="white"/>
              </a:solidFill>
              <a:latin typeface="Arial" panose="020B0604020202020204"/>
              <a:ea typeface="微软雅黑" panose="020B0503020204020204" charset="-122"/>
            </a:endParaRPr>
          </a:p>
        </p:txBody>
      </p:sp>
      <p:sp>
        <p:nvSpPr>
          <p:cNvPr id="34" name="流程图: 离页连接符 33"/>
          <p:cNvSpPr/>
          <p:nvPr/>
        </p:nvSpPr>
        <p:spPr>
          <a:xfrm>
            <a:off x="528649" y="2124717"/>
            <a:ext cx="769482" cy="720156"/>
          </a:xfrm>
          <a:prstGeom prst="flowChartOffpageConnector">
            <a:avLst/>
          </a:prstGeom>
          <a:solidFill>
            <a:srgbClr val="071F65"/>
          </a:solidFill>
          <a:ln w="12700" cap="flat" cmpd="sng" algn="ctr">
            <a:noFill/>
            <a:prstDash val="solid"/>
            <a:miter lim="800000"/>
          </a:ln>
          <a:effectLst/>
        </p:spPr>
        <p:txBody>
          <a:bodyPr rtlCol="0" anchor="ctr"/>
          <a:lstStyle/>
          <a:p>
            <a:pPr algn="ctr"/>
            <a:r>
              <a:rPr lang="en-US" altLang="zh-CN" sz="3600" b="1" kern="0" dirty="0">
                <a:solidFill>
                  <a:prstClr val="white"/>
                </a:solidFill>
                <a:latin typeface="Arial" panose="020B0604020202020204"/>
                <a:ea typeface="微软雅黑" panose="020B0503020204020204" charset="-122"/>
              </a:rPr>
              <a:t>2</a:t>
            </a:r>
            <a:endParaRPr lang="zh-CN" altLang="en-US" sz="3600" b="1" kern="0" dirty="0">
              <a:solidFill>
                <a:prstClr val="white"/>
              </a:solidFill>
              <a:latin typeface="Arial" panose="020B0604020202020204"/>
              <a:ea typeface="微软雅黑" panose="020B0503020204020204" charset="-122"/>
            </a:endParaRPr>
          </a:p>
        </p:txBody>
      </p:sp>
      <p:sp>
        <p:nvSpPr>
          <p:cNvPr id="41" name="文本框 5"/>
          <p:cNvSpPr txBox="1"/>
          <p:nvPr/>
        </p:nvSpPr>
        <p:spPr>
          <a:xfrm>
            <a:off x="1466054" y="1199362"/>
            <a:ext cx="6184249" cy="461665"/>
          </a:xfrm>
          <a:prstGeom prst="rect">
            <a:avLst/>
          </a:prstGeom>
          <a:noFill/>
        </p:spPr>
        <p:txBody>
          <a:bodyPr wrap="square" rtlCol="0">
            <a:spAutoFit/>
          </a:bodyPr>
          <a:lstStyle/>
          <a:p>
            <a:r>
              <a:rPr lang="en-US" altLang="zh-CN" sz="2400" dirty="0">
                <a:latin typeface="Arial Black" panose="020B0A04020102020204" pitchFamily="34" charset="0"/>
                <a:ea typeface="微软雅黑" panose="020B0503020204020204" charset="-122"/>
              </a:rPr>
              <a:t>Introduction to CSNS/RCS </a:t>
            </a:r>
          </a:p>
        </p:txBody>
      </p:sp>
      <p:sp>
        <p:nvSpPr>
          <p:cNvPr id="42" name="文本框 43"/>
          <p:cNvSpPr txBox="1"/>
          <p:nvPr/>
        </p:nvSpPr>
        <p:spPr>
          <a:xfrm>
            <a:off x="1474391" y="2226065"/>
            <a:ext cx="7433170" cy="461665"/>
          </a:xfrm>
          <a:prstGeom prst="rect">
            <a:avLst/>
          </a:prstGeom>
          <a:noFill/>
        </p:spPr>
        <p:txBody>
          <a:bodyPr wrap="square" rtlCol="0">
            <a:spAutoFit/>
          </a:bodyPr>
          <a:lstStyle/>
          <a:p>
            <a:r>
              <a:rPr lang="en-US" altLang="zh-CN" sz="2400" dirty="0">
                <a:latin typeface="Arial Black" panose="020B0A04020102020204" pitchFamily="34" charset="0"/>
                <a:ea typeface="微软雅黑" panose="020B0503020204020204" charset="-122"/>
              </a:rPr>
              <a:t>Challenges in high intensity commissioning</a:t>
            </a:r>
          </a:p>
        </p:txBody>
      </p:sp>
      <p:sp>
        <p:nvSpPr>
          <p:cNvPr id="10" name="流程图: 离页连接符 9"/>
          <p:cNvSpPr/>
          <p:nvPr/>
        </p:nvSpPr>
        <p:spPr>
          <a:xfrm>
            <a:off x="523973" y="3149197"/>
            <a:ext cx="769482" cy="720156"/>
          </a:xfrm>
          <a:prstGeom prst="flowChartOffpageConnector">
            <a:avLst/>
          </a:prstGeom>
          <a:solidFill>
            <a:srgbClr val="071F65"/>
          </a:solidFill>
          <a:ln w="12700" cap="flat" cmpd="sng" algn="ctr">
            <a:noFill/>
            <a:prstDash val="solid"/>
            <a:miter lim="800000"/>
          </a:ln>
          <a:effectLst/>
        </p:spPr>
        <p:txBody>
          <a:bodyPr rtlCol="0" anchor="ctr"/>
          <a:lstStyle/>
          <a:p>
            <a:pPr algn="ctr"/>
            <a:r>
              <a:rPr lang="en-US" altLang="zh-CN" sz="3600" b="1" kern="0" dirty="0">
                <a:solidFill>
                  <a:prstClr val="white"/>
                </a:solidFill>
                <a:latin typeface="Arial" panose="020B0604020202020204"/>
                <a:ea typeface="微软雅黑" panose="020B0503020204020204" charset="-122"/>
              </a:rPr>
              <a:t>3</a:t>
            </a:r>
            <a:endParaRPr lang="zh-CN" altLang="en-US" sz="3600" b="1" kern="0" dirty="0">
              <a:solidFill>
                <a:prstClr val="white"/>
              </a:solidFill>
              <a:latin typeface="Arial" panose="020B0604020202020204"/>
              <a:ea typeface="微软雅黑" panose="020B0503020204020204" charset="-122"/>
            </a:endParaRPr>
          </a:p>
        </p:txBody>
      </p:sp>
      <p:sp>
        <p:nvSpPr>
          <p:cNvPr id="11" name="文本框 43"/>
          <p:cNvSpPr txBox="1"/>
          <p:nvPr/>
        </p:nvSpPr>
        <p:spPr>
          <a:xfrm>
            <a:off x="1504360" y="3330063"/>
            <a:ext cx="8108360" cy="461665"/>
          </a:xfrm>
          <a:prstGeom prst="rect">
            <a:avLst/>
          </a:prstGeom>
          <a:noFill/>
        </p:spPr>
        <p:txBody>
          <a:bodyPr wrap="square" rtlCol="0">
            <a:spAutoFit/>
          </a:bodyPr>
          <a:lstStyle/>
          <a:p>
            <a:r>
              <a:rPr lang="en-US" altLang="zh-CN" sz="2400" dirty="0">
                <a:latin typeface="Arial Black" panose="020B0A04020102020204" pitchFamily="34" charset="0"/>
                <a:ea typeface="微软雅黑" panose="020B0503020204020204" charset="-122"/>
              </a:rPr>
              <a:t>Space charge effect simulation at CSNS/RCS </a:t>
            </a:r>
          </a:p>
        </p:txBody>
      </p:sp>
      <p:sp>
        <p:nvSpPr>
          <p:cNvPr id="13" name="流程图: 离页连接符 9"/>
          <p:cNvSpPr/>
          <p:nvPr/>
        </p:nvSpPr>
        <p:spPr>
          <a:xfrm>
            <a:off x="540791" y="4157567"/>
            <a:ext cx="769482" cy="720156"/>
          </a:xfrm>
          <a:prstGeom prst="flowChartOffpageConnector">
            <a:avLst/>
          </a:prstGeom>
          <a:solidFill>
            <a:srgbClr val="071F65"/>
          </a:solidFill>
          <a:ln w="12700" cap="flat" cmpd="sng" algn="ctr">
            <a:noFill/>
            <a:prstDash val="solid"/>
            <a:miter lim="800000"/>
          </a:ln>
          <a:effectLst/>
        </p:spPr>
        <p:txBody>
          <a:bodyPr rtlCol="0" anchor="ctr"/>
          <a:lstStyle/>
          <a:p>
            <a:pPr algn="ctr"/>
            <a:r>
              <a:rPr lang="en-US" altLang="zh-CN" sz="3600" b="1" kern="0" dirty="0">
                <a:solidFill>
                  <a:prstClr val="white"/>
                </a:solidFill>
                <a:latin typeface="Arial" panose="020B0604020202020204"/>
                <a:ea typeface="微软雅黑" panose="020B0503020204020204" charset="-122"/>
              </a:rPr>
              <a:t>4</a:t>
            </a:r>
            <a:endParaRPr lang="zh-CN" altLang="en-US" sz="3600" b="1" kern="0" dirty="0">
              <a:solidFill>
                <a:prstClr val="white"/>
              </a:solidFill>
              <a:latin typeface="Arial" panose="020B0604020202020204"/>
              <a:ea typeface="微软雅黑" panose="020B0503020204020204" charset="-122"/>
            </a:endParaRPr>
          </a:p>
        </p:txBody>
      </p:sp>
      <p:sp>
        <p:nvSpPr>
          <p:cNvPr id="18" name="文本框 43">
            <a:extLst>
              <a:ext uri="{FF2B5EF4-FFF2-40B4-BE49-F238E27FC236}">
                <a16:creationId xmlns:a16="http://schemas.microsoft.com/office/drawing/2014/main" id="{F7C188DC-1D2E-F346-804E-C6DB3CC175A7}"/>
              </a:ext>
            </a:extLst>
          </p:cNvPr>
          <p:cNvSpPr txBox="1"/>
          <p:nvPr/>
        </p:nvSpPr>
        <p:spPr>
          <a:xfrm>
            <a:off x="1513346" y="4270128"/>
            <a:ext cx="6782524" cy="461665"/>
          </a:xfrm>
          <a:prstGeom prst="rect">
            <a:avLst/>
          </a:prstGeom>
          <a:noFill/>
        </p:spPr>
        <p:txBody>
          <a:bodyPr wrap="square" rtlCol="0">
            <a:spAutoFit/>
          </a:bodyPr>
          <a:lstStyle/>
          <a:p>
            <a:r>
              <a:rPr lang="en-US" altLang="zh-CN" sz="2400" dirty="0">
                <a:latin typeface="Arial Black" panose="020B0A04020102020204" pitchFamily="34" charset="0"/>
                <a:ea typeface="微软雅黑" panose="020B0503020204020204" charset="-122"/>
              </a:rPr>
              <a:t>Tune pattern optimization</a:t>
            </a:r>
          </a:p>
        </p:txBody>
      </p:sp>
      <p:cxnSp>
        <p:nvCxnSpPr>
          <p:cNvPr id="20" name="直接连接符 11"/>
          <p:cNvCxnSpPr>
            <a:cxnSpLocks/>
          </p:cNvCxnSpPr>
          <p:nvPr/>
        </p:nvCxnSpPr>
        <p:spPr>
          <a:xfrm flipV="1">
            <a:off x="1574339" y="3791728"/>
            <a:ext cx="7651208" cy="8091"/>
          </a:xfrm>
          <a:prstGeom prst="line">
            <a:avLst/>
          </a:prstGeom>
          <a:noFill/>
          <a:ln w="12700" cap="flat" cmpd="sng" algn="ctr">
            <a:solidFill>
              <a:srgbClr val="314371"/>
            </a:solidFill>
            <a:prstDash val="solid"/>
            <a:miter lim="800000"/>
          </a:ln>
          <a:effectLst/>
        </p:spPr>
      </p:cxnSp>
      <p:cxnSp>
        <p:nvCxnSpPr>
          <p:cNvPr id="16" name="直接连接符 11">
            <a:extLst>
              <a:ext uri="{FF2B5EF4-FFF2-40B4-BE49-F238E27FC236}">
                <a16:creationId xmlns:a16="http://schemas.microsoft.com/office/drawing/2014/main" id="{070D7985-E4E5-4E22-8FB7-D78AD8675075}"/>
              </a:ext>
            </a:extLst>
          </p:cNvPr>
          <p:cNvCxnSpPr>
            <a:cxnSpLocks/>
          </p:cNvCxnSpPr>
          <p:nvPr/>
        </p:nvCxnSpPr>
        <p:spPr>
          <a:xfrm flipV="1">
            <a:off x="1574339" y="1634664"/>
            <a:ext cx="7651208" cy="8091"/>
          </a:xfrm>
          <a:prstGeom prst="line">
            <a:avLst/>
          </a:prstGeom>
          <a:noFill/>
          <a:ln w="12700" cap="flat" cmpd="sng" algn="ctr">
            <a:solidFill>
              <a:srgbClr val="314371"/>
            </a:solidFill>
            <a:prstDash val="solid"/>
            <a:miter lim="800000"/>
          </a:ln>
          <a:effectLst/>
        </p:spPr>
      </p:cxnSp>
      <p:cxnSp>
        <p:nvCxnSpPr>
          <p:cNvPr id="17" name="直接连接符 11">
            <a:extLst>
              <a:ext uri="{FF2B5EF4-FFF2-40B4-BE49-F238E27FC236}">
                <a16:creationId xmlns:a16="http://schemas.microsoft.com/office/drawing/2014/main" id="{B5E9AF3D-8069-403A-9081-5799CD5782CC}"/>
              </a:ext>
            </a:extLst>
          </p:cNvPr>
          <p:cNvCxnSpPr>
            <a:cxnSpLocks/>
          </p:cNvCxnSpPr>
          <p:nvPr/>
        </p:nvCxnSpPr>
        <p:spPr>
          <a:xfrm flipV="1">
            <a:off x="1574339" y="2667208"/>
            <a:ext cx="7651208" cy="8091"/>
          </a:xfrm>
          <a:prstGeom prst="line">
            <a:avLst/>
          </a:prstGeom>
          <a:noFill/>
          <a:ln w="12700" cap="flat" cmpd="sng" algn="ctr">
            <a:solidFill>
              <a:srgbClr val="314371"/>
            </a:solidFill>
            <a:prstDash val="solid"/>
            <a:miter lim="800000"/>
          </a:ln>
          <a:effectLst/>
        </p:spPr>
      </p:cxnSp>
      <p:cxnSp>
        <p:nvCxnSpPr>
          <p:cNvPr id="22" name="直接连接符 11">
            <a:extLst>
              <a:ext uri="{FF2B5EF4-FFF2-40B4-BE49-F238E27FC236}">
                <a16:creationId xmlns:a16="http://schemas.microsoft.com/office/drawing/2014/main" id="{0ADB0E1D-DD87-47A1-9BC9-181B025ABC4C}"/>
              </a:ext>
            </a:extLst>
          </p:cNvPr>
          <p:cNvCxnSpPr>
            <a:cxnSpLocks/>
          </p:cNvCxnSpPr>
          <p:nvPr/>
        </p:nvCxnSpPr>
        <p:spPr>
          <a:xfrm flipV="1">
            <a:off x="1574339" y="4704649"/>
            <a:ext cx="7651208" cy="8091"/>
          </a:xfrm>
          <a:prstGeom prst="line">
            <a:avLst/>
          </a:prstGeom>
          <a:noFill/>
          <a:ln w="12700" cap="flat" cmpd="sng" algn="ctr">
            <a:solidFill>
              <a:srgbClr val="314371"/>
            </a:solidFill>
            <a:prstDash val="solid"/>
            <a:miter lim="800000"/>
          </a:ln>
          <a:effectLst/>
        </p:spPr>
      </p:cxnSp>
      <p:sp>
        <p:nvSpPr>
          <p:cNvPr id="15" name="流程图: 离页连接符 9">
            <a:extLst>
              <a:ext uri="{FF2B5EF4-FFF2-40B4-BE49-F238E27FC236}">
                <a16:creationId xmlns:a16="http://schemas.microsoft.com/office/drawing/2014/main" id="{8A2674BD-A239-4433-9129-CF2100170993}"/>
              </a:ext>
            </a:extLst>
          </p:cNvPr>
          <p:cNvSpPr/>
          <p:nvPr/>
        </p:nvSpPr>
        <p:spPr>
          <a:xfrm>
            <a:off x="540791" y="5330718"/>
            <a:ext cx="769482" cy="720156"/>
          </a:xfrm>
          <a:prstGeom prst="flowChartOffpageConnector">
            <a:avLst/>
          </a:prstGeom>
          <a:solidFill>
            <a:srgbClr val="071F65"/>
          </a:solidFill>
          <a:ln w="12700" cap="flat" cmpd="sng" algn="ctr">
            <a:noFill/>
            <a:prstDash val="solid"/>
            <a:miter lim="800000"/>
          </a:ln>
          <a:effectLst/>
        </p:spPr>
        <p:txBody>
          <a:bodyPr rtlCol="0" anchor="ctr"/>
          <a:lstStyle/>
          <a:p>
            <a:pPr algn="ctr"/>
            <a:r>
              <a:rPr lang="en-US" altLang="zh-CN" sz="3600" b="1" kern="0" dirty="0">
                <a:solidFill>
                  <a:prstClr val="white"/>
                </a:solidFill>
                <a:latin typeface="Arial" panose="020B0604020202020204"/>
                <a:ea typeface="微软雅黑" panose="020B0503020204020204" charset="-122"/>
              </a:rPr>
              <a:t>5</a:t>
            </a:r>
            <a:endParaRPr lang="zh-CN" altLang="en-US" sz="3600" b="1" kern="0" dirty="0">
              <a:solidFill>
                <a:prstClr val="white"/>
              </a:solidFill>
              <a:latin typeface="Arial" panose="020B0604020202020204"/>
              <a:ea typeface="微软雅黑" panose="020B0503020204020204" charset="-122"/>
            </a:endParaRPr>
          </a:p>
        </p:txBody>
      </p:sp>
      <p:sp>
        <p:nvSpPr>
          <p:cNvPr id="19" name="文本框 43">
            <a:extLst>
              <a:ext uri="{FF2B5EF4-FFF2-40B4-BE49-F238E27FC236}">
                <a16:creationId xmlns:a16="http://schemas.microsoft.com/office/drawing/2014/main" id="{45DA3F42-54FE-4339-9E4D-B7AD64AE8247}"/>
              </a:ext>
            </a:extLst>
          </p:cNvPr>
          <p:cNvSpPr txBox="1"/>
          <p:nvPr/>
        </p:nvSpPr>
        <p:spPr>
          <a:xfrm>
            <a:off x="1513346" y="5443279"/>
            <a:ext cx="6782524" cy="461665"/>
          </a:xfrm>
          <a:prstGeom prst="rect">
            <a:avLst/>
          </a:prstGeom>
          <a:noFill/>
        </p:spPr>
        <p:txBody>
          <a:bodyPr wrap="square" rtlCol="0">
            <a:spAutoFit/>
          </a:bodyPr>
          <a:lstStyle/>
          <a:p>
            <a:r>
              <a:rPr lang="en-US" altLang="zh-CN" sz="2400" dirty="0">
                <a:latin typeface="Arial Black" panose="020B0A04020102020204" pitchFamily="34" charset="0"/>
                <a:ea typeface="微软雅黑" panose="020B0503020204020204" charset="-122"/>
              </a:rPr>
              <a:t>Further power upgrade</a:t>
            </a:r>
          </a:p>
        </p:txBody>
      </p:sp>
      <p:cxnSp>
        <p:nvCxnSpPr>
          <p:cNvPr id="21" name="直接连接符 11">
            <a:extLst>
              <a:ext uri="{FF2B5EF4-FFF2-40B4-BE49-F238E27FC236}">
                <a16:creationId xmlns:a16="http://schemas.microsoft.com/office/drawing/2014/main" id="{7957172C-CF3D-4270-BC3B-33C1FFFFEC32}"/>
              </a:ext>
            </a:extLst>
          </p:cNvPr>
          <p:cNvCxnSpPr>
            <a:cxnSpLocks/>
          </p:cNvCxnSpPr>
          <p:nvPr/>
        </p:nvCxnSpPr>
        <p:spPr>
          <a:xfrm flipV="1">
            <a:off x="1574339" y="5877800"/>
            <a:ext cx="7651208" cy="8091"/>
          </a:xfrm>
          <a:prstGeom prst="line">
            <a:avLst/>
          </a:prstGeom>
          <a:noFill/>
          <a:ln w="12700" cap="flat" cmpd="sng" algn="ctr">
            <a:solidFill>
              <a:srgbClr val="314371"/>
            </a:solidFill>
            <a:prstDash val="solid"/>
            <a:miter lim="800000"/>
          </a:ln>
          <a:effectLst/>
        </p:spPr>
      </p:cxnSp>
    </p:spTree>
    <p:extLst>
      <p:ext uri="{BB962C8B-B14F-4D97-AF65-F5344CB8AC3E}">
        <p14:creationId xmlns:p14="http://schemas.microsoft.com/office/powerpoint/2010/main" val="3583456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351E87-FC66-FC49-86F9-4F0D23992362}"/>
              </a:ext>
            </a:extLst>
          </p:cNvPr>
          <p:cNvSpPr>
            <a:spLocks noGrp="1"/>
          </p:cNvSpPr>
          <p:nvPr>
            <p:ph type="title"/>
          </p:nvPr>
        </p:nvSpPr>
        <p:spPr>
          <a:xfrm>
            <a:off x="0" y="181160"/>
            <a:ext cx="6914600" cy="582619"/>
          </a:xfrm>
        </p:spPr>
        <p:txBody>
          <a:bodyPr/>
          <a:lstStyle/>
          <a:p>
            <a:r>
              <a:rPr kumimoji="1" lang="en-US" altLang="zh-CN" dirty="0"/>
              <a:t>1: Introduction to CSNS/RCS </a:t>
            </a:r>
          </a:p>
        </p:txBody>
      </p:sp>
      <p:pic>
        <p:nvPicPr>
          <p:cNvPr id="16" name="图片 3">
            <a:extLst>
              <a:ext uri="{FF2B5EF4-FFF2-40B4-BE49-F238E27FC236}">
                <a16:creationId xmlns:a16="http://schemas.microsoft.com/office/drawing/2014/main" id="{85CE60CA-302F-1349-9782-97825974AE1F}"/>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1524000" y="871385"/>
            <a:ext cx="9128760" cy="50321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Rectangle 9">
            <a:extLst>
              <a:ext uri="{FF2B5EF4-FFF2-40B4-BE49-F238E27FC236}">
                <a16:creationId xmlns:a16="http://schemas.microsoft.com/office/drawing/2014/main" id="{1A4807E9-9D69-C946-A7E2-A652F6BCB4CA}"/>
              </a:ext>
            </a:extLst>
          </p:cNvPr>
          <p:cNvSpPr>
            <a:spLocks noChangeArrowheads="1"/>
          </p:cNvSpPr>
          <p:nvPr/>
        </p:nvSpPr>
        <p:spPr bwMode="auto">
          <a:xfrm>
            <a:off x="1524001" y="1225651"/>
            <a:ext cx="184731" cy="307777"/>
          </a:xfrm>
          <a:prstGeom prst="rect">
            <a:avLst/>
          </a:prstGeom>
          <a:noFill/>
          <a:ln w="9525">
            <a:noFill/>
            <a:miter lim="800000"/>
            <a:headEnd/>
            <a:tailEnd/>
          </a:ln>
        </p:spPr>
        <p:txBody>
          <a:bodyPr wrap="none" anchor="ctr">
            <a:spAutoFit/>
          </a:bodyPr>
          <a:lstStyle/>
          <a:p>
            <a:pPr eaLnBrk="1" hangingPunct="1"/>
            <a:endParaRPr lang="zh-CN" altLang="en-US" sz="1400">
              <a:solidFill>
                <a:srgbClr val="000000"/>
              </a:solidFill>
            </a:endParaRPr>
          </a:p>
        </p:txBody>
      </p:sp>
      <p:sp>
        <p:nvSpPr>
          <p:cNvPr id="18" name="Rectangle 11">
            <a:extLst>
              <a:ext uri="{FF2B5EF4-FFF2-40B4-BE49-F238E27FC236}">
                <a16:creationId xmlns:a16="http://schemas.microsoft.com/office/drawing/2014/main" id="{582EBD6A-638C-3249-AA6B-EEBEA85C8273}"/>
              </a:ext>
            </a:extLst>
          </p:cNvPr>
          <p:cNvSpPr>
            <a:spLocks noChangeArrowheads="1"/>
          </p:cNvSpPr>
          <p:nvPr/>
        </p:nvSpPr>
        <p:spPr bwMode="auto">
          <a:xfrm>
            <a:off x="1524001" y="1225651"/>
            <a:ext cx="184731" cy="307777"/>
          </a:xfrm>
          <a:prstGeom prst="rect">
            <a:avLst/>
          </a:prstGeom>
          <a:noFill/>
          <a:ln w="9525">
            <a:noFill/>
            <a:miter lim="800000"/>
            <a:headEnd/>
            <a:tailEnd/>
          </a:ln>
        </p:spPr>
        <p:txBody>
          <a:bodyPr wrap="none" anchor="ctr">
            <a:spAutoFit/>
          </a:bodyPr>
          <a:lstStyle/>
          <a:p>
            <a:pPr eaLnBrk="1" hangingPunct="1"/>
            <a:endParaRPr lang="zh-CN" altLang="en-US" sz="1400">
              <a:solidFill>
                <a:srgbClr val="000000"/>
              </a:solidFill>
            </a:endParaRPr>
          </a:p>
        </p:txBody>
      </p:sp>
      <p:sp>
        <p:nvSpPr>
          <p:cNvPr id="19" name="文本框 8">
            <a:extLst>
              <a:ext uri="{FF2B5EF4-FFF2-40B4-BE49-F238E27FC236}">
                <a16:creationId xmlns:a16="http://schemas.microsoft.com/office/drawing/2014/main" id="{5ABEBCB9-389E-C34B-A9C2-3A7839762B8E}"/>
              </a:ext>
            </a:extLst>
          </p:cNvPr>
          <p:cNvSpPr txBox="1"/>
          <p:nvPr/>
        </p:nvSpPr>
        <p:spPr>
          <a:xfrm>
            <a:off x="8553027" y="3033521"/>
            <a:ext cx="1676400" cy="707886"/>
          </a:xfrm>
          <a:prstGeom prst="rect">
            <a:avLst/>
          </a:prstGeom>
          <a:solidFill>
            <a:schemeClr val="bg1"/>
          </a:solidFill>
        </p:spPr>
        <p:txBody>
          <a:bodyPr wrap="square" rtlCol="0">
            <a:spAutoFit/>
          </a:bodyPr>
          <a:lstStyle/>
          <a:p>
            <a:r>
              <a:rPr kumimoji="1" lang="en-US" altLang="zh-CN" sz="2000" dirty="0">
                <a:solidFill>
                  <a:srgbClr val="FF0000"/>
                </a:solidFill>
                <a:latin typeface="Times New Roman" panose="02020603050405020304" pitchFamily="18" charset="0"/>
                <a:cs typeface="Times New Roman" panose="02020603050405020304" pitchFamily="18" charset="0"/>
              </a:rPr>
              <a:t>RCS</a:t>
            </a:r>
            <a:r>
              <a:rPr kumimoji="1" lang="zh-CN" altLang="en-US" sz="2000" dirty="0">
                <a:solidFill>
                  <a:srgbClr val="FF0000"/>
                </a:solidFill>
                <a:latin typeface="Times New Roman" panose="02020603050405020304" pitchFamily="18" charset="0"/>
                <a:cs typeface="Times New Roman" panose="02020603050405020304" pitchFamily="18" charset="0"/>
              </a:rPr>
              <a:t>，</a:t>
            </a:r>
            <a:endParaRPr kumimoji="1" lang="en-US" altLang="zh-CN" sz="2000" dirty="0">
              <a:solidFill>
                <a:srgbClr val="FF0000"/>
              </a:solidFill>
              <a:latin typeface="Times New Roman" panose="02020603050405020304" pitchFamily="18" charset="0"/>
              <a:cs typeface="Times New Roman" panose="02020603050405020304" pitchFamily="18" charset="0"/>
            </a:endParaRPr>
          </a:p>
          <a:p>
            <a:r>
              <a:rPr kumimoji="1" lang="en-US" altLang="zh-CN" sz="2000" dirty="0">
                <a:solidFill>
                  <a:srgbClr val="FF0000"/>
                </a:solidFill>
                <a:latin typeface="Times New Roman" panose="02020603050405020304" pitchFamily="18" charset="0"/>
                <a:cs typeface="Times New Roman" panose="02020603050405020304" pitchFamily="18" charset="0"/>
              </a:rPr>
              <a:t>1.6GeV, 25Hz</a:t>
            </a:r>
          </a:p>
        </p:txBody>
      </p:sp>
      <p:sp>
        <p:nvSpPr>
          <p:cNvPr id="20" name="文本框 7">
            <a:extLst>
              <a:ext uri="{FF2B5EF4-FFF2-40B4-BE49-F238E27FC236}">
                <a16:creationId xmlns:a16="http://schemas.microsoft.com/office/drawing/2014/main" id="{E7120AEE-7F54-8346-BB33-7E8D64737763}"/>
              </a:ext>
            </a:extLst>
          </p:cNvPr>
          <p:cNvSpPr txBox="1"/>
          <p:nvPr/>
        </p:nvSpPr>
        <p:spPr>
          <a:xfrm>
            <a:off x="2254476" y="1455168"/>
            <a:ext cx="2162002" cy="461665"/>
          </a:xfrm>
          <a:prstGeom prst="rect">
            <a:avLst/>
          </a:prstGeom>
          <a:noFill/>
        </p:spPr>
        <p:txBody>
          <a:bodyPr wrap="none" rtlCol="0">
            <a:spAutoFit/>
          </a:bodyPr>
          <a:lstStyle/>
          <a:p>
            <a:r>
              <a:rPr kumimoji="1" lang="en-US" altLang="zh-CN" sz="2400" dirty="0">
                <a:solidFill>
                  <a:srgbClr val="071F65"/>
                </a:solidFill>
                <a:latin typeface="Times New Roman" panose="02020603050405020304" pitchFamily="18" charset="0"/>
                <a:cs typeface="Times New Roman" panose="02020603050405020304" pitchFamily="18" charset="0"/>
              </a:rPr>
              <a:t>80MeV H</a:t>
            </a:r>
            <a:r>
              <a:rPr kumimoji="1" lang="en-US" altLang="zh-CN" sz="2400" baseline="30000" dirty="0">
                <a:solidFill>
                  <a:srgbClr val="071F65"/>
                </a:solidFill>
                <a:latin typeface="Times New Roman" panose="02020603050405020304" pitchFamily="18" charset="0"/>
                <a:cs typeface="Times New Roman" panose="02020603050405020304" pitchFamily="18" charset="0"/>
              </a:rPr>
              <a:t>-</a:t>
            </a:r>
            <a:r>
              <a:rPr kumimoji="1" lang="en-US" altLang="zh-CN" sz="2400" dirty="0">
                <a:solidFill>
                  <a:srgbClr val="071F65"/>
                </a:solidFill>
                <a:latin typeface="Times New Roman" panose="02020603050405020304" pitchFamily="18" charset="0"/>
                <a:cs typeface="Times New Roman" panose="02020603050405020304" pitchFamily="18" charset="0"/>
              </a:rPr>
              <a:t> </a:t>
            </a:r>
            <a:r>
              <a:rPr kumimoji="1" lang="en-US" altLang="zh-CN" sz="2400" dirty="0" err="1">
                <a:solidFill>
                  <a:srgbClr val="071F65"/>
                </a:solidFill>
                <a:latin typeface="Times New Roman" panose="02020603050405020304" pitchFamily="18" charset="0"/>
                <a:cs typeface="Times New Roman" panose="02020603050405020304" pitchFamily="18" charset="0"/>
              </a:rPr>
              <a:t>linac</a:t>
            </a:r>
            <a:endParaRPr kumimoji="1" lang="zh-CN" altLang="en-US" sz="2400" dirty="0">
              <a:solidFill>
                <a:srgbClr val="071F65"/>
              </a:solidFill>
              <a:latin typeface="Times New Roman" panose="02020603050405020304" pitchFamily="18" charset="0"/>
              <a:cs typeface="Times New Roman" panose="02020603050405020304" pitchFamily="18" charset="0"/>
            </a:endParaRPr>
          </a:p>
        </p:txBody>
      </p:sp>
      <p:sp>
        <p:nvSpPr>
          <p:cNvPr id="21" name="文本框 8">
            <a:extLst>
              <a:ext uri="{FF2B5EF4-FFF2-40B4-BE49-F238E27FC236}">
                <a16:creationId xmlns:a16="http://schemas.microsoft.com/office/drawing/2014/main" id="{5ABEBCB9-389E-C34B-A9C2-3A7839762B8E}"/>
              </a:ext>
            </a:extLst>
          </p:cNvPr>
          <p:cNvSpPr txBox="1"/>
          <p:nvPr/>
        </p:nvSpPr>
        <p:spPr>
          <a:xfrm>
            <a:off x="3885938" y="3299610"/>
            <a:ext cx="2537722" cy="461665"/>
          </a:xfrm>
          <a:prstGeom prst="rect">
            <a:avLst/>
          </a:prstGeom>
          <a:solidFill>
            <a:schemeClr val="bg1"/>
          </a:solidFill>
        </p:spPr>
        <p:txBody>
          <a:bodyPr wrap="square" rtlCol="0">
            <a:spAutoFit/>
          </a:bodyPr>
          <a:lstStyle/>
          <a:p>
            <a:r>
              <a:rPr kumimoji="1" lang="en-US" altLang="zh-CN" sz="2400" dirty="0">
                <a:solidFill>
                  <a:srgbClr val="071F65"/>
                </a:solidFill>
                <a:latin typeface="Times New Roman" panose="02020603050405020304" pitchFamily="18" charset="0"/>
                <a:cs typeface="Times New Roman" panose="02020603050405020304" pitchFamily="18" charset="0"/>
              </a:rPr>
              <a:t>Target,</a:t>
            </a:r>
            <a:r>
              <a:rPr kumimoji="1" lang="zh-CN" altLang="en-US" sz="2400" dirty="0">
                <a:solidFill>
                  <a:srgbClr val="071F65"/>
                </a:solidFill>
                <a:latin typeface="Times New Roman" panose="02020603050405020304" pitchFamily="18" charset="0"/>
                <a:cs typeface="Times New Roman" panose="02020603050405020304" pitchFamily="18" charset="0"/>
              </a:rPr>
              <a:t> </a:t>
            </a:r>
            <a:r>
              <a:rPr kumimoji="1" lang="en-US" altLang="zh-CN" sz="2400" dirty="0">
                <a:solidFill>
                  <a:srgbClr val="071F65"/>
                </a:solidFill>
                <a:latin typeface="Times New Roman" panose="02020603050405020304" pitchFamily="18" charset="0"/>
                <a:cs typeface="Times New Roman" panose="02020603050405020304" pitchFamily="18" charset="0"/>
              </a:rPr>
              <a:t>Tungsten</a:t>
            </a:r>
          </a:p>
        </p:txBody>
      </p:sp>
      <p:sp>
        <p:nvSpPr>
          <p:cNvPr id="22" name="文本框 8">
            <a:extLst>
              <a:ext uri="{FF2B5EF4-FFF2-40B4-BE49-F238E27FC236}">
                <a16:creationId xmlns:a16="http://schemas.microsoft.com/office/drawing/2014/main" id="{5ABEBCB9-389E-C34B-A9C2-3A7839762B8E}"/>
              </a:ext>
            </a:extLst>
          </p:cNvPr>
          <p:cNvSpPr txBox="1"/>
          <p:nvPr/>
        </p:nvSpPr>
        <p:spPr>
          <a:xfrm>
            <a:off x="6979658" y="4976621"/>
            <a:ext cx="1280422" cy="461665"/>
          </a:xfrm>
          <a:prstGeom prst="rect">
            <a:avLst/>
          </a:prstGeom>
          <a:solidFill>
            <a:schemeClr val="bg1"/>
          </a:solidFill>
        </p:spPr>
        <p:txBody>
          <a:bodyPr wrap="square" rtlCol="0">
            <a:spAutoFit/>
          </a:bodyPr>
          <a:lstStyle/>
          <a:p>
            <a:r>
              <a:rPr kumimoji="1" lang="en-US" altLang="zh-CN" sz="2400" dirty="0">
                <a:solidFill>
                  <a:srgbClr val="071F65"/>
                </a:solidFill>
                <a:latin typeface="Times New Roman" panose="02020603050405020304" pitchFamily="18" charset="0"/>
                <a:cs typeface="Times New Roman" panose="02020603050405020304" pitchFamily="18" charset="0"/>
              </a:rPr>
              <a:t>100 kW</a:t>
            </a:r>
          </a:p>
        </p:txBody>
      </p:sp>
    </p:spTree>
    <p:extLst>
      <p:ext uri="{BB962C8B-B14F-4D97-AF65-F5344CB8AC3E}">
        <p14:creationId xmlns:p14="http://schemas.microsoft.com/office/powerpoint/2010/main" val="1821931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a:extLst>
              <a:ext uri="{FF2B5EF4-FFF2-40B4-BE49-F238E27FC236}">
                <a16:creationId xmlns:a16="http://schemas.microsoft.com/office/drawing/2014/main" id="{FCAE2D5C-E6CB-4BE6-9AC2-FC2FECBA627B}"/>
              </a:ext>
            </a:extLst>
          </p:cNvPr>
          <p:cNvGraphicFramePr>
            <a:graphicFrameLocks noGrp="1"/>
          </p:cNvGraphicFramePr>
          <p:nvPr>
            <p:extLst>
              <p:ext uri="{D42A27DB-BD31-4B8C-83A1-F6EECF244321}">
                <p14:modId xmlns:p14="http://schemas.microsoft.com/office/powerpoint/2010/main" val="888933622"/>
              </p:ext>
            </p:extLst>
          </p:nvPr>
        </p:nvGraphicFramePr>
        <p:xfrm>
          <a:off x="203200" y="782158"/>
          <a:ext cx="4521200" cy="5795264"/>
        </p:xfrm>
        <a:graphic>
          <a:graphicData uri="http://schemas.openxmlformats.org/drawingml/2006/table">
            <a:tbl>
              <a:tblPr firstRow="1" firstCol="1" bandRow="1">
                <a:tableStyleId>{8799B23B-EC83-4686-B30A-512413B5E67A}</a:tableStyleId>
              </a:tblPr>
              <a:tblGrid>
                <a:gridCol w="3208867">
                  <a:extLst>
                    <a:ext uri="{9D8B030D-6E8A-4147-A177-3AD203B41FA5}">
                      <a16:colId xmlns:a16="http://schemas.microsoft.com/office/drawing/2014/main" val="3570399454"/>
                    </a:ext>
                  </a:extLst>
                </a:gridCol>
                <a:gridCol w="1312333">
                  <a:extLst>
                    <a:ext uri="{9D8B030D-6E8A-4147-A177-3AD203B41FA5}">
                      <a16:colId xmlns:a16="http://schemas.microsoft.com/office/drawing/2014/main" val="4167996655"/>
                    </a:ext>
                  </a:extLst>
                </a:gridCol>
              </a:tblGrid>
              <a:tr h="289747">
                <a:tc>
                  <a:txBody>
                    <a:bodyPr/>
                    <a:lstStyle/>
                    <a:p>
                      <a:pPr algn="just">
                        <a:lnSpc>
                          <a:spcPct val="150000"/>
                        </a:lnSpc>
                        <a:spcAft>
                          <a:spcPts val="0"/>
                        </a:spcAft>
                      </a:pPr>
                      <a:r>
                        <a:rPr lang="en-US" sz="1800" kern="100" dirty="0">
                          <a:effectLst/>
                          <a:latin typeface="Times New Roman" panose="02020603050405020304" pitchFamily="18" charset="0"/>
                          <a:cs typeface="Times New Roman" panose="02020603050405020304" pitchFamily="18" charset="0"/>
                        </a:rPr>
                        <a:t>Output Beam Power [kW]</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marL="0" algn="just" defTabSz="914400" rtl="0" eaLnBrk="1" latinLnBrk="0" hangingPunct="1">
                        <a:lnSpc>
                          <a:spcPct val="150000"/>
                        </a:lnSpc>
                        <a:spcAft>
                          <a:spcPts val="0"/>
                        </a:spcAft>
                      </a:pPr>
                      <a:r>
                        <a:rPr lang="en-US" sz="1800" b="0" kern="100" dirty="0">
                          <a:solidFill>
                            <a:srgbClr val="FF0000"/>
                          </a:solidFill>
                          <a:effectLst/>
                          <a:latin typeface="Times New Roman" panose="02020603050405020304" pitchFamily="18" charset="0"/>
                          <a:cs typeface="Times New Roman" panose="02020603050405020304" pitchFamily="18" charset="0"/>
                        </a:rPr>
                        <a:t>100</a:t>
                      </a:r>
                      <a:endParaRPr lang="zh-CN" altLang="en-US" sz="1800" b="0" kern="100" dirty="0">
                        <a:solidFill>
                          <a:srgbClr val="FF0000"/>
                        </a:solidFill>
                        <a:effectLst/>
                        <a:latin typeface="Times New Roman" panose="02020603050405020304" pitchFamily="18" charset="0"/>
                        <a:ea typeface="+mn-ea"/>
                        <a:cs typeface="Times New Roman" panose="02020603050405020304" pitchFamily="18" charset="0"/>
                      </a:endParaRPr>
                    </a:p>
                  </a:txBody>
                  <a:tcPr marL="68580" marR="68580" marT="0" marB="0"/>
                </a:tc>
                <a:extLst>
                  <a:ext uri="{0D108BD9-81ED-4DB2-BD59-A6C34878D82A}">
                    <a16:rowId xmlns:a16="http://schemas.microsoft.com/office/drawing/2014/main" val="2251584287"/>
                  </a:ext>
                </a:extLst>
              </a:tr>
              <a:tr h="289747">
                <a:tc>
                  <a:txBody>
                    <a:bodyPr/>
                    <a:lstStyle/>
                    <a:p>
                      <a:pPr algn="just">
                        <a:lnSpc>
                          <a:spcPct val="150000"/>
                        </a:lnSpc>
                        <a:spcAft>
                          <a:spcPts val="0"/>
                        </a:spcAft>
                      </a:pPr>
                      <a:r>
                        <a:rPr lang="en-US" sz="1800" kern="100" dirty="0">
                          <a:effectLst/>
                          <a:latin typeface="Times New Roman" panose="02020603050405020304" pitchFamily="18" charset="0"/>
                          <a:cs typeface="Times New Roman" panose="02020603050405020304" pitchFamily="18" charset="0"/>
                        </a:rPr>
                        <a:t>Injection Energy [MeV]</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effectLst/>
                          <a:latin typeface="Times New Roman" panose="02020603050405020304" pitchFamily="18" charset="0"/>
                          <a:cs typeface="Times New Roman" panose="02020603050405020304" pitchFamily="18" charset="0"/>
                        </a:rPr>
                        <a:t>80</a:t>
                      </a:r>
                      <a:endParaRPr lang="zh-CN" sz="18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72742744"/>
                  </a:ext>
                </a:extLst>
              </a:tr>
              <a:tr h="289747">
                <a:tc>
                  <a:txBody>
                    <a:bodyPr/>
                    <a:lstStyle/>
                    <a:p>
                      <a:pPr algn="just">
                        <a:lnSpc>
                          <a:spcPct val="150000"/>
                        </a:lnSpc>
                        <a:spcAft>
                          <a:spcPts val="0"/>
                        </a:spcAft>
                      </a:pPr>
                      <a:r>
                        <a:rPr lang="en-US" sz="1800" kern="100" dirty="0">
                          <a:effectLst/>
                          <a:latin typeface="Times New Roman" panose="02020603050405020304" pitchFamily="18" charset="0"/>
                          <a:cs typeface="Times New Roman" panose="02020603050405020304" pitchFamily="18" charset="0"/>
                        </a:rPr>
                        <a:t>E</a:t>
                      </a:r>
                      <a:r>
                        <a:rPr lang="en-US" altLang="zh-CN" sz="1800" kern="100" dirty="0">
                          <a:effectLst/>
                          <a:latin typeface="Times New Roman" panose="02020603050405020304" pitchFamily="18" charset="0"/>
                          <a:cs typeface="Times New Roman" panose="02020603050405020304" pitchFamily="18" charset="0"/>
                        </a:rPr>
                        <a:t>xtraction</a:t>
                      </a:r>
                      <a:r>
                        <a:rPr lang="en-US" sz="1800" kern="100" dirty="0">
                          <a:effectLst/>
                          <a:latin typeface="Times New Roman" panose="02020603050405020304" pitchFamily="18" charset="0"/>
                          <a:cs typeface="Times New Roman" panose="02020603050405020304" pitchFamily="18" charset="0"/>
                        </a:rPr>
                        <a:t> Energy [GeV]</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solidFill>
                            <a:srgbClr val="FF0000"/>
                          </a:solidFill>
                          <a:effectLst/>
                          <a:latin typeface="Times New Roman" panose="02020603050405020304" pitchFamily="18" charset="0"/>
                          <a:cs typeface="Times New Roman" panose="02020603050405020304" pitchFamily="18" charset="0"/>
                        </a:rPr>
                        <a:t>1.6</a:t>
                      </a:r>
                      <a:endParaRPr lang="zh-CN" sz="18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60840364"/>
                  </a:ext>
                </a:extLst>
              </a:tr>
              <a:tr h="289747">
                <a:tc>
                  <a:txBody>
                    <a:bodyPr/>
                    <a:lstStyle/>
                    <a:p>
                      <a:pPr algn="just">
                        <a:lnSpc>
                          <a:spcPct val="150000"/>
                        </a:lnSpc>
                        <a:spcAft>
                          <a:spcPts val="0"/>
                        </a:spcAft>
                      </a:pPr>
                      <a:r>
                        <a:rPr lang="en-US" sz="1800" kern="0" dirty="0">
                          <a:effectLst/>
                          <a:latin typeface="Times New Roman" panose="02020603050405020304" pitchFamily="18" charset="0"/>
                          <a:cs typeface="Times New Roman" panose="02020603050405020304" pitchFamily="18" charset="0"/>
                        </a:rPr>
                        <a:t>Pulse repetition rate [Hz]</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solidFill>
                            <a:srgbClr val="FF0000"/>
                          </a:solidFill>
                          <a:effectLst/>
                          <a:latin typeface="Times New Roman" panose="02020603050405020304" pitchFamily="18" charset="0"/>
                          <a:cs typeface="Times New Roman" panose="02020603050405020304" pitchFamily="18" charset="0"/>
                        </a:rPr>
                        <a:t>25</a:t>
                      </a:r>
                      <a:endParaRPr lang="zh-CN" sz="18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159615744"/>
                  </a:ext>
                </a:extLst>
              </a:tr>
              <a:tr h="289747">
                <a:tc>
                  <a:txBody>
                    <a:bodyPr/>
                    <a:lstStyle/>
                    <a:p>
                      <a:pPr algn="just">
                        <a:lnSpc>
                          <a:spcPct val="150000"/>
                        </a:lnSpc>
                        <a:spcAft>
                          <a:spcPts val="0"/>
                        </a:spcAft>
                      </a:pPr>
                      <a:r>
                        <a:rPr lang="en-US" sz="1800" kern="0" dirty="0">
                          <a:effectLst/>
                          <a:latin typeface="Times New Roman" panose="02020603050405020304" pitchFamily="18" charset="0"/>
                          <a:cs typeface="Times New Roman" panose="02020603050405020304" pitchFamily="18" charset="0"/>
                        </a:rPr>
                        <a:t>Ramping Pattern</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effectLst/>
                          <a:latin typeface="Times New Roman" panose="02020603050405020304" pitchFamily="18" charset="0"/>
                          <a:cs typeface="Times New Roman" panose="02020603050405020304" pitchFamily="18" charset="0"/>
                        </a:rPr>
                        <a:t>Sinusoidal</a:t>
                      </a:r>
                      <a:endParaRPr lang="zh-CN" sz="18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00506970"/>
                  </a:ext>
                </a:extLst>
              </a:tr>
              <a:tr h="289747">
                <a:tc>
                  <a:txBody>
                    <a:bodyPr/>
                    <a:lstStyle/>
                    <a:p>
                      <a:pPr algn="just">
                        <a:lnSpc>
                          <a:spcPct val="150000"/>
                        </a:lnSpc>
                        <a:spcAft>
                          <a:spcPts val="0"/>
                        </a:spcAft>
                      </a:pPr>
                      <a:r>
                        <a:rPr lang="en-US" sz="1800" kern="0" dirty="0">
                          <a:effectLst/>
                          <a:latin typeface="Times New Roman" panose="02020603050405020304" pitchFamily="18" charset="0"/>
                          <a:cs typeface="Times New Roman" panose="02020603050405020304" pitchFamily="18" charset="0"/>
                        </a:rPr>
                        <a:t>Acceleration Time [</a:t>
                      </a:r>
                      <a:r>
                        <a:rPr lang="en-US" sz="1800" kern="0" dirty="0" err="1">
                          <a:effectLst/>
                          <a:latin typeface="Times New Roman" panose="02020603050405020304" pitchFamily="18" charset="0"/>
                          <a:cs typeface="Times New Roman" panose="02020603050405020304" pitchFamily="18" charset="0"/>
                        </a:rPr>
                        <a:t>ms</a:t>
                      </a:r>
                      <a:r>
                        <a:rPr lang="en-US" sz="1800" kern="0" dirty="0">
                          <a:effectLst/>
                          <a:latin typeface="Times New Roman" panose="02020603050405020304" pitchFamily="18" charset="0"/>
                          <a:cs typeface="Times New Roman" panose="02020603050405020304" pitchFamily="18" charset="0"/>
                        </a:rPr>
                        <a:t>]</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effectLst/>
                          <a:latin typeface="Times New Roman" panose="02020603050405020304" pitchFamily="18" charset="0"/>
                          <a:cs typeface="Times New Roman" panose="02020603050405020304" pitchFamily="18" charset="0"/>
                        </a:rPr>
                        <a:t>20</a:t>
                      </a:r>
                      <a:endParaRPr lang="zh-CN" sz="18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819242035"/>
                  </a:ext>
                </a:extLst>
              </a:tr>
              <a:tr h="289747">
                <a:tc>
                  <a:txBody>
                    <a:bodyPr/>
                    <a:lstStyle/>
                    <a:p>
                      <a:pPr algn="just">
                        <a:lnSpc>
                          <a:spcPct val="150000"/>
                        </a:lnSpc>
                        <a:spcAft>
                          <a:spcPts val="0"/>
                        </a:spcAft>
                      </a:pPr>
                      <a:r>
                        <a:rPr lang="en-US" sz="1800" kern="0" dirty="0">
                          <a:effectLst/>
                          <a:latin typeface="Times New Roman" panose="02020603050405020304" pitchFamily="18" charset="0"/>
                          <a:cs typeface="Times New Roman" panose="02020603050405020304" pitchFamily="18" charset="0"/>
                        </a:rPr>
                        <a:t>Circumference [m]</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effectLst/>
                          <a:latin typeface="Times New Roman" panose="02020603050405020304" pitchFamily="18" charset="0"/>
                          <a:cs typeface="Times New Roman" panose="02020603050405020304" pitchFamily="18" charset="0"/>
                        </a:rPr>
                        <a:t>227.92</a:t>
                      </a:r>
                      <a:endParaRPr lang="zh-CN" sz="18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04958388"/>
                  </a:ext>
                </a:extLst>
              </a:tr>
              <a:tr h="289747">
                <a:tc>
                  <a:txBody>
                    <a:bodyPr/>
                    <a:lstStyle/>
                    <a:p>
                      <a:pPr algn="just">
                        <a:lnSpc>
                          <a:spcPct val="150000"/>
                        </a:lnSpc>
                        <a:spcAft>
                          <a:spcPts val="0"/>
                        </a:spcAft>
                      </a:pPr>
                      <a:r>
                        <a:rPr lang="en-US" sz="1800" kern="0" dirty="0">
                          <a:effectLst/>
                          <a:latin typeface="Times New Roman" panose="02020603050405020304" pitchFamily="18" charset="0"/>
                          <a:cs typeface="Times New Roman" panose="02020603050405020304" pitchFamily="18" charset="0"/>
                        </a:rPr>
                        <a:t>Number of dipoles</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effectLst/>
                          <a:latin typeface="Times New Roman" panose="02020603050405020304" pitchFamily="18" charset="0"/>
                          <a:cs typeface="Times New Roman" panose="02020603050405020304" pitchFamily="18" charset="0"/>
                        </a:rPr>
                        <a:t>24</a:t>
                      </a:r>
                      <a:endParaRPr lang="zh-CN" sz="18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036293059"/>
                  </a:ext>
                </a:extLst>
              </a:tr>
              <a:tr h="289747">
                <a:tc>
                  <a:txBody>
                    <a:bodyPr/>
                    <a:lstStyle/>
                    <a:p>
                      <a:pPr algn="just">
                        <a:lnSpc>
                          <a:spcPct val="150000"/>
                        </a:lnSpc>
                        <a:spcAft>
                          <a:spcPts val="0"/>
                        </a:spcAft>
                      </a:pPr>
                      <a:r>
                        <a:rPr lang="en-US" sz="1800" kern="0" dirty="0">
                          <a:effectLst/>
                          <a:latin typeface="Times New Roman" panose="02020603050405020304" pitchFamily="18" charset="0"/>
                          <a:cs typeface="Times New Roman" panose="02020603050405020304" pitchFamily="18" charset="0"/>
                        </a:rPr>
                        <a:t>Number of quadrupoles</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effectLst/>
                          <a:latin typeface="Times New Roman" panose="02020603050405020304" pitchFamily="18" charset="0"/>
                          <a:cs typeface="Times New Roman" panose="02020603050405020304" pitchFamily="18" charset="0"/>
                        </a:rPr>
                        <a:t>48</a:t>
                      </a:r>
                      <a:endParaRPr lang="zh-CN" sz="18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82591769"/>
                  </a:ext>
                </a:extLst>
              </a:tr>
              <a:tr h="289747">
                <a:tc>
                  <a:txBody>
                    <a:bodyPr/>
                    <a:lstStyle/>
                    <a:p>
                      <a:pPr algn="just">
                        <a:lnSpc>
                          <a:spcPct val="150000"/>
                        </a:lnSpc>
                        <a:spcAft>
                          <a:spcPts val="0"/>
                        </a:spcAft>
                      </a:pPr>
                      <a:r>
                        <a:rPr lang="en-US" sz="1800" kern="0" dirty="0">
                          <a:effectLst/>
                          <a:latin typeface="Times New Roman" panose="02020603050405020304" pitchFamily="18" charset="0"/>
                          <a:cs typeface="Times New Roman" panose="02020603050405020304" pitchFamily="18" charset="0"/>
                        </a:rPr>
                        <a:t>Lattice Structure</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effectLst/>
                          <a:latin typeface="Times New Roman" panose="02020603050405020304" pitchFamily="18" charset="0"/>
                          <a:cs typeface="Times New Roman" panose="02020603050405020304" pitchFamily="18" charset="0"/>
                        </a:rPr>
                        <a:t>Triplet</a:t>
                      </a:r>
                      <a:endParaRPr lang="zh-CN" sz="18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514698602"/>
                  </a:ext>
                </a:extLst>
              </a:tr>
              <a:tr h="289747">
                <a:tc>
                  <a:txBody>
                    <a:bodyPr/>
                    <a:lstStyle/>
                    <a:p>
                      <a:pPr algn="just">
                        <a:lnSpc>
                          <a:spcPct val="150000"/>
                        </a:lnSpc>
                        <a:spcAft>
                          <a:spcPts val="0"/>
                        </a:spcAft>
                      </a:pPr>
                      <a:r>
                        <a:rPr lang="en-US" sz="1800" kern="0" dirty="0">
                          <a:effectLst/>
                          <a:latin typeface="Times New Roman" panose="02020603050405020304" pitchFamily="18" charset="0"/>
                          <a:cs typeface="Times New Roman" panose="02020603050405020304" pitchFamily="18" charset="0"/>
                        </a:rPr>
                        <a:t>Nominal </a:t>
                      </a:r>
                      <a:r>
                        <a:rPr lang="en-US" sz="1800" kern="0" dirty="0" err="1">
                          <a:effectLst/>
                          <a:latin typeface="Times New Roman" panose="02020603050405020304" pitchFamily="18" charset="0"/>
                          <a:cs typeface="Times New Roman" panose="02020603050405020304" pitchFamily="18" charset="0"/>
                        </a:rPr>
                        <a:t>Betatron</a:t>
                      </a:r>
                      <a:r>
                        <a:rPr lang="en-US" sz="1800" kern="0" dirty="0">
                          <a:effectLst/>
                          <a:latin typeface="Times New Roman" panose="02020603050405020304" pitchFamily="18" charset="0"/>
                          <a:cs typeface="Times New Roman" panose="02020603050405020304" pitchFamily="18" charset="0"/>
                        </a:rPr>
                        <a:t> Tunes (H/V)</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solidFill>
                            <a:srgbClr val="FF0000"/>
                          </a:solidFill>
                          <a:effectLst/>
                          <a:latin typeface="Times New Roman" panose="02020603050405020304" pitchFamily="18" charset="0"/>
                          <a:cs typeface="Times New Roman" panose="02020603050405020304" pitchFamily="18" charset="0"/>
                        </a:rPr>
                        <a:t>(4.86, 4.80)</a:t>
                      </a:r>
                      <a:endParaRPr lang="zh-CN" sz="18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200672137"/>
                  </a:ext>
                </a:extLst>
              </a:tr>
              <a:tr h="289747">
                <a:tc>
                  <a:txBody>
                    <a:bodyPr/>
                    <a:lstStyle/>
                    <a:p>
                      <a:pPr algn="just">
                        <a:lnSpc>
                          <a:spcPct val="150000"/>
                        </a:lnSpc>
                        <a:spcAft>
                          <a:spcPts val="0"/>
                        </a:spcAft>
                      </a:pPr>
                      <a:r>
                        <a:rPr lang="en-US" sz="1800" kern="0" dirty="0">
                          <a:effectLst/>
                          <a:latin typeface="Times New Roman" panose="02020603050405020304" pitchFamily="18" charset="0"/>
                          <a:cs typeface="Times New Roman" panose="02020603050405020304" pitchFamily="18" charset="0"/>
                        </a:rPr>
                        <a:t>Natural Chromaticity</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effectLst/>
                          <a:latin typeface="Times New Roman" panose="02020603050405020304" pitchFamily="18" charset="0"/>
                          <a:cs typeface="Times New Roman" panose="02020603050405020304" pitchFamily="18" charset="0"/>
                        </a:rPr>
                        <a:t>-4.0/-8.2</a:t>
                      </a:r>
                      <a:endParaRPr lang="zh-CN" sz="18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694594777"/>
                  </a:ext>
                </a:extLst>
              </a:tr>
              <a:tr h="289747">
                <a:tc>
                  <a:txBody>
                    <a:bodyPr/>
                    <a:lstStyle/>
                    <a:p>
                      <a:pPr algn="just">
                        <a:lnSpc>
                          <a:spcPct val="150000"/>
                        </a:lnSpc>
                        <a:spcAft>
                          <a:spcPts val="0"/>
                        </a:spcAft>
                      </a:pPr>
                      <a:r>
                        <a:rPr lang="en-US" sz="1800" kern="0" dirty="0">
                          <a:effectLst/>
                          <a:latin typeface="Times New Roman" panose="02020603050405020304" pitchFamily="18" charset="0"/>
                          <a:cs typeface="Times New Roman" panose="02020603050405020304" pitchFamily="18" charset="0"/>
                        </a:rPr>
                        <a:t>Ring Acceptance [</a:t>
                      </a:r>
                      <a:r>
                        <a:rPr lang="en-US" sz="1800" kern="0" dirty="0" err="1">
                          <a:effectLst/>
                          <a:latin typeface="Symbol" panose="05050102010706020507" pitchFamily="18" charset="2"/>
                          <a:cs typeface="Times New Roman" panose="02020603050405020304" pitchFamily="18" charset="0"/>
                        </a:rPr>
                        <a:t>p</a:t>
                      </a:r>
                      <a:r>
                        <a:rPr lang="en-US" sz="1800" kern="0" dirty="0" err="1">
                          <a:effectLst/>
                          <a:latin typeface="Times New Roman" panose="02020603050405020304" pitchFamily="18" charset="0"/>
                          <a:cs typeface="Times New Roman" panose="02020603050405020304" pitchFamily="18" charset="0"/>
                        </a:rPr>
                        <a:t>mm-mrad</a:t>
                      </a:r>
                      <a:r>
                        <a:rPr lang="en-US" sz="1800" kern="0" dirty="0">
                          <a:effectLst/>
                          <a:latin typeface="Times New Roman" panose="02020603050405020304" pitchFamily="18" charset="0"/>
                          <a:cs typeface="Times New Roman" panose="02020603050405020304" pitchFamily="18" charset="0"/>
                        </a:rPr>
                        <a:t>]</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effectLst/>
                          <a:latin typeface="Times New Roman" panose="02020603050405020304" pitchFamily="18" charset="0"/>
                          <a:cs typeface="Times New Roman" panose="02020603050405020304" pitchFamily="18" charset="0"/>
                        </a:rPr>
                        <a:t>540</a:t>
                      </a:r>
                      <a:endParaRPr lang="zh-CN" sz="18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076553863"/>
                  </a:ext>
                </a:extLst>
              </a:tr>
              <a:tr h="289747">
                <a:tc>
                  <a:txBody>
                    <a:bodyPr/>
                    <a:lstStyle/>
                    <a:p>
                      <a:pPr algn="just">
                        <a:lnSpc>
                          <a:spcPct val="150000"/>
                        </a:lnSpc>
                        <a:spcAft>
                          <a:spcPts val="0"/>
                        </a:spcAft>
                      </a:pPr>
                      <a:r>
                        <a:rPr lang="en-US" sz="1800" kern="0" dirty="0">
                          <a:effectLst/>
                          <a:latin typeface="Times New Roman" panose="02020603050405020304" pitchFamily="18" charset="0"/>
                          <a:cs typeface="Times New Roman" panose="02020603050405020304" pitchFamily="18" charset="0"/>
                        </a:rPr>
                        <a:t>Harmonic Number</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effectLst/>
                          <a:latin typeface="Times New Roman" panose="02020603050405020304" pitchFamily="18" charset="0"/>
                          <a:cs typeface="Times New Roman" panose="02020603050405020304" pitchFamily="18" charset="0"/>
                        </a:rPr>
                        <a:t>2</a:t>
                      </a:r>
                      <a:endParaRPr lang="zh-CN" sz="1800" b="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417747275"/>
                  </a:ext>
                </a:extLst>
              </a:tr>
              <a:tr h="289747">
                <a:tc>
                  <a:txBody>
                    <a:bodyPr/>
                    <a:lstStyle/>
                    <a:p>
                      <a:pPr algn="just">
                        <a:lnSpc>
                          <a:spcPct val="150000"/>
                        </a:lnSpc>
                        <a:spcAft>
                          <a:spcPts val="0"/>
                        </a:spcAft>
                      </a:pPr>
                      <a:r>
                        <a:rPr lang="en-US" sz="1800" kern="0" dirty="0">
                          <a:effectLst/>
                          <a:latin typeface="Times New Roman" panose="02020603050405020304" pitchFamily="18" charset="0"/>
                          <a:cs typeface="Times New Roman" panose="02020603050405020304" pitchFamily="18" charset="0"/>
                        </a:rPr>
                        <a:t>Number of Particles per Pulse</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solidFill>
                            <a:srgbClr val="FF0000"/>
                          </a:solidFill>
                          <a:effectLst/>
                          <a:latin typeface="Times New Roman" panose="02020603050405020304" pitchFamily="18" charset="0"/>
                          <a:cs typeface="Times New Roman" panose="02020603050405020304" pitchFamily="18" charset="0"/>
                        </a:rPr>
                        <a:t>1.56×10</a:t>
                      </a:r>
                      <a:r>
                        <a:rPr lang="en-US" sz="1800" b="0" kern="100" baseline="30000" dirty="0">
                          <a:solidFill>
                            <a:srgbClr val="FF0000"/>
                          </a:solidFill>
                          <a:effectLst/>
                          <a:latin typeface="Times New Roman" panose="02020603050405020304" pitchFamily="18" charset="0"/>
                          <a:cs typeface="Times New Roman" panose="02020603050405020304" pitchFamily="18" charset="0"/>
                        </a:rPr>
                        <a:t>13</a:t>
                      </a:r>
                      <a:endParaRPr lang="zh-CN" sz="18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4244348441"/>
                  </a:ext>
                </a:extLst>
              </a:tr>
              <a:tr h="264555">
                <a:tc>
                  <a:txBody>
                    <a:bodyPr/>
                    <a:lstStyle/>
                    <a:p>
                      <a:pPr algn="just">
                        <a:lnSpc>
                          <a:spcPct val="150000"/>
                        </a:lnSpc>
                        <a:spcAft>
                          <a:spcPts val="0"/>
                        </a:spcAft>
                      </a:pPr>
                      <a:r>
                        <a:rPr lang="en-US" sz="1800" kern="0" dirty="0">
                          <a:effectLst/>
                          <a:latin typeface="Times New Roman" panose="02020603050405020304" pitchFamily="18" charset="0"/>
                          <a:cs typeface="Times New Roman" panose="02020603050405020304" pitchFamily="18" charset="0"/>
                        </a:rPr>
                        <a:t>Space-Charge Tune Shift</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b="0" kern="100" dirty="0">
                          <a:solidFill>
                            <a:srgbClr val="FF0000"/>
                          </a:solidFill>
                          <a:effectLst/>
                          <a:latin typeface="Times New Roman" panose="02020603050405020304" pitchFamily="18" charset="0"/>
                          <a:cs typeface="Times New Roman" panose="02020603050405020304" pitchFamily="18" charset="0"/>
                        </a:rPr>
                        <a:t>-0.28</a:t>
                      </a:r>
                      <a:endParaRPr lang="zh-CN" sz="18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590637113"/>
                  </a:ext>
                </a:extLst>
              </a:tr>
            </a:tbl>
          </a:graphicData>
        </a:graphic>
      </p:graphicFrame>
      <p:pic>
        <p:nvPicPr>
          <p:cNvPr id="14" name="图片 13">
            <a:extLst>
              <a:ext uri="{FF2B5EF4-FFF2-40B4-BE49-F238E27FC236}">
                <a16:creationId xmlns:a16="http://schemas.microsoft.com/office/drawing/2014/main" id="{F2850D29-A11B-41D9-81F0-D7E81C8C04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00345" y="3215816"/>
            <a:ext cx="2516152" cy="2709335"/>
          </a:xfrm>
          <a:prstGeom prst="rect">
            <a:avLst/>
          </a:prstGeom>
          <a:noFill/>
          <a:ln>
            <a:noFill/>
          </a:ln>
        </p:spPr>
      </p:pic>
      <p:pic>
        <p:nvPicPr>
          <p:cNvPr id="15" name="图片 14">
            <a:extLst>
              <a:ext uri="{FF2B5EF4-FFF2-40B4-BE49-F238E27FC236}">
                <a16:creationId xmlns:a16="http://schemas.microsoft.com/office/drawing/2014/main" id="{962467EF-336D-4AEF-BCE6-5D95136AB29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8497" y="3268133"/>
            <a:ext cx="3034266" cy="2709335"/>
          </a:xfrm>
          <a:prstGeom prst="rect">
            <a:avLst/>
          </a:prstGeom>
          <a:noFill/>
          <a:ln>
            <a:noFill/>
          </a:ln>
        </p:spPr>
      </p:pic>
      <p:sp>
        <p:nvSpPr>
          <p:cNvPr id="4" name="矩形 3">
            <a:extLst>
              <a:ext uri="{FF2B5EF4-FFF2-40B4-BE49-F238E27FC236}">
                <a16:creationId xmlns:a16="http://schemas.microsoft.com/office/drawing/2014/main" id="{7AC41D45-394A-4AB7-A8D6-58E3AE0E2A6E}"/>
              </a:ext>
            </a:extLst>
          </p:cNvPr>
          <p:cNvSpPr/>
          <p:nvPr/>
        </p:nvSpPr>
        <p:spPr>
          <a:xfrm>
            <a:off x="5015499" y="5910649"/>
            <a:ext cx="3578224" cy="400110"/>
          </a:xfrm>
          <a:prstGeom prst="rect">
            <a:avLst/>
          </a:prstGeom>
        </p:spPr>
        <p:txBody>
          <a:bodyPr wrap="none">
            <a:spAutoFit/>
          </a:bodyPr>
          <a:lstStyle/>
          <a:p>
            <a:r>
              <a:rPr lang="en-GB" altLang="zh-CN" sz="2000" dirty="0">
                <a:latin typeface="Times" panose="02020603050405020304" pitchFamily="18" charset="0"/>
                <a:ea typeface="宋体" panose="02010600030101010101" pitchFamily="2" charset="-122"/>
                <a:cs typeface="Times New Roman" panose="02020603050405020304" pitchFamily="18" charset="0"/>
              </a:rPr>
              <a:t>The schematic layout of the RCS</a:t>
            </a:r>
            <a:endParaRPr lang="zh-CN" altLang="en-US" sz="2000" dirty="0"/>
          </a:p>
        </p:txBody>
      </p:sp>
      <p:sp>
        <p:nvSpPr>
          <p:cNvPr id="5" name="矩形 4">
            <a:extLst>
              <a:ext uri="{FF2B5EF4-FFF2-40B4-BE49-F238E27FC236}">
                <a16:creationId xmlns:a16="http://schemas.microsoft.com/office/drawing/2014/main" id="{C52C0D87-09D2-42FC-878D-9A3AD86733ED}"/>
              </a:ext>
            </a:extLst>
          </p:cNvPr>
          <p:cNvSpPr/>
          <p:nvPr/>
        </p:nvSpPr>
        <p:spPr>
          <a:xfrm>
            <a:off x="9152964" y="5910649"/>
            <a:ext cx="2855934" cy="707886"/>
          </a:xfrm>
          <a:prstGeom prst="rect">
            <a:avLst/>
          </a:prstGeom>
        </p:spPr>
        <p:txBody>
          <a:bodyPr wrap="square">
            <a:spAutoFit/>
          </a:bodyPr>
          <a:lstStyle/>
          <a:p>
            <a:r>
              <a:rPr lang="en-US" altLang="zh-CN" sz="2000" dirty="0">
                <a:latin typeface="Times New Roman" panose="02020603050405020304" pitchFamily="18" charset="0"/>
                <a:ea typeface="宋体" panose="02010600030101010101" pitchFamily="2" charset="-122"/>
              </a:rPr>
              <a:t>The design tune location in the resonance map</a:t>
            </a:r>
            <a:endParaRPr lang="zh-CN" altLang="en-US" sz="2000" dirty="0"/>
          </a:p>
        </p:txBody>
      </p:sp>
      <p:pic>
        <p:nvPicPr>
          <p:cNvPr id="16" name="图片 15">
            <a:extLst>
              <a:ext uri="{FF2B5EF4-FFF2-40B4-BE49-F238E27FC236}">
                <a16:creationId xmlns:a16="http://schemas.microsoft.com/office/drawing/2014/main" id="{7415DB1B-4F2B-4FC9-93E7-445845EE20D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6921" y="782158"/>
            <a:ext cx="4143424" cy="2192868"/>
          </a:xfrm>
          <a:prstGeom prst="rect">
            <a:avLst/>
          </a:prstGeom>
          <a:noFill/>
          <a:ln>
            <a:noFill/>
          </a:ln>
        </p:spPr>
      </p:pic>
      <p:sp>
        <p:nvSpPr>
          <p:cNvPr id="6" name="矩形 5">
            <a:extLst>
              <a:ext uri="{FF2B5EF4-FFF2-40B4-BE49-F238E27FC236}">
                <a16:creationId xmlns:a16="http://schemas.microsoft.com/office/drawing/2014/main" id="{A3952C67-3C4C-4CBC-B717-C37989242782}"/>
              </a:ext>
            </a:extLst>
          </p:cNvPr>
          <p:cNvSpPr/>
          <p:nvPr/>
        </p:nvSpPr>
        <p:spPr>
          <a:xfrm>
            <a:off x="8904021" y="1344543"/>
            <a:ext cx="3195092" cy="707886"/>
          </a:xfrm>
          <a:prstGeom prst="rect">
            <a:avLst/>
          </a:prstGeom>
        </p:spPr>
        <p:txBody>
          <a:bodyPr wrap="square">
            <a:spAutoFit/>
          </a:bodyPr>
          <a:lstStyle/>
          <a:p>
            <a:r>
              <a:rPr lang="en-US" altLang="zh-CN" sz="2000" dirty="0">
                <a:latin typeface="Times New Roman" panose="02020603050405020304" pitchFamily="18" charset="0"/>
              </a:rPr>
              <a:t>The schematic diagram of the </a:t>
            </a:r>
            <a:r>
              <a:rPr lang="en-US" altLang="zh-CN" sz="2000" dirty="0">
                <a:latin typeface="Times New Roman" panose="02020603050405020304" pitchFamily="18" charset="0"/>
                <a:ea typeface="宋体" panose="02010600030101010101" pitchFamily="2" charset="-122"/>
              </a:rPr>
              <a:t>magnetic field</a:t>
            </a:r>
            <a:r>
              <a:rPr lang="en-US" altLang="zh-CN" sz="2000" dirty="0">
                <a:latin typeface="Times New Roman" panose="02020603050405020304" pitchFamily="18" charset="0"/>
              </a:rPr>
              <a:t> waveform</a:t>
            </a:r>
            <a:endParaRPr lang="zh-CN" altLang="en-US" sz="2000" dirty="0"/>
          </a:p>
        </p:txBody>
      </p:sp>
    </p:spTree>
    <p:extLst>
      <p:ext uri="{BB962C8B-B14F-4D97-AF65-F5344CB8AC3E}">
        <p14:creationId xmlns:p14="http://schemas.microsoft.com/office/powerpoint/2010/main" val="38278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40DDBE35-07B3-40F5-B019-EDC5093F3891}"/>
              </a:ext>
            </a:extLst>
          </p:cNvPr>
          <p:cNvPicPr/>
          <p:nvPr/>
        </p:nvPicPr>
        <p:blipFill rotWithShape="1">
          <a:blip r:embed="rId2" cstate="print">
            <a:extLst>
              <a:ext uri="{28A0092B-C50C-407E-A947-70E740481C1C}">
                <a14:useLocalDpi xmlns:a14="http://schemas.microsoft.com/office/drawing/2010/main" val="0"/>
              </a:ext>
            </a:extLst>
          </a:blip>
          <a:srcRect t="7253"/>
          <a:stretch/>
        </p:blipFill>
        <p:spPr bwMode="auto">
          <a:xfrm>
            <a:off x="177799" y="1926309"/>
            <a:ext cx="5645208" cy="2573935"/>
          </a:xfrm>
          <a:prstGeom prst="rect">
            <a:avLst/>
          </a:prstGeom>
          <a:noFill/>
          <a:ln>
            <a:noFill/>
          </a:ln>
          <a:extLst>
            <a:ext uri="{53640926-AAD7-44D8-BBD7-CCE9431645EC}">
              <a14:shadowObscured xmlns:a14="http://schemas.microsoft.com/office/drawing/2010/main"/>
            </a:ext>
          </a:extLst>
        </p:spPr>
      </p:pic>
      <p:pic>
        <p:nvPicPr>
          <p:cNvPr id="11" name="图片 10">
            <a:extLst>
              <a:ext uri="{FF2B5EF4-FFF2-40B4-BE49-F238E27FC236}">
                <a16:creationId xmlns:a16="http://schemas.microsoft.com/office/drawing/2014/main" id="{7348EF8B-9D3D-494C-980A-C72CC14A72B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4271" y="1944540"/>
            <a:ext cx="5489833" cy="2125860"/>
          </a:xfrm>
          <a:prstGeom prst="rect">
            <a:avLst/>
          </a:prstGeom>
        </p:spPr>
      </p:pic>
      <p:sp>
        <p:nvSpPr>
          <p:cNvPr id="7" name="文本框 6">
            <a:extLst>
              <a:ext uri="{FF2B5EF4-FFF2-40B4-BE49-F238E27FC236}">
                <a16:creationId xmlns:a16="http://schemas.microsoft.com/office/drawing/2014/main" id="{3AF4F026-DC43-4212-BAD9-785EA71AB55B}"/>
              </a:ext>
            </a:extLst>
          </p:cNvPr>
          <p:cNvSpPr txBox="1"/>
          <p:nvPr/>
        </p:nvSpPr>
        <p:spPr>
          <a:xfrm>
            <a:off x="681987" y="2272963"/>
            <a:ext cx="1442059" cy="646331"/>
          </a:xfrm>
          <a:prstGeom prst="rect">
            <a:avLst/>
          </a:prstGeom>
          <a:noFill/>
        </p:spPr>
        <p:txBody>
          <a:bodyPr wrap="square" rtlCol="0">
            <a:spAutoFit/>
          </a:bodyPr>
          <a:lstStyle/>
          <a:p>
            <a:r>
              <a:rPr lang="en-US" altLang="zh-CN" dirty="0">
                <a:solidFill>
                  <a:srgbClr val="FF0000"/>
                </a:solidFill>
                <a:latin typeface="Times New Roman" panose="02020603050405020304" pitchFamily="18" charset="0"/>
                <a:cs typeface="Times New Roman" panose="02020603050405020304" pitchFamily="18" charset="0"/>
              </a:rPr>
              <a:t>Space charge effects</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17" name="文本框 16">
            <a:extLst>
              <a:ext uri="{FF2B5EF4-FFF2-40B4-BE49-F238E27FC236}">
                <a16:creationId xmlns:a16="http://schemas.microsoft.com/office/drawing/2014/main" id="{5D74EC1C-0CA0-4909-824E-5DC3D9A13DE2}"/>
              </a:ext>
            </a:extLst>
          </p:cNvPr>
          <p:cNvSpPr txBox="1"/>
          <p:nvPr/>
        </p:nvSpPr>
        <p:spPr>
          <a:xfrm>
            <a:off x="1535209" y="3424575"/>
            <a:ext cx="1717592" cy="369332"/>
          </a:xfrm>
          <a:prstGeom prst="rect">
            <a:avLst/>
          </a:prstGeom>
          <a:noFill/>
        </p:spPr>
        <p:txBody>
          <a:bodyPr wrap="square" rtlCol="0">
            <a:spAutoFit/>
          </a:bodyPr>
          <a:lstStyle/>
          <a:p>
            <a:r>
              <a:rPr lang="en-US" altLang="zh-CN" dirty="0">
                <a:solidFill>
                  <a:srgbClr val="FF0000"/>
                </a:solidFill>
                <a:latin typeface="Times New Roman" panose="02020603050405020304" pitchFamily="18" charset="0"/>
                <a:cs typeface="Times New Roman" panose="02020603050405020304" pitchFamily="18" charset="0"/>
              </a:rPr>
              <a:t>Beam instability</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8" name="矩形 7">
            <a:extLst>
              <a:ext uri="{FF2B5EF4-FFF2-40B4-BE49-F238E27FC236}">
                <a16:creationId xmlns:a16="http://schemas.microsoft.com/office/drawing/2014/main" id="{51A28E9F-15ED-4CF6-B75B-289807FDBCD0}"/>
              </a:ext>
            </a:extLst>
          </p:cNvPr>
          <p:cNvSpPr/>
          <p:nvPr/>
        </p:nvSpPr>
        <p:spPr>
          <a:xfrm>
            <a:off x="3503980" y="2219483"/>
            <a:ext cx="2138727" cy="400110"/>
          </a:xfrm>
          <a:prstGeom prst="rect">
            <a:avLst/>
          </a:prstGeom>
        </p:spPr>
        <p:txBody>
          <a:bodyPr wrap="none">
            <a:spAutoFit/>
          </a:bodyPr>
          <a:lstStyle/>
          <a:p>
            <a:r>
              <a:rPr lang="en-US" altLang="zh-CN" sz="2000" dirty="0">
                <a:solidFill>
                  <a:srgbClr val="3333FF"/>
                </a:solidFill>
                <a:latin typeface="Times New Roman" panose="02020603050405020304" pitchFamily="18" charset="0"/>
                <a:ea typeface="宋体" panose="02010600030101010101" pitchFamily="2" charset="-122"/>
              </a:rPr>
              <a:t>Beam transmission</a:t>
            </a:r>
            <a:endParaRPr lang="zh-CN" altLang="en-US" sz="2000" dirty="0">
              <a:solidFill>
                <a:srgbClr val="3333FF"/>
              </a:solidFill>
            </a:endParaRPr>
          </a:p>
        </p:txBody>
      </p:sp>
      <p:sp>
        <p:nvSpPr>
          <p:cNvPr id="12" name="矩形 11">
            <a:extLst>
              <a:ext uri="{FF2B5EF4-FFF2-40B4-BE49-F238E27FC236}">
                <a16:creationId xmlns:a16="http://schemas.microsoft.com/office/drawing/2014/main" id="{C981A68D-FB4F-472A-B634-193A148C6441}"/>
              </a:ext>
            </a:extLst>
          </p:cNvPr>
          <p:cNvSpPr/>
          <p:nvPr/>
        </p:nvSpPr>
        <p:spPr>
          <a:xfrm>
            <a:off x="49426" y="4772388"/>
            <a:ext cx="12084908" cy="498663"/>
          </a:xfrm>
          <a:prstGeom prst="rect">
            <a:avLst/>
          </a:prstGeom>
        </p:spPr>
        <p:txBody>
          <a:bodyPr wrap="square">
            <a:spAutoFit/>
          </a:bodyPr>
          <a:lstStyle/>
          <a:p>
            <a:pPr>
              <a:lnSpc>
                <a:spcPct val="150000"/>
              </a:lnSpc>
            </a:pPr>
            <a:r>
              <a:rPr lang="en-US" altLang="zh-CN" sz="2000" dirty="0">
                <a:latin typeface="Times New Roman" panose="02020603050405020304" pitchFamily="18" charset="0"/>
                <a:ea typeface="宋体" panose="02010600030101010101" pitchFamily="2" charset="-122"/>
              </a:rPr>
              <a:t>The beam loss caused by space charge effects and beam instability hinders the achievement of higher power levels.</a:t>
            </a:r>
          </a:p>
        </p:txBody>
      </p:sp>
      <p:sp>
        <p:nvSpPr>
          <p:cNvPr id="2" name="矩形 1">
            <a:extLst>
              <a:ext uri="{FF2B5EF4-FFF2-40B4-BE49-F238E27FC236}">
                <a16:creationId xmlns:a16="http://schemas.microsoft.com/office/drawing/2014/main" id="{FA98DAD1-5642-4FB3-826A-F2D37793C6AD}"/>
              </a:ext>
            </a:extLst>
          </p:cNvPr>
          <p:cNvSpPr/>
          <p:nvPr/>
        </p:nvSpPr>
        <p:spPr>
          <a:xfrm>
            <a:off x="7097047" y="4103352"/>
            <a:ext cx="4346062" cy="369332"/>
          </a:xfrm>
          <a:prstGeom prst="rect">
            <a:avLst/>
          </a:prstGeom>
        </p:spPr>
        <p:txBody>
          <a:bodyPr wrap="none">
            <a:spAutoFit/>
          </a:bodyPr>
          <a:lstStyle/>
          <a:p>
            <a:r>
              <a:rPr lang="en-GB" altLang="zh-CN" dirty="0">
                <a:solidFill>
                  <a:srgbClr val="3333FF"/>
                </a:solidFill>
                <a:latin typeface="Times" panose="02020603050405020304" pitchFamily="18" charset="0"/>
                <a:ea typeface="宋体" panose="02010600030101010101" pitchFamily="2" charset="-122"/>
                <a:cs typeface="Times New Roman" panose="02020603050405020304" pitchFamily="18" charset="0"/>
              </a:rPr>
              <a:t>Beam positions over the </a:t>
            </a:r>
            <a:r>
              <a:rPr lang="en-US" altLang="zh-CN" dirty="0">
                <a:solidFill>
                  <a:srgbClr val="3333FF"/>
                </a:solidFill>
                <a:latin typeface="Times" panose="02020603050405020304" pitchFamily="18" charset="0"/>
                <a:ea typeface="宋体" panose="02010600030101010101" pitchFamily="2" charset="-122"/>
                <a:cs typeface="Times New Roman" panose="02020603050405020304" pitchFamily="18" charset="0"/>
              </a:rPr>
              <a:t>acceleration process</a:t>
            </a:r>
            <a:endParaRPr lang="zh-CN" altLang="en-US" dirty="0">
              <a:solidFill>
                <a:srgbClr val="3333FF"/>
              </a:solidFill>
            </a:endParaRPr>
          </a:p>
        </p:txBody>
      </p:sp>
      <p:sp>
        <p:nvSpPr>
          <p:cNvPr id="13" name="标题 1">
            <a:extLst>
              <a:ext uri="{FF2B5EF4-FFF2-40B4-BE49-F238E27FC236}">
                <a16:creationId xmlns:a16="http://schemas.microsoft.com/office/drawing/2014/main" id="{8BFBA1EF-E629-4A8C-94C7-88AA059960F5}"/>
              </a:ext>
            </a:extLst>
          </p:cNvPr>
          <p:cNvSpPr>
            <a:spLocks noGrp="1"/>
          </p:cNvSpPr>
          <p:nvPr>
            <p:ph type="title"/>
          </p:nvPr>
        </p:nvSpPr>
        <p:spPr>
          <a:xfrm>
            <a:off x="49426" y="186976"/>
            <a:ext cx="10519719" cy="582619"/>
          </a:xfrm>
        </p:spPr>
        <p:txBody>
          <a:bodyPr>
            <a:normAutofit/>
          </a:bodyPr>
          <a:lstStyle/>
          <a:p>
            <a:r>
              <a:rPr kumimoji="1" lang="en-US" altLang="zh-CN" dirty="0"/>
              <a:t>2: Challenges in high intensity commissioning</a:t>
            </a:r>
          </a:p>
        </p:txBody>
      </p:sp>
    </p:spTree>
    <p:extLst>
      <p:ext uri="{BB962C8B-B14F-4D97-AF65-F5344CB8AC3E}">
        <p14:creationId xmlns:p14="http://schemas.microsoft.com/office/powerpoint/2010/main" val="2646835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a:extLst>
              <a:ext uri="{FF2B5EF4-FFF2-40B4-BE49-F238E27FC236}">
                <a16:creationId xmlns:a16="http://schemas.microsoft.com/office/drawing/2014/main" id="{52351E87-FC66-FC49-86F9-4F0D23992362}"/>
              </a:ext>
            </a:extLst>
          </p:cNvPr>
          <p:cNvSpPr>
            <a:spLocks noGrp="1"/>
          </p:cNvSpPr>
          <p:nvPr>
            <p:ph type="title"/>
          </p:nvPr>
        </p:nvSpPr>
        <p:spPr>
          <a:xfrm>
            <a:off x="0" y="245324"/>
            <a:ext cx="10948087" cy="582619"/>
          </a:xfrm>
        </p:spPr>
        <p:txBody>
          <a:bodyPr>
            <a:noAutofit/>
          </a:bodyPr>
          <a:lstStyle/>
          <a:p>
            <a:r>
              <a:rPr kumimoji="1" lang="en-US" altLang="zh-CN" dirty="0"/>
              <a:t>3: Space charge effect simulation at CSNS/RCS </a:t>
            </a:r>
          </a:p>
        </p:txBody>
      </p:sp>
      <p:sp>
        <p:nvSpPr>
          <p:cNvPr id="2" name="矩形 1">
            <a:extLst>
              <a:ext uri="{FF2B5EF4-FFF2-40B4-BE49-F238E27FC236}">
                <a16:creationId xmlns:a16="http://schemas.microsoft.com/office/drawing/2014/main" id="{71C20032-527C-487B-8DD7-77EB5C8CC345}"/>
              </a:ext>
            </a:extLst>
          </p:cNvPr>
          <p:cNvSpPr/>
          <p:nvPr/>
        </p:nvSpPr>
        <p:spPr>
          <a:xfrm>
            <a:off x="5239265" y="2410971"/>
            <a:ext cx="6663306" cy="1883657"/>
          </a:xfrm>
          <a:prstGeom prst="rect">
            <a:avLst/>
          </a:prstGeom>
        </p:spPr>
        <p:txBody>
          <a:bodyPr wrap="square">
            <a:spAutoFit/>
          </a:bodyPr>
          <a:lstStyle/>
          <a:p>
            <a:pPr marL="342900" indent="-342900">
              <a:lnSpc>
                <a:spcPct val="150000"/>
              </a:lnSpc>
              <a:buFont typeface="Wingdings" panose="05000000000000000000" pitchFamily="2" charset="2"/>
              <a:buChar char="Ø"/>
            </a:pPr>
            <a:r>
              <a:rPr lang="en-GB" altLang="zh-CN" sz="2000" kern="800" dirty="0">
                <a:latin typeface="Times" panose="02020603050405020304" pitchFamily="18" charset="0"/>
                <a:ea typeface="宋体" panose="02010600030101010101" pitchFamily="2" charset="-122"/>
                <a:cs typeface="Times New Roman" panose="02020603050405020304" pitchFamily="18" charset="0"/>
              </a:rPr>
              <a:t>With a tune below the integer value</a:t>
            </a:r>
          </a:p>
          <a:p>
            <a:pPr marL="342900" indent="-342900">
              <a:lnSpc>
                <a:spcPct val="150000"/>
              </a:lnSpc>
              <a:buFont typeface="Wingdings" panose="05000000000000000000" pitchFamily="2" charset="2"/>
              <a:buChar char="Ø"/>
            </a:pPr>
            <a:r>
              <a:rPr lang="en-US" altLang="zh-CN" sz="2000" kern="800" dirty="0">
                <a:latin typeface="Times" panose="02020603050405020304" pitchFamily="18" charset="0"/>
                <a:ea typeface="宋体" panose="02010600030101010101" pitchFamily="2" charset="-122"/>
                <a:cs typeface="Times New Roman" panose="02020603050405020304" pitchFamily="18" charset="0"/>
              </a:rPr>
              <a:t>The incoherent RMS tune shift approaches -0.28</a:t>
            </a:r>
            <a:endParaRPr lang="en-GB" altLang="zh-CN" sz="2000" kern="800" dirty="0">
              <a:latin typeface="Times" panose="02020603050405020304" pitchFamily="18" charset="0"/>
              <a:ea typeface="宋体" panose="02010600030101010101" pitchFamily="2" charset="-122"/>
              <a:cs typeface="Times New Roman" panose="02020603050405020304" pitchFamily="18" charset="0"/>
            </a:endParaRPr>
          </a:p>
          <a:p>
            <a:pPr marL="342900" indent="-342900">
              <a:lnSpc>
                <a:spcPct val="150000"/>
              </a:lnSpc>
              <a:buFont typeface="Wingdings" panose="05000000000000000000" pitchFamily="2" charset="2"/>
              <a:buChar char="Ø"/>
            </a:pPr>
            <a:r>
              <a:rPr lang="en-US" altLang="zh-CN" sz="2000" dirty="0"/>
              <a:t> </a:t>
            </a:r>
            <a:r>
              <a:rPr lang="en-US" altLang="zh-CN" sz="2000" kern="800" dirty="0">
                <a:latin typeface="Times" panose="02020603050405020304" pitchFamily="18" charset="0"/>
                <a:ea typeface="宋体" panose="02010600030101010101" pitchFamily="2" charset="-122"/>
                <a:cs typeface="Times New Roman" panose="02020603050405020304" pitchFamily="18" charset="0"/>
              </a:rPr>
              <a:t>Half integer resonance under space charge</a:t>
            </a:r>
            <a:r>
              <a:rPr lang="zh-CN" altLang="en-US" sz="2000" kern="800" dirty="0">
                <a:latin typeface="Times" panose="02020603050405020304" pitchFamily="18" charset="0"/>
                <a:ea typeface="宋体" panose="02010600030101010101" pitchFamily="2" charset="-122"/>
                <a:cs typeface="Times New Roman" panose="02020603050405020304" pitchFamily="18" charset="0"/>
              </a:rPr>
              <a:t> </a:t>
            </a:r>
            <a:r>
              <a:rPr lang="en-US" altLang="zh-CN" sz="2000" kern="800" dirty="0">
                <a:latin typeface="Times" panose="02020603050405020304" pitchFamily="18" charset="0"/>
                <a:ea typeface="宋体" panose="02010600030101010101" pitchFamily="2" charset="-122"/>
                <a:cs typeface="Times New Roman" panose="02020603050405020304" pitchFamily="18" charset="0"/>
              </a:rPr>
              <a:t>is a key beam loss mechanism</a:t>
            </a:r>
            <a:endParaRPr lang="zh-CN" altLang="en-US" sz="2000" kern="800" dirty="0">
              <a:latin typeface="Times" panose="02020603050405020304" pitchFamily="18" charset="0"/>
              <a:ea typeface="宋体" panose="02010600030101010101" pitchFamily="2" charset="-122"/>
              <a:cs typeface="Times New Roman" panose="02020603050405020304" pitchFamily="18" charset="0"/>
            </a:endParaRPr>
          </a:p>
        </p:txBody>
      </p:sp>
      <p:pic>
        <p:nvPicPr>
          <p:cNvPr id="7" name="图片 6">
            <a:extLst>
              <a:ext uri="{FF2B5EF4-FFF2-40B4-BE49-F238E27FC236}">
                <a16:creationId xmlns:a16="http://schemas.microsoft.com/office/drawing/2014/main" id="{62EF5A45-39D2-4924-A920-AC7C49EF2CB5}"/>
              </a:ext>
            </a:extLst>
          </p:cNvPr>
          <p:cNvPicPr/>
          <p:nvPr/>
        </p:nvPicPr>
        <p:blipFill rotWithShape="1">
          <a:blip r:embed="rId2">
            <a:extLst>
              <a:ext uri="{28A0092B-C50C-407E-A947-70E740481C1C}">
                <a14:useLocalDpi xmlns:a14="http://schemas.microsoft.com/office/drawing/2010/main" val="0"/>
              </a:ext>
            </a:extLst>
          </a:blip>
          <a:srcRect t="5066"/>
          <a:stretch/>
        </p:blipFill>
        <p:spPr bwMode="auto">
          <a:xfrm>
            <a:off x="82378" y="1360173"/>
            <a:ext cx="5066263" cy="4356884"/>
          </a:xfrm>
          <a:prstGeom prst="rect">
            <a:avLst/>
          </a:prstGeom>
          <a:noFill/>
          <a:ln>
            <a:noFill/>
          </a:ln>
        </p:spPr>
      </p:pic>
      <p:cxnSp>
        <p:nvCxnSpPr>
          <p:cNvPr id="8" name="直接连接符 7">
            <a:extLst>
              <a:ext uri="{FF2B5EF4-FFF2-40B4-BE49-F238E27FC236}">
                <a16:creationId xmlns:a16="http://schemas.microsoft.com/office/drawing/2014/main" id="{52A73FFE-C184-452C-91EF-2FB33D3D4288}"/>
              </a:ext>
            </a:extLst>
          </p:cNvPr>
          <p:cNvCxnSpPr>
            <a:cxnSpLocks/>
          </p:cNvCxnSpPr>
          <p:nvPr/>
        </p:nvCxnSpPr>
        <p:spPr>
          <a:xfrm>
            <a:off x="2842054" y="1567733"/>
            <a:ext cx="0" cy="3671529"/>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75D7945B-2482-47E9-ABCB-7B8268C19BD0}"/>
              </a:ext>
            </a:extLst>
          </p:cNvPr>
          <p:cNvCxnSpPr>
            <a:cxnSpLocks/>
          </p:cNvCxnSpPr>
          <p:nvPr/>
        </p:nvCxnSpPr>
        <p:spPr>
          <a:xfrm>
            <a:off x="613098" y="3214813"/>
            <a:ext cx="4469648"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4771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C:\Users\xusy\Desktop\调束文章补充资料\100-kW~Simulation\tunex0.86.jpg">
            <a:extLst>
              <a:ext uri="{FF2B5EF4-FFF2-40B4-BE49-F238E27FC236}">
                <a16:creationId xmlns:a16="http://schemas.microsoft.com/office/drawing/2014/main" id="{23FC066B-19BE-4E91-9F43-EF0B74E0813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7198" y="1100963"/>
            <a:ext cx="3861812" cy="2406067"/>
          </a:xfrm>
          <a:prstGeom prst="rect">
            <a:avLst/>
          </a:prstGeom>
          <a:noFill/>
          <a:ln>
            <a:noFill/>
          </a:ln>
        </p:spPr>
      </p:pic>
      <p:sp>
        <p:nvSpPr>
          <p:cNvPr id="2" name="椭圆 1">
            <a:extLst>
              <a:ext uri="{FF2B5EF4-FFF2-40B4-BE49-F238E27FC236}">
                <a16:creationId xmlns:a16="http://schemas.microsoft.com/office/drawing/2014/main" id="{79502AE3-CF2F-44CA-A5F6-ADC71F8F3689}"/>
              </a:ext>
            </a:extLst>
          </p:cNvPr>
          <p:cNvSpPr/>
          <p:nvPr/>
        </p:nvSpPr>
        <p:spPr>
          <a:xfrm>
            <a:off x="1161534" y="1895115"/>
            <a:ext cx="222422" cy="2388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id="{432EF4EA-B29F-4C41-BE26-D5D3D2DBE18F}"/>
              </a:ext>
            </a:extLst>
          </p:cNvPr>
          <p:cNvPicPr/>
          <p:nvPr/>
        </p:nvPicPr>
        <p:blipFill rotWithShape="1">
          <a:blip r:embed="rId3" cstate="print">
            <a:extLst>
              <a:ext uri="{28A0092B-C50C-407E-A947-70E740481C1C}">
                <a14:useLocalDpi xmlns:a14="http://schemas.microsoft.com/office/drawing/2010/main" val="0"/>
              </a:ext>
            </a:extLst>
          </a:blip>
          <a:srcRect t="7253"/>
          <a:stretch/>
        </p:blipFill>
        <p:spPr bwMode="auto">
          <a:xfrm>
            <a:off x="4735157" y="1156540"/>
            <a:ext cx="6715669" cy="3118749"/>
          </a:xfrm>
          <a:prstGeom prst="rect">
            <a:avLst/>
          </a:prstGeom>
          <a:noFill/>
          <a:ln>
            <a:noFill/>
          </a:ln>
          <a:extLst>
            <a:ext uri="{53640926-AAD7-44D8-BBD7-CCE9431645EC}">
              <a14:shadowObscured xmlns:a14="http://schemas.microsoft.com/office/drawing/2010/main"/>
            </a:ext>
          </a:extLst>
        </p:spPr>
      </p:pic>
      <p:pic>
        <p:nvPicPr>
          <p:cNvPr id="6" name="图片 5">
            <a:extLst>
              <a:ext uri="{FF2B5EF4-FFF2-40B4-BE49-F238E27FC236}">
                <a16:creationId xmlns:a16="http://schemas.microsoft.com/office/drawing/2014/main" id="{94EB304B-2CC7-4AE3-A7C5-205C3C1E646E}"/>
              </a:ext>
            </a:extLst>
          </p:cNvPr>
          <p:cNvPicPr>
            <a:picLocks noChangeAspect="1"/>
          </p:cNvPicPr>
          <p:nvPr/>
        </p:nvPicPr>
        <p:blipFill>
          <a:blip r:embed="rId4"/>
          <a:stretch>
            <a:fillRect/>
          </a:stretch>
        </p:blipFill>
        <p:spPr>
          <a:xfrm>
            <a:off x="237198" y="3963249"/>
            <a:ext cx="3861812" cy="2015383"/>
          </a:xfrm>
          <a:prstGeom prst="rect">
            <a:avLst/>
          </a:prstGeom>
        </p:spPr>
      </p:pic>
      <p:sp>
        <p:nvSpPr>
          <p:cNvPr id="11" name="矩形 10">
            <a:extLst>
              <a:ext uri="{FF2B5EF4-FFF2-40B4-BE49-F238E27FC236}">
                <a16:creationId xmlns:a16="http://schemas.microsoft.com/office/drawing/2014/main" id="{7E985A69-C99C-4545-BA0E-2916212F6DE3}"/>
              </a:ext>
            </a:extLst>
          </p:cNvPr>
          <p:cNvSpPr/>
          <p:nvPr/>
        </p:nvSpPr>
        <p:spPr>
          <a:xfrm>
            <a:off x="5934731" y="3401404"/>
            <a:ext cx="5087664" cy="400110"/>
          </a:xfrm>
          <a:prstGeom prst="rect">
            <a:avLst/>
          </a:prstGeom>
        </p:spPr>
        <p:txBody>
          <a:bodyPr wrap="square">
            <a:spAutoFit/>
          </a:bodyPr>
          <a:lstStyle/>
          <a:p>
            <a:r>
              <a:rPr lang="en-US" altLang="zh-CN" sz="2000" dirty="0">
                <a:solidFill>
                  <a:srgbClr val="3333FF"/>
                </a:solidFill>
                <a:latin typeface="Times New Roman" panose="02020603050405020304" pitchFamily="18" charset="0"/>
                <a:ea typeface="宋体" panose="02010600030101010101" pitchFamily="2" charset="-122"/>
              </a:rPr>
              <a:t>Beam transmission with the tune (4.86, 4.80)</a:t>
            </a:r>
            <a:endParaRPr lang="zh-CN" altLang="en-US" sz="2000" dirty="0">
              <a:solidFill>
                <a:srgbClr val="3333FF"/>
              </a:solidFill>
            </a:endParaRPr>
          </a:p>
        </p:txBody>
      </p:sp>
      <p:sp>
        <p:nvSpPr>
          <p:cNvPr id="8" name="矩形 7">
            <a:extLst>
              <a:ext uri="{FF2B5EF4-FFF2-40B4-BE49-F238E27FC236}">
                <a16:creationId xmlns:a16="http://schemas.microsoft.com/office/drawing/2014/main" id="{FDC48C15-1158-457C-9751-F09F739600DA}"/>
              </a:ext>
            </a:extLst>
          </p:cNvPr>
          <p:cNvSpPr/>
          <p:nvPr/>
        </p:nvSpPr>
        <p:spPr>
          <a:xfrm>
            <a:off x="4099010" y="4398857"/>
            <a:ext cx="8008322" cy="1846659"/>
          </a:xfrm>
          <a:prstGeom prst="rect">
            <a:avLst/>
          </a:prstGeom>
        </p:spPr>
        <p:txBody>
          <a:bodyPr wrap="square">
            <a:spAutoFit/>
          </a:bodyPr>
          <a:lstStyle/>
          <a:p>
            <a:pPr marL="285750" indent="-285750">
              <a:buFont typeface="Wingdings" panose="05000000000000000000" pitchFamily="2" charset="2"/>
              <a:buChar char="Ø"/>
            </a:pPr>
            <a:r>
              <a:rPr lang="en-US" altLang="zh-CN" sz="2000" dirty="0">
                <a:latin typeface="Times New Roman" panose="02020603050405020304" pitchFamily="18" charset="0"/>
                <a:ea typeface="宋体" panose="02010600030101010101" pitchFamily="2" charset="-122"/>
              </a:rPr>
              <a:t>Beam loss decreases as vertical tunes move up and away from half integer resonance lines.</a:t>
            </a:r>
          </a:p>
          <a:p>
            <a:pPr marL="285750" indent="-285750">
              <a:buFont typeface="Wingdings" panose="05000000000000000000" pitchFamily="2" charset="2"/>
              <a:buChar char="Ø"/>
            </a:pPr>
            <a:r>
              <a:rPr lang="en-US" altLang="zh-CN" sz="2000" dirty="0">
                <a:latin typeface="Times New Roman" panose="02020603050405020304" pitchFamily="18" charset="0"/>
                <a:ea typeface="宋体" panose="02010600030101010101" pitchFamily="2" charset="-122"/>
              </a:rPr>
              <a:t>The horizontal tune has a minor impact on the transmission rate</a:t>
            </a:r>
          </a:p>
          <a:p>
            <a:pPr marL="576000" lvl="1" indent="-285750">
              <a:buFont typeface="Wingdings" panose="05000000000000000000" pitchFamily="2" charset="2"/>
              <a:buChar char="Ø"/>
            </a:pPr>
            <a:r>
              <a:rPr lang="en-US" altLang="zh-CN" dirty="0">
                <a:solidFill>
                  <a:srgbClr val="3333FF"/>
                </a:solidFill>
                <a:latin typeface="Times New Roman" panose="02020603050405020304" pitchFamily="18" charset="0"/>
                <a:ea typeface="宋体" panose="02010600030101010101" pitchFamily="2" charset="-122"/>
              </a:rPr>
              <a:t>Due to dispersion effects, space charge tune shift in horizontal plane is smaller.</a:t>
            </a:r>
          </a:p>
          <a:p>
            <a:pPr marL="576000" lvl="1" indent="-285750">
              <a:buFont typeface="Wingdings" panose="05000000000000000000" pitchFamily="2" charset="2"/>
              <a:buChar char="Ø"/>
            </a:pPr>
            <a:r>
              <a:rPr lang="en-US" altLang="zh-CN" dirty="0">
                <a:solidFill>
                  <a:srgbClr val="3333FF"/>
                </a:solidFill>
                <a:latin typeface="Times New Roman" panose="02020603050405020304" pitchFamily="18" charset="0"/>
                <a:ea typeface="宋体" panose="02010600030101010101" pitchFamily="2" charset="-122"/>
              </a:rPr>
              <a:t> The horizontal natural chromaticity is smaller.</a:t>
            </a:r>
          </a:p>
          <a:p>
            <a:pPr marL="576000" lvl="1" indent="-285750">
              <a:buFont typeface="Wingdings" panose="05000000000000000000" pitchFamily="2" charset="2"/>
              <a:buChar char="Ø"/>
            </a:pPr>
            <a:r>
              <a:rPr lang="en-US" altLang="zh-CN" dirty="0">
                <a:solidFill>
                  <a:srgbClr val="3333FF"/>
                </a:solidFill>
                <a:latin typeface="Times New Roman" panose="02020603050405020304" pitchFamily="18" charset="0"/>
                <a:ea typeface="宋体" panose="02010600030101010101" pitchFamily="2" charset="-122"/>
              </a:rPr>
              <a:t>A smaller horizontal tune spread induced by space charge and chromaticity</a:t>
            </a:r>
            <a:endParaRPr lang="zh-CN" altLang="en-US" dirty="0">
              <a:solidFill>
                <a:srgbClr val="3333FF"/>
              </a:solidFill>
              <a:latin typeface="Times New Roman" panose="02020603050405020304" pitchFamily="18" charset="0"/>
              <a:ea typeface="宋体" panose="02010600030101010101" pitchFamily="2" charset="-122"/>
            </a:endParaRPr>
          </a:p>
        </p:txBody>
      </p:sp>
      <p:cxnSp>
        <p:nvCxnSpPr>
          <p:cNvPr id="4" name="直接连接符 3">
            <a:extLst>
              <a:ext uri="{FF2B5EF4-FFF2-40B4-BE49-F238E27FC236}">
                <a16:creationId xmlns:a16="http://schemas.microsoft.com/office/drawing/2014/main" id="{1DD6561C-6C86-4EC6-895F-CC6FB6FBFC1C}"/>
              </a:ext>
            </a:extLst>
          </p:cNvPr>
          <p:cNvCxnSpPr/>
          <p:nvPr/>
        </p:nvCxnSpPr>
        <p:spPr>
          <a:xfrm>
            <a:off x="5222789" y="1655804"/>
            <a:ext cx="1804087" cy="0"/>
          </a:xfrm>
          <a:prstGeom prst="line">
            <a:avLst/>
          </a:prstGeom>
          <a:ln w="25400">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4839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990D1BE-1DF4-4355-A055-141B2BDA7038}"/>
              </a:ext>
            </a:extLst>
          </p:cNvPr>
          <p:cNvPicPr>
            <a:picLocks noChangeAspect="1"/>
          </p:cNvPicPr>
          <p:nvPr/>
        </p:nvPicPr>
        <p:blipFill rotWithShape="1">
          <a:blip r:embed="rId2"/>
          <a:srcRect r="2094" b="12927"/>
          <a:stretch/>
        </p:blipFill>
        <p:spPr>
          <a:xfrm>
            <a:off x="263198" y="2732180"/>
            <a:ext cx="5239677" cy="2824929"/>
          </a:xfrm>
          <a:prstGeom prst="rect">
            <a:avLst/>
          </a:prstGeom>
        </p:spPr>
      </p:pic>
      <p:pic>
        <p:nvPicPr>
          <p:cNvPr id="9" name="图片 8">
            <a:extLst>
              <a:ext uri="{FF2B5EF4-FFF2-40B4-BE49-F238E27FC236}">
                <a16:creationId xmlns:a16="http://schemas.microsoft.com/office/drawing/2014/main" id="{B5204860-EFB8-4EDB-B03A-66AB5A8EA73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90466" y="2732180"/>
            <a:ext cx="6038336" cy="2548272"/>
          </a:xfrm>
          <a:prstGeom prst="rect">
            <a:avLst/>
          </a:prstGeom>
          <a:noFill/>
          <a:ln>
            <a:noFill/>
          </a:ln>
        </p:spPr>
      </p:pic>
      <p:sp>
        <p:nvSpPr>
          <p:cNvPr id="7" name="椭圆 6">
            <a:extLst>
              <a:ext uri="{FF2B5EF4-FFF2-40B4-BE49-F238E27FC236}">
                <a16:creationId xmlns:a16="http://schemas.microsoft.com/office/drawing/2014/main" id="{4947798A-42B6-46F2-ABFF-E0EA207D4507}"/>
              </a:ext>
            </a:extLst>
          </p:cNvPr>
          <p:cNvSpPr/>
          <p:nvPr/>
        </p:nvSpPr>
        <p:spPr>
          <a:xfrm>
            <a:off x="2133393" y="3381632"/>
            <a:ext cx="749643" cy="1598141"/>
          </a:xfrm>
          <a:prstGeom prst="ellipse">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75C356BB-7A12-4F49-8E44-5742AD4D1A7A}"/>
              </a:ext>
            </a:extLst>
          </p:cNvPr>
          <p:cNvSpPr/>
          <p:nvPr/>
        </p:nvSpPr>
        <p:spPr>
          <a:xfrm>
            <a:off x="82378" y="897517"/>
            <a:ext cx="12109622" cy="1427955"/>
          </a:xfrm>
          <a:prstGeom prst="rect">
            <a:avLst/>
          </a:prstGeom>
        </p:spPr>
        <p:txBody>
          <a:bodyPr wrap="square">
            <a:spAutoFit/>
          </a:bodyPr>
          <a:lstStyle/>
          <a:p>
            <a:pPr marL="285750" indent="-285750">
              <a:lnSpc>
                <a:spcPct val="150000"/>
              </a:lnSpc>
              <a:buFont typeface="Wingdings" panose="05000000000000000000" pitchFamily="2" charset="2"/>
              <a:buChar char="Ø"/>
            </a:pPr>
            <a:r>
              <a:rPr lang="en-US" altLang="zh-CN" sz="2000" dirty="0">
                <a:latin typeface="Times New Roman" panose="02020603050405020304" pitchFamily="18" charset="0"/>
                <a:ea typeface="宋体" panose="02010600030101010101" pitchFamily="2" charset="-122"/>
              </a:rPr>
              <a:t>The greatest challenge we encountered in achieving higher intensity beam at CSNS/RCS was instability.</a:t>
            </a:r>
          </a:p>
          <a:p>
            <a:pPr marL="285750" indent="-285750">
              <a:lnSpc>
                <a:spcPct val="150000"/>
              </a:lnSpc>
              <a:buFont typeface="Wingdings" panose="05000000000000000000" pitchFamily="2" charset="2"/>
              <a:buChar char="Ø"/>
            </a:pPr>
            <a:r>
              <a:rPr lang="en-US" altLang="zh-CN" sz="2000" dirty="0">
                <a:latin typeface="Times New Roman" panose="02020603050405020304" pitchFamily="18" charset="0"/>
                <a:ea typeface="宋体" panose="02010600030101010101" pitchFamily="2" charset="-122"/>
              </a:rPr>
              <a:t>Even at a beam power of 30kW, instability can be observed with the design tune (4.86, 4.80) and natural chromaticity.</a:t>
            </a:r>
            <a:endParaRPr lang="zh-CN" altLang="en-US" sz="2000" dirty="0"/>
          </a:p>
        </p:txBody>
      </p:sp>
      <p:sp>
        <p:nvSpPr>
          <p:cNvPr id="8" name="矩形 7">
            <a:extLst>
              <a:ext uri="{FF2B5EF4-FFF2-40B4-BE49-F238E27FC236}">
                <a16:creationId xmlns:a16="http://schemas.microsoft.com/office/drawing/2014/main" id="{2A49CBC7-C1E1-47FA-AC8C-B4A29CC239EF}"/>
              </a:ext>
            </a:extLst>
          </p:cNvPr>
          <p:cNvSpPr/>
          <p:nvPr/>
        </p:nvSpPr>
        <p:spPr>
          <a:xfrm>
            <a:off x="6689127" y="5357054"/>
            <a:ext cx="5033320" cy="400110"/>
          </a:xfrm>
          <a:prstGeom prst="rect">
            <a:avLst/>
          </a:prstGeom>
        </p:spPr>
        <p:txBody>
          <a:bodyPr wrap="square">
            <a:spAutoFit/>
          </a:bodyPr>
          <a:lstStyle/>
          <a:p>
            <a:r>
              <a:rPr lang="en-US" altLang="zh-CN" sz="2000" dirty="0">
                <a:latin typeface="Times New Roman" panose="02020603050405020304" pitchFamily="18" charset="0"/>
                <a:ea typeface="宋体" panose="02010600030101010101" pitchFamily="2" charset="-122"/>
              </a:rPr>
              <a:t>Beam positions for 100kW beam power </a:t>
            </a:r>
            <a:endParaRPr lang="zh-CN" altLang="en-US" sz="2000" dirty="0"/>
          </a:p>
        </p:txBody>
      </p:sp>
      <p:sp>
        <p:nvSpPr>
          <p:cNvPr id="2" name="矩形 1">
            <a:extLst>
              <a:ext uri="{FF2B5EF4-FFF2-40B4-BE49-F238E27FC236}">
                <a16:creationId xmlns:a16="http://schemas.microsoft.com/office/drawing/2014/main" id="{23BFDCB8-C656-449D-AD00-0691CF88F0CB}"/>
              </a:ext>
            </a:extLst>
          </p:cNvPr>
          <p:cNvSpPr/>
          <p:nvPr/>
        </p:nvSpPr>
        <p:spPr>
          <a:xfrm>
            <a:off x="708455" y="5522612"/>
            <a:ext cx="4555524" cy="707886"/>
          </a:xfrm>
          <a:prstGeom prst="rect">
            <a:avLst/>
          </a:prstGeom>
        </p:spPr>
        <p:txBody>
          <a:bodyPr wrap="square">
            <a:spAutoFit/>
          </a:bodyPr>
          <a:lstStyle/>
          <a:p>
            <a:r>
              <a:rPr lang="en-US" altLang="zh-CN" sz="2000" dirty="0">
                <a:latin typeface="Times New Roman" panose="02020603050405020304" pitchFamily="18" charset="0"/>
                <a:ea typeface="宋体" panose="02010600030101010101" pitchFamily="2" charset="-122"/>
              </a:rPr>
              <a:t>The correlation between beam instability and the number of stored particles</a:t>
            </a:r>
            <a:endParaRPr lang="zh-CN" altLang="en-US" sz="20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551910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FFAE023-E1C1-4FCD-A493-B17B7FED995B}"/>
              </a:ext>
            </a:extLst>
          </p:cNvPr>
          <p:cNvPicPr/>
          <p:nvPr/>
        </p:nvPicPr>
        <p:blipFill rotWithShape="1">
          <a:blip r:embed="rId2"/>
          <a:srcRect t="22219"/>
          <a:stretch/>
        </p:blipFill>
        <p:spPr>
          <a:xfrm>
            <a:off x="1510003" y="1507522"/>
            <a:ext cx="8993239" cy="3476370"/>
          </a:xfrm>
          <a:prstGeom prst="rect">
            <a:avLst/>
          </a:prstGeom>
        </p:spPr>
      </p:pic>
      <p:sp>
        <p:nvSpPr>
          <p:cNvPr id="5" name="矩形 4">
            <a:extLst>
              <a:ext uri="{FF2B5EF4-FFF2-40B4-BE49-F238E27FC236}">
                <a16:creationId xmlns:a16="http://schemas.microsoft.com/office/drawing/2014/main" id="{4FDE0EFF-D8BA-4050-95D5-C6317F65035A}"/>
              </a:ext>
            </a:extLst>
          </p:cNvPr>
          <p:cNvSpPr/>
          <p:nvPr/>
        </p:nvSpPr>
        <p:spPr>
          <a:xfrm>
            <a:off x="3041002" y="878210"/>
            <a:ext cx="6109995" cy="400110"/>
          </a:xfrm>
          <a:prstGeom prst="rect">
            <a:avLst/>
          </a:prstGeom>
        </p:spPr>
        <p:txBody>
          <a:bodyPr wrap="square">
            <a:spAutoFit/>
          </a:bodyPr>
          <a:lstStyle/>
          <a:p>
            <a:r>
              <a:rPr lang="en-US" altLang="zh-CN" sz="2000" dirty="0">
                <a:latin typeface="Times New Roman" panose="02020603050405020304" pitchFamily="18" charset="0"/>
                <a:ea typeface="宋体" panose="02010600030101010101" pitchFamily="2" charset="-122"/>
              </a:rPr>
              <a:t>The influence of the chromaticity on instability</a:t>
            </a:r>
            <a:endParaRPr lang="zh-CN" altLang="en-US" sz="2000" dirty="0">
              <a:latin typeface="Times New Roman" panose="02020603050405020304" pitchFamily="18" charset="0"/>
              <a:ea typeface="宋体" panose="02010600030101010101" pitchFamily="2" charset="-122"/>
            </a:endParaRPr>
          </a:p>
        </p:txBody>
      </p:sp>
      <p:sp>
        <p:nvSpPr>
          <p:cNvPr id="2" name="矩形 1">
            <a:extLst>
              <a:ext uri="{FF2B5EF4-FFF2-40B4-BE49-F238E27FC236}">
                <a16:creationId xmlns:a16="http://schemas.microsoft.com/office/drawing/2014/main" id="{1B23BBB9-04D3-4841-ABA1-D9DAD7098515}"/>
              </a:ext>
            </a:extLst>
          </p:cNvPr>
          <p:cNvSpPr/>
          <p:nvPr/>
        </p:nvSpPr>
        <p:spPr>
          <a:xfrm>
            <a:off x="2794882" y="5025081"/>
            <a:ext cx="5966057" cy="498663"/>
          </a:xfrm>
          <a:prstGeom prst="rect">
            <a:avLst/>
          </a:prstGeom>
        </p:spPr>
        <p:txBody>
          <a:bodyPr wrap="none">
            <a:spAutoFit/>
          </a:bodyPr>
          <a:lstStyle/>
          <a:p>
            <a:pPr lvl="1" algn="just">
              <a:lnSpc>
                <a:spcPct val="150000"/>
              </a:lnSpc>
              <a:spcBef>
                <a:spcPct val="0"/>
              </a:spcBef>
            </a:pPr>
            <a:r>
              <a:rPr lang="en-US" altLang="zh-CN" sz="2000" dirty="0">
                <a:latin typeface="Times New Roman" panose="02020603050405020304" pitchFamily="18" charset="0"/>
                <a:ea typeface="宋体" panose="02010600030101010101" pitchFamily="2" charset="-122"/>
              </a:rPr>
              <a:t>The instability is clearly changed with chromaticity.</a:t>
            </a:r>
          </a:p>
        </p:txBody>
      </p:sp>
      <p:sp>
        <p:nvSpPr>
          <p:cNvPr id="3" name="矩形 2">
            <a:extLst>
              <a:ext uri="{FF2B5EF4-FFF2-40B4-BE49-F238E27FC236}">
                <a16:creationId xmlns:a16="http://schemas.microsoft.com/office/drawing/2014/main" id="{86A26327-B0A0-4292-9921-FE912E9B2C11}"/>
              </a:ext>
            </a:extLst>
          </p:cNvPr>
          <p:cNvSpPr/>
          <p:nvPr/>
        </p:nvSpPr>
        <p:spPr>
          <a:xfrm>
            <a:off x="7736309" y="4109307"/>
            <a:ext cx="2494103" cy="369332"/>
          </a:xfrm>
          <a:prstGeom prst="rect">
            <a:avLst/>
          </a:prstGeom>
        </p:spPr>
        <p:txBody>
          <a:bodyPr wrap="square">
            <a:spAutoFit/>
          </a:bodyPr>
          <a:lstStyle/>
          <a:p>
            <a:r>
              <a:rPr lang="en-US" altLang="zh-CN" dirty="0">
                <a:solidFill>
                  <a:srgbClr val="3333FF"/>
                </a:solidFill>
                <a:latin typeface="Times New Roman" panose="02020603050405020304" pitchFamily="18" charset="0"/>
                <a:ea typeface="宋体" panose="02010600030101010101" pitchFamily="2" charset="-122"/>
              </a:rPr>
              <a:t>With the tune (4.86, 4.80)</a:t>
            </a:r>
            <a:endParaRPr lang="zh-CN" altLang="en-US" dirty="0"/>
          </a:p>
        </p:txBody>
      </p:sp>
    </p:spTree>
    <p:extLst>
      <p:ext uri="{BB962C8B-B14F-4D97-AF65-F5344CB8AC3E}">
        <p14:creationId xmlns:p14="http://schemas.microsoft.com/office/powerpoint/2010/main" val="1486655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a:extLst>
              <a:ext uri="{FF2B5EF4-FFF2-40B4-BE49-F238E27FC236}">
                <a16:creationId xmlns:a16="http://schemas.microsoft.com/office/drawing/2014/main" id="{52351E87-FC66-FC49-86F9-4F0D23992362}"/>
              </a:ext>
            </a:extLst>
          </p:cNvPr>
          <p:cNvSpPr>
            <a:spLocks noGrp="1"/>
          </p:cNvSpPr>
          <p:nvPr>
            <p:ph type="title"/>
          </p:nvPr>
        </p:nvSpPr>
        <p:spPr>
          <a:xfrm>
            <a:off x="82378" y="150384"/>
            <a:ext cx="9415849" cy="582619"/>
          </a:xfrm>
        </p:spPr>
        <p:txBody>
          <a:bodyPr>
            <a:noAutofit/>
          </a:bodyPr>
          <a:lstStyle/>
          <a:p>
            <a:r>
              <a:rPr kumimoji="1" lang="en-US" altLang="zh-CN" dirty="0"/>
              <a:t>4: Tune pattern optimization</a:t>
            </a:r>
          </a:p>
        </p:txBody>
      </p:sp>
      <p:pic>
        <p:nvPicPr>
          <p:cNvPr id="13" name="图片 12">
            <a:extLst>
              <a:ext uri="{FF2B5EF4-FFF2-40B4-BE49-F238E27FC236}">
                <a16:creationId xmlns:a16="http://schemas.microsoft.com/office/drawing/2014/main" id="{7750A47F-0094-4364-80E5-402254CAA99F}"/>
              </a:ext>
            </a:extLst>
          </p:cNvPr>
          <p:cNvPicPr>
            <a:picLocks noChangeAspect="1"/>
          </p:cNvPicPr>
          <p:nvPr/>
        </p:nvPicPr>
        <p:blipFill>
          <a:blip r:embed="rId2"/>
          <a:stretch>
            <a:fillRect/>
          </a:stretch>
        </p:blipFill>
        <p:spPr>
          <a:xfrm>
            <a:off x="6936261" y="854207"/>
            <a:ext cx="4427064" cy="4232557"/>
          </a:xfrm>
          <a:prstGeom prst="rect">
            <a:avLst/>
          </a:prstGeom>
        </p:spPr>
      </p:pic>
      <p:sp>
        <p:nvSpPr>
          <p:cNvPr id="2" name="矩形 1">
            <a:extLst>
              <a:ext uri="{FF2B5EF4-FFF2-40B4-BE49-F238E27FC236}">
                <a16:creationId xmlns:a16="http://schemas.microsoft.com/office/drawing/2014/main" id="{D2FD62B7-8476-4ECB-8629-88E0974AFC35}"/>
              </a:ext>
            </a:extLst>
          </p:cNvPr>
          <p:cNvSpPr/>
          <p:nvPr/>
        </p:nvSpPr>
        <p:spPr>
          <a:xfrm>
            <a:off x="7665263" y="1040542"/>
            <a:ext cx="510746" cy="3502883"/>
          </a:xfrm>
          <a:prstGeom prst="rect">
            <a:avLst/>
          </a:prstGeom>
          <a:solidFill>
            <a:schemeClr val="accent2">
              <a:lumMod val="40000"/>
              <a:lumOff val="60000"/>
              <a:alpha val="30000"/>
            </a:schemeClr>
          </a:solidFill>
          <a:ln>
            <a:solidFill>
              <a:schemeClr val="accent1">
                <a:shade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A45425FE-A7F9-4A80-BD54-F124838E8B3F}"/>
              </a:ext>
            </a:extLst>
          </p:cNvPr>
          <p:cNvSpPr/>
          <p:nvPr/>
        </p:nvSpPr>
        <p:spPr>
          <a:xfrm>
            <a:off x="8670171" y="1040542"/>
            <a:ext cx="510746" cy="3502883"/>
          </a:xfrm>
          <a:prstGeom prst="rect">
            <a:avLst/>
          </a:prstGeom>
          <a:solidFill>
            <a:schemeClr val="accent2">
              <a:lumMod val="40000"/>
              <a:lumOff val="60000"/>
              <a:alpha val="30000"/>
            </a:schemeClr>
          </a:solidFill>
          <a:ln>
            <a:solidFill>
              <a:schemeClr val="accent1">
                <a:shade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EBC1D9D6-C15B-4499-BB6C-B817B4433E3F}"/>
              </a:ext>
            </a:extLst>
          </p:cNvPr>
          <p:cNvSpPr txBox="1"/>
          <p:nvPr/>
        </p:nvSpPr>
        <p:spPr>
          <a:xfrm rot="10800000">
            <a:off x="7672300" y="1847901"/>
            <a:ext cx="492443" cy="1441622"/>
          </a:xfrm>
          <a:prstGeom prst="rect">
            <a:avLst/>
          </a:prstGeom>
          <a:noFill/>
        </p:spPr>
        <p:txBody>
          <a:bodyPr vert="eaVert" wrap="square" rtlCol="0">
            <a:spAutoFit/>
          </a:bodyPr>
          <a:lstStyle/>
          <a:p>
            <a:r>
              <a:rPr lang="en-US" altLang="zh-CN" sz="2000" dirty="0">
                <a:solidFill>
                  <a:srgbClr val="3333FF"/>
                </a:solidFill>
                <a:latin typeface="Times New Roman" panose="02020603050405020304" pitchFamily="18" charset="0"/>
                <a:cs typeface="Times New Roman" panose="02020603050405020304" pitchFamily="18" charset="0"/>
              </a:rPr>
              <a:t>Space charge</a:t>
            </a:r>
            <a:endParaRPr lang="zh-CN" altLang="en-US" sz="2000" dirty="0">
              <a:solidFill>
                <a:srgbClr val="3333FF"/>
              </a:solidFill>
              <a:latin typeface="Times New Roman" panose="02020603050405020304" pitchFamily="18" charset="0"/>
              <a:cs typeface="Times New Roman" panose="02020603050405020304" pitchFamily="18" charset="0"/>
            </a:endParaRPr>
          </a:p>
        </p:txBody>
      </p:sp>
      <p:sp>
        <p:nvSpPr>
          <p:cNvPr id="15" name="文本框 14">
            <a:extLst>
              <a:ext uri="{FF2B5EF4-FFF2-40B4-BE49-F238E27FC236}">
                <a16:creationId xmlns:a16="http://schemas.microsoft.com/office/drawing/2014/main" id="{0E98FF70-758A-4D72-939A-E12685A5B308}"/>
              </a:ext>
            </a:extLst>
          </p:cNvPr>
          <p:cNvSpPr txBox="1"/>
          <p:nvPr/>
        </p:nvSpPr>
        <p:spPr>
          <a:xfrm rot="10800000">
            <a:off x="8705081" y="1611752"/>
            <a:ext cx="492443" cy="1441622"/>
          </a:xfrm>
          <a:prstGeom prst="rect">
            <a:avLst/>
          </a:prstGeom>
          <a:noFill/>
        </p:spPr>
        <p:txBody>
          <a:bodyPr vert="eaVert" wrap="square" rtlCol="0">
            <a:spAutoFit/>
          </a:bodyPr>
          <a:lstStyle/>
          <a:p>
            <a:r>
              <a:rPr lang="en-US" altLang="zh-CN" sz="2000" dirty="0">
                <a:solidFill>
                  <a:srgbClr val="3333FF"/>
                </a:solidFill>
                <a:latin typeface="Times New Roman" panose="02020603050405020304" pitchFamily="18" charset="0"/>
                <a:cs typeface="Times New Roman" panose="02020603050405020304" pitchFamily="18" charset="0"/>
              </a:rPr>
              <a:t>Instability</a:t>
            </a:r>
            <a:endParaRPr lang="zh-CN" altLang="en-US" sz="2000" dirty="0">
              <a:solidFill>
                <a:srgbClr val="3333FF"/>
              </a:solidFill>
              <a:latin typeface="Times New Roman" panose="02020603050405020304" pitchFamily="18" charset="0"/>
              <a:cs typeface="Times New Roman" panose="02020603050405020304" pitchFamily="18" charset="0"/>
            </a:endParaRPr>
          </a:p>
        </p:txBody>
      </p:sp>
      <p:pic>
        <p:nvPicPr>
          <p:cNvPr id="11" name="图片 10">
            <a:extLst>
              <a:ext uri="{FF2B5EF4-FFF2-40B4-BE49-F238E27FC236}">
                <a16:creationId xmlns:a16="http://schemas.microsoft.com/office/drawing/2014/main" id="{F88E5535-BB09-4EDF-AD69-468AAF3F9C0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475" y="1062013"/>
            <a:ext cx="4665973" cy="3814781"/>
          </a:xfrm>
          <a:prstGeom prst="rect">
            <a:avLst/>
          </a:prstGeom>
          <a:noFill/>
          <a:ln>
            <a:noFill/>
          </a:ln>
        </p:spPr>
      </p:pic>
      <p:sp>
        <p:nvSpPr>
          <p:cNvPr id="16" name="下箭头 20">
            <a:extLst>
              <a:ext uri="{FF2B5EF4-FFF2-40B4-BE49-F238E27FC236}">
                <a16:creationId xmlns:a16="http://schemas.microsoft.com/office/drawing/2014/main" id="{C6D4D13D-CD86-4AE4-B88D-3DF878494643}"/>
              </a:ext>
            </a:extLst>
          </p:cNvPr>
          <p:cNvSpPr/>
          <p:nvPr/>
        </p:nvSpPr>
        <p:spPr>
          <a:xfrm rot="3183579" flipH="1">
            <a:off x="3856369" y="1806361"/>
            <a:ext cx="87037" cy="433445"/>
          </a:xfrm>
          <a:prstGeom prst="downArrow">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下箭头 20">
            <a:extLst>
              <a:ext uri="{FF2B5EF4-FFF2-40B4-BE49-F238E27FC236}">
                <a16:creationId xmlns:a16="http://schemas.microsoft.com/office/drawing/2014/main" id="{28673EC5-AE8D-4972-BA00-6F9690B4A16D}"/>
              </a:ext>
            </a:extLst>
          </p:cNvPr>
          <p:cNvSpPr/>
          <p:nvPr/>
        </p:nvSpPr>
        <p:spPr>
          <a:xfrm rot="13996827" flipH="1">
            <a:off x="4360541" y="1412248"/>
            <a:ext cx="87037" cy="433445"/>
          </a:xfrm>
          <a:prstGeom prst="downArrow">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0A7467B0-9A15-4904-8895-D494AB2964ED}"/>
              </a:ext>
            </a:extLst>
          </p:cNvPr>
          <p:cNvSpPr txBox="1"/>
          <p:nvPr/>
        </p:nvSpPr>
        <p:spPr>
          <a:xfrm rot="16200000">
            <a:off x="5725482" y="96903"/>
            <a:ext cx="492443" cy="2537254"/>
          </a:xfrm>
          <a:prstGeom prst="rect">
            <a:avLst/>
          </a:prstGeom>
          <a:noFill/>
        </p:spPr>
        <p:txBody>
          <a:bodyPr vert="eaVert" wrap="square" rtlCol="0">
            <a:spAutoFit/>
          </a:bodyPr>
          <a:lstStyle/>
          <a:p>
            <a:r>
              <a:rPr lang="en-US" altLang="zh-CN" sz="2000" dirty="0">
                <a:solidFill>
                  <a:srgbClr val="3333FF"/>
                </a:solidFill>
                <a:latin typeface="Times New Roman" panose="02020603050405020304" pitchFamily="18" charset="0"/>
                <a:cs typeface="Times New Roman" panose="02020603050405020304" pitchFamily="18" charset="0"/>
              </a:rPr>
              <a:t>Alleviate space charge</a:t>
            </a:r>
            <a:endParaRPr lang="zh-CN" altLang="en-US" sz="2000" dirty="0">
              <a:solidFill>
                <a:srgbClr val="3333FF"/>
              </a:solidFill>
              <a:latin typeface="Times New Roman" panose="02020603050405020304" pitchFamily="18" charset="0"/>
              <a:cs typeface="Times New Roman" panose="02020603050405020304" pitchFamily="18" charset="0"/>
            </a:endParaRPr>
          </a:p>
        </p:txBody>
      </p:sp>
      <p:sp>
        <p:nvSpPr>
          <p:cNvPr id="19" name="文本框 18">
            <a:extLst>
              <a:ext uri="{FF2B5EF4-FFF2-40B4-BE49-F238E27FC236}">
                <a16:creationId xmlns:a16="http://schemas.microsoft.com/office/drawing/2014/main" id="{2B2809ED-5CFF-49AA-A16D-5696C7E89229}"/>
              </a:ext>
            </a:extLst>
          </p:cNvPr>
          <p:cNvSpPr txBox="1"/>
          <p:nvPr/>
        </p:nvSpPr>
        <p:spPr>
          <a:xfrm rot="16200000">
            <a:off x="5573448" y="1013272"/>
            <a:ext cx="492443" cy="2233185"/>
          </a:xfrm>
          <a:prstGeom prst="rect">
            <a:avLst/>
          </a:prstGeom>
          <a:noFill/>
        </p:spPr>
        <p:txBody>
          <a:bodyPr vert="eaVert" wrap="square" rtlCol="0">
            <a:spAutoFit/>
          </a:bodyPr>
          <a:lstStyle/>
          <a:p>
            <a:r>
              <a:rPr lang="en-US" altLang="zh-CN" sz="2000" dirty="0">
                <a:solidFill>
                  <a:srgbClr val="3333FF"/>
                </a:solidFill>
                <a:latin typeface="Times New Roman" panose="02020603050405020304" pitchFamily="18" charset="0"/>
                <a:cs typeface="Times New Roman" panose="02020603050405020304" pitchFamily="18" charset="0"/>
              </a:rPr>
              <a:t>Suppress instability </a:t>
            </a:r>
            <a:endParaRPr lang="zh-CN" altLang="en-US" sz="2000" dirty="0">
              <a:solidFill>
                <a:srgbClr val="3333FF"/>
              </a:solidFill>
              <a:latin typeface="Times New Roman" panose="02020603050405020304" pitchFamily="18" charset="0"/>
              <a:cs typeface="Times New Roman" panose="02020603050405020304" pitchFamily="18" charset="0"/>
            </a:endParaRPr>
          </a:p>
        </p:txBody>
      </p:sp>
      <p:sp>
        <p:nvSpPr>
          <p:cNvPr id="4" name="矩形 3">
            <a:extLst>
              <a:ext uri="{FF2B5EF4-FFF2-40B4-BE49-F238E27FC236}">
                <a16:creationId xmlns:a16="http://schemas.microsoft.com/office/drawing/2014/main" id="{1F1B6D3D-F27A-434D-9F61-50FCF831026E}"/>
              </a:ext>
            </a:extLst>
          </p:cNvPr>
          <p:cNvSpPr/>
          <p:nvPr/>
        </p:nvSpPr>
        <p:spPr>
          <a:xfrm>
            <a:off x="37126" y="5008229"/>
            <a:ext cx="12226626" cy="1537409"/>
          </a:xfrm>
          <a:prstGeom prst="rect">
            <a:avLst/>
          </a:prstGeom>
        </p:spPr>
        <p:txBody>
          <a:bodyPr wrap="square">
            <a:spAutoFit/>
          </a:bodyPr>
          <a:lstStyle/>
          <a:p>
            <a:pPr marL="342900" indent="-342900">
              <a:lnSpc>
                <a:spcPct val="120000"/>
              </a:lnSpc>
              <a:buFont typeface="Wingdings" panose="05000000000000000000" pitchFamily="2" charset="2"/>
              <a:buChar char="Ø"/>
            </a:pPr>
            <a:r>
              <a:rPr lang="en-US" altLang="zh-CN" sz="2000" dirty="0">
                <a:latin typeface="Times New Roman" panose="02020603050405020304" pitchFamily="18" charset="0"/>
                <a:ea typeface="宋体" panose="02010600030101010101" pitchFamily="2" charset="-122"/>
              </a:rPr>
              <a:t>Space charge induced beam loss decreases as tunes are moved up and away from half-integer resonance lines</a:t>
            </a:r>
          </a:p>
          <a:p>
            <a:pPr marL="342900" indent="-342900">
              <a:lnSpc>
                <a:spcPct val="120000"/>
              </a:lnSpc>
              <a:buFont typeface="Wingdings" panose="05000000000000000000" pitchFamily="2" charset="2"/>
              <a:buChar char="Ø"/>
            </a:pPr>
            <a:r>
              <a:rPr lang="en-US" altLang="zh-CN" sz="2000" dirty="0">
                <a:latin typeface="Times New Roman" panose="02020603050405020304" pitchFamily="18" charset="0"/>
                <a:ea typeface="宋体" panose="02010600030101010101" pitchFamily="2" charset="-122"/>
              </a:rPr>
              <a:t>Instability growth rates increase rapidly as the tune approaches integer</a:t>
            </a:r>
          </a:p>
          <a:p>
            <a:pPr marL="342900" indent="-342900">
              <a:lnSpc>
                <a:spcPct val="120000"/>
              </a:lnSpc>
              <a:buFont typeface="Wingdings" panose="05000000000000000000" pitchFamily="2" charset="2"/>
              <a:buChar char="Ø"/>
            </a:pPr>
            <a:r>
              <a:rPr lang="en-US" altLang="zh-CN" sz="2000" dirty="0">
                <a:latin typeface="Times New Roman" panose="02020603050405020304" pitchFamily="18" charset="0"/>
                <a:ea typeface="宋体" panose="02010600030101010101" pitchFamily="2" charset="-122"/>
              </a:rPr>
              <a:t>The tune requirements for reducing space charge induced beam loss and suppressing beam instability are different</a:t>
            </a:r>
          </a:p>
          <a:p>
            <a:pPr marL="342900" indent="-342900">
              <a:lnSpc>
                <a:spcPct val="120000"/>
              </a:lnSpc>
              <a:buFont typeface="Wingdings" panose="05000000000000000000" pitchFamily="2" charset="2"/>
              <a:buChar char="Ø"/>
            </a:pPr>
            <a:r>
              <a:rPr lang="en-US" altLang="zh-CN" sz="2000" dirty="0">
                <a:latin typeface="Times New Roman" panose="02020603050405020304" pitchFamily="18" charset="0"/>
                <a:ea typeface="宋体" panose="02010600030101010101" pitchFamily="2" charset="-122"/>
              </a:rPr>
              <a:t>We propose a pattern of tune variation: the tune varies depending on space charge effects and instability</a:t>
            </a:r>
            <a:endParaRPr lang="zh-CN" altLang="en-US" sz="20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423815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44605CF2-41E2-45BB-B416-F304EFDA7894}"/>
              </a:ext>
            </a:extLst>
          </p:cNvPr>
          <p:cNvPicPr/>
          <p:nvPr/>
        </p:nvPicPr>
        <p:blipFill rotWithShape="1">
          <a:blip r:embed="rId2" cstate="print">
            <a:extLst>
              <a:ext uri="{28A0092B-C50C-407E-A947-70E740481C1C}">
                <a14:useLocalDpi xmlns:a14="http://schemas.microsoft.com/office/drawing/2010/main" val="0"/>
              </a:ext>
            </a:extLst>
          </a:blip>
          <a:srcRect t="7253"/>
          <a:stretch/>
        </p:blipFill>
        <p:spPr bwMode="auto">
          <a:xfrm>
            <a:off x="6096001" y="874064"/>
            <a:ext cx="5810250" cy="2658991"/>
          </a:xfrm>
          <a:prstGeom prst="rect">
            <a:avLst/>
          </a:prstGeom>
          <a:noFill/>
          <a:ln>
            <a:noFill/>
          </a:ln>
          <a:extLst>
            <a:ext uri="{53640926-AAD7-44D8-BBD7-CCE9431645EC}">
              <a14:shadowObscured xmlns:a14="http://schemas.microsoft.com/office/drawing/2010/main"/>
            </a:ext>
          </a:extLst>
        </p:spPr>
      </p:pic>
      <p:pic>
        <p:nvPicPr>
          <p:cNvPr id="15" name="图片 14">
            <a:extLst>
              <a:ext uri="{FF2B5EF4-FFF2-40B4-BE49-F238E27FC236}">
                <a16:creationId xmlns:a16="http://schemas.microsoft.com/office/drawing/2014/main" id="{0E40F3BE-BBFA-4B1E-9E8A-1EBDB6CA87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5525" y="3667071"/>
            <a:ext cx="5800726" cy="2695154"/>
          </a:xfrm>
          <a:prstGeom prst="rect">
            <a:avLst/>
          </a:prstGeom>
        </p:spPr>
      </p:pic>
      <p:pic>
        <p:nvPicPr>
          <p:cNvPr id="6" name="图片 5">
            <a:extLst>
              <a:ext uri="{FF2B5EF4-FFF2-40B4-BE49-F238E27FC236}">
                <a16:creationId xmlns:a16="http://schemas.microsoft.com/office/drawing/2014/main" id="{25828086-3382-4D06-875B-C1B9F2608ADB}"/>
              </a:ext>
            </a:extLst>
          </p:cNvPr>
          <p:cNvPicPr>
            <a:picLocks noChangeAspect="1"/>
          </p:cNvPicPr>
          <p:nvPr/>
        </p:nvPicPr>
        <p:blipFill>
          <a:blip r:embed="rId4"/>
          <a:stretch>
            <a:fillRect/>
          </a:stretch>
        </p:blipFill>
        <p:spPr>
          <a:xfrm>
            <a:off x="2933782" y="1236014"/>
            <a:ext cx="3090782" cy="2954986"/>
          </a:xfrm>
          <a:prstGeom prst="rect">
            <a:avLst/>
          </a:prstGeom>
        </p:spPr>
      </p:pic>
      <p:cxnSp>
        <p:nvCxnSpPr>
          <p:cNvPr id="3" name="直接连接符 2">
            <a:extLst>
              <a:ext uri="{FF2B5EF4-FFF2-40B4-BE49-F238E27FC236}">
                <a16:creationId xmlns:a16="http://schemas.microsoft.com/office/drawing/2014/main" id="{57BA4D4F-6E14-4379-AB37-AA386D723042}"/>
              </a:ext>
            </a:extLst>
          </p:cNvPr>
          <p:cNvCxnSpPr>
            <a:cxnSpLocks/>
          </p:cNvCxnSpPr>
          <p:nvPr/>
        </p:nvCxnSpPr>
        <p:spPr>
          <a:xfrm>
            <a:off x="8029575" y="1085850"/>
            <a:ext cx="0" cy="4981575"/>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49460503-A0D0-49A5-B080-BE551A21B6F0}"/>
              </a:ext>
            </a:extLst>
          </p:cNvPr>
          <p:cNvSpPr/>
          <p:nvPr/>
        </p:nvSpPr>
        <p:spPr>
          <a:xfrm>
            <a:off x="223838" y="4490773"/>
            <a:ext cx="5800726" cy="707886"/>
          </a:xfrm>
          <a:prstGeom prst="rect">
            <a:avLst/>
          </a:prstGeom>
        </p:spPr>
        <p:txBody>
          <a:bodyPr wrap="square">
            <a:spAutoFit/>
          </a:bodyPr>
          <a:lstStyle/>
          <a:p>
            <a:r>
              <a:rPr lang="en-US" altLang="zh-CN" sz="2000" dirty="0">
                <a:solidFill>
                  <a:srgbClr val="353740"/>
                </a:solidFill>
                <a:latin typeface="Times New Roman" panose="02020603050405020304" pitchFamily="18" charset="0"/>
                <a:cs typeface="Times New Roman" panose="02020603050405020304" pitchFamily="18" charset="0"/>
              </a:rPr>
              <a:t>By utilizing the optimized variable tune pattern, the beam transmission rate achieves a remarkable 99.5%.</a:t>
            </a:r>
            <a:endParaRPr lang="en-US" altLang="zh-CN" sz="2000" b="0" i="0" dirty="0">
              <a:solidFill>
                <a:srgbClr val="353740"/>
              </a:solidFill>
              <a:effectLst/>
              <a:latin typeface="Times New Roman" panose="02020603050405020304" pitchFamily="18" charset="0"/>
              <a:cs typeface="Times New Roman" panose="02020603050405020304" pitchFamily="18" charset="0"/>
            </a:endParaRPr>
          </a:p>
        </p:txBody>
      </p:sp>
      <p:pic>
        <p:nvPicPr>
          <p:cNvPr id="13" name="图片 12">
            <a:extLst>
              <a:ext uri="{FF2B5EF4-FFF2-40B4-BE49-F238E27FC236}">
                <a16:creationId xmlns:a16="http://schemas.microsoft.com/office/drawing/2014/main" id="{8CDF0D1B-FDFC-4CE7-A492-30ABD2395554}"/>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757" y="1229772"/>
            <a:ext cx="2886075" cy="2961228"/>
          </a:xfrm>
          <a:prstGeom prst="rect">
            <a:avLst/>
          </a:prstGeom>
          <a:noFill/>
          <a:ln>
            <a:noFill/>
          </a:ln>
        </p:spPr>
      </p:pic>
      <p:sp>
        <p:nvSpPr>
          <p:cNvPr id="8" name="椭圆 7">
            <a:extLst>
              <a:ext uri="{FF2B5EF4-FFF2-40B4-BE49-F238E27FC236}">
                <a16:creationId xmlns:a16="http://schemas.microsoft.com/office/drawing/2014/main" id="{120BE069-C8E4-4461-980E-FB49746205EF}"/>
              </a:ext>
            </a:extLst>
          </p:cNvPr>
          <p:cNvSpPr/>
          <p:nvPr/>
        </p:nvSpPr>
        <p:spPr>
          <a:xfrm>
            <a:off x="2385060" y="1478979"/>
            <a:ext cx="45719" cy="4571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箭头连接符 19">
            <a:extLst>
              <a:ext uri="{FF2B5EF4-FFF2-40B4-BE49-F238E27FC236}">
                <a16:creationId xmlns:a16="http://schemas.microsoft.com/office/drawing/2014/main" id="{B46C39F0-EB6C-4F91-ABDB-CF334F165F8F}"/>
              </a:ext>
            </a:extLst>
          </p:cNvPr>
          <p:cNvCxnSpPr>
            <a:cxnSpLocks/>
          </p:cNvCxnSpPr>
          <p:nvPr/>
        </p:nvCxnSpPr>
        <p:spPr>
          <a:xfrm flipH="1">
            <a:off x="2203456" y="1524698"/>
            <a:ext cx="198114" cy="504993"/>
          </a:xfrm>
          <a:prstGeom prst="straightConnector1">
            <a:avLst/>
          </a:prstGeom>
          <a:ln w="12700">
            <a:solidFill>
              <a:srgbClr val="3333FF"/>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D9A8EC61-B7B1-4E76-BEBC-F5D3C77B25EC}"/>
              </a:ext>
            </a:extLst>
          </p:cNvPr>
          <p:cNvSpPr txBox="1"/>
          <p:nvPr/>
        </p:nvSpPr>
        <p:spPr>
          <a:xfrm>
            <a:off x="6587516" y="1244366"/>
            <a:ext cx="1442059" cy="369332"/>
          </a:xfrm>
          <a:prstGeom prst="rect">
            <a:avLst/>
          </a:prstGeom>
          <a:noFill/>
        </p:spPr>
        <p:txBody>
          <a:bodyPr wrap="square" rtlCol="0">
            <a:spAutoFit/>
          </a:bodyPr>
          <a:lstStyle/>
          <a:p>
            <a:r>
              <a:rPr lang="en-US" altLang="zh-CN" dirty="0">
                <a:solidFill>
                  <a:srgbClr val="FF0000"/>
                </a:solidFill>
                <a:latin typeface="Times New Roman" panose="02020603050405020304" pitchFamily="18" charset="0"/>
                <a:cs typeface="Times New Roman" panose="02020603050405020304" pitchFamily="18" charset="0"/>
              </a:rPr>
              <a:t>Space charge</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11" name="文本框 10">
            <a:extLst>
              <a:ext uri="{FF2B5EF4-FFF2-40B4-BE49-F238E27FC236}">
                <a16:creationId xmlns:a16="http://schemas.microsoft.com/office/drawing/2014/main" id="{E1CD7D59-E9C6-4F4E-BD9B-B1A7E4054A1E}"/>
              </a:ext>
            </a:extLst>
          </p:cNvPr>
          <p:cNvSpPr txBox="1"/>
          <p:nvPr/>
        </p:nvSpPr>
        <p:spPr>
          <a:xfrm>
            <a:off x="8101013" y="2414931"/>
            <a:ext cx="1123995" cy="369332"/>
          </a:xfrm>
          <a:prstGeom prst="rect">
            <a:avLst/>
          </a:prstGeom>
          <a:noFill/>
        </p:spPr>
        <p:txBody>
          <a:bodyPr wrap="square" rtlCol="0">
            <a:spAutoFit/>
          </a:bodyPr>
          <a:lstStyle/>
          <a:p>
            <a:r>
              <a:rPr lang="en-US" altLang="zh-CN" dirty="0">
                <a:solidFill>
                  <a:srgbClr val="FF0000"/>
                </a:solidFill>
                <a:latin typeface="Times New Roman" panose="02020603050405020304" pitchFamily="18" charset="0"/>
                <a:cs typeface="Times New Roman" panose="02020603050405020304" pitchFamily="18" charset="0"/>
              </a:rPr>
              <a:t>Instability</a:t>
            </a:r>
            <a:endParaRPr lang="zh-CN" altLang="en-US"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7202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C:\Users\xusy\Desktop\调束文章补充资料\100-kW~Simulation\Meas100kwTuneJpg.jpg">
            <a:extLst>
              <a:ext uri="{FF2B5EF4-FFF2-40B4-BE49-F238E27FC236}">
                <a16:creationId xmlns:a16="http://schemas.microsoft.com/office/drawing/2014/main" id="{1F20956D-F004-47B7-B083-6CF076B93EB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0478" y="1985131"/>
            <a:ext cx="3809085" cy="3496286"/>
          </a:xfrm>
          <a:prstGeom prst="rect">
            <a:avLst/>
          </a:prstGeom>
          <a:noFill/>
          <a:ln>
            <a:noFill/>
          </a:ln>
        </p:spPr>
      </p:pic>
      <p:pic>
        <p:nvPicPr>
          <p:cNvPr id="7" name="图片 6">
            <a:extLst>
              <a:ext uri="{FF2B5EF4-FFF2-40B4-BE49-F238E27FC236}">
                <a16:creationId xmlns:a16="http://schemas.microsoft.com/office/drawing/2014/main" id="{51417D68-DA7B-4480-9EB0-B73EF6CBC806}"/>
              </a:ext>
            </a:extLst>
          </p:cNvPr>
          <p:cNvPicPr/>
          <p:nvPr/>
        </p:nvPicPr>
        <p:blipFill rotWithShape="1">
          <a:blip r:embed="rId3" cstate="print">
            <a:extLst>
              <a:ext uri="{28A0092B-C50C-407E-A947-70E740481C1C}">
                <a14:useLocalDpi xmlns:a14="http://schemas.microsoft.com/office/drawing/2010/main" val="0"/>
              </a:ext>
            </a:extLst>
          </a:blip>
          <a:srcRect t="6582"/>
          <a:stretch/>
        </p:blipFill>
        <p:spPr bwMode="auto">
          <a:xfrm>
            <a:off x="3979563" y="2259567"/>
            <a:ext cx="4439507" cy="2705458"/>
          </a:xfrm>
          <a:prstGeom prst="rect">
            <a:avLst/>
          </a:prstGeom>
          <a:noFill/>
          <a:ln>
            <a:noFill/>
          </a:ln>
          <a:extLst>
            <a:ext uri="{53640926-AAD7-44D8-BBD7-CCE9431645EC}">
              <a14:shadowObscured xmlns:a14="http://schemas.microsoft.com/office/drawing/2010/main"/>
            </a:ext>
          </a:extLst>
        </p:spPr>
      </p:pic>
      <p:sp>
        <p:nvSpPr>
          <p:cNvPr id="2" name="矩形 1">
            <a:extLst>
              <a:ext uri="{FF2B5EF4-FFF2-40B4-BE49-F238E27FC236}">
                <a16:creationId xmlns:a16="http://schemas.microsoft.com/office/drawing/2014/main" id="{EAB75F38-3DA8-434C-87C2-A155E63FD36B}"/>
              </a:ext>
            </a:extLst>
          </p:cNvPr>
          <p:cNvSpPr/>
          <p:nvPr/>
        </p:nvSpPr>
        <p:spPr>
          <a:xfrm>
            <a:off x="450565" y="5573572"/>
            <a:ext cx="3445933" cy="707886"/>
          </a:xfrm>
          <a:prstGeom prst="rect">
            <a:avLst/>
          </a:prstGeom>
        </p:spPr>
        <p:txBody>
          <a:bodyPr wrap="square">
            <a:spAutoFit/>
          </a:bodyPr>
          <a:lstStyle/>
          <a:p>
            <a:r>
              <a:rPr lang="en-US" altLang="zh-CN" sz="2000" dirty="0">
                <a:latin typeface="Times New Roman" panose="02020603050405020304" pitchFamily="18" charset="0"/>
                <a:cs typeface="Times New Roman" panose="02020603050405020304" pitchFamily="18" charset="0"/>
              </a:rPr>
              <a:t>The measured tune variations</a:t>
            </a:r>
          </a:p>
          <a:p>
            <a:r>
              <a:rPr lang="en-US" altLang="zh-CN" sz="2000" dirty="0">
                <a:latin typeface="Times New Roman" panose="02020603050405020304" pitchFamily="18" charset="0"/>
                <a:cs typeface="Times New Roman" panose="02020603050405020304" pitchFamily="18" charset="0"/>
              </a:rPr>
              <a:t>after the tune optimization</a:t>
            </a:r>
            <a:endParaRPr lang="zh-CN" altLang="en-US" sz="2000" dirty="0">
              <a:latin typeface="Times New Roman" panose="02020603050405020304" pitchFamily="18" charset="0"/>
              <a:cs typeface="Times New Roman" panose="02020603050405020304" pitchFamily="18" charset="0"/>
            </a:endParaRPr>
          </a:p>
        </p:txBody>
      </p:sp>
      <p:sp>
        <p:nvSpPr>
          <p:cNvPr id="8" name="矩形 7">
            <a:extLst>
              <a:ext uri="{FF2B5EF4-FFF2-40B4-BE49-F238E27FC236}">
                <a16:creationId xmlns:a16="http://schemas.microsoft.com/office/drawing/2014/main" id="{A1D833A6-FCCB-4D9C-914F-64BCE8D094BB}"/>
              </a:ext>
            </a:extLst>
          </p:cNvPr>
          <p:cNvSpPr/>
          <p:nvPr/>
        </p:nvSpPr>
        <p:spPr>
          <a:xfrm>
            <a:off x="4476349" y="5573572"/>
            <a:ext cx="3445934" cy="707886"/>
          </a:xfrm>
          <a:prstGeom prst="rect">
            <a:avLst/>
          </a:prstGeom>
        </p:spPr>
        <p:txBody>
          <a:bodyPr wrap="square">
            <a:spAutoFit/>
          </a:bodyPr>
          <a:lstStyle/>
          <a:p>
            <a:r>
              <a:rPr lang="en-US" altLang="zh-CN" sz="2000" dirty="0">
                <a:latin typeface="Times New Roman" panose="02020603050405020304" pitchFamily="18" charset="0"/>
                <a:cs typeface="Times New Roman" panose="02020603050405020304" pitchFamily="18" charset="0"/>
              </a:rPr>
              <a:t>Beam transmission with the optimized tune pattern</a:t>
            </a:r>
            <a:endParaRPr lang="zh-CN" altLang="en-US" sz="2000" dirty="0">
              <a:latin typeface="Times New Roman" panose="02020603050405020304" pitchFamily="18" charset="0"/>
              <a:cs typeface="Times New Roman" panose="02020603050405020304" pitchFamily="18" charset="0"/>
            </a:endParaRPr>
          </a:p>
        </p:txBody>
      </p:sp>
      <p:sp>
        <p:nvSpPr>
          <p:cNvPr id="4" name="矩形 3">
            <a:extLst>
              <a:ext uri="{FF2B5EF4-FFF2-40B4-BE49-F238E27FC236}">
                <a16:creationId xmlns:a16="http://schemas.microsoft.com/office/drawing/2014/main" id="{DF5AD0E2-F8A6-47D6-8EC7-53CF3B7DDDB2}"/>
              </a:ext>
            </a:extLst>
          </p:cNvPr>
          <p:cNvSpPr/>
          <p:nvPr/>
        </p:nvSpPr>
        <p:spPr>
          <a:xfrm>
            <a:off x="170478" y="772998"/>
            <a:ext cx="11851043" cy="960328"/>
          </a:xfrm>
          <a:prstGeom prst="rect">
            <a:avLst/>
          </a:prstGeom>
        </p:spPr>
        <p:txBody>
          <a:bodyPr wrap="square">
            <a:spAutoFit/>
          </a:bodyPr>
          <a:lstStyle/>
          <a:p>
            <a:pPr marL="342900" indent="-342900">
              <a:lnSpc>
                <a:spcPct val="150000"/>
              </a:lnSpc>
              <a:buFont typeface="Wingdings" panose="05000000000000000000" pitchFamily="2" charset="2"/>
              <a:buChar char="Ø"/>
            </a:pPr>
            <a:r>
              <a:rPr lang="en-US" altLang="zh-CN" sz="2000" dirty="0">
                <a:latin typeface="Times New Roman" panose="02020603050405020304" pitchFamily="18" charset="0"/>
                <a:cs typeface="Times New Roman" panose="02020603050405020304" pitchFamily="18" charset="0"/>
              </a:rPr>
              <a:t>After the tune optimization, beam loss caused by space charge and beam instability was successfully controlled.</a:t>
            </a:r>
          </a:p>
          <a:p>
            <a:pPr marL="342900" indent="-342900">
              <a:lnSpc>
                <a:spcPct val="150000"/>
              </a:lnSpc>
              <a:buFont typeface="Wingdings" panose="05000000000000000000" pitchFamily="2" charset="2"/>
              <a:buChar char="Ø"/>
            </a:pPr>
            <a:r>
              <a:rPr lang="en-US" altLang="zh-CN" sz="2000" dirty="0">
                <a:latin typeface="Times New Roman" panose="02020603050405020304" pitchFamily="18" charset="0"/>
                <a:cs typeface="Times New Roman" panose="02020603050405020304" pitchFamily="18" charset="0"/>
              </a:rPr>
              <a:t>After collimation system optimization, beam loss was well localized at the collimator section.</a:t>
            </a:r>
            <a:endParaRPr lang="zh-CN" altLang="en-US" sz="2000" dirty="0">
              <a:latin typeface="Times New Roman" panose="02020603050405020304" pitchFamily="18" charset="0"/>
              <a:cs typeface="Times New Roman" panose="02020603050405020304" pitchFamily="18" charset="0"/>
            </a:endParaRPr>
          </a:p>
        </p:txBody>
      </p:sp>
      <p:pic>
        <p:nvPicPr>
          <p:cNvPr id="11" name="图片 10">
            <a:extLst>
              <a:ext uri="{FF2B5EF4-FFF2-40B4-BE49-F238E27FC236}">
                <a16:creationId xmlns:a16="http://schemas.microsoft.com/office/drawing/2014/main" id="{6549C61A-2E08-44AF-A511-786468E524F0}"/>
              </a:ext>
            </a:extLst>
          </p:cNvPr>
          <p:cNvPicPr>
            <a:picLocks noChangeAspect="1"/>
          </p:cNvPicPr>
          <p:nvPr/>
        </p:nvPicPr>
        <p:blipFill>
          <a:blip r:embed="rId4"/>
          <a:stretch>
            <a:fillRect/>
          </a:stretch>
        </p:blipFill>
        <p:spPr>
          <a:xfrm>
            <a:off x="8488170" y="1945475"/>
            <a:ext cx="3533351" cy="3263545"/>
          </a:xfrm>
          <a:prstGeom prst="rect">
            <a:avLst/>
          </a:prstGeom>
        </p:spPr>
      </p:pic>
      <p:sp>
        <p:nvSpPr>
          <p:cNvPr id="12" name="矩形 11">
            <a:extLst>
              <a:ext uri="{FF2B5EF4-FFF2-40B4-BE49-F238E27FC236}">
                <a16:creationId xmlns:a16="http://schemas.microsoft.com/office/drawing/2014/main" id="{4CCD2450-3A99-4BD2-A631-C15C7877945C}"/>
              </a:ext>
            </a:extLst>
          </p:cNvPr>
          <p:cNvSpPr/>
          <p:nvPr/>
        </p:nvSpPr>
        <p:spPr>
          <a:xfrm>
            <a:off x="8946640" y="5573572"/>
            <a:ext cx="3074881" cy="400110"/>
          </a:xfrm>
          <a:prstGeom prst="rect">
            <a:avLst/>
          </a:prstGeom>
        </p:spPr>
        <p:txBody>
          <a:bodyPr wrap="none">
            <a:spAutoFit/>
          </a:bodyPr>
          <a:lstStyle/>
          <a:p>
            <a:r>
              <a:rPr lang="en-US" altLang="zh-CN" sz="2000" dirty="0">
                <a:latin typeface="Times New Roman" panose="02020603050405020304" pitchFamily="18" charset="0"/>
                <a:cs typeface="Times New Roman" panose="02020603050405020304" pitchFamily="18" charset="0"/>
              </a:rPr>
              <a:t>BLM signals along the RCS</a:t>
            </a:r>
            <a:endParaRPr lang="zh-CN"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0592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a:extLst>
              <a:ext uri="{FF2B5EF4-FFF2-40B4-BE49-F238E27FC236}">
                <a16:creationId xmlns:a16="http://schemas.microsoft.com/office/drawing/2014/main" id="{52351E87-FC66-FC49-86F9-4F0D23992362}"/>
              </a:ext>
            </a:extLst>
          </p:cNvPr>
          <p:cNvSpPr>
            <a:spLocks noGrp="1"/>
          </p:cNvSpPr>
          <p:nvPr>
            <p:ph type="title"/>
          </p:nvPr>
        </p:nvSpPr>
        <p:spPr>
          <a:xfrm>
            <a:off x="82378" y="150384"/>
            <a:ext cx="9415849" cy="582619"/>
          </a:xfrm>
        </p:spPr>
        <p:txBody>
          <a:bodyPr>
            <a:noAutofit/>
          </a:bodyPr>
          <a:lstStyle/>
          <a:p>
            <a:r>
              <a:rPr kumimoji="1" lang="en-US" altLang="zh-CN" dirty="0"/>
              <a:t>5: Further power upgrade</a:t>
            </a:r>
          </a:p>
        </p:txBody>
      </p:sp>
      <p:sp>
        <p:nvSpPr>
          <p:cNvPr id="20" name="矩形 19">
            <a:extLst>
              <a:ext uri="{FF2B5EF4-FFF2-40B4-BE49-F238E27FC236}">
                <a16:creationId xmlns:a16="http://schemas.microsoft.com/office/drawing/2014/main" id="{582815A4-79F4-4596-B4B0-8EE927AD2D32}"/>
              </a:ext>
            </a:extLst>
          </p:cNvPr>
          <p:cNvSpPr/>
          <p:nvPr/>
        </p:nvSpPr>
        <p:spPr>
          <a:xfrm>
            <a:off x="41189" y="772998"/>
            <a:ext cx="12150811" cy="1003736"/>
          </a:xfrm>
          <a:prstGeom prst="rect">
            <a:avLst/>
          </a:prstGeom>
        </p:spPr>
        <p:txBody>
          <a:bodyPr wrap="square">
            <a:spAutoFit/>
          </a:bodyPr>
          <a:lstStyle/>
          <a:p>
            <a:pPr>
              <a:lnSpc>
                <a:spcPct val="150000"/>
              </a:lnSpc>
            </a:pPr>
            <a:r>
              <a:rPr lang="en-US" altLang="zh-CN" sz="2100" dirty="0">
                <a:latin typeface="Times New Roman" panose="02020603050405020304" pitchFamily="18" charset="0"/>
                <a:cs typeface="Times New Roman" panose="02020603050405020304" pitchFamily="18" charset="0"/>
              </a:rPr>
              <a:t>After the CSNS beam power reached 100 kW, pulsed correction quadrupoles, second-harmonic cavities, and a momentum collimator were installed in the RCS, with the aim of pushing the beam power up to 200 kW.</a:t>
            </a:r>
          </a:p>
        </p:txBody>
      </p:sp>
      <p:pic>
        <p:nvPicPr>
          <p:cNvPr id="21" name="图片 20">
            <a:extLst>
              <a:ext uri="{FF2B5EF4-FFF2-40B4-BE49-F238E27FC236}">
                <a16:creationId xmlns:a16="http://schemas.microsoft.com/office/drawing/2014/main" id="{11BCB1D0-6E5A-46AF-A38E-5E4B5080915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76" t="12022" r="81096" b="71583"/>
          <a:stretch/>
        </p:blipFill>
        <p:spPr>
          <a:xfrm>
            <a:off x="1673440" y="1921537"/>
            <a:ext cx="3033524" cy="2761228"/>
          </a:xfrm>
          <a:prstGeom prst="rect">
            <a:avLst/>
          </a:prstGeom>
        </p:spPr>
      </p:pic>
      <p:pic>
        <p:nvPicPr>
          <p:cNvPr id="22" name="图片 21">
            <a:extLst>
              <a:ext uri="{FF2B5EF4-FFF2-40B4-BE49-F238E27FC236}">
                <a16:creationId xmlns:a16="http://schemas.microsoft.com/office/drawing/2014/main" id="{601EADC9-9966-4DFC-BEA2-3615B23A3D56}"/>
              </a:ext>
            </a:extLst>
          </p:cNvPr>
          <p:cNvPicPr>
            <a:picLocks noChangeAspect="1"/>
          </p:cNvPicPr>
          <p:nvPr/>
        </p:nvPicPr>
        <p:blipFill rotWithShape="1">
          <a:blip r:embed="rId3">
            <a:extLst>
              <a:ext uri="{28A0092B-C50C-407E-A947-70E740481C1C}">
                <a14:useLocalDpi xmlns:a14="http://schemas.microsoft.com/office/drawing/2010/main" val="0"/>
              </a:ext>
            </a:extLst>
          </a:blip>
          <a:srcRect t="7397" r="6594"/>
          <a:stretch/>
        </p:blipFill>
        <p:spPr>
          <a:xfrm>
            <a:off x="5690582" y="2003914"/>
            <a:ext cx="2900902" cy="2761228"/>
          </a:xfrm>
          <a:prstGeom prst="rect">
            <a:avLst/>
          </a:prstGeom>
        </p:spPr>
      </p:pic>
      <p:sp>
        <p:nvSpPr>
          <p:cNvPr id="6" name="箭头: 右 5">
            <a:extLst>
              <a:ext uri="{FF2B5EF4-FFF2-40B4-BE49-F238E27FC236}">
                <a16:creationId xmlns:a16="http://schemas.microsoft.com/office/drawing/2014/main" id="{1D447890-3C74-47A8-BCB1-2CD8AA59C12A}"/>
              </a:ext>
            </a:extLst>
          </p:cNvPr>
          <p:cNvSpPr/>
          <p:nvPr/>
        </p:nvSpPr>
        <p:spPr>
          <a:xfrm>
            <a:off x="4763839" y="3252722"/>
            <a:ext cx="869868" cy="263611"/>
          </a:xfrm>
          <a:prstGeom prst="rightArrow">
            <a:avLst/>
          </a:prstGeom>
          <a:solidFill>
            <a:srgbClr val="E818BB"/>
          </a:solidFill>
          <a:ln>
            <a:solidFill>
              <a:srgbClr val="E818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E4F9AF86-681A-4090-8810-16C75FCA929C}"/>
              </a:ext>
            </a:extLst>
          </p:cNvPr>
          <p:cNvSpPr/>
          <p:nvPr/>
        </p:nvSpPr>
        <p:spPr>
          <a:xfrm>
            <a:off x="751999" y="4990842"/>
            <a:ext cx="10220802" cy="1047210"/>
          </a:xfrm>
          <a:prstGeom prst="rect">
            <a:avLst/>
          </a:prstGeom>
        </p:spPr>
        <p:txBody>
          <a:bodyPr wrap="square">
            <a:spAutoFit/>
          </a:bodyPr>
          <a:lstStyle/>
          <a:p>
            <a:pPr>
              <a:lnSpc>
                <a:spcPct val="150000"/>
              </a:lnSpc>
            </a:pPr>
            <a:r>
              <a:rPr lang="en-US" altLang="zh-CN" sz="2200" dirty="0">
                <a:solidFill>
                  <a:srgbClr val="3333FF"/>
                </a:solidFill>
                <a:latin typeface="Times New Roman" panose="02020603050405020304" pitchFamily="18" charset="0"/>
                <a:cs typeface="Times New Roman" panose="02020603050405020304" pitchFamily="18" charset="0"/>
              </a:rPr>
              <a:t>1. second-harmonic cavities have been installed at CSNS to increase the bunching factor, mitigate space charge effects, and thereby allow for more particles to be injected.</a:t>
            </a:r>
            <a:endParaRPr lang="zh-CN" altLang="en-US" sz="2200" dirty="0">
              <a:solidFill>
                <a:srgbClr val="3333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1360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4F9AF86-681A-4090-8810-16C75FCA929C}"/>
              </a:ext>
            </a:extLst>
          </p:cNvPr>
          <p:cNvSpPr/>
          <p:nvPr/>
        </p:nvSpPr>
        <p:spPr>
          <a:xfrm>
            <a:off x="82378" y="741076"/>
            <a:ext cx="11827179" cy="1047210"/>
          </a:xfrm>
          <a:prstGeom prst="rect">
            <a:avLst/>
          </a:prstGeom>
        </p:spPr>
        <p:txBody>
          <a:bodyPr wrap="square">
            <a:spAutoFit/>
          </a:bodyPr>
          <a:lstStyle/>
          <a:p>
            <a:pPr>
              <a:lnSpc>
                <a:spcPct val="150000"/>
              </a:lnSpc>
            </a:pPr>
            <a:r>
              <a:rPr lang="en-US" altLang="zh-CN" sz="2200" dirty="0">
                <a:solidFill>
                  <a:srgbClr val="3333FF"/>
                </a:solidFill>
                <a:latin typeface="Times New Roman" panose="02020603050405020304" pitchFamily="18" charset="0"/>
                <a:cs typeface="Times New Roman" panose="02020603050405020304" pitchFamily="18" charset="0"/>
              </a:rPr>
              <a:t>2. To address the issue of beam loss in the longitudinal plane induced by the dual-harmonic system and fast acceleration, a momentum collimator was designed and installed at CSNS.</a:t>
            </a:r>
            <a:endParaRPr lang="zh-CN" altLang="en-US" sz="2200" dirty="0">
              <a:solidFill>
                <a:srgbClr val="3333FF"/>
              </a:solidFill>
              <a:latin typeface="Times New Roman" panose="02020603050405020304" pitchFamily="18" charset="0"/>
              <a:cs typeface="Times New Roman" panose="02020603050405020304" pitchFamily="18" charset="0"/>
            </a:endParaRPr>
          </a:p>
        </p:txBody>
      </p:sp>
      <p:pic>
        <p:nvPicPr>
          <p:cNvPr id="8" name="图片 7">
            <a:extLst>
              <a:ext uri="{FF2B5EF4-FFF2-40B4-BE49-F238E27FC236}">
                <a16:creationId xmlns:a16="http://schemas.microsoft.com/office/drawing/2014/main" id="{10520D1F-BB81-429C-82E8-B952F0FB5D6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386005" y="1925481"/>
            <a:ext cx="4430276" cy="1880399"/>
          </a:xfrm>
          <a:prstGeom prst="rect">
            <a:avLst/>
          </a:prstGeom>
          <a:noFill/>
          <a:ln>
            <a:noFill/>
          </a:ln>
        </p:spPr>
      </p:pic>
      <p:pic>
        <p:nvPicPr>
          <p:cNvPr id="9" name="图片 8">
            <a:extLst>
              <a:ext uri="{FF2B5EF4-FFF2-40B4-BE49-F238E27FC236}">
                <a16:creationId xmlns:a16="http://schemas.microsoft.com/office/drawing/2014/main" id="{FACB8264-0851-41B9-B014-90B688F34CC8}"/>
              </a:ext>
            </a:extLst>
          </p:cNvPr>
          <p:cNvPicPr/>
          <p:nvPr/>
        </p:nvPicPr>
        <p:blipFill>
          <a:blip r:embed="rId3"/>
          <a:stretch>
            <a:fillRect/>
          </a:stretch>
        </p:blipFill>
        <p:spPr>
          <a:xfrm>
            <a:off x="430724" y="1796359"/>
            <a:ext cx="5375272" cy="2182352"/>
          </a:xfrm>
          <a:prstGeom prst="rect">
            <a:avLst/>
          </a:prstGeom>
          <a:noFill/>
          <a:ln>
            <a:noFill/>
          </a:ln>
        </p:spPr>
      </p:pic>
      <p:pic>
        <p:nvPicPr>
          <p:cNvPr id="11" name="图片 10">
            <a:extLst>
              <a:ext uri="{FF2B5EF4-FFF2-40B4-BE49-F238E27FC236}">
                <a16:creationId xmlns:a16="http://schemas.microsoft.com/office/drawing/2014/main" id="{80EF0FF0-1716-4521-A510-7C66915F18A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24596" y="3986784"/>
            <a:ext cx="4105068" cy="2340164"/>
          </a:xfrm>
          <a:prstGeom prst="rect">
            <a:avLst/>
          </a:prstGeom>
          <a:noFill/>
          <a:ln>
            <a:noFill/>
          </a:ln>
        </p:spPr>
      </p:pic>
      <p:pic>
        <p:nvPicPr>
          <p:cNvPr id="12" name="图片 11">
            <a:extLst>
              <a:ext uri="{FF2B5EF4-FFF2-40B4-BE49-F238E27FC236}">
                <a16:creationId xmlns:a16="http://schemas.microsoft.com/office/drawing/2014/main" id="{74E5FCDC-78C2-4FB3-B030-C97EEC194F10}"/>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509572" y="3978711"/>
            <a:ext cx="4183141" cy="2340163"/>
          </a:xfrm>
          <a:prstGeom prst="rect">
            <a:avLst/>
          </a:prstGeom>
          <a:noFill/>
          <a:ln>
            <a:noFill/>
          </a:ln>
        </p:spPr>
      </p:pic>
      <p:sp>
        <p:nvSpPr>
          <p:cNvPr id="13" name="箭头: 右 12">
            <a:extLst>
              <a:ext uri="{FF2B5EF4-FFF2-40B4-BE49-F238E27FC236}">
                <a16:creationId xmlns:a16="http://schemas.microsoft.com/office/drawing/2014/main" id="{844FEF5E-7406-42B2-98AC-F56E859C406B}"/>
              </a:ext>
            </a:extLst>
          </p:cNvPr>
          <p:cNvSpPr/>
          <p:nvPr/>
        </p:nvSpPr>
        <p:spPr>
          <a:xfrm>
            <a:off x="5126099" y="5025060"/>
            <a:ext cx="869868" cy="263611"/>
          </a:xfrm>
          <a:prstGeom prst="rightArrow">
            <a:avLst/>
          </a:prstGeom>
          <a:solidFill>
            <a:srgbClr val="E818BB"/>
          </a:solidFill>
          <a:ln>
            <a:solidFill>
              <a:srgbClr val="E818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18691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clog.csns.ihep.ac.cn:3000/api/logs/richtext/2026/7/10/image_1783712939634.png">
            <a:extLst>
              <a:ext uri="{FF2B5EF4-FFF2-40B4-BE49-F238E27FC236}">
                <a16:creationId xmlns:a16="http://schemas.microsoft.com/office/drawing/2014/main" id="{FD4DDCCD-624F-46F2-8FCB-5A55AB142D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9192" y="2762534"/>
            <a:ext cx="5350215" cy="2905000"/>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a:extLst>
              <a:ext uri="{FF2B5EF4-FFF2-40B4-BE49-F238E27FC236}">
                <a16:creationId xmlns:a16="http://schemas.microsoft.com/office/drawing/2014/main" id="{96174A56-75B9-482E-9FE1-3E91951DBB6B}"/>
              </a:ext>
            </a:extLst>
          </p:cNvPr>
          <p:cNvSpPr/>
          <p:nvPr/>
        </p:nvSpPr>
        <p:spPr>
          <a:xfrm>
            <a:off x="41188" y="835642"/>
            <a:ext cx="12109623" cy="1555041"/>
          </a:xfrm>
          <a:prstGeom prst="rect">
            <a:avLst/>
          </a:prstGeom>
        </p:spPr>
        <p:txBody>
          <a:bodyPr wrap="square">
            <a:spAutoFit/>
          </a:bodyPr>
          <a:lstStyle/>
          <a:p>
            <a:pPr algn="just">
              <a:lnSpc>
                <a:spcPct val="150000"/>
              </a:lnSpc>
            </a:pPr>
            <a:r>
              <a:rPr lang="en-US" altLang="zh-CN" sz="2200" dirty="0">
                <a:solidFill>
                  <a:srgbClr val="3333FF"/>
                </a:solidFill>
                <a:latin typeface="Times New Roman" panose="02020603050405020304" pitchFamily="18" charset="0"/>
                <a:cs typeface="Times New Roman" panose="02020603050405020304" pitchFamily="18" charset="0"/>
              </a:rPr>
              <a:t>3. To mitigate the instability issue, an attempt was made to shift the tune above the integer resonance line. In 2026, the tune (4.42, 5.32) was tested. No beam instability was observed, and the beam power is  expected to reach 200 kW.</a:t>
            </a:r>
            <a:endParaRPr lang="zh-CN" altLang="en-US" sz="2200" dirty="0">
              <a:solidFill>
                <a:srgbClr val="3333FF"/>
              </a:solidFill>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E46D266D-6CE7-40A9-8F01-3789793462FF}"/>
              </a:ext>
            </a:extLst>
          </p:cNvPr>
          <p:cNvPicPr>
            <a:picLocks noChangeAspect="1"/>
          </p:cNvPicPr>
          <p:nvPr/>
        </p:nvPicPr>
        <p:blipFill>
          <a:blip r:embed="rId3"/>
          <a:stretch>
            <a:fillRect/>
          </a:stretch>
        </p:blipFill>
        <p:spPr>
          <a:xfrm>
            <a:off x="834402" y="2390683"/>
            <a:ext cx="4472765" cy="3354574"/>
          </a:xfrm>
          <a:prstGeom prst="rect">
            <a:avLst/>
          </a:prstGeom>
        </p:spPr>
      </p:pic>
    </p:spTree>
    <p:extLst>
      <p:ext uri="{BB962C8B-B14F-4D97-AF65-F5344CB8AC3E}">
        <p14:creationId xmlns:p14="http://schemas.microsoft.com/office/powerpoint/2010/main" val="3774313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a:extLst>
              <a:ext uri="{FF2B5EF4-FFF2-40B4-BE49-F238E27FC236}">
                <a16:creationId xmlns:a16="http://schemas.microsoft.com/office/drawing/2014/main" id="{52351E87-FC66-FC49-86F9-4F0D23992362}"/>
              </a:ext>
            </a:extLst>
          </p:cNvPr>
          <p:cNvSpPr>
            <a:spLocks noGrp="1"/>
          </p:cNvSpPr>
          <p:nvPr>
            <p:ph type="title"/>
          </p:nvPr>
        </p:nvSpPr>
        <p:spPr>
          <a:xfrm>
            <a:off x="82378" y="150384"/>
            <a:ext cx="9415849" cy="582619"/>
          </a:xfrm>
        </p:spPr>
        <p:txBody>
          <a:bodyPr>
            <a:noAutofit/>
          </a:bodyPr>
          <a:lstStyle/>
          <a:p>
            <a:r>
              <a:rPr kumimoji="1" lang="en-US" altLang="zh-CN" dirty="0"/>
              <a:t>Summary</a:t>
            </a:r>
          </a:p>
        </p:txBody>
      </p:sp>
      <p:sp>
        <p:nvSpPr>
          <p:cNvPr id="20" name="矩形 19">
            <a:extLst>
              <a:ext uri="{FF2B5EF4-FFF2-40B4-BE49-F238E27FC236}">
                <a16:creationId xmlns:a16="http://schemas.microsoft.com/office/drawing/2014/main" id="{582815A4-79F4-4596-B4B0-8EE927AD2D32}"/>
              </a:ext>
            </a:extLst>
          </p:cNvPr>
          <p:cNvSpPr/>
          <p:nvPr/>
        </p:nvSpPr>
        <p:spPr>
          <a:xfrm>
            <a:off x="41189" y="772998"/>
            <a:ext cx="12043719" cy="4909806"/>
          </a:xfrm>
          <a:prstGeom prst="rect">
            <a:avLst/>
          </a:prstGeom>
        </p:spPr>
        <p:txBody>
          <a:bodyPr wrap="square">
            <a:spAutoFit/>
          </a:bodyPr>
          <a:lstStyle/>
          <a:p>
            <a:pPr algn="just">
              <a:lnSpc>
                <a:spcPct val="150000"/>
              </a:lnSpc>
              <a:spcAft>
                <a:spcPts val="1200"/>
              </a:spcAft>
            </a:pPr>
            <a:r>
              <a:rPr lang="en-US" altLang="zh-CN" sz="2200" dirty="0">
                <a:latin typeface="Times New Roman" panose="02020603050405020304" pitchFamily="18" charset="0"/>
                <a:cs typeface="Times New Roman" panose="02020603050405020304" pitchFamily="18" charset="0"/>
              </a:rPr>
              <a:t>1. During the high-intensity beam commissioning of CSNS RCS, severe beam instabilities were encountered. It was found that suppressing instability conflicts with the goal of mitigating space-charge-induced beam loss.</a:t>
            </a:r>
          </a:p>
          <a:p>
            <a:pPr algn="just">
              <a:lnSpc>
                <a:spcPct val="150000"/>
              </a:lnSpc>
              <a:spcAft>
                <a:spcPts val="1200"/>
              </a:spcAft>
            </a:pPr>
            <a:r>
              <a:rPr lang="en-US" altLang="zh-CN" sz="2200" dirty="0">
                <a:latin typeface="Times New Roman" panose="02020603050405020304" pitchFamily="18" charset="0"/>
                <a:cs typeface="Times New Roman" panose="02020603050405020304" pitchFamily="18" charset="0"/>
              </a:rPr>
              <a:t>2. By adopting a time-varying tune during the acceleration process, beam instabilities were suppressed while space-charge-induced beam loss was reduced, allowing the beam power to reach the designed target of 100 kW.</a:t>
            </a:r>
          </a:p>
          <a:p>
            <a:pPr algn="just">
              <a:lnSpc>
                <a:spcPct val="150000"/>
              </a:lnSpc>
              <a:spcAft>
                <a:spcPts val="1200"/>
              </a:spcAft>
            </a:pPr>
            <a:r>
              <a:rPr lang="en-US" altLang="zh-CN" sz="2200" dirty="0">
                <a:latin typeface="Times New Roman" panose="02020603050405020304" pitchFamily="18" charset="0"/>
                <a:cs typeface="Times New Roman" panose="02020603050405020304" pitchFamily="18" charset="0"/>
              </a:rPr>
              <a:t>3. To further upgrade the beam power, CSNS has installed second-harmonic cavities, a momentum collimator, and pulsed correction quadrupoles, and has shifted the tune above the integer resonance to suppress beam instability. The beam power is  expected to reach 200 kW.</a:t>
            </a:r>
          </a:p>
        </p:txBody>
      </p:sp>
    </p:spTree>
    <p:extLst>
      <p:ext uri="{BB962C8B-B14F-4D97-AF65-F5344CB8AC3E}">
        <p14:creationId xmlns:p14="http://schemas.microsoft.com/office/powerpoint/2010/main" val="2008526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43451" y="786380"/>
            <a:ext cx="5292411" cy="1200329"/>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altLang="zh-CN" sz="7200" b="1" cap="all" dirty="0">
                <a:ln w="0"/>
                <a:solidFill>
                  <a:srgbClr val="FF0000"/>
                </a:solidFill>
                <a:effectLst>
                  <a:reflection blurRad="12700" stA="50000" endPos="50000" dist="5000" dir="5400000" sy="-100000" rotWithShape="0"/>
                </a:effectLst>
                <a:ea typeface="宋体" charset="-122"/>
              </a:rPr>
              <a:t>Thank you </a:t>
            </a:r>
            <a:r>
              <a:rPr lang="en-US" altLang="zh-CN" sz="7200" b="1" cap="all" dirty="0">
                <a:ln w="0"/>
                <a:solidFill>
                  <a:srgbClr val="FF0000"/>
                </a:solidFill>
                <a:effectLst>
                  <a:reflection blurRad="12700" stA="50000" endPos="50000" dist="5000" dir="5400000" sy="-100000" rotWithShape="0"/>
                </a:effectLst>
                <a:latin typeface="Arial" charset="0"/>
                <a:ea typeface="宋体" charset="-122"/>
              </a:rPr>
              <a:t>!</a:t>
            </a:r>
            <a:endParaRPr lang="zh-CN" altLang="en-US" sz="7200" b="1" cap="all" dirty="0">
              <a:ln w="0"/>
              <a:solidFill>
                <a:srgbClr val="FF0000"/>
              </a:solidFill>
              <a:effectLst>
                <a:reflection blurRad="12700" stA="50000" endPos="50000" dist="5000" dir="5400000" sy="-100000" rotWithShape="0"/>
              </a:effectLst>
              <a:latin typeface="Arial" charset="0"/>
              <a:ea typeface="宋体" charset="-122"/>
            </a:endParaRPr>
          </a:p>
        </p:txBody>
      </p:sp>
      <p:pic>
        <p:nvPicPr>
          <p:cNvPr id="5" name="图片 4">
            <a:extLst>
              <a:ext uri="{FF2B5EF4-FFF2-40B4-BE49-F238E27FC236}">
                <a16:creationId xmlns:a16="http://schemas.microsoft.com/office/drawing/2014/main" id="{3DFBAD65-8BE5-4FF5-B8A6-81DAB0AF053B}"/>
              </a:ext>
            </a:extLst>
          </p:cNvPr>
          <p:cNvPicPr>
            <a:picLocks noChangeAspect="1"/>
          </p:cNvPicPr>
          <p:nvPr/>
        </p:nvPicPr>
        <p:blipFill rotWithShape="1">
          <a:blip r:embed="rId2"/>
          <a:srcRect t="-1112"/>
          <a:stretch>
            <a:fillRect/>
          </a:stretch>
        </p:blipFill>
        <p:spPr>
          <a:xfrm>
            <a:off x="0" y="2059459"/>
            <a:ext cx="12192000" cy="4798541"/>
          </a:xfrm>
          <a:prstGeom prst="rect">
            <a:avLst/>
          </a:prstGeom>
        </p:spPr>
      </p:pic>
    </p:spTree>
    <p:extLst>
      <p:ext uri="{BB962C8B-B14F-4D97-AF65-F5344CB8AC3E}">
        <p14:creationId xmlns:p14="http://schemas.microsoft.com/office/powerpoint/2010/main" val="327084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20473</TotalTime>
  <Words>849</Words>
  <Application>Microsoft Office PowerPoint</Application>
  <PresentationFormat>宽屏</PresentationFormat>
  <Paragraphs>109</Paragraphs>
  <Slides>17</Slides>
  <Notes>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17</vt:i4>
      </vt:variant>
    </vt:vector>
  </HeadingPairs>
  <TitlesOfParts>
    <vt:vector size="30" baseType="lpstr">
      <vt:lpstr>等线</vt:lpstr>
      <vt:lpstr>等线 Light</vt:lpstr>
      <vt:lpstr>宋体</vt:lpstr>
      <vt:lpstr>微软雅黑</vt:lpstr>
      <vt:lpstr>Arial</vt:lpstr>
      <vt:lpstr>Arial Black</vt:lpstr>
      <vt:lpstr>Calibri</vt:lpstr>
      <vt:lpstr>Calibri Light</vt:lpstr>
      <vt:lpstr>Symbol</vt:lpstr>
      <vt:lpstr>Times</vt:lpstr>
      <vt:lpstr>Times New Roman</vt:lpstr>
      <vt:lpstr>Wingdings</vt:lpstr>
      <vt:lpstr>Office 主题</vt:lpstr>
      <vt:lpstr>Space Charge Effect Simulation and Tune Optimization  for Reducing Beam Loss at CSNS</vt:lpstr>
      <vt:lpstr>Contents</vt:lpstr>
      <vt:lpstr>1: Introduction to CSNS/RCS </vt:lpstr>
      <vt:lpstr>PowerPoint 演示文稿</vt:lpstr>
      <vt:lpstr>2: Challenges in high intensity commissioning</vt:lpstr>
      <vt:lpstr>3: Space charge effect simulation at CSNS/RCS </vt:lpstr>
      <vt:lpstr>PowerPoint 演示文稿</vt:lpstr>
      <vt:lpstr>PowerPoint 演示文稿</vt:lpstr>
      <vt:lpstr>PowerPoint 演示文稿</vt:lpstr>
      <vt:lpstr>4: Tune pattern optimization</vt:lpstr>
      <vt:lpstr>PowerPoint 演示文稿</vt:lpstr>
      <vt:lpstr>PowerPoint 演示文稿</vt:lpstr>
      <vt:lpstr>5: Further power upgrade</vt:lpstr>
      <vt:lpstr>PowerPoint 演示文稿</vt:lpstr>
      <vt:lpstr>PowerPoint 演示文稿</vt:lpstr>
      <vt:lpstr>Summary</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of IHEP</dc:title>
  <dc:creator>王晨芳</dc:creator>
  <cp:lastModifiedBy>xusy</cp:lastModifiedBy>
  <cp:revision>1598</cp:revision>
  <dcterms:created xsi:type="dcterms:W3CDTF">2018-05-04T02:09:20Z</dcterms:created>
  <dcterms:modified xsi:type="dcterms:W3CDTF">2026-09-28T03:31:29Z</dcterms:modified>
</cp:coreProperties>
</file>