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27" r:id="rId4"/>
    <p:sldMasterId id="2147483719" r:id="rId5"/>
    <p:sldMasterId id="2147483663" r:id="rId6"/>
    <p:sldMasterId id="2147483734" r:id="rId7"/>
  </p:sldMasterIdLst>
  <p:notesMasterIdLst>
    <p:notesMasterId r:id="rId21"/>
  </p:notesMasterIdLst>
  <p:handoutMasterIdLst>
    <p:handoutMasterId r:id="rId22"/>
  </p:handoutMasterIdLst>
  <p:sldIdLst>
    <p:sldId id="256" r:id="rId8"/>
    <p:sldId id="265" r:id="rId9"/>
    <p:sldId id="259" r:id="rId10"/>
    <p:sldId id="257" r:id="rId11"/>
    <p:sldId id="258" r:id="rId12"/>
    <p:sldId id="262" r:id="rId13"/>
    <p:sldId id="260" r:id="rId14"/>
    <p:sldId id="268" r:id="rId15"/>
    <p:sldId id="261" r:id="rId16"/>
    <p:sldId id="263" r:id="rId17"/>
    <p:sldId id="264" r:id="rId18"/>
    <p:sldId id="269" r:id="rId19"/>
    <p:sldId id="266" r:id="rId20"/>
  </p:sldIdLst>
  <p:sldSz cx="12192000" cy="6858000"/>
  <p:notesSz cx="6858000" cy="9144000"/>
  <p:embeddedFontLst>
    <p:embeddedFont>
      <p:font typeface="Cambria" panose="02040503050406030204" pitchFamily="18" charset="0"/>
      <p:regular r:id="rId23"/>
      <p:bold r:id="rId24"/>
      <p:italic r:id="rId25"/>
      <p:boldItalic r:id="rId26"/>
    </p:embeddedFont>
    <p:embeddedFont>
      <p:font typeface="Cambria Math" panose="02040503050406030204" pitchFamily="18" charset="0"/>
      <p:regular r:id="rId27"/>
    </p:embeddedFont>
    <p:embeddedFont>
      <p:font typeface="Moderat Medium" panose="00000600000000000000" pitchFamily="2" charset="0"/>
      <p:regular r:id="rId28"/>
    </p:embeddedFont>
    <p:embeddedFont>
      <p:font typeface="Roboto" panose="02000000000000000000" pitchFamily="2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6767"/>
    <a:srgbClr val="FF9D1B"/>
    <a:srgbClr val="003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4A2B5B-F018-4F46-9514-CACB2599B837}" v="6" dt="2026-10-01T13:02:47.865"/>
    <p1510:client id="{946F4267-C1F6-474F-BFC1-89E94435F091}" v="84" dt="2026-10-01T08:12:21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48" autoAdjust="0"/>
    <p:restoredTop sz="89899" autoAdjust="0"/>
  </p:normalViewPr>
  <p:slideViewPr>
    <p:cSldViewPr snapToGrid="0">
      <p:cViewPr varScale="1">
        <p:scale>
          <a:sx n="84" d="100"/>
          <a:sy n="84" d="100"/>
        </p:scale>
        <p:origin x="27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font" Target="fonts/font4.fntdata"/><Relationship Id="rId21" Type="http://schemas.openxmlformats.org/officeDocument/2006/relationships/notesMaster" Target="notesMasters/notesMaster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e, Billy (STFC,RAL,ISIS)" userId="3968e668-ebcd-41b5-a5fc-71a3420cbea5" providerId="ADAL" clId="{8DF09518-CBAD-4E36-A29C-CAE679EB5E78}"/>
    <pc:docChg chg="custSel modSld">
      <pc:chgData name="Kyle, Billy (STFC,RAL,ISIS)" userId="3968e668-ebcd-41b5-a5fc-71a3420cbea5" providerId="ADAL" clId="{8DF09518-CBAD-4E36-A29C-CAE679EB5E78}" dt="2026-10-01T13:12:25.120" v="109" actId="20577"/>
      <pc:docMkLst>
        <pc:docMk/>
      </pc:docMkLst>
      <pc:sldChg chg="modNotesTx">
        <pc:chgData name="Kyle, Billy (STFC,RAL,ISIS)" userId="3968e668-ebcd-41b5-a5fc-71a3420cbea5" providerId="ADAL" clId="{8DF09518-CBAD-4E36-A29C-CAE679EB5E78}" dt="2026-10-01T09:56:06.427" v="73" actId="20577"/>
        <pc:sldMkLst>
          <pc:docMk/>
          <pc:sldMk cId="3737482195" sldId="259"/>
        </pc:sldMkLst>
      </pc:sldChg>
      <pc:sldChg chg="modAnim">
        <pc:chgData name="Kyle, Billy (STFC,RAL,ISIS)" userId="3968e668-ebcd-41b5-a5fc-71a3420cbea5" providerId="ADAL" clId="{8DF09518-CBAD-4E36-A29C-CAE679EB5E78}" dt="2026-10-01T13:02:47.864" v="80"/>
        <pc:sldMkLst>
          <pc:docMk/>
          <pc:sldMk cId="1592368494" sldId="260"/>
        </pc:sldMkLst>
      </pc:sldChg>
      <pc:sldChg chg="modSp">
        <pc:chgData name="Kyle, Billy (STFC,RAL,ISIS)" userId="3968e668-ebcd-41b5-a5fc-71a3420cbea5" providerId="ADAL" clId="{8DF09518-CBAD-4E36-A29C-CAE679EB5E78}" dt="2026-10-01T12:59:46.966" v="79" actId="20577"/>
        <pc:sldMkLst>
          <pc:docMk/>
          <pc:sldMk cId="2904333596" sldId="262"/>
        </pc:sldMkLst>
        <pc:spChg chg="mod">
          <ac:chgData name="Kyle, Billy (STFC,RAL,ISIS)" userId="3968e668-ebcd-41b5-a5fc-71a3420cbea5" providerId="ADAL" clId="{8DF09518-CBAD-4E36-A29C-CAE679EB5E78}" dt="2026-10-01T12:59:46.966" v="79" actId="20577"/>
          <ac:spMkLst>
            <pc:docMk/>
            <pc:sldMk cId="2904333596" sldId="262"/>
            <ac:spMk id="3" creationId="{9860770A-7BFC-EB0B-93A4-CF6F863E4553}"/>
          </ac:spMkLst>
        </pc:spChg>
      </pc:sldChg>
      <pc:sldChg chg="modSp mod">
        <pc:chgData name="Kyle, Billy (STFC,RAL,ISIS)" userId="3968e668-ebcd-41b5-a5fc-71a3420cbea5" providerId="ADAL" clId="{8DF09518-CBAD-4E36-A29C-CAE679EB5E78}" dt="2026-10-01T12:59:45.607" v="75" actId="27636"/>
        <pc:sldMkLst>
          <pc:docMk/>
          <pc:sldMk cId="217065631" sldId="263"/>
        </pc:sldMkLst>
        <pc:spChg chg="mod">
          <ac:chgData name="Kyle, Billy (STFC,RAL,ISIS)" userId="3968e668-ebcd-41b5-a5fc-71a3420cbea5" providerId="ADAL" clId="{8DF09518-CBAD-4E36-A29C-CAE679EB5E78}" dt="2026-10-01T12:59:45.607" v="75" actId="27636"/>
          <ac:spMkLst>
            <pc:docMk/>
            <pc:sldMk cId="217065631" sldId="263"/>
            <ac:spMk id="3" creationId="{2F481485-7D18-5522-C8B6-8F4B99DAB1D1}"/>
          </ac:spMkLst>
        </pc:spChg>
      </pc:sldChg>
      <pc:sldChg chg="modSp mod">
        <pc:chgData name="Kyle, Billy (STFC,RAL,ISIS)" userId="3968e668-ebcd-41b5-a5fc-71a3420cbea5" providerId="ADAL" clId="{8DF09518-CBAD-4E36-A29C-CAE679EB5E78}" dt="2026-10-01T13:12:25.120" v="109" actId="20577"/>
        <pc:sldMkLst>
          <pc:docMk/>
          <pc:sldMk cId="249262285" sldId="264"/>
        </pc:sldMkLst>
        <pc:spChg chg="mod">
          <ac:chgData name="Kyle, Billy (STFC,RAL,ISIS)" userId="3968e668-ebcd-41b5-a5fc-71a3420cbea5" providerId="ADAL" clId="{8DF09518-CBAD-4E36-A29C-CAE679EB5E78}" dt="2026-10-01T13:12:25.120" v="109" actId="20577"/>
          <ac:spMkLst>
            <pc:docMk/>
            <pc:sldMk cId="249262285" sldId="264"/>
            <ac:spMk id="3" creationId="{29ACB6B8-A6F0-5BC7-F483-B6FF6B4D19E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3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430EA5-3E2D-4405-ABE3-A72851F384B7}" type="doc">
      <dgm:prSet loTypeId="urn:microsoft.com/office/officeart/2016/7/layout/LinearBlockProcessNumbered" loCatId="process" qsTypeId="urn:microsoft.com/office/officeart/2005/8/quickstyle/simple2#4" qsCatId="simple" csTypeId="urn:microsoft.com/office/officeart/2005/8/colors/accent3_2#3" csCatId="accent3"/>
      <dgm:spPr/>
      <dgm:t>
        <a:bodyPr/>
        <a:lstStyle/>
        <a:p>
          <a:endParaRPr lang="en-US"/>
        </a:p>
      </dgm:t>
    </dgm:pt>
    <dgm:pt modelId="{49E732E2-B4DD-46F8-A5E3-10ACF9A5EB99}">
      <dgm:prSet/>
      <dgm:spPr/>
      <dgm:t>
        <a:bodyPr/>
        <a:lstStyle/>
        <a:p>
          <a:r>
            <a:rPr lang="en-GB"/>
            <a:t>Current ISIS Injection</a:t>
          </a:r>
          <a:endParaRPr lang="en-US"/>
        </a:p>
      </dgm:t>
    </dgm:pt>
    <dgm:pt modelId="{2442F384-EA86-408C-AFA9-11474AECD60F}" type="parTrans" cxnId="{5ADF4394-0F55-4E6E-A0F9-09D33A99936D}">
      <dgm:prSet/>
      <dgm:spPr/>
      <dgm:t>
        <a:bodyPr/>
        <a:lstStyle/>
        <a:p>
          <a:endParaRPr lang="en-US"/>
        </a:p>
      </dgm:t>
    </dgm:pt>
    <dgm:pt modelId="{9BF7AC8D-88E2-4E6C-B6CB-E1796F680ADB}" type="sibTrans" cxnId="{5ADF4394-0F55-4E6E-A0F9-09D33A99936D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7E8B9A35-B356-4B15-86B1-4A22581464F9}">
      <dgm:prSet/>
      <dgm:spPr/>
      <dgm:t>
        <a:bodyPr/>
        <a:lstStyle/>
        <a:p>
          <a:r>
            <a:rPr lang="en-GB"/>
            <a:t>Pre-Injector Upgrade Project</a:t>
          </a:r>
          <a:endParaRPr lang="en-US"/>
        </a:p>
      </dgm:t>
    </dgm:pt>
    <dgm:pt modelId="{510B877E-22CF-42F1-8AF0-4F1431048513}" type="parTrans" cxnId="{A6832DA2-C565-4E5A-BC0D-84BFDF9786F9}">
      <dgm:prSet/>
      <dgm:spPr/>
      <dgm:t>
        <a:bodyPr/>
        <a:lstStyle/>
        <a:p>
          <a:endParaRPr lang="en-US"/>
        </a:p>
      </dgm:t>
    </dgm:pt>
    <dgm:pt modelId="{13D5F744-2913-4B79-8623-838A000EC56A}" type="sibTrans" cxnId="{A6832DA2-C565-4E5A-BC0D-84BFDF9786F9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2A15A645-C91C-4701-A4EF-D9926F7BD645}">
      <dgm:prSet/>
      <dgm:spPr/>
      <dgm:t>
        <a:bodyPr/>
        <a:lstStyle/>
        <a:p>
          <a:r>
            <a:rPr lang="en-GB"/>
            <a:t>RF Programme Design</a:t>
          </a:r>
          <a:endParaRPr lang="en-US"/>
        </a:p>
      </dgm:t>
    </dgm:pt>
    <dgm:pt modelId="{C9E78BB5-8919-4420-BA24-167CA866D440}" type="parTrans" cxnId="{8DA462B4-7349-429C-9099-09C68BDE3E7A}">
      <dgm:prSet/>
      <dgm:spPr/>
      <dgm:t>
        <a:bodyPr/>
        <a:lstStyle/>
        <a:p>
          <a:endParaRPr lang="en-US"/>
        </a:p>
      </dgm:t>
    </dgm:pt>
    <dgm:pt modelId="{A3D164E9-DC5F-4054-BDFE-3CD14CFEF9F8}" type="sibTrans" cxnId="{8DA462B4-7349-429C-9099-09C68BDE3E7A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DA410D23-A5C0-4BF4-BE2C-D9C177D8BAD9}">
      <dgm:prSet/>
      <dgm:spPr/>
      <dgm:t>
        <a:bodyPr/>
        <a:lstStyle/>
        <a:p>
          <a:r>
            <a:rPr lang="en-GB"/>
            <a:t>Working Point Optimisation</a:t>
          </a:r>
          <a:endParaRPr lang="en-US"/>
        </a:p>
      </dgm:t>
    </dgm:pt>
    <dgm:pt modelId="{F7636067-707F-4501-AFE3-27218CD6F25F}" type="parTrans" cxnId="{3880A1C9-DD79-4FEF-AF9C-CCCFBECC8A01}">
      <dgm:prSet/>
      <dgm:spPr/>
      <dgm:t>
        <a:bodyPr/>
        <a:lstStyle/>
        <a:p>
          <a:endParaRPr lang="en-US"/>
        </a:p>
      </dgm:t>
    </dgm:pt>
    <dgm:pt modelId="{11E56679-5336-4EB2-9B6F-F42CD02C3782}" type="sibTrans" cxnId="{3880A1C9-DD79-4FEF-AF9C-CCCFBECC8A01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FE59427B-B1FB-46F8-9426-E11A594E4F23}">
      <dgm:prSet/>
      <dgm:spPr/>
      <dgm:t>
        <a:bodyPr/>
        <a:lstStyle/>
        <a:p>
          <a:r>
            <a:rPr lang="en-GB"/>
            <a:t>Stability Study</a:t>
          </a:r>
          <a:endParaRPr lang="en-US"/>
        </a:p>
      </dgm:t>
    </dgm:pt>
    <dgm:pt modelId="{D6EB44E5-3BD0-4CC7-9D78-EAE0FF6743DE}" type="parTrans" cxnId="{EFCCDC6E-71C4-49B4-A292-906DE8EA8640}">
      <dgm:prSet/>
      <dgm:spPr/>
      <dgm:t>
        <a:bodyPr/>
        <a:lstStyle/>
        <a:p>
          <a:endParaRPr lang="en-US"/>
        </a:p>
      </dgm:t>
    </dgm:pt>
    <dgm:pt modelId="{73EBEDCF-3ED3-41C3-8776-F3B05B793D2B}" type="sibTrans" cxnId="{EFCCDC6E-71C4-49B4-A292-906DE8EA8640}">
      <dgm:prSet phldrT="05" phldr="0"/>
      <dgm:spPr/>
      <dgm:t>
        <a:bodyPr/>
        <a:lstStyle/>
        <a:p>
          <a:r>
            <a:rPr lang="en-US"/>
            <a:t>05</a:t>
          </a:r>
        </a:p>
      </dgm:t>
    </dgm:pt>
    <dgm:pt modelId="{ED65A4EF-E903-4188-A606-EDEECEBC0D77}">
      <dgm:prSet/>
      <dgm:spPr/>
      <dgm:t>
        <a:bodyPr/>
        <a:lstStyle/>
        <a:p>
          <a:r>
            <a:rPr lang="en-GB"/>
            <a:t>Summary</a:t>
          </a:r>
          <a:endParaRPr lang="en-US"/>
        </a:p>
      </dgm:t>
    </dgm:pt>
    <dgm:pt modelId="{9921F89E-4231-42B9-BAA5-9826A85E64F1}" type="parTrans" cxnId="{B5F99FD7-5E19-4DBD-882A-CB381770D545}">
      <dgm:prSet/>
      <dgm:spPr/>
      <dgm:t>
        <a:bodyPr/>
        <a:lstStyle/>
        <a:p>
          <a:endParaRPr lang="en-US"/>
        </a:p>
      </dgm:t>
    </dgm:pt>
    <dgm:pt modelId="{2D116EFD-2243-4F46-8288-0FACB18D1FA6}" type="sibTrans" cxnId="{B5F99FD7-5E19-4DBD-882A-CB381770D545}">
      <dgm:prSet phldrT="07" phldr="0"/>
      <dgm:spPr/>
      <dgm:t>
        <a:bodyPr/>
        <a:lstStyle/>
        <a:p>
          <a:r>
            <a:rPr lang="en-US"/>
            <a:t>07</a:t>
          </a:r>
        </a:p>
      </dgm:t>
    </dgm:pt>
    <dgm:pt modelId="{C94F99F2-169F-4D78-8D96-B4CD1F5EB4D8}">
      <dgm:prSet/>
      <dgm:spPr/>
      <dgm:t>
        <a:bodyPr/>
        <a:lstStyle/>
        <a:p>
          <a:r>
            <a:rPr lang="en-GB"/>
            <a:t>Longitudinal Painting Studies</a:t>
          </a:r>
          <a:endParaRPr lang="en-US" dirty="0"/>
        </a:p>
      </dgm:t>
    </dgm:pt>
    <dgm:pt modelId="{66AD22C2-14E7-459E-9A7E-36B255984B76}" type="parTrans" cxnId="{35BCD13B-C0B9-4030-A065-BDED1474CCB6}">
      <dgm:prSet/>
      <dgm:spPr/>
      <dgm:t>
        <a:bodyPr/>
        <a:lstStyle/>
        <a:p>
          <a:endParaRPr lang="en-US"/>
        </a:p>
      </dgm:t>
    </dgm:pt>
    <dgm:pt modelId="{9A085BCB-2146-4F7A-A81E-3F04E2D521EE}" type="sibTrans" cxnId="{35BCD13B-C0B9-4030-A065-BDED1474CCB6}">
      <dgm:prSet phldrT="06" phldr="0"/>
      <dgm:spPr/>
      <dgm:t>
        <a:bodyPr/>
        <a:lstStyle/>
        <a:p>
          <a:r>
            <a:rPr lang="en-US"/>
            <a:t>06</a:t>
          </a:r>
        </a:p>
      </dgm:t>
    </dgm:pt>
    <dgm:pt modelId="{E7005BA5-7655-4FAB-A66E-86748130698E}" type="pres">
      <dgm:prSet presAssocID="{C1430EA5-3E2D-4405-ABE3-A72851F384B7}" presName="Name0" presStyleCnt="0">
        <dgm:presLayoutVars>
          <dgm:animLvl val="lvl"/>
          <dgm:resizeHandles val="exact"/>
        </dgm:presLayoutVars>
      </dgm:prSet>
      <dgm:spPr/>
    </dgm:pt>
    <dgm:pt modelId="{6FA95F0F-0FFB-4807-903A-E2D99302782B}" type="pres">
      <dgm:prSet presAssocID="{49E732E2-B4DD-46F8-A5E3-10ACF9A5EB99}" presName="compositeNode" presStyleCnt="0">
        <dgm:presLayoutVars>
          <dgm:bulletEnabled val="1"/>
        </dgm:presLayoutVars>
      </dgm:prSet>
      <dgm:spPr/>
    </dgm:pt>
    <dgm:pt modelId="{ED576496-F972-4464-A312-A37D5462A806}" type="pres">
      <dgm:prSet presAssocID="{49E732E2-B4DD-46F8-A5E3-10ACF9A5EB99}" presName="bgRect" presStyleLbl="alignNode1" presStyleIdx="0" presStyleCnt="7"/>
      <dgm:spPr/>
    </dgm:pt>
    <dgm:pt modelId="{8208B082-1C3E-458D-98C4-4C6BBB558CB1}" type="pres">
      <dgm:prSet presAssocID="{9BF7AC8D-88E2-4E6C-B6CB-E1796F680ADB}" presName="sibTransNodeRect" presStyleLbl="alignNode1" presStyleIdx="0" presStyleCnt="7">
        <dgm:presLayoutVars>
          <dgm:chMax val="0"/>
          <dgm:bulletEnabled val="1"/>
        </dgm:presLayoutVars>
      </dgm:prSet>
      <dgm:spPr/>
    </dgm:pt>
    <dgm:pt modelId="{0E042229-5E4E-42D1-87F1-D59253FCE91B}" type="pres">
      <dgm:prSet presAssocID="{49E732E2-B4DD-46F8-A5E3-10ACF9A5EB99}" presName="nodeRect" presStyleLbl="alignNode1" presStyleIdx="0" presStyleCnt="7">
        <dgm:presLayoutVars>
          <dgm:bulletEnabled val="1"/>
        </dgm:presLayoutVars>
      </dgm:prSet>
      <dgm:spPr/>
    </dgm:pt>
    <dgm:pt modelId="{916AB398-E544-423A-82F2-36634AA800E8}" type="pres">
      <dgm:prSet presAssocID="{9BF7AC8D-88E2-4E6C-B6CB-E1796F680ADB}" presName="sibTrans" presStyleCnt="0"/>
      <dgm:spPr/>
    </dgm:pt>
    <dgm:pt modelId="{F1598E49-B08C-4486-A18F-5AF59C272F4A}" type="pres">
      <dgm:prSet presAssocID="{7E8B9A35-B356-4B15-86B1-4A22581464F9}" presName="compositeNode" presStyleCnt="0">
        <dgm:presLayoutVars>
          <dgm:bulletEnabled val="1"/>
        </dgm:presLayoutVars>
      </dgm:prSet>
      <dgm:spPr/>
    </dgm:pt>
    <dgm:pt modelId="{D7459925-A21B-40A1-813C-03D8DD557635}" type="pres">
      <dgm:prSet presAssocID="{7E8B9A35-B356-4B15-86B1-4A22581464F9}" presName="bgRect" presStyleLbl="alignNode1" presStyleIdx="1" presStyleCnt="7"/>
      <dgm:spPr/>
    </dgm:pt>
    <dgm:pt modelId="{7A8C299C-31FF-4DED-8DDE-D91BE3939C1E}" type="pres">
      <dgm:prSet presAssocID="{13D5F744-2913-4B79-8623-838A000EC56A}" presName="sibTransNodeRect" presStyleLbl="alignNode1" presStyleIdx="1" presStyleCnt="7">
        <dgm:presLayoutVars>
          <dgm:chMax val="0"/>
          <dgm:bulletEnabled val="1"/>
        </dgm:presLayoutVars>
      </dgm:prSet>
      <dgm:spPr/>
    </dgm:pt>
    <dgm:pt modelId="{446E45C7-E51B-4ED5-B4EE-57E4B0AE5C9D}" type="pres">
      <dgm:prSet presAssocID="{7E8B9A35-B356-4B15-86B1-4A22581464F9}" presName="nodeRect" presStyleLbl="alignNode1" presStyleIdx="1" presStyleCnt="7">
        <dgm:presLayoutVars>
          <dgm:bulletEnabled val="1"/>
        </dgm:presLayoutVars>
      </dgm:prSet>
      <dgm:spPr/>
    </dgm:pt>
    <dgm:pt modelId="{5AC6736F-29B6-4B93-AC46-0E5DB2721F7A}" type="pres">
      <dgm:prSet presAssocID="{13D5F744-2913-4B79-8623-838A000EC56A}" presName="sibTrans" presStyleCnt="0"/>
      <dgm:spPr/>
    </dgm:pt>
    <dgm:pt modelId="{BDB1B134-64D6-4F87-AC47-C448A043DC54}" type="pres">
      <dgm:prSet presAssocID="{2A15A645-C91C-4701-A4EF-D9926F7BD645}" presName="compositeNode" presStyleCnt="0">
        <dgm:presLayoutVars>
          <dgm:bulletEnabled val="1"/>
        </dgm:presLayoutVars>
      </dgm:prSet>
      <dgm:spPr/>
    </dgm:pt>
    <dgm:pt modelId="{5D457894-A7DB-4F87-B074-E569C0F2AF93}" type="pres">
      <dgm:prSet presAssocID="{2A15A645-C91C-4701-A4EF-D9926F7BD645}" presName="bgRect" presStyleLbl="alignNode1" presStyleIdx="2" presStyleCnt="7"/>
      <dgm:spPr/>
    </dgm:pt>
    <dgm:pt modelId="{CD744F1D-C0A1-40AF-B53E-A1B95C2070C2}" type="pres">
      <dgm:prSet presAssocID="{A3D164E9-DC5F-4054-BDFE-3CD14CFEF9F8}" presName="sibTransNodeRect" presStyleLbl="alignNode1" presStyleIdx="2" presStyleCnt="7">
        <dgm:presLayoutVars>
          <dgm:chMax val="0"/>
          <dgm:bulletEnabled val="1"/>
        </dgm:presLayoutVars>
      </dgm:prSet>
      <dgm:spPr/>
    </dgm:pt>
    <dgm:pt modelId="{567E1561-8AA7-40E0-AB84-08DBE49D8CCC}" type="pres">
      <dgm:prSet presAssocID="{2A15A645-C91C-4701-A4EF-D9926F7BD645}" presName="nodeRect" presStyleLbl="alignNode1" presStyleIdx="2" presStyleCnt="7">
        <dgm:presLayoutVars>
          <dgm:bulletEnabled val="1"/>
        </dgm:presLayoutVars>
      </dgm:prSet>
      <dgm:spPr/>
    </dgm:pt>
    <dgm:pt modelId="{498DB003-CDC3-44B4-9A5B-5C7DBEED562E}" type="pres">
      <dgm:prSet presAssocID="{A3D164E9-DC5F-4054-BDFE-3CD14CFEF9F8}" presName="sibTrans" presStyleCnt="0"/>
      <dgm:spPr/>
    </dgm:pt>
    <dgm:pt modelId="{44B186AE-9C34-4509-B7E0-F140E45F9AA0}" type="pres">
      <dgm:prSet presAssocID="{DA410D23-A5C0-4BF4-BE2C-D9C177D8BAD9}" presName="compositeNode" presStyleCnt="0">
        <dgm:presLayoutVars>
          <dgm:bulletEnabled val="1"/>
        </dgm:presLayoutVars>
      </dgm:prSet>
      <dgm:spPr/>
    </dgm:pt>
    <dgm:pt modelId="{073A0357-80B6-42BE-A250-A21EF13258FD}" type="pres">
      <dgm:prSet presAssocID="{DA410D23-A5C0-4BF4-BE2C-D9C177D8BAD9}" presName="bgRect" presStyleLbl="alignNode1" presStyleIdx="3" presStyleCnt="7"/>
      <dgm:spPr/>
    </dgm:pt>
    <dgm:pt modelId="{6689C26C-4A44-4351-87FE-35D0432946EF}" type="pres">
      <dgm:prSet presAssocID="{11E56679-5336-4EB2-9B6F-F42CD02C3782}" presName="sibTransNodeRect" presStyleLbl="alignNode1" presStyleIdx="3" presStyleCnt="7">
        <dgm:presLayoutVars>
          <dgm:chMax val="0"/>
          <dgm:bulletEnabled val="1"/>
        </dgm:presLayoutVars>
      </dgm:prSet>
      <dgm:spPr/>
    </dgm:pt>
    <dgm:pt modelId="{7D1161CE-9900-4122-BD71-BF3923C222E9}" type="pres">
      <dgm:prSet presAssocID="{DA410D23-A5C0-4BF4-BE2C-D9C177D8BAD9}" presName="nodeRect" presStyleLbl="alignNode1" presStyleIdx="3" presStyleCnt="7">
        <dgm:presLayoutVars>
          <dgm:bulletEnabled val="1"/>
        </dgm:presLayoutVars>
      </dgm:prSet>
      <dgm:spPr/>
    </dgm:pt>
    <dgm:pt modelId="{720E2315-4AC2-453D-B0E7-F4D559554193}" type="pres">
      <dgm:prSet presAssocID="{11E56679-5336-4EB2-9B6F-F42CD02C3782}" presName="sibTrans" presStyleCnt="0"/>
      <dgm:spPr/>
    </dgm:pt>
    <dgm:pt modelId="{D426ADF2-B940-4951-8775-60864064DE5A}" type="pres">
      <dgm:prSet presAssocID="{FE59427B-B1FB-46F8-9426-E11A594E4F23}" presName="compositeNode" presStyleCnt="0">
        <dgm:presLayoutVars>
          <dgm:bulletEnabled val="1"/>
        </dgm:presLayoutVars>
      </dgm:prSet>
      <dgm:spPr/>
    </dgm:pt>
    <dgm:pt modelId="{6322B65C-5E29-44A7-B506-14F442B2DF3A}" type="pres">
      <dgm:prSet presAssocID="{FE59427B-B1FB-46F8-9426-E11A594E4F23}" presName="bgRect" presStyleLbl="alignNode1" presStyleIdx="4" presStyleCnt="7"/>
      <dgm:spPr/>
    </dgm:pt>
    <dgm:pt modelId="{BA62CB90-951C-416D-BDD6-5A523174EFC4}" type="pres">
      <dgm:prSet presAssocID="{73EBEDCF-3ED3-41C3-8776-F3B05B793D2B}" presName="sibTransNodeRect" presStyleLbl="alignNode1" presStyleIdx="4" presStyleCnt="7">
        <dgm:presLayoutVars>
          <dgm:chMax val="0"/>
          <dgm:bulletEnabled val="1"/>
        </dgm:presLayoutVars>
      </dgm:prSet>
      <dgm:spPr/>
    </dgm:pt>
    <dgm:pt modelId="{5AEADAC3-748F-418D-AA73-F7C50861531B}" type="pres">
      <dgm:prSet presAssocID="{FE59427B-B1FB-46F8-9426-E11A594E4F23}" presName="nodeRect" presStyleLbl="alignNode1" presStyleIdx="4" presStyleCnt="7">
        <dgm:presLayoutVars>
          <dgm:bulletEnabled val="1"/>
        </dgm:presLayoutVars>
      </dgm:prSet>
      <dgm:spPr/>
    </dgm:pt>
    <dgm:pt modelId="{362A2EC2-8915-456C-BE45-B586508DD71E}" type="pres">
      <dgm:prSet presAssocID="{73EBEDCF-3ED3-41C3-8776-F3B05B793D2B}" presName="sibTrans" presStyleCnt="0"/>
      <dgm:spPr/>
    </dgm:pt>
    <dgm:pt modelId="{FBEA8661-EA6C-4EB9-A8B5-1B8D8B8C3368}" type="pres">
      <dgm:prSet presAssocID="{C94F99F2-169F-4D78-8D96-B4CD1F5EB4D8}" presName="compositeNode" presStyleCnt="0">
        <dgm:presLayoutVars>
          <dgm:bulletEnabled val="1"/>
        </dgm:presLayoutVars>
      </dgm:prSet>
      <dgm:spPr/>
    </dgm:pt>
    <dgm:pt modelId="{6AB97738-B671-4414-A878-ED4CADFA4CFB}" type="pres">
      <dgm:prSet presAssocID="{C94F99F2-169F-4D78-8D96-B4CD1F5EB4D8}" presName="bgRect" presStyleLbl="alignNode1" presStyleIdx="5" presStyleCnt="7"/>
      <dgm:spPr/>
    </dgm:pt>
    <dgm:pt modelId="{03933F4D-7FC7-4958-9D19-C0DBF3AA890A}" type="pres">
      <dgm:prSet presAssocID="{9A085BCB-2146-4F7A-A81E-3F04E2D521EE}" presName="sibTransNodeRect" presStyleLbl="alignNode1" presStyleIdx="5" presStyleCnt="7">
        <dgm:presLayoutVars>
          <dgm:chMax val="0"/>
          <dgm:bulletEnabled val="1"/>
        </dgm:presLayoutVars>
      </dgm:prSet>
      <dgm:spPr/>
    </dgm:pt>
    <dgm:pt modelId="{CCE35A92-2EF8-4FB4-B6FF-F9698F4B92D6}" type="pres">
      <dgm:prSet presAssocID="{C94F99F2-169F-4D78-8D96-B4CD1F5EB4D8}" presName="nodeRect" presStyleLbl="alignNode1" presStyleIdx="5" presStyleCnt="7">
        <dgm:presLayoutVars>
          <dgm:bulletEnabled val="1"/>
        </dgm:presLayoutVars>
      </dgm:prSet>
      <dgm:spPr/>
    </dgm:pt>
    <dgm:pt modelId="{C2D3858E-E841-42BE-93F8-BCDE786B51CC}" type="pres">
      <dgm:prSet presAssocID="{9A085BCB-2146-4F7A-A81E-3F04E2D521EE}" presName="sibTrans" presStyleCnt="0"/>
      <dgm:spPr/>
    </dgm:pt>
    <dgm:pt modelId="{3D6AFD1D-035D-4E2E-BD11-7290A3BC8DE0}" type="pres">
      <dgm:prSet presAssocID="{ED65A4EF-E903-4188-A606-EDEECEBC0D77}" presName="compositeNode" presStyleCnt="0">
        <dgm:presLayoutVars>
          <dgm:bulletEnabled val="1"/>
        </dgm:presLayoutVars>
      </dgm:prSet>
      <dgm:spPr/>
    </dgm:pt>
    <dgm:pt modelId="{0659A962-640F-43DF-9EDE-F68BEF329056}" type="pres">
      <dgm:prSet presAssocID="{ED65A4EF-E903-4188-A606-EDEECEBC0D77}" presName="bgRect" presStyleLbl="alignNode1" presStyleIdx="6" presStyleCnt="7"/>
      <dgm:spPr/>
    </dgm:pt>
    <dgm:pt modelId="{D2DD5A7B-20B0-4AA6-B66F-3314CFDD82C6}" type="pres">
      <dgm:prSet presAssocID="{2D116EFD-2243-4F46-8288-0FACB18D1FA6}" presName="sibTransNodeRect" presStyleLbl="alignNode1" presStyleIdx="6" presStyleCnt="7">
        <dgm:presLayoutVars>
          <dgm:chMax val="0"/>
          <dgm:bulletEnabled val="1"/>
        </dgm:presLayoutVars>
      </dgm:prSet>
      <dgm:spPr/>
    </dgm:pt>
    <dgm:pt modelId="{8AEBE5DB-64CD-4F52-887B-C037F1151B33}" type="pres">
      <dgm:prSet presAssocID="{ED65A4EF-E903-4188-A606-EDEECEBC0D77}" presName="nodeRect" presStyleLbl="alignNode1" presStyleIdx="6" presStyleCnt="7">
        <dgm:presLayoutVars>
          <dgm:bulletEnabled val="1"/>
        </dgm:presLayoutVars>
      </dgm:prSet>
      <dgm:spPr/>
    </dgm:pt>
  </dgm:ptLst>
  <dgm:cxnLst>
    <dgm:cxn modelId="{25E7B400-BCFF-4479-B7C8-8A5FA42DA2A7}" type="presOf" srcId="{C1430EA5-3E2D-4405-ABE3-A72851F384B7}" destId="{E7005BA5-7655-4FAB-A66E-86748130698E}" srcOrd="0" destOrd="0" presId="urn:microsoft.com/office/officeart/2016/7/layout/LinearBlockProcessNumbered"/>
    <dgm:cxn modelId="{EA25350A-1432-49D1-BDDA-AD03296D8F84}" type="presOf" srcId="{FE59427B-B1FB-46F8-9426-E11A594E4F23}" destId="{6322B65C-5E29-44A7-B506-14F442B2DF3A}" srcOrd="0" destOrd="0" presId="urn:microsoft.com/office/officeart/2016/7/layout/LinearBlockProcessNumbered"/>
    <dgm:cxn modelId="{F266130E-71F5-4E45-A486-389D315BEF8F}" type="presOf" srcId="{49E732E2-B4DD-46F8-A5E3-10ACF9A5EB99}" destId="{0E042229-5E4E-42D1-87F1-D59253FCE91B}" srcOrd="1" destOrd="0" presId="urn:microsoft.com/office/officeart/2016/7/layout/LinearBlockProcessNumbered"/>
    <dgm:cxn modelId="{BDBF6A2D-A03A-4E16-B6EA-8C837100ADF7}" type="presOf" srcId="{FE59427B-B1FB-46F8-9426-E11A594E4F23}" destId="{5AEADAC3-748F-418D-AA73-F7C50861531B}" srcOrd="1" destOrd="0" presId="urn:microsoft.com/office/officeart/2016/7/layout/LinearBlockProcessNumbered"/>
    <dgm:cxn modelId="{81CD7C30-D7FF-48DB-970A-D493E90BF9F0}" type="presOf" srcId="{9BF7AC8D-88E2-4E6C-B6CB-E1796F680ADB}" destId="{8208B082-1C3E-458D-98C4-4C6BBB558CB1}" srcOrd="0" destOrd="0" presId="urn:microsoft.com/office/officeart/2016/7/layout/LinearBlockProcessNumbered"/>
    <dgm:cxn modelId="{35BCD13B-C0B9-4030-A065-BDED1474CCB6}" srcId="{C1430EA5-3E2D-4405-ABE3-A72851F384B7}" destId="{C94F99F2-169F-4D78-8D96-B4CD1F5EB4D8}" srcOrd="5" destOrd="0" parTransId="{66AD22C2-14E7-459E-9A7E-36B255984B76}" sibTransId="{9A085BCB-2146-4F7A-A81E-3F04E2D521EE}"/>
    <dgm:cxn modelId="{1D48EA48-96C0-4935-8855-A9AA77A4B782}" type="presOf" srcId="{73EBEDCF-3ED3-41C3-8776-F3B05B793D2B}" destId="{BA62CB90-951C-416D-BDD6-5A523174EFC4}" srcOrd="0" destOrd="0" presId="urn:microsoft.com/office/officeart/2016/7/layout/LinearBlockProcessNumbered"/>
    <dgm:cxn modelId="{8E21EC68-DC85-48FA-A73F-EE62D76AE6C0}" type="presOf" srcId="{2D116EFD-2243-4F46-8288-0FACB18D1FA6}" destId="{D2DD5A7B-20B0-4AA6-B66F-3314CFDD82C6}" srcOrd="0" destOrd="0" presId="urn:microsoft.com/office/officeart/2016/7/layout/LinearBlockProcessNumbered"/>
    <dgm:cxn modelId="{EFCCDC6E-71C4-49B4-A292-906DE8EA8640}" srcId="{C1430EA5-3E2D-4405-ABE3-A72851F384B7}" destId="{FE59427B-B1FB-46F8-9426-E11A594E4F23}" srcOrd="4" destOrd="0" parTransId="{D6EB44E5-3BD0-4CC7-9D78-EAE0FF6743DE}" sibTransId="{73EBEDCF-3ED3-41C3-8776-F3B05B793D2B}"/>
    <dgm:cxn modelId="{AB8A584F-8C73-40C7-B215-C795ABA73829}" type="presOf" srcId="{11E56679-5336-4EB2-9B6F-F42CD02C3782}" destId="{6689C26C-4A44-4351-87FE-35D0432946EF}" srcOrd="0" destOrd="0" presId="urn:microsoft.com/office/officeart/2016/7/layout/LinearBlockProcessNumbered"/>
    <dgm:cxn modelId="{76F6E680-01AF-4A3F-A2B2-002BCFB283BC}" type="presOf" srcId="{7E8B9A35-B356-4B15-86B1-4A22581464F9}" destId="{446E45C7-E51B-4ED5-B4EE-57E4B0AE5C9D}" srcOrd="1" destOrd="0" presId="urn:microsoft.com/office/officeart/2016/7/layout/LinearBlockProcessNumbered"/>
    <dgm:cxn modelId="{DB6E548B-986B-4C04-A7E0-B1FBCEBE2A7E}" type="presOf" srcId="{2A15A645-C91C-4701-A4EF-D9926F7BD645}" destId="{5D457894-A7DB-4F87-B074-E569C0F2AF93}" srcOrd="0" destOrd="0" presId="urn:microsoft.com/office/officeart/2016/7/layout/LinearBlockProcessNumbered"/>
    <dgm:cxn modelId="{AA403D90-E7A4-4579-9D5A-7FFFE12BAB1C}" type="presOf" srcId="{49E732E2-B4DD-46F8-A5E3-10ACF9A5EB99}" destId="{ED576496-F972-4464-A312-A37D5462A806}" srcOrd="0" destOrd="0" presId="urn:microsoft.com/office/officeart/2016/7/layout/LinearBlockProcessNumbered"/>
    <dgm:cxn modelId="{5ADF4394-0F55-4E6E-A0F9-09D33A99936D}" srcId="{C1430EA5-3E2D-4405-ABE3-A72851F384B7}" destId="{49E732E2-B4DD-46F8-A5E3-10ACF9A5EB99}" srcOrd="0" destOrd="0" parTransId="{2442F384-EA86-408C-AFA9-11474AECD60F}" sibTransId="{9BF7AC8D-88E2-4E6C-B6CB-E1796F680ADB}"/>
    <dgm:cxn modelId="{A6832DA2-C565-4E5A-BC0D-84BFDF9786F9}" srcId="{C1430EA5-3E2D-4405-ABE3-A72851F384B7}" destId="{7E8B9A35-B356-4B15-86B1-4A22581464F9}" srcOrd="1" destOrd="0" parTransId="{510B877E-22CF-42F1-8AF0-4F1431048513}" sibTransId="{13D5F744-2913-4B79-8623-838A000EC56A}"/>
    <dgm:cxn modelId="{6BEEE1A7-30D4-4F7B-9598-E37BB455D4EE}" type="presOf" srcId="{9A085BCB-2146-4F7A-A81E-3F04E2D521EE}" destId="{03933F4D-7FC7-4958-9D19-C0DBF3AA890A}" srcOrd="0" destOrd="0" presId="urn:microsoft.com/office/officeart/2016/7/layout/LinearBlockProcessNumbered"/>
    <dgm:cxn modelId="{8DA462B4-7349-429C-9099-09C68BDE3E7A}" srcId="{C1430EA5-3E2D-4405-ABE3-A72851F384B7}" destId="{2A15A645-C91C-4701-A4EF-D9926F7BD645}" srcOrd="2" destOrd="0" parTransId="{C9E78BB5-8919-4420-BA24-167CA866D440}" sibTransId="{A3D164E9-DC5F-4054-BDFE-3CD14CFEF9F8}"/>
    <dgm:cxn modelId="{361565C1-D8F1-4691-84FE-505CC4BB63F9}" type="presOf" srcId="{ED65A4EF-E903-4188-A606-EDEECEBC0D77}" destId="{0659A962-640F-43DF-9EDE-F68BEF329056}" srcOrd="0" destOrd="0" presId="urn:microsoft.com/office/officeart/2016/7/layout/LinearBlockProcessNumbered"/>
    <dgm:cxn modelId="{3880A1C9-DD79-4FEF-AF9C-CCCFBECC8A01}" srcId="{C1430EA5-3E2D-4405-ABE3-A72851F384B7}" destId="{DA410D23-A5C0-4BF4-BE2C-D9C177D8BAD9}" srcOrd="3" destOrd="0" parTransId="{F7636067-707F-4501-AFE3-27218CD6F25F}" sibTransId="{11E56679-5336-4EB2-9B6F-F42CD02C3782}"/>
    <dgm:cxn modelId="{5D3B3DCB-1190-42AB-91B8-37C55FD43F3B}" type="presOf" srcId="{DA410D23-A5C0-4BF4-BE2C-D9C177D8BAD9}" destId="{073A0357-80B6-42BE-A250-A21EF13258FD}" srcOrd="0" destOrd="0" presId="urn:microsoft.com/office/officeart/2016/7/layout/LinearBlockProcessNumbered"/>
    <dgm:cxn modelId="{D0A27BD0-CC33-4BA4-8AA4-E3DFFB4F6E37}" type="presOf" srcId="{13D5F744-2913-4B79-8623-838A000EC56A}" destId="{7A8C299C-31FF-4DED-8DDE-D91BE3939C1E}" srcOrd="0" destOrd="0" presId="urn:microsoft.com/office/officeart/2016/7/layout/LinearBlockProcessNumbered"/>
    <dgm:cxn modelId="{9B0238D1-68BF-4745-B297-745EE5FE85E2}" type="presOf" srcId="{ED65A4EF-E903-4188-A606-EDEECEBC0D77}" destId="{8AEBE5DB-64CD-4F52-887B-C037F1151B33}" srcOrd="1" destOrd="0" presId="urn:microsoft.com/office/officeart/2016/7/layout/LinearBlockProcessNumbered"/>
    <dgm:cxn modelId="{C76A3AD2-93F0-46D7-88BD-90C65DBF3FFA}" type="presOf" srcId="{C94F99F2-169F-4D78-8D96-B4CD1F5EB4D8}" destId="{6AB97738-B671-4414-A878-ED4CADFA4CFB}" srcOrd="0" destOrd="0" presId="urn:microsoft.com/office/officeart/2016/7/layout/LinearBlockProcessNumbered"/>
    <dgm:cxn modelId="{B5F99FD7-5E19-4DBD-882A-CB381770D545}" srcId="{C1430EA5-3E2D-4405-ABE3-A72851F384B7}" destId="{ED65A4EF-E903-4188-A606-EDEECEBC0D77}" srcOrd="6" destOrd="0" parTransId="{9921F89E-4231-42B9-BAA5-9826A85E64F1}" sibTransId="{2D116EFD-2243-4F46-8288-0FACB18D1FA6}"/>
    <dgm:cxn modelId="{9F0B99EC-CD76-4683-97CE-173C0D561BE6}" type="presOf" srcId="{C94F99F2-169F-4D78-8D96-B4CD1F5EB4D8}" destId="{CCE35A92-2EF8-4FB4-B6FF-F9698F4B92D6}" srcOrd="1" destOrd="0" presId="urn:microsoft.com/office/officeart/2016/7/layout/LinearBlockProcessNumbered"/>
    <dgm:cxn modelId="{CF67A7ED-72D2-4A02-9A2F-67D9F5538A2E}" type="presOf" srcId="{A3D164E9-DC5F-4054-BDFE-3CD14CFEF9F8}" destId="{CD744F1D-C0A1-40AF-B53E-A1B95C2070C2}" srcOrd="0" destOrd="0" presId="urn:microsoft.com/office/officeart/2016/7/layout/LinearBlockProcessNumbered"/>
    <dgm:cxn modelId="{FB497EF0-DE2A-485A-BEF5-14C7CAD95652}" type="presOf" srcId="{7E8B9A35-B356-4B15-86B1-4A22581464F9}" destId="{D7459925-A21B-40A1-813C-03D8DD557635}" srcOrd="0" destOrd="0" presId="urn:microsoft.com/office/officeart/2016/7/layout/LinearBlockProcessNumbered"/>
    <dgm:cxn modelId="{A10885F0-8CBC-4B8F-8F43-058EBC8FBEA2}" type="presOf" srcId="{2A15A645-C91C-4701-A4EF-D9926F7BD645}" destId="{567E1561-8AA7-40E0-AB84-08DBE49D8CCC}" srcOrd="1" destOrd="0" presId="urn:microsoft.com/office/officeart/2016/7/layout/LinearBlockProcessNumbered"/>
    <dgm:cxn modelId="{19B58FF0-8EE2-45DC-B927-A41AF9F06C32}" type="presOf" srcId="{DA410D23-A5C0-4BF4-BE2C-D9C177D8BAD9}" destId="{7D1161CE-9900-4122-BD71-BF3923C222E9}" srcOrd="1" destOrd="0" presId="urn:microsoft.com/office/officeart/2016/7/layout/LinearBlockProcessNumbered"/>
    <dgm:cxn modelId="{89A708FD-0EE2-4608-AA82-F748141D0D78}" type="presParOf" srcId="{E7005BA5-7655-4FAB-A66E-86748130698E}" destId="{6FA95F0F-0FFB-4807-903A-E2D99302782B}" srcOrd="0" destOrd="0" presId="urn:microsoft.com/office/officeart/2016/7/layout/LinearBlockProcessNumbered"/>
    <dgm:cxn modelId="{34911989-94E3-4A80-AC30-D6F1794F38FF}" type="presParOf" srcId="{6FA95F0F-0FFB-4807-903A-E2D99302782B}" destId="{ED576496-F972-4464-A312-A37D5462A806}" srcOrd="0" destOrd="0" presId="urn:microsoft.com/office/officeart/2016/7/layout/LinearBlockProcessNumbered"/>
    <dgm:cxn modelId="{B2755C72-05F7-4FDA-8026-B7C5CCC62A11}" type="presParOf" srcId="{6FA95F0F-0FFB-4807-903A-E2D99302782B}" destId="{8208B082-1C3E-458D-98C4-4C6BBB558CB1}" srcOrd="1" destOrd="0" presId="urn:microsoft.com/office/officeart/2016/7/layout/LinearBlockProcessNumbered"/>
    <dgm:cxn modelId="{7DAF8BA0-176E-4A25-AFBA-39067F196877}" type="presParOf" srcId="{6FA95F0F-0FFB-4807-903A-E2D99302782B}" destId="{0E042229-5E4E-42D1-87F1-D59253FCE91B}" srcOrd="2" destOrd="0" presId="urn:microsoft.com/office/officeart/2016/7/layout/LinearBlockProcessNumbered"/>
    <dgm:cxn modelId="{6538C152-7C19-4C9D-B6CF-397A10FFCD95}" type="presParOf" srcId="{E7005BA5-7655-4FAB-A66E-86748130698E}" destId="{916AB398-E544-423A-82F2-36634AA800E8}" srcOrd="1" destOrd="0" presId="urn:microsoft.com/office/officeart/2016/7/layout/LinearBlockProcessNumbered"/>
    <dgm:cxn modelId="{6F198F54-AF4A-437D-BA27-794A1EBD7CE8}" type="presParOf" srcId="{E7005BA5-7655-4FAB-A66E-86748130698E}" destId="{F1598E49-B08C-4486-A18F-5AF59C272F4A}" srcOrd="2" destOrd="0" presId="urn:microsoft.com/office/officeart/2016/7/layout/LinearBlockProcessNumbered"/>
    <dgm:cxn modelId="{464C7311-D174-4071-B2F1-C04BEFCDE5DC}" type="presParOf" srcId="{F1598E49-B08C-4486-A18F-5AF59C272F4A}" destId="{D7459925-A21B-40A1-813C-03D8DD557635}" srcOrd="0" destOrd="0" presId="urn:microsoft.com/office/officeart/2016/7/layout/LinearBlockProcessNumbered"/>
    <dgm:cxn modelId="{ABEE49EA-3402-4FC7-8456-E079782B3E07}" type="presParOf" srcId="{F1598E49-B08C-4486-A18F-5AF59C272F4A}" destId="{7A8C299C-31FF-4DED-8DDE-D91BE3939C1E}" srcOrd="1" destOrd="0" presId="urn:microsoft.com/office/officeart/2016/7/layout/LinearBlockProcessNumbered"/>
    <dgm:cxn modelId="{84DB7409-E4CE-47F0-83B6-DD08169F7C25}" type="presParOf" srcId="{F1598E49-B08C-4486-A18F-5AF59C272F4A}" destId="{446E45C7-E51B-4ED5-B4EE-57E4B0AE5C9D}" srcOrd="2" destOrd="0" presId="urn:microsoft.com/office/officeart/2016/7/layout/LinearBlockProcessNumbered"/>
    <dgm:cxn modelId="{7C2C6BF5-F84F-4C3F-AB1A-7DF386FA1365}" type="presParOf" srcId="{E7005BA5-7655-4FAB-A66E-86748130698E}" destId="{5AC6736F-29B6-4B93-AC46-0E5DB2721F7A}" srcOrd="3" destOrd="0" presId="urn:microsoft.com/office/officeart/2016/7/layout/LinearBlockProcessNumbered"/>
    <dgm:cxn modelId="{256E3717-29D5-4EA1-97BB-A0FAA4D25966}" type="presParOf" srcId="{E7005BA5-7655-4FAB-A66E-86748130698E}" destId="{BDB1B134-64D6-4F87-AC47-C448A043DC54}" srcOrd="4" destOrd="0" presId="urn:microsoft.com/office/officeart/2016/7/layout/LinearBlockProcessNumbered"/>
    <dgm:cxn modelId="{17A77DB6-07C9-43E0-8FAF-9C2D25BB1EB0}" type="presParOf" srcId="{BDB1B134-64D6-4F87-AC47-C448A043DC54}" destId="{5D457894-A7DB-4F87-B074-E569C0F2AF93}" srcOrd="0" destOrd="0" presId="urn:microsoft.com/office/officeart/2016/7/layout/LinearBlockProcessNumbered"/>
    <dgm:cxn modelId="{46E46CF7-C6E0-42BD-A814-2AE8A0EFFA5B}" type="presParOf" srcId="{BDB1B134-64D6-4F87-AC47-C448A043DC54}" destId="{CD744F1D-C0A1-40AF-B53E-A1B95C2070C2}" srcOrd="1" destOrd="0" presId="urn:microsoft.com/office/officeart/2016/7/layout/LinearBlockProcessNumbered"/>
    <dgm:cxn modelId="{2BBC5052-2F6B-469B-9B02-C142569348C4}" type="presParOf" srcId="{BDB1B134-64D6-4F87-AC47-C448A043DC54}" destId="{567E1561-8AA7-40E0-AB84-08DBE49D8CCC}" srcOrd="2" destOrd="0" presId="urn:microsoft.com/office/officeart/2016/7/layout/LinearBlockProcessNumbered"/>
    <dgm:cxn modelId="{29BE7E06-DC1D-4901-872D-24FBAD035061}" type="presParOf" srcId="{E7005BA5-7655-4FAB-A66E-86748130698E}" destId="{498DB003-CDC3-44B4-9A5B-5C7DBEED562E}" srcOrd="5" destOrd="0" presId="urn:microsoft.com/office/officeart/2016/7/layout/LinearBlockProcessNumbered"/>
    <dgm:cxn modelId="{DB732ACD-7963-497D-95CD-2984F5049CAE}" type="presParOf" srcId="{E7005BA5-7655-4FAB-A66E-86748130698E}" destId="{44B186AE-9C34-4509-B7E0-F140E45F9AA0}" srcOrd="6" destOrd="0" presId="urn:microsoft.com/office/officeart/2016/7/layout/LinearBlockProcessNumbered"/>
    <dgm:cxn modelId="{9A12E147-9656-413A-BD95-C6FBCCC8987C}" type="presParOf" srcId="{44B186AE-9C34-4509-B7E0-F140E45F9AA0}" destId="{073A0357-80B6-42BE-A250-A21EF13258FD}" srcOrd="0" destOrd="0" presId="urn:microsoft.com/office/officeart/2016/7/layout/LinearBlockProcessNumbered"/>
    <dgm:cxn modelId="{B7587692-5176-420C-997F-7AC71EDCD45B}" type="presParOf" srcId="{44B186AE-9C34-4509-B7E0-F140E45F9AA0}" destId="{6689C26C-4A44-4351-87FE-35D0432946EF}" srcOrd="1" destOrd="0" presId="urn:microsoft.com/office/officeart/2016/7/layout/LinearBlockProcessNumbered"/>
    <dgm:cxn modelId="{DB0D7039-1D0E-4446-BD60-7440DD550140}" type="presParOf" srcId="{44B186AE-9C34-4509-B7E0-F140E45F9AA0}" destId="{7D1161CE-9900-4122-BD71-BF3923C222E9}" srcOrd="2" destOrd="0" presId="urn:microsoft.com/office/officeart/2016/7/layout/LinearBlockProcessNumbered"/>
    <dgm:cxn modelId="{603E5810-DF3E-4343-9189-9555A114DFB2}" type="presParOf" srcId="{E7005BA5-7655-4FAB-A66E-86748130698E}" destId="{720E2315-4AC2-453D-B0E7-F4D559554193}" srcOrd="7" destOrd="0" presId="urn:microsoft.com/office/officeart/2016/7/layout/LinearBlockProcessNumbered"/>
    <dgm:cxn modelId="{6F7CB0E4-34D4-491D-BF69-3E23DE9C6ECB}" type="presParOf" srcId="{E7005BA5-7655-4FAB-A66E-86748130698E}" destId="{D426ADF2-B940-4951-8775-60864064DE5A}" srcOrd="8" destOrd="0" presId="urn:microsoft.com/office/officeart/2016/7/layout/LinearBlockProcessNumbered"/>
    <dgm:cxn modelId="{983A93B1-28EC-47FB-8A7A-8DB03D18E36F}" type="presParOf" srcId="{D426ADF2-B940-4951-8775-60864064DE5A}" destId="{6322B65C-5E29-44A7-B506-14F442B2DF3A}" srcOrd="0" destOrd="0" presId="urn:microsoft.com/office/officeart/2016/7/layout/LinearBlockProcessNumbered"/>
    <dgm:cxn modelId="{3E1448D4-3104-4828-851E-6F2962311060}" type="presParOf" srcId="{D426ADF2-B940-4951-8775-60864064DE5A}" destId="{BA62CB90-951C-416D-BDD6-5A523174EFC4}" srcOrd="1" destOrd="0" presId="urn:microsoft.com/office/officeart/2016/7/layout/LinearBlockProcessNumbered"/>
    <dgm:cxn modelId="{F9A017D5-EF46-4B10-99D4-48C0EF03BD92}" type="presParOf" srcId="{D426ADF2-B940-4951-8775-60864064DE5A}" destId="{5AEADAC3-748F-418D-AA73-F7C50861531B}" srcOrd="2" destOrd="0" presId="urn:microsoft.com/office/officeart/2016/7/layout/LinearBlockProcessNumbered"/>
    <dgm:cxn modelId="{0B40CFD0-7CDA-491A-81D3-4727B9CBC81E}" type="presParOf" srcId="{E7005BA5-7655-4FAB-A66E-86748130698E}" destId="{362A2EC2-8915-456C-BE45-B586508DD71E}" srcOrd="9" destOrd="0" presId="urn:microsoft.com/office/officeart/2016/7/layout/LinearBlockProcessNumbered"/>
    <dgm:cxn modelId="{0059340E-199B-44E8-8790-2BA35A12E033}" type="presParOf" srcId="{E7005BA5-7655-4FAB-A66E-86748130698E}" destId="{FBEA8661-EA6C-4EB9-A8B5-1B8D8B8C3368}" srcOrd="10" destOrd="0" presId="urn:microsoft.com/office/officeart/2016/7/layout/LinearBlockProcessNumbered"/>
    <dgm:cxn modelId="{F84D46BE-85A3-472B-A675-136A0C94E6F7}" type="presParOf" srcId="{FBEA8661-EA6C-4EB9-A8B5-1B8D8B8C3368}" destId="{6AB97738-B671-4414-A878-ED4CADFA4CFB}" srcOrd="0" destOrd="0" presId="urn:microsoft.com/office/officeart/2016/7/layout/LinearBlockProcessNumbered"/>
    <dgm:cxn modelId="{DF498BD4-906C-4ED9-81EB-58E8DD011A29}" type="presParOf" srcId="{FBEA8661-EA6C-4EB9-A8B5-1B8D8B8C3368}" destId="{03933F4D-7FC7-4958-9D19-C0DBF3AA890A}" srcOrd="1" destOrd="0" presId="urn:microsoft.com/office/officeart/2016/7/layout/LinearBlockProcessNumbered"/>
    <dgm:cxn modelId="{4DBA9570-2D31-4445-946C-B4BF73EC45A3}" type="presParOf" srcId="{FBEA8661-EA6C-4EB9-A8B5-1B8D8B8C3368}" destId="{CCE35A92-2EF8-4FB4-B6FF-F9698F4B92D6}" srcOrd="2" destOrd="0" presId="urn:microsoft.com/office/officeart/2016/7/layout/LinearBlockProcessNumbered"/>
    <dgm:cxn modelId="{CE1CA152-2227-425B-BE8E-2EAE1B449FA5}" type="presParOf" srcId="{E7005BA5-7655-4FAB-A66E-86748130698E}" destId="{C2D3858E-E841-42BE-93F8-BCDE786B51CC}" srcOrd="11" destOrd="0" presId="urn:microsoft.com/office/officeart/2016/7/layout/LinearBlockProcessNumbered"/>
    <dgm:cxn modelId="{E3F73C81-72BA-4455-814D-792445FAC945}" type="presParOf" srcId="{E7005BA5-7655-4FAB-A66E-86748130698E}" destId="{3D6AFD1D-035D-4E2E-BD11-7290A3BC8DE0}" srcOrd="12" destOrd="0" presId="urn:microsoft.com/office/officeart/2016/7/layout/LinearBlockProcessNumbered"/>
    <dgm:cxn modelId="{906D3FFE-1BC9-49D9-93D4-4D87ED110D48}" type="presParOf" srcId="{3D6AFD1D-035D-4E2E-BD11-7290A3BC8DE0}" destId="{0659A962-640F-43DF-9EDE-F68BEF329056}" srcOrd="0" destOrd="0" presId="urn:microsoft.com/office/officeart/2016/7/layout/LinearBlockProcessNumbered"/>
    <dgm:cxn modelId="{7D46164D-37D7-41F6-ADF6-BB20E5712D4C}" type="presParOf" srcId="{3D6AFD1D-035D-4E2E-BD11-7290A3BC8DE0}" destId="{D2DD5A7B-20B0-4AA6-B66F-3314CFDD82C6}" srcOrd="1" destOrd="0" presId="urn:microsoft.com/office/officeart/2016/7/layout/LinearBlockProcessNumbered"/>
    <dgm:cxn modelId="{0CF5EE5E-8F80-4966-BB89-01EFC7F94252}" type="presParOf" srcId="{3D6AFD1D-035D-4E2E-BD11-7290A3BC8DE0}" destId="{8AEBE5DB-64CD-4F52-887B-C037F1151B33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576496-F972-4464-A312-A37D5462A806}">
      <dsp:nvSpPr>
        <dsp:cNvPr id="0" name=""/>
        <dsp:cNvSpPr/>
      </dsp:nvSpPr>
      <dsp:spPr>
        <a:xfrm>
          <a:off x="6317" y="998867"/>
          <a:ext cx="1556522" cy="186782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3750" tIns="0" rIns="153750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Current ISIS Injection</a:t>
          </a:r>
          <a:endParaRPr lang="en-US" sz="1700" kern="1200"/>
        </a:p>
      </dsp:txBody>
      <dsp:txXfrm>
        <a:off x="6317" y="1745998"/>
        <a:ext cx="1556522" cy="1120696"/>
      </dsp:txXfrm>
    </dsp:sp>
    <dsp:sp modelId="{8208B082-1C3E-458D-98C4-4C6BBB558CB1}">
      <dsp:nvSpPr>
        <dsp:cNvPr id="0" name=""/>
        <dsp:cNvSpPr/>
      </dsp:nvSpPr>
      <dsp:spPr>
        <a:xfrm>
          <a:off x="6317" y="998867"/>
          <a:ext cx="1556522" cy="74713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3750" tIns="165100" rIns="153750" bIns="1651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01</a:t>
          </a:r>
        </a:p>
      </dsp:txBody>
      <dsp:txXfrm>
        <a:off x="6317" y="998867"/>
        <a:ext cx="1556522" cy="747130"/>
      </dsp:txXfrm>
    </dsp:sp>
    <dsp:sp modelId="{D7459925-A21B-40A1-813C-03D8DD557635}">
      <dsp:nvSpPr>
        <dsp:cNvPr id="0" name=""/>
        <dsp:cNvSpPr/>
      </dsp:nvSpPr>
      <dsp:spPr>
        <a:xfrm>
          <a:off x="1687361" y="998867"/>
          <a:ext cx="1556522" cy="186782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3750" tIns="0" rIns="153750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Pre-Injector Upgrade Project</a:t>
          </a:r>
          <a:endParaRPr lang="en-US" sz="1700" kern="1200"/>
        </a:p>
      </dsp:txBody>
      <dsp:txXfrm>
        <a:off x="1687361" y="1745998"/>
        <a:ext cx="1556522" cy="1120696"/>
      </dsp:txXfrm>
    </dsp:sp>
    <dsp:sp modelId="{7A8C299C-31FF-4DED-8DDE-D91BE3939C1E}">
      <dsp:nvSpPr>
        <dsp:cNvPr id="0" name=""/>
        <dsp:cNvSpPr/>
      </dsp:nvSpPr>
      <dsp:spPr>
        <a:xfrm>
          <a:off x="1687361" y="998867"/>
          <a:ext cx="1556522" cy="74713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3750" tIns="165100" rIns="153750" bIns="1651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02</a:t>
          </a:r>
        </a:p>
      </dsp:txBody>
      <dsp:txXfrm>
        <a:off x="1687361" y="998867"/>
        <a:ext cx="1556522" cy="747130"/>
      </dsp:txXfrm>
    </dsp:sp>
    <dsp:sp modelId="{5D457894-A7DB-4F87-B074-E569C0F2AF93}">
      <dsp:nvSpPr>
        <dsp:cNvPr id="0" name=""/>
        <dsp:cNvSpPr/>
      </dsp:nvSpPr>
      <dsp:spPr>
        <a:xfrm>
          <a:off x="3368406" y="998867"/>
          <a:ext cx="1556522" cy="186782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3750" tIns="0" rIns="153750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RF Programme Design</a:t>
          </a:r>
          <a:endParaRPr lang="en-US" sz="1700" kern="1200"/>
        </a:p>
      </dsp:txBody>
      <dsp:txXfrm>
        <a:off x="3368406" y="1745998"/>
        <a:ext cx="1556522" cy="1120696"/>
      </dsp:txXfrm>
    </dsp:sp>
    <dsp:sp modelId="{CD744F1D-C0A1-40AF-B53E-A1B95C2070C2}">
      <dsp:nvSpPr>
        <dsp:cNvPr id="0" name=""/>
        <dsp:cNvSpPr/>
      </dsp:nvSpPr>
      <dsp:spPr>
        <a:xfrm>
          <a:off x="3368406" y="998867"/>
          <a:ext cx="1556522" cy="74713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3750" tIns="165100" rIns="153750" bIns="1651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03</a:t>
          </a:r>
        </a:p>
      </dsp:txBody>
      <dsp:txXfrm>
        <a:off x="3368406" y="998867"/>
        <a:ext cx="1556522" cy="747130"/>
      </dsp:txXfrm>
    </dsp:sp>
    <dsp:sp modelId="{073A0357-80B6-42BE-A250-A21EF13258FD}">
      <dsp:nvSpPr>
        <dsp:cNvPr id="0" name=""/>
        <dsp:cNvSpPr/>
      </dsp:nvSpPr>
      <dsp:spPr>
        <a:xfrm>
          <a:off x="5049451" y="998867"/>
          <a:ext cx="1556522" cy="186782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3750" tIns="0" rIns="153750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Working Point Optimisation</a:t>
          </a:r>
          <a:endParaRPr lang="en-US" sz="1700" kern="1200"/>
        </a:p>
      </dsp:txBody>
      <dsp:txXfrm>
        <a:off x="5049451" y="1745998"/>
        <a:ext cx="1556522" cy="1120696"/>
      </dsp:txXfrm>
    </dsp:sp>
    <dsp:sp modelId="{6689C26C-4A44-4351-87FE-35D0432946EF}">
      <dsp:nvSpPr>
        <dsp:cNvPr id="0" name=""/>
        <dsp:cNvSpPr/>
      </dsp:nvSpPr>
      <dsp:spPr>
        <a:xfrm>
          <a:off x="5049451" y="998867"/>
          <a:ext cx="1556522" cy="74713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3750" tIns="165100" rIns="153750" bIns="1651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04</a:t>
          </a:r>
        </a:p>
      </dsp:txBody>
      <dsp:txXfrm>
        <a:off x="5049451" y="998867"/>
        <a:ext cx="1556522" cy="747130"/>
      </dsp:txXfrm>
    </dsp:sp>
    <dsp:sp modelId="{6322B65C-5E29-44A7-B506-14F442B2DF3A}">
      <dsp:nvSpPr>
        <dsp:cNvPr id="0" name=""/>
        <dsp:cNvSpPr/>
      </dsp:nvSpPr>
      <dsp:spPr>
        <a:xfrm>
          <a:off x="6730495" y="998867"/>
          <a:ext cx="1556522" cy="186782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3750" tIns="0" rIns="153750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Stability Study</a:t>
          </a:r>
          <a:endParaRPr lang="en-US" sz="1700" kern="1200"/>
        </a:p>
      </dsp:txBody>
      <dsp:txXfrm>
        <a:off x="6730495" y="1745998"/>
        <a:ext cx="1556522" cy="1120696"/>
      </dsp:txXfrm>
    </dsp:sp>
    <dsp:sp modelId="{BA62CB90-951C-416D-BDD6-5A523174EFC4}">
      <dsp:nvSpPr>
        <dsp:cNvPr id="0" name=""/>
        <dsp:cNvSpPr/>
      </dsp:nvSpPr>
      <dsp:spPr>
        <a:xfrm>
          <a:off x="6730495" y="998867"/>
          <a:ext cx="1556522" cy="74713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3750" tIns="165100" rIns="153750" bIns="1651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05</a:t>
          </a:r>
        </a:p>
      </dsp:txBody>
      <dsp:txXfrm>
        <a:off x="6730495" y="998867"/>
        <a:ext cx="1556522" cy="747130"/>
      </dsp:txXfrm>
    </dsp:sp>
    <dsp:sp modelId="{6AB97738-B671-4414-A878-ED4CADFA4CFB}">
      <dsp:nvSpPr>
        <dsp:cNvPr id="0" name=""/>
        <dsp:cNvSpPr/>
      </dsp:nvSpPr>
      <dsp:spPr>
        <a:xfrm>
          <a:off x="8411540" y="998867"/>
          <a:ext cx="1556522" cy="186782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3750" tIns="0" rIns="153750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Longitudinal Painting Studies</a:t>
          </a:r>
          <a:endParaRPr lang="en-US" sz="1700" kern="1200" dirty="0"/>
        </a:p>
      </dsp:txBody>
      <dsp:txXfrm>
        <a:off x="8411540" y="1745998"/>
        <a:ext cx="1556522" cy="1120696"/>
      </dsp:txXfrm>
    </dsp:sp>
    <dsp:sp modelId="{03933F4D-7FC7-4958-9D19-C0DBF3AA890A}">
      <dsp:nvSpPr>
        <dsp:cNvPr id="0" name=""/>
        <dsp:cNvSpPr/>
      </dsp:nvSpPr>
      <dsp:spPr>
        <a:xfrm>
          <a:off x="8411540" y="998867"/>
          <a:ext cx="1556522" cy="74713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3750" tIns="165100" rIns="153750" bIns="1651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06</a:t>
          </a:r>
        </a:p>
      </dsp:txBody>
      <dsp:txXfrm>
        <a:off x="8411540" y="998867"/>
        <a:ext cx="1556522" cy="747130"/>
      </dsp:txXfrm>
    </dsp:sp>
    <dsp:sp modelId="{0659A962-640F-43DF-9EDE-F68BEF329056}">
      <dsp:nvSpPr>
        <dsp:cNvPr id="0" name=""/>
        <dsp:cNvSpPr/>
      </dsp:nvSpPr>
      <dsp:spPr>
        <a:xfrm>
          <a:off x="10092585" y="998867"/>
          <a:ext cx="1556522" cy="186782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3750" tIns="0" rIns="153750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Summary</a:t>
          </a:r>
          <a:endParaRPr lang="en-US" sz="1700" kern="1200"/>
        </a:p>
      </dsp:txBody>
      <dsp:txXfrm>
        <a:off x="10092585" y="1745998"/>
        <a:ext cx="1556522" cy="1120696"/>
      </dsp:txXfrm>
    </dsp:sp>
    <dsp:sp modelId="{D2DD5A7B-20B0-4AA6-B66F-3314CFDD82C6}">
      <dsp:nvSpPr>
        <dsp:cNvPr id="0" name=""/>
        <dsp:cNvSpPr/>
      </dsp:nvSpPr>
      <dsp:spPr>
        <a:xfrm>
          <a:off x="10092585" y="998867"/>
          <a:ext cx="1556522" cy="74713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3750" tIns="165100" rIns="153750" bIns="1651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07</a:t>
          </a:r>
        </a:p>
      </dsp:txBody>
      <dsp:txXfrm>
        <a:off x="10092585" y="998867"/>
        <a:ext cx="1556522" cy="7471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4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C82ED0-7452-4354-A24E-35FB24BF9A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6969E9-2182-2FF9-A02F-A1842CE2A4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66A77-BC89-4E24-A414-B6543411FF58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E84D48-5E89-47EA-5EE7-5780CF041D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69F5C8-55D8-4294-92FA-96C28702B9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A80C6-5E9B-493C-B5B8-6FAC8DE86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783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7DCDE-BA2F-429C-A320-F184E16BFCD5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1C5F7-DC47-4843-92FD-0E80732C6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733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1C5F7-DC47-4843-92FD-0E80732C6B3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617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DHRF, 2</a:t>
            </a:r>
            <a:r>
              <a:rPr lang="en-GB" baseline="30000" dirty="0"/>
              <a:t>nd</a:t>
            </a:r>
            <a:r>
              <a:rPr lang="en-GB" dirty="0"/>
              <a:t> harmonic operate with high delta over injection</a:t>
            </a:r>
          </a:p>
          <a:p>
            <a:r>
              <a:rPr lang="en-GB" dirty="0"/>
              <a:t>Debuncher smears out 202.5 MHz bunched pulse train</a:t>
            </a:r>
          </a:p>
          <a:p>
            <a:r>
              <a:rPr lang="en-GB" dirty="0"/>
              <a:t>Earlier losses particle outside bucket</a:t>
            </a:r>
          </a:p>
          <a:p>
            <a:r>
              <a:rPr lang="en-GB" dirty="0"/>
              <a:t>Later losses driven by filamentation</a:t>
            </a:r>
          </a:p>
          <a:p>
            <a:r>
              <a:rPr lang="en-GB" dirty="0"/>
              <a:t>Relative measurements possible, diagnostic HEDS chopper useful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1C5F7-DC47-4843-92FD-0E80732C6B3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683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Typically need 2 ion sources per user-cycle – scheduled maintenance days</a:t>
            </a:r>
          </a:p>
          <a:p>
            <a:r>
              <a:rPr lang="en-GB" dirty="0"/>
              <a:t>Fleet of 10 penning sources maintained</a:t>
            </a:r>
          </a:p>
          <a:p>
            <a:r>
              <a:rPr lang="en-GB" dirty="0" err="1"/>
              <a:t>Synch’ed</a:t>
            </a:r>
            <a:r>
              <a:rPr lang="en-GB" dirty="0"/>
              <a:t> to fundamental RF</a:t>
            </a:r>
          </a:p>
          <a:p>
            <a:r>
              <a:rPr lang="en-GB"/>
              <a:t>Bu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1C5F7-DC47-4843-92FD-0E80732C6B3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008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Deflection of beam falling outside of RF system acceptance</a:t>
            </a:r>
          </a:p>
          <a:p>
            <a:r>
              <a:rPr lang="en-GB" dirty="0"/>
              <a:t>Careful optics design and </a:t>
            </a:r>
            <a:r>
              <a:rPr lang="en-GB" dirty="0" err="1"/>
              <a:t>collim</a:t>
            </a:r>
            <a:r>
              <a:rPr lang="en-GB" dirty="0"/>
              <a:t>. required to avoid beam deposition on electrodes</a:t>
            </a:r>
          </a:p>
          <a:p>
            <a:r>
              <a:rPr lang="en-GB" dirty="0"/>
              <a:t>Space-charge compensation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1C5F7-DC47-4843-92FD-0E80732C6B3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548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Technically some acceleration, bucket not entirely stationary</a:t>
            </a:r>
          </a:p>
          <a:p>
            <a:r>
              <a:rPr lang="en-GB" dirty="0"/>
              <a:t>Maximise BF and minimise long. Emit according to HP</a:t>
            </a:r>
          </a:p>
          <a:p>
            <a:r>
              <a:rPr lang="en-GB" dirty="0"/>
              <a:t>Well below KSB criterion</a:t>
            </a:r>
          </a:p>
          <a:p>
            <a:r>
              <a:rPr lang="en-GB" dirty="0"/>
              <a:t>Symm bucket maximises Bf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1C5F7-DC47-4843-92FD-0E80732C6B3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481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Bfac</a:t>
            </a:r>
            <a:r>
              <a:rPr lang="en-GB" dirty="0"/>
              <a:t> and emittance are in tension</a:t>
            </a:r>
          </a:p>
          <a:p>
            <a:r>
              <a:rPr lang="en-GB" dirty="0"/>
              <a:t>Within previous spec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1C5F7-DC47-4843-92FD-0E80732C6B3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563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Longitudinal distribution shows dense core with diffuse halo – beneficial to rms long emittance as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1C5F7-DC47-4843-92FD-0E80732C6B3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755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Turn-by-turn variation of chopper signals</a:t>
            </a:r>
          </a:p>
          <a:p>
            <a:r>
              <a:rPr lang="en-GB" dirty="0"/>
              <a:t>Will continue running for additional statistics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1C5F7-DC47-4843-92FD-0E80732C6B3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165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One synchrotron revolution during injection period</a:t>
            </a:r>
          </a:p>
          <a:p>
            <a:r>
              <a:rPr lang="en-GB" dirty="0"/>
              <a:t>Maximum chopper duty is 40% - required to achieve 300 </a:t>
            </a:r>
            <a:r>
              <a:rPr lang="en-GB" dirty="0" err="1"/>
              <a:t>uA</a:t>
            </a:r>
            <a:r>
              <a:rPr lang="en-GB" dirty="0"/>
              <a:t> in fairly short injection cycle</a:t>
            </a:r>
          </a:p>
          <a:p>
            <a:r>
              <a:rPr lang="en-GB" dirty="0"/>
              <a:t>Pictured results from outward</a:t>
            </a:r>
          </a:p>
          <a:p>
            <a:r>
              <a:rPr lang="en-GB" dirty="0"/>
              <a:t>Fr scan shifts phi-s, do have technically non-zero </a:t>
            </a:r>
            <a:r>
              <a:rPr lang="en-GB" dirty="0" err="1"/>
              <a:t>phi_s</a:t>
            </a:r>
            <a:r>
              <a:rPr lang="en-GB" dirty="0"/>
              <a:t> anyway, but makes worse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1C5F7-DC47-4843-92FD-0E80732C6B3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261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Tamura-</a:t>
            </a:r>
            <a:r>
              <a:rPr lang="en-GB" dirty="0" err="1"/>
              <a:t>san</a:t>
            </a:r>
            <a:endParaRPr lang="en-GB" dirty="0"/>
          </a:p>
          <a:p>
            <a:r>
              <a:rPr lang="en-GB" dirty="0"/>
              <a:t>Hollow beams – rf gymnastics (forte), radial loop (Oeftiger) somewhat unstable for general </a:t>
            </a:r>
            <a:r>
              <a:rPr lang="en-GB" dirty="0" err="1"/>
              <a:t>opration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1C5F7-DC47-4843-92FD-0E80732C6B3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428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1C5F7-DC47-4843-92FD-0E80732C6B3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283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136145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780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67594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62360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747815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3910029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0134601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01346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264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0134600" cy="3587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0134601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09D4965-8177-C8A9-33AC-754C0ED55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01BF125-5608-918B-79E5-BE6B8E111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51BFCBE-908C-8ECE-F8ED-964778AC7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12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0134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4700187"/>
            <a:ext cx="10134600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4611373-ED99-15C4-4B72-2A9B821EAC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ED30078-44D0-E5C0-B24D-510F1391F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2F11EA8-20E4-A501-59E7-89936990B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18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0134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029200" cy="3852000"/>
          </a:xfrm>
          <a:prstGeom prst="rect">
            <a:avLst/>
          </a:prstGeo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24501" y="1304925"/>
            <a:ext cx="4876800" cy="3852000"/>
          </a:xfrm>
          <a:prstGeom prst="rect">
            <a:avLst/>
          </a:prstGeo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96B1B1A-8A60-7571-1DEF-DF9002566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A238165-19F1-BC18-C20C-3CC3D2AFD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1EE5152-9164-4EB5-EAF6-34C6622C3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897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4838699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4838699" cy="2846762"/>
          </a:xfrm>
          <a:prstGeom prst="rect">
            <a:avLst/>
          </a:prstGeo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62602" y="1304925"/>
            <a:ext cx="4838699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62603" y="2330075"/>
            <a:ext cx="4838698" cy="2846762"/>
          </a:xfrm>
          <a:prstGeom prst="rect">
            <a:avLst/>
          </a:prstGeo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0134600" cy="4603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3CDD2F5-1481-9908-2B81-B0CBF2B47D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6B48C32-ECD3-49D3-C88A-0D6CD7761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9971ACE-673D-0FE6-8E00-6A36AFB9B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672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841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4305300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57201D5-8F5F-EFFC-D1C0-6AEE32BE39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78B8663-1CEA-8953-DFF8-3DC54CD04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21BB798-7151-8F54-8B80-FAE592194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458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4549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967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9530548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9328763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922252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727778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670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900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1343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9794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63157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01503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0711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1991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01BE9F-DE00-3D81-DA5B-EE615ACCE9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6270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55372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12C12E-AD9B-D210-9C30-11CEC83188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479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67701" y="2286000"/>
            <a:ext cx="3644900" cy="321310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3526" y="2286000"/>
            <a:ext cx="3644900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65614" y="2286000"/>
            <a:ext cx="3644900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16459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A05F1B-B71D-C460-E121-114F06B46E6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4707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11695F-6D57-4919-C17A-7BF709C2FD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3027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7624D-D5AC-977E-9451-A3A1A3458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3107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473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504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0530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1619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86241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17109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7743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9480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" y="1"/>
            <a:ext cx="12190813" cy="6857998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1654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79682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+mj-lt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" y="333"/>
            <a:ext cx="12190813" cy="6857332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008184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75386A-0595-030C-5950-CC4AA4D7ECC4}"/>
              </a:ext>
            </a:extLst>
          </p:cNvPr>
          <p:cNvSpPr/>
          <p:nvPr userDrawn="1"/>
        </p:nvSpPr>
        <p:spPr>
          <a:xfrm>
            <a:off x="2307585" y="5816055"/>
            <a:ext cx="3528092" cy="910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557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6" r:id="rId3"/>
    <p:sldLayoutId id="2147483724" r:id="rId4"/>
    <p:sldLayoutId id="2147483725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+mj-lt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761"/>
            <a:ext cx="12189289" cy="685647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657A6A-1FBC-B010-2D8B-25515622115F}"/>
              </a:ext>
            </a:extLst>
          </p:cNvPr>
          <p:cNvSpPr/>
          <p:nvPr userDrawn="1"/>
        </p:nvSpPr>
        <p:spPr>
          <a:xfrm>
            <a:off x="2307585" y="5816055"/>
            <a:ext cx="3528092" cy="910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374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1" r:id="rId12"/>
    <p:sldLayoutId id="214748367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762"/>
            <a:ext cx="12189289" cy="685647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7EDACC-CB7A-3675-2FD9-28065CCDEF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6FE81C-0B67-44F9-8ABF-F37314612F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78B962-9756-E0BE-778A-B1BD8F702066}"/>
              </a:ext>
            </a:extLst>
          </p:cNvPr>
          <p:cNvSpPr/>
          <p:nvPr userDrawn="1"/>
        </p:nvSpPr>
        <p:spPr>
          <a:xfrm>
            <a:off x="2307585" y="5816055"/>
            <a:ext cx="3528092" cy="910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38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2" r:id="rId12"/>
    <p:sldLayoutId id="214748374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2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event/1027296/contributions/4479703/attachments/2312756/3941794/Lawrie_RFsourceCommissioning.pdf" TargetMode="External"/><Relationship Id="rId2" Type="http://schemas.openxmlformats.org/officeDocument/2006/relationships/hyperlink" Target="https://www.isis.stfc.ac.uk/news/first-beam-through-pre-injector-test-stand/" TargetMode="Externa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B5CD0-94BB-02A9-D0D6-755513A29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" y="2557461"/>
            <a:ext cx="5751975" cy="1138240"/>
          </a:xfrm>
        </p:spPr>
        <p:txBody>
          <a:bodyPr>
            <a:normAutofit/>
          </a:bodyPr>
          <a:lstStyle/>
          <a:p>
            <a:r>
              <a:rPr lang="en-GB" dirty="0"/>
              <a:t>Injection Studies for the ISIS Pre-Injector Upgrade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A80B9D-A009-468E-DD38-1C459E82E2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Bill Kyle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7514D-CA92-5C28-8A6F-C434B7EF14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Space Charge Workshop 2026, Oxford, UK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CC80D5-0EB8-807C-B0E7-140CDCF28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01.10.26</a:t>
            </a:r>
          </a:p>
        </p:txBody>
      </p:sp>
    </p:spTree>
    <p:extLst>
      <p:ext uri="{BB962C8B-B14F-4D97-AF65-F5344CB8AC3E}">
        <p14:creationId xmlns:p14="http://schemas.microsoft.com/office/powerpoint/2010/main" val="1481826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A2BCD-E322-25BF-19F5-E9DC6D8BC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GB" sz="1800"/>
              <a:t>Overview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6955572-C34B-9C4F-971D-A85B435943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4594588"/>
              </p:ext>
            </p:extLst>
          </p:nvPr>
        </p:nvGraphicFramePr>
        <p:xfrm>
          <a:off x="266700" y="1304925"/>
          <a:ext cx="11655425" cy="386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43996F0-9A5D-0C57-AD5B-0A0663B3A443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36FE81C-0B67-44F9-8ABF-F37314612FC6}" type="slidenum">
              <a:rPr lang="en-GB" sz="1200" smtClean="0">
                <a:solidFill>
                  <a:srgbClr val="676767"/>
                </a:solidFill>
              </a:rPr>
              <a:pPr algn="r"/>
              <a:t>2</a:t>
            </a:fld>
            <a:endParaRPr lang="en-GB" sz="1200" dirty="0">
              <a:solidFill>
                <a:srgbClr val="6767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580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D4B49-1510-D364-5A85-E7C12583E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ISIS Injection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919FC-67B1-C514-6F23-FE6CDEF7C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1" y="1304925"/>
            <a:ext cx="4590526" cy="4351338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Coasting beam injection (~200-300 µs)</a:t>
            </a:r>
          </a:p>
          <a:p>
            <a:pPr lvl="1"/>
            <a:r>
              <a:rPr lang="en-GB" dirty="0"/>
              <a:t>70 MeV H</a:t>
            </a:r>
            <a:r>
              <a:rPr lang="en-GB" baseline="30000" dirty="0"/>
              <a:t>-</a:t>
            </a:r>
            <a:r>
              <a:rPr lang="en-GB" dirty="0"/>
              <a:t> beam</a:t>
            </a:r>
          </a:p>
          <a:p>
            <a:pPr lvl="1"/>
            <a:r>
              <a:rPr lang="en-GB" dirty="0"/>
              <a:t>0.15% momentum spread</a:t>
            </a:r>
          </a:p>
          <a:p>
            <a:r>
              <a:rPr lang="en-GB" dirty="0"/>
              <a:t>Low initial ring RF voltage</a:t>
            </a:r>
          </a:p>
          <a:p>
            <a:r>
              <a:rPr lang="en-GB" dirty="0"/>
              <a:t>Flat RF frequency</a:t>
            </a:r>
          </a:p>
          <a:p>
            <a:r>
              <a:rPr lang="en-GB" dirty="0"/>
              <a:t>Falling main magnet field</a:t>
            </a:r>
          </a:p>
          <a:p>
            <a:pPr lvl="1"/>
            <a:r>
              <a:rPr lang="en-GB" dirty="0"/>
              <a:t>Dispersive horizontal painting</a:t>
            </a:r>
          </a:p>
          <a:p>
            <a:r>
              <a:rPr lang="en-GB" dirty="0"/>
              <a:t>Voltage slowly increased for trapping</a:t>
            </a:r>
          </a:p>
          <a:p>
            <a:r>
              <a:rPr lang="en-GB" dirty="0"/>
              <a:t>Low energy trapping losses</a:t>
            </a:r>
          </a:p>
          <a:p>
            <a:pPr lvl="1"/>
            <a:r>
              <a:rPr lang="en-GB" dirty="0"/>
              <a:t>2-3% total injection + trapping</a:t>
            </a:r>
          </a:p>
          <a:p>
            <a:pPr lvl="1"/>
            <a:r>
              <a:rPr lang="en-GB" dirty="0"/>
              <a:t>0.5% from non-adiabatic capture</a:t>
            </a:r>
          </a:p>
          <a:p>
            <a:pPr lvl="1"/>
            <a:r>
              <a:rPr lang="en-GB" dirty="0"/>
              <a:t>Acceptable but improvable</a:t>
            </a:r>
          </a:p>
          <a:p>
            <a:r>
              <a:rPr lang="en-GB" dirty="0"/>
              <a:t>AC-coupled BPMs:</a:t>
            </a:r>
          </a:p>
          <a:p>
            <a:pPr lvl="1"/>
            <a:r>
              <a:rPr lang="en-GB" dirty="0"/>
              <a:t>No absolute measure of coasting beam position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A6DC5-172D-E91A-7AC6-2719F91ECD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3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07AC31-52CE-715A-EA93-6606783D30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958" y="531340"/>
            <a:ext cx="7529119" cy="2151177"/>
          </a:xfrm>
          <a:prstGeom prst="rect">
            <a:avLst/>
          </a:prstGeom>
        </p:spPr>
      </p:pic>
      <p:pic>
        <p:nvPicPr>
          <p:cNvPr id="9" name="lps_evolution">
            <a:hlinkClick r:id="" action="ppaction://media"/>
            <a:extLst>
              <a:ext uri="{FF2B5EF4-FFF2-40B4-BE49-F238E27FC236}">
                <a16:creationId xmlns:a16="http://schemas.microsoft.com/office/drawing/2014/main" id="{92E457CE-9754-CD97-D846-284060AE96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60162" y="2571193"/>
            <a:ext cx="3409422" cy="389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8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1677-DE75-5908-EBAF-98D33EB27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ISIS Pre-Injector Upgrade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7B06E-EAF3-F4F6-52E0-64F311874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4666027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Three pillars of project:</a:t>
            </a:r>
          </a:p>
          <a:p>
            <a:pPr lvl="1"/>
            <a:r>
              <a:rPr lang="en-GB" dirty="0"/>
              <a:t>RF H</a:t>
            </a:r>
            <a:r>
              <a:rPr lang="en-GB" baseline="30000" dirty="0"/>
              <a:t>- </a:t>
            </a:r>
            <a:r>
              <a:rPr lang="en-GB" dirty="0"/>
              <a:t>ion source.</a:t>
            </a:r>
          </a:p>
          <a:p>
            <a:pPr lvl="2"/>
            <a:r>
              <a:rPr lang="en-GB" dirty="0"/>
              <a:t>Increased reliability</a:t>
            </a:r>
          </a:p>
          <a:p>
            <a:pPr lvl="2"/>
            <a:r>
              <a:rPr lang="en-GB" dirty="0"/>
              <a:t>Better maintainability</a:t>
            </a:r>
          </a:p>
          <a:p>
            <a:pPr lvl="2"/>
            <a:r>
              <a:rPr lang="en-GB" dirty="0"/>
              <a:t>Longer operational lifetime</a:t>
            </a:r>
          </a:p>
          <a:p>
            <a:pPr lvl="1"/>
            <a:r>
              <a:rPr lang="en-GB" dirty="0"/>
              <a:t>Medium-Energy Beam Transport (MEBT)</a:t>
            </a:r>
          </a:p>
          <a:p>
            <a:pPr lvl="2"/>
            <a:r>
              <a:rPr lang="en-GB" dirty="0"/>
              <a:t>6-dimensional matching (q-poles and QWRs)</a:t>
            </a:r>
          </a:p>
          <a:p>
            <a:pPr lvl="2"/>
            <a:r>
              <a:rPr lang="en-GB" dirty="0"/>
              <a:t>Additional trajectory correction</a:t>
            </a:r>
          </a:p>
          <a:p>
            <a:pPr lvl="2"/>
            <a:r>
              <a:rPr lang="en-GB" dirty="0"/>
              <a:t>Additional diagnostics</a:t>
            </a:r>
          </a:p>
          <a:p>
            <a:pPr lvl="1"/>
            <a:r>
              <a:rPr lang="en-GB" dirty="0"/>
              <a:t>Electrostatic Chopper</a:t>
            </a:r>
          </a:p>
          <a:p>
            <a:pPr lvl="2"/>
            <a:r>
              <a:rPr lang="en-GB" dirty="0"/>
              <a:t>Installed in MEBT</a:t>
            </a:r>
          </a:p>
          <a:p>
            <a:pPr lvl="2"/>
            <a:r>
              <a:rPr lang="en-GB" dirty="0"/>
              <a:t>Synchronised to RCS RF</a:t>
            </a:r>
          </a:p>
          <a:p>
            <a:pPr lvl="2"/>
            <a:r>
              <a:rPr lang="en-GB" dirty="0"/>
              <a:t>Controlled low-energy losses (665 keV)</a:t>
            </a:r>
          </a:p>
          <a:p>
            <a:pPr lvl="2"/>
            <a:r>
              <a:rPr lang="en-GB" dirty="0"/>
              <a:t>Potential to mitigate transverse space charge effects</a:t>
            </a:r>
          </a:p>
          <a:p>
            <a:pPr lvl="2"/>
            <a:endParaRPr lang="en-GB" dirty="0"/>
          </a:p>
          <a:p>
            <a:pPr lvl="1"/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19F75C-F2F5-16AA-A0B1-38C54C10A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441" y="2638727"/>
            <a:ext cx="2487849" cy="15972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17090F-9602-841C-0044-64E2F46C5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151" y="2428047"/>
            <a:ext cx="2903690" cy="183601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6CF512F-69CD-F708-6DAF-E19E5069C326}"/>
              </a:ext>
            </a:extLst>
          </p:cNvPr>
          <p:cNvSpPr txBox="1"/>
          <p:nvPr/>
        </p:nvSpPr>
        <p:spPr>
          <a:xfrm>
            <a:off x="6964093" y="6185647"/>
            <a:ext cx="38473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rgbClr val="676767"/>
                </a:solidFill>
              </a:rPr>
              <a:t>Images sourced from [1], [2]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5AB20D9-1BF6-607A-0583-6BA673727F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4933" y="4645993"/>
            <a:ext cx="2287479" cy="114593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11992B9-3560-8A0C-760C-8ED428847CD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11"/>
          <a:stretch>
            <a:fillRect/>
          </a:stretch>
        </p:blipFill>
        <p:spPr>
          <a:xfrm>
            <a:off x="7663934" y="4320910"/>
            <a:ext cx="2267340" cy="147102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BC021-C022-7FBA-632D-74C1BB41AD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4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039F20-7688-B52A-E689-7D4092C63B3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1547" b="17906"/>
          <a:stretch>
            <a:fillRect/>
          </a:stretch>
        </p:blipFill>
        <p:spPr>
          <a:xfrm>
            <a:off x="5151230" y="1170264"/>
            <a:ext cx="5867709" cy="118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66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C7BC3-6F4C-82AE-4A82-55536C1D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MEBT Chopper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3EBE6-0559-4D96-D0DA-91DAE1A21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4359828" cy="4351338"/>
          </a:xfrm>
        </p:spPr>
        <p:txBody>
          <a:bodyPr>
            <a:normAutofit/>
          </a:bodyPr>
          <a:lstStyle/>
          <a:p>
            <a:r>
              <a:rPr lang="en-GB" dirty="0"/>
              <a:t>243 mm electrostatic chopper</a:t>
            </a:r>
            <a:r>
              <a:rPr lang="en-GB" baseline="30000" dirty="0"/>
              <a:t>[3]</a:t>
            </a:r>
            <a:endParaRPr lang="en-GB" dirty="0"/>
          </a:p>
          <a:p>
            <a:r>
              <a:rPr lang="en-GB" dirty="0"/>
              <a:t>Aluminium electrodes (±7.5 kV)</a:t>
            </a:r>
          </a:p>
          <a:p>
            <a:r>
              <a:rPr lang="en-GB" dirty="0"/>
              <a:t>Water-cooled tungsten beam dump</a:t>
            </a:r>
          </a:p>
          <a:p>
            <a:r>
              <a:rPr lang="en-GB" dirty="0"/>
              <a:t>Removes first 100 µs of the injector pulse train</a:t>
            </a:r>
            <a:r>
              <a:rPr lang="en-GB" baseline="30000" dirty="0"/>
              <a:t>[4]</a:t>
            </a:r>
            <a:endParaRPr lang="en-GB" dirty="0"/>
          </a:p>
          <a:p>
            <a:r>
              <a:rPr lang="en-GB" dirty="0"/>
              <a:t>Chops at ring RF frequency (1.34 MHz)</a:t>
            </a:r>
          </a:p>
          <a:p>
            <a:r>
              <a:rPr lang="en-GB" dirty="0"/>
              <a:t>Duty factor of up to 40%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CE4E4C-9573-CCD9-BC68-9D7F0636D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113" y="939800"/>
            <a:ext cx="3204343" cy="17338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00617D-09E5-7122-CE3A-7C8A065EF3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762" y="939800"/>
            <a:ext cx="2286608" cy="214194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04344B5-A55D-3BEE-8A0B-1F825BF973B3}"/>
              </a:ext>
            </a:extLst>
          </p:cNvPr>
          <p:cNvSpPr txBox="1"/>
          <p:nvPr/>
        </p:nvSpPr>
        <p:spPr>
          <a:xfrm>
            <a:off x="6964093" y="6185647"/>
            <a:ext cx="38473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rgbClr val="676767"/>
                </a:solidFill>
              </a:rPr>
              <a:t>Images sourced from [3], [4]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1EF29-651E-137D-35F9-9203F80E6D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5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A2AC4-BC4E-97AA-A261-1BF826CC49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26457" y="3565322"/>
            <a:ext cx="5884393" cy="239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90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491A9-F66B-89BF-B124-6E850ABDB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RF Voltage Programme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60770A-7BFC-EB0B-93A4-CF6F863E45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6700" y="1136709"/>
                <a:ext cx="5928570" cy="4519554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Chopping requires bucket to chop into!</a:t>
                </a:r>
              </a:p>
              <a:p>
                <a:r>
                  <a:rPr lang="en-GB" dirty="0"/>
                  <a:t>Fixed RF frequency</a:t>
                </a:r>
              </a:p>
              <a:p>
                <a:r>
                  <a:rPr lang="en-GB" dirty="0"/>
                  <a:t>Need to:</a:t>
                </a:r>
              </a:p>
              <a:p>
                <a:pPr lvl="1"/>
                <a:r>
                  <a:rPr lang="en-GB" dirty="0"/>
                  <a:t>Maximise bunching factor,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⟨"/>
                            <m:endChr m:val="⟩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num>
                      <m:den>
                        <m:acc>
                          <m:accPr>
                            <m:chr m:val="̂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acc>
                      </m:den>
                    </m:f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Accept full momentum spread </a:t>
                </a:r>
              </a:p>
              <a:p>
                <a:pPr lvl="1"/>
                <a:r>
                  <a:rPr lang="en-GB" dirty="0"/>
                  <a:t>Minimise longitudinal emittance</a:t>
                </a:r>
              </a:p>
              <a:p>
                <a:pPr lvl="1"/>
                <a:r>
                  <a:rPr lang="en-GB" dirty="0"/>
                  <a:t>Stay below microwave instability threshold</a:t>
                </a:r>
              </a:p>
              <a:p>
                <a:r>
                  <a:rPr lang="en-GB" dirty="0"/>
                  <a:t>Choose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dirty="0"/>
                  <a:t> to keep bucket symmetric </a:t>
                </a:r>
              </a:p>
              <a:p>
                <a:r>
                  <a:rPr lang="en-GB" dirty="0"/>
                  <a:t>Bunching factor solely function of harmonic ratio,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GB" dirty="0"/>
              </a:p>
              <a:p>
                <a:r>
                  <a:rPr lang="en-GB" dirty="0"/>
                  <a:t>Fundamental voltage chosen to satisfy other criteria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60770A-7BFC-EB0B-93A4-CF6F863E45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6700" y="1136709"/>
                <a:ext cx="5928570" cy="4519554"/>
              </a:xfrm>
              <a:blipFill>
                <a:blip r:embed="rId3"/>
                <a:stretch>
                  <a:fillRect l="-926" t="-1213" b="-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9485BB8-62CB-F3DC-C0B6-F3B24B131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517" y="652462"/>
            <a:ext cx="5423483" cy="660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95C10E-A31E-DF09-3FA2-A705CD3D4F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9517" y="1509885"/>
            <a:ext cx="2315919" cy="8049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BEEAEF-73AF-244B-CA36-109DA5285850}"/>
              </a:ext>
            </a:extLst>
          </p:cNvPr>
          <p:cNvSpPr txBox="1"/>
          <p:nvPr/>
        </p:nvSpPr>
        <p:spPr>
          <a:xfrm>
            <a:off x="7861965" y="1635348"/>
            <a:ext cx="4446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>
                <a:solidFill>
                  <a:srgbClr val="676767"/>
                </a:solidFill>
              </a:rPr>
              <a:t>[5]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9A6D6B-ABCA-DB7D-94E3-F82869131B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6</a:t>
            </a:fld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9A68565-878C-A604-4F7B-A86F743C3A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05" y="2314808"/>
            <a:ext cx="3902305" cy="445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333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3E29CD8-7AED-5265-EA84-17185BFC7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044" y="168510"/>
            <a:ext cx="2704596" cy="21811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11A112-A098-391D-3626-1845FE8B5E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044" y="4443830"/>
            <a:ext cx="2922709" cy="21811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8A01A8-BE0F-947B-BF2D-DF0396D10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044" y="2312001"/>
            <a:ext cx="2835463" cy="21811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D63E92-9EB0-2199-51E4-30C196F9D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Chopper Working Point Optimisation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D7889-2E20-B393-DA80-DEE697435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4393384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Need to determine working point of chopper</a:t>
            </a:r>
          </a:p>
          <a:p>
            <a:r>
              <a:rPr lang="en-GB" dirty="0"/>
              <a:t>Goal intensity: 300 µA</a:t>
            </a:r>
          </a:p>
          <a:p>
            <a:r>
              <a:rPr lang="en-GB" dirty="0"/>
              <a:t>Assume </a:t>
            </a:r>
          </a:p>
          <a:p>
            <a:pPr lvl="1"/>
            <a:r>
              <a:rPr lang="en-GB" dirty="0"/>
              <a:t>35 mA @ RFQ exit</a:t>
            </a:r>
          </a:p>
          <a:p>
            <a:pPr lvl="1"/>
            <a:r>
              <a:rPr lang="en-GB" dirty="0"/>
              <a:t>Perfect transmission through DTL</a:t>
            </a:r>
          </a:p>
          <a:p>
            <a:r>
              <a:rPr lang="en-GB" dirty="0"/>
              <a:t>Scan chopper phase and duty factor</a:t>
            </a:r>
          </a:p>
          <a:p>
            <a:r>
              <a:rPr lang="en-GB" dirty="0"/>
              <a:t>Optimisation criteria: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dirty="0"/>
              <a:t>0% loss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dirty="0"/>
              <a:t>Maximised bunching factor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dirty="0"/>
              <a:t>Minimised longitudinal emittance</a:t>
            </a:r>
          </a:p>
          <a:p>
            <a:r>
              <a:rPr lang="en-GB" dirty="0"/>
              <a:t>Iterative process with voltage programme optimisation</a:t>
            </a:r>
          </a:p>
          <a:p>
            <a:r>
              <a:rPr lang="en-GB" b="1" dirty="0"/>
              <a:t>WP found at 32% duty, 0° phase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E7725-E6BC-EAD1-E2D1-243DA25530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7</a:t>
            </a:fld>
            <a:endParaRPr lang="en-GB"/>
          </a:p>
        </p:txBody>
      </p:sp>
      <p:pic>
        <p:nvPicPr>
          <p:cNvPr id="11" name="lps_evolution">
            <a:hlinkClick r:id="" action="ppaction://media"/>
            <a:extLst>
              <a:ext uri="{FF2B5EF4-FFF2-40B4-BE49-F238E27FC236}">
                <a16:creationId xmlns:a16="http://schemas.microsoft.com/office/drawing/2014/main" id="{6AC2D0FB-627B-FE34-8C53-7345A60A27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10356" y="1119604"/>
            <a:ext cx="4041442" cy="461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6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27B1E90-DC04-2A8A-F001-E3E5DFFD5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9680"/>
            <a:ext cx="5796282" cy="33121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DAD187-A271-5BD4-AC3A-9D87E9502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Comparison to Normal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67659-B314-5D75-F007-C69413459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81125"/>
            <a:ext cx="11239501" cy="1087755"/>
          </a:xfrm>
        </p:spPr>
        <p:txBody>
          <a:bodyPr numCol="2">
            <a:noAutofit/>
          </a:bodyPr>
          <a:lstStyle/>
          <a:p>
            <a:r>
              <a:rPr lang="en-GB" sz="1800" dirty="0"/>
              <a:t>Clear improvement on beam losses</a:t>
            </a:r>
          </a:p>
          <a:p>
            <a:r>
              <a:rPr lang="en-GB" sz="1800" dirty="0"/>
              <a:t>Small reduction in bunching factor as expected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r>
              <a:rPr lang="en-GB" sz="1800" dirty="0"/>
              <a:t>Good improvement (~15%) in 99% emittance</a:t>
            </a:r>
          </a:p>
          <a:p>
            <a:r>
              <a:rPr lang="en-GB" sz="1800" dirty="0"/>
              <a:t>Slight reduction in peak line density at low energies</a:t>
            </a:r>
          </a:p>
          <a:p>
            <a:endParaRPr lang="en-GB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86280-90CB-8FDE-23CE-FB84F4932E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F70C0D-9EE7-5AF4-FE9F-FD0C668BC7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749" y="2352425"/>
            <a:ext cx="6417905" cy="3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32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7527E-72DB-CB48-4FDD-777F5A7D5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Chopper Working Point Stability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E988D-20D8-F946-F48C-030ACAC09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3599180" cy="4344035"/>
          </a:xfrm>
        </p:spPr>
        <p:txBody>
          <a:bodyPr numCol="1">
            <a:normAutofit/>
          </a:bodyPr>
          <a:lstStyle/>
          <a:p>
            <a:r>
              <a:rPr lang="en-GB" dirty="0"/>
              <a:t>Need to define required chopper stability</a:t>
            </a:r>
          </a:p>
          <a:p>
            <a:r>
              <a:rPr lang="en-GB" dirty="0"/>
              <a:t>Apply gaussian noise to chopper demand </a:t>
            </a:r>
          </a:p>
          <a:p>
            <a:r>
              <a:rPr lang="en-GB" dirty="0"/>
              <a:t>Duty and phase noise investigated independently</a:t>
            </a:r>
          </a:p>
          <a:p>
            <a:r>
              <a:rPr lang="en-GB" dirty="0"/>
              <a:t>40 repeats per noise level</a:t>
            </a:r>
          </a:p>
          <a:p>
            <a:r>
              <a:rPr lang="en-GB" dirty="0"/>
              <a:t>Much more sensitive to phasing jitter</a:t>
            </a:r>
          </a:p>
          <a:p>
            <a:pPr lvl="1"/>
            <a:r>
              <a:rPr lang="en-GB" dirty="0"/>
              <a:t>Ideally &lt; 0.05° (RMS)</a:t>
            </a:r>
          </a:p>
          <a:p>
            <a:r>
              <a:rPr lang="en-GB" dirty="0"/>
              <a:t>Duty factor jitter &lt; 0.5% (RMS)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058A22-9E01-3A20-EC6B-9935EB6B88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9</a:t>
            </a:fld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67D9666-C886-9F6F-92D9-73F36D009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563" y="937550"/>
            <a:ext cx="3700335" cy="56715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5B5262-7B31-4995-0118-9BAE209796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709" y="937550"/>
            <a:ext cx="3790451" cy="567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44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D78E5-DAF3-60E5-8B90-0331E669C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Longitudinal Painting Study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481485-7D18-5522-C8B6-8F4B99DAB1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6699" y="1304925"/>
                <a:ext cx="11522116" cy="1525616"/>
              </a:xfrm>
            </p:spPr>
            <p:txBody>
              <a:bodyPr numCol="2">
                <a:normAutofit fontScale="55000" lnSpcReduction="20000"/>
              </a:bodyPr>
              <a:lstStyle/>
              <a:p>
                <a:r>
                  <a:rPr lang="en-GB" dirty="0"/>
                  <a:t>Chopper phase control enables painting</a:t>
                </a:r>
              </a:p>
              <a:p>
                <a:r>
                  <a:rPr lang="en-GB" dirty="0"/>
                  <a:t>Limited by</a:t>
                </a:r>
              </a:p>
              <a:p>
                <a:pPr lvl="1"/>
                <a:r>
                  <a:rPr lang="en-GB" dirty="0"/>
                  <a:t>Relatively quick longitudinal motion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≈0.005,  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𝑡𝑢𝑟𝑛𝑠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≈190)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Large phase extent of injector beam (1.2</a:t>
                </a:r>
                <a:r>
                  <a:rPr lang="el-GR" dirty="0">
                    <a:ea typeface="Cambria" panose="02040503050406030204" pitchFamily="18" charset="0"/>
                  </a:rPr>
                  <a:t>π</a:t>
                </a:r>
                <a:r>
                  <a:rPr lang="en-GB" dirty="0">
                    <a:ea typeface="Cambria" panose="02040503050406030204" pitchFamily="18" charset="0"/>
                  </a:rPr>
                  <a:t> rad)</a:t>
                </a:r>
              </a:p>
              <a:p>
                <a:r>
                  <a:rPr lang="en-GB" dirty="0">
                    <a:ea typeface="Cambria" panose="02040503050406030204" pitchFamily="18" charset="0"/>
                  </a:rPr>
                  <a:t>Linear painting in phase</a:t>
                </a:r>
              </a:p>
              <a:p>
                <a:pPr lvl="1"/>
                <a:r>
                  <a:rPr lang="en-GB" dirty="0">
                    <a:ea typeface="Cambria" panose="02040503050406030204" pitchFamily="18" charset="0"/>
                  </a:rPr>
                  <a:t>Symmetric, outward, inward</a:t>
                </a:r>
              </a:p>
              <a:p>
                <a:r>
                  <a:rPr lang="en-GB" dirty="0">
                    <a:ea typeface="Cambria" panose="02040503050406030204" pitchFamily="18" charset="0"/>
                  </a:rPr>
                  <a:t>Outward may be beneficial</a:t>
                </a:r>
              </a:p>
              <a:p>
                <a:pPr lvl="1"/>
                <a:r>
                  <a:rPr lang="en-GB" dirty="0">
                    <a:ea typeface="Cambria" panose="02040503050406030204" pitchFamily="18" charset="0"/>
                  </a:rPr>
                  <a:t>Small reduction in peak line density</a:t>
                </a:r>
              </a:p>
              <a:p>
                <a:pPr lvl="1"/>
                <a:r>
                  <a:rPr lang="en-GB" dirty="0">
                    <a:ea typeface="Cambria" panose="02040503050406030204" pitchFamily="18" charset="0"/>
                  </a:rPr>
                  <a:t>Bunching factor marginally affected</a:t>
                </a:r>
              </a:p>
              <a:p>
                <a:r>
                  <a:rPr lang="en-GB" dirty="0">
                    <a:ea typeface="Cambria" panose="02040503050406030204" pitchFamily="18" charset="0"/>
                  </a:rPr>
                  <a:t>Scan ring RF frequency</a:t>
                </a:r>
              </a:p>
              <a:p>
                <a:pPr lvl="1"/>
                <a:r>
                  <a:rPr lang="en-GB" dirty="0">
                    <a:ea typeface="Cambria" panose="02040503050406030204" pitchFamily="18" charset="0"/>
                  </a:rPr>
                  <a:t>Deforms bucket</a:t>
                </a:r>
              </a:p>
              <a:p>
                <a:pPr lvl="1"/>
                <a:r>
                  <a:rPr lang="en-GB" dirty="0">
                    <a:ea typeface="Cambria" panose="02040503050406030204" pitchFamily="18" charset="0"/>
                  </a:rPr>
                  <a:t>Filamentation and trapping losses increase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481485-7D18-5522-C8B6-8F4B99DAB1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6699" y="1304925"/>
                <a:ext cx="11522116" cy="1525616"/>
              </a:xfrm>
              <a:blipFill>
                <a:blip r:embed="rId3"/>
                <a:stretch>
                  <a:fillRect t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AF836-6CBC-D526-9D23-4FE787874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10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D7C8BB-F31A-60EA-75A1-368D40A3DD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480" y="2830541"/>
            <a:ext cx="8507640" cy="389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5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DA759-5C93-B1E7-E3D6-796402BE8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CB6B8-A6F0-5BC7-F483-B6FF6B4D1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MEBT chopper will enable zero-loss injection into ISIS RCS</a:t>
            </a:r>
          </a:p>
          <a:p>
            <a:r>
              <a:rPr lang="en-GB" dirty="0"/>
              <a:t>Voltage program developed for chopped injection mode</a:t>
            </a:r>
          </a:p>
          <a:p>
            <a:r>
              <a:rPr lang="en-GB" dirty="0"/>
              <a:t>Working point determined</a:t>
            </a:r>
          </a:p>
          <a:p>
            <a:r>
              <a:rPr lang="en-GB" dirty="0"/>
              <a:t>Operational stability analysis performed</a:t>
            </a:r>
          </a:p>
          <a:p>
            <a:r>
              <a:rPr lang="en-GB" dirty="0"/>
              <a:t>Chopped injection results in smoother LPS distributions, with </a:t>
            </a:r>
            <a:r>
              <a:rPr lang="en-GB"/>
              <a:t>reduced longitudinal emittance</a:t>
            </a:r>
            <a:endParaRPr lang="en-GB" dirty="0"/>
          </a:p>
          <a:p>
            <a:r>
              <a:rPr lang="en-GB" dirty="0"/>
              <a:t>Small reduction in bunching factor expected, which may impact transverse space charge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Next Steps:</a:t>
            </a:r>
          </a:p>
          <a:p>
            <a:r>
              <a:rPr lang="en-GB" dirty="0"/>
              <a:t>Investigate 2</a:t>
            </a:r>
            <a:r>
              <a:rPr lang="en-GB" baseline="30000" dirty="0"/>
              <a:t>nd</a:t>
            </a:r>
            <a:r>
              <a:rPr lang="en-GB" dirty="0"/>
              <a:t>-harmonic phase sweeps (à la J-PARC RCS </a:t>
            </a:r>
            <a:r>
              <a:rPr lang="en-GB" baseline="30000" dirty="0"/>
              <a:t>[6]</a:t>
            </a:r>
            <a:r>
              <a:rPr lang="en-GB" dirty="0"/>
              <a:t>) </a:t>
            </a:r>
          </a:p>
          <a:p>
            <a:r>
              <a:rPr lang="en-GB" dirty="0"/>
              <a:t>Non-linear chopper phase sweeps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Questions:</a:t>
            </a:r>
          </a:p>
          <a:p>
            <a:r>
              <a:rPr lang="en-GB" dirty="0"/>
              <a:t>Any experience of bunch shaping using ring RF frequency rather than e.g. PIMS?</a:t>
            </a:r>
          </a:p>
          <a:p>
            <a:r>
              <a:rPr lang="en-GB" dirty="0"/>
              <a:t>Successes with painting hollow beams and preserving them</a:t>
            </a:r>
            <a:r>
              <a:rPr lang="en-GB" baseline="30000" dirty="0"/>
              <a:t>[7, 8]</a:t>
            </a:r>
            <a:r>
              <a:rPr lang="en-GB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3C3CA2-B2F3-44A2-65E1-AA894A93B0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62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472B7-55EC-F162-1625-EC1891C96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 your attention!</a:t>
            </a:r>
            <a:br>
              <a:rPr lang="en-GB" dirty="0"/>
            </a:br>
            <a:r>
              <a:rPr lang="en-GB" dirty="0"/>
              <a:t>Any 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B69610-F496-2B0A-1557-FAE58A9BF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359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1C96F-4FA8-D3BB-4E84-283965B0C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32B5C-99B1-F198-588A-186C86CF0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400" dirty="0"/>
              <a:t>[1] ISIS Neutron and Muon Source, </a:t>
            </a:r>
            <a:r>
              <a:rPr lang="en-GB" sz="1400" i="1" dirty="0">
                <a:hlinkClick r:id="rId2"/>
              </a:rPr>
              <a:t>“First Beam through Pre-Injector Test Stand”</a:t>
            </a:r>
            <a:r>
              <a:rPr lang="en-GB" sz="1400" i="1" dirty="0"/>
              <a:t>, </a:t>
            </a:r>
            <a:r>
              <a:rPr lang="en-GB" sz="1400" dirty="0"/>
              <a:t>2026</a:t>
            </a:r>
            <a:endParaRPr lang="en-GB" sz="1400" i="1" dirty="0"/>
          </a:p>
          <a:p>
            <a:pPr marL="0" indent="0">
              <a:buNone/>
            </a:pPr>
            <a:r>
              <a:rPr lang="en-GB" sz="1400" dirty="0"/>
              <a:t>[2] S. R. Lawrie, </a:t>
            </a:r>
            <a:r>
              <a:rPr lang="en-GB" sz="1400" i="1" dirty="0">
                <a:hlinkClick r:id="rId3"/>
              </a:rPr>
              <a:t>“External RF-Coil H</a:t>
            </a:r>
            <a:r>
              <a:rPr lang="en-GB" sz="1400" i="1" baseline="30000" dirty="0">
                <a:hlinkClick r:id="rId3"/>
              </a:rPr>
              <a:t>-</a:t>
            </a:r>
            <a:r>
              <a:rPr lang="en-GB" sz="1400" i="1" dirty="0">
                <a:hlinkClick r:id="rId3"/>
              </a:rPr>
              <a:t> Ion Source Commissioning”</a:t>
            </a:r>
            <a:r>
              <a:rPr lang="en-GB" sz="1400" i="1" dirty="0"/>
              <a:t>, presented at ICIS2021, </a:t>
            </a:r>
            <a:r>
              <a:rPr lang="en-GB" sz="1400" dirty="0"/>
              <a:t>Canada (2021)</a:t>
            </a:r>
          </a:p>
          <a:p>
            <a:pPr marL="0" indent="0">
              <a:buNone/>
            </a:pPr>
            <a:r>
              <a:rPr lang="en-GB" sz="1400" dirty="0"/>
              <a:t>[3] J. Speed, A. </a:t>
            </a:r>
            <a:r>
              <a:rPr lang="en-GB" sz="1400" dirty="0" err="1"/>
              <a:t>Avaroglu</a:t>
            </a:r>
            <a:r>
              <a:rPr lang="en-GB" sz="1400" dirty="0"/>
              <a:t> and I. Rodriguez, </a:t>
            </a:r>
            <a:r>
              <a:rPr lang="en-GB" sz="1400" i="1" dirty="0"/>
              <a:t>“Practical Design and Manufacturing of the New ISIS MEBT Chopper”, in proc. of IPAC24, </a:t>
            </a:r>
            <a:r>
              <a:rPr lang="en-GB" sz="1400" dirty="0"/>
              <a:t>USA (2024), </a:t>
            </a:r>
            <a:r>
              <a:rPr lang="en-GB" sz="1400" dirty="0" err="1"/>
              <a:t>doi</a:t>
            </a:r>
            <a:r>
              <a:rPr lang="en-GB" sz="1400" dirty="0"/>
              <a:t>: 10.18429/JACoW-IPAC2024-THPR19</a:t>
            </a:r>
          </a:p>
          <a:p>
            <a:pPr marL="0" indent="0">
              <a:buNone/>
            </a:pPr>
            <a:r>
              <a:rPr lang="en-GB" sz="1400" dirty="0"/>
              <a:t>[4] I. Rodriguez, S. Lawrie, and J. Speed, “</a:t>
            </a:r>
            <a:r>
              <a:rPr lang="en-GB" sz="1400" i="1" dirty="0"/>
              <a:t>DESIGN OF AN ELECTROSTATIC CHOPPER FOR THE NEW ISIS MEBT”, in proc. of IPAC23, </a:t>
            </a:r>
            <a:r>
              <a:rPr lang="en-GB" sz="1400" dirty="0"/>
              <a:t>Italy (2023), </a:t>
            </a:r>
            <a:r>
              <a:rPr lang="en-GB" sz="1400" dirty="0" err="1"/>
              <a:t>doi</a:t>
            </a:r>
            <a:r>
              <a:rPr lang="en-GB" sz="1400" dirty="0"/>
              <a:t>: 10.18429/JACoW-IPAC2023-TUPM016</a:t>
            </a:r>
            <a:endParaRPr lang="en-GB" sz="1400" i="1" dirty="0"/>
          </a:p>
          <a:p>
            <a:pPr marL="0" indent="0">
              <a:buNone/>
            </a:pPr>
            <a:r>
              <a:rPr lang="en-GB" sz="1400" dirty="0"/>
              <a:t>[5] S. Y. Lee , </a:t>
            </a:r>
            <a:r>
              <a:rPr lang="en-GB" sz="1400" i="1" dirty="0"/>
              <a:t>“Accelerator Physics”, </a:t>
            </a:r>
            <a:r>
              <a:rPr lang="en-GB" sz="1400" dirty="0"/>
              <a:t>Singapore (1999), World Scientific, ISBN: 981-02-3709-X</a:t>
            </a:r>
          </a:p>
          <a:p>
            <a:pPr marL="0" indent="0">
              <a:buNone/>
            </a:pPr>
            <a:r>
              <a:rPr lang="en-GB" sz="1400" dirty="0"/>
              <a:t>[6] F. Tamura </a:t>
            </a:r>
            <a:r>
              <a:rPr lang="en-GB" sz="1400" i="1" dirty="0"/>
              <a:t>et al., “Longitudinal painting with large amplitude second harmonic rf voltages in the rapid cycling synchrotron of the Japan Proton Accelerator Research Complex”, in Phys. Rev. STAB, 12</a:t>
            </a:r>
            <a:r>
              <a:rPr lang="en-GB" sz="1400" dirty="0"/>
              <a:t>, 041001 (2009), </a:t>
            </a:r>
            <a:r>
              <a:rPr lang="en-GB" sz="1400" dirty="0" err="1"/>
              <a:t>doi</a:t>
            </a:r>
            <a:r>
              <a:rPr lang="en-GB" sz="1400" dirty="0"/>
              <a:t>: 10.1103/PhysRevSTAB.12.041001 </a:t>
            </a:r>
          </a:p>
          <a:p>
            <a:pPr marL="0" indent="0">
              <a:buNone/>
            </a:pPr>
            <a:r>
              <a:rPr lang="en-GB" sz="1400" dirty="0"/>
              <a:t>[7] A. Oeftiger, S. Hancock and G. </a:t>
            </a:r>
            <a:r>
              <a:rPr lang="en-GB" sz="1400" dirty="0" err="1"/>
              <a:t>Rumolo</a:t>
            </a:r>
            <a:r>
              <a:rPr lang="en-GB" sz="1400" dirty="0"/>
              <a:t>, “</a:t>
            </a:r>
            <a:r>
              <a:rPr lang="en-GB" sz="1400" i="1" dirty="0"/>
              <a:t>Space Charge Mitigation with Longitudinally Hollow Bunches”, in proc. of  HB2016, </a:t>
            </a:r>
            <a:r>
              <a:rPr lang="en-GB" sz="1400" dirty="0"/>
              <a:t>Sweden (2016)</a:t>
            </a:r>
            <a:r>
              <a:rPr lang="en-GB" sz="1400" i="1" dirty="0"/>
              <a:t>, </a:t>
            </a:r>
            <a:r>
              <a:rPr lang="en-GB" sz="1400" dirty="0"/>
              <a:t>doi:10.18429/JACoW-HB2016-MOPR026</a:t>
            </a:r>
          </a:p>
          <a:p>
            <a:pPr marL="0" indent="0">
              <a:buNone/>
            </a:pPr>
            <a:r>
              <a:rPr lang="en-GB" sz="1400" dirty="0"/>
              <a:t>[8] V. Forte </a:t>
            </a:r>
            <a:r>
              <a:rPr lang="en-GB" sz="1400" i="1" dirty="0"/>
              <a:t>et al. “THE PSB OPERATIONAL SCENARIO WITH LONGITUDINAL PAINTING INJECTION IN THE POST-LIU ERA”, in proc. of IPAC17, </a:t>
            </a:r>
            <a:r>
              <a:rPr lang="en-GB" sz="1400" dirty="0"/>
              <a:t>WEPVA035, Denmark (2017), </a:t>
            </a:r>
            <a:r>
              <a:rPr lang="en-GB" sz="1400" dirty="0" err="1"/>
              <a:t>doi</a:t>
            </a:r>
            <a:r>
              <a:rPr lang="en-GB" sz="1400" dirty="0"/>
              <a:t>: 10.18429/JACoW-IPAC2017-WEPVA035</a:t>
            </a:r>
            <a:endParaRPr lang="en-GB" sz="14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90311-2CC7-9196-7288-10A20F5302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FE81C-0B67-44F9-8ABF-F37314612FC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141819"/>
      </p:ext>
    </p:extLst>
  </p:cSld>
  <p:clrMapOvr>
    <a:masterClrMapping/>
  </p:clrMapOvr>
</p:sld>
</file>

<file path=ppt/theme/theme1.xml><?xml version="1.0" encoding="utf-8"?>
<a:theme xmlns:a="http://schemas.openxmlformats.org/drawingml/2006/main" name="1_Title slide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ISIS STFC">
      <a:majorFont>
        <a:latin typeface="Moderat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IS PowerPoint template_ModeratRoboto.pptx" id="{ADACC75E-658E-4A25-8973-792674F1B6C6}" vid="{D2BBA4EE-8E70-4DFC-817F-5D0150137417}"/>
    </a:ext>
  </a:extLst>
</a:theme>
</file>

<file path=ppt/theme/theme2.xml><?xml version="1.0" encoding="utf-8"?>
<a:theme xmlns:a="http://schemas.openxmlformats.org/drawingml/2006/main" name="2_Triangle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ISIS STFC">
      <a:majorFont>
        <a:latin typeface="Moderat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IS PowerPoint template_ModeratRoboto.pptx" id="{ADACC75E-658E-4A25-8973-792674F1B6C6}" vid="{140AC190-FB6B-47A0-A457-B01CADFAE265}"/>
    </a:ext>
  </a:extLst>
</a:theme>
</file>

<file path=ppt/theme/theme3.xml><?xml version="1.0" encoding="utf-8"?>
<a:theme xmlns:a="http://schemas.openxmlformats.org/drawingml/2006/main" name="3_Pattern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ISIS STFC">
      <a:majorFont>
        <a:latin typeface="Moderat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IS PowerPoint template_ModeratRoboto.pptx" id="{ADACC75E-658E-4A25-8973-792674F1B6C6}" vid="{706C0512-B4EB-43C0-AA4A-7DD6AD13B418}"/>
    </a:ext>
  </a:extLst>
</a:theme>
</file>

<file path=ppt/theme/theme4.xml><?xml version="1.0" encoding="utf-8"?>
<a:theme xmlns:a="http://schemas.openxmlformats.org/drawingml/2006/main" name="4_Blank Layout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ISIS STFC">
      <a:majorFont>
        <a:latin typeface="Moderat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IS PowerPoint template_ModeratRoboto.pptx" id="{ADACC75E-658E-4A25-8973-792674F1B6C6}" vid="{8541556E-5D45-418C-A786-3CB96809BA5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f0fd2c-5b8a-4328-93ca-9b3487cc7594" xsi:nil="true"/>
    <lcf76f155ced4ddcb4097134ff3c332f xmlns="05955ea2-72f0-4590-831b-d7a5408ad73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8DB3B9831E8349A03FE226DA0848BF" ma:contentTypeVersion="16" ma:contentTypeDescription="Create a new document." ma:contentTypeScope="" ma:versionID="8abbd27cb742173535acf769a85ef3c3">
  <xsd:schema xmlns:xsd="http://www.w3.org/2001/XMLSchema" xmlns:xs="http://www.w3.org/2001/XMLSchema" xmlns:p="http://schemas.microsoft.com/office/2006/metadata/properties" xmlns:ns2="05955ea2-72f0-4590-831b-d7a5408ad737" xmlns:ns3="1cf0fd2c-5b8a-4328-93ca-9b3487cc7594" targetNamespace="http://schemas.microsoft.com/office/2006/metadata/properties" ma:root="true" ma:fieldsID="181d29871055d7e7e922727bfc3faff2" ns2:_="" ns3:_="">
    <xsd:import namespace="05955ea2-72f0-4590-831b-d7a5408ad737"/>
    <xsd:import namespace="1cf0fd2c-5b8a-4328-93ca-9b3487cc75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955ea2-72f0-4590-831b-d7a5408ad7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e07c91c-676c-4292-ab42-0332d43006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0fd2c-5b8a-4328-93ca-9b3487cc759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8cee57a-9381-4fe1-abc0-639fdb1ed786}" ma:internalName="TaxCatchAll" ma:showField="CatchAllData" ma:web="1cf0fd2c-5b8a-4328-93ca-9b3487cc75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62D15E-264E-46BA-8227-F78B9A4A7183}">
  <ds:schemaRefs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1cf0fd2c-5b8a-4328-93ca-9b3487cc7594"/>
    <ds:schemaRef ds:uri="http://schemas.microsoft.com/office/2006/documentManagement/types"/>
    <ds:schemaRef ds:uri="05955ea2-72f0-4590-831b-d7a5408ad737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30F9782-2343-4B97-89BC-81D13207A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955ea2-72f0-4590-831b-d7a5408ad737"/>
    <ds:schemaRef ds:uri="1cf0fd2c-5b8a-4328-93ca-9b3487cc75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B8F5E0-6443-4F3B-85F5-E23BF401A05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ISIS PowerPoint template_ModeratRoboto</Template>
  <TotalTime>15733</TotalTime>
  <Words>1129</Words>
  <Application>Microsoft Office PowerPoint</Application>
  <PresentationFormat>Widescreen</PresentationFormat>
  <Paragraphs>180</Paragraphs>
  <Slides>13</Slides>
  <Notes>11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Aptos</vt:lpstr>
      <vt:lpstr>Arial</vt:lpstr>
      <vt:lpstr>Moderat Medium</vt:lpstr>
      <vt:lpstr>Cambria Math</vt:lpstr>
      <vt:lpstr>Cambria</vt:lpstr>
      <vt:lpstr>Roboto</vt:lpstr>
      <vt:lpstr>Calibri</vt:lpstr>
      <vt:lpstr>1_Title slide</vt:lpstr>
      <vt:lpstr>2_Triangles</vt:lpstr>
      <vt:lpstr>3_Pattern</vt:lpstr>
      <vt:lpstr>4_Blank Layouts</vt:lpstr>
      <vt:lpstr>Injection Studies for the ISIS Pre-Injector Upgrade</vt:lpstr>
      <vt:lpstr>Overview</vt:lpstr>
      <vt:lpstr>Current ISIS Injection</vt:lpstr>
      <vt:lpstr>ISIS Pre-Injector Upgrade Project</vt:lpstr>
      <vt:lpstr>MEBT Chopper</vt:lpstr>
      <vt:lpstr>RF Voltage Programme</vt:lpstr>
      <vt:lpstr>Chopper Working Point Optimisation</vt:lpstr>
      <vt:lpstr>Comparison to Normal Operation</vt:lpstr>
      <vt:lpstr>Chopper Working Point Stability</vt:lpstr>
      <vt:lpstr>Longitudinal Painting Study</vt:lpstr>
      <vt:lpstr>Summary</vt:lpstr>
      <vt:lpstr>Thank you for your attention! Any questions?</vt:lpstr>
      <vt:lpstr>References</vt:lpstr>
    </vt:vector>
  </TitlesOfParts>
  <Company>STFC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Kyle, Billy (STFC,RAL,ISIS)</dc:creator>
  <cp:lastModifiedBy>Kyle, Billy (STFC,RAL,ISIS)</cp:lastModifiedBy>
  <cp:revision>2</cp:revision>
  <dcterms:created xsi:type="dcterms:W3CDTF">2026-09-16T09:29:56Z</dcterms:created>
  <dcterms:modified xsi:type="dcterms:W3CDTF">2026-10-01T13:12:27Z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0x0101001D8DB3B9831E8349A03FE226DA0848BF</vt:lpwstr>
  </property>
  <property fmtid="{D5CDD505-2E9C-101B-9397-08002B2CF9AE}" pid="3" name="MediaServiceImageTags">
    <vt:lpwstr/>
  </property>
</Properties>
</file>