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media/image2.jpeg" ContentType="image/jpeg"/>
  <Override PartName="/ppt/theme/theme2.xml" ContentType="application/vnd.openxmlformats-officedocument.theme+xml"/>
  <Override PartName="/ppt/media/image3.jpeg" ContentType="image/jpeg"/>
  <Override PartName="/ppt/media/image4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ヒラギノ角ゴ ProN W3"/>
        <a:ea typeface="ヒラギノ角ゴ ProN W3"/>
        <a:cs typeface="ヒラギノ角ゴ ProN W3"/>
        <a:sym typeface="ヒラギノ角ゴ ProN W3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ヒラギノ角ゴ ProN W3"/>
        <a:ea typeface="ヒラギノ角ゴ ProN W3"/>
        <a:cs typeface="ヒラギノ角ゴ ProN W3"/>
        <a:sym typeface="ヒラギノ角ゴ ProN W3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ヒラギノ角ゴ ProN W3"/>
        <a:ea typeface="ヒラギノ角ゴ ProN W3"/>
        <a:cs typeface="ヒラギノ角ゴ ProN W3"/>
        <a:sym typeface="ヒラギノ角ゴ ProN W3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ヒラギノ角ゴ ProN W3"/>
        <a:ea typeface="ヒラギノ角ゴ ProN W3"/>
        <a:cs typeface="ヒラギノ角ゴ ProN W3"/>
        <a:sym typeface="ヒラギノ角ゴ ProN W3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ヒラギノ角ゴ ProN W3"/>
        <a:ea typeface="ヒラギノ角ゴ ProN W3"/>
        <a:cs typeface="ヒラギノ角ゴ ProN W3"/>
        <a:sym typeface="ヒラギノ角ゴ ProN W3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ヒラギノ角ゴ ProN W3"/>
        <a:ea typeface="ヒラギノ角ゴ ProN W3"/>
        <a:cs typeface="ヒラギノ角ゴ ProN W3"/>
        <a:sym typeface="ヒラギノ角ゴ ProN W3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ヒラギノ角ゴ ProN W3"/>
        <a:ea typeface="ヒラギノ角ゴ ProN W3"/>
        <a:cs typeface="ヒラギノ角ゴ ProN W3"/>
        <a:sym typeface="ヒラギノ角ゴ ProN W3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ヒラギノ角ゴ ProN W3"/>
        <a:ea typeface="ヒラギノ角ゴ ProN W3"/>
        <a:cs typeface="ヒラギノ角ゴ ProN W3"/>
        <a:sym typeface="ヒラギノ角ゴ ProN W3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ヒラギノ角ゴ ProN W3"/>
        <a:ea typeface="ヒラギノ角ゴ ProN W3"/>
        <a:cs typeface="ヒラギノ角ゴ ProN W3"/>
        <a:sym typeface="ヒラギノ角ゴ ProN W3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ヒラギノ角ゴ ProN W3"/>
          <a:ea typeface="ヒラギノ角ゴ ProN W3"/>
          <a:cs typeface="ヒラギノ角ゴ ProN W3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1" name="Shape 15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1pPr>
    <a:lvl2pPr indent="228600"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2pPr>
    <a:lvl3pPr indent="457200"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3pPr>
    <a:lvl4pPr indent="685800"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4pPr>
    <a:lvl5pPr indent="914400"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5pPr>
    <a:lvl6pPr indent="1143000"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6pPr>
    <a:lvl7pPr indent="1371600"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7pPr>
    <a:lvl8pPr indent="1600200"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8pPr>
    <a:lvl9pPr indent="1828800" defTabSz="457200" latinLnBrk="0">
      <a:lnSpc>
        <a:spcPct val="117999"/>
      </a:lnSpc>
      <a:defRPr sz="2200">
        <a:latin typeface="ヒラギノ角ゴ ProN W3"/>
        <a:ea typeface="ヒラギノ角ゴ ProN W3"/>
        <a:cs typeface="ヒラギノ角ゴ ProN W3"/>
        <a:sym typeface="ヒラギノ角ゴ ProN W3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タイトルのコピー.jpg" descr="タイトルのコピー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218"/>
            <a:ext cx="24384000" cy="13711565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作者と日付"/>
          <p:cNvSpPr txBox="1"/>
          <p:nvPr>
            <p:ph type="body" sz="quarter" idx="21" hasCustomPrompt="1"/>
          </p:nvPr>
        </p:nvSpPr>
        <p:spPr>
          <a:xfrm>
            <a:off x="693340" y="11060876"/>
            <a:ext cx="11307765" cy="2193324"/>
          </a:xfrm>
          <a:prstGeom prst="rect">
            <a:avLst/>
          </a:prstGeom>
        </p:spPr>
        <p:txBody>
          <a:bodyPr lIns="45719" tIns="45719" rIns="45719" bIns="45719"/>
          <a:lstStyle>
            <a:lvl1pPr defTabSz="825500">
              <a:lnSpc>
                <a:spcPct val="100000"/>
              </a:lnSpc>
              <a:spcBef>
                <a:spcPts val="0"/>
              </a:spcBef>
              <a:defRPr sz="5000">
                <a:ln w="12700" cap="flat">
                  <a:solidFill>
                    <a:srgbClr val="FFFFFF"/>
                  </a:solidFill>
                  <a:prstDash val="solid"/>
                  <a:miter lim="400000"/>
                </a:ln>
                <a:solidFill>
                  <a:srgbClr val="FFFFFF"/>
                </a:solidFill>
                <a:effectLst>
                  <a:outerShdw sx="100000" sy="100000" kx="0" ky="0" algn="b" rotWithShape="0" blurRad="190500" dist="0" dir="18900000">
                    <a:srgbClr val="0000FF"/>
                  </a:outerShdw>
                </a:effectLst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1pPr>
          </a:lstStyle>
          <a:p>
            <a:pPr/>
            <a:r>
              <a:t>作者と日付</a:t>
            </a:r>
          </a:p>
        </p:txBody>
      </p:sp>
      <p:sp>
        <p:nvSpPr>
          <p:cNvPr id="14" name="プレゼンテーションのタイトル"/>
          <p:cNvSpPr txBox="1"/>
          <p:nvPr>
            <p:ph type="title" hasCustomPrompt="1"/>
          </p:nvPr>
        </p:nvSpPr>
        <p:spPr>
          <a:xfrm>
            <a:off x="1206498" y="4167682"/>
            <a:ext cx="21971004" cy="2741449"/>
          </a:xfrm>
          <a:prstGeom prst="rect">
            <a:avLst/>
          </a:prstGeom>
          <a:effectLst/>
        </p:spPr>
        <p:txBody>
          <a:bodyPr anchor="ctr"/>
          <a:lstStyle>
            <a:lvl1pPr algn="ctr">
              <a:defRPr b="1" i="1" spc="-130" sz="6500">
                <a:ln w="12700" cap="flat">
                  <a:solidFill>
                    <a:srgbClr val="FFFFFF"/>
                  </a:solidFill>
                  <a:prstDash val="solid"/>
                  <a:miter lim="400000"/>
                </a:ln>
                <a:solidFill>
                  <a:srgbClr val="FE4110"/>
                </a:solidFill>
                <a:effectLst>
                  <a:outerShdw sx="100000" sy="100000" kx="0" ky="0" algn="b" rotWithShape="0" blurRad="381000" dist="0" dir="16200000">
                    <a:srgbClr val="EB522B"/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プレゼンテーションのタイトル</a:t>
            </a:r>
          </a:p>
        </p:txBody>
      </p:sp>
      <p:sp>
        <p:nvSpPr>
          <p:cNvPr id="15" name="本文レベル1…"/>
          <p:cNvSpPr txBox="1"/>
          <p:nvPr>
            <p:ph type="body" sz="quarter" idx="1" hasCustomPrompt="1"/>
          </p:nvPr>
        </p:nvSpPr>
        <p:spPr>
          <a:xfrm>
            <a:off x="14361021" y="204324"/>
            <a:ext cx="9858574" cy="2894708"/>
          </a:xfrm>
          <a:prstGeom prst="rect">
            <a:avLst/>
          </a:prstGeom>
          <a:effectLst>
            <a:outerShdw sx="100000" sy="100000" kx="0" ky="0" algn="b" rotWithShape="0" blurRad="101600" dist="0" dir="5400000">
              <a:srgbClr val="65B057">
                <a:alpha val="50000"/>
              </a:srgbClr>
            </a:outerShdw>
          </a:effectLst>
        </p:spPr>
        <p:txBody>
          <a:bodyPr/>
          <a:lstStyle>
            <a:lvl1pPr algn="r" defTabSz="825500">
              <a:lnSpc>
                <a:spcPct val="100000"/>
              </a:lnSpc>
              <a:spcBef>
                <a:spcPts val="0"/>
              </a:spcBef>
              <a:defRPr sz="3500"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solidFill>
                  <a:srgbClr val="FFFFFF"/>
                </a:solidFill>
                <a:effectLst>
                  <a:outerShdw sx="100000" sy="100000" kx="0" ky="0" algn="b" rotWithShape="0" blurRad="254000" dist="0" dir="18900000">
                    <a:srgbClr val="008000"/>
                  </a:outerShdw>
                </a:effectLst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1pPr>
            <a:lvl2pPr algn="r" defTabSz="825500">
              <a:lnSpc>
                <a:spcPct val="100000"/>
              </a:lnSpc>
              <a:spcBef>
                <a:spcPts val="0"/>
              </a:spcBef>
              <a:defRPr sz="3500"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solidFill>
                  <a:srgbClr val="FFFFFF"/>
                </a:solidFill>
                <a:effectLst>
                  <a:outerShdw sx="100000" sy="100000" kx="0" ky="0" algn="b" rotWithShape="0" blurRad="254000" dist="0" dir="18900000">
                    <a:srgbClr val="008000"/>
                  </a:outerShdw>
                </a:effectLst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2pPr>
            <a:lvl3pPr algn="r" defTabSz="825500">
              <a:lnSpc>
                <a:spcPct val="100000"/>
              </a:lnSpc>
              <a:spcBef>
                <a:spcPts val="0"/>
              </a:spcBef>
              <a:defRPr sz="3500"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solidFill>
                  <a:srgbClr val="FFFFFF"/>
                </a:solidFill>
                <a:effectLst>
                  <a:outerShdw sx="100000" sy="100000" kx="0" ky="0" algn="b" rotWithShape="0" blurRad="254000" dist="0" dir="18900000">
                    <a:srgbClr val="008000"/>
                  </a:outerShdw>
                </a:effectLst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3pPr>
            <a:lvl4pPr algn="r" defTabSz="825500">
              <a:lnSpc>
                <a:spcPct val="100000"/>
              </a:lnSpc>
              <a:spcBef>
                <a:spcPts val="0"/>
              </a:spcBef>
              <a:defRPr sz="3500"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solidFill>
                  <a:srgbClr val="FFFFFF"/>
                </a:solidFill>
                <a:effectLst>
                  <a:outerShdw sx="100000" sy="100000" kx="0" ky="0" algn="b" rotWithShape="0" blurRad="254000" dist="0" dir="18900000">
                    <a:srgbClr val="008000"/>
                  </a:outerShdw>
                </a:effectLst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4pPr>
            <a:lvl5pPr algn="r" defTabSz="825500">
              <a:lnSpc>
                <a:spcPct val="100000"/>
              </a:lnSpc>
              <a:spcBef>
                <a:spcPts val="0"/>
              </a:spcBef>
              <a:defRPr sz="3500"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solidFill>
                  <a:srgbClr val="FFFFFF"/>
                </a:solidFill>
                <a:effectLst>
                  <a:outerShdw sx="100000" sy="100000" kx="0" ky="0" algn="b" rotWithShape="0" blurRad="254000" dist="0" dir="18900000">
                    <a:srgbClr val="008000"/>
                  </a:outerShdw>
                </a:effectLst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5pPr>
          </a:lstStyle>
          <a:p>
            <a:pPr/>
            <a:r>
              <a:t>プレゼンテーションのサブタイトル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6" name="スライド番号"/>
          <p:cNvSpPr txBox="1"/>
          <p:nvPr>
            <p:ph type="sldNum" sz="quarter" idx="2"/>
          </p:nvPr>
        </p:nvSpPr>
        <p:spPr>
          <a:xfrm>
            <a:off x="11978411" y="13125398"/>
            <a:ext cx="414681" cy="330201"/>
          </a:xfrm>
          <a:prstGeom prst="rect">
            <a:avLst/>
          </a:prstGeom>
        </p:spPr>
        <p:txBody>
          <a:bodyPr/>
          <a:lstStyle>
            <a:lvl1pPr algn="ctr">
              <a:defRPr b="0" i="0" sz="1800">
                <a:solidFill>
                  <a:srgbClr val="000000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pPr>
              <a:defRPr>
                <a:ln>
                  <a:noFill/>
                </a:ln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タイトル&amp;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666699290_02_crop_3159x1892.jpg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4" name="プレゼンテーションのタイトル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  <a:effectLst/>
        </p:spPr>
        <p:txBody>
          <a:bodyPr anchor="b"/>
          <a:lstStyle>
            <a:lvl1pPr>
              <a:defRPr spc="-232" sz="11600">
                <a:solidFill>
                  <a:srgbClr val="000000"/>
                </a:solidFill>
                <a:latin typeface="+mn-lt"/>
                <a:ea typeface="+mn-ea"/>
                <a:cs typeface="+mn-cs"/>
                <a:sym typeface="ヒラギノ角ゴ ProN W6"/>
              </a:defRPr>
            </a:lvl1pPr>
          </a:lstStyle>
          <a:p>
            <a:pPr>
              <a:defRPr>
                <a:ln>
                  <a:noFill/>
                </a:ln>
                <a:effectLst/>
              </a:defRPr>
            </a:pPr>
            <a:r>
              <a:t>プレゼンテーションのタイトル</a:t>
            </a:r>
          </a:p>
        </p:txBody>
      </p:sp>
      <p:sp>
        <p:nvSpPr>
          <p:cNvPr id="25" name="作者と日付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defTabSz="825500">
              <a:lnSpc>
                <a:spcPct val="100000"/>
              </a:lnSpc>
              <a:spcBef>
                <a:spcPts val="0"/>
              </a:spcBef>
              <a:defRPr sz="3600">
                <a:latin typeface="+mn-lt"/>
                <a:ea typeface="+mn-ea"/>
                <a:cs typeface="+mn-cs"/>
                <a:sym typeface="ヒラギノ角ゴ ProN W6"/>
              </a:defRPr>
            </a:lvl1pPr>
          </a:lstStyle>
          <a:p>
            <a:pPr/>
            <a:r>
              <a:t>作者と日付</a:t>
            </a:r>
          </a:p>
        </p:txBody>
      </p:sp>
      <p:sp>
        <p:nvSpPr>
          <p:cNvPr id="26" name="本文レベル1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spcBef>
                <a:spcPts val="0"/>
              </a:spcBef>
              <a:defRPr sz="5500">
                <a:latin typeface="+mn-lt"/>
                <a:ea typeface="+mn-ea"/>
                <a:cs typeface="+mn-cs"/>
                <a:sym typeface="ヒラギノ角ゴ ProN W6"/>
              </a:defRPr>
            </a:lvl1pPr>
            <a:lvl2pPr defTabSz="825500">
              <a:lnSpc>
                <a:spcPct val="100000"/>
              </a:lnSpc>
              <a:spcBef>
                <a:spcPts val="0"/>
              </a:spcBef>
              <a:defRPr sz="5500">
                <a:latin typeface="+mn-lt"/>
                <a:ea typeface="+mn-ea"/>
                <a:cs typeface="+mn-cs"/>
                <a:sym typeface="ヒラギノ角ゴ ProN W6"/>
              </a:defRPr>
            </a:lvl2pPr>
            <a:lvl3pPr defTabSz="825500">
              <a:lnSpc>
                <a:spcPct val="100000"/>
              </a:lnSpc>
              <a:spcBef>
                <a:spcPts val="0"/>
              </a:spcBef>
              <a:defRPr sz="5500">
                <a:latin typeface="+mn-lt"/>
                <a:ea typeface="+mn-ea"/>
                <a:cs typeface="+mn-cs"/>
                <a:sym typeface="ヒラギノ角ゴ ProN W6"/>
              </a:defRPr>
            </a:lvl3pPr>
            <a:lvl4pPr defTabSz="825500">
              <a:lnSpc>
                <a:spcPct val="100000"/>
              </a:lnSpc>
              <a:spcBef>
                <a:spcPts val="0"/>
              </a:spcBef>
              <a:defRPr sz="5500">
                <a:latin typeface="+mn-lt"/>
                <a:ea typeface="+mn-ea"/>
                <a:cs typeface="+mn-cs"/>
                <a:sym typeface="ヒラギノ角ゴ ProN W6"/>
              </a:defRPr>
            </a:lvl4pPr>
            <a:lvl5pPr defTabSz="825500">
              <a:lnSpc>
                <a:spcPct val="100000"/>
              </a:lnSpc>
              <a:spcBef>
                <a:spcPts val="0"/>
              </a:spcBef>
              <a:defRPr sz="5500">
                <a:latin typeface="+mn-lt"/>
                <a:ea typeface="+mn-ea"/>
                <a:cs typeface="+mn-cs"/>
                <a:sym typeface="ヒラギノ角ゴ ProN W6"/>
              </a:defRPr>
            </a:lvl5pPr>
          </a:lstStyle>
          <a:p>
            <a:pPr/>
            <a:r>
              <a:t>プレゼンテーションのサブタイトル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7" name="スライド番号"/>
          <p:cNvSpPr txBox="1"/>
          <p:nvPr>
            <p:ph type="sldNum" sz="quarter" idx="2"/>
          </p:nvPr>
        </p:nvSpPr>
        <p:spPr>
          <a:xfrm>
            <a:off x="11978411" y="13125398"/>
            <a:ext cx="414681" cy="330201"/>
          </a:xfrm>
          <a:prstGeom prst="rect">
            <a:avLst/>
          </a:prstGeom>
        </p:spPr>
        <p:txBody>
          <a:bodyPr/>
          <a:lstStyle>
            <a:lvl1pPr algn="ctr">
              <a:defRPr b="0" i="0" sz="1800">
                <a:solidFill>
                  <a:srgbClr val="000000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pPr>
              <a:defRPr>
                <a:ln>
                  <a:noFill/>
                </a:ln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タイトル&amp;画像（代替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910457886_1434x1669.jpg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5" name="スライドのタイトル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  <a:effectLst/>
        </p:spPr>
        <p:txBody>
          <a:bodyPr anchor="b"/>
          <a:lstStyle>
            <a:lvl1pPr>
              <a:defRPr spc="-170" sz="8500">
                <a:solidFill>
                  <a:srgbClr val="000000"/>
                </a:solidFill>
                <a:latin typeface="+mn-lt"/>
                <a:ea typeface="+mn-ea"/>
                <a:cs typeface="+mn-cs"/>
                <a:sym typeface="ヒラギノ角ゴ ProN W6"/>
              </a:defRPr>
            </a:lvl1pPr>
          </a:lstStyle>
          <a:p>
            <a:pPr>
              <a:defRPr>
                <a:ln>
                  <a:noFill/>
                </a:ln>
                <a:effectLst/>
              </a:defRPr>
            </a:pPr>
            <a:r>
              <a:t>スライドのタイトル</a:t>
            </a:r>
          </a:p>
        </p:txBody>
      </p:sp>
      <p:sp>
        <p:nvSpPr>
          <p:cNvPr id="36" name="本文レベル1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spcBef>
                <a:spcPts val="0"/>
              </a:spcBef>
              <a:defRPr sz="5500">
                <a:latin typeface="+mn-lt"/>
                <a:ea typeface="+mn-ea"/>
                <a:cs typeface="+mn-cs"/>
                <a:sym typeface="ヒラギノ角ゴ ProN W6"/>
              </a:defRPr>
            </a:lvl1pPr>
            <a:lvl2pPr defTabSz="825500">
              <a:lnSpc>
                <a:spcPct val="100000"/>
              </a:lnSpc>
              <a:spcBef>
                <a:spcPts val="0"/>
              </a:spcBef>
              <a:defRPr sz="5500">
                <a:latin typeface="+mn-lt"/>
                <a:ea typeface="+mn-ea"/>
                <a:cs typeface="+mn-cs"/>
                <a:sym typeface="ヒラギノ角ゴ ProN W6"/>
              </a:defRPr>
            </a:lvl2pPr>
            <a:lvl3pPr defTabSz="825500">
              <a:lnSpc>
                <a:spcPct val="100000"/>
              </a:lnSpc>
              <a:spcBef>
                <a:spcPts val="0"/>
              </a:spcBef>
              <a:defRPr sz="5500">
                <a:latin typeface="+mn-lt"/>
                <a:ea typeface="+mn-ea"/>
                <a:cs typeface="+mn-cs"/>
                <a:sym typeface="ヒラギノ角ゴ ProN W6"/>
              </a:defRPr>
            </a:lvl3pPr>
            <a:lvl4pPr defTabSz="825500">
              <a:lnSpc>
                <a:spcPct val="100000"/>
              </a:lnSpc>
              <a:spcBef>
                <a:spcPts val="0"/>
              </a:spcBef>
              <a:defRPr sz="5500">
                <a:latin typeface="+mn-lt"/>
                <a:ea typeface="+mn-ea"/>
                <a:cs typeface="+mn-cs"/>
                <a:sym typeface="ヒラギノ角ゴ ProN W6"/>
              </a:defRPr>
            </a:lvl4pPr>
            <a:lvl5pPr defTabSz="825500">
              <a:lnSpc>
                <a:spcPct val="100000"/>
              </a:lnSpc>
              <a:spcBef>
                <a:spcPts val="0"/>
              </a:spcBef>
              <a:defRPr sz="5500">
                <a:latin typeface="+mn-lt"/>
                <a:ea typeface="+mn-ea"/>
                <a:cs typeface="+mn-cs"/>
                <a:sym typeface="ヒラギノ角ゴ ProN W6"/>
              </a:defRPr>
            </a:lvl5pPr>
          </a:lstStyle>
          <a:p>
            <a:pPr/>
            <a:r>
              <a:t>スライドのサブタイトル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7" name="スライド番号"/>
          <p:cNvSpPr txBox="1"/>
          <p:nvPr>
            <p:ph type="sldNum" sz="quarter" idx="2"/>
          </p:nvPr>
        </p:nvSpPr>
        <p:spPr>
          <a:xfrm>
            <a:off x="11978411" y="13129632"/>
            <a:ext cx="414681" cy="330201"/>
          </a:xfrm>
          <a:prstGeom prst="rect">
            <a:avLst/>
          </a:prstGeom>
        </p:spPr>
        <p:txBody>
          <a:bodyPr/>
          <a:lstStyle>
            <a:lvl1pPr algn="ctr">
              <a:defRPr b="0" i="0" sz="1800">
                <a:solidFill>
                  <a:srgbClr val="000000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pPr>
              <a:defRPr>
                <a:ln>
                  <a:noFill/>
                </a:ln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タイトル&amp;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スライドのタイトル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スライドのタイトル</a:t>
            </a:r>
          </a:p>
        </p:txBody>
      </p:sp>
      <p:sp>
        <p:nvSpPr>
          <p:cNvPr id="45" name="I. Yamada et al., 7th ICFA Mini-Workshop on Space Charge,  30 Sep. — 2 Oct. 2026"/>
          <p:cNvSpPr txBox="1"/>
          <p:nvPr>
            <p:ph type="body" sz="quarter" idx="21" hasCustomPrompt="1"/>
          </p:nvPr>
        </p:nvSpPr>
        <p:spPr>
          <a:xfrm>
            <a:off x="8336349" y="13050276"/>
            <a:ext cx="14388185" cy="554090"/>
          </a:xfrm>
          <a:prstGeom prst="rect">
            <a:avLst/>
          </a:prstGeom>
        </p:spPr>
        <p:txBody>
          <a:bodyPr lIns="45719" tIns="45719" rIns="45719" bIns="45719"/>
          <a:lstStyle>
            <a:lvl1pPr algn="r" defTabSz="825500">
              <a:lnSpc>
                <a:spcPct val="100000"/>
              </a:lnSpc>
              <a:spcBef>
                <a:spcPts val="0"/>
              </a:spcBef>
              <a:defRPr sz="2800">
                <a:ln w="6350" cap="flat">
                  <a:solidFill>
                    <a:srgbClr val="145AE6"/>
                  </a:solidFill>
                  <a:prstDash val="solid"/>
                  <a:miter lim="400000"/>
                </a:ln>
                <a:solidFill>
                  <a:srgbClr val="145AE6"/>
                </a:solidFill>
                <a:effectLst>
                  <a:outerShdw sx="100000" sy="100000" kx="0" ky="0" algn="b" rotWithShape="0" blurRad="127000" dist="0" dir="18900000">
                    <a:srgbClr val="027EFF">
                      <a:alpha val="50000"/>
                    </a:srgbClr>
                  </a:outerShdw>
                </a:effectLst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1pPr>
          </a:lstStyle>
          <a:p>
            <a:pPr/>
            <a:r>
              <a:t>スライドのサブタイトル</a:t>
            </a:r>
          </a:p>
        </p:txBody>
      </p:sp>
      <p:sp>
        <p:nvSpPr>
          <p:cNvPr id="46" name="本文レベル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スライドの箇条書きテキスト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7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本文レベル1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</p:spPr>
        <p:txBody>
          <a:bodyPr numCol="2" spcCol="1098550"/>
          <a:lstStyle>
            <a:lvl1pPr marL="609600" indent="-609600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48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  <a:lvl2pPr marL="1219200" indent="-609600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48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2pPr>
            <a:lvl3pPr marL="1828800" indent="-609600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48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3pPr>
            <a:lvl4pPr marL="2438400" indent="-609600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48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4pPr>
            <a:lvl5pPr marL="3048000" indent="-609600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48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5pPr>
          </a:lstStyle>
          <a:p>
            <a:pPr/>
            <a:r>
              <a:t>スライドの箇条書きテキスト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5" name="スライド番号"/>
          <p:cNvSpPr txBox="1"/>
          <p:nvPr>
            <p:ph type="sldNum" sz="quarter" idx="2"/>
          </p:nvPr>
        </p:nvSpPr>
        <p:spPr>
          <a:xfrm>
            <a:off x="11978411" y="13125398"/>
            <a:ext cx="414681" cy="330201"/>
          </a:xfrm>
          <a:prstGeom prst="rect">
            <a:avLst/>
          </a:prstGeom>
        </p:spPr>
        <p:txBody>
          <a:bodyPr/>
          <a:lstStyle>
            <a:lvl1pPr algn="ctr">
              <a:defRPr b="0" i="0" sz="1800">
                <a:solidFill>
                  <a:srgbClr val="000000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pPr>
              <a:defRPr>
                <a:ln>
                  <a:noFill/>
                </a:ln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タイトル、箇条書き、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スライドのサブタイトル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defTabSz="825500">
              <a:lnSpc>
                <a:spcPct val="100000"/>
              </a:lnSpc>
              <a:spcBef>
                <a:spcPts val="0"/>
              </a:spcBef>
              <a:defRPr sz="5500">
                <a:latin typeface="+mn-lt"/>
                <a:ea typeface="+mn-ea"/>
                <a:cs typeface="+mn-cs"/>
                <a:sym typeface="ヒラギノ角ゴ ProN W6"/>
              </a:defRPr>
            </a:lvl1pPr>
          </a:lstStyle>
          <a:p>
            <a:pPr/>
            <a:r>
              <a:t>スライドのサブタイトル</a:t>
            </a:r>
          </a:p>
        </p:txBody>
      </p:sp>
      <p:sp>
        <p:nvSpPr>
          <p:cNvPr id="63" name="本文レベル1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>
            <a:lvl1pPr marL="609600" indent="-609600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48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  <a:lvl2pPr marL="1219200" indent="-609600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48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2pPr>
            <a:lvl3pPr marL="1828800" indent="-609600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48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3pPr>
            <a:lvl4pPr marL="2438400" indent="-609600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48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4pPr>
            <a:lvl5pPr marL="3048000" indent="-609600">
              <a:lnSpc>
                <a:spcPct val="90000"/>
              </a:lnSpc>
              <a:spcBef>
                <a:spcPts val="4500"/>
              </a:spcBef>
              <a:buSzPct val="123000"/>
              <a:buChar char="•"/>
              <a:defRPr sz="48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5pPr>
          </a:lstStyle>
          <a:p>
            <a:pPr/>
            <a:r>
              <a:t>スライドの箇条書きテキスト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660384004_1290x1720.jpg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5" name="スライドのタイトル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  <a:effectLst/>
        </p:spPr>
        <p:txBody>
          <a:bodyPr/>
          <a:lstStyle>
            <a:lvl1pPr>
              <a:defRPr spc="-170" sz="8500">
                <a:solidFill>
                  <a:srgbClr val="000000"/>
                </a:solidFill>
                <a:latin typeface="+mn-lt"/>
                <a:ea typeface="+mn-ea"/>
                <a:cs typeface="+mn-cs"/>
                <a:sym typeface="ヒラギノ角ゴ ProN W6"/>
              </a:defRPr>
            </a:lvl1pPr>
          </a:lstStyle>
          <a:p>
            <a:pPr>
              <a:defRPr>
                <a:ln>
                  <a:noFill/>
                </a:ln>
                <a:effectLst/>
              </a:defRPr>
            </a:pPr>
            <a:r>
              <a:t>スライドのタイトル</a:t>
            </a:r>
          </a:p>
        </p:txBody>
      </p:sp>
      <p:sp>
        <p:nvSpPr>
          <p:cNvPr id="66" name="スライド番号"/>
          <p:cNvSpPr txBox="1"/>
          <p:nvPr>
            <p:ph type="sldNum" sz="quarter" idx="2"/>
          </p:nvPr>
        </p:nvSpPr>
        <p:spPr>
          <a:xfrm>
            <a:off x="11978411" y="13125398"/>
            <a:ext cx="414681" cy="330201"/>
          </a:xfrm>
          <a:prstGeom prst="rect">
            <a:avLst/>
          </a:prstGeom>
        </p:spPr>
        <p:txBody>
          <a:bodyPr/>
          <a:lstStyle>
            <a:lvl1pPr algn="ctr">
              <a:defRPr b="0" i="0" sz="1800">
                <a:solidFill>
                  <a:srgbClr val="000000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pPr>
              <a:defRPr>
                <a:ln>
                  <a:noFill/>
                </a:ln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セクションタイトル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  <a:effectLst/>
        </p:spPr>
        <p:txBody>
          <a:bodyPr anchor="ctr"/>
          <a:lstStyle>
            <a:lvl1pPr>
              <a:defRPr spc="-232" sz="11600">
                <a:solidFill>
                  <a:srgbClr val="000000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pPr>
              <a:defRPr>
                <a:ln>
                  <a:noFill/>
                </a:ln>
                <a:effectLst/>
              </a:defRPr>
            </a:pPr>
            <a:r>
              <a:t>セクションタイトル</a:t>
            </a:r>
          </a:p>
        </p:txBody>
      </p:sp>
      <p:sp>
        <p:nvSpPr>
          <p:cNvPr id="74" name="スライド番号"/>
          <p:cNvSpPr txBox="1"/>
          <p:nvPr>
            <p:ph type="sldNum" sz="quarter" idx="2"/>
          </p:nvPr>
        </p:nvSpPr>
        <p:spPr>
          <a:xfrm>
            <a:off x="11978411" y="13129632"/>
            <a:ext cx="414681" cy="330201"/>
          </a:xfrm>
          <a:prstGeom prst="rect">
            <a:avLst/>
          </a:prstGeom>
        </p:spPr>
        <p:txBody>
          <a:bodyPr/>
          <a:lstStyle>
            <a:lvl1pPr algn="ctr">
              <a:defRPr b="0" i="0" sz="1800">
                <a:solidFill>
                  <a:srgbClr val="000000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pPr>
              <a:defRPr>
                <a:ln>
                  <a:noFill/>
                </a:ln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スライドのタイトル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  <a:effectLst/>
        </p:spPr>
        <p:txBody>
          <a:bodyPr/>
          <a:lstStyle>
            <a:lvl1pPr>
              <a:defRPr spc="-170" sz="8500">
                <a:solidFill>
                  <a:srgbClr val="000000"/>
                </a:solidFill>
                <a:latin typeface="+mn-lt"/>
                <a:ea typeface="+mn-ea"/>
                <a:cs typeface="+mn-cs"/>
                <a:sym typeface="ヒラギノ角ゴ ProN W6"/>
              </a:defRPr>
            </a:lvl1pPr>
          </a:lstStyle>
          <a:p>
            <a:pPr>
              <a:defRPr>
                <a:ln>
                  <a:noFill/>
                </a:ln>
                <a:effectLst/>
              </a:defRPr>
            </a:pPr>
            <a:r>
              <a:t>スライドのタイトル</a:t>
            </a:r>
          </a:p>
        </p:txBody>
      </p:sp>
      <p:sp>
        <p:nvSpPr>
          <p:cNvPr id="82" name="スライドのサブタイトル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defTabSz="825500">
              <a:lnSpc>
                <a:spcPct val="100000"/>
              </a:lnSpc>
              <a:spcBef>
                <a:spcPts val="0"/>
              </a:spcBef>
              <a:defRPr sz="5500">
                <a:latin typeface="+mn-lt"/>
                <a:ea typeface="+mn-ea"/>
                <a:cs typeface="+mn-cs"/>
                <a:sym typeface="ヒラギノ角ゴ ProN W6"/>
              </a:defRPr>
            </a:lvl1pPr>
          </a:lstStyle>
          <a:p>
            <a:pPr/>
            <a:r>
              <a:t>スライドのサブタイトル</a:t>
            </a:r>
          </a:p>
        </p:txBody>
      </p:sp>
      <p:sp>
        <p:nvSpPr>
          <p:cNvPr id="83" name="スライド番号"/>
          <p:cNvSpPr txBox="1"/>
          <p:nvPr>
            <p:ph type="sldNum" sz="quarter" idx="2"/>
          </p:nvPr>
        </p:nvSpPr>
        <p:spPr>
          <a:xfrm>
            <a:off x="11978411" y="13125398"/>
            <a:ext cx="414681" cy="330201"/>
          </a:xfrm>
          <a:prstGeom prst="rect">
            <a:avLst/>
          </a:prstGeom>
        </p:spPr>
        <p:txBody>
          <a:bodyPr/>
          <a:lstStyle>
            <a:lvl1pPr algn="ctr">
              <a:defRPr b="0" i="0" sz="1800">
                <a:solidFill>
                  <a:srgbClr val="000000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pPr>
              <a:defRPr>
                <a:ln>
                  <a:noFill/>
                </a:ln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議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議題のタイトル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  <a:effectLst/>
        </p:spPr>
        <p:txBody>
          <a:bodyPr/>
          <a:lstStyle>
            <a:lvl1pPr>
              <a:defRPr spc="-170" sz="8500">
                <a:solidFill>
                  <a:srgbClr val="000000"/>
                </a:solidFill>
                <a:latin typeface="+mn-lt"/>
                <a:ea typeface="+mn-ea"/>
                <a:cs typeface="+mn-cs"/>
                <a:sym typeface="ヒラギノ角ゴ ProN W6"/>
              </a:defRPr>
            </a:lvl1pPr>
          </a:lstStyle>
          <a:p>
            <a:pPr>
              <a:defRPr>
                <a:ln>
                  <a:noFill/>
                </a:ln>
                <a:effectLst/>
              </a:defRPr>
            </a:pPr>
            <a:r>
              <a:t>議題のタイトル</a:t>
            </a:r>
          </a:p>
        </p:txBody>
      </p:sp>
      <p:sp>
        <p:nvSpPr>
          <p:cNvPr id="91" name="議題のサブタイトル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defTabSz="825500">
              <a:lnSpc>
                <a:spcPct val="100000"/>
              </a:lnSpc>
              <a:spcBef>
                <a:spcPts val="0"/>
              </a:spcBef>
              <a:defRPr sz="5500">
                <a:latin typeface="+mn-lt"/>
                <a:ea typeface="+mn-ea"/>
                <a:cs typeface="+mn-cs"/>
                <a:sym typeface="ヒラギノ角ゴ ProN W6"/>
              </a:defRPr>
            </a:lvl1pPr>
          </a:lstStyle>
          <a:p>
            <a:pPr/>
            <a:r>
              <a:t>議題のサブタイトル</a:t>
            </a:r>
          </a:p>
        </p:txBody>
      </p:sp>
      <p:sp>
        <p:nvSpPr>
          <p:cNvPr id="92" name="本文レベル1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spcBef>
                <a:spcPts val="1800"/>
              </a:spcBef>
              <a:defRPr spc="-55" sz="55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  <a:lvl2pPr defTabSz="825500">
              <a:lnSpc>
                <a:spcPct val="100000"/>
              </a:lnSpc>
              <a:spcBef>
                <a:spcPts val="1800"/>
              </a:spcBef>
              <a:defRPr spc="-55" sz="55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2pPr>
            <a:lvl3pPr defTabSz="825500">
              <a:lnSpc>
                <a:spcPct val="100000"/>
              </a:lnSpc>
              <a:spcBef>
                <a:spcPts val="1800"/>
              </a:spcBef>
              <a:defRPr spc="-55" sz="55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3pPr>
            <a:lvl4pPr defTabSz="825500">
              <a:lnSpc>
                <a:spcPct val="100000"/>
              </a:lnSpc>
              <a:spcBef>
                <a:spcPts val="1800"/>
              </a:spcBef>
              <a:defRPr spc="-55" sz="55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4pPr>
            <a:lvl5pPr defTabSz="825500">
              <a:lnSpc>
                <a:spcPct val="100000"/>
              </a:lnSpc>
              <a:spcBef>
                <a:spcPts val="1800"/>
              </a:spcBef>
              <a:defRPr spc="-55" sz="55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5pPr>
          </a:lstStyle>
          <a:p>
            <a:pPr/>
            <a:r>
              <a:t>議題のトピック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3" name="スライド番号"/>
          <p:cNvSpPr txBox="1"/>
          <p:nvPr>
            <p:ph type="sldNum" sz="quarter" idx="2"/>
          </p:nvPr>
        </p:nvSpPr>
        <p:spPr>
          <a:xfrm>
            <a:off x="11978411" y="13125398"/>
            <a:ext cx="414681" cy="330201"/>
          </a:xfrm>
          <a:prstGeom prst="rect">
            <a:avLst/>
          </a:prstGeom>
        </p:spPr>
        <p:txBody>
          <a:bodyPr/>
          <a:lstStyle>
            <a:lvl1pPr algn="ctr">
              <a:defRPr b="0" i="0" sz="1800">
                <a:solidFill>
                  <a:srgbClr val="000000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pPr>
              <a:defRPr>
                <a:ln>
                  <a:noFill/>
                </a:ln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ステートメン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本文レベル1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80000"/>
              </a:lnSpc>
              <a:spcBef>
                <a:spcPts val="0"/>
              </a:spcBef>
              <a:defRPr spc="-232" sz="116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  <a:lvl2pPr algn="ctr">
              <a:lnSpc>
                <a:spcPct val="80000"/>
              </a:lnSpc>
              <a:spcBef>
                <a:spcPts val="0"/>
              </a:spcBef>
              <a:defRPr spc="-232" sz="116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2pPr>
            <a:lvl3pPr algn="ctr">
              <a:lnSpc>
                <a:spcPct val="80000"/>
              </a:lnSpc>
              <a:spcBef>
                <a:spcPts val="0"/>
              </a:spcBef>
              <a:defRPr spc="-232" sz="116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3pPr>
            <a:lvl4pPr algn="ctr">
              <a:lnSpc>
                <a:spcPct val="80000"/>
              </a:lnSpc>
              <a:spcBef>
                <a:spcPts val="0"/>
              </a:spcBef>
              <a:defRPr spc="-232" sz="116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4pPr>
            <a:lvl5pPr algn="ctr">
              <a:lnSpc>
                <a:spcPct val="80000"/>
              </a:lnSpc>
              <a:spcBef>
                <a:spcPts val="0"/>
              </a:spcBef>
              <a:defRPr spc="-232" sz="116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5pPr>
          </a:lstStyle>
          <a:p>
            <a:pPr/>
            <a:r>
              <a:t>ステートメント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1" name="スライド番号"/>
          <p:cNvSpPr txBox="1"/>
          <p:nvPr>
            <p:ph type="sldNum" sz="quarter" idx="2"/>
          </p:nvPr>
        </p:nvSpPr>
        <p:spPr>
          <a:xfrm>
            <a:off x="11978411" y="13125398"/>
            <a:ext cx="414681" cy="330201"/>
          </a:xfrm>
          <a:prstGeom prst="rect">
            <a:avLst/>
          </a:prstGeom>
        </p:spPr>
        <p:txBody>
          <a:bodyPr/>
          <a:lstStyle>
            <a:lvl1pPr algn="ctr">
              <a:defRPr b="0" i="0" sz="1800">
                <a:solidFill>
                  <a:srgbClr val="000000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pPr>
              <a:defRPr>
                <a:ln>
                  <a:noFill/>
                </a:ln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ビッグファク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本文レベル1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pc="-250" sz="25000">
                <a:latin typeface="+mn-lt"/>
                <a:ea typeface="+mn-ea"/>
                <a:cs typeface="+mn-cs"/>
                <a:sym typeface="ヒラギノ角ゴ ProN W6"/>
              </a:defRPr>
            </a:lvl1pPr>
            <a:lvl2pPr algn="ctr">
              <a:lnSpc>
                <a:spcPct val="80000"/>
              </a:lnSpc>
              <a:spcBef>
                <a:spcPts val="0"/>
              </a:spcBef>
              <a:defRPr spc="-250" sz="25000">
                <a:latin typeface="+mn-lt"/>
                <a:ea typeface="+mn-ea"/>
                <a:cs typeface="+mn-cs"/>
                <a:sym typeface="ヒラギノ角ゴ ProN W6"/>
              </a:defRPr>
            </a:lvl2pPr>
            <a:lvl3pPr algn="ctr">
              <a:lnSpc>
                <a:spcPct val="80000"/>
              </a:lnSpc>
              <a:spcBef>
                <a:spcPts val="0"/>
              </a:spcBef>
              <a:defRPr spc="-250" sz="25000">
                <a:latin typeface="+mn-lt"/>
                <a:ea typeface="+mn-ea"/>
                <a:cs typeface="+mn-cs"/>
                <a:sym typeface="ヒラギノ角ゴ ProN W6"/>
              </a:defRPr>
            </a:lvl3pPr>
            <a:lvl4pPr algn="ctr">
              <a:lnSpc>
                <a:spcPct val="80000"/>
              </a:lnSpc>
              <a:spcBef>
                <a:spcPts val="0"/>
              </a:spcBef>
              <a:defRPr spc="-250" sz="25000">
                <a:latin typeface="+mn-lt"/>
                <a:ea typeface="+mn-ea"/>
                <a:cs typeface="+mn-cs"/>
                <a:sym typeface="ヒラギノ角ゴ ProN W6"/>
              </a:defRPr>
            </a:lvl4pPr>
            <a:lvl5pPr algn="ctr">
              <a:lnSpc>
                <a:spcPct val="80000"/>
              </a:lnSpc>
              <a:spcBef>
                <a:spcPts val="0"/>
              </a:spcBef>
              <a:defRPr spc="-250" sz="25000">
                <a:latin typeface="+mn-lt"/>
                <a:ea typeface="+mn-ea"/>
                <a:cs typeface="+mn-cs"/>
                <a:sym typeface="ヒラギノ角ゴ ProN W6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9" name="ファクト情報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5500">
                <a:latin typeface="+mn-lt"/>
                <a:ea typeface="+mn-ea"/>
                <a:cs typeface="+mn-cs"/>
                <a:sym typeface="ヒラギノ角ゴ ProN W6"/>
              </a:defRPr>
            </a:lvl1pPr>
          </a:lstStyle>
          <a:p>
            <a:pPr/>
            <a:r>
              <a:t>ファクト情報</a:t>
            </a:r>
          </a:p>
        </p:txBody>
      </p:sp>
      <p:sp>
        <p:nvSpPr>
          <p:cNvPr id="110" name="スライド番号"/>
          <p:cNvSpPr txBox="1"/>
          <p:nvPr>
            <p:ph type="sldNum" sz="quarter" idx="2"/>
          </p:nvPr>
        </p:nvSpPr>
        <p:spPr>
          <a:xfrm>
            <a:off x="11978411" y="13125398"/>
            <a:ext cx="414681" cy="330201"/>
          </a:xfrm>
          <a:prstGeom prst="rect">
            <a:avLst/>
          </a:prstGeom>
        </p:spPr>
        <p:txBody>
          <a:bodyPr/>
          <a:lstStyle>
            <a:lvl1pPr algn="ctr">
              <a:defRPr b="0" i="0" sz="1800">
                <a:solidFill>
                  <a:srgbClr val="000000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pPr>
              <a:defRPr>
                <a:ln>
                  <a:noFill/>
                </a:ln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引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属性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defTabSz="825500">
              <a:lnSpc>
                <a:spcPct val="100000"/>
              </a:lnSpc>
              <a:spcBef>
                <a:spcPts val="0"/>
              </a:spcBef>
              <a:defRPr sz="3600">
                <a:latin typeface="+mn-lt"/>
                <a:ea typeface="+mn-ea"/>
                <a:cs typeface="+mn-cs"/>
                <a:sym typeface="ヒラギノ角ゴ ProN W6"/>
              </a:defRPr>
            </a:lvl1pPr>
          </a:lstStyle>
          <a:p>
            <a:pPr/>
            <a:r>
              <a:t>属性</a:t>
            </a:r>
          </a:p>
        </p:txBody>
      </p:sp>
      <p:sp>
        <p:nvSpPr>
          <p:cNvPr id="118" name="本文レベル1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lnSpc>
                <a:spcPct val="90000"/>
              </a:lnSpc>
              <a:spcBef>
                <a:spcPts val="0"/>
              </a:spcBef>
              <a:defRPr spc="-170" sz="85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  <a:lvl2pPr marL="638923" indent="-12700">
              <a:lnSpc>
                <a:spcPct val="90000"/>
              </a:lnSpc>
              <a:spcBef>
                <a:spcPts val="0"/>
              </a:spcBef>
              <a:defRPr spc="-170" sz="85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2pPr>
            <a:lvl3pPr marL="638923" indent="444500">
              <a:lnSpc>
                <a:spcPct val="90000"/>
              </a:lnSpc>
              <a:spcBef>
                <a:spcPts val="0"/>
              </a:spcBef>
              <a:defRPr spc="-170" sz="85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3pPr>
            <a:lvl4pPr marL="638923" indent="901700">
              <a:lnSpc>
                <a:spcPct val="90000"/>
              </a:lnSpc>
              <a:spcBef>
                <a:spcPts val="0"/>
              </a:spcBef>
              <a:defRPr spc="-170" sz="85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4pPr>
            <a:lvl5pPr marL="638923" indent="1358900">
              <a:lnSpc>
                <a:spcPct val="90000"/>
              </a:lnSpc>
              <a:spcBef>
                <a:spcPts val="0"/>
              </a:spcBef>
              <a:defRPr spc="-170" sz="85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5pPr>
          </a:lstStyle>
          <a:p>
            <a:pPr/>
            <a:r>
              <a:t>“重要な引用”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スライド番号"/>
          <p:cNvSpPr txBox="1"/>
          <p:nvPr>
            <p:ph type="sldNum" sz="quarter" idx="2"/>
          </p:nvPr>
        </p:nvSpPr>
        <p:spPr>
          <a:xfrm>
            <a:off x="11978411" y="13125398"/>
            <a:ext cx="414681" cy="330201"/>
          </a:xfrm>
          <a:prstGeom prst="rect">
            <a:avLst/>
          </a:prstGeom>
        </p:spPr>
        <p:txBody>
          <a:bodyPr/>
          <a:lstStyle>
            <a:lvl1pPr algn="ctr">
              <a:defRPr b="0" i="0" sz="1800">
                <a:solidFill>
                  <a:srgbClr val="000000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pPr>
              <a:defRPr>
                <a:ln>
                  <a:noFill/>
                </a:ln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画像（3点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画像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画像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8" name="画像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9" name="スライド番号"/>
          <p:cNvSpPr txBox="1"/>
          <p:nvPr>
            <p:ph type="sldNum" sz="quarter" idx="2"/>
          </p:nvPr>
        </p:nvSpPr>
        <p:spPr>
          <a:xfrm>
            <a:off x="11978411" y="13125398"/>
            <a:ext cx="414681" cy="330201"/>
          </a:xfrm>
          <a:prstGeom prst="rect">
            <a:avLst/>
          </a:prstGeom>
        </p:spPr>
        <p:txBody>
          <a:bodyPr/>
          <a:lstStyle>
            <a:lvl1pPr algn="ctr">
              <a:defRPr b="0" i="0" sz="1800">
                <a:solidFill>
                  <a:srgbClr val="000000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pPr>
              <a:defRPr>
                <a:ln>
                  <a:noFill/>
                </a:ln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画像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7" name="スライド番号"/>
          <p:cNvSpPr txBox="1"/>
          <p:nvPr>
            <p:ph type="sldNum" sz="quarter" idx="2"/>
          </p:nvPr>
        </p:nvSpPr>
        <p:spPr>
          <a:xfrm>
            <a:off x="11978411" y="13125398"/>
            <a:ext cx="414681" cy="330201"/>
          </a:xfrm>
          <a:prstGeom prst="rect">
            <a:avLst/>
          </a:prstGeom>
        </p:spPr>
        <p:txBody>
          <a:bodyPr/>
          <a:lstStyle>
            <a:lvl1pPr algn="ctr">
              <a:defRPr b="0" i="0" sz="18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pPr>
              <a:defRPr>
                <a:ln>
                  <a:noFill/>
                </a:ln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スライド番号"/>
          <p:cNvSpPr txBox="1"/>
          <p:nvPr>
            <p:ph type="sldNum" sz="quarter" idx="2"/>
          </p:nvPr>
        </p:nvSpPr>
        <p:spPr>
          <a:xfrm>
            <a:off x="11978411" y="13125398"/>
            <a:ext cx="414681" cy="330201"/>
          </a:xfrm>
          <a:prstGeom prst="rect">
            <a:avLst/>
          </a:prstGeom>
        </p:spPr>
        <p:txBody>
          <a:bodyPr/>
          <a:lstStyle>
            <a:lvl1pPr algn="ctr">
              <a:defRPr b="0" i="0" sz="1800">
                <a:solidFill>
                  <a:srgbClr val="000000"/>
                </a:solidFill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lvl1pPr>
          </a:lstStyle>
          <a:p>
            <a:pPr>
              <a:defRPr>
                <a:ln>
                  <a:noFill/>
                </a:ln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内容1のコピー1.jpg" descr="内容1のコピー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218"/>
            <a:ext cx="24384001" cy="13711565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スライドのタイトル"/>
          <p:cNvSpPr txBox="1"/>
          <p:nvPr>
            <p:ph type="title" hasCustomPrompt="1"/>
          </p:nvPr>
        </p:nvSpPr>
        <p:spPr>
          <a:xfrm>
            <a:off x="1993900" y="125595"/>
            <a:ext cx="20396200" cy="992498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0" dist="0" dir="0">
              <a:srgbClr val="145AE6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スライドのタイトル</a:t>
            </a:r>
          </a:p>
        </p:txBody>
      </p:sp>
      <p:sp>
        <p:nvSpPr>
          <p:cNvPr id="4" name="本文レベル1…"/>
          <p:cNvSpPr txBox="1"/>
          <p:nvPr>
            <p:ph type="body" idx="1" hasCustomPrompt="1"/>
          </p:nvPr>
        </p:nvSpPr>
        <p:spPr>
          <a:xfrm>
            <a:off x="876399" y="1815594"/>
            <a:ext cx="22631202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スライドの箇条書きテキスト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" name="スライド番号"/>
          <p:cNvSpPr txBox="1"/>
          <p:nvPr>
            <p:ph type="sldNum" sz="quarter" idx="2"/>
          </p:nvPr>
        </p:nvSpPr>
        <p:spPr>
          <a:xfrm>
            <a:off x="23669581" y="-14772"/>
            <a:ext cx="608721" cy="6350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584200">
              <a:defRPr b="1" i="1" sz="3500"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solidFill>
                  <a:srgbClr val="FFFFFF"/>
                </a:solidFill>
                <a:effectLst>
                  <a:outerShdw sx="100000" sy="100000" kx="0" ky="0" algn="b" rotWithShape="0" blurRad="127000" dist="0" dir="18900000">
                    <a:srgbClr val="006400"/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</p:sldLayoutIdLst>
  <p:transition xmlns:p14="http://schemas.microsoft.com/office/powerpoint/2010/main" spd="med" advClick="1"/>
  <p:txStyles>
    <p:titleStyle>
      <a:lvl1pPr marL="0" marR="0" indent="0" algn="l" defTabSz="2438338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000" u="none">
          <a:ln w="12700" cap="flat">
            <a:solidFill>
              <a:srgbClr val="145AE6"/>
            </a:solidFill>
            <a:prstDash val="solid"/>
            <a:miter lim="400000"/>
          </a:ln>
          <a:solidFill>
            <a:srgbClr val="145AE6"/>
          </a:solidFill>
          <a:effectLst>
            <a:outerShdw sx="100000" sy="100000" kx="0" ky="0" algn="b" rotWithShape="0" blurRad="190500" dist="0" dir="18900000">
              <a:srgbClr val="1563FF">
                <a:alpha val="49700"/>
              </a:srgbClr>
            </a:outerShdw>
          </a:effectLst>
          <a:uFillTx/>
          <a:latin typeface="Bodoni SvtyTwo SC ITC TT-Book"/>
          <a:ea typeface="Bodoni SvtyTwo SC ITC TT-Book"/>
          <a:cs typeface="Bodoni SvtyTwo SC ITC TT-Book"/>
          <a:sym typeface="Bodoni SvtyTwo SC ITC TT-Book"/>
        </a:defRPr>
      </a:lvl1pPr>
      <a:lvl2pPr marL="0" marR="0" indent="457200" algn="l" defTabSz="2438338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000" u="none">
          <a:ln w="12700" cap="flat">
            <a:solidFill>
              <a:srgbClr val="145AE6"/>
            </a:solidFill>
            <a:prstDash val="solid"/>
            <a:miter lim="400000"/>
          </a:ln>
          <a:solidFill>
            <a:srgbClr val="145AE6"/>
          </a:solidFill>
          <a:effectLst>
            <a:outerShdw sx="100000" sy="100000" kx="0" ky="0" algn="b" rotWithShape="0" blurRad="190500" dist="0" dir="18900000">
              <a:srgbClr val="1563FF">
                <a:alpha val="49700"/>
              </a:srgbClr>
            </a:outerShdw>
          </a:effectLst>
          <a:uFillTx/>
          <a:latin typeface="Bodoni SvtyTwo SC ITC TT-Book"/>
          <a:ea typeface="Bodoni SvtyTwo SC ITC TT-Book"/>
          <a:cs typeface="Bodoni SvtyTwo SC ITC TT-Book"/>
          <a:sym typeface="Bodoni SvtyTwo SC ITC TT-Book"/>
        </a:defRPr>
      </a:lvl2pPr>
      <a:lvl3pPr marL="0" marR="0" indent="914400" algn="l" defTabSz="2438338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000" u="none">
          <a:ln w="12700" cap="flat">
            <a:solidFill>
              <a:srgbClr val="145AE6"/>
            </a:solidFill>
            <a:prstDash val="solid"/>
            <a:miter lim="400000"/>
          </a:ln>
          <a:solidFill>
            <a:srgbClr val="145AE6"/>
          </a:solidFill>
          <a:effectLst>
            <a:outerShdw sx="100000" sy="100000" kx="0" ky="0" algn="b" rotWithShape="0" blurRad="190500" dist="0" dir="18900000">
              <a:srgbClr val="1563FF">
                <a:alpha val="49700"/>
              </a:srgbClr>
            </a:outerShdw>
          </a:effectLst>
          <a:uFillTx/>
          <a:latin typeface="Bodoni SvtyTwo SC ITC TT-Book"/>
          <a:ea typeface="Bodoni SvtyTwo SC ITC TT-Book"/>
          <a:cs typeface="Bodoni SvtyTwo SC ITC TT-Book"/>
          <a:sym typeface="Bodoni SvtyTwo SC ITC TT-Book"/>
        </a:defRPr>
      </a:lvl3pPr>
      <a:lvl4pPr marL="0" marR="0" indent="1371600" algn="l" defTabSz="2438338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000" u="none">
          <a:ln w="12700" cap="flat">
            <a:solidFill>
              <a:srgbClr val="145AE6"/>
            </a:solidFill>
            <a:prstDash val="solid"/>
            <a:miter lim="400000"/>
          </a:ln>
          <a:solidFill>
            <a:srgbClr val="145AE6"/>
          </a:solidFill>
          <a:effectLst>
            <a:outerShdw sx="100000" sy="100000" kx="0" ky="0" algn="b" rotWithShape="0" blurRad="190500" dist="0" dir="18900000">
              <a:srgbClr val="1563FF">
                <a:alpha val="49700"/>
              </a:srgbClr>
            </a:outerShdw>
          </a:effectLst>
          <a:uFillTx/>
          <a:latin typeface="Bodoni SvtyTwo SC ITC TT-Book"/>
          <a:ea typeface="Bodoni SvtyTwo SC ITC TT-Book"/>
          <a:cs typeface="Bodoni SvtyTwo SC ITC TT-Book"/>
          <a:sym typeface="Bodoni SvtyTwo SC ITC TT-Book"/>
        </a:defRPr>
      </a:lvl4pPr>
      <a:lvl5pPr marL="0" marR="0" indent="1828800" algn="l" defTabSz="2438338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000" u="none">
          <a:ln w="12700" cap="flat">
            <a:solidFill>
              <a:srgbClr val="145AE6"/>
            </a:solidFill>
            <a:prstDash val="solid"/>
            <a:miter lim="400000"/>
          </a:ln>
          <a:solidFill>
            <a:srgbClr val="145AE6"/>
          </a:solidFill>
          <a:effectLst>
            <a:outerShdw sx="100000" sy="100000" kx="0" ky="0" algn="b" rotWithShape="0" blurRad="190500" dist="0" dir="18900000">
              <a:srgbClr val="1563FF">
                <a:alpha val="49700"/>
              </a:srgbClr>
            </a:outerShdw>
          </a:effectLst>
          <a:uFillTx/>
          <a:latin typeface="Bodoni SvtyTwo SC ITC TT-Book"/>
          <a:ea typeface="Bodoni SvtyTwo SC ITC TT-Book"/>
          <a:cs typeface="Bodoni SvtyTwo SC ITC TT-Book"/>
          <a:sym typeface="Bodoni SvtyTwo SC ITC TT-Book"/>
        </a:defRPr>
      </a:lvl5pPr>
      <a:lvl6pPr marL="0" marR="0" indent="2286000" algn="l" defTabSz="2438338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000" u="none">
          <a:ln w="12700" cap="flat">
            <a:solidFill>
              <a:srgbClr val="145AE6"/>
            </a:solidFill>
            <a:prstDash val="solid"/>
            <a:miter lim="400000"/>
          </a:ln>
          <a:solidFill>
            <a:srgbClr val="145AE6"/>
          </a:solidFill>
          <a:effectLst>
            <a:outerShdw sx="100000" sy="100000" kx="0" ky="0" algn="b" rotWithShape="0" blurRad="190500" dist="0" dir="18900000">
              <a:srgbClr val="1563FF">
                <a:alpha val="49700"/>
              </a:srgbClr>
            </a:outerShdw>
          </a:effectLst>
          <a:uFillTx/>
          <a:latin typeface="Bodoni SvtyTwo SC ITC TT-Book"/>
          <a:ea typeface="Bodoni SvtyTwo SC ITC TT-Book"/>
          <a:cs typeface="Bodoni SvtyTwo SC ITC TT-Book"/>
          <a:sym typeface="Bodoni SvtyTwo SC ITC TT-Book"/>
        </a:defRPr>
      </a:lvl6pPr>
      <a:lvl7pPr marL="0" marR="0" indent="2743200" algn="l" defTabSz="2438338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000" u="none">
          <a:ln w="12700" cap="flat">
            <a:solidFill>
              <a:srgbClr val="145AE6"/>
            </a:solidFill>
            <a:prstDash val="solid"/>
            <a:miter lim="400000"/>
          </a:ln>
          <a:solidFill>
            <a:srgbClr val="145AE6"/>
          </a:solidFill>
          <a:effectLst>
            <a:outerShdw sx="100000" sy="100000" kx="0" ky="0" algn="b" rotWithShape="0" blurRad="190500" dist="0" dir="18900000">
              <a:srgbClr val="1563FF">
                <a:alpha val="49700"/>
              </a:srgbClr>
            </a:outerShdw>
          </a:effectLst>
          <a:uFillTx/>
          <a:latin typeface="Bodoni SvtyTwo SC ITC TT-Book"/>
          <a:ea typeface="Bodoni SvtyTwo SC ITC TT-Book"/>
          <a:cs typeface="Bodoni SvtyTwo SC ITC TT-Book"/>
          <a:sym typeface="Bodoni SvtyTwo SC ITC TT-Book"/>
        </a:defRPr>
      </a:lvl7pPr>
      <a:lvl8pPr marL="0" marR="0" indent="3200400" algn="l" defTabSz="2438338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000" u="none">
          <a:ln w="12700" cap="flat">
            <a:solidFill>
              <a:srgbClr val="145AE6"/>
            </a:solidFill>
            <a:prstDash val="solid"/>
            <a:miter lim="400000"/>
          </a:ln>
          <a:solidFill>
            <a:srgbClr val="145AE6"/>
          </a:solidFill>
          <a:effectLst>
            <a:outerShdw sx="100000" sy="100000" kx="0" ky="0" algn="b" rotWithShape="0" blurRad="190500" dist="0" dir="18900000">
              <a:srgbClr val="1563FF">
                <a:alpha val="49700"/>
              </a:srgbClr>
            </a:outerShdw>
          </a:effectLst>
          <a:uFillTx/>
          <a:latin typeface="Bodoni SvtyTwo SC ITC TT-Book"/>
          <a:ea typeface="Bodoni SvtyTwo SC ITC TT-Book"/>
          <a:cs typeface="Bodoni SvtyTwo SC ITC TT-Book"/>
          <a:sym typeface="Bodoni SvtyTwo SC ITC TT-Book"/>
        </a:defRPr>
      </a:lvl8pPr>
      <a:lvl9pPr marL="0" marR="0" indent="3657600" algn="l" defTabSz="2438338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000" u="none">
          <a:ln w="12700" cap="flat">
            <a:solidFill>
              <a:srgbClr val="145AE6"/>
            </a:solidFill>
            <a:prstDash val="solid"/>
            <a:miter lim="400000"/>
          </a:ln>
          <a:solidFill>
            <a:srgbClr val="145AE6"/>
          </a:solidFill>
          <a:effectLst>
            <a:outerShdw sx="100000" sy="100000" kx="0" ky="0" algn="b" rotWithShape="0" blurRad="190500" dist="0" dir="18900000">
              <a:srgbClr val="1563FF">
                <a:alpha val="49700"/>
              </a:srgbClr>
            </a:outerShdw>
          </a:effectLst>
          <a:uFillTx/>
          <a:latin typeface="Bodoni SvtyTwo SC ITC TT-Book"/>
          <a:ea typeface="Bodoni SvtyTwo SC ITC TT-Book"/>
          <a:cs typeface="Bodoni SvtyTwo SC ITC TT-Book"/>
          <a:sym typeface="Bodoni SvtyTwo SC ITC TT-Book"/>
        </a:defRPr>
      </a:lvl9pPr>
    </p:titleStyle>
    <p:bodyStyle>
      <a:lvl1pPr marL="0" marR="0" indent="0" algn="l" defTabSz="2438338" latinLnBrk="0">
        <a:lnSpc>
          <a:spcPct val="110000"/>
        </a:lnSpc>
        <a:spcBef>
          <a:spcPts val="30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000" u="none"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1pPr>
      <a:lvl2pPr marL="0" marR="0" indent="457200" algn="l" defTabSz="2438338" latinLnBrk="0">
        <a:lnSpc>
          <a:spcPct val="110000"/>
        </a:lnSpc>
        <a:spcBef>
          <a:spcPts val="30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000" u="none"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2pPr>
      <a:lvl3pPr marL="0" marR="0" indent="914400" algn="l" defTabSz="2438338" latinLnBrk="0">
        <a:lnSpc>
          <a:spcPct val="110000"/>
        </a:lnSpc>
        <a:spcBef>
          <a:spcPts val="30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000" u="none"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3pPr>
      <a:lvl4pPr marL="0" marR="0" indent="1371600" algn="l" defTabSz="2438338" latinLnBrk="0">
        <a:lnSpc>
          <a:spcPct val="110000"/>
        </a:lnSpc>
        <a:spcBef>
          <a:spcPts val="30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000" u="none"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4pPr>
      <a:lvl5pPr marL="0" marR="0" indent="1828800" algn="l" defTabSz="2438338" latinLnBrk="0">
        <a:lnSpc>
          <a:spcPct val="110000"/>
        </a:lnSpc>
        <a:spcBef>
          <a:spcPts val="30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000" u="none"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5pPr>
      <a:lvl6pPr marL="0" marR="0" indent="2286000" algn="l" defTabSz="2438338" latinLnBrk="0">
        <a:lnSpc>
          <a:spcPct val="110000"/>
        </a:lnSpc>
        <a:spcBef>
          <a:spcPts val="30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000" u="none"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6pPr>
      <a:lvl7pPr marL="0" marR="0" indent="2743200" algn="l" defTabSz="2438338" latinLnBrk="0">
        <a:lnSpc>
          <a:spcPct val="110000"/>
        </a:lnSpc>
        <a:spcBef>
          <a:spcPts val="30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000" u="none"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7pPr>
      <a:lvl8pPr marL="0" marR="0" indent="3200400" algn="l" defTabSz="2438338" latinLnBrk="0">
        <a:lnSpc>
          <a:spcPct val="110000"/>
        </a:lnSpc>
        <a:spcBef>
          <a:spcPts val="30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000" u="none"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8pPr>
      <a:lvl9pPr marL="0" marR="0" indent="3657600" algn="l" defTabSz="2438338" latinLnBrk="0">
        <a:lnSpc>
          <a:spcPct val="110000"/>
        </a:lnSpc>
        <a:spcBef>
          <a:spcPts val="30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000" u="none"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9pPr>
    </p:bodyStyle>
    <p:otherStyle>
      <a:lvl1pPr marL="0" marR="0" indent="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1" spc="0" strike="noStrike" sz="3500" u="none">
          <a:ln w="6350" cap="flat">
            <a:solidFill>
              <a:srgbClr val="FFFFFF"/>
            </a:solidFill>
            <a:prstDash val="solid"/>
            <a:miter lim="400000"/>
          </a:ln>
          <a:solidFill>
            <a:schemeClr val="tx1"/>
          </a:solidFill>
          <a:effectLst>
            <a:outerShdw sx="100000" sy="100000" kx="0" ky="0" algn="b" rotWithShape="0" blurRad="127000" dist="0" dir="18900000">
              <a:srgbClr val="006400"/>
            </a:outerShdw>
          </a:effectLst>
          <a:uFillTx/>
          <a:latin typeface="+mn-lt"/>
          <a:ea typeface="+mn-ea"/>
          <a:cs typeface="+mn-cs"/>
          <a:sym typeface="Helvetica"/>
        </a:defRPr>
      </a:lvl1pPr>
      <a:lvl2pPr marL="0" marR="0" indent="45720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1" spc="0" strike="noStrike" sz="3500" u="none">
          <a:ln w="6350" cap="flat">
            <a:solidFill>
              <a:srgbClr val="FFFFFF"/>
            </a:solidFill>
            <a:prstDash val="solid"/>
            <a:miter lim="400000"/>
          </a:ln>
          <a:solidFill>
            <a:schemeClr val="tx1"/>
          </a:solidFill>
          <a:effectLst>
            <a:outerShdw sx="100000" sy="100000" kx="0" ky="0" algn="b" rotWithShape="0" blurRad="127000" dist="0" dir="18900000">
              <a:srgbClr val="006400"/>
            </a:outerShdw>
          </a:effectLst>
          <a:uFillTx/>
          <a:latin typeface="+mn-lt"/>
          <a:ea typeface="+mn-ea"/>
          <a:cs typeface="+mn-cs"/>
          <a:sym typeface="Helvetica"/>
        </a:defRPr>
      </a:lvl2pPr>
      <a:lvl3pPr marL="0" marR="0" indent="91440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1" spc="0" strike="noStrike" sz="3500" u="none">
          <a:ln w="6350" cap="flat">
            <a:solidFill>
              <a:srgbClr val="FFFFFF"/>
            </a:solidFill>
            <a:prstDash val="solid"/>
            <a:miter lim="400000"/>
          </a:ln>
          <a:solidFill>
            <a:schemeClr val="tx1"/>
          </a:solidFill>
          <a:effectLst>
            <a:outerShdw sx="100000" sy="100000" kx="0" ky="0" algn="b" rotWithShape="0" blurRad="127000" dist="0" dir="18900000">
              <a:srgbClr val="006400"/>
            </a:outerShdw>
          </a:effectLst>
          <a:uFillTx/>
          <a:latin typeface="+mn-lt"/>
          <a:ea typeface="+mn-ea"/>
          <a:cs typeface="+mn-cs"/>
          <a:sym typeface="Helvetica"/>
        </a:defRPr>
      </a:lvl3pPr>
      <a:lvl4pPr marL="0" marR="0" indent="137160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1" spc="0" strike="noStrike" sz="3500" u="none">
          <a:ln w="6350" cap="flat">
            <a:solidFill>
              <a:srgbClr val="FFFFFF"/>
            </a:solidFill>
            <a:prstDash val="solid"/>
            <a:miter lim="400000"/>
          </a:ln>
          <a:solidFill>
            <a:schemeClr val="tx1"/>
          </a:solidFill>
          <a:effectLst>
            <a:outerShdw sx="100000" sy="100000" kx="0" ky="0" algn="b" rotWithShape="0" blurRad="127000" dist="0" dir="18900000">
              <a:srgbClr val="006400"/>
            </a:outerShdw>
          </a:effectLst>
          <a:uFillTx/>
          <a:latin typeface="+mn-lt"/>
          <a:ea typeface="+mn-ea"/>
          <a:cs typeface="+mn-cs"/>
          <a:sym typeface="Helvetica"/>
        </a:defRPr>
      </a:lvl4pPr>
      <a:lvl5pPr marL="0" marR="0" indent="182880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1" spc="0" strike="noStrike" sz="3500" u="none">
          <a:ln w="6350" cap="flat">
            <a:solidFill>
              <a:srgbClr val="FFFFFF"/>
            </a:solidFill>
            <a:prstDash val="solid"/>
            <a:miter lim="400000"/>
          </a:ln>
          <a:solidFill>
            <a:schemeClr val="tx1"/>
          </a:solidFill>
          <a:effectLst>
            <a:outerShdw sx="100000" sy="100000" kx="0" ky="0" algn="b" rotWithShape="0" blurRad="127000" dist="0" dir="18900000">
              <a:srgbClr val="006400"/>
            </a:outerShdw>
          </a:effectLst>
          <a:uFillTx/>
          <a:latin typeface="+mn-lt"/>
          <a:ea typeface="+mn-ea"/>
          <a:cs typeface="+mn-cs"/>
          <a:sym typeface="Helvetica"/>
        </a:defRPr>
      </a:lvl5pPr>
      <a:lvl6pPr marL="0" marR="0" indent="228600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1" spc="0" strike="noStrike" sz="3500" u="none">
          <a:ln w="6350" cap="flat">
            <a:solidFill>
              <a:srgbClr val="FFFFFF"/>
            </a:solidFill>
            <a:prstDash val="solid"/>
            <a:miter lim="400000"/>
          </a:ln>
          <a:solidFill>
            <a:schemeClr val="tx1"/>
          </a:solidFill>
          <a:effectLst>
            <a:outerShdw sx="100000" sy="100000" kx="0" ky="0" algn="b" rotWithShape="0" blurRad="127000" dist="0" dir="18900000">
              <a:srgbClr val="006400"/>
            </a:outerShdw>
          </a:effectLst>
          <a:uFillTx/>
          <a:latin typeface="+mn-lt"/>
          <a:ea typeface="+mn-ea"/>
          <a:cs typeface="+mn-cs"/>
          <a:sym typeface="Helvetica"/>
        </a:defRPr>
      </a:lvl6pPr>
      <a:lvl7pPr marL="0" marR="0" indent="274320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1" spc="0" strike="noStrike" sz="3500" u="none">
          <a:ln w="6350" cap="flat">
            <a:solidFill>
              <a:srgbClr val="FFFFFF"/>
            </a:solidFill>
            <a:prstDash val="solid"/>
            <a:miter lim="400000"/>
          </a:ln>
          <a:solidFill>
            <a:schemeClr val="tx1"/>
          </a:solidFill>
          <a:effectLst>
            <a:outerShdw sx="100000" sy="100000" kx="0" ky="0" algn="b" rotWithShape="0" blurRad="127000" dist="0" dir="18900000">
              <a:srgbClr val="006400"/>
            </a:outerShdw>
          </a:effectLst>
          <a:uFillTx/>
          <a:latin typeface="+mn-lt"/>
          <a:ea typeface="+mn-ea"/>
          <a:cs typeface="+mn-cs"/>
          <a:sym typeface="Helvetica"/>
        </a:defRPr>
      </a:lvl7pPr>
      <a:lvl8pPr marL="0" marR="0" indent="320040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1" spc="0" strike="noStrike" sz="3500" u="none">
          <a:ln w="6350" cap="flat">
            <a:solidFill>
              <a:srgbClr val="FFFFFF"/>
            </a:solidFill>
            <a:prstDash val="solid"/>
            <a:miter lim="400000"/>
          </a:ln>
          <a:solidFill>
            <a:schemeClr val="tx1"/>
          </a:solidFill>
          <a:effectLst>
            <a:outerShdw sx="100000" sy="100000" kx="0" ky="0" algn="b" rotWithShape="0" blurRad="127000" dist="0" dir="18900000">
              <a:srgbClr val="006400"/>
            </a:outerShdw>
          </a:effectLst>
          <a:uFillTx/>
          <a:latin typeface="+mn-lt"/>
          <a:ea typeface="+mn-ea"/>
          <a:cs typeface="+mn-cs"/>
          <a:sym typeface="Helvetica"/>
        </a:defRPr>
      </a:lvl8pPr>
      <a:lvl9pPr marL="0" marR="0" indent="365760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1" spc="0" strike="noStrike" sz="3500" u="none">
          <a:ln w="6350" cap="flat">
            <a:solidFill>
              <a:srgbClr val="FFFFFF"/>
            </a:solidFill>
            <a:prstDash val="solid"/>
            <a:miter lim="400000"/>
          </a:ln>
          <a:solidFill>
            <a:schemeClr val="tx1"/>
          </a:solidFill>
          <a:effectLst>
            <a:outerShdw sx="100000" sy="100000" kx="0" ky="0" algn="b" rotWithShape="0" blurRad="127000" dist="0" dir="18900000">
              <a:srgbClr val="006400"/>
            </a:outerShdw>
          </a:effectLst>
          <a:uFillTx/>
          <a:latin typeface="+mn-lt"/>
          <a:ea typeface="+mn-ea"/>
          <a:cs typeface="+mn-cs"/>
          <a:sym typeface="Helvetica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Relationship Id="rId3" Type="http://schemas.openxmlformats.org/officeDocument/2006/relationships/image" Target="../media/image3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gif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gif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tif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tif"/><Relationship Id="rId3" Type="http://schemas.openxmlformats.org/officeDocument/2006/relationships/image" Target="../media/image3.tif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tif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4.tif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gif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tif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gif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png"/><Relationship Id="rId3" Type="http://schemas.openxmlformats.org/officeDocument/2006/relationships/image" Target="../media/image4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Ippei YAMADA, Kunihiro KOJIMA, Motoki CHIMURA…"/>
          <p:cNvSpPr txBox="1"/>
          <p:nvPr>
            <p:ph type="body" idx="21"/>
          </p:nvPr>
        </p:nvSpPr>
        <p:spPr>
          <a:xfrm>
            <a:off x="693340" y="11060876"/>
            <a:ext cx="14353168" cy="219332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rPr u="sng"/>
              <a:t>Ippei YAMADA</a:t>
            </a:r>
            <a:r>
              <a:t>, Kunihiro KOJIMA, Motoki CHIMURA</a:t>
            </a:r>
          </a:p>
          <a:p>
            <a:pPr/>
            <a:r>
              <a:t>  J-PARC Center, Japan Atomic Energy Agency</a:t>
            </a:r>
          </a:p>
        </p:txBody>
      </p:sp>
      <p:sp>
        <p:nvSpPr>
          <p:cNvPr id="154" name="Emittance Growth under Space Charge Neutralization Condition in LEBT…"/>
          <p:cNvSpPr txBox="1"/>
          <p:nvPr>
            <p:ph type="ctrTitle"/>
          </p:nvPr>
        </p:nvSpPr>
        <p:spPr>
          <a:xfrm>
            <a:off x="1206498" y="3808804"/>
            <a:ext cx="21971004" cy="3452842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000"/>
              </a:spcBef>
            </a:pPr>
            <a:r>
              <a:t>Emittance Growth under Space Charge Neutralization</a:t>
            </a:r>
            <a:br/>
            <a:r>
              <a:t>Condition in LEBT</a:t>
            </a:r>
          </a:p>
          <a:p>
            <a:pPr>
              <a:spcBef>
                <a:spcPts val="1000"/>
              </a:spcBef>
              <a:defRPr spc="-119" sz="6000"/>
            </a:pPr>
            <a:r>
              <a:t>— Beam-Plasma Coupling Oscillation —</a:t>
            </a:r>
          </a:p>
        </p:txBody>
      </p:sp>
      <p:sp>
        <p:nvSpPr>
          <p:cNvPr id="155" name="7th ICFA Mini-Workshop on Space Charge…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7th ICFA Mini-Workshop on Space Charge</a:t>
            </a:r>
          </a:p>
          <a:p>
            <a:pPr/>
            <a:r>
              <a:t>30 Sep. - 2 Oct. 2026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Introduction: Background of SCN/SCC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389572">
              <a:defRPr spc="0" sz="5880">
                <a:effectLst>
                  <a:outerShdw sx="100000" sy="100000" kx="0" ky="0" algn="b" rotWithShape="0" blurRad="186690" dist="0" dir="18900000">
                    <a:srgbClr val="1563FF">
                      <a:alpha val="49700"/>
                    </a:srgbClr>
                  </a:outerShdw>
                </a:effectLst>
              </a:defRPr>
            </a:lvl1pPr>
          </a:lstStyle>
          <a:p>
            <a:pPr/>
            <a:r>
              <a:t>Introduction: Background of SCN/SCC</a:t>
            </a:r>
          </a:p>
        </p:txBody>
      </p:sp>
      <p:sp>
        <p:nvSpPr>
          <p:cNvPr id="158" name="I. Yamada et al., 7th ICFA Mini-Workshop on Space Charge,  30 Sep. — 2 Oct. 2026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I. Yamada et al., 7th ICFA Mini-Workshop on Space Charge,  30 Sep. — 2 Oct. 2026 </a:t>
            </a:r>
          </a:p>
        </p:txBody>
      </p:sp>
      <p:sp>
        <p:nvSpPr>
          <p:cNvPr id="159" name="❖ Space charge neutralization/compensation is essential for beam transport in LEBT      but, still not completely under control or understood……"/>
          <p:cNvSpPr txBox="1"/>
          <p:nvPr>
            <p:ph type="body" idx="1"/>
          </p:nvPr>
        </p:nvSpPr>
        <p:spPr>
          <a:xfrm>
            <a:off x="876399" y="1814667"/>
            <a:ext cx="22631202" cy="11090405"/>
          </a:xfrm>
          <a:prstGeom prst="rect">
            <a:avLst/>
          </a:prstGeom>
        </p:spPr>
        <p:txBody>
          <a:bodyPr/>
          <a:lstStyle/>
          <a:p>
            <a:pPr>
              <a:defRPr sz="4500"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  <a:r>
              <a:t>❖ Space charge neutralization/compensation is essential for beam transport in LEBT</a:t>
            </a:r>
            <a:br/>
            <a:r>
              <a:t>     but, still not completely under control or understood…</a:t>
            </a:r>
          </a:p>
          <a:p>
            <a:pPr/>
            <a:r>
              <a:t>  </a:t>
            </a:r>
          </a:p>
          <a:p>
            <a:pPr/>
          </a:p>
          <a:p>
            <a:pPr/>
          </a:p>
          <a:p>
            <a:pPr/>
          </a:p>
          <a:p>
            <a:pPr/>
            <a:br/>
          </a:p>
          <a:p>
            <a:pPr/>
            <a:r>
              <a:t>  In some previous studies*, </a:t>
            </a:r>
            <a:br/>
            <a:r>
              <a:t>    plasma-like wave is observed in PIC simulation</a:t>
            </a:r>
            <a:br/>
            <a:r>
              <a:t>    However, details and its direct effect on beam quality are not well discussed (just on plasma loss)</a:t>
            </a:r>
          </a:p>
          <a:p>
            <a:pPr/>
            <a:r>
              <a:t>  &gt;&gt; We investigate “</a:t>
            </a:r>
            <a:r>
              <a:rPr i="1">
                <a:latin typeface="Helvetica Neue Medium"/>
                <a:ea typeface="Helvetica Neue Medium"/>
                <a:cs typeface="Helvetica Neue Medium"/>
                <a:sym typeface="Helvetica Neue Medium"/>
              </a:rPr>
              <a:t>Beam-Plasma Coupling Oscillation</a:t>
            </a:r>
            <a:r>
              <a:t>” with numerical and analytical approaches</a:t>
            </a:r>
          </a:p>
        </p:txBody>
      </p:sp>
      <p:sp>
        <p:nvSpPr>
          <p:cNvPr id="160" name="スライド番号"/>
          <p:cNvSpPr txBox="1"/>
          <p:nvPr>
            <p:ph type="sldNum" sz="quarter" idx="2"/>
          </p:nvPr>
        </p:nvSpPr>
        <p:spPr>
          <a:xfrm>
            <a:off x="23916791" y="-14772"/>
            <a:ext cx="361511" cy="635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61" name="*B. John et al., JINST 20, C05024 (2025)…"/>
          <p:cNvSpPr txBox="1"/>
          <p:nvPr/>
        </p:nvSpPr>
        <p:spPr>
          <a:xfrm>
            <a:off x="14921602" y="9947390"/>
            <a:ext cx="8831883" cy="8992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*B. John et al., JINST 20, C05024 (2025)</a:t>
            </a:r>
          </a:p>
          <a:p>
            <a:pPr algn="l">
              <a:defRPr sz="2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 C. A. Valerio-Lizarraga et al., PR-ST AB 18, 080101 (2015)</a:t>
            </a:r>
          </a:p>
        </p:txBody>
      </p:sp>
      <p:grpSp>
        <p:nvGrpSpPr>
          <p:cNvPr id="167" name="グループ"/>
          <p:cNvGrpSpPr/>
          <p:nvPr/>
        </p:nvGrpSpPr>
        <p:grpSpPr>
          <a:xfrm>
            <a:off x="3906924" y="3390130"/>
            <a:ext cx="16570151" cy="6551616"/>
            <a:chOff x="0" y="0"/>
            <a:chExt cx="16570150" cy="6551615"/>
          </a:xfrm>
        </p:grpSpPr>
        <p:pic>
          <p:nvPicPr>
            <p:cNvPr id="162" name="beam_gas_intraのコピー10.pdf" descr="beam_gas_intraのコピー10.pd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2367102" y="0"/>
              <a:ext cx="14203049" cy="65516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63" name="without Gas"/>
            <p:cNvSpPr txBox="1"/>
            <p:nvPr/>
          </p:nvSpPr>
          <p:spPr>
            <a:xfrm>
              <a:off x="0" y="1497992"/>
              <a:ext cx="2842260" cy="6969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4000"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/>
              <a:r>
                <a:t>without Gas</a:t>
              </a:r>
            </a:p>
          </p:txBody>
        </p:sp>
        <p:sp>
          <p:nvSpPr>
            <p:cNvPr id="164" name="with Gas"/>
            <p:cNvSpPr txBox="1"/>
            <p:nvPr/>
          </p:nvSpPr>
          <p:spPr>
            <a:xfrm>
              <a:off x="468629" y="4774593"/>
              <a:ext cx="2108201" cy="6969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4000"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/>
              <a:r>
                <a:t>with Gas</a:t>
              </a:r>
            </a:p>
          </p:txBody>
        </p:sp>
        <p:sp>
          <p:nvSpPr>
            <p:cNvPr id="165" name="線"/>
            <p:cNvSpPr/>
            <p:nvPr/>
          </p:nvSpPr>
          <p:spPr>
            <a:xfrm flipH="1">
              <a:off x="2660769" y="3775955"/>
              <a:ext cx="738452" cy="1363920"/>
            </a:xfrm>
            <a:prstGeom prst="line">
              <a:avLst/>
            </a:prstGeom>
            <a:noFill/>
            <a:ln w="508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66" name="線"/>
            <p:cNvSpPr/>
            <p:nvPr/>
          </p:nvSpPr>
          <p:spPr>
            <a:xfrm flipH="1" flipV="1">
              <a:off x="2978996" y="2006685"/>
              <a:ext cx="770137" cy="512342"/>
            </a:xfrm>
            <a:prstGeom prst="line">
              <a:avLst/>
            </a:prstGeom>
            <a:noFill/>
            <a:ln w="508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Introduction: Another Motiv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389572">
              <a:defRPr spc="0" sz="5880">
                <a:effectLst>
                  <a:outerShdw sx="100000" sy="100000" kx="0" ky="0" algn="b" rotWithShape="0" blurRad="186690" dist="0" dir="18900000">
                    <a:srgbClr val="1563FF">
                      <a:alpha val="49700"/>
                    </a:srgbClr>
                  </a:outerShdw>
                </a:effectLst>
              </a:defRPr>
            </a:lvl1pPr>
          </a:lstStyle>
          <a:p>
            <a:pPr/>
            <a:r>
              <a:t>Introduction: Another Motivation</a:t>
            </a:r>
          </a:p>
        </p:txBody>
      </p:sp>
      <p:sp>
        <p:nvSpPr>
          <p:cNvPr id="170" name="I. Yamada et al., 7th ICFA Mini-Workshop on Space Charge,  30 Sep. — 2 Oct. 2026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I. Yamada et al., 7th ICFA Mini-Workshop on Space Charge,  30 Sep. — 2 Oct. 2026 </a:t>
            </a:r>
          </a:p>
        </p:txBody>
      </p:sp>
      <p:sp>
        <p:nvSpPr>
          <p:cNvPr id="171" name="❖ There still exists emittance growth even at enough neutralization…"/>
          <p:cNvSpPr txBox="1"/>
          <p:nvPr>
            <p:ph type="body" sz="half" idx="1"/>
          </p:nvPr>
        </p:nvSpPr>
        <p:spPr>
          <a:xfrm>
            <a:off x="876399" y="1815594"/>
            <a:ext cx="22631202" cy="2960322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500"/>
              </a:spcBef>
              <a:defRPr sz="4500"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  <a:r>
              <a:t>❖ There still exists emittance growth even at enough neutralization</a:t>
            </a:r>
          </a:p>
          <a:p>
            <a:pPr>
              <a:lnSpc>
                <a:spcPct val="100000"/>
              </a:lnSpc>
              <a:spcBef>
                <a:spcPts val="1500"/>
              </a:spcBef>
            </a:pPr>
            <a:r>
              <a:t>  Dose coupling oscillation contribute to emittance growth?</a:t>
            </a:r>
          </a:p>
        </p:txBody>
      </p:sp>
      <p:sp>
        <p:nvSpPr>
          <p:cNvPr id="172" name="スライド番号"/>
          <p:cNvSpPr txBox="1"/>
          <p:nvPr>
            <p:ph type="sldNum" sz="quarter" idx="2"/>
          </p:nvPr>
        </p:nvSpPr>
        <p:spPr>
          <a:xfrm>
            <a:off x="23916791" y="-14772"/>
            <a:ext cx="361511" cy="635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73" name="20mA-h.pdf" descr="20mA-h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447828" y="1391329"/>
            <a:ext cx="6323210" cy="47424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74" name="30mA-h.pdf" descr="30mA-h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447727" y="4936382"/>
            <a:ext cx="6323213" cy="474241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5" name="43mA-h.pdf" descr="43mA-h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7447826" y="8478409"/>
            <a:ext cx="6323211" cy="4742409"/>
          </a:xfrm>
          <a:prstGeom prst="rect">
            <a:avLst/>
          </a:prstGeom>
          <a:ln w="12700">
            <a:miter lim="400000"/>
          </a:ln>
        </p:spPr>
      </p:pic>
      <p:sp>
        <p:nvSpPr>
          <p:cNvPr id="231" name="接続の線"/>
          <p:cNvSpPr/>
          <p:nvPr/>
        </p:nvSpPr>
        <p:spPr>
          <a:xfrm>
            <a:off x="14434954" y="7157556"/>
            <a:ext cx="2230079" cy="25481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6" h="21600" fill="norm" stroke="1" extrusionOk="0">
                <a:moveTo>
                  <a:pt x="21066" y="21600"/>
                </a:moveTo>
                <a:cubicBezTo>
                  <a:pt x="6477" y="18723"/>
                  <a:pt x="-534" y="11523"/>
                  <a:pt x="32" y="0"/>
                </a:cubicBezTo>
              </a:path>
            </a:pathLst>
          </a:custGeom>
          <a:ln w="76200">
            <a:solidFill>
              <a:srgbClr val="000000"/>
            </a:solidFill>
            <a:miter lim="400000"/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177" name="Double-slit…"/>
          <p:cNvSpPr txBox="1"/>
          <p:nvPr/>
        </p:nvSpPr>
        <p:spPr>
          <a:xfrm>
            <a:off x="14637954" y="7218985"/>
            <a:ext cx="3205735" cy="14625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0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Double-slit</a:t>
            </a:r>
          </a:p>
          <a:p>
            <a:pPr>
              <a:defRPr sz="30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emittance monitor</a:t>
            </a:r>
          </a:p>
          <a:p>
            <a:pPr>
              <a:defRPr sz="30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at test stand</a:t>
            </a:r>
          </a:p>
        </p:txBody>
      </p:sp>
      <p:sp>
        <p:nvSpPr>
          <p:cNvPr id="178" name="20 mA"/>
          <p:cNvSpPr txBox="1"/>
          <p:nvPr/>
        </p:nvSpPr>
        <p:spPr>
          <a:xfrm>
            <a:off x="18222541" y="1983275"/>
            <a:ext cx="1250062" cy="5604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30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20 mA</a:t>
            </a:r>
          </a:p>
        </p:txBody>
      </p:sp>
      <p:sp>
        <p:nvSpPr>
          <p:cNvPr id="179" name="43 mA"/>
          <p:cNvSpPr txBox="1"/>
          <p:nvPr/>
        </p:nvSpPr>
        <p:spPr>
          <a:xfrm>
            <a:off x="18222541" y="9121602"/>
            <a:ext cx="1250062" cy="5604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30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43 mA</a:t>
            </a:r>
          </a:p>
        </p:txBody>
      </p:sp>
      <p:sp>
        <p:nvSpPr>
          <p:cNvPr id="180" name="30 mA"/>
          <p:cNvSpPr txBox="1"/>
          <p:nvPr/>
        </p:nvSpPr>
        <p:spPr>
          <a:xfrm>
            <a:off x="18222541" y="5552439"/>
            <a:ext cx="1250062" cy="5604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30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30 mA</a:t>
            </a:r>
          </a:p>
        </p:txBody>
      </p:sp>
      <p:sp>
        <p:nvSpPr>
          <p:cNvPr id="181" name="Measurement"/>
          <p:cNvSpPr txBox="1"/>
          <p:nvPr/>
        </p:nvSpPr>
        <p:spPr>
          <a:xfrm>
            <a:off x="19303456" y="953497"/>
            <a:ext cx="2611756" cy="5604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30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Measurement</a:t>
            </a:r>
          </a:p>
        </p:txBody>
      </p:sp>
      <p:sp>
        <p:nvSpPr>
          <p:cNvPr id="182" name="Ave. in 300-500 us"/>
          <p:cNvSpPr txBox="1"/>
          <p:nvPr/>
        </p:nvSpPr>
        <p:spPr>
          <a:xfrm>
            <a:off x="19114747" y="1527241"/>
            <a:ext cx="2989175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410C"/>
                </a:solidFill>
              </a:defRPr>
            </a:lvl1pPr>
          </a:lstStyle>
          <a:p>
            <a:pPr/>
            <a:r>
              <a:t>Ave. in 300-500 us</a:t>
            </a:r>
          </a:p>
        </p:txBody>
      </p:sp>
      <p:grpSp>
        <p:nvGrpSpPr>
          <p:cNvPr id="228" name="グループ"/>
          <p:cNvGrpSpPr/>
          <p:nvPr/>
        </p:nvGrpSpPr>
        <p:grpSpPr>
          <a:xfrm>
            <a:off x="546026" y="3715146"/>
            <a:ext cx="15848837" cy="9143316"/>
            <a:chOff x="0" y="-1"/>
            <a:chExt cx="15848836" cy="9143314"/>
          </a:xfrm>
        </p:grpSpPr>
        <p:sp>
          <p:nvSpPr>
            <p:cNvPr id="183" name="Neutralization time constant："/>
            <p:cNvSpPr txBox="1"/>
            <p:nvPr/>
          </p:nvSpPr>
          <p:spPr>
            <a:xfrm>
              <a:off x="304443" y="7057992"/>
              <a:ext cx="7364277" cy="11899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>
                <a:defRPr sz="28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Neutralization time constant：</a:t>
              </a:r>
              <a14:m>
                <m:oMath>
                  <m:r>
                    <a:rPr xmlns:a="http://schemas.openxmlformats.org/drawingml/2006/main" sz="3350" i="1">
                      <a:solidFill>
                        <a:srgbClr val="5E5E5E"/>
                      </a:solidFill>
                      <a:latin typeface="Cambria Math" panose="02040503050406030204" pitchFamily="18" charset="0"/>
                    </a:rPr>
                    <m:t>τ</m:t>
                  </m:r>
                  <m:r>
                    <a:rPr xmlns:a="http://schemas.openxmlformats.org/drawingml/2006/main" sz="3350" i="1">
                      <a:solidFill>
                        <a:srgbClr val="5E5E5E"/>
                      </a:solidFill>
                      <a:latin typeface="Cambria Math" panose="02040503050406030204" pitchFamily="18" charset="0"/>
                    </a:rPr>
                    <m:t>=</m:t>
                  </m:r>
                  <m:f>
                    <m:fPr>
                      <m:ctrlPr>
                        <a:rPr xmlns:a="http://schemas.openxmlformats.org/drawingml/2006/main" sz="335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335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num>
                    <m:den>
                      <m:sSub>
                        <m:e>
                          <m:r>
                            <a:rPr xmlns:a="http://schemas.openxmlformats.org/drawingml/2006/main" sz="3350" i="1">
                              <a:solidFill>
                                <a:srgbClr val="5E5E5E"/>
                              </a:solidFill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xmlns:a="http://schemas.openxmlformats.org/drawingml/2006/main" sz="3350" i="1">
                              <a:solidFill>
                                <a:srgbClr val="5E5E5E"/>
                              </a:solidFill>
                              <a:latin typeface="Cambria Math" panose="02040503050406030204" pitchFamily="18" charset="0"/>
                            </a:rPr>
                            <m:t>ion</m:t>
                          </m:r>
                        </m:sub>
                      </m:sSub>
                      <m:sSub>
                        <m:e>
                          <m:r>
                            <a:rPr xmlns:a="http://schemas.openxmlformats.org/drawingml/2006/main" sz="3350" i="1">
                              <a:solidFill>
                                <a:srgbClr val="5E5E5E"/>
                              </a:solidFill>
                              <a:latin typeface="Cambria Math" panose="02040503050406030204" pitchFamily="18" charset="0"/>
                            </a:rPr>
                            <m:t>n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xmlns:a="http://schemas.openxmlformats.org/drawingml/2006/main" sz="3350" i="1">
                              <a:solidFill>
                                <a:srgbClr val="5E5E5E"/>
                              </a:solidFill>
                              <a:latin typeface="Cambria Math" panose="02040503050406030204" pitchFamily="18" charset="0"/>
                            </a:rPr>
                            <m:t>gas</m:t>
                          </m:r>
                        </m:sub>
                      </m:sSub>
                      <m:r>
                        <a:rPr xmlns:a="http://schemas.openxmlformats.org/drawingml/2006/main" sz="335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β</m:t>
                      </m:r>
                      <m:r>
                        <a:rPr xmlns:a="http://schemas.openxmlformats.org/drawingml/2006/main" sz="335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</m:den>
                  </m:f>
                </m:oMath>
              </a14:m>
            </a:p>
          </p:txBody>
        </p:sp>
        <p:sp>
          <p:nvSpPr>
            <p:cNvPr id="184" name="線"/>
            <p:cNvSpPr/>
            <p:nvPr/>
          </p:nvSpPr>
          <p:spPr>
            <a:xfrm>
              <a:off x="2297467" y="4597119"/>
              <a:ext cx="4330104" cy="977803"/>
            </a:xfrm>
            <a:prstGeom prst="line">
              <a:avLst/>
            </a:prstGeom>
            <a:noFill/>
            <a:ln w="889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85" name="線"/>
            <p:cNvSpPr/>
            <p:nvPr/>
          </p:nvSpPr>
          <p:spPr>
            <a:xfrm>
              <a:off x="103793" y="9108757"/>
              <a:ext cx="14509181" cy="1"/>
            </a:xfrm>
            <a:prstGeom prst="line">
              <a:avLst/>
            </a:prstGeom>
            <a:noFill/>
            <a:ln w="889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86" name="線"/>
            <p:cNvSpPr/>
            <p:nvPr/>
          </p:nvSpPr>
          <p:spPr>
            <a:xfrm flipV="1">
              <a:off x="145497" y="4007538"/>
              <a:ext cx="1" cy="5135776"/>
            </a:xfrm>
            <a:prstGeom prst="line">
              <a:avLst/>
            </a:prstGeom>
            <a:noFill/>
            <a:ln w="889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87" name="5 Pa"/>
            <p:cNvSpPr txBox="1"/>
            <p:nvPr/>
          </p:nvSpPr>
          <p:spPr>
            <a:xfrm>
              <a:off x="701981" y="3981105"/>
              <a:ext cx="904876" cy="5604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 sz="3000"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/>
              <a:r>
                <a:t>5 Pa</a:t>
              </a:r>
            </a:p>
          </p:txBody>
        </p:sp>
        <p:sp>
          <p:nvSpPr>
            <p:cNvPr id="188" name="5 x10-3 Pa"/>
            <p:cNvSpPr txBox="1"/>
            <p:nvPr/>
          </p:nvSpPr>
          <p:spPr>
            <a:xfrm>
              <a:off x="6416551" y="4981222"/>
              <a:ext cx="1883665" cy="5604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>
                <a:defRPr b="1" sz="30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5 x10</a:t>
              </a:r>
              <a:r>
                <a:rPr baseline="31999"/>
                <a:t>-3</a:t>
              </a:r>
              <a:r>
                <a:t> Pa</a:t>
              </a:r>
            </a:p>
          </p:txBody>
        </p:sp>
        <p:sp>
          <p:nvSpPr>
            <p:cNvPr id="189" name="線"/>
            <p:cNvSpPr/>
            <p:nvPr/>
          </p:nvSpPr>
          <p:spPr>
            <a:xfrm>
              <a:off x="0" y="4589808"/>
              <a:ext cx="2308839" cy="1"/>
            </a:xfrm>
            <a:prstGeom prst="line">
              <a:avLst/>
            </a:prstGeom>
            <a:noFill/>
            <a:ln w="889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90" name="線"/>
            <p:cNvSpPr/>
            <p:nvPr/>
          </p:nvSpPr>
          <p:spPr>
            <a:xfrm>
              <a:off x="6571433" y="5573508"/>
              <a:ext cx="1458163" cy="1"/>
            </a:xfrm>
            <a:prstGeom prst="line">
              <a:avLst/>
            </a:prstGeom>
            <a:noFill/>
            <a:ln w="889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91" name="8 x10-4 Pa"/>
            <p:cNvSpPr txBox="1"/>
            <p:nvPr/>
          </p:nvSpPr>
          <p:spPr>
            <a:xfrm>
              <a:off x="8161078" y="5942864"/>
              <a:ext cx="1883665" cy="5604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>
                <a:defRPr b="1" sz="30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8 x10</a:t>
              </a:r>
              <a:r>
                <a:rPr baseline="31999"/>
                <a:t>-4</a:t>
              </a:r>
              <a:r>
                <a:t> Pa</a:t>
              </a:r>
            </a:p>
          </p:txBody>
        </p:sp>
        <p:sp>
          <p:nvSpPr>
            <p:cNvPr id="192" name="3 x10-4 Pa"/>
            <p:cNvSpPr txBox="1"/>
            <p:nvPr/>
          </p:nvSpPr>
          <p:spPr>
            <a:xfrm>
              <a:off x="13733693" y="6965774"/>
              <a:ext cx="1883665" cy="5604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>
                <a:defRPr b="1" sz="30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3 x10</a:t>
              </a:r>
              <a:r>
                <a:rPr baseline="31999"/>
                <a:t>-4</a:t>
              </a:r>
              <a:r>
                <a:t> Pa</a:t>
              </a:r>
            </a:p>
          </p:txBody>
        </p:sp>
        <p:grpSp>
          <p:nvGrpSpPr>
            <p:cNvPr id="214" name="グループ"/>
            <p:cNvGrpSpPr/>
            <p:nvPr/>
          </p:nvGrpSpPr>
          <p:grpSpPr>
            <a:xfrm>
              <a:off x="116810" y="561338"/>
              <a:ext cx="15190403" cy="3299166"/>
              <a:chOff x="0" y="318759"/>
              <a:chExt cx="15190401" cy="3299165"/>
            </a:xfrm>
          </p:grpSpPr>
          <p:sp>
            <p:nvSpPr>
              <p:cNvPr id="193" name="H- Ion Source"/>
              <p:cNvSpPr/>
              <p:nvPr/>
            </p:nvSpPr>
            <p:spPr>
              <a:xfrm>
                <a:off x="0" y="1261357"/>
                <a:ext cx="2134096" cy="1412275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pPr>
                <a:r>
                  <a:t>H</a:t>
                </a:r>
                <a:r>
                  <a:rPr baseline="31999"/>
                  <a:t>-</a:t>
                </a:r>
                <a:r>
                  <a:t> Ion</a:t>
                </a:r>
                <a:br/>
                <a:r>
                  <a:t>Source</a:t>
                </a:r>
              </a:p>
            </p:txBody>
          </p:sp>
          <p:sp>
            <p:nvSpPr>
              <p:cNvPr id="194" name="四角形"/>
              <p:cNvSpPr/>
              <p:nvPr/>
            </p:nvSpPr>
            <p:spPr>
              <a:xfrm>
                <a:off x="2083597" y="1692197"/>
                <a:ext cx="4620910" cy="550595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195" name="Orifice chamber"/>
              <p:cNvSpPr/>
              <p:nvPr/>
            </p:nvSpPr>
            <p:spPr>
              <a:xfrm>
                <a:off x="6695021" y="838263"/>
                <a:ext cx="2517376" cy="2258463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500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pPr>
                <a:r>
                  <a:t>Orifice</a:t>
                </a:r>
                <a:br/>
                <a:r>
                  <a:t>chamber</a:t>
                </a:r>
              </a:p>
            </p:txBody>
          </p:sp>
          <p:sp>
            <p:nvSpPr>
              <p:cNvPr id="196" name="四角形"/>
              <p:cNvSpPr/>
              <p:nvPr/>
            </p:nvSpPr>
            <p:spPr>
              <a:xfrm>
                <a:off x="9178500" y="1692197"/>
                <a:ext cx="4620909" cy="550595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825500">
                  <a:defRPr sz="32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197" name="RFQ"/>
              <p:cNvSpPr/>
              <p:nvPr/>
            </p:nvSpPr>
            <p:spPr>
              <a:xfrm>
                <a:off x="13773322" y="838263"/>
                <a:ext cx="1417080" cy="2258463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 defTabSz="825500">
                  <a:defRPr sz="3500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</a:lstStyle>
              <a:p>
                <a:pPr/>
                <a:r>
                  <a:t>RFQ</a:t>
                </a:r>
              </a:p>
            </p:txBody>
          </p:sp>
          <p:grpSp>
            <p:nvGrpSpPr>
              <p:cNvPr id="201" name="グループ"/>
              <p:cNvGrpSpPr/>
              <p:nvPr/>
            </p:nvGrpSpPr>
            <p:grpSpPr>
              <a:xfrm>
                <a:off x="3081156" y="324622"/>
                <a:ext cx="2625792" cy="1296788"/>
                <a:chOff x="0" y="318759"/>
                <a:chExt cx="2625790" cy="1296787"/>
              </a:xfrm>
            </p:grpSpPr>
            <p:sp>
              <p:nvSpPr>
                <p:cNvPr id="198" name="四角形"/>
                <p:cNvSpPr/>
                <p:nvPr/>
              </p:nvSpPr>
              <p:spPr>
                <a:xfrm>
                  <a:off x="0" y="318759"/>
                  <a:ext cx="2625791" cy="1296788"/>
                </a:xfrm>
                <a:prstGeom prst="rect">
                  <a:avLst/>
                </a:prstGeom>
                <a:noFill/>
                <a:ln w="127000" cap="flat">
                  <a:solidFill>
                    <a:srgbClr val="145AE6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825500">
                    <a:defRPr sz="3200"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199" name="線"/>
                <p:cNvSpPr/>
                <p:nvPr/>
              </p:nvSpPr>
              <p:spPr>
                <a:xfrm flipV="1">
                  <a:off x="11315" y="332461"/>
                  <a:ext cx="2603160" cy="1269384"/>
                </a:xfrm>
                <a:prstGeom prst="line">
                  <a:avLst/>
                </a:prstGeom>
                <a:noFill/>
                <a:ln w="88900" cap="flat">
                  <a:solidFill>
                    <a:srgbClr val="145AE6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200" name="線"/>
                <p:cNvSpPr/>
                <p:nvPr/>
              </p:nvSpPr>
              <p:spPr>
                <a:xfrm flipH="1" flipV="1">
                  <a:off x="11316" y="332461"/>
                  <a:ext cx="2603159" cy="1269384"/>
                </a:xfrm>
                <a:prstGeom prst="line">
                  <a:avLst/>
                </a:prstGeom>
                <a:noFill/>
                <a:ln w="88900" cap="flat">
                  <a:solidFill>
                    <a:srgbClr val="145AE6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</p:grpSp>
          <p:grpSp>
            <p:nvGrpSpPr>
              <p:cNvPr id="205" name="グループ"/>
              <p:cNvGrpSpPr/>
              <p:nvPr/>
            </p:nvGrpSpPr>
            <p:grpSpPr>
              <a:xfrm>
                <a:off x="3081156" y="2321137"/>
                <a:ext cx="2625792" cy="1296788"/>
                <a:chOff x="0" y="318759"/>
                <a:chExt cx="2625790" cy="1296787"/>
              </a:xfrm>
            </p:grpSpPr>
            <p:sp>
              <p:nvSpPr>
                <p:cNvPr id="202" name="四角形"/>
                <p:cNvSpPr/>
                <p:nvPr/>
              </p:nvSpPr>
              <p:spPr>
                <a:xfrm>
                  <a:off x="0" y="318759"/>
                  <a:ext cx="2625791" cy="1296788"/>
                </a:xfrm>
                <a:prstGeom prst="rect">
                  <a:avLst/>
                </a:prstGeom>
                <a:noFill/>
                <a:ln w="127000" cap="flat">
                  <a:solidFill>
                    <a:srgbClr val="145AE6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825500">
                    <a:defRPr sz="3200"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203" name="線"/>
                <p:cNvSpPr/>
                <p:nvPr/>
              </p:nvSpPr>
              <p:spPr>
                <a:xfrm flipV="1">
                  <a:off x="11315" y="332461"/>
                  <a:ext cx="2603160" cy="1269384"/>
                </a:xfrm>
                <a:prstGeom prst="line">
                  <a:avLst/>
                </a:prstGeom>
                <a:noFill/>
                <a:ln w="88900" cap="flat">
                  <a:solidFill>
                    <a:srgbClr val="145AE6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204" name="線"/>
                <p:cNvSpPr/>
                <p:nvPr/>
              </p:nvSpPr>
              <p:spPr>
                <a:xfrm flipH="1" flipV="1">
                  <a:off x="11316" y="332461"/>
                  <a:ext cx="2603159" cy="1269384"/>
                </a:xfrm>
                <a:prstGeom prst="line">
                  <a:avLst/>
                </a:prstGeom>
                <a:noFill/>
                <a:ln w="88900" cap="flat">
                  <a:solidFill>
                    <a:srgbClr val="145AE6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</p:grpSp>
          <p:grpSp>
            <p:nvGrpSpPr>
              <p:cNvPr id="209" name="グループ"/>
              <p:cNvGrpSpPr/>
              <p:nvPr/>
            </p:nvGrpSpPr>
            <p:grpSpPr>
              <a:xfrm>
                <a:off x="10200470" y="318759"/>
                <a:ext cx="2625792" cy="1296788"/>
                <a:chOff x="0" y="318759"/>
                <a:chExt cx="2625790" cy="1296787"/>
              </a:xfrm>
            </p:grpSpPr>
            <p:sp>
              <p:nvSpPr>
                <p:cNvPr id="206" name="四角形"/>
                <p:cNvSpPr/>
                <p:nvPr/>
              </p:nvSpPr>
              <p:spPr>
                <a:xfrm>
                  <a:off x="0" y="318759"/>
                  <a:ext cx="2625791" cy="1296788"/>
                </a:xfrm>
                <a:prstGeom prst="rect">
                  <a:avLst/>
                </a:prstGeom>
                <a:noFill/>
                <a:ln w="127000" cap="flat">
                  <a:solidFill>
                    <a:srgbClr val="145AE6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825500">
                    <a:defRPr sz="3200"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207" name="線"/>
                <p:cNvSpPr/>
                <p:nvPr/>
              </p:nvSpPr>
              <p:spPr>
                <a:xfrm flipV="1">
                  <a:off x="11315" y="332461"/>
                  <a:ext cx="2603160" cy="1269384"/>
                </a:xfrm>
                <a:prstGeom prst="line">
                  <a:avLst/>
                </a:prstGeom>
                <a:noFill/>
                <a:ln w="88900" cap="flat">
                  <a:solidFill>
                    <a:srgbClr val="145AE6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208" name="線"/>
                <p:cNvSpPr/>
                <p:nvPr/>
              </p:nvSpPr>
              <p:spPr>
                <a:xfrm flipH="1" flipV="1">
                  <a:off x="11316" y="332461"/>
                  <a:ext cx="2603159" cy="1269384"/>
                </a:xfrm>
                <a:prstGeom prst="line">
                  <a:avLst/>
                </a:prstGeom>
                <a:noFill/>
                <a:ln w="88900" cap="flat">
                  <a:solidFill>
                    <a:srgbClr val="145AE6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</p:grpSp>
          <p:grpSp>
            <p:nvGrpSpPr>
              <p:cNvPr id="213" name="グループ"/>
              <p:cNvGrpSpPr/>
              <p:nvPr/>
            </p:nvGrpSpPr>
            <p:grpSpPr>
              <a:xfrm>
                <a:off x="10200470" y="2315274"/>
                <a:ext cx="2625792" cy="1296788"/>
                <a:chOff x="0" y="318759"/>
                <a:chExt cx="2625790" cy="1296787"/>
              </a:xfrm>
            </p:grpSpPr>
            <p:sp>
              <p:nvSpPr>
                <p:cNvPr id="210" name="四角形"/>
                <p:cNvSpPr/>
                <p:nvPr/>
              </p:nvSpPr>
              <p:spPr>
                <a:xfrm>
                  <a:off x="0" y="318759"/>
                  <a:ext cx="2625791" cy="1296788"/>
                </a:xfrm>
                <a:prstGeom prst="rect">
                  <a:avLst/>
                </a:prstGeom>
                <a:noFill/>
                <a:ln w="127000" cap="flat">
                  <a:solidFill>
                    <a:srgbClr val="145AE6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825500">
                    <a:defRPr sz="3200"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211" name="線"/>
                <p:cNvSpPr/>
                <p:nvPr/>
              </p:nvSpPr>
              <p:spPr>
                <a:xfrm flipV="1">
                  <a:off x="11315" y="332461"/>
                  <a:ext cx="2603160" cy="1269384"/>
                </a:xfrm>
                <a:prstGeom prst="line">
                  <a:avLst/>
                </a:prstGeom>
                <a:noFill/>
                <a:ln w="88900" cap="flat">
                  <a:solidFill>
                    <a:srgbClr val="145AE6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212" name="線"/>
                <p:cNvSpPr/>
                <p:nvPr/>
              </p:nvSpPr>
              <p:spPr>
                <a:xfrm flipH="1" flipV="1">
                  <a:off x="11316" y="332461"/>
                  <a:ext cx="2603159" cy="1269384"/>
                </a:xfrm>
                <a:prstGeom prst="line">
                  <a:avLst/>
                </a:prstGeom>
                <a:noFill/>
                <a:ln w="88900" cap="flat">
                  <a:solidFill>
                    <a:srgbClr val="145AE6"/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/>
                </a:p>
              </p:txBody>
            </p:sp>
          </p:grpSp>
        </p:grpSp>
        <p:sp>
          <p:nvSpPr>
            <p:cNvPr id="215" name="線"/>
            <p:cNvSpPr/>
            <p:nvPr/>
          </p:nvSpPr>
          <p:spPr>
            <a:xfrm>
              <a:off x="7964304" y="6479147"/>
              <a:ext cx="1458163" cy="1"/>
            </a:xfrm>
            <a:prstGeom prst="line">
              <a:avLst/>
            </a:prstGeom>
            <a:noFill/>
            <a:ln w="889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16" name="線"/>
            <p:cNvSpPr/>
            <p:nvPr/>
          </p:nvSpPr>
          <p:spPr>
            <a:xfrm flipV="1">
              <a:off x="8001798" y="5532298"/>
              <a:ext cx="1" cy="992499"/>
            </a:xfrm>
            <a:prstGeom prst="line">
              <a:avLst/>
            </a:prstGeom>
            <a:noFill/>
            <a:ln w="889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17" name="線"/>
            <p:cNvSpPr/>
            <p:nvPr/>
          </p:nvSpPr>
          <p:spPr>
            <a:xfrm>
              <a:off x="9393151" y="6475793"/>
              <a:ext cx="4330104" cy="977804"/>
            </a:xfrm>
            <a:prstGeom prst="line">
              <a:avLst/>
            </a:prstGeom>
            <a:noFill/>
            <a:ln w="889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18" name="H+ + H2 —&gt; H+ + H2+ + e-    :    m2"/>
            <p:cNvSpPr txBox="1"/>
            <p:nvPr/>
          </p:nvSpPr>
          <p:spPr>
            <a:xfrm>
              <a:off x="326333" y="8304309"/>
              <a:ext cx="8408425" cy="66450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algn="l">
                <a:defRPr sz="30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H</a:t>
              </a:r>
              <a:r>
                <a:rPr baseline="31999"/>
                <a:t>+</a:t>
              </a:r>
              <a:r>
                <a:t> + H</a:t>
              </a:r>
              <a:r>
                <a:rPr baseline="-5999"/>
                <a:t>2</a:t>
              </a:r>
              <a:r>
                <a:t> —&gt; H</a:t>
              </a:r>
              <a:r>
                <a:rPr baseline="31999"/>
                <a:t>+</a:t>
              </a:r>
              <a:r>
                <a:t> + H</a:t>
              </a:r>
              <a:r>
                <a:rPr baseline="-5999"/>
                <a:t>2</a:t>
              </a:r>
              <a:r>
                <a:rPr baseline="31999"/>
                <a:t>+</a:t>
              </a:r>
              <a:r>
                <a:t> + e</a:t>
              </a:r>
              <a:r>
                <a:rPr baseline="31999"/>
                <a:t>-    </a:t>
              </a:r>
              <a:r>
                <a:rPr b="1" baseline="31999"/>
                <a:t>:</a:t>
              </a:r>
              <a:r>
                <a:rPr baseline="31999"/>
                <a:t>  </a:t>
              </a:r>
              <a14:m>
                <m:oMath>
                  <m:sSub>
                    <m:e>
                      <m:r>
                        <a:rPr xmlns:a="http://schemas.openxmlformats.org/drawingml/2006/main" sz="36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σ</m:t>
                      </m:r>
                    </m:e>
                    <m:sub>
                      <m:r>
                        <m:rPr>
                          <m:sty m:val="p"/>
                        </m:rPr>
                        <a:rPr xmlns:a="http://schemas.openxmlformats.org/drawingml/2006/main" sz="36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ion</m:t>
                      </m:r>
                    </m:sub>
                  </m:sSub>
                  <m:r>
                    <a:rPr xmlns:a="http://schemas.openxmlformats.org/drawingml/2006/main" sz="3600" i="1">
                      <a:solidFill>
                        <a:srgbClr val="5E5E5E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3600" i="1">
                      <a:solidFill>
                        <a:srgbClr val="5E5E5E"/>
                      </a:solidFill>
                      <a:latin typeface="Cambria Math" panose="02040503050406030204" pitchFamily="18" charset="0"/>
                    </a:rPr>
                    <m:t>3</m:t>
                  </m:r>
                  <m:r>
                    <a:rPr xmlns:a="http://schemas.openxmlformats.org/drawingml/2006/main" sz="3600" i="1">
                      <a:solidFill>
                        <a:srgbClr val="5E5E5E"/>
                      </a:solidFill>
                      <a:latin typeface="Cambria Math" panose="02040503050406030204" pitchFamily="18" charset="0"/>
                    </a:rPr>
                    <m:t>×</m:t>
                  </m:r>
                  <m:sSup>
                    <m:e>
                      <m:r>
                        <a:rPr xmlns:a="http://schemas.openxmlformats.org/drawingml/2006/main" sz="36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e>
                    <m:sup>
                      <m:r>
                        <a:rPr xmlns:a="http://schemas.openxmlformats.org/drawingml/2006/main" sz="36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r>
                        <a:rPr xmlns:a="http://schemas.openxmlformats.org/drawingml/2006/main" sz="3600" i="1">
                          <a:solidFill>
                            <a:srgbClr val="5E5E5E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</m:sup>
                  </m:sSup>
                </m:oMath>
              </a14:m>
              <a:r>
                <a:t> m</a:t>
              </a:r>
              <a:r>
                <a:rPr baseline="31999"/>
                <a:t>2</a:t>
              </a:r>
            </a:p>
          </p:txBody>
        </p:sp>
        <p:sp>
          <p:nvSpPr>
            <p:cNvPr id="219" name="テキスト"/>
            <p:cNvSpPr txBox="1"/>
            <p:nvPr/>
          </p:nvSpPr>
          <p:spPr>
            <a:xfrm>
              <a:off x="303340" y="4642748"/>
              <a:ext cx="1880035" cy="6501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 sz="3000">
                  <a:solidFill>
                    <a:srgbClr val="EB522B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3600" i="1">
                        <a:solidFill>
                          <a:srgbClr val="EB522B"/>
                        </a:solidFill>
                        <a:latin typeface="Cambria Math" panose="02040503050406030204" pitchFamily="18" charset="0"/>
                      </a:rPr>
                      <m:t>τ</m:t>
                    </m:r>
                    <m:r>
                      <a:rPr xmlns:a="http://schemas.openxmlformats.org/drawingml/2006/main" sz="3600" i="1">
                        <a:solidFill>
                          <a:srgbClr val="EB522B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xmlns:a="http://schemas.openxmlformats.org/drawingml/2006/main" sz="3600" i="1">
                        <a:solidFill>
                          <a:srgbClr val="EB522B"/>
                        </a:solidFill>
                        <a:latin typeface="Cambria Math" panose="02040503050406030204" pitchFamily="18" charset="0"/>
                      </a:rPr>
                      <m:t>10</m:t>
                    </m:r>
                    <m:r>
                      <m:rPr>
                        <m:sty m:val="p"/>
                      </m:rPr>
                      <a:rPr xmlns:a="http://schemas.openxmlformats.org/drawingml/2006/main" sz="3600" i="1">
                        <a:solidFill>
                          <a:srgbClr val="EB522B"/>
                        </a:solidFill>
                        <a:latin typeface="Cambria Math" panose="02040503050406030204" pitchFamily="18" charset="0"/>
                      </a:rPr>
                      <m:t>ns</m:t>
                    </m:r>
                  </m:oMath>
                </m:oMathPara>
              </a14:m>
            </a:p>
          </p:txBody>
        </p:sp>
        <p:sp>
          <p:nvSpPr>
            <p:cNvPr id="220" name="テキスト"/>
            <p:cNvSpPr txBox="1"/>
            <p:nvPr/>
          </p:nvSpPr>
          <p:spPr>
            <a:xfrm>
              <a:off x="6048185" y="5599643"/>
              <a:ext cx="1892001" cy="6513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 sz="3000">
                  <a:solidFill>
                    <a:srgbClr val="EB522B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3600" i="1">
                        <a:solidFill>
                          <a:srgbClr val="EB522B"/>
                        </a:solidFill>
                        <a:latin typeface="Cambria Math" panose="02040503050406030204" pitchFamily="18" charset="0"/>
                      </a:rPr>
                      <m:t>τ</m:t>
                    </m:r>
                    <m:r>
                      <a:rPr xmlns:a="http://schemas.openxmlformats.org/drawingml/2006/main" sz="3600" i="1">
                        <a:solidFill>
                          <a:srgbClr val="EB522B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xmlns:a="http://schemas.openxmlformats.org/drawingml/2006/main" sz="3600" i="1">
                        <a:solidFill>
                          <a:srgbClr val="EB522B"/>
                        </a:solidFill>
                        <a:latin typeface="Cambria Math" panose="02040503050406030204" pitchFamily="18" charset="0"/>
                      </a:rPr>
                      <m:t>10</m:t>
                    </m:r>
                    <m:r>
                      <a:rPr xmlns:a="http://schemas.openxmlformats.org/drawingml/2006/main" sz="3600" i="1">
                        <a:solidFill>
                          <a:srgbClr val="EB522B"/>
                        </a:solidFill>
                        <a:latin typeface="Cambria Math" panose="02040503050406030204" pitchFamily="18" charset="0"/>
                      </a:rPr>
                      <m:t>μ</m:t>
                    </m:r>
                    <m:r>
                      <m:rPr>
                        <m:sty m:val="p"/>
                      </m:rPr>
                      <a:rPr xmlns:a="http://schemas.openxmlformats.org/drawingml/2006/main" sz="3600" i="1">
                        <a:solidFill>
                          <a:srgbClr val="EB522B"/>
                        </a:solidFill>
                        <a:latin typeface="Cambria Math" panose="02040503050406030204" pitchFamily="18" charset="0"/>
                      </a:rPr>
                      <m:t>s</m:t>
                    </m:r>
                  </m:oMath>
                </m:oMathPara>
              </a14:m>
            </a:p>
          </p:txBody>
        </p:sp>
        <p:sp>
          <p:nvSpPr>
            <p:cNvPr id="221" name="テキスト"/>
            <p:cNvSpPr txBox="1"/>
            <p:nvPr/>
          </p:nvSpPr>
          <p:spPr>
            <a:xfrm>
              <a:off x="7997750" y="6497410"/>
              <a:ext cx="1892002" cy="6513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 sz="3000">
                  <a:solidFill>
                    <a:srgbClr val="EB522B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3600" i="1">
                        <a:solidFill>
                          <a:srgbClr val="EB522B"/>
                        </a:solidFill>
                        <a:latin typeface="Cambria Math" panose="02040503050406030204" pitchFamily="18" charset="0"/>
                      </a:rPr>
                      <m:t>τ</m:t>
                    </m:r>
                    <m:r>
                      <a:rPr xmlns:a="http://schemas.openxmlformats.org/drawingml/2006/main" sz="3600" i="1">
                        <a:solidFill>
                          <a:srgbClr val="EB522B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xmlns:a="http://schemas.openxmlformats.org/drawingml/2006/main" sz="3600" i="1">
                        <a:solidFill>
                          <a:srgbClr val="EB522B"/>
                        </a:solidFill>
                        <a:latin typeface="Cambria Math" panose="02040503050406030204" pitchFamily="18" charset="0"/>
                      </a:rPr>
                      <m:t>60</m:t>
                    </m:r>
                    <m:r>
                      <a:rPr xmlns:a="http://schemas.openxmlformats.org/drawingml/2006/main" sz="3600" i="1">
                        <a:solidFill>
                          <a:srgbClr val="EB522B"/>
                        </a:solidFill>
                        <a:latin typeface="Cambria Math" panose="02040503050406030204" pitchFamily="18" charset="0"/>
                      </a:rPr>
                      <m:t>μ</m:t>
                    </m:r>
                    <m:r>
                      <m:rPr>
                        <m:sty m:val="p"/>
                      </m:rPr>
                      <a:rPr xmlns:a="http://schemas.openxmlformats.org/drawingml/2006/main" sz="3600" i="1">
                        <a:solidFill>
                          <a:srgbClr val="EB522B"/>
                        </a:solidFill>
                        <a:latin typeface="Cambria Math" panose="02040503050406030204" pitchFamily="18" charset="0"/>
                      </a:rPr>
                      <m:t>s</m:t>
                    </m:r>
                  </m:oMath>
                </m:oMathPara>
              </a14:m>
            </a:p>
          </p:txBody>
        </p:sp>
        <p:sp>
          <p:nvSpPr>
            <p:cNvPr id="222" name="テキスト"/>
            <p:cNvSpPr txBox="1"/>
            <p:nvPr/>
          </p:nvSpPr>
          <p:spPr>
            <a:xfrm>
              <a:off x="13726722" y="7437439"/>
              <a:ext cx="2122115" cy="6513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 sz="3000">
                  <a:solidFill>
                    <a:srgbClr val="EB522B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3600" i="1">
                        <a:solidFill>
                          <a:srgbClr val="EB522B"/>
                        </a:solidFill>
                        <a:latin typeface="Cambria Math" panose="02040503050406030204" pitchFamily="18" charset="0"/>
                      </a:rPr>
                      <m:t>τ</m:t>
                    </m:r>
                    <m:r>
                      <a:rPr xmlns:a="http://schemas.openxmlformats.org/drawingml/2006/main" sz="3600" i="1">
                        <a:solidFill>
                          <a:srgbClr val="EB522B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xmlns:a="http://schemas.openxmlformats.org/drawingml/2006/main" sz="3600" i="1">
                        <a:solidFill>
                          <a:srgbClr val="EB522B"/>
                        </a:solidFill>
                        <a:latin typeface="Cambria Math" panose="02040503050406030204" pitchFamily="18" charset="0"/>
                      </a:rPr>
                      <m:t>150</m:t>
                    </m:r>
                    <m:r>
                      <a:rPr xmlns:a="http://schemas.openxmlformats.org/drawingml/2006/main" sz="3600" i="1">
                        <a:solidFill>
                          <a:srgbClr val="EB522B"/>
                        </a:solidFill>
                        <a:latin typeface="Cambria Math" panose="02040503050406030204" pitchFamily="18" charset="0"/>
                      </a:rPr>
                      <m:t>μ</m:t>
                    </m:r>
                    <m:r>
                      <m:rPr>
                        <m:sty m:val="p"/>
                      </m:rPr>
                      <a:rPr xmlns:a="http://schemas.openxmlformats.org/drawingml/2006/main" sz="3600" i="1">
                        <a:solidFill>
                          <a:srgbClr val="EB522B"/>
                        </a:solidFill>
                        <a:latin typeface="Cambria Math" panose="02040503050406030204" pitchFamily="18" charset="0"/>
                      </a:rPr>
                      <m:t>s</m:t>
                    </m:r>
                  </m:oMath>
                </m:oMathPara>
              </a14:m>
            </a:p>
          </p:txBody>
        </p:sp>
        <p:sp>
          <p:nvSpPr>
            <p:cNvPr id="223" name="Solenoid"/>
            <p:cNvSpPr txBox="1"/>
            <p:nvPr/>
          </p:nvSpPr>
          <p:spPr>
            <a:xfrm>
              <a:off x="3611936" y="-2"/>
              <a:ext cx="1701166" cy="5604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 sz="3000">
                  <a:solidFill>
                    <a:srgbClr val="145AE6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/>
              <a:r>
                <a:t>Solenoid</a:t>
              </a:r>
            </a:p>
          </p:txBody>
        </p:sp>
        <p:sp>
          <p:nvSpPr>
            <p:cNvPr id="224" name="Solenoid"/>
            <p:cNvSpPr txBox="1"/>
            <p:nvPr/>
          </p:nvSpPr>
          <p:spPr>
            <a:xfrm>
              <a:off x="10795391" y="-2"/>
              <a:ext cx="1701166" cy="5604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 sz="3000">
                  <a:solidFill>
                    <a:srgbClr val="145AE6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/>
              <a:r>
                <a:t>Solenoid</a:t>
              </a:r>
            </a:p>
          </p:txBody>
        </p:sp>
        <p:sp>
          <p:nvSpPr>
            <p:cNvPr id="225" name="50 keV…"/>
            <p:cNvSpPr txBox="1"/>
            <p:nvPr/>
          </p:nvSpPr>
          <p:spPr>
            <a:xfrm>
              <a:off x="493765" y="441455"/>
              <a:ext cx="1321309" cy="10303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>
                <a:defRPr b="1" sz="3000">
                  <a:solidFill>
                    <a:srgbClr val="EB522B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50 keV</a:t>
              </a:r>
            </a:p>
            <a:p>
              <a:pPr>
                <a:defRPr b="1" sz="3000">
                  <a:solidFill>
                    <a:srgbClr val="EB522B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500 us</a:t>
              </a:r>
            </a:p>
          </p:txBody>
        </p:sp>
        <p:sp>
          <p:nvSpPr>
            <p:cNvPr id="226" name="線"/>
            <p:cNvSpPr/>
            <p:nvPr/>
          </p:nvSpPr>
          <p:spPr>
            <a:xfrm>
              <a:off x="2215801" y="4215801"/>
              <a:ext cx="11571994" cy="1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miter lim="400000"/>
              <a:headEnd type="triangle" w="med" len="med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27" name="673 mm"/>
            <p:cNvSpPr txBox="1"/>
            <p:nvPr/>
          </p:nvSpPr>
          <p:spPr>
            <a:xfrm>
              <a:off x="7018310" y="3892046"/>
              <a:ext cx="1966977" cy="62211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500">
                  <a:solidFill>
                    <a:srgbClr val="000000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pPr/>
              <a:r>
                <a:t> 673 mm </a:t>
              </a:r>
            </a:p>
          </p:txBody>
        </p:sp>
      </p:grpSp>
      <p:sp>
        <p:nvSpPr>
          <p:cNvPr id="229" name="User operation: 60 mA"/>
          <p:cNvSpPr txBox="1"/>
          <p:nvPr/>
        </p:nvSpPr>
        <p:spPr>
          <a:xfrm>
            <a:off x="18130628" y="12020496"/>
            <a:ext cx="4163950" cy="5604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30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User operation: 60 mA</a:t>
            </a:r>
          </a:p>
        </p:txBody>
      </p:sp>
      <p:sp>
        <p:nvSpPr>
          <p:cNvPr id="230" name="x-x’ plane"/>
          <p:cNvSpPr txBox="1"/>
          <p:nvPr/>
        </p:nvSpPr>
        <p:spPr>
          <a:xfrm>
            <a:off x="20963822" y="1937282"/>
            <a:ext cx="2081658" cy="6098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5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x-x’ plane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Numerical Approach: Validity of PIC cod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389572">
              <a:defRPr spc="0" sz="5880">
                <a:effectLst>
                  <a:outerShdw sx="100000" sy="100000" kx="0" ky="0" algn="b" rotWithShape="0" blurRad="186690" dist="0" dir="18900000">
                    <a:srgbClr val="1563FF">
                      <a:alpha val="49700"/>
                    </a:srgbClr>
                  </a:outerShdw>
                </a:effectLst>
              </a:defRPr>
            </a:lvl1pPr>
          </a:lstStyle>
          <a:p>
            <a:pPr/>
            <a:r>
              <a:t>Numerical Approach: Validity of PIC code</a:t>
            </a:r>
          </a:p>
        </p:txBody>
      </p:sp>
      <p:sp>
        <p:nvSpPr>
          <p:cNvPr id="234" name="I. Yamada et al., 7th ICFA Mini-Workshop on Space Charge,  30 Sep. — 2 Oct. 2026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I. Yamada et al., 7th ICFA Mini-Workshop on Space Charge,  30 Sep. — 2 Oct. 2026 </a:t>
            </a:r>
          </a:p>
        </p:txBody>
      </p:sp>
      <p:sp>
        <p:nvSpPr>
          <p:cNvPr id="235" name="❖ PIC simulation reproduces measured distributio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4500"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  <a:r>
              <a:t>❖ PIC simulation reproduces measured distribution</a:t>
            </a:r>
          </a:p>
          <a:p>
            <a:pPr/>
            <a:r>
              <a:t>  Code: WARP developed at LBNL</a:t>
            </a:r>
          </a:p>
          <a:p>
            <a:pPr/>
            <a:r>
              <a:t>  Plasma: </a:t>
            </a:r>
            <a14:m>
              <m:oMath>
                <m:sSup>
                  <m:e>
                    <m:sSub>
                      <m:e>
                        <m:r>
                          <m:rPr>
                            <m:sty m:val="p"/>
                          </m:rPr>
                          <a:rPr xmlns:a="http://schemas.openxmlformats.org/drawingml/2006/main" sz="4250" i="1">
                            <a:solidFill>
                              <a:srgbClr val="FE410B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xmlns:a="http://schemas.openxmlformats.org/drawingml/2006/main" sz="4250" i="1">
                            <a:solidFill>
                              <a:srgbClr val="FE410B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e>
                  <m:sup>
                    <m:r>
                      <a:rPr xmlns:a="http://schemas.openxmlformats.org/drawingml/2006/main" sz="4250" i="1">
                        <a:solidFill>
                          <a:srgbClr val="FE410B"/>
                        </a:solidFill>
                        <a:latin typeface="Cambria Math" panose="02040503050406030204" pitchFamily="18" charset="0"/>
                      </a:rPr>
                      <m:t>+</m:t>
                    </m:r>
                  </m:sup>
                </m:sSup>
              </m:oMath>
            </a14:m>
            <a:r>
              <a:rPr baseline="31999"/>
              <a:t>  </a:t>
            </a:r>
            <a:r>
              <a:t>in every step, ignore e</a:t>
            </a:r>
            <a:r>
              <a:rPr baseline="31999"/>
              <a:t>-</a:t>
            </a:r>
          </a:p>
          <a:p>
            <a:pPr/>
            <a:r>
              <a:t>  Geometry: same as the reality</a:t>
            </a:r>
          </a:p>
          <a:p>
            <a:pPr/>
            <a:r>
              <a:t>  </a:t>
            </a:r>
            <a:r>
              <a:rPr u="sng"/>
              <a:t>Initial condition</a:t>
            </a:r>
            <a:r>
              <a:t>: based on simulation in I.S. </a:t>
            </a:r>
          </a:p>
        </p:txBody>
      </p:sp>
      <p:sp>
        <p:nvSpPr>
          <p:cNvPr id="236" name="スライド番号"/>
          <p:cNvSpPr txBox="1"/>
          <p:nvPr>
            <p:ph type="sldNum" sz="quarter" idx="2"/>
          </p:nvPr>
        </p:nvSpPr>
        <p:spPr>
          <a:xfrm>
            <a:off x="23916791" y="-14772"/>
            <a:ext cx="361511" cy="635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37" name="43mA-h.pdf" descr="43mA-h.pdf"/>
          <p:cNvPicPr>
            <a:picLocks noChangeAspect="1"/>
          </p:cNvPicPr>
          <p:nvPr/>
        </p:nvPicPr>
        <p:blipFill>
          <a:blip r:embed="rId2">
            <a:extLst/>
          </a:blip>
          <a:srcRect l="5499" t="7203" r="0" b="5387"/>
          <a:stretch>
            <a:fillRect/>
          </a:stretch>
        </p:blipFill>
        <p:spPr>
          <a:xfrm>
            <a:off x="1730218" y="7631959"/>
            <a:ext cx="8261945" cy="5731423"/>
          </a:xfrm>
          <a:prstGeom prst="rect">
            <a:avLst/>
          </a:prstGeom>
          <a:ln w="12700">
            <a:miter lim="400000"/>
          </a:ln>
        </p:spPr>
      </p:pic>
      <p:pic>
        <p:nvPicPr>
          <p:cNvPr id="238" name="スクリーンショット 2026-09-01 13.06.14.jpg" descr="スクリーンショット 2026-09-01 13.06.14.jpg"/>
          <p:cNvPicPr>
            <a:picLocks noChangeAspect="1"/>
          </p:cNvPicPr>
          <p:nvPr/>
        </p:nvPicPr>
        <p:blipFill>
          <a:blip r:embed="rId3">
            <a:extLst/>
          </a:blip>
          <a:srcRect l="26559" t="56583" r="50700" b="11216"/>
          <a:stretch>
            <a:fillRect/>
          </a:stretch>
        </p:blipFill>
        <p:spPr>
          <a:xfrm>
            <a:off x="11346969" y="7506763"/>
            <a:ext cx="6037970" cy="5526466"/>
          </a:xfrm>
          <a:prstGeom prst="rect">
            <a:avLst/>
          </a:prstGeom>
          <a:ln w="12700">
            <a:miter lim="400000"/>
          </a:ln>
        </p:spPr>
      </p:pic>
      <p:pic>
        <p:nvPicPr>
          <p:cNvPr id="239" name="スクリーンショット 2026-09-01 13.06.14.jpg" descr="スクリーンショット 2026-09-01 13.06.14.jpg"/>
          <p:cNvPicPr>
            <a:picLocks noChangeAspect="1"/>
          </p:cNvPicPr>
          <p:nvPr/>
        </p:nvPicPr>
        <p:blipFill>
          <a:blip r:embed="rId3">
            <a:extLst/>
          </a:blip>
          <a:srcRect l="26550" t="7447" r="50680" b="63652"/>
          <a:stretch>
            <a:fillRect/>
          </a:stretch>
        </p:blipFill>
        <p:spPr>
          <a:xfrm>
            <a:off x="11342008" y="2594989"/>
            <a:ext cx="6037941" cy="4953826"/>
          </a:xfrm>
          <a:prstGeom prst="rect">
            <a:avLst/>
          </a:prstGeom>
          <a:ln w="12700">
            <a:miter lim="400000"/>
          </a:ln>
        </p:spPr>
      </p:pic>
      <p:pic>
        <p:nvPicPr>
          <p:cNvPr id="240" name="スクリーンショット 2026-09-01 13.06.14.jpg" descr="スクリーンショット 2026-09-01 13.06.14.jpg"/>
          <p:cNvPicPr>
            <a:picLocks noChangeAspect="1"/>
          </p:cNvPicPr>
          <p:nvPr/>
        </p:nvPicPr>
        <p:blipFill>
          <a:blip r:embed="rId3">
            <a:extLst/>
          </a:blip>
          <a:srcRect l="74396" t="56583" r="2656" b="11216"/>
          <a:stretch>
            <a:fillRect/>
          </a:stretch>
        </p:blipFill>
        <p:spPr>
          <a:xfrm>
            <a:off x="17603129" y="7480353"/>
            <a:ext cx="6093078" cy="5526539"/>
          </a:xfrm>
          <a:prstGeom prst="rect">
            <a:avLst/>
          </a:prstGeom>
          <a:ln w="12700">
            <a:miter lim="400000"/>
          </a:ln>
        </p:spPr>
      </p:pic>
      <p:pic>
        <p:nvPicPr>
          <p:cNvPr id="241" name="スクリーンショット 2026-09-01 13.06.14.jpg" descr="スクリーンショット 2026-09-01 13.06.14.jpg"/>
          <p:cNvPicPr>
            <a:picLocks noChangeAspect="1"/>
          </p:cNvPicPr>
          <p:nvPr/>
        </p:nvPicPr>
        <p:blipFill>
          <a:blip r:embed="rId3">
            <a:extLst/>
          </a:blip>
          <a:srcRect l="74590" t="7447" r="2832" b="63652"/>
          <a:stretch>
            <a:fillRect/>
          </a:stretch>
        </p:blipFill>
        <p:spPr>
          <a:xfrm>
            <a:off x="17650949" y="2603918"/>
            <a:ext cx="5965652" cy="4936050"/>
          </a:xfrm>
          <a:prstGeom prst="rect">
            <a:avLst/>
          </a:prstGeom>
          <a:ln w="12700">
            <a:miter lim="400000"/>
          </a:ln>
        </p:spPr>
      </p:pic>
      <p:sp>
        <p:nvSpPr>
          <p:cNvPr id="242" name="KV"/>
          <p:cNvSpPr txBox="1"/>
          <p:nvPr/>
        </p:nvSpPr>
        <p:spPr>
          <a:xfrm>
            <a:off x="10367061" y="3122674"/>
            <a:ext cx="972821" cy="85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50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KV</a:t>
            </a:r>
          </a:p>
        </p:txBody>
      </p:sp>
      <p:sp>
        <p:nvSpPr>
          <p:cNvPr id="243" name="Gaussian"/>
          <p:cNvSpPr txBox="1"/>
          <p:nvPr/>
        </p:nvSpPr>
        <p:spPr>
          <a:xfrm>
            <a:off x="10413871" y="7342094"/>
            <a:ext cx="2924176" cy="85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50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Gaussian</a:t>
            </a:r>
          </a:p>
        </p:txBody>
      </p:sp>
      <p:sp>
        <p:nvSpPr>
          <p:cNvPr id="244" name="Measurement"/>
          <p:cNvSpPr txBox="1"/>
          <p:nvPr/>
        </p:nvSpPr>
        <p:spPr>
          <a:xfrm>
            <a:off x="2229735" y="12176984"/>
            <a:ext cx="3027999" cy="6348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35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Measurement</a:t>
            </a:r>
          </a:p>
        </p:txBody>
      </p:sp>
      <p:sp>
        <p:nvSpPr>
          <p:cNvPr id="245" name="ion source exit"/>
          <p:cNvSpPr txBox="1"/>
          <p:nvPr/>
        </p:nvSpPr>
        <p:spPr>
          <a:xfrm>
            <a:off x="13280596" y="2531709"/>
            <a:ext cx="3839910" cy="77139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5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ion source exit</a:t>
            </a:r>
          </a:p>
        </p:txBody>
      </p:sp>
      <p:sp>
        <p:nvSpPr>
          <p:cNvPr id="246" name="ion source exit"/>
          <p:cNvSpPr txBox="1"/>
          <p:nvPr/>
        </p:nvSpPr>
        <p:spPr>
          <a:xfrm>
            <a:off x="1344959" y="6847191"/>
            <a:ext cx="2929206" cy="59751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4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ion source exit</a:t>
            </a:r>
          </a:p>
        </p:txBody>
      </p:sp>
      <p:sp>
        <p:nvSpPr>
          <p:cNvPr id="249" name="接続の線"/>
          <p:cNvSpPr/>
          <p:nvPr/>
        </p:nvSpPr>
        <p:spPr>
          <a:xfrm>
            <a:off x="8072161" y="11394679"/>
            <a:ext cx="12298179" cy="12228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643" fill="norm" stroke="1" extrusionOk="0">
                <a:moveTo>
                  <a:pt x="0" y="9088"/>
                </a:moveTo>
                <a:cubicBezTo>
                  <a:pt x="6474" y="21600"/>
                  <a:pt x="13674" y="18571"/>
                  <a:pt x="21600" y="0"/>
                </a:cubicBezTo>
              </a:path>
            </a:pathLst>
          </a:custGeom>
          <a:ln w="101600">
            <a:solidFill>
              <a:srgbClr val="FF410C"/>
            </a:solidFill>
            <a:miter lim="400000"/>
            <a:headEnd type="triangle"/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248" name="Consistent"/>
          <p:cNvSpPr txBox="1"/>
          <p:nvPr/>
        </p:nvSpPr>
        <p:spPr>
          <a:xfrm>
            <a:off x="9954817" y="11560938"/>
            <a:ext cx="2951227" cy="7835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500">
                <a:solidFill>
                  <a:srgbClr val="FF410C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Consistent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Numerical Approach: Simplification of Conditi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389572">
              <a:defRPr spc="0" sz="5880">
                <a:effectLst>
                  <a:outerShdw sx="100000" sy="100000" kx="0" ky="0" algn="b" rotWithShape="0" blurRad="186690" dist="0" dir="18900000">
                    <a:srgbClr val="1563FF">
                      <a:alpha val="49700"/>
                    </a:srgbClr>
                  </a:outerShdw>
                </a:effectLst>
              </a:defRPr>
            </a:lvl1pPr>
          </a:lstStyle>
          <a:p>
            <a:pPr/>
            <a:r>
              <a:t>Numerical Approach: Simplification of Conditions</a:t>
            </a:r>
          </a:p>
        </p:txBody>
      </p:sp>
      <p:sp>
        <p:nvSpPr>
          <p:cNvPr id="252" name="I. Yamada et al., 7th ICFA Mini-Workshop on Space Charge,  30 Sep. — 2 Oct. 2026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I. Yamada et al., 7th ICFA Mini-Workshop on Space Charge,  30 Sep. — 2 Oct. 2026 </a:t>
            </a:r>
          </a:p>
        </p:txBody>
      </p:sp>
      <p:sp>
        <p:nvSpPr>
          <p:cNvPr id="253" name="❖ Simplify conditions to compare PIC with analytical approach…"/>
          <p:cNvSpPr txBox="1"/>
          <p:nvPr>
            <p:ph type="body" idx="1"/>
          </p:nvPr>
        </p:nvSpPr>
        <p:spPr>
          <a:xfrm>
            <a:off x="876399" y="1815594"/>
            <a:ext cx="22631202" cy="10946694"/>
          </a:xfrm>
          <a:prstGeom prst="rect">
            <a:avLst/>
          </a:prstGeom>
        </p:spPr>
        <p:txBody>
          <a:bodyPr/>
          <a:lstStyle/>
          <a:p>
            <a:pPr>
              <a:defRPr sz="4500"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  <a:r>
              <a:t>❖ Simplify conditions to compare PIC with analytical approach</a:t>
            </a:r>
          </a:p>
          <a:p>
            <a:pPr/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  Geometry:</a:t>
            </a:r>
            <a:br/>
            <a:r>
              <a:t>    - Cylindrical symmetry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/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 Beam:</a:t>
            </a:r>
            <a:br/>
            <a:r>
              <a:t>    - KV distribution</a:t>
            </a:r>
            <a:br/>
            <a:br/>
          </a:p>
          <a:p>
            <a:pPr/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  Plasma:</a:t>
            </a:r>
            <a:br/>
            <a:r>
              <a:t>    - uniform gas distribution (and no orifice), H</a:t>
            </a:r>
            <a:r>
              <a:rPr baseline="31999"/>
              <a:t>+</a:t>
            </a:r>
            <a:br/>
            <a:r>
              <a:t>    - w/o electrons</a:t>
            </a:r>
            <a:br/>
            <a:br/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 External field:</a:t>
            </a:r>
            <a:br/>
            <a:r>
              <a:t>    - uniform linear focusing force: </a:t>
            </a:r>
            <a14:m>
              <m:oMath>
                <m:sSub>
                  <m:e>
                    <m:r>
                      <a:rPr xmlns:a="http://schemas.openxmlformats.org/drawingml/2006/main" sz="36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B</m:t>
                    </m:r>
                  </m:e>
                  <m:sub>
                    <m:r>
                      <a:rPr xmlns:a="http://schemas.openxmlformats.org/drawingml/2006/main" sz="36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θ</m:t>
                    </m:r>
                  </m:sub>
                </m:sSub>
                <m:r>
                  <a:rPr xmlns:a="http://schemas.openxmlformats.org/drawingml/2006/main" sz="36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(</m:t>
                </m:r>
                <m:r>
                  <a:rPr xmlns:a="http://schemas.openxmlformats.org/drawingml/2006/main" sz="36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r</m:t>
                </m:r>
                <m:r>
                  <a:rPr xmlns:a="http://schemas.openxmlformats.org/drawingml/2006/main" sz="36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)</m:t>
                </m:r>
                <m:r>
                  <a:rPr xmlns:a="http://schemas.openxmlformats.org/drawingml/2006/main" sz="36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=</m:t>
                </m:r>
                <m:r>
                  <a:rPr xmlns:a="http://schemas.openxmlformats.org/drawingml/2006/main" sz="36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C</m:t>
                </m:r>
                <m:r>
                  <a:rPr xmlns:a="http://schemas.openxmlformats.org/drawingml/2006/main" sz="36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r</m:t>
                </m:r>
              </m:oMath>
            </a14:m>
            <a:r>
              <a:rPr sz="3000"/>
              <a:t>  </a:t>
            </a:r>
            <a:r>
              <a:t>for compensating divergence due to emittance</a:t>
            </a:r>
            <a:endParaRPr sz="3000"/>
          </a:p>
        </p:txBody>
      </p:sp>
      <p:sp>
        <p:nvSpPr>
          <p:cNvPr id="254" name="スライド番号"/>
          <p:cNvSpPr txBox="1"/>
          <p:nvPr>
            <p:ph type="sldNum" sz="quarter" idx="2"/>
          </p:nvPr>
        </p:nvSpPr>
        <p:spPr>
          <a:xfrm>
            <a:off x="23916791" y="-14772"/>
            <a:ext cx="361511" cy="635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73" name="グループ"/>
          <p:cNvGrpSpPr/>
          <p:nvPr/>
        </p:nvGrpSpPr>
        <p:grpSpPr>
          <a:xfrm>
            <a:off x="8249388" y="3517024"/>
            <a:ext cx="16138727" cy="4084035"/>
            <a:chOff x="0" y="0"/>
            <a:chExt cx="16138726" cy="4084033"/>
          </a:xfrm>
        </p:grpSpPr>
        <p:sp>
          <p:nvSpPr>
            <p:cNvPr id="255" name="四角形"/>
            <p:cNvSpPr/>
            <p:nvPr/>
          </p:nvSpPr>
          <p:spPr>
            <a:xfrm>
              <a:off x="2155202" y="715480"/>
              <a:ext cx="11223233" cy="3210912"/>
            </a:xfrm>
            <a:prstGeom prst="rect">
              <a:avLst/>
            </a:prstGeom>
            <a:solidFill>
              <a:srgbClr val="00FF3D">
                <a:alpha val="1901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56" name="線"/>
            <p:cNvSpPr/>
            <p:nvPr/>
          </p:nvSpPr>
          <p:spPr>
            <a:xfrm>
              <a:off x="2231156" y="787653"/>
              <a:ext cx="4205125" cy="949582"/>
            </a:xfrm>
            <a:prstGeom prst="line">
              <a:avLst/>
            </a:prstGeom>
            <a:noFill/>
            <a:ln w="889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57" name="線"/>
            <p:cNvSpPr/>
            <p:nvPr/>
          </p:nvSpPr>
          <p:spPr>
            <a:xfrm>
              <a:off x="100797" y="4003068"/>
              <a:ext cx="14090404" cy="1"/>
            </a:xfrm>
            <a:prstGeom prst="line">
              <a:avLst/>
            </a:prstGeom>
            <a:noFill/>
            <a:ln w="889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58" name="5 Pa"/>
            <p:cNvSpPr txBox="1"/>
            <p:nvPr/>
          </p:nvSpPr>
          <p:spPr>
            <a:xfrm>
              <a:off x="681720" y="0"/>
              <a:ext cx="1184590" cy="7336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b="1" sz="3000"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/>
              <a:r>
                <a:t>5 Pa</a:t>
              </a:r>
            </a:p>
          </p:txBody>
        </p:sp>
        <p:sp>
          <p:nvSpPr>
            <p:cNvPr id="259" name="5 x10-3 Pa"/>
            <p:cNvSpPr txBox="1"/>
            <p:nvPr/>
          </p:nvSpPr>
          <p:spPr>
            <a:xfrm>
              <a:off x="5844607" y="851733"/>
              <a:ext cx="2490388" cy="8214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1" sz="30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5 x10</a:t>
              </a:r>
              <a:r>
                <a:rPr baseline="31999"/>
                <a:t>-3</a:t>
              </a:r>
              <a:r>
                <a:t> Pa</a:t>
              </a:r>
            </a:p>
          </p:txBody>
        </p:sp>
        <p:sp>
          <p:nvSpPr>
            <p:cNvPr id="260" name="線"/>
            <p:cNvSpPr/>
            <p:nvPr/>
          </p:nvSpPr>
          <p:spPr>
            <a:xfrm>
              <a:off x="0" y="780553"/>
              <a:ext cx="2242200" cy="1"/>
            </a:xfrm>
            <a:prstGeom prst="line">
              <a:avLst/>
            </a:prstGeom>
            <a:noFill/>
            <a:ln w="889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61" name="線"/>
            <p:cNvSpPr/>
            <p:nvPr/>
          </p:nvSpPr>
          <p:spPr>
            <a:xfrm>
              <a:off x="6381763" y="1735861"/>
              <a:ext cx="1416076" cy="1"/>
            </a:xfrm>
            <a:prstGeom prst="line">
              <a:avLst/>
            </a:prstGeom>
            <a:noFill/>
            <a:ln w="889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62" name="8 x10-4 Pa"/>
            <p:cNvSpPr txBox="1"/>
            <p:nvPr/>
          </p:nvSpPr>
          <p:spPr>
            <a:xfrm>
              <a:off x="7566948" y="2682379"/>
              <a:ext cx="2736758" cy="7560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1" sz="30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8 x10</a:t>
              </a:r>
              <a:r>
                <a:rPr baseline="31999"/>
                <a:t>-4</a:t>
              </a:r>
              <a:r>
                <a:t> Pa</a:t>
              </a:r>
            </a:p>
          </p:txBody>
        </p:sp>
        <p:sp>
          <p:nvSpPr>
            <p:cNvPr id="263" name="3 x10-4 Pa"/>
            <p:cNvSpPr txBox="1"/>
            <p:nvPr/>
          </p:nvSpPr>
          <p:spPr>
            <a:xfrm>
              <a:off x="13458694" y="2316412"/>
              <a:ext cx="2523302" cy="6645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1" sz="30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3 x10</a:t>
              </a:r>
              <a:r>
                <a:rPr baseline="31999"/>
                <a:t>-4</a:t>
              </a:r>
              <a:r>
                <a:t> Pa</a:t>
              </a:r>
            </a:p>
          </p:txBody>
        </p:sp>
        <p:sp>
          <p:nvSpPr>
            <p:cNvPr id="264" name="線"/>
            <p:cNvSpPr/>
            <p:nvPr/>
          </p:nvSpPr>
          <p:spPr>
            <a:xfrm>
              <a:off x="7734432" y="2615361"/>
              <a:ext cx="1416076" cy="1"/>
            </a:xfrm>
            <a:prstGeom prst="line">
              <a:avLst/>
            </a:prstGeom>
            <a:noFill/>
            <a:ln w="889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65" name="線"/>
            <p:cNvSpPr/>
            <p:nvPr/>
          </p:nvSpPr>
          <p:spPr>
            <a:xfrm flipV="1">
              <a:off x="7770843" y="1695841"/>
              <a:ext cx="1" cy="963852"/>
            </a:xfrm>
            <a:prstGeom prst="line">
              <a:avLst/>
            </a:prstGeom>
            <a:noFill/>
            <a:ln w="889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66" name="線"/>
            <p:cNvSpPr/>
            <p:nvPr/>
          </p:nvSpPr>
          <p:spPr>
            <a:xfrm>
              <a:off x="9122039" y="2612104"/>
              <a:ext cx="4205126" cy="949582"/>
            </a:xfrm>
            <a:prstGeom prst="line">
              <a:avLst/>
            </a:prstGeom>
            <a:noFill/>
            <a:ln w="889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67" name="四角形"/>
            <p:cNvSpPr txBox="1"/>
            <p:nvPr/>
          </p:nvSpPr>
          <p:spPr>
            <a:xfrm>
              <a:off x="294585" y="635803"/>
              <a:ext cx="2392976" cy="8275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b="1" sz="300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τ</m:t>
                    </m:r>
                    <m:r>
                      <a:rPr xmlns:a="http://schemas.openxmlformats.org/drawingml/2006/main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xmlns:a="http://schemas.openxmlformats.org/drawingml/2006/main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10</m:t>
                    </m:r>
                    <m:r>
                      <m:rPr>
                        <m:sty m:val="p"/>
                      </m:rPr>
                      <a:rPr xmlns:a="http://schemas.openxmlformats.org/drawingml/2006/main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ns</m:t>
                    </m:r>
                  </m:oMath>
                </m:oMathPara>
              </a14:m>
            </a:p>
          </p:txBody>
        </p:sp>
        <p:sp>
          <p:nvSpPr>
            <p:cNvPr id="268" name="四角形"/>
            <p:cNvSpPr txBox="1"/>
            <p:nvPr/>
          </p:nvSpPr>
          <p:spPr>
            <a:xfrm>
              <a:off x="13451926" y="2894706"/>
              <a:ext cx="2686801" cy="9626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b="1" sz="3000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/>
              <a14:m>
                <m:oMathPara>
                  <m:oMathParaPr>
                    <m:jc m:val="center"/>
                  </m:oMathParaPr>
                  <m:oMath>
                    <m:r>
                      <a:rPr xmlns:a="http://schemas.openxmlformats.org/drawingml/2006/main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τ</m:t>
                    </m:r>
                    <m:r>
                      <a:rPr xmlns:a="http://schemas.openxmlformats.org/drawingml/2006/main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xmlns:a="http://schemas.openxmlformats.org/drawingml/2006/main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150</m:t>
                    </m:r>
                    <m:r>
                      <a:rPr xmlns:a="http://schemas.openxmlformats.org/drawingml/2006/main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μ</m:t>
                    </m:r>
                    <m:r>
                      <m:rPr>
                        <m:sty m:val="p"/>
                      </m:rPr>
                      <a:rPr xmlns:a="http://schemas.openxmlformats.org/drawingml/2006/main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s</m:t>
                    </m:r>
                  </m:oMath>
                </m:oMathPara>
              </a14:m>
            </a:p>
          </p:txBody>
        </p:sp>
        <p:sp>
          <p:nvSpPr>
            <p:cNvPr id="269" name="線"/>
            <p:cNvSpPr/>
            <p:nvPr/>
          </p:nvSpPr>
          <p:spPr>
            <a:xfrm flipV="1">
              <a:off x="141297" y="215089"/>
              <a:ext cx="1" cy="3868945"/>
            </a:xfrm>
            <a:prstGeom prst="line">
              <a:avLst/>
            </a:prstGeom>
            <a:noFill/>
            <a:ln w="889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70" name="1 x10-3 Pa,"/>
            <p:cNvSpPr txBox="1"/>
            <p:nvPr/>
          </p:nvSpPr>
          <p:spPr>
            <a:xfrm>
              <a:off x="1611684" y="2108503"/>
              <a:ext cx="5317069" cy="7560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1" sz="3000">
                  <a:solidFill>
                    <a:srgbClr val="FF410C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t>1 x10</a:t>
              </a:r>
              <a:r>
                <a:rPr baseline="31999"/>
                <a:t>-3</a:t>
              </a:r>
              <a:r>
                <a:t> Pa,   </a:t>
              </a:r>
              <a14:m>
                <m:oMath>
                  <m:r>
                    <a:rPr xmlns:a="http://schemas.openxmlformats.org/drawingml/2006/main" sz="3600" i="1">
                      <a:solidFill>
                        <a:srgbClr val="FE410B"/>
                      </a:solidFill>
                      <a:latin typeface="Cambria Math" panose="02040503050406030204" pitchFamily="18" charset="0"/>
                    </a:rPr>
                    <m:t>τ</m:t>
                  </m:r>
                  <m:r>
                    <a:rPr xmlns:a="http://schemas.openxmlformats.org/drawingml/2006/main" sz="3600" i="1">
                      <a:solidFill>
                        <a:srgbClr val="FE410B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3600" i="1">
                      <a:solidFill>
                        <a:srgbClr val="FE410B"/>
                      </a:solidFill>
                      <a:latin typeface="Cambria Math" panose="02040503050406030204" pitchFamily="18" charset="0"/>
                    </a:rPr>
                    <m:t>50</m:t>
                  </m:r>
                  <m:r>
                    <a:rPr xmlns:a="http://schemas.openxmlformats.org/drawingml/2006/main" sz="3600" i="1">
                      <a:solidFill>
                        <a:srgbClr val="FE410B"/>
                      </a:solidFill>
                      <a:latin typeface="Cambria Math" panose="02040503050406030204" pitchFamily="18" charset="0"/>
                    </a:rPr>
                    <m:t>μ</m:t>
                  </m:r>
                  <m:r>
                    <m:rPr>
                      <m:sty m:val="p"/>
                    </m:rPr>
                    <a:rPr xmlns:a="http://schemas.openxmlformats.org/drawingml/2006/main" sz="3600" i="1">
                      <a:solidFill>
                        <a:srgbClr val="FE410B"/>
                      </a:solidFill>
                      <a:latin typeface="Cambria Math" panose="02040503050406030204" pitchFamily="18" charset="0"/>
                    </a:rPr>
                    <m:t>s</m:t>
                  </m:r>
                </m:oMath>
              </a14:m>
            </a:p>
          </p:txBody>
        </p:sp>
        <p:sp>
          <p:nvSpPr>
            <p:cNvPr id="271" name="simulation domain"/>
            <p:cNvSpPr txBox="1"/>
            <p:nvPr/>
          </p:nvSpPr>
          <p:spPr>
            <a:xfrm>
              <a:off x="1715997" y="3263031"/>
              <a:ext cx="5057644" cy="7560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b="1" i="1" sz="3500">
                  <a:ln w="9525" cap="flat">
                    <a:solidFill>
                      <a:srgbClr val="009C00"/>
                    </a:solidFill>
                    <a:prstDash val="solid"/>
                    <a:miter lim="400000"/>
                  </a:ln>
                  <a:solidFill>
                    <a:srgbClr val="FFFFFF"/>
                  </a:solidFill>
                  <a:effectLst>
                    <a:outerShdw sx="100000" sy="100000" kx="0" ky="0" algn="b" rotWithShape="0" blurRad="127000" dist="0" dir="18900000">
                      <a:srgbClr val="008D00"/>
                    </a:outerShdw>
                  </a:effectLst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/>
              <a:r>
                <a:t>simulation domain</a:t>
              </a:r>
            </a:p>
          </p:txBody>
        </p:sp>
        <p:sp>
          <p:nvSpPr>
            <p:cNvPr id="272" name="線"/>
            <p:cNvSpPr/>
            <p:nvPr/>
          </p:nvSpPr>
          <p:spPr>
            <a:xfrm>
              <a:off x="2286359" y="2152953"/>
              <a:ext cx="11011720" cy="1"/>
            </a:xfrm>
            <a:prstGeom prst="line">
              <a:avLst/>
            </a:prstGeom>
            <a:noFill/>
            <a:ln w="88900" cap="flat">
              <a:solidFill>
                <a:srgbClr val="FF410C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EE.gif" descr="EE.gif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73493" y="2602085"/>
            <a:ext cx="13029988" cy="10423991"/>
          </a:xfrm>
          <a:prstGeom prst="rect">
            <a:avLst/>
          </a:prstGeom>
          <a:ln w="12700">
            <a:miter lim="400000"/>
          </a:ln>
        </p:spPr>
      </p:pic>
      <p:sp>
        <p:nvSpPr>
          <p:cNvPr id="276" name="Numerical Result 1: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389572">
              <a:defRPr spc="0" sz="5880">
                <a:effectLst>
                  <a:outerShdw sx="100000" sy="100000" kx="0" ky="0" algn="b" rotWithShape="0" blurRad="186690" dist="0" dir="18900000">
                    <a:srgbClr val="1563FF">
                      <a:alpha val="49700"/>
                    </a:srgbClr>
                  </a:outerShdw>
                </a:effectLst>
              </a:defRPr>
            </a:lvl1pPr>
          </a:lstStyle>
          <a:p>
            <a:pPr/>
            <a:r>
              <a:t>Numerical Result 1: </a:t>
            </a:r>
          </a:p>
        </p:txBody>
      </p:sp>
      <p:sp>
        <p:nvSpPr>
          <p:cNvPr id="277" name="I. Yamada et al., 7th ICFA Mini-Workshop on Space Charge,  30 Sep. — 2 Oct. 2026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I. Yamada et al., 7th ICFA Mini-Workshop on Space Charge,  30 Sep. — 2 Oct. 2026 </a:t>
            </a:r>
          </a:p>
        </p:txBody>
      </p:sp>
      <p:sp>
        <p:nvSpPr>
          <p:cNvPr id="278" name="❖ PIC simulation showed oscillation on both beam and plasma &gt;&gt; coupling may occur"/>
          <p:cNvSpPr txBox="1"/>
          <p:nvPr>
            <p:ph type="body" sz="quarter" idx="1"/>
          </p:nvPr>
        </p:nvSpPr>
        <p:spPr>
          <a:xfrm>
            <a:off x="876399" y="1815594"/>
            <a:ext cx="22631202" cy="2880098"/>
          </a:xfrm>
          <a:prstGeom prst="rect">
            <a:avLst/>
          </a:prstGeom>
        </p:spPr>
        <p:txBody>
          <a:bodyPr/>
          <a:lstStyle/>
          <a:p>
            <a:pPr>
              <a:defRPr sz="4500"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  <a:r>
              <a:t>❖ PIC simulation showed oscillation on both beam and plasma &gt;&gt; coupling may occur </a:t>
            </a:r>
          </a:p>
          <a:p>
            <a:pPr/>
            <a:r>
              <a:t>  </a:t>
            </a:r>
          </a:p>
        </p:txBody>
      </p:sp>
      <p:sp>
        <p:nvSpPr>
          <p:cNvPr id="279" name="スライド番号"/>
          <p:cNvSpPr txBox="1"/>
          <p:nvPr>
            <p:ph type="sldNum" sz="quarter" idx="2"/>
          </p:nvPr>
        </p:nvSpPr>
        <p:spPr>
          <a:xfrm>
            <a:off x="23916791" y="-14772"/>
            <a:ext cx="361511" cy="635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80" name="Line density [1/m]"/>
          <p:cNvSpPr txBox="1"/>
          <p:nvPr/>
        </p:nvSpPr>
        <p:spPr>
          <a:xfrm rot="16200000">
            <a:off x="4587514" y="4133282"/>
            <a:ext cx="2880099" cy="49289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Line density [1/m]</a:t>
            </a:r>
          </a:p>
        </p:txBody>
      </p:sp>
      <p:sp>
        <p:nvSpPr>
          <p:cNvPr id="281" name="Radius [mm]"/>
          <p:cNvSpPr txBox="1"/>
          <p:nvPr/>
        </p:nvSpPr>
        <p:spPr>
          <a:xfrm rot="16200000">
            <a:off x="5028467" y="7259198"/>
            <a:ext cx="2099793" cy="49289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Radius [mm]</a:t>
            </a:r>
          </a:p>
        </p:txBody>
      </p:sp>
      <p:sp>
        <p:nvSpPr>
          <p:cNvPr id="282" name="Emittance [mm mrad]"/>
          <p:cNvSpPr txBox="1"/>
          <p:nvPr/>
        </p:nvSpPr>
        <p:spPr>
          <a:xfrm rot="16200000">
            <a:off x="4322737" y="10700691"/>
            <a:ext cx="3511253" cy="49289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Emittance [mm mrad]</a:t>
            </a:r>
          </a:p>
        </p:txBody>
      </p:sp>
      <p:sp>
        <p:nvSpPr>
          <p:cNvPr id="283" name="Z [m]"/>
          <p:cNvSpPr txBox="1"/>
          <p:nvPr/>
        </p:nvSpPr>
        <p:spPr>
          <a:xfrm>
            <a:off x="12144669" y="5843043"/>
            <a:ext cx="973436" cy="49289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Z [m]</a:t>
            </a:r>
          </a:p>
        </p:txBody>
      </p:sp>
      <p:sp>
        <p:nvSpPr>
          <p:cNvPr id="284" name="Z [m]"/>
          <p:cNvSpPr txBox="1"/>
          <p:nvPr/>
        </p:nvSpPr>
        <p:spPr>
          <a:xfrm>
            <a:off x="12144669" y="9114738"/>
            <a:ext cx="973436" cy="49289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Z [m]</a:t>
            </a:r>
          </a:p>
        </p:txBody>
      </p:sp>
      <p:sp>
        <p:nvSpPr>
          <p:cNvPr id="285" name="Z [m]"/>
          <p:cNvSpPr txBox="1"/>
          <p:nvPr/>
        </p:nvSpPr>
        <p:spPr>
          <a:xfrm>
            <a:off x="12144669" y="12386434"/>
            <a:ext cx="973436" cy="49289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Z [m]</a:t>
            </a:r>
          </a:p>
        </p:txBody>
      </p:sp>
      <p:sp>
        <p:nvSpPr>
          <p:cNvPr id="286" name="1 cycle = 0.673 us"/>
          <p:cNvSpPr txBox="1"/>
          <p:nvPr/>
        </p:nvSpPr>
        <p:spPr>
          <a:xfrm>
            <a:off x="18598553" y="3231427"/>
            <a:ext cx="2923990" cy="51721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3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1 cycle = 0.673 us</a:t>
            </a:r>
          </a:p>
        </p:txBody>
      </p:sp>
      <p:sp>
        <p:nvSpPr>
          <p:cNvPr id="287" name="Beam…"/>
          <p:cNvSpPr txBox="1"/>
          <p:nvPr/>
        </p:nvSpPr>
        <p:spPr>
          <a:xfrm>
            <a:off x="19298919" y="3981892"/>
            <a:ext cx="2346961" cy="16325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b="1" sz="5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Beam</a:t>
            </a:r>
          </a:p>
          <a:p>
            <a:pPr algn="l">
              <a:defRPr b="1" sz="5000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Plasma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EE.gif" descr="EE.gif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95568" y="2780404"/>
            <a:ext cx="12905564" cy="10324452"/>
          </a:xfrm>
          <a:prstGeom prst="rect">
            <a:avLst/>
          </a:prstGeom>
          <a:ln w="12700">
            <a:miter lim="400000"/>
          </a:ln>
        </p:spPr>
      </p:pic>
      <p:sp>
        <p:nvSpPr>
          <p:cNvPr id="290" name="Numerical Result 1: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389572">
              <a:defRPr spc="0" sz="5880">
                <a:effectLst>
                  <a:outerShdw sx="100000" sy="100000" kx="0" ky="0" algn="b" rotWithShape="0" blurRad="186690" dist="0" dir="18900000">
                    <a:srgbClr val="1563FF">
                      <a:alpha val="49700"/>
                    </a:srgbClr>
                  </a:outerShdw>
                </a:effectLst>
              </a:defRPr>
            </a:lvl1pPr>
          </a:lstStyle>
          <a:p>
            <a:pPr/>
            <a:r>
              <a:t>Numerical Result 1: </a:t>
            </a:r>
          </a:p>
        </p:txBody>
      </p:sp>
      <p:sp>
        <p:nvSpPr>
          <p:cNvPr id="291" name="I. Yamada et al., 7th ICFA Mini-Workshop on Space Charge,  30 Sep. — 2 Oct. 2026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I. Yamada et al., 7th ICFA Mini-Workshop on Space Charge,  30 Sep. — 2 Oct. 2026 </a:t>
            </a:r>
          </a:p>
        </p:txBody>
      </p:sp>
      <p:sp>
        <p:nvSpPr>
          <p:cNvPr id="292" name="❖ PIC simulation showed oscillation on both beam and plasma &gt;&gt; coupling may occur"/>
          <p:cNvSpPr txBox="1"/>
          <p:nvPr>
            <p:ph type="body" sz="quarter" idx="1"/>
          </p:nvPr>
        </p:nvSpPr>
        <p:spPr>
          <a:xfrm>
            <a:off x="876399" y="1815594"/>
            <a:ext cx="22631202" cy="2880098"/>
          </a:xfrm>
          <a:prstGeom prst="rect">
            <a:avLst/>
          </a:prstGeom>
        </p:spPr>
        <p:txBody>
          <a:bodyPr/>
          <a:lstStyle/>
          <a:p>
            <a:pPr>
              <a:defRPr sz="4500"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  <a:r>
              <a:t>❖ PIC simulation showed oscillation on both beam and plasma &gt;&gt; coupling may occur </a:t>
            </a:r>
          </a:p>
          <a:p>
            <a:pPr/>
            <a:r>
              <a:t>  </a:t>
            </a:r>
          </a:p>
        </p:txBody>
      </p:sp>
      <p:sp>
        <p:nvSpPr>
          <p:cNvPr id="293" name="スライド番号"/>
          <p:cNvSpPr txBox="1"/>
          <p:nvPr>
            <p:ph type="sldNum" sz="quarter" idx="2"/>
          </p:nvPr>
        </p:nvSpPr>
        <p:spPr>
          <a:xfrm>
            <a:off x="23867523" y="-14772"/>
            <a:ext cx="410779" cy="635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94" name="Line density [1/m]"/>
          <p:cNvSpPr txBox="1"/>
          <p:nvPr/>
        </p:nvSpPr>
        <p:spPr>
          <a:xfrm rot="16200000">
            <a:off x="4587514" y="4133282"/>
            <a:ext cx="2880099" cy="49289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Line density [1/m]</a:t>
            </a:r>
          </a:p>
        </p:txBody>
      </p:sp>
      <p:sp>
        <p:nvSpPr>
          <p:cNvPr id="295" name="Radius [mm]"/>
          <p:cNvSpPr txBox="1"/>
          <p:nvPr/>
        </p:nvSpPr>
        <p:spPr>
          <a:xfrm rot="16200000">
            <a:off x="5028467" y="7259198"/>
            <a:ext cx="2099793" cy="49289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Radius [mm]</a:t>
            </a:r>
          </a:p>
        </p:txBody>
      </p:sp>
      <p:sp>
        <p:nvSpPr>
          <p:cNvPr id="296" name="Emittance [mm mrad]"/>
          <p:cNvSpPr txBox="1"/>
          <p:nvPr/>
        </p:nvSpPr>
        <p:spPr>
          <a:xfrm rot="16200000">
            <a:off x="4322737" y="10700691"/>
            <a:ext cx="3511253" cy="49289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Emittance [mm mrad]</a:t>
            </a:r>
          </a:p>
        </p:txBody>
      </p:sp>
      <p:sp>
        <p:nvSpPr>
          <p:cNvPr id="297" name="Z [m]"/>
          <p:cNvSpPr txBox="1"/>
          <p:nvPr/>
        </p:nvSpPr>
        <p:spPr>
          <a:xfrm>
            <a:off x="12144669" y="5843043"/>
            <a:ext cx="973436" cy="49289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Z [m]</a:t>
            </a:r>
          </a:p>
        </p:txBody>
      </p:sp>
      <p:sp>
        <p:nvSpPr>
          <p:cNvPr id="298" name="Z [m]"/>
          <p:cNvSpPr txBox="1"/>
          <p:nvPr/>
        </p:nvSpPr>
        <p:spPr>
          <a:xfrm>
            <a:off x="12144669" y="9114738"/>
            <a:ext cx="973436" cy="49289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Z [m]</a:t>
            </a:r>
          </a:p>
        </p:txBody>
      </p:sp>
      <p:sp>
        <p:nvSpPr>
          <p:cNvPr id="299" name="Z [m]"/>
          <p:cNvSpPr txBox="1"/>
          <p:nvPr/>
        </p:nvSpPr>
        <p:spPr>
          <a:xfrm>
            <a:off x="12144669" y="12386434"/>
            <a:ext cx="973436" cy="49289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Z [m]</a:t>
            </a:r>
          </a:p>
        </p:txBody>
      </p:sp>
      <p:sp>
        <p:nvSpPr>
          <p:cNvPr id="300" name="1 cycle = 0.673 us"/>
          <p:cNvSpPr txBox="1"/>
          <p:nvPr/>
        </p:nvSpPr>
        <p:spPr>
          <a:xfrm>
            <a:off x="18598553" y="3231427"/>
            <a:ext cx="2923990" cy="51721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3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1 cycle = 0.673 us</a:t>
            </a:r>
          </a:p>
        </p:txBody>
      </p:sp>
      <p:sp>
        <p:nvSpPr>
          <p:cNvPr id="301" name="Beam…"/>
          <p:cNvSpPr txBox="1"/>
          <p:nvPr/>
        </p:nvSpPr>
        <p:spPr>
          <a:xfrm>
            <a:off x="19298919" y="3981892"/>
            <a:ext cx="2346961" cy="16325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b="1" sz="5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Beam</a:t>
            </a:r>
          </a:p>
          <a:p>
            <a:pPr algn="l">
              <a:defRPr b="1" sz="5000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Plasma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EE-43（ドラッグされました）.tiff" descr="EE-43（ドラッグされました）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800590" y="2706703"/>
            <a:ext cx="12833620" cy="10266898"/>
          </a:xfrm>
          <a:prstGeom prst="rect">
            <a:avLst/>
          </a:prstGeom>
          <a:ln w="12700">
            <a:miter lim="400000"/>
          </a:ln>
        </p:spPr>
      </p:pic>
      <p:sp>
        <p:nvSpPr>
          <p:cNvPr id="304" name="Numerical Result 1: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389572">
              <a:defRPr spc="0" sz="5880">
                <a:effectLst>
                  <a:outerShdw sx="100000" sy="100000" kx="0" ky="0" algn="b" rotWithShape="0" blurRad="186690" dist="0" dir="18900000">
                    <a:srgbClr val="1563FF">
                      <a:alpha val="49700"/>
                    </a:srgbClr>
                  </a:outerShdw>
                </a:effectLst>
              </a:defRPr>
            </a:lvl1pPr>
          </a:lstStyle>
          <a:p>
            <a:pPr/>
            <a:r>
              <a:t>Numerical Result 1: </a:t>
            </a:r>
          </a:p>
        </p:txBody>
      </p:sp>
      <p:sp>
        <p:nvSpPr>
          <p:cNvPr id="305" name="I. Yamada et al., 7th ICFA Mini-Workshop on Space Charge,  30 Sep. — 2 Oct. 2026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I. Yamada et al., 7th ICFA Mini-Workshop on Space Charge,  30 Sep. — 2 Oct. 2026 </a:t>
            </a:r>
          </a:p>
        </p:txBody>
      </p:sp>
      <p:sp>
        <p:nvSpPr>
          <p:cNvPr id="306" name="❖ PIC simulation showed oscillation on both beam and plasma &gt;&gt; coupling may occur"/>
          <p:cNvSpPr txBox="1"/>
          <p:nvPr>
            <p:ph type="body" sz="quarter" idx="1"/>
          </p:nvPr>
        </p:nvSpPr>
        <p:spPr>
          <a:xfrm>
            <a:off x="876399" y="1815594"/>
            <a:ext cx="22631202" cy="2498559"/>
          </a:xfrm>
          <a:prstGeom prst="rect">
            <a:avLst/>
          </a:prstGeom>
        </p:spPr>
        <p:txBody>
          <a:bodyPr/>
          <a:lstStyle/>
          <a:p>
            <a:pPr>
              <a:defRPr sz="4500"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  <a:r>
              <a:t>❖ PIC simulation showed oscillation on both beam and plasma &gt;&gt; coupling may occur </a:t>
            </a:r>
          </a:p>
          <a:p>
            <a:pPr/>
            <a:r>
              <a:t>  </a:t>
            </a:r>
          </a:p>
        </p:txBody>
      </p:sp>
      <p:sp>
        <p:nvSpPr>
          <p:cNvPr id="307" name="スライド番号"/>
          <p:cNvSpPr txBox="1"/>
          <p:nvPr>
            <p:ph type="sldNum" sz="quarter" idx="2"/>
          </p:nvPr>
        </p:nvSpPr>
        <p:spPr>
          <a:xfrm>
            <a:off x="23867523" y="-14772"/>
            <a:ext cx="410779" cy="635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08" name="Line density [1/m]"/>
          <p:cNvSpPr txBox="1"/>
          <p:nvPr/>
        </p:nvSpPr>
        <p:spPr>
          <a:xfrm rot="16200000">
            <a:off x="4612914" y="4133282"/>
            <a:ext cx="2880099" cy="49289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Line density [1/m]</a:t>
            </a:r>
          </a:p>
        </p:txBody>
      </p:sp>
      <p:sp>
        <p:nvSpPr>
          <p:cNvPr id="309" name="Radius [mm]"/>
          <p:cNvSpPr txBox="1"/>
          <p:nvPr/>
        </p:nvSpPr>
        <p:spPr>
          <a:xfrm rot="16200000">
            <a:off x="5028467" y="7259198"/>
            <a:ext cx="2099793" cy="49289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Radius [mm]</a:t>
            </a:r>
          </a:p>
        </p:txBody>
      </p:sp>
      <p:sp>
        <p:nvSpPr>
          <p:cNvPr id="310" name="Emittance [mm mrad]"/>
          <p:cNvSpPr txBox="1"/>
          <p:nvPr/>
        </p:nvSpPr>
        <p:spPr>
          <a:xfrm rot="16200000">
            <a:off x="4322737" y="10700691"/>
            <a:ext cx="3511253" cy="49289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Emittance [mm mrad]</a:t>
            </a:r>
          </a:p>
        </p:txBody>
      </p:sp>
      <p:sp>
        <p:nvSpPr>
          <p:cNvPr id="311" name="Z [m]"/>
          <p:cNvSpPr txBox="1"/>
          <p:nvPr/>
        </p:nvSpPr>
        <p:spPr>
          <a:xfrm>
            <a:off x="12144669" y="5843043"/>
            <a:ext cx="973436" cy="49289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Z [m]</a:t>
            </a:r>
          </a:p>
        </p:txBody>
      </p:sp>
      <p:sp>
        <p:nvSpPr>
          <p:cNvPr id="312" name="Z [m]"/>
          <p:cNvSpPr txBox="1"/>
          <p:nvPr/>
        </p:nvSpPr>
        <p:spPr>
          <a:xfrm>
            <a:off x="12144669" y="9114738"/>
            <a:ext cx="973436" cy="49289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Z [m]</a:t>
            </a:r>
          </a:p>
        </p:txBody>
      </p:sp>
      <p:sp>
        <p:nvSpPr>
          <p:cNvPr id="313" name="Z [m]"/>
          <p:cNvSpPr txBox="1"/>
          <p:nvPr/>
        </p:nvSpPr>
        <p:spPr>
          <a:xfrm>
            <a:off x="12144669" y="12386434"/>
            <a:ext cx="973436" cy="49289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Z [m]</a:t>
            </a:r>
          </a:p>
        </p:txBody>
      </p:sp>
      <p:sp>
        <p:nvSpPr>
          <p:cNvPr id="314" name="1 cycle = 0.673 us"/>
          <p:cNvSpPr txBox="1"/>
          <p:nvPr/>
        </p:nvSpPr>
        <p:spPr>
          <a:xfrm>
            <a:off x="18598553" y="3053627"/>
            <a:ext cx="2923990" cy="51721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3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1 cycle = 0.673 us</a:t>
            </a:r>
          </a:p>
        </p:txBody>
      </p:sp>
      <p:sp>
        <p:nvSpPr>
          <p:cNvPr id="315" name="Beam…"/>
          <p:cNvSpPr txBox="1"/>
          <p:nvPr/>
        </p:nvSpPr>
        <p:spPr>
          <a:xfrm>
            <a:off x="19298919" y="3804092"/>
            <a:ext cx="2346961" cy="16325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b="1" sz="5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Beam</a:t>
            </a:r>
          </a:p>
          <a:p>
            <a:pPr algn="l">
              <a:defRPr b="1" sz="5000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Plasma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Analytical Approach: Linear Vlasov-Poisson Syste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389572">
              <a:defRPr spc="0" sz="5880">
                <a:effectLst>
                  <a:outerShdw sx="100000" sy="100000" kx="0" ky="0" algn="b" rotWithShape="0" blurRad="186690" dist="0" dir="18900000">
                    <a:srgbClr val="1563FF">
                      <a:alpha val="49700"/>
                    </a:srgbClr>
                  </a:outerShdw>
                </a:effectLst>
              </a:defRPr>
            </a:lvl1pPr>
          </a:lstStyle>
          <a:p>
            <a:pPr/>
            <a:r>
              <a:t>Analytical Approach: Linear Vlasov-Poisson System</a:t>
            </a:r>
          </a:p>
        </p:txBody>
      </p:sp>
      <p:sp>
        <p:nvSpPr>
          <p:cNvPr id="318" name="I. Yamada et al., 7th ICFA Mini-Workshop on Space Charge,  30 Sep. — 2 Oct. 2026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I. Yamada et al., 7th ICFA Mini-Workshop on Space Charge,  30 Sep. — 2 Oct. 2026 </a:t>
            </a:r>
          </a:p>
        </p:txBody>
      </p:sp>
      <p:sp>
        <p:nvSpPr>
          <p:cNvPr id="319" name="❖ Linear Vlasov-Poisson analysis to clarify if coupling oscillation can be occur…"/>
          <p:cNvSpPr txBox="1"/>
          <p:nvPr>
            <p:ph type="body" sz="half" idx="1"/>
          </p:nvPr>
        </p:nvSpPr>
        <p:spPr>
          <a:xfrm>
            <a:off x="876399" y="1815594"/>
            <a:ext cx="22631202" cy="4846062"/>
          </a:xfrm>
          <a:prstGeom prst="rect">
            <a:avLst/>
          </a:prstGeom>
        </p:spPr>
        <p:txBody>
          <a:bodyPr/>
          <a:lstStyle/>
          <a:p>
            <a:pPr>
              <a:defRPr sz="4500"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  <a:r>
              <a:t>❖ Linear Vlasov-Poisson analysis to clarify if coupling oscillation can be occur</a:t>
            </a:r>
          </a:p>
          <a:p>
            <a:pPr>
              <a:defRPr sz="3500"/>
            </a:pPr>
            <a:r>
              <a:t>  Conditions:</a:t>
            </a:r>
            <a:br/>
            <a:r>
              <a:t>    - Distribution function: cylindrically symmetric uniform</a:t>
            </a:r>
          </a:p>
          <a:p>
            <a:pPr>
              <a:defRPr sz="3500"/>
            </a:pPr>
            <a:r>
              <a:t>    - EB-field: with or without unperturbed field =&gt; linear focusing E-field</a:t>
            </a:r>
          </a:p>
        </p:txBody>
      </p:sp>
      <p:sp>
        <p:nvSpPr>
          <p:cNvPr id="320" name="スライド番号"/>
          <p:cNvSpPr txBox="1"/>
          <p:nvPr>
            <p:ph type="sldNum" sz="quarter" idx="2"/>
          </p:nvPr>
        </p:nvSpPr>
        <p:spPr>
          <a:xfrm>
            <a:off x="23916791" y="-14772"/>
            <a:ext cx="361511" cy="635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21" name="Vlasov-Poisson system reduces to an eigenvalue problem (dispersion relation):"/>
          <p:cNvSpPr txBox="1"/>
          <p:nvPr/>
        </p:nvSpPr>
        <p:spPr>
          <a:xfrm>
            <a:off x="1177375" y="5648999"/>
            <a:ext cx="20991632" cy="622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35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r>
              <a:t>Vlasov-Poisson system reduces to an eigenvalue problem (dispersion relation):</a:t>
            </a:r>
          </a:p>
        </p:txBody>
      </p:sp>
      <p:sp>
        <p:nvSpPr>
          <p:cNvPr id="322" name="Normalized formula"/>
          <p:cNvSpPr txBox="1"/>
          <p:nvPr/>
        </p:nvSpPr>
        <p:spPr>
          <a:xfrm>
            <a:off x="1429907" y="6639654"/>
            <a:ext cx="6342664" cy="3366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lnSpc>
                <a:spcPct val="150000"/>
              </a:lnSpc>
              <a:defRPr i="1" sz="3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Normalized formula</a:t>
            </a:r>
          </a:p>
          <a:p>
            <a:pPr algn="l">
              <a:lnSpc>
                <a:spcPct val="150000"/>
              </a:lnSpc>
              <a:defRPr sz="3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14:m>
              <m:oMathPara>
                <m:oMathParaPr>
                  <m:jc m:val="left"/>
                </m:oMathParaPr>
                <m:oMath>
                  <m:f>
                    <m:fPr>
                      <m:ctrlPr>
                        <a:rPr xmlns:a="http://schemas.openxmlformats.org/drawingml/2006/main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m:rPr>
                          <m:sty m:val="p"/>
                        </m:rPr>
                        <a:rPr xmlns:a="http://schemas.openxmlformats.org/drawingml/2006/main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∂</m:t>
                      </m:r>
                      <m:sSub>
                        <m:e>
                          <m:r>
                            <a:rPr xmlns:a="http://schemas.openxmlformats.org/drawingml/2006/main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xmlns:a="http://schemas.openxmlformats.org/drawingml/2006/main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sub>
                      </m:sSub>
                    </m:num>
                    <m:den>
                      <m:r>
                        <m:rPr>
                          <m:sty m:val="p"/>
                        </m:rPr>
                        <a:rPr xmlns:a="http://schemas.openxmlformats.org/drawingml/2006/main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∂</m:t>
                      </m:r>
                      <m:r>
                        <a:rPr xmlns:a="http://schemas.openxmlformats.org/drawingml/2006/main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</m:den>
                  </m:f>
                  <m:r>
                    <a:rPr xmlns:a="http://schemas.openxmlformats.org/drawingml/2006/main" sz="3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+</m:t>
                  </m:r>
                  <m:r>
                    <m:rPr>
                      <m:sty m:val="bi"/>
                    </m:rPr>
                    <a:rPr xmlns:a="http://schemas.openxmlformats.org/drawingml/2006/main" sz="3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v</m:t>
                  </m:r>
                  <m:r>
                    <a:rPr xmlns:a="http://schemas.openxmlformats.org/drawingml/2006/main" sz="3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⋅</m:t>
                  </m:r>
                  <m:r>
                    <m:rPr>
                      <m:sty m:val="b"/>
                    </m:rPr>
                    <a:rPr xmlns:a="http://schemas.openxmlformats.org/drawingml/2006/main" sz="3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∇</m:t>
                  </m:r>
                  <m:sSub>
                    <m:e>
                      <m:r>
                        <a:rPr xmlns:a="http://schemas.openxmlformats.org/drawingml/2006/main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</m:e>
                    <m:sub>
                      <m:r>
                        <m:rPr>
                          <m:sty m:val="p"/>
                        </m:rPr>
                        <a:rPr xmlns:a="http://schemas.openxmlformats.org/drawingml/2006/main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</m:sub>
                  </m:sSub>
                  <m:r>
                    <a:rPr xmlns:a="http://schemas.openxmlformats.org/drawingml/2006/main" sz="3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-</m:t>
                  </m:r>
                  <m:sSub>
                    <m:e>
                      <m:r>
                        <a:rPr xmlns:a="http://schemas.openxmlformats.org/drawingml/2006/main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η</m:t>
                      </m:r>
                    </m:e>
                    <m:sub>
                      <m:r>
                        <m:rPr>
                          <m:sty m:val="p"/>
                        </m:rPr>
                        <a:rPr xmlns:a="http://schemas.openxmlformats.org/drawingml/2006/main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</m:sub>
                  </m:sSub>
                  <m:f>
                    <m:fPr>
                      <m:ctrlPr>
                        <a:rPr xmlns:a="http://schemas.openxmlformats.org/drawingml/2006/main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sSub>
                        <m:e>
                          <m:r>
                            <a:rPr xmlns:a="http://schemas.openxmlformats.org/drawingml/2006/main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Z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xmlns:a="http://schemas.openxmlformats.org/drawingml/2006/main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sub>
                      </m:sSub>
                    </m:num>
                    <m:den>
                      <m:sSub>
                        <m:e>
                          <m:r>
                            <a:rPr xmlns:a="http://schemas.openxmlformats.org/drawingml/2006/main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xmlns:a="http://schemas.openxmlformats.org/drawingml/2006/main" sz="3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sub>
                      </m:sSub>
                    </m:den>
                  </m:f>
                  <m:r>
                    <m:rPr>
                      <m:sty m:val="b"/>
                    </m:rPr>
                    <a:rPr xmlns:a="http://schemas.openxmlformats.org/drawingml/2006/main" sz="3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∇</m:t>
                  </m:r>
                  <m:r>
                    <a:rPr xmlns:a="http://schemas.openxmlformats.org/drawingml/2006/main" sz="3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ϕ</m:t>
                  </m:r>
                  <m:r>
                    <a:rPr xmlns:a="http://schemas.openxmlformats.org/drawingml/2006/main" sz="3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⋅</m:t>
                  </m:r>
                  <m:sSub>
                    <m:e>
                      <m:r>
                        <m:rPr>
                          <m:sty m:val="b"/>
                        </m:rPr>
                        <a:rPr xmlns:a="http://schemas.openxmlformats.org/drawingml/2006/main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</m:e>
                    <m:sub>
                      <m:r>
                        <a:rPr xmlns:a="http://schemas.openxmlformats.org/drawingml/2006/main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v</m:t>
                      </m:r>
                    </m:sub>
                  </m:sSub>
                  <m:sSub>
                    <m:e>
                      <m:r>
                        <a:rPr xmlns:a="http://schemas.openxmlformats.org/drawingml/2006/main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</m:e>
                    <m:sub>
                      <m:r>
                        <m:rPr>
                          <m:sty m:val="p"/>
                        </m:rPr>
                        <a:rPr xmlns:a="http://schemas.openxmlformats.org/drawingml/2006/main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</m:sub>
                  </m:sSub>
                  <m:r>
                    <a:rPr xmlns:a="http://schemas.openxmlformats.org/drawingml/2006/main" sz="3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3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0</m:t>
                  </m:r>
                </m:oMath>
              </m:oMathPara>
            </a14:m>
          </a:p>
          <a:p>
            <a:pPr algn="l">
              <a:lnSpc>
                <a:spcPct val="150000"/>
              </a:lnSpc>
              <a:defRPr sz="3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14:m>
              <m:oMathPara>
                <m:oMathParaPr>
                  <m:jc m:val="left"/>
                </m:oMathParaPr>
                <m:oMath>
                  <m:r>
                    <a:rPr xmlns:a="http://schemas.openxmlformats.org/drawingml/2006/main" sz="3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-</m:t>
                  </m:r>
                  <m:sSup>
                    <m:e>
                      <m:r>
                        <a:rPr xmlns:a="http://schemas.openxmlformats.org/drawingml/2006/main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</m:e>
                    <m:sup>
                      <m:r>
                        <a:rPr xmlns:a="http://schemas.openxmlformats.org/drawingml/2006/main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sup>
                  </m:sSup>
                  <m:r>
                    <a:rPr xmlns:a="http://schemas.openxmlformats.org/drawingml/2006/main" sz="3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ϕ</m:t>
                  </m:r>
                  <m:r>
                    <a:rPr xmlns:a="http://schemas.openxmlformats.org/drawingml/2006/main" sz="36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limLow>
                    <m:e>
                      <m:r>
                        <a:rPr xmlns:a="http://schemas.openxmlformats.org/drawingml/2006/main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∑</m:t>
                      </m:r>
                    </m:e>
                    <m:lim>
                      <m:r>
                        <a:rPr xmlns:a="http://schemas.openxmlformats.org/drawingml/2006/main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</m:lim>
                  </m:limLow>
                  <m:sSub>
                    <m:e>
                      <m:r>
                        <a:rPr xmlns:a="http://schemas.openxmlformats.org/drawingml/2006/main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η</m:t>
                      </m:r>
                    </m:e>
                    <m:sub>
                      <m:r>
                        <m:rPr>
                          <m:sty m:val="p"/>
                        </m:rPr>
                        <a:rPr xmlns:a="http://schemas.openxmlformats.org/drawingml/2006/main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</m:sub>
                  </m:sSub>
                  <m:sSub>
                    <m:e>
                      <m:r>
                        <a:rPr xmlns:a="http://schemas.openxmlformats.org/drawingml/2006/main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Z</m:t>
                      </m:r>
                    </m:e>
                    <m:sub>
                      <m:r>
                        <m:rPr>
                          <m:sty m:val="p"/>
                        </m:rPr>
                        <a:rPr xmlns:a="http://schemas.openxmlformats.org/drawingml/2006/main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</m:sub>
                  </m:sSub>
                  <m:sSub>
                    <m:e>
                      <m:r>
                        <a:rPr xmlns:a="http://schemas.openxmlformats.org/drawingml/2006/main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ρ</m:t>
                      </m:r>
                    </m:e>
                    <m:sub>
                      <m:r>
                        <m:rPr>
                          <m:sty m:val="p"/>
                        </m:rPr>
                        <a:rPr xmlns:a="http://schemas.openxmlformats.org/drawingml/2006/main" sz="3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</m:sub>
                  </m:sSub>
                </m:oMath>
              </m:oMathPara>
            </a14:m>
          </a:p>
        </p:txBody>
      </p:sp>
      <p:sp>
        <p:nvSpPr>
          <p:cNvPr id="323" name="方程式"/>
          <p:cNvSpPr txBox="1"/>
          <p:nvPr/>
        </p:nvSpPr>
        <p:spPr>
          <a:xfrm>
            <a:off x="11940380" y="3443681"/>
            <a:ext cx="8287146" cy="895732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3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f</m:t>
                  </m:r>
                  <m:r>
                    <a:rPr xmlns:a="http://schemas.openxmlformats.org/drawingml/2006/main" sz="3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3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r</m:t>
                  </m:r>
                  <m:r>
                    <a:rPr xmlns:a="http://schemas.openxmlformats.org/drawingml/2006/main" sz="3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,</m:t>
                  </m:r>
                  <m:r>
                    <a:rPr xmlns:a="http://schemas.openxmlformats.org/drawingml/2006/main" sz="3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z</m:t>
                  </m:r>
                  <m:r>
                    <a:rPr xmlns:a="http://schemas.openxmlformats.org/drawingml/2006/main" sz="3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,</m:t>
                  </m:r>
                  <m:sSub>
                    <m:e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v</m:t>
                      </m:r>
                    </m:e>
                    <m:sub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r</m:t>
                      </m:r>
                    </m:sub>
                  </m:sSub>
                  <m:r>
                    <a:rPr xmlns:a="http://schemas.openxmlformats.org/drawingml/2006/main" sz="3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,</m:t>
                  </m:r>
                  <m:sSub>
                    <m:e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v</m:t>
                      </m:r>
                    </m:e>
                    <m:sub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z</m:t>
                      </m:r>
                    </m:sub>
                  </m:sSub>
                  <m:r>
                    <a:rPr xmlns:a="http://schemas.openxmlformats.org/drawingml/2006/main" sz="3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3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f>
                    <m:fPr>
                      <m:ctrlP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num>
                    <m:den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π</m:t>
                      </m:r>
                      <m:sSup>
                        <m:e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  <m:sup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>
                        <m:e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v</m:t>
                          </m:r>
                        </m:e>
                        <m:sub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⊥</m:t>
                          </m:r>
                        </m:sub>
                      </m:sSub>
                    </m:den>
                  </m:f>
                  <m:r>
                    <m:rPr>
                      <m:sty m:val="p"/>
                    </m:rPr>
                    <a:rPr xmlns:a="http://schemas.openxmlformats.org/drawingml/2006/main" sz="3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Θ</m:t>
                  </m:r>
                  <m:r>
                    <a:rPr xmlns:a="http://schemas.openxmlformats.org/drawingml/2006/main" sz="3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3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-</m:t>
                  </m:r>
                  <m:r>
                    <a:rPr xmlns:a="http://schemas.openxmlformats.org/drawingml/2006/main" sz="3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r</m:t>
                  </m:r>
                  <m:r>
                    <a:rPr xmlns:a="http://schemas.openxmlformats.org/drawingml/2006/main" sz="3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+</m:t>
                  </m:r>
                  <m:r>
                    <a:rPr xmlns:a="http://schemas.openxmlformats.org/drawingml/2006/main" sz="3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a</m:t>
                  </m:r>
                  <m:r>
                    <a:rPr xmlns:a="http://schemas.openxmlformats.org/drawingml/2006/main" sz="3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m:rPr>
                      <m:sty m:val="p"/>
                    </m:rPr>
                    <a:rPr xmlns:a="http://schemas.openxmlformats.org/drawingml/2006/main" sz="3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Θ</m:t>
                  </m:r>
                  <m:r>
                    <a:rPr xmlns:a="http://schemas.openxmlformats.org/drawingml/2006/main" sz="3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3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-</m:t>
                  </m:r>
                  <m:sSub>
                    <m:e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v</m:t>
                      </m:r>
                    </m:e>
                    <m:sub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r</m:t>
                      </m:r>
                    </m:sub>
                  </m:sSub>
                  <m:r>
                    <a:rPr xmlns:a="http://schemas.openxmlformats.org/drawingml/2006/main" sz="3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+</m:t>
                  </m:r>
                  <m:sSub>
                    <m:e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v</m:t>
                      </m:r>
                    </m:e>
                    <m:sub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⊥</m:t>
                      </m:r>
                    </m:sub>
                  </m:sSub>
                  <m:r>
                    <a:rPr xmlns:a="http://schemas.openxmlformats.org/drawingml/2006/main" sz="3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3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δ</m:t>
                  </m:r>
                  <m:r>
                    <a:rPr xmlns:a="http://schemas.openxmlformats.org/drawingml/2006/main" sz="3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(</m:t>
                  </m:r>
                  <m:sSub>
                    <m:e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v</m:t>
                      </m:r>
                    </m:e>
                    <m:sub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z</m:t>
                      </m:r>
                    </m:sub>
                  </m:sSub>
                  <m:r>
                    <a:rPr xmlns:a="http://schemas.openxmlformats.org/drawingml/2006/main" sz="3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-</m:t>
                  </m:r>
                  <m:r>
                    <a:rPr xmlns:a="http://schemas.openxmlformats.org/drawingml/2006/main" sz="3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β</m:t>
                  </m:r>
                  <m:r>
                    <a:rPr xmlns:a="http://schemas.openxmlformats.org/drawingml/2006/main" sz="3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c</m:t>
                  </m:r>
                  <m:r>
                    <a:rPr xmlns:a="http://schemas.openxmlformats.org/drawingml/2006/main" sz="3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)</m:t>
                  </m:r>
                </m:oMath>
              </m:oMathPara>
            </a14:m>
            <a:endParaRPr sz="3000"/>
          </a:p>
        </p:txBody>
      </p:sp>
      <p:sp>
        <p:nvSpPr>
          <p:cNvPr id="324" name="方程式"/>
          <p:cNvSpPr txBox="1"/>
          <p:nvPr/>
        </p:nvSpPr>
        <p:spPr>
          <a:xfrm>
            <a:off x="12422717" y="10802015"/>
            <a:ext cx="11223679" cy="1772413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χ</m:t>
                      </m:r>
                    </m:e>
                    <m:sub>
                      <m:r>
                        <m:rPr>
                          <m:sty m:val="p"/>
                        </m:rP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</m:sub>
                  </m:sSub>
                  <m:r>
                    <a:rPr xmlns:a="http://schemas.openxmlformats.org/drawingml/2006/main" sz="3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sSub>
                    <m:e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η</m:t>
                      </m:r>
                    </m:e>
                    <m:sub>
                      <m:r>
                        <m:rPr>
                          <m:sty m:val="p"/>
                        </m:rP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</m:sub>
                  </m:sSub>
                  <m:f>
                    <m:fPr>
                      <m:ctrlP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sSup>
                        <m:e>
                          <m:sSub>
                            <m:e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Z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</m:sub>
                          </m:sSub>
                        </m:e>
                        <m:sup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num>
                    <m:den>
                      <m:sSub>
                        <m:e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sub>
                      </m:sSub>
                    </m:den>
                  </m:f>
                  <m:f>
                    <m:fPr>
                      <m:ctrlP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num>
                    <m:den>
                      <m:sSup>
                        <m:e>
                          <m:sSub>
                            <m:e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k</m:t>
                              </m:r>
                            </m:e>
                            <m:sub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sub>
                          </m:sSub>
                        </m:e>
                        <m:sup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e>
                          <m:sSub>
                            <m:e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k</m:t>
                              </m:r>
                            </m:e>
                            <m:sub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z</m:t>
                              </m:r>
                            </m:sub>
                          </m:sSub>
                        </m:e>
                        <m:sup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den>
                  </m:f>
                  <m:limUpp>
                    <m:e>
                      <m:limLow>
                        <m:e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∑</m:t>
                          </m:r>
                        </m:e>
                        <m:lim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</m:t>
                          </m:r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-</m:t>
                          </m:r>
                          <m:r>
                            <m:rPr>
                              <m:sty m:val="p"/>
                            </m:rP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lim>
                      </m:limLow>
                    </m:e>
                    <m:lim>
                      <m:r>
                        <m:rPr>
                          <m:sty m:val="p"/>
                        </m:rP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∞</m:t>
                      </m:r>
                    </m:lim>
                  </m:limUpp>
                  <m:d>
                    <m:dPr>
                      <m:ctrlP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{"/>
                      <m:endChr m:val="}"/>
                    </m:dPr>
                    <m:e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f>
                        <m:fPr>
                          <m:ctrlP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  <m:type m:val="bar"/>
                        </m:fPr>
                        <m:num>
                          <m:sSub>
                            <m:e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k</m:t>
                              </m:r>
                            </m:e>
                            <m:sub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sub>
                          </m:sSub>
                          <m:sSub>
                            <m:e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J</m:t>
                              </m:r>
                            </m:e>
                            <m:sub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sub>
                          </m:sSub>
                          <m:d>
                            <m:dPr>
                              <m:ctrlP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J</m:t>
                                  </m:r>
                                </m:e>
                                <m:sub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l</m:t>
                                  </m:r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e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J</m:t>
                                  </m:r>
                                </m:e>
                                <m:sub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l</m:t>
                                  </m:r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-</m:t>
                                  </m:r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ω</m:t>
                          </m:r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-</m:t>
                          </m:r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</m:t>
                          </m:r>
                          <m:sSub>
                            <m:e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  <m:sub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  <m:type m:val="bar"/>
                        </m:fPr>
                        <m:num>
                          <m:sSup>
                            <m:e>
                              <m:sSub>
                                <m:e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k</m:t>
                                  </m:r>
                                </m:e>
                                <m:sub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z</m:t>
                                  </m:r>
                                </m:sub>
                              </m:sSub>
                            </m:e>
                            <m:sup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e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v</m:t>
                              </m:r>
                            </m:e>
                            <m:sub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⊥</m:t>
                              </m:r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</m:sub>
                          </m:sSub>
                          <m:d>
                            <m:dPr>
                              <m:ctrlP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e>
                                  <m:sSub>
                                    <m:e>
                                      <m:r>
                                        <a:rPr xmlns:a="http://schemas.openxmlformats.org/drawingml/2006/main" sz="3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J</m:t>
                                      </m:r>
                                    </m:e>
                                    <m:sub>
                                      <m:r>
                                        <a:rPr xmlns:a="http://schemas.openxmlformats.org/drawingml/2006/main" sz="3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l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-</m:t>
                              </m:r>
                              <m:sSub>
                                <m:e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J</m:t>
                                  </m:r>
                                </m:e>
                                <m:sub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l</m:t>
                                  </m:r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e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J</m:t>
                                  </m:r>
                                </m:e>
                                <m:sub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l</m:t>
                                  </m:r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-</m:t>
                                  </m:r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ω</m:t>
                          </m:r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-</m:t>
                          </m:r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</m:t>
                          </m:r>
                          <m:sSub>
                            <m:e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  <m:sub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p>
                            <m:e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e>
                  </m:d>
                </m:oMath>
              </m:oMathPara>
            </a14:m>
            <a:endParaRPr sz="3000"/>
          </a:p>
        </p:txBody>
      </p:sp>
      <p:sp>
        <p:nvSpPr>
          <p:cNvPr id="325" name="方程式"/>
          <p:cNvSpPr txBox="1"/>
          <p:nvPr/>
        </p:nvSpPr>
        <p:spPr>
          <a:xfrm>
            <a:off x="12367628" y="9538574"/>
            <a:ext cx="5167011" cy="102705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χ</m:t>
                      </m:r>
                    </m:e>
                    <m:sub>
                      <m:r>
                        <m:rPr>
                          <m:sty m:val="p"/>
                        </m:rP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</m:sub>
                  </m:sSub>
                  <m:r>
                    <a:rPr xmlns:a="http://schemas.openxmlformats.org/drawingml/2006/main" sz="3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sSub>
                    <m:e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η</m:t>
                      </m:r>
                    </m:e>
                    <m:sub>
                      <m:r>
                        <m:rPr>
                          <m:sty m:val="p"/>
                        </m:rP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</m:sub>
                  </m:sSub>
                  <m:f>
                    <m:fPr>
                      <m:ctrlP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sSup>
                        <m:e>
                          <m:sSub>
                            <m:e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Z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</m:sub>
                          </m:sSub>
                        </m:e>
                        <m:sup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num>
                    <m:den>
                      <m:sSub>
                        <m:e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sub>
                      </m:sSub>
                    </m:den>
                  </m:f>
                  <m:f>
                    <m:fPr>
                      <m:ctrlP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num>
                    <m:den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sSub>
                        <m:e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k</m:t>
                          </m:r>
                        </m:e>
                        <m:sub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z</m:t>
                          </m:r>
                        </m:sub>
                      </m:sSub>
                      <m:sSub>
                        <m:e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β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sub>
                      </m:sSub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  <m:sSup>
                        <m:e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e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k</m:t>
                          </m:r>
                        </m:e>
                        <m:sub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r</m:t>
                          </m:r>
                        </m:sub>
                      </m:sSub>
                      <m:sSub>
                        <m:e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v</m:t>
                          </m:r>
                        </m:e>
                        <m:sub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⊥</m:t>
                          </m:r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sub>
                      </m:sSub>
                      <m:sSup>
                        <m:e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den>
                  </m:f>
                </m:oMath>
              </m:oMathPara>
            </a14:m>
            <a:endParaRPr sz="3000"/>
          </a:p>
        </p:txBody>
      </p:sp>
      <p:sp>
        <p:nvSpPr>
          <p:cNvPr id="326" name="方程式"/>
          <p:cNvSpPr txBox="1"/>
          <p:nvPr/>
        </p:nvSpPr>
        <p:spPr>
          <a:xfrm>
            <a:off x="9496619" y="7825591"/>
            <a:ext cx="5390763" cy="136683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d>
                    <m:dPr>
                      <m:ctrlPr>
                        <a:rPr xmlns:a="http://schemas.openxmlformats.org/drawingml/2006/main" sz="3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</m:dPr>
                    <m:e>
                      <m:m>
                        <m:mPr>
                          <m:ctrlPr>
                            <a:rPr xmlns:a="http://schemas.openxmlformats.org/drawingml/2006/main" sz="3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  <m:baseJc m:val="center"/>
                          <m:plcHide m:val="on"/>
                          <m:mcs>
                            <m:mc>
                              <m:mcPr>
                                <m:count m:val="3"/>
                                <m:mcJc m:val="center"/>
                              </m:mcPr>
                            </m:mc>
                          </m:mcs>
                        </m:mPr>
                        <m:mr>
                          <m:e>
                            <m:sSub>
                              <m:e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3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χ</m:t>
                                </m:r>
                              </m:e>
                              <m:sub>
                                <m:argPr>
                                  <m:scrLvl m:val="0"/>
                                </m:argPr>
                                <m:r>
                                  <m:rPr>
                                    <m:sty m:val="p"/>
                                  </m:rPr>
                                  <a:rPr xmlns:a="http://schemas.openxmlformats.org/drawingml/2006/main" sz="3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b</m:t>
                                </m:r>
                              </m:sub>
                            </m:sSub>
                            <m:r>
                              <a:rPr xmlns:a="http://schemas.openxmlformats.org/drawingml/2006/main" sz="3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-</m:t>
                            </m:r>
                            <m:r>
                              <a:rPr xmlns:a="http://schemas.openxmlformats.org/drawingml/2006/main" sz="3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/>
                          <m:e>
                            <m:sSub>
                              <m:e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3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χ</m:t>
                                </m:r>
                              </m:e>
                              <m:sub>
                                <m:argPr>
                                  <m:scrLvl m:val="0"/>
                                </m:argPr>
                                <m:r>
                                  <m:rPr>
                                    <m:sty m:val="p"/>
                                  </m:rPr>
                                  <a:rPr xmlns:a="http://schemas.openxmlformats.org/drawingml/2006/main" sz="3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b</m:t>
                                </m:r>
                              </m:sub>
                            </m:sSub>
                          </m:e>
                        </m:mr>
                        <m:mr>
                          <m:e>
                            <m:sSub>
                              <m:e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3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χ</m:t>
                                </m:r>
                              </m:e>
                              <m:sub>
                                <m:argPr>
                                  <m:scrLvl m:val="0"/>
                                </m:argPr>
                                <m:r>
                                  <m:rPr>
                                    <m:sty m:val="p"/>
                                  </m:rPr>
                                  <a:rPr xmlns:a="http://schemas.openxmlformats.org/drawingml/2006/main" sz="3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sub>
                            </m:sSub>
                          </m:e>
                          <m:e/>
                          <m:e>
                            <m:sSub>
                              <m:e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3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χ</m:t>
                                </m:r>
                              </m:e>
                              <m:sub>
                                <m:argPr>
                                  <m:scrLvl m:val="0"/>
                                </m:argPr>
                                <m:r>
                                  <m:rPr>
                                    <m:sty m:val="p"/>
                                  </m:rPr>
                                  <a:rPr xmlns:a="http://schemas.openxmlformats.org/drawingml/2006/main" sz="3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sub>
                            </m:sSub>
                            <m:r>
                              <a:rPr xmlns:a="http://schemas.openxmlformats.org/drawingml/2006/main" sz="3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-</m:t>
                            </m:r>
                            <m:r>
                              <a:rPr xmlns:a="http://schemas.openxmlformats.org/drawingml/2006/main" sz="3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mr>
                      </m:m>
                    </m:e>
                  </m:d>
                  <m:d>
                    <m:dPr>
                      <m:ctrlPr>
                        <a:rPr xmlns:a="http://schemas.openxmlformats.org/drawingml/2006/main" sz="3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</m:dPr>
                    <m:e>
                      <m:eqArr>
                        <m:eqArrPr>
                          <m:ctrlPr>
                            <a:rPr xmlns:a="http://schemas.openxmlformats.org/drawingml/2006/main" sz="3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sSub>
                            <m:e>
                              <m:argPr>
                                <m:scrLvl m:val="0"/>
                              </m:argPr>
                              <m:r>
                                <a:rPr xmlns:a="http://schemas.openxmlformats.org/drawingml/2006/main" sz="3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ρ</m:t>
                              </m:r>
                            </m:e>
                            <m:sub>
                              <m:argPr>
                                <m:scrLvl m:val="0"/>
                              </m:argPr>
                              <m:r>
                                <m:rPr>
                                  <m:sty m:val="p"/>
                                </m:rPr>
                                <a:rPr xmlns:a="http://schemas.openxmlformats.org/drawingml/2006/main" sz="3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</m:sub>
                          </m:sSub>
                        </m:e>
                        <m:e>
                          <m:sSub>
                            <m:e>
                              <m:argPr>
                                <m:scrLvl m:val="0"/>
                              </m:argPr>
                              <m:r>
                                <a:rPr xmlns:a="http://schemas.openxmlformats.org/drawingml/2006/main" sz="3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ρ</m:t>
                              </m:r>
                            </m:e>
                            <m:sub>
                              <m:argPr>
                                <m:scrLvl m:val="0"/>
                              </m:argPr>
                              <m:r>
                                <m:rPr>
                                  <m:sty m:val="p"/>
                                </m:rPr>
                                <a:rPr xmlns:a="http://schemas.openxmlformats.org/drawingml/2006/main" sz="3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p</m:t>
                              </m:r>
                            </m:sub>
                          </m:sSub>
                        </m:e>
                      </m:eqArr>
                    </m:e>
                  </m:d>
                  <m:r>
                    <a:rPr xmlns:a="http://schemas.openxmlformats.org/drawingml/2006/main" sz="35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35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0</m:t>
                  </m:r>
                </m:oMath>
              </m:oMathPara>
            </a14:m>
            <a:endParaRPr sz="3500"/>
          </a:p>
        </p:txBody>
      </p:sp>
      <p:sp>
        <p:nvSpPr>
          <p:cNvPr id="327" name="矢印"/>
          <p:cNvSpPr/>
          <p:nvPr/>
        </p:nvSpPr>
        <p:spPr>
          <a:xfrm>
            <a:off x="8288635" y="7911327"/>
            <a:ext cx="691920" cy="1195365"/>
          </a:xfrm>
          <a:prstGeom prst="rightArrow">
            <a:avLst>
              <a:gd name="adj1" fmla="val 63079"/>
              <a:gd name="adj2" fmla="val 59944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</a:defRPr>
            </a:pPr>
          </a:p>
        </p:txBody>
      </p:sp>
      <p:sp>
        <p:nvSpPr>
          <p:cNvPr id="328" name=": electric susceptibility…"/>
          <p:cNvSpPr txBox="1"/>
          <p:nvPr/>
        </p:nvSpPr>
        <p:spPr>
          <a:xfrm>
            <a:off x="19747665" y="4805540"/>
            <a:ext cx="4265525" cy="4104919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3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14:m>
              <m:oMath>
                <m:sSub>
                  <m:e>
                    <m:r>
                      <a:rPr xmlns:a="http://schemas.openxmlformats.org/drawingml/2006/main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χ</m:t>
                    </m:r>
                  </m:e>
                  <m:sub>
                    <m:r>
                      <m:rPr>
                        <m:sty m:val="p"/>
                      </m:rPr>
                      <a:rPr xmlns:a="http://schemas.openxmlformats.org/drawingml/2006/main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s</m:t>
                    </m:r>
                  </m:sub>
                </m:sSub>
              </m:oMath>
            </a14:m>
            <a:r>
              <a:t>: electric susceptibility</a:t>
            </a:r>
          </a:p>
          <a:p>
            <a:pPr algn="l">
              <a:defRPr sz="3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14:m>
              <m:oMath>
                <m:sSub>
                  <m:e>
                    <m:r>
                      <a:rPr xmlns:a="http://schemas.openxmlformats.org/drawingml/2006/main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ρ</m:t>
                    </m:r>
                  </m:e>
                  <m:sub>
                    <m:r>
                      <m:rPr>
                        <m:sty m:val="p"/>
                      </m:rPr>
                      <a:rPr xmlns:a="http://schemas.openxmlformats.org/drawingml/2006/main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s</m:t>
                    </m:r>
                  </m:sub>
                </m:sSub>
              </m:oMath>
            </a14:m>
            <a:r>
              <a:t>: charge density</a:t>
            </a:r>
          </a:p>
          <a:p>
            <a:pPr algn="l">
              <a:defRPr sz="3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14:m>
              <m:oMath>
                <m:sSub>
                  <m:e>
                    <m:r>
                      <a:rPr xmlns:a="http://schemas.openxmlformats.org/drawingml/2006/main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η</m:t>
                    </m:r>
                  </m:e>
                  <m:sub>
                    <m:r>
                      <m:rPr>
                        <m:sty m:val="p"/>
                      </m:rPr>
                      <a:rPr xmlns:a="http://schemas.openxmlformats.org/drawingml/2006/main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s</m:t>
                    </m:r>
                  </m:sub>
                </m:sSub>
              </m:oMath>
            </a14:m>
            <a:r>
              <a:t>: density ratio</a:t>
            </a:r>
          </a:p>
          <a:p>
            <a:pPr algn="l">
              <a:defRPr sz="3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14:m>
              <m:oMath>
                <m:sSub>
                  <m:e>
                    <m:r>
                      <a:rPr xmlns:a="http://schemas.openxmlformats.org/drawingml/2006/main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Z</m:t>
                    </m:r>
                  </m:e>
                  <m:sub>
                    <m:r>
                      <m:rPr>
                        <m:sty m:val="p"/>
                      </m:rPr>
                      <a:rPr xmlns:a="http://schemas.openxmlformats.org/drawingml/2006/main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s</m:t>
                    </m:r>
                  </m:sub>
                </m:sSub>
              </m:oMath>
            </a14:m>
            <a:r>
              <a:t>: charge number</a:t>
            </a:r>
          </a:p>
          <a:p>
            <a:pPr algn="l">
              <a:defRPr sz="3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14:m>
              <m:oMath>
                <m:sSub>
                  <m:e>
                    <m:r>
                      <a:rPr xmlns:a="http://schemas.openxmlformats.org/drawingml/2006/main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A</m:t>
                    </m:r>
                  </m:e>
                  <m:sub>
                    <m:r>
                      <m:rPr>
                        <m:sty m:val="p"/>
                      </m:rPr>
                      <a:rPr xmlns:a="http://schemas.openxmlformats.org/drawingml/2006/main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s</m:t>
                    </m:r>
                  </m:sub>
                </m:sSub>
              </m:oMath>
            </a14:m>
            <a:r>
              <a:t>: mass number</a:t>
            </a:r>
          </a:p>
          <a:p>
            <a:pPr algn="l">
              <a:defRPr sz="3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14:m>
              <m:oMath>
                <m:r>
                  <m:rPr>
                    <m:sty m:val="bi"/>
                  </m:rPr>
                  <a:rPr xmlns:a="http://schemas.openxmlformats.org/drawingml/2006/main" sz="360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k</m:t>
                </m:r>
              </m:oMath>
            </a14:m>
            <a:r>
              <a:t> : wave number</a:t>
            </a:r>
          </a:p>
          <a:p>
            <a:pPr algn="l">
              <a:defRPr sz="3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14:m>
              <m:oMath>
                <m:sSub>
                  <m:e>
                    <m:r>
                      <a:rPr xmlns:a="http://schemas.openxmlformats.org/drawingml/2006/main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J</m:t>
                    </m:r>
                  </m:e>
                  <m:sub>
                    <m:r>
                      <a:rPr xmlns:a="http://schemas.openxmlformats.org/drawingml/2006/main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l</m:t>
                    </m:r>
                  </m:sub>
                </m:sSub>
              </m:oMath>
            </a14:m>
            <a:r>
              <a:t> : Bessel function</a:t>
            </a:r>
          </a:p>
        </p:txBody>
      </p:sp>
      <p:sp>
        <p:nvSpPr>
          <p:cNvPr id="329" name="方程式"/>
          <p:cNvSpPr txBox="1"/>
          <p:nvPr/>
        </p:nvSpPr>
        <p:spPr>
          <a:xfrm>
            <a:off x="20960081" y="9309230"/>
            <a:ext cx="2261444" cy="1366839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3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ω</m:t>
                      </m:r>
                    </m:e>
                    <m:sub>
                      <m:r>
                        <a:rPr xmlns:a="http://schemas.openxmlformats.org/drawingml/2006/main" sz="3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0,</m:t>
                      </m:r>
                      <m:r>
                        <m:rPr>
                          <m:sty m:val="p"/>
                        </m:rPr>
                        <a:rPr xmlns:a="http://schemas.openxmlformats.org/drawingml/2006/main" sz="3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</m:sub>
                  </m:sSub>
                  <m:r>
                    <a:rPr xmlns:a="http://schemas.openxmlformats.org/drawingml/2006/main" sz="35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rad>
                    <m:radPr>
                      <m:ctrlPr>
                        <a:rPr xmlns:a="http://schemas.openxmlformats.org/drawingml/2006/main" sz="3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degHide m:val="on"/>
                    </m:radPr>
                    <m:deg/>
                    <m:e>
                      <m:f>
                        <m:fPr>
                          <m:ctrlPr>
                            <a:rPr xmlns:a="http://schemas.openxmlformats.org/drawingml/2006/main" sz="3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  <m:type m:val="bar"/>
                        </m:fPr>
                        <m:num>
                          <m:r>
                            <a:rPr xmlns:a="http://schemas.openxmlformats.org/drawingml/2006/main" sz="3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q</m:t>
                          </m:r>
                          <m:r>
                            <a:rPr xmlns:a="http://schemas.openxmlformats.org/drawingml/2006/main" sz="3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K</m:t>
                          </m:r>
                        </m:num>
                        <m:den>
                          <m:sSub>
                            <m:e>
                              <m:r>
                                <a:rPr xmlns:a="http://schemas.openxmlformats.org/drawingml/2006/main" sz="3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xmlns:a="http://schemas.openxmlformats.org/drawingml/2006/main" sz="3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</m:sub>
                          </m:sSub>
                        </m:den>
                      </m:f>
                    </m:e>
                  </m:rad>
                </m:oMath>
              </m:oMathPara>
            </a14:m>
            <a:endParaRPr sz="3500"/>
          </a:p>
        </p:txBody>
      </p:sp>
      <p:sp>
        <p:nvSpPr>
          <p:cNvPr id="330" name="s: particle species, beam/plasma"/>
          <p:cNvSpPr txBox="1"/>
          <p:nvPr/>
        </p:nvSpPr>
        <p:spPr>
          <a:xfrm>
            <a:off x="1695255" y="10207320"/>
            <a:ext cx="5505451" cy="547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r>
              <a:t>s: particle species, beam/plasma</a:t>
            </a:r>
          </a:p>
        </p:txBody>
      </p:sp>
      <p:sp>
        <p:nvSpPr>
          <p:cNvPr id="331" name="without unperturbed field:"/>
          <p:cNvSpPr txBox="1"/>
          <p:nvPr/>
        </p:nvSpPr>
        <p:spPr>
          <a:xfrm>
            <a:off x="7717214" y="9778033"/>
            <a:ext cx="4496563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without unperturbed field:</a:t>
            </a:r>
          </a:p>
        </p:txBody>
      </p:sp>
      <p:sp>
        <p:nvSpPr>
          <p:cNvPr id="332" name="with unperturbed field:"/>
          <p:cNvSpPr txBox="1"/>
          <p:nvPr/>
        </p:nvSpPr>
        <p:spPr>
          <a:xfrm>
            <a:off x="8262658" y="11398320"/>
            <a:ext cx="3946018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with unperturbed field:</a:t>
            </a:r>
          </a:p>
        </p:txBody>
      </p:sp>
      <p:sp>
        <p:nvSpPr>
          <p:cNvPr id="333" name="テキスト"/>
          <p:cNvSpPr txBox="1"/>
          <p:nvPr/>
        </p:nvSpPr>
        <p:spPr>
          <a:xfrm>
            <a:off x="14643762" y="4509554"/>
            <a:ext cx="2071235" cy="6239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14:m>
              <m:oMathPara>
                <m:oMathParaPr>
                  <m:jc m:val="center"/>
                </m:oMathParaPr>
                <m:oMath>
                  <m:sSub>
                    <m:e>
                      <m:r>
                        <a:rPr xmlns:a="http://schemas.openxmlformats.org/drawingml/2006/main" sz="33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E</m:t>
                      </m:r>
                    </m:e>
                    <m:sub>
                      <m:r>
                        <a:rPr xmlns:a="http://schemas.openxmlformats.org/drawingml/2006/main" sz="33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r</m:t>
                      </m:r>
                    </m:sub>
                  </m:sSub>
                  <m:r>
                    <a:rPr xmlns:a="http://schemas.openxmlformats.org/drawingml/2006/main" sz="335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335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-</m:t>
                  </m:r>
                  <m:r>
                    <a:rPr xmlns:a="http://schemas.openxmlformats.org/drawingml/2006/main" sz="335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q</m:t>
                  </m:r>
                  <m:r>
                    <a:rPr xmlns:a="http://schemas.openxmlformats.org/drawingml/2006/main" sz="335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K</m:t>
                  </m:r>
                  <m:r>
                    <a:rPr xmlns:a="http://schemas.openxmlformats.org/drawingml/2006/main" sz="335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r</m:t>
                  </m:r>
                </m:oMath>
              </m:oMathPara>
            </a14:m>
          </a:p>
        </p:txBody>
      </p:sp>
      <p:sp>
        <p:nvSpPr>
          <p:cNvPr id="334" name="step func."/>
          <p:cNvSpPr txBox="1"/>
          <p:nvPr/>
        </p:nvSpPr>
        <p:spPr>
          <a:xfrm>
            <a:off x="15890422" y="3109303"/>
            <a:ext cx="1747928" cy="52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step func.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❖ Vlasov-Poisson analysis is consistent with PIC and supports existence of coupling oscillation…"/>
          <p:cNvSpPr txBox="1"/>
          <p:nvPr>
            <p:ph type="body" sz="half" idx="1"/>
          </p:nvPr>
        </p:nvSpPr>
        <p:spPr>
          <a:xfrm>
            <a:off x="876399" y="1815594"/>
            <a:ext cx="22631202" cy="4666582"/>
          </a:xfrm>
          <a:prstGeom prst="rect">
            <a:avLst/>
          </a:prstGeom>
        </p:spPr>
        <p:txBody>
          <a:bodyPr/>
          <a:lstStyle/>
          <a:p>
            <a:pPr>
              <a:defRPr sz="4500"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  <a:r>
              <a:t>❖ Vlasov-Poisson analysis is consistent with PIC and supports existence of coupling oscillation </a:t>
            </a:r>
          </a:p>
          <a:p>
            <a:pPr/>
            <a:r>
              <a:t>  Coupling degree is roughly evaluated from eigenvector ratio:</a:t>
            </a:r>
            <a:br/>
            <a:r>
              <a:t>     </a:t>
            </a:r>
            <a14:m>
              <m:oMath>
                <m:sSub>
                  <m:e>
                    <m:r>
                      <a:rPr xmlns:a="http://schemas.openxmlformats.org/drawingml/2006/main" sz="36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ρ</m:t>
                    </m:r>
                  </m:e>
                  <m:sub>
                    <m:r>
                      <m:rPr>
                        <m:sty m:val="p"/>
                      </m:rPr>
                      <a:rPr xmlns:a="http://schemas.openxmlformats.org/drawingml/2006/main" sz="36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b</m:t>
                    </m:r>
                  </m:sub>
                </m:sSub>
                <m:r>
                  <a:rPr xmlns:a="http://schemas.openxmlformats.org/drawingml/2006/main" sz="36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/</m:t>
                </m:r>
                <m:sSub>
                  <m:e>
                    <m:r>
                      <a:rPr xmlns:a="http://schemas.openxmlformats.org/drawingml/2006/main" sz="36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ρ</m:t>
                    </m:r>
                  </m:e>
                  <m:sub>
                    <m:r>
                      <m:rPr>
                        <m:sty m:val="p"/>
                      </m:rPr>
                      <a:rPr xmlns:a="http://schemas.openxmlformats.org/drawingml/2006/main" sz="36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p</m:t>
                    </m:r>
                  </m:sub>
                </m:sSub>
                <m:r>
                  <a:rPr xmlns:a="http://schemas.openxmlformats.org/drawingml/2006/main" sz="36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∼</m:t>
                </m:r>
                <m:r>
                  <a:rPr xmlns:a="http://schemas.openxmlformats.org/drawingml/2006/main" sz="36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1</m:t>
                </m:r>
              </m:oMath>
            </a14:m>
            <a:r>
              <a:rPr sz="3000"/>
              <a:t>                        =&gt; </a:t>
            </a:r>
            <a:r>
              <a:t> coupled</a:t>
            </a:r>
            <a:br/>
            <a:r>
              <a:t>     </a:t>
            </a:r>
            <a14:m>
              <m:oMath>
                <m:sSub>
                  <m:e>
                    <m:r>
                      <a:rPr xmlns:a="http://schemas.openxmlformats.org/drawingml/2006/main" sz="36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ρ</m:t>
                    </m:r>
                  </m:e>
                  <m:sub>
                    <m:r>
                      <m:rPr>
                        <m:sty m:val="p"/>
                      </m:rPr>
                      <a:rPr xmlns:a="http://schemas.openxmlformats.org/drawingml/2006/main" sz="36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b</m:t>
                    </m:r>
                  </m:sub>
                </m:sSub>
                <m:r>
                  <a:rPr xmlns:a="http://schemas.openxmlformats.org/drawingml/2006/main" sz="36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/</m:t>
                </m:r>
                <m:sSub>
                  <m:e>
                    <m:r>
                      <a:rPr xmlns:a="http://schemas.openxmlformats.org/drawingml/2006/main" sz="36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ρ</m:t>
                    </m:r>
                  </m:e>
                  <m:sub>
                    <m:r>
                      <m:rPr>
                        <m:sty m:val="p"/>
                      </m:rPr>
                      <a:rPr xmlns:a="http://schemas.openxmlformats.org/drawingml/2006/main" sz="36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p</m:t>
                    </m:r>
                  </m:sub>
                </m:sSub>
                <m:r>
                  <a:rPr xmlns:a="http://schemas.openxmlformats.org/drawingml/2006/main" sz="36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≪</m:t>
                </m:r>
                <m:r>
                  <a:rPr xmlns:a="http://schemas.openxmlformats.org/drawingml/2006/main" sz="36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1,</m:t>
                </m:r>
                <m:sSub>
                  <m:e>
                    <m:r>
                      <a:rPr xmlns:a="http://schemas.openxmlformats.org/drawingml/2006/main" sz="36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ρ</m:t>
                    </m:r>
                  </m:e>
                  <m:sub>
                    <m:r>
                      <m:rPr>
                        <m:sty m:val="p"/>
                      </m:rPr>
                      <a:rPr xmlns:a="http://schemas.openxmlformats.org/drawingml/2006/main" sz="36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b</m:t>
                    </m:r>
                  </m:sub>
                </m:sSub>
                <m:r>
                  <a:rPr xmlns:a="http://schemas.openxmlformats.org/drawingml/2006/main" sz="36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/</m:t>
                </m:r>
                <m:sSub>
                  <m:e>
                    <m:r>
                      <a:rPr xmlns:a="http://schemas.openxmlformats.org/drawingml/2006/main" sz="36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ρ</m:t>
                    </m:r>
                  </m:e>
                  <m:sub>
                    <m:r>
                      <m:rPr>
                        <m:sty m:val="p"/>
                      </m:rPr>
                      <a:rPr xmlns:a="http://schemas.openxmlformats.org/drawingml/2006/main" sz="36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p</m:t>
                    </m:r>
                  </m:sub>
                </m:sSub>
                <m:r>
                  <a:rPr xmlns:a="http://schemas.openxmlformats.org/drawingml/2006/main" sz="36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≫</m:t>
                </m:r>
                <m:r>
                  <a:rPr xmlns:a="http://schemas.openxmlformats.org/drawingml/2006/main" sz="36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1</m:t>
                </m:r>
              </m:oMath>
            </a14:m>
            <a:r>
              <a:rPr sz="3000"/>
              <a:t>  =&gt; </a:t>
            </a:r>
            <a:r>
              <a:t> uncoupled</a:t>
            </a:r>
            <a:endParaRPr sz="3000"/>
          </a:p>
        </p:txBody>
      </p:sp>
      <p:pic>
        <p:nvPicPr>
          <p:cNvPr id="337" name="pht-120000-135（ドラッグされました）.tiff" descr="pht-120000-135（ドラッグされました）.tiff"/>
          <p:cNvPicPr>
            <a:picLocks noChangeAspect="1"/>
          </p:cNvPicPr>
          <p:nvPr/>
        </p:nvPicPr>
        <p:blipFill>
          <a:blip r:embed="rId2">
            <a:extLst/>
          </a:blip>
          <a:srcRect l="36001" t="2651" r="33388" b="66266"/>
          <a:stretch>
            <a:fillRect/>
          </a:stretch>
        </p:blipFill>
        <p:spPr>
          <a:xfrm>
            <a:off x="16465977" y="2752062"/>
            <a:ext cx="3520236" cy="3574621"/>
          </a:xfrm>
          <a:prstGeom prst="rect">
            <a:avLst/>
          </a:prstGeom>
          <a:ln w="12700">
            <a:miter lim="400000"/>
          </a:ln>
        </p:spPr>
      </p:pic>
      <p:pic>
        <p:nvPicPr>
          <p:cNvPr id="338" name="pht-120000-135（ドラッグされました）.tiff" descr="pht-120000-135（ドラッグされました）.tiff"/>
          <p:cNvPicPr>
            <a:picLocks noChangeAspect="1"/>
          </p:cNvPicPr>
          <p:nvPr/>
        </p:nvPicPr>
        <p:blipFill>
          <a:blip r:embed="rId2">
            <a:extLst/>
          </a:blip>
          <a:srcRect l="33957" t="34518" r="33510" b="33114"/>
          <a:stretch>
            <a:fillRect/>
          </a:stretch>
        </p:blipFill>
        <p:spPr>
          <a:xfrm>
            <a:off x="19998522" y="2718526"/>
            <a:ext cx="3660433" cy="3641778"/>
          </a:xfrm>
          <a:prstGeom prst="rect">
            <a:avLst/>
          </a:prstGeom>
          <a:ln w="12700">
            <a:miter lim="400000"/>
          </a:ln>
        </p:spPr>
      </p:pic>
      <p:pic>
        <p:nvPicPr>
          <p:cNvPr id="339" name="EE-111（ドラッグされました）.tiff" descr="EE-111（ドラッグされました）.tiff"/>
          <p:cNvPicPr>
            <a:picLocks noChangeAspect="1"/>
          </p:cNvPicPr>
          <p:nvPr/>
        </p:nvPicPr>
        <p:blipFill>
          <a:blip r:embed="rId3">
            <a:extLst/>
          </a:blip>
          <a:srcRect l="0" t="34874" r="0" b="36910"/>
          <a:stretch>
            <a:fillRect/>
          </a:stretch>
        </p:blipFill>
        <p:spPr>
          <a:xfrm>
            <a:off x="13628380" y="6480815"/>
            <a:ext cx="10497667" cy="2369492"/>
          </a:xfrm>
          <a:prstGeom prst="rect">
            <a:avLst/>
          </a:prstGeom>
          <a:ln w="12700">
            <a:miter lim="400000"/>
          </a:ln>
        </p:spPr>
      </p:pic>
      <p:sp>
        <p:nvSpPr>
          <p:cNvPr id="340" name="I. Yamada et al., 7th ICFA Mini-Workshop on Space Charge,  30 Sep. — 2 Oct. 2026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I. Yamada et al., 7th ICFA Mini-Workshop on Space Charge,  30 Sep. — 2 Oct. 2026 </a:t>
            </a:r>
          </a:p>
        </p:txBody>
      </p:sp>
      <p:sp>
        <p:nvSpPr>
          <p:cNvPr id="341" name="スライド番号"/>
          <p:cNvSpPr txBox="1"/>
          <p:nvPr>
            <p:ph type="sldNum" sz="quarter" idx="2"/>
          </p:nvPr>
        </p:nvSpPr>
        <p:spPr>
          <a:xfrm>
            <a:off x="23916791" y="-14772"/>
            <a:ext cx="361511" cy="635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42" name="方程式"/>
          <p:cNvSpPr txBox="1"/>
          <p:nvPr/>
        </p:nvSpPr>
        <p:spPr>
          <a:xfrm>
            <a:off x="9880766" y="3908028"/>
            <a:ext cx="4315151" cy="109347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d>
                    <m:dPr>
                      <m:ctrlPr>
                        <a:rPr xmlns:a="http://schemas.openxmlformats.org/drawingml/2006/ma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</m:dPr>
                    <m:e>
                      <m:m>
                        <m:mPr>
                          <m:ctrlPr>
                            <a:rPr xmlns:a="http://schemas.openxmlformats.org/drawingml/2006/ma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  <m:baseJc m:val="center"/>
                          <m:plcHide m:val="on"/>
                          <m:mcs>
                            <m:mc>
                              <m:mcPr>
                                <m:count m:val="3"/>
                                <m:mcJc m:val="center"/>
                              </m:mcPr>
                            </m:mc>
                          </m:mcs>
                        </m:mPr>
                        <m:mr>
                          <m:e>
                            <m:sSub>
                              <m:e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χ</m:t>
                                </m:r>
                              </m:e>
                              <m:sub>
                                <m:argPr>
                                  <m:scrLvl m:val="0"/>
                                </m:argPr>
                                <m:r>
                                  <m:rPr>
                                    <m:sty m:val="p"/>
                                  </m:rPr>
                                  <a:rPr xmlns:a="http://schemas.openxmlformats.org/drawingml/2006/main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b</m:t>
                                </m:r>
                              </m:sub>
                            </m:sSub>
                            <m:r>
                              <a:rPr xmlns:a="http://schemas.openxmlformats.org/drawingml/2006/main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-</m:t>
                            </m:r>
                            <m:r>
                              <a:rPr xmlns:a="http://schemas.openxmlformats.org/drawingml/2006/main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/>
                          <m:e>
                            <m:sSub>
                              <m:e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χ</m:t>
                                </m:r>
                              </m:e>
                              <m:sub>
                                <m:argPr>
                                  <m:scrLvl m:val="0"/>
                                </m:argPr>
                                <m:r>
                                  <m:rPr>
                                    <m:sty m:val="p"/>
                                  </m:rPr>
                                  <a:rPr xmlns:a="http://schemas.openxmlformats.org/drawingml/2006/main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b</m:t>
                                </m:r>
                              </m:sub>
                            </m:sSub>
                          </m:e>
                        </m:mr>
                        <m:mr>
                          <m:e>
                            <m:sSub>
                              <m:e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χ</m:t>
                                </m:r>
                              </m:e>
                              <m:sub>
                                <m:argPr>
                                  <m:scrLvl m:val="0"/>
                                </m:argPr>
                                <m:r>
                                  <m:rPr>
                                    <m:sty m:val="p"/>
                                  </m:rPr>
                                  <a:rPr xmlns:a="http://schemas.openxmlformats.org/drawingml/2006/main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sub>
                            </m:sSub>
                          </m:e>
                          <m:e/>
                          <m:e>
                            <m:sSub>
                              <m:e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χ</m:t>
                                </m:r>
                              </m:e>
                              <m:sub>
                                <m:argPr>
                                  <m:scrLvl m:val="0"/>
                                </m:argPr>
                                <m:r>
                                  <m:rPr>
                                    <m:sty m:val="p"/>
                                  </m:rPr>
                                  <a:rPr xmlns:a="http://schemas.openxmlformats.org/drawingml/2006/main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sub>
                            </m:sSub>
                            <m:r>
                              <a:rPr xmlns:a="http://schemas.openxmlformats.org/drawingml/2006/main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-</m:t>
                            </m:r>
                            <m:r>
                              <a:rPr xmlns:a="http://schemas.openxmlformats.org/drawingml/2006/main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mr>
                      </m:m>
                    </m:e>
                  </m:d>
                  <m:d>
                    <m:dPr>
                      <m:ctrlPr>
                        <a:rPr xmlns:a="http://schemas.openxmlformats.org/drawingml/2006/ma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</m:dPr>
                    <m:e>
                      <m:eqArr>
                        <m:eqArrPr>
                          <m:ctrlPr>
                            <a:rPr xmlns:a="http://schemas.openxmlformats.org/drawingml/2006/ma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sSub>
                            <m:e>
                              <m:argPr>
                                <m:scrLvl m:val="0"/>
                              </m:argPr>
                              <m:r>
                                <a:rPr xmlns:a="http://schemas.openxmlformats.org/drawingml/2006/ma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ρ</m:t>
                              </m:r>
                            </m:e>
                            <m:sub>
                              <m:argPr>
                                <m:scrLvl m:val="0"/>
                              </m:argPr>
                              <m:r>
                                <m:rPr>
                                  <m:sty m:val="p"/>
                                </m:rPr>
                                <a:rPr xmlns:a="http://schemas.openxmlformats.org/drawingml/2006/ma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</m:sub>
                          </m:sSub>
                        </m:e>
                        <m:e>
                          <m:sSub>
                            <m:e>
                              <m:argPr>
                                <m:scrLvl m:val="0"/>
                              </m:argPr>
                              <m:r>
                                <a:rPr xmlns:a="http://schemas.openxmlformats.org/drawingml/2006/ma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ρ</m:t>
                              </m:r>
                            </m:e>
                            <m:sub>
                              <m:argPr>
                                <m:scrLvl m:val="0"/>
                              </m:argPr>
                              <m:r>
                                <m:rPr>
                                  <m:sty m:val="p"/>
                                </m:rPr>
                                <a:rPr xmlns:a="http://schemas.openxmlformats.org/drawingml/2006/ma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p</m:t>
                              </m:r>
                            </m:sub>
                          </m:sSub>
                        </m:e>
                      </m:eqArr>
                    </m:e>
                  </m:d>
                  <m:r>
                    <a:rPr xmlns:a="http://schemas.openxmlformats.org/drawingml/2006/main" sz="28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28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0</m:t>
                  </m:r>
                </m:oMath>
              </m:oMathPara>
            </a14:m>
            <a:endParaRPr sz="2800"/>
          </a:p>
        </p:txBody>
      </p:sp>
      <p:sp>
        <p:nvSpPr>
          <p:cNvPr id="343" name="Conditions assumed from simulation result…"/>
          <p:cNvSpPr txBox="1"/>
          <p:nvPr/>
        </p:nvSpPr>
        <p:spPr>
          <a:xfrm>
            <a:off x="8826448" y="5601983"/>
            <a:ext cx="7376923" cy="33168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3000" u="sng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Conditions assumed from simulation result</a:t>
            </a:r>
          </a:p>
          <a:p>
            <a:pPr algn="l">
              <a:defRPr sz="3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  </a:t>
            </a:r>
            <a14:m>
              <m:oMath>
                <m:sSub>
                  <m:e>
                    <m:r>
                      <a:rPr xmlns:a="http://schemas.openxmlformats.org/drawingml/2006/main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λ</m:t>
                    </m:r>
                  </m:e>
                  <m:sub>
                    <m:r>
                      <a:rPr xmlns:a="http://schemas.openxmlformats.org/drawingml/2006/main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z</m:t>
                    </m:r>
                  </m:sub>
                </m:sSub>
              </m:oMath>
            </a14:m>
            <a:r>
              <a:t> =0.2 m</a:t>
            </a:r>
          </a:p>
          <a:p>
            <a:pPr algn="l">
              <a:defRPr sz="3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  SCN degree = 0.6</a:t>
            </a:r>
          </a:p>
          <a:p>
            <a:pPr algn="l">
              <a:defRPr sz="3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  Beam radius = 3 mm</a:t>
            </a:r>
          </a:p>
          <a:p>
            <a:pPr algn="l">
              <a:defRPr sz="3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  </a:t>
            </a:r>
            <a14:m>
              <m:oMath>
                <m:sSub>
                  <m:e>
                    <m:r>
                      <a:rPr xmlns:a="http://schemas.openxmlformats.org/drawingml/2006/main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v</m:t>
                    </m:r>
                  </m:e>
                  <m:sub>
                    <m:r>
                      <a:rPr xmlns:a="http://schemas.openxmlformats.org/drawingml/2006/main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⊥</m:t>
                    </m:r>
                    <m:r>
                      <a:rPr xmlns:a="http://schemas.openxmlformats.org/drawingml/2006/main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xmlns:a="http://schemas.openxmlformats.org/drawingml/2006/main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b</m:t>
                    </m:r>
                  </m:sub>
                </m:sSub>
              </m:oMath>
            </a14:m>
            <a:r>
              <a:t> = 30 mrad</a:t>
            </a:r>
          </a:p>
          <a:p>
            <a:pPr algn="l">
              <a:defRPr sz="3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  </a:t>
            </a:r>
            <a14:m>
              <m:oMath>
                <m:sSub>
                  <m:e>
                    <m:r>
                      <a:rPr xmlns:a="http://schemas.openxmlformats.org/drawingml/2006/main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v</m:t>
                    </m:r>
                  </m:e>
                  <m:sub>
                    <m:r>
                      <a:rPr xmlns:a="http://schemas.openxmlformats.org/drawingml/2006/main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⊥</m:t>
                    </m:r>
                    <m:r>
                      <a:rPr xmlns:a="http://schemas.openxmlformats.org/drawingml/2006/main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xmlns:a="http://schemas.openxmlformats.org/drawingml/2006/main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p</m:t>
                    </m:r>
                  </m:sub>
                </m:sSub>
              </m:oMath>
            </a14:m>
            <a:r>
              <a:t> =   5 mrad</a:t>
            </a:r>
          </a:p>
        </p:txBody>
      </p:sp>
      <p:sp>
        <p:nvSpPr>
          <p:cNvPr id="344" name="線"/>
          <p:cNvSpPr/>
          <p:nvPr/>
        </p:nvSpPr>
        <p:spPr>
          <a:xfrm>
            <a:off x="20035079" y="8325709"/>
            <a:ext cx="2847663" cy="1"/>
          </a:xfrm>
          <a:prstGeom prst="line">
            <a:avLst/>
          </a:prstGeom>
          <a:ln w="76200">
            <a:solidFill>
              <a:srgbClr val="145AE6"/>
            </a:solidFill>
            <a:miter lim="400000"/>
            <a:headEnd type="triangle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345" name="0.2 m"/>
          <p:cNvSpPr txBox="1"/>
          <p:nvPr/>
        </p:nvSpPr>
        <p:spPr>
          <a:xfrm>
            <a:off x="20079989" y="7489594"/>
            <a:ext cx="1094995" cy="5604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3000">
                <a:solidFill>
                  <a:srgbClr val="145AE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0.2 m</a:t>
            </a:r>
          </a:p>
        </p:txBody>
      </p:sp>
      <p:pic>
        <p:nvPicPr>
          <p:cNvPr id="346" name="EE-dft.png" descr="EE-dft.png"/>
          <p:cNvPicPr>
            <a:picLocks noChangeAspect="1"/>
          </p:cNvPicPr>
          <p:nvPr/>
        </p:nvPicPr>
        <p:blipFill>
          <a:blip r:embed="rId4">
            <a:extLst/>
          </a:blip>
          <a:srcRect l="0" t="33749" r="0" b="33749"/>
          <a:stretch>
            <a:fillRect/>
          </a:stretch>
        </p:blipFill>
        <p:spPr>
          <a:xfrm>
            <a:off x="9249258" y="9271859"/>
            <a:ext cx="15884317" cy="3425612"/>
          </a:xfrm>
          <a:prstGeom prst="rect">
            <a:avLst/>
          </a:prstGeom>
          <a:ln w="12700">
            <a:miter lim="400000"/>
          </a:ln>
        </p:spPr>
      </p:pic>
      <p:sp>
        <p:nvSpPr>
          <p:cNvPr id="347" name="Beam"/>
          <p:cNvSpPr txBox="1"/>
          <p:nvPr/>
        </p:nvSpPr>
        <p:spPr>
          <a:xfrm>
            <a:off x="14863429" y="9476358"/>
            <a:ext cx="1109473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Beam</a:t>
            </a:r>
          </a:p>
        </p:txBody>
      </p:sp>
      <p:sp>
        <p:nvSpPr>
          <p:cNvPr id="348" name="Plasma"/>
          <p:cNvSpPr txBox="1"/>
          <p:nvPr/>
        </p:nvSpPr>
        <p:spPr>
          <a:xfrm>
            <a:off x="22488308" y="9476358"/>
            <a:ext cx="1370458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Plasma</a:t>
            </a:r>
          </a:p>
        </p:txBody>
      </p:sp>
      <p:sp>
        <p:nvSpPr>
          <p:cNvPr id="349" name="~6 MHz"/>
          <p:cNvSpPr txBox="1"/>
          <p:nvPr/>
        </p:nvSpPr>
        <p:spPr>
          <a:xfrm>
            <a:off x="11198043" y="9470198"/>
            <a:ext cx="1486282" cy="5604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3000">
                <a:solidFill>
                  <a:srgbClr val="EB522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~6 MHz</a:t>
            </a:r>
          </a:p>
        </p:txBody>
      </p:sp>
      <p:sp>
        <p:nvSpPr>
          <p:cNvPr id="350" name="~10 MHz"/>
          <p:cNvSpPr txBox="1"/>
          <p:nvPr/>
        </p:nvSpPr>
        <p:spPr>
          <a:xfrm>
            <a:off x="13260847" y="9968208"/>
            <a:ext cx="1698118" cy="5604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3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~10 MHz</a:t>
            </a:r>
          </a:p>
        </p:txBody>
      </p:sp>
      <p:sp>
        <p:nvSpPr>
          <p:cNvPr id="351" name="~6 MHz"/>
          <p:cNvSpPr txBox="1"/>
          <p:nvPr/>
        </p:nvSpPr>
        <p:spPr>
          <a:xfrm>
            <a:off x="19064523" y="11280715"/>
            <a:ext cx="1486282" cy="5604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3000">
                <a:solidFill>
                  <a:srgbClr val="EB522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~6 MHz</a:t>
            </a:r>
          </a:p>
        </p:txBody>
      </p:sp>
      <p:sp>
        <p:nvSpPr>
          <p:cNvPr id="352" name="~12 MHz"/>
          <p:cNvSpPr txBox="1"/>
          <p:nvPr/>
        </p:nvSpPr>
        <p:spPr>
          <a:xfrm>
            <a:off x="20827458" y="11280715"/>
            <a:ext cx="1698118" cy="5604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3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~12 MHz</a:t>
            </a:r>
          </a:p>
        </p:txBody>
      </p:sp>
      <p:sp>
        <p:nvSpPr>
          <p:cNvPr id="353" name="Analytical Result 1: without Unperturbed Fiel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2389572">
              <a:defRPr spc="0" sz="5880">
                <a:effectLst>
                  <a:outerShdw sx="100000" sy="100000" kx="0" ky="0" algn="b" rotWithShape="0" blurRad="186690" dist="0" dir="18900000">
                    <a:srgbClr val="1563FF">
                      <a:alpha val="49700"/>
                    </a:srgbClr>
                  </a:outerShdw>
                </a:effectLst>
              </a:defRPr>
            </a:pPr>
            <a:r>
              <a:t>Analytical Result 1: </a:t>
            </a:r>
            <a:r>
              <a:rPr>
                <a:ln w="12700" cap="flat">
                  <a:solidFill>
                    <a:srgbClr val="EB522B"/>
                  </a:solidFill>
                  <a:prstDash val="solid"/>
                  <a:miter lim="400000"/>
                </a:ln>
                <a:solidFill>
                  <a:srgbClr val="EB522B"/>
                </a:solidFill>
                <a:effectLst>
                  <a:outerShdw sx="100000" sy="100000" kx="0" ky="0" algn="b" rotWithShape="0" blurRad="186690" dist="0" dir="18900000">
                    <a:srgbClr val="EB522B">
                      <a:alpha val="70000"/>
                    </a:srgbClr>
                  </a:outerShdw>
                </a:effectLst>
              </a:rPr>
              <a:t>without</a:t>
            </a:r>
            <a:r>
              <a:t> Unperturbed Field</a:t>
            </a:r>
          </a:p>
        </p:txBody>
      </p:sp>
      <p:sp>
        <p:nvSpPr>
          <p:cNvPr id="354" name="Freq [MHz]             Mode…"/>
          <p:cNvSpPr txBox="1"/>
          <p:nvPr/>
        </p:nvSpPr>
        <p:spPr>
          <a:xfrm>
            <a:off x="906742" y="6270247"/>
            <a:ext cx="6881861" cy="2753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130000"/>
              </a:lnSpc>
              <a:defRPr sz="35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  Freq [MHz]    </a:t>
            </a:r>
            <a14:m>
              <m:oMath>
                <m:f>
                  <m:fPr>
                    <m:ctrlPr>
                      <a:rPr xmlns:a="http://schemas.openxmlformats.org/drawingml/2006/main" sz="4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</m:ctrlPr>
                    <m:type m:val="lin"/>
                  </m:fPr>
                  <m:num>
                    <m:sSub>
                      <m:e>
                        <m:r>
                          <a:rPr xmlns:a="http://schemas.openxmlformats.org/drawingml/2006/main" sz="4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ρ</m:t>
                        </m:r>
                      </m:e>
                      <m:sub>
                        <m:r>
                          <a:rPr xmlns:a="http://schemas.openxmlformats.org/drawingml/2006/main" sz="4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</m:sub>
                    </m:sSub>
                  </m:num>
                  <m:den>
                    <m:sSub>
                      <m:e>
                        <m:r>
                          <a:rPr xmlns:a="http://schemas.openxmlformats.org/drawingml/2006/main" sz="4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ρ</m:t>
                        </m:r>
                      </m:e>
                      <m:sub>
                        <m:r>
                          <a:rPr xmlns:a="http://schemas.openxmlformats.org/drawingml/2006/main" sz="4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p</m:t>
                        </m:r>
                      </m:sub>
                    </m:sSub>
                  </m:den>
                </m:f>
              </m:oMath>
            </a14:m>
            <a:r>
              <a:t>        Mode     </a:t>
            </a:r>
          </a:p>
          <a:p>
            <a:pPr>
              <a:spcBef>
                <a:spcPts val="400"/>
              </a:spcBef>
              <a:defRPr sz="35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  </a:t>
            </a:r>
            <a:r>
              <a:rPr>
                <a:solidFill>
                  <a:srgbClr val="EB522B"/>
                </a:solidFill>
              </a:rPr>
              <a:t>    </a:t>
            </a:r>
            <a14:m>
              <m:oMath>
                <m:r>
                  <a:rPr xmlns:a="http://schemas.openxmlformats.org/drawingml/2006/main" sz="3500" i="1">
                    <a:solidFill>
                      <a:srgbClr val="EB522B"/>
                    </a:solidFill>
                    <a:latin typeface="Cambria Math" panose="02040503050406030204" pitchFamily="18" charset="0"/>
                  </a:rPr>
                  <m:t>6.0</m:t>
                </m:r>
                <m:r>
                  <a:rPr xmlns:a="http://schemas.openxmlformats.org/drawingml/2006/main" sz="3500" i="1">
                    <a:solidFill>
                      <a:srgbClr val="EB522B"/>
                    </a:solidFill>
                    <a:latin typeface="Cambria Math" panose="02040503050406030204" pitchFamily="18" charset="0"/>
                  </a:rPr>
                  <m:t>±</m:t>
                </m:r>
                <m:r>
                  <a:rPr xmlns:a="http://schemas.openxmlformats.org/drawingml/2006/main" sz="3500" i="1">
                    <a:solidFill>
                      <a:srgbClr val="EB522B"/>
                    </a:solidFill>
                    <a:latin typeface="Cambria Math" panose="02040503050406030204" pitchFamily="18" charset="0"/>
                  </a:rPr>
                  <m:t>j</m:t>
                </m:r>
                <m:r>
                  <a:rPr xmlns:a="http://schemas.openxmlformats.org/drawingml/2006/main" sz="3500" i="1">
                    <a:solidFill>
                      <a:srgbClr val="EB522B"/>
                    </a:solidFill>
                    <a:latin typeface="Cambria Math" panose="02040503050406030204" pitchFamily="18" charset="0"/>
                  </a:rPr>
                  <m:t>5.0</m:t>
                </m:r>
              </m:oMath>
            </a14:m>
            <a:r>
              <a:rPr>
                <a:solidFill>
                  <a:srgbClr val="EB522B"/>
                </a:solidFill>
              </a:rPr>
              <a:t>      0.64       Coupled</a:t>
            </a:r>
          </a:p>
          <a:p>
            <a:pPr>
              <a:spcBef>
                <a:spcPts val="400"/>
              </a:spcBef>
              <a:defRPr sz="35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          13            0.22       ~Plasma</a:t>
            </a:r>
          </a:p>
          <a:p>
            <a:pPr>
              <a:spcBef>
                <a:spcPts val="400"/>
              </a:spcBef>
              <a:defRPr sz="35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       31             4.1         Beam</a:t>
            </a:r>
          </a:p>
        </p:txBody>
      </p:sp>
      <p:sp>
        <p:nvSpPr>
          <p:cNvPr id="355" name="線"/>
          <p:cNvSpPr/>
          <p:nvPr/>
        </p:nvSpPr>
        <p:spPr>
          <a:xfrm>
            <a:off x="1143000" y="7035800"/>
            <a:ext cx="6670403" cy="0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pic>
        <p:nvPicPr>
          <p:cNvPr id="356" name="No_field-delta-step_H1_1e17.pdf" descr="No_field-delta-step_H1_1e17.pdf"/>
          <p:cNvPicPr>
            <a:picLocks noChangeAspect="1"/>
          </p:cNvPicPr>
          <p:nvPr/>
        </p:nvPicPr>
        <p:blipFill>
          <a:blip r:embed="rId5">
            <a:extLst/>
          </a:blip>
          <a:srcRect l="0" t="23389" r="7794" b="11331"/>
          <a:stretch>
            <a:fillRect/>
          </a:stretch>
        </p:blipFill>
        <p:spPr>
          <a:xfrm>
            <a:off x="878346" y="9318103"/>
            <a:ext cx="7199872" cy="3823023"/>
          </a:xfrm>
          <a:prstGeom prst="rect">
            <a:avLst/>
          </a:prstGeom>
          <a:ln w="12700">
            <a:miter lim="400000"/>
          </a:ln>
        </p:spPr>
      </p:pic>
      <p:sp>
        <p:nvSpPr>
          <p:cNvPr id="357" name="線"/>
          <p:cNvSpPr/>
          <p:nvPr/>
        </p:nvSpPr>
        <p:spPr>
          <a:xfrm>
            <a:off x="13139208" y="10068473"/>
            <a:ext cx="1" cy="635001"/>
          </a:xfrm>
          <a:prstGeom prst="line">
            <a:avLst/>
          </a:prstGeom>
          <a:ln w="508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358" name="Beam"/>
          <p:cNvSpPr txBox="1"/>
          <p:nvPr/>
        </p:nvSpPr>
        <p:spPr>
          <a:xfrm>
            <a:off x="18738686" y="2777397"/>
            <a:ext cx="1109473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Beam</a:t>
            </a:r>
          </a:p>
        </p:txBody>
      </p:sp>
      <p:sp>
        <p:nvSpPr>
          <p:cNvPr id="359" name="Plasma"/>
          <p:cNvSpPr txBox="1"/>
          <p:nvPr/>
        </p:nvSpPr>
        <p:spPr>
          <a:xfrm>
            <a:off x="22060742" y="2783458"/>
            <a:ext cx="1370458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Plasma</a:t>
            </a:r>
          </a:p>
        </p:txBody>
      </p:sp>
      <p:sp>
        <p:nvSpPr>
          <p:cNvPr id="360" name="x-x’ plane"/>
          <p:cNvSpPr txBox="1"/>
          <p:nvPr/>
        </p:nvSpPr>
        <p:spPr>
          <a:xfrm>
            <a:off x="17423579" y="5236589"/>
            <a:ext cx="2081658" cy="6098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5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x-x’ plane</a:t>
            </a:r>
          </a:p>
        </p:txBody>
      </p:sp>
      <p:sp>
        <p:nvSpPr>
          <p:cNvPr id="361" name="Radius [mm]"/>
          <p:cNvSpPr txBox="1"/>
          <p:nvPr/>
        </p:nvSpPr>
        <p:spPr>
          <a:xfrm rot="16200000">
            <a:off x="12804795" y="7472572"/>
            <a:ext cx="2099792" cy="49289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Radius [mm]</a:t>
            </a:r>
          </a:p>
        </p:txBody>
      </p:sp>
      <p:sp>
        <p:nvSpPr>
          <p:cNvPr id="362" name="Z [m]"/>
          <p:cNvSpPr txBox="1"/>
          <p:nvPr/>
        </p:nvSpPr>
        <p:spPr>
          <a:xfrm>
            <a:off x="18806704" y="8853947"/>
            <a:ext cx="973436" cy="49289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Z [m]</a:t>
            </a:r>
          </a:p>
        </p:txBody>
      </p:sp>
      <p:sp>
        <p:nvSpPr>
          <p:cNvPr id="363" name="Freq.  [MHz]"/>
          <p:cNvSpPr txBox="1"/>
          <p:nvPr/>
        </p:nvSpPr>
        <p:spPr>
          <a:xfrm>
            <a:off x="12049493" y="12362777"/>
            <a:ext cx="2112121" cy="49289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Freq.  [MHz]</a:t>
            </a:r>
          </a:p>
        </p:txBody>
      </p:sp>
      <p:sp>
        <p:nvSpPr>
          <p:cNvPr id="364" name="Freq.  [MHz]"/>
          <p:cNvSpPr txBox="1"/>
          <p:nvPr/>
        </p:nvSpPr>
        <p:spPr>
          <a:xfrm>
            <a:off x="19905403" y="12371236"/>
            <a:ext cx="2112120" cy="49289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Freq.  [MHz]</a:t>
            </a:r>
          </a:p>
        </p:txBody>
      </p:sp>
      <p:sp>
        <p:nvSpPr>
          <p:cNvPr id="365" name="Amplitude"/>
          <p:cNvSpPr txBox="1"/>
          <p:nvPr/>
        </p:nvSpPr>
        <p:spPr>
          <a:xfrm rot="16200000">
            <a:off x="8548281" y="10423805"/>
            <a:ext cx="1734469" cy="49289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Amplitude</a:t>
            </a:r>
          </a:p>
        </p:txBody>
      </p:sp>
      <p:sp>
        <p:nvSpPr>
          <p:cNvPr id="366" name="Amplitude"/>
          <p:cNvSpPr txBox="1"/>
          <p:nvPr/>
        </p:nvSpPr>
        <p:spPr>
          <a:xfrm rot="16200000">
            <a:off x="16362188" y="10458726"/>
            <a:ext cx="1734469" cy="49289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Amplitude</a:t>
            </a:r>
          </a:p>
        </p:txBody>
      </p:sp>
      <p:sp>
        <p:nvSpPr>
          <p:cNvPr id="367" name="線"/>
          <p:cNvSpPr/>
          <p:nvPr/>
        </p:nvSpPr>
        <p:spPr>
          <a:xfrm flipV="1">
            <a:off x="23835891" y="6513015"/>
            <a:ext cx="1" cy="1955924"/>
          </a:xfrm>
          <a:prstGeom prst="line">
            <a:avLst/>
          </a:prstGeom>
          <a:ln w="635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368" name="線"/>
          <p:cNvSpPr/>
          <p:nvPr/>
        </p:nvSpPr>
        <p:spPr>
          <a:xfrm flipH="1" flipV="1">
            <a:off x="23228009" y="6197907"/>
            <a:ext cx="492378" cy="366863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369" name="線"/>
          <p:cNvSpPr/>
          <p:nvPr/>
        </p:nvSpPr>
        <p:spPr>
          <a:xfrm flipH="1" flipV="1">
            <a:off x="20004819" y="6165864"/>
            <a:ext cx="3734557" cy="628924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" name="EE-43（ドラッグされました）.tiff" descr="EE-43（ドラッグされました）.tiff"/>
          <p:cNvPicPr>
            <a:picLocks noChangeAspect="1"/>
          </p:cNvPicPr>
          <p:nvPr/>
        </p:nvPicPr>
        <p:blipFill>
          <a:blip r:embed="rId2">
            <a:extLst/>
          </a:blip>
          <a:srcRect l="0" t="34935" r="0" b="37187"/>
          <a:stretch>
            <a:fillRect/>
          </a:stretch>
        </p:blipFill>
        <p:spPr>
          <a:xfrm>
            <a:off x="13696443" y="6597399"/>
            <a:ext cx="10406499" cy="2320785"/>
          </a:xfrm>
          <a:prstGeom prst="rect">
            <a:avLst/>
          </a:prstGeom>
          <a:ln w="12700">
            <a:miter lim="400000"/>
          </a:ln>
        </p:spPr>
      </p:pic>
      <p:sp>
        <p:nvSpPr>
          <p:cNvPr id="372" name="I. Yamada et al., 7th ICFA Mini-Workshop on Space Charge,  30 Sep. — 2 Oct. 2026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I. Yamada et al., 7th ICFA Mini-Workshop on Space Charge,  30 Sep. — 2 Oct. 2026 </a:t>
            </a:r>
          </a:p>
        </p:txBody>
      </p:sp>
      <p:sp>
        <p:nvSpPr>
          <p:cNvPr id="373" name="❖ Vlasov-Poisson analysis is consistent with PIC and supports existence of coupling oscillation…"/>
          <p:cNvSpPr txBox="1"/>
          <p:nvPr>
            <p:ph type="body" sz="half" idx="1"/>
          </p:nvPr>
        </p:nvSpPr>
        <p:spPr>
          <a:xfrm>
            <a:off x="876399" y="1815594"/>
            <a:ext cx="22631202" cy="4666582"/>
          </a:xfrm>
          <a:prstGeom prst="rect">
            <a:avLst/>
          </a:prstGeom>
        </p:spPr>
        <p:txBody>
          <a:bodyPr/>
          <a:lstStyle/>
          <a:p>
            <a:pPr>
              <a:defRPr sz="4500"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  <a:r>
              <a:t>❖ Vlasov-Poisson analysis is consistent with PIC and supports existence of coupling oscillation </a:t>
            </a:r>
          </a:p>
          <a:p>
            <a:pPr/>
            <a:r>
              <a:t>  Coupling degree is roughly evaluated from eigenvector ratio:</a:t>
            </a:r>
            <a:br/>
            <a:r>
              <a:t>     </a:t>
            </a:r>
            <a14:m>
              <m:oMath>
                <m:sSub>
                  <m:e>
                    <m:r>
                      <a:rPr xmlns:a="http://schemas.openxmlformats.org/drawingml/2006/main" sz="36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ρ</m:t>
                    </m:r>
                  </m:e>
                  <m:sub>
                    <m:r>
                      <m:rPr>
                        <m:sty m:val="p"/>
                      </m:rPr>
                      <a:rPr xmlns:a="http://schemas.openxmlformats.org/drawingml/2006/main" sz="36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b</m:t>
                    </m:r>
                  </m:sub>
                </m:sSub>
                <m:r>
                  <a:rPr xmlns:a="http://schemas.openxmlformats.org/drawingml/2006/main" sz="36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/</m:t>
                </m:r>
                <m:sSub>
                  <m:e>
                    <m:r>
                      <a:rPr xmlns:a="http://schemas.openxmlformats.org/drawingml/2006/main" sz="36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ρ</m:t>
                    </m:r>
                  </m:e>
                  <m:sub>
                    <m:r>
                      <m:rPr>
                        <m:sty m:val="p"/>
                      </m:rPr>
                      <a:rPr xmlns:a="http://schemas.openxmlformats.org/drawingml/2006/main" sz="36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p</m:t>
                    </m:r>
                  </m:sub>
                </m:sSub>
                <m:r>
                  <a:rPr xmlns:a="http://schemas.openxmlformats.org/drawingml/2006/main" sz="36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∼</m:t>
                </m:r>
                <m:r>
                  <a:rPr xmlns:a="http://schemas.openxmlformats.org/drawingml/2006/main" sz="36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1</m:t>
                </m:r>
              </m:oMath>
            </a14:m>
            <a:r>
              <a:rPr sz="3000"/>
              <a:t>                        =&gt; </a:t>
            </a:r>
            <a:r>
              <a:t> coupled</a:t>
            </a:r>
            <a:br/>
            <a:r>
              <a:t>     </a:t>
            </a:r>
            <a14:m>
              <m:oMath>
                <m:sSub>
                  <m:e>
                    <m:r>
                      <a:rPr xmlns:a="http://schemas.openxmlformats.org/drawingml/2006/main" sz="36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ρ</m:t>
                    </m:r>
                  </m:e>
                  <m:sub>
                    <m:r>
                      <m:rPr>
                        <m:sty m:val="p"/>
                      </m:rPr>
                      <a:rPr xmlns:a="http://schemas.openxmlformats.org/drawingml/2006/main" sz="36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b</m:t>
                    </m:r>
                  </m:sub>
                </m:sSub>
                <m:r>
                  <a:rPr xmlns:a="http://schemas.openxmlformats.org/drawingml/2006/main" sz="36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/</m:t>
                </m:r>
                <m:sSub>
                  <m:e>
                    <m:r>
                      <a:rPr xmlns:a="http://schemas.openxmlformats.org/drawingml/2006/main" sz="36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ρ</m:t>
                    </m:r>
                  </m:e>
                  <m:sub>
                    <m:r>
                      <m:rPr>
                        <m:sty m:val="p"/>
                      </m:rPr>
                      <a:rPr xmlns:a="http://schemas.openxmlformats.org/drawingml/2006/main" sz="36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p</m:t>
                    </m:r>
                  </m:sub>
                </m:sSub>
                <m:r>
                  <a:rPr xmlns:a="http://schemas.openxmlformats.org/drawingml/2006/main" sz="36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≪</m:t>
                </m:r>
                <m:r>
                  <a:rPr xmlns:a="http://schemas.openxmlformats.org/drawingml/2006/main" sz="36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1,</m:t>
                </m:r>
                <m:sSub>
                  <m:e>
                    <m:r>
                      <a:rPr xmlns:a="http://schemas.openxmlformats.org/drawingml/2006/main" sz="36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ρ</m:t>
                    </m:r>
                  </m:e>
                  <m:sub>
                    <m:r>
                      <m:rPr>
                        <m:sty m:val="p"/>
                      </m:rPr>
                      <a:rPr xmlns:a="http://schemas.openxmlformats.org/drawingml/2006/main" sz="36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b</m:t>
                    </m:r>
                  </m:sub>
                </m:sSub>
                <m:r>
                  <a:rPr xmlns:a="http://schemas.openxmlformats.org/drawingml/2006/main" sz="36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/</m:t>
                </m:r>
                <m:sSub>
                  <m:e>
                    <m:r>
                      <a:rPr xmlns:a="http://schemas.openxmlformats.org/drawingml/2006/main" sz="36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ρ</m:t>
                    </m:r>
                  </m:e>
                  <m:sub>
                    <m:r>
                      <m:rPr>
                        <m:sty m:val="p"/>
                      </m:rPr>
                      <a:rPr xmlns:a="http://schemas.openxmlformats.org/drawingml/2006/main" sz="36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p</m:t>
                    </m:r>
                  </m:sub>
                </m:sSub>
                <m:r>
                  <a:rPr xmlns:a="http://schemas.openxmlformats.org/drawingml/2006/main" sz="36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≫</m:t>
                </m:r>
                <m:r>
                  <a:rPr xmlns:a="http://schemas.openxmlformats.org/drawingml/2006/main" sz="36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1</m:t>
                </m:r>
              </m:oMath>
            </a14:m>
            <a:r>
              <a:rPr sz="3000"/>
              <a:t>  =&gt; </a:t>
            </a:r>
            <a:r>
              <a:t> uncoupled</a:t>
            </a:r>
            <a:endParaRPr sz="3000"/>
          </a:p>
        </p:txBody>
      </p:sp>
      <p:sp>
        <p:nvSpPr>
          <p:cNvPr id="374" name="スライド番号"/>
          <p:cNvSpPr txBox="1"/>
          <p:nvPr>
            <p:ph type="sldNum" sz="quarter" idx="2"/>
          </p:nvPr>
        </p:nvSpPr>
        <p:spPr>
          <a:xfrm>
            <a:off x="23867523" y="-14772"/>
            <a:ext cx="410779" cy="635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75" name="方程式"/>
          <p:cNvSpPr txBox="1"/>
          <p:nvPr/>
        </p:nvSpPr>
        <p:spPr>
          <a:xfrm>
            <a:off x="9880766" y="3908028"/>
            <a:ext cx="4315151" cy="109347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d>
                    <m:dPr>
                      <m:ctrlPr>
                        <a:rPr xmlns:a="http://schemas.openxmlformats.org/drawingml/2006/ma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</m:dPr>
                    <m:e>
                      <m:m>
                        <m:mPr>
                          <m:ctrlPr>
                            <a:rPr xmlns:a="http://schemas.openxmlformats.org/drawingml/2006/ma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  <m:baseJc m:val="center"/>
                          <m:plcHide m:val="on"/>
                          <m:mcs>
                            <m:mc>
                              <m:mcPr>
                                <m:count m:val="3"/>
                                <m:mcJc m:val="center"/>
                              </m:mcPr>
                            </m:mc>
                          </m:mcs>
                        </m:mPr>
                        <m:mr>
                          <m:e>
                            <m:sSub>
                              <m:e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χ</m:t>
                                </m:r>
                              </m:e>
                              <m:sub>
                                <m:argPr>
                                  <m:scrLvl m:val="0"/>
                                </m:argPr>
                                <m:r>
                                  <m:rPr>
                                    <m:sty m:val="p"/>
                                  </m:rPr>
                                  <a:rPr xmlns:a="http://schemas.openxmlformats.org/drawingml/2006/main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b</m:t>
                                </m:r>
                              </m:sub>
                            </m:sSub>
                            <m:r>
                              <a:rPr xmlns:a="http://schemas.openxmlformats.org/drawingml/2006/main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-</m:t>
                            </m:r>
                            <m:r>
                              <a:rPr xmlns:a="http://schemas.openxmlformats.org/drawingml/2006/main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/>
                          <m:e>
                            <m:sSub>
                              <m:e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χ</m:t>
                                </m:r>
                              </m:e>
                              <m:sub>
                                <m:argPr>
                                  <m:scrLvl m:val="0"/>
                                </m:argPr>
                                <m:r>
                                  <m:rPr>
                                    <m:sty m:val="p"/>
                                  </m:rPr>
                                  <a:rPr xmlns:a="http://schemas.openxmlformats.org/drawingml/2006/main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b</m:t>
                                </m:r>
                              </m:sub>
                            </m:sSub>
                          </m:e>
                        </m:mr>
                        <m:mr>
                          <m:e>
                            <m:sSub>
                              <m:e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χ</m:t>
                                </m:r>
                              </m:e>
                              <m:sub>
                                <m:argPr>
                                  <m:scrLvl m:val="0"/>
                                </m:argPr>
                                <m:r>
                                  <m:rPr>
                                    <m:sty m:val="p"/>
                                  </m:rPr>
                                  <a:rPr xmlns:a="http://schemas.openxmlformats.org/drawingml/2006/main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sub>
                            </m:sSub>
                          </m:e>
                          <m:e/>
                          <m:e>
                            <m:sSub>
                              <m:e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χ</m:t>
                                </m:r>
                              </m:e>
                              <m:sub>
                                <m:argPr>
                                  <m:scrLvl m:val="0"/>
                                </m:argPr>
                                <m:r>
                                  <m:rPr>
                                    <m:sty m:val="p"/>
                                  </m:rPr>
                                  <a:rPr xmlns:a="http://schemas.openxmlformats.org/drawingml/2006/main" sz="2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sub>
                            </m:sSub>
                            <m:r>
                              <a:rPr xmlns:a="http://schemas.openxmlformats.org/drawingml/2006/main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-</m:t>
                            </m:r>
                            <m:r>
                              <a:rPr xmlns:a="http://schemas.openxmlformats.org/drawingml/2006/main" sz="2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mr>
                      </m:m>
                    </m:e>
                  </m:d>
                  <m:d>
                    <m:dPr>
                      <m:ctrlPr>
                        <a:rPr xmlns:a="http://schemas.openxmlformats.org/drawingml/2006/ma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</m:dPr>
                    <m:e>
                      <m:eqArr>
                        <m:eqArrPr>
                          <m:ctrlPr>
                            <a:rPr xmlns:a="http://schemas.openxmlformats.org/drawingml/2006/ma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sSub>
                            <m:e>
                              <m:argPr>
                                <m:scrLvl m:val="0"/>
                              </m:argPr>
                              <m:r>
                                <a:rPr xmlns:a="http://schemas.openxmlformats.org/drawingml/2006/ma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ρ</m:t>
                              </m:r>
                            </m:e>
                            <m:sub>
                              <m:argPr>
                                <m:scrLvl m:val="0"/>
                              </m:argPr>
                              <m:r>
                                <m:rPr>
                                  <m:sty m:val="p"/>
                                </m:rPr>
                                <a:rPr xmlns:a="http://schemas.openxmlformats.org/drawingml/2006/ma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</m:sub>
                          </m:sSub>
                        </m:e>
                        <m:e>
                          <m:sSub>
                            <m:e>
                              <m:argPr>
                                <m:scrLvl m:val="0"/>
                              </m:argPr>
                              <m:r>
                                <a:rPr xmlns:a="http://schemas.openxmlformats.org/drawingml/2006/ma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ρ</m:t>
                              </m:r>
                            </m:e>
                            <m:sub>
                              <m:argPr>
                                <m:scrLvl m:val="0"/>
                              </m:argPr>
                              <m:r>
                                <m:rPr>
                                  <m:sty m:val="p"/>
                                </m:rPr>
                                <a:rPr xmlns:a="http://schemas.openxmlformats.org/drawingml/2006/ma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p</m:t>
                              </m:r>
                            </m:sub>
                          </m:sSub>
                        </m:e>
                      </m:eqArr>
                    </m:e>
                  </m:d>
                  <m:r>
                    <a:rPr xmlns:a="http://schemas.openxmlformats.org/drawingml/2006/main" sz="28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28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0</m:t>
                  </m:r>
                </m:oMath>
              </m:oMathPara>
            </a14:m>
            <a:endParaRPr sz="2800"/>
          </a:p>
        </p:txBody>
      </p:sp>
      <p:sp>
        <p:nvSpPr>
          <p:cNvPr id="376" name="Conditions assumed from simulation result…"/>
          <p:cNvSpPr txBox="1"/>
          <p:nvPr/>
        </p:nvSpPr>
        <p:spPr>
          <a:xfrm>
            <a:off x="8826448" y="5601983"/>
            <a:ext cx="7376923" cy="33168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3000" u="sng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Conditions assumed from simulation result</a:t>
            </a:r>
          </a:p>
          <a:p>
            <a:pPr algn="l">
              <a:defRPr sz="3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  </a:t>
            </a:r>
            <a14:m>
              <m:oMath>
                <m:sSub>
                  <m:e>
                    <m:r>
                      <a:rPr xmlns:a="http://schemas.openxmlformats.org/drawingml/2006/main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λ</m:t>
                    </m:r>
                  </m:e>
                  <m:sub>
                    <m:r>
                      <a:rPr xmlns:a="http://schemas.openxmlformats.org/drawingml/2006/main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z</m:t>
                    </m:r>
                  </m:sub>
                </m:sSub>
              </m:oMath>
            </a14:m>
            <a:r>
              <a:t> =0.2 m</a:t>
            </a:r>
          </a:p>
          <a:p>
            <a:pPr algn="l">
              <a:defRPr sz="3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  SCN degree = 0.5 </a:t>
            </a:r>
          </a:p>
          <a:p>
            <a:pPr algn="l">
              <a:defRPr sz="3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  Beam radius = 3 mm</a:t>
            </a:r>
          </a:p>
          <a:p>
            <a:pPr algn="l">
              <a:defRPr sz="3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  </a:t>
            </a:r>
            <a14:m>
              <m:oMath>
                <m:sSub>
                  <m:e>
                    <m:r>
                      <a:rPr xmlns:a="http://schemas.openxmlformats.org/drawingml/2006/main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v</m:t>
                    </m:r>
                  </m:e>
                  <m:sub>
                    <m:r>
                      <a:rPr xmlns:a="http://schemas.openxmlformats.org/drawingml/2006/main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⊥</m:t>
                    </m:r>
                    <m:r>
                      <a:rPr xmlns:a="http://schemas.openxmlformats.org/drawingml/2006/main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xmlns:a="http://schemas.openxmlformats.org/drawingml/2006/main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b</m:t>
                    </m:r>
                  </m:sub>
                </m:sSub>
              </m:oMath>
            </a14:m>
            <a:r>
              <a:t> = 30 mrad</a:t>
            </a:r>
          </a:p>
          <a:p>
            <a:pPr algn="l">
              <a:defRPr sz="3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  </a:t>
            </a:r>
            <a14:m>
              <m:oMath>
                <m:sSub>
                  <m:e>
                    <m:r>
                      <a:rPr xmlns:a="http://schemas.openxmlformats.org/drawingml/2006/main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v</m:t>
                    </m:r>
                  </m:e>
                  <m:sub>
                    <m:r>
                      <a:rPr xmlns:a="http://schemas.openxmlformats.org/drawingml/2006/main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⊥</m:t>
                    </m:r>
                    <m:r>
                      <a:rPr xmlns:a="http://schemas.openxmlformats.org/drawingml/2006/main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xmlns:a="http://schemas.openxmlformats.org/drawingml/2006/main" sz="3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p</m:t>
                    </m:r>
                  </m:sub>
                </m:sSub>
              </m:oMath>
            </a14:m>
            <a:r>
              <a:t> =   5 mrad</a:t>
            </a:r>
          </a:p>
        </p:txBody>
      </p:sp>
      <p:sp>
        <p:nvSpPr>
          <p:cNvPr id="377" name="線"/>
          <p:cNvSpPr/>
          <p:nvPr/>
        </p:nvSpPr>
        <p:spPr>
          <a:xfrm>
            <a:off x="20035079" y="8376509"/>
            <a:ext cx="2847663" cy="1"/>
          </a:xfrm>
          <a:prstGeom prst="line">
            <a:avLst/>
          </a:prstGeom>
          <a:ln w="76200">
            <a:solidFill>
              <a:srgbClr val="145AE6"/>
            </a:solidFill>
            <a:miter lim="400000"/>
            <a:headEnd type="triangle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378" name="0.2 m"/>
          <p:cNvSpPr txBox="1"/>
          <p:nvPr/>
        </p:nvSpPr>
        <p:spPr>
          <a:xfrm>
            <a:off x="20248866" y="7596792"/>
            <a:ext cx="1094995" cy="5604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3000">
                <a:solidFill>
                  <a:srgbClr val="145AE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0.2 m</a:t>
            </a:r>
          </a:p>
        </p:txBody>
      </p:sp>
      <p:pic>
        <p:nvPicPr>
          <p:cNvPr id="379" name="EE-dft.png" descr="EE-dft.png"/>
          <p:cNvPicPr>
            <a:picLocks noChangeAspect="1"/>
          </p:cNvPicPr>
          <p:nvPr/>
        </p:nvPicPr>
        <p:blipFill>
          <a:blip r:embed="rId3">
            <a:extLst/>
          </a:blip>
          <a:srcRect l="0" t="33749" r="0" b="33749"/>
          <a:stretch>
            <a:fillRect/>
          </a:stretch>
        </p:blipFill>
        <p:spPr>
          <a:xfrm>
            <a:off x="9249258" y="9271859"/>
            <a:ext cx="15884317" cy="3425612"/>
          </a:xfrm>
          <a:prstGeom prst="rect">
            <a:avLst/>
          </a:prstGeom>
          <a:ln w="12700">
            <a:miter lim="400000"/>
          </a:ln>
        </p:spPr>
      </p:pic>
      <p:sp>
        <p:nvSpPr>
          <p:cNvPr id="380" name="Beam"/>
          <p:cNvSpPr txBox="1"/>
          <p:nvPr/>
        </p:nvSpPr>
        <p:spPr>
          <a:xfrm>
            <a:off x="14863429" y="9476358"/>
            <a:ext cx="1109473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Beam</a:t>
            </a:r>
          </a:p>
        </p:txBody>
      </p:sp>
      <p:sp>
        <p:nvSpPr>
          <p:cNvPr id="381" name="Plasma"/>
          <p:cNvSpPr txBox="1"/>
          <p:nvPr/>
        </p:nvSpPr>
        <p:spPr>
          <a:xfrm>
            <a:off x="22488308" y="9476358"/>
            <a:ext cx="1370458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Plasma</a:t>
            </a:r>
          </a:p>
        </p:txBody>
      </p:sp>
      <p:sp>
        <p:nvSpPr>
          <p:cNvPr id="382" name="~6 MHz"/>
          <p:cNvSpPr txBox="1"/>
          <p:nvPr/>
        </p:nvSpPr>
        <p:spPr>
          <a:xfrm>
            <a:off x="11198043" y="9470198"/>
            <a:ext cx="1486282" cy="5604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3000">
                <a:solidFill>
                  <a:srgbClr val="EB522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~6 MHz</a:t>
            </a:r>
          </a:p>
        </p:txBody>
      </p:sp>
      <p:sp>
        <p:nvSpPr>
          <p:cNvPr id="383" name="~10 MHz"/>
          <p:cNvSpPr txBox="1"/>
          <p:nvPr/>
        </p:nvSpPr>
        <p:spPr>
          <a:xfrm>
            <a:off x="13260847" y="9968208"/>
            <a:ext cx="1698118" cy="5604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3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~10 MHz</a:t>
            </a:r>
          </a:p>
        </p:txBody>
      </p:sp>
      <p:sp>
        <p:nvSpPr>
          <p:cNvPr id="384" name="~6 MHz"/>
          <p:cNvSpPr txBox="1"/>
          <p:nvPr/>
        </p:nvSpPr>
        <p:spPr>
          <a:xfrm>
            <a:off x="19064523" y="11280715"/>
            <a:ext cx="1486282" cy="5604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3000">
                <a:solidFill>
                  <a:srgbClr val="EB522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~6 MHz</a:t>
            </a:r>
          </a:p>
        </p:txBody>
      </p:sp>
      <p:sp>
        <p:nvSpPr>
          <p:cNvPr id="385" name="~12 MHz"/>
          <p:cNvSpPr txBox="1"/>
          <p:nvPr/>
        </p:nvSpPr>
        <p:spPr>
          <a:xfrm>
            <a:off x="20827458" y="11280715"/>
            <a:ext cx="1698118" cy="5604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3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~12 MHz</a:t>
            </a:r>
          </a:p>
        </p:txBody>
      </p:sp>
      <p:sp>
        <p:nvSpPr>
          <p:cNvPr id="386" name="Analytical Result 1: without Unperturbed Fiel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2389572">
              <a:defRPr spc="0" sz="5880">
                <a:effectLst>
                  <a:outerShdw sx="100000" sy="100000" kx="0" ky="0" algn="b" rotWithShape="0" blurRad="186690" dist="0" dir="18900000">
                    <a:srgbClr val="1563FF">
                      <a:alpha val="49700"/>
                    </a:srgbClr>
                  </a:outerShdw>
                </a:effectLst>
              </a:defRPr>
            </a:pPr>
            <a:r>
              <a:t>Analytical Result 1: </a:t>
            </a:r>
            <a:r>
              <a:rPr>
                <a:ln w="12700" cap="flat">
                  <a:solidFill>
                    <a:srgbClr val="EB522B"/>
                  </a:solidFill>
                  <a:prstDash val="solid"/>
                  <a:miter lim="400000"/>
                </a:ln>
                <a:solidFill>
                  <a:srgbClr val="EB522B"/>
                </a:solidFill>
                <a:effectLst>
                  <a:outerShdw sx="100000" sy="100000" kx="0" ky="0" algn="b" rotWithShape="0" blurRad="186690" dist="0" dir="18900000">
                    <a:srgbClr val="EB522B">
                      <a:alpha val="70000"/>
                    </a:srgbClr>
                  </a:outerShdw>
                </a:effectLst>
              </a:rPr>
              <a:t>without</a:t>
            </a:r>
            <a:r>
              <a:t> Unperturbed Field</a:t>
            </a:r>
          </a:p>
        </p:txBody>
      </p:sp>
      <p:sp>
        <p:nvSpPr>
          <p:cNvPr id="387" name="Freq [MHz]             Mode…"/>
          <p:cNvSpPr txBox="1"/>
          <p:nvPr/>
        </p:nvSpPr>
        <p:spPr>
          <a:xfrm>
            <a:off x="906742" y="6270247"/>
            <a:ext cx="6881861" cy="2753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130000"/>
              </a:lnSpc>
              <a:defRPr sz="35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  Freq [MHz]    </a:t>
            </a:r>
            <a14:m>
              <m:oMath>
                <m:f>
                  <m:fPr>
                    <m:ctrlPr>
                      <a:rPr xmlns:a="http://schemas.openxmlformats.org/drawingml/2006/main" sz="4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</m:ctrlPr>
                    <m:type m:val="lin"/>
                  </m:fPr>
                  <m:num>
                    <m:sSub>
                      <m:e>
                        <m:r>
                          <a:rPr xmlns:a="http://schemas.openxmlformats.org/drawingml/2006/main" sz="4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ρ</m:t>
                        </m:r>
                      </m:e>
                      <m:sub>
                        <m:r>
                          <a:rPr xmlns:a="http://schemas.openxmlformats.org/drawingml/2006/main" sz="4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</m:sub>
                    </m:sSub>
                  </m:num>
                  <m:den>
                    <m:sSub>
                      <m:e>
                        <m:r>
                          <a:rPr xmlns:a="http://schemas.openxmlformats.org/drawingml/2006/main" sz="4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ρ</m:t>
                        </m:r>
                      </m:e>
                      <m:sub>
                        <m:r>
                          <a:rPr xmlns:a="http://schemas.openxmlformats.org/drawingml/2006/main" sz="4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p</m:t>
                        </m:r>
                      </m:sub>
                    </m:sSub>
                  </m:den>
                </m:f>
              </m:oMath>
            </a14:m>
            <a:r>
              <a:t>        Mode     </a:t>
            </a:r>
          </a:p>
          <a:p>
            <a:pPr>
              <a:spcBef>
                <a:spcPts val="400"/>
              </a:spcBef>
              <a:defRPr sz="35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  </a:t>
            </a:r>
            <a:r>
              <a:rPr>
                <a:solidFill>
                  <a:srgbClr val="EB522B"/>
                </a:solidFill>
              </a:rPr>
              <a:t>    </a:t>
            </a:r>
            <a14:m>
              <m:oMath>
                <m:r>
                  <a:rPr xmlns:a="http://schemas.openxmlformats.org/drawingml/2006/main" sz="3500" i="1">
                    <a:solidFill>
                      <a:srgbClr val="EB522B"/>
                    </a:solidFill>
                    <a:latin typeface="Cambria Math" panose="02040503050406030204" pitchFamily="18" charset="0"/>
                  </a:rPr>
                  <m:t>6.0</m:t>
                </m:r>
                <m:r>
                  <a:rPr xmlns:a="http://schemas.openxmlformats.org/drawingml/2006/main" sz="3500" i="1">
                    <a:solidFill>
                      <a:srgbClr val="EB522B"/>
                    </a:solidFill>
                    <a:latin typeface="Cambria Math" panose="02040503050406030204" pitchFamily="18" charset="0"/>
                  </a:rPr>
                  <m:t>±</m:t>
                </m:r>
                <m:r>
                  <a:rPr xmlns:a="http://schemas.openxmlformats.org/drawingml/2006/main" sz="3500" i="1">
                    <a:solidFill>
                      <a:srgbClr val="EB522B"/>
                    </a:solidFill>
                    <a:latin typeface="Cambria Math" panose="02040503050406030204" pitchFamily="18" charset="0"/>
                  </a:rPr>
                  <m:t>j</m:t>
                </m:r>
                <m:r>
                  <a:rPr xmlns:a="http://schemas.openxmlformats.org/drawingml/2006/main" sz="3500" i="1">
                    <a:solidFill>
                      <a:srgbClr val="EB522B"/>
                    </a:solidFill>
                    <a:latin typeface="Cambria Math" panose="02040503050406030204" pitchFamily="18" charset="0"/>
                  </a:rPr>
                  <m:t>5.0</m:t>
                </m:r>
              </m:oMath>
            </a14:m>
            <a:r>
              <a:rPr>
                <a:solidFill>
                  <a:srgbClr val="EB522B"/>
                </a:solidFill>
              </a:rPr>
              <a:t>      0.64       Coupled</a:t>
            </a:r>
          </a:p>
          <a:p>
            <a:pPr>
              <a:spcBef>
                <a:spcPts val="400"/>
              </a:spcBef>
              <a:defRPr sz="35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          13            0.22       ~Plasma</a:t>
            </a:r>
          </a:p>
          <a:p>
            <a:pPr>
              <a:spcBef>
                <a:spcPts val="400"/>
              </a:spcBef>
              <a:defRPr sz="35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       31             4.1         Beam</a:t>
            </a:r>
          </a:p>
        </p:txBody>
      </p:sp>
      <p:sp>
        <p:nvSpPr>
          <p:cNvPr id="388" name="線"/>
          <p:cNvSpPr/>
          <p:nvPr/>
        </p:nvSpPr>
        <p:spPr>
          <a:xfrm>
            <a:off x="1143000" y="7035800"/>
            <a:ext cx="6670403" cy="0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pic>
        <p:nvPicPr>
          <p:cNvPr id="389" name="No_field-delta-step_H1_1e17.pdf" descr="No_field-delta-step_H1_1e17.pdf"/>
          <p:cNvPicPr>
            <a:picLocks noChangeAspect="1"/>
          </p:cNvPicPr>
          <p:nvPr/>
        </p:nvPicPr>
        <p:blipFill>
          <a:blip r:embed="rId4">
            <a:extLst/>
          </a:blip>
          <a:srcRect l="0" t="23389" r="7794" b="11331"/>
          <a:stretch>
            <a:fillRect/>
          </a:stretch>
        </p:blipFill>
        <p:spPr>
          <a:xfrm>
            <a:off x="878346" y="9318103"/>
            <a:ext cx="7199872" cy="3823023"/>
          </a:xfrm>
          <a:prstGeom prst="rect">
            <a:avLst/>
          </a:prstGeom>
          <a:ln w="12700">
            <a:miter lim="400000"/>
          </a:ln>
        </p:spPr>
      </p:pic>
      <p:sp>
        <p:nvSpPr>
          <p:cNvPr id="390" name="線"/>
          <p:cNvSpPr/>
          <p:nvPr/>
        </p:nvSpPr>
        <p:spPr>
          <a:xfrm>
            <a:off x="13139208" y="10068473"/>
            <a:ext cx="1" cy="635001"/>
          </a:xfrm>
          <a:prstGeom prst="line">
            <a:avLst/>
          </a:prstGeom>
          <a:ln w="508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pic>
        <p:nvPicPr>
          <p:cNvPr id="391" name="pht-195000-105（ドラッグされました）.tiff" descr="pht-195000-105（ドラッグされました）.tiff"/>
          <p:cNvPicPr>
            <a:picLocks noChangeAspect="1"/>
          </p:cNvPicPr>
          <p:nvPr/>
        </p:nvPicPr>
        <p:blipFill>
          <a:blip r:embed="rId5">
            <a:extLst/>
          </a:blip>
          <a:srcRect l="33185" t="2570" r="33927" b="65763"/>
          <a:stretch>
            <a:fillRect/>
          </a:stretch>
        </p:blipFill>
        <p:spPr>
          <a:xfrm>
            <a:off x="16261723" y="2800368"/>
            <a:ext cx="3926407" cy="3780666"/>
          </a:xfrm>
          <a:prstGeom prst="rect">
            <a:avLst/>
          </a:prstGeom>
          <a:ln w="12700">
            <a:miter lim="400000"/>
          </a:ln>
        </p:spPr>
      </p:pic>
      <p:pic>
        <p:nvPicPr>
          <p:cNvPr id="392" name="pht-195000-105（ドラッグされました）.tiff" descr="pht-195000-105（ドラッグされました）.tiff"/>
          <p:cNvPicPr>
            <a:picLocks noChangeAspect="1"/>
          </p:cNvPicPr>
          <p:nvPr/>
        </p:nvPicPr>
        <p:blipFill>
          <a:blip r:embed="rId5">
            <a:extLst/>
          </a:blip>
          <a:srcRect l="34501" t="34985" r="33625" b="33589"/>
          <a:stretch>
            <a:fillRect/>
          </a:stretch>
        </p:blipFill>
        <p:spPr>
          <a:xfrm>
            <a:off x="20064933" y="2800368"/>
            <a:ext cx="3834533" cy="3780664"/>
          </a:xfrm>
          <a:prstGeom prst="rect">
            <a:avLst/>
          </a:prstGeom>
          <a:ln w="12700">
            <a:miter lim="400000"/>
          </a:ln>
        </p:spPr>
      </p:pic>
      <p:sp>
        <p:nvSpPr>
          <p:cNvPr id="393" name="Beam"/>
          <p:cNvSpPr txBox="1"/>
          <p:nvPr/>
        </p:nvSpPr>
        <p:spPr>
          <a:xfrm>
            <a:off x="18876629" y="2783458"/>
            <a:ext cx="1109473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Beam</a:t>
            </a:r>
          </a:p>
        </p:txBody>
      </p:sp>
      <p:sp>
        <p:nvSpPr>
          <p:cNvPr id="394" name="Plasma"/>
          <p:cNvSpPr txBox="1"/>
          <p:nvPr/>
        </p:nvSpPr>
        <p:spPr>
          <a:xfrm>
            <a:off x="22399408" y="2783458"/>
            <a:ext cx="1370458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Plasma</a:t>
            </a:r>
          </a:p>
        </p:txBody>
      </p:sp>
      <p:sp>
        <p:nvSpPr>
          <p:cNvPr id="395" name="x-x’ plane"/>
          <p:cNvSpPr txBox="1"/>
          <p:nvPr/>
        </p:nvSpPr>
        <p:spPr>
          <a:xfrm>
            <a:off x="17592913" y="5353072"/>
            <a:ext cx="2081658" cy="6098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5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x-x’ plane</a:t>
            </a:r>
          </a:p>
        </p:txBody>
      </p:sp>
      <p:sp>
        <p:nvSpPr>
          <p:cNvPr id="396" name="Radius [mm]"/>
          <p:cNvSpPr txBox="1"/>
          <p:nvPr/>
        </p:nvSpPr>
        <p:spPr>
          <a:xfrm rot="16200000">
            <a:off x="12804795" y="7472572"/>
            <a:ext cx="2099792" cy="49289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Radius [mm]</a:t>
            </a:r>
          </a:p>
        </p:txBody>
      </p:sp>
      <p:sp>
        <p:nvSpPr>
          <p:cNvPr id="397" name="Z [m]"/>
          <p:cNvSpPr txBox="1"/>
          <p:nvPr/>
        </p:nvSpPr>
        <p:spPr>
          <a:xfrm>
            <a:off x="18806704" y="8853947"/>
            <a:ext cx="973436" cy="49289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Z [m]</a:t>
            </a:r>
          </a:p>
        </p:txBody>
      </p:sp>
      <p:sp>
        <p:nvSpPr>
          <p:cNvPr id="398" name="Freq.  [MHz]"/>
          <p:cNvSpPr txBox="1"/>
          <p:nvPr/>
        </p:nvSpPr>
        <p:spPr>
          <a:xfrm>
            <a:off x="12049493" y="12362777"/>
            <a:ext cx="2112121" cy="49289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Freq.  [MHz]</a:t>
            </a:r>
          </a:p>
        </p:txBody>
      </p:sp>
      <p:sp>
        <p:nvSpPr>
          <p:cNvPr id="399" name="Freq.  [MHz]"/>
          <p:cNvSpPr txBox="1"/>
          <p:nvPr/>
        </p:nvSpPr>
        <p:spPr>
          <a:xfrm>
            <a:off x="19905403" y="12371236"/>
            <a:ext cx="2112120" cy="49289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Freq.  [MHz]</a:t>
            </a:r>
          </a:p>
        </p:txBody>
      </p:sp>
      <p:sp>
        <p:nvSpPr>
          <p:cNvPr id="400" name="Amplitude"/>
          <p:cNvSpPr txBox="1"/>
          <p:nvPr/>
        </p:nvSpPr>
        <p:spPr>
          <a:xfrm rot="16200000">
            <a:off x="8548281" y="10423805"/>
            <a:ext cx="1734469" cy="49289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Amplitude</a:t>
            </a:r>
          </a:p>
        </p:txBody>
      </p:sp>
      <p:sp>
        <p:nvSpPr>
          <p:cNvPr id="401" name="Amplitude"/>
          <p:cNvSpPr txBox="1"/>
          <p:nvPr/>
        </p:nvSpPr>
        <p:spPr>
          <a:xfrm rot="16200000">
            <a:off x="16362188" y="10458726"/>
            <a:ext cx="1734469" cy="49289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Amplitude</a:t>
            </a:r>
          </a:p>
        </p:txBody>
      </p:sp>
      <p:sp>
        <p:nvSpPr>
          <p:cNvPr id="402" name="線"/>
          <p:cNvSpPr/>
          <p:nvPr/>
        </p:nvSpPr>
        <p:spPr>
          <a:xfrm flipV="1">
            <a:off x="21471609" y="6728358"/>
            <a:ext cx="1" cy="1955923"/>
          </a:xfrm>
          <a:prstGeom prst="line">
            <a:avLst/>
          </a:prstGeom>
          <a:ln w="635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03" name="線"/>
          <p:cNvSpPr/>
          <p:nvPr/>
        </p:nvSpPr>
        <p:spPr>
          <a:xfrm flipV="1">
            <a:off x="21458766" y="6303147"/>
            <a:ext cx="184477" cy="488668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04" name="線"/>
          <p:cNvSpPr/>
          <p:nvPr/>
        </p:nvSpPr>
        <p:spPr>
          <a:xfrm flipH="1" flipV="1">
            <a:off x="20248866" y="6368880"/>
            <a:ext cx="1260701" cy="428999"/>
          </a:xfrm>
          <a:prstGeom prst="line">
            <a:avLst/>
          </a:prstGeom>
          <a:ln w="635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❖ Vlasov-Poisson analysis is consistent with PIC and supports existence of coupling oscillatio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4500"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  <a:r>
              <a:t>❖ Vlasov-Poisson analysis is consistent with PIC and supports existence of coupling oscillation </a:t>
            </a:r>
          </a:p>
          <a:p>
            <a:pPr/>
            <a:r>
              <a:t>  At enough high gas pressure (10</a:t>
            </a:r>
            <a:r>
              <a:rPr baseline="31999"/>
              <a:t>-1</a:t>
            </a:r>
            <a:r>
              <a:t> Pa, x100 as previous), the number of eigen-modes increased</a:t>
            </a:r>
            <a:br/>
            <a:r>
              <a:t>  =&gt; it implies unperturbed field becomes important</a:t>
            </a:r>
          </a:p>
        </p:txBody>
      </p:sp>
      <p:grpSp>
        <p:nvGrpSpPr>
          <p:cNvPr id="421" name="グループ"/>
          <p:cNvGrpSpPr/>
          <p:nvPr/>
        </p:nvGrpSpPr>
        <p:grpSpPr>
          <a:xfrm>
            <a:off x="84666" y="6734125"/>
            <a:ext cx="11444775" cy="5926694"/>
            <a:chOff x="0" y="0"/>
            <a:chExt cx="11444774" cy="5926693"/>
          </a:xfrm>
        </p:grpSpPr>
        <p:pic>
          <p:nvPicPr>
            <p:cNvPr id="407" name="Field_delta_step-EigVec2.pdf" descr="Field_delta_step-EigVec2.pdf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0" r="8583" b="0"/>
            <a:stretch>
              <a:fillRect/>
            </a:stretch>
          </p:blipFill>
          <p:spPr>
            <a:xfrm>
              <a:off x="0" y="0"/>
              <a:ext cx="10835998" cy="592669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08" name="四角形"/>
            <p:cNvSpPr/>
            <p:nvPr/>
          </p:nvSpPr>
          <p:spPr>
            <a:xfrm>
              <a:off x="1498600" y="2614763"/>
              <a:ext cx="9169202" cy="767684"/>
            </a:xfrm>
            <a:prstGeom prst="rect">
              <a:avLst/>
            </a:prstGeom>
            <a:solidFill>
              <a:srgbClr val="EB522B">
                <a:alpha val="21784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09" name="~ 5 MHz"/>
            <p:cNvSpPr txBox="1"/>
            <p:nvPr/>
          </p:nvSpPr>
          <p:spPr>
            <a:xfrm>
              <a:off x="2993542" y="3509016"/>
              <a:ext cx="1690727" cy="5851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 sz="3200">
                  <a:solidFill>
                    <a:srgbClr val="EB522B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/>
              <a:r>
                <a:t>~ 5 MHz</a:t>
              </a:r>
            </a:p>
          </p:txBody>
        </p:sp>
        <p:sp>
          <p:nvSpPr>
            <p:cNvPr id="410" name="線"/>
            <p:cNvSpPr/>
            <p:nvPr/>
          </p:nvSpPr>
          <p:spPr>
            <a:xfrm flipV="1">
              <a:off x="4822560" y="1537807"/>
              <a:ext cx="865982" cy="2105142"/>
            </a:xfrm>
            <a:prstGeom prst="line">
              <a:avLst/>
            </a:prstGeom>
            <a:noFill/>
            <a:ln w="50800" cap="flat">
              <a:solidFill>
                <a:srgbClr val="EB522B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411" name="線"/>
            <p:cNvSpPr/>
            <p:nvPr/>
          </p:nvSpPr>
          <p:spPr>
            <a:xfrm flipH="1">
              <a:off x="6471708" y="1834736"/>
              <a:ext cx="141883" cy="882039"/>
            </a:xfrm>
            <a:prstGeom prst="line">
              <a:avLst/>
            </a:prstGeom>
            <a:noFill/>
            <a:ln w="50800" cap="flat">
              <a:solidFill>
                <a:srgbClr val="EB522B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412" name="~10 MHz"/>
            <p:cNvSpPr txBox="1"/>
            <p:nvPr/>
          </p:nvSpPr>
          <p:spPr>
            <a:xfrm>
              <a:off x="6191421" y="1159517"/>
              <a:ext cx="1803706" cy="5851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 sz="3200">
                  <a:solidFill>
                    <a:srgbClr val="EB522B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/>
              <a:r>
                <a:t>~10 MHz</a:t>
              </a:r>
            </a:p>
          </p:txBody>
        </p:sp>
        <p:sp>
          <p:nvSpPr>
            <p:cNvPr id="413" name="~15 MHz"/>
            <p:cNvSpPr txBox="1"/>
            <p:nvPr/>
          </p:nvSpPr>
          <p:spPr>
            <a:xfrm>
              <a:off x="7309020" y="1752183"/>
              <a:ext cx="1803706" cy="5851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 sz="3200">
                  <a:solidFill>
                    <a:srgbClr val="EB522B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/>
              <a:r>
                <a:t>~15 MHz</a:t>
              </a:r>
            </a:p>
          </p:txBody>
        </p:sp>
        <p:sp>
          <p:nvSpPr>
            <p:cNvPr id="414" name="~20 MHz"/>
            <p:cNvSpPr txBox="1"/>
            <p:nvPr/>
          </p:nvSpPr>
          <p:spPr>
            <a:xfrm>
              <a:off x="8816087" y="3428583"/>
              <a:ext cx="1803706" cy="5851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 sz="3200">
                  <a:solidFill>
                    <a:srgbClr val="EB522B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/>
              <a:r>
                <a:t>~20 MHz</a:t>
              </a:r>
            </a:p>
          </p:txBody>
        </p:sp>
        <p:sp>
          <p:nvSpPr>
            <p:cNvPr id="415" name="線"/>
            <p:cNvSpPr/>
            <p:nvPr/>
          </p:nvSpPr>
          <p:spPr>
            <a:xfrm>
              <a:off x="4838369" y="3840343"/>
              <a:ext cx="989874" cy="451232"/>
            </a:xfrm>
            <a:prstGeom prst="line">
              <a:avLst/>
            </a:prstGeom>
            <a:noFill/>
            <a:ln w="50800" cap="flat">
              <a:solidFill>
                <a:srgbClr val="EB522B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416" name="線"/>
            <p:cNvSpPr/>
            <p:nvPr/>
          </p:nvSpPr>
          <p:spPr>
            <a:xfrm flipH="1">
              <a:off x="7013575" y="2244906"/>
              <a:ext cx="412023" cy="454935"/>
            </a:xfrm>
            <a:prstGeom prst="line">
              <a:avLst/>
            </a:prstGeom>
            <a:noFill/>
            <a:ln w="50800" cap="flat">
              <a:solidFill>
                <a:srgbClr val="EB522B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417" name="線"/>
            <p:cNvSpPr/>
            <p:nvPr/>
          </p:nvSpPr>
          <p:spPr>
            <a:xfrm flipH="1" flipV="1">
              <a:off x="7724775" y="2919974"/>
              <a:ext cx="1152261" cy="663658"/>
            </a:xfrm>
            <a:prstGeom prst="line">
              <a:avLst/>
            </a:prstGeom>
            <a:noFill/>
            <a:ln w="50800" cap="flat">
              <a:solidFill>
                <a:srgbClr val="EB522B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418" name="Coupled mode"/>
            <p:cNvSpPr txBox="1"/>
            <p:nvPr/>
          </p:nvSpPr>
          <p:spPr>
            <a:xfrm>
              <a:off x="1677098" y="2718082"/>
              <a:ext cx="2767204" cy="5604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 i="1" sz="3000">
                  <a:ln w="12700" cap="flat">
                    <a:solidFill>
                      <a:srgbClr val="EB522B"/>
                    </a:solidFill>
                    <a:prstDash val="solid"/>
                    <a:miter lim="400000"/>
                  </a:ln>
                  <a:solidFill>
                    <a:srgbClr val="FFFFFF"/>
                  </a:solidFill>
                  <a:effectLst>
                    <a:outerShdw sx="100000" sy="100000" kx="0" ky="0" algn="b" rotWithShape="0" blurRad="76200" dist="0" dir="18900000">
                      <a:srgbClr val="EB272B"/>
                    </a:outerShdw>
                  </a:effectLst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/>
              <a:r>
                <a:t>Coupled mode</a:t>
              </a:r>
            </a:p>
          </p:txBody>
        </p:sp>
        <p:sp>
          <p:nvSpPr>
            <p:cNvPr id="419" name="x2"/>
            <p:cNvSpPr txBox="1"/>
            <p:nvPr/>
          </p:nvSpPr>
          <p:spPr>
            <a:xfrm>
              <a:off x="10690444" y="2384474"/>
              <a:ext cx="477928" cy="406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/>
              <a:r>
                <a:t>x2</a:t>
              </a:r>
            </a:p>
          </p:txBody>
        </p:sp>
        <p:sp>
          <p:nvSpPr>
            <p:cNvPr id="420" name="x0.5"/>
            <p:cNvSpPr txBox="1"/>
            <p:nvPr/>
          </p:nvSpPr>
          <p:spPr>
            <a:xfrm>
              <a:off x="10693442" y="3121074"/>
              <a:ext cx="751333" cy="406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/>
              <a:r>
                <a:t>x0.5</a:t>
              </a:r>
            </a:p>
          </p:txBody>
        </p:sp>
      </p:grpSp>
      <p:sp>
        <p:nvSpPr>
          <p:cNvPr id="422" name="I. Yamada et al., 7th ICFA Mini-Workshop on Space Charge,  30 Sep. — 2 Oct. 2026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I. Yamada et al., 7th ICFA Mini-Workshop on Space Charge,  30 Sep. — 2 Oct. 2026 </a:t>
            </a:r>
          </a:p>
        </p:txBody>
      </p:sp>
      <p:sp>
        <p:nvSpPr>
          <p:cNvPr id="423" name="スライド番号"/>
          <p:cNvSpPr txBox="1"/>
          <p:nvPr>
            <p:ph type="sldNum" sz="quarter" idx="2"/>
          </p:nvPr>
        </p:nvSpPr>
        <p:spPr>
          <a:xfrm>
            <a:off x="23916791" y="-14772"/>
            <a:ext cx="361511" cy="635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24" name="Analytical Result 2: with Unperturbed Fiel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2389572">
              <a:defRPr spc="0" sz="5880">
                <a:effectLst>
                  <a:outerShdw sx="100000" sy="100000" kx="0" ky="0" algn="b" rotWithShape="0" blurRad="186690" dist="0" dir="18900000">
                    <a:srgbClr val="1563FF">
                      <a:alpha val="49700"/>
                    </a:srgbClr>
                  </a:outerShdw>
                </a:effectLst>
              </a:defRPr>
            </a:pPr>
            <a:r>
              <a:t>Analytical Result 2: </a:t>
            </a:r>
            <a:r>
              <a:rPr>
                <a:ln w="12700" cap="flat">
                  <a:solidFill>
                    <a:srgbClr val="EB522B"/>
                  </a:solidFill>
                  <a:prstDash val="solid"/>
                  <a:miter lim="400000"/>
                </a:ln>
                <a:solidFill>
                  <a:srgbClr val="EB522B"/>
                </a:solidFill>
                <a:effectLst>
                  <a:outerShdw sx="100000" sy="100000" kx="0" ky="0" algn="b" rotWithShape="0" blurRad="186690" dist="0" dir="18900000">
                    <a:srgbClr val="EB522B">
                      <a:alpha val="70000"/>
                    </a:srgbClr>
                  </a:outerShdw>
                </a:effectLst>
              </a:rPr>
              <a:t>with</a:t>
            </a:r>
            <a:r>
              <a:t> Unperturbed Field</a:t>
            </a:r>
          </a:p>
        </p:txBody>
      </p:sp>
      <p:sp>
        <p:nvSpPr>
          <p:cNvPr id="425" name="方程式"/>
          <p:cNvSpPr txBox="1"/>
          <p:nvPr/>
        </p:nvSpPr>
        <p:spPr>
          <a:xfrm>
            <a:off x="1500825" y="5057394"/>
            <a:ext cx="11227278" cy="1772412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χ</m:t>
                      </m:r>
                    </m:e>
                    <m:sub>
                      <m:r>
                        <m:rPr>
                          <m:sty m:val="p"/>
                        </m:rP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</m:sub>
                  </m:sSub>
                  <m:r>
                    <a:rPr xmlns:a="http://schemas.openxmlformats.org/drawingml/2006/main" sz="3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sSub>
                    <m:e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η</m:t>
                      </m:r>
                    </m:e>
                    <m:sub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</m:sub>
                  </m:sSub>
                  <m:f>
                    <m:fPr>
                      <m:ctrlP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num>
                    <m:den>
                      <m:sSup>
                        <m:e>
                          <m:sSub>
                            <m:e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k</m:t>
                              </m:r>
                            </m:e>
                            <m:sub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sub>
                          </m:sSub>
                        </m:e>
                        <m:sup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e>
                          <m:sSub>
                            <m:e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k</m:t>
                              </m:r>
                            </m:e>
                            <m:sub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z</m:t>
                              </m:r>
                            </m:sub>
                          </m:sSub>
                        </m:e>
                        <m:sup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den>
                  </m:f>
                  <m:f>
                    <m:fPr>
                      <m:ctrlP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sSup>
                        <m:e>
                          <m:sSub>
                            <m:e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Z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</m:sub>
                          </m:sSub>
                        </m:e>
                        <m:sup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num>
                    <m:den>
                      <m:sSub>
                        <m:e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sub>
                      </m:sSub>
                    </m:den>
                  </m:f>
                  <m:limUpp>
                    <m:e>
                      <m:limLow>
                        <m:e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∑</m:t>
                          </m:r>
                        </m:e>
                        <m:lim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</m:t>
                          </m:r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-</m:t>
                          </m:r>
                          <m:r>
                            <m:rPr>
                              <m:sty m:val="p"/>
                            </m:rP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lim>
                      </m:limLow>
                    </m:e>
                    <m:lim>
                      <m:r>
                        <m:rPr>
                          <m:sty m:val="p"/>
                        </m:rP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∞</m:t>
                      </m:r>
                    </m:lim>
                  </m:limUpp>
                  <m:d>
                    <m:dPr>
                      <m:ctrlP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{"/>
                      <m:endChr m:val="}"/>
                    </m:dPr>
                    <m:e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f>
                        <m:fPr>
                          <m:ctrlP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  <m:type m:val="bar"/>
                        </m:fPr>
                        <m:num>
                          <m:sSub>
                            <m:e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k</m:t>
                              </m:r>
                            </m:e>
                            <m:sub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sub>
                          </m:sSub>
                          <m:sSub>
                            <m:e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J</m:t>
                              </m:r>
                            </m:e>
                            <m:sub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sub>
                          </m:sSub>
                          <m:d>
                            <m:dPr>
                              <m:ctrlP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J</m:t>
                                  </m:r>
                                </m:e>
                                <m:sub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l</m:t>
                                  </m:r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e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J</m:t>
                                  </m:r>
                                </m:e>
                                <m:sub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l</m:t>
                                  </m:r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-</m:t>
                                  </m:r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ω</m:t>
                          </m:r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-</m:t>
                          </m:r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</m:t>
                          </m:r>
                          <m:sSub>
                            <m:e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  <m:sub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  <m:type m:val="bar"/>
                        </m:fPr>
                        <m:num>
                          <m:sSup>
                            <m:e>
                              <m:sSub>
                                <m:e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k</m:t>
                                  </m:r>
                                </m:e>
                                <m:sub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z</m:t>
                                  </m:r>
                                </m:sub>
                              </m:sSub>
                            </m:e>
                            <m:sup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e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v</m:t>
                              </m:r>
                            </m:e>
                            <m:sub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⊥</m:t>
                              </m:r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</m:sub>
                          </m:sSub>
                          <m:d>
                            <m:dPr>
                              <m:ctrlP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e>
                                  <m:sSub>
                                    <m:e>
                                      <m:r>
                                        <a:rPr xmlns:a="http://schemas.openxmlformats.org/drawingml/2006/main" sz="3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J</m:t>
                                      </m:r>
                                    </m:e>
                                    <m:sub>
                                      <m:r>
                                        <a:rPr xmlns:a="http://schemas.openxmlformats.org/drawingml/2006/main" sz="3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l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-</m:t>
                              </m:r>
                              <m:sSub>
                                <m:e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J</m:t>
                                  </m:r>
                                </m:e>
                                <m:sub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l</m:t>
                                  </m:r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e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J</m:t>
                                  </m:r>
                                </m:e>
                                <m:sub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l</m:t>
                                  </m:r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-</m:t>
                                  </m:r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ω</m:t>
                          </m:r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-</m:t>
                          </m:r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</m:t>
                          </m:r>
                          <m:sSub>
                            <m:e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  <m:sub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p>
                            <m:e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e>
                  </m:d>
                </m:oMath>
              </m:oMathPara>
            </a14:m>
            <a:endParaRPr sz="3000"/>
          </a:p>
        </p:txBody>
      </p:sp>
      <p:pic>
        <p:nvPicPr>
          <p:cNvPr id="426" name="EE-dft.png" descr="EE-dft.png"/>
          <p:cNvPicPr>
            <a:picLocks noChangeAspect="1"/>
          </p:cNvPicPr>
          <p:nvPr/>
        </p:nvPicPr>
        <p:blipFill>
          <a:blip r:embed="rId3">
            <a:extLst/>
          </a:blip>
          <a:srcRect l="50025" t="33020" r="6169" b="34278"/>
          <a:stretch>
            <a:fillRect/>
          </a:stretch>
        </p:blipFill>
        <p:spPr>
          <a:xfrm>
            <a:off x="14432498" y="8305270"/>
            <a:ext cx="9054625" cy="4485284"/>
          </a:xfrm>
          <a:prstGeom prst="rect">
            <a:avLst/>
          </a:prstGeom>
          <a:ln w="12700">
            <a:miter lim="400000"/>
          </a:ln>
        </p:spPr>
      </p:pic>
      <p:pic>
        <p:nvPicPr>
          <p:cNvPr id="427" name="EE-dft.png" descr="EE-dft.png"/>
          <p:cNvPicPr>
            <a:picLocks noChangeAspect="1"/>
          </p:cNvPicPr>
          <p:nvPr/>
        </p:nvPicPr>
        <p:blipFill>
          <a:blip r:embed="rId3">
            <a:extLst/>
          </a:blip>
          <a:srcRect l="0" t="33020" r="55969" b="34278"/>
          <a:stretch>
            <a:fillRect/>
          </a:stretch>
        </p:blipFill>
        <p:spPr>
          <a:xfrm>
            <a:off x="14268919" y="3894137"/>
            <a:ext cx="9101323" cy="4485283"/>
          </a:xfrm>
          <a:prstGeom prst="rect">
            <a:avLst/>
          </a:prstGeom>
          <a:ln w="12700">
            <a:miter lim="400000"/>
          </a:ln>
        </p:spPr>
      </p:pic>
      <p:sp>
        <p:nvSpPr>
          <p:cNvPr id="428" name="Beam"/>
          <p:cNvSpPr txBox="1"/>
          <p:nvPr/>
        </p:nvSpPr>
        <p:spPr>
          <a:xfrm>
            <a:off x="21958496" y="4227024"/>
            <a:ext cx="1109473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Beam</a:t>
            </a:r>
          </a:p>
        </p:txBody>
      </p:sp>
      <p:sp>
        <p:nvSpPr>
          <p:cNvPr id="429" name="Plasma"/>
          <p:cNvSpPr txBox="1"/>
          <p:nvPr/>
        </p:nvSpPr>
        <p:spPr>
          <a:xfrm>
            <a:off x="21760175" y="8629691"/>
            <a:ext cx="1370458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Plasma</a:t>
            </a:r>
          </a:p>
        </p:txBody>
      </p:sp>
      <p:sp>
        <p:nvSpPr>
          <p:cNvPr id="430" name="線"/>
          <p:cNvSpPr/>
          <p:nvPr/>
        </p:nvSpPr>
        <p:spPr>
          <a:xfrm>
            <a:off x="17436041" y="4103707"/>
            <a:ext cx="1" cy="635001"/>
          </a:xfrm>
          <a:prstGeom prst="line">
            <a:avLst/>
          </a:prstGeom>
          <a:ln w="50800">
            <a:solidFill>
              <a:srgbClr val="EB522B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31" name="線"/>
          <p:cNvSpPr/>
          <p:nvPr/>
        </p:nvSpPr>
        <p:spPr>
          <a:xfrm>
            <a:off x="19290241" y="4004240"/>
            <a:ext cx="1" cy="556668"/>
          </a:xfrm>
          <a:prstGeom prst="line">
            <a:avLst/>
          </a:prstGeom>
          <a:ln w="50800">
            <a:solidFill>
              <a:srgbClr val="EB522B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32" name="線"/>
          <p:cNvSpPr/>
          <p:nvPr/>
        </p:nvSpPr>
        <p:spPr>
          <a:xfrm>
            <a:off x="21144441" y="4255548"/>
            <a:ext cx="1" cy="912268"/>
          </a:xfrm>
          <a:prstGeom prst="line">
            <a:avLst/>
          </a:prstGeom>
          <a:ln w="50800">
            <a:solidFill>
              <a:srgbClr val="EB522B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33" name="線"/>
          <p:cNvSpPr/>
          <p:nvPr/>
        </p:nvSpPr>
        <p:spPr>
          <a:xfrm>
            <a:off x="23015574" y="4843091"/>
            <a:ext cx="1" cy="767683"/>
          </a:xfrm>
          <a:prstGeom prst="line">
            <a:avLst/>
          </a:prstGeom>
          <a:ln w="50800">
            <a:solidFill>
              <a:srgbClr val="EB522B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34" name="線"/>
          <p:cNvSpPr/>
          <p:nvPr/>
        </p:nvSpPr>
        <p:spPr>
          <a:xfrm>
            <a:off x="17512241" y="8396306"/>
            <a:ext cx="1" cy="635001"/>
          </a:xfrm>
          <a:prstGeom prst="line">
            <a:avLst/>
          </a:prstGeom>
          <a:ln w="50800">
            <a:solidFill>
              <a:srgbClr val="EB522B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35" name="線"/>
          <p:cNvSpPr/>
          <p:nvPr/>
        </p:nvSpPr>
        <p:spPr>
          <a:xfrm>
            <a:off x="19341041" y="8639143"/>
            <a:ext cx="1" cy="635001"/>
          </a:xfrm>
          <a:prstGeom prst="line">
            <a:avLst/>
          </a:prstGeom>
          <a:ln w="50800">
            <a:solidFill>
              <a:srgbClr val="EB522B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36" name="線"/>
          <p:cNvSpPr/>
          <p:nvPr/>
        </p:nvSpPr>
        <p:spPr>
          <a:xfrm>
            <a:off x="21271441" y="9361507"/>
            <a:ext cx="1" cy="635001"/>
          </a:xfrm>
          <a:prstGeom prst="line">
            <a:avLst/>
          </a:prstGeom>
          <a:ln w="50800">
            <a:solidFill>
              <a:srgbClr val="EB522B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37" name="線"/>
          <p:cNvSpPr/>
          <p:nvPr/>
        </p:nvSpPr>
        <p:spPr>
          <a:xfrm>
            <a:off x="23066375" y="9666307"/>
            <a:ext cx="0" cy="635001"/>
          </a:xfrm>
          <a:prstGeom prst="line">
            <a:avLst/>
          </a:prstGeom>
          <a:ln w="50800">
            <a:solidFill>
              <a:srgbClr val="EB522B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38" name="~5n MHz"/>
          <p:cNvSpPr txBox="1"/>
          <p:nvPr/>
        </p:nvSpPr>
        <p:spPr>
          <a:xfrm>
            <a:off x="15747539" y="11243536"/>
            <a:ext cx="1978534" cy="6348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3500">
                <a:solidFill>
                  <a:srgbClr val="EB522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~5n MHz</a:t>
            </a:r>
          </a:p>
        </p:txBody>
      </p:sp>
      <p:sp>
        <p:nvSpPr>
          <p:cNvPr id="439" name="Freq.  [MHz]"/>
          <p:cNvSpPr txBox="1"/>
          <p:nvPr/>
        </p:nvSpPr>
        <p:spPr>
          <a:xfrm>
            <a:off x="5079250" y="12386486"/>
            <a:ext cx="2112120" cy="49289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Freq.  [MHz]</a:t>
            </a:r>
          </a:p>
        </p:txBody>
      </p:sp>
      <p:sp>
        <p:nvSpPr>
          <p:cNvPr id="440" name="All modes are in real"/>
          <p:cNvSpPr txBox="1"/>
          <p:nvPr/>
        </p:nvSpPr>
        <p:spPr>
          <a:xfrm>
            <a:off x="6997622" y="11438352"/>
            <a:ext cx="3713989" cy="5604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3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All modes are in real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❖ Beam-plasma coupling oscillation induces emittance growth…"/>
          <p:cNvSpPr txBox="1"/>
          <p:nvPr>
            <p:ph type="body" idx="1"/>
          </p:nvPr>
        </p:nvSpPr>
        <p:spPr>
          <a:xfrm>
            <a:off x="876399" y="1817366"/>
            <a:ext cx="22631202" cy="8256011"/>
          </a:xfrm>
          <a:prstGeom prst="rect">
            <a:avLst/>
          </a:prstGeom>
        </p:spPr>
        <p:txBody>
          <a:bodyPr/>
          <a:lstStyle/>
          <a:p>
            <a:pPr>
              <a:defRPr sz="4500"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  <a:r>
              <a:t>❖ Beam-plasma coupling oscillation induces emittance growth</a:t>
            </a:r>
          </a:p>
          <a:p>
            <a:pPr/>
            <a:r>
              <a:t>  Strong coupling oscillation could potentially occur in actual systems</a:t>
            </a:r>
          </a:p>
        </p:txBody>
      </p:sp>
      <p:grpSp>
        <p:nvGrpSpPr>
          <p:cNvPr id="445" name="グループ"/>
          <p:cNvGrpSpPr/>
          <p:nvPr/>
        </p:nvGrpSpPr>
        <p:grpSpPr>
          <a:xfrm>
            <a:off x="7072735" y="4489720"/>
            <a:ext cx="16915412" cy="3615064"/>
            <a:chOff x="0" y="0"/>
            <a:chExt cx="16915410" cy="3615063"/>
          </a:xfrm>
        </p:grpSpPr>
        <p:pic>
          <p:nvPicPr>
            <p:cNvPr id="443" name="EE-ext.svg" descr="EE-ext.sv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33893" r="0" b="39524"/>
            <a:stretch>
              <a:fillRect/>
            </a:stretch>
          </p:blipFill>
          <p:spPr>
            <a:xfrm>
              <a:off x="0" y="37454"/>
              <a:ext cx="16915411" cy="357761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44" name="EE-ext.svg" descr="EE-ext.sv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6291" t="33649" r="0" b="39642"/>
            <a:stretch>
              <a:fillRect/>
            </a:stretch>
          </p:blipFill>
          <p:spPr>
            <a:xfrm>
              <a:off x="1064277" y="0"/>
              <a:ext cx="15851134" cy="359459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46" name="I. Yamada et al., 7th ICFA Mini-Workshop on Space Charge,  30 Sep. — 2 Oct. 2026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I. Yamada et al., 7th ICFA Mini-Workshop on Space Charge,  30 Sep. — 2 Oct. 2026 </a:t>
            </a:r>
          </a:p>
        </p:txBody>
      </p:sp>
      <p:sp>
        <p:nvSpPr>
          <p:cNvPr id="447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59" name="グループ"/>
          <p:cNvGrpSpPr/>
          <p:nvPr/>
        </p:nvGrpSpPr>
        <p:grpSpPr>
          <a:xfrm>
            <a:off x="7386602" y="8100215"/>
            <a:ext cx="17468134" cy="5729429"/>
            <a:chOff x="0" y="0"/>
            <a:chExt cx="17468133" cy="5729427"/>
          </a:xfrm>
        </p:grpSpPr>
        <p:pic>
          <p:nvPicPr>
            <p:cNvPr id="448" name="EE-ext.svg" descr="EE-ext.svg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0" r="0" b="19658"/>
            <a:stretch>
              <a:fillRect/>
            </a:stretch>
          </p:blipFill>
          <p:spPr>
            <a:xfrm>
              <a:off x="0" y="0"/>
              <a:ext cx="16557571" cy="37863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49" name="20"/>
            <p:cNvSpPr/>
            <p:nvPr/>
          </p:nvSpPr>
          <p:spPr>
            <a:xfrm>
              <a:off x="3909612" y="4042731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 sz="30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20</a:t>
              </a:r>
            </a:p>
          </p:txBody>
        </p:sp>
        <p:sp>
          <p:nvSpPr>
            <p:cNvPr id="450" name="線"/>
            <p:cNvSpPr/>
            <p:nvPr/>
          </p:nvSpPr>
          <p:spPr>
            <a:xfrm flipV="1">
              <a:off x="3905998" y="3578868"/>
              <a:ext cx="1" cy="20189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451" name="40"/>
            <p:cNvSpPr/>
            <p:nvPr/>
          </p:nvSpPr>
          <p:spPr>
            <a:xfrm>
              <a:off x="6980472" y="4024951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 sz="30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40</a:t>
              </a:r>
            </a:p>
          </p:txBody>
        </p:sp>
        <p:sp>
          <p:nvSpPr>
            <p:cNvPr id="452" name="線"/>
            <p:cNvSpPr/>
            <p:nvPr/>
          </p:nvSpPr>
          <p:spPr>
            <a:xfrm flipV="1">
              <a:off x="6976857" y="3561088"/>
              <a:ext cx="1" cy="20189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453" name="60"/>
            <p:cNvSpPr/>
            <p:nvPr/>
          </p:nvSpPr>
          <p:spPr>
            <a:xfrm>
              <a:off x="10051333" y="4032571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 sz="30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60</a:t>
              </a:r>
            </a:p>
          </p:txBody>
        </p:sp>
        <p:sp>
          <p:nvSpPr>
            <p:cNvPr id="454" name="線"/>
            <p:cNvSpPr/>
            <p:nvPr/>
          </p:nvSpPr>
          <p:spPr>
            <a:xfrm flipV="1">
              <a:off x="10047717" y="3568708"/>
              <a:ext cx="1" cy="20189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455" name="80"/>
            <p:cNvSpPr/>
            <p:nvPr/>
          </p:nvSpPr>
          <p:spPr>
            <a:xfrm>
              <a:off x="13129813" y="4032571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 sz="30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80</a:t>
              </a:r>
            </a:p>
          </p:txBody>
        </p:sp>
        <p:sp>
          <p:nvSpPr>
            <p:cNvPr id="456" name="線"/>
            <p:cNvSpPr/>
            <p:nvPr/>
          </p:nvSpPr>
          <p:spPr>
            <a:xfrm flipV="1">
              <a:off x="13126198" y="3568708"/>
              <a:ext cx="1" cy="20189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457" name="100"/>
            <p:cNvSpPr/>
            <p:nvPr/>
          </p:nvSpPr>
          <p:spPr>
            <a:xfrm>
              <a:off x="16198133" y="4020829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 sz="30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100</a:t>
              </a:r>
            </a:p>
          </p:txBody>
        </p:sp>
        <p:sp>
          <p:nvSpPr>
            <p:cNvPr id="458" name="Time [us]"/>
            <p:cNvSpPr/>
            <p:nvPr/>
          </p:nvSpPr>
          <p:spPr>
            <a:xfrm>
              <a:off x="8516098" y="4459427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1" sz="30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Time [us]</a:t>
              </a:r>
            </a:p>
          </p:txBody>
        </p:sp>
      </p:grpSp>
      <p:sp>
        <p:nvSpPr>
          <p:cNvPr id="460" name="Simplified model…"/>
          <p:cNvSpPr txBox="1"/>
          <p:nvPr/>
        </p:nvSpPr>
        <p:spPr>
          <a:xfrm>
            <a:off x="616580" y="5173397"/>
            <a:ext cx="6325596" cy="22477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i="1" sz="35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Simplified model</a:t>
            </a:r>
          </a:p>
          <a:p>
            <a:pPr>
              <a:defRPr sz="35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KV</a:t>
            </a:r>
          </a:p>
          <a:p>
            <a:pPr>
              <a:defRPr sz="35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H</a:t>
            </a:r>
            <a:r>
              <a:rPr baseline="-5999"/>
              <a:t>2</a:t>
            </a:r>
            <a:r>
              <a:t> gas, uniform at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10</a:t>
            </a:r>
            <a:r>
              <a:rPr b="1" baseline="31999">
                <a:latin typeface="Helvetica Neue"/>
                <a:ea typeface="Helvetica Neue"/>
                <a:cs typeface="Helvetica Neue"/>
                <a:sym typeface="Helvetica Neue"/>
              </a:rPr>
              <a:t>-3</a:t>
            </a:r>
            <a:r>
              <a:t> / </a:t>
            </a:r>
            <a:r>
              <a:rPr b="1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10</a:t>
            </a:r>
            <a:r>
              <a:rPr b="1" baseline="31999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-1</a:t>
            </a:r>
            <a:r>
              <a:t>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Pa</a:t>
            </a:r>
          </a:p>
          <a:p>
            <a:pPr>
              <a:defRPr sz="35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uniform linear focusing</a:t>
            </a:r>
          </a:p>
        </p:txBody>
      </p:sp>
      <p:sp>
        <p:nvSpPr>
          <p:cNvPr id="461" name="Actual J-PARC LEBT model…"/>
          <p:cNvSpPr txBox="1"/>
          <p:nvPr/>
        </p:nvSpPr>
        <p:spPr>
          <a:xfrm>
            <a:off x="672841" y="8499895"/>
            <a:ext cx="5942141" cy="33018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i="1" sz="35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Actual J-PARC LEBT model</a:t>
            </a:r>
          </a:p>
          <a:p>
            <a:pPr>
              <a:defRPr sz="35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Gaussian</a:t>
            </a:r>
          </a:p>
          <a:p>
            <a:pPr>
              <a:defRPr sz="35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H</a:t>
            </a:r>
            <a:r>
              <a:rPr baseline="-5999"/>
              <a:t>2</a:t>
            </a:r>
            <a:r>
              <a:t> gas, strong z-dependance</a:t>
            </a:r>
          </a:p>
          <a:p>
            <a:pPr>
              <a:defRPr sz="35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in range of 1 - 10</a:t>
            </a:r>
            <a:r>
              <a:rPr baseline="31999"/>
              <a:t>-4</a:t>
            </a:r>
            <a:r>
              <a:t> Pa</a:t>
            </a:r>
          </a:p>
          <a:p>
            <a:pPr>
              <a:defRPr sz="35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t>2 solenoids focusing</a:t>
            </a:r>
          </a:p>
        </p:txBody>
      </p:sp>
      <p:sp>
        <p:nvSpPr>
          <p:cNvPr id="462" name="almost no plasma"/>
          <p:cNvSpPr txBox="1"/>
          <p:nvPr/>
        </p:nvSpPr>
        <p:spPr>
          <a:xfrm>
            <a:off x="8756970" y="6305183"/>
            <a:ext cx="3638741" cy="6098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500">
                <a:solidFill>
                  <a:srgbClr val="145AE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almost no plasma</a:t>
            </a:r>
          </a:p>
        </p:txBody>
      </p:sp>
      <p:sp>
        <p:nvSpPr>
          <p:cNvPr id="463" name="線"/>
          <p:cNvSpPr/>
          <p:nvPr/>
        </p:nvSpPr>
        <p:spPr>
          <a:xfrm flipH="1">
            <a:off x="8378825" y="6778655"/>
            <a:ext cx="336321" cy="358746"/>
          </a:xfrm>
          <a:prstGeom prst="line">
            <a:avLst/>
          </a:prstGeom>
          <a:ln w="50800">
            <a:solidFill>
              <a:srgbClr val="145AE6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64" name="with plasma, but no coupling oscillation =&gt; slight growth"/>
          <p:cNvSpPr txBox="1"/>
          <p:nvPr/>
        </p:nvSpPr>
        <p:spPr>
          <a:xfrm>
            <a:off x="8987124" y="7408142"/>
            <a:ext cx="11309033" cy="6098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3500">
                <a:solidFill>
                  <a:srgbClr val="145AE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with plasma, but no coupling oscillation =&gt; slight growth</a:t>
            </a:r>
          </a:p>
        </p:txBody>
      </p:sp>
      <p:sp>
        <p:nvSpPr>
          <p:cNvPr id="465" name="線"/>
          <p:cNvSpPr/>
          <p:nvPr/>
        </p:nvSpPr>
        <p:spPr>
          <a:xfrm flipV="1">
            <a:off x="11142815" y="7090832"/>
            <a:ext cx="558856" cy="428438"/>
          </a:xfrm>
          <a:prstGeom prst="line">
            <a:avLst/>
          </a:prstGeom>
          <a:ln w="50800">
            <a:solidFill>
              <a:srgbClr val="145AE6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66" name="coupling oscillation induces big growth"/>
          <p:cNvSpPr txBox="1"/>
          <p:nvPr/>
        </p:nvSpPr>
        <p:spPr>
          <a:xfrm>
            <a:off x="15149801" y="4081179"/>
            <a:ext cx="8416227" cy="6348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3500">
                <a:solidFill>
                  <a:srgbClr val="EB522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coupling oscillation induces big growth</a:t>
            </a:r>
          </a:p>
        </p:txBody>
      </p:sp>
      <p:sp>
        <p:nvSpPr>
          <p:cNvPr id="467" name="(small emittance due to beam loss)"/>
          <p:cNvSpPr txBox="1"/>
          <p:nvPr/>
        </p:nvSpPr>
        <p:spPr>
          <a:xfrm>
            <a:off x="8301114" y="8504639"/>
            <a:ext cx="7022720" cy="6098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5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(small emittance due to beam loss)</a:t>
            </a:r>
          </a:p>
        </p:txBody>
      </p:sp>
      <p:sp>
        <p:nvSpPr>
          <p:cNvPr id="468" name="線"/>
          <p:cNvSpPr/>
          <p:nvPr/>
        </p:nvSpPr>
        <p:spPr>
          <a:xfrm flipH="1">
            <a:off x="8895291" y="9249070"/>
            <a:ext cx="358216" cy="1808397"/>
          </a:xfrm>
          <a:prstGeom prst="line">
            <a:avLst/>
          </a:prstGeom>
          <a:ln w="508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69" name="Numerical Result 2: Effect of Coupling on Beam Emittanc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389572">
              <a:defRPr spc="0" sz="5880">
                <a:effectLst>
                  <a:outerShdw sx="100000" sy="100000" kx="0" ky="0" algn="b" rotWithShape="0" blurRad="186690" dist="0" dir="18900000">
                    <a:srgbClr val="1563FF">
                      <a:alpha val="49700"/>
                    </a:srgbClr>
                  </a:outerShdw>
                </a:effectLst>
              </a:defRPr>
            </a:lvl1pPr>
          </a:lstStyle>
          <a:p>
            <a:pPr/>
            <a:r>
              <a:t>Numerical Result 2: Effect of Coupling on Beam Emittance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Summar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389572">
              <a:defRPr spc="0" sz="5880">
                <a:effectLst>
                  <a:outerShdw sx="100000" sy="100000" kx="0" ky="0" algn="b" rotWithShape="0" blurRad="186690" dist="0" dir="18900000">
                    <a:srgbClr val="1563FF">
                      <a:alpha val="49700"/>
                    </a:srgbClr>
                  </a:outerShdw>
                </a:effectLst>
              </a:defRPr>
            </a:lvl1pPr>
          </a:lstStyle>
          <a:p>
            <a:pPr/>
            <a:r>
              <a:t>Summary</a:t>
            </a:r>
          </a:p>
        </p:txBody>
      </p:sp>
      <p:sp>
        <p:nvSpPr>
          <p:cNvPr id="472" name="I. Yamada et al., 7th ICFA Mini-Workshop on Space Charge,  30 Sep. — 2 Oct. 2026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I. Yamada et al., 7th ICFA Mini-Workshop on Space Charge,  30 Sep. — 2 Oct. 2026 </a:t>
            </a:r>
          </a:p>
        </p:txBody>
      </p:sp>
      <p:sp>
        <p:nvSpPr>
          <p:cNvPr id="473" name="❖ Beam-Plasma coupling oscillation was studied with numerical and analytical approaches     &gt;&gt; Both approaches are consistent and support coupling oscillation     &gt;&gt; It was found coupling could potentially occur in actual systems…"/>
          <p:cNvSpPr txBox="1"/>
          <p:nvPr>
            <p:ph type="body" idx="1"/>
          </p:nvPr>
        </p:nvSpPr>
        <p:spPr>
          <a:xfrm>
            <a:off x="876399" y="1815594"/>
            <a:ext cx="22631202" cy="7293550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❖ Beam-Plasma coupling oscillation was studied with numerical and analytical approaches</a:t>
            </a:r>
            <a:br/>
            <a:r>
              <a:t>    &gt;&gt; Both approaches are consistent and support coupling oscillation</a:t>
            </a:r>
            <a:br/>
            <a:r>
              <a:t>    &gt;&gt; It was found coupling could potentially occur in actual systems</a:t>
            </a:r>
          </a:p>
          <a:p>
            <a:pPr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❖</a:t>
            </a:r>
            <a:r>
              <a:rPr>
                <a:solidFill>
                  <a:srgbClr val="FF410C"/>
                </a:solidFill>
              </a:rPr>
              <a:t> Coupling oscillation could increase beam emittance</a:t>
            </a:r>
            <a:br>
              <a:rPr>
                <a:solidFill>
                  <a:srgbClr val="FF410C"/>
                </a:solidFill>
              </a:rPr>
            </a:br>
            <a:r>
              <a:rPr>
                <a:solidFill>
                  <a:srgbClr val="FF410C"/>
                </a:solidFill>
              </a:rPr>
              <a:t>    but it has not been confirmed that coupling contributes the measured growth</a:t>
            </a:r>
          </a:p>
          <a:p>
            <a:pPr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❖ Higher gas pressure induces stronger coupling and emittance growth</a:t>
            </a:r>
            <a:br/>
            <a:r>
              <a:t>    &gt;&gt; Coupling should be taken into consideration for gas injection</a:t>
            </a:r>
          </a:p>
          <a:p>
            <a:pPr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❖ We will try to measure the coupling effect</a:t>
            </a:r>
          </a:p>
        </p:txBody>
      </p:sp>
      <p:sp>
        <p:nvSpPr>
          <p:cNvPr id="474" name="スライド番号"/>
          <p:cNvSpPr txBox="1"/>
          <p:nvPr>
            <p:ph type="sldNum" sz="quarter" idx="2"/>
          </p:nvPr>
        </p:nvSpPr>
        <p:spPr>
          <a:xfrm>
            <a:off x="23693890" y="-14772"/>
            <a:ext cx="584412" cy="635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75" name="方程式"/>
          <p:cNvSpPr txBox="1"/>
          <p:nvPr/>
        </p:nvSpPr>
        <p:spPr>
          <a:xfrm>
            <a:off x="5107517" y="11191759"/>
            <a:ext cx="11227278" cy="1772413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χ</m:t>
                      </m:r>
                    </m:e>
                    <m:sub>
                      <m:r>
                        <m:rPr>
                          <m:sty m:val="p"/>
                        </m:rP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</m:sub>
                  </m:sSub>
                  <m:r>
                    <a:rPr xmlns:a="http://schemas.openxmlformats.org/drawingml/2006/main" sz="3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sSub>
                    <m:e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η</m:t>
                      </m:r>
                    </m:e>
                    <m:sub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</m:sub>
                  </m:sSub>
                  <m:f>
                    <m:fPr>
                      <m:ctrlP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num>
                    <m:den>
                      <m:sSup>
                        <m:e>
                          <m:sSub>
                            <m:e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k</m:t>
                              </m:r>
                            </m:e>
                            <m:sub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sub>
                          </m:sSub>
                        </m:e>
                        <m:sup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e>
                          <m:sSub>
                            <m:e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k</m:t>
                              </m:r>
                            </m:e>
                            <m:sub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z</m:t>
                              </m:r>
                            </m:sub>
                          </m:sSub>
                        </m:e>
                        <m:sup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den>
                  </m:f>
                  <m:f>
                    <m:fPr>
                      <m:ctrlP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sSup>
                        <m:e>
                          <m:sSub>
                            <m:e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Z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</m:sub>
                          </m:sSub>
                        </m:e>
                        <m:sup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num>
                    <m:den>
                      <m:sSub>
                        <m:e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sub>
                      </m:sSub>
                    </m:den>
                  </m:f>
                  <m:limUpp>
                    <m:e>
                      <m:limLow>
                        <m:e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∑</m:t>
                          </m:r>
                        </m:e>
                        <m:lim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</m:t>
                          </m:r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-</m:t>
                          </m:r>
                          <m:r>
                            <m:rPr>
                              <m:sty m:val="p"/>
                            </m:rP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lim>
                      </m:limLow>
                    </m:e>
                    <m:lim>
                      <m:r>
                        <m:rPr>
                          <m:sty m:val="p"/>
                        </m:rP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∞</m:t>
                      </m:r>
                    </m:lim>
                  </m:limUpp>
                  <m:d>
                    <m:dPr>
                      <m:ctrlP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{"/>
                      <m:endChr m:val="}"/>
                    </m:dPr>
                    <m:e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f>
                        <m:fPr>
                          <m:ctrlP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  <m:type m:val="bar"/>
                        </m:fPr>
                        <m:num>
                          <m:sSub>
                            <m:e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k</m:t>
                              </m:r>
                            </m:e>
                            <m:sub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sub>
                          </m:sSub>
                          <m:sSub>
                            <m:e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J</m:t>
                              </m:r>
                            </m:e>
                            <m:sub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sub>
                          </m:sSub>
                          <m:d>
                            <m:dPr>
                              <m:ctrlP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J</m:t>
                                  </m:r>
                                </m:e>
                                <m:sub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l</m:t>
                                  </m:r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e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J</m:t>
                                  </m:r>
                                </m:e>
                                <m:sub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l</m:t>
                                  </m:r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-</m:t>
                                  </m:r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ω</m:t>
                          </m:r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-</m:t>
                          </m:r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</m:t>
                          </m:r>
                          <m:sSub>
                            <m:e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  <m:sub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  <m:type m:val="bar"/>
                        </m:fPr>
                        <m:num>
                          <m:sSup>
                            <m:e>
                              <m:sSub>
                                <m:e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k</m:t>
                                  </m:r>
                                </m:e>
                                <m:sub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z</m:t>
                                  </m:r>
                                </m:sub>
                              </m:sSub>
                            </m:e>
                            <m:sup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e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v</m:t>
                              </m:r>
                            </m:e>
                            <m:sub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⊥</m:t>
                              </m:r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</m:sub>
                          </m:sSub>
                          <m:d>
                            <m:dPr>
                              <m:ctrlP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e>
                                  <m:sSub>
                                    <m:e>
                                      <m:r>
                                        <a:rPr xmlns:a="http://schemas.openxmlformats.org/drawingml/2006/main" sz="3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J</m:t>
                                      </m:r>
                                    </m:e>
                                    <m:sub>
                                      <m:r>
                                        <a:rPr xmlns:a="http://schemas.openxmlformats.org/drawingml/2006/main" sz="3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l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-</m:t>
                              </m:r>
                              <m:sSub>
                                <m:e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J</m:t>
                                  </m:r>
                                </m:e>
                                <m:sub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l</m:t>
                                  </m:r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e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J</m:t>
                                  </m:r>
                                </m:e>
                                <m:sub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l</m:t>
                                  </m:r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-</m:t>
                                  </m:r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ω</m:t>
                          </m:r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-</m:t>
                          </m:r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</m:t>
                          </m:r>
                          <m:sSub>
                            <m:e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  <m:sub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p>
                            <m:e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e>
                  </m:d>
                </m:oMath>
              </m:oMathPara>
            </a14:m>
            <a:endParaRPr sz="3000"/>
          </a:p>
        </p:txBody>
      </p:sp>
      <p:sp>
        <p:nvSpPr>
          <p:cNvPr id="476" name="方程式"/>
          <p:cNvSpPr txBox="1"/>
          <p:nvPr/>
        </p:nvSpPr>
        <p:spPr>
          <a:xfrm>
            <a:off x="5120161" y="9928197"/>
            <a:ext cx="5171880" cy="102705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χ</m:t>
                      </m:r>
                    </m:e>
                    <m:sub>
                      <m:r>
                        <m:rPr>
                          <m:sty m:val="p"/>
                        </m:rP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</m:sub>
                  </m:sSub>
                  <m:r>
                    <a:rPr xmlns:a="http://schemas.openxmlformats.org/drawingml/2006/main" sz="3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sSub>
                    <m:e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η</m:t>
                      </m:r>
                    </m:e>
                    <m:sub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</m:sub>
                  </m:sSub>
                  <m:f>
                    <m:fPr>
                      <m:ctrlP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sSup>
                        <m:e>
                          <m:sSub>
                            <m:e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Z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</m:sub>
                          </m:sSub>
                        </m:e>
                        <m:sup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num>
                    <m:den>
                      <m:sSub>
                        <m:e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sub>
                      </m:sSub>
                    </m:den>
                  </m:f>
                  <m:f>
                    <m:fPr>
                      <m:ctrlP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num>
                    <m:den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sSub>
                        <m:e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k</m:t>
                          </m:r>
                        </m:e>
                        <m:sub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z</m:t>
                          </m:r>
                        </m:sub>
                      </m:sSub>
                      <m:sSub>
                        <m:e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β</m:t>
                          </m:r>
                        </m:e>
                        <m:sub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sub>
                      </m:sSub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  <m:sSup>
                        <m:e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e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k</m:t>
                          </m:r>
                        </m:e>
                        <m:sub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r</m:t>
                          </m:r>
                        </m:sub>
                      </m:sSub>
                      <m:sSub>
                        <m:e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v</m:t>
                          </m:r>
                        </m:e>
                        <m:sub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⊥</m:t>
                          </m:r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sub>
                      </m:sSub>
                      <m:sSup>
                        <m:e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den>
                  </m:f>
                </m:oMath>
              </m:oMathPara>
            </a14:m>
            <a:endParaRPr sz="3000"/>
          </a:p>
        </p:txBody>
      </p:sp>
      <p:sp>
        <p:nvSpPr>
          <p:cNvPr id="477" name="方程式"/>
          <p:cNvSpPr txBox="1"/>
          <p:nvPr/>
        </p:nvSpPr>
        <p:spPr>
          <a:xfrm>
            <a:off x="1410952" y="8578846"/>
            <a:ext cx="5390763" cy="1366839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d>
                    <m:dPr>
                      <m:ctrlPr>
                        <a:rPr xmlns:a="http://schemas.openxmlformats.org/drawingml/2006/main" sz="3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</m:dPr>
                    <m:e>
                      <m:m>
                        <m:mPr>
                          <m:ctrlPr>
                            <a:rPr xmlns:a="http://schemas.openxmlformats.org/drawingml/2006/main" sz="3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  <m:baseJc m:val="center"/>
                          <m:plcHide m:val="on"/>
                          <m:mcs>
                            <m:mc>
                              <m:mcPr>
                                <m:count m:val="3"/>
                                <m:mcJc m:val="center"/>
                              </m:mcPr>
                            </m:mc>
                          </m:mcs>
                        </m:mPr>
                        <m:mr>
                          <m:e>
                            <m:sSub>
                              <m:e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3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χ</m:t>
                                </m:r>
                              </m:e>
                              <m:sub>
                                <m:argPr>
                                  <m:scrLvl m:val="0"/>
                                </m:argPr>
                                <m:r>
                                  <m:rPr>
                                    <m:sty m:val="p"/>
                                  </m:rPr>
                                  <a:rPr xmlns:a="http://schemas.openxmlformats.org/drawingml/2006/main" sz="3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b</m:t>
                                </m:r>
                              </m:sub>
                            </m:sSub>
                            <m:r>
                              <a:rPr xmlns:a="http://schemas.openxmlformats.org/drawingml/2006/main" sz="3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-</m:t>
                            </m:r>
                            <m:r>
                              <a:rPr xmlns:a="http://schemas.openxmlformats.org/drawingml/2006/main" sz="3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/>
                          <m:e>
                            <m:sSub>
                              <m:e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3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χ</m:t>
                                </m:r>
                              </m:e>
                              <m:sub>
                                <m:argPr>
                                  <m:scrLvl m:val="0"/>
                                </m:argPr>
                                <m:r>
                                  <m:rPr>
                                    <m:sty m:val="p"/>
                                  </m:rPr>
                                  <a:rPr xmlns:a="http://schemas.openxmlformats.org/drawingml/2006/main" sz="3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b</m:t>
                                </m:r>
                              </m:sub>
                            </m:sSub>
                          </m:e>
                        </m:mr>
                        <m:mr>
                          <m:e>
                            <m:sSub>
                              <m:e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3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χ</m:t>
                                </m:r>
                              </m:e>
                              <m:sub>
                                <m:argPr>
                                  <m:scrLvl m:val="0"/>
                                </m:argPr>
                                <m:r>
                                  <m:rPr>
                                    <m:sty m:val="p"/>
                                  </m:rPr>
                                  <a:rPr xmlns:a="http://schemas.openxmlformats.org/drawingml/2006/main" sz="3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sub>
                            </m:sSub>
                          </m:e>
                          <m:e/>
                          <m:e>
                            <m:sSub>
                              <m:e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3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χ</m:t>
                                </m:r>
                              </m:e>
                              <m:sub>
                                <m:argPr>
                                  <m:scrLvl m:val="0"/>
                                </m:argPr>
                                <m:r>
                                  <m:rPr>
                                    <m:sty m:val="p"/>
                                  </m:rPr>
                                  <a:rPr xmlns:a="http://schemas.openxmlformats.org/drawingml/2006/main" sz="3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sub>
                            </m:sSub>
                            <m:r>
                              <a:rPr xmlns:a="http://schemas.openxmlformats.org/drawingml/2006/main" sz="3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-</m:t>
                            </m:r>
                            <m:r>
                              <a:rPr xmlns:a="http://schemas.openxmlformats.org/drawingml/2006/main" sz="3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mr>
                      </m:m>
                    </m:e>
                  </m:d>
                  <m:d>
                    <m:dPr>
                      <m:ctrlPr>
                        <a:rPr xmlns:a="http://schemas.openxmlformats.org/drawingml/2006/main" sz="3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</m:dPr>
                    <m:e>
                      <m:eqArr>
                        <m:eqArrPr>
                          <m:ctrlPr>
                            <a:rPr xmlns:a="http://schemas.openxmlformats.org/drawingml/2006/main" sz="3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sSub>
                            <m:e>
                              <m:argPr>
                                <m:scrLvl m:val="0"/>
                              </m:argPr>
                              <m:r>
                                <a:rPr xmlns:a="http://schemas.openxmlformats.org/drawingml/2006/main" sz="3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ρ</m:t>
                              </m:r>
                            </m:e>
                            <m:sub>
                              <m:argPr>
                                <m:scrLvl m:val="0"/>
                              </m:argPr>
                              <m:r>
                                <m:rPr>
                                  <m:sty m:val="p"/>
                                </m:rPr>
                                <a:rPr xmlns:a="http://schemas.openxmlformats.org/drawingml/2006/main" sz="3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</m:sub>
                          </m:sSub>
                        </m:e>
                        <m:e>
                          <m:sSub>
                            <m:e>
                              <m:argPr>
                                <m:scrLvl m:val="0"/>
                              </m:argPr>
                              <m:r>
                                <a:rPr xmlns:a="http://schemas.openxmlformats.org/drawingml/2006/main" sz="3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ρ</m:t>
                              </m:r>
                            </m:e>
                            <m:sub>
                              <m:argPr>
                                <m:scrLvl m:val="0"/>
                              </m:argPr>
                              <m:r>
                                <m:rPr>
                                  <m:sty m:val="p"/>
                                </m:rPr>
                                <a:rPr xmlns:a="http://schemas.openxmlformats.org/drawingml/2006/main" sz="3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p</m:t>
                              </m:r>
                            </m:sub>
                          </m:sSub>
                        </m:e>
                      </m:eqArr>
                    </m:e>
                  </m:d>
                  <m:r>
                    <a:rPr xmlns:a="http://schemas.openxmlformats.org/drawingml/2006/main" sz="35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35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0</m:t>
                  </m:r>
                </m:oMath>
              </m:oMathPara>
            </a14:m>
            <a:endParaRPr sz="3500"/>
          </a:p>
        </p:txBody>
      </p:sp>
      <p:sp>
        <p:nvSpPr>
          <p:cNvPr id="478" name="w/o unperturbed field:"/>
          <p:cNvSpPr txBox="1"/>
          <p:nvPr/>
        </p:nvSpPr>
        <p:spPr>
          <a:xfrm>
            <a:off x="983653" y="10197133"/>
            <a:ext cx="3875152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w/o unperturbed field:</a:t>
            </a:r>
          </a:p>
        </p:txBody>
      </p:sp>
      <p:sp>
        <p:nvSpPr>
          <p:cNvPr id="479" name="with unperturbed field:"/>
          <p:cNvSpPr txBox="1"/>
          <p:nvPr/>
        </p:nvSpPr>
        <p:spPr>
          <a:xfrm>
            <a:off x="948220" y="11833255"/>
            <a:ext cx="3946018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with unperturbed field:</a:t>
            </a:r>
          </a:p>
        </p:txBody>
      </p:sp>
      <p:sp>
        <p:nvSpPr>
          <p:cNvPr id="480" name="Beam…"/>
          <p:cNvSpPr txBox="1"/>
          <p:nvPr/>
        </p:nvSpPr>
        <p:spPr>
          <a:xfrm>
            <a:off x="22550119" y="5629209"/>
            <a:ext cx="1453897" cy="10303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b="1" sz="3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Beam</a:t>
            </a:r>
          </a:p>
          <a:p>
            <a:pPr algn="l">
              <a:defRPr b="1" sz="3000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Plasma</a:t>
            </a:r>
          </a:p>
        </p:txBody>
      </p:sp>
      <p:pic>
        <p:nvPicPr>
          <p:cNvPr id="481" name="EE_1e+19.gif" descr="EE_1e+19.gif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373721" y="6679369"/>
            <a:ext cx="7787089" cy="6229672"/>
          </a:xfrm>
          <a:prstGeom prst="rect">
            <a:avLst/>
          </a:prstGeom>
          <a:ln w="12700">
            <a:miter lim="400000"/>
          </a:ln>
        </p:spPr>
      </p:pic>
      <p:sp>
        <p:nvSpPr>
          <p:cNvPr id="482" name="high pressure: 0.1 Pa"/>
          <p:cNvSpPr txBox="1"/>
          <p:nvPr/>
        </p:nvSpPr>
        <p:spPr>
          <a:xfrm>
            <a:off x="18410271" y="6320657"/>
            <a:ext cx="3713989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3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high pressure: 0.1 Pa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Summar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2389572">
              <a:defRPr spc="0" sz="5880">
                <a:effectLst>
                  <a:outerShdw sx="100000" sy="100000" kx="0" ky="0" algn="b" rotWithShape="0" blurRad="186690" dist="0" dir="18900000">
                    <a:srgbClr val="1563FF">
                      <a:alpha val="49700"/>
                    </a:srgbClr>
                  </a:outerShdw>
                </a:effectLst>
              </a:defRPr>
            </a:lvl1pPr>
          </a:lstStyle>
          <a:p>
            <a:pPr/>
            <a:r>
              <a:t>Summary</a:t>
            </a:r>
          </a:p>
        </p:txBody>
      </p:sp>
      <p:sp>
        <p:nvSpPr>
          <p:cNvPr id="485" name="I. Yamada et al., 7th ICFA Mini-Workshop on Space Charge,  30 Sep. — 2 Oct. 2026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I. Yamada et al., 7th ICFA Mini-Workshop on Space Charge,  30 Sep. — 2 Oct. 2026 </a:t>
            </a:r>
          </a:p>
        </p:txBody>
      </p:sp>
      <p:sp>
        <p:nvSpPr>
          <p:cNvPr id="486" name="❖ Beam-Plasma coupling oscillation was studied with numerical and analytical approaches     &gt;&gt; Both approaches are consistent and support coupling oscillation     &gt;&gt; It was found coupling could potentially occur in actual systems…"/>
          <p:cNvSpPr txBox="1"/>
          <p:nvPr>
            <p:ph type="body" idx="1"/>
          </p:nvPr>
        </p:nvSpPr>
        <p:spPr>
          <a:xfrm>
            <a:off x="876399" y="1815594"/>
            <a:ext cx="22631202" cy="7293550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❖ Beam-Plasma coupling oscillation was studied with numerical and analytical approaches</a:t>
            </a:r>
            <a:br/>
            <a:r>
              <a:t>    &gt;&gt; Both approaches are consistent and support coupling oscillation</a:t>
            </a:r>
            <a:br/>
            <a:r>
              <a:t>    &gt;&gt; It was found coupling could potentially occur in actual systems</a:t>
            </a:r>
          </a:p>
          <a:p>
            <a:pPr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❖</a:t>
            </a:r>
            <a:r>
              <a:rPr>
                <a:solidFill>
                  <a:srgbClr val="FF410C"/>
                </a:solidFill>
              </a:rPr>
              <a:t> Coupling oscillation could increase beam emittance</a:t>
            </a:r>
            <a:br>
              <a:rPr>
                <a:solidFill>
                  <a:srgbClr val="FF410C"/>
                </a:solidFill>
              </a:rPr>
            </a:br>
            <a:r>
              <a:rPr>
                <a:solidFill>
                  <a:srgbClr val="FF410C"/>
                </a:solidFill>
              </a:rPr>
              <a:t>    but it has not been confirmed that coupling contributes the measured growth</a:t>
            </a:r>
          </a:p>
          <a:p>
            <a:pPr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❖ Higher gas pressure induces stronger coupling and emittance growth</a:t>
            </a:r>
            <a:br/>
            <a:r>
              <a:t>    &gt;&gt; Coupling should be taken into consideration for gas injection</a:t>
            </a:r>
          </a:p>
          <a:p>
            <a:pPr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❖ We will try to measure the coupling effect</a:t>
            </a:r>
          </a:p>
        </p:txBody>
      </p:sp>
      <p:sp>
        <p:nvSpPr>
          <p:cNvPr id="487" name="スライド番号"/>
          <p:cNvSpPr txBox="1"/>
          <p:nvPr>
            <p:ph type="sldNum" sz="quarter" idx="2"/>
          </p:nvPr>
        </p:nvSpPr>
        <p:spPr>
          <a:xfrm>
            <a:off x="23867523" y="-14772"/>
            <a:ext cx="410779" cy="635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88" name="方程式"/>
          <p:cNvSpPr txBox="1"/>
          <p:nvPr/>
        </p:nvSpPr>
        <p:spPr>
          <a:xfrm>
            <a:off x="5107517" y="11191759"/>
            <a:ext cx="11227278" cy="1772413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χ</m:t>
                      </m:r>
                    </m:e>
                    <m:sub>
                      <m:r>
                        <m:rPr>
                          <m:sty m:val="p"/>
                        </m:rP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</m:sub>
                  </m:sSub>
                  <m:r>
                    <a:rPr xmlns:a="http://schemas.openxmlformats.org/drawingml/2006/main" sz="3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sSub>
                    <m:e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η</m:t>
                      </m:r>
                    </m:e>
                    <m:sub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</m:sub>
                  </m:sSub>
                  <m:f>
                    <m:fPr>
                      <m:ctrlP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num>
                    <m:den>
                      <m:sSup>
                        <m:e>
                          <m:sSub>
                            <m:e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k</m:t>
                              </m:r>
                            </m:e>
                            <m:sub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sub>
                          </m:sSub>
                        </m:e>
                        <m:sup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e>
                          <m:sSub>
                            <m:e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k</m:t>
                              </m:r>
                            </m:e>
                            <m:sub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z</m:t>
                              </m:r>
                            </m:sub>
                          </m:sSub>
                        </m:e>
                        <m:sup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den>
                  </m:f>
                  <m:f>
                    <m:fPr>
                      <m:ctrlP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sSup>
                        <m:e>
                          <m:sSub>
                            <m:e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Z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</m:sub>
                          </m:sSub>
                        </m:e>
                        <m:sup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num>
                    <m:den>
                      <m:sSub>
                        <m:e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sub>
                      </m:sSub>
                    </m:den>
                  </m:f>
                  <m:limUpp>
                    <m:e>
                      <m:limLow>
                        <m:e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∑</m:t>
                          </m:r>
                        </m:e>
                        <m:lim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</m:t>
                          </m:r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-</m:t>
                          </m:r>
                          <m:r>
                            <m:rPr>
                              <m:sty m:val="p"/>
                            </m:rP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lim>
                      </m:limLow>
                    </m:e>
                    <m:lim>
                      <m:r>
                        <m:rPr>
                          <m:sty m:val="p"/>
                        </m:rP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∞</m:t>
                      </m:r>
                    </m:lim>
                  </m:limUpp>
                  <m:d>
                    <m:dPr>
                      <m:ctrlP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begChr m:val="{"/>
                      <m:endChr m:val="}"/>
                    </m:dPr>
                    <m:e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f>
                        <m:fPr>
                          <m:ctrlP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  <m:type m:val="bar"/>
                        </m:fPr>
                        <m:num>
                          <m:sSub>
                            <m:e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k</m:t>
                              </m:r>
                            </m:e>
                            <m:sub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sub>
                          </m:sSub>
                          <m:sSub>
                            <m:e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J</m:t>
                              </m:r>
                            </m:e>
                            <m:sub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sub>
                          </m:sSub>
                          <m:d>
                            <m:dPr>
                              <m:ctrlP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J</m:t>
                                  </m:r>
                                </m:e>
                                <m:sub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l</m:t>
                                  </m:r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e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J</m:t>
                                  </m:r>
                                </m:e>
                                <m:sub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l</m:t>
                                  </m:r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-</m:t>
                                  </m:r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ω</m:t>
                          </m:r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-</m:t>
                          </m:r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</m:t>
                          </m:r>
                          <m:sSub>
                            <m:e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  <m:sub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  <m:type m:val="bar"/>
                        </m:fPr>
                        <m:num>
                          <m:sSup>
                            <m:e>
                              <m:sSub>
                                <m:e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k</m:t>
                                  </m:r>
                                </m:e>
                                <m:sub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z</m:t>
                                  </m:r>
                                </m:sub>
                              </m:sSub>
                            </m:e>
                            <m:sup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e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v</m:t>
                              </m:r>
                            </m:e>
                            <m:sub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⊥</m:t>
                              </m:r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</m:sub>
                          </m:sSub>
                          <m:d>
                            <m:dPr>
                              <m:ctrlP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e>
                                  <m:sSub>
                                    <m:e>
                                      <m:r>
                                        <a:rPr xmlns:a="http://schemas.openxmlformats.org/drawingml/2006/main" sz="3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J</m:t>
                                      </m:r>
                                    </m:e>
                                    <m:sub>
                                      <m:r>
                                        <a:rPr xmlns:a="http://schemas.openxmlformats.org/drawingml/2006/main" sz="3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l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-</m:t>
                              </m:r>
                              <m:sSub>
                                <m:e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J</m:t>
                                  </m:r>
                                </m:e>
                                <m:sub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l</m:t>
                                  </m:r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e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J</m:t>
                                  </m:r>
                                </m:e>
                                <m:sub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l</m:t>
                                  </m:r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-</m:t>
                                  </m:r>
                                  <m:r>
                                    <a:rPr xmlns:a="http://schemas.openxmlformats.org/drawingml/2006/main" sz="3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ω</m:t>
                          </m:r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-</m:t>
                          </m:r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</m:t>
                          </m:r>
                          <m:sSub>
                            <m:e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  <m:sub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p>
                            <m:e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e>
                  </m:d>
                </m:oMath>
              </m:oMathPara>
            </a14:m>
            <a:endParaRPr sz="3000"/>
          </a:p>
        </p:txBody>
      </p:sp>
      <p:sp>
        <p:nvSpPr>
          <p:cNvPr id="489" name="方程式"/>
          <p:cNvSpPr txBox="1"/>
          <p:nvPr/>
        </p:nvSpPr>
        <p:spPr>
          <a:xfrm>
            <a:off x="5120161" y="9928197"/>
            <a:ext cx="5171880" cy="102705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χ</m:t>
                      </m:r>
                    </m:e>
                    <m:sub>
                      <m:r>
                        <m:rPr>
                          <m:sty m:val="p"/>
                        </m:rP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</m:sub>
                  </m:sSub>
                  <m:r>
                    <a:rPr xmlns:a="http://schemas.openxmlformats.org/drawingml/2006/main" sz="30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sSub>
                    <m:e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η</m:t>
                      </m:r>
                    </m:e>
                    <m:sub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</m:sub>
                  </m:sSub>
                  <m:f>
                    <m:fPr>
                      <m:ctrlP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sSup>
                        <m:e>
                          <m:sSub>
                            <m:e>
                              <m: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Z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xmlns:a="http://schemas.openxmlformats.org/drawingml/2006/main" sz="3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</m:sub>
                          </m:sSub>
                        </m:e>
                        <m:sup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num>
                    <m:den>
                      <m:sSub>
                        <m:e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sub>
                      </m:sSub>
                    </m:den>
                  </m:f>
                  <m:f>
                    <m:fPr>
                      <m:ctrlP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num>
                    <m:den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sSub>
                        <m:e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k</m:t>
                          </m:r>
                        </m:e>
                        <m:sub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z</m:t>
                          </m:r>
                        </m:sub>
                      </m:sSub>
                      <m:sSub>
                        <m:e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β</m:t>
                          </m:r>
                        </m:e>
                        <m:sub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sub>
                      </m:sSub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  <m:sSup>
                        <m:e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r>
                        <a:rPr xmlns:a="http://schemas.openxmlformats.org/drawingml/2006/main" sz="3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e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k</m:t>
                          </m:r>
                        </m:e>
                        <m:sub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r</m:t>
                          </m:r>
                        </m:sub>
                      </m:sSub>
                      <m:sSub>
                        <m:e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v</m:t>
                          </m:r>
                        </m:e>
                        <m:sub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⊥</m:t>
                          </m:r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sub>
                      </m:sSub>
                      <m:sSup>
                        <m:e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xmlns:a="http://schemas.openxmlformats.org/drawingml/2006/main" sz="3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den>
                  </m:f>
                </m:oMath>
              </m:oMathPara>
            </a14:m>
            <a:endParaRPr sz="3000"/>
          </a:p>
        </p:txBody>
      </p:sp>
      <p:sp>
        <p:nvSpPr>
          <p:cNvPr id="490" name="方程式"/>
          <p:cNvSpPr txBox="1"/>
          <p:nvPr/>
        </p:nvSpPr>
        <p:spPr>
          <a:xfrm>
            <a:off x="1410952" y="8578846"/>
            <a:ext cx="5390763" cy="1366839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d>
                    <m:dPr>
                      <m:ctrlPr>
                        <a:rPr xmlns:a="http://schemas.openxmlformats.org/drawingml/2006/main" sz="3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</m:dPr>
                    <m:e>
                      <m:m>
                        <m:mPr>
                          <m:ctrlPr>
                            <a:rPr xmlns:a="http://schemas.openxmlformats.org/drawingml/2006/main" sz="3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  <m:baseJc m:val="center"/>
                          <m:plcHide m:val="on"/>
                          <m:mcs>
                            <m:mc>
                              <m:mcPr>
                                <m:count m:val="3"/>
                                <m:mcJc m:val="center"/>
                              </m:mcPr>
                            </m:mc>
                          </m:mcs>
                        </m:mPr>
                        <m:mr>
                          <m:e>
                            <m:sSub>
                              <m:e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3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χ</m:t>
                                </m:r>
                              </m:e>
                              <m:sub>
                                <m:argPr>
                                  <m:scrLvl m:val="0"/>
                                </m:argPr>
                                <m:r>
                                  <m:rPr>
                                    <m:sty m:val="p"/>
                                  </m:rPr>
                                  <a:rPr xmlns:a="http://schemas.openxmlformats.org/drawingml/2006/main" sz="3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b</m:t>
                                </m:r>
                              </m:sub>
                            </m:sSub>
                            <m:r>
                              <a:rPr xmlns:a="http://schemas.openxmlformats.org/drawingml/2006/main" sz="3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-</m:t>
                            </m:r>
                            <m:r>
                              <a:rPr xmlns:a="http://schemas.openxmlformats.org/drawingml/2006/main" sz="3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/>
                          <m:e>
                            <m:sSub>
                              <m:e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3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χ</m:t>
                                </m:r>
                              </m:e>
                              <m:sub>
                                <m:argPr>
                                  <m:scrLvl m:val="0"/>
                                </m:argPr>
                                <m:r>
                                  <m:rPr>
                                    <m:sty m:val="p"/>
                                  </m:rPr>
                                  <a:rPr xmlns:a="http://schemas.openxmlformats.org/drawingml/2006/main" sz="3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b</m:t>
                                </m:r>
                              </m:sub>
                            </m:sSub>
                          </m:e>
                        </m:mr>
                        <m:mr>
                          <m:e>
                            <m:sSub>
                              <m:e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3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χ</m:t>
                                </m:r>
                              </m:e>
                              <m:sub>
                                <m:argPr>
                                  <m:scrLvl m:val="0"/>
                                </m:argPr>
                                <m:r>
                                  <m:rPr>
                                    <m:sty m:val="p"/>
                                  </m:rPr>
                                  <a:rPr xmlns:a="http://schemas.openxmlformats.org/drawingml/2006/main" sz="3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sub>
                            </m:sSub>
                          </m:e>
                          <m:e/>
                          <m:e>
                            <m:sSub>
                              <m:e>
                                <m:argPr>
                                  <m:scrLvl m:val="0"/>
                                </m:argPr>
                                <m:r>
                                  <a:rPr xmlns:a="http://schemas.openxmlformats.org/drawingml/2006/main" sz="3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χ</m:t>
                                </m:r>
                              </m:e>
                              <m:sub>
                                <m:argPr>
                                  <m:scrLvl m:val="0"/>
                                </m:argPr>
                                <m:r>
                                  <m:rPr>
                                    <m:sty m:val="p"/>
                                  </m:rPr>
                                  <a:rPr xmlns:a="http://schemas.openxmlformats.org/drawingml/2006/main" sz="35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sub>
                            </m:sSub>
                            <m:r>
                              <a:rPr xmlns:a="http://schemas.openxmlformats.org/drawingml/2006/main" sz="3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-</m:t>
                            </m:r>
                            <m:r>
                              <a:rPr xmlns:a="http://schemas.openxmlformats.org/drawingml/2006/main" sz="3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mr>
                      </m:m>
                    </m:e>
                  </m:d>
                  <m:d>
                    <m:dPr>
                      <m:ctrlPr>
                        <a:rPr xmlns:a="http://schemas.openxmlformats.org/drawingml/2006/main" sz="3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</m:dPr>
                    <m:e>
                      <m:eqArr>
                        <m:eqArrPr>
                          <m:ctrlPr>
                            <a:rPr xmlns:a="http://schemas.openxmlformats.org/drawingml/2006/main" sz="3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eqArrPr>
                        <m:e>
                          <m:sSub>
                            <m:e>
                              <m:argPr>
                                <m:scrLvl m:val="0"/>
                              </m:argPr>
                              <m:r>
                                <a:rPr xmlns:a="http://schemas.openxmlformats.org/drawingml/2006/main" sz="3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ρ</m:t>
                              </m:r>
                            </m:e>
                            <m:sub>
                              <m:argPr>
                                <m:scrLvl m:val="0"/>
                              </m:argPr>
                              <m:r>
                                <m:rPr>
                                  <m:sty m:val="p"/>
                                </m:rPr>
                                <a:rPr xmlns:a="http://schemas.openxmlformats.org/drawingml/2006/main" sz="3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</m:sub>
                          </m:sSub>
                        </m:e>
                        <m:e>
                          <m:sSub>
                            <m:e>
                              <m:argPr>
                                <m:scrLvl m:val="0"/>
                              </m:argPr>
                              <m:r>
                                <a:rPr xmlns:a="http://schemas.openxmlformats.org/drawingml/2006/main" sz="3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ρ</m:t>
                              </m:r>
                            </m:e>
                            <m:sub>
                              <m:argPr>
                                <m:scrLvl m:val="0"/>
                              </m:argPr>
                              <m:r>
                                <m:rPr>
                                  <m:sty m:val="p"/>
                                </m:rPr>
                                <a:rPr xmlns:a="http://schemas.openxmlformats.org/drawingml/2006/main" sz="3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p</m:t>
                              </m:r>
                            </m:sub>
                          </m:sSub>
                        </m:e>
                      </m:eqArr>
                    </m:e>
                  </m:d>
                  <m:r>
                    <a:rPr xmlns:a="http://schemas.openxmlformats.org/drawingml/2006/main" sz="35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35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0</m:t>
                  </m:r>
                </m:oMath>
              </m:oMathPara>
            </a14:m>
            <a:endParaRPr sz="3500"/>
          </a:p>
        </p:txBody>
      </p:sp>
      <p:sp>
        <p:nvSpPr>
          <p:cNvPr id="491" name="w/o unperturbed field:"/>
          <p:cNvSpPr txBox="1"/>
          <p:nvPr/>
        </p:nvSpPr>
        <p:spPr>
          <a:xfrm>
            <a:off x="983653" y="10197133"/>
            <a:ext cx="3875152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w/o unperturbed field:</a:t>
            </a:r>
          </a:p>
        </p:txBody>
      </p:sp>
      <p:sp>
        <p:nvSpPr>
          <p:cNvPr id="492" name="with unperturbed field:"/>
          <p:cNvSpPr txBox="1"/>
          <p:nvPr/>
        </p:nvSpPr>
        <p:spPr>
          <a:xfrm>
            <a:off x="948220" y="11833255"/>
            <a:ext cx="3946018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with unperturbed field:</a:t>
            </a:r>
          </a:p>
        </p:txBody>
      </p:sp>
      <p:sp>
        <p:nvSpPr>
          <p:cNvPr id="493" name="Beam…"/>
          <p:cNvSpPr txBox="1"/>
          <p:nvPr/>
        </p:nvSpPr>
        <p:spPr>
          <a:xfrm>
            <a:off x="22550119" y="5629209"/>
            <a:ext cx="1453897" cy="10303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b="1" sz="3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Beam</a:t>
            </a:r>
          </a:p>
          <a:p>
            <a:pPr algn="l">
              <a:defRPr b="1" sz="3000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Plasma</a:t>
            </a:r>
          </a:p>
        </p:txBody>
      </p:sp>
      <p:pic>
        <p:nvPicPr>
          <p:cNvPr id="494" name="EE-43（ドラッグされました）.tiff" descr="EE-43（ドラッグされました）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451871" y="6754998"/>
            <a:ext cx="7749796" cy="61998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Animation at 0.1 P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2389572">
              <a:defRPr spc="0" sz="5880">
                <a:effectLst>
                  <a:outerShdw sx="100000" sy="100000" kx="0" ky="0" algn="b" rotWithShape="0" blurRad="186690" dist="0" dir="18900000">
                    <a:srgbClr val="1563FF">
                      <a:alpha val="49700"/>
                    </a:srgbClr>
                  </a:outerShdw>
                </a:effectLst>
              </a:defRPr>
            </a:pPr>
            <a:r>
              <a:t>Animation at </a:t>
            </a:r>
            <a:r>
              <a:rPr>
                <a:latin typeface="Times New Roman"/>
                <a:ea typeface="Times New Roman"/>
                <a:cs typeface="Times New Roman"/>
                <a:sym typeface="Times New Roman"/>
              </a:rPr>
              <a:t>0.1 Pa</a:t>
            </a:r>
          </a:p>
        </p:txBody>
      </p:sp>
      <p:sp>
        <p:nvSpPr>
          <p:cNvPr id="497" name="I. Yamada et al., 7th ICFA Mini-Workshop on Space Charge,  30 Sep. — 2 Oct. 2026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I. Yamada et al., 7th ICFA Mini-Workshop on Space Charge,  30 Sep. — 2 Oct. 2026 </a:t>
            </a:r>
          </a:p>
        </p:txBody>
      </p:sp>
      <p:sp>
        <p:nvSpPr>
          <p:cNvPr id="498" name="❖ Gas density exceeds beam density because production rate is enough high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4500"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  <a:r>
              <a:t>❖ Gas density exceeds beam density because production rate is enough high</a:t>
            </a:r>
          </a:p>
          <a:p>
            <a:pPr/>
            <a:r>
              <a:t>  =&gt; Unperturbed component becomes intense</a:t>
            </a:r>
          </a:p>
        </p:txBody>
      </p:sp>
      <p:sp>
        <p:nvSpPr>
          <p:cNvPr id="499" name="スライド番号"/>
          <p:cNvSpPr txBox="1"/>
          <p:nvPr>
            <p:ph type="sldNum" sz="quarter" idx="2"/>
          </p:nvPr>
        </p:nvSpPr>
        <p:spPr>
          <a:xfrm>
            <a:off x="23867523" y="-14772"/>
            <a:ext cx="410779" cy="635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500" name="EE_1e+19.gif" descr="EE_1e+19.gif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337574" y="2630497"/>
            <a:ext cx="12743078" cy="101944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スライドのタイトル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03" name="I. Yamada et al., 7th ICFA Mini-Workshop on Space Charge,  30 Sep. — 2 Oct. 2026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I. Yamada et al., 7th ICFA Mini-Workshop on Space Charge,  30 Sep. — 2 Oct. 2026 </a:t>
            </a:r>
          </a:p>
        </p:txBody>
      </p:sp>
      <p:sp>
        <p:nvSpPr>
          <p:cNvPr id="504" name="❖ Coupling may be induced by plasma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4500"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  <a:r>
              <a:t>❖ Coupling may be induced by plasma </a:t>
            </a:r>
          </a:p>
          <a:p>
            <a:pPr/>
            <a:r>
              <a:t>  Plasma density in longitudinal direction makes plasma freq. change</a:t>
            </a:r>
            <a:br/>
            <a:r>
              <a:t>  =&gt; Where plasma eigen-freq. corresponds to beam eigen-freq., coupling can be occur</a:t>
            </a:r>
          </a:p>
        </p:txBody>
      </p:sp>
      <p:sp>
        <p:nvSpPr>
          <p:cNvPr id="505" name="スライド番号"/>
          <p:cNvSpPr txBox="1"/>
          <p:nvPr>
            <p:ph type="sldNum" sz="quarter" idx="2"/>
          </p:nvPr>
        </p:nvSpPr>
        <p:spPr>
          <a:xfrm>
            <a:off x="23867523" y="-14772"/>
            <a:ext cx="410779" cy="635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506" name="EE-dft.png" descr="EE-dft.png"/>
          <p:cNvPicPr>
            <a:picLocks noChangeAspect="1"/>
          </p:cNvPicPr>
          <p:nvPr/>
        </p:nvPicPr>
        <p:blipFill>
          <a:blip r:embed="rId2">
            <a:extLst/>
          </a:blip>
          <a:srcRect l="0" t="67391" r="63753" b="0"/>
          <a:stretch>
            <a:fillRect/>
          </a:stretch>
        </p:blipFill>
        <p:spPr>
          <a:xfrm>
            <a:off x="148969" y="6471714"/>
            <a:ext cx="11336437" cy="6767382"/>
          </a:xfrm>
          <a:prstGeom prst="rect">
            <a:avLst/>
          </a:prstGeom>
          <a:ln w="12700">
            <a:miter lim="400000"/>
          </a:ln>
        </p:spPr>
      </p:pic>
      <p:pic>
        <p:nvPicPr>
          <p:cNvPr id="507" name="EE.jpg" descr="EE.jpg"/>
          <p:cNvPicPr>
            <a:picLocks noChangeAspect="0"/>
          </p:cNvPicPr>
          <p:nvPr/>
        </p:nvPicPr>
        <p:blipFill>
          <a:blip r:embed="rId3">
            <a:extLst/>
          </a:blip>
          <a:srcRect l="0" t="1458" r="0" b="71955"/>
          <a:stretch>
            <a:fillRect/>
          </a:stretch>
        </p:blipFill>
        <p:spPr>
          <a:xfrm>
            <a:off x="12868146" y="4583225"/>
            <a:ext cx="10006415" cy="2119304"/>
          </a:xfrm>
          <a:prstGeom prst="rect">
            <a:avLst/>
          </a:prstGeom>
          <a:ln w="12700">
            <a:miter lim="400000"/>
          </a:ln>
        </p:spPr>
      </p:pic>
      <p:pic>
        <p:nvPicPr>
          <p:cNvPr id="508" name="EE-dft.png" descr="EE-dft.png"/>
          <p:cNvPicPr>
            <a:picLocks noChangeAspect="1"/>
          </p:cNvPicPr>
          <p:nvPr/>
        </p:nvPicPr>
        <p:blipFill>
          <a:blip r:embed="rId2">
            <a:extLst/>
          </a:blip>
          <a:srcRect l="50947" t="67391" r="11680" b="0"/>
          <a:stretch>
            <a:fillRect/>
          </a:stretch>
        </p:blipFill>
        <p:spPr>
          <a:xfrm>
            <a:off x="12110313" y="6471714"/>
            <a:ext cx="11688434" cy="6767372"/>
          </a:xfrm>
          <a:prstGeom prst="rect">
            <a:avLst/>
          </a:prstGeom>
          <a:ln w="12700">
            <a:miter lim="400000"/>
          </a:ln>
        </p:spPr>
      </p:pic>
      <p:sp>
        <p:nvSpPr>
          <p:cNvPr id="509" name="Plasma"/>
          <p:cNvSpPr txBox="1"/>
          <p:nvPr/>
        </p:nvSpPr>
        <p:spPr>
          <a:xfrm>
            <a:off x="20432668" y="6849409"/>
            <a:ext cx="2207896" cy="845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">
                <a:solidFill>
                  <a:srgbClr val="FFFFFF"/>
                </a:solidFill>
                <a:effectLst>
                  <a:outerShdw sx="100000" sy="100000" kx="0" ky="0" algn="b" rotWithShape="0" blurRad="88900" dist="0" dir="18900000">
                    <a:srgbClr val="000000"/>
                  </a:outerShdw>
                </a:effectLst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Plasma</a:t>
            </a:r>
          </a:p>
        </p:txBody>
      </p:sp>
      <p:sp>
        <p:nvSpPr>
          <p:cNvPr id="510" name="Beam"/>
          <p:cNvSpPr txBox="1"/>
          <p:nvPr/>
        </p:nvSpPr>
        <p:spPr>
          <a:xfrm>
            <a:off x="9366382" y="6850834"/>
            <a:ext cx="1772921" cy="8458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">
                <a:solidFill>
                  <a:srgbClr val="FFFFFF"/>
                </a:solidFill>
                <a:effectLst>
                  <a:outerShdw sx="100000" sy="100000" kx="0" ky="0" algn="b" rotWithShape="0" blurRad="88900" dist="0" dir="18900000">
                    <a:srgbClr val="000000"/>
                  </a:outerShdw>
                </a:effectLst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Beam</a:t>
            </a:r>
          </a:p>
        </p:txBody>
      </p:sp>
      <p:sp>
        <p:nvSpPr>
          <p:cNvPr id="511" name="テキスト"/>
          <p:cNvSpPr txBox="1"/>
          <p:nvPr/>
        </p:nvSpPr>
        <p:spPr>
          <a:xfrm>
            <a:off x="13789482" y="6899935"/>
            <a:ext cx="2303820" cy="1011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0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14:m>
              <m:oMathPara>
                <m:oMathParaPr>
                  <m:jc m:val="center"/>
                </m:oMathParaPr>
                <m:oMath>
                  <m:r>
                    <a:rPr xmlns:a="http://schemas.openxmlformats.org/drawingml/2006/main" sz="4800" i="1">
                      <a:solidFill>
                        <a:srgbClr val="FEFFFE"/>
                      </a:solidFill>
                      <a:latin typeface="Cambria Math" panose="02040503050406030204" pitchFamily="18" charset="0"/>
                    </a:rPr>
                    <m:t>ω</m:t>
                  </m:r>
                  <m:r>
                    <a:rPr xmlns:a="http://schemas.openxmlformats.org/drawingml/2006/main" sz="4800" i="1">
                      <a:solidFill>
                        <a:srgbClr val="FEFFFE"/>
                      </a:solidFill>
                      <a:latin typeface="Cambria Math" panose="02040503050406030204" pitchFamily="18" charset="0"/>
                    </a:rPr>
                    <m:t>∝</m:t>
                  </m:r>
                  <m:rad>
                    <m:radPr>
                      <m:ctrlPr>
                        <a:rPr xmlns:a="http://schemas.openxmlformats.org/drawingml/2006/main" sz="4800" i="1">
                          <a:solidFill>
                            <a:srgbClr val="FEFFFE"/>
                          </a:solidFill>
                          <a:latin typeface="Cambria Math" panose="02040503050406030204" pitchFamily="18" charset="0"/>
                        </a:rPr>
                      </m:ctrlPr>
                      <m:degHide m:val="on"/>
                    </m:radPr>
                    <m:deg/>
                    <m:e>
                      <m:sSub>
                        <m:e>
                          <m:r>
                            <a:rPr xmlns:a="http://schemas.openxmlformats.org/drawingml/2006/main" sz="4800" i="1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  <m:t>n</m:t>
                          </m:r>
                        </m:e>
                        <m:sub>
                          <m:r>
                            <a:rPr xmlns:a="http://schemas.openxmlformats.org/drawingml/2006/main" sz="4800" i="1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sub>
                      </m:sSub>
                    </m:e>
                  </m:rad>
                </m:oMath>
              </m:oMathPara>
            </a14:m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スライドのタイトル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14" name="I. Yamada et al., 7th ICFA Mini-Workshop on Space Charge,  30 Sep. — 2 Oct. 2026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I. Yamada et al., 7th ICFA Mini-Workshop on Space Charge,  30 Sep. — 2 Oct. 2026 </a:t>
            </a:r>
          </a:p>
        </p:txBody>
      </p:sp>
      <p:sp>
        <p:nvSpPr>
          <p:cNvPr id="515" name="あくまで「カップリングがgrowthを引き起こすか」…"/>
          <p:cNvSpPr txBox="1"/>
          <p:nvPr>
            <p:ph type="body" idx="1"/>
          </p:nvPr>
        </p:nvSpPr>
        <p:spPr>
          <a:xfrm>
            <a:off x="876399" y="1815594"/>
            <a:ext cx="22631202" cy="10707310"/>
          </a:xfrm>
          <a:prstGeom prst="rect">
            <a:avLst/>
          </a:prstGeom>
        </p:spPr>
        <p:txBody>
          <a:bodyPr/>
          <a:lstStyle/>
          <a:p>
            <a:pPr>
              <a:defRPr sz="3000"/>
            </a:pPr>
            <a:r>
              <a:t>あくまで「カップリングがgrowthを引き起こすか」</a:t>
            </a:r>
          </a:p>
          <a:p>
            <a:pPr>
              <a:defRPr sz="3000"/>
            </a:pPr>
            <a:r>
              <a:t>背景：プラズマ振動が生じるという話がある，LEBTは十分なガス圧があるのにgrowthがある</a:t>
            </a:r>
          </a:p>
          <a:p>
            <a:pPr>
              <a:defRPr sz="3000"/>
            </a:pPr>
            <a:r>
              <a:t>目的：カップリングでgrowthが説明できるか</a:t>
            </a:r>
            <a:br/>
            <a:r>
              <a:t>　　　ただし，実験できてないし，シミュレーションも振動中の分布はちゃんと確認してない</a:t>
            </a:r>
            <a:br/>
            <a:r>
              <a:t>　　　=&gt; 課題となっているgrowthが説明できるか，ではなく，カップリングでgrowthが起こりうるか，を検証</a:t>
            </a:r>
          </a:p>
          <a:p>
            <a:pPr>
              <a:defRPr sz="3000"/>
            </a:pPr>
            <a:r>
              <a:t>手法：PICの紹介，PICで研究できることの妥当性</a:t>
            </a:r>
            <a:br/>
            <a:r>
              <a:t>　　　解析と比較するため，原因を絞るための簡略化</a:t>
            </a:r>
          </a:p>
          <a:p>
            <a:pPr>
              <a:defRPr sz="3000"/>
            </a:pPr>
            <a:r>
              <a:t>結果：PICにて，KVとTEでビーム・プラズマともに振動が確かに生じている =&gt; 本当に物理的意味のある振動か？</a:t>
            </a:r>
            <a:br/>
            <a:r>
              <a:t>　　　（上で実際の系での振動を見せているなら，簡略化では振動は消えてない）</a:t>
            </a:r>
            <a:br/>
            <a:r>
              <a:t>　　　解析的にカップリングが起こりうるかを検証</a:t>
            </a:r>
            <a:br/>
            <a:r>
              <a:t>　　　=&gt; 実際に起こりうる，エミッタンスもカップリングの影響で振動・成長する</a:t>
            </a:r>
          </a:p>
        </p:txBody>
      </p:sp>
      <p:sp>
        <p:nvSpPr>
          <p:cNvPr id="516" name="スライド番号"/>
          <p:cNvSpPr txBox="1"/>
          <p:nvPr>
            <p:ph type="sldNum" sz="quarter" idx="2"/>
          </p:nvPr>
        </p:nvSpPr>
        <p:spPr>
          <a:xfrm>
            <a:off x="23867523" y="-14772"/>
            <a:ext cx="410779" cy="635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ヒラギノ角ゴ ProN W6"/>
        <a:ea typeface="ヒラギノ角ゴ ProN W6"/>
        <a:cs typeface="ヒラギノ角ゴ ProN W6"/>
      </a:majorFont>
      <a:minorFont>
        <a:latin typeface="ヒラギノ角ゴ ProN W6"/>
        <a:ea typeface="ヒラギノ角ゴ ProN W6"/>
        <a:cs typeface="ヒラギノ角ゴ ProN W6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ヒラギノ角ゴ ProN W3"/>
            <a:ea typeface="ヒラギノ角ゴ ProN W3"/>
            <a:cs typeface="ヒラギノ角ゴ ProN W3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ヒラギノ角ゴ ProN W3"/>
            <a:ea typeface="ヒラギノ角ゴ ProN W3"/>
            <a:cs typeface="ヒラギノ角ゴ ProN W3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ヒラギノ角ゴ ProN W6"/>
        <a:ea typeface="ヒラギノ角ゴ ProN W6"/>
        <a:cs typeface="ヒラギノ角ゴ ProN W6"/>
      </a:majorFont>
      <a:minorFont>
        <a:latin typeface="ヒラギノ角ゴ ProN W6"/>
        <a:ea typeface="ヒラギノ角ゴ ProN W6"/>
        <a:cs typeface="ヒラギノ角ゴ ProN W6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ヒラギノ角ゴ ProN W3"/>
            <a:ea typeface="ヒラギノ角ゴ ProN W3"/>
            <a:cs typeface="ヒラギノ角ゴ ProN W3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ヒラギノ角ゴ ProN W3"/>
            <a:ea typeface="ヒラギノ角ゴ ProN W3"/>
            <a:cs typeface="ヒラギノ角ゴ ProN W3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