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1584" r:id="rId2"/>
    <p:sldId id="1524" r:id="rId3"/>
    <p:sldId id="1588" r:id="rId4"/>
    <p:sldId id="1586" r:id="rId5"/>
    <p:sldId id="1572" r:id="rId6"/>
    <p:sldId id="1576" r:id="rId7"/>
    <p:sldId id="1575" r:id="rId8"/>
    <p:sldId id="1578" r:id="rId9"/>
    <p:sldId id="1573" r:id="rId10"/>
    <p:sldId id="1580" r:id="rId11"/>
    <p:sldId id="1574" r:id="rId12"/>
    <p:sldId id="1585" r:id="rId13"/>
    <p:sldId id="1577" r:id="rId14"/>
    <p:sldId id="1579" r:id="rId15"/>
    <p:sldId id="1581" r:id="rId16"/>
    <p:sldId id="1582" r:id="rId17"/>
    <p:sldId id="1587" r:id="rId18"/>
    <p:sldId id="1568" r:id="rId19"/>
    <p:sldId id="1569" r:id="rId20"/>
    <p:sldId id="1513" r:id="rId21"/>
  </p:sldIdLst>
  <p:sldSz cx="12192000" cy="6858000"/>
  <p:notesSz cx="6807200" cy="9939338"/>
  <p:defaultTextStyle>
    <a:defPPr>
      <a:defRPr lang="ja-JP"/>
    </a:defPPr>
    <a:lvl1pPr marL="0" algn="l" defTabSz="91437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0000FF"/>
    <a:srgbClr val="00CC00"/>
    <a:srgbClr val="FF99CC"/>
    <a:srgbClr val="FFF8E5"/>
    <a:srgbClr val="008000"/>
    <a:srgbClr val="009900"/>
    <a:srgbClr val="000000"/>
    <a:srgbClr val="FFFF99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429" autoAdjust="0"/>
    <p:restoredTop sz="94660"/>
  </p:normalViewPr>
  <p:slideViewPr>
    <p:cSldViewPr snapToGrid="0">
      <p:cViewPr varScale="1">
        <p:scale>
          <a:sx n="63" d="100"/>
          <a:sy n="63" d="100"/>
        </p:scale>
        <p:origin x="6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075F3E44-626B-B33C-9C09-D1E65FB0A00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02FB0150-3DC4-43C2-5A3E-74B2080FB09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6038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4115EF-5406-4AC8-9A76-951650B61755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74BF5BFC-3681-EF31-6852-7D4C4A4DAAA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C8A71778-EF65-3FAA-C50F-D6B94C7DE2F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6038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723CB8-DFA0-4075-B627-1E0D86C432E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952683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7F18FC-0F7E-4454-8790-4A6D8E8D9872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26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720" y="4783307"/>
            <a:ext cx="5445760" cy="3913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838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FC1485-34A9-4502-86FC-DBC70B9A5D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065830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37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AF4F432-6A60-52E5-8FB2-85AD25FD90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7DCB8A9-05E9-D5FB-96F5-98CD73EC44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9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07ECEE7-CEE3-2356-37E1-89BB4B9B13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Pranab Saha</a:t>
            </a:r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6A86B06-A4C2-DF2E-F2D4-629CF92CD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SC 2026</a:t>
            </a:r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94F27D7-4288-91D9-2656-ECCB932B1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678A1-C4CF-45A3-B624-55BDE24E6F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2308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057118D-1FBD-6E67-9633-5F3A28FB9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4841561-E675-7AE0-5E92-DD0DBCDA3E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B0F1CA8-9DFB-B562-1BE1-9CAFB5C5AF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Pranab Saha</a:t>
            </a:r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7550868-893F-1532-4086-39F6556A67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SC 2026</a:t>
            </a:r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B5255EF-91E2-5D5F-E24F-F0DCBC4E50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678A1-C4CF-45A3-B624-55BDE24E6F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80657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AAF8FAC-7675-B496-FBC8-30BD8C106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1335B72-E3AF-B4D0-9FBE-7E876E8273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6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9E76CEA-C678-48A7-04EF-47B943677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Pranab Saha</a:t>
            </a:r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0D423B1-BE38-BFC8-DFFB-10CF22C71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SC 2026</a:t>
            </a:r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1E3B79D-4F67-ABBE-E283-D9F991DF2A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678A1-C4CF-45A3-B624-55BDE24E6F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4978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E859048-0618-DF7C-A816-793788F9C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EFAB6FF-38A3-B1BB-78BB-A35314B929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147B960-C5B8-82F0-BEF1-6CA04DFCF7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3E8C991-D8B0-F56E-33A3-8B801E6797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Pranab Saha</a:t>
            </a:r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4868368-2D31-0879-254A-A4C1A4233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SC 2026</a:t>
            </a:r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A390DCF-7D23-B4E8-7596-75B850C8B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678A1-C4CF-45A3-B624-55BDE24E6F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93661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0C5822B-8BF7-F31D-142F-3A6EDDEAEF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605E323-9793-10E5-14D6-7BFA8A17A2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83ABF54-8099-A561-E7A3-F5850A96A3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0E4D992-497E-15A6-9E23-D6EF5A11AF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580B2ABB-80DB-D87F-B22E-A924C91BFD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43BA1920-D9F4-E63A-9C3D-DAA2371B66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Pranab Saha</a:t>
            </a:r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7A00D4B4-5A81-F20E-7394-B4400A9DA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SC 2026</a:t>
            </a:r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36939F78-A9BD-DF01-127E-64FE2FE79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678A1-C4CF-45A3-B624-55BDE24E6F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9080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8155EF2-87EB-2700-45BE-4CA8CCDD57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B962BD5F-9392-9CA7-DAA9-85BDEAD95C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Pranab Saha</a:t>
            </a:r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B5218B8-1A47-7E99-9ACD-871F2BF18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SC 2026</a:t>
            </a:r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6D464DCB-8228-45C0-49D4-7F9AB22904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678A1-C4CF-45A3-B624-55BDE24E6F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58975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8572C3E6-5355-8749-63A5-73ED7BB10E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Pranab Saha</a:t>
            </a:r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2321D40-5BD3-E615-42DE-220227F14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SC 2026</a:t>
            </a:r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0742687-26A2-B643-E7BA-7525B00E83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678A1-C4CF-45A3-B624-55BDE24E6F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89674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F2F9FC3-4713-1FBC-E182-2400D7BCD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43E5159-DCCA-386A-A86A-65F35402E7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8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AA63337-B824-24E1-E7F7-2A9F4B3F03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B5CCAD6-2FED-4A38-9D6C-ED06ECB721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Pranab Saha</a:t>
            </a:r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173F8A0-699B-09A0-B788-A3BCC5AD2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SC 2026</a:t>
            </a:r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314AEE0-1035-3269-D7F8-514727321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678A1-C4CF-45A3-B624-55BDE24E6F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6463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6B981C3-4ACB-5A79-D25E-241848851A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493505D0-4D06-6D81-9F05-DF9E211B91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8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DE5A8E1-10D7-F11B-E07D-5EA18A8EA8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8184786-695E-13D6-86CB-0DFCC4EB4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Pranab Saha</a:t>
            </a:r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94CF892-2A97-BCA8-771F-F100321B15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SC 2026</a:t>
            </a:r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126F7F0-E732-9D0C-AA17-35A342E9E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678A1-C4CF-45A3-B624-55BDE24E6F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88196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83F567F-8C62-DCE5-E505-F4A1DF6C4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7CB2F2B-1F0F-7FB8-AC93-35037A98B0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8EF8718-7B2E-A2BA-7B64-222EED8EA3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Pranab Saha</a:t>
            </a:r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34C58B3-E118-BE30-F2A3-611CEB4D9A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SC 2026</a:t>
            </a:r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53957AD-AB10-80D1-01F7-C0040A5EC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678A1-C4CF-45A3-B624-55BDE24E6F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0371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DB252EEA-9C21-A592-01E5-E2920674D1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8"/>
            <a:ext cx="2628900" cy="5811839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DE6FEE17-AA10-3578-E5F8-DF537231B8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2" y="365128"/>
            <a:ext cx="7734300" cy="5811839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325B727-6E6C-6E74-6BD5-8EAC5834B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Pranab Saha</a:t>
            </a:r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D577DC6-627D-406A-6CD9-4D2E99278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SC 2026</a:t>
            </a:r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0421740-FD03-8DCC-8A07-C900C7664A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678A1-C4CF-45A3-B624-55BDE24E6F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68867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6A6CEDD5-59DF-1679-8EF1-ACA2AE927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75930A1-6C29-DEDB-2A4D-D9666A488A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28E7DEF-4B8A-0484-820A-FB02646C0D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kumimoji="1" lang="en-US" altLang="ja-JP"/>
              <a:t>Pranab Saha</a:t>
            </a:r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A1548A9-499C-A2DF-1343-F7B23974B1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kumimoji="1" lang="en-US" altLang="ja-JP"/>
              <a:t>SC 2026</a:t>
            </a:r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BB9880A-02B6-4B94-1CFC-2A52EE066D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0678A1-C4CF-45A3-B624-55BDE24E6F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3967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354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emf"/><Relationship Id="rId5" Type="http://schemas.openxmlformats.org/officeDocument/2006/relationships/image" Target="../media/image27.emf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9.png"/><Relationship Id="rId7" Type="http://schemas.openxmlformats.org/officeDocument/2006/relationships/image" Target="../media/image28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0.png"/><Relationship Id="rId4" Type="http://schemas.openxmlformats.org/officeDocument/2006/relationships/image" Target="../media/image25.png"/><Relationship Id="rId9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svg"/><Relationship Id="rId5" Type="http://schemas.openxmlformats.org/officeDocument/2006/relationships/image" Target="../media/image42.svg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00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12" Type="http://schemas.openxmlformats.org/officeDocument/2006/relationships/image" Target="../media/image290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11" Type="http://schemas.openxmlformats.org/officeDocument/2006/relationships/image" Target="../media/image280.png"/><Relationship Id="rId5" Type="http://schemas.openxmlformats.org/officeDocument/2006/relationships/image" Target="../media/image47.png"/><Relationship Id="rId15" Type="http://schemas.openxmlformats.org/officeDocument/2006/relationships/image" Target="../media/image51.png"/><Relationship Id="rId10" Type="http://schemas.openxmlformats.org/officeDocument/2006/relationships/image" Target="../media/image270.png"/><Relationship Id="rId4" Type="http://schemas.openxmlformats.org/officeDocument/2006/relationships/image" Target="../media/image46.png"/><Relationship Id="rId14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1CCA2E-9CD1-93CF-DC6E-BEA15E0930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スライド番号プレースホルダー 12">
            <a:extLst>
              <a:ext uri="{FF2B5EF4-FFF2-40B4-BE49-F238E27FC236}">
                <a16:creationId xmlns:a16="http://schemas.microsoft.com/office/drawing/2014/main" id="{532AAAC8-B3ED-6488-B795-B5B305F0F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2381" y="6425623"/>
            <a:ext cx="2743200" cy="365125"/>
          </a:xfrm>
        </p:spPr>
        <p:txBody>
          <a:bodyPr/>
          <a:lstStyle/>
          <a:p>
            <a:fld id="{EE0678A1-C4CF-45A3-B624-55BDE24E6FE7}" type="slidenum">
              <a:rPr kumimoji="1" lang="ja-JP" altLang="en-US" smtClean="0"/>
              <a:t>1</a:t>
            </a:fld>
            <a:endParaRPr kumimoji="1" lang="ja-JP" altLang="en-US" dirty="0"/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26803F32-818B-C54B-3135-CF280622A79B}"/>
              </a:ext>
            </a:extLst>
          </p:cNvPr>
          <p:cNvSpPr/>
          <p:nvPr/>
        </p:nvSpPr>
        <p:spPr>
          <a:xfrm>
            <a:off x="0" y="0"/>
            <a:ext cx="12192000" cy="78576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B3F0B43-988E-F5B1-B182-F5D826F481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917" y="244171"/>
            <a:ext cx="913855" cy="360000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FDC24D8-6C38-5657-3A49-33D303D27B35}"/>
              </a:ext>
            </a:extLst>
          </p:cNvPr>
          <p:cNvGrpSpPr/>
          <p:nvPr/>
        </p:nvGrpSpPr>
        <p:grpSpPr>
          <a:xfrm>
            <a:off x="57029" y="1136768"/>
            <a:ext cx="5896265" cy="5688000"/>
            <a:chOff x="15240" y="541337"/>
            <a:chExt cx="6551855" cy="6297226"/>
          </a:xfrm>
        </p:grpSpPr>
        <p:sp>
          <p:nvSpPr>
            <p:cNvPr id="3" name="AutoShape 6" descr="data:image/jpeg;base64,/9j/4AAQSkZJRgABAQAAAQABAAD/2wCEAAkGBxQSEhUUExQWFhUXFx0XFxcYFxwcGhoaGBgcHB4bHB0YHCggHBwlHBccITEiJSkrLi4uHB8zODMsNygtLiwBCgoKDg0OGxAQGywkICQsLCwsLCw0LCwsLCwsLCwsLCwsLCwsLCwsLCwsLCwsLCwsLCwsLCwsLCwsLCwsLCwsLP/AABEIALcA/AMBIgACEQEDEQH/xAAcAAACAwEBAQEAAAAAAAAAAAADBAIFBgABBwj/xAA8EAACAQIEBAQEBAUCBgMAAAABAhEAAwQSITEFQVFhBhMicTKBkaEUQtHwI1KxweEHYhUzQ0Ry8SSCov/EABkBAAMBAQEAAAAAAAAAAAAAAAABAgMEBf/EACIRAAICAwACAwEBAQAAAAAAAAABAhESITEDQQQTUWFxIv/aAAwDAQACEQMRAD8A1KuKIHFUQxgoq4wda9XBnNovFYUQOKpFxg60VcavWliw0XIYVLMKqBjV61MYsdanFhotAwqUiqsYodal+I70YsNFmDXs1Wi/UxfpUw0PzXTSQv175xophSHc1e56TF0175hpUFIbz17npQXDXvmGihUhsuK8z0rnNeFzRQaGzcqJuUoWqJanQaGWeotcpYtUC1OgpDLPUGely9RLU6CkHZqhIoLNQ2enQByaGxoDOaEzU0goYcigvFAZ6GzVSQtByRUJpZnqBY1VAU4vmiece9VovGpeea3oRZI5J03ogxBG/Kq5blEW4KmgLBcTU1vnrQLCTEerqByooRgJyabGRU6HQbzz1ogvmo4ZZAHpHWNdKaTD+r5xqB/beobQ1EhbxLdJoqYw9KZtWF/mAbbX36VNlUGScsiQYHL5RUOSKwBLip61O3iCamjifiO+8D+lFDR+adNDA/cc6TY8CPnH9mped2+9RtXZaJg7Gd47dZ+1BvMwMHWPvSoTVDHn865r0c6RLGoZ6vEzbLD8QeteHEGq8nvUc3eniKx84g1H8SaR8yuL96eIhs4o1E4o0mX9qiWNFIBs4o1E4o0mSaGzGqxAcOLNQOKNIm4agbxp4isebEmhNijSRvVA36eIWOtijQmxRpM36gb1ViLIbOKNROKNJm7UPNp4iyIrYYgaAaxrvRGwJAzbj9/U06uHkSI1bkQPuBTKM6zqQ3UGdtOe2hrH7Tt+spksnpRbODY8o0mrGw1xWEurKDAzcv0OlHXGXQzBVVwSYJ3+Zih+Ri+sr7GHua6HuQat8K+gm3d21h1+oDgxv96j5t0L8GZdhlAgHpsKibuUAhTO8ch1256VLlY1GgQNwCHgLO+hH2NFTGLJOYaaCV0J+R/rRHvkwdN9D7HplqD47MPWo13YLOWN9IFHQodw1xbmYhx3kHSBpr09q4WzmhSCImeUfr2pWziLY+G4OY20P6UYuzQLbWyu+nxT8oqWMZSyzE5SG6gSSRPbbepjDOgBPoJOm/tPqOmtK+ViAdLgB5+nUAciZpsvdiSQVBE3BO/MSRJPtUuwoN+DuCZnQjSD6o6R/agYzBsDJUKTynpvHal2unRndo7EzIPUzyo+JxSMFgM7a/EJ0nTn/wC6FdktRE3cbqSR1Kx/eK4Ix6fUUe7xHSBqI22A9hrypLzOnpPY/StVZjJI4tXhavWadope4xFUiQuevC1ALmo+ZVUSw5aol6XL1BjToQyXFDY0AmolqdAFJHWoE0IvXmcU6ESahsa43KG1ymI8aaGxr1rtQNyqERZqHmr13qJNUBeM+XafpXedJnKJ7DrQrknaIiRqfnz0r0sCdCQI3/vXlKSPVphr2KY5ddhtFHsYlh+c/U7dO1JeTpq7TOmvp9ooy3BOmmvLWqyQsWOtxJxGVjA5k+01y41yRmggdd4pS5b1BkR12MUVbuXRT2J1On1iaakhOLGkvHnEyY3E/OpDERso98x/pSFnE5GLZ4YTrz19+3WlsbjrfMszT6RtA6k9ewFFiaLN7qbZBrvrM99qFaxSB80gdYygmflWeuYxmEE/v9Kn5FwQcrCdjHSrteyG3ejS4fiyAkjI5JGjQfpVzZ4tfT1LaVZHJR+lfPHkfEINajhHiNmSLkALC54/mmJHX01Mq/AVjd/GXSxuHNqdZ013r29ilNvMc+eZjMI+WgO3WiXsL5oDWysn4gAR6iPn9qqLwKkg7/P9K0ioszlKSDJdWdQY9+fyozPa5Bz8wP1quzV5mrTEzyGmfoPv/iolz2pbzK7zKdEhT7VDKOgqGeuNymI9Kdqgy16XrxnpiIstQKVMvUS1MQFwf2aGxoxehsRTECLVAvRGihMoqgPDc70MvXrAUFwKoRIvQy9DNRmixFm6MupIX2aPmd6UOOUn828Tv/SIpvC2CSMwQjSZ256FooyqAxCQIOq8o69SK8az1mgCtGmdjMGIP9Tpzor4hz6YPTWBy0+GJmKewvDr1wBVUGdgDvrvqNB86sMN4dvWyZuA2yCWKgHLG8ztHXtTy2FFJg7bPMjprlLfQzRLtoqSMzmOqH+xIpriK20YJZuyinMSWCgyOWmsx/errw9wMX1cEH4oZWuQQOQAEyDO9Dl7CjIPckjdl3aJn7DSIpAtWu45wc2rv4ZLNvK3/KvEzymCTEtI+9Ul3w1iQB6I3kmI9PKVJ684qlMlxZLhXEbVuVuW/MUmQSJ+wgjTuausBisNefJbsICZmQdhtEnc+9UuJ4PksI7uqXC5BVm0y5VKkQN9TNUjac57ilaYto+k4fBWSxtMVW2SqkXIQgNrKTJntPftTnDvDeH82/YRhcX+G4ltVgOPUQCCJnlsa+fYTirsBae4uRoWbgzBADMjmIrWcJvOXJGJUorrZF2IRgROUbEmNgaltlKmyVk3sK4W7ZZFOq6akAnX08qjeuPduQArEmRmGpHvOtKeJuJYhTHn549K5FIZNwyuDOVtAIms0nErivmYk9QeYPcaiqhJ9Ikl7NJxBSjlWVVYbx+4pMsDVmx/GKLlsg3AApt6AkAbgcz1FVN1CDBBB6HlXZ4mpLRzeRNMk5AiCx99v1qAbrUCaiTWqRk5MOLleG5SpNRzc6qhWNm5UfM6Urn/AH/6rzzDRiFjJeoG5S+eoG5ToLGC9QL0BrlRa5ToVhS1R80jb9zQTc70NrlIYRmobNUC9CZ6MhUELVDPQ2eoljUuQUX0oAQDC5h+YQY5AZfvT2GRbiaHIM0C2+ubTkQJ1A6VQsrSZtwBoYBEV7hsTaWCVYnQSDB9weu1eUk3w9Zuumo8tUIjLEA7jcjrMAwNtac4jiPxK+W7suVZlcq7Ro0kddI33rJHiiXDb8q0bbgwSzzmIHfbferDB44Zy4XRk9EAgoZ3Ug71L0NOxrw9xzybvkXXCIDKXCPhmYzA6tvEdqe4jiLiOuWFJJT+GQpYEzqXmSTGlZ4oWxEtlzozIM2ucgaT13qV/h2IuI4e6pBEmRAJGvypOSBJ/hofEfELSETibzqVMK0MAw5kAArrtQrXFGxVkWdTcLKsBsoYaxOUTIPWZmsPgbpRgQEPZlBHzrerw++qL5yWbagZg9sCTOoIjkNdaKolOzMcVtv5jLds3fMGaSzMTI/NtGnbrVYIyiQddASpAMb9uYr6nw7HJftC2XKgNBbk0yYXLBMwT32qk8S8JslMq3FW4WUxl3gRtvm1kwek08gxMDqParbgnHWsQMoa3nDshA9REbmDHuNas7nh1LloFbyMYJVl0PQrHP3rK3hldlO6mDpG3aqTtEOOJvLfHXusTb9dxx/CmBlulphidHMf2qNjhyeeoxlm4Hb4hooneRlOugM/L2qo4DiLRGUWP4n84BYzsDBkAa61o8UgQWTdw63VuaMwuQdCAAYEbxrPWldFdQlxTwxctXFu4UeahYxln0/7T27z0oicQW+3k4tPJfTJciWHY/zL9/emeIXcQwazglCW1CsLaubgJBaQpGzSORPKs3d4jaxSorqbVxAVLFiZadSZ1HsTTi31EyS4xzHYB7Z11HJhse4POkmancFx5sO3lXlS6mhgiRHOZ2kcxVvjfDnmo13DkFN1QGSAeW2/vXb4/kJ6kcs/DXDMF6gz0zxXhtzDtluCD7yPtSBNdKknw52mgheoFqhmFQZqdioIWqHmUNjM1Ev1osKCFqgXmhk1At86nIdE2eoF6gWqJak5DSJE1EtUC1RJrNyLSJlqgTUS1eTWbkWomlxXGDcGW3a06tFVIwjnVgBzmRp9/wClLDiTAxqPff70/hcXfacqnaJjpqPn3rzYXDaPSnU+kMOrqfSDEz8x7bH2poveZ18s6nkskkn+poSlgrO4DQNVIMEjqZ3qotYts2ZDkIMjKSCOkGrycnbIpRVItuKWL/qu3Acyt/E9JEEkCffSI7VWNiTMROw33J5e9XuEu58TbtYlXuK2U5Q+UuzDRmOx3PQ1b+M+D4ayDcGG8tSpSPMXRzGVismACD1Bmi0S460IWuBL5al2ZLjAkKYBkKWIiJO3UUxxK1cVVtW8QzJnZSoZS3oy6LoCWh/h12rJWMRmZQ7HKNBrJjtP71o920GYi2zA7rm+I+wXn/ik+guG4wC3cMVNvENlWXfQEj0ygEnTMSynY6CveD+KsIj5sQv4iYZCEOZC2riD36HlXzs2HDEMHzdwQfnPPfeuxQCkZQRp9PpzoxCz6HxLxxh3BVcOywZnKikQd9NQYNEGCVjmNvNKyrBRLAjSeY+XSspY8T3WsNbuBbhYQrMoLASOfMac6LwjxNdS2bJb0MMoIjMncTvttUuy4yR9Es4hQIABGVRBzDSNRmGntoaqcThLVskKAousJInXnPb57TVbw1MaP+ZeKrpkCqrFxzIBjSI0NPtgWcaPcYggklVmNYAA2nvNTbRffRaniz24CqiyMqsiwRruIBLHTX32rIf6i4ILcN9iiu5GiHMrj+btHfrWuscJLoAUZQBInlofhXcj/NJcS8M24Je82Uax6dCAP9p5flpxlTFKKao+YF430kT8qt/DviS5hHBBJQ6Ms8jvWgGAw9y2pV1CsfTJXcHUCQIjmPaq/iPhpgT5NxLgHq9SrB1221I1rXJMywa4afD4LC4lPNSXn/eTlnkV3+9KcY8Ipbtl0vaATqJWf5Z3B96xuC41dwVwlUQMDBkH1Dlz2rc8F8WYfFelh5V07qT6TP8AKTv7Grj5px/wl+KEtezGXrDASVMHYwYpcv8Asa19ewjFVgDNv6TIjQRE6H2pfiHCLGLUq4W3dGxChCT9YNdEflRZhL4zR8nZqgzfP+tXniHw4cMVHmoxYxlPpK+4mI70pxLw5ibFsXLlsqh2YEMDPsa2+xMxwaKzNUGaoE1HNQ5ConNRLVCa8LVDkWokpqM1Emo5qlyKUSVRzUMtXhb9xUWVRaW+KDTRWPLMBp9ac/E3L2oXboY+xrsNwkNqn8MRMuJB7Zgd6ZHDAkF4af5QZ7xBE1wvE9BWeYe00lWVpjZhoevuKUwvBFZSZII16CekH3q1s2LpABZlXkILGI302FAuYB/NCm2WAhix5dTEg8ooTFJIjxcWlZHVszyFZF1aF6cxM6expfjGFe/cARd9FB0c7STOvOrBsC1tjLBbjesrAOUbyYBiJ+dFFy2dAQWHozJqDPOYOtU37Iq9AMPwFf8Ali3NwghmeB5bbag7GelXGFw3k2rS3PJzCTnn8yn0kEbRvBqFrEOB5fkqX0ggS5nX1GdWP1qh4sL14RYBurGa5lUlhln48u0RSSHKjzxLx5bjRPmvENdckliNNBpp9eVUOAs57gXcTGpgfXlTOJa1ctpcRFQyVYCTmIA1HQa7UsTy+1OzN7Z7bQkhQNTt+lbzhXCbeHysPU8c+R/ZrAFvc9IrV4XjItZkvG4+gykggxlmPvzqJ2+GnjaT2ecR8WXVcraBQqSCxALGD3268zVNh+LOt3ObjgHRwDuPYR1NdxHGLdfM4ZSeqGSPkdfpUsNhMMyS15wwMMAmg+o0+tCpLgnbemb/AIP4+wy2wGLBkAAB5gaCdNwKAvj3DOsujhhyifuKxycKwp/7hj7DbodqW/4TJ9DIVJ0Jff7D7UqiV/0XmC8Q2r2KBuIotmVX0iQTz5yf8VrbnDCFCMVCqZBkjnsBVT4Y4PhGALW5cEZQrTqOubYTt1q/a76iArHK3/UAA6/UE8qG0Uk/ZmfGuBw/kl9mUqBrqZ3g8/Y9DXzkyp322I/WvsHEbNu+AtxTyaNP/wAzvtVFxjw/hLK+a9m4UOkW5DBvloAep0FVGdaIn472Vfhbxi9qLd857WwYn1J8zuO1fQbF9LoDhxctkaNMx27b18V4g66BeUyQZ0J0BIEEgaTFG4F4gu4RpQyh3QnQ/oe9Dje0TGdaZ9nZSNVIPTMAw7bg0jft3mBQ3ylthlK5AyQe3L5UtwPj1vEJmtnb4k0zL7j5b7VaXLw9/apXklE0fjjIyLeCrYBY4pcoGoVGLjpK8x7Ulh/Br3gTYv27gEzmV7Z07MtbgjmpE9Ryr38Q6zlaPYD7g6VuvkP2YP469HyDE2jbYq24MdpHeglq+uM9lP8At1JIOYExM9m0JPyrH8U4VgfjDXsOGJhXKke4B9UfM1qvKmZvxSRkC1RY1Z4rAWVBK4lGgT0n21qvx+HNpsrbwD8jqKeSZOLQEmon3oTvNQzHqfpQNI2puErJYnsF11267+1WHB+IoGLZJYLlBDnSNTIgQNZJqnxOKddLVu8V19YEk8pAjQab03wdbl2WFkqigASVEnlmLb/TlXEjtexi5xu+bTETGwlJGsba7aHag4BsRDO6PkgA6QWjmOsRQ8Q11Z/6iMQqjMuQH+aJ3mm3w7pmR3zHLl0fMAfYHfXWKrImg+LvLmlUyqZjNmgkiRqdSN6E4C5RkbMsES3JtfVA0P3pSzhrighnOSJMH4hyAMkgfXeg50vm44KqF1dS5+EfywJMfWqsQ1iuKZQQWVNRJk/XVRJNUWK4wwLC0zIpABKEiRvrGp5imeD+IhYknD2LrHSboZvT0AzRQeP8YXFMjJh0sFQQwtaK0kQSDzG1SS3+Fna8IXntBrLqyk5goI5CJPT2qvbwziBqUYj2IH1MRW34R4duWbVvMCjXJzLm6RO3LXfvVHxHidqWsHy2hiudAx055iSQQDpoOtTu6sqlV0V3AkNo5vLuZp3UrAUFTImdQVPUGabucX/KbFxhDazBzG1kDAawAJBGuhq7Th2EYM6WwsoAEtuzeph0Gw2mkk4Zh2VmVLgXIMrtcZTmDCSRMxEagU3oNfhT4ziaO0uLo19TGFMBs4AUmNwJIiegpZONlVuKqKpuXS7GSdGVlO5jN6uemm1aPC+GFvW8yX7itlJAYqykA6H1CY069Kr28JXvM8tDh7jZguikEE6+oofSukZjpNCTE0hRvEiqwK2gGGRYzEjy7T5l2I9WUkdNqq+I8QW8IBuA+n0sRkXII0A5nQ8udW3GPD9ywxF61ZDD+W9BiOmtATw9cIb/AONc0IBOdRE7asRrTQnFEPDniJ8GSVKOu8azOugPv/SrNP8AUi8DrZQidRLA/WY+1Vd7hJUAth7pBUNupkEwDo3M0li2tjT8OQe5g8+3ak472irdaY/jfHN93LBbYHJYOmnWaE/jW+REKAfcj6ExVblstIyMD2fb60A2bJOlxh2Kz/SnS/CW5foI4kFiSg11gEqB7URPJI18xDPKGEe0A0Q4BACfMPX4DXHh4jVmE7egxVWTiweDxZtPmtXMpGxII+uu1b/gXihLkC4VVz+UHQ91msD/AMNEwbke6sI+oo1nhgzFDc5Zg4UwpB17mokkyouUT6xhsWrE5DMcqbF9TuYO/wAqwNjiQtpPnlri7Mtsw0fleTr770DE+J3uAeWmV4OYGTJ6qOY+tRg7Nc1WzWeIeMW7dskkE/lH87Dl7dawNviz+ZnZVZ5/N8Ouwg6Ba67h8TcbMQzEwJP9BNFt8JvkzAHf29q6IKMOsxnlLhXXMS63JYKSpnKwET0jmKTxDsWLEROsDQQeg6Vf2bjITNtWjlA1+og/KprgUxJypZuI+m0BFUAzJbYEx94BrXJGeLMuWNWOG8P4p1zJh7hU7GIn2zEGO9XlhcPgpyxfv/zEelP/ABBH3O/Slr/FLznMbhFYPzfhrHw300t3jSAAW0KrEak8hrmPQztIpXCcRCqchYk69iRJHaaqsWJtlgrEA8oAI7czR+FW7rWi8W1RTlJd8qrHvuayVvptpcL+6gUAZredlLkIGYawI9IABGp+ZqgZtQAmclpE669ydus0NOKm5dFqLZXNlJQtB9jOo5/SnuKYwDK7DMUUnlMGSDAA9OkVSJZTcWxj3CFU5QNSo+LMOsT8qf4V4cLgr+Jt22cQUadVAmZOkTyqjwWe44A3OkknT6RpW38L+GlxA8woMkxbbLOYiZf1SAkiBQrbI11mIOGYebAEIYM7zMada9wt8CQ+bLB+GAZ5SWG1azi2OwuEuFUt+c5JM+jyzBgD09NeVZzhnFFtJcXygWb4WkwnWRs0cqQUAfjV/wBEXWGQQgBOnt9AasvD3h58QCwuW7cGAGJEmCdAKpMRjGJ35mOnepDH3TJzMeZj/Hai6EPpaazeZWuqu4Lq5jsQRJq8si7es3HN7PaQG35lxjkUAbIY3Jge9ZBwTqq6HmVnf5V1/ENoGUbaDaRPQEUh3R9Gw17HX8LbC+VkIACrbKnICAW0ieRJ7VH/AItieG3b2UWnRnW35rWic+UHLBDAbFpAO9ZLC+MMZZUBLpRQAoESAF2ALbUbhGIa+Wa6XeDK5nYrmPMjYb71Vh00GOLXi7OFdmYksq8zsNQdNhG8CmbYv4gPaLv6Qbj52Oy6EwTA5cielWv+nHALVu2t6/iIBFw3LWoUMzaMXnWI0PSjf6k3MPbwoZTBLQ65vU1oAzHzM070K/4Z63h3S3m8u7lLqXKj4gGnJtGuoBM0HjGPWD5dlxmAKMcuUaaqc0SdPiB1naryGscOGHw6AsTJ824WbUgmNBB09t6z9tFW06X1XMsiSWf4ROgBCiJ5g1TtBpmf8QcGulgQy3AUDSg011KiOY2NXnBeDYdrVhjetLdcg3FZoyLEaypG4/rSQxFsWcttiVQRr6NOxPWkcZjbaYO6uR7peCGdlJQgRoU/KNTBioaHzZsLmCtW7V+wWS4L2Uh0bQekaqIOhk7mo4Pi1jDYVRcwt249oFS4eGgCQxRgRMHar21i7eGs2hew1s+XZt/xzI0MRnOWBpJ6kTFWV+2qO1zyxZsFW8xEQOWBX4hBzSdZAG0Uv4Or2UHiFLS4VrlhVvq5AYZLZItsPUwZFEQIrLvxkPh0sZbWW1ADfnygEa6kGdzI6V9K4ZesvatW7N8jCFSHTIoi2VOVZMlYOm061U8X8N4BkdrF+1JzZgBBMLqgj5b6jqKH0Ez5fw7C2ltW/Nzrne6Fytk1UWwDJmQCdV5fOiJwRmBNq6cy6hGOYmBJIjUKDALab0bCYM4pJKZ1Vc6t5bAKGAJzZdBOWJ6rQLPE1ttGigc8x58nHQ9aXA00SwPHmVstyVYaamPvyPetDguJi5AcR3Bg/fQ1nsM2ExauMTfNm6DCGZSNYymNR2PamMDwPE25XMjp+WGhiJ/KeXtNUoSlxC+xLrNRiraWxDsSD+XSSPfYA/WszxPivp8tItrMBU2/ffelMX5gBCZpG6tqdBtDa0jjMUG+HMDuWGn/ANYO3vWbv2apr0M/hTkAAOb4mPWeg+XevFsLzzDt+xQjhh+ckHrm9R+ZpO/fAMG7r7z/AGosd101uN4zbupkWx5Vudbo9RBI+GIGpjrpVRxbE+a6WMPItkhVUApmZo+IZiN+ZodllUkMC4B0UuVWTz6kdKlhLbWLq3SMxtkNBQkT/u/Q07JaRbcK8PNhbq3LrWyVzjKjB/UoHNeYzVRca4iWZlEaGZXp0796vb3GL2IGa6AogLbCqFEH4oUeymax+N+InTUkiDVXSIZOTOYPqddDV5wvxDi7dvyrd11tnQwJCg9OY3JqhSwxIA/fv0q6wqixblyA7Tlj1QNidNBqalyrhSjb2NNwC838Rc5SAc7jKDPTNuKR4pw17LBWg6ZiykkR021+VGxPF7hQOGeVU2xAzCDoRJ0ExsKqLuOdx6yzDlmM/SixuiPmQPTEnfSi4a+fn26UoJPIxRtVA2k/vkaZKLCwdAxzErupOnWY6aHagvbGXzHaZ2A78h0FLW3356QNa5MgWTIcbARr70lQ2gRctoNukmB13rUYLDN5KW1JzPHwiT3032/vWYAlpjKNtNR9Cdq1Fvij2il+ywDqMnwBgJETB2pqiUmbq1dWyDa81FhAbighs1tAYEERuTpJnasjiFbG8RXyzca0iC4dDlA5SNomB9aivGDiLha8VNwrlRjCgamIj3Mj2p3gV+zYa61x7w9ARFtHLIGv8upk7Haqy9g4lvxjHPaCNHrtOSQwBAZhMAcxAkg9azviTEkYZ3IHmN8RA0D3WkgDcD9Knx7jKXz6cwlczF2BLMecxqANBzpHxIgu2SLZE5pVZHw9BqJmkpdY5LQp4NsvdvW7ASRdMZ8wgFVLQZUgbcxW24f4RdMYoKrdu+S1x1AUKim4FUkblyJ07Vh/C+EuDNnLIAAyrMZjMVqOF8Yu2WZ7blWaAxABYgaxrrFJP2JJ0XXiXDYkpF+whtusEKWzSAQpJModO2x0NDscUxOa3Ze4qXL2c328smQo0UXQ2jfFGWvm/iK7invZ7zvdVmAzkaAFtBHKv0Hi/B1sBcl3JDSAQIOoEfPbSm6EpdTMbw3gpthVtNbUIoe4HY7K0huYEsNxoCKYXhdrFsxXFoqtLLNtckERoQ2npjpSPj/gbrgWxSH0EByJIaGgQSBr1rB8F8S4graREQpahSgkNckEasASBQmr2Df4a/iHERw2cP8AiEdLtsCSrKFBZgFAJ0A9Znlmmsj4s4ItoW8Sg/hXLnl6NOXYiTGoI2bsQaF4v4yL2TzbIzFfiS6W/wDGCyiCBIjWm8d4jw17CWsOLYU2kCZi3xDWSQRoZMz2o09IVnnEPB1s2xds3QDEgNGU9iZ9JongjE3HurhXkMXCBWkFT19q2/8Ap54ffB5rl0F1e3AtmOxDa6zHUCsz4t4zc/GfirdrycpyIRl9LII5agweYrVSfj2kTipF3/qX4TGFwoulwb/mKqwIBWDIadTtoeVfMbeJzaMIb8yHn1K96b4xx+/fZfOe4/IM2sV7xrwribdnzrgVMkDKbiG4Z5hVJbTvG4rNtydsqsFSErbEjKGyjUAEagba07g8UlpAjWUcj8xbf7VVYbH5xlO/9f8ANEbId5+dQlRoqkW+Jey11oZpOoIGg10EMJOnU03bwYVtD6VBJAPfc6QSe1dXUuFHnEMWgUMJ+EkTqTEjkB0rMYIA7kDoYmva6lJ6RK3IZu4pEZCBmIJkToQOulGx+OUplAgwOXz36V1dTXBZPaF/xv8ADglojbT9PahLibesoTsB6iI+3OurqAcmM4PiYQHJb1IjUyDU8ZdD2pCBcpGx6g/pXV1Teyk7TK0Et25fKoi4FEcxvXldTIJG5uen7/tT/CMdD5Ts24ryupgm7LNcq3CFkNEz11+1Ra9LaGf33ryuqfZqgGJxBH5vpRbF4sQpIMmBIrq6gJOhjDcMe7aCpqQ5YwcshTqNexq5wfizzcW7C0tpFKgAgM8Ew2ZhAJjtpXV1arSMH0p/GWMYC1l9OhDMDo4zSsL+UDX60jw7xNjHIH4m5qyhQWJAM6HtrFdXVDKjudGixWIxtyw2FuYstalFKFNPUdNd4Efasit29hlLJlyPpmgTMRzMg711dTqiZcsDiMT5ltc++Y7QB6QoBiNTqarbyd5B511dUoUuH3Pw54st420127ZS3lKWD67pJhRGqRpHtr1pTxpj8O+HFlB5CrcN3OczkkKRsBroeZrq6umEVJbE5NHzzE24Zg9wMp0PpI0HTQxvVtZ4qkpauAvIEMzNB0gelR6enOurqytx4aVZnfEHDcjMwAUgwVBJBPMgn5VXLjAR6hr2rq6kZt09H//Z">
              <a:extLst>
                <a:ext uri="{FF2B5EF4-FFF2-40B4-BE49-F238E27FC236}">
                  <a16:creationId xmlns:a16="http://schemas.microsoft.com/office/drawing/2014/main" id="{7F164514-EF6A-9C1D-1F8B-56D6DCA70744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257300" y="541338"/>
              <a:ext cx="304800" cy="3048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pic>
          <p:nvPicPr>
            <p:cNvPr id="5" name="Picture 11" descr="http://imss.kek.jp/about/library/img/facility/J-PARC-birdview02_(c)jparc.jpg">
              <a:extLst>
                <a:ext uri="{FF2B5EF4-FFF2-40B4-BE49-F238E27FC236}">
                  <a16:creationId xmlns:a16="http://schemas.microsoft.com/office/drawing/2014/main" id="{086274B2-2CF7-7C17-8228-7E05F0A81FA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4700"/>
                      </a14:imgEffect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955" t="43221" r="36856" b="18864"/>
            <a:stretch/>
          </p:blipFill>
          <p:spPr bwMode="auto">
            <a:xfrm>
              <a:off x="15240" y="541337"/>
              <a:ext cx="6551855" cy="6297226"/>
            </a:xfrm>
            <a:prstGeom prst="rect">
              <a:avLst/>
            </a:prstGeom>
            <a:noFill/>
            <a:ln>
              <a:solidFill>
                <a:srgbClr val="92D050"/>
              </a:solidFill>
            </a:ln>
            <a:scene3d>
              <a:camera prst="orthographicFront">
                <a:rot lat="0" lon="0" rev="0"/>
              </a:camera>
              <a:lightRig rig="threePt" dir="t"/>
            </a:scene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F3099B82-1E3D-043F-8161-688BB17BC311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932" y="3404314"/>
              <a:ext cx="5245100" cy="387350"/>
            </a:xfrm>
            <a:custGeom>
              <a:avLst/>
              <a:gdLst>
                <a:gd name="T0" fmla="*/ 2147483647 w 3894"/>
                <a:gd name="T1" fmla="*/ 2147483647 h 408"/>
                <a:gd name="T2" fmla="*/ 2147483647 w 3894"/>
                <a:gd name="T3" fmla="*/ 2147483647 h 408"/>
                <a:gd name="T4" fmla="*/ 2147483647 w 3894"/>
                <a:gd name="T5" fmla="*/ 2147483647 h 408"/>
                <a:gd name="T6" fmla="*/ 2147483647 w 3894"/>
                <a:gd name="T7" fmla="*/ 2147483647 h 408"/>
                <a:gd name="T8" fmla="*/ 2147483647 w 3894"/>
                <a:gd name="T9" fmla="*/ 2147483647 h 408"/>
                <a:gd name="T10" fmla="*/ 2147483647 w 3894"/>
                <a:gd name="T11" fmla="*/ 2147483647 h 408"/>
                <a:gd name="T12" fmla="*/ 0 w 3894"/>
                <a:gd name="T13" fmla="*/ 2147483647 h 40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894"/>
                <a:gd name="T22" fmla="*/ 0 h 408"/>
                <a:gd name="T23" fmla="*/ 3894 w 3894"/>
                <a:gd name="T24" fmla="*/ 408 h 40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894" h="408">
                  <a:moveTo>
                    <a:pt x="3894" y="408"/>
                  </a:moveTo>
                  <a:cubicBezTo>
                    <a:pt x="3865" y="368"/>
                    <a:pt x="3789" y="232"/>
                    <a:pt x="3723" y="170"/>
                  </a:cubicBezTo>
                  <a:cubicBezTo>
                    <a:pt x="3657" y="108"/>
                    <a:pt x="3609" y="62"/>
                    <a:pt x="3496" y="34"/>
                  </a:cubicBezTo>
                  <a:cubicBezTo>
                    <a:pt x="3383" y="6"/>
                    <a:pt x="3238" y="6"/>
                    <a:pt x="3042" y="3"/>
                  </a:cubicBezTo>
                  <a:cubicBezTo>
                    <a:pt x="2846" y="0"/>
                    <a:pt x="2574" y="4"/>
                    <a:pt x="2319" y="13"/>
                  </a:cubicBezTo>
                  <a:cubicBezTo>
                    <a:pt x="2064" y="22"/>
                    <a:pt x="1895" y="43"/>
                    <a:pt x="1509" y="60"/>
                  </a:cubicBezTo>
                  <a:cubicBezTo>
                    <a:pt x="1123" y="77"/>
                    <a:pt x="314" y="105"/>
                    <a:pt x="0" y="117"/>
                  </a:cubicBezTo>
                </a:path>
              </a:pathLst>
            </a:custGeom>
            <a:noFill/>
            <a:ln w="101600">
              <a:solidFill>
                <a:srgbClr val="FF00FF"/>
              </a:solidFill>
              <a:prstDash val="sys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ja-JP" altLang="en-US" sz="24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endParaRPr>
            </a:p>
          </p:txBody>
        </p:sp>
        <p:sp>
          <p:nvSpPr>
            <p:cNvPr id="7" name="Freeform 12">
              <a:extLst>
                <a:ext uri="{FF2B5EF4-FFF2-40B4-BE49-F238E27FC236}">
                  <a16:creationId xmlns:a16="http://schemas.microsoft.com/office/drawing/2014/main" id="{A7C364FE-5BF0-E236-4F51-4831AB60D7A8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0042" y="2731214"/>
              <a:ext cx="1663700" cy="577850"/>
            </a:xfrm>
            <a:custGeom>
              <a:avLst/>
              <a:gdLst>
                <a:gd name="T0" fmla="*/ 2147483647 w 1048"/>
                <a:gd name="T1" fmla="*/ 0 h 364"/>
                <a:gd name="T2" fmla="*/ 0 w 1048"/>
                <a:gd name="T3" fmla="*/ 2147483647 h 364"/>
                <a:gd name="T4" fmla="*/ 0 60000 65536"/>
                <a:gd name="T5" fmla="*/ 0 60000 65536"/>
                <a:gd name="T6" fmla="*/ 0 w 1048"/>
                <a:gd name="T7" fmla="*/ 0 h 364"/>
                <a:gd name="T8" fmla="*/ 1048 w 1048"/>
                <a:gd name="T9" fmla="*/ 364 h 36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048" h="364">
                  <a:moveTo>
                    <a:pt x="1048" y="0"/>
                  </a:moveTo>
                  <a:lnTo>
                    <a:pt x="0" y="364"/>
                  </a:lnTo>
                </a:path>
              </a:pathLst>
            </a:custGeom>
            <a:noFill/>
            <a:ln w="76200">
              <a:solidFill>
                <a:srgbClr val="FFFF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ja-JP" altLang="en-US" sz="24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endParaRPr>
            </a:p>
          </p:txBody>
        </p:sp>
        <p:sp>
          <p:nvSpPr>
            <p:cNvPr id="9" name="Freeform 13">
              <a:extLst>
                <a:ext uri="{FF2B5EF4-FFF2-40B4-BE49-F238E27FC236}">
                  <a16:creationId xmlns:a16="http://schemas.microsoft.com/office/drawing/2014/main" id="{6763F44A-F3C5-FC10-A666-385E88670AE2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5342" y="5556963"/>
              <a:ext cx="2799500" cy="920750"/>
            </a:xfrm>
            <a:custGeom>
              <a:avLst/>
              <a:gdLst>
                <a:gd name="T0" fmla="*/ 0 w 1956"/>
                <a:gd name="T1" fmla="*/ 0 h 580"/>
                <a:gd name="T2" fmla="*/ 2147483647 w 1956"/>
                <a:gd name="T3" fmla="*/ 2147483647 h 580"/>
                <a:gd name="T4" fmla="*/ 0 60000 65536"/>
                <a:gd name="T5" fmla="*/ 0 60000 65536"/>
                <a:gd name="T6" fmla="*/ 0 w 1956"/>
                <a:gd name="T7" fmla="*/ 0 h 580"/>
                <a:gd name="T8" fmla="*/ 1956 w 1956"/>
                <a:gd name="T9" fmla="*/ 580 h 58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956" h="580">
                  <a:moveTo>
                    <a:pt x="0" y="0"/>
                  </a:moveTo>
                  <a:lnTo>
                    <a:pt x="1956" y="580"/>
                  </a:lnTo>
                </a:path>
              </a:pathLst>
            </a:custGeom>
            <a:noFill/>
            <a:ln w="101600">
              <a:solidFill>
                <a:srgbClr val="FFC000"/>
              </a:solidFill>
              <a:prstDash val="sys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ja-JP" altLang="en-US" sz="24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endParaRPr>
            </a:p>
          </p:txBody>
        </p:sp>
        <p:sp>
          <p:nvSpPr>
            <p:cNvPr id="11" name="Freeform 14">
              <a:extLst>
                <a:ext uri="{FF2B5EF4-FFF2-40B4-BE49-F238E27FC236}">
                  <a16:creationId xmlns:a16="http://schemas.microsoft.com/office/drawing/2014/main" id="{27F54752-B3B2-B5B5-F9CB-9347D6F97A25}"/>
                </a:ext>
              </a:extLst>
            </p:cNvPr>
            <p:cNvSpPr>
              <a:spLocks/>
            </p:cNvSpPr>
            <p:nvPr/>
          </p:nvSpPr>
          <p:spPr bwMode="auto">
            <a:xfrm rot="600000">
              <a:off x="3926343" y="2648233"/>
              <a:ext cx="537145" cy="1440714"/>
            </a:xfrm>
            <a:custGeom>
              <a:avLst/>
              <a:gdLst>
                <a:gd name="T0" fmla="*/ 2147483647 w 578"/>
                <a:gd name="T1" fmla="*/ 0 h 1033"/>
                <a:gd name="T2" fmla="*/ 2147483647 w 578"/>
                <a:gd name="T3" fmla="*/ 2147483647 h 1033"/>
                <a:gd name="T4" fmla="*/ 2147483647 w 578"/>
                <a:gd name="T5" fmla="*/ 2147483647 h 1033"/>
                <a:gd name="T6" fmla="*/ 2147483647 w 578"/>
                <a:gd name="T7" fmla="*/ 2147483647 h 1033"/>
                <a:gd name="T8" fmla="*/ 2147483647 w 578"/>
                <a:gd name="T9" fmla="*/ 2147483647 h 1033"/>
                <a:gd name="T10" fmla="*/ 2147483647 w 578"/>
                <a:gd name="T11" fmla="*/ 2147483647 h 103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78"/>
                <a:gd name="T19" fmla="*/ 0 h 1033"/>
                <a:gd name="T20" fmla="*/ 578 w 578"/>
                <a:gd name="T21" fmla="*/ 1033 h 103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78" h="1033">
                  <a:moveTo>
                    <a:pt x="578" y="0"/>
                  </a:moveTo>
                  <a:cubicBezTo>
                    <a:pt x="551" y="16"/>
                    <a:pt x="503" y="13"/>
                    <a:pt x="416" y="99"/>
                  </a:cubicBezTo>
                  <a:cubicBezTo>
                    <a:pt x="329" y="185"/>
                    <a:pt x="118" y="414"/>
                    <a:pt x="59" y="514"/>
                  </a:cubicBezTo>
                  <a:cubicBezTo>
                    <a:pt x="0" y="614"/>
                    <a:pt x="51" y="626"/>
                    <a:pt x="64" y="699"/>
                  </a:cubicBezTo>
                  <a:cubicBezTo>
                    <a:pt x="77" y="772"/>
                    <a:pt x="120" y="896"/>
                    <a:pt x="136" y="952"/>
                  </a:cubicBezTo>
                  <a:cubicBezTo>
                    <a:pt x="152" y="1008"/>
                    <a:pt x="154" y="1016"/>
                    <a:pt x="159" y="1033"/>
                  </a:cubicBezTo>
                </a:path>
              </a:pathLst>
            </a:custGeom>
            <a:noFill/>
            <a:ln w="101600">
              <a:solidFill>
                <a:srgbClr val="FFFF66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ja-JP" altLang="en-US" sz="24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endParaRPr>
            </a:p>
          </p:txBody>
        </p:sp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id="{0B3B0ACF-7656-E81D-2DEC-0C1340500AE5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843" y="3101102"/>
              <a:ext cx="5783263" cy="2836862"/>
            </a:xfrm>
            <a:custGeom>
              <a:avLst/>
              <a:gdLst>
                <a:gd name="T0" fmla="*/ 2147483647 w 3643"/>
                <a:gd name="T1" fmla="*/ 2147483647 h 1787"/>
                <a:gd name="T2" fmla="*/ 2147483647 w 3643"/>
                <a:gd name="T3" fmla="*/ 2147483647 h 1787"/>
                <a:gd name="T4" fmla="*/ 2147483647 w 3643"/>
                <a:gd name="T5" fmla="*/ 2147483647 h 1787"/>
                <a:gd name="T6" fmla="*/ 2147483647 w 3643"/>
                <a:gd name="T7" fmla="*/ 2147483647 h 1787"/>
                <a:gd name="T8" fmla="*/ 2147483647 w 3643"/>
                <a:gd name="T9" fmla="*/ 2147483647 h 1787"/>
                <a:gd name="T10" fmla="*/ 2147483647 w 3643"/>
                <a:gd name="T11" fmla="*/ 2147483647 h 1787"/>
                <a:gd name="T12" fmla="*/ 2147483647 w 3643"/>
                <a:gd name="T13" fmla="*/ 2147483647 h 1787"/>
                <a:gd name="T14" fmla="*/ 2147483647 w 3643"/>
                <a:gd name="T15" fmla="*/ 2147483647 h 1787"/>
                <a:gd name="T16" fmla="*/ 2147483647 w 3643"/>
                <a:gd name="T17" fmla="*/ 2147483647 h 1787"/>
                <a:gd name="T18" fmla="*/ 2147483647 w 3643"/>
                <a:gd name="T19" fmla="*/ 2147483647 h 1787"/>
                <a:gd name="T20" fmla="*/ 2147483647 w 3643"/>
                <a:gd name="T21" fmla="*/ 2147483647 h 1787"/>
                <a:gd name="T22" fmla="*/ 2147483647 w 3643"/>
                <a:gd name="T23" fmla="*/ 2147483647 h 1787"/>
                <a:gd name="T24" fmla="*/ 2147483647 w 3643"/>
                <a:gd name="T25" fmla="*/ 2147483647 h 1787"/>
                <a:gd name="T26" fmla="*/ 2147483647 w 3643"/>
                <a:gd name="T27" fmla="*/ 2147483647 h 1787"/>
                <a:gd name="T28" fmla="*/ 2147483647 w 3643"/>
                <a:gd name="T29" fmla="*/ 2147483647 h 1787"/>
                <a:gd name="T30" fmla="*/ 2147483647 w 3643"/>
                <a:gd name="T31" fmla="*/ 2147483647 h 1787"/>
                <a:gd name="T32" fmla="*/ 2147483647 w 3643"/>
                <a:gd name="T33" fmla="*/ 2147483647 h 1787"/>
                <a:gd name="T34" fmla="*/ 2147483647 w 3643"/>
                <a:gd name="T35" fmla="*/ 2147483647 h 1787"/>
                <a:gd name="T36" fmla="*/ 2147483647 w 3643"/>
                <a:gd name="T37" fmla="*/ 2147483647 h 1787"/>
                <a:gd name="T38" fmla="*/ 2147483647 w 3643"/>
                <a:gd name="T39" fmla="*/ 2147483647 h 1787"/>
                <a:gd name="T40" fmla="*/ 2147483647 w 3643"/>
                <a:gd name="T41" fmla="*/ 2147483647 h 178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643"/>
                <a:gd name="T64" fmla="*/ 0 h 1787"/>
                <a:gd name="T65" fmla="*/ 3643 w 3643"/>
                <a:gd name="T66" fmla="*/ 1787 h 1787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643" h="1787">
                  <a:moveTo>
                    <a:pt x="368" y="1323"/>
                  </a:moveTo>
                  <a:cubicBezTo>
                    <a:pt x="419" y="1344"/>
                    <a:pt x="488" y="1388"/>
                    <a:pt x="676" y="1447"/>
                  </a:cubicBezTo>
                  <a:cubicBezTo>
                    <a:pt x="864" y="1506"/>
                    <a:pt x="1223" y="1623"/>
                    <a:pt x="1499" y="1678"/>
                  </a:cubicBezTo>
                  <a:cubicBezTo>
                    <a:pt x="1775" y="1733"/>
                    <a:pt x="2096" y="1769"/>
                    <a:pt x="2332" y="1777"/>
                  </a:cubicBezTo>
                  <a:cubicBezTo>
                    <a:pt x="2569" y="1787"/>
                    <a:pt x="2742" y="1771"/>
                    <a:pt x="2917" y="1730"/>
                  </a:cubicBezTo>
                  <a:cubicBezTo>
                    <a:pt x="3094" y="1690"/>
                    <a:pt x="3268" y="1622"/>
                    <a:pt x="3387" y="1531"/>
                  </a:cubicBezTo>
                  <a:cubicBezTo>
                    <a:pt x="3504" y="1440"/>
                    <a:pt x="3613" y="1348"/>
                    <a:pt x="3629" y="1185"/>
                  </a:cubicBezTo>
                  <a:cubicBezTo>
                    <a:pt x="3643" y="1023"/>
                    <a:pt x="3542" y="713"/>
                    <a:pt x="3478" y="558"/>
                  </a:cubicBezTo>
                  <a:cubicBezTo>
                    <a:pt x="3413" y="401"/>
                    <a:pt x="3350" y="333"/>
                    <a:pt x="3238" y="249"/>
                  </a:cubicBezTo>
                  <a:cubicBezTo>
                    <a:pt x="3128" y="166"/>
                    <a:pt x="2957" y="100"/>
                    <a:pt x="2814" y="59"/>
                  </a:cubicBezTo>
                  <a:cubicBezTo>
                    <a:pt x="2670" y="18"/>
                    <a:pt x="2536" y="4"/>
                    <a:pt x="2376" y="1"/>
                  </a:cubicBezTo>
                  <a:cubicBezTo>
                    <a:pt x="2216" y="0"/>
                    <a:pt x="2060" y="12"/>
                    <a:pt x="1852" y="48"/>
                  </a:cubicBezTo>
                  <a:cubicBezTo>
                    <a:pt x="1644" y="84"/>
                    <a:pt x="1310" y="172"/>
                    <a:pt x="1124" y="219"/>
                  </a:cubicBezTo>
                  <a:cubicBezTo>
                    <a:pt x="938" y="266"/>
                    <a:pt x="839" y="299"/>
                    <a:pt x="735" y="331"/>
                  </a:cubicBezTo>
                  <a:cubicBezTo>
                    <a:pt x="631" y="363"/>
                    <a:pt x="566" y="387"/>
                    <a:pt x="500" y="411"/>
                  </a:cubicBezTo>
                  <a:cubicBezTo>
                    <a:pt x="434" y="435"/>
                    <a:pt x="397" y="445"/>
                    <a:pt x="340" y="475"/>
                  </a:cubicBezTo>
                  <a:cubicBezTo>
                    <a:pt x="283" y="505"/>
                    <a:pt x="209" y="542"/>
                    <a:pt x="158" y="589"/>
                  </a:cubicBezTo>
                  <a:cubicBezTo>
                    <a:pt x="107" y="636"/>
                    <a:pt x="58" y="688"/>
                    <a:pt x="35" y="755"/>
                  </a:cubicBezTo>
                  <a:cubicBezTo>
                    <a:pt x="12" y="822"/>
                    <a:pt x="0" y="920"/>
                    <a:pt x="20" y="991"/>
                  </a:cubicBezTo>
                  <a:cubicBezTo>
                    <a:pt x="40" y="1062"/>
                    <a:pt x="96" y="1123"/>
                    <a:pt x="156" y="1179"/>
                  </a:cubicBezTo>
                  <a:cubicBezTo>
                    <a:pt x="216" y="1235"/>
                    <a:pt x="333" y="1296"/>
                    <a:pt x="380" y="1327"/>
                  </a:cubicBezTo>
                </a:path>
              </a:pathLst>
            </a:custGeom>
            <a:noFill/>
            <a:ln w="76200">
              <a:solidFill>
                <a:srgbClr val="FFFF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ja-JP" altLang="en-US" sz="24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endParaRPr>
            </a:p>
          </p:txBody>
        </p:sp>
        <p:sp>
          <p:nvSpPr>
            <p:cNvPr id="14" name="Line 21">
              <a:extLst>
                <a:ext uri="{FF2B5EF4-FFF2-40B4-BE49-F238E27FC236}">
                  <a16:creationId xmlns:a16="http://schemas.microsoft.com/office/drawing/2014/main" id="{C5B911C9-4CFF-3397-34D9-2410DB6CFD3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849246" y="981790"/>
              <a:ext cx="58737" cy="1216025"/>
            </a:xfrm>
            <a:prstGeom prst="line">
              <a:avLst/>
            </a:prstGeom>
            <a:noFill/>
            <a:ln w="76200">
              <a:solidFill>
                <a:srgbClr val="00F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ja-JP" altLang="en-US" sz="2400">
                <a:solidFill>
                  <a:srgbClr val="000000"/>
                </a:solidFill>
                <a:latin typeface="Times New Roman" pitchFamily="18" charset="0"/>
                <a:ea typeface="ＭＳ Ｐゴシック" pitchFamily="50" charset="-128"/>
              </a:endParaRPr>
            </a:p>
          </p:txBody>
        </p:sp>
        <p:grpSp>
          <p:nvGrpSpPr>
            <p:cNvPr id="15" name="グループ化 14">
              <a:extLst>
                <a:ext uri="{FF2B5EF4-FFF2-40B4-BE49-F238E27FC236}">
                  <a16:creationId xmlns:a16="http://schemas.microsoft.com/office/drawing/2014/main" id="{9139768F-518A-37AD-66F7-09642862A592}"/>
                </a:ext>
              </a:extLst>
            </p:cNvPr>
            <p:cNvGrpSpPr/>
            <p:nvPr/>
          </p:nvGrpSpPr>
          <p:grpSpPr>
            <a:xfrm>
              <a:off x="3805333" y="2187496"/>
              <a:ext cx="1030683" cy="578739"/>
              <a:chOff x="3678555" y="4141887"/>
              <a:chExt cx="1718310" cy="943297"/>
            </a:xfrm>
          </p:grpSpPr>
          <p:cxnSp>
            <p:nvCxnSpPr>
              <p:cNvPr id="27" name="直線コネクタ 26">
                <a:extLst>
                  <a:ext uri="{FF2B5EF4-FFF2-40B4-BE49-F238E27FC236}">
                    <a16:creationId xmlns:a16="http://schemas.microsoft.com/office/drawing/2014/main" id="{70923C6A-1B6B-C65D-E119-01ABC4B27C52}"/>
                  </a:ext>
                </a:extLst>
              </p:cNvPr>
              <p:cNvCxnSpPr>
                <a:stCxn id="33" idx="28"/>
              </p:cNvCxnSpPr>
              <p:nvPr/>
            </p:nvCxnSpPr>
            <p:spPr bwMode="auto">
              <a:xfrm flipV="1">
                <a:off x="3825240" y="4144398"/>
                <a:ext cx="1331208" cy="1299"/>
              </a:xfrm>
              <a:prstGeom prst="line">
                <a:avLst/>
              </a:prstGeom>
              <a:solidFill>
                <a:schemeClr val="accent1"/>
              </a:solidFill>
              <a:ln w="762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8" name="直線コネクタ 27">
                <a:extLst>
                  <a:ext uri="{FF2B5EF4-FFF2-40B4-BE49-F238E27FC236}">
                    <a16:creationId xmlns:a16="http://schemas.microsoft.com/office/drawing/2014/main" id="{1AF0EAB6-861E-4448-C1AD-877C3ED466F1}"/>
                  </a:ext>
                </a:extLst>
              </p:cNvPr>
              <p:cNvCxnSpPr/>
              <p:nvPr/>
            </p:nvCxnSpPr>
            <p:spPr bwMode="auto">
              <a:xfrm rot="-120000" flipV="1">
                <a:off x="4810800" y="4459238"/>
                <a:ext cx="576064" cy="576064"/>
              </a:xfrm>
              <a:prstGeom prst="line">
                <a:avLst/>
              </a:prstGeom>
              <a:solidFill>
                <a:schemeClr val="accent1"/>
              </a:solidFill>
              <a:ln w="762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9" name="直線コネクタ 28">
                <a:extLst>
                  <a:ext uri="{FF2B5EF4-FFF2-40B4-BE49-F238E27FC236}">
                    <a16:creationId xmlns:a16="http://schemas.microsoft.com/office/drawing/2014/main" id="{170A19B4-DE1D-B8A6-1AC4-EF8CB52DDD9B}"/>
                  </a:ext>
                </a:extLst>
              </p:cNvPr>
              <p:cNvCxnSpPr>
                <a:stCxn id="31" idx="1"/>
              </p:cNvCxnSpPr>
              <p:nvPr/>
            </p:nvCxnSpPr>
            <p:spPr bwMode="auto">
              <a:xfrm flipH="1" flipV="1">
                <a:off x="3716289" y="4387230"/>
                <a:ext cx="663306" cy="656044"/>
              </a:xfrm>
              <a:prstGeom prst="line">
                <a:avLst/>
              </a:prstGeom>
              <a:solidFill>
                <a:schemeClr val="accent1"/>
              </a:solidFill>
              <a:ln w="762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30" name="フリーフォーム 21">
                <a:extLst>
                  <a:ext uri="{FF2B5EF4-FFF2-40B4-BE49-F238E27FC236}">
                    <a16:creationId xmlns:a16="http://schemas.microsoft.com/office/drawing/2014/main" id="{FADBE710-1EE7-CC8F-F374-E50DAFC95906}"/>
                  </a:ext>
                </a:extLst>
              </p:cNvPr>
              <p:cNvSpPr/>
              <p:nvPr/>
            </p:nvSpPr>
            <p:spPr bwMode="auto">
              <a:xfrm>
                <a:off x="5156448" y="4144398"/>
                <a:ext cx="240417" cy="307200"/>
              </a:xfrm>
              <a:custGeom>
                <a:avLst/>
                <a:gdLst>
                  <a:gd name="connsiteX0" fmla="*/ 0 w 238125"/>
                  <a:gd name="connsiteY0" fmla="*/ 0 h 314325"/>
                  <a:gd name="connsiteX1" fmla="*/ 41910 w 238125"/>
                  <a:gd name="connsiteY1" fmla="*/ 1905 h 314325"/>
                  <a:gd name="connsiteX2" fmla="*/ 47625 w 238125"/>
                  <a:gd name="connsiteY2" fmla="*/ 3810 h 314325"/>
                  <a:gd name="connsiteX3" fmla="*/ 60960 w 238125"/>
                  <a:gd name="connsiteY3" fmla="*/ 5715 h 314325"/>
                  <a:gd name="connsiteX4" fmla="*/ 68580 w 238125"/>
                  <a:gd name="connsiteY4" fmla="*/ 9525 h 314325"/>
                  <a:gd name="connsiteX5" fmla="*/ 80010 w 238125"/>
                  <a:gd name="connsiteY5" fmla="*/ 13335 h 314325"/>
                  <a:gd name="connsiteX6" fmla="*/ 85725 w 238125"/>
                  <a:gd name="connsiteY6" fmla="*/ 15240 h 314325"/>
                  <a:gd name="connsiteX7" fmla="*/ 91440 w 238125"/>
                  <a:gd name="connsiteY7" fmla="*/ 17145 h 314325"/>
                  <a:gd name="connsiteX8" fmla="*/ 108585 w 238125"/>
                  <a:gd name="connsiteY8" fmla="*/ 20955 h 314325"/>
                  <a:gd name="connsiteX9" fmla="*/ 125730 w 238125"/>
                  <a:gd name="connsiteY9" fmla="*/ 34290 h 314325"/>
                  <a:gd name="connsiteX10" fmla="*/ 131445 w 238125"/>
                  <a:gd name="connsiteY10" fmla="*/ 38100 h 314325"/>
                  <a:gd name="connsiteX11" fmla="*/ 139065 w 238125"/>
                  <a:gd name="connsiteY11" fmla="*/ 41910 h 314325"/>
                  <a:gd name="connsiteX12" fmla="*/ 144780 w 238125"/>
                  <a:gd name="connsiteY12" fmla="*/ 45720 h 314325"/>
                  <a:gd name="connsiteX13" fmla="*/ 158115 w 238125"/>
                  <a:gd name="connsiteY13" fmla="*/ 51435 h 314325"/>
                  <a:gd name="connsiteX14" fmla="*/ 161925 w 238125"/>
                  <a:gd name="connsiteY14" fmla="*/ 57150 h 314325"/>
                  <a:gd name="connsiteX15" fmla="*/ 163830 w 238125"/>
                  <a:gd name="connsiteY15" fmla="*/ 62865 h 314325"/>
                  <a:gd name="connsiteX16" fmla="*/ 169545 w 238125"/>
                  <a:gd name="connsiteY16" fmla="*/ 64770 h 314325"/>
                  <a:gd name="connsiteX17" fmla="*/ 175260 w 238125"/>
                  <a:gd name="connsiteY17" fmla="*/ 70485 h 314325"/>
                  <a:gd name="connsiteX18" fmla="*/ 186690 w 238125"/>
                  <a:gd name="connsiteY18" fmla="*/ 78105 h 314325"/>
                  <a:gd name="connsiteX19" fmla="*/ 192405 w 238125"/>
                  <a:gd name="connsiteY19" fmla="*/ 89535 h 314325"/>
                  <a:gd name="connsiteX20" fmla="*/ 203835 w 238125"/>
                  <a:gd name="connsiteY20" fmla="*/ 97155 h 314325"/>
                  <a:gd name="connsiteX21" fmla="*/ 207645 w 238125"/>
                  <a:gd name="connsiteY21" fmla="*/ 108585 h 314325"/>
                  <a:gd name="connsiteX22" fmla="*/ 215265 w 238125"/>
                  <a:gd name="connsiteY22" fmla="*/ 125730 h 314325"/>
                  <a:gd name="connsiteX23" fmla="*/ 217170 w 238125"/>
                  <a:gd name="connsiteY23" fmla="*/ 131445 h 314325"/>
                  <a:gd name="connsiteX24" fmla="*/ 219075 w 238125"/>
                  <a:gd name="connsiteY24" fmla="*/ 137160 h 314325"/>
                  <a:gd name="connsiteX25" fmla="*/ 224790 w 238125"/>
                  <a:gd name="connsiteY25" fmla="*/ 158115 h 314325"/>
                  <a:gd name="connsiteX26" fmla="*/ 226695 w 238125"/>
                  <a:gd name="connsiteY26" fmla="*/ 163830 h 314325"/>
                  <a:gd name="connsiteX27" fmla="*/ 228600 w 238125"/>
                  <a:gd name="connsiteY27" fmla="*/ 169545 h 314325"/>
                  <a:gd name="connsiteX28" fmla="*/ 232410 w 238125"/>
                  <a:gd name="connsiteY28" fmla="*/ 175260 h 314325"/>
                  <a:gd name="connsiteX29" fmla="*/ 234315 w 238125"/>
                  <a:gd name="connsiteY29" fmla="*/ 207645 h 314325"/>
                  <a:gd name="connsiteX30" fmla="*/ 236220 w 238125"/>
                  <a:gd name="connsiteY30" fmla="*/ 213360 h 314325"/>
                  <a:gd name="connsiteX31" fmla="*/ 238125 w 238125"/>
                  <a:gd name="connsiteY31" fmla="*/ 236220 h 314325"/>
                  <a:gd name="connsiteX32" fmla="*/ 236220 w 238125"/>
                  <a:gd name="connsiteY32" fmla="*/ 251460 h 314325"/>
                  <a:gd name="connsiteX33" fmla="*/ 234315 w 238125"/>
                  <a:gd name="connsiteY33" fmla="*/ 259080 h 314325"/>
                  <a:gd name="connsiteX34" fmla="*/ 230505 w 238125"/>
                  <a:gd name="connsiteY34" fmla="*/ 281940 h 314325"/>
                  <a:gd name="connsiteX35" fmla="*/ 226695 w 238125"/>
                  <a:gd name="connsiteY35" fmla="*/ 295275 h 314325"/>
                  <a:gd name="connsiteX36" fmla="*/ 219075 w 238125"/>
                  <a:gd name="connsiteY36" fmla="*/ 306705 h 314325"/>
                  <a:gd name="connsiteX37" fmla="*/ 211455 w 238125"/>
                  <a:gd name="connsiteY37" fmla="*/ 314325 h 314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238125" h="314325">
                    <a:moveTo>
                      <a:pt x="0" y="0"/>
                    </a:moveTo>
                    <a:cubicBezTo>
                      <a:pt x="13970" y="635"/>
                      <a:pt x="27970" y="790"/>
                      <a:pt x="41910" y="1905"/>
                    </a:cubicBezTo>
                    <a:cubicBezTo>
                      <a:pt x="43912" y="2065"/>
                      <a:pt x="45656" y="3416"/>
                      <a:pt x="47625" y="3810"/>
                    </a:cubicBezTo>
                    <a:cubicBezTo>
                      <a:pt x="52028" y="4691"/>
                      <a:pt x="56515" y="5080"/>
                      <a:pt x="60960" y="5715"/>
                    </a:cubicBezTo>
                    <a:cubicBezTo>
                      <a:pt x="63500" y="6985"/>
                      <a:pt x="65943" y="8470"/>
                      <a:pt x="68580" y="9525"/>
                    </a:cubicBezTo>
                    <a:cubicBezTo>
                      <a:pt x="72309" y="11017"/>
                      <a:pt x="76200" y="12065"/>
                      <a:pt x="80010" y="13335"/>
                    </a:cubicBezTo>
                    <a:lnTo>
                      <a:pt x="85725" y="15240"/>
                    </a:lnTo>
                    <a:cubicBezTo>
                      <a:pt x="87630" y="15875"/>
                      <a:pt x="89492" y="16658"/>
                      <a:pt x="91440" y="17145"/>
                    </a:cubicBezTo>
                    <a:cubicBezTo>
                      <a:pt x="102201" y="19835"/>
                      <a:pt x="96493" y="18537"/>
                      <a:pt x="108585" y="20955"/>
                    </a:cubicBezTo>
                    <a:cubicBezTo>
                      <a:pt x="117538" y="29908"/>
                      <a:pt x="112058" y="25176"/>
                      <a:pt x="125730" y="34290"/>
                    </a:cubicBezTo>
                    <a:cubicBezTo>
                      <a:pt x="127635" y="35560"/>
                      <a:pt x="129397" y="37076"/>
                      <a:pt x="131445" y="38100"/>
                    </a:cubicBezTo>
                    <a:cubicBezTo>
                      <a:pt x="133985" y="39370"/>
                      <a:pt x="136599" y="40501"/>
                      <a:pt x="139065" y="41910"/>
                    </a:cubicBezTo>
                    <a:cubicBezTo>
                      <a:pt x="141053" y="43046"/>
                      <a:pt x="142792" y="44584"/>
                      <a:pt x="144780" y="45720"/>
                    </a:cubicBezTo>
                    <a:cubicBezTo>
                      <a:pt x="151371" y="49486"/>
                      <a:pt x="151703" y="49298"/>
                      <a:pt x="158115" y="51435"/>
                    </a:cubicBezTo>
                    <a:cubicBezTo>
                      <a:pt x="159385" y="53340"/>
                      <a:pt x="160901" y="55102"/>
                      <a:pt x="161925" y="57150"/>
                    </a:cubicBezTo>
                    <a:cubicBezTo>
                      <a:pt x="162823" y="58946"/>
                      <a:pt x="162410" y="61445"/>
                      <a:pt x="163830" y="62865"/>
                    </a:cubicBezTo>
                    <a:cubicBezTo>
                      <a:pt x="165250" y="64285"/>
                      <a:pt x="167640" y="64135"/>
                      <a:pt x="169545" y="64770"/>
                    </a:cubicBezTo>
                    <a:cubicBezTo>
                      <a:pt x="171450" y="66675"/>
                      <a:pt x="173133" y="68831"/>
                      <a:pt x="175260" y="70485"/>
                    </a:cubicBezTo>
                    <a:cubicBezTo>
                      <a:pt x="178874" y="73296"/>
                      <a:pt x="186690" y="78105"/>
                      <a:pt x="186690" y="78105"/>
                    </a:cubicBezTo>
                    <a:cubicBezTo>
                      <a:pt x="188049" y="82182"/>
                      <a:pt x="188929" y="86494"/>
                      <a:pt x="192405" y="89535"/>
                    </a:cubicBezTo>
                    <a:cubicBezTo>
                      <a:pt x="195851" y="92550"/>
                      <a:pt x="203835" y="97155"/>
                      <a:pt x="203835" y="97155"/>
                    </a:cubicBezTo>
                    <a:cubicBezTo>
                      <a:pt x="205105" y="100965"/>
                      <a:pt x="205417" y="105243"/>
                      <a:pt x="207645" y="108585"/>
                    </a:cubicBezTo>
                    <a:cubicBezTo>
                      <a:pt x="213683" y="117642"/>
                      <a:pt x="210731" y="112128"/>
                      <a:pt x="215265" y="125730"/>
                    </a:cubicBezTo>
                    <a:lnTo>
                      <a:pt x="217170" y="131445"/>
                    </a:lnTo>
                    <a:cubicBezTo>
                      <a:pt x="217805" y="133350"/>
                      <a:pt x="218681" y="135191"/>
                      <a:pt x="219075" y="137160"/>
                    </a:cubicBezTo>
                    <a:cubicBezTo>
                      <a:pt x="221768" y="150623"/>
                      <a:pt x="219956" y="143613"/>
                      <a:pt x="224790" y="158115"/>
                    </a:cubicBezTo>
                    <a:lnTo>
                      <a:pt x="226695" y="163830"/>
                    </a:lnTo>
                    <a:cubicBezTo>
                      <a:pt x="227330" y="165735"/>
                      <a:pt x="227486" y="167874"/>
                      <a:pt x="228600" y="169545"/>
                    </a:cubicBezTo>
                    <a:lnTo>
                      <a:pt x="232410" y="175260"/>
                    </a:lnTo>
                    <a:cubicBezTo>
                      <a:pt x="233045" y="186055"/>
                      <a:pt x="233239" y="196885"/>
                      <a:pt x="234315" y="207645"/>
                    </a:cubicBezTo>
                    <a:cubicBezTo>
                      <a:pt x="234515" y="209643"/>
                      <a:pt x="235955" y="211370"/>
                      <a:pt x="236220" y="213360"/>
                    </a:cubicBezTo>
                    <a:cubicBezTo>
                      <a:pt x="237231" y="220939"/>
                      <a:pt x="237490" y="228600"/>
                      <a:pt x="238125" y="236220"/>
                    </a:cubicBezTo>
                    <a:cubicBezTo>
                      <a:pt x="237490" y="241300"/>
                      <a:pt x="237062" y="246410"/>
                      <a:pt x="236220" y="251460"/>
                    </a:cubicBezTo>
                    <a:cubicBezTo>
                      <a:pt x="235790" y="254043"/>
                      <a:pt x="234713" y="256492"/>
                      <a:pt x="234315" y="259080"/>
                    </a:cubicBezTo>
                    <a:cubicBezTo>
                      <a:pt x="228639" y="295974"/>
                      <a:pt x="235468" y="264570"/>
                      <a:pt x="230505" y="281940"/>
                    </a:cubicBezTo>
                    <a:cubicBezTo>
                      <a:pt x="229925" y="283971"/>
                      <a:pt x="228038" y="292857"/>
                      <a:pt x="226695" y="295275"/>
                    </a:cubicBezTo>
                    <a:cubicBezTo>
                      <a:pt x="224471" y="299278"/>
                      <a:pt x="222885" y="304165"/>
                      <a:pt x="219075" y="306705"/>
                    </a:cubicBezTo>
                    <a:cubicBezTo>
                      <a:pt x="212179" y="311303"/>
                      <a:pt x="214384" y="308467"/>
                      <a:pt x="211455" y="314325"/>
                    </a:cubicBezTo>
                  </a:path>
                </a:pathLst>
              </a:custGeom>
              <a:noFill/>
              <a:ln w="762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ja-JP" altLang="en-US" sz="2400">
                  <a:solidFill>
                    <a:srgbClr val="000000"/>
                  </a:solidFill>
                  <a:latin typeface="Times New Roman" pitchFamily="18" charset="0"/>
                  <a:ea typeface="ＭＳ Ｐゴシック" pitchFamily="50" charset="-128"/>
                </a:endParaRPr>
              </a:p>
            </p:txBody>
          </p:sp>
          <p:sp>
            <p:nvSpPr>
              <p:cNvPr id="31" name="フリーフォーム 22">
                <a:extLst>
                  <a:ext uri="{FF2B5EF4-FFF2-40B4-BE49-F238E27FC236}">
                    <a16:creationId xmlns:a16="http://schemas.microsoft.com/office/drawing/2014/main" id="{DD8BECBD-5B01-B14F-959B-856112895E5F}"/>
                  </a:ext>
                </a:extLst>
              </p:cNvPr>
              <p:cNvSpPr/>
              <p:nvPr/>
            </p:nvSpPr>
            <p:spPr bwMode="auto">
              <a:xfrm>
                <a:off x="4364355" y="5031844"/>
                <a:ext cx="468630" cy="53340"/>
              </a:xfrm>
              <a:custGeom>
                <a:avLst/>
                <a:gdLst>
                  <a:gd name="connsiteX0" fmla="*/ 0 w 468630"/>
                  <a:gd name="connsiteY0" fmla="*/ 5715 h 53340"/>
                  <a:gd name="connsiteX1" fmla="*/ 15240 w 468630"/>
                  <a:gd name="connsiteY1" fmla="*/ 11430 h 53340"/>
                  <a:gd name="connsiteX2" fmla="*/ 28575 w 468630"/>
                  <a:gd name="connsiteY2" fmla="*/ 15240 h 53340"/>
                  <a:gd name="connsiteX3" fmla="*/ 34290 w 468630"/>
                  <a:gd name="connsiteY3" fmla="*/ 19050 h 53340"/>
                  <a:gd name="connsiteX4" fmla="*/ 55245 w 468630"/>
                  <a:gd name="connsiteY4" fmla="*/ 24765 h 53340"/>
                  <a:gd name="connsiteX5" fmla="*/ 76200 w 468630"/>
                  <a:gd name="connsiteY5" fmla="*/ 30480 h 53340"/>
                  <a:gd name="connsiteX6" fmla="*/ 81915 w 468630"/>
                  <a:gd name="connsiteY6" fmla="*/ 36195 h 53340"/>
                  <a:gd name="connsiteX7" fmla="*/ 89535 w 468630"/>
                  <a:gd name="connsiteY7" fmla="*/ 38100 h 53340"/>
                  <a:gd name="connsiteX8" fmla="*/ 118110 w 468630"/>
                  <a:gd name="connsiteY8" fmla="*/ 41910 h 53340"/>
                  <a:gd name="connsiteX9" fmla="*/ 123825 w 468630"/>
                  <a:gd name="connsiteY9" fmla="*/ 43815 h 53340"/>
                  <a:gd name="connsiteX10" fmla="*/ 139065 w 468630"/>
                  <a:gd name="connsiteY10" fmla="*/ 47625 h 53340"/>
                  <a:gd name="connsiteX11" fmla="*/ 150495 w 468630"/>
                  <a:gd name="connsiteY11" fmla="*/ 51435 h 53340"/>
                  <a:gd name="connsiteX12" fmla="*/ 175260 w 468630"/>
                  <a:gd name="connsiteY12" fmla="*/ 53340 h 53340"/>
                  <a:gd name="connsiteX13" fmla="*/ 333375 w 468630"/>
                  <a:gd name="connsiteY13" fmla="*/ 51435 h 53340"/>
                  <a:gd name="connsiteX14" fmla="*/ 348615 w 468630"/>
                  <a:gd name="connsiteY14" fmla="*/ 49530 h 53340"/>
                  <a:gd name="connsiteX15" fmla="*/ 365760 w 468630"/>
                  <a:gd name="connsiteY15" fmla="*/ 47625 h 53340"/>
                  <a:gd name="connsiteX16" fmla="*/ 373380 w 468630"/>
                  <a:gd name="connsiteY16" fmla="*/ 45720 h 53340"/>
                  <a:gd name="connsiteX17" fmla="*/ 379095 w 468630"/>
                  <a:gd name="connsiteY17" fmla="*/ 43815 h 53340"/>
                  <a:gd name="connsiteX18" fmla="*/ 398145 w 468630"/>
                  <a:gd name="connsiteY18" fmla="*/ 40005 h 53340"/>
                  <a:gd name="connsiteX19" fmla="*/ 409575 w 468630"/>
                  <a:gd name="connsiteY19" fmla="*/ 36195 h 53340"/>
                  <a:gd name="connsiteX20" fmla="*/ 415290 w 468630"/>
                  <a:gd name="connsiteY20" fmla="*/ 32385 h 53340"/>
                  <a:gd name="connsiteX21" fmla="*/ 434340 w 468630"/>
                  <a:gd name="connsiteY21" fmla="*/ 26670 h 53340"/>
                  <a:gd name="connsiteX22" fmla="*/ 445770 w 468630"/>
                  <a:gd name="connsiteY22" fmla="*/ 22860 h 53340"/>
                  <a:gd name="connsiteX23" fmla="*/ 451485 w 468630"/>
                  <a:gd name="connsiteY23" fmla="*/ 19050 h 53340"/>
                  <a:gd name="connsiteX24" fmla="*/ 462915 w 468630"/>
                  <a:gd name="connsiteY24" fmla="*/ 7620 h 53340"/>
                  <a:gd name="connsiteX25" fmla="*/ 466725 w 468630"/>
                  <a:gd name="connsiteY25" fmla="*/ 1905 h 53340"/>
                  <a:gd name="connsiteX26" fmla="*/ 468630 w 468630"/>
                  <a:gd name="connsiteY26" fmla="*/ 0 h 533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468630" h="53340">
                    <a:moveTo>
                      <a:pt x="0" y="5715"/>
                    </a:moveTo>
                    <a:cubicBezTo>
                      <a:pt x="5032" y="7728"/>
                      <a:pt x="10014" y="9937"/>
                      <a:pt x="15240" y="11430"/>
                    </a:cubicBezTo>
                    <a:cubicBezTo>
                      <a:pt x="18088" y="12244"/>
                      <a:pt x="25530" y="13717"/>
                      <a:pt x="28575" y="15240"/>
                    </a:cubicBezTo>
                    <a:cubicBezTo>
                      <a:pt x="30623" y="16264"/>
                      <a:pt x="32198" y="18120"/>
                      <a:pt x="34290" y="19050"/>
                    </a:cubicBezTo>
                    <a:cubicBezTo>
                      <a:pt x="46481" y="24468"/>
                      <a:pt x="43645" y="21601"/>
                      <a:pt x="55245" y="24765"/>
                    </a:cubicBezTo>
                    <a:cubicBezTo>
                      <a:pt x="81831" y="32016"/>
                      <a:pt x="52994" y="25839"/>
                      <a:pt x="76200" y="30480"/>
                    </a:cubicBezTo>
                    <a:cubicBezTo>
                      <a:pt x="78105" y="32385"/>
                      <a:pt x="79576" y="34858"/>
                      <a:pt x="81915" y="36195"/>
                    </a:cubicBezTo>
                    <a:cubicBezTo>
                      <a:pt x="84188" y="37494"/>
                      <a:pt x="87018" y="37381"/>
                      <a:pt x="89535" y="38100"/>
                    </a:cubicBezTo>
                    <a:cubicBezTo>
                      <a:pt x="105556" y="42677"/>
                      <a:pt x="81629" y="38870"/>
                      <a:pt x="118110" y="41910"/>
                    </a:cubicBezTo>
                    <a:cubicBezTo>
                      <a:pt x="120015" y="42545"/>
                      <a:pt x="121888" y="43287"/>
                      <a:pt x="123825" y="43815"/>
                    </a:cubicBezTo>
                    <a:cubicBezTo>
                      <a:pt x="128877" y="45193"/>
                      <a:pt x="134097" y="45969"/>
                      <a:pt x="139065" y="47625"/>
                    </a:cubicBezTo>
                    <a:cubicBezTo>
                      <a:pt x="142875" y="48895"/>
                      <a:pt x="146491" y="51127"/>
                      <a:pt x="150495" y="51435"/>
                    </a:cubicBezTo>
                    <a:lnTo>
                      <a:pt x="175260" y="53340"/>
                    </a:lnTo>
                    <a:lnTo>
                      <a:pt x="333375" y="51435"/>
                    </a:lnTo>
                    <a:cubicBezTo>
                      <a:pt x="338493" y="51323"/>
                      <a:pt x="343531" y="50128"/>
                      <a:pt x="348615" y="49530"/>
                    </a:cubicBezTo>
                    <a:lnTo>
                      <a:pt x="365760" y="47625"/>
                    </a:lnTo>
                    <a:cubicBezTo>
                      <a:pt x="368300" y="46990"/>
                      <a:pt x="370863" y="46439"/>
                      <a:pt x="373380" y="45720"/>
                    </a:cubicBezTo>
                    <a:cubicBezTo>
                      <a:pt x="375311" y="45168"/>
                      <a:pt x="377135" y="44251"/>
                      <a:pt x="379095" y="43815"/>
                    </a:cubicBezTo>
                    <a:cubicBezTo>
                      <a:pt x="392336" y="40873"/>
                      <a:pt x="387301" y="43258"/>
                      <a:pt x="398145" y="40005"/>
                    </a:cubicBezTo>
                    <a:cubicBezTo>
                      <a:pt x="401992" y="38851"/>
                      <a:pt x="406233" y="38423"/>
                      <a:pt x="409575" y="36195"/>
                    </a:cubicBezTo>
                    <a:cubicBezTo>
                      <a:pt x="411480" y="34925"/>
                      <a:pt x="413198" y="33315"/>
                      <a:pt x="415290" y="32385"/>
                    </a:cubicBezTo>
                    <a:cubicBezTo>
                      <a:pt x="424616" y="28240"/>
                      <a:pt x="425815" y="29228"/>
                      <a:pt x="434340" y="26670"/>
                    </a:cubicBezTo>
                    <a:cubicBezTo>
                      <a:pt x="438187" y="25516"/>
                      <a:pt x="442428" y="25088"/>
                      <a:pt x="445770" y="22860"/>
                    </a:cubicBezTo>
                    <a:lnTo>
                      <a:pt x="451485" y="19050"/>
                    </a:lnTo>
                    <a:cubicBezTo>
                      <a:pt x="460464" y="5581"/>
                      <a:pt x="448738" y="21797"/>
                      <a:pt x="462915" y="7620"/>
                    </a:cubicBezTo>
                    <a:cubicBezTo>
                      <a:pt x="464534" y="6001"/>
                      <a:pt x="465351" y="3737"/>
                      <a:pt x="466725" y="1905"/>
                    </a:cubicBezTo>
                    <a:cubicBezTo>
                      <a:pt x="467264" y="1187"/>
                      <a:pt x="467995" y="635"/>
                      <a:pt x="468630" y="0"/>
                    </a:cubicBezTo>
                  </a:path>
                </a:pathLst>
              </a:custGeom>
              <a:noFill/>
              <a:ln w="762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ja-JP" altLang="en-US" sz="2400">
                  <a:solidFill>
                    <a:srgbClr val="000000"/>
                  </a:solidFill>
                  <a:latin typeface="Times New Roman" pitchFamily="18" charset="0"/>
                  <a:ea typeface="ＭＳ Ｐゴシック" pitchFamily="50" charset="-128"/>
                </a:endParaRPr>
              </a:p>
            </p:txBody>
          </p:sp>
          <p:sp>
            <p:nvSpPr>
              <p:cNvPr id="33" name="フリーフォーム 23">
                <a:extLst>
                  <a:ext uri="{FF2B5EF4-FFF2-40B4-BE49-F238E27FC236}">
                    <a16:creationId xmlns:a16="http://schemas.microsoft.com/office/drawing/2014/main" id="{5065C2A9-EBA9-D941-F8CB-E2CD04DAB607}"/>
                  </a:ext>
                </a:extLst>
              </p:cNvPr>
              <p:cNvSpPr/>
              <p:nvPr/>
            </p:nvSpPr>
            <p:spPr bwMode="auto">
              <a:xfrm>
                <a:off x="3678555" y="4141887"/>
                <a:ext cx="211455" cy="251460"/>
              </a:xfrm>
              <a:custGeom>
                <a:avLst/>
                <a:gdLst>
                  <a:gd name="connsiteX0" fmla="*/ 38100 w 211455"/>
                  <a:gd name="connsiteY0" fmla="*/ 251460 h 251460"/>
                  <a:gd name="connsiteX1" fmla="*/ 30480 w 211455"/>
                  <a:gd name="connsiteY1" fmla="*/ 241935 h 251460"/>
                  <a:gd name="connsiteX2" fmla="*/ 24765 w 211455"/>
                  <a:gd name="connsiteY2" fmla="*/ 236220 h 251460"/>
                  <a:gd name="connsiteX3" fmla="*/ 22860 w 211455"/>
                  <a:gd name="connsiteY3" fmla="*/ 228600 h 251460"/>
                  <a:gd name="connsiteX4" fmla="*/ 19050 w 211455"/>
                  <a:gd name="connsiteY4" fmla="*/ 222885 h 251460"/>
                  <a:gd name="connsiteX5" fmla="*/ 13335 w 211455"/>
                  <a:gd name="connsiteY5" fmla="*/ 209550 h 251460"/>
                  <a:gd name="connsiteX6" fmla="*/ 9525 w 211455"/>
                  <a:gd name="connsiteY6" fmla="*/ 198120 h 251460"/>
                  <a:gd name="connsiteX7" fmla="*/ 5715 w 211455"/>
                  <a:gd name="connsiteY7" fmla="*/ 192405 h 251460"/>
                  <a:gd name="connsiteX8" fmla="*/ 0 w 211455"/>
                  <a:gd name="connsiteY8" fmla="*/ 173355 h 251460"/>
                  <a:gd name="connsiteX9" fmla="*/ 1905 w 211455"/>
                  <a:gd name="connsiteY9" fmla="*/ 114300 h 251460"/>
                  <a:gd name="connsiteX10" fmla="*/ 5715 w 211455"/>
                  <a:gd name="connsiteY10" fmla="*/ 108585 h 251460"/>
                  <a:gd name="connsiteX11" fmla="*/ 13335 w 211455"/>
                  <a:gd name="connsiteY11" fmla="*/ 97155 h 251460"/>
                  <a:gd name="connsiteX12" fmla="*/ 17145 w 211455"/>
                  <a:gd name="connsiteY12" fmla="*/ 81915 h 251460"/>
                  <a:gd name="connsiteX13" fmla="*/ 19050 w 211455"/>
                  <a:gd name="connsiteY13" fmla="*/ 74295 h 251460"/>
                  <a:gd name="connsiteX14" fmla="*/ 24765 w 211455"/>
                  <a:gd name="connsiteY14" fmla="*/ 70485 h 251460"/>
                  <a:gd name="connsiteX15" fmla="*/ 28575 w 211455"/>
                  <a:gd name="connsiteY15" fmla="*/ 64770 h 251460"/>
                  <a:gd name="connsiteX16" fmla="*/ 34290 w 211455"/>
                  <a:gd name="connsiteY16" fmla="*/ 60960 h 251460"/>
                  <a:gd name="connsiteX17" fmla="*/ 36195 w 211455"/>
                  <a:gd name="connsiteY17" fmla="*/ 55245 h 251460"/>
                  <a:gd name="connsiteX18" fmla="*/ 41910 w 211455"/>
                  <a:gd name="connsiteY18" fmla="*/ 49530 h 251460"/>
                  <a:gd name="connsiteX19" fmla="*/ 51435 w 211455"/>
                  <a:gd name="connsiteY19" fmla="*/ 40005 h 251460"/>
                  <a:gd name="connsiteX20" fmla="*/ 68580 w 211455"/>
                  <a:gd name="connsiteY20" fmla="*/ 32385 h 251460"/>
                  <a:gd name="connsiteX21" fmla="*/ 74295 w 211455"/>
                  <a:gd name="connsiteY21" fmla="*/ 26670 h 251460"/>
                  <a:gd name="connsiteX22" fmla="*/ 80010 w 211455"/>
                  <a:gd name="connsiteY22" fmla="*/ 24765 h 251460"/>
                  <a:gd name="connsiteX23" fmla="*/ 81915 w 211455"/>
                  <a:gd name="connsiteY23" fmla="*/ 19050 h 251460"/>
                  <a:gd name="connsiteX24" fmla="*/ 100965 w 211455"/>
                  <a:gd name="connsiteY24" fmla="*/ 13335 h 251460"/>
                  <a:gd name="connsiteX25" fmla="*/ 106680 w 211455"/>
                  <a:gd name="connsiteY25" fmla="*/ 11430 h 251460"/>
                  <a:gd name="connsiteX26" fmla="*/ 133350 w 211455"/>
                  <a:gd name="connsiteY26" fmla="*/ 7620 h 251460"/>
                  <a:gd name="connsiteX27" fmla="*/ 140970 w 211455"/>
                  <a:gd name="connsiteY27" fmla="*/ 5715 h 251460"/>
                  <a:gd name="connsiteX28" fmla="*/ 146685 w 211455"/>
                  <a:gd name="connsiteY28" fmla="*/ 3810 h 251460"/>
                  <a:gd name="connsiteX29" fmla="*/ 173355 w 211455"/>
                  <a:gd name="connsiteY29" fmla="*/ 0 h 251460"/>
                  <a:gd name="connsiteX30" fmla="*/ 211455 w 211455"/>
                  <a:gd name="connsiteY30" fmla="*/ 0 h 2514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211455" h="251460">
                    <a:moveTo>
                      <a:pt x="38100" y="251460"/>
                    </a:moveTo>
                    <a:cubicBezTo>
                      <a:pt x="35560" y="248285"/>
                      <a:pt x="33157" y="244995"/>
                      <a:pt x="30480" y="241935"/>
                    </a:cubicBezTo>
                    <a:cubicBezTo>
                      <a:pt x="28706" y="239908"/>
                      <a:pt x="26102" y="238559"/>
                      <a:pt x="24765" y="236220"/>
                    </a:cubicBezTo>
                    <a:cubicBezTo>
                      <a:pt x="23466" y="233947"/>
                      <a:pt x="23891" y="231006"/>
                      <a:pt x="22860" y="228600"/>
                    </a:cubicBezTo>
                    <a:cubicBezTo>
                      <a:pt x="21958" y="226496"/>
                      <a:pt x="20320" y="224790"/>
                      <a:pt x="19050" y="222885"/>
                    </a:cubicBezTo>
                    <a:cubicBezTo>
                      <a:pt x="14011" y="202728"/>
                      <a:pt x="20853" y="226465"/>
                      <a:pt x="13335" y="209550"/>
                    </a:cubicBezTo>
                    <a:cubicBezTo>
                      <a:pt x="11704" y="205880"/>
                      <a:pt x="11753" y="201462"/>
                      <a:pt x="9525" y="198120"/>
                    </a:cubicBezTo>
                    <a:cubicBezTo>
                      <a:pt x="8255" y="196215"/>
                      <a:pt x="6645" y="194497"/>
                      <a:pt x="5715" y="192405"/>
                    </a:cubicBezTo>
                    <a:cubicBezTo>
                      <a:pt x="3065" y="186442"/>
                      <a:pt x="1583" y="179688"/>
                      <a:pt x="0" y="173355"/>
                    </a:cubicBezTo>
                    <a:cubicBezTo>
                      <a:pt x="635" y="153670"/>
                      <a:pt x="174" y="133919"/>
                      <a:pt x="1905" y="114300"/>
                    </a:cubicBezTo>
                    <a:cubicBezTo>
                      <a:pt x="2106" y="112019"/>
                      <a:pt x="4691" y="110633"/>
                      <a:pt x="5715" y="108585"/>
                    </a:cubicBezTo>
                    <a:cubicBezTo>
                      <a:pt x="11229" y="97557"/>
                      <a:pt x="2501" y="107989"/>
                      <a:pt x="13335" y="97155"/>
                    </a:cubicBezTo>
                    <a:cubicBezTo>
                      <a:pt x="16739" y="86943"/>
                      <a:pt x="14080" y="95708"/>
                      <a:pt x="17145" y="81915"/>
                    </a:cubicBezTo>
                    <a:cubicBezTo>
                      <a:pt x="17713" y="79359"/>
                      <a:pt x="17598" y="76473"/>
                      <a:pt x="19050" y="74295"/>
                    </a:cubicBezTo>
                    <a:cubicBezTo>
                      <a:pt x="20320" y="72390"/>
                      <a:pt x="22860" y="71755"/>
                      <a:pt x="24765" y="70485"/>
                    </a:cubicBezTo>
                    <a:cubicBezTo>
                      <a:pt x="26035" y="68580"/>
                      <a:pt x="26956" y="66389"/>
                      <a:pt x="28575" y="64770"/>
                    </a:cubicBezTo>
                    <a:cubicBezTo>
                      <a:pt x="30194" y="63151"/>
                      <a:pt x="32860" y="62748"/>
                      <a:pt x="34290" y="60960"/>
                    </a:cubicBezTo>
                    <a:cubicBezTo>
                      <a:pt x="35544" y="59392"/>
                      <a:pt x="35081" y="56916"/>
                      <a:pt x="36195" y="55245"/>
                    </a:cubicBezTo>
                    <a:cubicBezTo>
                      <a:pt x="37689" y="53003"/>
                      <a:pt x="40185" y="51600"/>
                      <a:pt x="41910" y="49530"/>
                    </a:cubicBezTo>
                    <a:cubicBezTo>
                      <a:pt x="49847" y="40005"/>
                      <a:pt x="40958" y="46990"/>
                      <a:pt x="51435" y="40005"/>
                    </a:cubicBezTo>
                    <a:cubicBezTo>
                      <a:pt x="59595" y="27764"/>
                      <a:pt x="49331" y="40084"/>
                      <a:pt x="68580" y="32385"/>
                    </a:cubicBezTo>
                    <a:cubicBezTo>
                      <a:pt x="71081" y="31384"/>
                      <a:pt x="72053" y="28164"/>
                      <a:pt x="74295" y="26670"/>
                    </a:cubicBezTo>
                    <a:cubicBezTo>
                      <a:pt x="75966" y="25556"/>
                      <a:pt x="78105" y="25400"/>
                      <a:pt x="80010" y="24765"/>
                    </a:cubicBezTo>
                    <a:cubicBezTo>
                      <a:pt x="80645" y="22860"/>
                      <a:pt x="80281" y="20217"/>
                      <a:pt x="81915" y="19050"/>
                    </a:cubicBezTo>
                    <a:cubicBezTo>
                      <a:pt x="84933" y="16894"/>
                      <a:pt x="96552" y="14596"/>
                      <a:pt x="100965" y="13335"/>
                    </a:cubicBezTo>
                    <a:cubicBezTo>
                      <a:pt x="102896" y="12783"/>
                      <a:pt x="104699" y="11760"/>
                      <a:pt x="106680" y="11430"/>
                    </a:cubicBezTo>
                    <a:cubicBezTo>
                      <a:pt x="136635" y="6438"/>
                      <a:pt x="112786" y="12190"/>
                      <a:pt x="133350" y="7620"/>
                    </a:cubicBezTo>
                    <a:cubicBezTo>
                      <a:pt x="135906" y="7052"/>
                      <a:pt x="138453" y="6434"/>
                      <a:pt x="140970" y="5715"/>
                    </a:cubicBezTo>
                    <a:cubicBezTo>
                      <a:pt x="142901" y="5163"/>
                      <a:pt x="144708" y="4159"/>
                      <a:pt x="146685" y="3810"/>
                    </a:cubicBezTo>
                    <a:cubicBezTo>
                      <a:pt x="155529" y="2249"/>
                      <a:pt x="164375" y="0"/>
                      <a:pt x="173355" y="0"/>
                    </a:cubicBezTo>
                    <a:lnTo>
                      <a:pt x="211455" y="0"/>
                    </a:lnTo>
                  </a:path>
                </a:pathLst>
              </a:custGeom>
              <a:noFill/>
              <a:ln w="762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ja-JP" altLang="en-US" sz="2400">
                  <a:solidFill>
                    <a:srgbClr val="000000"/>
                  </a:solidFill>
                  <a:latin typeface="Times New Roman" pitchFamily="18" charset="0"/>
                  <a:ea typeface="ＭＳ Ｐゴシック" pitchFamily="50" charset="-128"/>
                </a:endParaRPr>
              </a:p>
            </p:txBody>
          </p:sp>
        </p:grpSp>
        <p:cxnSp>
          <p:nvCxnSpPr>
            <p:cNvPr id="16" name="直線矢印コネクタ 15">
              <a:extLst>
                <a:ext uri="{FF2B5EF4-FFF2-40B4-BE49-F238E27FC236}">
                  <a16:creationId xmlns:a16="http://schemas.microsoft.com/office/drawing/2014/main" id="{3C877471-8849-65EA-4B07-67441C3C899F}"/>
                </a:ext>
              </a:extLst>
            </p:cNvPr>
            <p:cNvCxnSpPr>
              <a:cxnSpLocks/>
              <a:stCxn id="14" idx="1"/>
            </p:cNvCxnSpPr>
            <p:nvPr/>
          </p:nvCxnSpPr>
          <p:spPr bwMode="auto">
            <a:xfrm flipV="1">
              <a:off x="2849246" y="2163324"/>
              <a:ext cx="1404000" cy="0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rgbClr val="00FF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</p:cxnSp>
        <p:sp>
          <p:nvSpPr>
            <p:cNvPr id="17" name="Text Box 20">
              <a:extLst>
                <a:ext uri="{FF2B5EF4-FFF2-40B4-BE49-F238E27FC236}">
                  <a16:creationId xmlns:a16="http://schemas.microsoft.com/office/drawing/2014/main" id="{E3430A57-B801-E94E-FADE-4F1E1AF6886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34849" y="1732622"/>
              <a:ext cx="1465785" cy="119740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25400">
              <a:solidFill>
                <a:srgbClr val="92D050"/>
              </a:solidFill>
              <a:miter lim="800000"/>
              <a:headEnd/>
              <a:tailEnd/>
            </a:ln>
          </p:spPr>
          <p:txBody>
            <a:bodyPr wrap="square" lIns="95740" tIns="47870" rIns="95740" bIns="47870">
              <a:spAutoFit/>
            </a:bodyPr>
            <a:lstStyle/>
            <a:p>
              <a:pPr algn="ctr" defTabSz="957263" eaLnBrk="0" hangingPunct="0">
                <a:spcBef>
                  <a:spcPct val="50000"/>
                </a:spcBef>
                <a:defRPr/>
              </a:pPr>
              <a:r>
                <a:rPr lang="en-US" altLang="ja-JP" sz="1600" b="1" dirty="0">
                  <a:solidFill>
                    <a:srgbClr val="FF0000"/>
                  </a:solidFill>
                  <a:latin typeface="Times New Roman" pitchFamily="18" charset="0"/>
                  <a:ea typeface="HG創英角ﾎﾟｯﾌﾟ体" pitchFamily="49" charset="-128"/>
                  <a:cs typeface="Times New Roman" pitchFamily="18" charset="0"/>
                </a:rPr>
                <a:t>3 GeV Rapid Cycling  Synchrotron (RCS)</a:t>
              </a:r>
            </a:p>
          </p:txBody>
        </p:sp>
        <p:sp>
          <p:nvSpPr>
            <p:cNvPr id="18" name="Text Box 20">
              <a:extLst>
                <a:ext uri="{FF2B5EF4-FFF2-40B4-BE49-F238E27FC236}">
                  <a16:creationId xmlns:a16="http://schemas.microsoft.com/office/drawing/2014/main" id="{C0AB0AEE-DF55-4513-764D-1ECE2E90F7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26402" y="853562"/>
              <a:ext cx="2010418" cy="379623"/>
            </a:xfrm>
            <a:prstGeom prst="rect">
              <a:avLst/>
            </a:prstGeom>
            <a:solidFill>
              <a:srgbClr val="0000FF">
                <a:alpha val="70000"/>
              </a:srgbClr>
            </a:solidFill>
            <a:ln w="25400">
              <a:solidFill>
                <a:srgbClr val="92D050"/>
              </a:solidFill>
              <a:miter lim="800000"/>
              <a:headEnd/>
              <a:tailEnd/>
            </a:ln>
          </p:spPr>
          <p:txBody>
            <a:bodyPr wrap="square" lIns="95740" tIns="47870" rIns="95740" bIns="47870">
              <a:spAutoFit/>
            </a:bodyPr>
            <a:lstStyle/>
            <a:p>
              <a:pPr algn="ctr" defTabSz="957263" eaLnBrk="0" hangingPunct="0">
                <a:spcBef>
                  <a:spcPct val="50000"/>
                </a:spcBef>
                <a:defRPr/>
              </a:pPr>
              <a:r>
                <a:rPr lang="en-US" altLang="ja-JP" sz="1600" b="1" dirty="0">
                  <a:solidFill>
                    <a:schemeClr val="bg1"/>
                  </a:solidFill>
                  <a:latin typeface="Times New Roman" pitchFamily="18" charset="0"/>
                  <a:ea typeface="HG創英角ﾎﾟｯﾌﾟ体" pitchFamily="49" charset="-128"/>
                  <a:cs typeface="Times New Roman" pitchFamily="18" charset="0"/>
                </a:rPr>
                <a:t>400 MeV H</a:t>
              </a:r>
              <a:r>
                <a:rPr lang="en-US" altLang="ja-JP" sz="1600" b="1" baseline="30000" dirty="0">
                  <a:solidFill>
                    <a:schemeClr val="bg1"/>
                  </a:solidFill>
                  <a:latin typeface="Symbol" panose="05050102010706020507" pitchFamily="18" charset="2"/>
                  <a:ea typeface="HG創英角ﾎﾟｯﾌﾟ体" pitchFamily="49" charset="-128"/>
                  <a:cs typeface="Times New Roman" pitchFamily="18" charset="0"/>
                </a:rPr>
                <a:t>-</a:t>
              </a:r>
              <a:r>
                <a:rPr lang="en-US" altLang="ja-JP" sz="1600" b="1" dirty="0">
                  <a:solidFill>
                    <a:schemeClr val="bg1"/>
                  </a:solidFill>
                  <a:latin typeface="Times New Roman" pitchFamily="18" charset="0"/>
                  <a:ea typeface="HG創英角ﾎﾟｯﾌﾟ体" pitchFamily="49" charset="-128"/>
                  <a:cs typeface="Times New Roman" pitchFamily="18" charset="0"/>
                </a:rPr>
                <a:t> </a:t>
              </a:r>
              <a:r>
                <a:rPr lang="en-US" altLang="ja-JP" sz="1600" b="1" dirty="0" err="1">
                  <a:solidFill>
                    <a:schemeClr val="bg1"/>
                  </a:solidFill>
                  <a:latin typeface="Times New Roman" pitchFamily="18" charset="0"/>
                  <a:ea typeface="HG創英角ﾎﾟｯﾌﾟ体" pitchFamily="49" charset="-128"/>
                  <a:cs typeface="Times New Roman" pitchFamily="18" charset="0"/>
                </a:rPr>
                <a:t>Linac</a:t>
              </a:r>
              <a:r>
                <a:rPr lang="en-US" altLang="ja-JP" sz="1600" b="1" dirty="0">
                  <a:solidFill>
                    <a:schemeClr val="bg1"/>
                  </a:solidFill>
                  <a:latin typeface="Times New Roman" pitchFamily="18" charset="0"/>
                  <a:ea typeface="HG創英角ﾎﾟｯﾌﾟ体" pitchFamily="49" charset="-128"/>
                  <a:cs typeface="Times New Roman" pitchFamily="18" charset="0"/>
                </a:rPr>
                <a:t> </a:t>
              </a:r>
            </a:p>
          </p:txBody>
        </p:sp>
        <p:sp>
          <p:nvSpPr>
            <p:cNvPr id="19" name="Text Box 14">
              <a:extLst>
                <a:ext uri="{FF2B5EF4-FFF2-40B4-BE49-F238E27FC236}">
                  <a16:creationId xmlns:a16="http://schemas.microsoft.com/office/drawing/2014/main" id="{DDAF2CA1-ADB5-028C-69D7-94E4351A25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34849" y="6175984"/>
              <a:ext cx="1516942" cy="621636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386" tIns="34193" rIns="68386" bIns="34193">
              <a:spAutoFit/>
            </a:bodyPr>
            <a:lstStyle>
              <a:lvl1pPr defTabSz="957263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defTabSz="957263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defTabSz="957263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defTabSz="957263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defTabSz="957263"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defTabSz="957263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defTabSz="957263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defTabSz="957263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defTabSz="957263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ja-JP" sz="1600" b="1" dirty="0">
                  <a:solidFill>
                    <a:srgbClr val="FFC000"/>
                  </a:solidFill>
                  <a:latin typeface="Times New Roman" pitchFamily="18" charset="0"/>
                  <a:ea typeface="HG創英角ﾎﾟｯﾌﾟ体" pitchFamily="49" charset="-128"/>
                  <a:cs typeface="Times New Roman" pitchFamily="18" charset="0"/>
                </a:rPr>
                <a:t>Hadron Expt. Hall (HD)</a:t>
              </a:r>
            </a:p>
          </p:txBody>
        </p:sp>
        <p:sp>
          <p:nvSpPr>
            <p:cNvPr id="20" name="Text Box 9">
              <a:extLst>
                <a:ext uri="{FF2B5EF4-FFF2-40B4-BE49-F238E27FC236}">
                  <a16:creationId xmlns:a16="http://schemas.microsoft.com/office/drawing/2014/main" id="{1A8A2002-B08E-A9B2-7246-A35B5A8F9B4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9500" y="2686357"/>
              <a:ext cx="2255596" cy="6216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68386" tIns="34193" rIns="68386" bIns="34193">
              <a:spAutoFit/>
            </a:bodyPr>
            <a:lstStyle/>
            <a:p>
              <a:pPr defTabSz="957263" eaLnBrk="0" hangingPunct="0">
                <a:spcBef>
                  <a:spcPct val="50000"/>
                </a:spcBef>
                <a:defRPr/>
              </a:pPr>
              <a:r>
                <a:rPr lang="en-US" altLang="ja-JP" sz="1600" b="1" dirty="0">
                  <a:solidFill>
                    <a:srgbClr val="FF00FF"/>
                  </a:solidFill>
                  <a:latin typeface="Times New Roman" panose="02020603050405020304" pitchFamily="18" charset="0"/>
                  <a:ea typeface="HG創英角ﾎﾟｯﾌﾟ体" pitchFamily="49" charset="-128"/>
                  <a:cs typeface="Times New Roman" pitchFamily="18" charset="0"/>
                </a:rPr>
                <a:t>Neutrino Beam Line to </a:t>
              </a:r>
              <a:r>
                <a:rPr lang="en-US" altLang="ja-JP" sz="1600" b="1" dirty="0" err="1">
                  <a:solidFill>
                    <a:srgbClr val="FF00FF"/>
                  </a:solidFill>
                  <a:latin typeface="Times New Roman" panose="02020603050405020304" pitchFamily="18" charset="0"/>
                  <a:ea typeface="HG創英角ﾎﾟｯﾌﾟ体" pitchFamily="49" charset="-128"/>
                  <a:cs typeface="Times New Roman" pitchFamily="18" charset="0"/>
                </a:rPr>
                <a:t>Kamiokande</a:t>
              </a:r>
              <a:r>
                <a:rPr lang="ja-JP" altLang="en-US" sz="1600" b="1" dirty="0">
                  <a:solidFill>
                    <a:srgbClr val="FF00FF"/>
                  </a:solidFill>
                  <a:latin typeface="Times New Roman" panose="02020603050405020304" pitchFamily="18" charset="0"/>
                  <a:ea typeface="HG創英角ﾎﾟｯﾌﾟ体" pitchFamily="49" charset="-128"/>
                  <a:cs typeface="Times New Roman" pitchFamily="18" charset="0"/>
                </a:rPr>
                <a:t> </a:t>
              </a:r>
              <a:r>
                <a:rPr lang="en-US" altLang="ja-JP" sz="1600" b="1" dirty="0">
                  <a:solidFill>
                    <a:srgbClr val="FF00FF"/>
                  </a:solidFill>
                  <a:latin typeface="Times New Roman" panose="02020603050405020304" pitchFamily="18" charset="0"/>
                  <a:ea typeface="HG創英角ﾎﾟｯﾌﾟ体" pitchFamily="49" charset="-128"/>
                  <a:cs typeface="Times New Roman" pitchFamily="18" charset="0"/>
                </a:rPr>
                <a:t>(NU)</a:t>
              </a:r>
            </a:p>
          </p:txBody>
        </p:sp>
        <p:sp>
          <p:nvSpPr>
            <p:cNvPr id="21" name="Text Box 13">
              <a:extLst>
                <a:ext uri="{FF2B5EF4-FFF2-40B4-BE49-F238E27FC236}">
                  <a16:creationId xmlns:a16="http://schemas.microsoft.com/office/drawing/2014/main" id="{89B5E9AF-D90F-D625-A1F0-C4A2B9658D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4165" y="4166958"/>
              <a:ext cx="2055104" cy="543179"/>
            </a:xfrm>
            <a:prstGeom prst="rect">
              <a:avLst/>
            </a:prstGeom>
            <a:solidFill>
              <a:schemeClr val="accent6">
                <a:lumMod val="75000"/>
                <a:alpha val="70000"/>
              </a:schemeClr>
            </a:solidFill>
            <a:ln w="25400">
              <a:solidFill>
                <a:srgbClr val="FFFF00"/>
              </a:solidFill>
              <a:miter lim="800000"/>
              <a:headEnd/>
              <a:tailEnd/>
            </a:ln>
          </p:spPr>
          <p:txBody>
            <a:bodyPr wrap="square" lIns="95740" tIns="47870" rIns="95740" bIns="47870">
              <a:spAutoFit/>
            </a:bodyPr>
            <a:lstStyle/>
            <a:p>
              <a:pPr algn="ctr" defTabSz="957263" eaLnBrk="0" hangingPunct="0">
                <a:lnSpc>
                  <a:spcPct val="80000"/>
                </a:lnSpc>
                <a:spcBef>
                  <a:spcPct val="50000"/>
                </a:spcBef>
                <a:defRPr/>
              </a:pPr>
              <a:r>
                <a:rPr lang="en-US" altLang="ja-JP" sz="1600" b="1" dirty="0">
                  <a:solidFill>
                    <a:srgbClr val="FFFF66"/>
                  </a:solidFill>
                  <a:latin typeface="Times New Roman" pitchFamily="18" charset="0"/>
                  <a:ea typeface="HG創英角ﾎﾟｯﾌﾟ体" pitchFamily="49" charset="-128"/>
                  <a:cs typeface="Times New Roman" pitchFamily="18" charset="0"/>
                </a:rPr>
                <a:t>30 GeV Main Ring synchrotron (MR) </a:t>
              </a:r>
              <a:endParaRPr lang="en-US" altLang="ja-JP" sz="1600" b="1" dirty="0">
                <a:solidFill>
                  <a:srgbClr val="FFCC66"/>
                </a:solidFill>
                <a:latin typeface="Times New Roman" pitchFamily="18" charset="0"/>
                <a:ea typeface="HG創英角ﾎﾟｯﾌﾟ体" pitchFamily="49" charset="-128"/>
                <a:cs typeface="Times New Roman" pitchFamily="18" charset="0"/>
              </a:endParaRPr>
            </a:p>
          </p:txBody>
        </p:sp>
        <p:sp>
          <p:nvSpPr>
            <p:cNvPr id="22" name="Text Box 13">
              <a:extLst>
                <a:ext uri="{FF2B5EF4-FFF2-40B4-BE49-F238E27FC236}">
                  <a16:creationId xmlns:a16="http://schemas.microsoft.com/office/drawing/2014/main" id="{91616AA1-11A4-3BC2-524D-381CCE37A7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48780" y="4204585"/>
              <a:ext cx="2356239" cy="76125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square" lIns="95740" tIns="47870" rIns="95740" bIns="47870">
              <a:spAutoFit/>
            </a:bodyPr>
            <a:lstStyle/>
            <a:p>
              <a:pPr algn="ctr" defTabSz="957263" eaLnBrk="0" hangingPunct="0">
                <a:lnSpc>
                  <a:spcPct val="80000"/>
                </a:lnSpc>
                <a:spcBef>
                  <a:spcPct val="50000"/>
                </a:spcBef>
                <a:defRPr/>
              </a:pPr>
              <a:r>
                <a:rPr lang="en-US" altLang="ja-JP" sz="1600" b="1" dirty="0">
                  <a:solidFill>
                    <a:srgbClr val="FFFF66"/>
                  </a:solidFill>
                  <a:latin typeface="Times New Roman" pitchFamily="18" charset="0"/>
                  <a:ea typeface="HG創英角ﾎﾟｯﾌﾟ体" pitchFamily="49" charset="-128"/>
                  <a:cs typeface="Times New Roman" pitchFamily="18" charset="0"/>
                </a:rPr>
                <a:t>Material and Life Science Experimental Facility (MLF)</a:t>
              </a:r>
              <a:endParaRPr lang="en-US" altLang="ja-JP" sz="1600" b="1" dirty="0">
                <a:solidFill>
                  <a:srgbClr val="FFCC66"/>
                </a:solidFill>
                <a:latin typeface="Times New Roman" pitchFamily="18" charset="0"/>
                <a:ea typeface="HG創英角ﾎﾟｯﾌﾟ体" pitchFamily="49" charset="-128"/>
                <a:cs typeface="Times New Roman" pitchFamily="18" charset="0"/>
              </a:endParaRPr>
            </a:p>
          </p:txBody>
        </p:sp>
        <p:sp>
          <p:nvSpPr>
            <p:cNvPr id="23" name="Rectangle 6">
              <a:extLst>
                <a:ext uri="{FF2B5EF4-FFF2-40B4-BE49-F238E27FC236}">
                  <a16:creationId xmlns:a16="http://schemas.microsoft.com/office/drawing/2014/main" id="{4DA6643C-A1BC-2820-802D-2F06DD7AE5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877" y="545054"/>
              <a:ext cx="2171683" cy="851854"/>
            </a:xfrm>
            <a:prstGeom prst="rect">
              <a:avLst/>
            </a:prstGeom>
            <a:solidFill>
              <a:srgbClr val="000080">
                <a:alpha val="54117"/>
              </a:srgbClr>
            </a:solidFill>
            <a:ln w="2857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ja-JP" sz="2000" b="1" dirty="0">
                  <a:solidFill>
                    <a:srgbClr val="FFFFFF"/>
                  </a:solidFill>
                  <a:latin typeface="Times New Roman" pitchFamily="18" charset="0"/>
                  <a:ea typeface="HG創英角ﾎﾟｯﾌﾟ体" pitchFamily="49" charset="-128"/>
                  <a:cs typeface="Times New Roman" pitchFamily="18" charset="0"/>
                </a:rPr>
                <a:t>J-PARC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ja-JP" sz="2000" b="1" dirty="0">
                  <a:solidFill>
                    <a:srgbClr val="FFFFFF"/>
                  </a:solidFill>
                  <a:latin typeface="Times New Roman" pitchFamily="18" charset="0"/>
                  <a:ea typeface="HG創英角ﾎﾟｯﾌﾟ体" pitchFamily="49" charset="-128"/>
                  <a:cs typeface="Times New Roman" pitchFamily="18" charset="0"/>
                </a:rPr>
                <a:t>(KEK &amp; JAEA</a:t>
              </a:r>
              <a:r>
                <a:rPr lang="en-US" altLang="ja-JP" sz="2400" b="1" dirty="0">
                  <a:solidFill>
                    <a:srgbClr val="FFFFFF"/>
                  </a:solidFill>
                  <a:latin typeface="Times New Roman" pitchFamily="18" charset="0"/>
                  <a:ea typeface="HG創英角ﾎﾟｯﾌﾟ体" pitchFamily="49" charset="-128"/>
                  <a:cs typeface="Times New Roman" pitchFamily="18" charset="0"/>
                </a:rPr>
                <a:t>)</a:t>
              </a:r>
            </a:p>
          </p:txBody>
        </p:sp>
        <p:cxnSp>
          <p:nvCxnSpPr>
            <p:cNvPr id="24" name="直線コネクタ 23">
              <a:extLst>
                <a:ext uri="{FF2B5EF4-FFF2-40B4-BE49-F238E27FC236}">
                  <a16:creationId xmlns:a16="http://schemas.microsoft.com/office/drawing/2014/main" id="{DE294DF2-54D2-DA38-A066-8BE28741C5BC}"/>
                </a:ext>
              </a:extLst>
            </p:cNvPr>
            <p:cNvCxnSpPr/>
            <p:nvPr/>
          </p:nvCxnSpPr>
          <p:spPr>
            <a:xfrm>
              <a:off x="4293870" y="2000249"/>
              <a:ext cx="0" cy="360000"/>
            </a:xfrm>
            <a:prstGeom prst="line">
              <a:avLst/>
            </a:prstGeom>
            <a:ln w="76200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9F3C3E4D-97A1-4CB3-8137-49150728CA8C}"/>
                </a:ext>
              </a:extLst>
            </p:cNvPr>
            <p:cNvSpPr txBox="1"/>
            <p:nvPr/>
          </p:nvSpPr>
          <p:spPr>
            <a:xfrm>
              <a:off x="4225834" y="1383577"/>
              <a:ext cx="679008" cy="4429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0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Foil</a:t>
              </a:r>
              <a:endParaRPr kumimoji="1" lang="ja-JP" altLang="en-US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6" name="直線矢印コネクタ 25">
              <a:extLst>
                <a:ext uri="{FF2B5EF4-FFF2-40B4-BE49-F238E27FC236}">
                  <a16:creationId xmlns:a16="http://schemas.microsoft.com/office/drawing/2014/main" id="{CB8FC79F-36AE-FE7B-4E5E-8044649BE3C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293870" y="1720194"/>
              <a:ext cx="199273" cy="280055"/>
            </a:xfrm>
            <a:prstGeom prst="straightConnector1">
              <a:avLst/>
            </a:prstGeom>
            <a:ln w="19050">
              <a:solidFill>
                <a:schemeClr val="bg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D166E633-7C8C-3486-BB71-A34460E1BAA1}"/>
              </a:ext>
            </a:extLst>
          </p:cNvPr>
          <p:cNvSpPr txBox="1"/>
          <p:nvPr/>
        </p:nvSpPr>
        <p:spPr>
          <a:xfrm>
            <a:off x="6150749" y="1114976"/>
            <a:ext cx="566211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3200" b="1" dirty="0">
                <a:solidFill>
                  <a:srgbClr val="009900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Beam loss </a:t>
            </a:r>
            <a:r>
              <a:rPr lang="en-US" altLang="ja-JP" sz="3200" b="1" dirty="0">
                <a:solidFill>
                  <a:srgbClr val="009900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Minimization by </a:t>
            </a:r>
          </a:p>
          <a:p>
            <a:pPr algn="ctr"/>
            <a:r>
              <a:rPr lang="en-US" altLang="ja-JP" sz="3200" b="1" dirty="0">
                <a:solidFill>
                  <a:srgbClr val="009900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well Mitigating the SC Effect </a:t>
            </a:r>
          </a:p>
          <a:p>
            <a:pPr algn="ctr"/>
            <a:r>
              <a:rPr lang="en-US" altLang="ja-JP" sz="3200" b="1" dirty="0">
                <a:solidFill>
                  <a:srgbClr val="009900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at 1.5 MW Beam Power </a:t>
            </a:r>
          </a:p>
          <a:p>
            <a:pPr algn="ctr"/>
            <a:r>
              <a:rPr lang="en-US" altLang="ja-JP" sz="3200" b="1" dirty="0">
                <a:solidFill>
                  <a:srgbClr val="009900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at J-PARC RCS </a:t>
            </a:r>
            <a:endParaRPr kumimoji="1" lang="ja-JP" altLang="en-US" sz="3200" b="1" dirty="0">
              <a:solidFill>
                <a:srgbClr val="009900"/>
              </a:solidFill>
              <a:latin typeface="Book Antiqua" panose="0204060205030503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字幕 2">
            <a:extLst>
              <a:ext uri="{FF2B5EF4-FFF2-40B4-BE49-F238E27FC236}">
                <a16:creationId xmlns:a16="http://schemas.microsoft.com/office/drawing/2014/main" id="{8847C457-ED02-AC32-D960-21A22F723D1B}"/>
              </a:ext>
            </a:extLst>
          </p:cNvPr>
          <p:cNvSpPr txBox="1">
            <a:spLocks/>
          </p:cNvSpPr>
          <p:nvPr/>
        </p:nvSpPr>
        <p:spPr>
          <a:xfrm>
            <a:off x="6118369" y="4166698"/>
            <a:ext cx="5656616" cy="1853513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20000"/>
              </a:spcBef>
              <a:buNone/>
            </a:pPr>
            <a:r>
              <a:rPr lang="en-US" altLang="ja-JP" b="1" dirty="0">
                <a:latin typeface="Calibri" panose="020F0502020204030204" pitchFamily="34" charset="0"/>
                <a:cs typeface="Calibri" panose="020F0502020204030204" pitchFamily="34" charset="0"/>
              </a:rPr>
              <a:t>Pranab SAHA </a:t>
            </a:r>
          </a:p>
          <a:p>
            <a:pPr marL="0" indent="0" algn="ctr">
              <a:spcBef>
                <a:spcPct val="20000"/>
              </a:spcBef>
              <a:buNone/>
            </a:pPr>
            <a:r>
              <a:rPr lang="en-US" altLang="ja-JP" sz="2000" dirty="0">
                <a:latin typeface="Calibri" panose="020F0502020204030204" pitchFamily="34" charset="0"/>
                <a:cs typeface="Calibri" panose="020F0502020204030204" pitchFamily="34" charset="0"/>
              </a:rPr>
              <a:t>On behalf of RCS beam commissioning team</a:t>
            </a:r>
          </a:p>
          <a:p>
            <a:pPr marL="0" indent="0" algn="ctr">
              <a:spcBef>
                <a:spcPct val="20000"/>
              </a:spcBef>
              <a:buNone/>
            </a:pPr>
            <a:endParaRPr lang="en-US" altLang="ja-JP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spcBef>
                <a:spcPct val="20000"/>
              </a:spcBef>
              <a:buNone/>
            </a:pPr>
            <a:r>
              <a:rPr lang="en-US" altLang="ja-JP" sz="2000" dirty="0">
                <a:latin typeface="Calibri" panose="020F0502020204030204" pitchFamily="34" charset="0"/>
                <a:cs typeface="Calibri" panose="020F0502020204030204" pitchFamily="34" charset="0"/>
              </a:rPr>
              <a:t>Space Charge Workshop 2026, Oxford, UK</a:t>
            </a:r>
          </a:p>
          <a:p>
            <a:pPr marL="0" indent="0" algn="ctr">
              <a:spcBef>
                <a:spcPct val="20000"/>
              </a:spcBef>
              <a:buNone/>
            </a:pPr>
            <a:r>
              <a:rPr lang="en-US" altLang="ja-JP" sz="2000" dirty="0">
                <a:latin typeface="Calibri" panose="020F0502020204030204" pitchFamily="34" charset="0"/>
                <a:cs typeface="Calibri" panose="020F0502020204030204" pitchFamily="34" charset="0"/>
              </a:rPr>
              <a:t>2026/9/30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0D0855C8-A0FC-C331-16E2-EB13DC11C324}"/>
              </a:ext>
            </a:extLst>
          </p:cNvPr>
          <p:cNvSpPr txBox="1"/>
          <p:nvPr/>
        </p:nvSpPr>
        <p:spPr>
          <a:xfrm>
            <a:off x="182791" y="739976"/>
            <a:ext cx="55311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J-PARC </a:t>
            </a:r>
            <a:r>
              <a:rPr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Accelerators and Experimental </a:t>
            </a:r>
            <a:r>
              <a:rPr kumimoji="1" lang="en-US" altLang="ja-JP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facilities</a:t>
            </a:r>
            <a:endParaRPr kumimoji="1" lang="ja-JP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7316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4A9D60-3327-6813-0904-158310D2D4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スライド番号プレースホルダー 12">
            <a:extLst>
              <a:ext uri="{FF2B5EF4-FFF2-40B4-BE49-F238E27FC236}">
                <a16:creationId xmlns:a16="http://schemas.microsoft.com/office/drawing/2014/main" id="{5BEE34DB-F013-3AC2-94C9-9B4F4E7FE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2381" y="6425623"/>
            <a:ext cx="2743200" cy="365125"/>
          </a:xfrm>
        </p:spPr>
        <p:txBody>
          <a:bodyPr/>
          <a:lstStyle/>
          <a:p>
            <a:fld id="{EE0678A1-C4CF-45A3-B624-55BDE24E6FE7}" type="slidenum">
              <a:rPr kumimoji="1" lang="ja-JP" altLang="en-US" smtClean="0"/>
              <a:t>2</a:t>
            </a:fld>
            <a:endParaRPr kumimoji="1" lang="ja-JP" altLang="en-US" dirty="0"/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191A8B53-8DD8-0808-50EE-372DD44B4282}"/>
              </a:ext>
            </a:extLst>
          </p:cNvPr>
          <p:cNvSpPr/>
          <p:nvPr/>
        </p:nvSpPr>
        <p:spPr>
          <a:xfrm>
            <a:off x="0" y="0"/>
            <a:ext cx="12192000" cy="78576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3C5B6A76-2093-1E19-987B-E747B534556D}"/>
              </a:ext>
            </a:extLst>
          </p:cNvPr>
          <p:cNvSpPr txBox="1"/>
          <p:nvPr/>
        </p:nvSpPr>
        <p:spPr>
          <a:xfrm>
            <a:off x="2153920" y="1566388"/>
            <a:ext cx="17576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b="1" u="sng" dirty="0">
                <a:solidFill>
                  <a:srgbClr val="009900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Outline:</a:t>
            </a:r>
            <a:endParaRPr kumimoji="1" lang="ja-JP" altLang="en-US" sz="3200" b="1" u="sng" dirty="0">
              <a:solidFill>
                <a:srgbClr val="009900"/>
              </a:solidFill>
              <a:latin typeface="Book Antiqua" panose="0204060205030503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B3629D0F-CC95-B0A3-72CC-BDB5CB2A93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917" y="244171"/>
            <a:ext cx="913855" cy="36000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BD23C00-4F63-6A64-4B8E-3095031FF318}"/>
              </a:ext>
            </a:extLst>
          </p:cNvPr>
          <p:cNvSpPr txBox="1"/>
          <p:nvPr/>
        </p:nvSpPr>
        <p:spPr>
          <a:xfrm>
            <a:off x="2062480" y="2321004"/>
            <a:ext cx="7766870" cy="22775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n"/>
            </a:pPr>
            <a:r>
              <a:rPr kumimoji="1" lang="en-US" altLang="ja-JP" sz="2800" b="1" dirty="0">
                <a:latin typeface="Book Antiqua" panose="02040602050305030304" pitchFamily="18" charset="0"/>
              </a:rPr>
              <a:t>Introduction and background</a:t>
            </a:r>
          </a:p>
          <a:p>
            <a:endParaRPr lang="en-US" altLang="ja-JP" sz="1000" dirty="0">
              <a:latin typeface="Book Antiqua" panose="0204060205030503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n"/>
            </a:pPr>
            <a:r>
              <a:rPr lang="en-US" altLang="ja-JP" sz="2800" b="1" dirty="0">
                <a:latin typeface="Book Antiqua" panose="02040602050305030304" pitchFamily="18" charset="0"/>
              </a:rPr>
              <a:t>Key optimizations for beam loss mitigation</a:t>
            </a:r>
          </a:p>
          <a:p>
            <a:endParaRPr lang="en-US" altLang="ja-JP" sz="1000" dirty="0">
              <a:latin typeface="Book Antiqua" panose="0204060205030503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n"/>
            </a:pPr>
            <a:r>
              <a:rPr lang="en-US" altLang="ja-JP" sz="2800" b="1" dirty="0">
                <a:latin typeface="Book Antiqua" panose="02040602050305030304" pitchFamily="18" charset="0"/>
              </a:rPr>
              <a:t>Results of beam loss minimization</a:t>
            </a:r>
          </a:p>
          <a:p>
            <a:endParaRPr kumimoji="1" lang="en-US" altLang="ja-JP" sz="1000" dirty="0">
              <a:latin typeface="Book Antiqua" panose="0204060205030503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n"/>
            </a:pPr>
            <a:r>
              <a:rPr kumimoji="1" lang="en-US" altLang="ja-JP" sz="2800" b="1" dirty="0">
                <a:latin typeface="Book Antiqua" panose="02040602050305030304" pitchFamily="18" charset="0"/>
              </a:rPr>
              <a:t>Summary and Outlook</a:t>
            </a:r>
            <a:endParaRPr kumimoji="1" lang="ja-JP" altLang="en-US" sz="2800" b="1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22889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A04947-E203-073C-BB3D-BB67A17C26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スライド番号プレースホルダー 12">
            <a:extLst>
              <a:ext uri="{FF2B5EF4-FFF2-40B4-BE49-F238E27FC236}">
                <a16:creationId xmlns:a16="http://schemas.microsoft.com/office/drawing/2014/main" id="{75539366-DCD1-5F9D-DC66-1752CB492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2381" y="6425623"/>
            <a:ext cx="2743200" cy="365125"/>
          </a:xfrm>
        </p:spPr>
        <p:txBody>
          <a:bodyPr/>
          <a:lstStyle/>
          <a:p>
            <a:fld id="{EE0678A1-C4CF-45A3-B624-55BDE24E6FE7}" type="slidenum">
              <a:rPr kumimoji="1" lang="ja-JP" altLang="en-US" smtClean="0"/>
              <a:t>3</a:t>
            </a:fld>
            <a:endParaRPr kumimoji="1" lang="ja-JP" altLang="en-US" dirty="0"/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D88CDA8B-5782-1505-2CE3-84477C5217F1}"/>
              </a:ext>
            </a:extLst>
          </p:cNvPr>
          <p:cNvSpPr/>
          <p:nvPr/>
        </p:nvSpPr>
        <p:spPr>
          <a:xfrm>
            <a:off x="0" y="0"/>
            <a:ext cx="12192000" cy="78576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B71728BB-B597-E1A9-86F0-52C0B915FF06}"/>
              </a:ext>
            </a:extLst>
          </p:cNvPr>
          <p:cNvSpPr txBox="1"/>
          <p:nvPr/>
        </p:nvSpPr>
        <p:spPr>
          <a:xfrm>
            <a:off x="3101211" y="133828"/>
            <a:ext cx="59895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200" b="1" dirty="0">
                <a:solidFill>
                  <a:srgbClr val="009900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Brief introduction of the RCS</a:t>
            </a:r>
            <a:endParaRPr kumimoji="1" lang="ja-JP" altLang="en-US" sz="3200" b="1" dirty="0">
              <a:solidFill>
                <a:srgbClr val="009900"/>
              </a:solidFill>
              <a:latin typeface="Book Antiqua" panose="0204060205030503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C9163D88-341E-934F-C44E-AE91BC9AEB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917" y="244171"/>
            <a:ext cx="913855" cy="3600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711EDE93-367C-A30E-83BD-AE51AE8CD0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7574" y="1174306"/>
            <a:ext cx="4652162" cy="3420000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9D82A02-8A21-C03E-A6D4-59B98ED41547}"/>
              </a:ext>
            </a:extLst>
          </p:cNvPr>
          <p:cNvSpPr txBox="1"/>
          <p:nvPr/>
        </p:nvSpPr>
        <p:spPr>
          <a:xfrm>
            <a:off x="558031" y="1135785"/>
            <a:ext cx="3570517" cy="49398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ja-JP" sz="20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RCS key parameters</a:t>
            </a:r>
          </a:p>
          <a:p>
            <a:pPr algn="l"/>
            <a:endParaRPr lang="en-US" altLang="ja-JP" sz="10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altLang="ja-JP" sz="16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Circumference : 348.333 m</a:t>
            </a:r>
          </a:p>
          <a:p>
            <a:pPr algn="l"/>
            <a:endParaRPr lang="en-US" altLang="ja-JP" sz="3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altLang="ja-JP" sz="16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Superperiodicity</a:t>
            </a:r>
            <a:r>
              <a:rPr lang="en-US" altLang="ja-JP" sz="16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3</a:t>
            </a:r>
          </a:p>
          <a:p>
            <a:pPr algn="l"/>
            <a:endParaRPr lang="en-US" altLang="ja-JP" sz="3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altLang="ja-JP" sz="16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Harmonic number : 2</a:t>
            </a:r>
          </a:p>
          <a:p>
            <a:pPr algn="l"/>
            <a:endParaRPr lang="en-US" altLang="ja-JP" sz="3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altLang="ja-JP" sz="16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Number of bunches : 2</a:t>
            </a:r>
          </a:p>
          <a:p>
            <a:pPr algn="l"/>
            <a:endParaRPr lang="en-US" altLang="ja-JP" sz="3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altLang="ja-JP" sz="16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Injection : H</a:t>
            </a:r>
            <a:r>
              <a:rPr lang="en-US" altLang="ja-JP" sz="1600" b="0" i="0" u="none" strike="noStrike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ja-JP" sz="16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ja-JP" sz="16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ulti-turn</a:t>
            </a:r>
            <a:r>
              <a:rPr lang="en-US" altLang="ja-JP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l"/>
            <a:r>
              <a:rPr lang="en-US" altLang="ja-JP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ja-JP" sz="16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harge-exchange </a:t>
            </a:r>
            <a:r>
              <a:rPr lang="en-US" altLang="ja-JP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ja-JP" sz="16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njection </a:t>
            </a:r>
          </a:p>
          <a:p>
            <a:pPr algn="l"/>
            <a:endParaRPr lang="en-US" altLang="ja-JP" sz="3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altLang="ja-JP" sz="16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Injection energy : 400 MeV</a:t>
            </a:r>
          </a:p>
          <a:p>
            <a:pPr algn="l"/>
            <a:endParaRPr lang="en-US" altLang="ja-JP" sz="2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altLang="ja-JP" sz="16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Injection period : 0.5 </a:t>
            </a:r>
            <a:r>
              <a:rPr lang="en-US" altLang="ja-JP" sz="16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ms</a:t>
            </a:r>
            <a:r>
              <a:rPr lang="en-US" altLang="ja-JP" sz="16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(307 turns)</a:t>
            </a:r>
          </a:p>
          <a:p>
            <a:pPr algn="l"/>
            <a:endParaRPr lang="en-US" altLang="ja-JP" sz="3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altLang="ja-JP" sz="16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Injection peak current :</a:t>
            </a:r>
            <a:r>
              <a:rPr lang="en-US" altLang="ja-JP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6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 mA</a:t>
            </a:r>
          </a:p>
          <a:p>
            <a:pPr algn="l"/>
            <a:endParaRPr lang="en-US" altLang="ja-JP" sz="3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altLang="ja-JP" sz="16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Extraction energy : 3 GeV</a:t>
            </a:r>
          </a:p>
          <a:p>
            <a:pPr algn="l"/>
            <a:endParaRPr lang="en-US" altLang="ja-JP" sz="3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altLang="ja-JP" sz="16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Repetition rate : 25 Hz</a:t>
            </a:r>
          </a:p>
          <a:p>
            <a:pPr algn="l"/>
            <a:endParaRPr lang="fr-FR" altLang="ja-JP" sz="3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fr-FR" altLang="ja-JP" sz="16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Particles per pulse : 8.33 x 10</a:t>
            </a:r>
            <a:r>
              <a:rPr lang="fr-FR" altLang="ja-JP" sz="1600" b="0" i="0" u="none" strike="noStrike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</a:p>
          <a:p>
            <a:pPr algn="l"/>
            <a:endParaRPr lang="fr-FR" altLang="ja-JP" sz="4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altLang="ja-JP" sz="2000" b="1" i="0" u="sng" strike="noStrike" baseline="0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Beam power : 1 MW</a:t>
            </a:r>
          </a:p>
          <a:p>
            <a:pPr algn="l"/>
            <a:endParaRPr lang="en-US" altLang="ja-JP" sz="800" b="1" u="sng" dirty="0">
              <a:solidFill>
                <a:srgbClr val="FF0000"/>
              </a:solidFill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altLang="ja-JP" sz="2000" b="1" u="sng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Collimator capacity: 4 kW</a:t>
            </a:r>
            <a:endParaRPr lang="ja-JP" altLang="en-US" sz="1100" b="1" u="sng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AE521EF-0C01-23CF-78AB-0E35EC5D0ACF}"/>
              </a:ext>
            </a:extLst>
          </p:cNvPr>
          <p:cNvSpPr txBox="1"/>
          <p:nvPr/>
        </p:nvSpPr>
        <p:spPr>
          <a:xfrm>
            <a:off x="6242277" y="4982851"/>
            <a:ext cx="551330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ja-JP" sz="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kumimoji="1"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Beam sharing between MLF and MR: 88 : 12 or 96:4 </a:t>
            </a:r>
          </a:p>
          <a:p>
            <a:r>
              <a:rPr kumimoji="1"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depending on MR cycle</a:t>
            </a:r>
          </a:p>
          <a:p>
            <a:endParaRPr kumimoji="1" lang="en-US" altLang="ja-JP" sz="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ja-JP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Beam loss mitigation for beam operation to the MLF </a:t>
            </a:r>
          </a:p>
          <a:p>
            <a:r>
              <a:rPr lang="en-US" altLang="ja-JP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 a high priority.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011FE68-941F-F411-15F9-1C4A417AF0FF}"/>
              </a:ext>
            </a:extLst>
          </p:cNvPr>
          <p:cNvSpPr txBox="1"/>
          <p:nvPr/>
        </p:nvSpPr>
        <p:spPr>
          <a:xfrm>
            <a:off x="7663581" y="3478336"/>
            <a:ext cx="3715207" cy="1261884"/>
          </a:xfrm>
          <a:prstGeom prst="rect">
            <a:avLst/>
          </a:prstGeom>
          <a:noFill/>
          <a:ln w="19050">
            <a:solidFill>
              <a:srgbClr val="00CC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altLang="ja-JP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RCS has two functions:</a:t>
            </a:r>
          </a:p>
          <a:p>
            <a:pPr algn="ctr"/>
            <a:endParaRPr lang="en-US" altLang="ja-JP" sz="4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ctr">
              <a:buFont typeface="Wingdings" panose="05000000000000000000" pitchFamily="2" charset="2"/>
              <a:buChar char="u"/>
            </a:pPr>
            <a:r>
              <a:rPr lang="en-US" altLang="ja-JP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Proton driver for producing pulsed </a:t>
            </a:r>
          </a:p>
          <a:p>
            <a:pPr algn="ctr"/>
            <a:r>
              <a:rPr lang="en-US" altLang="ja-JP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muons and neutrons at the MLF.</a:t>
            </a:r>
          </a:p>
          <a:p>
            <a:pPr marL="285750" indent="-285750" algn="ctr">
              <a:buFont typeface="Wingdings" panose="05000000000000000000" pitchFamily="2" charset="2"/>
              <a:buChar char="u"/>
            </a:pPr>
            <a:r>
              <a:rPr lang="en-US" altLang="ja-JP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Injector to the MR</a:t>
            </a:r>
          </a:p>
        </p:txBody>
      </p:sp>
    </p:spTree>
    <p:extLst>
      <p:ext uri="{BB962C8B-B14F-4D97-AF65-F5344CB8AC3E}">
        <p14:creationId xmlns:p14="http://schemas.microsoft.com/office/powerpoint/2010/main" val="20989272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0EB0F6-16D3-F4B8-2640-9800C5058D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スライド番号プレースホルダー 12">
            <a:extLst>
              <a:ext uri="{FF2B5EF4-FFF2-40B4-BE49-F238E27FC236}">
                <a16:creationId xmlns:a16="http://schemas.microsoft.com/office/drawing/2014/main" id="{F9449FDB-A35C-2AE6-673D-6036DC8A5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2381" y="6425623"/>
            <a:ext cx="2743200" cy="365125"/>
          </a:xfrm>
        </p:spPr>
        <p:txBody>
          <a:bodyPr/>
          <a:lstStyle/>
          <a:p>
            <a:fld id="{EE0678A1-C4CF-45A3-B624-55BDE24E6FE7}" type="slidenum">
              <a:rPr kumimoji="1" lang="ja-JP" altLang="en-US" smtClean="0"/>
              <a:t>4</a:t>
            </a:fld>
            <a:endParaRPr kumimoji="1" lang="ja-JP" altLang="en-US" dirty="0"/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C9227D6C-B977-DE9E-C360-8D0F0364C696}"/>
              </a:ext>
            </a:extLst>
          </p:cNvPr>
          <p:cNvSpPr/>
          <p:nvPr/>
        </p:nvSpPr>
        <p:spPr>
          <a:xfrm>
            <a:off x="0" y="0"/>
            <a:ext cx="12192000" cy="78576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357E107C-BA21-C1CE-F9A9-89352724777E}"/>
              </a:ext>
            </a:extLst>
          </p:cNvPr>
          <p:cNvSpPr txBox="1"/>
          <p:nvPr/>
        </p:nvSpPr>
        <p:spPr>
          <a:xfrm>
            <a:off x="2328742" y="123358"/>
            <a:ext cx="80954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b="1" dirty="0">
                <a:solidFill>
                  <a:srgbClr val="009900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Background (1 MW beam tuning results)</a:t>
            </a:r>
            <a:endParaRPr kumimoji="1" lang="ja-JP" altLang="en-US" sz="3200" b="1" dirty="0">
              <a:solidFill>
                <a:srgbClr val="009900"/>
              </a:solidFill>
              <a:latin typeface="Book Antiqua" panose="0204060205030503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BACE26D6-9BCF-7FE1-AC67-2F1A7C78CA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917" y="244171"/>
            <a:ext cx="913855" cy="360000"/>
          </a:xfrm>
          <a:prstGeom prst="rect">
            <a:avLst/>
          </a:prstGeom>
        </p:spPr>
      </p:pic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4B82876B-46E8-7BE8-16D9-9B34C955B59A}"/>
              </a:ext>
            </a:extLst>
          </p:cNvPr>
          <p:cNvGrpSpPr/>
          <p:nvPr/>
        </p:nvGrpSpPr>
        <p:grpSpPr>
          <a:xfrm>
            <a:off x="193066" y="5148358"/>
            <a:ext cx="2901489" cy="1620000"/>
            <a:chOff x="5728988" y="1371600"/>
            <a:chExt cx="2901489" cy="1620000"/>
          </a:xfrm>
        </p:grpSpPr>
        <p:pic>
          <p:nvPicPr>
            <p:cNvPr id="12" name="図 11" descr="グラフ, 折れ線グラフ&#10;&#10;自動的に生成された説明">
              <a:extLst>
                <a:ext uri="{FF2B5EF4-FFF2-40B4-BE49-F238E27FC236}">
                  <a16:creationId xmlns:a16="http://schemas.microsoft.com/office/drawing/2014/main" id="{9A2F6280-18AC-1CFD-C1CA-3FB3DC1D03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28988" y="1371600"/>
              <a:ext cx="2901489" cy="1620000"/>
            </a:xfrm>
            <a:prstGeom prst="rect">
              <a:avLst/>
            </a:prstGeom>
          </p:spPr>
        </p:pic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95B837BC-A99A-2357-D8FA-94D4DEC10954}"/>
                </a:ext>
              </a:extLst>
            </p:cNvPr>
            <p:cNvSpPr txBox="1"/>
            <p:nvPr/>
          </p:nvSpPr>
          <p:spPr>
            <a:xfrm>
              <a:off x="6833174" y="2038862"/>
              <a:ext cx="173329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Time structure of the </a:t>
              </a:r>
            </a:p>
            <a:p>
              <a:r>
                <a:rPr kumimoji="1" lang="en-US" altLang="ja-JP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beam loss</a:t>
              </a:r>
              <a:endParaRPr kumimoji="1" lang="ja-JP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FB8C55A6-3335-6F64-E8A5-0921F7675428}"/>
              </a:ext>
            </a:extLst>
          </p:cNvPr>
          <p:cNvSpPr txBox="1"/>
          <p:nvPr/>
        </p:nvSpPr>
        <p:spPr>
          <a:xfrm>
            <a:off x="2768221" y="2849188"/>
            <a:ext cx="4892686" cy="19082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ja-JP" sz="1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Implemented alternative ways of resonance corr. </a:t>
            </a:r>
          </a:p>
          <a:p>
            <a:r>
              <a:rPr lang="en-US" altLang="ja-JP" sz="1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 new ways for optimizing LP and TP.</a:t>
            </a:r>
            <a:endParaRPr kumimoji="1" lang="en-US" altLang="ja-JP" sz="16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kumimoji="1" lang="en-US" altLang="ja-JP" sz="1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residual bea</a:t>
            </a:r>
            <a:r>
              <a:rPr lang="en-US" altLang="ja-JP" sz="1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 loss at 1 MW is &lt; 0.1%.</a:t>
            </a:r>
          </a:p>
          <a:p>
            <a:endParaRPr lang="en-US" altLang="ja-JP" sz="2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ja-JP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Beam loss occurs only at lower energy localizing well </a:t>
            </a:r>
          </a:p>
          <a:p>
            <a:r>
              <a:rPr lang="en-US" altLang="ja-JP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the collimator section.</a:t>
            </a:r>
          </a:p>
          <a:p>
            <a:endParaRPr lang="en-US" altLang="ja-JP" sz="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kumimoji="1" lang="en-US" altLang="ja-JP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Beam loss </a:t>
            </a:r>
            <a:r>
              <a:rPr lang="en-US" altLang="ja-JP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 mostly </a:t>
            </a:r>
            <a:r>
              <a:rPr kumimoji="1" lang="en-US" altLang="ja-JP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en-US" altLang="ja-JP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aused by the foil scattering.</a:t>
            </a:r>
          </a:p>
          <a:p>
            <a:endParaRPr lang="en-US" altLang="ja-JP" sz="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ja-JP" sz="1600" b="1" dirty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Loss power: &lt; 0.1 kW &lt;&lt; Collimator capacity (4 kW)! </a:t>
            </a:r>
          </a:p>
        </p:txBody>
      </p:sp>
      <p:grpSp>
        <p:nvGrpSpPr>
          <p:cNvPr id="38" name="グループ化 37">
            <a:extLst>
              <a:ext uri="{FF2B5EF4-FFF2-40B4-BE49-F238E27FC236}">
                <a16:creationId xmlns:a16="http://schemas.microsoft.com/office/drawing/2014/main" id="{87FCA5B2-9FD2-DE55-B90C-5EF3F78B9887}"/>
              </a:ext>
            </a:extLst>
          </p:cNvPr>
          <p:cNvGrpSpPr/>
          <p:nvPr/>
        </p:nvGrpSpPr>
        <p:grpSpPr>
          <a:xfrm>
            <a:off x="208746" y="725906"/>
            <a:ext cx="7032853" cy="2070483"/>
            <a:chOff x="208746" y="780770"/>
            <a:chExt cx="7032853" cy="2070483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2D8EBC42-D67E-B8AF-D450-EDB6FCC3B8B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1781" r="7203" b="35813"/>
            <a:stretch>
              <a:fillRect/>
            </a:stretch>
          </p:blipFill>
          <p:spPr>
            <a:xfrm>
              <a:off x="208746" y="780770"/>
              <a:ext cx="6759248" cy="2067669"/>
            </a:xfrm>
            <a:prstGeom prst="rect">
              <a:avLst/>
            </a:prstGeom>
          </p:spPr>
        </p:pic>
        <p:cxnSp>
          <p:nvCxnSpPr>
            <p:cNvPr id="8" name="直線コネクタ 7">
              <a:extLst>
                <a:ext uri="{FF2B5EF4-FFF2-40B4-BE49-F238E27FC236}">
                  <a16:creationId xmlns:a16="http://schemas.microsoft.com/office/drawing/2014/main" id="{A9E07A5F-5809-A7E6-F187-FE31AA0EEBC2}"/>
                </a:ext>
              </a:extLst>
            </p:cNvPr>
            <p:cNvCxnSpPr/>
            <p:nvPr/>
          </p:nvCxnSpPr>
          <p:spPr>
            <a:xfrm>
              <a:off x="251545" y="1138762"/>
              <a:ext cx="6696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線コネクタ 9">
              <a:extLst>
                <a:ext uri="{FF2B5EF4-FFF2-40B4-BE49-F238E27FC236}">
                  <a16:creationId xmlns:a16="http://schemas.microsoft.com/office/drawing/2014/main" id="{053CB829-B85D-F29E-4A29-50A68B96C890}"/>
                </a:ext>
              </a:extLst>
            </p:cNvPr>
            <p:cNvCxnSpPr/>
            <p:nvPr/>
          </p:nvCxnSpPr>
          <p:spPr>
            <a:xfrm>
              <a:off x="239217" y="1355016"/>
              <a:ext cx="1465119" cy="0"/>
            </a:xfrm>
            <a:prstGeom prst="line">
              <a:avLst/>
            </a:prstGeom>
            <a:ln w="38100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C793931A-AE69-228D-E03D-E41C5B67EB9D}"/>
                </a:ext>
              </a:extLst>
            </p:cNvPr>
            <p:cNvSpPr txBox="1"/>
            <p:nvPr/>
          </p:nvSpPr>
          <p:spPr>
            <a:xfrm>
              <a:off x="6372450" y="2574254"/>
              <a:ext cx="86914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200" dirty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H. </a:t>
              </a:r>
              <a:r>
                <a:rPr kumimoji="1" lang="en-US" altLang="ja-JP" sz="1200" dirty="0" err="1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Hotchi</a:t>
              </a:r>
              <a:endParaRPr kumimoji="1" lang="ja-JP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7" name="グループ化 36">
            <a:extLst>
              <a:ext uri="{FF2B5EF4-FFF2-40B4-BE49-F238E27FC236}">
                <a16:creationId xmlns:a16="http://schemas.microsoft.com/office/drawing/2014/main" id="{E0803E32-9534-9E36-DB7F-FCCEA46BF324}"/>
              </a:ext>
            </a:extLst>
          </p:cNvPr>
          <p:cNvGrpSpPr/>
          <p:nvPr/>
        </p:nvGrpSpPr>
        <p:grpSpPr>
          <a:xfrm>
            <a:off x="3246666" y="4751474"/>
            <a:ext cx="2960834" cy="2016807"/>
            <a:chOff x="3650396" y="3005372"/>
            <a:chExt cx="2960834" cy="2016807"/>
          </a:xfrm>
        </p:grpSpPr>
        <p:grpSp>
          <p:nvGrpSpPr>
            <p:cNvPr id="19" name="グループ化 18">
              <a:extLst>
                <a:ext uri="{FF2B5EF4-FFF2-40B4-BE49-F238E27FC236}">
                  <a16:creationId xmlns:a16="http://schemas.microsoft.com/office/drawing/2014/main" id="{51267194-672A-3AEF-D50F-48EF881E0D4F}"/>
                </a:ext>
              </a:extLst>
            </p:cNvPr>
            <p:cNvGrpSpPr/>
            <p:nvPr/>
          </p:nvGrpSpPr>
          <p:grpSpPr>
            <a:xfrm>
              <a:off x="3650396" y="3005372"/>
              <a:ext cx="2960834" cy="2016807"/>
              <a:chOff x="8411870" y="2608805"/>
              <a:chExt cx="2960834" cy="2016807"/>
            </a:xfrm>
          </p:grpSpPr>
          <p:pic>
            <p:nvPicPr>
              <p:cNvPr id="16" name="図 15" descr="ロゴ が含まれている画像&#10;&#10;自動的に生成された説明">
                <a:extLst>
                  <a:ext uri="{FF2B5EF4-FFF2-40B4-BE49-F238E27FC236}">
                    <a16:creationId xmlns:a16="http://schemas.microsoft.com/office/drawing/2014/main" id="{A33157E9-D538-5F24-3455-E583E174BF8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411870" y="2645612"/>
                <a:ext cx="2960834" cy="1980000"/>
              </a:xfrm>
              <a:prstGeom prst="rect">
                <a:avLst/>
              </a:prstGeom>
            </p:spPr>
          </p:pic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F1C3F9F9-4AFB-F3B2-0C00-884D7FB8667A}"/>
                  </a:ext>
                </a:extLst>
              </p:cNvPr>
              <p:cNvSpPr txBox="1"/>
              <p:nvPr/>
            </p:nvSpPr>
            <p:spPr>
              <a:xfrm>
                <a:off x="9186095" y="2608805"/>
                <a:ext cx="1355051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16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Residual dose</a:t>
                </a:r>
              </a:p>
              <a:p>
                <a:r>
                  <a:rPr lang="en-US" altLang="ja-JP" sz="16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(On contact)</a:t>
                </a:r>
                <a:endParaRPr kumimoji="1" lang="ja-JP" altLang="en-US" sz="16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cxnSp>
          <p:nvCxnSpPr>
            <p:cNvPr id="35" name="直線矢印コネクタ 34">
              <a:extLst>
                <a:ext uri="{FF2B5EF4-FFF2-40B4-BE49-F238E27FC236}">
                  <a16:creationId xmlns:a16="http://schemas.microsoft.com/office/drawing/2014/main" id="{04808994-C756-D6F6-B05F-3A932F75A94F}"/>
                </a:ext>
              </a:extLst>
            </p:cNvPr>
            <p:cNvCxnSpPr/>
            <p:nvPr/>
          </p:nvCxnSpPr>
          <p:spPr>
            <a:xfrm>
              <a:off x="4336664" y="3130992"/>
              <a:ext cx="0" cy="1332000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グループ化 51">
            <a:extLst>
              <a:ext uri="{FF2B5EF4-FFF2-40B4-BE49-F238E27FC236}">
                <a16:creationId xmlns:a16="http://schemas.microsoft.com/office/drawing/2014/main" id="{48E20888-751B-E8CC-4419-941658CB4BE6}"/>
              </a:ext>
            </a:extLst>
          </p:cNvPr>
          <p:cNvGrpSpPr/>
          <p:nvPr/>
        </p:nvGrpSpPr>
        <p:grpSpPr>
          <a:xfrm>
            <a:off x="7757890" y="1968730"/>
            <a:ext cx="3808093" cy="2160000"/>
            <a:chOff x="386382" y="4846748"/>
            <a:chExt cx="3808093" cy="2160000"/>
          </a:xfrm>
        </p:grpSpPr>
        <p:pic>
          <p:nvPicPr>
            <p:cNvPr id="40" name="図 39">
              <a:extLst>
                <a:ext uri="{FF2B5EF4-FFF2-40B4-BE49-F238E27FC236}">
                  <a16:creationId xmlns:a16="http://schemas.microsoft.com/office/drawing/2014/main" id="{D15CF8F7-B0F2-895E-120A-8AB43C54818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6382" y="4846748"/>
              <a:ext cx="3808093" cy="2160000"/>
            </a:xfrm>
            <a:prstGeom prst="rect">
              <a:avLst/>
            </a:prstGeom>
          </p:spPr>
        </p:pic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BD90DB42-B17E-8817-14C0-C344C8E1404F}"/>
                </a:ext>
              </a:extLst>
            </p:cNvPr>
            <p:cNvSpPr txBox="1"/>
            <p:nvPr/>
          </p:nvSpPr>
          <p:spPr>
            <a:xfrm>
              <a:off x="1711615" y="5416611"/>
              <a:ext cx="2321341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b="1" u="sng" dirty="0">
                  <a:highlight>
                    <a:srgbClr val="FFFF00"/>
                  </a:highlight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Simulation:</a:t>
              </a:r>
            </a:p>
            <a:p>
              <a:endParaRPr lang="en-US" altLang="ja-JP" sz="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r>
                <a:rPr lang="en-US" altLang="ja-JP" sz="1400" b="1" i="1" dirty="0">
                  <a:solidFill>
                    <a:srgbClr val="0000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Elimination of foil scattering </a:t>
              </a:r>
            </a:p>
            <a:p>
              <a:r>
                <a:rPr lang="en-US" altLang="ja-JP" sz="1400" b="1" i="1" dirty="0">
                  <a:solidFill>
                    <a:srgbClr val="0000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gives almost no beam loss!!</a:t>
              </a:r>
            </a:p>
          </p:txBody>
        </p:sp>
        <p:sp>
          <p:nvSpPr>
            <p:cNvPr id="46" name="楕円 45">
              <a:extLst>
                <a:ext uri="{FF2B5EF4-FFF2-40B4-BE49-F238E27FC236}">
                  <a16:creationId xmlns:a16="http://schemas.microsoft.com/office/drawing/2014/main" id="{1C4664DC-8BBE-6E73-895E-0B054D1ED590}"/>
                </a:ext>
              </a:extLst>
            </p:cNvPr>
            <p:cNvSpPr/>
            <p:nvPr/>
          </p:nvSpPr>
          <p:spPr>
            <a:xfrm>
              <a:off x="988013" y="6329999"/>
              <a:ext cx="1169478" cy="309901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48" name="直線矢印コネクタ 47">
              <a:extLst>
                <a:ext uri="{FF2B5EF4-FFF2-40B4-BE49-F238E27FC236}">
                  <a16:creationId xmlns:a16="http://schemas.microsoft.com/office/drawing/2014/main" id="{252DB8CE-B7F3-98FB-CA81-CE5AA0F17E9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82720" y="5976617"/>
              <a:ext cx="359135" cy="490144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D2B28B8A-D320-755E-F9F3-3CB2950A1288}"/>
              </a:ext>
            </a:extLst>
          </p:cNvPr>
          <p:cNvSpPr txBox="1"/>
          <p:nvPr/>
        </p:nvSpPr>
        <p:spPr>
          <a:xfrm>
            <a:off x="7734904" y="4255349"/>
            <a:ext cx="436420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kumimoji="1" lang="en-US" altLang="ja-JP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 established reliable numerical simulation </a:t>
            </a:r>
          </a:p>
          <a:p>
            <a:r>
              <a:rPr kumimoji="1" lang="en-US" altLang="ja-JP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 feedback to systematic beam tests </a:t>
            </a:r>
            <a:r>
              <a:rPr lang="en-US" altLang="ja-JP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 address </a:t>
            </a:r>
          </a:p>
          <a:p>
            <a:r>
              <a:rPr lang="en-US" altLang="ja-JP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 considerable issues and </a:t>
            </a:r>
            <a:r>
              <a:rPr kumimoji="1" lang="en-US" altLang="ja-JP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practical solutions </a:t>
            </a:r>
          </a:p>
          <a:p>
            <a:r>
              <a:rPr lang="en-US" altLang="ja-JP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 beam loss mitigation at 1 MW.</a:t>
            </a:r>
            <a:r>
              <a:rPr kumimoji="1" lang="en-US" altLang="ja-JP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E84DB177-5044-2875-A10D-46CA6DADFDDE}"/>
              </a:ext>
            </a:extLst>
          </p:cNvPr>
          <p:cNvGrpSpPr/>
          <p:nvPr/>
        </p:nvGrpSpPr>
        <p:grpSpPr>
          <a:xfrm>
            <a:off x="103489" y="2816249"/>
            <a:ext cx="2590735" cy="2520000"/>
            <a:chOff x="140065" y="2889401"/>
            <a:chExt cx="2590735" cy="2520000"/>
          </a:xfrm>
        </p:grpSpPr>
        <p:pic>
          <p:nvPicPr>
            <p:cNvPr id="2" name="図 1">
              <a:extLst>
                <a:ext uri="{FF2B5EF4-FFF2-40B4-BE49-F238E27FC236}">
                  <a16:creationId xmlns:a16="http://schemas.microsoft.com/office/drawing/2014/main" id="{EAF4BAB7-92C5-14B2-3115-FBB08309719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065" y="2889401"/>
              <a:ext cx="2590735" cy="2520000"/>
            </a:xfrm>
            <a:prstGeom prst="rect">
              <a:avLst/>
            </a:prstGeom>
          </p:spPr>
        </p:pic>
        <p:sp>
          <p:nvSpPr>
            <p:cNvPr id="5" name="楕円 4">
              <a:extLst>
                <a:ext uri="{FF2B5EF4-FFF2-40B4-BE49-F238E27FC236}">
                  <a16:creationId xmlns:a16="http://schemas.microsoft.com/office/drawing/2014/main" id="{7CCBEA08-3261-A282-D0EF-E19A54AC1AE1}"/>
                </a:ext>
              </a:extLst>
            </p:cNvPr>
            <p:cNvSpPr/>
            <p:nvPr/>
          </p:nvSpPr>
          <p:spPr>
            <a:xfrm>
              <a:off x="1613411" y="3022379"/>
              <a:ext cx="424724" cy="617092"/>
            </a:xfrm>
            <a:prstGeom prst="ellipse">
              <a:avLst/>
            </a:prstGeom>
            <a:noFill/>
            <a:ln>
              <a:solidFill>
                <a:srgbClr val="FF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楕円 6">
              <a:extLst>
                <a:ext uri="{FF2B5EF4-FFF2-40B4-BE49-F238E27FC236}">
                  <a16:creationId xmlns:a16="http://schemas.microsoft.com/office/drawing/2014/main" id="{83EC03AE-A70E-0E15-FD91-0640A6C6A64F}"/>
                </a:ext>
              </a:extLst>
            </p:cNvPr>
            <p:cNvSpPr/>
            <p:nvPr/>
          </p:nvSpPr>
          <p:spPr>
            <a:xfrm rot="3725601">
              <a:off x="2116636" y="3868254"/>
              <a:ext cx="424724" cy="750512"/>
            </a:xfrm>
            <a:prstGeom prst="ellipse">
              <a:avLst/>
            </a:prstGeom>
            <a:noFill/>
            <a:ln>
              <a:solidFill>
                <a:srgbClr val="FF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36E7729-0FAF-2FF5-94C2-8C07CA5EFD25}"/>
              </a:ext>
            </a:extLst>
          </p:cNvPr>
          <p:cNvSpPr txBox="1"/>
          <p:nvPr/>
        </p:nvSpPr>
        <p:spPr>
          <a:xfrm>
            <a:off x="7839129" y="1537221"/>
            <a:ext cx="36456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Simulation w/ and w/o foil scattering</a:t>
            </a:r>
            <a:endParaRPr kumimoji="1" lang="ja-JP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9EAA61A9-923C-2EE8-A143-CF8B06B536E9}"/>
              </a:ext>
            </a:extLst>
          </p:cNvPr>
          <p:cNvSpPr txBox="1"/>
          <p:nvPr/>
        </p:nvSpPr>
        <p:spPr>
          <a:xfrm>
            <a:off x="6862648" y="5477510"/>
            <a:ext cx="513628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ja-JP" dirty="0">
                <a:solidFill>
                  <a:srgbClr val="FF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Similar procedures and further detail optimization of many parameters we have applied for beam loss mitigation at 1.5 MW.</a:t>
            </a:r>
          </a:p>
        </p:txBody>
      </p:sp>
    </p:spTree>
    <p:extLst>
      <p:ext uri="{BB962C8B-B14F-4D97-AF65-F5344CB8AC3E}">
        <p14:creationId xmlns:p14="http://schemas.microsoft.com/office/powerpoint/2010/main" val="3161513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7B5594-86DE-623A-0316-18BC1A81E2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スライド番号プレースホルダー 12">
            <a:extLst>
              <a:ext uri="{FF2B5EF4-FFF2-40B4-BE49-F238E27FC236}">
                <a16:creationId xmlns:a16="http://schemas.microsoft.com/office/drawing/2014/main" id="{B0C53888-A6EF-C595-1580-6160CFDE5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2381" y="6425623"/>
            <a:ext cx="2743200" cy="365125"/>
          </a:xfrm>
        </p:spPr>
        <p:txBody>
          <a:bodyPr/>
          <a:lstStyle/>
          <a:p>
            <a:fld id="{EE0678A1-C4CF-45A3-B624-55BDE24E6FE7}" type="slidenum">
              <a:rPr kumimoji="1" lang="ja-JP" altLang="en-US" smtClean="0"/>
              <a:t>5</a:t>
            </a:fld>
            <a:endParaRPr kumimoji="1" lang="ja-JP" altLang="en-US" dirty="0"/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FEDBCF72-D403-BED3-1E0B-4ED7EC486A49}"/>
              </a:ext>
            </a:extLst>
          </p:cNvPr>
          <p:cNvSpPr/>
          <p:nvPr/>
        </p:nvSpPr>
        <p:spPr>
          <a:xfrm>
            <a:off x="0" y="0"/>
            <a:ext cx="12192000" cy="78576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309FBC28-A24C-5EBF-7251-83B8C62625EA}"/>
              </a:ext>
            </a:extLst>
          </p:cNvPr>
          <p:cNvSpPr txBox="1"/>
          <p:nvPr/>
        </p:nvSpPr>
        <p:spPr>
          <a:xfrm>
            <a:off x="2897261" y="115228"/>
            <a:ext cx="55329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200" b="1" dirty="0">
                <a:solidFill>
                  <a:srgbClr val="009900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Basic parameters for 1.5 MW</a:t>
            </a:r>
            <a:endParaRPr kumimoji="1" lang="ja-JP" altLang="en-US" sz="3200" b="1" dirty="0">
              <a:solidFill>
                <a:srgbClr val="009900"/>
              </a:solidFill>
              <a:latin typeface="Book Antiqua" panose="0204060205030503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A82701D2-8037-F87A-79E4-717421995E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917" y="244171"/>
            <a:ext cx="913855" cy="360000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9796B8A8-D69B-2069-F6ED-12283F811DD5}"/>
              </a:ext>
            </a:extLst>
          </p:cNvPr>
          <p:cNvGrpSpPr/>
          <p:nvPr/>
        </p:nvGrpSpPr>
        <p:grpSpPr>
          <a:xfrm>
            <a:off x="792844" y="1114611"/>
            <a:ext cx="5150166" cy="2611658"/>
            <a:chOff x="735201" y="3167925"/>
            <a:chExt cx="7435398" cy="3279848"/>
          </a:xfrm>
        </p:grpSpPr>
        <p:sp>
          <p:nvSpPr>
            <p:cNvPr id="3" name="フリーフォーム 1">
              <a:extLst>
                <a:ext uri="{FF2B5EF4-FFF2-40B4-BE49-F238E27FC236}">
                  <a16:creationId xmlns:a16="http://schemas.microsoft.com/office/drawing/2014/main" id="{7C04BE7D-1E42-B62A-417F-BE2CEE843D18}"/>
                </a:ext>
              </a:extLst>
            </p:cNvPr>
            <p:cNvSpPr/>
            <p:nvPr/>
          </p:nvSpPr>
          <p:spPr>
            <a:xfrm>
              <a:off x="735201" y="3498840"/>
              <a:ext cx="5161594" cy="681756"/>
            </a:xfrm>
            <a:custGeom>
              <a:avLst/>
              <a:gdLst>
                <a:gd name="connsiteX0" fmla="*/ 0 w 4067175"/>
                <a:gd name="connsiteY0" fmla="*/ 0 h 2255738"/>
                <a:gd name="connsiteX1" fmla="*/ 819150 w 4067175"/>
                <a:gd name="connsiteY1" fmla="*/ 1285875 h 2255738"/>
                <a:gd name="connsiteX2" fmla="*/ 1619250 w 4067175"/>
                <a:gd name="connsiteY2" fmla="*/ 2143125 h 2255738"/>
                <a:gd name="connsiteX3" fmla="*/ 2438400 w 4067175"/>
                <a:gd name="connsiteY3" fmla="*/ 2152650 h 2255738"/>
                <a:gd name="connsiteX4" fmla="*/ 3238500 w 4067175"/>
                <a:gd name="connsiteY4" fmla="*/ 1285875 h 2255738"/>
                <a:gd name="connsiteX5" fmla="*/ 4067175 w 4067175"/>
                <a:gd name="connsiteY5" fmla="*/ 9525 h 2255738"/>
                <a:gd name="connsiteX6" fmla="*/ 4067175 w 4067175"/>
                <a:gd name="connsiteY6" fmla="*/ 9525 h 2255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67175" h="2255738">
                  <a:moveTo>
                    <a:pt x="0" y="0"/>
                  </a:moveTo>
                  <a:cubicBezTo>
                    <a:pt x="274637" y="464344"/>
                    <a:pt x="549275" y="928688"/>
                    <a:pt x="819150" y="1285875"/>
                  </a:cubicBezTo>
                  <a:cubicBezTo>
                    <a:pt x="1089025" y="1643063"/>
                    <a:pt x="1349375" y="1998663"/>
                    <a:pt x="1619250" y="2143125"/>
                  </a:cubicBezTo>
                  <a:cubicBezTo>
                    <a:pt x="1889125" y="2287588"/>
                    <a:pt x="2168525" y="2295525"/>
                    <a:pt x="2438400" y="2152650"/>
                  </a:cubicBezTo>
                  <a:cubicBezTo>
                    <a:pt x="2708275" y="2009775"/>
                    <a:pt x="2967038" y="1643062"/>
                    <a:pt x="3238500" y="1285875"/>
                  </a:cubicBezTo>
                  <a:cubicBezTo>
                    <a:pt x="3509962" y="928688"/>
                    <a:pt x="4067175" y="9525"/>
                    <a:pt x="4067175" y="9525"/>
                  </a:cubicBezTo>
                  <a:lnTo>
                    <a:pt x="4067175" y="9525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1590D775-84C2-FAA6-B1E5-7AEC4381568D}"/>
                </a:ext>
              </a:extLst>
            </p:cNvPr>
            <p:cNvSpPr txBox="1"/>
            <p:nvPr/>
          </p:nvSpPr>
          <p:spPr>
            <a:xfrm>
              <a:off x="2603503" y="3729171"/>
              <a:ext cx="1514616" cy="3853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600" dirty="0">
                  <a:solidFill>
                    <a:schemeClr val="tx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BM bottom</a:t>
              </a:r>
              <a:endParaRPr kumimoji="1" lang="ja-JP" altLang="en-US" sz="16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1768DAC8-61F0-6E27-29EB-84A7C6F49C82}"/>
                </a:ext>
              </a:extLst>
            </p:cNvPr>
            <p:cNvSpPr txBox="1"/>
            <p:nvPr/>
          </p:nvSpPr>
          <p:spPr>
            <a:xfrm>
              <a:off x="780921" y="3167925"/>
              <a:ext cx="2148012" cy="3853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600" dirty="0">
                  <a:solidFill>
                    <a:schemeClr val="tx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BM field ramping</a:t>
              </a:r>
              <a:endParaRPr kumimoji="1" lang="ja-JP" altLang="en-US" sz="16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65579EF8-8EAC-B912-BADF-92525F099DF4}"/>
                </a:ext>
              </a:extLst>
            </p:cNvPr>
            <p:cNvSpPr txBox="1"/>
            <p:nvPr/>
          </p:nvSpPr>
          <p:spPr>
            <a:xfrm>
              <a:off x="963498" y="4198969"/>
              <a:ext cx="1510526" cy="3853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600" dirty="0">
                  <a:solidFill>
                    <a:schemeClr val="tx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Paint</a:t>
              </a:r>
              <a:r>
                <a:rPr kumimoji="1" lang="en-US" altLang="ja-JP" sz="1600" dirty="0">
                  <a:solidFill>
                    <a:schemeClr val="tx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bump</a:t>
              </a:r>
              <a:endParaRPr kumimoji="1" lang="ja-JP" altLang="en-US" sz="16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8" name="直線コネクタ 7">
              <a:extLst>
                <a:ext uri="{FF2B5EF4-FFF2-40B4-BE49-F238E27FC236}">
                  <a16:creationId xmlns:a16="http://schemas.microsoft.com/office/drawing/2014/main" id="{59961C40-F9BF-2167-65B4-3E7C3960388C}"/>
                </a:ext>
              </a:extLst>
            </p:cNvPr>
            <p:cNvCxnSpPr/>
            <p:nvPr/>
          </p:nvCxnSpPr>
          <p:spPr>
            <a:xfrm>
              <a:off x="762691" y="6315500"/>
              <a:ext cx="4976793" cy="0"/>
            </a:xfrm>
            <a:prstGeom prst="line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線矢印コネクタ 8">
              <a:extLst>
                <a:ext uri="{FF2B5EF4-FFF2-40B4-BE49-F238E27FC236}">
                  <a16:creationId xmlns:a16="http://schemas.microsoft.com/office/drawing/2014/main" id="{2ED6EBC5-DCC8-1060-59CA-04D7CDDCDFCA}"/>
                </a:ext>
              </a:extLst>
            </p:cNvPr>
            <p:cNvCxnSpPr/>
            <p:nvPr/>
          </p:nvCxnSpPr>
          <p:spPr>
            <a:xfrm flipV="1">
              <a:off x="4470077" y="5667343"/>
              <a:ext cx="0" cy="660823"/>
            </a:xfrm>
            <a:prstGeom prst="straightConnector1">
              <a:avLst/>
            </a:prstGeom>
            <a:ln w="25400"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A8ADFF10-67C6-691D-CE51-69C4A0D6512F}"/>
                </a:ext>
              </a:extLst>
            </p:cNvPr>
            <p:cNvSpPr txBox="1"/>
            <p:nvPr/>
          </p:nvSpPr>
          <p:spPr>
            <a:xfrm>
              <a:off x="4465015" y="5801644"/>
              <a:ext cx="1648877" cy="3853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600" b="1" dirty="0" err="1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</a:t>
              </a:r>
              <a:r>
                <a:rPr kumimoji="1" lang="en-US" altLang="ja-JP" sz="1600" b="1" baseline="-25000" dirty="0" err="1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peak</a:t>
              </a:r>
              <a:r>
                <a:rPr kumimoji="1" lang="en-US" altLang="ja-JP" sz="1600" b="1" baseline="-250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1" lang="en-US" altLang="ja-JP" sz="16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= 62 mA</a:t>
              </a:r>
              <a:endParaRPr kumimoji="1" lang="ja-JP" altLang="en-US" sz="1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正方形/長方形 10">
              <a:extLst>
                <a:ext uri="{FF2B5EF4-FFF2-40B4-BE49-F238E27FC236}">
                  <a16:creationId xmlns:a16="http://schemas.microsoft.com/office/drawing/2014/main" id="{72B2193E-9ABE-F378-C42F-888FE06B842B}"/>
                </a:ext>
              </a:extLst>
            </p:cNvPr>
            <p:cNvSpPr/>
            <p:nvPr/>
          </p:nvSpPr>
          <p:spPr>
            <a:xfrm>
              <a:off x="2083179" y="5673182"/>
              <a:ext cx="2247157" cy="642234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cxnSp>
          <p:nvCxnSpPr>
            <p:cNvPr id="12" name="直線コネクタ 11">
              <a:extLst>
                <a:ext uri="{FF2B5EF4-FFF2-40B4-BE49-F238E27FC236}">
                  <a16:creationId xmlns:a16="http://schemas.microsoft.com/office/drawing/2014/main" id="{0AE917AD-D551-3B1B-497A-A6AF5D576C6C}"/>
                </a:ext>
              </a:extLst>
            </p:cNvPr>
            <p:cNvCxnSpPr/>
            <p:nvPr/>
          </p:nvCxnSpPr>
          <p:spPr>
            <a:xfrm flipV="1">
              <a:off x="899830" y="5667343"/>
              <a:ext cx="689606" cy="638929"/>
            </a:xfrm>
            <a:prstGeom prst="line">
              <a:avLst/>
            </a:prstGeom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線コネクタ 13">
              <a:extLst>
                <a:ext uri="{FF2B5EF4-FFF2-40B4-BE49-F238E27FC236}">
                  <a16:creationId xmlns:a16="http://schemas.microsoft.com/office/drawing/2014/main" id="{738363F7-0CF7-3725-43D2-991AF3F8AB4A}"/>
                </a:ext>
              </a:extLst>
            </p:cNvPr>
            <p:cNvCxnSpPr/>
            <p:nvPr/>
          </p:nvCxnSpPr>
          <p:spPr>
            <a:xfrm>
              <a:off x="1589436" y="5661289"/>
              <a:ext cx="515509" cy="0"/>
            </a:xfrm>
            <a:prstGeom prst="line">
              <a:avLst/>
            </a:prstGeom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フリーフォーム 27">
              <a:extLst>
                <a:ext uri="{FF2B5EF4-FFF2-40B4-BE49-F238E27FC236}">
                  <a16:creationId xmlns:a16="http://schemas.microsoft.com/office/drawing/2014/main" id="{F9EE0C9C-E4A4-B132-CA74-F191C2380F9A}"/>
                </a:ext>
              </a:extLst>
            </p:cNvPr>
            <p:cNvSpPr/>
            <p:nvPr/>
          </p:nvSpPr>
          <p:spPr>
            <a:xfrm>
              <a:off x="2096940" y="5655236"/>
              <a:ext cx="2233396" cy="645044"/>
            </a:xfrm>
            <a:custGeom>
              <a:avLst/>
              <a:gdLst>
                <a:gd name="connsiteX0" fmla="*/ 0 w 1704442"/>
                <a:gd name="connsiteY0" fmla="*/ 0 h 929030"/>
                <a:gd name="connsiteX1" fmla="*/ 307239 w 1704442"/>
                <a:gd name="connsiteY1" fmla="*/ 365760 h 929030"/>
                <a:gd name="connsiteX2" fmla="*/ 833933 w 1704442"/>
                <a:gd name="connsiteY2" fmla="*/ 702259 h 929030"/>
                <a:gd name="connsiteX3" fmla="*/ 1697127 w 1704442"/>
                <a:gd name="connsiteY3" fmla="*/ 929030 h 929030"/>
                <a:gd name="connsiteX4" fmla="*/ 1697127 w 1704442"/>
                <a:gd name="connsiteY4" fmla="*/ 929030 h 929030"/>
                <a:gd name="connsiteX5" fmla="*/ 1704442 w 1704442"/>
                <a:gd name="connsiteY5" fmla="*/ 921715 h 929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04442" h="929030">
                  <a:moveTo>
                    <a:pt x="0" y="0"/>
                  </a:moveTo>
                  <a:cubicBezTo>
                    <a:pt x="84125" y="124358"/>
                    <a:pt x="168250" y="248717"/>
                    <a:pt x="307239" y="365760"/>
                  </a:cubicBezTo>
                  <a:cubicBezTo>
                    <a:pt x="446228" y="482803"/>
                    <a:pt x="602285" y="608381"/>
                    <a:pt x="833933" y="702259"/>
                  </a:cubicBezTo>
                  <a:cubicBezTo>
                    <a:pt x="1065581" y="796137"/>
                    <a:pt x="1697127" y="929030"/>
                    <a:pt x="1697127" y="929030"/>
                  </a:cubicBezTo>
                  <a:lnTo>
                    <a:pt x="1697127" y="929030"/>
                  </a:lnTo>
                  <a:lnTo>
                    <a:pt x="1704442" y="921715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BD7FBDB0-8445-28F2-5949-64CB19F29DE6}"/>
                </a:ext>
              </a:extLst>
            </p:cNvPr>
            <p:cNvSpPr txBox="1"/>
            <p:nvPr/>
          </p:nvSpPr>
          <p:spPr>
            <a:xfrm>
              <a:off x="2654268" y="5196130"/>
              <a:ext cx="1446548" cy="3853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6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</a:t>
              </a:r>
              <a:r>
                <a:rPr lang="en-US" altLang="ja-JP" sz="1600" b="1" baseline="-250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inj</a:t>
              </a:r>
              <a:r>
                <a:rPr kumimoji="1" lang="en-US" altLang="ja-JP" sz="16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=0.6 ms</a:t>
              </a:r>
              <a:endParaRPr kumimoji="1" lang="ja-JP" altLang="en-US" sz="1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17" name="直線矢印コネクタ 16">
              <a:extLst>
                <a:ext uri="{FF2B5EF4-FFF2-40B4-BE49-F238E27FC236}">
                  <a16:creationId xmlns:a16="http://schemas.microsoft.com/office/drawing/2014/main" id="{7D27A764-9EFF-55C9-7C02-310E746EE678}"/>
                </a:ext>
              </a:extLst>
            </p:cNvPr>
            <p:cNvCxnSpPr/>
            <p:nvPr/>
          </p:nvCxnSpPr>
          <p:spPr>
            <a:xfrm>
              <a:off x="2106822" y="5568824"/>
              <a:ext cx="2233396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F0C118A0-2418-33CD-77F2-B5BEB461F420}"/>
                </a:ext>
              </a:extLst>
            </p:cNvPr>
            <p:cNvSpPr txBox="1"/>
            <p:nvPr/>
          </p:nvSpPr>
          <p:spPr>
            <a:xfrm>
              <a:off x="6055301" y="5630917"/>
              <a:ext cx="2115298" cy="6655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1600" b="1" u="sng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⇒ </a:t>
              </a:r>
              <a:r>
                <a:rPr kumimoji="1" lang="en-US" altLang="ja-JP" sz="1600" b="1" u="sng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1.5 MW </a:t>
              </a:r>
            </a:p>
            <a:p>
              <a:r>
                <a:rPr kumimoji="1" lang="en-US" altLang="ja-JP" sz="1600" b="1" u="sng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(1.25 x </a:t>
              </a:r>
              <a:r>
                <a:rPr lang="en-US" altLang="ja-JP" sz="1600" b="1" u="sng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10</a:t>
              </a:r>
              <a:r>
                <a:rPr lang="en-US" altLang="ja-JP" sz="1600" b="1" u="sng" baseline="300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14</a:t>
              </a:r>
              <a:r>
                <a:rPr lang="en-US" altLang="ja-JP" sz="1600" b="1" u="sng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ppp</a:t>
              </a:r>
              <a:r>
                <a:rPr kumimoji="1" lang="en-US" altLang="ja-JP" sz="1600" b="1" u="sng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)</a:t>
              </a:r>
              <a:endParaRPr kumimoji="1" lang="ja-JP" altLang="en-US" sz="1600" b="1" u="sng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93045C5A-86CA-E4BA-978D-FE78C56D66F1}"/>
                </a:ext>
              </a:extLst>
            </p:cNvPr>
            <p:cNvSpPr/>
            <p:nvPr/>
          </p:nvSpPr>
          <p:spPr>
            <a:xfrm>
              <a:off x="2388757" y="4713498"/>
              <a:ext cx="1680590" cy="460011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cxnSp>
          <p:nvCxnSpPr>
            <p:cNvPr id="20" name="直線コネクタ 19">
              <a:extLst>
                <a:ext uri="{FF2B5EF4-FFF2-40B4-BE49-F238E27FC236}">
                  <a16:creationId xmlns:a16="http://schemas.microsoft.com/office/drawing/2014/main" id="{6979A349-3E14-F1C6-730B-D4C377142F3A}"/>
                </a:ext>
              </a:extLst>
            </p:cNvPr>
            <p:cNvCxnSpPr/>
            <p:nvPr/>
          </p:nvCxnSpPr>
          <p:spPr>
            <a:xfrm>
              <a:off x="1873248" y="4528233"/>
              <a:ext cx="515509" cy="0"/>
            </a:xfrm>
            <a:prstGeom prst="line">
              <a:avLst/>
            </a:prstGeom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フリーフォーム 41">
              <a:extLst>
                <a:ext uri="{FF2B5EF4-FFF2-40B4-BE49-F238E27FC236}">
                  <a16:creationId xmlns:a16="http://schemas.microsoft.com/office/drawing/2014/main" id="{5EC21F27-8A9F-BE86-8AF4-B82C0F0A4E19}"/>
                </a:ext>
              </a:extLst>
            </p:cNvPr>
            <p:cNvSpPr/>
            <p:nvPr/>
          </p:nvSpPr>
          <p:spPr>
            <a:xfrm>
              <a:off x="2390422" y="4532793"/>
              <a:ext cx="1704442" cy="634208"/>
            </a:xfrm>
            <a:custGeom>
              <a:avLst/>
              <a:gdLst>
                <a:gd name="connsiteX0" fmla="*/ 0 w 1704442"/>
                <a:gd name="connsiteY0" fmla="*/ 0 h 929030"/>
                <a:gd name="connsiteX1" fmla="*/ 307239 w 1704442"/>
                <a:gd name="connsiteY1" fmla="*/ 365760 h 929030"/>
                <a:gd name="connsiteX2" fmla="*/ 833933 w 1704442"/>
                <a:gd name="connsiteY2" fmla="*/ 702259 h 929030"/>
                <a:gd name="connsiteX3" fmla="*/ 1697127 w 1704442"/>
                <a:gd name="connsiteY3" fmla="*/ 929030 h 929030"/>
                <a:gd name="connsiteX4" fmla="*/ 1697127 w 1704442"/>
                <a:gd name="connsiteY4" fmla="*/ 929030 h 929030"/>
                <a:gd name="connsiteX5" fmla="*/ 1704442 w 1704442"/>
                <a:gd name="connsiteY5" fmla="*/ 921715 h 929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04442" h="929030">
                  <a:moveTo>
                    <a:pt x="0" y="0"/>
                  </a:moveTo>
                  <a:cubicBezTo>
                    <a:pt x="84125" y="124358"/>
                    <a:pt x="168250" y="248717"/>
                    <a:pt x="307239" y="365760"/>
                  </a:cubicBezTo>
                  <a:cubicBezTo>
                    <a:pt x="446228" y="482803"/>
                    <a:pt x="602285" y="608381"/>
                    <a:pt x="833933" y="702259"/>
                  </a:cubicBezTo>
                  <a:cubicBezTo>
                    <a:pt x="1065581" y="796137"/>
                    <a:pt x="1697127" y="929030"/>
                    <a:pt x="1697127" y="929030"/>
                  </a:cubicBezTo>
                  <a:lnTo>
                    <a:pt x="1697127" y="929030"/>
                  </a:lnTo>
                  <a:lnTo>
                    <a:pt x="1704442" y="921715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cxnSp>
          <p:nvCxnSpPr>
            <p:cNvPr id="22" name="直線コネクタ 21">
              <a:extLst>
                <a:ext uri="{FF2B5EF4-FFF2-40B4-BE49-F238E27FC236}">
                  <a16:creationId xmlns:a16="http://schemas.microsoft.com/office/drawing/2014/main" id="{45507AC9-B3F4-F6C0-1A95-B892019DD73A}"/>
                </a:ext>
              </a:extLst>
            </p:cNvPr>
            <p:cNvCxnSpPr/>
            <p:nvPr/>
          </p:nvCxnSpPr>
          <p:spPr>
            <a:xfrm>
              <a:off x="832235" y="5161119"/>
              <a:ext cx="4752000" cy="0"/>
            </a:xfrm>
            <a:prstGeom prst="line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747AB6F0-4223-B523-A0A7-9E7BDB1A9459}"/>
                </a:ext>
              </a:extLst>
            </p:cNvPr>
            <p:cNvSpPr txBox="1"/>
            <p:nvPr/>
          </p:nvSpPr>
          <p:spPr>
            <a:xfrm>
              <a:off x="4300725" y="4147536"/>
              <a:ext cx="1906580" cy="3853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600" b="1" u="sng" dirty="0">
                  <a:solidFill>
                    <a:srgbClr val="00B0F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Injection pulse</a:t>
              </a:r>
              <a:endParaRPr kumimoji="1" lang="ja-JP" altLang="en-US" sz="1600" b="1" u="sng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24" name="直線矢印コネクタ 23">
              <a:extLst>
                <a:ext uri="{FF2B5EF4-FFF2-40B4-BE49-F238E27FC236}">
                  <a16:creationId xmlns:a16="http://schemas.microsoft.com/office/drawing/2014/main" id="{83370472-8CAE-59AD-66D8-EA46A011B6E5}"/>
                </a:ext>
              </a:extLst>
            </p:cNvPr>
            <p:cNvCxnSpPr/>
            <p:nvPr/>
          </p:nvCxnSpPr>
          <p:spPr>
            <a:xfrm flipV="1">
              <a:off x="4203130" y="4678331"/>
              <a:ext cx="0" cy="494798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C1F8DA44-3150-27B5-300C-D43F1E3EF794}"/>
                </a:ext>
              </a:extLst>
            </p:cNvPr>
            <p:cNvSpPr txBox="1"/>
            <p:nvPr/>
          </p:nvSpPr>
          <p:spPr>
            <a:xfrm>
              <a:off x="4208194" y="4721406"/>
              <a:ext cx="1518960" cy="3853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I</a:t>
              </a:r>
              <a:r>
                <a:rPr kumimoji="1" lang="en-US" altLang="ja-JP" sz="1600" baseline="-25000" dirty="0">
                  <a:latin typeface="Calibri" panose="020F0502020204030204" pitchFamily="34" charset="0"/>
                  <a:cs typeface="Calibri" panose="020F0502020204030204" pitchFamily="34" charset="0"/>
                </a:rPr>
                <a:t>peak</a:t>
              </a:r>
              <a:r>
                <a:rPr kumimoji="1" lang="en-US" altLang="ja-JP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=50 mA</a:t>
              </a:r>
              <a:endParaRPr kumimoji="1" lang="ja-JP" altLang="en-US" sz="16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26" name="直線矢印コネクタ 25">
              <a:extLst>
                <a:ext uri="{FF2B5EF4-FFF2-40B4-BE49-F238E27FC236}">
                  <a16:creationId xmlns:a16="http://schemas.microsoft.com/office/drawing/2014/main" id="{C341A3E1-7B17-E86D-C320-8510194EB404}"/>
                </a:ext>
              </a:extLst>
            </p:cNvPr>
            <p:cNvCxnSpPr/>
            <p:nvPr/>
          </p:nvCxnSpPr>
          <p:spPr>
            <a:xfrm>
              <a:off x="2381796" y="4606442"/>
              <a:ext cx="1678925" cy="0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F6690E17-C41C-F55B-5D01-75C9C390BC17}"/>
                </a:ext>
              </a:extLst>
            </p:cNvPr>
            <p:cNvSpPr txBox="1"/>
            <p:nvPr/>
          </p:nvSpPr>
          <p:spPr>
            <a:xfrm>
              <a:off x="2646080" y="4232423"/>
              <a:ext cx="1425250" cy="3853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T</a:t>
              </a:r>
              <a:r>
                <a:rPr lang="en-US" altLang="ja-JP" sz="1600" baseline="-25000" dirty="0">
                  <a:latin typeface="Calibri" panose="020F0502020204030204" pitchFamily="34" charset="0"/>
                  <a:cs typeface="Calibri" panose="020F0502020204030204" pitchFamily="34" charset="0"/>
                </a:rPr>
                <a:t>inj</a:t>
              </a:r>
              <a:r>
                <a:rPr kumimoji="1" lang="en-US" altLang="ja-JP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=0.5 ms</a:t>
              </a:r>
              <a:endParaRPr kumimoji="1" lang="ja-JP" altLang="en-US" sz="16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7ED337F3-0284-26BC-7966-9A6E68AF8AD0}"/>
                </a:ext>
              </a:extLst>
            </p:cNvPr>
            <p:cNvSpPr txBox="1"/>
            <p:nvPr/>
          </p:nvSpPr>
          <p:spPr>
            <a:xfrm>
              <a:off x="5652120" y="4511350"/>
              <a:ext cx="2115299" cy="6655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 b="1" u="sng" dirty="0">
                  <a:latin typeface="Calibri" panose="020F0502020204030204" pitchFamily="34" charset="0"/>
                  <a:cs typeface="Calibri" panose="020F0502020204030204" pitchFamily="34" charset="0"/>
                </a:rPr>
                <a:t>⇒ </a:t>
              </a:r>
              <a:r>
                <a:rPr kumimoji="1" lang="en-US" altLang="ja-JP" sz="1600" b="1" u="sng" dirty="0">
                  <a:latin typeface="Calibri" panose="020F0502020204030204" pitchFamily="34" charset="0"/>
                  <a:cs typeface="Calibri" panose="020F0502020204030204" pitchFamily="34" charset="0"/>
                </a:rPr>
                <a:t>1.0 MW </a:t>
              </a:r>
            </a:p>
            <a:p>
              <a:r>
                <a:rPr kumimoji="1" lang="en-US" altLang="ja-JP" sz="1600" b="1" u="sng" dirty="0">
                  <a:latin typeface="Calibri" panose="020F0502020204030204" pitchFamily="34" charset="0"/>
                  <a:cs typeface="Calibri" panose="020F0502020204030204" pitchFamily="34" charset="0"/>
                </a:rPr>
                <a:t>(8.33 x 10</a:t>
              </a:r>
              <a:r>
                <a:rPr kumimoji="1" lang="en-US" altLang="ja-JP" sz="1600" b="1" u="sng" baseline="30000" dirty="0">
                  <a:latin typeface="Calibri" panose="020F0502020204030204" pitchFamily="34" charset="0"/>
                  <a:cs typeface="Calibri" panose="020F0502020204030204" pitchFamily="34" charset="0"/>
                </a:rPr>
                <a:t>13</a:t>
              </a:r>
              <a:r>
                <a:rPr kumimoji="1" lang="en-US" altLang="ja-JP" sz="1600" b="1" u="sng" dirty="0">
                  <a:latin typeface="Calibri" panose="020F0502020204030204" pitchFamily="34" charset="0"/>
                  <a:cs typeface="Calibri" panose="020F0502020204030204" pitchFamily="34" charset="0"/>
                </a:rPr>
                <a:t> ppp)</a:t>
              </a:r>
              <a:endParaRPr kumimoji="1" lang="ja-JP" altLang="en-US" sz="1600" b="1" u="sng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29" name="直線コネクタ 28">
              <a:extLst>
                <a:ext uri="{FF2B5EF4-FFF2-40B4-BE49-F238E27FC236}">
                  <a16:creationId xmlns:a16="http://schemas.microsoft.com/office/drawing/2014/main" id="{1523F7F9-E9CD-C345-C2EE-C9D684C5CF4F}"/>
                </a:ext>
              </a:extLst>
            </p:cNvPr>
            <p:cNvCxnSpPr/>
            <p:nvPr/>
          </p:nvCxnSpPr>
          <p:spPr>
            <a:xfrm flipV="1">
              <a:off x="1190373" y="4532967"/>
              <a:ext cx="689606" cy="638929"/>
            </a:xfrm>
            <a:prstGeom prst="line">
              <a:avLst/>
            </a:prstGeom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線コネクタ 29">
              <a:extLst>
                <a:ext uri="{FF2B5EF4-FFF2-40B4-BE49-F238E27FC236}">
                  <a16:creationId xmlns:a16="http://schemas.microsoft.com/office/drawing/2014/main" id="{177E9A4E-F881-3F21-B713-CA0D8E741F26}"/>
                </a:ext>
              </a:extLst>
            </p:cNvPr>
            <p:cNvCxnSpPr>
              <a:cxnSpLocks/>
            </p:cNvCxnSpPr>
            <p:nvPr/>
          </p:nvCxnSpPr>
          <p:spPr>
            <a:xfrm>
              <a:off x="3208645" y="3459773"/>
              <a:ext cx="0" cy="2988000"/>
            </a:xfrm>
            <a:prstGeom prst="line">
              <a:avLst/>
            </a:prstGeom>
            <a:ln>
              <a:solidFill>
                <a:schemeClr val="tx1"/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線矢印コネクタ 30">
              <a:extLst>
                <a:ext uri="{FF2B5EF4-FFF2-40B4-BE49-F238E27FC236}">
                  <a16:creationId xmlns:a16="http://schemas.microsoft.com/office/drawing/2014/main" id="{05DFCEF7-C235-044C-C4C6-6C31A37594BA}"/>
                </a:ext>
              </a:extLst>
            </p:cNvPr>
            <p:cNvCxnSpPr/>
            <p:nvPr/>
          </p:nvCxnSpPr>
          <p:spPr bwMode="auto">
            <a:xfrm flipH="1">
              <a:off x="3812488" y="4395974"/>
              <a:ext cx="705488" cy="48805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0A854CFA-9404-3B9F-38F9-CC9D09952C0B}"/>
              </a:ext>
            </a:extLst>
          </p:cNvPr>
          <p:cNvGrpSpPr/>
          <p:nvPr/>
        </p:nvGrpSpPr>
        <p:grpSpPr>
          <a:xfrm>
            <a:off x="7061876" y="1089947"/>
            <a:ext cx="3394065" cy="2718743"/>
            <a:chOff x="7304452" y="2614857"/>
            <a:chExt cx="3394065" cy="2718743"/>
          </a:xfrm>
        </p:grpSpPr>
        <p:grpSp>
          <p:nvGrpSpPr>
            <p:cNvPr id="35" name="グループ化 34">
              <a:extLst>
                <a:ext uri="{FF2B5EF4-FFF2-40B4-BE49-F238E27FC236}">
                  <a16:creationId xmlns:a16="http://schemas.microsoft.com/office/drawing/2014/main" id="{A6B957D7-E645-CB80-C663-5EC5B822743E}"/>
                </a:ext>
              </a:extLst>
            </p:cNvPr>
            <p:cNvGrpSpPr/>
            <p:nvPr/>
          </p:nvGrpSpPr>
          <p:grpSpPr>
            <a:xfrm>
              <a:off x="7304452" y="2614857"/>
              <a:ext cx="3394065" cy="2718743"/>
              <a:chOff x="7174200" y="910616"/>
              <a:chExt cx="3869734" cy="3278636"/>
            </a:xfrm>
          </p:grpSpPr>
          <p:grpSp>
            <p:nvGrpSpPr>
              <p:cNvPr id="38" name="グループ化 37">
                <a:extLst>
                  <a:ext uri="{FF2B5EF4-FFF2-40B4-BE49-F238E27FC236}">
                    <a16:creationId xmlns:a16="http://schemas.microsoft.com/office/drawing/2014/main" id="{D85ED223-4CE0-804A-373E-D0C554C96891}"/>
                  </a:ext>
                </a:extLst>
              </p:cNvPr>
              <p:cNvGrpSpPr/>
              <p:nvPr/>
            </p:nvGrpSpPr>
            <p:grpSpPr>
              <a:xfrm>
                <a:off x="7174200" y="910616"/>
                <a:ext cx="3869734" cy="3278636"/>
                <a:chOff x="7728200" y="1040533"/>
                <a:chExt cx="3869734" cy="3278636"/>
              </a:xfrm>
            </p:grpSpPr>
            <p:grpSp>
              <p:nvGrpSpPr>
                <p:cNvPr id="40" name="グループ化 39">
                  <a:extLst>
                    <a:ext uri="{FF2B5EF4-FFF2-40B4-BE49-F238E27FC236}">
                      <a16:creationId xmlns:a16="http://schemas.microsoft.com/office/drawing/2014/main" id="{55F5337D-74D8-C213-7487-04E8AA872EEB}"/>
                    </a:ext>
                  </a:extLst>
                </p:cNvPr>
                <p:cNvGrpSpPr/>
                <p:nvPr/>
              </p:nvGrpSpPr>
              <p:grpSpPr>
                <a:xfrm>
                  <a:off x="7728200" y="1040533"/>
                  <a:ext cx="3869734" cy="3278636"/>
                  <a:chOff x="2223572" y="2789820"/>
                  <a:chExt cx="4128417" cy="3856144"/>
                </a:xfrm>
              </p:grpSpPr>
              <p:grpSp>
                <p:nvGrpSpPr>
                  <p:cNvPr id="42" name="グループ化 41">
                    <a:extLst>
                      <a:ext uri="{FF2B5EF4-FFF2-40B4-BE49-F238E27FC236}">
                        <a16:creationId xmlns:a16="http://schemas.microsoft.com/office/drawing/2014/main" id="{5883BFA7-F4D0-8FE4-DECB-E25C41811C66}"/>
                      </a:ext>
                    </a:extLst>
                  </p:cNvPr>
                  <p:cNvGrpSpPr/>
                  <p:nvPr/>
                </p:nvGrpSpPr>
                <p:grpSpPr>
                  <a:xfrm>
                    <a:off x="2223572" y="2789820"/>
                    <a:ext cx="4128417" cy="3856144"/>
                    <a:chOff x="539552" y="2446755"/>
                    <a:chExt cx="4737587" cy="4722533"/>
                  </a:xfrm>
                </p:grpSpPr>
                <p:pic>
                  <p:nvPicPr>
                    <p:cNvPr id="44" name="図 43">
                      <a:extLst>
                        <a:ext uri="{FF2B5EF4-FFF2-40B4-BE49-F238E27FC236}">
                          <a16:creationId xmlns:a16="http://schemas.microsoft.com/office/drawing/2014/main" id="{EB219D15-DCAC-6D0A-7DB5-62754805065B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3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539552" y="3112170"/>
                      <a:ext cx="4608513" cy="275907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cxnSp>
                  <p:nvCxnSpPr>
                    <p:cNvPr id="45" name="直線コネクタ 44">
                      <a:extLst>
                        <a:ext uri="{FF2B5EF4-FFF2-40B4-BE49-F238E27FC236}">
                          <a16:creationId xmlns:a16="http://schemas.microsoft.com/office/drawing/2014/main" id="{FE86A708-57F6-21B7-A3C9-398C6B8A70A0}"/>
                        </a:ext>
                      </a:extLst>
                    </p:cNvPr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539552" y="6185570"/>
                      <a:ext cx="4673287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 type="arrow" w="med" len="med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</p:cxnSp>
                <p:cxnSp>
                  <p:nvCxnSpPr>
                    <p:cNvPr id="46" name="直線矢印コネクタ 5">
                      <a:extLst>
                        <a:ext uri="{FF2B5EF4-FFF2-40B4-BE49-F238E27FC236}">
                          <a16:creationId xmlns:a16="http://schemas.microsoft.com/office/drawing/2014/main" id="{489B63E2-0317-C2A0-A714-208817693D23}"/>
                        </a:ext>
                      </a:extLst>
                    </p:cNvPr>
                    <p:cNvCxnSpPr>
                      <a:cxnSpLocks noChangeShapeType="1"/>
                    </p:cNvCxnSpPr>
                    <p:nvPr/>
                  </p:nvCxnSpPr>
                  <p:spPr bwMode="auto">
                    <a:xfrm flipV="1">
                      <a:off x="1240402" y="3112170"/>
                      <a:ext cx="0" cy="3178175"/>
                    </a:xfrm>
                    <a:prstGeom prst="straightConnector1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 type="arrow" w="med" len="med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</p:cxnSp>
                <p:cxnSp>
                  <p:nvCxnSpPr>
                    <p:cNvPr id="47" name="直線コネクタ 14">
                      <a:extLst>
                        <a:ext uri="{FF2B5EF4-FFF2-40B4-BE49-F238E27FC236}">
                          <a16:creationId xmlns:a16="http://schemas.microsoft.com/office/drawing/2014/main" id="{6CF8336F-4B5B-8260-2187-7782108F2B79}"/>
                        </a:ext>
                      </a:extLst>
                    </p:cNvPr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4446390" y="3320133"/>
                      <a:ext cx="0" cy="2860675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prstDash val="dash"/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</p:cxnSp>
                <p:cxnSp>
                  <p:nvCxnSpPr>
                    <p:cNvPr id="48" name="直線矢印コネクタ 23">
                      <a:extLst>
                        <a:ext uri="{FF2B5EF4-FFF2-40B4-BE49-F238E27FC236}">
                          <a16:creationId xmlns:a16="http://schemas.microsoft.com/office/drawing/2014/main" id="{5F90E290-7A2E-C477-CCEA-72D65CF7A3BC}"/>
                        </a:ext>
                      </a:extLst>
                    </p:cNvPr>
                    <p:cNvCxnSpPr>
                      <a:cxnSpLocks noChangeShapeType="1"/>
                    </p:cNvCxnSpPr>
                    <p:nvPr/>
                  </p:nvCxnSpPr>
                  <p:spPr bwMode="auto">
                    <a:xfrm flipV="1">
                      <a:off x="4451152" y="3328070"/>
                      <a:ext cx="0" cy="625523"/>
                    </a:xfrm>
                    <a:prstGeom prst="straightConnector1">
                      <a:avLst/>
                    </a:prstGeom>
                    <a:noFill/>
                    <a:ln w="38100" algn="ctr">
                      <a:solidFill>
                        <a:srgbClr val="FF9900"/>
                      </a:solidFill>
                      <a:round/>
                      <a:headEnd/>
                      <a:tailEnd type="triangle" w="lg" len="lg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</p:cxnSp>
                <p:sp>
                  <p:nvSpPr>
                    <p:cNvPr id="49" name="テキスト ボックス 25">
                      <a:extLst>
                        <a:ext uri="{FF2B5EF4-FFF2-40B4-BE49-F238E27FC236}">
                          <a16:creationId xmlns:a16="http://schemas.microsoft.com/office/drawing/2014/main" id="{AC5DB1FD-3868-726B-197F-A9805388D9D6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779486" y="6556894"/>
                      <a:ext cx="1238730" cy="487652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Char char="•"/>
                        <a:defRPr kumimoji="1"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en-US" altLang="ja-JP" sz="1600" dirty="0">
                          <a:latin typeface="Calibri" panose="020F0502020204030204" pitchFamily="34" charset="0"/>
                          <a:ea typeface="HG丸ｺﾞｼｯｸM-PRO" panose="020F0600000000000000" pitchFamily="50" charset="-128"/>
                          <a:cs typeface="Calibri" panose="020F0502020204030204" pitchFamily="34" charset="0"/>
                        </a:rPr>
                        <a:t>Time (</a:t>
                      </a:r>
                      <a:r>
                        <a:rPr lang="en-US" altLang="ja-JP" sz="1600" dirty="0" err="1">
                          <a:latin typeface="Calibri" panose="020F0502020204030204" pitchFamily="34" charset="0"/>
                          <a:ea typeface="HG丸ｺﾞｼｯｸM-PRO" panose="020F0600000000000000" pitchFamily="50" charset="-128"/>
                          <a:cs typeface="Calibri" panose="020F0502020204030204" pitchFamily="34" charset="0"/>
                        </a:rPr>
                        <a:t>ms</a:t>
                      </a:r>
                      <a:r>
                        <a:rPr lang="en-US" altLang="ja-JP" sz="1600" dirty="0">
                          <a:latin typeface="Calibri" panose="020F0502020204030204" pitchFamily="34" charset="0"/>
                          <a:ea typeface="HG丸ｺﾞｼｯｸM-PRO" panose="020F0600000000000000" pitchFamily="50" charset="-128"/>
                          <a:cs typeface="Calibri" panose="020F0502020204030204" pitchFamily="34" charset="0"/>
                        </a:rPr>
                        <a:t>)</a:t>
                      </a:r>
                      <a:endParaRPr lang="ja-JP" altLang="en-US" sz="1600" dirty="0">
                        <a:latin typeface="Calibri" panose="020F0502020204030204" pitchFamily="34" charset="0"/>
                        <a:ea typeface="HG丸ｺﾞｼｯｸM-PRO" panose="020F0600000000000000" pitchFamily="50" charset="-128"/>
                        <a:cs typeface="Calibri" panose="020F0502020204030204" pitchFamily="34" charset="0"/>
                      </a:endParaRPr>
                    </a:p>
                  </p:txBody>
                </p:sp>
                <p:cxnSp>
                  <p:nvCxnSpPr>
                    <p:cNvPr id="50" name="直線コネクタ 61">
                      <a:extLst>
                        <a:ext uri="{FF2B5EF4-FFF2-40B4-BE49-F238E27FC236}">
                          <a16:creationId xmlns:a16="http://schemas.microsoft.com/office/drawing/2014/main" id="{72885A46-BABA-1EB5-B62D-AF7ACBF577C7}"/>
                        </a:ext>
                      </a:extLst>
                    </p:cNvPr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1244691" y="3308130"/>
                      <a:ext cx="3959816" cy="1426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prstDash val="dash"/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</p:cxnSp>
                <p:sp>
                  <p:nvSpPr>
                    <p:cNvPr id="51" name="テキスト ボックス 97">
                      <a:extLst>
                        <a:ext uri="{FF2B5EF4-FFF2-40B4-BE49-F238E27FC236}">
                          <a16:creationId xmlns:a16="http://schemas.microsoft.com/office/drawing/2014/main" id="{F63D6807-0123-176C-AB82-8C9D0EC0EEBE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545906" y="6272500"/>
                      <a:ext cx="481206" cy="487651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>
                        <a:spcBef>
                          <a:spcPct val="20000"/>
                        </a:spcBef>
                        <a:buChar char="•"/>
                        <a:defRPr kumimoji="1"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en-US" altLang="ja-JP" sz="1600" b="1" dirty="0">
                          <a:solidFill>
                            <a:schemeClr val="accent2"/>
                          </a:solidFill>
                          <a:latin typeface="Calibri" panose="020F0502020204030204" pitchFamily="34" charset="0"/>
                          <a:ea typeface="HG丸ｺﾞｼｯｸM-PRO" panose="020F0600000000000000" pitchFamily="50" charset="-128"/>
                          <a:cs typeface="Calibri" panose="020F0502020204030204" pitchFamily="34" charset="0"/>
                        </a:rPr>
                        <a:t>10</a:t>
                      </a:r>
                      <a:endParaRPr lang="ja-JP" altLang="en-US" sz="1600" b="1" dirty="0">
                        <a:solidFill>
                          <a:schemeClr val="accent2"/>
                        </a:solidFill>
                        <a:latin typeface="Calibri" panose="020F0502020204030204" pitchFamily="34" charset="0"/>
                        <a:ea typeface="HG丸ｺﾞｼｯｸM-PRO" panose="020F0600000000000000" pitchFamily="50" charset="-128"/>
                        <a:cs typeface="Calibri" panose="020F0502020204030204" pitchFamily="34" charset="0"/>
                      </a:endParaRPr>
                    </a:p>
                  </p:txBody>
                </p:sp>
                <p:cxnSp>
                  <p:nvCxnSpPr>
                    <p:cNvPr id="52" name="直線矢印コネクタ 20">
                      <a:extLst>
                        <a:ext uri="{FF2B5EF4-FFF2-40B4-BE49-F238E27FC236}">
                          <a16:creationId xmlns:a16="http://schemas.microsoft.com/office/drawing/2014/main" id="{23BBA03D-B44B-B0A9-CCE3-87BC048F26EF}"/>
                        </a:ext>
                      </a:extLst>
                    </p:cNvPr>
                    <p:cNvCxnSpPr>
                      <a:cxnSpLocks noChangeShapeType="1"/>
                    </p:cNvCxnSpPr>
                    <p:nvPr/>
                  </p:nvCxnSpPr>
                  <p:spPr bwMode="auto">
                    <a:xfrm flipV="1">
                      <a:off x="1244691" y="5479133"/>
                      <a:ext cx="0" cy="885825"/>
                    </a:xfrm>
                    <a:prstGeom prst="straightConnector1">
                      <a:avLst/>
                    </a:prstGeom>
                    <a:noFill/>
                    <a:ln w="38100" algn="ctr">
                      <a:solidFill>
                        <a:srgbClr val="FF9900"/>
                      </a:solidFill>
                      <a:round/>
                      <a:headEnd/>
                      <a:tailEnd type="triangle" w="lg" len="lg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</p:cxnSp>
                <p:sp>
                  <p:nvSpPr>
                    <p:cNvPr id="53" name="テキスト ボックス 52">
                      <a:extLst>
                        <a:ext uri="{FF2B5EF4-FFF2-40B4-BE49-F238E27FC236}">
                          <a16:creationId xmlns:a16="http://schemas.microsoft.com/office/drawing/2014/main" id="{26B8331C-5AC0-77DA-5C4F-2BA5145CD70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68843" y="6326981"/>
                      <a:ext cx="1548730" cy="842307"/>
                    </a:xfrm>
                    <a:prstGeom prst="rect">
                      <a:avLst/>
                    </a:prstGeom>
                    <a:noFill/>
                  </p:spPr>
                  <p:txBody>
                    <a:bodyPr wrap="none"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en-US" altLang="ja-JP" sz="16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 = 0</a:t>
                      </a:r>
                      <a:r>
                        <a:rPr lang="en-US" altLang="ja-JP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ja-JP" sz="16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ms</a:t>
                      </a:r>
                      <a:r>
                        <a:rPr lang="en-US" altLang="ja-JP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  <a:p>
                      <a:pPr>
                        <a:defRPr/>
                      </a:pPr>
                      <a:r>
                        <a:rPr lang="en-US" altLang="ja-JP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(BM</a:t>
                      </a:r>
                      <a:r>
                        <a:rPr lang="ja-JP" alt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ja-JP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bottom)</a:t>
                      </a:r>
                      <a:endParaRPr lang="ja-JP" altLang="en-US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54" name="テキスト ボックス 53">
                      <a:extLst>
                        <a:ext uri="{FF2B5EF4-FFF2-40B4-BE49-F238E27FC236}">
                          <a16:creationId xmlns:a16="http://schemas.microsoft.com/office/drawing/2014/main" id="{1C7E91BA-6B29-6338-C840-187C2B7AA0A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060192" y="3980968"/>
                      <a:ext cx="1081731" cy="443320"/>
                    </a:xfrm>
                    <a:prstGeom prst="rect">
                      <a:avLst/>
                    </a:prstGeom>
                    <a:noFill/>
                  </p:spPr>
                  <p:txBody>
                    <a:bodyPr wrap="none"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en-US" altLang="ja-JP" sz="1400" b="1" u="sng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 = 20 ms</a:t>
                      </a:r>
                      <a:endParaRPr lang="ja-JP" altLang="en-US" sz="1400" b="1" u="sng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cxnSp>
                  <p:nvCxnSpPr>
                    <p:cNvPr id="55" name="直線矢印コネクタ 95">
                      <a:extLst>
                        <a:ext uri="{FF2B5EF4-FFF2-40B4-BE49-F238E27FC236}">
                          <a16:creationId xmlns:a16="http://schemas.microsoft.com/office/drawing/2014/main" id="{3A509BCC-0A6D-0041-AF97-8BA29735FC67}"/>
                        </a:ext>
                      </a:extLst>
                    </p:cNvPr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1244691" y="6183983"/>
                      <a:ext cx="3211224" cy="0"/>
                    </a:xfrm>
                    <a:prstGeom prst="straightConnector1">
                      <a:avLst/>
                    </a:prstGeom>
                    <a:noFill/>
                    <a:ln w="25400" algn="ctr">
                      <a:solidFill>
                        <a:schemeClr val="accent2"/>
                      </a:solidFill>
                      <a:round/>
                      <a:headEnd type="arrow" w="med" len="med"/>
                      <a:tailEnd type="arrow" w="med" len="med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</p:cxnSp>
                <p:sp>
                  <p:nvSpPr>
                    <p:cNvPr id="56" name="テキスト ボックス 55">
                      <a:extLst>
                        <a:ext uri="{FF2B5EF4-FFF2-40B4-BE49-F238E27FC236}">
                          <a16:creationId xmlns:a16="http://schemas.microsoft.com/office/drawing/2014/main" id="{65895FB8-90EA-F063-DD77-DD3EEE8FEB4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111899" y="4224137"/>
                      <a:ext cx="684803" cy="33855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kumimoji="1" lang="en-US" altLang="ja-JP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 GeV</a:t>
                      </a:r>
                      <a:endParaRPr kumimoji="1" lang="ja-JP" altLang="en-US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cxnSp>
                  <p:nvCxnSpPr>
                    <p:cNvPr id="57" name="直線コネクタ 60">
                      <a:extLst>
                        <a:ext uri="{FF2B5EF4-FFF2-40B4-BE49-F238E27FC236}">
                          <a16:creationId xmlns:a16="http://schemas.microsoft.com/office/drawing/2014/main" id="{8134AA39-6E1E-7B70-0F71-B354E80207A8}"/>
                        </a:ext>
                      </a:extLst>
                    </p:cNvPr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64720" y="5482630"/>
                      <a:ext cx="4512419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prstDash val="dash"/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</p:cxnSp>
                <p:sp>
                  <p:nvSpPr>
                    <p:cNvPr id="58" name="テキスト ボックス 57">
                      <a:extLst>
                        <a:ext uri="{FF2B5EF4-FFF2-40B4-BE49-F238E27FC236}">
                          <a16:creationId xmlns:a16="http://schemas.microsoft.com/office/drawing/2014/main" id="{8F334EA5-7899-A249-E88E-0C3E4C62594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85412" y="2446755"/>
                      <a:ext cx="2477307" cy="487652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altLang="ja-JP" sz="1600" u="sng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Beam extraction here</a:t>
                      </a:r>
                      <a:endParaRPr kumimoji="1" lang="ja-JP" altLang="en-US" sz="1600" u="sng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cxnSp>
                  <p:nvCxnSpPr>
                    <p:cNvPr id="59" name="直線コネクタ 14">
                      <a:extLst>
                        <a:ext uri="{FF2B5EF4-FFF2-40B4-BE49-F238E27FC236}">
                          <a16:creationId xmlns:a16="http://schemas.microsoft.com/office/drawing/2014/main" id="{3AE08D79-6421-B741-06BC-31B5AD3483A1}"/>
                        </a:ext>
                      </a:extLst>
                    </p:cNvPr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2825520" y="3328194"/>
                      <a:ext cx="0" cy="2860675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prstDash val="dash"/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</p:cxnSp>
                <p:cxnSp>
                  <p:nvCxnSpPr>
                    <p:cNvPr id="60" name="直線矢印コネクタ 59">
                      <a:extLst>
                        <a:ext uri="{FF2B5EF4-FFF2-40B4-BE49-F238E27FC236}">
                          <a16:creationId xmlns:a16="http://schemas.microsoft.com/office/drawing/2014/main" id="{B8B4B7F3-2DA6-594A-81AB-AF61095F91CE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 flipV="1">
                      <a:off x="2497854" y="4837924"/>
                      <a:ext cx="0" cy="881522"/>
                    </a:xfrm>
                    <a:prstGeom prst="straightConnector1">
                      <a:avLst/>
                    </a:prstGeom>
                    <a:solidFill>
                      <a:schemeClr val="accent1"/>
                    </a:solidFill>
                    <a:ln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lg" len="lg"/>
                    </a:ln>
                    <a:effectLst/>
                  </p:spPr>
                </p:cxnSp>
                <p:sp>
                  <p:nvSpPr>
                    <p:cNvPr id="61" name="テキスト ボックス 60">
                      <a:extLst>
                        <a:ext uri="{FF2B5EF4-FFF2-40B4-BE49-F238E27FC236}">
                          <a16:creationId xmlns:a16="http://schemas.microsoft.com/office/drawing/2014/main" id="{9A5214B3-969F-EF12-BD89-77D06E5A2EB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114580" y="5619301"/>
                      <a:ext cx="800218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kumimoji="1" lang="en-US" altLang="ja-JP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RF trip</a:t>
                      </a:r>
                      <a:endParaRPr kumimoji="1" lang="ja-JP" altLang="en-US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cxnSp>
                <p:nvCxnSpPr>
                  <p:cNvPr id="43" name="直線矢印コネクタ 23">
                    <a:extLst>
                      <a:ext uri="{FF2B5EF4-FFF2-40B4-BE49-F238E27FC236}">
                        <a16:creationId xmlns:a16="http://schemas.microsoft.com/office/drawing/2014/main" id="{B316FDF1-4F75-8173-8659-A807445401BF}"/>
                      </a:ext>
                    </a:extLst>
                  </p:cNvPr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3683737" y="3201706"/>
                    <a:ext cx="0" cy="1693645"/>
                  </a:xfrm>
                  <a:prstGeom prst="straightConnector1">
                    <a:avLst/>
                  </a:prstGeom>
                  <a:noFill/>
                  <a:ln w="38100" algn="ctr">
                    <a:solidFill>
                      <a:srgbClr val="FF0000"/>
                    </a:solidFill>
                    <a:round/>
                    <a:headEnd/>
                    <a:tailEnd type="triangle" w="lg" len="lg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</p:grpSp>
            <p:sp>
              <p:nvSpPr>
                <p:cNvPr id="41" name="テキスト ボックス 97">
                  <a:extLst>
                    <a:ext uri="{FF2B5EF4-FFF2-40B4-BE49-F238E27FC236}">
                      <a16:creationId xmlns:a16="http://schemas.microsoft.com/office/drawing/2014/main" id="{04C81089-29E1-D493-0888-31A02F7EB74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0647949" y="3692715"/>
                  <a:ext cx="393056" cy="33855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kumimoji="1" sz="3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kumimoji="1" sz="28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kumimoji="1"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50" charset="-128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ja-JP" sz="1600" b="1" dirty="0">
                      <a:solidFill>
                        <a:schemeClr val="accent2"/>
                      </a:solidFill>
                      <a:latin typeface="Calibri" panose="020F0502020204030204" pitchFamily="34" charset="0"/>
                      <a:ea typeface="HG丸ｺﾞｼｯｸM-PRO" panose="020F0600000000000000" pitchFamily="50" charset="-128"/>
                      <a:cs typeface="Calibri" panose="020F0502020204030204" pitchFamily="34" charset="0"/>
                    </a:rPr>
                    <a:t>20</a:t>
                  </a:r>
                  <a:endParaRPr lang="ja-JP" altLang="en-US" sz="1600" b="1" dirty="0">
                    <a:solidFill>
                      <a:schemeClr val="accent2"/>
                    </a:solidFill>
                    <a:latin typeface="Calibri" panose="020F0502020204030204" pitchFamily="34" charset="0"/>
                    <a:ea typeface="HG丸ｺﾞｼｯｸM-PRO" panose="020F0600000000000000" pitchFamily="50" charset="-128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D47AC053-2721-1DBB-19ED-73857B06B388}"/>
                  </a:ext>
                </a:extLst>
              </p:cNvPr>
              <p:cNvSpPr txBox="1"/>
              <p:nvPr/>
            </p:nvSpPr>
            <p:spPr>
              <a:xfrm>
                <a:off x="8050877" y="1647665"/>
                <a:ext cx="998991" cy="58477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1600" b="1" u="sng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t = 5.6 </a:t>
                </a:r>
                <a:r>
                  <a:rPr lang="en-US" altLang="ja-JP" sz="1600" b="1" u="sng" dirty="0" err="1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ms</a:t>
                </a:r>
                <a:endParaRPr lang="en-US" altLang="ja-JP" sz="1600" b="1" u="sng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r>
                  <a:rPr kumimoji="1" lang="en-US" altLang="ja-JP" sz="16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0.8 </a:t>
                </a:r>
                <a:r>
                  <a:rPr lang="en-US" altLang="ja-JP" sz="16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GeV</a:t>
                </a:r>
                <a:endParaRPr kumimoji="1" lang="ja-JP" altLang="en-US" sz="16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cxnSp>
          <p:nvCxnSpPr>
            <p:cNvPr id="36" name="直線矢印コネクタ 23">
              <a:extLst>
                <a:ext uri="{FF2B5EF4-FFF2-40B4-BE49-F238E27FC236}">
                  <a16:creationId xmlns:a16="http://schemas.microsoft.com/office/drawing/2014/main" id="{4E3B22F7-6A3D-6223-2596-657C9F0377D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8498453" y="2918039"/>
              <a:ext cx="0" cy="360000"/>
            </a:xfrm>
            <a:prstGeom prst="straightConnector1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BA0D73F7-0919-6120-890A-39FE370A360A}"/>
                </a:ext>
              </a:extLst>
            </p:cNvPr>
            <p:cNvSpPr txBox="1"/>
            <p:nvPr/>
          </p:nvSpPr>
          <p:spPr>
            <a:xfrm rot="-5400000">
              <a:off x="7398446" y="2999940"/>
              <a:ext cx="4363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B</a:t>
              </a:r>
              <a:r>
                <a:rPr kumimoji="1" lang="en-US" altLang="ja-JP" dirty="0">
                  <a:latin typeface="Symbol" panose="05050102010706020507" pitchFamily="18" charset="2"/>
                  <a:ea typeface="Calibri" panose="020F0502020204030204" pitchFamily="34" charset="0"/>
                  <a:cs typeface="Calibri" panose="020F0502020204030204" pitchFamily="34" charset="0"/>
                </a:rPr>
                <a:t>r</a:t>
              </a:r>
              <a:endParaRPr kumimoji="1" lang="ja-JP" altLang="en-US" dirty="0">
                <a:latin typeface="Symbol" panose="05050102010706020507" pitchFamily="18" charset="2"/>
                <a:cs typeface="Calibri" panose="020F0502020204030204" pitchFamily="34" charset="0"/>
              </a:endParaRPr>
            </a:p>
          </p:txBody>
        </p:sp>
      </p:grp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DD2DF97A-0A5C-5069-F3A6-44092C4BA376}"/>
              </a:ext>
            </a:extLst>
          </p:cNvPr>
          <p:cNvSpPr txBox="1"/>
          <p:nvPr/>
        </p:nvSpPr>
        <p:spPr>
          <a:xfrm>
            <a:off x="5536020" y="4426076"/>
            <a:ext cx="5863136" cy="1692771"/>
          </a:xfrm>
          <a:prstGeom prst="rect">
            <a:avLst/>
          </a:prstGeom>
          <a:noFill/>
          <a:ln w="19050">
            <a:solidFill>
              <a:srgbClr val="00CC0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ja-JP" dirty="0">
                <a:latin typeface="Calibri" panose="020F0502020204030204" pitchFamily="34" charset="0"/>
                <a:cs typeface="Calibri" panose="020F0502020204030204" pitchFamily="34" charset="0"/>
              </a:rPr>
              <a:t>Currently, a</a:t>
            </a:r>
            <a:r>
              <a:rPr kumimoji="1" lang="en-US" altLang="ja-JP" dirty="0">
                <a:latin typeface="Calibri" panose="020F0502020204030204" pitchFamily="34" charset="0"/>
                <a:cs typeface="Calibri" panose="020F0502020204030204" pitchFamily="34" charset="0"/>
              </a:rPr>
              <a:t>cceleration is limited up to 0.8 GeV due </a:t>
            </a:r>
            <a:r>
              <a:rPr lang="en-US" altLang="ja-JP" dirty="0">
                <a:latin typeface="Calibri" panose="020F0502020204030204" pitchFamily="34" charset="0"/>
                <a:cs typeface="Calibri" panose="020F0502020204030204" pitchFamily="34" charset="0"/>
              </a:rPr>
              <a:t>io capacity of the RF anode power supply.</a:t>
            </a:r>
            <a:endParaRPr kumimoji="1" lang="en-US" altLang="ja-JP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kumimoji="1" lang="en-US" altLang="ja-JP" sz="4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ja-JP" dirty="0">
                <a:latin typeface="Calibri" panose="020F0502020204030204" pitchFamily="34" charset="0"/>
                <a:cs typeface="Calibri" panose="020F0502020204030204" pitchFamily="34" charset="0"/>
              </a:rPr>
              <a:t>Installing new RF cavities and will be completed in 2028.</a:t>
            </a:r>
            <a:endParaRPr kumimoji="1" lang="en-US" altLang="ja-JP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altLang="ja-JP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ja-JP" sz="1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However, for beam loss study and its mitigation can be done as </a:t>
            </a:r>
            <a:r>
              <a:rPr lang="en-US" altLang="ja-JP" sz="1600" b="1" u="sng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beam loss occurs only at lower beam energy for the first few </a:t>
            </a:r>
            <a:r>
              <a:rPr lang="en-US" altLang="ja-JP" sz="1600" b="1" u="sng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ms</a:t>
            </a:r>
            <a:r>
              <a:rPr lang="en-US" altLang="ja-JP" sz="16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altLang="ja-JP" sz="16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altLang="ja-JP" sz="6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64" name="グループ化 63">
            <a:extLst>
              <a:ext uri="{FF2B5EF4-FFF2-40B4-BE49-F238E27FC236}">
                <a16:creationId xmlns:a16="http://schemas.microsoft.com/office/drawing/2014/main" id="{65D82B99-6F5F-380E-42E1-CF22C0D9827B}"/>
              </a:ext>
            </a:extLst>
          </p:cNvPr>
          <p:cNvGrpSpPr/>
          <p:nvPr/>
        </p:nvGrpSpPr>
        <p:grpSpPr>
          <a:xfrm>
            <a:off x="627744" y="4242809"/>
            <a:ext cx="4242713" cy="2315290"/>
            <a:chOff x="6155266" y="588609"/>
            <a:chExt cx="4242713" cy="2315290"/>
          </a:xfrm>
        </p:grpSpPr>
        <p:pic>
          <p:nvPicPr>
            <p:cNvPr id="65" name="図 64">
              <a:extLst>
                <a:ext uri="{FF2B5EF4-FFF2-40B4-BE49-F238E27FC236}">
                  <a16:creationId xmlns:a16="http://schemas.microsoft.com/office/drawing/2014/main" id="{6D466F76-9C72-B4B7-8BD4-57EA40EBE9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155266" y="743899"/>
              <a:ext cx="3910345" cy="2160000"/>
            </a:xfrm>
            <a:prstGeom prst="rect">
              <a:avLst/>
            </a:prstGeom>
          </p:spPr>
        </p:pic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E60877EA-7B1A-8584-BBA3-037C617EA36B}"/>
                </a:ext>
              </a:extLst>
            </p:cNvPr>
            <p:cNvSpPr txBox="1"/>
            <p:nvPr/>
          </p:nvSpPr>
          <p:spPr>
            <a:xfrm>
              <a:off x="8094417" y="588609"/>
              <a:ext cx="159050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Injection beam</a:t>
              </a:r>
              <a:endParaRPr kumimoji="1" lang="ja-JP" altLang="en-US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67" name="直線矢印コネクタ 66">
              <a:extLst>
                <a:ext uri="{FF2B5EF4-FFF2-40B4-BE49-F238E27FC236}">
                  <a16:creationId xmlns:a16="http://schemas.microsoft.com/office/drawing/2014/main" id="{1C89BFF8-C2AC-C0A7-4687-E389F3A9EC70}"/>
                </a:ext>
              </a:extLst>
            </p:cNvPr>
            <p:cNvCxnSpPr/>
            <p:nvPr/>
          </p:nvCxnSpPr>
          <p:spPr>
            <a:xfrm>
              <a:off x="6806317" y="1870736"/>
              <a:ext cx="2621331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直線矢印コネクタ 67">
              <a:extLst>
                <a:ext uri="{FF2B5EF4-FFF2-40B4-BE49-F238E27FC236}">
                  <a16:creationId xmlns:a16="http://schemas.microsoft.com/office/drawing/2014/main" id="{BE41C33B-6549-09AC-86AD-837D3BF4761B}"/>
                </a:ext>
              </a:extLst>
            </p:cNvPr>
            <p:cNvCxnSpPr/>
            <p:nvPr/>
          </p:nvCxnSpPr>
          <p:spPr>
            <a:xfrm>
              <a:off x="9480657" y="1057181"/>
              <a:ext cx="0" cy="1512000"/>
            </a:xfrm>
            <a:prstGeom prst="straightConnector1">
              <a:avLst/>
            </a:prstGeom>
            <a:ln>
              <a:solidFill>
                <a:srgbClr val="FF0000"/>
              </a:solidFill>
              <a:headEnd type="triangl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67471913-8542-E3CE-4366-D126EC0A8BF8}"/>
                </a:ext>
              </a:extLst>
            </p:cNvPr>
            <p:cNvSpPr txBox="1"/>
            <p:nvPr/>
          </p:nvSpPr>
          <p:spPr>
            <a:xfrm>
              <a:off x="9599362" y="995408"/>
              <a:ext cx="798617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62 mA</a:t>
              </a:r>
              <a:endParaRPr kumimoji="1" lang="ja-JP" altLang="en-US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F930C793-F4AF-A7C4-478E-22B83291F314}"/>
                </a:ext>
              </a:extLst>
            </p:cNvPr>
            <p:cNvSpPr txBox="1"/>
            <p:nvPr/>
          </p:nvSpPr>
          <p:spPr>
            <a:xfrm>
              <a:off x="7791970" y="1898739"/>
              <a:ext cx="8114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0.6 </a:t>
              </a:r>
              <a:r>
                <a:rPr lang="en-US" altLang="ja-JP" b="1" dirty="0" err="1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ms</a:t>
              </a:r>
              <a:endParaRPr kumimoji="1" lang="ja-JP" altLang="en-US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120881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0851D6-C514-56F6-F499-F55FC07894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スライド番号プレースホルダー 12">
            <a:extLst>
              <a:ext uri="{FF2B5EF4-FFF2-40B4-BE49-F238E27FC236}">
                <a16:creationId xmlns:a16="http://schemas.microsoft.com/office/drawing/2014/main" id="{DF511753-0318-F508-E03F-0BD90B6CE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2381" y="6425623"/>
            <a:ext cx="2743200" cy="365125"/>
          </a:xfrm>
        </p:spPr>
        <p:txBody>
          <a:bodyPr/>
          <a:lstStyle/>
          <a:p>
            <a:fld id="{EE0678A1-C4CF-45A3-B624-55BDE24E6FE7}" type="slidenum">
              <a:rPr kumimoji="1" lang="ja-JP" altLang="en-US" smtClean="0"/>
              <a:t>6</a:t>
            </a:fld>
            <a:endParaRPr kumimoji="1" lang="ja-JP" altLang="en-US" dirty="0"/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57BDAC67-922B-4D69-4EDD-647B09FCA62B}"/>
              </a:ext>
            </a:extLst>
          </p:cNvPr>
          <p:cNvSpPr/>
          <p:nvPr/>
        </p:nvSpPr>
        <p:spPr>
          <a:xfrm>
            <a:off x="0" y="0"/>
            <a:ext cx="12192000" cy="78576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71EA548F-DCD2-BB37-DB29-1F19F62EC8A9}"/>
              </a:ext>
            </a:extLst>
          </p:cNvPr>
          <p:cNvSpPr txBox="1"/>
          <p:nvPr/>
        </p:nvSpPr>
        <p:spPr>
          <a:xfrm>
            <a:off x="2633378" y="124313"/>
            <a:ext cx="69252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b="1" dirty="0">
                <a:solidFill>
                  <a:srgbClr val="009900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Optimization of </a:t>
            </a:r>
            <a:r>
              <a:rPr lang="en-US" altLang="ja-JP" sz="3200" b="1" dirty="0">
                <a:solidFill>
                  <a:srgbClr val="009900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the operating point</a:t>
            </a:r>
            <a:endParaRPr kumimoji="1" lang="ja-JP" altLang="en-US" sz="3200" b="1" dirty="0">
              <a:solidFill>
                <a:srgbClr val="009900"/>
              </a:solidFill>
              <a:latin typeface="Book Antiqua" panose="0204060205030503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7DCD23C6-1032-3233-DCC4-D64660D6D0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917" y="244171"/>
            <a:ext cx="913855" cy="360000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2102BF06-2A10-F3ED-95B2-662BCBABBFE1}"/>
              </a:ext>
            </a:extLst>
          </p:cNvPr>
          <p:cNvSpPr txBox="1"/>
          <p:nvPr/>
        </p:nvSpPr>
        <p:spPr>
          <a:xfrm>
            <a:off x="4947938" y="1452586"/>
            <a:ext cx="6453305" cy="33547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 1 MW, the </a:t>
            </a:r>
            <a:r>
              <a:rPr kumimoji="1"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bare tune at injection is set at (6.46, 6.36).</a:t>
            </a:r>
          </a:p>
          <a:p>
            <a:endParaRPr lang="en-US" altLang="ja-JP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However, further SC detuning at 1.5 MW forces the beam core </a:t>
            </a:r>
          </a:p>
          <a:p>
            <a:r>
              <a:rPr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beyond </a:t>
            </a:r>
            <a:r>
              <a:rPr lang="en-US" altLang="ja-JP" dirty="0" err="1">
                <a:latin typeface="Symbol" panose="05050102010706020507" pitchFamily="18" charset="2"/>
                <a:ea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US" altLang="ja-JP" baseline="-25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</a:t>
            </a:r>
            <a:r>
              <a:rPr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= 6.</a:t>
            </a:r>
          </a:p>
          <a:p>
            <a:endParaRPr lang="en-US" altLang="ja-JP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Simulation results shows a significant increase of the beam loss.</a:t>
            </a:r>
          </a:p>
          <a:p>
            <a:r>
              <a:rPr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 a result, the operating point is optimized, especially the vertical </a:t>
            </a:r>
          </a:p>
          <a:p>
            <a:r>
              <a:rPr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tune is moved to 6.42 setting the bare tune at (</a:t>
            </a:r>
            <a:r>
              <a:rPr lang="en-US" altLang="ja-JP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6.45, 6.42</a:t>
            </a:r>
            <a:r>
              <a:rPr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).</a:t>
            </a:r>
          </a:p>
          <a:p>
            <a:endParaRPr lang="en-US" altLang="ja-JP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Then, next concern is  </a:t>
            </a:r>
            <a:r>
              <a:rPr lang="en-US" altLang="ja-JP" dirty="0" err="1">
                <a:latin typeface="Symbol" panose="05050102010706020507" pitchFamily="18" charset="2"/>
                <a:ea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US" altLang="ja-JP" baseline="-25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–</a:t>
            </a:r>
            <a:r>
              <a:rPr lang="en-US" altLang="ja-JP" dirty="0" err="1">
                <a:latin typeface="Symbol" panose="05050102010706020507" pitchFamily="18" charset="2"/>
                <a:ea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US" altLang="ja-JP" baseline="-25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</a:t>
            </a:r>
            <a:r>
              <a:rPr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= 0  resonance, for which the </a:t>
            </a:r>
          </a:p>
          <a:p>
            <a:r>
              <a:rPr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painting/beam emittance controlling is a key issue.</a:t>
            </a:r>
          </a:p>
          <a:p>
            <a:endParaRPr lang="en-US" altLang="ja-JP" sz="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altLang="ja-JP" dirty="0" err="1">
                <a:latin typeface="Symbol" panose="05050102010706020507" pitchFamily="18" charset="2"/>
                <a:ea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US" altLang="ja-JP" baseline="-25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– 2</a:t>
            </a:r>
            <a:r>
              <a:rPr lang="en-US" altLang="ja-JP" dirty="0">
                <a:latin typeface="Symbol" panose="05050102010706020507" pitchFamily="18" charset="2"/>
                <a:ea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US" altLang="ja-JP" baseline="-25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</a:t>
            </a:r>
            <a:r>
              <a:rPr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= -6 resonance correction is optimized according </a:t>
            </a:r>
          </a:p>
          <a:p>
            <a:r>
              <a:rPr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change of beam intensity.</a:t>
            </a:r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C4A9E841-BA68-D725-2103-DC3440D94910}"/>
              </a:ext>
            </a:extLst>
          </p:cNvPr>
          <p:cNvGrpSpPr/>
          <p:nvPr/>
        </p:nvGrpSpPr>
        <p:grpSpPr>
          <a:xfrm>
            <a:off x="406335" y="1704225"/>
            <a:ext cx="3899466" cy="3060000"/>
            <a:chOff x="406335" y="1704225"/>
            <a:chExt cx="3899466" cy="3060000"/>
          </a:xfrm>
        </p:grpSpPr>
        <p:grpSp>
          <p:nvGrpSpPr>
            <p:cNvPr id="2" name="グループ化 1">
              <a:extLst>
                <a:ext uri="{FF2B5EF4-FFF2-40B4-BE49-F238E27FC236}">
                  <a16:creationId xmlns:a16="http://schemas.microsoft.com/office/drawing/2014/main" id="{B6C75D3A-777D-9B8C-5D13-C0A23E6AB9F1}"/>
                </a:ext>
              </a:extLst>
            </p:cNvPr>
            <p:cNvGrpSpPr/>
            <p:nvPr/>
          </p:nvGrpSpPr>
          <p:grpSpPr>
            <a:xfrm>
              <a:off x="406335" y="1704225"/>
              <a:ext cx="3899466" cy="3060000"/>
              <a:chOff x="239962" y="4050281"/>
              <a:chExt cx="3899466" cy="3060000"/>
            </a:xfrm>
          </p:grpSpPr>
          <p:grpSp>
            <p:nvGrpSpPr>
              <p:cNvPr id="3" name="グループ化 2">
                <a:extLst>
                  <a:ext uri="{FF2B5EF4-FFF2-40B4-BE49-F238E27FC236}">
                    <a16:creationId xmlns:a16="http://schemas.microsoft.com/office/drawing/2014/main" id="{72FAD154-4B79-9122-38F9-7A215848F1D3}"/>
                  </a:ext>
                </a:extLst>
              </p:cNvPr>
              <p:cNvGrpSpPr/>
              <p:nvPr/>
            </p:nvGrpSpPr>
            <p:grpSpPr>
              <a:xfrm>
                <a:off x="239962" y="4050281"/>
                <a:ext cx="3899466" cy="3060000"/>
                <a:chOff x="527049" y="3901431"/>
                <a:chExt cx="3899466" cy="3060000"/>
              </a:xfrm>
            </p:grpSpPr>
            <p:pic>
              <p:nvPicPr>
                <p:cNvPr id="7" name="図 6">
                  <a:extLst>
                    <a:ext uri="{FF2B5EF4-FFF2-40B4-BE49-F238E27FC236}">
                      <a16:creationId xmlns:a16="http://schemas.microsoft.com/office/drawing/2014/main" id="{86FC4099-2434-E551-7B3B-84C74BC7593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27049" y="3901431"/>
                  <a:ext cx="3899466" cy="3060000"/>
                </a:xfrm>
                <a:prstGeom prst="rect">
                  <a:avLst/>
                </a:prstGeom>
              </p:spPr>
            </p:pic>
            <p:sp>
              <p:nvSpPr>
                <p:cNvPr id="8" name="テキスト ボックス 7">
                  <a:extLst>
                    <a:ext uri="{FF2B5EF4-FFF2-40B4-BE49-F238E27FC236}">
                      <a16:creationId xmlns:a16="http://schemas.microsoft.com/office/drawing/2014/main" id="{BEE16EEB-6009-E152-6B13-AF1D5D59A074}"/>
                    </a:ext>
                  </a:extLst>
                </p:cNvPr>
                <p:cNvSpPr txBox="1"/>
                <p:nvPr/>
              </p:nvSpPr>
              <p:spPr>
                <a:xfrm>
                  <a:off x="1169186" y="4311986"/>
                  <a:ext cx="776175" cy="75405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en-US" altLang="ja-JP" sz="1400" b="1" dirty="0">
                      <a:solidFill>
                        <a:srgbClr val="00CC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1 MW</a:t>
                  </a:r>
                  <a:endParaRPr kumimoji="1" lang="en-US" altLang="ja-JP" sz="200" b="1" dirty="0">
                    <a:solidFill>
                      <a:srgbClr val="00CC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r>
                    <a:rPr lang="en-US" altLang="ja-JP" sz="1400" b="1" dirty="0">
                      <a:solidFill>
                        <a:srgbClr val="FF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1.5 MW</a:t>
                  </a:r>
                </a:p>
                <a:p>
                  <a:endParaRPr kumimoji="1" lang="en-US" altLang="ja-JP" sz="100" b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r>
                    <a:rPr kumimoji="1" lang="en-US" altLang="ja-JP" sz="1400" b="1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1.5 MW</a:t>
                  </a:r>
                  <a:endParaRPr kumimoji="1" lang="ja-JP" altLang="en-US" sz="1400" b="1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5" name="楕円 4">
                <a:extLst>
                  <a:ext uri="{FF2B5EF4-FFF2-40B4-BE49-F238E27FC236}">
                    <a16:creationId xmlns:a16="http://schemas.microsoft.com/office/drawing/2014/main" id="{8BE7570D-E6FD-BD60-ECC8-E415493D15F2}"/>
                  </a:ext>
                </a:extLst>
              </p:cNvPr>
              <p:cNvSpPr/>
              <p:nvPr/>
            </p:nvSpPr>
            <p:spPr>
              <a:xfrm>
                <a:off x="3673875" y="4657863"/>
                <a:ext cx="72000" cy="720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" name="楕円 5">
                <a:extLst>
                  <a:ext uri="{FF2B5EF4-FFF2-40B4-BE49-F238E27FC236}">
                    <a16:creationId xmlns:a16="http://schemas.microsoft.com/office/drawing/2014/main" id="{4977DD6A-4191-5852-F69E-7A61660E4D01}"/>
                  </a:ext>
                </a:extLst>
              </p:cNvPr>
              <p:cNvSpPr/>
              <p:nvPr/>
            </p:nvSpPr>
            <p:spPr>
              <a:xfrm>
                <a:off x="3678057" y="4448702"/>
                <a:ext cx="72000" cy="72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F33B44BC-0A29-638A-C032-63533A79046D}"/>
                </a:ext>
              </a:extLst>
            </p:cNvPr>
            <p:cNvSpPr txBox="1"/>
            <p:nvPr/>
          </p:nvSpPr>
          <p:spPr>
            <a:xfrm rot="20352208">
              <a:off x="2825991" y="3037636"/>
              <a:ext cx="118333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600" dirty="0" err="1">
                  <a:latin typeface="Symbol" panose="05050102010706020507" pitchFamily="18" charset="2"/>
                  <a:ea typeface="Calibri" panose="020F0502020204030204" pitchFamily="34" charset="0"/>
                  <a:cs typeface="Calibri" panose="020F0502020204030204" pitchFamily="34" charset="0"/>
                </a:rPr>
                <a:t>n</a:t>
              </a:r>
              <a:r>
                <a:rPr kumimoji="1" lang="en-US" altLang="ja-JP" sz="1600" baseline="-25000" dirty="0" err="1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x</a:t>
              </a:r>
              <a:r>
                <a:rPr kumimoji="1" lang="en-US" altLang="ja-JP" sz="16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– 2</a:t>
              </a:r>
              <a:r>
                <a:rPr kumimoji="1" lang="en-US" altLang="ja-JP" sz="1600" dirty="0">
                  <a:latin typeface="Symbol" panose="05050102010706020507" pitchFamily="18" charset="2"/>
                  <a:ea typeface="Calibri" panose="020F0502020204030204" pitchFamily="34" charset="0"/>
                  <a:cs typeface="Calibri" panose="020F0502020204030204" pitchFamily="34" charset="0"/>
                </a:rPr>
                <a:t>n</a:t>
              </a:r>
              <a:r>
                <a:rPr kumimoji="1" lang="en-US" altLang="ja-JP" sz="1600" baseline="-25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y</a:t>
              </a:r>
              <a:r>
                <a:rPr kumimoji="1" lang="en-US" altLang="ja-JP" sz="16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= -6</a:t>
              </a:r>
              <a:endParaRPr kumimoji="1" lang="ja-JP" altLang="en-US" sz="16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BB5067EF-6AC5-FAEA-BA60-801F185AFE05}"/>
                </a:ext>
              </a:extLst>
            </p:cNvPr>
            <p:cNvSpPr txBox="1"/>
            <p:nvPr/>
          </p:nvSpPr>
          <p:spPr>
            <a:xfrm rot="16200000">
              <a:off x="2692289" y="1998373"/>
              <a:ext cx="85953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6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r>
                <a:rPr lang="en-US" altLang="ja-JP" sz="1600" dirty="0">
                  <a:latin typeface="Symbol" panose="05050102010706020507" pitchFamily="18" charset="2"/>
                  <a:ea typeface="Calibri" panose="020F0502020204030204" pitchFamily="34" charset="0"/>
                  <a:cs typeface="Calibri" panose="020F0502020204030204" pitchFamily="34" charset="0"/>
                </a:rPr>
                <a:t>n</a:t>
              </a:r>
              <a:r>
                <a:rPr lang="en-US" altLang="ja-JP" sz="1600" baseline="-25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x</a:t>
              </a:r>
              <a:r>
                <a:rPr lang="en-US" altLang="ja-JP" sz="16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= 19</a:t>
              </a:r>
              <a:endParaRPr kumimoji="1" lang="ja-JP" altLang="en-US" sz="16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7C8ED85E-67AA-3F23-2F12-D41080178450}"/>
                </a:ext>
              </a:extLst>
            </p:cNvPr>
            <p:cNvSpPr txBox="1"/>
            <p:nvPr/>
          </p:nvSpPr>
          <p:spPr>
            <a:xfrm rot="19479061">
              <a:off x="1763078" y="2714913"/>
              <a:ext cx="129234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600" dirty="0"/>
                <a:t>2</a:t>
              </a:r>
              <a:r>
                <a:rPr kumimoji="1" lang="en-US" altLang="ja-JP" sz="1600" dirty="0">
                  <a:latin typeface="Symbol" panose="05050102010706020507" pitchFamily="18" charset="2"/>
                </a:rPr>
                <a:t>n</a:t>
              </a:r>
              <a:r>
                <a:rPr kumimoji="1" lang="en-US" altLang="ja-JP" sz="1600" baseline="-25000" dirty="0"/>
                <a:t>x</a:t>
              </a:r>
              <a:r>
                <a:rPr kumimoji="1" lang="en-US" altLang="ja-JP" sz="1600" dirty="0"/>
                <a:t> -2</a:t>
              </a:r>
              <a:r>
                <a:rPr kumimoji="1" lang="en-US" altLang="ja-JP" sz="1600" dirty="0">
                  <a:latin typeface="Symbol" panose="05050102010706020507" pitchFamily="18" charset="2"/>
                </a:rPr>
                <a:t>n</a:t>
              </a:r>
              <a:r>
                <a:rPr kumimoji="1" lang="en-US" altLang="ja-JP" sz="1600" baseline="-25000" dirty="0"/>
                <a:t>y</a:t>
              </a:r>
              <a:r>
                <a:rPr kumimoji="1" lang="en-US" altLang="ja-JP" sz="1600" dirty="0"/>
                <a:t> = 0</a:t>
              </a:r>
              <a:endParaRPr kumimoji="1" lang="ja-JP" altLang="en-US" sz="1600" dirty="0"/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0DBA732E-EC72-B83A-1BD0-730729AAFC59}"/>
                </a:ext>
              </a:extLst>
            </p:cNvPr>
            <p:cNvSpPr txBox="1"/>
            <p:nvPr/>
          </p:nvSpPr>
          <p:spPr>
            <a:xfrm rot="1208899">
              <a:off x="1857129" y="1868972"/>
              <a:ext cx="121930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600" dirty="0" err="1">
                  <a:latin typeface="Symbol" panose="05050102010706020507" pitchFamily="18" charset="2"/>
                  <a:ea typeface="Calibri" panose="020F0502020204030204" pitchFamily="34" charset="0"/>
                  <a:cs typeface="Calibri" panose="020F0502020204030204" pitchFamily="34" charset="0"/>
                </a:rPr>
                <a:t>n</a:t>
              </a:r>
              <a:r>
                <a:rPr lang="en-US" altLang="ja-JP" sz="1600" baseline="-25000" dirty="0" err="1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x</a:t>
              </a:r>
              <a:r>
                <a:rPr lang="en-US" altLang="ja-JP" sz="16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+ 2</a:t>
              </a:r>
              <a:r>
                <a:rPr lang="en-US" altLang="ja-JP" sz="1600" dirty="0">
                  <a:latin typeface="Symbol" panose="05050102010706020507" pitchFamily="18" charset="2"/>
                  <a:ea typeface="Calibri" panose="020F0502020204030204" pitchFamily="34" charset="0"/>
                  <a:cs typeface="Calibri" panose="020F0502020204030204" pitchFamily="34" charset="0"/>
                </a:rPr>
                <a:t>n</a:t>
              </a:r>
              <a:r>
                <a:rPr lang="en-US" altLang="ja-JP" sz="1600" baseline="-25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y</a:t>
              </a:r>
              <a:r>
                <a:rPr lang="en-US" altLang="ja-JP" sz="16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= 19</a:t>
              </a:r>
              <a:endParaRPr kumimoji="1" lang="ja-JP" altLang="en-US" sz="16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50D3060-FAA0-3F62-3703-9029B02923CF}"/>
              </a:ext>
            </a:extLst>
          </p:cNvPr>
          <p:cNvSpPr txBox="1"/>
          <p:nvPr/>
        </p:nvSpPr>
        <p:spPr>
          <a:xfrm>
            <a:off x="3097437" y="5132827"/>
            <a:ext cx="7985742" cy="646331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ja-JP" sz="18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Basically, we figured out almost all possible sources causing beam emittance </a:t>
            </a:r>
          </a:p>
          <a:p>
            <a:r>
              <a:rPr lang="en-US" altLang="ja-JP" sz="18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growth/beam halos and applied realistic counter measures.</a:t>
            </a:r>
          </a:p>
        </p:txBody>
      </p:sp>
    </p:spTree>
    <p:extLst>
      <p:ext uri="{BB962C8B-B14F-4D97-AF65-F5344CB8AC3E}">
        <p14:creationId xmlns:p14="http://schemas.microsoft.com/office/powerpoint/2010/main" val="25555433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16760B-46D7-9B8F-EFA2-0DBA0598E4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スライド番号プレースホルダー 12">
            <a:extLst>
              <a:ext uri="{FF2B5EF4-FFF2-40B4-BE49-F238E27FC236}">
                <a16:creationId xmlns:a16="http://schemas.microsoft.com/office/drawing/2014/main" id="{B34501BD-4F7F-8273-DA34-BF5C41518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2381" y="6425623"/>
            <a:ext cx="2743200" cy="365125"/>
          </a:xfrm>
        </p:spPr>
        <p:txBody>
          <a:bodyPr/>
          <a:lstStyle/>
          <a:p>
            <a:fld id="{EE0678A1-C4CF-45A3-B624-55BDE24E6FE7}" type="slidenum">
              <a:rPr kumimoji="1" lang="ja-JP" altLang="en-US" smtClean="0"/>
              <a:t>7</a:t>
            </a:fld>
            <a:endParaRPr kumimoji="1" lang="ja-JP" altLang="en-US" dirty="0"/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AB0A62F1-04F9-F84A-CF7E-621D7661C495}"/>
              </a:ext>
            </a:extLst>
          </p:cNvPr>
          <p:cNvSpPr/>
          <p:nvPr/>
        </p:nvSpPr>
        <p:spPr>
          <a:xfrm>
            <a:off x="0" y="0"/>
            <a:ext cx="12192000" cy="78576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8187600C-5AF3-C0AC-0FE2-2518B590687D}"/>
              </a:ext>
            </a:extLst>
          </p:cNvPr>
          <p:cNvSpPr txBox="1"/>
          <p:nvPr/>
        </p:nvSpPr>
        <p:spPr>
          <a:xfrm>
            <a:off x="2697174" y="120417"/>
            <a:ext cx="67976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b="1" dirty="0">
                <a:solidFill>
                  <a:srgbClr val="009900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Optimization of injection </a:t>
            </a:r>
            <a:r>
              <a:rPr kumimoji="1" lang="en-US" altLang="ja-JP" sz="3200" b="1" dirty="0" err="1">
                <a:solidFill>
                  <a:srgbClr val="009900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twiss</a:t>
            </a:r>
            <a:endParaRPr kumimoji="1" lang="ja-JP" altLang="en-US" sz="3200" b="1" dirty="0">
              <a:solidFill>
                <a:srgbClr val="009900"/>
              </a:solidFill>
              <a:latin typeface="Book Antiqua" panose="0204060205030503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C2A2D22E-FA44-6A5A-3D6C-528658024F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917" y="244171"/>
            <a:ext cx="913855" cy="360000"/>
          </a:xfrm>
          <a:prstGeom prst="rect">
            <a:avLst/>
          </a:prstGeom>
        </p:spPr>
      </p:pic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91674AE2-CA4D-61B4-B7C1-E30EE11D8F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1306198"/>
              </p:ext>
            </p:extLst>
          </p:nvPr>
        </p:nvGraphicFramePr>
        <p:xfrm>
          <a:off x="535513" y="2017592"/>
          <a:ext cx="5796501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3669">
                  <a:extLst>
                    <a:ext uri="{9D8B030D-6E8A-4147-A177-3AD203B41FA5}">
                      <a16:colId xmlns:a16="http://schemas.microsoft.com/office/drawing/2014/main" val="4150273543"/>
                    </a:ext>
                  </a:extLst>
                </a:gridCol>
                <a:gridCol w="591150">
                  <a:extLst>
                    <a:ext uri="{9D8B030D-6E8A-4147-A177-3AD203B41FA5}">
                      <a16:colId xmlns:a16="http://schemas.microsoft.com/office/drawing/2014/main" val="654774332"/>
                    </a:ext>
                  </a:extLst>
                </a:gridCol>
                <a:gridCol w="561790">
                  <a:extLst>
                    <a:ext uri="{9D8B030D-6E8A-4147-A177-3AD203B41FA5}">
                      <a16:colId xmlns:a16="http://schemas.microsoft.com/office/drawing/2014/main" val="3972902887"/>
                    </a:ext>
                  </a:extLst>
                </a:gridCol>
                <a:gridCol w="612316">
                  <a:extLst>
                    <a:ext uri="{9D8B030D-6E8A-4147-A177-3AD203B41FA5}">
                      <a16:colId xmlns:a16="http://schemas.microsoft.com/office/drawing/2014/main" val="1032867752"/>
                    </a:ext>
                  </a:extLst>
                </a:gridCol>
                <a:gridCol w="653331">
                  <a:extLst>
                    <a:ext uri="{9D8B030D-6E8A-4147-A177-3AD203B41FA5}">
                      <a16:colId xmlns:a16="http://schemas.microsoft.com/office/drawing/2014/main" val="2843737243"/>
                    </a:ext>
                  </a:extLst>
                </a:gridCol>
                <a:gridCol w="1164636">
                  <a:extLst>
                    <a:ext uri="{9D8B030D-6E8A-4147-A177-3AD203B41FA5}">
                      <a16:colId xmlns:a16="http://schemas.microsoft.com/office/drawing/2014/main" val="3740424192"/>
                    </a:ext>
                  </a:extLst>
                </a:gridCol>
                <a:gridCol w="1179609">
                  <a:extLst>
                    <a:ext uri="{9D8B030D-6E8A-4147-A177-3AD203B41FA5}">
                      <a16:colId xmlns:a16="http://schemas.microsoft.com/office/drawing/2014/main" val="25995509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Run#</a:t>
                      </a:r>
                    </a:p>
                    <a:p>
                      <a:pPr algn="ctr"/>
                      <a:r>
                        <a:rPr kumimoji="1" lang="en-US" altLang="ja-JP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Time</a:t>
                      </a:r>
                      <a:endParaRPr kumimoji="1" lang="ja-JP" alt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Symbol" panose="05050102010706020507" pitchFamily="18" charset="2"/>
                          <a:cs typeface="Calibri" panose="020F0502020204030204" pitchFamily="34" charset="0"/>
                        </a:rPr>
                        <a:t>a</a:t>
                      </a:r>
                      <a:r>
                        <a:rPr kumimoji="1" lang="en-US" altLang="ja-JP" sz="1400" baseline="-25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x</a:t>
                      </a:r>
                      <a:endParaRPr kumimoji="1" lang="ja-JP" altLang="en-US" sz="1400" baseline="-25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Symbol" panose="05050102010706020507" pitchFamily="18" charset="2"/>
                          <a:cs typeface="Calibri" panose="020F0502020204030204" pitchFamily="34" charset="0"/>
                        </a:rPr>
                        <a:t>a</a:t>
                      </a:r>
                      <a:r>
                        <a:rPr kumimoji="1" lang="en-US" altLang="ja-JP" sz="1400" baseline="-25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</a:t>
                      </a:r>
                      <a:endParaRPr kumimoji="1" lang="ja-JP" altLang="en-US" sz="1400" baseline="-25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Symbol" panose="05050102010706020507" pitchFamily="18" charset="2"/>
                          <a:cs typeface="Calibri" panose="020F0502020204030204" pitchFamily="34" charset="0"/>
                        </a:rPr>
                        <a:t>b</a:t>
                      </a:r>
                      <a:r>
                        <a:rPr kumimoji="1" lang="en-US" altLang="ja-JP" sz="1400" baseline="-25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x</a:t>
                      </a:r>
                    </a:p>
                    <a:p>
                      <a:pPr algn="ctr"/>
                      <a:r>
                        <a:rPr kumimoji="1" lang="en-US" altLang="ja-JP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[m]</a:t>
                      </a:r>
                      <a:endParaRPr kumimoji="1" lang="ja-JP" alt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Symbol" panose="05050102010706020507" pitchFamily="18" charset="2"/>
                          <a:cs typeface="Calibri" panose="020F0502020204030204" pitchFamily="34" charset="0"/>
                        </a:rPr>
                        <a:t>b</a:t>
                      </a:r>
                      <a:r>
                        <a:rPr kumimoji="1" lang="en-US" altLang="ja-JP" sz="1400" baseline="-25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</a:t>
                      </a:r>
                      <a:r>
                        <a:rPr kumimoji="1" lang="en-US" altLang="ja-JP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  <a:p>
                      <a:pPr algn="ctr"/>
                      <a:r>
                        <a:rPr kumimoji="1" lang="en-US" altLang="ja-JP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[m]</a:t>
                      </a:r>
                      <a:endParaRPr kumimoji="1" lang="ja-JP" alt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Symbol" panose="05050102010706020507" pitchFamily="18" charset="2"/>
                          <a:cs typeface="Calibri" panose="020F0502020204030204" pitchFamily="34" charset="0"/>
                        </a:rPr>
                        <a:t>e</a:t>
                      </a:r>
                      <a:r>
                        <a:rPr kumimoji="1" lang="en-US" altLang="ja-JP" sz="1400" baseline="-25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x</a:t>
                      </a:r>
                      <a:r>
                        <a:rPr kumimoji="1" lang="en-US" altLang="ja-JP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(rms)</a:t>
                      </a:r>
                    </a:p>
                    <a:p>
                      <a:pPr algn="ctr"/>
                      <a:r>
                        <a:rPr kumimoji="1" lang="en-US" altLang="ja-JP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[</a:t>
                      </a:r>
                      <a:r>
                        <a:rPr kumimoji="1" lang="en-US" altLang="ja-JP" sz="1400" dirty="0">
                          <a:latin typeface="Symbol" panose="05050102010706020507" pitchFamily="18" charset="2"/>
                          <a:cs typeface="Calibri" panose="020F0502020204030204" pitchFamily="34" charset="0"/>
                        </a:rPr>
                        <a:t>p</a:t>
                      </a:r>
                      <a:r>
                        <a:rPr kumimoji="1" lang="en-US" altLang="ja-JP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mm </a:t>
                      </a:r>
                      <a:r>
                        <a:rPr kumimoji="1" lang="en-US" altLang="ja-JP" sz="14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mrad</a:t>
                      </a:r>
                      <a:r>
                        <a:rPr kumimoji="1" lang="en-US" altLang="ja-JP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]</a:t>
                      </a:r>
                      <a:endParaRPr kumimoji="1" lang="ja-JP" alt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aseline="0" dirty="0" err="1">
                          <a:latin typeface="Symbol" panose="05050102010706020507" pitchFamily="18" charset="2"/>
                          <a:cs typeface="Calibri" panose="020F0502020204030204" pitchFamily="34" charset="0"/>
                        </a:rPr>
                        <a:t>e</a:t>
                      </a:r>
                      <a:r>
                        <a:rPr kumimoji="1" lang="en-US" altLang="ja-JP" sz="1400" baseline="-25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</a:t>
                      </a:r>
                      <a:r>
                        <a:rPr kumimoji="1" lang="en-US" altLang="ja-JP" sz="1400" baseline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(rms)</a:t>
                      </a:r>
                    </a:p>
                    <a:p>
                      <a:pPr algn="ctr"/>
                      <a:r>
                        <a:rPr kumimoji="1" lang="en-US" altLang="ja-JP" sz="1400" baseline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[</a:t>
                      </a:r>
                      <a:r>
                        <a:rPr kumimoji="1" lang="en-US" altLang="ja-JP" sz="1400" baseline="0" dirty="0">
                          <a:latin typeface="Symbol" panose="05050102010706020507" pitchFamily="18" charset="2"/>
                          <a:cs typeface="Calibri" panose="020F0502020204030204" pitchFamily="34" charset="0"/>
                        </a:rPr>
                        <a:t>p</a:t>
                      </a:r>
                      <a:r>
                        <a:rPr kumimoji="1" lang="en-US" altLang="ja-JP" sz="1400" baseline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kumimoji="1" lang="en-US" altLang="ja-JP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mm </a:t>
                      </a:r>
                      <a:r>
                        <a:rPr kumimoji="1" lang="en-US" altLang="ja-JP" sz="14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mrad</a:t>
                      </a:r>
                      <a:r>
                        <a:rPr kumimoji="1" lang="en-US" altLang="ja-JP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]</a:t>
                      </a:r>
                      <a:endParaRPr kumimoji="1" lang="ja-JP" alt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2517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92</a:t>
                      </a:r>
                    </a:p>
                    <a:p>
                      <a:pPr algn="ctr"/>
                      <a:r>
                        <a:rPr kumimoji="1" lang="en-US" altLang="ja-JP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(March ’25)</a:t>
                      </a:r>
                      <a:endParaRPr kumimoji="1" lang="ja-JP" alt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-0.69</a:t>
                      </a:r>
                      <a:endParaRPr kumimoji="1" lang="ja-JP" alt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1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-0.75</a:t>
                      </a:r>
                      <a:endParaRPr kumimoji="1" lang="ja-JP" altLang="en-US" sz="1400" b="1" dirty="0">
                        <a:solidFill>
                          <a:srgbClr val="FF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6.64</a:t>
                      </a:r>
                      <a:endParaRPr kumimoji="1" lang="ja-JP" alt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2.13</a:t>
                      </a:r>
                      <a:endParaRPr kumimoji="1" lang="ja-JP" alt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1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0.42</a:t>
                      </a:r>
                      <a:endParaRPr kumimoji="1" lang="ja-JP" altLang="en-US" sz="1400" b="1" dirty="0">
                        <a:solidFill>
                          <a:srgbClr val="FF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0.31</a:t>
                      </a:r>
                      <a:endParaRPr kumimoji="1" lang="ja-JP" alt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0814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92 </a:t>
                      </a:r>
                    </a:p>
                    <a:p>
                      <a:pPr algn="ctr"/>
                      <a:r>
                        <a:rPr kumimoji="1" lang="en-US" altLang="ja-JP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(Dec ‘24)</a:t>
                      </a:r>
                      <a:endParaRPr kumimoji="1" lang="ja-JP" alt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-0.55</a:t>
                      </a:r>
                      <a:endParaRPr kumimoji="1" lang="ja-JP" alt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1" dirty="0">
                          <a:solidFill>
                            <a:srgbClr val="0000FF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-0.11</a:t>
                      </a:r>
                      <a:endParaRPr kumimoji="1" lang="ja-JP" altLang="en-US" sz="1400" b="1" dirty="0">
                        <a:solidFill>
                          <a:srgbClr val="0000FF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6.33</a:t>
                      </a:r>
                      <a:endParaRPr kumimoji="1" lang="ja-JP" alt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1.93</a:t>
                      </a:r>
                      <a:endParaRPr kumimoji="1" lang="ja-JP" alt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1" dirty="0">
                          <a:solidFill>
                            <a:srgbClr val="0000FF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0.47</a:t>
                      </a:r>
                      <a:endParaRPr kumimoji="1" lang="ja-JP" altLang="en-US" sz="1400" b="1" dirty="0">
                        <a:solidFill>
                          <a:srgbClr val="0000FF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0.31</a:t>
                      </a:r>
                      <a:endParaRPr kumimoji="1" lang="ja-JP" alt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2714396"/>
                  </a:ext>
                </a:extLst>
              </a:tr>
            </a:tbl>
          </a:graphicData>
        </a:graphic>
      </p:graphicFrame>
      <p:sp>
        <p:nvSpPr>
          <p:cNvPr id="6" name="楕円 5">
            <a:extLst>
              <a:ext uri="{FF2B5EF4-FFF2-40B4-BE49-F238E27FC236}">
                <a16:creationId xmlns:a16="http://schemas.microsoft.com/office/drawing/2014/main" id="{82F51EE7-E521-1D22-6D8D-1FD63E5EBC57}"/>
              </a:ext>
            </a:extLst>
          </p:cNvPr>
          <p:cNvSpPr/>
          <p:nvPr/>
        </p:nvSpPr>
        <p:spPr>
          <a:xfrm>
            <a:off x="2092250" y="2484366"/>
            <a:ext cx="683237" cy="1042366"/>
          </a:xfrm>
          <a:prstGeom prst="ellipse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楕円 7">
            <a:extLst>
              <a:ext uri="{FF2B5EF4-FFF2-40B4-BE49-F238E27FC236}">
                <a16:creationId xmlns:a16="http://schemas.microsoft.com/office/drawing/2014/main" id="{5561C2B1-6AD7-84C7-4CF9-5FBF0B1EC2A7}"/>
              </a:ext>
            </a:extLst>
          </p:cNvPr>
          <p:cNvSpPr/>
          <p:nvPr/>
        </p:nvSpPr>
        <p:spPr>
          <a:xfrm>
            <a:off x="4225495" y="2493323"/>
            <a:ext cx="683236" cy="1042365"/>
          </a:xfrm>
          <a:prstGeom prst="ellipse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2811D8A8-1013-B69F-2409-D3F8F7C9D134}"/>
              </a:ext>
            </a:extLst>
          </p:cNvPr>
          <p:cNvGrpSpPr/>
          <p:nvPr/>
        </p:nvGrpSpPr>
        <p:grpSpPr>
          <a:xfrm>
            <a:off x="421171" y="3649376"/>
            <a:ext cx="6865277" cy="2879746"/>
            <a:chOff x="2018387" y="4273943"/>
            <a:chExt cx="6865277" cy="2879746"/>
          </a:xfrm>
        </p:grpSpPr>
        <p:sp>
          <p:nvSpPr>
            <p:cNvPr id="10" name="楕円 9">
              <a:extLst>
                <a:ext uri="{FF2B5EF4-FFF2-40B4-BE49-F238E27FC236}">
                  <a16:creationId xmlns:a16="http://schemas.microsoft.com/office/drawing/2014/main" id="{18FED829-DA9C-E486-A2D1-7E3000A7C0C9}"/>
                </a:ext>
              </a:extLst>
            </p:cNvPr>
            <p:cNvSpPr/>
            <p:nvPr/>
          </p:nvSpPr>
          <p:spPr>
            <a:xfrm rot="19919187">
              <a:off x="2018387" y="4695481"/>
              <a:ext cx="3018365" cy="1474554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11" name="グループ化 10">
              <a:extLst>
                <a:ext uri="{FF2B5EF4-FFF2-40B4-BE49-F238E27FC236}">
                  <a16:creationId xmlns:a16="http://schemas.microsoft.com/office/drawing/2014/main" id="{DD75F668-BA4F-D934-7DFF-2756035C51ED}"/>
                </a:ext>
              </a:extLst>
            </p:cNvPr>
            <p:cNvGrpSpPr/>
            <p:nvPr/>
          </p:nvGrpSpPr>
          <p:grpSpPr>
            <a:xfrm>
              <a:off x="2223397" y="4273943"/>
              <a:ext cx="6660267" cy="2879746"/>
              <a:chOff x="2223397" y="4273943"/>
              <a:chExt cx="6660267" cy="2879746"/>
            </a:xfrm>
          </p:grpSpPr>
          <p:grpSp>
            <p:nvGrpSpPr>
              <p:cNvPr id="14" name="グループ化 13">
                <a:extLst>
                  <a:ext uri="{FF2B5EF4-FFF2-40B4-BE49-F238E27FC236}">
                    <a16:creationId xmlns:a16="http://schemas.microsoft.com/office/drawing/2014/main" id="{5E90DDD1-20DB-99F9-D719-6DFF11A73DF2}"/>
                  </a:ext>
                </a:extLst>
              </p:cNvPr>
              <p:cNvGrpSpPr/>
              <p:nvPr/>
            </p:nvGrpSpPr>
            <p:grpSpPr>
              <a:xfrm>
                <a:off x="2223397" y="4273943"/>
                <a:ext cx="2880000" cy="2140117"/>
                <a:chOff x="2223397" y="4273943"/>
                <a:chExt cx="2880000" cy="2140117"/>
              </a:xfrm>
            </p:grpSpPr>
            <p:cxnSp>
              <p:nvCxnSpPr>
                <p:cNvPr id="20" name="直線コネクタ 19">
                  <a:extLst>
                    <a:ext uri="{FF2B5EF4-FFF2-40B4-BE49-F238E27FC236}">
                      <a16:creationId xmlns:a16="http://schemas.microsoft.com/office/drawing/2014/main" id="{23EF0B3D-90A9-69FF-8A63-2DDF6AC49FE2}"/>
                    </a:ext>
                  </a:extLst>
                </p:cNvPr>
                <p:cNvCxnSpPr/>
                <p:nvPr/>
              </p:nvCxnSpPr>
              <p:spPr>
                <a:xfrm flipV="1">
                  <a:off x="3529472" y="4290060"/>
                  <a:ext cx="0" cy="2124000"/>
                </a:xfrm>
                <a:prstGeom prst="line">
                  <a:avLst/>
                </a:prstGeom>
                <a:ln>
                  <a:prstDash val="sysDash"/>
                  <a:tailEnd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直線コネクタ 20">
                  <a:extLst>
                    <a:ext uri="{FF2B5EF4-FFF2-40B4-BE49-F238E27FC236}">
                      <a16:creationId xmlns:a16="http://schemas.microsoft.com/office/drawing/2014/main" id="{C3B5C70C-8B60-E10D-A472-3EBE50A53400}"/>
                    </a:ext>
                  </a:extLst>
                </p:cNvPr>
                <p:cNvCxnSpPr/>
                <p:nvPr/>
              </p:nvCxnSpPr>
              <p:spPr>
                <a:xfrm flipV="1">
                  <a:off x="2223397" y="5432758"/>
                  <a:ext cx="2880000" cy="0"/>
                </a:xfrm>
                <a:prstGeom prst="line">
                  <a:avLst/>
                </a:prstGeom>
                <a:ln w="6350">
                  <a:prstDash val="solid"/>
                  <a:tailEnd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2" name="楕円 21">
                  <a:extLst>
                    <a:ext uri="{FF2B5EF4-FFF2-40B4-BE49-F238E27FC236}">
                      <a16:creationId xmlns:a16="http://schemas.microsoft.com/office/drawing/2014/main" id="{CB80F2E3-A3AD-5BA0-DE85-BEF0DED384E9}"/>
                    </a:ext>
                  </a:extLst>
                </p:cNvPr>
                <p:cNvSpPr/>
                <p:nvPr/>
              </p:nvSpPr>
              <p:spPr>
                <a:xfrm rot="16379044">
                  <a:off x="3179965" y="5778315"/>
                  <a:ext cx="704423" cy="226076"/>
                </a:xfrm>
                <a:prstGeom prst="ellipse">
                  <a:avLst/>
                </a:prstGeom>
                <a:solidFill>
                  <a:srgbClr val="0000F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3" name="楕円 22">
                  <a:extLst>
                    <a:ext uri="{FF2B5EF4-FFF2-40B4-BE49-F238E27FC236}">
                      <a16:creationId xmlns:a16="http://schemas.microsoft.com/office/drawing/2014/main" id="{B8C8E746-29F7-E2B8-1825-17708C5240D7}"/>
                    </a:ext>
                  </a:extLst>
                </p:cNvPr>
                <p:cNvSpPr/>
                <p:nvPr/>
              </p:nvSpPr>
              <p:spPr>
                <a:xfrm rot="18591119">
                  <a:off x="3321934" y="5804038"/>
                  <a:ext cx="799878" cy="226076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4" name="テキスト ボックス 23">
                  <a:extLst>
                    <a:ext uri="{FF2B5EF4-FFF2-40B4-BE49-F238E27FC236}">
                      <a16:creationId xmlns:a16="http://schemas.microsoft.com/office/drawing/2014/main" id="{56F0C7E0-22D6-5F3C-0A62-354047D779EC}"/>
                    </a:ext>
                  </a:extLst>
                </p:cNvPr>
                <p:cNvSpPr txBox="1"/>
                <p:nvPr/>
              </p:nvSpPr>
              <p:spPr>
                <a:xfrm>
                  <a:off x="4746789" y="5345999"/>
                  <a:ext cx="28886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en-US" altLang="ja-JP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y</a:t>
                  </a:r>
                  <a:endParaRPr kumimoji="1" lang="ja-JP" altLang="en-US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5" name="テキスト ボックス 24">
                  <a:extLst>
                    <a:ext uri="{FF2B5EF4-FFF2-40B4-BE49-F238E27FC236}">
                      <a16:creationId xmlns:a16="http://schemas.microsoft.com/office/drawing/2014/main" id="{F58CBC1C-F0C1-8784-F573-724888304523}"/>
                    </a:ext>
                  </a:extLst>
                </p:cNvPr>
                <p:cNvSpPr txBox="1"/>
                <p:nvPr/>
              </p:nvSpPr>
              <p:spPr>
                <a:xfrm>
                  <a:off x="3199914" y="4273943"/>
                  <a:ext cx="35355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ja-JP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y</a:t>
                  </a:r>
                  <a:r>
                    <a:rPr kumimoji="1" lang="en-US" altLang="ja-JP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’</a:t>
                  </a:r>
                  <a:endParaRPr kumimoji="1" lang="ja-JP" altLang="en-US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0F29EF1E-B4FA-53FC-C4D6-953AA9550821}"/>
                  </a:ext>
                </a:extLst>
              </p:cNvPr>
              <p:cNvSpPr txBox="1"/>
              <p:nvPr/>
            </p:nvSpPr>
            <p:spPr>
              <a:xfrm>
                <a:off x="3843245" y="6076471"/>
                <a:ext cx="5040419" cy="10772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ü"/>
                </a:pPr>
                <a:r>
                  <a:rPr kumimoji="1" lang="en-US" altLang="ja-JP" sz="1600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Improvement of </a:t>
                </a:r>
                <a:r>
                  <a:rPr lang="en-US" altLang="ja-JP" sz="1600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i</a:t>
                </a:r>
                <a:r>
                  <a:rPr kumimoji="1" lang="en-US" altLang="ja-JP" sz="1600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njection beam emittance.</a:t>
                </a:r>
              </a:p>
              <a:p>
                <a:pPr marL="285750" indent="-285750">
                  <a:buFont typeface="Wingdings" panose="05000000000000000000" pitchFamily="2" charset="2"/>
                  <a:buChar char="ü"/>
                </a:pPr>
                <a:r>
                  <a:rPr kumimoji="1" lang="en-US" altLang="ja-JP" sz="1600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Injection </a:t>
                </a:r>
                <a:r>
                  <a:rPr kumimoji="1" lang="en-US" altLang="ja-JP" sz="1600" dirty="0">
                    <a:solidFill>
                      <a:srgbClr val="FF0000"/>
                    </a:solidFill>
                    <a:latin typeface="Symbol" panose="05050102010706020507" pitchFamily="18" charset="2"/>
                    <a:cs typeface="Calibri" panose="020F0502020204030204" pitchFamily="34" charset="0"/>
                  </a:rPr>
                  <a:t>a</a:t>
                </a:r>
                <a:r>
                  <a:rPr kumimoji="1" lang="en-US" altLang="ja-JP" sz="1600" baseline="-25000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y</a:t>
                </a:r>
                <a:r>
                  <a:rPr kumimoji="1" lang="en-US" altLang="ja-JP" sz="1600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optimization towards matching to the ring.</a:t>
                </a:r>
              </a:p>
              <a:p>
                <a:pPr marL="285750" indent="-285750">
                  <a:buFont typeface="Wingdings" panose="05000000000000000000" pitchFamily="2" charset="2"/>
                  <a:buChar char="u"/>
                </a:pPr>
                <a:r>
                  <a:rPr lang="en-US" altLang="ja-JP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Foil size limits a further optimization.</a:t>
                </a:r>
              </a:p>
              <a:p>
                <a:pPr marL="285750" indent="-285750">
                  <a:buFont typeface="Wingdings" panose="05000000000000000000" pitchFamily="2" charset="2"/>
                  <a:buChar char="Ø"/>
                </a:pPr>
                <a:r>
                  <a:rPr kumimoji="1" lang="en-US" altLang="ja-JP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A bigger foil size increases foil scattering beam loss.</a:t>
                </a:r>
                <a:endParaRPr kumimoji="1" lang="ja-JP" altLang="en-US" sz="16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1163423B-191A-03C1-88BE-D368550A3F4E}"/>
                  </a:ext>
                </a:extLst>
              </p:cNvPr>
              <p:cNvSpPr txBox="1"/>
              <p:nvPr/>
            </p:nvSpPr>
            <p:spPr>
              <a:xfrm>
                <a:off x="3690938" y="4620265"/>
                <a:ext cx="1111073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Circulating </a:t>
                </a:r>
              </a:p>
              <a:p>
                <a:r>
                  <a:rPr kumimoji="1" lang="en-US" altLang="ja-JP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beam </a:t>
                </a:r>
              </a:p>
            </p:txBody>
          </p:sp>
          <p:cxnSp>
            <p:nvCxnSpPr>
              <p:cNvPr id="17" name="直線矢印コネクタ 16">
                <a:extLst>
                  <a:ext uri="{FF2B5EF4-FFF2-40B4-BE49-F238E27FC236}">
                    <a16:creationId xmlns:a16="http://schemas.microsoft.com/office/drawing/2014/main" id="{61DC82D2-52AF-CA06-5DCE-0C625A75A17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325108" y="4912187"/>
                <a:ext cx="404050" cy="36567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88642BC9-1144-7DAA-4C91-1CAB1A46407B}"/>
                  </a:ext>
                </a:extLst>
              </p:cNvPr>
              <p:cNvSpPr txBox="1"/>
              <p:nvPr/>
            </p:nvSpPr>
            <p:spPr>
              <a:xfrm>
                <a:off x="2566858" y="5383006"/>
                <a:ext cx="96212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Inj. beam</a:t>
                </a:r>
                <a:endParaRPr kumimoji="1" lang="ja-JP" altLang="en-US" sz="16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19" name="直線矢印コネクタ 18">
                <a:extLst>
                  <a:ext uri="{FF2B5EF4-FFF2-40B4-BE49-F238E27FC236}">
                    <a16:creationId xmlns:a16="http://schemas.microsoft.com/office/drawing/2014/main" id="{9B6F0D1F-7235-E550-59F0-030D4E490D7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79829" y="5663332"/>
                <a:ext cx="231632" cy="18372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2" name="直線矢印コネクタ 11">
              <a:extLst>
                <a:ext uri="{FF2B5EF4-FFF2-40B4-BE49-F238E27FC236}">
                  <a16:creationId xmlns:a16="http://schemas.microsoft.com/office/drawing/2014/main" id="{A591FCEB-212D-FC75-D3B6-61A242649482}"/>
                </a:ext>
              </a:extLst>
            </p:cNvPr>
            <p:cNvCxnSpPr>
              <a:cxnSpLocks/>
            </p:cNvCxnSpPr>
            <p:nvPr/>
          </p:nvCxnSpPr>
          <p:spPr>
            <a:xfrm>
              <a:off x="3577671" y="5600700"/>
              <a:ext cx="288000" cy="0"/>
            </a:xfrm>
            <a:prstGeom prst="straightConnector1">
              <a:avLst/>
            </a:prstGeom>
            <a:ln w="12700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704150EC-1770-7E79-0D62-7C5F94C67979}"/>
              </a:ext>
            </a:extLst>
          </p:cNvPr>
          <p:cNvSpPr txBox="1"/>
          <p:nvPr/>
        </p:nvSpPr>
        <p:spPr>
          <a:xfrm>
            <a:off x="7286448" y="4083608"/>
            <a:ext cx="4202492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Time structure of the beam loss taken by </a:t>
            </a:r>
          </a:p>
          <a:p>
            <a:r>
              <a:rPr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BLM  at the collimator section.</a:t>
            </a:r>
          </a:p>
          <a:p>
            <a:endParaRPr lang="en-US" altLang="ja-JP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ja-JP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Additional beam loss partly r</a:t>
            </a:r>
            <a:r>
              <a:rPr kumimoji="1" lang="en-US" altLang="ja-JP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educed.</a:t>
            </a:r>
            <a:endParaRPr kumimoji="1" lang="ja-JP" altLang="en-US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CF8AB86C-4BC8-249D-E2F6-F9C30C12FF4E}"/>
              </a:ext>
            </a:extLst>
          </p:cNvPr>
          <p:cNvSpPr txBox="1"/>
          <p:nvPr/>
        </p:nvSpPr>
        <p:spPr>
          <a:xfrm>
            <a:off x="501267" y="978293"/>
            <a:ext cx="63169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the latest beam test in 2025, we optimized the injection </a:t>
            </a:r>
          </a:p>
          <a:p>
            <a:r>
              <a:rPr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beam parameters better than the previous study.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E64DF094-1546-454B-9A2E-F8C912EA2522}"/>
              </a:ext>
            </a:extLst>
          </p:cNvPr>
          <p:cNvSpPr txBox="1"/>
          <p:nvPr/>
        </p:nvSpPr>
        <p:spPr>
          <a:xfrm>
            <a:off x="501266" y="1703323"/>
            <a:ext cx="41113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Measured injection </a:t>
            </a:r>
            <a:r>
              <a:rPr kumimoji="1" lang="en-US" altLang="ja-JP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twiss</a:t>
            </a:r>
            <a:r>
              <a:rPr kumimoji="1" lang="en-US" altLang="ja-JP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parameters at the foil</a:t>
            </a:r>
            <a:endParaRPr kumimoji="1" lang="ja-JP" alt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8" name="グループ化 37">
            <a:extLst>
              <a:ext uri="{FF2B5EF4-FFF2-40B4-BE49-F238E27FC236}">
                <a16:creationId xmlns:a16="http://schemas.microsoft.com/office/drawing/2014/main" id="{73AAD836-BA8D-E706-64CC-124952E9B3FF}"/>
              </a:ext>
            </a:extLst>
          </p:cNvPr>
          <p:cNvGrpSpPr/>
          <p:nvPr/>
        </p:nvGrpSpPr>
        <p:grpSpPr>
          <a:xfrm>
            <a:off x="6946759" y="1482472"/>
            <a:ext cx="4287048" cy="2448000"/>
            <a:chOff x="6868857" y="1632279"/>
            <a:chExt cx="4287048" cy="2448000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95D71E02-24A7-3C17-E2D2-C282D185CA2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68857" y="1632279"/>
              <a:ext cx="4287048" cy="2448000"/>
            </a:xfrm>
            <a:prstGeom prst="rect">
              <a:avLst/>
            </a:prstGeom>
          </p:spPr>
        </p:pic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06EEF944-0BBC-D4F9-B1DD-F38507B0EBF3}"/>
                </a:ext>
              </a:extLst>
            </p:cNvPr>
            <p:cNvSpPr txBox="1"/>
            <p:nvPr/>
          </p:nvSpPr>
          <p:spPr>
            <a:xfrm>
              <a:off x="9403222" y="2775492"/>
              <a:ext cx="11526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Extraction</a:t>
              </a:r>
              <a:endParaRPr kumimoji="1" lang="ja-JP" altLang="en-US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36" name="直線矢印コネクタ 35">
              <a:extLst>
                <a:ext uri="{FF2B5EF4-FFF2-40B4-BE49-F238E27FC236}">
                  <a16:creationId xmlns:a16="http://schemas.microsoft.com/office/drawing/2014/main" id="{8D5C337A-B4C8-72C9-A78D-3030776DCDC8}"/>
                </a:ext>
              </a:extLst>
            </p:cNvPr>
            <p:cNvCxnSpPr/>
            <p:nvPr/>
          </p:nvCxnSpPr>
          <p:spPr>
            <a:xfrm>
              <a:off x="9980719" y="3112003"/>
              <a:ext cx="0" cy="32400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550622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843B9A-A477-E16D-5E0C-92038E9215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スライド番号プレースホルダー 12">
            <a:extLst>
              <a:ext uri="{FF2B5EF4-FFF2-40B4-BE49-F238E27FC236}">
                <a16:creationId xmlns:a16="http://schemas.microsoft.com/office/drawing/2014/main" id="{9FE833E0-6415-4A75-5356-258A6935A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2381" y="6425623"/>
            <a:ext cx="2743200" cy="365125"/>
          </a:xfrm>
        </p:spPr>
        <p:txBody>
          <a:bodyPr/>
          <a:lstStyle/>
          <a:p>
            <a:fld id="{EE0678A1-C4CF-45A3-B624-55BDE24E6FE7}" type="slidenum">
              <a:rPr kumimoji="1" lang="ja-JP" altLang="en-US" smtClean="0"/>
              <a:t>8</a:t>
            </a:fld>
            <a:endParaRPr kumimoji="1" lang="ja-JP" altLang="en-US" dirty="0"/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1F438DDB-C20E-4C13-DAAB-13BA15154901}"/>
              </a:ext>
            </a:extLst>
          </p:cNvPr>
          <p:cNvSpPr/>
          <p:nvPr/>
        </p:nvSpPr>
        <p:spPr>
          <a:xfrm>
            <a:off x="0" y="0"/>
            <a:ext cx="12192000" cy="78576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3C52C468-15E4-0907-AD9D-E91F0B86BBD1}"/>
              </a:ext>
            </a:extLst>
          </p:cNvPr>
          <p:cNvSpPr txBox="1"/>
          <p:nvPr/>
        </p:nvSpPr>
        <p:spPr>
          <a:xfrm>
            <a:off x="3678719" y="116847"/>
            <a:ext cx="48345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200" b="1" dirty="0">
                <a:solidFill>
                  <a:srgbClr val="009900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Injection error correction</a:t>
            </a:r>
            <a:endParaRPr kumimoji="1" lang="ja-JP" altLang="en-US" sz="3200" b="1" dirty="0">
              <a:solidFill>
                <a:srgbClr val="009900"/>
              </a:solidFill>
              <a:latin typeface="Book Antiqua" panose="0204060205030503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21AA278-C9F0-58AE-9A1D-6EB5EBA448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917" y="244171"/>
            <a:ext cx="913855" cy="360000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EBB362E-F0D4-56FF-2D0D-ED7DD741D370}"/>
              </a:ext>
            </a:extLst>
          </p:cNvPr>
          <p:cNvSpPr txBox="1"/>
          <p:nvPr/>
        </p:nvSpPr>
        <p:spPr>
          <a:xfrm>
            <a:off x="484046" y="3688560"/>
            <a:ext cx="5020798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ja-JP" dirty="0">
                <a:latin typeface="Calibri" panose="020F0502020204030204" pitchFamily="34" charset="0"/>
                <a:cs typeface="Calibri" panose="020F0502020204030204" pitchFamily="34" charset="0"/>
              </a:rPr>
              <a:t>Injection errors causes beam emittance growth </a:t>
            </a:r>
          </a:p>
          <a:p>
            <a:r>
              <a:rPr lang="en-US" altLang="ja-JP" dirty="0">
                <a:latin typeface="Calibri" panose="020F0502020204030204" pitchFamily="34" charset="0"/>
                <a:cs typeface="Calibri" panose="020F0502020204030204" pitchFamily="34" charset="0"/>
              </a:rPr>
              <a:t>beyond the painting emittance.</a:t>
            </a:r>
          </a:p>
          <a:p>
            <a:endParaRPr lang="en-US" altLang="ja-JP" sz="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ja-JP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Injection orbit matching to the closed orbit was  </a:t>
            </a:r>
          </a:p>
          <a:p>
            <a:r>
              <a:rPr lang="en-US" altLang="ja-JP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done well by using IPM.</a:t>
            </a:r>
          </a:p>
        </p:txBody>
      </p:sp>
      <p:grpSp>
        <p:nvGrpSpPr>
          <p:cNvPr id="38" name="グループ化 37">
            <a:extLst>
              <a:ext uri="{FF2B5EF4-FFF2-40B4-BE49-F238E27FC236}">
                <a16:creationId xmlns:a16="http://schemas.microsoft.com/office/drawing/2014/main" id="{1FC3D298-907E-ADD9-1FAA-7C2657DA433F}"/>
              </a:ext>
            </a:extLst>
          </p:cNvPr>
          <p:cNvGrpSpPr/>
          <p:nvPr/>
        </p:nvGrpSpPr>
        <p:grpSpPr>
          <a:xfrm>
            <a:off x="446571" y="1165877"/>
            <a:ext cx="4467947" cy="2161372"/>
            <a:chOff x="854300" y="2224585"/>
            <a:chExt cx="4321542" cy="1793019"/>
          </a:xfrm>
        </p:grpSpPr>
        <p:sp>
          <p:nvSpPr>
            <p:cNvPr id="14" name="Line 7">
              <a:extLst>
                <a:ext uri="{FF2B5EF4-FFF2-40B4-BE49-F238E27FC236}">
                  <a16:creationId xmlns:a16="http://schemas.microsoft.com/office/drawing/2014/main" id="{75DF1D2D-558F-2F3F-1B4A-5FD36D8559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3732" y="3664431"/>
              <a:ext cx="359886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ja-JP" altLang="en-US"/>
            </a:p>
          </p:txBody>
        </p:sp>
        <p:sp>
          <p:nvSpPr>
            <p:cNvPr id="16" name="Line 8">
              <a:extLst>
                <a:ext uri="{FF2B5EF4-FFF2-40B4-BE49-F238E27FC236}">
                  <a16:creationId xmlns:a16="http://schemas.microsoft.com/office/drawing/2014/main" id="{A9969B8F-0F45-FD9C-1085-0DB839D41E1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51567" y="2870206"/>
              <a:ext cx="795866" cy="78787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ja-JP" altLang="en-US"/>
            </a:p>
          </p:txBody>
        </p:sp>
        <p:sp>
          <p:nvSpPr>
            <p:cNvPr id="18" name="Line 9">
              <a:extLst>
                <a:ext uri="{FF2B5EF4-FFF2-40B4-BE49-F238E27FC236}">
                  <a16:creationId xmlns:a16="http://schemas.microsoft.com/office/drawing/2014/main" id="{331223EF-4482-CF64-2968-48B44302C4B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15032" y="2870206"/>
              <a:ext cx="50641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ja-JP" altLang="en-US"/>
            </a:p>
          </p:txBody>
        </p:sp>
        <p:sp>
          <p:nvSpPr>
            <p:cNvPr id="20" name="Line 10">
              <a:extLst>
                <a:ext uri="{FF2B5EF4-FFF2-40B4-BE49-F238E27FC236}">
                  <a16:creationId xmlns:a16="http://schemas.microsoft.com/office/drawing/2014/main" id="{96DE19C2-765A-C991-4AC0-FA133C9FA54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64294" y="2863855"/>
              <a:ext cx="701675" cy="7588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ja-JP" altLang="en-US"/>
            </a:p>
          </p:txBody>
        </p:sp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9EB4417E-F1DA-4FB4-0D46-F85FF1615E4D}"/>
                </a:ext>
              </a:extLst>
            </p:cNvPr>
            <p:cNvSpPr>
              <a:spLocks/>
            </p:cNvSpPr>
            <p:nvPr/>
          </p:nvSpPr>
          <p:spPr bwMode="auto">
            <a:xfrm>
              <a:off x="2264893" y="2224585"/>
              <a:ext cx="2361698" cy="1651370"/>
            </a:xfrm>
            <a:custGeom>
              <a:avLst/>
              <a:gdLst>
                <a:gd name="T0" fmla="*/ 0 w 1541"/>
                <a:gd name="T1" fmla="*/ 0 h 645"/>
                <a:gd name="T2" fmla="*/ 2147483647 w 1541"/>
                <a:gd name="T3" fmla="*/ 2147483647 h 645"/>
                <a:gd name="T4" fmla="*/ 2147483647 w 1541"/>
                <a:gd name="T5" fmla="*/ 2147483647 h 645"/>
                <a:gd name="T6" fmla="*/ 2147483647 w 1541"/>
                <a:gd name="T7" fmla="*/ 2147483647 h 645"/>
                <a:gd name="T8" fmla="*/ 2147483647 w 1541"/>
                <a:gd name="T9" fmla="*/ 2147483647 h 6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41"/>
                <a:gd name="T16" fmla="*/ 0 h 645"/>
                <a:gd name="T17" fmla="*/ 1541 w 1541"/>
                <a:gd name="T18" fmla="*/ 645 h 64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41" h="645">
                  <a:moveTo>
                    <a:pt x="0" y="0"/>
                  </a:moveTo>
                  <a:lnTo>
                    <a:pt x="350" y="256"/>
                  </a:lnTo>
                  <a:lnTo>
                    <a:pt x="639" y="288"/>
                  </a:lnTo>
                  <a:lnTo>
                    <a:pt x="1082" y="559"/>
                  </a:lnTo>
                  <a:lnTo>
                    <a:pt x="1541" y="645"/>
                  </a:lnTo>
                </a:path>
              </a:pathLst>
            </a:custGeom>
            <a:noFill/>
            <a:ln w="25400">
              <a:solidFill>
                <a:srgbClr val="FF99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lvl1pPr eaLnBrk="0" hangingPunct="0">
                <a:defRPr kumimoji="1">
                  <a:solidFill>
                    <a:schemeClr val="tx1"/>
                  </a:solidFill>
                  <a:latin typeface="Book Antiqua" panose="0204060205030503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Book Antiqua" panose="0204060205030503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Book Antiqua" panose="0204060205030503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Book Antiqua" panose="0204060205030503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Book Antiqua" panose="0204060205030503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Book Antiqua" panose="0204060205030503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Book Antiqua" panose="0204060205030503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Book Antiqua" panose="0204060205030503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Book Antiqua" panose="0204060205030503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/>
            </a:p>
          </p:txBody>
        </p:sp>
        <p:sp>
          <p:nvSpPr>
            <p:cNvPr id="24" name="Text Box 12">
              <a:extLst>
                <a:ext uri="{FF2B5EF4-FFF2-40B4-BE49-F238E27FC236}">
                  <a16:creationId xmlns:a16="http://schemas.microsoft.com/office/drawing/2014/main" id="{4B941473-BA48-2B46-41E6-DDB7AE22752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86966" y="2458315"/>
              <a:ext cx="960519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Book Antiqua" panose="0204060205030503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Book Antiqua" panose="0204060205030503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Book Antiqua" panose="0204060205030503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Book Antiqua" panose="0204060205030503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Book Antiqua" panose="0204060205030503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Book Antiqua" panose="0204060205030503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Book Antiqua" panose="0204060205030503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Book Antiqua" panose="0204060205030503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Book Antiqua" panose="0204060205030503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en-US" altLang="ja-JP" sz="1600" dirty="0">
                  <a:solidFill>
                    <a:srgbClr val="FF99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Injection </a:t>
              </a:r>
            </a:p>
            <a:p>
              <a:pPr eaLnBrk="1" hangingPunct="1"/>
              <a:r>
                <a:rPr lang="en-US" altLang="ja-JP" sz="1600" dirty="0">
                  <a:solidFill>
                    <a:srgbClr val="FF99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beam</a:t>
              </a:r>
            </a:p>
          </p:txBody>
        </p:sp>
        <p:sp>
          <p:nvSpPr>
            <p:cNvPr id="26" name="Text Box 13">
              <a:extLst>
                <a:ext uri="{FF2B5EF4-FFF2-40B4-BE49-F238E27FC236}">
                  <a16:creationId xmlns:a16="http://schemas.microsoft.com/office/drawing/2014/main" id="{2D468E6D-64D0-54EC-81DB-755A64F175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11794" y="3380268"/>
              <a:ext cx="144623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Book Antiqua" panose="0204060205030503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Book Antiqua" panose="0204060205030503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Book Antiqua" panose="0204060205030503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Book Antiqua" panose="0204060205030503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Book Antiqua" panose="0204060205030503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Book Antiqua" panose="0204060205030503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Book Antiqua" panose="0204060205030503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Book Antiqua" panose="0204060205030503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Book Antiqua" panose="0204060205030503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en-US" altLang="ja-JP" sz="16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Injection bump</a:t>
              </a:r>
            </a:p>
          </p:txBody>
        </p:sp>
        <p:sp>
          <p:nvSpPr>
            <p:cNvPr id="28" name="Freeform 14">
              <a:extLst>
                <a:ext uri="{FF2B5EF4-FFF2-40B4-BE49-F238E27FC236}">
                  <a16:creationId xmlns:a16="http://schemas.microsoft.com/office/drawing/2014/main" id="{84FD0F7D-31A7-CCFD-583D-401357E043D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5144" y="2876558"/>
              <a:ext cx="3636556" cy="848199"/>
            </a:xfrm>
            <a:custGeom>
              <a:avLst/>
              <a:gdLst>
                <a:gd name="T0" fmla="*/ 0 w 2296"/>
                <a:gd name="T1" fmla="*/ 2147483647 h 335"/>
                <a:gd name="T2" fmla="*/ 2147483647 w 2296"/>
                <a:gd name="T3" fmla="*/ 2147483647 h 335"/>
                <a:gd name="T4" fmla="*/ 2147483647 w 2296"/>
                <a:gd name="T5" fmla="*/ 2147483647 h 335"/>
                <a:gd name="T6" fmla="*/ 2147483647 w 2296"/>
                <a:gd name="T7" fmla="*/ 0 h 335"/>
                <a:gd name="T8" fmla="*/ 2147483647 w 2296"/>
                <a:gd name="T9" fmla="*/ 2147483647 h 335"/>
                <a:gd name="T10" fmla="*/ 2147483647 w 2296"/>
                <a:gd name="T11" fmla="*/ 2147483647 h 335"/>
                <a:gd name="T12" fmla="*/ 2147483647 w 2296"/>
                <a:gd name="T13" fmla="*/ 2147483647 h 33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296"/>
                <a:gd name="T22" fmla="*/ 0 h 335"/>
                <a:gd name="T23" fmla="*/ 2296 w 2296"/>
                <a:gd name="T24" fmla="*/ 335 h 33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296" h="335">
                  <a:moveTo>
                    <a:pt x="0" y="335"/>
                  </a:moveTo>
                  <a:lnTo>
                    <a:pt x="576" y="304"/>
                  </a:lnTo>
                  <a:lnTo>
                    <a:pt x="755" y="195"/>
                  </a:lnTo>
                  <a:lnTo>
                    <a:pt x="1067" y="0"/>
                  </a:lnTo>
                  <a:lnTo>
                    <a:pt x="1357" y="58"/>
                  </a:lnTo>
                  <a:lnTo>
                    <a:pt x="1767" y="304"/>
                  </a:lnTo>
                  <a:lnTo>
                    <a:pt x="2296" y="234"/>
                  </a:lnTo>
                </a:path>
              </a:pathLst>
            </a:custGeom>
            <a:noFill/>
            <a:ln w="25400">
              <a:solidFill>
                <a:srgbClr val="00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lvl1pPr eaLnBrk="0" hangingPunct="0">
                <a:defRPr kumimoji="1">
                  <a:solidFill>
                    <a:schemeClr val="tx1"/>
                  </a:solidFill>
                  <a:latin typeface="Book Antiqua" panose="0204060205030503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Book Antiqua" panose="0204060205030503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Book Antiqua" panose="0204060205030503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Book Antiqua" panose="0204060205030503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Book Antiqua" panose="0204060205030503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Book Antiqua" panose="0204060205030503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Book Antiqua" panose="0204060205030503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Book Antiqua" panose="0204060205030503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Book Antiqua" panose="0204060205030503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endParaRPr lang="ja-JP" altLang="en-US"/>
            </a:p>
          </p:txBody>
        </p:sp>
        <p:sp>
          <p:nvSpPr>
            <p:cNvPr id="30" name="Text Box 15">
              <a:extLst>
                <a:ext uri="{FF2B5EF4-FFF2-40B4-BE49-F238E27FC236}">
                  <a16:creationId xmlns:a16="http://schemas.microsoft.com/office/drawing/2014/main" id="{8030783D-E04D-0ACA-F175-68CE1C873E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4300" y="3319523"/>
              <a:ext cx="118974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Book Antiqua" panose="0204060205030503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Book Antiqua" panose="0204060205030503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Book Antiqua" panose="0204060205030503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Book Antiqua" panose="0204060205030503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Book Antiqua" panose="0204060205030503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Book Antiqua" panose="0204060205030503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Book Antiqua" panose="0204060205030503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Book Antiqua" panose="0204060205030503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Book Antiqua" panose="0204060205030503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en-US" altLang="ja-JP" sz="1600" dirty="0">
                  <a:solidFill>
                    <a:srgbClr val="0000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Closed orbit</a:t>
              </a:r>
            </a:p>
          </p:txBody>
        </p:sp>
        <p:sp>
          <p:nvSpPr>
            <p:cNvPr id="31" name="楕円 30">
              <a:extLst>
                <a:ext uri="{FF2B5EF4-FFF2-40B4-BE49-F238E27FC236}">
                  <a16:creationId xmlns:a16="http://schemas.microsoft.com/office/drawing/2014/main" id="{B48EB7BD-1A52-ACD4-A32F-09F0B79CE479}"/>
                </a:ext>
              </a:extLst>
            </p:cNvPr>
            <p:cNvSpPr/>
            <p:nvPr/>
          </p:nvSpPr>
          <p:spPr>
            <a:xfrm>
              <a:off x="4315231" y="3227705"/>
              <a:ext cx="554864" cy="789899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5" name="Text Box 13">
              <a:extLst>
                <a:ext uri="{FF2B5EF4-FFF2-40B4-BE49-F238E27FC236}">
                  <a16:creationId xmlns:a16="http://schemas.microsoft.com/office/drawing/2014/main" id="{F016D68C-1B20-9554-AE8C-F0077022CF8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27037" y="2715882"/>
              <a:ext cx="1048805" cy="485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Book Antiqua" panose="0204060205030503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Book Antiqua" panose="0204060205030503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Book Antiqua" panose="0204060205030503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Book Antiqua" panose="0204060205030503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Book Antiqua" panose="0204060205030503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Book Antiqua" panose="0204060205030503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Book Antiqua" panose="0204060205030503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Book Antiqua" panose="0204060205030503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Book Antiqua" panose="0204060205030503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en-US" altLang="ja-JP" sz="16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Emittance </a:t>
              </a:r>
            </a:p>
            <a:p>
              <a:pPr eaLnBrk="1" hangingPunct="1"/>
              <a:r>
                <a:rPr lang="en-US" altLang="ja-JP" sz="16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growth</a:t>
              </a:r>
            </a:p>
          </p:txBody>
        </p:sp>
        <p:sp>
          <p:nvSpPr>
            <p:cNvPr id="37" name="Text Box 13">
              <a:extLst>
                <a:ext uri="{FF2B5EF4-FFF2-40B4-BE49-F238E27FC236}">
                  <a16:creationId xmlns:a16="http://schemas.microsoft.com/office/drawing/2014/main" id="{1C3B8338-8D3E-7091-D8A0-239D608916C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69924" y="2535144"/>
              <a:ext cx="972830" cy="2808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Book Antiqua" panose="0204060205030503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Book Antiqua" panose="0204060205030503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Book Antiqua" panose="0204060205030503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Book Antiqua" panose="0204060205030503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Book Antiqua" panose="0204060205030503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Book Antiqua" panose="0204060205030503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Book Antiqua" panose="0204060205030503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Book Antiqua" panose="0204060205030503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Book Antiqua" panose="0204060205030503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/>
              <a:r>
                <a:rPr lang="en-US" altLang="ja-JP" sz="1600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Mismatch</a:t>
              </a:r>
            </a:p>
          </p:txBody>
        </p:sp>
      </p:grpSp>
      <p:pic>
        <p:nvPicPr>
          <p:cNvPr id="40" name="図 39" descr="グラフ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7C62C4D7-2BD4-F2C5-C330-460F5F2D04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59" t="12461" r="38977" b="12134"/>
          <a:stretch/>
        </p:blipFill>
        <p:spPr>
          <a:xfrm>
            <a:off x="9169198" y="4084331"/>
            <a:ext cx="2369809" cy="2520000"/>
          </a:xfrm>
          <a:prstGeom prst="rect">
            <a:avLst/>
          </a:prstGeom>
        </p:spPr>
      </p:pic>
      <p:pic>
        <p:nvPicPr>
          <p:cNvPr id="42" name="図 41" descr="ダイアグラム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FA4966F4-C90B-7EF6-4CEB-A7E94DCAE1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77" t="11261" r="40019" b="13231"/>
          <a:stretch/>
        </p:blipFill>
        <p:spPr>
          <a:xfrm>
            <a:off x="9169198" y="1211955"/>
            <a:ext cx="2332892" cy="2533378"/>
          </a:xfrm>
          <a:prstGeom prst="rect">
            <a:avLst/>
          </a:prstGeom>
        </p:spPr>
      </p:pic>
      <p:pic>
        <p:nvPicPr>
          <p:cNvPr id="44" name="図 43" descr="ダイアグラム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1A15BDB4-9B29-518D-44DB-67FA6603BA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63" t="11585" r="38818" b="14156"/>
          <a:stretch/>
        </p:blipFill>
        <p:spPr>
          <a:xfrm>
            <a:off x="6162141" y="4084331"/>
            <a:ext cx="2369808" cy="2520000"/>
          </a:xfrm>
          <a:prstGeom prst="rect">
            <a:avLst/>
          </a:prstGeom>
        </p:spPr>
      </p:pic>
      <p:pic>
        <p:nvPicPr>
          <p:cNvPr id="46" name="図 45" descr="ダイアグラム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7378CFDB-9BD2-A3EA-E965-EFFA62B7059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87" t="12297" r="39462" b="13995"/>
          <a:stretch/>
        </p:blipFill>
        <p:spPr>
          <a:xfrm>
            <a:off x="6151382" y="1225333"/>
            <a:ext cx="2381892" cy="2520000"/>
          </a:xfrm>
          <a:prstGeom prst="rect">
            <a:avLst/>
          </a:prstGeom>
        </p:spPr>
      </p:pic>
      <p:sp>
        <p:nvSpPr>
          <p:cNvPr id="48" name="矢印: 下 47">
            <a:extLst>
              <a:ext uri="{FF2B5EF4-FFF2-40B4-BE49-F238E27FC236}">
                <a16:creationId xmlns:a16="http://schemas.microsoft.com/office/drawing/2014/main" id="{F74B386C-8F86-74CA-B000-D8FDF76594A4}"/>
              </a:ext>
            </a:extLst>
          </p:cNvPr>
          <p:cNvSpPr/>
          <p:nvPr/>
        </p:nvSpPr>
        <p:spPr>
          <a:xfrm>
            <a:off x="7044399" y="3755965"/>
            <a:ext cx="548640" cy="360000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33E2A773-07D3-5C68-E970-DBA83C302484}"/>
              </a:ext>
            </a:extLst>
          </p:cNvPr>
          <p:cNvSpPr txBox="1"/>
          <p:nvPr/>
        </p:nvSpPr>
        <p:spPr>
          <a:xfrm>
            <a:off x="6776069" y="880815"/>
            <a:ext cx="11717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>
                <a:latin typeface="Calibri" panose="020F0502020204030204" pitchFamily="34" charset="0"/>
                <a:cs typeface="Calibri" panose="020F0502020204030204" pitchFamily="34" charset="0"/>
              </a:rPr>
              <a:t>Horizontal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9995C0E0-4575-EEA5-F34A-AFBED6EC9093}"/>
              </a:ext>
            </a:extLst>
          </p:cNvPr>
          <p:cNvSpPr txBox="1"/>
          <p:nvPr/>
        </p:nvSpPr>
        <p:spPr>
          <a:xfrm>
            <a:off x="9843088" y="896418"/>
            <a:ext cx="907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>
                <a:latin typeface="Calibri" panose="020F0502020204030204" pitchFamily="34" charset="0"/>
                <a:cs typeface="Calibri" panose="020F0502020204030204" pitchFamily="34" charset="0"/>
              </a:rPr>
              <a:t>Vertical</a:t>
            </a:r>
          </a:p>
        </p:txBody>
      </p:sp>
      <p:sp>
        <p:nvSpPr>
          <p:cNvPr id="54" name="矢印: 下 53">
            <a:extLst>
              <a:ext uri="{FF2B5EF4-FFF2-40B4-BE49-F238E27FC236}">
                <a16:creationId xmlns:a16="http://schemas.microsoft.com/office/drawing/2014/main" id="{24106B50-B53F-7151-71F4-063B2510E881}"/>
              </a:ext>
            </a:extLst>
          </p:cNvPr>
          <p:cNvSpPr/>
          <p:nvPr/>
        </p:nvSpPr>
        <p:spPr>
          <a:xfrm>
            <a:off x="10093223" y="3728143"/>
            <a:ext cx="548640" cy="360000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13121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4C5CF6-A534-CE51-268A-5B70ADBD3B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スライド番号プレースホルダー 12">
            <a:extLst>
              <a:ext uri="{FF2B5EF4-FFF2-40B4-BE49-F238E27FC236}">
                <a16:creationId xmlns:a16="http://schemas.microsoft.com/office/drawing/2014/main" id="{B8159738-95FE-6EEB-9190-17D32DB30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2381" y="6425623"/>
            <a:ext cx="2743200" cy="365125"/>
          </a:xfrm>
        </p:spPr>
        <p:txBody>
          <a:bodyPr/>
          <a:lstStyle/>
          <a:p>
            <a:fld id="{EE0678A1-C4CF-45A3-B624-55BDE24E6FE7}" type="slidenum">
              <a:rPr kumimoji="1" lang="ja-JP" altLang="en-US" smtClean="0"/>
              <a:t>9</a:t>
            </a:fld>
            <a:endParaRPr kumimoji="1" lang="ja-JP" altLang="en-US" dirty="0"/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CEEAE65D-5C93-E865-47D6-A6D7DA7AEC31}"/>
              </a:ext>
            </a:extLst>
          </p:cNvPr>
          <p:cNvSpPr/>
          <p:nvPr/>
        </p:nvSpPr>
        <p:spPr>
          <a:xfrm>
            <a:off x="0" y="0"/>
            <a:ext cx="12192000" cy="78576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81415909-C664-0708-E969-3F0531510E2D}"/>
              </a:ext>
            </a:extLst>
          </p:cNvPr>
          <p:cNvSpPr txBox="1"/>
          <p:nvPr/>
        </p:nvSpPr>
        <p:spPr>
          <a:xfrm>
            <a:off x="1945759" y="103666"/>
            <a:ext cx="86467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200" b="1" dirty="0">
                <a:solidFill>
                  <a:srgbClr val="009900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Application of wider injection energy spread</a:t>
            </a:r>
            <a:endParaRPr kumimoji="1" lang="ja-JP" altLang="en-US" sz="3200" b="1" dirty="0">
              <a:solidFill>
                <a:srgbClr val="009900"/>
              </a:solidFill>
              <a:latin typeface="Book Antiqua" panose="0204060205030503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6C40A6B9-BE19-FE9A-3EBD-1A45BB3546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917" y="244171"/>
            <a:ext cx="913855" cy="3600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7B90C566-D6D7-17C9-3D6E-AB39C12F88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272" y="1900392"/>
            <a:ext cx="2981946" cy="2340000"/>
          </a:xfrm>
          <a:prstGeom prst="rect">
            <a:avLst/>
          </a:prstGeom>
        </p:spPr>
      </p:pic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8347D2C4-B8B5-A777-6114-F3E5CFD92450}"/>
              </a:ext>
            </a:extLst>
          </p:cNvPr>
          <p:cNvSpPr txBox="1"/>
          <p:nvPr/>
        </p:nvSpPr>
        <p:spPr>
          <a:xfrm>
            <a:off x="792844" y="848342"/>
            <a:ext cx="840698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 extremely wider and uniform energy spread</a:t>
            </a:r>
            <a:r>
              <a:rPr lang="en-US" altLang="ja-JP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 the injection beam is used obtained </a:t>
            </a:r>
          </a:p>
          <a:p>
            <a:r>
              <a:rPr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by huge change of amplitudes of last 2 RF cavities of the Linac called </a:t>
            </a:r>
            <a:r>
              <a:rPr lang="en-US" altLang="ja-JP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Debunchers</a:t>
            </a:r>
            <a:r>
              <a:rPr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ja-JP" b="1" u="sng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 inject the beam at the bucket center instead of an offset injection.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2DF883B2-6664-A4DD-C0BE-77A4499752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7005" y="2002032"/>
            <a:ext cx="4413138" cy="2520000"/>
          </a:xfrm>
          <a:prstGeom prst="rect">
            <a:avLst/>
          </a:prstGeom>
        </p:spPr>
      </p:pic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13C0F125-9385-BCA3-748A-95C08BD75391}"/>
              </a:ext>
            </a:extLst>
          </p:cNvPr>
          <p:cNvGrpSpPr/>
          <p:nvPr/>
        </p:nvGrpSpPr>
        <p:grpSpPr>
          <a:xfrm>
            <a:off x="686514" y="4378071"/>
            <a:ext cx="3760301" cy="2340000"/>
            <a:chOff x="574335" y="4341026"/>
            <a:chExt cx="3760301" cy="2340000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69D5F7C8-87B5-E3C5-9CED-8562D19EC23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4335" y="4341026"/>
              <a:ext cx="3760301" cy="2340000"/>
            </a:xfrm>
            <a:prstGeom prst="rect">
              <a:avLst/>
            </a:prstGeom>
          </p:spPr>
        </p:pic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EE4F191A-2DC2-2119-6A52-0C26B6DF2679}"/>
                </a:ext>
              </a:extLst>
            </p:cNvPr>
            <p:cNvSpPr txBox="1"/>
            <p:nvPr/>
          </p:nvSpPr>
          <p:spPr>
            <a:xfrm>
              <a:off x="1542761" y="5682898"/>
              <a:ext cx="182344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Bunching factor</a:t>
              </a:r>
              <a:endParaRPr kumimoji="1" lang="ja-JP" altLang="en-US" sz="20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CE47A5C-81F7-8AA8-5C48-2EBEB2D1E512}"/>
              </a:ext>
            </a:extLst>
          </p:cNvPr>
          <p:cNvSpPr txBox="1"/>
          <p:nvPr/>
        </p:nvSpPr>
        <p:spPr>
          <a:xfrm>
            <a:off x="5987261" y="5012162"/>
            <a:ext cx="532312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kumimoji="1" lang="en-US" altLang="ja-JP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Bunching factor is significantly improved.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ja-JP" b="1" dirty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SC effect is reduced, and beam becomes more </a:t>
            </a:r>
          </a:p>
          <a:p>
            <a:r>
              <a:rPr lang="en-US" altLang="ja-JP" b="1" dirty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stable  in the longitudinal plane giving a significant </a:t>
            </a:r>
          </a:p>
          <a:p>
            <a:r>
              <a:rPr lang="en-US" altLang="ja-JP" b="1" dirty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beam loss mitigation.</a:t>
            </a:r>
            <a:endParaRPr kumimoji="1" lang="ja-JP" altLang="en-US" b="1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14459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7B06CB-4A00-DBFA-4F47-E4C2454585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スライド番号プレースホルダー 12">
            <a:extLst>
              <a:ext uri="{FF2B5EF4-FFF2-40B4-BE49-F238E27FC236}">
                <a16:creationId xmlns:a16="http://schemas.microsoft.com/office/drawing/2014/main" id="{6522FA83-6F09-F2A6-692C-676ADC98D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2381" y="6425623"/>
            <a:ext cx="2743200" cy="365125"/>
          </a:xfrm>
        </p:spPr>
        <p:txBody>
          <a:bodyPr/>
          <a:lstStyle/>
          <a:p>
            <a:fld id="{EE0678A1-C4CF-45A3-B624-55BDE24E6FE7}" type="slidenum">
              <a:rPr kumimoji="1" lang="ja-JP" altLang="en-US" smtClean="0"/>
              <a:t>10</a:t>
            </a:fld>
            <a:endParaRPr kumimoji="1" lang="ja-JP" altLang="en-US" dirty="0"/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84204D27-2C96-9165-CCA8-CB227D83EBD9}"/>
              </a:ext>
            </a:extLst>
          </p:cNvPr>
          <p:cNvSpPr/>
          <p:nvPr/>
        </p:nvSpPr>
        <p:spPr>
          <a:xfrm>
            <a:off x="0" y="0"/>
            <a:ext cx="12192000" cy="78576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C45A5810-2158-374A-4C18-ABD88234D6FA}"/>
              </a:ext>
            </a:extLst>
          </p:cNvPr>
          <p:cNvSpPr txBox="1"/>
          <p:nvPr/>
        </p:nvSpPr>
        <p:spPr>
          <a:xfrm>
            <a:off x="1531786" y="115809"/>
            <a:ext cx="102237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b="1" dirty="0">
                <a:solidFill>
                  <a:srgbClr val="009900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Numerical simulation using higher inj</a:t>
            </a:r>
            <a:r>
              <a:rPr lang="en-US" altLang="ja-JP" sz="3200" b="1" dirty="0">
                <a:solidFill>
                  <a:srgbClr val="009900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. energy spread</a:t>
            </a:r>
            <a:endParaRPr kumimoji="1" lang="ja-JP" altLang="en-US" sz="3200" b="1" dirty="0">
              <a:solidFill>
                <a:srgbClr val="009900"/>
              </a:solidFill>
              <a:latin typeface="Book Antiqua" panose="0204060205030503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AFE4A3A4-6C86-859D-C1FA-1FE4095D34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917" y="244171"/>
            <a:ext cx="913855" cy="360000"/>
          </a:xfrm>
          <a:prstGeom prst="rect">
            <a:avLst/>
          </a:prstGeom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D3433464-5A06-83DD-25FB-BD224FF44DD9}"/>
              </a:ext>
            </a:extLst>
          </p:cNvPr>
          <p:cNvSpPr txBox="1"/>
          <p:nvPr/>
        </p:nvSpPr>
        <p:spPr>
          <a:xfrm>
            <a:off x="6781401" y="4329552"/>
            <a:ext cx="5247590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ja-JP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Similar to the measurement, an application of higher </a:t>
            </a:r>
          </a:p>
          <a:p>
            <a:r>
              <a:rPr lang="en-US" altLang="ja-JP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kumimoji="1" lang="en-US" altLang="ja-JP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nergy spread of the injection beam gives a significant </a:t>
            </a:r>
          </a:p>
          <a:p>
            <a:r>
              <a:rPr lang="en-US" altLang="ja-JP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improvement of bunching factor.</a:t>
            </a:r>
          </a:p>
          <a:p>
            <a:endParaRPr kumimoji="1" lang="en-US" altLang="ja-JP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kumimoji="1" lang="en-US" altLang="ja-JP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SC effect is reduced keeping a lower beam emittance.</a:t>
            </a:r>
          </a:p>
          <a:p>
            <a:endParaRPr lang="en-US" altLang="ja-JP" sz="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kumimoji="1" lang="en-US" altLang="ja-JP" sz="1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SC induced beam losses (except foil scattering ones) </a:t>
            </a:r>
          </a:p>
          <a:p>
            <a:r>
              <a:rPr lang="en-US" altLang="ja-JP" sz="1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are well mitigated.</a:t>
            </a:r>
            <a:r>
              <a:rPr kumimoji="1" lang="en-US" altLang="ja-JP" sz="1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14029011-2DB0-B052-B3ED-1C45A40724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112" y="1544562"/>
            <a:ext cx="3094925" cy="21600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3C35603D-6B30-14AA-6D6E-80FC10FA39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3332" y="1483719"/>
            <a:ext cx="2981946" cy="2340000"/>
          </a:xfrm>
          <a:prstGeom prst="rect">
            <a:avLst/>
          </a:prstGeom>
        </p:spPr>
      </p:pic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E6BAB1A6-C4DB-89FE-D542-E064E63FFBB0}"/>
              </a:ext>
            </a:extLst>
          </p:cNvPr>
          <p:cNvGrpSpPr/>
          <p:nvPr/>
        </p:nvGrpSpPr>
        <p:grpSpPr>
          <a:xfrm>
            <a:off x="534139" y="4000251"/>
            <a:ext cx="5904931" cy="2677840"/>
            <a:chOff x="534139" y="4000251"/>
            <a:chExt cx="5904931" cy="2677840"/>
          </a:xfrm>
        </p:grpSpPr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26993C43-ED7E-05BA-9456-DBB79AE0F18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4139" y="4000252"/>
              <a:ext cx="2743200" cy="2276475"/>
            </a:xfrm>
            <a:prstGeom prst="rect">
              <a:avLst/>
            </a:prstGeom>
          </p:spPr>
        </p:pic>
        <p:pic>
          <p:nvPicPr>
            <p:cNvPr id="15" name="図 14">
              <a:extLst>
                <a:ext uri="{FF2B5EF4-FFF2-40B4-BE49-F238E27FC236}">
                  <a16:creationId xmlns:a16="http://schemas.microsoft.com/office/drawing/2014/main" id="{9C411438-7CEA-BAB1-1C29-30AAE99ED88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95870" y="4000251"/>
              <a:ext cx="2743200" cy="2276475"/>
            </a:xfrm>
            <a:prstGeom prst="rect">
              <a:avLst/>
            </a:prstGeom>
          </p:spPr>
        </p:pic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B4A1F093-CF41-13D4-287C-8CBD0D4C4145}"/>
                </a:ext>
              </a:extLst>
            </p:cNvPr>
            <p:cNvSpPr txBox="1"/>
            <p:nvPr/>
          </p:nvSpPr>
          <p:spPr>
            <a:xfrm>
              <a:off x="2031049" y="6308759"/>
              <a:ext cx="29081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Unnormalized rms emittance</a:t>
              </a:r>
              <a:endParaRPr kumimoji="1" lang="ja-JP" altLang="en-US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50BC2D16-3883-5529-8103-DCC44A5F3913}"/>
                </a:ext>
              </a:extLst>
            </p:cNvPr>
            <p:cNvSpPr txBox="1"/>
            <p:nvPr/>
          </p:nvSpPr>
          <p:spPr>
            <a:xfrm>
              <a:off x="2086497" y="5406770"/>
              <a:ext cx="114928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Horizontal</a:t>
              </a:r>
              <a:endParaRPr kumimoji="1" lang="ja-JP" altLang="en-US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11289816-5E41-D24D-B01D-70D17A1CAB1E}"/>
                </a:ext>
              </a:extLst>
            </p:cNvPr>
            <p:cNvSpPr txBox="1"/>
            <p:nvPr/>
          </p:nvSpPr>
          <p:spPr>
            <a:xfrm>
              <a:off x="5467287" y="5426881"/>
              <a:ext cx="8894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Vertical</a:t>
              </a:r>
              <a:endParaRPr kumimoji="1" lang="ja-JP" altLang="en-US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0EAEB615-33F4-08D1-53A5-77D692FA88ED}"/>
              </a:ext>
            </a:extLst>
          </p:cNvPr>
          <p:cNvSpPr txBox="1"/>
          <p:nvPr/>
        </p:nvSpPr>
        <p:spPr>
          <a:xfrm>
            <a:off x="4108797" y="2826270"/>
            <a:ext cx="16607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Bunching factor</a:t>
            </a:r>
            <a:endParaRPr kumimoji="1" lang="ja-JP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FA382E6D-5642-AF37-79B4-F54EF90FFF9B}"/>
              </a:ext>
            </a:extLst>
          </p:cNvPr>
          <p:cNvSpPr txBox="1"/>
          <p:nvPr/>
        </p:nvSpPr>
        <p:spPr>
          <a:xfrm>
            <a:off x="597967" y="868284"/>
            <a:ext cx="33352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Measured data was incorporated </a:t>
            </a:r>
          </a:p>
          <a:p>
            <a:r>
              <a:rPr kumimoji="1" lang="en-US" altLang="ja-JP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the simulation</a:t>
            </a:r>
            <a:endParaRPr kumimoji="1" lang="ja-JP" altLang="en-US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CD72B4BA-9024-4ED9-EBE7-7653331339C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7978" y="1342919"/>
            <a:ext cx="4275230" cy="25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0515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4EBE89-5236-B0BE-66B3-339E3C8CDD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スライド番号プレースホルダー 12">
            <a:extLst>
              <a:ext uri="{FF2B5EF4-FFF2-40B4-BE49-F238E27FC236}">
                <a16:creationId xmlns:a16="http://schemas.microsoft.com/office/drawing/2014/main" id="{439DD939-2F84-EE14-0BBC-72B63A948A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2381" y="6425623"/>
            <a:ext cx="2743200" cy="365125"/>
          </a:xfrm>
        </p:spPr>
        <p:txBody>
          <a:bodyPr/>
          <a:lstStyle/>
          <a:p>
            <a:fld id="{EE0678A1-C4CF-45A3-B624-55BDE24E6FE7}" type="slidenum">
              <a:rPr kumimoji="1" lang="ja-JP" altLang="en-US" smtClean="0"/>
              <a:t>11</a:t>
            </a:fld>
            <a:endParaRPr kumimoji="1" lang="ja-JP" altLang="en-US" dirty="0"/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CAA162EA-4B88-E61D-3F53-F94E58C43572}"/>
              </a:ext>
            </a:extLst>
          </p:cNvPr>
          <p:cNvSpPr/>
          <p:nvPr/>
        </p:nvSpPr>
        <p:spPr>
          <a:xfrm>
            <a:off x="0" y="0"/>
            <a:ext cx="12192000" cy="78576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BC2CEAD5-8162-E4FF-A8AB-EB5172AFEFD2}"/>
              </a:ext>
            </a:extLst>
          </p:cNvPr>
          <p:cNvSpPr txBox="1"/>
          <p:nvPr/>
        </p:nvSpPr>
        <p:spPr>
          <a:xfrm>
            <a:off x="2144325" y="111855"/>
            <a:ext cx="89666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b="1" dirty="0">
                <a:solidFill>
                  <a:srgbClr val="009900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Optimization of the RF phase feedback pattern</a:t>
            </a:r>
            <a:endParaRPr kumimoji="1" lang="ja-JP" altLang="en-US" sz="3200" b="1" dirty="0">
              <a:solidFill>
                <a:srgbClr val="009900"/>
              </a:solidFill>
              <a:latin typeface="Book Antiqua" panose="0204060205030503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921D7541-B629-34FA-5A11-F131FD86FA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917" y="244171"/>
            <a:ext cx="913855" cy="360000"/>
          </a:xfrm>
          <a:prstGeom prst="rect">
            <a:avLst/>
          </a:prstGeom>
        </p:spPr>
      </p:pic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D65A4CF7-08D4-37B4-E499-53AC00BB46C2}"/>
              </a:ext>
            </a:extLst>
          </p:cNvPr>
          <p:cNvGrpSpPr/>
          <p:nvPr/>
        </p:nvGrpSpPr>
        <p:grpSpPr>
          <a:xfrm>
            <a:off x="183262" y="1257833"/>
            <a:ext cx="3716276" cy="2182913"/>
            <a:chOff x="190500" y="1749330"/>
            <a:chExt cx="3716276" cy="2182913"/>
          </a:xfrm>
        </p:grpSpPr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5AE144B1-2FC6-2968-2A67-104BC78C00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0500" y="1749330"/>
              <a:ext cx="3716276" cy="2160000"/>
            </a:xfrm>
            <a:prstGeom prst="rect">
              <a:avLst/>
            </a:prstGeom>
          </p:spPr>
        </p:pic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7C749DD6-FA05-DBD5-6EAD-CD3D449ECDCE}"/>
                </a:ext>
              </a:extLst>
            </p:cNvPr>
            <p:cNvSpPr txBox="1"/>
            <p:nvPr/>
          </p:nvSpPr>
          <p:spPr>
            <a:xfrm>
              <a:off x="563798" y="3562911"/>
              <a:ext cx="5485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 err="1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B</a:t>
              </a:r>
              <a:r>
                <a:rPr kumimoji="1" lang="en-US" altLang="ja-JP" baseline="-25000" dirty="0" err="1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min</a:t>
              </a:r>
              <a:endParaRPr kumimoji="1" lang="ja-JP" altLang="en-US" baseline="-250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矢印: 左 7">
              <a:extLst>
                <a:ext uri="{FF2B5EF4-FFF2-40B4-BE49-F238E27FC236}">
                  <a16:creationId xmlns:a16="http://schemas.microsoft.com/office/drawing/2014/main" id="{C844B65C-F6E8-4C2F-CA12-A4F6ACC8FB83}"/>
                </a:ext>
              </a:extLst>
            </p:cNvPr>
            <p:cNvSpPr/>
            <p:nvPr/>
          </p:nvSpPr>
          <p:spPr>
            <a:xfrm>
              <a:off x="984629" y="2902319"/>
              <a:ext cx="283371" cy="190367"/>
            </a:xfrm>
            <a:prstGeom prst="left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10" name="図 9">
            <a:extLst>
              <a:ext uri="{FF2B5EF4-FFF2-40B4-BE49-F238E27FC236}">
                <a16:creationId xmlns:a16="http://schemas.microsoft.com/office/drawing/2014/main" id="{99F6B125-82FB-6A84-88E3-901DE9AE127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2736" t="43081" r="38975" b="31196"/>
          <a:stretch/>
        </p:blipFill>
        <p:spPr>
          <a:xfrm>
            <a:off x="7521468" y="4012404"/>
            <a:ext cx="4109827" cy="2268000"/>
          </a:xfrm>
          <a:prstGeom prst="rect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6DB3EC68-6414-B554-6AE9-76E7D25B2263}"/>
              </a:ext>
            </a:extLst>
          </p:cNvPr>
          <p:cNvSpPr txBox="1"/>
          <p:nvPr/>
        </p:nvSpPr>
        <p:spPr>
          <a:xfrm>
            <a:off x="9012381" y="5146404"/>
            <a:ext cx="18234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>
                <a:latin typeface="Calibri" panose="020F0502020204030204" pitchFamily="34" charset="0"/>
                <a:cs typeface="Calibri" panose="020F0502020204030204" pitchFamily="34" charset="0"/>
              </a:rPr>
              <a:t>Bunching factor</a:t>
            </a:r>
            <a:endParaRPr kumimoji="1" lang="ja-JP" alt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4C8DA69C-D9A3-6824-03BD-FF74C03966C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412" t="10906" r="2788" b="3110"/>
          <a:stretch/>
        </p:blipFill>
        <p:spPr>
          <a:xfrm>
            <a:off x="4120868" y="1257833"/>
            <a:ext cx="3717962" cy="2520000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6AEC3AF0-7929-10A6-F14A-66AD65ABF804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046" t="10822" r="2943" b="3463"/>
          <a:stretch/>
        </p:blipFill>
        <p:spPr>
          <a:xfrm>
            <a:off x="8017628" y="1257833"/>
            <a:ext cx="3737953" cy="2520000"/>
          </a:xfrm>
          <a:prstGeom prst="rect">
            <a:avLst/>
          </a:prstGeom>
        </p:spPr>
      </p:pic>
      <p:sp>
        <p:nvSpPr>
          <p:cNvPr id="19" name="矢印: 右 18">
            <a:extLst>
              <a:ext uri="{FF2B5EF4-FFF2-40B4-BE49-F238E27FC236}">
                <a16:creationId xmlns:a16="http://schemas.microsoft.com/office/drawing/2014/main" id="{D3DAADDC-D25F-F0AF-024D-7A5F45375384}"/>
              </a:ext>
            </a:extLst>
          </p:cNvPr>
          <p:cNvSpPr/>
          <p:nvPr/>
        </p:nvSpPr>
        <p:spPr>
          <a:xfrm>
            <a:off x="7143296" y="2529584"/>
            <a:ext cx="874332" cy="632023"/>
          </a:xfrm>
          <a:prstGeom prst="rightArrow">
            <a:avLst/>
          </a:prstGeom>
          <a:solidFill>
            <a:srgbClr val="FF00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楕円 20">
            <a:extLst>
              <a:ext uri="{FF2B5EF4-FFF2-40B4-BE49-F238E27FC236}">
                <a16:creationId xmlns:a16="http://schemas.microsoft.com/office/drawing/2014/main" id="{FFF2F846-9094-1785-9B12-C86E64B50FCF}"/>
              </a:ext>
            </a:extLst>
          </p:cNvPr>
          <p:cNvSpPr/>
          <p:nvPr/>
        </p:nvSpPr>
        <p:spPr>
          <a:xfrm>
            <a:off x="4795337" y="2270146"/>
            <a:ext cx="2429817" cy="1208647"/>
          </a:xfrm>
          <a:prstGeom prst="ellipse">
            <a:avLst/>
          </a:prstGeom>
          <a:noFill/>
          <a:ln w="38100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CAF4E03D-252E-3D4A-FEC4-24EA210A4DCE}"/>
              </a:ext>
            </a:extLst>
          </p:cNvPr>
          <p:cNvSpPr txBox="1"/>
          <p:nvPr/>
        </p:nvSpPr>
        <p:spPr>
          <a:xfrm>
            <a:off x="835971" y="4153824"/>
            <a:ext cx="5276569" cy="1692771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ja-JP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RF PFB gain to max is done much faster to 1 </a:t>
            </a:r>
            <a:r>
              <a:rPr lang="en-US" altLang="ja-JP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ms</a:t>
            </a:r>
            <a:r>
              <a:rPr lang="en-US" altLang="ja-JP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from that of 4 </a:t>
            </a:r>
            <a:r>
              <a:rPr lang="en-US" altLang="ja-JP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ms</a:t>
            </a:r>
            <a:r>
              <a:rPr lang="en-US" altLang="ja-JP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so far. </a:t>
            </a:r>
          </a:p>
          <a:p>
            <a:endParaRPr lang="en-US" altLang="ja-JP" sz="4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ja-JP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Dipole oscillation is significantly suppressed.</a:t>
            </a:r>
          </a:p>
          <a:p>
            <a:endParaRPr lang="en-US" altLang="ja-JP" sz="4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ja-JP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B</a:t>
            </a:r>
            <a:r>
              <a:rPr lang="en-US" altLang="ja-JP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unching factor is substantially improved.</a:t>
            </a:r>
          </a:p>
          <a:p>
            <a:endParaRPr lang="en-US" altLang="ja-JP" sz="4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en-US" altLang="ja-JP" sz="2000" b="1" i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Beam is well stabilized!</a:t>
            </a:r>
          </a:p>
        </p:txBody>
      </p:sp>
    </p:spTree>
    <p:extLst>
      <p:ext uri="{BB962C8B-B14F-4D97-AF65-F5344CB8AC3E}">
        <p14:creationId xmlns:p14="http://schemas.microsoft.com/office/powerpoint/2010/main" val="37580536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44B696-637D-2EB0-5664-4E57155CF4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スライド番号プレースホルダー 12">
            <a:extLst>
              <a:ext uri="{FF2B5EF4-FFF2-40B4-BE49-F238E27FC236}">
                <a16:creationId xmlns:a16="http://schemas.microsoft.com/office/drawing/2014/main" id="{780DE1FB-9EE0-F948-748D-8C7CB6020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2381" y="6425623"/>
            <a:ext cx="2743200" cy="365125"/>
          </a:xfrm>
        </p:spPr>
        <p:txBody>
          <a:bodyPr/>
          <a:lstStyle/>
          <a:p>
            <a:fld id="{EE0678A1-C4CF-45A3-B624-55BDE24E6FE7}" type="slidenum">
              <a:rPr kumimoji="1" lang="ja-JP" altLang="en-US" smtClean="0"/>
              <a:t>12</a:t>
            </a:fld>
            <a:endParaRPr kumimoji="1" lang="ja-JP" altLang="en-US" dirty="0"/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FA8CFC2C-43E7-BFAC-2152-CCCF7B3FAB0B}"/>
              </a:ext>
            </a:extLst>
          </p:cNvPr>
          <p:cNvSpPr/>
          <p:nvPr/>
        </p:nvSpPr>
        <p:spPr>
          <a:xfrm>
            <a:off x="0" y="0"/>
            <a:ext cx="12192000" cy="78576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29F7F51F-8558-92E1-B0A4-6BF5CB06FDCB}"/>
              </a:ext>
            </a:extLst>
          </p:cNvPr>
          <p:cNvSpPr txBox="1"/>
          <p:nvPr/>
        </p:nvSpPr>
        <p:spPr>
          <a:xfrm>
            <a:off x="2144325" y="111855"/>
            <a:ext cx="92958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b="1" dirty="0">
                <a:solidFill>
                  <a:srgbClr val="009900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Optimization of </a:t>
            </a:r>
            <a:r>
              <a:rPr lang="en-US" altLang="ja-JP" sz="3200" b="1" dirty="0">
                <a:solidFill>
                  <a:srgbClr val="009900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Transverse painting: Simulation</a:t>
            </a:r>
            <a:endParaRPr kumimoji="1" lang="ja-JP" altLang="en-US" sz="3200" b="1" dirty="0">
              <a:solidFill>
                <a:srgbClr val="009900"/>
              </a:solidFill>
              <a:latin typeface="Book Antiqua" panose="0204060205030503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DE220392-C4C5-B18B-28E2-F3C1CBF77D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917" y="244171"/>
            <a:ext cx="913855" cy="3600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903A5B9-0594-EC33-79D1-6E290C0CAA04}"/>
              </a:ext>
            </a:extLst>
          </p:cNvPr>
          <p:cNvSpPr txBox="1"/>
          <p:nvPr/>
        </p:nvSpPr>
        <p:spPr>
          <a:xfrm>
            <a:off x="381197" y="998109"/>
            <a:ext cx="72912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 manipulate painting functions to produce as much as uniform beam </a:t>
            </a:r>
          </a:p>
          <a:p>
            <a:r>
              <a:rPr kumimoji="1"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distributions for reducing the SC effect and keeping beam emittance smaller.</a:t>
            </a:r>
            <a:endParaRPr kumimoji="1" lang="ja-JP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4" name="グループ化 43">
            <a:extLst>
              <a:ext uri="{FF2B5EF4-FFF2-40B4-BE49-F238E27FC236}">
                <a16:creationId xmlns:a16="http://schemas.microsoft.com/office/drawing/2014/main" id="{484DE88D-E1DC-3197-FCD0-1AFA5AE52ACE}"/>
              </a:ext>
            </a:extLst>
          </p:cNvPr>
          <p:cNvGrpSpPr/>
          <p:nvPr/>
        </p:nvGrpSpPr>
        <p:grpSpPr>
          <a:xfrm>
            <a:off x="3570508" y="1809820"/>
            <a:ext cx="3211326" cy="2520000"/>
            <a:chOff x="335917" y="1979182"/>
            <a:chExt cx="3211326" cy="2520000"/>
          </a:xfrm>
        </p:grpSpPr>
        <p:pic>
          <p:nvPicPr>
            <p:cNvPr id="22" name="図 21">
              <a:extLst>
                <a:ext uri="{FF2B5EF4-FFF2-40B4-BE49-F238E27FC236}">
                  <a16:creationId xmlns:a16="http://schemas.microsoft.com/office/drawing/2014/main" id="{841F2D6A-74F5-BCAA-327E-3BAC7A44361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917" y="1979182"/>
              <a:ext cx="3211326" cy="2520000"/>
            </a:xfrm>
            <a:prstGeom prst="rect">
              <a:avLst/>
            </a:prstGeom>
          </p:spPr>
        </p:pic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B70CBB25-C9CC-12FC-7D15-032D49C1097F}"/>
                </a:ext>
              </a:extLst>
            </p:cNvPr>
            <p:cNvSpPr txBox="1"/>
            <p:nvPr/>
          </p:nvSpPr>
          <p:spPr>
            <a:xfrm>
              <a:off x="1317255" y="3239182"/>
              <a:ext cx="19943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Correlated painting</a:t>
              </a:r>
              <a:endParaRPr kumimoji="1" lang="ja-JP" altLang="en-US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7" name="グループ化 36">
            <a:extLst>
              <a:ext uri="{FF2B5EF4-FFF2-40B4-BE49-F238E27FC236}">
                <a16:creationId xmlns:a16="http://schemas.microsoft.com/office/drawing/2014/main" id="{3AF94E95-BA1F-C823-9BDC-09DAA4A733C0}"/>
              </a:ext>
            </a:extLst>
          </p:cNvPr>
          <p:cNvGrpSpPr/>
          <p:nvPr/>
        </p:nvGrpSpPr>
        <p:grpSpPr>
          <a:xfrm>
            <a:off x="321520" y="1999803"/>
            <a:ext cx="2881089" cy="1267998"/>
            <a:chOff x="9087186" y="1443654"/>
            <a:chExt cx="2881089" cy="126799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テキスト ボックス 37">
                  <a:extLst>
                    <a:ext uri="{FF2B5EF4-FFF2-40B4-BE49-F238E27FC236}">
                      <a16:creationId xmlns:a16="http://schemas.microsoft.com/office/drawing/2014/main" id="{C2DB3CBB-A679-760E-1268-642817EB35B6}"/>
                    </a:ext>
                  </a:extLst>
                </p:cNvPr>
                <p:cNvSpPr txBox="1"/>
                <p:nvPr/>
              </p:nvSpPr>
              <p:spPr>
                <a:xfrm>
                  <a:off x="9121140" y="1496937"/>
                  <a:ext cx="1289264" cy="6365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kumimoji="1" lang="en-US" altLang="ja-JP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kumimoji="1" lang="en-US" altLang="ja-JP" sz="1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kumimoji="1" lang="en-US" altLang="ja-JP" sz="1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ja-JP" sz="1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kumimoji="1" lang="en-US" altLang="ja-JP" sz="1400" b="0" i="1" smtClean="0">
                                <a:latin typeface="Cambria Math" panose="02040503050406030204" pitchFamily="18" charset="0"/>
                              </a:rPr>
                              <m:t>𝑚𝑎𝑥</m:t>
                            </m:r>
                          </m:sub>
                        </m:sSub>
                        <m:rad>
                          <m:radPr>
                            <m:degHide m:val="on"/>
                            <m:ctrlPr>
                              <a:rPr kumimoji="1" lang="ja-JP" altLang="en-US" sz="140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f>
                              <m:fPr>
                                <m:ctrlPr>
                                  <a:rPr kumimoji="1" lang="en-US" altLang="ja-JP" sz="1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kumimoji="1" lang="en-US" altLang="ja-JP" sz="1400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num>
                              <m:den>
                                <m:r>
                                  <a:rPr kumimoji="1" lang="en-US" altLang="ja-JP" sz="1400" b="0" i="1" smtClean="0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den>
                            </m:f>
                            <m:r>
                              <a:rPr kumimoji="1" lang="en-US" altLang="ja-JP" sz="1400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  <m:r>
                              <a:rPr kumimoji="1" lang="en-US" altLang="ja-JP" sz="1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𝒇</m:t>
                            </m:r>
                          </m:e>
                        </m:rad>
                      </m:oMath>
                    </m:oMathPara>
                  </a14:m>
                  <a:endParaRPr kumimoji="1" lang="ja-JP" altLang="en-US" sz="2000" dirty="0"/>
                </a:p>
              </p:txBody>
            </p:sp>
          </mc:Choice>
          <mc:Fallback xmlns="">
            <p:sp>
              <p:nvSpPr>
                <p:cNvPr id="38" name="テキスト ボックス 37">
                  <a:extLst>
                    <a:ext uri="{FF2B5EF4-FFF2-40B4-BE49-F238E27FC236}">
                      <a16:creationId xmlns:a16="http://schemas.microsoft.com/office/drawing/2014/main" id="{C2DB3CBB-A679-760E-1268-642817EB35B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121140" y="1496937"/>
                  <a:ext cx="1289264" cy="636521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テキスト ボックス 38">
                  <a:extLst>
                    <a:ext uri="{FF2B5EF4-FFF2-40B4-BE49-F238E27FC236}">
                      <a16:creationId xmlns:a16="http://schemas.microsoft.com/office/drawing/2014/main" id="{36D116EF-D4F0-6305-D0FA-8B9FB9CD3146}"/>
                    </a:ext>
                  </a:extLst>
                </p:cNvPr>
                <p:cNvSpPr txBox="1"/>
                <p:nvPr/>
              </p:nvSpPr>
              <p:spPr>
                <a:xfrm>
                  <a:off x="10336438" y="1495959"/>
                  <a:ext cx="1584216" cy="6365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p>
                          <m:sSupPr>
                            <m:ctrlPr>
                              <a:rPr kumimoji="1" lang="en-US" altLang="ja-JP" sz="1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ja-JP" sz="1400" b="0" i="1" smtClean="0">
                                <a:latin typeface="Cambria Math" panose="02040503050406030204" pitchFamily="18" charset="0"/>
                              </a:rPr>
                              <m:t>  ;  </m:t>
                            </m:r>
                            <m:r>
                              <a:rPr kumimoji="1" lang="en-US" altLang="ja-JP" sz="1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kumimoji="1" lang="en-US" altLang="ja-JP" sz="1400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kumimoji="1" lang="en-US" altLang="ja-JP" sz="1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kumimoji="1" lang="en-US" altLang="ja-JP" sz="1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ja-JP" sz="1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kumimoji="1" lang="en-US" altLang="ja-JP" sz="1400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e>
                          <m:sub>
                            <m:r>
                              <a:rPr kumimoji="1" lang="en-US" altLang="ja-JP" sz="1400" b="0" i="1" smtClean="0">
                                <a:latin typeface="Cambria Math" panose="02040503050406030204" pitchFamily="18" charset="0"/>
                              </a:rPr>
                              <m:t>𝑚𝑎𝑥</m:t>
                            </m:r>
                          </m:sub>
                        </m:sSub>
                        <m:rad>
                          <m:radPr>
                            <m:degHide m:val="on"/>
                            <m:ctrlPr>
                              <a:rPr kumimoji="1" lang="ja-JP" altLang="en-US" sz="140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f>
                              <m:fPr>
                                <m:ctrlPr>
                                  <a:rPr kumimoji="1" lang="en-US" altLang="ja-JP" sz="1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kumimoji="1" lang="en-US" altLang="ja-JP" sz="1400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num>
                              <m:den>
                                <m:r>
                                  <a:rPr kumimoji="1" lang="en-US" altLang="ja-JP" sz="1400" b="0" i="1" smtClean="0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den>
                            </m:f>
                            <m:r>
                              <a:rPr kumimoji="1" lang="en-US" altLang="ja-JP" sz="1400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  <m:r>
                              <a:rPr kumimoji="1" lang="en-US" altLang="ja-JP" sz="1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𝒇</m:t>
                            </m:r>
                          </m:e>
                        </m:rad>
                      </m:oMath>
                    </m:oMathPara>
                  </a14:m>
                  <a:endParaRPr kumimoji="1" lang="ja-JP" altLang="en-US" sz="2000" dirty="0"/>
                </a:p>
              </p:txBody>
            </p:sp>
          </mc:Choice>
          <mc:Fallback xmlns="">
            <p:sp>
              <p:nvSpPr>
                <p:cNvPr id="39" name="テキスト ボックス 38">
                  <a:extLst>
                    <a:ext uri="{FF2B5EF4-FFF2-40B4-BE49-F238E27FC236}">
                      <a16:creationId xmlns:a16="http://schemas.microsoft.com/office/drawing/2014/main" id="{36D116EF-D4F0-6305-D0FA-8B9FB9CD314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336438" y="1495959"/>
                  <a:ext cx="1584216" cy="636521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テキスト ボックス 39">
                  <a:extLst>
                    <a:ext uri="{FF2B5EF4-FFF2-40B4-BE49-F238E27FC236}">
                      <a16:creationId xmlns:a16="http://schemas.microsoft.com/office/drawing/2014/main" id="{D9DC9BF9-2C41-A1A8-6071-8DA522678905}"/>
                    </a:ext>
                  </a:extLst>
                </p:cNvPr>
                <p:cNvSpPr txBox="1"/>
                <p:nvPr/>
              </p:nvSpPr>
              <p:spPr>
                <a:xfrm>
                  <a:off x="10246086" y="2058273"/>
                  <a:ext cx="1539011" cy="6365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p>
                          <m:sSupPr>
                            <m:ctrlPr>
                              <a:rPr kumimoji="1" lang="en-US" altLang="ja-JP" sz="1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ja-JP" sz="14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kumimoji="1" lang="en-US" altLang="ja-JP" sz="1400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kumimoji="1" lang="en-US" altLang="ja-JP" sz="1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kumimoji="1" lang="en-US" altLang="ja-JP" sz="1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ja-JP" sz="14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kumimoji="1" lang="en-US" altLang="ja-JP" sz="14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kumimoji="1" lang="en-US" altLang="ja-JP" sz="1400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e>
                          <m:sub>
                            <m:r>
                              <a:rPr kumimoji="1" lang="en-US" altLang="ja-JP" sz="1400" b="0" i="1" smtClean="0">
                                <a:latin typeface="Cambria Math" panose="02040503050406030204" pitchFamily="18" charset="0"/>
                              </a:rPr>
                              <m:t>𝑚𝑎𝑥</m:t>
                            </m:r>
                          </m:sub>
                        </m:sSub>
                        <m:rad>
                          <m:radPr>
                            <m:degHide m:val="on"/>
                            <m:ctrlPr>
                              <a:rPr kumimoji="1" lang="ja-JP" altLang="en-US" sz="140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f>
                              <m:fPr>
                                <m:ctrlPr>
                                  <a:rPr kumimoji="1" lang="en-US" altLang="ja-JP" sz="1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kumimoji="1" lang="en-US" altLang="ja-JP" sz="1400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num>
                              <m:den>
                                <m:r>
                                  <a:rPr kumimoji="1" lang="en-US" altLang="ja-JP" sz="1400" b="0" i="1" smtClean="0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den>
                            </m:f>
                            <m:r>
                              <a:rPr kumimoji="1" lang="en-US" altLang="ja-JP" sz="1400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  <m:r>
                              <a:rPr kumimoji="1" lang="en-US" altLang="ja-JP" sz="1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𝒇</m:t>
                            </m:r>
                          </m:e>
                        </m:rad>
                      </m:oMath>
                    </m:oMathPara>
                  </a14:m>
                  <a:endParaRPr kumimoji="1" lang="ja-JP" altLang="en-US" sz="2000" dirty="0"/>
                </a:p>
              </p:txBody>
            </p:sp>
          </mc:Choice>
          <mc:Fallback xmlns="">
            <p:sp>
              <p:nvSpPr>
                <p:cNvPr id="40" name="テキスト ボックス 39">
                  <a:extLst>
                    <a:ext uri="{FF2B5EF4-FFF2-40B4-BE49-F238E27FC236}">
                      <a16:creationId xmlns:a16="http://schemas.microsoft.com/office/drawing/2014/main" id="{D9DC9BF9-2C41-A1A8-6071-8DA52267890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246086" y="2058273"/>
                  <a:ext cx="1539011" cy="636521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テキスト ボックス 40">
                  <a:extLst>
                    <a:ext uri="{FF2B5EF4-FFF2-40B4-BE49-F238E27FC236}">
                      <a16:creationId xmlns:a16="http://schemas.microsoft.com/office/drawing/2014/main" id="{4A49C6EC-642C-0630-8BF3-6CFBF336C523}"/>
                    </a:ext>
                  </a:extLst>
                </p:cNvPr>
                <p:cNvSpPr txBox="1"/>
                <p:nvPr/>
              </p:nvSpPr>
              <p:spPr>
                <a:xfrm>
                  <a:off x="9151709" y="2200084"/>
                  <a:ext cx="60612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kumimoji="1" lang="en-US" altLang="ja-JP" sz="1400" b="0" dirty="0"/>
                    <a:t>y</a:t>
                  </a:r>
                  <a14:m>
                    <m:oMath xmlns:m="http://schemas.openxmlformats.org/officeDocument/2006/math">
                      <m:r>
                        <a:rPr kumimoji="1" lang="en-US" altLang="ja-JP" sz="14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kumimoji="1" lang="en-US" altLang="ja-JP" sz="1400" b="0" i="1" smtClean="0">
                          <a:latin typeface="Cambria Math" panose="02040503050406030204" pitchFamily="18" charset="0"/>
                        </a:rPr>
                        <m:t>=0 ; </m:t>
                      </m:r>
                    </m:oMath>
                  </a14:m>
                  <a:r>
                    <a:rPr kumimoji="1" lang="en-US" altLang="ja-JP" dirty="0"/>
                    <a:t> </a:t>
                  </a:r>
                  <a:endParaRPr kumimoji="1" lang="ja-JP" altLang="en-US" dirty="0"/>
                </a:p>
              </p:txBody>
            </p:sp>
          </mc:Choice>
          <mc:Fallback xmlns="">
            <p:sp>
              <p:nvSpPr>
                <p:cNvPr id="41" name="テキスト ボックス 40">
                  <a:extLst>
                    <a:ext uri="{FF2B5EF4-FFF2-40B4-BE49-F238E27FC236}">
                      <a16:creationId xmlns:a16="http://schemas.microsoft.com/office/drawing/2014/main" id="{4A49C6EC-642C-0630-8BF3-6CFBF336C52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151709" y="2200084"/>
                  <a:ext cx="606128" cy="276999"/>
                </a:xfrm>
                <a:prstGeom prst="rect">
                  <a:avLst/>
                </a:prstGeom>
                <a:blipFill>
                  <a:blip r:embed="rId7"/>
                  <a:stretch>
                    <a:fillRect l="-18000" t="-4348" b="-30435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2" name="四角形: 角を丸くする 41">
              <a:extLst>
                <a:ext uri="{FF2B5EF4-FFF2-40B4-BE49-F238E27FC236}">
                  <a16:creationId xmlns:a16="http://schemas.microsoft.com/office/drawing/2014/main" id="{B598A704-31B0-C314-2DD2-76747B287CCA}"/>
                </a:ext>
              </a:extLst>
            </p:cNvPr>
            <p:cNvSpPr/>
            <p:nvPr/>
          </p:nvSpPr>
          <p:spPr>
            <a:xfrm>
              <a:off x="9087186" y="1443654"/>
              <a:ext cx="2881089" cy="1267998"/>
            </a:xfrm>
            <a:prstGeom prst="roundRect">
              <a:avLst/>
            </a:prstGeom>
            <a:noFill/>
            <a:ln w="19050">
              <a:solidFill>
                <a:srgbClr val="FF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88" name="グループ化 87">
            <a:extLst>
              <a:ext uri="{FF2B5EF4-FFF2-40B4-BE49-F238E27FC236}">
                <a16:creationId xmlns:a16="http://schemas.microsoft.com/office/drawing/2014/main" id="{7B56359E-4540-0613-9E97-52188E26DD13}"/>
              </a:ext>
            </a:extLst>
          </p:cNvPr>
          <p:cNvGrpSpPr/>
          <p:nvPr/>
        </p:nvGrpSpPr>
        <p:grpSpPr>
          <a:xfrm>
            <a:off x="245320" y="3867237"/>
            <a:ext cx="4802194" cy="2673115"/>
            <a:chOff x="4056813" y="2021942"/>
            <a:chExt cx="4802194" cy="2673115"/>
          </a:xfrm>
        </p:grpSpPr>
        <p:sp>
          <p:nvSpPr>
            <p:cNvPr id="63" name="正方形/長方形 62">
              <a:extLst>
                <a:ext uri="{FF2B5EF4-FFF2-40B4-BE49-F238E27FC236}">
                  <a16:creationId xmlns:a16="http://schemas.microsoft.com/office/drawing/2014/main" id="{FA6EE091-93F3-156A-789F-6F05D529A5E7}"/>
                </a:ext>
              </a:extLst>
            </p:cNvPr>
            <p:cNvSpPr/>
            <p:nvPr/>
          </p:nvSpPr>
          <p:spPr>
            <a:xfrm>
              <a:off x="4600231" y="2170255"/>
              <a:ext cx="2160000" cy="2160000"/>
            </a:xfrm>
            <a:prstGeom prst="rect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4CCBD7CE-EB87-8637-6B87-9F59BDA9A606}"/>
                </a:ext>
              </a:extLst>
            </p:cNvPr>
            <p:cNvSpPr txBox="1"/>
            <p:nvPr/>
          </p:nvSpPr>
          <p:spPr>
            <a:xfrm>
              <a:off x="4428404" y="4356503"/>
              <a:ext cx="253377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6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0     Horizontal action    Max</a:t>
              </a:r>
              <a:endParaRPr kumimoji="1" lang="ja-JP" altLang="en-US" sz="16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6437F941-3420-117C-2732-7B218AF26CED}"/>
                </a:ext>
              </a:extLst>
            </p:cNvPr>
            <p:cNvSpPr txBox="1"/>
            <p:nvPr/>
          </p:nvSpPr>
          <p:spPr>
            <a:xfrm rot="16200000">
              <a:off x="3607312" y="3123804"/>
              <a:ext cx="148391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6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Vertical </a:t>
              </a:r>
              <a:r>
                <a:rPr kumimoji="1" lang="en-US" altLang="ja-JP" sz="16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action</a:t>
              </a:r>
              <a:endParaRPr kumimoji="1" lang="ja-JP" altLang="en-US" sz="16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2799C6C5-B47E-022B-914C-8311858FC6E3}"/>
                </a:ext>
              </a:extLst>
            </p:cNvPr>
            <p:cNvSpPr txBox="1"/>
            <p:nvPr/>
          </p:nvSpPr>
          <p:spPr>
            <a:xfrm>
              <a:off x="4212381" y="4190328"/>
              <a:ext cx="2888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6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0</a:t>
              </a:r>
              <a:endParaRPr kumimoji="1" lang="ja-JP" altLang="en-US" sz="16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6C695F18-9DEB-DC5C-9E5B-BAF13FF57D94}"/>
                </a:ext>
              </a:extLst>
            </p:cNvPr>
            <p:cNvSpPr txBox="1"/>
            <p:nvPr/>
          </p:nvSpPr>
          <p:spPr>
            <a:xfrm>
              <a:off x="4056813" y="2021942"/>
              <a:ext cx="54341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6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Max</a:t>
              </a:r>
              <a:endParaRPr kumimoji="1" lang="ja-JP" altLang="en-US" sz="16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5" name="正方形/長方形 74">
              <a:extLst>
                <a:ext uri="{FF2B5EF4-FFF2-40B4-BE49-F238E27FC236}">
                  <a16:creationId xmlns:a16="http://schemas.microsoft.com/office/drawing/2014/main" id="{BE8C9ED6-8ABA-777B-F53C-BD94950E7B30}"/>
                </a:ext>
              </a:extLst>
            </p:cNvPr>
            <p:cNvSpPr/>
            <p:nvPr/>
          </p:nvSpPr>
          <p:spPr>
            <a:xfrm>
              <a:off x="6361043" y="2170255"/>
              <a:ext cx="397632" cy="2160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7" name="直線矢印コネクタ 76">
              <a:extLst>
                <a:ext uri="{FF2B5EF4-FFF2-40B4-BE49-F238E27FC236}">
                  <a16:creationId xmlns:a16="http://schemas.microsoft.com/office/drawing/2014/main" id="{00A3BADA-B52D-6FE8-3DE3-5AE53CBB6B9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22053" y="2169214"/>
              <a:ext cx="2152135" cy="2153931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直線矢印コネクタ 77">
              <a:extLst>
                <a:ext uri="{FF2B5EF4-FFF2-40B4-BE49-F238E27FC236}">
                  <a16:creationId xmlns:a16="http://schemas.microsoft.com/office/drawing/2014/main" id="{49BAA123-5C00-B548-37F8-AE8987923A7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22053" y="2560694"/>
              <a:ext cx="1758541" cy="1762451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直線コネクタ 80">
              <a:extLst>
                <a:ext uri="{FF2B5EF4-FFF2-40B4-BE49-F238E27FC236}">
                  <a16:creationId xmlns:a16="http://schemas.microsoft.com/office/drawing/2014/main" id="{F8E3E217-3F97-5D5D-FE9D-4F471898B487}"/>
                </a:ext>
              </a:extLst>
            </p:cNvPr>
            <p:cNvCxnSpPr/>
            <p:nvPr/>
          </p:nvCxnSpPr>
          <p:spPr>
            <a:xfrm>
              <a:off x="6380594" y="2157589"/>
              <a:ext cx="0" cy="2196000"/>
            </a:xfrm>
            <a:prstGeom prst="line">
              <a:avLst/>
            </a:prstGeom>
            <a:ln w="28575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直線コネクタ 81">
              <a:extLst>
                <a:ext uri="{FF2B5EF4-FFF2-40B4-BE49-F238E27FC236}">
                  <a16:creationId xmlns:a16="http://schemas.microsoft.com/office/drawing/2014/main" id="{F59ED0A6-E6D6-8A2F-62E8-182679027810}"/>
                </a:ext>
              </a:extLst>
            </p:cNvPr>
            <p:cNvCxnSpPr>
              <a:cxnSpLocks/>
            </p:cNvCxnSpPr>
            <p:nvPr/>
          </p:nvCxnSpPr>
          <p:spPr>
            <a:xfrm>
              <a:off x="6049165" y="2318799"/>
              <a:ext cx="542070" cy="431294"/>
            </a:xfrm>
            <a:prstGeom prst="line">
              <a:avLst/>
            </a:prstGeom>
            <a:ln w="19050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テキスト ボックス 83">
              <a:extLst>
                <a:ext uri="{FF2B5EF4-FFF2-40B4-BE49-F238E27FC236}">
                  <a16:creationId xmlns:a16="http://schemas.microsoft.com/office/drawing/2014/main" id="{D81DCE35-35AB-0DDE-9A14-C78EC6DAF0B2}"/>
                </a:ext>
              </a:extLst>
            </p:cNvPr>
            <p:cNvSpPr txBox="1"/>
            <p:nvPr/>
          </p:nvSpPr>
          <p:spPr>
            <a:xfrm rot="18639785">
              <a:off x="6370993" y="2499402"/>
              <a:ext cx="86081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600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End of </a:t>
              </a:r>
            </a:p>
            <a:p>
              <a:r>
                <a:rPr lang="en-US" altLang="ja-JP" sz="1600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painting</a:t>
              </a:r>
              <a:endParaRPr kumimoji="1" lang="ja-JP" altLang="en-US" sz="16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85" name="直線矢印コネクタ 84">
              <a:extLst>
                <a:ext uri="{FF2B5EF4-FFF2-40B4-BE49-F238E27FC236}">
                  <a16:creationId xmlns:a16="http://schemas.microsoft.com/office/drawing/2014/main" id="{1BF3C451-4905-B226-87C1-62D96865E175}"/>
                </a:ext>
              </a:extLst>
            </p:cNvPr>
            <p:cNvCxnSpPr/>
            <p:nvPr/>
          </p:nvCxnSpPr>
          <p:spPr>
            <a:xfrm>
              <a:off x="6591235" y="3669135"/>
              <a:ext cx="360000" cy="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テキスト ボックス 86">
              <a:extLst>
                <a:ext uri="{FF2B5EF4-FFF2-40B4-BE49-F238E27FC236}">
                  <a16:creationId xmlns:a16="http://schemas.microsoft.com/office/drawing/2014/main" id="{5F9D911B-A726-D5B7-A0A0-D9B09D9B2245}"/>
                </a:ext>
              </a:extLst>
            </p:cNvPr>
            <p:cNvSpPr txBox="1"/>
            <p:nvPr/>
          </p:nvSpPr>
          <p:spPr>
            <a:xfrm>
              <a:off x="6836081" y="3396253"/>
              <a:ext cx="202292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600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The unpainted area is </a:t>
              </a:r>
            </a:p>
            <a:p>
              <a:r>
                <a:rPr kumimoji="1" lang="en-US" altLang="ja-JP" sz="1600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filled by the SC effect.</a:t>
              </a:r>
              <a:endParaRPr kumimoji="1" lang="ja-JP" altLang="en-US" sz="16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0274AAAF-5BD4-4C02-47CE-17C27ECAA646}"/>
              </a:ext>
            </a:extLst>
          </p:cNvPr>
          <p:cNvSpPr txBox="1"/>
          <p:nvPr/>
        </p:nvSpPr>
        <p:spPr>
          <a:xfrm>
            <a:off x="6523746" y="5622919"/>
            <a:ext cx="480317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Simulated beam profiles at the end of injection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ja-JP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Beam distribution is improved reducing beam </a:t>
            </a:r>
          </a:p>
          <a:p>
            <a:r>
              <a:rPr lang="en-US" altLang="ja-JP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halos and the corresponding beam loss.</a:t>
            </a:r>
            <a:endParaRPr kumimoji="1" lang="ja-JP" altLang="en-US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97" name="グループ化 96">
            <a:extLst>
              <a:ext uri="{FF2B5EF4-FFF2-40B4-BE49-F238E27FC236}">
                <a16:creationId xmlns:a16="http://schemas.microsoft.com/office/drawing/2014/main" id="{0FA99C7A-4E85-33EF-4932-D945A37EAC37}"/>
              </a:ext>
            </a:extLst>
          </p:cNvPr>
          <p:cNvGrpSpPr/>
          <p:nvPr/>
        </p:nvGrpSpPr>
        <p:grpSpPr>
          <a:xfrm>
            <a:off x="7810637" y="985177"/>
            <a:ext cx="3451508" cy="2236432"/>
            <a:chOff x="7810637" y="985177"/>
            <a:chExt cx="3451508" cy="2236432"/>
          </a:xfrm>
        </p:grpSpPr>
        <p:pic>
          <p:nvPicPr>
            <p:cNvPr id="90" name="図 89">
              <a:extLst>
                <a:ext uri="{FF2B5EF4-FFF2-40B4-BE49-F238E27FC236}">
                  <a16:creationId xmlns:a16="http://schemas.microsoft.com/office/drawing/2014/main" id="{408AFA03-C87B-8EE4-630D-7DE29E78B08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59" t="39331" r="38768" b="7879"/>
            <a:stretch>
              <a:fillRect/>
            </a:stretch>
          </p:blipFill>
          <p:spPr>
            <a:xfrm>
              <a:off x="8171971" y="1061609"/>
              <a:ext cx="3090174" cy="2160000"/>
            </a:xfrm>
            <a:prstGeom prst="rect">
              <a:avLst/>
            </a:prstGeom>
          </p:spPr>
        </p:pic>
        <p:sp>
          <p:nvSpPr>
            <p:cNvPr id="94" name="テキスト ボックス 93">
              <a:extLst>
                <a:ext uri="{FF2B5EF4-FFF2-40B4-BE49-F238E27FC236}">
                  <a16:creationId xmlns:a16="http://schemas.microsoft.com/office/drawing/2014/main" id="{7F6A1705-A10C-EEF6-2024-F1AA8D0337BA}"/>
                </a:ext>
              </a:extLst>
            </p:cNvPr>
            <p:cNvSpPr txBox="1"/>
            <p:nvPr/>
          </p:nvSpPr>
          <p:spPr>
            <a:xfrm rot="16200000">
              <a:off x="6904651" y="1891163"/>
              <a:ext cx="215052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6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Horizontal beam profile</a:t>
              </a:r>
              <a:endParaRPr kumimoji="1" lang="ja-JP" altLang="en-US" sz="16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98" name="グループ化 97">
            <a:extLst>
              <a:ext uri="{FF2B5EF4-FFF2-40B4-BE49-F238E27FC236}">
                <a16:creationId xmlns:a16="http://schemas.microsoft.com/office/drawing/2014/main" id="{5CAD943F-E598-253E-58DE-2B3F38F290AF}"/>
              </a:ext>
            </a:extLst>
          </p:cNvPr>
          <p:cNvGrpSpPr/>
          <p:nvPr/>
        </p:nvGrpSpPr>
        <p:grpSpPr>
          <a:xfrm>
            <a:off x="7830928" y="3265619"/>
            <a:ext cx="3483292" cy="2277538"/>
            <a:chOff x="7830928" y="3265619"/>
            <a:chExt cx="3483292" cy="2277538"/>
          </a:xfrm>
        </p:grpSpPr>
        <p:pic>
          <p:nvPicPr>
            <p:cNvPr id="92" name="図 91">
              <a:extLst>
                <a:ext uri="{FF2B5EF4-FFF2-40B4-BE49-F238E27FC236}">
                  <a16:creationId xmlns:a16="http://schemas.microsoft.com/office/drawing/2014/main" id="{F35B80E4-7610-DF89-42C8-9DC3E0C37F9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69" t="40446" r="39399" b="7780"/>
            <a:stretch>
              <a:fillRect/>
            </a:stretch>
          </p:blipFill>
          <p:spPr>
            <a:xfrm>
              <a:off x="8214752" y="3383157"/>
              <a:ext cx="3099468" cy="2160000"/>
            </a:xfrm>
            <a:prstGeom prst="rect">
              <a:avLst/>
            </a:prstGeom>
          </p:spPr>
        </p:pic>
        <p:sp>
          <p:nvSpPr>
            <p:cNvPr id="96" name="テキスト ボックス 95">
              <a:extLst>
                <a:ext uri="{FF2B5EF4-FFF2-40B4-BE49-F238E27FC236}">
                  <a16:creationId xmlns:a16="http://schemas.microsoft.com/office/drawing/2014/main" id="{4BC91204-7C2C-79AB-EE50-2E283F2E6AF2}"/>
                </a:ext>
              </a:extLst>
            </p:cNvPr>
            <p:cNvSpPr txBox="1"/>
            <p:nvPr/>
          </p:nvSpPr>
          <p:spPr>
            <a:xfrm rot="16200000">
              <a:off x="7017820" y="4078727"/>
              <a:ext cx="196476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6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Vertical</a:t>
              </a:r>
              <a:r>
                <a:rPr kumimoji="1" lang="en-US" altLang="ja-JP" sz="16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beam profile</a:t>
              </a:r>
              <a:endParaRPr kumimoji="1" lang="ja-JP" altLang="en-US" sz="16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" name="楕円 2">
            <a:extLst>
              <a:ext uri="{FF2B5EF4-FFF2-40B4-BE49-F238E27FC236}">
                <a16:creationId xmlns:a16="http://schemas.microsoft.com/office/drawing/2014/main" id="{A34C84D7-B15B-C0BC-23C2-91AEE216683C}"/>
              </a:ext>
            </a:extLst>
          </p:cNvPr>
          <p:cNvSpPr/>
          <p:nvPr/>
        </p:nvSpPr>
        <p:spPr>
          <a:xfrm>
            <a:off x="8625840" y="3698240"/>
            <a:ext cx="729965" cy="1835548"/>
          </a:xfrm>
          <a:prstGeom prst="ellipse">
            <a:avLst/>
          </a:prstGeom>
          <a:noFill/>
          <a:ln w="19050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楕円 5">
            <a:extLst>
              <a:ext uri="{FF2B5EF4-FFF2-40B4-BE49-F238E27FC236}">
                <a16:creationId xmlns:a16="http://schemas.microsoft.com/office/drawing/2014/main" id="{5C8C68C6-F233-A1E4-8D57-46F9998AA6FE}"/>
              </a:ext>
            </a:extLst>
          </p:cNvPr>
          <p:cNvSpPr/>
          <p:nvPr/>
        </p:nvSpPr>
        <p:spPr>
          <a:xfrm>
            <a:off x="10403840" y="3779520"/>
            <a:ext cx="729965" cy="1763637"/>
          </a:xfrm>
          <a:prstGeom prst="ellipse">
            <a:avLst/>
          </a:prstGeom>
          <a:noFill/>
          <a:ln w="19050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楕円 7">
            <a:extLst>
              <a:ext uri="{FF2B5EF4-FFF2-40B4-BE49-F238E27FC236}">
                <a16:creationId xmlns:a16="http://schemas.microsoft.com/office/drawing/2014/main" id="{3AB0D6AD-4F72-9B77-A4E5-7780C542380B}"/>
              </a:ext>
            </a:extLst>
          </p:cNvPr>
          <p:cNvSpPr/>
          <p:nvPr/>
        </p:nvSpPr>
        <p:spPr>
          <a:xfrm>
            <a:off x="8646160" y="1280160"/>
            <a:ext cx="729965" cy="1835548"/>
          </a:xfrm>
          <a:prstGeom prst="ellipse">
            <a:avLst/>
          </a:prstGeom>
          <a:noFill/>
          <a:ln w="19050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楕円 9">
            <a:extLst>
              <a:ext uri="{FF2B5EF4-FFF2-40B4-BE49-F238E27FC236}">
                <a16:creationId xmlns:a16="http://schemas.microsoft.com/office/drawing/2014/main" id="{4EEB5C69-D0BA-8353-0C11-3E79BD923D2D}"/>
              </a:ext>
            </a:extLst>
          </p:cNvPr>
          <p:cNvSpPr/>
          <p:nvPr/>
        </p:nvSpPr>
        <p:spPr>
          <a:xfrm>
            <a:off x="10210800" y="1381760"/>
            <a:ext cx="729965" cy="1835548"/>
          </a:xfrm>
          <a:prstGeom prst="ellipse">
            <a:avLst/>
          </a:prstGeom>
          <a:noFill/>
          <a:ln w="19050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9132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58AFCD-780D-A91A-29BF-16C74FB688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スライド番号プレースホルダー 12">
            <a:extLst>
              <a:ext uri="{FF2B5EF4-FFF2-40B4-BE49-F238E27FC236}">
                <a16:creationId xmlns:a16="http://schemas.microsoft.com/office/drawing/2014/main" id="{2164F285-D9B9-F322-EB46-74B4CAB9C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2381" y="6425623"/>
            <a:ext cx="2743200" cy="365125"/>
          </a:xfrm>
        </p:spPr>
        <p:txBody>
          <a:bodyPr/>
          <a:lstStyle/>
          <a:p>
            <a:fld id="{EE0678A1-C4CF-45A3-B624-55BDE24E6FE7}" type="slidenum">
              <a:rPr kumimoji="1" lang="ja-JP" altLang="en-US" smtClean="0"/>
              <a:t>13</a:t>
            </a:fld>
            <a:endParaRPr kumimoji="1" lang="ja-JP" altLang="en-US" dirty="0"/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38EDFCA1-EAD9-E431-38DD-D3BC742F7115}"/>
              </a:ext>
            </a:extLst>
          </p:cNvPr>
          <p:cNvSpPr/>
          <p:nvPr/>
        </p:nvSpPr>
        <p:spPr>
          <a:xfrm>
            <a:off x="0" y="0"/>
            <a:ext cx="12192000" cy="78576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239FC294-EB20-9253-2D85-B55D0CB608E6}"/>
              </a:ext>
            </a:extLst>
          </p:cNvPr>
          <p:cNvSpPr txBox="1"/>
          <p:nvPr/>
        </p:nvSpPr>
        <p:spPr>
          <a:xfrm>
            <a:off x="2473936" y="146198"/>
            <a:ext cx="76269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b="1" dirty="0">
                <a:solidFill>
                  <a:srgbClr val="009900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Results </a:t>
            </a:r>
            <a:r>
              <a:rPr lang="en-US" altLang="ja-JP" sz="3200" b="1" dirty="0">
                <a:solidFill>
                  <a:srgbClr val="009900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of beam loss mitigation in 2025</a:t>
            </a:r>
            <a:endParaRPr kumimoji="1" lang="ja-JP" altLang="en-US" sz="3200" b="1" dirty="0">
              <a:solidFill>
                <a:srgbClr val="009900"/>
              </a:solidFill>
              <a:latin typeface="Book Antiqua" panose="0204060205030503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5F90493-64EE-52DC-F51A-5F3F569286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917" y="244171"/>
            <a:ext cx="913855" cy="360000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961B06AE-93BB-691C-E480-1DF1420D4786}"/>
              </a:ext>
            </a:extLst>
          </p:cNvPr>
          <p:cNvGrpSpPr/>
          <p:nvPr/>
        </p:nvGrpSpPr>
        <p:grpSpPr>
          <a:xfrm>
            <a:off x="525557" y="1093428"/>
            <a:ext cx="4641856" cy="5161812"/>
            <a:chOff x="270380" y="476733"/>
            <a:chExt cx="4641856" cy="5161812"/>
          </a:xfrm>
        </p:grpSpPr>
        <p:grpSp>
          <p:nvGrpSpPr>
            <p:cNvPr id="3" name="グループ化 2">
              <a:extLst>
                <a:ext uri="{FF2B5EF4-FFF2-40B4-BE49-F238E27FC236}">
                  <a16:creationId xmlns:a16="http://schemas.microsoft.com/office/drawing/2014/main" id="{3DB97C66-1C25-6FA2-088D-4D7E44D66A82}"/>
                </a:ext>
              </a:extLst>
            </p:cNvPr>
            <p:cNvGrpSpPr/>
            <p:nvPr/>
          </p:nvGrpSpPr>
          <p:grpSpPr>
            <a:xfrm>
              <a:off x="270380" y="476733"/>
              <a:ext cx="4641856" cy="5161812"/>
              <a:chOff x="270380" y="126876"/>
              <a:chExt cx="4641856" cy="5161812"/>
            </a:xfrm>
          </p:grpSpPr>
          <p:pic>
            <p:nvPicPr>
              <p:cNvPr id="9" name="図 8" descr="座る, ノートパソコン, コンピュータ が含まれている画像&#10;&#10;自動的に生成された説明">
                <a:extLst>
                  <a:ext uri="{FF2B5EF4-FFF2-40B4-BE49-F238E27FC236}">
                    <a16:creationId xmlns:a16="http://schemas.microsoft.com/office/drawing/2014/main" id="{134A9DB8-1EA7-C5F0-09A6-AE31A6515E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70380" y="950039"/>
                <a:ext cx="4114290" cy="3600000"/>
              </a:xfrm>
              <a:prstGeom prst="rect">
                <a:avLst/>
              </a:prstGeom>
            </p:spPr>
          </p:pic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2E6B8DAF-2975-A640-5874-D98666EE6788}"/>
                  </a:ext>
                </a:extLst>
              </p:cNvPr>
              <p:cNvSpPr txBox="1"/>
              <p:nvPr/>
            </p:nvSpPr>
            <p:spPr>
              <a:xfrm>
                <a:off x="508374" y="4642357"/>
                <a:ext cx="354853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dirty="0">
                    <a:latin typeface="Calibri" panose="020F0502020204030204" pitchFamily="34" charset="0"/>
                    <a:cs typeface="Calibri" panose="020F0502020204030204" pitchFamily="34" charset="0"/>
                  </a:rPr>
                  <a:t>Circulating beam current </a:t>
                </a:r>
                <a:r>
                  <a:rPr lang="en-US" altLang="ja-JP" dirty="0">
                    <a:latin typeface="Calibri" panose="020F0502020204030204" pitchFamily="34" charset="0"/>
                    <a:cs typeface="Calibri" panose="020F0502020204030204" pitchFamily="34" charset="0"/>
                  </a:rPr>
                  <a:t>measured </a:t>
                </a:r>
              </a:p>
              <a:p>
                <a:r>
                  <a:rPr lang="en-US" altLang="ja-JP" dirty="0">
                    <a:latin typeface="Calibri" panose="020F0502020204030204" pitchFamily="34" charset="0"/>
                    <a:cs typeface="Calibri" panose="020F0502020204030204" pitchFamily="34" charset="0"/>
                  </a:rPr>
                  <a:t>by the </a:t>
                </a:r>
                <a:r>
                  <a:rPr kumimoji="1" lang="en-US" altLang="ja-JP" dirty="0">
                    <a:latin typeface="Calibri" panose="020F0502020204030204" pitchFamily="34" charset="0"/>
                    <a:cs typeface="Calibri" panose="020F0502020204030204" pitchFamily="34" charset="0"/>
                  </a:rPr>
                  <a:t>DCCT.</a:t>
                </a:r>
              </a:p>
            </p:txBody>
          </p:sp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2EDB15FE-BB24-7DC6-1C2D-BFFEEB8A0ACF}"/>
                  </a:ext>
                </a:extLst>
              </p:cNvPr>
              <p:cNvSpPr txBox="1"/>
              <p:nvPr/>
            </p:nvSpPr>
            <p:spPr>
              <a:xfrm>
                <a:off x="1624843" y="126876"/>
                <a:ext cx="1152623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b="1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Extraction</a:t>
                </a:r>
              </a:p>
              <a:p>
                <a:r>
                  <a:rPr lang="en-US" altLang="ja-JP" b="1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(0.8 GeV)</a:t>
                </a:r>
                <a:endParaRPr kumimoji="1" lang="ja-JP" altLang="en-US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12" name="直線矢印コネクタ 11">
                <a:extLst>
                  <a:ext uri="{FF2B5EF4-FFF2-40B4-BE49-F238E27FC236}">
                    <a16:creationId xmlns:a16="http://schemas.microsoft.com/office/drawing/2014/main" id="{3B7C69B0-AE51-659B-B68D-DE6D5307545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032967" y="753706"/>
                <a:ext cx="1" cy="274992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正方形/長方形 13">
                <a:extLst>
                  <a:ext uri="{FF2B5EF4-FFF2-40B4-BE49-F238E27FC236}">
                    <a16:creationId xmlns:a16="http://schemas.microsoft.com/office/drawing/2014/main" id="{A02C62F6-B68A-EF0D-CB82-00FABDA13524}"/>
                  </a:ext>
                </a:extLst>
              </p:cNvPr>
              <p:cNvSpPr/>
              <p:nvPr/>
            </p:nvSpPr>
            <p:spPr>
              <a:xfrm>
                <a:off x="2501325" y="1101939"/>
                <a:ext cx="1555585" cy="113911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" name="テキスト ボックス 25">
                <a:extLst>
                  <a:ext uri="{FF2B5EF4-FFF2-40B4-BE49-F238E27FC236}">
                    <a16:creationId xmlns:a16="http://schemas.microsoft.com/office/drawing/2014/main" id="{392D2A29-FD63-A0AE-2BDF-041F3BE82193}"/>
                  </a:ext>
                </a:extLst>
              </p:cNvPr>
              <p:cNvSpPr txBox="1"/>
              <p:nvPr/>
            </p:nvSpPr>
            <p:spPr>
              <a:xfrm>
                <a:off x="2580888" y="1184491"/>
                <a:ext cx="2331348" cy="181588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>
                <a:defPPr>
                  <a:defRPr lang="ja-JP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Book Antiqua" pitchFamily="18" charset="0"/>
                    <a:ea typeface="ＭＳ Ｐゴシック" pitchFamily="50" charset="-128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Book Antiqua" pitchFamily="18" charset="0"/>
                    <a:ea typeface="ＭＳ Ｐゴシック" pitchFamily="50" charset="-128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Book Antiqua" pitchFamily="18" charset="0"/>
                    <a:ea typeface="ＭＳ Ｐゴシック" pitchFamily="50" charset="-128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Book Antiqua" pitchFamily="18" charset="0"/>
                    <a:ea typeface="ＭＳ Ｐゴシック" pitchFamily="50" charset="-128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Book Antiqua" pitchFamily="18" charset="0"/>
                    <a:ea typeface="ＭＳ Ｐゴシック" pitchFamily="50" charset="-128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Book Antiqua" pitchFamily="18" charset="0"/>
                    <a:ea typeface="ＭＳ Ｐゴシック" pitchFamily="50" charset="-128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Book Antiqua" pitchFamily="18" charset="0"/>
                    <a:ea typeface="ＭＳ Ｐゴシック" pitchFamily="50" charset="-128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Book Antiqua" pitchFamily="18" charset="0"/>
                    <a:ea typeface="ＭＳ Ｐゴシック" pitchFamily="50" charset="-128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tx1"/>
                    </a:solidFill>
                    <a:latin typeface="Book Antiqua" pitchFamily="18" charset="0"/>
                    <a:ea typeface="ＭＳ Ｐゴシック" pitchFamily="50" charset="-128"/>
                    <a:cs typeface="+mn-cs"/>
                  </a:defRPr>
                </a:lvl9pPr>
              </a:lstStyle>
              <a:p>
                <a:r>
                  <a:rPr lang="en-US" altLang="ja-JP" sz="16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Peak Current: 62 mA</a:t>
                </a:r>
              </a:p>
              <a:p>
                <a:r>
                  <a:rPr lang="en-US" altLang="ja-JP" sz="16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&amp; Injection pulse length</a:t>
                </a:r>
              </a:p>
              <a:p>
                <a:r>
                  <a:rPr lang="ja-JP" altLang="en-US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　ー </a:t>
                </a:r>
                <a:r>
                  <a:rPr lang="en-US" altLang="ja-JP" sz="16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0.2 </a:t>
                </a:r>
                <a:r>
                  <a:rPr lang="en-US" altLang="ja-JP" sz="1600" dirty="0" err="1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ms</a:t>
                </a:r>
                <a:r>
                  <a:rPr lang="ja-JP" altLang="en-US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altLang="ja-JP" sz="16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(0.5</a:t>
                </a:r>
                <a:r>
                  <a:rPr lang="ja-JP" altLang="en-US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altLang="ja-JP" sz="16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MW-eq.)</a:t>
                </a:r>
              </a:p>
              <a:p>
                <a:r>
                  <a:rPr lang="ja-JP" altLang="en-US" sz="1600" dirty="0">
                    <a:solidFill>
                      <a:srgbClr val="00B0F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　</a:t>
                </a:r>
                <a:r>
                  <a:rPr lang="ja-JP" altLang="en-US" sz="1600" dirty="0">
                    <a:solidFill>
                      <a:srgbClr val="FF00FF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ー </a:t>
                </a:r>
                <a:r>
                  <a:rPr lang="en-US" altLang="ja-JP" sz="1600" dirty="0">
                    <a:solidFill>
                      <a:srgbClr val="FF00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0.3 ms</a:t>
                </a:r>
              </a:p>
              <a:p>
                <a:r>
                  <a:rPr lang="ja-JP" altLang="en-US" sz="1600" dirty="0">
                    <a:solidFill>
                      <a:srgbClr val="FF33CC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　</a:t>
                </a:r>
                <a:r>
                  <a:rPr lang="ja-JP" altLang="en-US" sz="1600" dirty="0">
                    <a:solidFill>
                      <a:srgbClr val="00CC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ー </a:t>
                </a:r>
                <a:r>
                  <a:rPr lang="en-US" altLang="ja-JP" sz="1600" dirty="0">
                    <a:solidFill>
                      <a:srgbClr val="00CC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0.4 ms</a:t>
                </a:r>
              </a:p>
              <a:p>
                <a:r>
                  <a:rPr lang="ja-JP" altLang="en-US" sz="1600" dirty="0">
                    <a:solidFill>
                      <a:srgbClr val="1070FC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　ー </a:t>
                </a:r>
                <a:r>
                  <a:rPr lang="en-US" altLang="ja-JP" sz="1600" dirty="0">
                    <a:solidFill>
                      <a:srgbClr val="1070F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0.5 </a:t>
                </a:r>
                <a:r>
                  <a:rPr lang="en-US" altLang="ja-JP" sz="1600" dirty="0" err="1">
                    <a:solidFill>
                      <a:srgbClr val="1070F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ms</a:t>
                </a:r>
                <a:endParaRPr lang="en-US" altLang="ja-JP" sz="1600" dirty="0">
                  <a:solidFill>
                    <a:srgbClr val="00B05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r>
                  <a:rPr lang="ja-JP" altLang="en-US" sz="1600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　</a:t>
                </a:r>
                <a:r>
                  <a:rPr lang="ja-JP" altLang="en-US" sz="1600" b="1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ー </a:t>
                </a:r>
                <a:r>
                  <a:rPr lang="en-US" altLang="ja-JP" sz="16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0.6 ms (1.5 MW-eq.)</a:t>
                </a:r>
              </a:p>
            </p:txBody>
          </p:sp>
        </p:grpSp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4FA9AD9D-10A5-C71C-427E-8DF4A2333781}"/>
                </a:ext>
              </a:extLst>
            </p:cNvPr>
            <p:cNvSpPr txBox="1"/>
            <p:nvPr/>
          </p:nvSpPr>
          <p:spPr>
            <a:xfrm>
              <a:off x="644517" y="561759"/>
              <a:ext cx="96532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600" dirty="0">
                  <a:solidFill>
                    <a:srgbClr val="0000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Injec</a:t>
              </a:r>
              <a:r>
                <a:rPr kumimoji="1" lang="en-US" altLang="ja-JP" sz="1600" dirty="0">
                  <a:solidFill>
                    <a:srgbClr val="0000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tion</a:t>
              </a:r>
            </a:p>
            <a:p>
              <a:r>
                <a:rPr lang="en-US" altLang="ja-JP" sz="1600" dirty="0">
                  <a:solidFill>
                    <a:srgbClr val="0000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(0.4 GeV)</a:t>
              </a:r>
              <a:endParaRPr kumimoji="1" lang="ja-JP" altLang="en-US" sz="16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6" name="直線矢印コネクタ 5">
              <a:extLst>
                <a:ext uri="{FF2B5EF4-FFF2-40B4-BE49-F238E27FC236}">
                  <a16:creationId xmlns:a16="http://schemas.microsoft.com/office/drawing/2014/main" id="{D861F637-EE19-895D-14A9-3669363F035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97529" y="1075045"/>
              <a:ext cx="1" cy="274992"/>
            </a:xfrm>
            <a:prstGeom prst="straightConnector1">
              <a:avLst/>
            </a:prstGeom>
            <a:ln w="19050">
              <a:solidFill>
                <a:srgbClr val="0000FF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822AD84D-B60C-5C63-4B96-699CCFF21E43}"/>
                </a:ext>
              </a:extLst>
            </p:cNvPr>
            <p:cNvSpPr txBox="1"/>
            <p:nvPr/>
          </p:nvSpPr>
          <p:spPr>
            <a:xfrm>
              <a:off x="3677224" y="809285"/>
              <a:ext cx="6848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6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 GeV</a:t>
              </a:r>
              <a:endParaRPr kumimoji="1" lang="ja-JP" altLang="en-US" sz="16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8" name="直線矢印コネクタ 7">
              <a:extLst>
                <a:ext uri="{FF2B5EF4-FFF2-40B4-BE49-F238E27FC236}">
                  <a16:creationId xmlns:a16="http://schemas.microsoft.com/office/drawing/2014/main" id="{8138AD42-282C-9DC3-E65F-79EB072146E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207257" y="1094712"/>
              <a:ext cx="1" cy="274992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図 16">
            <a:extLst>
              <a:ext uri="{FF2B5EF4-FFF2-40B4-BE49-F238E27FC236}">
                <a16:creationId xmlns:a16="http://schemas.microsoft.com/office/drawing/2014/main" id="{4207FE6A-9CED-0E75-D1C7-EC8A2FD525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1490" y="1354818"/>
            <a:ext cx="4460475" cy="2520000"/>
          </a:xfrm>
          <a:prstGeom prst="rect">
            <a:avLst/>
          </a:prstGeom>
        </p:spPr>
      </p:pic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FD1615B9-4CC3-367D-05EA-23812868B903}"/>
              </a:ext>
            </a:extLst>
          </p:cNvPr>
          <p:cNvSpPr txBox="1"/>
          <p:nvPr/>
        </p:nvSpPr>
        <p:spPr>
          <a:xfrm>
            <a:off x="5996757" y="4214417"/>
            <a:ext cx="5316285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ja-JP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 beam intensity loss can be seen up to the </a:t>
            </a:r>
          </a:p>
          <a:p>
            <a:r>
              <a:rPr lang="en-US" altLang="ja-JP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highest beam intensity of 1.5 MW.</a:t>
            </a:r>
          </a:p>
          <a:p>
            <a:endParaRPr lang="en-US" altLang="ja-JP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ja-JP" b="1" u="sng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Beam loss occurs only at lower energy </a:t>
            </a:r>
            <a:r>
              <a:rPr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 is just </a:t>
            </a:r>
          </a:p>
          <a:p>
            <a:r>
              <a:rPr lang="en-US" altLang="ja-JP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proportional to the beam intensity </a:t>
            </a:r>
            <a:r>
              <a:rPr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(inj. Pulse length) corresponding to foil scattering of the circulating beam.</a:t>
            </a:r>
          </a:p>
        </p:txBody>
      </p:sp>
    </p:spTree>
    <p:extLst>
      <p:ext uri="{BB962C8B-B14F-4D97-AF65-F5344CB8AC3E}">
        <p14:creationId xmlns:p14="http://schemas.microsoft.com/office/powerpoint/2010/main" val="21464176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90D7D2-04D7-2EAA-6B65-198D00614E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スライド番号プレースホルダー 12">
            <a:extLst>
              <a:ext uri="{FF2B5EF4-FFF2-40B4-BE49-F238E27FC236}">
                <a16:creationId xmlns:a16="http://schemas.microsoft.com/office/drawing/2014/main" id="{DD79D1FC-25E7-707E-0F4E-E09255C77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2381" y="6425623"/>
            <a:ext cx="2743200" cy="365125"/>
          </a:xfrm>
        </p:spPr>
        <p:txBody>
          <a:bodyPr/>
          <a:lstStyle/>
          <a:p>
            <a:fld id="{EE0678A1-C4CF-45A3-B624-55BDE24E6FE7}" type="slidenum">
              <a:rPr kumimoji="1" lang="ja-JP" altLang="en-US" smtClean="0"/>
              <a:t>14</a:t>
            </a:fld>
            <a:endParaRPr kumimoji="1" lang="ja-JP" altLang="en-US" dirty="0"/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30BDB481-922F-C929-8C8D-CA60FEE07033}"/>
              </a:ext>
            </a:extLst>
          </p:cNvPr>
          <p:cNvSpPr/>
          <p:nvPr/>
        </p:nvSpPr>
        <p:spPr>
          <a:xfrm>
            <a:off x="0" y="0"/>
            <a:ext cx="12192000" cy="78576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F81A9DBC-12CF-4C47-BDAB-8C5070F78C0D}"/>
              </a:ext>
            </a:extLst>
          </p:cNvPr>
          <p:cNvSpPr txBox="1"/>
          <p:nvPr/>
        </p:nvSpPr>
        <p:spPr>
          <a:xfrm>
            <a:off x="2702489" y="123171"/>
            <a:ext cx="73555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b="1" dirty="0">
                <a:solidFill>
                  <a:srgbClr val="009900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Estimation of the </a:t>
            </a:r>
            <a:r>
              <a:rPr lang="en-US" altLang="ja-JP" sz="3200" b="1" dirty="0">
                <a:solidFill>
                  <a:srgbClr val="009900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b</a:t>
            </a:r>
            <a:r>
              <a:rPr kumimoji="1" lang="en-US" altLang="ja-JP" sz="3200" b="1" dirty="0">
                <a:solidFill>
                  <a:srgbClr val="009900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eam loss at 1.5 MW</a:t>
            </a:r>
            <a:endParaRPr kumimoji="1" lang="ja-JP" altLang="en-US" sz="3200" b="1" dirty="0">
              <a:solidFill>
                <a:srgbClr val="009900"/>
              </a:solidFill>
              <a:latin typeface="Book Antiqua" panose="0204060205030503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CF0B505B-E280-9C31-08C9-E32E62E16C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917" y="244171"/>
            <a:ext cx="913855" cy="360000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E5122149-7636-AF47-F23D-C535CD98D03C}"/>
              </a:ext>
            </a:extLst>
          </p:cNvPr>
          <p:cNvGrpSpPr/>
          <p:nvPr/>
        </p:nvGrpSpPr>
        <p:grpSpPr>
          <a:xfrm>
            <a:off x="470479" y="1016848"/>
            <a:ext cx="4444258" cy="2879995"/>
            <a:chOff x="757558" y="889261"/>
            <a:chExt cx="4444258" cy="2879995"/>
          </a:xfrm>
        </p:grpSpPr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67605F56-341A-B8F0-D993-DD2DE076722F}"/>
                </a:ext>
              </a:extLst>
            </p:cNvPr>
            <p:cNvSpPr txBox="1"/>
            <p:nvPr/>
          </p:nvSpPr>
          <p:spPr>
            <a:xfrm>
              <a:off x="894483" y="3461479"/>
              <a:ext cx="430733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Beam loss throughout the RCS integrated over inj. to exr.</a:t>
              </a:r>
            </a:p>
          </p:txBody>
        </p:sp>
        <p:sp>
          <p:nvSpPr>
            <p:cNvPr id="5" name="正方形/長方形 4">
              <a:extLst>
                <a:ext uri="{FF2B5EF4-FFF2-40B4-BE49-F238E27FC236}">
                  <a16:creationId xmlns:a16="http://schemas.microsoft.com/office/drawing/2014/main" id="{C04BD7B5-3CCB-CC4C-D818-EED7AE3C8375}"/>
                </a:ext>
              </a:extLst>
            </p:cNvPr>
            <p:cNvSpPr/>
            <p:nvPr/>
          </p:nvSpPr>
          <p:spPr>
            <a:xfrm>
              <a:off x="2850549" y="1507975"/>
              <a:ext cx="475200" cy="154395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6" name="図 5" descr="グラフ が含まれている画像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4B41DF6F-1B04-8167-8178-E48EA471730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7558" y="889261"/>
              <a:ext cx="4319999" cy="2520000"/>
            </a:xfrm>
            <a:prstGeom prst="rect">
              <a:avLst/>
            </a:prstGeom>
          </p:spPr>
        </p:pic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A24BAE7B-0CE1-4F52-1049-965418A20C9E}"/>
                </a:ext>
              </a:extLst>
            </p:cNvPr>
            <p:cNvSpPr txBox="1"/>
            <p:nvPr/>
          </p:nvSpPr>
          <p:spPr>
            <a:xfrm>
              <a:off x="3307553" y="1356359"/>
              <a:ext cx="148341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ID #35~45</a:t>
              </a:r>
            </a:p>
            <a:p>
              <a:r>
                <a:rPr kumimoji="1" lang="en-US" altLang="ja-JP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From beam dump</a:t>
              </a:r>
              <a:endParaRPr kumimoji="1" lang="ja-JP" altLang="en-US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8" name="直線矢印コネクタ 7">
              <a:extLst>
                <a:ext uri="{FF2B5EF4-FFF2-40B4-BE49-F238E27FC236}">
                  <a16:creationId xmlns:a16="http://schemas.microsoft.com/office/drawing/2014/main" id="{290EC6F3-AF29-96E4-2C9E-E1B9FCC63F37}"/>
                </a:ext>
              </a:extLst>
            </p:cNvPr>
            <p:cNvCxnSpPr/>
            <p:nvPr/>
          </p:nvCxnSpPr>
          <p:spPr>
            <a:xfrm flipH="1">
              <a:off x="3259426" y="1813893"/>
              <a:ext cx="256160" cy="234593"/>
            </a:xfrm>
            <a:prstGeom prst="straightConnector1">
              <a:avLst/>
            </a:prstGeom>
            <a:ln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B9D17FF8-E919-49E2-1731-49EE9FC8BF64}"/>
              </a:ext>
            </a:extLst>
          </p:cNvPr>
          <p:cNvGrpSpPr/>
          <p:nvPr/>
        </p:nvGrpSpPr>
        <p:grpSpPr>
          <a:xfrm>
            <a:off x="304018" y="4045922"/>
            <a:ext cx="4110111" cy="2672088"/>
            <a:chOff x="4903005" y="3872405"/>
            <a:chExt cx="4110111" cy="2672088"/>
          </a:xfrm>
        </p:grpSpPr>
        <p:pic>
          <p:nvPicPr>
            <p:cNvPr id="12" name="図 11" descr="光, 花火, 時計, 飛ぶ が含まれている画像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6E56582A-7B36-0418-9154-4A34C14E46C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3005" y="3872405"/>
              <a:ext cx="4110111" cy="2160000"/>
            </a:xfrm>
            <a:prstGeom prst="rect">
              <a:avLst/>
            </a:prstGeom>
          </p:spPr>
        </p:pic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537F7678-5F0A-CAB7-F3FF-EDEE796057B4}"/>
                </a:ext>
              </a:extLst>
            </p:cNvPr>
            <p:cNvSpPr txBox="1"/>
            <p:nvPr/>
          </p:nvSpPr>
          <p:spPr>
            <a:xfrm>
              <a:off x="5220007" y="5959718"/>
              <a:ext cx="342202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Temporal structure of the beam loss at </a:t>
              </a:r>
            </a:p>
            <a:p>
              <a:r>
                <a:rPr kumimoji="1" lang="en-US" altLang="ja-JP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the collimator.</a:t>
              </a:r>
              <a:endParaRPr lang="en-US" altLang="ja-JP" sz="16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53A3F17B-BC98-72D7-8D27-F4CAB0FB3569}"/>
                </a:ext>
              </a:extLst>
            </p:cNvPr>
            <p:cNvSpPr txBox="1"/>
            <p:nvPr/>
          </p:nvSpPr>
          <p:spPr>
            <a:xfrm>
              <a:off x="7341573" y="4851647"/>
              <a:ext cx="1047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6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Extraction</a:t>
              </a:r>
              <a:endParaRPr kumimoji="1" lang="ja-JP" altLang="en-US" sz="1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16" name="直線矢印コネクタ 15">
              <a:extLst>
                <a:ext uri="{FF2B5EF4-FFF2-40B4-BE49-F238E27FC236}">
                  <a16:creationId xmlns:a16="http://schemas.microsoft.com/office/drawing/2014/main" id="{0D31576C-9A01-6525-BAB0-082F22A75F96}"/>
                </a:ext>
              </a:extLst>
            </p:cNvPr>
            <p:cNvCxnSpPr/>
            <p:nvPr/>
          </p:nvCxnSpPr>
          <p:spPr>
            <a:xfrm>
              <a:off x="7861096" y="5200297"/>
              <a:ext cx="0" cy="32400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61913E9A-6BA4-DA7E-4AB8-0967875694A3}"/>
              </a:ext>
            </a:extLst>
          </p:cNvPr>
          <p:cNvSpPr txBox="1"/>
          <p:nvPr/>
        </p:nvSpPr>
        <p:spPr>
          <a:xfrm>
            <a:off x="4790477" y="4200331"/>
            <a:ext cx="6862803" cy="2339102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ja-JP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Beam loss is significantly reduced in latest beam test.</a:t>
            </a:r>
          </a:p>
          <a:p>
            <a:endParaRPr lang="en-US" altLang="ja-JP" sz="4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ja-JP" dirty="0">
                <a:solidFill>
                  <a:srgbClr val="0000FF"/>
                </a:solidFill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Beam loss at 1.5 MW is &lt;0.1%.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ja-JP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Corresponding </a:t>
            </a:r>
            <a:r>
              <a:rPr lang="en-US" altLang="ja-JP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beam loss power: &lt; 0.1 kW ! </a:t>
            </a:r>
          </a:p>
          <a:p>
            <a:r>
              <a:rPr lang="en-US" altLang="ja-JP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&lt;&lt; Collimator capacity of 4 kW!</a:t>
            </a:r>
          </a:p>
          <a:p>
            <a:endParaRPr lang="en-US" altLang="ja-JP" sz="4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altLang="ja-JP" b="1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</a:t>
            </a:r>
            <a:r>
              <a:rPr lang="en-US" altLang="ja-JP" b="1" u="sng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Beam loss is almost same as 1 MW </a:t>
            </a:r>
            <a:r>
              <a:rPr lang="en-US" altLang="ja-JP" b="1" u="sng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opr</a:t>
            </a:r>
            <a:r>
              <a:rPr lang="en-US" altLang="ja-JP" b="1" u="sng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. at present with 50 mA peak.</a:t>
            </a:r>
            <a:endParaRPr lang="en-US" altLang="ja-JP" b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altLang="ja-JP" sz="8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ja-JP" sz="2000" dirty="0">
                <a:solidFill>
                  <a:srgbClr val="FF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Residual radiation in the RCS at 1.5 MW operation can be </a:t>
            </a:r>
          </a:p>
          <a:p>
            <a:r>
              <a:rPr lang="en-US" altLang="ja-JP" sz="2000" dirty="0">
                <a:solidFill>
                  <a:srgbClr val="FF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kept sufficiently lower level as the current 1 MW operation.</a:t>
            </a:r>
          </a:p>
        </p:txBody>
      </p:sp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57DA2DC0-DDD2-F7AE-2FE0-4DAD7053E5C2}"/>
              </a:ext>
            </a:extLst>
          </p:cNvPr>
          <p:cNvGrpSpPr/>
          <p:nvPr/>
        </p:nvGrpSpPr>
        <p:grpSpPr>
          <a:xfrm>
            <a:off x="6137089" y="1412535"/>
            <a:ext cx="4882069" cy="2520000"/>
            <a:chOff x="6137089" y="1051027"/>
            <a:chExt cx="4882069" cy="2520000"/>
          </a:xfrm>
        </p:grpSpPr>
        <p:pic>
          <p:nvPicPr>
            <p:cNvPr id="10" name="図 9" descr="オレンジ色の光の線&#10;&#10;AI によって生成されたコンテンツは間違っている可能性があります。">
              <a:extLst>
                <a:ext uri="{FF2B5EF4-FFF2-40B4-BE49-F238E27FC236}">
                  <a16:creationId xmlns:a16="http://schemas.microsoft.com/office/drawing/2014/main" id="{C7B814A2-0685-8295-8691-8258FA26E88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37089" y="1051027"/>
              <a:ext cx="3804349" cy="2520000"/>
            </a:xfrm>
            <a:prstGeom prst="rect">
              <a:avLst/>
            </a:prstGeom>
          </p:spPr>
        </p:pic>
        <p:cxnSp>
          <p:nvCxnSpPr>
            <p:cNvPr id="20" name="直線矢印コネクタ 19">
              <a:extLst>
                <a:ext uri="{FF2B5EF4-FFF2-40B4-BE49-F238E27FC236}">
                  <a16:creationId xmlns:a16="http://schemas.microsoft.com/office/drawing/2014/main" id="{91AAE53C-74BF-F106-0FCC-4F691E37B18C}"/>
                </a:ext>
              </a:extLst>
            </p:cNvPr>
            <p:cNvCxnSpPr>
              <a:cxnSpLocks/>
            </p:cNvCxnSpPr>
            <p:nvPr/>
          </p:nvCxnSpPr>
          <p:spPr>
            <a:xfrm>
              <a:off x="9975915" y="1438208"/>
              <a:ext cx="0" cy="100800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15944638-DE91-C461-27D8-2A8AEBE45F23}"/>
                </a:ext>
              </a:extLst>
            </p:cNvPr>
            <p:cNvSpPr txBox="1"/>
            <p:nvPr/>
          </p:nvSpPr>
          <p:spPr>
            <a:xfrm>
              <a:off x="10057997" y="1552933"/>
              <a:ext cx="96116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60% </a:t>
              </a:r>
            </a:p>
            <a:p>
              <a:r>
                <a:rPr kumimoji="1" lang="en-US" altLang="ja-JP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reduced</a:t>
              </a:r>
              <a:endParaRPr kumimoji="1" lang="ja-JP" altLang="en-US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正方形/長方形 22">
              <a:extLst>
                <a:ext uri="{FF2B5EF4-FFF2-40B4-BE49-F238E27FC236}">
                  <a16:creationId xmlns:a16="http://schemas.microsoft.com/office/drawing/2014/main" id="{9959B5ED-8710-9FD2-BDF6-F1D0D2AC85B9}"/>
                </a:ext>
              </a:extLst>
            </p:cNvPr>
            <p:cNvSpPr/>
            <p:nvPr/>
          </p:nvSpPr>
          <p:spPr>
            <a:xfrm>
              <a:off x="8314262" y="2426033"/>
              <a:ext cx="90000" cy="90000"/>
            </a:xfrm>
            <a:prstGeom prst="rect">
              <a:avLst/>
            </a:prstGeom>
            <a:solidFill>
              <a:srgbClr val="FF00FF"/>
            </a:solidFill>
            <a:ln>
              <a:solidFill>
                <a:srgbClr val="FF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DD846223-6766-D24C-9E3B-5F13AC976335}"/>
                </a:ext>
              </a:extLst>
            </p:cNvPr>
            <p:cNvSpPr/>
            <p:nvPr/>
          </p:nvSpPr>
          <p:spPr>
            <a:xfrm>
              <a:off x="8570319" y="1627172"/>
              <a:ext cx="90000" cy="90000"/>
            </a:xfrm>
            <a:prstGeom prst="rect">
              <a:avLst/>
            </a:prstGeom>
            <a:solidFill>
              <a:srgbClr val="FF00FF"/>
            </a:solidFill>
            <a:ln>
              <a:solidFill>
                <a:srgbClr val="FF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CADBC30C-8C9D-26E2-F951-73D04A17DD26}"/>
                </a:ext>
              </a:extLst>
            </p:cNvPr>
            <p:cNvSpPr txBox="1"/>
            <p:nvPr/>
          </p:nvSpPr>
          <p:spPr>
            <a:xfrm>
              <a:off x="6881213" y="1484961"/>
              <a:ext cx="167186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600" dirty="0">
                  <a:solidFill>
                    <a:srgbClr val="FF00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50 mA 1 MW </a:t>
              </a:r>
              <a:r>
                <a:rPr kumimoji="1" lang="en-US" altLang="ja-JP" sz="1600" dirty="0" err="1">
                  <a:solidFill>
                    <a:srgbClr val="FF00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opr</a:t>
              </a:r>
              <a:r>
                <a:rPr kumimoji="1" lang="en-US" altLang="ja-JP" sz="1600" dirty="0">
                  <a:solidFill>
                    <a:srgbClr val="FF00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.</a:t>
              </a:r>
              <a:endParaRPr kumimoji="1" lang="ja-JP" altLang="en-US" sz="1600" dirty="0">
                <a:solidFill>
                  <a:srgbClr val="FF00FF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28" name="直線コネクタ 27">
              <a:extLst>
                <a:ext uri="{FF2B5EF4-FFF2-40B4-BE49-F238E27FC236}">
                  <a16:creationId xmlns:a16="http://schemas.microsoft.com/office/drawing/2014/main" id="{C934C263-CC7C-AB53-3E5E-0FA2A6463D6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610446" y="2477031"/>
              <a:ext cx="3348000" cy="0"/>
            </a:xfrm>
            <a:prstGeom prst="line">
              <a:avLst/>
            </a:prstGeom>
            <a:ln>
              <a:solidFill>
                <a:srgbClr val="FF00FF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01EB1F1D-454B-5BF5-5758-9E607454E050}"/>
              </a:ext>
            </a:extLst>
          </p:cNvPr>
          <p:cNvSpPr txBox="1"/>
          <p:nvPr/>
        </p:nvSpPr>
        <p:spPr>
          <a:xfrm>
            <a:off x="5828090" y="991212"/>
            <a:ext cx="4678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Integrated beam loss at the </a:t>
            </a:r>
            <a:r>
              <a:rPr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collimator to 1</a:t>
            </a:r>
            <a:r>
              <a:rPr lang="en-US" altLang="ja-JP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</a:t>
            </a:r>
            <a:r>
              <a:rPr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arc.</a:t>
            </a:r>
            <a:endParaRPr kumimoji="1" lang="ja-JP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04853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565EA0-AFD9-05E0-EC4B-22EF02D2B5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スライド番号プレースホルダー 12">
            <a:extLst>
              <a:ext uri="{FF2B5EF4-FFF2-40B4-BE49-F238E27FC236}">
                <a16:creationId xmlns:a16="http://schemas.microsoft.com/office/drawing/2014/main" id="{799811F5-C815-2B30-5044-30A05186A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2381" y="6425623"/>
            <a:ext cx="2743200" cy="365125"/>
          </a:xfrm>
        </p:spPr>
        <p:txBody>
          <a:bodyPr/>
          <a:lstStyle/>
          <a:p>
            <a:fld id="{EE0678A1-C4CF-45A3-B624-55BDE24E6FE7}" type="slidenum">
              <a:rPr kumimoji="1" lang="ja-JP" altLang="en-US" smtClean="0"/>
              <a:t>15</a:t>
            </a:fld>
            <a:endParaRPr kumimoji="1" lang="ja-JP" altLang="en-US" dirty="0"/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E6FCD44F-29E2-B174-2F57-B90AD3769013}"/>
              </a:ext>
            </a:extLst>
          </p:cNvPr>
          <p:cNvSpPr/>
          <p:nvPr/>
        </p:nvSpPr>
        <p:spPr>
          <a:xfrm>
            <a:off x="0" y="0"/>
            <a:ext cx="12192000" cy="78576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3F579DC8-6851-8296-9490-45191D550D61}"/>
              </a:ext>
            </a:extLst>
          </p:cNvPr>
          <p:cNvSpPr txBox="1"/>
          <p:nvPr/>
        </p:nvSpPr>
        <p:spPr>
          <a:xfrm>
            <a:off x="3620652" y="147821"/>
            <a:ext cx="5906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b="1" dirty="0">
                <a:solidFill>
                  <a:srgbClr val="009900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Beam instability at 1.5 MW</a:t>
            </a:r>
            <a:endParaRPr kumimoji="1" lang="ja-JP" altLang="en-US" sz="3200" b="1" dirty="0">
              <a:solidFill>
                <a:srgbClr val="009900"/>
              </a:solidFill>
              <a:latin typeface="Book Antiqua" panose="0204060205030503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519B8E78-9E58-02C0-B01C-231A0844A2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917" y="244171"/>
            <a:ext cx="913855" cy="360000"/>
          </a:xfrm>
          <a:prstGeom prst="rect">
            <a:avLst/>
          </a:prstGeom>
        </p:spPr>
      </p:pic>
      <p:pic>
        <p:nvPicPr>
          <p:cNvPr id="5" name="図 4" descr="図形 が含まれている画像&#10;&#10;自動的に生成された説明">
            <a:extLst>
              <a:ext uri="{FF2B5EF4-FFF2-40B4-BE49-F238E27FC236}">
                <a16:creationId xmlns:a16="http://schemas.microsoft.com/office/drawing/2014/main" id="{23886EF2-CFA2-D688-547C-F3851A8401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4576" y="3629102"/>
            <a:ext cx="4114436" cy="2371797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CECB0106-39FE-FD82-EE4B-89BE74051179}"/>
              </a:ext>
            </a:extLst>
          </p:cNvPr>
          <p:cNvSpPr txBox="1"/>
          <p:nvPr/>
        </p:nvSpPr>
        <p:spPr>
          <a:xfrm>
            <a:off x="443835" y="1072990"/>
            <a:ext cx="11663257" cy="21544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kumimoji="1"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Transverse impedance of the extraction kicker magnets is the significant beam instability </a:t>
            </a:r>
          </a:p>
          <a:p>
            <a:r>
              <a:rPr kumimoji="1"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source </a:t>
            </a:r>
            <a:r>
              <a:rPr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the RCS. </a:t>
            </a:r>
            <a:r>
              <a:rPr lang="en-US" altLang="ja-JP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beam instability occurs at higher beam energy.</a:t>
            </a:r>
          </a:p>
          <a:p>
            <a:endParaRPr kumimoji="1" lang="en-US" altLang="ja-JP" sz="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kumimoji="1"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Recently, </a:t>
            </a:r>
            <a:r>
              <a:rPr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</a:t>
            </a:r>
            <a:r>
              <a:rPr kumimoji="1"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 hav</a:t>
            </a:r>
            <a:r>
              <a:rPr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 installed impedance damper to 4 KMs out of 8 in total (</a:t>
            </a:r>
            <a:r>
              <a:rPr lang="en-US" altLang="ja-JP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Y. Shobuda et al., PRAB 26, 053501 (2023</a:t>
            </a:r>
            <a:r>
              <a:rPr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)).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ja-JP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impedance is successfully reduced by half.</a:t>
            </a:r>
          </a:p>
          <a:p>
            <a:endParaRPr lang="en-US" altLang="ja-JP" sz="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However, due to beam is accelerate up to 0.8 GeV (not to 3 GeV) for 1.5 MW, we can’t check yet the instability.</a:t>
            </a:r>
          </a:p>
          <a:p>
            <a:endParaRPr lang="en-US" altLang="ja-JP" sz="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ja-JP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 a result, we checked the beam instability in the simulation.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simulation can simulate realistic beam instability in the RCS (</a:t>
            </a:r>
            <a:r>
              <a:rPr lang="en-US" altLang="ja-JP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P.K. Saha et al., PRAB  23, 024203 (2018</a:t>
            </a:r>
            <a:r>
              <a:rPr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)).</a:t>
            </a:r>
            <a:endParaRPr kumimoji="1" lang="ja-JP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FC6DA5BB-5219-E329-3A26-5494F44954F6}"/>
              </a:ext>
            </a:extLst>
          </p:cNvPr>
          <p:cNvSpPr txBox="1"/>
          <p:nvPr/>
        </p:nvSpPr>
        <p:spPr>
          <a:xfrm>
            <a:off x="7651284" y="3852029"/>
            <a:ext cx="4210515" cy="1692771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 simulate 1.5 MW beam power with the given reduced </a:t>
            </a:r>
            <a:r>
              <a:rPr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impedance of the KMs.</a:t>
            </a:r>
          </a:p>
          <a:p>
            <a:endParaRPr kumimoji="1" lang="en-US" altLang="ja-JP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kumimoji="1" lang="en-US" altLang="ja-JP" sz="2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 </a:t>
            </a:r>
            <a:r>
              <a:rPr lang="en-US" altLang="ja-JP" sz="2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believe </a:t>
            </a:r>
            <a:r>
              <a:rPr kumimoji="1" lang="en-US" altLang="ja-JP" sz="2000" b="1" u="sng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 </a:t>
            </a:r>
            <a:r>
              <a:rPr lang="en-US" altLang="ja-JP" sz="2000" b="1" u="sng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beam instability occurs </a:t>
            </a:r>
            <a:r>
              <a:rPr lang="en-US" altLang="ja-JP" sz="2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 1.5 MW as with the present reduced impedance to half.</a:t>
            </a:r>
          </a:p>
        </p:txBody>
      </p:sp>
      <p:pic>
        <p:nvPicPr>
          <p:cNvPr id="3" name="Picture 1">
            <a:extLst>
              <a:ext uri="{FF2B5EF4-FFF2-40B4-BE49-F238E27FC236}">
                <a16:creationId xmlns:a16="http://schemas.microsoft.com/office/drawing/2014/main" id="{13A416F1-180E-B8E6-1C21-6D0E4D1FA6B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599"/>
          <a:stretch/>
        </p:blipFill>
        <p:spPr>
          <a:xfrm>
            <a:off x="74362" y="3429000"/>
            <a:ext cx="3087514" cy="2772000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AD3ED78-B84B-A534-BE46-D9E004204C72}"/>
              </a:ext>
            </a:extLst>
          </p:cNvPr>
          <p:cNvSpPr txBox="1"/>
          <p:nvPr/>
        </p:nvSpPr>
        <p:spPr>
          <a:xfrm>
            <a:off x="269426" y="6201000"/>
            <a:ext cx="3058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Kicker impedance </a:t>
            </a:r>
            <a:r>
              <a:rPr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(Y. Shobuda)</a:t>
            </a:r>
            <a:endParaRPr kumimoji="1" lang="ja-JP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76298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E66921-4A79-C4CC-327C-A4425D5E4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スライド番号プレースホルダー 12">
            <a:extLst>
              <a:ext uri="{FF2B5EF4-FFF2-40B4-BE49-F238E27FC236}">
                <a16:creationId xmlns:a16="http://schemas.microsoft.com/office/drawing/2014/main" id="{A3176730-1DC0-A584-8F3C-DC9A5C2C9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2381" y="6425623"/>
            <a:ext cx="2743200" cy="365125"/>
          </a:xfrm>
        </p:spPr>
        <p:txBody>
          <a:bodyPr/>
          <a:lstStyle/>
          <a:p>
            <a:fld id="{EE0678A1-C4CF-45A3-B624-55BDE24E6FE7}" type="slidenum">
              <a:rPr kumimoji="1" lang="ja-JP" altLang="en-US" smtClean="0"/>
              <a:t>16</a:t>
            </a:fld>
            <a:endParaRPr kumimoji="1" lang="ja-JP" altLang="en-US" dirty="0"/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9760E854-09C4-20DF-3947-CBCF813F5261}"/>
              </a:ext>
            </a:extLst>
          </p:cNvPr>
          <p:cNvSpPr/>
          <p:nvPr/>
        </p:nvSpPr>
        <p:spPr>
          <a:xfrm>
            <a:off x="0" y="0"/>
            <a:ext cx="12192000" cy="78576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1D12F9EE-F1F0-F36D-01D6-F8A1DD676709}"/>
              </a:ext>
            </a:extLst>
          </p:cNvPr>
          <p:cNvSpPr txBox="1"/>
          <p:nvPr/>
        </p:nvSpPr>
        <p:spPr>
          <a:xfrm>
            <a:off x="3620652" y="147821"/>
            <a:ext cx="5906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200" b="1" dirty="0">
                <a:solidFill>
                  <a:srgbClr val="009900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Summary and outlook</a:t>
            </a:r>
            <a:endParaRPr kumimoji="1" lang="ja-JP" altLang="en-US" sz="3200" b="1" dirty="0">
              <a:solidFill>
                <a:srgbClr val="009900"/>
              </a:solidFill>
              <a:latin typeface="Book Antiqua" panose="0204060205030503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FB3C865-64CA-BF7F-8C25-2A559D739B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917" y="244171"/>
            <a:ext cx="913855" cy="3600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7A9401C-0781-0137-D879-763078BCFCE3}"/>
              </a:ext>
            </a:extLst>
          </p:cNvPr>
          <p:cNvSpPr txBox="1"/>
          <p:nvPr/>
        </p:nvSpPr>
        <p:spPr>
          <a:xfrm>
            <a:off x="871873" y="1117314"/>
            <a:ext cx="9809417" cy="52937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・</a:t>
            </a:r>
            <a:r>
              <a:rPr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addition to the optimization applied for beam loss mitigation at 1 MW, we have further </a:t>
            </a:r>
          </a:p>
          <a:p>
            <a:r>
              <a:rPr lang="en-US" altLang="ja-JP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tuned all possible sources of beam emittance growth</a:t>
            </a:r>
            <a:r>
              <a:rPr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ja-JP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by optimizing many parameters of the </a:t>
            </a:r>
          </a:p>
          <a:p>
            <a:r>
              <a:rPr lang="en-US" altLang="ja-JP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Injection beam as well as in the RCS.</a:t>
            </a:r>
          </a:p>
          <a:p>
            <a:endParaRPr lang="en-US" altLang="ja-JP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ja-JP" alt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・</a:t>
            </a:r>
            <a:r>
              <a:rPr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Injection </a:t>
            </a:r>
            <a:r>
              <a:rPr lang="en-US" altLang="ja-JP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twiss</a:t>
            </a:r>
            <a:r>
              <a:rPr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was optimized and an </a:t>
            </a:r>
            <a:r>
              <a:rPr lang="en-US" altLang="ja-JP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extremely wider and uniform energy spread </a:t>
            </a:r>
            <a:r>
              <a:rPr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was applied.</a:t>
            </a:r>
          </a:p>
          <a:p>
            <a:endParaRPr lang="en-US" altLang="ja-JP" sz="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ja-JP" altLang="en-US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・</a:t>
            </a:r>
            <a:r>
              <a:rPr lang="en-US" altLang="ja-JP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the RCS, optimized </a:t>
            </a:r>
            <a:r>
              <a:rPr lang="en-US" altLang="ja-JP" dirty="0" err="1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betatron</a:t>
            </a:r>
            <a:r>
              <a:rPr lang="en-US" altLang="ja-JP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tune, injection error corrected perfectly and as well as </a:t>
            </a:r>
          </a:p>
          <a:p>
            <a:r>
              <a:rPr lang="en-US" altLang="ja-JP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fine optimization of the RF phase FB was done.</a:t>
            </a:r>
          </a:p>
          <a:p>
            <a:endParaRPr lang="en-US" altLang="ja-JP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ja-JP" alt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・</a:t>
            </a:r>
            <a:r>
              <a:rPr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 a result, the beam loss at 1.5 MW has been well minimized in the latest beam test in 2025.</a:t>
            </a:r>
            <a:endParaRPr kumimoji="1" lang="en-US" altLang="ja-JP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ja-JP" alt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・</a:t>
            </a:r>
            <a:r>
              <a:rPr lang="en-US" altLang="ja-JP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residual beam loss at 1.5 MW is estimated to be as low as &lt; 0.1% and is mostly caused by </a:t>
            </a:r>
          </a:p>
          <a:p>
            <a:r>
              <a:rPr lang="en-US" altLang="ja-JP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foil scattering of the circulating beam.</a:t>
            </a:r>
          </a:p>
          <a:p>
            <a:endParaRPr lang="en-US" altLang="ja-JP" sz="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ja-JP" alt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・</a:t>
            </a:r>
            <a:r>
              <a:rPr lang="en-US" altLang="ja-JP" b="1" u="sng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beam loss power is ~0.1 kW,  which is kept far less than the collimator capacity of 4 kW</a:t>
            </a:r>
            <a:r>
              <a:rPr lang="en-US" altLang="ja-JP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endParaRPr lang="en-US" altLang="ja-JP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ja-JP" alt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・</a:t>
            </a:r>
            <a:r>
              <a:rPr lang="en-US" altLang="ja-JP" sz="2000" dirty="0">
                <a:solidFill>
                  <a:srgbClr val="FF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Similar to present 1 MW operation, the machine activation at 1.5 MW can be thus </a:t>
            </a:r>
          </a:p>
          <a:p>
            <a:r>
              <a:rPr lang="en-US" altLang="ja-JP" sz="2000" dirty="0">
                <a:solidFill>
                  <a:srgbClr val="FF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kept to a lower level as to realize a sustainable operation.</a:t>
            </a:r>
          </a:p>
          <a:p>
            <a:endParaRPr lang="en-US" altLang="ja-JP" sz="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ja-JP" alt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・</a:t>
            </a:r>
            <a:r>
              <a:rPr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the simulation, we have confirmed that no beam instability occurs as the kicker impedance </a:t>
            </a:r>
          </a:p>
          <a:p>
            <a:r>
              <a:rPr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 reduced to half.</a:t>
            </a:r>
            <a:endParaRPr lang="en-US" altLang="ja-JP" sz="1600" dirty="0">
              <a:solidFill>
                <a:srgbClr val="0000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altLang="ja-JP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n"/>
            </a:pPr>
            <a:r>
              <a:rPr lang="en-US" altLang="ja-JP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Next, we will try to use a further smaller size foil to reduced the foil scattering beam loss.</a:t>
            </a:r>
          </a:p>
          <a:p>
            <a:endParaRPr lang="en-US" altLang="ja-JP" sz="400" dirty="0">
              <a:solidFill>
                <a:srgbClr val="0000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n"/>
            </a:pPr>
            <a:r>
              <a:rPr lang="en-US" altLang="ja-JP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 are studying to correct </a:t>
            </a:r>
            <a:r>
              <a:rPr lang="en-US" altLang="ja-JP" dirty="0" err="1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nx</a:t>
            </a:r>
            <a:r>
              <a:rPr lang="en-US" altLang="ja-JP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= 6.5 and </a:t>
            </a:r>
            <a:r>
              <a:rPr lang="en-US" altLang="ja-JP" dirty="0" err="1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nx</a:t>
            </a:r>
            <a:r>
              <a:rPr lang="en-US" altLang="ja-JP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+ </a:t>
            </a:r>
            <a:r>
              <a:rPr lang="en-US" altLang="ja-JP" dirty="0" err="1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ny</a:t>
            </a:r>
            <a:r>
              <a:rPr lang="en-US" altLang="ja-JP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= 13 for further tunability beyond 1 MW (K. Kojima).</a:t>
            </a:r>
          </a:p>
        </p:txBody>
      </p:sp>
    </p:spTree>
    <p:extLst>
      <p:ext uri="{BB962C8B-B14F-4D97-AF65-F5344CB8AC3E}">
        <p14:creationId xmlns:p14="http://schemas.microsoft.com/office/powerpoint/2010/main" val="16792587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21800CDF-E19A-9099-6185-46DCBF637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Pranab Saha</a:t>
            </a:r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5C6FEDD1-1978-CAAD-BB4C-C9F09BE84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SC 2026</a:t>
            </a:r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18D1E07-B1E8-2498-8E45-BA3260DE5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678A1-C4CF-45A3-B624-55BDE24E6FE7}" type="slidenum">
              <a:rPr kumimoji="1" lang="ja-JP" altLang="en-US" smtClean="0"/>
              <a:t>17</a:t>
            </a:fld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A3ACBFA-3590-D862-9850-F815E88EDF89}"/>
              </a:ext>
            </a:extLst>
          </p:cNvPr>
          <p:cNvSpPr txBox="1"/>
          <p:nvPr/>
        </p:nvSpPr>
        <p:spPr>
          <a:xfrm>
            <a:off x="5140449" y="2463800"/>
            <a:ext cx="19800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b="1" dirty="0">
                <a:latin typeface="Book Antiqua" panose="02040602050305030304" pitchFamily="18" charset="0"/>
              </a:rPr>
              <a:t>Backups</a:t>
            </a:r>
            <a:endParaRPr kumimoji="1" lang="ja-JP" altLang="en-US" sz="3600" b="1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81541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55EFF23A-3171-9BCF-F3DF-FAC3280777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977" y="3154781"/>
            <a:ext cx="4035901" cy="3528000"/>
          </a:xfrm>
          <a:prstGeom prst="rect">
            <a:avLst/>
          </a:prstGeom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4AF7F22-D174-4C1A-9ED4-C77E0B829CA7}"/>
              </a:ext>
            </a:extLst>
          </p:cNvPr>
          <p:cNvSpPr txBox="1"/>
          <p:nvPr/>
        </p:nvSpPr>
        <p:spPr>
          <a:xfrm>
            <a:off x="386672" y="863359"/>
            <a:ext cx="7768785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en-US" altLang="ja-JP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space charge effect pushes the tune spread toward the lower tune side.</a:t>
            </a:r>
          </a:p>
          <a:p>
            <a:pPr marL="285750" indent="-285750">
              <a:buFont typeface="Wingdings" panose="05000000000000000000" pitchFamily="2" charset="2"/>
              <a:buChar char="n"/>
            </a:pPr>
            <a:r>
              <a:rPr lang="en-US" altLang="ja-JP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operating point should be shift to avoid the overlapping of structure resonance. </a:t>
            </a:r>
          </a:p>
          <a:p>
            <a:pPr marL="285750" indent="-285750">
              <a:buFont typeface="Wingdings" panose="05000000000000000000" pitchFamily="2" charset="2"/>
              <a:buChar char="n"/>
            </a:pPr>
            <a:r>
              <a:rPr lang="en-US" altLang="ja-JP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We are studying to correct </a:t>
            </a:r>
            <a:r>
              <a:rPr kumimoji="1" lang="el-GR" altLang="ja-JP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kumimoji="1" lang="en-US" altLang="ja-JP" sz="1600" b="1" baseline="-25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 </a:t>
            </a:r>
            <a:r>
              <a:rPr kumimoji="1" lang="en-US" altLang="ja-JP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= 6.5 </a:t>
            </a:r>
            <a:r>
              <a:rPr kumimoji="1" lang="en-US" altLang="ja-JP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 </a:t>
            </a:r>
            <a:r>
              <a:rPr kumimoji="1" lang="el-GR" altLang="ja-JP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kumimoji="1" lang="en-US" altLang="ja-JP" sz="1600" b="1" baseline="-25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kumimoji="1" lang="en-US" altLang="ja-JP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kumimoji="1" lang="el-GR" altLang="ja-JP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ν</a:t>
            </a:r>
            <a:r>
              <a:rPr kumimoji="1" lang="en-US" altLang="ja-JP" sz="1600" b="1" baseline="-25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 </a:t>
            </a:r>
            <a:r>
              <a:rPr kumimoji="1" lang="en-US" altLang="ja-JP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= 13 </a:t>
            </a:r>
            <a:r>
              <a:rPr lang="en-US" altLang="ja-JP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resonances to enhance the tunability.</a:t>
            </a:r>
            <a:endParaRPr lang="ja-JP" alt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0677E3BB-2455-021E-CE56-DBCD29D71A3E}"/>
              </a:ext>
            </a:extLst>
          </p:cNvPr>
          <p:cNvSpPr txBox="1"/>
          <p:nvPr/>
        </p:nvSpPr>
        <p:spPr>
          <a:xfrm>
            <a:off x="1369790" y="218131"/>
            <a:ext cx="8599932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kumimoji="1" lang="en-US" altLang="ja-JP" sz="2800" b="1" u="sng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Study of </a:t>
            </a:r>
            <a:r>
              <a:rPr kumimoji="1" lang="el-GR" altLang="ja-JP" sz="2800" b="1" u="sng" dirty="0">
                <a:solidFill>
                  <a:srgbClr val="00B050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ν</a:t>
            </a:r>
            <a:r>
              <a:rPr kumimoji="1" lang="en-US" altLang="ja-JP" sz="2800" b="1" u="sng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x </a:t>
            </a:r>
            <a:r>
              <a:rPr kumimoji="1" lang="en-US" altLang="ja-JP" sz="2800" b="1" u="sng" dirty="0">
                <a:solidFill>
                  <a:srgbClr val="00B050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= 6.5 &amp; </a:t>
            </a:r>
            <a:r>
              <a:rPr kumimoji="1" lang="el-GR" altLang="ja-JP" sz="2800" b="1" u="sng" dirty="0">
                <a:solidFill>
                  <a:srgbClr val="00B050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ν</a:t>
            </a:r>
            <a:r>
              <a:rPr kumimoji="1" lang="en-US" altLang="ja-JP" sz="2800" b="1" u="sng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x</a:t>
            </a:r>
            <a:r>
              <a:rPr kumimoji="1" lang="en-US" altLang="ja-JP" sz="2800" b="1" u="sng" dirty="0">
                <a:solidFill>
                  <a:srgbClr val="00B050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+</a:t>
            </a:r>
            <a:r>
              <a:rPr kumimoji="1" lang="el-GR" altLang="ja-JP" sz="2800" b="1" u="sng" dirty="0">
                <a:solidFill>
                  <a:srgbClr val="00B050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ν</a:t>
            </a:r>
            <a:r>
              <a:rPr kumimoji="1" lang="en-US" altLang="ja-JP" sz="2800" b="1" u="sng" baseline="-25000" dirty="0">
                <a:solidFill>
                  <a:srgbClr val="00B050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y </a:t>
            </a:r>
            <a:r>
              <a:rPr kumimoji="1" lang="en-US" altLang="ja-JP" sz="2800" b="1" u="sng" dirty="0">
                <a:solidFill>
                  <a:srgbClr val="00B050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= 13 resonance corrections </a:t>
            </a:r>
            <a:endParaRPr kumimoji="1" lang="ja-JP" altLang="en-US" sz="2800" b="1" u="sng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A0669D8A-A0CF-C000-DD94-3C5CAF28C92F}"/>
              </a:ext>
            </a:extLst>
          </p:cNvPr>
          <p:cNvSpPr txBox="1"/>
          <p:nvPr/>
        </p:nvSpPr>
        <p:spPr>
          <a:xfrm>
            <a:off x="9773071" y="186231"/>
            <a:ext cx="209287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K. Kojima, H. Harada</a:t>
            </a:r>
            <a:endParaRPr lang="ja-JP" alt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6" name="図 35">
            <a:extLst>
              <a:ext uri="{FF2B5EF4-FFF2-40B4-BE49-F238E27FC236}">
                <a16:creationId xmlns:a16="http://schemas.microsoft.com/office/drawing/2014/main" id="{7E48BAB2-B698-A9FE-2B69-39DF774EF9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079" y="670284"/>
            <a:ext cx="2097160" cy="2088000"/>
          </a:xfrm>
          <a:prstGeom prst="rect">
            <a:avLst/>
          </a:prstGeom>
        </p:spPr>
      </p:pic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81FF6990-C2B6-90E9-3FCA-D3631F543BC4}"/>
              </a:ext>
            </a:extLst>
          </p:cNvPr>
          <p:cNvSpPr txBox="1"/>
          <p:nvPr/>
        </p:nvSpPr>
        <p:spPr>
          <a:xfrm>
            <a:off x="10588155" y="678418"/>
            <a:ext cx="1162178" cy="64633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/>
          <a:p>
            <a:r>
              <a:rPr kumimoji="1" lang="en-US" altLang="ja-JP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ja-JP" altLang="en-US" sz="10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Calibri" panose="020F0502020204030204" pitchFamily="34" charset="0"/>
              </a:rPr>
              <a:t>□</a:t>
            </a:r>
            <a:r>
              <a:rPr kumimoji="1" lang="ja-JP" altLang="en-US" sz="1400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Calibri" panose="020F0502020204030204" pitchFamily="34" charset="0"/>
              </a:rPr>
              <a:t> </a:t>
            </a:r>
            <a:r>
              <a:rPr kumimoji="1" lang="ja-JP" alt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en-US" altLang="ja-JP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Bending </a:t>
            </a:r>
          </a:p>
          <a:p>
            <a:r>
              <a:rPr lang="en-US" altLang="ja-JP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ja-JP" altLang="en-US" sz="1000" b="1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Calibri" panose="020F0502020204030204" pitchFamily="34" charset="0"/>
              </a:rPr>
              <a:t>□</a:t>
            </a:r>
            <a:r>
              <a:rPr lang="ja-JP" alt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altLang="ja-JP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Sextupole</a:t>
            </a:r>
            <a:r>
              <a:rPr lang="en-US" altLang="ja-JP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kumimoji="1" lang="en-US" altLang="ja-JP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ja-JP" altLang="en-US" sz="1000" b="1" dirty="0">
                <a:solidFill>
                  <a:srgbClr val="00B0F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Calibri" panose="020F0502020204030204" pitchFamily="34" charset="0"/>
              </a:rPr>
              <a:t>□</a:t>
            </a:r>
            <a:r>
              <a:rPr kumimoji="1" lang="ja-JP" alt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kumimoji="1" lang="en-US" altLang="ja-JP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Quadrupole </a:t>
            </a:r>
            <a:endParaRPr kumimoji="1" lang="ja-JP" alt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1" name="直線コネクタ 40">
            <a:extLst>
              <a:ext uri="{FF2B5EF4-FFF2-40B4-BE49-F238E27FC236}">
                <a16:creationId xmlns:a16="http://schemas.microsoft.com/office/drawing/2014/main" id="{BA54A8AA-4546-387E-3CD5-7B8BC27BD9B9}"/>
              </a:ext>
            </a:extLst>
          </p:cNvPr>
          <p:cNvCxnSpPr>
            <a:cxnSpLocks/>
          </p:cNvCxnSpPr>
          <p:nvPr/>
        </p:nvCxnSpPr>
        <p:spPr>
          <a:xfrm>
            <a:off x="10368594" y="2205180"/>
            <a:ext cx="143459" cy="234762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4" name="図 43">
            <a:extLst>
              <a:ext uri="{FF2B5EF4-FFF2-40B4-BE49-F238E27FC236}">
                <a16:creationId xmlns:a16="http://schemas.microsoft.com/office/drawing/2014/main" id="{539295CF-1387-1C03-00F7-DF61838C78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8144" y="4008145"/>
            <a:ext cx="3864811" cy="2664000"/>
          </a:xfrm>
          <a:prstGeom prst="rect">
            <a:avLst/>
          </a:prstGeom>
        </p:spPr>
      </p:pic>
      <p:pic>
        <p:nvPicPr>
          <p:cNvPr id="45" name="グラフィックス 44">
            <a:extLst>
              <a:ext uri="{FF2B5EF4-FFF2-40B4-BE49-F238E27FC236}">
                <a16:creationId xmlns:a16="http://schemas.microsoft.com/office/drawing/2014/main" id="{4D8170D0-00CE-795D-0BDB-78271B45FD8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81896" y="4240475"/>
            <a:ext cx="3640393" cy="2412000"/>
          </a:xfrm>
          <a:prstGeom prst="rect">
            <a:avLst/>
          </a:prstGeom>
        </p:spPr>
      </p:pic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A8976767-0152-6632-4396-ED3FED7B5236}"/>
              </a:ext>
            </a:extLst>
          </p:cNvPr>
          <p:cNvSpPr txBox="1"/>
          <p:nvPr/>
        </p:nvSpPr>
        <p:spPr>
          <a:xfrm>
            <a:off x="9899493" y="4571774"/>
            <a:ext cx="178619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l-GR" altLang="ja-JP" b="1" dirty="0">
                <a:solidFill>
                  <a:srgbClr val="C00000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ν</a:t>
            </a:r>
            <a:r>
              <a:rPr kumimoji="1" lang="en-US" altLang="ja-JP" b="1" baseline="-25000" dirty="0">
                <a:solidFill>
                  <a:srgbClr val="C00000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x</a:t>
            </a:r>
            <a:r>
              <a:rPr kumimoji="1" lang="en-US" altLang="ja-JP" b="1" dirty="0">
                <a:solidFill>
                  <a:srgbClr val="C00000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+</a:t>
            </a:r>
            <a:r>
              <a:rPr kumimoji="1" lang="el-GR" altLang="ja-JP" b="1" dirty="0">
                <a:solidFill>
                  <a:srgbClr val="C00000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ν</a:t>
            </a:r>
            <a:r>
              <a:rPr kumimoji="1" lang="en-US" altLang="ja-JP" b="1" baseline="-25000" dirty="0">
                <a:solidFill>
                  <a:srgbClr val="C00000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y </a:t>
            </a:r>
            <a:r>
              <a:rPr kumimoji="1" lang="en-US" altLang="ja-JP" b="1" dirty="0">
                <a:solidFill>
                  <a:srgbClr val="C00000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= 13 </a:t>
            </a:r>
            <a:r>
              <a:rPr kumimoji="1" lang="en-US" altLang="ja-JP" dirty="0">
                <a:solidFill>
                  <a:srgbClr val="C00000"/>
                </a:solidFill>
                <a:latin typeface="Times New Roman" panose="02020603050405020304" pitchFamily="18" charset="0"/>
                <a:ea typeface="游ゴシック Medium" panose="020B0500000000000000" pitchFamily="50" charset="-128"/>
                <a:cs typeface="Times New Roman" panose="02020603050405020304" pitchFamily="18" charset="0"/>
              </a:rPr>
              <a:t>is </a:t>
            </a:r>
          </a:p>
          <a:p>
            <a:r>
              <a:rPr kumimoji="1" lang="en-US" altLang="ja-JP" dirty="0">
                <a:solidFill>
                  <a:srgbClr val="C00000"/>
                </a:solidFill>
                <a:latin typeface="Times New Roman" panose="02020603050405020304" pitchFamily="18" charset="0"/>
                <a:ea typeface="游ゴシック Medium" panose="020B0500000000000000" pitchFamily="50" charset="-128"/>
                <a:cs typeface="Times New Roman" panose="02020603050405020304" pitchFamily="18" charset="0"/>
              </a:rPr>
              <a:t>well</a:t>
            </a:r>
            <a:r>
              <a:rPr lang="en-US" altLang="ja-JP" dirty="0">
                <a:solidFill>
                  <a:srgbClr val="C00000"/>
                </a:solidFill>
                <a:latin typeface="Times New Roman" panose="02020603050405020304" pitchFamily="18" charset="0"/>
                <a:ea typeface="游ゴシック Medium" panose="020B0500000000000000" pitchFamily="50" charset="-128"/>
                <a:cs typeface="Times New Roman" panose="02020603050405020304" pitchFamily="18" charset="0"/>
              </a:rPr>
              <a:t> corrected.</a:t>
            </a:r>
          </a:p>
        </p:txBody>
      </p:sp>
      <p:sp>
        <p:nvSpPr>
          <p:cNvPr id="48" name="矢印: 上 47">
            <a:extLst>
              <a:ext uri="{FF2B5EF4-FFF2-40B4-BE49-F238E27FC236}">
                <a16:creationId xmlns:a16="http://schemas.microsoft.com/office/drawing/2014/main" id="{F4067700-C59B-A188-F805-AE9CCBDAC614}"/>
              </a:ext>
            </a:extLst>
          </p:cNvPr>
          <p:cNvSpPr/>
          <p:nvPr/>
        </p:nvSpPr>
        <p:spPr>
          <a:xfrm>
            <a:off x="11451266" y="4593040"/>
            <a:ext cx="336659" cy="762542"/>
          </a:xfrm>
          <a:prstGeom prst="upArrow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4DE3634A-B904-F7CF-22AB-45B9BA705E7F}"/>
              </a:ext>
            </a:extLst>
          </p:cNvPr>
          <p:cNvSpPr txBox="1"/>
          <p:nvPr/>
        </p:nvSpPr>
        <p:spPr>
          <a:xfrm>
            <a:off x="8969282" y="3966464"/>
            <a:ext cx="288227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600" dirty="0">
                <a:latin typeface="Times New Roman" panose="02020603050405020304" pitchFamily="18" charset="0"/>
                <a:ea typeface="游ゴシック Medium" panose="020B0500000000000000" pitchFamily="50" charset="-128"/>
                <a:cs typeface="Times New Roman" panose="02020603050405020304" pitchFamily="18" charset="0"/>
              </a:rPr>
              <a:t>Beam survival at (</a:t>
            </a:r>
            <a:r>
              <a:rPr lang="en-US" altLang="ja-JP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游ゴシック Medium" panose="020B0500000000000000" pitchFamily="50" charset="-128"/>
                <a:cs typeface="Times New Roman" panose="02020603050405020304" pitchFamily="18" charset="0"/>
              </a:rPr>
              <a:t>6.55, 6.45</a:t>
            </a:r>
            <a:r>
              <a:rPr lang="en-US" altLang="ja-JP" sz="1600" dirty="0">
                <a:latin typeface="Times New Roman" panose="02020603050405020304" pitchFamily="18" charset="0"/>
                <a:ea typeface="游ゴシック Medium" panose="020B0500000000000000" pitchFamily="50" charset="-128"/>
                <a:cs typeface="Times New Roman" panose="02020603050405020304" pitchFamily="18" charset="0"/>
              </a:rPr>
              <a:t>)</a:t>
            </a:r>
            <a:endParaRPr lang="ja-JP" altLang="en-US" sz="1600" dirty="0"/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F119B541-FD08-73D6-3C15-26ADD852B447}"/>
              </a:ext>
            </a:extLst>
          </p:cNvPr>
          <p:cNvSpPr txBox="1"/>
          <p:nvPr/>
        </p:nvSpPr>
        <p:spPr>
          <a:xfrm>
            <a:off x="386672" y="1725133"/>
            <a:ext cx="68859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kumimoji="1" lang="el-GR" altLang="ja-JP" sz="1800" b="1" dirty="0">
                <a:solidFill>
                  <a:srgbClr val="0000FF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ν</a:t>
            </a:r>
            <a:r>
              <a:rPr kumimoji="1" lang="en-US" altLang="ja-JP" sz="1800" b="1" baseline="-25000" dirty="0">
                <a:solidFill>
                  <a:srgbClr val="0000FF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x </a:t>
            </a:r>
            <a:r>
              <a:rPr kumimoji="1" lang="en-US" altLang="ja-JP" sz="1800" b="1" dirty="0">
                <a:solidFill>
                  <a:srgbClr val="0000FF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= 6.5 </a:t>
            </a:r>
            <a:r>
              <a:rPr kumimoji="1" lang="en-US" altLang="ja-JP" sz="1800" dirty="0">
                <a:solidFill>
                  <a:srgbClr val="0000FF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can be corrected by the</a:t>
            </a:r>
            <a:r>
              <a:rPr lang="en-US" altLang="ja-JP" dirty="0">
                <a:solidFill>
                  <a:srgbClr val="0000FF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using </a:t>
            </a:r>
            <a:r>
              <a:rPr kumimoji="1" lang="en-US" altLang="ja-JP" sz="1800" dirty="0">
                <a:solidFill>
                  <a:srgbClr val="0000FF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trim quadrupoles (ATAC 2025)  </a:t>
            </a:r>
            <a:endParaRPr lang="ja-JP" altLang="en-US" dirty="0">
              <a:solidFill>
                <a:srgbClr val="0000FF"/>
              </a:solidFill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AB1311F7-9818-F3EE-589A-D4274873A323}"/>
              </a:ext>
            </a:extLst>
          </p:cNvPr>
          <p:cNvSpPr txBox="1"/>
          <p:nvPr/>
        </p:nvSpPr>
        <p:spPr>
          <a:xfrm>
            <a:off x="386672" y="2134379"/>
            <a:ext cx="651385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kumimoji="1" lang="el-GR" altLang="ja-JP" sz="2000" b="1" dirty="0">
                <a:solidFill>
                  <a:srgbClr val="FF0000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ν</a:t>
            </a:r>
            <a:r>
              <a:rPr kumimoji="1" lang="en-US" altLang="ja-JP" sz="2000" b="1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x</a:t>
            </a:r>
            <a:r>
              <a:rPr kumimoji="1" lang="en-US" altLang="ja-JP" sz="2000" b="1" dirty="0">
                <a:solidFill>
                  <a:srgbClr val="FF0000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+</a:t>
            </a:r>
            <a:r>
              <a:rPr kumimoji="1" lang="el-GR" altLang="ja-JP" sz="2000" b="1" dirty="0">
                <a:solidFill>
                  <a:srgbClr val="FF0000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ν</a:t>
            </a:r>
            <a:r>
              <a:rPr kumimoji="1" lang="en-US" altLang="ja-JP" sz="2000" b="1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y </a:t>
            </a:r>
            <a:r>
              <a:rPr kumimoji="1" lang="en-US" altLang="ja-JP" sz="2000" b="1" dirty="0">
                <a:solidFill>
                  <a:srgbClr val="FF0000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= 13 correction </a:t>
            </a:r>
            <a:r>
              <a:rPr kumimoji="1" lang="ja-JP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游ゴシック Medium" panose="020B0500000000000000" pitchFamily="50" charset="-128"/>
                <a:cs typeface="Times New Roman" panose="02020603050405020304" pitchFamily="18" charset="0"/>
              </a:rPr>
              <a:t>→ </a:t>
            </a:r>
            <a:r>
              <a:rPr lang="en-US" altLang="ja-JP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Tested for a low intensity beam: </a:t>
            </a:r>
          </a:p>
          <a:p>
            <a:r>
              <a:rPr lang="en-US" altLang="ja-JP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(5 kW-eq. with Hori. &amp; Vert. large amplitudes)</a:t>
            </a:r>
            <a:endParaRPr lang="ja-JP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8159F6CC-3B7D-1EBE-8E66-765C0A7C781A}"/>
              </a:ext>
            </a:extLst>
          </p:cNvPr>
          <p:cNvSpPr txBox="1"/>
          <p:nvPr/>
        </p:nvSpPr>
        <p:spPr>
          <a:xfrm>
            <a:off x="5033571" y="3064488"/>
            <a:ext cx="54105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3" name="グラフィックス 52">
            <a:extLst>
              <a:ext uri="{FF2B5EF4-FFF2-40B4-BE49-F238E27FC236}">
                <a16:creationId xmlns:a16="http://schemas.microsoft.com/office/drawing/2014/main" id="{8020D02D-5345-C069-3FBB-8C96A079215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107941" y="3114182"/>
            <a:ext cx="5601272" cy="447485"/>
          </a:xfrm>
          <a:prstGeom prst="rect">
            <a:avLst/>
          </a:prstGeom>
        </p:spPr>
      </p:pic>
      <p:sp>
        <p:nvSpPr>
          <p:cNvPr id="54" name="正方形/長方形 53">
            <a:extLst>
              <a:ext uri="{FF2B5EF4-FFF2-40B4-BE49-F238E27FC236}">
                <a16:creationId xmlns:a16="http://schemas.microsoft.com/office/drawing/2014/main" id="{C38F2160-C208-3AAB-F7FB-6EDEAB390AF8}"/>
              </a:ext>
            </a:extLst>
          </p:cNvPr>
          <p:cNvSpPr/>
          <p:nvPr/>
        </p:nvSpPr>
        <p:spPr>
          <a:xfrm>
            <a:off x="9656067" y="3032625"/>
            <a:ext cx="1127516" cy="598350"/>
          </a:xfrm>
          <a:prstGeom prst="rect">
            <a:avLst/>
          </a:prstGeom>
          <a:noFill/>
          <a:ln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Times New Roman" panose="02020603050405020304" pitchFamily="18" charset="0"/>
              <a:ea typeface="游ゴシック Medium" panose="020B05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99BE5E15-6F8D-3CD5-6730-3BDB4B09F693}"/>
              </a:ext>
            </a:extLst>
          </p:cNvPr>
          <p:cNvSpPr txBox="1"/>
          <p:nvPr/>
        </p:nvSpPr>
        <p:spPr>
          <a:xfrm>
            <a:off x="10835169" y="3111882"/>
            <a:ext cx="976229" cy="49244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/>
          <a:p>
            <a:r>
              <a:rPr kumimoji="1" lang="en-US" altLang="ja-JP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Skew </a:t>
            </a:r>
          </a:p>
          <a:p>
            <a:r>
              <a:rPr lang="en-US" altLang="ja-JP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kumimoji="1" lang="en-US" altLang="ja-JP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uadrupole </a:t>
            </a:r>
            <a:endParaRPr kumimoji="1" lang="ja-JP" altLang="en-US" sz="1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BF169645-F7D0-9742-E91E-97EB48796BC4}"/>
              </a:ext>
            </a:extLst>
          </p:cNvPr>
          <p:cNvSpPr txBox="1"/>
          <p:nvPr/>
        </p:nvSpPr>
        <p:spPr>
          <a:xfrm>
            <a:off x="4178016" y="2877779"/>
            <a:ext cx="532780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600" b="1" u="sng" dirty="0">
                <a:latin typeface="Times New Roman" panose="02020603050405020304" pitchFamily="18" charset="0"/>
                <a:ea typeface="游ゴシック Medium" panose="020B0500000000000000" pitchFamily="50" charset="-128"/>
                <a:cs typeface="Times New Roman" panose="02020603050405020304" pitchFamily="18" charset="0"/>
              </a:rPr>
              <a:t>Sextupole field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DA048CD5-5DFA-358A-26A9-D95DFF7452EF}"/>
              </a:ext>
            </a:extLst>
          </p:cNvPr>
          <p:cNvSpPr txBox="1"/>
          <p:nvPr/>
        </p:nvSpPr>
        <p:spPr>
          <a:xfrm>
            <a:off x="6230317" y="2872942"/>
            <a:ext cx="1763303" cy="49244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>
            <a:spAutoFit/>
          </a:bodyPr>
          <a:lstStyle/>
          <a:p>
            <a:r>
              <a:rPr lang="en-US" altLang="ja-JP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 orbit distortion</a:t>
            </a:r>
          </a:p>
          <a:p>
            <a:endParaRPr kumimoji="1" lang="ja-JP" altLang="en-US" sz="1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正方形/長方形 57">
            <a:extLst>
              <a:ext uri="{FF2B5EF4-FFF2-40B4-BE49-F238E27FC236}">
                <a16:creationId xmlns:a16="http://schemas.microsoft.com/office/drawing/2014/main" id="{5F3C3546-C2A5-47D8-441D-724C5F8AD881}"/>
              </a:ext>
            </a:extLst>
          </p:cNvPr>
          <p:cNvSpPr/>
          <p:nvPr/>
        </p:nvSpPr>
        <p:spPr>
          <a:xfrm>
            <a:off x="7220129" y="3160489"/>
            <a:ext cx="260861" cy="389021"/>
          </a:xfrm>
          <a:prstGeom prst="rect">
            <a:avLst/>
          </a:prstGeom>
          <a:noFill/>
          <a:ln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Times New Roman" panose="02020603050405020304" pitchFamily="18" charset="0"/>
              <a:ea typeface="游ゴシック Medium" panose="020B05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80CFEDE9-9F1A-B925-EE44-501C16666279}"/>
              </a:ext>
            </a:extLst>
          </p:cNvPr>
          <p:cNvSpPr txBox="1"/>
          <p:nvPr/>
        </p:nvSpPr>
        <p:spPr>
          <a:xfrm>
            <a:off x="10176331" y="2471841"/>
            <a:ext cx="1306348" cy="215444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square" lIns="0" tIns="0" rIns="0" bIns="0" rtlCol="0">
            <a:spAutoFit/>
          </a:bodyPr>
          <a:lstStyle/>
          <a:p>
            <a:r>
              <a:rPr kumimoji="1"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Trim quadrupole </a:t>
            </a:r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444C9328-77EC-429A-1187-D934AE166A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579640"/>
            <a:ext cx="4114800" cy="365125"/>
          </a:xfrm>
        </p:spPr>
        <p:txBody>
          <a:bodyPr/>
          <a:lstStyle/>
          <a:p>
            <a:r>
              <a:rPr kumimoji="1" lang="en-US" altLang="ja-JP"/>
              <a:t>SC 2026</a:t>
            </a:r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04E4B49-0F1F-846F-0BC5-977802E3F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52864" y="6441417"/>
            <a:ext cx="2743200" cy="365125"/>
          </a:xfrm>
        </p:spPr>
        <p:txBody>
          <a:bodyPr/>
          <a:lstStyle/>
          <a:p>
            <a:fld id="{EE0678A1-C4CF-45A3-B624-55BDE24E6FE7}" type="slidenum">
              <a:rPr kumimoji="1" lang="ja-JP" altLang="en-US" smtClean="0"/>
              <a:t>18</a:t>
            </a:fld>
            <a:endParaRPr kumimoji="1" lang="ja-JP" altLang="en-US" dirty="0"/>
          </a:p>
        </p:txBody>
      </p:sp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E4B83062-4F81-3DEF-9680-947260110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Pranab Saha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92154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CBFCBA2-528F-2094-31C0-CFA639212D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Pranab Saha</a:t>
            </a:r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2134C10-3C1E-65B4-EA49-BDBC81A751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678A1-C4CF-45A3-B624-55BDE24E6FE7}" type="slidenum">
              <a:rPr kumimoji="1" lang="ja-JP" altLang="en-US" smtClean="0"/>
              <a:t>19</a:t>
            </a:fld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93613C5-302A-A344-8D9A-518415F63290}"/>
              </a:ext>
            </a:extLst>
          </p:cNvPr>
          <p:cNvSpPr txBox="1"/>
          <p:nvPr/>
        </p:nvSpPr>
        <p:spPr>
          <a:xfrm>
            <a:off x="2254048" y="257515"/>
            <a:ext cx="77748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b="1" i="1" u="sng" dirty="0">
                <a:solidFill>
                  <a:srgbClr val="009900"/>
                </a:solidFill>
                <a:latin typeface="Book Antiqua" panose="02040602050305030304" pitchFamily="18" charset="0"/>
              </a:rPr>
              <a:t>Possibility of further reducing vertical foil size </a:t>
            </a:r>
          </a:p>
        </p:txBody>
      </p:sp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25C03F0B-95A0-52C7-15C0-4D41A17CD838}"/>
              </a:ext>
            </a:extLst>
          </p:cNvPr>
          <p:cNvGrpSpPr/>
          <p:nvPr/>
        </p:nvGrpSpPr>
        <p:grpSpPr>
          <a:xfrm>
            <a:off x="195005" y="1075031"/>
            <a:ext cx="11585315" cy="1460622"/>
            <a:chOff x="195005" y="1075031"/>
            <a:chExt cx="11585315" cy="1460622"/>
          </a:xfrm>
        </p:grpSpPr>
        <p:sp>
          <p:nvSpPr>
            <p:cNvPr id="14" name="矢印: 右 13">
              <a:extLst>
                <a:ext uri="{FF2B5EF4-FFF2-40B4-BE49-F238E27FC236}">
                  <a16:creationId xmlns:a16="http://schemas.microsoft.com/office/drawing/2014/main" id="{A3779277-9E0E-8DC2-108D-561D88FF3377}"/>
                </a:ext>
              </a:extLst>
            </p:cNvPr>
            <p:cNvSpPr/>
            <p:nvPr/>
          </p:nvSpPr>
          <p:spPr>
            <a:xfrm>
              <a:off x="3828484" y="1878163"/>
              <a:ext cx="385912" cy="410323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31" name="グループ化 30">
              <a:extLst>
                <a:ext uri="{FF2B5EF4-FFF2-40B4-BE49-F238E27FC236}">
                  <a16:creationId xmlns:a16="http://schemas.microsoft.com/office/drawing/2014/main" id="{47215026-248D-3F9F-BA9F-04132C7FEBCF}"/>
                </a:ext>
              </a:extLst>
            </p:cNvPr>
            <p:cNvGrpSpPr/>
            <p:nvPr/>
          </p:nvGrpSpPr>
          <p:grpSpPr>
            <a:xfrm>
              <a:off x="4195806" y="1361756"/>
              <a:ext cx="3539460" cy="1167485"/>
              <a:chOff x="4195806" y="1361756"/>
              <a:chExt cx="3539460" cy="1167485"/>
            </a:xfrm>
          </p:grpSpPr>
          <p:pic>
            <p:nvPicPr>
              <p:cNvPr id="15" name="図 14">
                <a:extLst>
                  <a:ext uri="{FF2B5EF4-FFF2-40B4-BE49-F238E27FC236}">
                    <a16:creationId xmlns:a16="http://schemas.microsoft.com/office/drawing/2014/main" id="{519FC5E2-AF56-14E0-CF9A-716B4C99593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1854" t="45171" r="73473" b="50640"/>
              <a:stretch/>
            </p:blipFill>
            <p:spPr>
              <a:xfrm>
                <a:off x="4727304" y="1766579"/>
                <a:ext cx="3007962" cy="630000"/>
              </a:xfrm>
              <a:prstGeom prst="rect">
                <a:avLst/>
              </a:prstGeom>
            </p:spPr>
          </p:pic>
          <p:cxnSp>
            <p:nvCxnSpPr>
              <p:cNvPr id="16" name="直線矢印コネクタ 15">
                <a:extLst>
                  <a:ext uri="{FF2B5EF4-FFF2-40B4-BE49-F238E27FC236}">
                    <a16:creationId xmlns:a16="http://schemas.microsoft.com/office/drawing/2014/main" id="{FA96F3DB-83DE-B6AD-5A22-197C26609E14}"/>
                  </a:ext>
                </a:extLst>
              </p:cNvPr>
              <p:cNvCxnSpPr/>
              <p:nvPr/>
            </p:nvCxnSpPr>
            <p:spPr>
              <a:xfrm>
                <a:off x="4616002" y="1747648"/>
                <a:ext cx="0" cy="666000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headEnd type="triangle" w="lg" len="lg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6C76FBA8-95CA-7725-45F7-7898FD2BDF4E}"/>
                  </a:ext>
                </a:extLst>
              </p:cNvPr>
              <p:cNvSpPr txBox="1"/>
              <p:nvPr/>
            </p:nvSpPr>
            <p:spPr>
              <a:xfrm rot="16200000">
                <a:off x="3939646" y="1872972"/>
                <a:ext cx="91242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2000" b="1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14</a:t>
                </a:r>
                <a:r>
                  <a:rPr kumimoji="1" lang="en-US" altLang="ja-JP" sz="2000" b="1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mm</a:t>
                </a:r>
                <a:endParaRPr kumimoji="1" lang="ja-JP" altLang="en-US" sz="20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8C733641-043B-B50F-DA45-E45523499CEE}"/>
                  </a:ext>
                </a:extLst>
              </p:cNvPr>
              <p:cNvSpPr txBox="1"/>
              <p:nvPr/>
            </p:nvSpPr>
            <p:spPr>
              <a:xfrm>
                <a:off x="4748796" y="1361756"/>
                <a:ext cx="147508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Inj.</a:t>
                </a:r>
                <a:r>
                  <a:rPr kumimoji="1" lang="en-US" altLang="ja-JP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kumimoji="1" lang="en-US" altLang="ja-JP" dirty="0">
                    <a:solidFill>
                      <a:srgbClr val="FF0000"/>
                    </a:solidFill>
                    <a:latin typeface="Symbol" panose="05050102010706020507" pitchFamily="18" charset="2"/>
                    <a:cs typeface="Calibri" panose="020F0502020204030204" pitchFamily="34" charset="0"/>
                  </a:rPr>
                  <a:t>b</a:t>
                </a:r>
                <a:r>
                  <a:rPr kumimoji="1" lang="en-US" altLang="ja-JP" baseline="-25000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y</a:t>
                </a:r>
                <a:r>
                  <a:rPr kumimoji="1" lang="en-US" altLang="ja-JP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= 2.2 m</a:t>
                </a:r>
              </a:p>
            </p:txBody>
          </p:sp>
          <p:sp>
            <p:nvSpPr>
              <p:cNvPr id="9" name="楕円 8">
                <a:extLst>
                  <a:ext uri="{FF2B5EF4-FFF2-40B4-BE49-F238E27FC236}">
                    <a16:creationId xmlns:a16="http://schemas.microsoft.com/office/drawing/2014/main" id="{5FBE62F4-1B73-825B-B947-FDC40CDCE8DA}"/>
                  </a:ext>
                </a:extLst>
              </p:cNvPr>
              <p:cNvSpPr/>
              <p:nvPr/>
            </p:nvSpPr>
            <p:spPr>
              <a:xfrm>
                <a:off x="6811597" y="1812170"/>
                <a:ext cx="900000" cy="540000"/>
              </a:xfrm>
              <a:prstGeom prst="ellipse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32" name="グループ化 31">
              <a:extLst>
                <a:ext uri="{FF2B5EF4-FFF2-40B4-BE49-F238E27FC236}">
                  <a16:creationId xmlns:a16="http://schemas.microsoft.com/office/drawing/2014/main" id="{CE8A607A-9911-1FAB-4321-3C99C9078826}"/>
                </a:ext>
              </a:extLst>
            </p:cNvPr>
            <p:cNvGrpSpPr/>
            <p:nvPr/>
          </p:nvGrpSpPr>
          <p:grpSpPr>
            <a:xfrm>
              <a:off x="195005" y="1075031"/>
              <a:ext cx="3578934" cy="1331090"/>
              <a:chOff x="195005" y="1075031"/>
              <a:chExt cx="3578934" cy="1331090"/>
            </a:xfrm>
          </p:grpSpPr>
          <p:grpSp>
            <p:nvGrpSpPr>
              <p:cNvPr id="12" name="グループ化 11">
                <a:extLst>
                  <a:ext uri="{FF2B5EF4-FFF2-40B4-BE49-F238E27FC236}">
                    <a16:creationId xmlns:a16="http://schemas.microsoft.com/office/drawing/2014/main" id="{23EC190E-3651-0766-9387-44E6D0A251EB}"/>
                  </a:ext>
                </a:extLst>
              </p:cNvPr>
              <p:cNvGrpSpPr/>
              <p:nvPr/>
            </p:nvGrpSpPr>
            <p:grpSpPr>
              <a:xfrm>
                <a:off x="195005" y="1094191"/>
                <a:ext cx="3578934" cy="1311930"/>
                <a:chOff x="130528" y="645852"/>
                <a:chExt cx="3578934" cy="1311930"/>
              </a:xfrm>
            </p:grpSpPr>
            <p:pic>
              <p:nvPicPr>
                <p:cNvPr id="19" name="図 18">
                  <a:extLst>
                    <a:ext uri="{FF2B5EF4-FFF2-40B4-BE49-F238E27FC236}">
                      <a16:creationId xmlns:a16="http://schemas.microsoft.com/office/drawing/2014/main" id="{7F70CEC2-3AD0-E419-8258-CEED3E16EBF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/>
                <a:srcRect l="36263" t="2987" r="38602" b="90595"/>
                <a:stretch/>
              </p:blipFill>
              <p:spPr>
                <a:xfrm>
                  <a:off x="701500" y="1039782"/>
                  <a:ext cx="3007962" cy="907200"/>
                </a:xfrm>
                <a:prstGeom prst="rect">
                  <a:avLst/>
                </a:prstGeom>
              </p:spPr>
            </p:pic>
            <p:sp>
              <p:nvSpPr>
                <p:cNvPr id="20" name="テキスト ボックス 19">
                  <a:extLst>
                    <a:ext uri="{FF2B5EF4-FFF2-40B4-BE49-F238E27FC236}">
                      <a16:creationId xmlns:a16="http://schemas.microsoft.com/office/drawing/2014/main" id="{D684007E-02A5-5F3B-5358-EF6697659EA8}"/>
                    </a:ext>
                  </a:extLst>
                </p:cNvPr>
                <p:cNvSpPr txBox="1"/>
                <p:nvPr/>
              </p:nvSpPr>
              <p:spPr>
                <a:xfrm rot="16200000">
                  <a:off x="-125632" y="1301512"/>
                  <a:ext cx="912429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en-US" altLang="ja-JP" sz="2000" b="1" dirty="0">
                      <a:solidFill>
                        <a:srgbClr val="FF0000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20 mm</a:t>
                  </a:r>
                  <a:endParaRPr kumimoji="1" lang="ja-JP" altLang="en-US" sz="2000" b="1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cxnSp>
              <p:nvCxnSpPr>
                <p:cNvPr id="21" name="直線矢印コネクタ 20">
                  <a:extLst>
                    <a:ext uri="{FF2B5EF4-FFF2-40B4-BE49-F238E27FC236}">
                      <a16:creationId xmlns:a16="http://schemas.microsoft.com/office/drawing/2014/main" id="{74C5750C-317C-EBB9-3CA3-26335D5F7631}"/>
                    </a:ext>
                  </a:extLst>
                </p:cNvPr>
                <p:cNvCxnSpPr/>
                <p:nvPr/>
              </p:nvCxnSpPr>
              <p:spPr>
                <a:xfrm>
                  <a:off x="584734" y="1039782"/>
                  <a:ext cx="0" cy="91800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headEnd type="triangle" w="lg" len="lg"/>
                  <a:tailEnd type="triangle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2" name="テキスト ボックス 21">
                  <a:extLst>
                    <a:ext uri="{FF2B5EF4-FFF2-40B4-BE49-F238E27FC236}">
                      <a16:creationId xmlns:a16="http://schemas.microsoft.com/office/drawing/2014/main" id="{315D4D85-A19E-123C-B636-24B647332C28}"/>
                    </a:ext>
                  </a:extLst>
                </p:cNvPr>
                <p:cNvSpPr txBox="1"/>
                <p:nvPr/>
              </p:nvSpPr>
              <p:spPr>
                <a:xfrm>
                  <a:off x="635048" y="645852"/>
                  <a:ext cx="130035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ja-JP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Inj.</a:t>
                  </a:r>
                  <a:r>
                    <a:rPr kumimoji="1" lang="en-US" altLang="ja-JP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 </a:t>
                  </a:r>
                  <a:r>
                    <a:rPr kumimoji="1" lang="en-US" altLang="ja-JP" dirty="0">
                      <a:latin typeface="Symbol" panose="05050102010706020507" pitchFamily="18" charset="2"/>
                      <a:cs typeface="Calibri" panose="020F0502020204030204" pitchFamily="34" charset="0"/>
                    </a:rPr>
                    <a:t>b</a:t>
                  </a:r>
                  <a:r>
                    <a:rPr kumimoji="1" lang="en-US" altLang="ja-JP" baseline="-25000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y</a:t>
                  </a:r>
                  <a:r>
                    <a:rPr kumimoji="1" lang="en-US" altLang="ja-JP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 = 8 m</a:t>
                  </a:r>
                </a:p>
              </p:txBody>
            </p:sp>
          </p:grpSp>
          <p:sp>
            <p:nvSpPr>
              <p:cNvPr id="8" name="楕円 7">
                <a:extLst>
                  <a:ext uri="{FF2B5EF4-FFF2-40B4-BE49-F238E27FC236}">
                    <a16:creationId xmlns:a16="http://schemas.microsoft.com/office/drawing/2014/main" id="{597E4978-55C9-CE5F-BB09-6EB8D4BC9C6B}"/>
                  </a:ext>
                </a:extLst>
              </p:cNvPr>
              <p:cNvSpPr/>
              <p:nvPr/>
            </p:nvSpPr>
            <p:spPr>
              <a:xfrm>
                <a:off x="2859762" y="1505954"/>
                <a:ext cx="900000" cy="864000"/>
              </a:xfrm>
              <a:prstGeom prst="ellipse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72D4DA32-B041-998B-DB26-9705999253F3}"/>
                  </a:ext>
                </a:extLst>
              </p:cNvPr>
              <p:cNvSpPr txBox="1"/>
              <p:nvPr/>
            </p:nvSpPr>
            <p:spPr>
              <a:xfrm>
                <a:off x="2347639" y="1075031"/>
                <a:ext cx="96212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Inj. beam</a:t>
                </a:r>
                <a:endParaRPr kumimoji="1" lang="ja-JP" altLang="en-US" sz="16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11" name="直線矢印コネクタ 10">
                <a:extLst>
                  <a:ext uri="{FF2B5EF4-FFF2-40B4-BE49-F238E27FC236}">
                    <a16:creationId xmlns:a16="http://schemas.microsoft.com/office/drawing/2014/main" id="{EA8F6F9D-F40A-1781-BEA5-0A43D4F0A8D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12635" y="1353604"/>
                <a:ext cx="193934" cy="192818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4" name="矢印: 右 23">
              <a:extLst>
                <a:ext uri="{FF2B5EF4-FFF2-40B4-BE49-F238E27FC236}">
                  <a16:creationId xmlns:a16="http://schemas.microsoft.com/office/drawing/2014/main" id="{FB41FDC1-0AEE-82AC-D94B-5606332EFC94}"/>
                </a:ext>
              </a:extLst>
            </p:cNvPr>
            <p:cNvSpPr/>
            <p:nvPr/>
          </p:nvSpPr>
          <p:spPr>
            <a:xfrm>
              <a:off x="7759755" y="1870058"/>
              <a:ext cx="524749" cy="523220"/>
            </a:xfrm>
            <a:prstGeom prst="rightArrow">
              <a:avLst/>
            </a:prstGeom>
            <a:solidFill>
              <a:srgbClr val="FF00FF"/>
            </a:solidFill>
            <a:ln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30" name="グループ化 29">
              <a:extLst>
                <a:ext uri="{FF2B5EF4-FFF2-40B4-BE49-F238E27FC236}">
                  <a16:creationId xmlns:a16="http://schemas.microsoft.com/office/drawing/2014/main" id="{9CD87220-1A1F-42DA-C412-CA5741E92527}"/>
                </a:ext>
              </a:extLst>
            </p:cNvPr>
            <p:cNvGrpSpPr/>
            <p:nvPr/>
          </p:nvGrpSpPr>
          <p:grpSpPr>
            <a:xfrm>
              <a:off x="8244376" y="1411052"/>
              <a:ext cx="3535944" cy="1124601"/>
              <a:chOff x="8308174" y="1411052"/>
              <a:chExt cx="3535944" cy="1124601"/>
            </a:xfrm>
          </p:grpSpPr>
          <p:grpSp>
            <p:nvGrpSpPr>
              <p:cNvPr id="28" name="グループ化 27">
                <a:extLst>
                  <a:ext uri="{FF2B5EF4-FFF2-40B4-BE49-F238E27FC236}">
                    <a16:creationId xmlns:a16="http://schemas.microsoft.com/office/drawing/2014/main" id="{12D01BD9-3552-C4C7-4545-28698B987F6F}"/>
                  </a:ext>
                </a:extLst>
              </p:cNvPr>
              <p:cNvGrpSpPr/>
              <p:nvPr/>
            </p:nvGrpSpPr>
            <p:grpSpPr>
              <a:xfrm>
                <a:off x="8308174" y="1411052"/>
                <a:ext cx="3535944" cy="1124601"/>
                <a:chOff x="8308174" y="1411052"/>
                <a:chExt cx="3535944" cy="1124601"/>
              </a:xfrm>
            </p:grpSpPr>
            <p:pic>
              <p:nvPicPr>
                <p:cNvPr id="23" name="図 22">
                  <a:extLst>
                    <a:ext uri="{FF2B5EF4-FFF2-40B4-BE49-F238E27FC236}">
                      <a16:creationId xmlns:a16="http://schemas.microsoft.com/office/drawing/2014/main" id="{780B0B2D-FE81-8928-8C25-213F4C9D6EC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/>
                <a:srcRect l="1854" t="45171" r="73473" b="50640"/>
                <a:stretch/>
              </p:blipFill>
              <p:spPr>
                <a:xfrm>
                  <a:off x="8836156" y="1825093"/>
                  <a:ext cx="3007962" cy="540000"/>
                </a:xfrm>
                <a:prstGeom prst="rect">
                  <a:avLst/>
                </a:prstGeom>
              </p:spPr>
            </p:pic>
            <p:cxnSp>
              <p:nvCxnSpPr>
                <p:cNvPr id="25" name="直線矢印コネクタ 24">
                  <a:extLst>
                    <a:ext uri="{FF2B5EF4-FFF2-40B4-BE49-F238E27FC236}">
                      <a16:creationId xmlns:a16="http://schemas.microsoft.com/office/drawing/2014/main" id="{7F321ADC-E8A4-5A26-947F-D20563D160D6}"/>
                    </a:ext>
                  </a:extLst>
                </p:cNvPr>
                <p:cNvCxnSpPr/>
                <p:nvPr/>
              </p:nvCxnSpPr>
              <p:spPr>
                <a:xfrm>
                  <a:off x="8728370" y="1794744"/>
                  <a:ext cx="0" cy="576000"/>
                </a:xfrm>
                <a:prstGeom prst="straightConnector1">
                  <a:avLst/>
                </a:prstGeom>
                <a:ln>
                  <a:solidFill>
                    <a:srgbClr val="FF00FF"/>
                  </a:solidFill>
                  <a:headEnd type="triangle" w="lg" len="lg"/>
                  <a:tailEnd type="triangle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6" name="テキスト ボックス 25">
                  <a:extLst>
                    <a:ext uri="{FF2B5EF4-FFF2-40B4-BE49-F238E27FC236}">
                      <a16:creationId xmlns:a16="http://schemas.microsoft.com/office/drawing/2014/main" id="{645F94D2-5689-17DE-E55D-2EEC5A56A30F}"/>
                    </a:ext>
                  </a:extLst>
                </p:cNvPr>
                <p:cNvSpPr txBox="1"/>
                <p:nvPr/>
              </p:nvSpPr>
              <p:spPr>
                <a:xfrm rot="16200000">
                  <a:off x="8048808" y="1876178"/>
                  <a:ext cx="918841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ja-JP" sz="2000" b="1" dirty="0">
                      <a:solidFill>
                        <a:srgbClr val="FF00FF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12</a:t>
                  </a:r>
                  <a:r>
                    <a:rPr kumimoji="1" lang="en-US" altLang="ja-JP" sz="2000" b="1" dirty="0">
                      <a:solidFill>
                        <a:srgbClr val="FF00FF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 mm</a:t>
                  </a:r>
                  <a:endParaRPr kumimoji="1" lang="ja-JP" altLang="en-US" sz="2000" b="1" dirty="0">
                    <a:solidFill>
                      <a:srgbClr val="FF00FF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7" name="テキスト ボックス 26">
                  <a:extLst>
                    <a:ext uri="{FF2B5EF4-FFF2-40B4-BE49-F238E27FC236}">
                      <a16:creationId xmlns:a16="http://schemas.microsoft.com/office/drawing/2014/main" id="{A5098AF7-91B9-13DB-0897-F5B61493A342}"/>
                    </a:ext>
                  </a:extLst>
                </p:cNvPr>
                <p:cNvSpPr txBox="1"/>
                <p:nvPr/>
              </p:nvSpPr>
              <p:spPr>
                <a:xfrm>
                  <a:off x="8775905" y="1411052"/>
                  <a:ext cx="146867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ja-JP" dirty="0">
                      <a:solidFill>
                        <a:srgbClr val="FF00FF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Inj.</a:t>
                  </a:r>
                  <a:r>
                    <a:rPr kumimoji="1" lang="en-US" altLang="ja-JP" dirty="0">
                      <a:solidFill>
                        <a:srgbClr val="FF00FF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 </a:t>
                  </a:r>
                  <a:r>
                    <a:rPr kumimoji="1" lang="en-US" altLang="ja-JP" dirty="0">
                      <a:solidFill>
                        <a:srgbClr val="FF00FF"/>
                      </a:solidFill>
                      <a:latin typeface="Symbol" panose="05050102010706020507" pitchFamily="18" charset="2"/>
                      <a:cs typeface="Calibri" panose="020F0502020204030204" pitchFamily="34" charset="0"/>
                    </a:rPr>
                    <a:t>b</a:t>
                  </a:r>
                  <a:r>
                    <a:rPr kumimoji="1" lang="en-US" altLang="ja-JP" baseline="-25000" dirty="0">
                      <a:solidFill>
                        <a:srgbClr val="FF00FF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y</a:t>
                  </a:r>
                  <a:r>
                    <a:rPr kumimoji="1" lang="en-US" altLang="ja-JP" dirty="0">
                      <a:solidFill>
                        <a:srgbClr val="FF00FF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 = </a:t>
                  </a:r>
                  <a:r>
                    <a:rPr lang="en-US" altLang="ja-JP" dirty="0">
                      <a:solidFill>
                        <a:srgbClr val="FF00FF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&lt; 2 </a:t>
                  </a:r>
                  <a:r>
                    <a:rPr kumimoji="1" lang="en-US" altLang="ja-JP" dirty="0">
                      <a:solidFill>
                        <a:srgbClr val="FF00FF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m</a:t>
                  </a:r>
                </a:p>
              </p:txBody>
            </p:sp>
          </p:grpSp>
          <p:sp>
            <p:nvSpPr>
              <p:cNvPr id="29" name="楕円 28">
                <a:extLst>
                  <a:ext uri="{FF2B5EF4-FFF2-40B4-BE49-F238E27FC236}">
                    <a16:creationId xmlns:a16="http://schemas.microsoft.com/office/drawing/2014/main" id="{80236638-58BA-E6B8-EE68-1D033878E0B4}"/>
                  </a:ext>
                </a:extLst>
              </p:cNvPr>
              <p:cNvSpPr/>
              <p:nvPr/>
            </p:nvSpPr>
            <p:spPr>
              <a:xfrm>
                <a:off x="10922406" y="1825558"/>
                <a:ext cx="900000" cy="540000"/>
              </a:xfrm>
              <a:prstGeom prst="ellipse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4C848B21-301D-824B-492C-EF0E46134E3F}"/>
              </a:ext>
            </a:extLst>
          </p:cNvPr>
          <p:cNvSpPr txBox="1"/>
          <p:nvPr/>
        </p:nvSpPr>
        <p:spPr>
          <a:xfrm>
            <a:off x="5368682" y="2477841"/>
            <a:ext cx="15456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Since 2022</a:t>
            </a:r>
            <a:endParaRPr kumimoji="1" lang="ja-JP" alt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E8CDD338-6204-4E8A-30B8-709FF7134687}"/>
              </a:ext>
            </a:extLst>
          </p:cNvPr>
          <p:cNvSpPr txBox="1"/>
          <p:nvPr/>
        </p:nvSpPr>
        <p:spPr>
          <a:xfrm>
            <a:off x="8899070" y="2442170"/>
            <a:ext cx="2754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rgbClr val="FF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Test run from Feb. 18, 2026</a:t>
            </a:r>
            <a:endParaRPr kumimoji="1" lang="ja-JP" altLang="en-US" dirty="0">
              <a:solidFill>
                <a:srgbClr val="FF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F2B6C274-5A38-C2D4-EE11-D3A788F6E54E}"/>
              </a:ext>
            </a:extLst>
          </p:cNvPr>
          <p:cNvSpPr txBox="1"/>
          <p:nvPr/>
        </p:nvSpPr>
        <p:spPr>
          <a:xfrm>
            <a:off x="765977" y="3260355"/>
            <a:ext cx="860190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Current Carbon foil in service has a satisfactory longer lifetime at high-intensity operation.</a:t>
            </a:r>
          </a:p>
          <a:p>
            <a:r>
              <a:rPr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Ideally, almost no missing foil H- exists for the current vertical foil size of 14 mm.</a:t>
            </a:r>
          </a:p>
          <a:p>
            <a:r>
              <a:rPr kumimoji="1"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Foil degradation become</a:t>
            </a:r>
            <a:r>
              <a:rPr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 prominent when supporting fibers are broken.</a:t>
            </a:r>
          </a:p>
          <a:p>
            <a:r>
              <a:rPr kumimoji="1"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 have a scope t</a:t>
            </a:r>
            <a:r>
              <a:rPr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 reduce vertical size from 14 to 12 mm without any significant </a:t>
            </a:r>
          </a:p>
          <a:p>
            <a:r>
              <a:rPr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increase of the missing H- component. </a:t>
            </a:r>
            <a:r>
              <a:rPr kumimoji="1"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</a:p>
          <a:p>
            <a:r>
              <a:rPr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Foil scattering uncontrolled beam loss can be further 10% reduce.</a:t>
            </a:r>
            <a:endParaRPr kumimoji="1" lang="ja-JP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0236D0F-A8CD-F48C-0BF3-A4867BDD7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SC 2026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03961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日付プレースホルダー 5">
            <a:extLst>
              <a:ext uri="{FF2B5EF4-FFF2-40B4-BE49-F238E27FC236}">
                <a16:creationId xmlns:a16="http://schemas.microsoft.com/office/drawing/2014/main" id="{04C2E0CA-8BCE-ACCF-8592-67A4B256E50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8683" y="6404754"/>
            <a:ext cx="2743200" cy="365125"/>
          </a:xfrm>
        </p:spPr>
        <p:txBody>
          <a:bodyPr/>
          <a:lstStyle/>
          <a:p>
            <a:r>
              <a:rPr kumimoji="1" lang="en-US" altLang="ja-JP" dirty="0"/>
              <a:t>P.K. Saha @ PASJ 2024</a:t>
            </a:r>
            <a:endParaRPr kumimoji="1" lang="ja-JP" altLang="en-US" dirty="0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39074C57-56FC-08D2-F7D4-2B5F1D6F8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81436" y="6411768"/>
            <a:ext cx="2743200" cy="365125"/>
          </a:xfrm>
        </p:spPr>
        <p:txBody>
          <a:bodyPr/>
          <a:lstStyle/>
          <a:p>
            <a:fld id="{EE0678A1-C4CF-45A3-B624-55BDE24E6FE7}" type="slidenum">
              <a:rPr kumimoji="1" lang="ja-JP" altLang="en-US" smtClean="0"/>
              <a:t>20</a:t>
            </a:fld>
            <a:endParaRPr kumimoji="1"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2CC145D-85F7-6A14-DBC0-3EE3C90D2A22}"/>
              </a:ext>
            </a:extLst>
          </p:cNvPr>
          <p:cNvSpPr txBox="1"/>
          <p:nvPr/>
        </p:nvSpPr>
        <p:spPr>
          <a:xfrm>
            <a:off x="2685490" y="165209"/>
            <a:ext cx="71075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b="1" u="sng" dirty="0">
                <a:solidFill>
                  <a:srgbClr val="009900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LP and TP optimization schemes at 1 MW</a:t>
            </a:r>
            <a:endParaRPr kumimoji="1" lang="ja-JP" altLang="en-US" sz="2800" b="1" u="sng" dirty="0">
              <a:solidFill>
                <a:srgbClr val="009900"/>
              </a:solidFill>
              <a:latin typeface="Book Antiqua" panose="0204060205030503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142A89ED-6B47-DC38-145C-ABF1C21E94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407" y="90802"/>
            <a:ext cx="1368000" cy="538903"/>
          </a:xfrm>
          <a:prstGeom prst="rect">
            <a:avLst/>
          </a:prstGeom>
        </p:spPr>
      </p:pic>
      <p:pic>
        <p:nvPicPr>
          <p:cNvPr id="16" name="図 15" descr="ダイアグラム&#10;&#10;自動的に生成された説明">
            <a:extLst>
              <a:ext uri="{FF2B5EF4-FFF2-40B4-BE49-F238E27FC236}">
                <a16:creationId xmlns:a16="http://schemas.microsoft.com/office/drawing/2014/main" id="{D0386CD6-7BFF-7194-C2FF-7A6A2F72A8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880" y="1631065"/>
            <a:ext cx="3215919" cy="1653683"/>
          </a:xfrm>
          <a:prstGeom prst="rect">
            <a:avLst/>
          </a:prstGeom>
        </p:spPr>
      </p:pic>
      <p:pic>
        <p:nvPicPr>
          <p:cNvPr id="25" name="図 24" descr="カラフルな光の線&#10;&#10;中程度の精度で自動的に生成された説明">
            <a:extLst>
              <a:ext uri="{FF2B5EF4-FFF2-40B4-BE49-F238E27FC236}">
                <a16:creationId xmlns:a16="http://schemas.microsoft.com/office/drawing/2014/main" id="{D149B7F3-1BD9-E5BA-3FC6-1CC810B541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9545" y="1438584"/>
            <a:ext cx="2657141" cy="1800000"/>
          </a:xfrm>
          <a:prstGeom prst="rect">
            <a:avLst/>
          </a:prstGeom>
        </p:spPr>
      </p:pic>
      <p:pic>
        <p:nvPicPr>
          <p:cNvPr id="27" name="図 26" descr="ダイアグラム&#10;&#10;自動的に生成された説明">
            <a:extLst>
              <a:ext uri="{FF2B5EF4-FFF2-40B4-BE49-F238E27FC236}">
                <a16:creationId xmlns:a16="http://schemas.microsoft.com/office/drawing/2014/main" id="{2DB6AB11-28AB-6200-F67D-C299904D61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7916" y="1114458"/>
            <a:ext cx="2097416" cy="1980000"/>
          </a:xfrm>
          <a:prstGeom prst="rect">
            <a:avLst/>
          </a:prstGeom>
        </p:spPr>
      </p:pic>
      <p:pic>
        <p:nvPicPr>
          <p:cNvPr id="29" name="図 28" descr="レーザー が含まれている画像&#10;&#10;自動的に生成された説明">
            <a:extLst>
              <a:ext uri="{FF2B5EF4-FFF2-40B4-BE49-F238E27FC236}">
                <a16:creationId xmlns:a16="http://schemas.microsoft.com/office/drawing/2014/main" id="{115A95D3-AB0C-D4D1-4958-59567E66A89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1268" y="3783438"/>
            <a:ext cx="1980000" cy="1980000"/>
          </a:xfrm>
          <a:prstGeom prst="rect">
            <a:avLst/>
          </a:prstGeom>
        </p:spPr>
      </p:pic>
      <p:pic>
        <p:nvPicPr>
          <p:cNvPr id="35" name="図 34" descr="光 が含まれている画像&#10;&#10;自動的に生成された説明">
            <a:extLst>
              <a:ext uri="{FF2B5EF4-FFF2-40B4-BE49-F238E27FC236}">
                <a16:creationId xmlns:a16="http://schemas.microsoft.com/office/drawing/2014/main" id="{B8CF5B56-5A26-4B23-DEDC-CB90D873275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3983" y="3873438"/>
            <a:ext cx="2880000" cy="1620000"/>
          </a:xfrm>
          <a:prstGeom prst="rect">
            <a:avLst/>
          </a:prstGeom>
        </p:spPr>
      </p:pic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6764A99D-2A73-4B03-5112-AA8D16AC3091}"/>
              </a:ext>
            </a:extLst>
          </p:cNvPr>
          <p:cNvSpPr txBox="1"/>
          <p:nvPr/>
        </p:nvSpPr>
        <p:spPr>
          <a:xfrm>
            <a:off x="1226118" y="919729"/>
            <a:ext cx="20267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u="sng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LP optimization: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10A64696-05E7-9D40-E292-EEB331A490E6}"/>
              </a:ext>
            </a:extLst>
          </p:cNvPr>
          <p:cNvSpPr txBox="1"/>
          <p:nvPr/>
        </p:nvSpPr>
        <p:spPr>
          <a:xfrm>
            <a:off x="4733748" y="854189"/>
            <a:ext cx="20267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b="1" u="sng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kumimoji="1" lang="en-US" altLang="ja-JP" sz="2000" b="1" u="sng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P optimization:</a:t>
            </a:r>
          </a:p>
        </p:txBody>
      </p:sp>
      <p:grpSp>
        <p:nvGrpSpPr>
          <p:cNvPr id="44" name="グループ化 43">
            <a:extLst>
              <a:ext uri="{FF2B5EF4-FFF2-40B4-BE49-F238E27FC236}">
                <a16:creationId xmlns:a16="http://schemas.microsoft.com/office/drawing/2014/main" id="{11CA364F-1B3D-92D2-8845-432E8F5A07AD}"/>
              </a:ext>
            </a:extLst>
          </p:cNvPr>
          <p:cNvGrpSpPr/>
          <p:nvPr/>
        </p:nvGrpSpPr>
        <p:grpSpPr>
          <a:xfrm>
            <a:off x="9181436" y="1508841"/>
            <a:ext cx="2743200" cy="1267998"/>
            <a:chOff x="9062695" y="1394670"/>
            <a:chExt cx="2743200" cy="126799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テキスト ボックス 38">
                  <a:extLst>
                    <a:ext uri="{FF2B5EF4-FFF2-40B4-BE49-F238E27FC236}">
                      <a16:creationId xmlns:a16="http://schemas.microsoft.com/office/drawing/2014/main" id="{38701B88-244B-2169-8A58-72D68068153E}"/>
                    </a:ext>
                  </a:extLst>
                </p:cNvPr>
                <p:cNvSpPr txBox="1"/>
                <p:nvPr/>
              </p:nvSpPr>
              <p:spPr>
                <a:xfrm>
                  <a:off x="9121140" y="1496937"/>
                  <a:ext cx="1106392" cy="54566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kumimoji="1" lang="en-US" altLang="ja-JP" sz="1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kumimoji="1" lang="en-US" altLang="ja-JP" sz="12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kumimoji="1" lang="en-US" altLang="ja-JP" sz="1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ja-JP" sz="12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kumimoji="1" lang="en-US" altLang="ja-JP" sz="1200" b="0" i="1" smtClean="0">
                                <a:latin typeface="Cambria Math" panose="02040503050406030204" pitchFamily="18" charset="0"/>
                              </a:rPr>
                              <m:t>𝑚𝑎𝑥</m:t>
                            </m:r>
                          </m:sub>
                        </m:sSub>
                        <m:rad>
                          <m:radPr>
                            <m:degHide m:val="on"/>
                            <m:ctrlPr>
                              <a:rPr kumimoji="1" lang="ja-JP" altLang="en-US" sz="120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f>
                              <m:fPr>
                                <m:ctrlPr>
                                  <a:rPr kumimoji="1" lang="en-US" altLang="ja-JP" sz="1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kumimoji="1" lang="en-US" altLang="ja-JP" sz="1200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num>
                              <m:den>
                                <m:r>
                                  <a:rPr kumimoji="1" lang="en-US" altLang="ja-JP" sz="1200" b="0" i="1" smtClean="0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den>
                            </m:f>
                            <m:r>
                              <a:rPr kumimoji="1" lang="en-US" altLang="ja-JP" sz="1200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  <m:r>
                              <a:rPr kumimoji="1" lang="en-US" altLang="ja-JP" sz="12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𝒇</m:t>
                            </m:r>
                          </m:e>
                        </m:rad>
                      </m:oMath>
                    </m:oMathPara>
                  </a14:m>
                  <a:endParaRPr kumimoji="1" lang="ja-JP" altLang="en-US" dirty="0"/>
                </a:p>
              </p:txBody>
            </p:sp>
          </mc:Choice>
          <mc:Fallback xmlns="">
            <p:sp>
              <p:nvSpPr>
                <p:cNvPr id="39" name="テキスト ボックス 38">
                  <a:extLst>
                    <a:ext uri="{FF2B5EF4-FFF2-40B4-BE49-F238E27FC236}">
                      <a16:creationId xmlns:a16="http://schemas.microsoft.com/office/drawing/2014/main" id="{38701B88-244B-2169-8A58-72D68068153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121140" y="1496937"/>
                  <a:ext cx="1106392" cy="545662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テキスト ボックス 39">
                  <a:extLst>
                    <a:ext uri="{FF2B5EF4-FFF2-40B4-BE49-F238E27FC236}">
                      <a16:creationId xmlns:a16="http://schemas.microsoft.com/office/drawing/2014/main" id="{FEECAA4D-209D-1B72-BFCB-931017F9CB62}"/>
                    </a:ext>
                  </a:extLst>
                </p:cNvPr>
                <p:cNvSpPr txBox="1"/>
                <p:nvPr/>
              </p:nvSpPr>
              <p:spPr>
                <a:xfrm>
                  <a:off x="10336438" y="1495959"/>
                  <a:ext cx="1311256" cy="54566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p>
                          <m:sSupPr>
                            <m:ctrlPr>
                              <a:rPr kumimoji="1" lang="en-US" altLang="ja-JP" sz="12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ja-JP" sz="1200" b="0" i="1" smtClean="0">
                                <a:latin typeface="Cambria Math" panose="02040503050406030204" pitchFamily="18" charset="0"/>
                              </a:rPr>
                              <m:t>;  </m:t>
                            </m:r>
                            <m:r>
                              <a:rPr kumimoji="1" lang="en-US" altLang="ja-JP" sz="12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kumimoji="1" lang="en-US" altLang="ja-JP" sz="1200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kumimoji="1" lang="en-US" altLang="ja-JP" sz="12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kumimoji="1" lang="en-US" altLang="ja-JP" sz="1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ja-JP" sz="12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kumimoji="1" lang="en-US" altLang="ja-JP" sz="1200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e>
                          <m:sub>
                            <m:r>
                              <a:rPr kumimoji="1" lang="en-US" altLang="ja-JP" sz="1200" b="0" i="1" smtClean="0">
                                <a:latin typeface="Cambria Math" panose="02040503050406030204" pitchFamily="18" charset="0"/>
                              </a:rPr>
                              <m:t>𝑚𝑎𝑥</m:t>
                            </m:r>
                          </m:sub>
                        </m:sSub>
                        <m:rad>
                          <m:radPr>
                            <m:degHide m:val="on"/>
                            <m:ctrlPr>
                              <a:rPr kumimoji="1" lang="ja-JP" altLang="en-US" sz="120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f>
                              <m:fPr>
                                <m:ctrlPr>
                                  <a:rPr kumimoji="1" lang="en-US" altLang="ja-JP" sz="1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kumimoji="1" lang="en-US" altLang="ja-JP" sz="1200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num>
                              <m:den>
                                <m:r>
                                  <a:rPr kumimoji="1" lang="en-US" altLang="ja-JP" sz="1200" b="0" i="1" smtClean="0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den>
                            </m:f>
                            <m:r>
                              <a:rPr kumimoji="1" lang="en-US" altLang="ja-JP" sz="1200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  <m:r>
                              <a:rPr kumimoji="1" lang="en-US" altLang="ja-JP" sz="12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𝒇</m:t>
                            </m:r>
                          </m:e>
                        </m:rad>
                      </m:oMath>
                    </m:oMathPara>
                  </a14:m>
                  <a:endParaRPr kumimoji="1" lang="ja-JP" altLang="en-US" dirty="0"/>
                </a:p>
              </p:txBody>
            </p:sp>
          </mc:Choice>
          <mc:Fallback xmlns="">
            <p:sp>
              <p:nvSpPr>
                <p:cNvPr id="40" name="テキスト ボックス 39">
                  <a:extLst>
                    <a:ext uri="{FF2B5EF4-FFF2-40B4-BE49-F238E27FC236}">
                      <a16:creationId xmlns:a16="http://schemas.microsoft.com/office/drawing/2014/main" id="{FEECAA4D-209D-1B72-BFCB-931017F9CB6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336438" y="1495959"/>
                  <a:ext cx="1311256" cy="545662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テキスト ボックス 40">
                  <a:extLst>
                    <a:ext uri="{FF2B5EF4-FFF2-40B4-BE49-F238E27FC236}">
                      <a16:creationId xmlns:a16="http://schemas.microsoft.com/office/drawing/2014/main" id="{63F46F3D-7181-1D71-A939-B50100C18F9A}"/>
                    </a:ext>
                  </a:extLst>
                </p:cNvPr>
                <p:cNvSpPr txBox="1"/>
                <p:nvPr/>
              </p:nvSpPr>
              <p:spPr>
                <a:xfrm>
                  <a:off x="10036823" y="2058273"/>
                  <a:ext cx="1588127" cy="54566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p>
                          <m:sSupPr>
                            <m:ctrlPr>
                              <a:rPr kumimoji="1" lang="en-US" altLang="ja-JP" sz="12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ja-JP" sz="12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kumimoji="1" lang="en-US" altLang="ja-JP" sz="1200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kumimoji="1" lang="en-US" altLang="ja-JP" sz="12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kumimoji="1" lang="en-US" altLang="ja-JP" sz="1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ja-JP" sz="12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kumimoji="1" lang="en-US" altLang="ja-JP" sz="12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kumimoji="1" lang="en-US" altLang="ja-JP" sz="1200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e>
                          <m:sub>
                            <m:r>
                              <a:rPr kumimoji="1" lang="en-US" altLang="ja-JP" sz="1200" b="0" i="1" smtClean="0">
                                <a:latin typeface="Cambria Math" panose="02040503050406030204" pitchFamily="18" charset="0"/>
                              </a:rPr>
                              <m:t>𝑚𝑎𝑥</m:t>
                            </m:r>
                          </m:sub>
                        </m:sSub>
                        <m:rad>
                          <m:radPr>
                            <m:degHide m:val="on"/>
                            <m:ctrlPr>
                              <a:rPr kumimoji="1" lang="ja-JP" altLang="en-US" sz="120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kumimoji="1" lang="en-US" altLang="ja-JP" sz="1200" b="0" i="1" smtClean="0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f>
                              <m:fPr>
                                <m:ctrlPr>
                                  <a:rPr kumimoji="1" lang="en-US" altLang="ja-JP" sz="1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kumimoji="1" lang="en-US" altLang="ja-JP" sz="1200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num>
                              <m:den>
                                <m:r>
                                  <a:rPr kumimoji="1" lang="en-US" altLang="ja-JP" sz="1200" b="0" i="1" smtClean="0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den>
                            </m:f>
                            <m:r>
                              <a:rPr kumimoji="1" lang="en-US" altLang="ja-JP" sz="1200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  <m:r>
                              <a:rPr kumimoji="1" lang="en-US" altLang="ja-JP" sz="12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𝒇</m:t>
                            </m:r>
                          </m:e>
                        </m:rad>
                      </m:oMath>
                    </m:oMathPara>
                  </a14:m>
                  <a:endParaRPr kumimoji="1" lang="ja-JP" altLang="en-US" dirty="0"/>
                </a:p>
              </p:txBody>
            </p:sp>
          </mc:Choice>
          <mc:Fallback xmlns="">
            <p:sp>
              <p:nvSpPr>
                <p:cNvPr id="41" name="テキスト ボックス 40">
                  <a:extLst>
                    <a:ext uri="{FF2B5EF4-FFF2-40B4-BE49-F238E27FC236}">
                      <a16:creationId xmlns:a16="http://schemas.microsoft.com/office/drawing/2014/main" id="{63F46F3D-7181-1D71-A939-B50100C18F9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036823" y="2058273"/>
                  <a:ext cx="1588127" cy="545662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テキスト ボックス 41">
                  <a:extLst>
                    <a:ext uri="{FF2B5EF4-FFF2-40B4-BE49-F238E27FC236}">
                      <a16:creationId xmlns:a16="http://schemas.microsoft.com/office/drawing/2014/main" id="{61C2613D-76B8-5C54-454A-EFD9868CFD4D}"/>
                    </a:ext>
                  </a:extLst>
                </p:cNvPr>
                <p:cNvSpPr txBox="1"/>
                <p:nvPr/>
              </p:nvSpPr>
              <p:spPr>
                <a:xfrm>
                  <a:off x="9151709" y="2200084"/>
                  <a:ext cx="525272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kumimoji="1" lang="en-US" altLang="ja-JP" sz="1200" b="0" dirty="0"/>
                    <a:t>y</a:t>
                  </a:r>
                  <a14:m>
                    <m:oMath xmlns:m="http://schemas.openxmlformats.org/officeDocument/2006/math">
                      <m:r>
                        <a:rPr kumimoji="1" lang="en-US" altLang="ja-JP" sz="12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kumimoji="1" lang="en-US" altLang="ja-JP" sz="1200" b="0" i="1" smtClean="0">
                          <a:latin typeface="Cambria Math" panose="02040503050406030204" pitchFamily="18" charset="0"/>
                        </a:rPr>
                        <m:t>=0 ; </m:t>
                      </m:r>
                    </m:oMath>
                  </a14:m>
                  <a:r>
                    <a:rPr kumimoji="1" lang="en-US" altLang="ja-JP" dirty="0"/>
                    <a:t> </a:t>
                  </a:r>
                  <a:endParaRPr kumimoji="1" lang="ja-JP" altLang="en-US" dirty="0"/>
                </a:p>
              </p:txBody>
            </p:sp>
          </mc:Choice>
          <mc:Fallback xmlns="">
            <p:sp>
              <p:nvSpPr>
                <p:cNvPr id="42" name="テキスト ボックス 41">
                  <a:extLst>
                    <a:ext uri="{FF2B5EF4-FFF2-40B4-BE49-F238E27FC236}">
                      <a16:creationId xmlns:a16="http://schemas.microsoft.com/office/drawing/2014/main" id="{61C2613D-76B8-5C54-454A-EFD9868CFD4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151709" y="2200084"/>
                  <a:ext cx="525272" cy="276999"/>
                </a:xfrm>
                <a:prstGeom prst="rect">
                  <a:avLst/>
                </a:prstGeom>
                <a:blipFill>
                  <a:blip r:embed="rId13"/>
                  <a:stretch>
                    <a:fillRect l="-18605" b="-24444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3" name="四角形: 角を丸くする 42">
              <a:extLst>
                <a:ext uri="{FF2B5EF4-FFF2-40B4-BE49-F238E27FC236}">
                  <a16:creationId xmlns:a16="http://schemas.microsoft.com/office/drawing/2014/main" id="{C3A0638B-E617-40A0-974B-57C67FB19D2D}"/>
                </a:ext>
              </a:extLst>
            </p:cNvPr>
            <p:cNvSpPr/>
            <p:nvPr/>
          </p:nvSpPr>
          <p:spPr>
            <a:xfrm>
              <a:off x="9062695" y="1394670"/>
              <a:ext cx="2743200" cy="1267998"/>
            </a:xfrm>
            <a:prstGeom prst="roundRect">
              <a:avLst/>
            </a:prstGeom>
            <a:noFill/>
            <a:ln w="19050">
              <a:solidFill>
                <a:srgbClr val="FF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cxnSp>
        <p:nvCxnSpPr>
          <p:cNvPr id="45" name="直線矢印コネクタ 44">
            <a:extLst>
              <a:ext uri="{FF2B5EF4-FFF2-40B4-BE49-F238E27FC236}">
                <a16:creationId xmlns:a16="http://schemas.microsoft.com/office/drawing/2014/main" id="{D4A0DA7F-E93F-42FD-73C9-D7F06DFE7E12}"/>
              </a:ext>
            </a:extLst>
          </p:cNvPr>
          <p:cNvCxnSpPr>
            <a:cxnSpLocks/>
          </p:cNvCxnSpPr>
          <p:nvPr/>
        </p:nvCxnSpPr>
        <p:spPr>
          <a:xfrm>
            <a:off x="7661518" y="1508841"/>
            <a:ext cx="1211369" cy="1166109"/>
          </a:xfrm>
          <a:prstGeom prst="straightConnector1">
            <a:avLst/>
          </a:prstGeom>
          <a:ln w="28575">
            <a:solidFill>
              <a:srgbClr val="FF0000"/>
            </a:solidFill>
            <a:prstDash val="sysDash"/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B9A49E71-056F-2605-E51A-1C31B964469A}"/>
              </a:ext>
            </a:extLst>
          </p:cNvPr>
          <p:cNvSpPr txBox="1"/>
          <p:nvPr/>
        </p:nvSpPr>
        <p:spPr>
          <a:xfrm>
            <a:off x="7340453" y="2478679"/>
            <a:ext cx="8707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</a:t>
            </a:r>
            <a:r>
              <a:rPr kumimoji="1" lang="en-US" altLang="ja-JP" sz="1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AB</a:t>
            </a:r>
            <a:endParaRPr kumimoji="1" lang="ja-JP" altLang="en-US" sz="14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AF71C6EA-652C-EF4D-7F43-63F68238DF26}"/>
              </a:ext>
            </a:extLst>
          </p:cNvPr>
          <p:cNvSpPr txBox="1"/>
          <p:nvPr/>
        </p:nvSpPr>
        <p:spPr>
          <a:xfrm rot="2700000">
            <a:off x="7636906" y="1787677"/>
            <a:ext cx="15071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Emittance exchange</a:t>
            </a:r>
            <a:endParaRPr kumimoji="1" lang="ja-JP" altLang="en-US" sz="1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BDC26DFB-44CD-A84C-7114-44FFB3DEF63F}"/>
              </a:ext>
            </a:extLst>
          </p:cNvPr>
          <p:cNvSpPr txBox="1"/>
          <p:nvPr/>
        </p:nvSpPr>
        <p:spPr>
          <a:xfrm>
            <a:off x="7286074" y="3133823"/>
            <a:ext cx="38662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unpainted area is filled by the SC effect </a:t>
            </a:r>
          </a:p>
          <a:p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emittance exchange </a:t>
            </a:r>
            <a:endParaRPr kumimoji="1" lang="ja-JP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AFB5A9E-BF05-2380-B05C-C25DFD6E8926}"/>
              </a:ext>
            </a:extLst>
          </p:cNvPr>
          <p:cNvSpPr txBox="1"/>
          <p:nvPr/>
        </p:nvSpPr>
        <p:spPr>
          <a:xfrm>
            <a:off x="4577584" y="3259367"/>
            <a:ext cx="23391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Slow variation of painting</a:t>
            </a:r>
            <a:endParaRPr kumimoji="1" lang="ja-JP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3A6B4D92-2960-780B-E20C-4F5C87AC1AA7}"/>
              </a:ext>
            </a:extLst>
          </p:cNvPr>
          <p:cNvGrpSpPr/>
          <p:nvPr/>
        </p:nvGrpSpPr>
        <p:grpSpPr>
          <a:xfrm>
            <a:off x="343064" y="3606253"/>
            <a:ext cx="3371820" cy="2679028"/>
            <a:chOff x="343064" y="3760198"/>
            <a:chExt cx="3371820" cy="2679028"/>
          </a:xfrm>
        </p:grpSpPr>
        <p:pic>
          <p:nvPicPr>
            <p:cNvPr id="22" name="図 21" descr="花の模様と文字の加工写真&#10;&#10;中程度の精度で自動的に生成された説明">
              <a:extLst>
                <a:ext uri="{FF2B5EF4-FFF2-40B4-BE49-F238E27FC236}">
                  <a16:creationId xmlns:a16="http://schemas.microsoft.com/office/drawing/2014/main" id="{B46320DB-C199-BACA-85AD-6A18C09FEBE5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1990" y="3779558"/>
              <a:ext cx="2828568" cy="1980000"/>
            </a:xfrm>
            <a:prstGeom prst="rect">
              <a:avLst/>
            </a:prstGeom>
          </p:spPr>
        </p:pic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E3AC14DE-D3DC-601B-853D-3A4933420AA4}"/>
                </a:ext>
              </a:extLst>
            </p:cNvPr>
            <p:cNvSpPr txBox="1"/>
            <p:nvPr/>
          </p:nvSpPr>
          <p:spPr>
            <a:xfrm>
              <a:off x="343064" y="5854451"/>
              <a:ext cx="337182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Beam loss occurred due to large </a:t>
              </a:r>
              <a:r>
                <a:rPr kumimoji="1" lang="en-US" altLang="ja-JP" sz="1600" dirty="0">
                  <a:latin typeface="Symbol" panose="05050102010706020507" pitchFamily="18" charset="2"/>
                  <a:cs typeface="Calibri" panose="020F0502020204030204" pitchFamily="34" charset="0"/>
                </a:rPr>
                <a:t>D</a:t>
              </a:r>
              <a:r>
                <a:rPr kumimoji="1" lang="en-US" altLang="ja-JP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p/p.</a:t>
              </a:r>
            </a:p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en-US" altLang="ja-JP" sz="1600" dirty="0">
                  <a:solidFill>
                    <a:srgbClr val="0099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Reduced by LP optimization</a:t>
              </a:r>
              <a:endParaRPr kumimoji="1" lang="ja-JP" altLang="en-US" sz="1600" dirty="0">
                <a:solidFill>
                  <a:srgbClr val="0099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5633B160-6221-505A-B184-9421B246F703}"/>
                </a:ext>
              </a:extLst>
            </p:cNvPr>
            <p:cNvSpPr txBox="1"/>
            <p:nvPr/>
          </p:nvSpPr>
          <p:spPr>
            <a:xfrm>
              <a:off x="942480" y="3760198"/>
              <a:ext cx="107080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Simulation</a:t>
              </a:r>
              <a:endParaRPr kumimoji="1" lang="ja-JP" altLang="en-US" sz="16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CF1EC76E-0296-5AFA-73CF-F036C0F201D6}"/>
              </a:ext>
            </a:extLst>
          </p:cNvPr>
          <p:cNvSpPr txBox="1"/>
          <p:nvPr/>
        </p:nvSpPr>
        <p:spPr>
          <a:xfrm>
            <a:off x="4188866" y="5785778"/>
            <a:ext cx="5966698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・</a:t>
            </a:r>
            <a:r>
              <a:rPr lang="en-US" altLang="ja-JP" sz="1600" dirty="0">
                <a:solidFill>
                  <a:srgbClr val="FF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spatial charge concentration. </a:t>
            </a:r>
            <a:r>
              <a:rPr lang="ja-JP" altLang="en-US" sz="1600" dirty="0">
                <a:solidFill>
                  <a:srgbClr val="FF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・</a:t>
            </a:r>
            <a:r>
              <a:rPr lang="en-US" altLang="ja-JP" sz="1600" dirty="0">
                <a:solidFill>
                  <a:srgbClr val="FF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Asymmetric tune distribution.</a:t>
            </a:r>
          </a:p>
          <a:p>
            <a:r>
              <a:rPr lang="en-US" altLang="ja-JP" sz="16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</a:t>
            </a:r>
            <a:r>
              <a:rPr lang="en-US" altLang="ja-JP" sz="1600" dirty="0">
                <a:latin typeface="Calibri" panose="020F0502020204030204" pitchFamily="34" charset="0"/>
                <a:cs typeface="Calibri" panose="020F0502020204030204" pitchFamily="34" charset="0"/>
              </a:rPr>
              <a:t>More particles trapping on the resonance </a:t>
            </a:r>
            <a:r>
              <a:rPr lang="en-US" altLang="ja-JP" sz="16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Additional beam loss.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kumimoji="1" lang="en-US" altLang="ja-JP" b="1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Well optimized by TP modification.</a:t>
            </a:r>
            <a:endParaRPr kumimoji="1" lang="ja-JP" altLang="en-US" sz="1600" b="1" dirty="0">
              <a:solidFill>
                <a:srgbClr val="00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5374E91C-D1DA-9D13-37EA-E811A83D27AA}"/>
              </a:ext>
            </a:extLst>
          </p:cNvPr>
          <p:cNvSpPr txBox="1"/>
          <p:nvPr/>
        </p:nvSpPr>
        <p:spPr>
          <a:xfrm>
            <a:off x="5993243" y="3659593"/>
            <a:ext cx="10708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>
                <a:latin typeface="Calibri" panose="020F0502020204030204" pitchFamily="34" charset="0"/>
                <a:cs typeface="Calibri" panose="020F0502020204030204" pitchFamily="34" charset="0"/>
              </a:rPr>
              <a:t>Simulation</a:t>
            </a:r>
            <a:endParaRPr kumimoji="1" lang="ja-JP" alt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07A2F66A-D666-42B5-10BB-FBC977CD9722}"/>
              </a:ext>
            </a:extLst>
          </p:cNvPr>
          <p:cNvGrpSpPr/>
          <p:nvPr/>
        </p:nvGrpSpPr>
        <p:grpSpPr>
          <a:xfrm>
            <a:off x="9306218" y="3955818"/>
            <a:ext cx="2477697" cy="1620000"/>
            <a:chOff x="9306218" y="3955818"/>
            <a:chExt cx="2477697" cy="1620000"/>
          </a:xfrm>
        </p:grpSpPr>
        <p:pic>
          <p:nvPicPr>
            <p:cNvPr id="31" name="図 30" descr="グラフ, ヒストグラム&#10;&#10;自動的に生成された説明">
              <a:extLst>
                <a:ext uri="{FF2B5EF4-FFF2-40B4-BE49-F238E27FC236}">
                  <a16:creationId xmlns:a16="http://schemas.microsoft.com/office/drawing/2014/main" id="{FFFE62EB-85D8-7EFF-F196-C4F36E2BC0D2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06218" y="3955818"/>
              <a:ext cx="2426335" cy="1620000"/>
            </a:xfrm>
            <a:prstGeom prst="rect">
              <a:avLst/>
            </a:prstGeom>
          </p:spPr>
        </p:pic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13922B70-4AED-D5BA-C5D9-42F0CF2B6B13}"/>
                </a:ext>
              </a:extLst>
            </p:cNvPr>
            <p:cNvSpPr txBox="1"/>
            <p:nvPr/>
          </p:nvSpPr>
          <p:spPr>
            <a:xfrm>
              <a:off x="10300367" y="4374357"/>
              <a:ext cx="148354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Time structure of </a:t>
              </a:r>
            </a:p>
            <a:p>
              <a:r>
                <a:rPr kumimoji="1" lang="en-US" altLang="ja-JP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the beam loss</a:t>
              </a:r>
              <a:endParaRPr kumimoji="1" lang="ja-JP" altLang="en-US" sz="1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90062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50" grpId="0"/>
      <p:bldP spid="51" grpId="0"/>
      <p:bldP spid="52" grpId="0"/>
      <p:bldP spid="2" grpId="0"/>
      <p:bldP spid="10" grpId="0"/>
    </p:bld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117881</TotalTime>
  <Words>2290</Words>
  <Application>Microsoft Office PowerPoint</Application>
  <PresentationFormat>ワイド画面</PresentationFormat>
  <Paragraphs>432</Paragraphs>
  <Slides>20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10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20</vt:i4>
      </vt:variant>
    </vt:vector>
  </HeadingPairs>
  <TitlesOfParts>
    <vt:vector size="31" baseType="lpstr">
      <vt:lpstr>ＭＳ Ｐゴシック</vt:lpstr>
      <vt:lpstr>游ゴシック</vt:lpstr>
      <vt:lpstr>游ゴシック Light</vt:lpstr>
      <vt:lpstr>Arial</vt:lpstr>
      <vt:lpstr>Book Antiqua</vt:lpstr>
      <vt:lpstr>Calibri</vt:lpstr>
      <vt:lpstr>Cambria Math</vt:lpstr>
      <vt:lpstr>Symbol</vt:lpstr>
      <vt:lpstr>Times New Roman</vt:lpstr>
      <vt:lpstr>Wingdings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Pranab Saha</dc:creator>
  <cp:lastModifiedBy>Saha Pranab</cp:lastModifiedBy>
  <cp:revision>1811</cp:revision>
  <cp:lastPrinted>2024-02-05T06:40:55Z</cp:lastPrinted>
  <dcterms:created xsi:type="dcterms:W3CDTF">2022-07-17T14:31:14Z</dcterms:created>
  <dcterms:modified xsi:type="dcterms:W3CDTF">2026-09-29T10:55:27Z</dcterms:modified>
</cp:coreProperties>
</file>