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4"/>
  </p:sldMasterIdLst>
  <p:notesMasterIdLst>
    <p:notesMasterId r:id="rId37"/>
  </p:notesMasterIdLst>
  <p:sldIdLst>
    <p:sldId id="256" r:id="rId5"/>
    <p:sldId id="319" r:id="rId6"/>
    <p:sldId id="309" r:id="rId7"/>
    <p:sldId id="307" r:id="rId8"/>
    <p:sldId id="316" r:id="rId9"/>
    <p:sldId id="288" r:id="rId10"/>
    <p:sldId id="312" r:id="rId11"/>
    <p:sldId id="292" r:id="rId12"/>
    <p:sldId id="311" r:id="rId13"/>
    <p:sldId id="422" r:id="rId14"/>
    <p:sldId id="317" r:id="rId15"/>
    <p:sldId id="310" r:id="rId16"/>
    <p:sldId id="257" r:id="rId17"/>
    <p:sldId id="296" r:id="rId18"/>
    <p:sldId id="297" r:id="rId19"/>
    <p:sldId id="424" r:id="rId20"/>
    <p:sldId id="298" r:id="rId21"/>
    <p:sldId id="314" r:id="rId22"/>
    <p:sldId id="293" r:id="rId23"/>
    <p:sldId id="308" r:id="rId24"/>
    <p:sldId id="299" r:id="rId25"/>
    <p:sldId id="420" r:id="rId26"/>
    <p:sldId id="300" r:id="rId27"/>
    <p:sldId id="290" r:id="rId28"/>
    <p:sldId id="301" r:id="rId29"/>
    <p:sldId id="305" r:id="rId30"/>
    <p:sldId id="306" r:id="rId31"/>
    <p:sldId id="315" r:id="rId32"/>
    <p:sldId id="320" r:id="rId33"/>
    <p:sldId id="321" r:id="rId34"/>
    <p:sldId id="322" r:id="rId35"/>
    <p:sldId id="421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EBEB"/>
    <a:srgbClr val="BCB3F6"/>
    <a:srgbClr val="00E0FE"/>
    <a:srgbClr val="29C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B82EE0-DBDE-471B-8285-28A53688B2D1}" v="11" dt="2026-02-25T02:26:57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50" d="100"/>
          <a:sy n="50" d="100"/>
        </p:scale>
        <p:origin x="7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7.36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18 1744,'0'-1'182,"1"0"0,-1 1 0,0-1 0,0 0 0,0 0 0,0 1 0,0-1 0,1 0 0,-1 1 0,0-1-1,1 0 1,-1 1 0,1-1 0,-1 1 0,0-1 0,1 0 0,-1 1 0,1-1 0,0 1 0,-1-1 0,1 1 0,-1 0 0,1-1-1,0 1 1,-1-1 0,1 1 0,0 0 0,-1 0 0,1-1 0,1 1 0,33 0 794,-24 2-1112,0 0 0,0 1 0,-1 0 0,12 5 0,-7 1-1260,-6-4 841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41.2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1 199 1288,'11'-10'488,"0"-5"585,-1 3-41,-1-2-192,0-3-160,0 4-296,-1-3-144,-2 2-160,0 1-24,-1 2-24,1 2-16,-2 1-16,-1 0 0,1 1-16,-1 0-16,0 0-344,1-2-568,0 0 560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41.51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53 2873,'2'-6'664,"0"-3"528,1 3-592,-1-2-248,1 1-296,2 1-80,1-1-1056,0 3 776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4.89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10 2056,'11'4'927,"-1"0"0,1 0 0,0-1 0,1-1 0,-1 0 0,21 1 0,73-3-339,-78-1-536,-12 1-206,0-2 0,1 0 0,15-4 0,18-9-3465,-33 9 2430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5.22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49 4081,'9'1'456,"0"2"280,2-3-152,4 0-256,-2-1-144,4-5-120,1 3-24,-1-2-16,0 0-24,0 0-104,-3-2-136,4 0-384,0 3-264,-1 1-568,0-3 744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5.65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69 5569,'10'-2'352,"3"-1"296,1-4-648,1-2-72,0 0-120,-1-1 8,-6 3 120,1 3 96,-2 1 64,0 0-24,2 1-72,4 0-216,0-2-840,2 0 672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5.96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51 5665,'3'-1'408,"2"0"376,4-1-792,-1 0-240,0-2-400,0-2-80,-4 0 48,0 0 224,2 1 48,0-3-336,4-1 464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6.27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83 6033,'7'-2'472,"3"-2"585,0-1-1017,1-2-312,-1-1-121,-2-1-47,1 1 72,-2 3 296,0 0 176,0-1 88,-2 2-16,0-1-216,0-2-608,2-1 408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6.60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0 167 5489,'17'-9'440,"1"1"488,-3 0-527,-1-1-73,0 0-96,-4 1-192,1-1-16,-2 1 32,1 0 0,0-1-16,0-2-32,-1 1-184,1-5-192,1 2-697,3-3-503,2 0 816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6.90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1 155 5457,'4'-4'800,"2"-1"1273,2 0-1609,1-3-336,-3-1-8,-3 1-120,-2-2-16,1 1 16,-1 2 0,2-5-56,1 3-80,1-1-304,0-2-272,3 0-713,2-4-447,5-2 992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7:17.10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4 4169,'0'-3'112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7.98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16 680,'12'-4'85,"0"1"0,0 0-1,0 1 1,1 0 0,-1 1 0,1 0-1,0 1 1,-1 0 0,1 1-1,-1 1 1,1 0 0,-1 0 0,0 2-1,16 5 1,-19-5-236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8.51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30 1816,'3'-2'576,"0"-1"0,0 1-1,0 0 1,0 0 0,0 1 0,1-1-1,-1 0 1,5 0 0,36-8 443,43 8-1534,-70 4-1625,-10-1 1267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8.89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50 1480,'1'-2'528,"1"-1"353,-1 1-153,1-1-128,0 1-288,0-1-88,1 1-104,0 1-16,2-2-24,0 0-16,1-1-56,1 0-8,0 1-8,2 0-8,-1 0-16,1-1-48,0 1-712,1 1 552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9.32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57 1912,'5'-3'256,"1"0"265,0-2-97,0 1-32,0 1 8,-1-1-48,0 2-24,1-2-112,-1 1-72,1-1-88,-1 0-24,0 1-32,1 1-8,0-1-40,0-1-248,2-1 200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39.82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91 2112,'1'-1'228,"0"0"-1,1 1 0,-1-1 0,0 0 1,0 0-1,0 0 0,0 0 0,0-1 1,0 1-1,-1 0 0,1 0 0,0 0 1,0-1-1,-1 1 0,1 0 0,-1-1 1,1 1-1,-1 0 0,0-1 0,0 1 1,1-1-1,-1 1 0,0-1 0,0-2 1,5-18 1531,-2 19-1794,0 0-1,1 0 1,-1 1 0,1-1 0,-1 1 0,1 0 0,0 0-1,0 0 1,7-1 0,2-3-1224,-3 1 703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40.27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99 840,'8'-8'272,"-1"-2"280,1 0-120,0 3-127,-2 0-73,1 3 8,-1-1 48,-2-1 72,0 0-24,-1 1-136,1 1-64,0 1-112,0 0-16,2-1-16,-1 1-16,0-1-272,1 0-496,0-2 472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40.65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83 2521,'9'-7'528,"1"-2"584,-2 1-112,2 1-280,-3 1-168,-1-1-328,1 3-104,-2 0-72,-1 1 0,0 1-16,-2 1-8,1-1-16,-1 0-8,1 0-24,0 0-40,1-2-744,1-1-400,7-3 600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19T23:06:40.97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88 1192,'5'-9'480,"-1"1"569,2 0-145,-4 1-256,2 1-136,1 0-232,-2 1-96,2 1-104,-2-1-24,0 1-40,-1 0-16,-1 1-16,1-1-24,0-1-520,1 1-528,-1-2 600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8DF30-7FAB-4A59-A97F-A6E7140EEDEB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26657-1DA2-4C91-A52D-81A16F6AA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99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Comparable gas gains but the light is lower so the G is a good estimate using two </a:t>
            </a:r>
            <a:r>
              <a:rPr lang="en-US" dirty="0" err="1"/>
              <a:t>gGEMs</a:t>
            </a:r>
            <a:r>
              <a:rPr lang="en-US" dirty="0"/>
              <a:t> like in MIGDAL ** mention MPII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26657-1DA2-4C91-A52D-81A16F6AAD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22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Pitch 0.5mm hole diam 0.3mm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26657-1DA2-4C91-A52D-81A16F6AAD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8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10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8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1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30188" indent="-230188">
              <a:buFont typeface="Courier New" panose="02070309020205020404" pitchFamily="49" charset="0"/>
              <a:buChar char="o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5612" y="6442395"/>
            <a:ext cx="6900775" cy="365125"/>
          </a:xfrm>
        </p:spPr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8993" y="6442395"/>
            <a:ext cx="2456884" cy="365125"/>
          </a:xfrm>
        </p:spPr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2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224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20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9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8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CYGNUS Workshop 2026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6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0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736" y="106535"/>
            <a:ext cx="11935140" cy="7023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36" y="932155"/>
            <a:ext cx="11935140" cy="53030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736" y="644683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CYGNUS Workshop 2026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3742" y="6450907"/>
            <a:ext cx="7893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43851" y="644239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84F2E8-5F19-423C-8D27-D89130164BB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-71021" y="808837"/>
            <a:ext cx="122630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07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53.png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0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49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jpe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customXml" Target="../ink/ink6.xml"/><Relationship Id="rId26" Type="http://schemas.openxmlformats.org/officeDocument/2006/relationships/customXml" Target="../ink/ink10.xml"/><Relationship Id="rId39" Type="http://schemas.openxmlformats.org/officeDocument/2006/relationships/image" Target="../media/image33.png"/><Relationship Id="rId21" Type="http://schemas.openxmlformats.org/officeDocument/2006/relationships/image" Target="../media/image24.png"/><Relationship Id="rId34" Type="http://schemas.openxmlformats.org/officeDocument/2006/relationships/customXml" Target="../ink/ink13.xml"/><Relationship Id="rId42" Type="http://schemas.openxmlformats.org/officeDocument/2006/relationships/customXml" Target="../ink/ink17.xml"/><Relationship Id="rId47" Type="http://schemas.openxmlformats.org/officeDocument/2006/relationships/image" Target="../media/image37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6" Type="http://schemas.openxmlformats.org/officeDocument/2006/relationships/customXml" Target="../ink/ink5.xml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24" Type="http://schemas.openxmlformats.org/officeDocument/2006/relationships/customXml" Target="../ink/ink9.xml"/><Relationship Id="rId37" Type="http://schemas.openxmlformats.org/officeDocument/2006/relationships/image" Target="../media/image32.png"/><Relationship Id="rId40" Type="http://schemas.openxmlformats.org/officeDocument/2006/relationships/customXml" Target="../ink/ink16.xml"/><Relationship Id="rId45" Type="http://schemas.openxmlformats.org/officeDocument/2006/relationships/image" Target="../media/image36.png"/><Relationship Id="rId5" Type="http://schemas.openxmlformats.org/officeDocument/2006/relationships/image" Target="../media/image15.png"/><Relationship Id="rId15" Type="http://schemas.openxmlformats.org/officeDocument/2006/relationships/image" Target="../media/image21.png"/><Relationship Id="rId23" Type="http://schemas.openxmlformats.org/officeDocument/2006/relationships/image" Target="../media/image25.png"/><Relationship Id="rId28" Type="http://schemas.openxmlformats.org/officeDocument/2006/relationships/customXml" Target="../ink/ink11.xml"/><Relationship Id="rId36" Type="http://schemas.openxmlformats.org/officeDocument/2006/relationships/customXml" Target="../ink/ink14.xml"/><Relationship Id="rId10" Type="http://schemas.openxmlformats.org/officeDocument/2006/relationships/customXml" Target="../ink/ink2.xml"/><Relationship Id="rId19" Type="http://schemas.openxmlformats.org/officeDocument/2006/relationships/image" Target="../media/image23.png"/><Relationship Id="rId44" Type="http://schemas.openxmlformats.org/officeDocument/2006/relationships/customXml" Target="../ink/ink18.xml"/><Relationship Id="rId4" Type="http://schemas.openxmlformats.org/officeDocument/2006/relationships/image" Target="../media/image120.png"/><Relationship Id="rId9" Type="http://schemas.openxmlformats.org/officeDocument/2006/relationships/image" Target="../media/image18.png"/><Relationship Id="rId14" Type="http://schemas.openxmlformats.org/officeDocument/2006/relationships/customXml" Target="../ink/ink4.xml"/><Relationship Id="rId22" Type="http://schemas.openxmlformats.org/officeDocument/2006/relationships/customXml" Target="../ink/ink8.xml"/><Relationship Id="rId27" Type="http://schemas.openxmlformats.org/officeDocument/2006/relationships/image" Target="../media/image27.png"/><Relationship Id="rId30" Type="http://schemas.openxmlformats.org/officeDocument/2006/relationships/customXml" Target="../ink/ink12.xml"/><Relationship Id="rId35" Type="http://schemas.openxmlformats.org/officeDocument/2006/relationships/image" Target="../media/image31.png"/><Relationship Id="rId43" Type="http://schemas.openxmlformats.org/officeDocument/2006/relationships/image" Target="../media/image35.png"/><Relationship Id="rId8" Type="http://schemas.openxmlformats.org/officeDocument/2006/relationships/customXml" Target="../ink/ink1.xml"/><Relationship Id="rId3" Type="http://schemas.openxmlformats.org/officeDocument/2006/relationships/image" Target="../media/image11.png"/><Relationship Id="rId12" Type="http://schemas.openxmlformats.org/officeDocument/2006/relationships/customXml" Target="../ink/ink3.xml"/><Relationship Id="rId17" Type="http://schemas.openxmlformats.org/officeDocument/2006/relationships/image" Target="../media/image22.png"/><Relationship Id="rId25" Type="http://schemas.openxmlformats.org/officeDocument/2006/relationships/image" Target="../media/image26.png"/><Relationship Id="rId33" Type="http://schemas.openxmlformats.org/officeDocument/2006/relationships/image" Target="../media/image30.png"/><Relationship Id="rId38" Type="http://schemas.openxmlformats.org/officeDocument/2006/relationships/customXml" Target="../ink/ink15.xml"/><Relationship Id="rId46" Type="http://schemas.openxmlformats.org/officeDocument/2006/relationships/customXml" Target="../ink/ink19.xml"/><Relationship Id="rId20" Type="http://schemas.openxmlformats.org/officeDocument/2006/relationships/customXml" Target="../ink/ink7.xml"/><Relationship Id="rId41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109F0-C845-1646-5893-FE3074EE63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Drift Properties of Noble Gases in Negative Ion Drift TPCs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36502C-FA1D-55A9-C5DC-30731DB5ED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Elizabeth Tilly – T</a:t>
            </a:r>
            <a:r>
              <a:rPr lang="en-US" sz="1800" dirty="0"/>
              <a:t>he</a:t>
            </a:r>
            <a:r>
              <a:rPr lang="en-US" dirty="0"/>
              <a:t> U</a:t>
            </a:r>
            <a:r>
              <a:rPr lang="en-US" sz="1800" dirty="0"/>
              <a:t>niversity of </a:t>
            </a:r>
            <a:r>
              <a:rPr lang="en-US" dirty="0"/>
              <a:t>N</a:t>
            </a:r>
            <a:r>
              <a:rPr lang="en-US" sz="1800" dirty="0"/>
              <a:t>ew</a:t>
            </a:r>
            <a:r>
              <a:rPr lang="en-US" dirty="0"/>
              <a:t> M</a:t>
            </a:r>
            <a:r>
              <a:rPr lang="en-US" sz="1800" dirty="0"/>
              <a:t>exico</a:t>
            </a:r>
          </a:p>
          <a:p>
            <a:r>
              <a:rPr lang="en-US" sz="2200" dirty="0"/>
              <a:t>CYGNUS workshop – Feb 24, 2026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5F11C31-887C-2D1D-C247-833D4BF143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38" t="21588" r="7183" b="23965"/>
          <a:stretch/>
        </p:blipFill>
        <p:spPr bwMode="auto">
          <a:xfrm>
            <a:off x="8787249" y="4574608"/>
            <a:ext cx="1748705" cy="135853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F1E791-7AD6-865F-33A9-0BC434D7D0A0}"/>
              </a:ext>
            </a:extLst>
          </p:cNvPr>
          <p:cNvSpPr txBox="1"/>
          <p:nvPr/>
        </p:nvSpPr>
        <p:spPr>
          <a:xfrm>
            <a:off x="0" y="5933140"/>
            <a:ext cx="405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tillyeg01@unm.edu</a:t>
            </a:r>
          </a:p>
        </p:txBody>
      </p:sp>
    </p:spTree>
    <p:extLst>
      <p:ext uri="{BB962C8B-B14F-4D97-AF65-F5344CB8AC3E}">
        <p14:creationId xmlns:p14="http://schemas.microsoft.com/office/powerpoint/2010/main" val="70872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586E8-97B7-9049-BB50-65B24E5E8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1A52B2C0-21B2-49AF-B4EC-A0090F85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E. Tilly - tillyeg01@unm.edu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436009-C631-0D60-06B0-12E20FE0C0A8}"/>
              </a:ext>
            </a:extLst>
          </p:cNvPr>
          <p:cNvSpPr/>
          <p:nvPr/>
        </p:nvSpPr>
        <p:spPr>
          <a:xfrm>
            <a:off x="4868561" y="6624958"/>
            <a:ext cx="7323439" cy="30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A0BDE69C-CC1F-576D-59FB-94E9C2917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8562" y="4325405"/>
            <a:ext cx="7323438" cy="23571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3AF46A7-13AE-4781-4C46-21068E0D5A94}"/>
              </a:ext>
            </a:extLst>
          </p:cNvPr>
          <p:cNvSpPr/>
          <p:nvPr/>
        </p:nvSpPr>
        <p:spPr>
          <a:xfrm>
            <a:off x="4868562" y="747052"/>
            <a:ext cx="169288" cy="278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7EF8DC-40E2-6F18-2B66-7119136A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F1A911-D002-73EF-6921-BBC104ACE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0678" y="187240"/>
            <a:ext cx="7281324" cy="380894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DBA5F6-AE78-70D4-1752-DD00862DBB78}"/>
              </a:ext>
            </a:extLst>
          </p:cNvPr>
          <p:cNvCxnSpPr/>
          <p:nvPr/>
        </p:nvCxnSpPr>
        <p:spPr>
          <a:xfrm flipV="1">
            <a:off x="4868562" y="0"/>
            <a:ext cx="0" cy="685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EA5480-6D6E-3CEB-0D24-5DCC84E0572E}"/>
              </a:ext>
            </a:extLst>
          </p:cNvPr>
          <p:cNvCxnSpPr>
            <a:cxnSpLocks/>
          </p:cNvCxnSpPr>
          <p:nvPr/>
        </p:nvCxnSpPr>
        <p:spPr>
          <a:xfrm>
            <a:off x="4868561" y="4149924"/>
            <a:ext cx="74440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F3380FF6-D30B-5902-826A-18C47864DB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4624254" cy="298332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sz="1400" i="1" dirty="0"/>
                  <a:t>N </a:t>
                </a:r>
                <a:r>
                  <a:rPr lang="en-US" sz="1400" dirty="0"/>
                  <a:t>and</a:t>
                </a:r>
                <a:r>
                  <a:rPr lang="en-US" sz="1400" i="1" dirty="0"/>
                  <a:t> N</a:t>
                </a:r>
                <a:r>
                  <a:rPr lang="en-US" sz="1400" i="1" baseline="-25000" dirty="0"/>
                  <a:t>o</a:t>
                </a:r>
                <a:r>
                  <a:rPr lang="en-US" sz="1400" i="1" dirty="0"/>
                  <a:t> </a:t>
                </a:r>
                <a:r>
                  <a:rPr lang="en-US" sz="1400" dirty="0"/>
                  <a:t>are gas density in detector and at STP, </a:t>
                </a:r>
                <a:r>
                  <a:rPr lang="en-US" sz="1400" i="1" dirty="0" err="1"/>
                  <a:t>v</a:t>
                </a:r>
                <a:r>
                  <a:rPr lang="en-US" sz="1400" i="1" baseline="-25000" dirty="0" err="1"/>
                  <a:t>d</a:t>
                </a:r>
                <a:r>
                  <a:rPr lang="en-US" sz="1400" dirty="0"/>
                  <a:t> is drift velocity</a:t>
                </a:r>
                <a:r>
                  <a:rPr lang="en-US" sz="1400" i="1" dirty="0"/>
                  <a:t>, E </a:t>
                </a:r>
                <a:r>
                  <a:rPr lang="en-US" sz="1400" dirty="0"/>
                  <a:t>is Electric Field</a:t>
                </a:r>
              </a:p>
              <a:p>
                <a:r>
                  <a:rPr lang="en-US" dirty="0"/>
                  <a:t>Mobilities are roughly 2 orders of magnitude lower than in the pure noble gases</a:t>
                </a:r>
              </a:p>
              <a:p>
                <a:r>
                  <a:rPr lang="en-US" dirty="0"/>
                  <a:t>Many minority species were noted with mobilities around ~10-20% of the primary species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F3380FF6-D30B-5902-826A-18C47864DB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4624254" cy="2983328"/>
              </a:xfrm>
              <a:blipFill>
                <a:blip r:embed="rId4"/>
                <a:stretch>
                  <a:fillRect l="-3298" r="-2902" b="-3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F2B0255-C1D0-8969-1BFE-81B20E2C4AA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57132" y="3996188"/>
              <a:ext cx="4151461" cy="2062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218520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382336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Mobility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ED*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baseline="0" dirty="0"/>
                            <a:t> </a:t>
                          </a:r>
                          <a:r>
                            <a:rPr lang="en-US" sz="1400" b="0" baseline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b="0" dirty="0"/>
                            <a:t>)</a:t>
                          </a:r>
                          <a:endParaRPr lang="en-US" b="0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NID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𝑜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4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n-US" sz="14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188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0.77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325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1.64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796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9.03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F2B0255-C1D0-8969-1BFE-81B20E2C4AA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57132" y="3996188"/>
              <a:ext cx="4151461" cy="2062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218520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382336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Mobility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28500" t="-68421" r="-116000" b="-20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01322" t="-68421" r="-2203" b="-2094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188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0.77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325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1.64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796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9.03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872369F3-32FD-FBA8-CCD6-D2639F12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03560D-CBFD-82B8-E7B6-BCF2548E157A}"/>
              </a:ext>
            </a:extLst>
          </p:cNvPr>
          <p:cNvSpPr txBox="1"/>
          <p:nvPr/>
        </p:nvSpPr>
        <p:spPr>
          <a:xfrm rot="19323703">
            <a:off x="5358593" y="2110435"/>
            <a:ext cx="755444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27C84D2-02DC-D118-8BA1-B195D07FD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98993" y="6442395"/>
            <a:ext cx="2456884" cy="365125"/>
          </a:xfrm>
        </p:spPr>
        <p:txBody>
          <a:bodyPr/>
          <a:lstStyle/>
          <a:p>
            <a:fld id="{4084F2E8-5F19-423C-8D27-D89130164BBE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E016E1-11A9-3054-1985-C7F57E22B590}"/>
              </a:ext>
            </a:extLst>
          </p:cNvPr>
          <p:cNvSpPr txBox="1"/>
          <p:nvPr/>
        </p:nvSpPr>
        <p:spPr>
          <a:xfrm>
            <a:off x="241496" y="6016932"/>
            <a:ext cx="45034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S. Biagi (1995). https://magboltz.web.cern.ch/magboltz/</a:t>
            </a:r>
          </a:p>
        </p:txBody>
      </p:sp>
    </p:spTree>
    <p:extLst>
      <p:ext uri="{BB962C8B-B14F-4D97-AF65-F5344CB8AC3E}">
        <p14:creationId xmlns:p14="http://schemas.microsoft.com/office/powerpoint/2010/main" val="285243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7F607-EAA4-C954-1E47-A07FB283B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9F8B47A-5B18-09B5-BFB0-CC1F89A897D7}"/>
              </a:ext>
            </a:extLst>
          </p:cNvPr>
          <p:cNvSpPr/>
          <p:nvPr/>
        </p:nvSpPr>
        <p:spPr>
          <a:xfrm>
            <a:off x="4868561" y="6624958"/>
            <a:ext cx="7323439" cy="30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667FB699-7ADB-BE12-F7E4-0F6784884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8562" y="4325405"/>
            <a:ext cx="7323438" cy="23571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330272B-A84D-3B00-4624-A1C5535DF0FE}"/>
              </a:ext>
            </a:extLst>
          </p:cNvPr>
          <p:cNvSpPr/>
          <p:nvPr/>
        </p:nvSpPr>
        <p:spPr>
          <a:xfrm>
            <a:off x="4868562" y="747052"/>
            <a:ext cx="169288" cy="278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F238A3-8C88-B713-506F-4242FFF52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5A79F6-E6FD-9A29-57CB-A1F73264A7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0678" y="187240"/>
            <a:ext cx="7281324" cy="380894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7FE30B-009D-8D26-0B42-E2865915FCC5}"/>
              </a:ext>
            </a:extLst>
          </p:cNvPr>
          <p:cNvCxnSpPr/>
          <p:nvPr/>
        </p:nvCxnSpPr>
        <p:spPr>
          <a:xfrm flipV="1">
            <a:off x="4868562" y="0"/>
            <a:ext cx="0" cy="685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3A7DD3-806B-7B27-5FF7-12D85BC712A9}"/>
              </a:ext>
            </a:extLst>
          </p:cNvPr>
          <p:cNvCxnSpPr>
            <a:cxnSpLocks/>
          </p:cNvCxnSpPr>
          <p:nvPr/>
        </p:nvCxnSpPr>
        <p:spPr>
          <a:xfrm>
            <a:off x="4868561" y="4149924"/>
            <a:ext cx="74440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DE572A8-5996-49D7-2324-391691E02E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4624254" cy="298332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sz="1400" i="1" dirty="0"/>
                  <a:t>N </a:t>
                </a:r>
                <a:r>
                  <a:rPr lang="en-US" sz="1400" dirty="0"/>
                  <a:t>and</a:t>
                </a:r>
                <a:r>
                  <a:rPr lang="en-US" sz="1400" i="1" dirty="0"/>
                  <a:t> N</a:t>
                </a:r>
                <a:r>
                  <a:rPr lang="en-US" sz="1400" i="1" baseline="-25000" dirty="0"/>
                  <a:t>o</a:t>
                </a:r>
                <a:r>
                  <a:rPr lang="en-US" sz="1400" i="1" dirty="0"/>
                  <a:t> </a:t>
                </a:r>
                <a:r>
                  <a:rPr lang="en-US" sz="1400" dirty="0"/>
                  <a:t>are gas density in detector and at STP, </a:t>
                </a:r>
                <a:r>
                  <a:rPr lang="en-US" sz="1400" i="1" dirty="0" err="1"/>
                  <a:t>v</a:t>
                </a:r>
                <a:r>
                  <a:rPr lang="en-US" sz="1400" i="1" baseline="-25000" dirty="0" err="1"/>
                  <a:t>d</a:t>
                </a:r>
                <a:r>
                  <a:rPr lang="en-US" sz="1400" dirty="0"/>
                  <a:t> is drift velocity</a:t>
                </a:r>
                <a:r>
                  <a:rPr lang="en-US" sz="1400" i="1" dirty="0"/>
                  <a:t>, E is </a:t>
                </a:r>
                <a:r>
                  <a:rPr lang="en-US" sz="1400" dirty="0"/>
                  <a:t>Electric Field</a:t>
                </a:r>
              </a:p>
              <a:p>
                <a:r>
                  <a:rPr lang="en-US" dirty="0"/>
                  <a:t>Mobilities are roughly 2 orders of magnitude lower than in the pure noble gases</a:t>
                </a:r>
              </a:p>
              <a:p>
                <a:r>
                  <a:rPr lang="en-US" dirty="0"/>
                  <a:t>Many minority species were noted with mobilities around ~10-20% of the primary species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DE572A8-5996-49D7-2324-391691E02E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4624254" cy="2983328"/>
              </a:xfrm>
              <a:blipFill>
                <a:blip r:embed="rId4"/>
                <a:stretch>
                  <a:fillRect l="-3298" r="-2902" b="-3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6F26C331-988E-0CD7-35F0-968F1DDAA8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1207414"/>
                  </p:ext>
                </p:extLst>
              </p:nvPr>
            </p:nvGraphicFramePr>
            <p:xfrm>
              <a:off x="357132" y="3991683"/>
              <a:ext cx="4151461" cy="2062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218520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382336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Mobility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ED*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baseline="0" dirty="0"/>
                            <a:t> </a:t>
                          </a:r>
                          <a:r>
                            <a:rPr lang="en-US" sz="1400" b="0" baseline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b="0" dirty="0"/>
                            <a:t>)</a:t>
                          </a:r>
                          <a:endParaRPr lang="en-US" b="0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NID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𝑜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4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n-US" sz="14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188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0.77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325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1.64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796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9.03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6F26C331-988E-0CD7-35F0-968F1DDAA8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1207414"/>
                  </p:ext>
                </p:extLst>
              </p:nvPr>
            </p:nvGraphicFramePr>
            <p:xfrm>
              <a:off x="357132" y="3991683"/>
              <a:ext cx="4151461" cy="2062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218520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382336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Mobility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28500" t="-67708" r="-116000" b="-2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01322" t="-67708" r="-2203" b="-2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188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0.77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325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1.64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796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9.03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5CCD3FA5-5103-3813-0096-90781CEB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CE2F31D-8C6C-89D4-0104-F41B7D13E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F2E478-DD85-1B30-4043-3870D1D15F39}"/>
              </a:ext>
            </a:extLst>
          </p:cNvPr>
          <p:cNvSpPr txBox="1"/>
          <p:nvPr/>
        </p:nvSpPr>
        <p:spPr>
          <a:xfrm rot="19323703">
            <a:off x="5358593" y="2110435"/>
            <a:ext cx="755444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1AEEA93-9DB2-5BFD-724F-873389138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B6643A-5F5A-DEE0-D116-FAF2A12C34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4775" y="400454"/>
            <a:ext cx="4218066" cy="644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702540-0F57-078E-F10A-DD426052A7C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627" t="-287"/>
          <a:stretch>
            <a:fillRect/>
          </a:stretch>
        </p:blipFill>
        <p:spPr>
          <a:xfrm>
            <a:off x="7194882" y="1451355"/>
            <a:ext cx="3935607" cy="6268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2F16383-F6B6-1498-1A09-17E7C4AF0A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4708" y="2814992"/>
            <a:ext cx="2173622" cy="8516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7E1D6B5-408D-9C33-7AC7-E4120C7EA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2526" y="6083299"/>
            <a:ext cx="2187963" cy="8854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CD3CC42-149E-22AF-F783-891BAC084B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64155" y="5292058"/>
            <a:ext cx="4218066" cy="63018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7C58D24-21B8-F34A-27D5-F611EF19C31E}"/>
              </a:ext>
            </a:extLst>
          </p:cNvPr>
          <p:cNvCxnSpPr>
            <a:cxnSpLocks/>
          </p:cNvCxnSpPr>
          <p:nvPr/>
        </p:nvCxnSpPr>
        <p:spPr>
          <a:xfrm flipV="1">
            <a:off x="3319420" y="330200"/>
            <a:ext cx="4478380" cy="667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1AB937-C76E-E769-E635-007A300E3FCD}"/>
              </a:ext>
            </a:extLst>
          </p:cNvPr>
          <p:cNvCxnSpPr>
            <a:cxnSpLocks/>
          </p:cNvCxnSpPr>
          <p:nvPr/>
        </p:nvCxnSpPr>
        <p:spPr>
          <a:xfrm flipV="1">
            <a:off x="7524751" y="663810"/>
            <a:ext cx="273049" cy="381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058AB04-86C3-F3EE-BB11-BFDD5815ED87}"/>
              </a:ext>
            </a:extLst>
          </p:cNvPr>
          <p:cNvCxnSpPr>
            <a:cxnSpLocks/>
          </p:cNvCxnSpPr>
          <p:nvPr/>
        </p:nvCxnSpPr>
        <p:spPr>
          <a:xfrm flipV="1">
            <a:off x="11089759" y="625973"/>
            <a:ext cx="971472" cy="1464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080A86D-281D-45BF-EB12-1ECE4807EAC7}"/>
              </a:ext>
            </a:extLst>
          </p:cNvPr>
          <p:cNvCxnSpPr>
            <a:cxnSpLocks/>
          </p:cNvCxnSpPr>
          <p:nvPr/>
        </p:nvCxnSpPr>
        <p:spPr>
          <a:xfrm flipV="1">
            <a:off x="7154152" y="620070"/>
            <a:ext cx="2919203" cy="843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7B4ADC6-9320-1314-A7C6-F3802C76CB22}"/>
              </a:ext>
            </a:extLst>
          </p:cNvPr>
          <p:cNvCxnSpPr>
            <a:cxnSpLocks/>
          </p:cNvCxnSpPr>
          <p:nvPr/>
        </p:nvCxnSpPr>
        <p:spPr>
          <a:xfrm flipV="1">
            <a:off x="8124708" y="2106531"/>
            <a:ext cx="2881280" cy="7084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35E03B5-AD56-81B9-017E-315E4DAACD17}"/>
              </a:ext>
            </a:extLst>
          </p:cNvPr>
          <p:cNvCxnSpPr>
            <a:cxnSpLocks/>
          </p:cNvCxnSpPr>
          <p:nvPr/>
        </p:nvCxnSpPr>
        <p:spPr>
          <a:xfrm flipV="1">
            <a:off x="10298330" y="2529494"/>
            <a:ext cx="1757546" cy="1122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51DBB5B-69BD-5F13-8BA7-AC7BC66E36A3}"/>
              </a:ext>
            </a:extLst>
          </p:cNvPr>
          <p:cNvCxnSpPr>
            <a:cxnSpLocks/>
          </p:cNvCxnSpPr>
          <p:nvPr/>
        </p:nvCxnSpPr>
        <p:spPr>
          <a:xfrm flipV="1">
            <a:off x="4464155" y="4430577"/>
            <a:ext cx="3260621" cy="861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1BB570B-6144-30B9-6033-5E8536E89969}"/>
              </a:ext>
            </a:extLst>
          </p:cNvPr>
          <p:cNvCxnSpPr>
            <a:cxnSpLocks/>
          </p:cNvCxnSpPr>
          <p:nvPr/>
        </p:nvCxnSpPr>
        <p:spPr>
          <a:xfrm flipV="1">
            <a:off x="8682221" y="4677754"/>
            <a:ext cx="1054242" cy="1244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D724AF9-797A-A263-AD15-D91C36E06D7A}"/>
              </a:ext>
            </a:extLst>
          </p:cNvPr>
          <p:cNvCxnSpPr>
            <a:cxnSpLocks/>
          </p:cNvCxnSpPr>
          <p:nvPr/>
        </p:nvCxnSpPr>
        <p:spPr>
          <a:xfrm flipV="1">
            <a:off x="8942526" y="4443494"/>
            <a:ext cx="2147233" cy="1639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4F99EEA-B452-EA89-F7D7-9690940ADAC1}"/>
              </a:ext>
            </a:extLst>
          </p:cNvPr>
          <p:cNvCxnSpPr>
            <a:cxnSpLocks/>
          </p:cNvCxnSpPr>
          <p:nvPr/>
        </p:nvCxnSpPr>
        <p:spPr>
          <a:xfrm flipV="1">
            <a:off x="11160332" y="4846546"/>
            <a:ext cx="937659" cy="2078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EF6406-C0AE-242F-03BE-98634A08125F}"/>
              </a:ext>
            </a:extLst>
          </p:cNvPr>
          <p:cNvSpPr/>
          <p:nvPr/>
        </p:nvSpPr>
        <p:spPr>
          <a:xfrm>
            <a:off x="9080501" y="1728877"/>
            <a:ext cx="2009258" cy="306397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C8FE03-36F3-0248-6ED2-D5324E26D780}"/>
              </a:ext>
            </a:extLst>
          </p:cNvPr>
          <p:cNvSpPr/>
          <p:nvPr/>
        </p:nvSpPr>
        <p:spPr>
          <a:xfrm>
            <a:off x="8209104" y="3313826"/>
            <a:ext cx="2009258" cy="306397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01DC9F-0688-A669-E580-D91C8234692C}"/>
              </a:ext>
            </a:extLst>
          </p:cNvPr>
          <p:cNvSpPr/>
          <p:nvPr/>
        </p:nvSpPr>
        <p:spPr>
          <a:xfrm>
            <a:off x="5503718" y="685765"/>
            <a:ext cx="2009258" cy="306397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865BF2-204D-7ACE-1738-B0689652DA08}"/>
              </a:ext>
            </a:extLst>
          </p:cNvPr>
          <p:cNvSpPr/>
          <p:nvPr/>
        </p:nvSpPr>
        <p:spPr>
          <a:xfrm>
            <a:off x="6672964" y="5321983"/>
            <a:ext cx="2009258" cy="306397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91281E6-D041-5E1B-0480-8A7C79945D15}"/>
              </a:ext>
            </a:extLst>
          </p:cNvPr>
          <p:cNvSpPr/>
          <p:nvPr/>
        </p:nvSpPr>
        <p:spPr>
          <a:xfrm>
            <a:off x="9057065" y="6635106"/>
            <a:ext cx="2009258" cy="306397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00DF4B3-0AC5-CE8F-6433-C32F24B3DC33}"/>
              </a:ext>
            </a:extLst>
          </p:cNvPr>
          <p:cNvSpPr txBox="1">
            <a:spLocks/>
          </p:cNvSpPr>
          <p:nvPr/>
        </p:nvSpPr>
        <p:spPr>
          <a:xfrm>
            <a:off x="9751393" y="6594795"/>
            <a:ext cx="24568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84F2E8-5F19-423C-8D27-D89130164BBE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AACA8A-3DCF-758F-DF05-D20DB14E2F66}"/>
              </a:ext>
            </a:extLst>
          </p:cNvPr>
          <p:cNvSpPr txBox="1"/>
          <p:nvPr/>
        </p:nvSpPr>
        <p:spPr>
          <a:xfrm>
            <a:off x="241499" y="6018149"/>
            <a:ext cx="45034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S. Biagi (1995). https://magboltz.web.cern.ch/magboltz/</a:t>
            </a:r>
          </a:p>
        </p:txBody>
      </p:sp>
    </p:spTree>
    <p:extLst>
      <p:ext uri="{BB962C8B-B14F-4D97-AF65-F5344CB8AC3E}">
        <p14:creationId xmlns:p14="http://schemas.microsoft.com/office/powerpoint/2010/main" val="64417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8" grpId="0" animBg="1"/>
      <p:bldP spid="19" grpId="0" animBg="1"/>
      <p:bldP spid="21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36AFE-0EDE-6BF9-707C-65E316E43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Waveform Shape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BAF981-8098-57DE-C887-999EDC6162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9425651" cy="530307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Fitting Functions Used to model Diffusion (and attachment)</a:t>
                </a:r>
                <a:endParaRPr lang="en-US" dirty="0"/>
              </a:p>
              <a:p>
                <a:r>
                  <a:rPr lang="en-US" b="0" dirty="0"/>
                  <a:t>Gaussian: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r>
                  <a:rPr lang="en-US" b="0" dirty="0"/>
                  <a:t>Exponentially </a:t>
                </a:r>
                <a:r>
                  <a:rPr lang="en-US" dirty="0"/>
                  <a:t>Modified Gaussian: </a:t>
                </a:r>
                <a:r>
                  <a:rPr lang="en-US" i="1" dirty="0"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𝐸𝑀𝐺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  <m:func>
                      <m:funcPr>
                        <m:ctrlPr>
                          <a:rPr lang="en-US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erfc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solidFill>
                                      <a:schemeClr val="accent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solidFill>
                                              <a:schemeClr val="accent2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accent2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solidFill>
                                              <a:schemeClr val="accent2">
                                                <a:lumMod val="60000"/>
                                                <a:lumOff val="4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b="0" dirty="0"/>
              </a:p>
              <a:p>
                <a:r>
                  <a:rPr lang="en-US" b="0" dirty="0"/>
                  <a:t>Step + Gaussian: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𝑆𝐺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erfc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accent5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chemeClr val="accent5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rad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BAF981-8098-57DE-C887-999EDC6162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9425651" cy="5303070"/>
              </a:xfrm>
              <a:blipFill>
                <a:blip r:embed="rId2"/>
                <a:stretch>
                  <a:fillRect l="-2005" t="-1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6A2F2-77C3-C5B5-B729-5767B29E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732C4-FD25-4948-FA43-E484BD34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34257-3448-824A-3710-931E9573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2811E2-B6CE-7D11-3BC2-D2F5B49585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43750" y="3439680"/>
            <a:ext cx="3374211" cy="28991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F0F565-D43C-7DB4-81D1-9BA0E3D19DC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4456" y="3456536"/>
            <a:ext cx="3374211" cy="28654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A9397C-E63F-19B4-F50E-4A33825A95A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15681" y="3490282"/>
            <a:ext cx="3339331" cy="2788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AF893D-4DD8-EC89-9BCD-567276D3FB88}"/>
              </a:ext>
            </a:extLst>
          </p:cNvPr>
          <p:cNvSpPr txBox="1"/>
          <p:nvPr/>
        </p:nvSpPr>
        <p:spPr>
          <a:xfrm rot="16200000">
            <a:off x="-663023" y="4763701"/>
            <a:ext cx="19549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 [au]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D2929D-27A7-6CB1-08B6-BFD8B86C42BA}"/>
              </a:ext>
            </a:extLst>
          </p:cNvPr>
          <p:cNvSpPr txBox="1"/>
          <p:nvPr/>
        </p:nvSpPr>
        <p:spPr>
          <a:xfrm rot="16200000">
            <a:off x="3493574" y="4699770"/>
            <a:ext cx="19549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 [au]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436DA4-DACF-39E5-164D-69D1EFD1BB60}"/>
              </a:ext>
            </a:extLst>
          </p:cNvPr>
          <p:cNvSpPr txBox="1"/>
          <p:nvPr/>
        </p:nvSpPr>
        <p:spPr>
          <a:xfrm rot="16200000">
            <a:off x="7438202" y="4699769"/>
            <a:ext cx="19549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 [au]</a:t>
            </a:r>
          </a:p>
        </p:txBody>
      </p:sp>
    </p:spTree>
    <p:extLst>
      <p:ext uri="{BB962C8B-B14F-4D97-AF65-F5344CB8AC3E}">
        <p14:creationId xmlns:p14="http://schemas.microsoft.com/office/powerpoint/2010/main" val="2375174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355D472-847D-DE66-C9A0-30CC2D6B6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E. Tilly - tillyeg01@unm.edu</a:t>
            </a:r>
            <a:endParaRPr lang="en-US" dirty="0"/>
          </a:p>
        </p:txBody>
      </p:sp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546C585C-8D77-3B85-3EAF-1659A6091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2130" y="4202265"/>
            <a:ext cx="7320434" cy="260525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39F098F-90E9-0354-016E-2D730C2A770C}"/>
              </a:ext>
            </a:extLst>
          </p:cNvPr>
          <p:cNvSpPr/>
          <p:nvPr/>
        </p:nvSpPr>
        <p:spPr>
          <a:xfrm>
            <a:off x="4992130" y="776093"/>
            <a:ext cx="169288" cy="278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B83375-AB6B-066A-C907-5C4371B8F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Longitudinal Diffusion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5E44FF-B44F-17A3-356E-49B380BBF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2131" y="49998"/>
            <a:ext cx="7199870" cy="416016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DD3C297-A15A-0F5A-EE76-542CBF9F0EA2}"/>
              </a:ext>
            </a:extLst>
          </p:cNvPr>
          <p:cNvCxnSpPr/>
          <p:nvPr/>
        </p:nvCxnSpPr>
        <p:spPr>
          <a:xfrm flipV="1">
            <a:off x="4992132" y="0"/>
            <a:ext cx="0" cy="685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1CDE4D-4C29-2E47-2385-FADB57639F26}"/>
              </a:ext>
            </a:extLst>
          </p:cNvPr>
          <p:cNvCxnSpPr>
            <a:cxnSpLocks/>
          </p:cNvCxnSpPr>
          <p:nvPr/>
        </p:nvCxnSpPr>
        <p:spPr>
          <a:xfrm>
            <a:off x="4992130" y="4149924"/>
            <a:ext cx="73204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DDCD83BA-BB3B-CAAC-FD5D-D3357C38F9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5" y="932280"/>
                <a:ext cx="4624258" cy="278722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58.3 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lvl="1"/>
                <a:r>
                  <a:rPr lang="en-US" sz="1600" dirty="0"/>
                  <a:t>D</a:t>
                </a:r>
                <a:r>
                  <a:rPr lang="en-US" sz="1600" baseline="-25000" dirty="0"/>
                  <a:t>L</a:t>
                </a:r>
                <a:r>
                  <a:rPr lang="en-US" sz="1600" dirty="0"/>
                  <a:t> is longitudinal diffusion coefficient</a:t>
                </a:r>
                <a:endParaRPr lang="en-US" dirty="0"/>
              </a:p>
              <a:p>
                <a:r>
                  <a:rPr lang="en-US" dirty="0"/>
                  <a:t>Diffusion can be suppressed by ~ an order of magnitude with as little as 1 Torr SF</a:t>
                </a:r>
                <a:r>
                  <a:rPr lang="en-US" baseline="-25000" dirty="0"/>
                  <a:t>6</a:t>
                </a:r>
                <a:r>
                  <a:rPr lang="en-US" dirty="0"/>
                  <a:t> or 5 Torr CS</a:t>
                </a:r>
                <a:r>
                  <a:rPr lang="en-US" baseline="-25000" dirty="0"/>
                  <a:t>2</a:t>
                </a:r>
                <a:endParaRPr lang="en-US" dirty="0"/>
              </a:p>
              <a:p>
                <a:r>
                  <a:rPr lang="en-US" dirty="0"/>
                  <a:t>In many cases it’s nearly thermal!</a:t>
                </a:r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DDCD83BA-BB3B-CAAC-FD5D-D3357C38F9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5" y="932280"/>
                <a:ext cx="4624258" cy="2787229"/>
              </a:xfrm>
              <a:blipFill>
                <a:blip r:embed="rId4"/>
                <a:stretch>
                  <a:fillRect l="-3298" t="-219" r="-3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8D3A5599-457F-F532-CD2C-025A5F50CB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0544502"/>
                  </p:ext>
                </p:extLst>
              </p:nvPr>
            </p:nvGraphicFramePr>
            <p:xfrm>
              <a:off x="385270" y="3531723"/>
              <a:ext cx="4151461" cy="233407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114653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486203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Diffusion Coefficient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ED D</a:t>
                          </a:r>
                          <a:r>
                            <a:rPr lang="en-US" b="0" baseline="-25000" dirty="0"/>
                            <a:t>long</a:t>
                          </a:r>
                          <a:r>
                            <a:rPr lang="en-US" b="0" baseline="0" dirty="0"/>
                            <a:t>* </a:t>
                          </a:r>
                          <a:r>
                            <a:rPr lang="en-US" sz="1400" b="0" baseline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400" b="0" dirty="0"/>
                            <a:t>)</a:t>
                          </a:r>
                          <a:endParaRPr lang="en-US" b="0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NI 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kumimoji="0" lang="en-US" sz="18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long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𝑐𝑚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941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1143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154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1063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~77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8D3A5599-457F-F532-CD2C-025A5F50CB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0544502"/>
                  </p:ext>
                </p:extLst>
              </p:nvPr>
            </p:nvGraphicFramePr>
            <p:xfrm>
              <a:off x="385270" y="3531723"/>
              <a:ext cx="4151461" cy="233407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114653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486203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64008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Diffusion Coefficient at 600 V/cm and </a:t>
                          </a:r>
                          <a:r>
                            <a:rPr lang="en-US" dirty="0">
                              <a:solidFill>
                                <a:srgbClr val="FFFF00"/>
                              </a:solidFill>
                            </a:rPr>
                            <a:t>3 Torr 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58147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40984" t="-113542" r="-135519" b="-2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80738" t="-113542" r="-1639" b="-2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941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1143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154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1063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~77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B4E488BE-F181-3E0C-B022-F0896434A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EA49E4B9-9909-7E3A-0AA4-7596DFE69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13</a:t>
            </a:fld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AE1A1DC-A948-E13C-6AC8-536A62E68AD0}"/>
              </a:ext>
            </a:extLst>
          </p:cNvPr>
          <p:cNvSpPr/>
          <p:nvPr/>
        </p:nvSpPr>
        <p:spPr>
          <a:xfrm>
            <a:off x="4992130" y="6807520"/>
            <a:ext cx="7320434" cy="437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25274A-E3BA-534A-326E-57A79B34D91F}"/>
              </a:ext>
            </a:extLst>
          </p:cNvPr>
          <p:cNvSpPr txBox="1">
            <a:spLocks/>
          </p:cNvSpPr>
          <p:nvPr/>
        </p:nvSpPr>
        <p:spPr>
          <a:xfrm>
            <a:off x="9751393" y="6594795"/>
            <a:ext cx="24568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84F2E8-5F19-423C-8D27-D89130164BBE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EA0F4-1A21-99AC-19AD-C74C13D748C2}"/>
              </a:ext>
            </a:extLst>
          </p:cNvPr>
          <p:cNvSpPr txBox="1"/>
          <p:nvPr/>
        </p:nvSpPr>
        <p:spPr>
          <a:xfrm>
            <a:off x="241499" y="5941949"/>
            <a:ext cx="45034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S. Biagi (1995). https://magboltz.web.cern.ch/magboltz/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48EA38-A66E-F081-7139-A67C2E3E6CBB}"/>
              </a:ext>
            </a:extLst>
          </p:cNvPr>
          <p:cNvSpPr txBox="1"/>
          <p:nvPr/>
        </p:nvSpPr>
        <p:spPr>
          <a:xfrm rot="19323703">
            <a:off x="5358593" y="2110435"/>
            <a:ext cx="755444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68532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ECA6E-F24E-0AC5-5C50-17210DD69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Aside: Attachment in CF</a:t>
            </a:r>
            <a:r>
              <a:rPr lang="en-US" baseline="-25000" dirty="0"/>
              <a:t>4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4F6403-6D32-1950-84AF-F281DD657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75" y="999810"/>
            <a:ext cx="11075262" cy="485837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A4FF061-6F00-69BE-EFBB-17264EA3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170A5BB-5578-E439-7F0D-67E8054C5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06B3AD-2D2B-4693-8A49-C4951E60D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07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F4781-29C3-CDD3-CF53-2F3EFFFC4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E567D-4DB7-3686-5B9E-2046AA3F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Aside: Attachment in CF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3AF87-495E-AE87-6CCA-5F6CC6900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808838"/>
            <a:ext cx="4305545" cy="5529930"/>
          </a:xfrm>
        </p:spPr>
        <p:txBody>
          <a:bodyPr>
            <a:normAutofit/>
          </a:bodyPr>
          <a:lstStyle/>
          <a:p>
            <a:r>
              <a:rPr lang="en-US" dirty="0"/>
              <a:t>Multiple peaks?</a:t>
            </a:r>
          </a:p>
          <a:p>
            <a:pPr lvl="1"/>
            <a:r>
              <a:rPr lang="en-US" dirty="0"/>
              <a:t>Can we measure the different species?</a:t>
            </a:r>
          </a:p>
          <a:p>
            <a:pPr lvl="2"/>
            <a:r>
              <a:rPr lang="en-US" dirty="0"/>
              <a:t>Extract the electron energies right before capture?</a:t>
            </a:r>
          </a:p>
          <a:p>
            <a:pPr lvl="2"/>
            <a:r>
              <a:rPr lang="en-US" dirty="0"/>
              <a:t>Do they match the cross-sections?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Exponential leading edge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Can we measure attachment?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B6BD77-B62D-01D4-674D-6B2D799E9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281" y="932155"/>
            <a:ext cx="7541026" cy="5283294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3F273B4-10D1-E5D4-CE09-F4AA5F08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C9ABD90-3843-74BF-7CE8-ECA360B3D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6372082-69E8-34EF-247C-A6559566F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 descr="A group of graphs of different sizes and shapes&#10;&#10;Description automatically generated with medium confidence">
            <a:extLst>
              <a:ext uri="{FF2B5EF4-FFF2-40B4-BE49-F238E27FC236}">
                <a16:creationId xmlns:a16="http://schemas.microsoft.com/office/drawing/2014/main" id="{8EB50F4D-671A-ECFC-90A4-B44C052852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7"/>
          <a:stretch/>
        </p:blipFill>
        <p:spPr>
          <a:xfrm>
            <a:off x="-1" y="2134186"/>
            <a:ext cx="2593007" cy="32290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453D68-990C-7529-18D2-6017390D5842}"/>
              </a:ext>
            </a:extLst>
          </p:cNvPr>
          <p:cNvSpPr txBox="1"/>
          <p:nvPr/>
        </p:nvSpPr>
        <p:spPr>
          <a:xfrm>
            <a:off x="2433258" y="3105834"/>
            <a:ext cx="21527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dirty="0"/>
              <a:t>I. Iga, M. V. V. S. Rao, S. K. Srivastava, and J. E. Nogueira, Z. Phys. D 24, 111 (1992).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65427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87BC8-FFCC-E93B-D51F-CABA55660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0B1C6-264A-4389-9C30-F44D141D6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Aside: Attachment in CF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ED310-00AA-20DD-50BA-38BBA9DE0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808838"/>
            <a:ext cx="4305545" cy="5529930"/>
          </a:xfrm>
        </p:spPr>
        <p:txBody>
          <a:bodyPr>
            <a:normAutofit/>
          </a:bodyPr>
          <a:lstStyle/>
          <a:p>
            <a:r>
              <a:rPr lang="en-US" dirty="0"/>
              <a:t>Multiple peaks?</a:t>
            </a:r>
          </a:p>
          <a:p>
            <a:pPr lvl="1"/>
            <a:r>
              <a:rPr lang="en-US" dirty="0"/>
              <a:t>Can we measure the different species?</a:t>
            </a:r>
          </a:p>
          <a:p>
            <a:pPr lvl="2"/>
            <a:r>
              <a:rPr lang="en-US" dirty="0"/>
              <a:t>Extract the electron energies right before capture?</a:t>
            </a:r>
          </a:p>
          <a:p>
            <a:pPr lvl="2"/>
            <a:r>
              <a:rPr lang="en-US" dirty="0"/>
              <a:t>Do they match the cross-sections?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Exponential leading edge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Can we measure attachment?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5FD5B1-75B8-4EAD-33CC-E71FCDAEB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281" y="932155"/>
            <a:ext cx="7541026" cy="5283294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2F9048C-F661-811C-E164-8D186C546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AEFC9B7-5BB3-BFB0-1805-ABCCF8735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BD7E7-634F-43C4-03D6-B7DB423E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 descr="A group of graphs of different sizes and shapes&#10;&#10;Description automatically generated with medium confidence">
            <a:extLst>
              <a:ext uri="{FF2B5EF4-FFF2-40B4-BE49-F238E27FC236}">
                <a16:creationId xmlns:a16="http://schemas.microsoft.com/office/drawing/2014/main" id="{0CEFF3FD-AEBE-CE3B-95F4-78CC9F3540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7"/>
          <a:stretch/>
        </p:blipFill>
        <p:spPr>
          <a:xfrm>
            <a:off x="-1" y="2134186"/>
            <a:ext cx="2593007" cy="32290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D0AA4C-5E5A-38D5-4082-3EAC0CCE607E}"/>
              </a:ext>
            </a:extLst>
          </p:cNvPr>
          <p:cNvSpPr txBox="1"/>
          <p:nvPr/>
        </p:nvSpPr>
        <p:spPr>
          <a:xfrm>
            <a:off x="2433258" y="3105834"/>
            <a:ext cx="21527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dirty="0"/>
              <a:t>I. Iga, M. V. V. S. Rao, S. K. Srivastava, and J. E. Nogueira, Z. Phys. D 24, 111 (1992).</a:t>
            </a:r>
            <a:endParaRPr lang="en-US" sz="1200" dirty="0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CB144D21-A2D8-675F-27A5-C00262F716AE}"/>
              </a:ext>
            </a:extLst>
          </p:cNvPr>
          <p:cNvSpPr/>
          <p:nvPr/>
        </p:nvSpPr>
        <p:spPr>
          <a:xfrm>
            <a:off x="-197689" y="519828"/>
            <a:ext cx="4201588" cy="1930400"/>
          </a:xfrm>
          <a:prstGeom prst="mathMultiply">
            <a:avLst>
              <a:gd name="adj1" fmla="val 789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4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8EF3E-7B76-E544-3120-9B043C9B4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F81E-648F-1707-D0BC-462BE6336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Aside: Attachment in CF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3381B-93F5-1EA2-4164-20A0C6AB3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932155"/>
            <a:ext cx="5798150" cy="1617957"/>
          </a:xfrm>
        </p:spPr>
        <p:txBody>
          <a:bodyPr/>
          <a:lstStyle/>
          <a:p>
            <a:r>
              <a:rPr lang="en-US" dirty="0"/>
              <a:t>By measuring the exponential portion of the waveform, we reconstruct measured attachment to within 8%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873CCB-D3BE-3F48-E400-80B702A3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526" y="0"/>
            <a:ext cx="6024350" cy="45182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11FBA1-5BB1-6BB8-AEC9-A28EE02086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4" y="1770598"/>
            <a:ext cx="5897406" cy="39316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331BEA-B4B7-98CD-E4E3-0CD806C3E4A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35"/>
          <a:stretch>
            <a:fillRect/>
          </a:stretch>
        </p:blipFill>
        <p:spPr>
          <a:xfrm>
            <a:off x="6031526" y="4303356"/>
            <a:ext cx="6024350" cy="20727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BF4EF3-6F37-B114-D73C-7C8DA30DF661}"/>
              </a:ext>
            </a:extLst>
          </p:cNvPr>
          <p:cNvSpPr txBox="1"/>
          <p:nvPr/>
        </p:nvSpPr>
        <p:spPr>
          <a:xfrm>
            <a:off x="0" y="5803857"/>
            <a:ext cx="6709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L. G. </a:t>
            </a:r>
            <a:r>
              <a:rPr lang="en-US" sz="1400" dirty="0" err="1"/>
              <a:t>Christophorou</a:t>
            </a:r>
            <a:r>
              <a:rPr lang="en-US" sz="1400" dirty="0"/>
              <a:t>, J. K. Olthoff, M. V. Rao, </a:t>
            </a:r>
            <a:r>
              <a:rPr lang="en-US" sz="1400" i="1" dirty="0"/>
              <a:t>J. Phys. Chem. Ref. Data</a:t>
            </a:r>
            <a:r>
              <a:rPr lang="en-US" sz="1400" dirty="0"/>
              <a:t> 25, 1341–1388 (1996)</a:t>
            </a:r>
          </a:p>
          <a:p>
            <a:r>
              <a:rPr lang="en-US" sz="1400" dirty="0"/>
              <a:t>S. Biagi (1995). https://magboltz.web.cern.ch/magboltz/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630510E-4B59-2424-B0D4-57317F3F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8E3F8B5-F80F-356A-2DC2-CCB569783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A61765F-72B7-0D08-4E47-0369EF0A0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3F493B-1370-5E91-792A-159CD5C22084}"/>
              </a:ext>
            </a:extLst>
          </p:cNvPr>
          <p:cNvSpPr txBox="1"/>
          <p:nvPr/>
        </p:nvSpPr>
        <p:spPr>
          <a:xfrm>
            <a:off x="7202153" y="2076202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938C71-8F33-C94B-36C0-F53F7CB59C89}"/>
              </a:ext>
            </a:extLst>
          </p:cNvPr>
          <p:cNvSpPr txBox="1"/>
          <p:nvPr/>
        </p:nvSpPr>
        <p:spPr>
          <a:xfrm>
            <a:off x="7341853" y="4382052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00125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80C1C-FD4B-7A22-9A62-2360C8E1B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B4BC5-D134-3795-F773-213D67901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Aside: Attachment in CF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5E07D-2D7D-751E-76DB-305057DD9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932155"/>
            <a:ext cx="5798150" cy="1617957"/>
          </a:xfrm>
        </p:spPr>
        <p:txBody>
          <a:bodyPr/>
          <a:lstStyle/>
          <a:p>
            <a:r>
              <a:rPr lang="en-US" dirty="0"/>
              <a:t>By measuring the exponential portion of the waveform, we reconstruct measured attachment to within 10%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5D165C-665B-4EC2-FD0F-D1C9D8E18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526" y="0"/>
            <a:ext cx="6024350" cy="45182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559678-EE05-652F-33DF-15355ADE9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4" y="1770598"/>
            <a:ext cx="5897406" cy="39316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BFCE5C-C4D3-74A2-B802-8A4571FB01A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35"/>
          <a:stretch>
            <a:fillRect/>
          </a:stretch>
        </p:blipFill>
        <p:spPr>
          <a:xfrm>
            <a:off x="6031526" y="4303356"/>
            <a:ext cx="6024350" cy="20727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50AC1D-0312-8FBE-4792-3F5861F80931}"/>
              </a:ext>
            </a:extLst>
          </p:cNvPr>
          <p:cNvSpPr txBox="1"/>
          <p:nvPr/>
        </p:nvSpPr>
        <p:spPr>
          <a:xfrm>
            <a:off x="0" y="5803857"/>
            <a:ext cx="6709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L. G. </a:t>
            </a:r>
            <a:r>
              <a:rPr lang="en-US" sz="1400" dirty="0" err="1"/>
              <a:t>Christophorou</a:t>
            </a:r>
            <a:r>
              <a:rPr lang="en-US" sz="1400" dirty="0"/>
              <a:t>, J. K. Olthoff, M. V. Rao, </a:t>
            </a:r>
            <a:r>
              <a:rPr lang="en-US" sz="1400" i="1" dirty="0"/>
              <a:t>J. Phys. Chem. Ref. Data</a:t>
            </a:r>
            <a:r>
              <a:rPr lang="en-US" sz="1400" dirty="0"/>
              <a:t> 25, 1341–1388 (1996)</a:t>
            </a:r>
          </a:p>
          <a:p>
            <a:r>
              <a:rPr lang="en-US" sz="1400" dirty="0"/>
              <a:t>S. Biagi (1995). https://magboltz.web.cern.ch/magboltz/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C144B58-0545-8423-783D-ADA2EE548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5B09135-57CA-B5EB-F005-401E5CD19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68D4C11-8966-EC73-4A49-A7F79DCC6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7C6B76-4F58-950A-04EC-5E75753E5AEF}"/>
              </a:ext>
            </a:extLst>
          </p:cNvPr>
          <p:cNvSpPr txBox="1"/>
          <p:nvPr/>
        </p:nvSpPr>
        <p:spPr>
          <a:xfrm rot="20535267">
            <a:off x="529285" y="3150151"/>
            <a:ext cx="4972953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This confirms that the exponential component in waveforms corresponds to attachment!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1DCA01-BA11-83D9-6064-1CB8B8D9266E}"/>
              </a:ext>
            </a:extLst>
          </p:cNvPr>
          <p:cNvSpPr txBox="1"/>
          <p:nvPr/>
        </p:nvSpPr>
        <p:spPr>
          <a:xfrm>
            <a:off x="7202153" y="2076202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7602B2-7F16-0F0B-3E50-8FC302FFF1D7}"/>
              </a:ext>
            </a:extLst>
          </p:cNvPr>
          <p:cNvSpPr txBox="1"/>
          <p:nvPr/>
        </p:nvSpPr>
        <p:spPr>
          <a:xfrm>
            <a:off x="7341853" y="4382052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042368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DE48A-62D8-29CC-5AC2-67940CA8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Attachment Length in CS</a:t>
            </a:r>
            <a:r>
              <a:rPr lang="en-US" baseline="-25000" dirty="0"/>
              <a:t>2</a:t>
            </a:r>
            <a:r>
              <a:rPr lang="en-US" dirty="0"/>
              <a:t> Mixtures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544B33A-EC2A-9D56-9797-C74897E66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1954EF-5994-7086-EEDD-5B62C7028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F8E44C-3D20-9D89-32A3-4226BD30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19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D65A032-4DC4-4DEC-1F53-14D7816963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932155"/>
            <a:ext cx="5798150" cy="5303070"/>
          </a:xfrm>
        </p:spPr>
        <p:txBody>
          <a:bodyPr/>
          <a:lstStyle/>
          <a:p>
            <a:r>
              <a:rPr lang="en-US" dirty="0"/>
              <a:t>Attachment could only be measured in a subset of the data</a:t>
            </a:r>
          </a:p>
          <a:p>
            <a:r>
              <a:rPr lang="en-US" dirty="0"/>
              <a:t>CS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 err="1"/>
              <a:t>Ar</a:t>
            </a:r>
            <a:r>
              <a:rPr lang="en-US" dirty="0"/>
              <a:t> and CF</a:t>
            </a:r>
            <a:r>
              <a:rPr lang="en-US" baseline="-25000" dirty="0"/>
              <a:t>4</a:t>
            </a:r>
            <a:r>
              <a:rPr lang="en-US" dirty="0"/>
              <a:t> mixtures had large attachment lengths!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Consequences of high attachment for tracking detectors:</a:t>
            </a:r>
          </a:p>
          <a:p>
            <a:pPr marL="284163" indent="-284163">
              <a:buFont typeface="+mj-lt"/>
              <a:buAutoNum type="arabicPeriod"/>
            </a:pPr>
            <a:r>
              <a:rPr lang="en-US" dirty="0"/>
              <a:t>Exponentially modified waveforms along drift axis</a:t>
            </a:r>
          </a:p>
          <a:p>
            <a:pPr marL="284163" indent="-284163">
              <a:buFont typeface="+mj-lt"/>
              <a:buAutoNum type="arabicPeriod"/>
            </a:pPr>
            <a:r>
              <a:rPr lang="en-US" dirty="0"/>
              <a:t>“Mixed Drift” waveforms if drift length too short</a:t>
            </a:r>
          </a:p>
          <a:p>
            <a:pPr marL="439610" lvl="1" indent="-285750"/>
            <a:r>
              <a:rPr lang="en-US" dirty="0"/>
              <a:t>Leads to waveform distortion</a:t>
            </a:r>
          </a:p>
          <a:p>
            <a:pPr marL="439610" lvl="1" indent="-285750"/>
            <a:r>
              <a:rPr lang="en-US" dirty="0"/>
              <a:t>Leads to mixed gain for ED and NID components of the waveform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ABA22E8B-0470-8686-9965-BF908539BE2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886" y="1251931"/>
            <a:ext cx="5601532" cy="46635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DC4092-930F-6590-DCFB-D5A260F37A02}"/>
              </a:ext>
            </a:extLst>
          </p:cNvPr>
          <p:cNvSpPr txBox="1"/>
          <p:nvPr/>
        </p:nvSpPr>
        <p:spPr>
          <a:xfrm>
            <a:off x="7258136" y="1614422"/>
            <a:ext cx="311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68743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CC1B01-719D-208A-58A5-9FB8F398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F51274D-38F3-0925-4D06-930EA5A19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636" y="2197107"/>
            <a:ext cx="2047361" cy="14696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4D11B3-F238-CB66-A754-103505ACE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Noble Gases as Ideal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BA9CC-D808-58AF-311E-35E547A67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00516"/>
            <a:ext cx="11674876" cy="4934050"/>
          </a:xfrm>
        </p:spPr>
        <p:txBody>
          <a:bodyPr>
            <a:normAutofit fontScale="92500" lnSpcReduction="10000"/>
          </a:bodyPr>
          <a:lstStyle/>
          <a:p>
            <a:r>
              <a:rPr lang="en-US" sz="2100" dirty="0">
                <a:solidFill>
                  <a:srgbClr val="00B0F0"/>
                </a:solidFill>
              </a:rPr>
              <a:t>Gaseous Xe for </a:t>
            </a:r>
            <a:r>
              <a:rPr lang="en-US" sz="2100" dirty="0" err="1">
                <a:solidFill>
                  <a:srgbClr val="00B0F0"/>
                </a:solidFill>
              </a:rPr>
              <a:t>neutrinoless</a:t>
            </a:r>
            <a:r>
              <a:rPr lang="en-US" sz="2100" dirty="0">
                <a:solidFill>
                  <a:srgbClr val="00B0F0"/>
                </a:solidFill>
              </a:rPr>
              <a:t> double beta decay</a:t>
            </a:r>
          </a:p>
          <a:p>
            <a:pPr lvl="1"/>
            <a:r>
              <a:rPr lang="en-US" dirty="0"/>
              <a:t>K. Mistry, D. R. Nygren, (2025) arxiv:2512.19290</a:t>
            </a:r>
          </a:p>
          <a:p>
            <a:pPr lvl="1"/>
            <a:r>
              <a:rPr lang="en-US" dirty="0"/>
              <a:t>I.G. </a:t>
            </a:r>
            <a:r>
              <a:rPr lang="en-US" dirty="0" err="1"/>
              <a:t>Irastorza</a:t>
            </a:r>
            <a:r>
              <a:rPr lang="en-US" dirty="0"/>
              <a:t> </a:t>
            </a:r>
            <a:r>
              <a:rPr lang="en-US" i="1" dirty="0"/>
              <a:t>et al</a:t>
            </a:r>
            <a:r>
              <a:rPr lang="en-US" dirty="0"/>
              <a:t> JCAP </a:t>
            </a:r>
            <a:r>
              <a:rPr lang="en-US" b="1" dirty="0"/>
              <a:t>01</a:t>
            </a:r>
            <a:r>
              <a:rPr lang="en-US" dirty="0"/>
              <a:t> 033 (2016)</a:t>
            </a:r>
          </a:p>
          <a:p>
            <a:r>
              <a:rPr lang="en-US" sz="2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Gaseous He, </a:t>
            </a:r>
            <a:r>
              <a:rPr lang="en-US" sz="21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Ar</a:t>
            </a:r>
            <a:r>
              <a:rPr lang="en-US" sz="2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Xe, CF</a:t>
            </a:r>
            <a:r>
              <a:rPr lang="en-US" sz="2100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4</a:t>
            </a:r>
            <a:r>
              <a:rPr lang="en-US" sz="2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in Migdal Effect searches</a:t>
            </a:r>
          </a:p>
          <a:p>
            <a:pPr lvl="1"/>
            <a:r>
              <a:rPr lang="en-US" dirty="0"/>
              <a:t>D. Yi </a:t>
            </a:r>
            <a:r>
              <a:rPr lang="en-US" i="1" dirty="0"/>
              <a:t>et al.</a:t>
            </a:r>
            <a:r>
              <a:rPr lang="en-US" dirty="0"/>
              <a:t> </a:t>
            </a:r>
            <a:r>
              <a:rPr lang="en-US" i="1" dirty="0"/>
              <a:t>Nature</a:t>
            </a:r>
            <a:r>
              <a:rPr lang="en-US" dirty="0"/>
              <a:t> </a:t>
            </a:r>
            <a:r>
              <a:rPr lang="en-US" b="1" dirty="0"/>
              <a:t>649</a:t>
            </a:r>
            <a:r>
              <a:rPr lang="en-US" dirty="0"/>
              <a:t>, 580–583 (2026)</a:t>
            </a:r>
          </a:p>
          <a:p>
            <a:pPr lvl="1"/>
            <a:r>
              <a:rPr lang="en-US" dirty="0"/>
              <a:t>H.M. Araújo </a:t>
            </a:r>
            <a:r>
              <a:rPr lang="en-US" i="1" dirty="0"/>
              <a:t>et al. </a:t>
            </a:r>
            <a:r>
              <a:rPr lang="en-US" dirty="0"/>
              <a:t>(MIGDAL collaboration), </a:t>
            </a:r>
            <a:r>
              <a:rPr lang="en-US" dirty="0" err="1"/>
              <a:t>Astropart</a:t>
            </a:r>
            <a:r>
              <a:rPr lang="en-US" dirty="0"/>
              <a:t>. Phys. </a:t>
            </a:r>
            <a:r>
              <a:rPr lang="en-US" b="1" dirty="0"/>
              <a:t>151 </a:t>
            </a:r>
            <a:r>
              <a:rPr lang="en-US" dirty="0"/>
              <a:t>102853 (2023)</a:t>
            </a:r>
          </a:p>
          <a:p>
            <a:pPr lvl="1"/>
            <a:r>
              <a:rPr lang="en-US" dirty="0"/>
              <a:t>K.D. Nakamura </a:t>
            </a:r>
            <a:r>
              <a:rPr lang="en-US" i="1" dirty="0"/>
              <a:t>et al</a:t>
            </a:r>
            <a:r>
              <a:rPr lang="en-US" dirty="0"/>
              <a:t> PTEP</a:t>
            </a:r>
            <a:r>
              <a:rPr lang="en-US" i="1" dirty="0"/>
              <a:t> </a:t>
            </a:r>
            <a:r>
              <a:rPr lang="en-US" b="1" dirty="0"/>
              <a:t>1</a:t>
            </a:r>
            <a:r>
              <a:rPr lang="en-US" dirty="0"/>
              <a:t> 013C01 (2021)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dirty="0"/>
          </a:p>
          <a:p>
            <a:r>
              <a:rPr lang="en-US" sz="2100" dirty="0">
                <a:solidFill>
                  <a:schemeClr val="accent4">
                    <a:lumMod val="75000"/>
                  </a:schemeClr>
                </a:solidFill>
              </a:rPr>
              <a:t>Gaseous </a:t>
            </a:r>
            <a:r>
              <a:rPr lang="en-US" sz="2100" dirty="0" err="1">
                <a:solidFill>
                  <a:schemeClr val="accent4">
                    <a:lumMod val="75000"/>
                  </a:schemeClr>
                </a:solidFill>
              </a:rPr>
              <a:t>Ar</a:t>
            </a:r>
            <a:r>
              <a:rPr lang="en-US" sz="2100" dirty="0">
                <a:solidFill>
                  <a:schemeClr val="accent4">
                    <a:lumMod val="75000"/>
                  </a:schemeClr>
                </a:solidFill>
              </a:rPr>
              <a:t> in collider-based neutrino experiments</a:t>
            </a:r>
          </a:p>
          <a:p>
            <a:pPr lvl="1"/>
            <a:r>
              <a:rPr lang="en-US" dirty="0"/>
              <a:t>R.M. </a:t>
            </a:r>
            <a:r>
              <a:rPr lang="en-US" dirty="0" err="1"/>
              <a:t>Amarinei</a:t>
            </a:r>
            <a:r>
              <a:rPr lang="en-US" dirty="0"/>
              <a:t>, </a:t>
            </a:r>
            <a:r>
              <a:rPr lang="en-US" i="1" dirty="0"/>
              <a:t>et al</a:t>
            </a:r>
            <a:r>
              <a:rPr lang="en-US" dirty="0"/>
              <a:t> JINST </a:t>
            </a:r>
            <a:r>
              <a:rPr lang="en-US" b="1" dirty="0"/>
              <a:t>18</a:t>
            </a:r>
            <a:r>
              <a:rPr lang="en-US" dirty="0"/>
              <a:t> P12001 (2023)</a:t>
            </a:r>
          </a:p>
          <a:p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Gaseous He,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Ar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Xe and CF</a:t>
            </a:r>
            <a:r>
              <a:rPr lang="en-US" sz="2100" baseline="-2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for WIMP DM searches</a:t>
            </a:r>
          </a:p>
          <a:p>
            <a:pPr lvl="1"/>
            <a:r>
              <a:rPr lang="da-DK" dirty="0"/>
              <a:t>J.F. Castel </a:t>
            </a:r>
            <a:r>
              <a:rPr lang="da-DK" i="1" dirty="0"/>
              <a:t>et al</a:t>
            </a:r>
            <a:r>
              <a:rPr lang="da-DK" dirty="0"/>
              <a:t> JINST </a:t>
            </a:r>
            <a:r>
              <a:rPr lang="da-DK" b="1" dirty="0"/>
              <a:t>19</a:t>
            </a:r>
            <a:r>
              <a:rPr lang="da-DK" dirty="0"/>
              <a:t> C05029 (2024)</a:t>
            </a:r>
            <a:endParaRPr lang="en-US" dirty="0"/>
          </a:p>
          <a:p>
            <a:pPr lvl="1"/>
            <a:r>
              <a:rPr lang="en-US" dirty="0"/>
              <a:t>F.D. Amaro </a:t>
            </a:r>
            <a:r>
              <a:rPr lang="en-US" i="1" dirty="0"/>
              <a:t>et al</a:t>
            </a:r>
            <a:r>
              <a:rPr lang="en-US" dirty="0"/>
              <a:t> Particles</a:t>
            </a:r>
            <a:r>
              <a:rPr lang="fr-FR" dirty="0"/>
              <a:t> </a:t>
            </a:r>
            <a:r>
              <a:rPr lang="fr-FR" b="1" i="1" dirty="0"/>
              <a:t>4</a:t>
            </a:r>
            <a:r>
              <a:rPr lang="fr-FR" dirty="0"/>
              <a:t> 343-353 (2021)</a:t>
            </a:r>
          </a:p>
          <a:p>
            <a:pPr lvl="1"/>
            <a:r>
              <a:rPr lang="en-US" dirty="0"/>
              <a:t>S.E. </a:t>
            </a:r>
            <a:r>
              <a:rPr lang="en-US" dirty="0" err="1"/>
              <a:t>Vahsen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 (2020) arxiv:2008.12587</a:t>
            </a:r>
          </a:p>
          <a:p>
            <a:pPr lvl="1"/>
            <a:r>
              <a:rPr lang="en-US" dirty="0"/>
              <a:t>C. Deaconu </a:t>
            </a:r>
            <a:r>
              <a:rPr lang="en-US" i="1" dirty="0"/>
              <a:t>et al </a:t>
            </a:r>
            <a:r>
              <a:rPr lang="en-US" dirty="0"/>
              <a:t>Phys. Rev. D </a:t>
            </a:r>
            <a:r>
              <a:rPr lang="en-US" b="1" dirty="0"/>
              <a:t>95</a:t>
            </a:r>
            <a:r>
              <a:rPr lang="en-US" dirty="0"/>
              <a:t> 122002 (2017)</a:t>
            </a:r>
          </a:p>
          <a:p>
            <a:pPr lvl="1"/>
            <a:r>
              <a:rPr lang="en-US" dirty="0"/>
              <a:t>K. Nakamura </a:t>
            </a:r>
            <a:r>
              <a:rPr lang="en-US" i="1" dirty="0"/>
              <a:t>et al</a:t>
            </a:r>
            <a:r>
              <a:rPr lang="en-US" dirty="0"/>
              <a:t> JINST </a:t>
            </a:r>
            <a:r>
              <a:rPr lang="en-US" b="1" dirty="0"/>
              <a:t>7 </a:t>
            </a:r>
            <a:r>
              <a:rPr lang="en-US" dirty="0"/>
              <a:t>C02023 (2012)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12E21-82C3-70BB-A031-773359770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85040-01CE-CB27-3173-808C34836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CA8BD-4D74-7A74-B5F0-DDCEF4D3D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54F9921-0820-50BD-33EC-5F125E15F3FE}"/>
              </a:ext>
            </a:extLst>
          </p:cNvPr>
          <p:cNvSpPr txBox="1"/>
          <p:nvPr/>
        </p:nvSpPr>
        <p:spPr>
          <a:xfrm>
            <a:off x="8909136" y="5867111"/>
            <a:ext cx="241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And the list goes on…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5917194-9ED6-4FD6-29BB-CD19F3225D0B}"/>
              </a:ext>
            </a:extLst>
          </p:cNvPr>
          <p:cNvSpPr txBox="1"/>
          <p:nvPr/>
        </p:nvSpPr>
        <p:spPr>
          <a:xfrm>
            <a:off x="0" y="831184"/>
            <a:ext cx="742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Far from a comprehensive list (I’m sorry if I’ve missed your paper)</a:t>
            </a:r>
            <a:endParaRPr lang="en-US" sz="2800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Picture 6" descr="Schematic&#10;&#10;Description automatically generated">
            <a:extLst>
              <a:ext uri="{FF2B5EF4-FFF2-40B4-BE49-F238E27FC236}">
                <a16:creationId xmlns:a16="http://schemas.microsoft.com/office/drawing/2014/main" id="{09B98B43-9341-8866-4FED-8470DF6EFD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32" y="251224"/>
            <a:ext cx="1430840" cy="1694830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67B25C-7EB7-2F8C-013C-2E1D2DEA8E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" r="227"/>
          <a:stretch>
            <a:fillRect/>
          </a:stretch>
        </p:blipFill>
        <p:spPr>
          <a:xfrm>
            <a:off x="6626305" y="888245"/>
            <a:ext cx="1739423" cy="1267129"/>
          </a:xfrm>
          <a:custGeom>
            <a:avLst/>
            <a:gdLst>
              <a:gd name="csX0" fmla="*/ 523921 w 4315126"/>
              <a:gd name="csY0" fmla="*/ 0 h 3143469"/>
              <a:gd name="csX1" fmla="*/ 3791204 w 4315126"/>
              <a:gd name="csY1" fmla="*/ 0 h 3143469"/>
              <a:gd name="csX2" fmla="*/ 4315126 w 4315126"/>
              <a:gd name="csY2" fmla="*/ 523922 h 3143469"/>
              <a:gd name="csX3" fmla="*/ 4315126 w 4315126"/>
              <a:gd name="csY3" fmla="*/ 2619547 h 3143469"/>
              <a:gd name="csX4" fmla="*/ 3791204 w 4315126"/>
              <a:gd name="csY4" fmla="*/ 3143469 h 3143469"/>
              <a:gd name="csX5" fmla="*/ 523921 w 4315126"/>
              <a:gd name="csY5" fmla="*/ 3143469 h 3143469"/>
              <a:gd name="csX6" fmla="*/ 10643 w 4315126"/>
              <a:gd name="csY6" fmla="*/ 2725136 h 3143469"/>
              <a:gd name="csX7" fmla="*/ 0 w 4315126"/>
              <a:gd name="csY7" fmla="*/ 2619557 h 3143469"/>
              <a:gd name="csX8" fmla="*/ 0 w 4315126"/>
              <a:gd name="csY8" fmla="*/ 523913 h 3143469"/>
              <a:gd name="csX9" fmla="*/ 10643 w 4315126"/>
              <a:gd name="csY9" fmla="*/ 418334 h 3143469"/>
              <a:gd name="csX10" fmla="*/ 523921 w 4315126"/>
              <a:gd name="csY10" fmla="*/ 0 h 314346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15126" h="3143469">
                <a:moveTo>
                  <a:pt x="523921" y="0"/>
                </a:moveTo>
                <a:lnTo>
                  <a:pt x="3791204" y="0"/>
                </a:lnTo>
                <a:cubicBezTo>
                  <a:pt x="4080558" y="0"/>
                  <a:pt x="4315126" y="234568"/>
                  <a:pt x="4315126" y="523922"/>
                </a:cubicBezTo>
                <a:lnTo>
                  <a:pt x="4315126" y="2619547"/>
                </a:lnTo>
                <a:cubicBezTo>
                  <a:pt x="4315126" y="2908901"/>
                  <a:pt x="4080558" y="3143469"/>
                  <a:pt x="3791204" y="3143469"/>
                </a:cubicBezTo>
                <a:lnTo>
                  <a:pt x="523921" y="3143469"/>
                </a:lnTo>
                <a:cubicBezTo>
                  <a:pt x="270737" y="3143469"/>
                  <a:pt x="59497" y="2963878"/>
                  <a:pt x="10643" y="2725136"/>
                </a:cubicBezTo>
                <a:lnTo>
                  <a:pt x="0" y="2619557"/>
                </a:lnTo>
                <a:lnTo>
                  <a:pt x="0" y="523913"/>
                </a:lnTo>
                <a:lnTo>
                  <a:pt x="10643" y="418334"/>
                </a:lnTo>
                <a:cubicBezTo>
                  <a:pt x="59497" y="179591"/>
                  <a:pt x="270737" y="0"/>
                  <a:pt x="523921" y="0"/>
                </a:cubicBez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B33A44-149F-338A-257F-B92C51878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3594" y="3768647"/>
            <a:ext cx="1707480" cy="17861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6C0CBAB-1DD1-AF81-92C2-C6182E96D8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2451" y="4573265"/>
            <a:ext cx="1707480" cy="94011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F187533-70D2-A73C-6AF6-8B158806B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547" y="2506796"/>
            <a:ext cx="1430840" cy="150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19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CC6EF-9D47-7B4D-4D71-8017965B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A9C98-DD84-AC7C-BDA9-A0973F51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932155"/>
            <a:ext cx="11935140" cy="3438730"/>
          </a:xfrm>
        </p:spPr>
        <p:txBody>
          <a:bodyPr/>
          <a:lstStyle/>
          <a:p>
            <a:r>
              <a:rPr lang="en-US" dirty="0"/>
              <a:t>Negative ion drift properties in mixtures of Xe, </a:t>
            </a:r>
            <a:r>
              <a:rPr lang="en-US" dirty="0" err="1"/>
              <a:t>Ar</a:t>
            </a:r>
            <a:r>
              <a:rPr lang="en-US" dirty="0"/>
              <a:t>, He, and CF</a:t>
            </a:r>
            <a:r>
              <a:rPr lang="en-US" baseline="-25000" dirty="0"/>
              <a:t>4</a:t>
            </a:r>
            <a:r>
              <a:rPr lang="en-US" dirty="0"/>
              <a:t> with either SF</a:t>
            </a:r>
            <a:r>
              <a:rPr lang="en-US" baseline="-25000" dirty="0"/>
              <a:t>6</a:t>
            </a:r>
            <a:r>
              <a:rPr lang="en-US" dirty="0"/>
              <a:t> or CS</a:t>
            </a:r>
            <a:r>
              <a:rPr lang="en-US" baseline="-25000" dirty="0"/>
              <a:t>2</a:t>
            </a:r>
            <a:r>
              <a:rPr lang="en-US" dirty="0"/>
              <a:t> have been measured with very low partial pressures of the NID component</a:t>
            </a:r>
          </a:p>
          <a:p>
            <a:r>
              <a:rPr lang="en-US" dirty="0"/>
              <a:t>Stable gain for Fe-55 peak noted in many of the mixtures</a:t>
            </a:r>
          </a:p>
          <a:p>
            <a:r>
              <a:rPr lang="en-US" dirty="0"/>
              <a:t>Diffusion was suppressed by ~1 order of magnitude</a:t>
            </a:r>
          </a:p>
          <a:p>
            <a:r>
              <a:rPr lang="en-US" dirty="0"/>
              <a:t>Mobility was slowed by 2 orders of magnitude</a:t>
            </a:r>
          </a:p>
          <a:p>
            <a:r>
              <a:rPr lang="en-US" dirty="0"/>
              <a:t>In some cases, attachment length could also be measured!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CB78D-79AE-FEA9-EF3B-54044B16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85D33-4FAE-0EF2-C082-A0E21783E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F2548-DCBA-53A8-F153-7ECBE0F0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785333-5DF5-8453-3736-B355CE9D5FBC}"/>
              </a:ext>
            </a:extLst>
          </p:cNvPr>
          <p:cNvGrpSpPr/>
          <p:nvPr/>
        </p:nvGrpSpPr>
        <p:grpSpPr>
          <a:xfrm>
            <a:off x="1112519" y="4562425"/>
            <a:ext cx="9966960" cy="1672800"/>
            <a:chOff x="1011960" y="2671565"/>
            <a:chExt cx="9966960" cy="16728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FA94200-EC51-0E01-9590-D84A950ADFAF}"/>
                </a:ext>
              </a:extLst>
            </p:cNvPr>
            <p:cNvGrpSpPr/>
            <p:nvPr/>
          </p:nvGrpSpPr>
          <p:grpSpPr>
            <a:xfrm>
              <a:off x="1133548" y="2810748"/>
              <a:ext cx="9263747" cy="1403542"/>
              <a:chOff x="-373156" y="4889395"/>
              <a:chExt cx="9263747" cy="1403542"/>
            </a:xfrm>
          </p:grpSpPr>
          <p:pic>
            <p:nvPicPr>
              <p:cNvPr id="11" name="Picture 2">
                <a:extLst>
                  <a:ext uri="{FF2B5EF4-FFF2-40B4-BE49-F238E27FC236}">
                    <a16:creationId xmlns:a16="http://schemas.microsoft.com/office/drawing/2014/main" id="{0471A01C-DB65-D684-10A9-432CEE575C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238" t="21588" r="7183" b="23965"/>
              <a:stretch/>
            </p:blipFill>
            <p:spPr bwMode="auto">
              <a:xfrm>
                <a:off x="7141886" y="4889395"/>
                <a:ext cx="1748705" cy="1358532"/>
              </a:xfrm>
              <a:prstGeom prst="round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>
                <a:extLst>
                  <a:ext uri="{FF2B5EF4-FFF2-40B4-BE49-F238E27FC236}">
                    <a16:creationId xmlns:a16="http://schemas.microsoft.com/office/drawing/2014/main" id="{2903FA63-EAE9-D82F-398B-8CA317EB81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81371" y="4972731"/>
                <a:ext cx="1191859" cy="11918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4">
                <a:extLst>
                  <a:ext uri="{FF2B5EF4-FFF2-40B4-BE49-F238E27FC236}">
                    <a16:creationId xmlns:a16="http://schemas.microsoft.com/office/drawing/2014/main" id="{55E78AFC-BDF2-319B-81F4-9E9BC16FFB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0351" y="4910719"/>
                <a:ext cx="1375180" cy="1382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91EE20-C0D2-B07A-6A0B-483FACC81D0A}"/>
                  </a:ext>
                </a:extLst>
              </p:cNvPr>
              <p:cNvSpPr txBox="1"/>
              <p:nvPr/>
            </p:nvSpPr>
            <p:spPr>
              <a:xfrm>
                <a:off x="-373156" y="5159525"/>
                <a:ext cx="204446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Fermilab/DOE</a:t>
                </a:r>
              </a:p>
              <a:p>
                <a:pPr algn="ctr"/>
                <a:r>
                  <a:rPr lang="en-US" sz="2000" b="1" dirty="0">
                    <a:solidFill>
                      <a:schemeClr val="tx1"/>
                    </a:solidFill>
                  </a:rPr>
                  <a:t>GIRA Award</a:t>
                </a:r>
              </a:p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Awarded to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E.Tilly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5" name="Picture 2">
                <a:extLst>
                  <a:ext uri="{FF2B5EF4-FFF2-40B4-BE49-F238E27FC236}">
                    <a16:creationId xmlns:a16="http://schemas.microsoft.com/office/drawing/2014/main" id="{6019648F-D642-E72B-76C8-F744FDF209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33009" y="4952143"/>
                <a:ext cx="1233037" cy="1233037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15" descr="Schematic&#10;&#10;Description automatically generated">
                <a:extLst>
                  <a:ext uri="{FF2B5EF4-FFF2-40B4-BE49-F238E27FC236}">
                    <a16:creationId xmlns:a16="http://schemas.microsoft.com/office/drawing/2014/main" id="{EC237B7E-35A7-6658-D767-CE52E4D46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90248" y="4900070"/>
                <a:ext cx="1166921" cy="1382218"/>
              </a:xfrm>
              <a:prstGeom prst="roundRect">
                <a:avLst/>
              </a:prstGeom>
            </p:spPr>
          </p:pic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F4C9217-7134-BD1B-A94A-71E719BB674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960" y="4344365"/>
              <a:ext cx="996696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5DFAD93-3C11-5F90-C09E-97B75F592CCD}"/>
                </a:ext>
              </a:extLst>
            </p:cNvPr>
            <p:cNvCxnSpPr>
              <a:cxnSpLocks/>
            </p:cNvCxnSpPr>
            <p:nvPr/>
          </p:nvCxnSpPr>
          <p:spPr>
            <a:xfrm>
              <a:off x="1011960" y="2671565"/>
              <a:ext cx="996696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DA3FC8A-0ED7-6C60-F256-68A2AEC588B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1781417"/>
                  </p:ext>
                </p:extLst>
              </p:nvPr>
            </p:nvGraphicFramePr>
            <p:xfrm>
              <a:off x="7164432" y="1698365"/>
              <a:ext cx="4151461" cy="245599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114653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486203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Diffusion Coefficient at 600 V/cm and </a:t>
                          </a:r>
                          <a:r>
                            <a:rPr lang="en-US" sz="2400" dirty="0">
                              <a:ln>
                                <a:solidFill>
                                  <a:srgbClr val="FFC000"/>
                                </a:solidFill>
                              </a:ln>
                              <a:solidFill>
                                <a:srgbClr val="FFFF00"/>
                              </a:solidFill>
                            </a:rPr>
                            <a:t>3 Torr</a:t>
                          </a:r>
                          <a:r>
                            <a:rPr lang="en-US" sz="2000" dirty="0">
                              <a:ln>
                                <a:solidFill>
                                  <a:srgbClr val="FFC000"/>
                                </a:solidFill>
                              </a:ln>
                              <a:solidFill>
                                <a:srgbClr val="FFFF00"/>
                              </a:solidFill>
                            </a:rPr>
                            <a:t> 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sz="2000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ED D</a:t>
                          </a:r>
                          <a:r>
                            <a:rPr lang="en-US" b="0" baseline="-25000" dirty="0"/>
                            <a:t>long</a:t>
                          </a:r>
                          <a:r>
                            <a:rPr lang="en-US" b="0" baseline="0" dirty="0"/>
                            <a:t>* </a:t>
                          </a:r>
                          <a:r>
                            <a:rPr lang="en-US" sz="1400" b="0" baseline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400" b="0" i="1" baseline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baseline="0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400" b="0" dirty="0"/>
                            <a:t>)</a:t>
                          </a:r>
                          <a:endParaRPr lang="en-US" b="0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NI 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kumimoji="0" lang="en-US" sz="18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long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n-US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𝑐𝑚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941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1143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154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1063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~77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DA3FC8A-0ED7-6C60-F256-68A2AEC588B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1781417"/>
                  </p:ext>
                </p:extLst>
              </p:nvPr>
            </p:nvGraphicFramePr>
            <p:xfrm>
              <a:off x="7164432" y="1698365"/>
              <a:ext cx="4151461" cy="245599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677461">
                      <a:extLst>
                        <a:ext uri="{9D8B030D-6E8A-4147-A177-3AD203B41FA5}">
                          <a16:colId xmlns:a16="http://schemas.microsoft.com/office/drawing/2014/main" val="4292242336"/>
                        </a:ext>
                      </a:extLst>
                    </a:gridCol>
                    <a:gridCol w="873144">
                      <a:extLst>
                        <a:ext uri="{9D8B030D-6E8A-4147-A177-3AD203B41FA5}">
                          <a16:colId xmlns:a16="http://schemas.microsoft.com/office/drawing/2014/main" val="3501642648"/>
                        </a:ext>
                      </a:extLst>
                    </a:gridCol>
                    <a:gridCol w="1114653">
                      <a:extLst>
                        <a:ext uri="{9D8B030D-6E8A-4147-A177-3AD203B41FA5}">
                          <a16:colId xmlns:a16="http://schemas.microsoft.com/office/drawing/2014/main" val="1405285545"/>
                        </a:ext>
                      </a:extLst>
                    </a:gridCol>
                    <a:gridCol w="1486203">
                      <a:extLst>
                        <a:ext uri="{9D8B030D-6E8A-4147-A177-3AD203B41FA5}">
                          <a16:colId xmlns:a16="http://schemas.microsoft.com/office/drawing/2014/main" val="3182421735"/>
                        </a:ext>
                      </a:extLst>
                    </a:gridCol>
                  </a:tblGrid>
                  <a:tr h="762000">
                    <a:tc gridSpan="4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Diffusion Coefficient at 600 V/cm and </a:t>
                          </a:r>
                          <a:r>
                            <a:rPr lang="en-US" sz="2400" dirty="0">
                              <a:ln>
                                <a:solidFill>
                                  <a:srgbClr val="FFC000"/>
                                </a:solidFill>
                              </a:ln>
                              <a:solidFill>
                                <a:srgbClr val="FFFF00"/>
                              </a:solidFill>
                            </a:rPr>
                            <a:t>3 Torr</a:t>
                          </a:r>
                          <a:r>
                            <a:rPr lang="en-US" sz="2000" dirty="0">
                              <a:ln>
                                <a:solidFill>
                                  <a:srgbClr val="FFC000"/>
                                </a:solidFill>
                              </a:ln>
                              <a:solidFill>
                                <a:srgbClr val="FFFF00"/>
                              </a:solidFill>
                            </a:rPr>
                            <a:t> 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SF</a:t>
                          </a:r>
                          <a:r>
                            <a:rPr lang="en-US" sz="2000" baseline="-25000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lumMod val="60000"/>
                            <a:lumOff val="4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9229493"/>
                      </a:ext>
                    </a:extLst>
                  </a:tr>
                  <a:tr h="58147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/>
                            <a:t>Gas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0" dirty="0" err="1"/>
                            <a:t>P</a:t>
                          </a:r>
                          <a:r>
                            <a:rPr lang="en-US" b="0" baseline="-25000" dirty="0" err="1"/>
                            <a:t>total</a:t>
                          </a:r>
                          <a:r>
                            <a:rPr lang="en-US" b="0" baseline="-25000" dirty="0"/>
                            <a:t> </a:t>
                          </a:r>
                          <a:r>
                            <a:rPr lang="en-US" sz="1400" b="0" baseline="0" dirty="0"/>
                            <a:t>(Torr)</a:t>
                          </a:r>
                          <a:endParaRPr lang="en-US" b="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56082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140984" t="-135417" r="-135519" b="-2072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180738" t="-135417" r="-1639" b="-2072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9036607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Xe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941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84145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 err="1"/>
                            <a:t>Ar</a:t>
                          </a:r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1143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154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2501350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1063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BDDE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ptos" panose="021100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b="1" dirty="0"/>
                            <a:t>~77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4ECB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9512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C3A7435-6261-CD51-B380-C7E70565D9D1}"/>
              </a:ext>
            </a:extLst>
          </p:cNvPr>
          <p:cNvSpPr txBox="1"/>
          <p:nvPr/>
        </p:nvSpPr>
        <p:spPr>
          <a:xfrm>
            <a:off x="6988415" y="4155958"/>
            <a:ext cx="45034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S. Biagi (1995). https://magboltz.web.cern.ch/magboltz/</a:t>
            </a:r>
          </a:p>
        </p:txBody>
      </p:sp>
    </p:spTree>
    <p:extLst>
      <p:ext uri="{BB962C8B-B14F-4D97-AF65-F5344CB8AC3E}">
        <p14:creationId xmlns:p14="http://schemas.microsoft.com/office/powerpoint/2010/main" val="3092770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43D52-FAD9-B92C-074E-D8A44CEF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376BE-5641-F97D-1507-9064866720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E64EE-6419-0B59-446A-A837A8160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2F572-52B2-86CF-A684-A40073E4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09A65-25B7-D69D-B232-BC83691A3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81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5C6D6-C64A-45DF-D770-BDEA5D02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Future of these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B62F9-DBF6-107E-5413-DA282FAA8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19" y="861134"/>
            <a:ext cx="4168186" cy="4170525"/>
          </a:xfrm>
        </p:spPr>
        <p:txBody>
          <a:bodyPr>
            <a:normAutofit/>
          </a:bodyPr>
          <a:lstStyle/>
          <a:p>
            <a:pPr marL="234950" indent="-234950">
              <a:buFont typeface="+mj-lt"/>
              <a:buAutoNum type="arabicPeriod"/>
            </a:pPr>
            <a:r>
              <a:rPr lang="en-US" dirty="0"/>
              <a:t>Paper coming soon!</a:t>
            </a:r>
          </a:p>
          <a:p>
            <a:pPr marL="234950" indent="-234950">
              <a:buFont typeface="+mj-lt"/>
              <a:buAutoNum type="arabicPeriod"/>
            </a:pPr>
            <a:r>
              <a:rPr lang="en-US" dirty="0"/>
              <a:t>Development of a novel low-pressure NI TPC</a:t>
            </a:r>
          </a:p>
          <a:p>
            <a:pPr lvl="1"/>
            <a:r>
              <a:rPr lang="en-US" dirty="0"/>
              <a:t>10cm x 10cm 2D strips at 200 </a:t>
            </a:r>
            <a:r>
              <a:rPr lang="en-US" dirty="0" err="1"/>
              <a:t>μm</a:t>
            </a:r>
            <a:r>
              <a:rPr lang="en-US" dirty="0"/>
              <a:t> pitch </a:t>
            </a:r>
          </a:p>
          <a:p>
            <a:pPr lvl="2"/>
            <a:r>
              <a:rPr lang="en-US" dirty="0"/>
              <a:t>Gas Electron Multiplier (GEM) at 140 </a:t>
            </a:r>
            <a:r>
              <a:rPr lang="en-US" dirty="0" err="1"/>
              <a:t>μm</a:t>
            </a:r>
            <a:r>
              <a:rPr lang="en-US" dirty="0"/>
              <a:t> pitch to amplify the signal from the tracks</a:t>
            </a:r>
          </a:p>
          <a:p>
            <a:pPr lvl="1"/>
            <a:r>
              <a:rPr lang="en-US" dirty="0"/>
              <a:t>Front-end electronics assembled, adapted, tested and characterized with collaborators at Boston University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08C44-BD84-0097-BD2C-FD8A5804B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BE7A-CDCF-45E7-91FB-62AAF22EFDBE}" type="datetime1">
              <a:rPr lang="en-US" smtClean="0"/>
              <a:t>2/25/2026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CBC1F-4007-89B5-5428-E1E8A05F0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013-5C91-482E-9495-05009F7EB9CD}" type="slidenum">
              <a:rPr lang="en-US" smtClean="0"/>
              <a:t>22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4E48F2-ED28-2057-D445-5999431B6615}"/>
              </a:ext>
            </a:extLst>
          </p:cNvPr>
          <p:cNvGrpSpPr/>
          <p:nvPr/>
        </p:nvGrpSpPr>
        <p:grpSpPr>
          <a:xfrm>
            <a:off x="4593994" y="816248"/>
            <a:ext cx="7596070" cy="5531305"/>
            <a:chOff x="4536844" y="816248"/>
            <a:chExt cx="7596070" cy="55313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6574885-E7FA-1701-41DA-BFC019B5E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991"/>
            <a:stretch/>
          </p:blipFill>
          <p:spPr>
            <a:xfrm>
              <a:off x="8302703" y="818199"/>
              <a:ext cx="3830211" cy="26718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" cap="sq">
              <a:solidFill>
                <a:schemeClr val="tx1"/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4217A4-D54B-07E6-4439-DC31C9664E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844" y="816248"/>
              <a:ext cx="3765859" cy="267380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" cap="sq">
              <a:solidFill>
                <a:schemeClr val="tx1"/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4935310-2CDC-DAD0-3786-BFB1E31AA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19928" y="3490053"/>
              <a:ext cx="3812986" cy="28575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E2FDFC-08E0-2A72-BBDF-690A1C134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929"/>
            <a:stretch/>
          </p:blipFill>
          <p:spPr>
            <a:xfrm rot="16200000">
              <a:off x="4996800" y="3032904"/>
              <a:ext cx="2848757" cy="376305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D67D99A-8ADB-B336-4A0C-97AA82489AF8}"/>
              </a:ext>
            </a:extLst>
          </p:cNvPr>
          <p:cNvGrpSpPr/>
          <p:nvPr/>
        </p:nvGrpSpPr>
        <p:grpSpPr>
          <a:xfrm>
            <a:off x="14804" y="4443672"/>
            <a:ext cx="4600216" cy="1689815"/>
            <a:chOff x="-90308" y="5140411"/>
            <a:chExt cx="4600216" cy="168981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78B612-1C8C-56E9-39B9-C52AAD112E3E}"/>
                </a:ext>
              </a:extLst>
            </p:cNvPr>
            <p:cNvSpPr/>
            <p:nvPr/>
          </p:nvSpPr>
          <p:spPr>
            <a:xfrm>
              <a:off x="0" y="5140411"/>
              <a:ext cx="4399005" cy="16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1A1FF3C-87D1-B500-833E-187B47EB6235}"/>
                </a:ext>
              </a:extLst>
            </p:cNvPr>
            <p:cNvGrpSpPr/>
            <p:nvPr/>
          </p:nvGrpSpPr>
          <p:grpSpPr>
            <a:xfrm>
              <a:off x="-90308" y="5151244"/>
              <a:ext cx="4600216" cy="1678982"/>
              <a:chOff x="7674087" y="4494560"/>
              <a:chExt cx="4600216" cy="167898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D2911A9-55E9-8BA9-8124-5AEE72A038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238892" y="4494560"/>
                <a:ext cx="1456630" cy="138835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CCDF344-D2EB-0225-1851-02B3152732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529811" y="4505280"/>
                <a:ext cx="1586686" cy="138835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807340-9386-E7F2-7032-F6A7E52D971A}"/>
                  </a:ext>
                </a:extLst>
              </p:cNvPr>
              <p:cNvSpPr txBox="1"/>
              <p:nvPr/>
            </p:nvSpPr>
            <p:spPr>
              <a:xfrm>
                <a:off x="9052679" y="5798680"/>
                <a:ext cx="18290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</a:rPr>
                  <a:t>Alex </a:t>
                </a:r>
                <a:r>
                  <a:rPr lang="en-US" b="1" err="1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</a:rPr>
                  <a:t>Madorsky</a:t>
                </a:r>
                <a:endParaRPr lang="en-US" b="1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7425493-9FC7-8CBB-96E0-EF34171C9408}"/>
                  </a:ext>
                </a:extLst>
              </p:cNvPr>
              <p:cNvSpPr txBox="1"/>
              <p:nvPr/>
            </p:nvSpPr>
            <p:spPr>
              <a:xfrm>
                <a:off x="10372005" y="5798680"/>
                <a:ext cx="19022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</a:rPr>
                  <a:t>Lila Smith</a:t>
                </a: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98FEE74-A7CE-0E0D-2197-A623C79B57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866253" y="4498987"/>
                <a:ext cx="1445432" cy="1383923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B2CC9A2-063D-37B6-066F-48740231F70A}"/>
                  </a:ext>
                </a:extLst>
              </p:cNvPr>
              <p:cNvSpPr txBox="1"/>
              <p:nvPr/>
            </p:nvSpPr>
            <p:spPr>
              <a:xfrm>
                <a:off x="7674087" y="5804210"/>
                <a:ext cx="18290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</a:rPr>
                  <a:t>Ed Kearns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722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247869-7348-A37B-BCBC-6F918B45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Contaminants in the CF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700A16B-7337-43F1-E160-5D35119BA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36" y="932155"/>
            <a:ext cx="5032032" cy="5303070"/>
          </a:xfrm>
        </p:spPr>
        <p:txBody>
          <a:bodyPr/>
          <a:lstStyle/>
          <a:p>
            <a:r>
              <a:rPr lang="en-US" dirty="0"/>
              <a:t>Detector was opened in May, right before this data was taken</a:t>
            </a:r>
          </a:p>
          <a:p>
            <a:r>
              <a:rPr lang="en-US" dirty="0"/>
              <a:t>After each measurement, detector was pumped on continuously until the next measurement</a:t>
            </a:r>
          </a:p>
          <a:p>
            <a:r>
              <a:rPr lang="en-US" dirty="0"/>
              <a:t>Clear evolution of right-hand side and relative peak heights of the 2 dominant peaks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4C6F63-5826-AE1E-81EB-FAD005042B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986" y="808836"/>
            <a:ext cx="6911014" cy="5528811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62AA60-E615-D42E-500F-2AD7CDCD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C741984-BC97-4091-6C4C-3F64EFB0D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CA1EEC6-7C83-A4F4-38BA-8C45E19B6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46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69184-B5D9-B188-38B6-ED07D9FE7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Minority Species Area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F2E87D-7BBA-7639-A3DB-9154F82B8E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37" y="633503"/>
            <a:ext cx="11187876" cy="5590993"/>
          </a:xfr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1173DC9-DB85-28A1-7752-9EB7749B2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BF5962F-2806-1F01-D117-120D6814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AF5D985-A7AC-245F-CCA6-9A64CF1D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6F5943-9BBA-7109-8E45-185B55140A49}"/>
              </a:ext>
            </a:extLst>
          </p:cNvPr>
          <p:cNvSpPr txBox="1"/>
          <p:nvPr/>
        </p:nvSpPr>
        <p:spPr>
          <a:xfrm rot="1281430">
            <a:off x="3537977" y="2705724"/>
            <a:ext cx="755444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EFA09E-9C3C-215D-16C3-38C9F8D15118}"/>
              </a:ext>
            </a:extLst>
          </p:cNvPr>
          <p:cNvSpPr txBox="1"/>
          <p:nvPr/>
        </p:nvSpPr>
        <p:spPr>
          <a:xfrm>
            <a:off x="182974" y="4131301"/>
            <a:ext cx="1990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Ratio is defined as the area under the minority peak divided by the area under the primary peak</a:t>
            </a:r>
          </a:p>
        </p:txBody>
      </p:sp>
    </p:spTree>
    <p:extLst>
      <p:ext uri="{BB962C8B-B14F-4D97-AF65-F5344CB8AC3E}">
        <p14:creationId xmlns:p14="http://schemas.microsoft.com/office/powerpoint/2010/main" val="470352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3CB3B-86CE-B024-CCB2-EE558AD43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Electron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BC86AC-7BBA-1E34-A5FB-E8D9BEF569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4735468" cy="2935510"/>
              </a:xfrm>
            </p:spPr>
            <p:txBody>
              <a:bodyPr/>
              <a:lstStyle/>
              <a:p>
                <a:r>
                  <a:rPr lang="en-US" dirty="0"/>
                  <a:t>Under a very simple assumption: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We can use the area ratios to get approximate electron energies (pre-capture)</a:t>
                </a:r>
              </a:p>
              <a:p>
                <a:pPr lvl="1"/>
                <a:r>
                  <a:rPr lang="en-US" dirty="0"/>
                  <a:t>Note: different electronegativities mean these two species probably have different gains</a:t>
                </a:r>
              </a:p>
              <a:p>
                <a:pPr lvl="2"/>
                <a:r>
                  <a:rPr lang="en-US" dirty="0">
                    <a:sym typeface="Wingdings" panose="05000000000000000000" pitchFamily="2" charset="2"/>
                  </a:rPr>
                  <a:t>Thus, this is more likely an upper limit on the energy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BC86AC-7BBA-1E34-A5FB-E8D9BEF569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4735468" cy="2935510"/>
              </a:xfrm>
              <a:blipFill>
                <a:blip r:embed="rId2"/>
                <a:stretch>
                  <a:fillRect l="-3218" t="-2287" r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7F9A530-3191-4F3C-BADD-5FF43188F4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204" y="743550"/>
            <a:ext cx="7335795" cy="5498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AF7952-521E-A1E2-F22E-0B0F7B8428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28" y="3990615"/>
            <a:ext cx="5103341" cy="23185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90464-4AB1-F6FA-9181-817D4A4F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6E1F9-6D8E-1091-AE62-849439C85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43EC94-EA3F-943F-4613-99608725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6C462-79EC-B908-9240-E5F58C84C8F7}"/>
              </a:ext>
            </a:extLst>
          </p:cNvPr>
          <p:cNvSpPr txBox="1"/>
          <p:nvPr/>
        </p:nvSpPr>
        <p:spPr>
          <a:xfrm rot="19323703">
            <a:off x="5358593" y="2110435"/>
            <a:ext cx="755444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dirty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833097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4F60A-0D64-124C-4F4B-E77F73923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Dealing with Water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77FD14-4BF1-00E6-1565-9C28DC660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755" y="896290"/>
            <a:ext cx="7832245" cy="2445256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B672F053-2643-28E0-AB3C-50AEAB453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29000"/>
            <a:ext cx="4177472" cy="2786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10709D2F-D381-0627-BBCA-3A53A09BE5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4340053" cy="530307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Small amounts of water in detector lead to ‘water-shelves’ on left side of waveform</a:t>
                </a:r>
              </a:p>
              <a:p>
                <a:r>
                  <a:rPr lang="en-US" dirty="0"/>
                  <a:t>Compromises measurement of minority area and diffusion sigma of main peak</a:t>
                </a:r>
              </a:p>
              <a:p>
                <a:r>
                  <a:rPr lang="en-US" dirty="0"/>
                  <a:t>Include 1 or 2 step functions in fit:</a:t>
                </a:r>
              </a:p>
              <a:p>
                <a:pPr lvl="5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erf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minority area:</a:t>
                </a: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For main peak diffusion:</a:t>
                </a: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201168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10709D2F-D381-0627-BBCA-3A53A09BE5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4340053" cy="5303070"/>
              </a:xfrm>
              <a:blipFill>
                <a:blip r:embed="rId4"/>
                <a:stretch>
                  <a:fillRect l="-3511" t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84DCD0-CD9E-F4EA-F278-73C90D780629}"/>
              </a:ext>
            </a:extLst>
          </p:cNvPr>
          <p:cNvCxnSpPr>
            <a:cxnSpLocks/>
          </p:cNvCxnSpPr>
          <p:nvPr/>
        </p:nvCxnSpPr>
        <p:spPr>
          <a:xfrm flipV="1">
            <a:off x="3793524" y="5029200"/>
            <a:ext cx="2302476" cy="308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D0A29FA4-67FC-0CF7-4C56-56AFF6C8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DA1E97C0-A2CC-14AB-C3FE-D358E6BBF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92985BF-0B55-2BC6-97AB-99EA4B867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86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6794D-AC82-D521-C7B7-F2004EA3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Exponentially Modified Gaussian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F61079-CEFA-141B-CB6A-B8F9ABF573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391" y="849854"/>
                <a:ext cx="6653770" cy="94607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erfc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F61079-CEFA-141B-CB6A-B8F9ABF573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391" y="849854"/>
                <a:ext cx="6653770" cy="9460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ED5C2CAB-C9C0-73CD-2C92-CE0388F915C8}"/>
              </a:ext>
            </a:extLst>
          </p:cNvPr>
          <p:cNvGrpSpPr/>
          <p:nvPr/>
        </p:nvGrpSpPr>
        <p:grpSpPr>
          <a:xfrm>
            <a:off x="1342958" y="2229366"/>
            <a:ext cx="4054709" cy="3937593"/>
            <a:chOff x="4425006" y="2001545"/>
            <a:chExt cx="4552950" cy="42579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0838089-BE8C-EB3B-9EDA-657F819C0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4943" b="8086"/>
            <a:stretch>
              <a:fillRect/>
            </a:stretch>
          </p:blipFill>
          <p:spPr>
            <a:xfrm>
              <a:off x="4425006" y="2001545"/>
              <a:ext cx="4552950" cy="4257933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015B061-D26D-ADD6-A89B-0018670C28BE}"/>
                </a:ext>
              </a:extLst>
            </p:cNvPr>
            <p:cNvGrpSpPr/>
            <p:nvPr/>
          </p:nvGrpSpPr>
          <p:grpSpPr>
            <a:xfrm>
              <a:off x="7109461" y="2024403"/>
              <a:ext cx="1687902" cy="622274"/>
              <a:chOff x="7434513" y="2024405"/>
              <a:chExt cx="1362849" cy="44551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EBAF0EA-5EF7-1CEE-DF9C-EF21F8170B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b="71887"/>
              <a:stretch>
                <a:fillRect/>
              </a:stretch>
            </p:blipFill>
            <p:spPr>
              <a:xfrm>
                <a:off x="7434513" y="2024405"/>
                <a:ext cx="1362849" cy="22349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73436D0-EA35-5381-34D5-B40D8C2D46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73488" b="-1601"/>
              <a:stretch>
                <a:fillRect/>
              </a:stretch>
            </p:blipFill>
            <p:spPr>
              <a:xfrm>
                <a:off x="7434513" y="2246427"/>
                <a:ext cx="1362849" cy="223496"/>
              </a:xfrm>
              <a:prstGeom prst="rect">
                <a:avLst/>
              </a:prstGeom>
            </p:spPr>
          </p:pic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0FB6C64-E436-68F2-E7A0-B4217C80A979}"/>
              </a:ext>
            </a:extLst>
          </p:cNvPr>
          <p:cNvSpPr txBox="1"/>
          <p:nvPr/>
        </p:nvSpPr>
        <p:spPr>
          <a:xfrm>
            <a:off x="136124" y="1518927"/>
            <a:ext cx="5892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λ</a:t>
            </a:r>
            <a:r>
              <a:rPr lang="en-US" dirty="0"/>
              <a:t> = mean free path of attachment (i.e. attachment length)</a:t>
            </a:r>
          </a:p>
          <a:p>
            <a:endParaRPr lang="en-US" dirty="0"/>
          </a:p>
          <a:p>
            <a:r>
              <a:rPr lang="el-GR" dirty="0"/>
              <a:t>σ</a:t>
            </a:r>
            <a:r>
              <a:rPr lang="en-US" dirty="0"/>
              <a:t> = diffusion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60E898-9964-28D9-A458-D5A5E458ADE2}"/>
              </a:ext>
            </a:extLst>
          </p:cNvPr>
          <p:cNvGrpSpPr/>
          <p:nvPr/>
        </p:nvGrpSpPr>
        <p:grpSpPr>
          <a:xfrm>
            <a:off x="5397668" y="1205800"/>
            <a:ext cx="6658208" cy="5272245"/>
            <a:chOff x="5397668" y="1142300"/>
            <a:chExt cx="6658208" cy="527224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B42AB4D-0B61-38E5-4834-BD20EA6C0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5570" y="1142300"/>
              <a:ext cx="6590306" cy="527224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381B48-CB99-0CB8-66E1-A9D875783E4F}"/>
                </a:ext>
              </a:extLst>
            </p:cNvPr>
            <p:cNvSpPr/>
            <p:nvPr/>
          </p:nvSpPr>
          <p:spPr>
            <a:xfrm>
              <a:off x="5465570" y="2088372"/>
              <a:ext cx="439930" cy="33218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2146EB6-722F-FE19-257F-D78A2C02256C}"/>
                </a:ext>
              </a:extLst>
            </p:cNvPr>
            <p:cNvSpPr txBox="1"/>
            <p:nvPr/>
          </p:nvSpPr>
          <p:spPr>
            <a:xfrm rot="16200000">
              <a:off x="4460101" y="3103434"/>
              <a:ext cx="233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Fit Residuals</a:t>
              </a:r>
            </a:p>
          </p:txBody>
        </p: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B6CAC98B-3D0C-E59F-81B6-6606E394B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B2343DDD-1394-312D-44C3-0B82D0C4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C1590E3-F2BE-59E4-4446-C56AF8CDB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C40BDE-4CCE-C1CE-5712-B48630783338}"/>
                  </a:ext>
                </a:extLst>
              </p:cNvPr>
              <p:cNvSpPr txBox="1"/>
              <p:nvPr/>
            </p:nvSpPr>
            <p:spPr>
              <a:xfrm>
                <a:off x="7534947" y="4786600"/>
                <a:ext cx="28914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Fits well at all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measured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C40BDE-4CCE-C1CE-5712-B48630783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947" y="4786600"/>
                <a:ext cx="2891481" cy="369332"/>
              </a:xfrm>
              <a:prstGeom prst="rect">
                <a:avLst/>
              </a:prstGeom>
              <a:blipFill>
                <a:blip r:embed="rId6"/>
                <a:stretch>
                  <a:fillRect l="-1688" t="-8197" r="-84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0C48E3E-D852-6BF0-7FA7-B47A6AE45DD6}"/>
              </a:ext>
            </a:extLst>
          </p:cNvPr>
          <p:cNvSpPr txBox="1"/>
          <p:nvPr/>
        </p:nvSpPr>
        <p:spPr>
          <a:xfrm>
            <a:off x="7625412" y="1021134"/>
            <a:ext cx="3791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Has a fairly small ‘good-fit’ region</a:t>
            </a:r>
          </a:p>
        </p:txBody>
      </p:sp>
    </p:spTree>
    <p:extLst>
      <p:ext uri="{BB962C8B-B14F-4D97-AF65-F5344CB8AC3E}">
        <p14:creationId xmlns:p14="http://schemas.microsoft.com/office/powerpoint/2010/main" val="2626254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62F5-9089-81FD-BBCF-1529154ED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the Gap Between Exponential Fit and EMG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36E00E-F5A7-1D13-D5FC-7538E15050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5975264" cy="5303070"/>
              </a:xfrm>
            </p:spPr>
            <p:txBody>
              <a:bodyPr/>
              <a:lstStyle/>
              <a:p>
                <a:r>
                  <a:rPr lang="en-US" dirty="0"/>
                  <a:t>Exponential fits on CF</a:t>
                </a:r>
                <a:r>
                  <a:rPr lang="en-US" baseline="-25000" dirty="0"/>
                  <a:t>4</a:t>
                </a:r>
                <a:r>
                  <a:rPr lang="en-US" dirty="0"/>
                  <a:t> waveforms reproduced </a:t>
                </a:r>
                <a:r>
                  <a:rPr lang="en-US" dirty="0" err="1"/>
                  <a:t>Christophorou’s</a:t>
                </a:r>
                <a:r>
                  <a:rPr lang="en-US" dirty="0"/>
                  <a:t> recommended attachment length to within 8%</a:t>
                </a:r>
              </a:p>
              <a:p>
                <a:r>
                  <a:rPr lang="en-US" dirty="0"/>
                  <a:t>Measurements made in Ar+CS</a:t>
                </a:r>
                <a:r>
                  <a:rPr lang="en-US" baseline="-25000" dirty="0"/>
                  <a:t>2 </a:t>
                </a:r>
                <a:r>
                  <a:rPr lang="en-US" dirty="0"/>
                  <a:t> found very good agreement between exponential and EMG fits 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EMG fits were chosen instead of exponential fits in order to measure both attachment and diffusion width</a:t>
                </a: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Exponential fits could not be verified on waveforms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&lt;5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𝑚𝑚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2"/>
                <a:r>
                  <a:rPr lang="en-US" dirty="0"/>
                  <a:t>This region falls roughly in our EMG ‘good-fit’ region, thus it was straightforward to use EMG results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36E00E-F5A7-1D13-D5FC-7538E15050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5975264" cy="5303070"/>
              </a:xfrm>
              <a:blipFill>
                <a:blip r:embed="rId2"/>
                <a:stretch>
                  <a:fillRect l="-2551" t="-1264" r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AAC4-20F6-FDD1-80CB-920422746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17C33-EE8B-D9B8-854A-632F75570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3A8C9-87C4-801E-8B47-D73934B16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81C0E-EC74-69BD-8879-1DE428072F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199" y="907010"/>
            <a:ext cx="4967648" cy="535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950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2D5E9-52A1-D2BF-475E-E3B839E85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Light Yield in NID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F278E-ED3F-005C-4DA4-C7EFDD179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054CE-24C5-9B62-EE98-7435BD55D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5A958-3389-0FD3-0463-2C36E604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790EA5-5F7E-C5BA-FE50-DB6EB61698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1860" y="1536540"/>
            <a:ext cx="5317240" cy="38250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54B97C-DB00-9515-6398-4F7C8A63DC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74318"/>
            <a:ext cx="7289137" cy="47403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3E7504-49B9-0174-0BCF-554892D6502A}"/>
              </a:ext>
            </a:extLst>
          </p:cNvPr>
          <p:cNvSpPr txBox="1"/>
          <p:nvPr/>
        </p:nvSpPr>
        <p:spPr>
          <a:xfrm>
            <a:off x="3074772" y="5907582"/>
            <a:ext cx="604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Courtesy of D. Loomba RD51 Collab. Meeting 6/14/22</a:t>
            </a:r>
          </a:p>
        </p:txBody>
      </p:sp>
    </p:spTree>
    <p:extLst>
      <p:ext uri="{BB962C8B-B14F-4D97-AF65-F5344CB8AC3E}">
        <p14:creationId xmlns:p14="http://schemas.microsoft.com/office/powerpoint/2010/main" val="113418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91147-2965-7710-6E95-8E0A13D35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Negative Ion Drift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Low-Pressure Gas </a:t>
            </a:r>
            <a:r>
              <a:rPr lang="en-US" dirty="0"/>
              <a:t>TPCs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42331-77ED-2DDE-6672-9603F632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CF889-E697-F4ED-B971-7DE094708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01054-565D-2BCC-4BA1-3BDE2534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3</a:t>
            </a:fld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BDD8346-C8B4-A3FB-7641-534ED4189842}"/>
              </a:ext>
            </a:extLst>
          </p:cNvPr>
          <p:cNvGrpSpPr/>
          <p:nvPr/>
        </p:nvGrpSpPr>
        <p:grpSpPr>
          <a:xfrm>
            <a:off x="585702" y="1759085"/>
            <a:ext cx="11249194" cy="4516410"/>
            <a:chOff x="850782" y="1425453"/>
            <a:chExt cx="11249194" cy="451641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001DFFE-C09C-DF8D-3815-EAA28CD21E87}"/>
                </a:ext>
              </a:extLst>
            </p:cNvPr>
            <p:cNvGrpSpPr/>
            <p:nvPr/>
          </p:nvGrpSpPr>
          <p:grpSpPr>
            <a:xfrm rot="5400000">
              <a:off x="3815086" y="-1538851"/>
              <a:ext cx="4516410" cy="10445018"/>
              <a:chOff x="6136856" y="1478070"/>
              <a:chExt cx="4372827" cy="378444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9EEEE17-7DE7-CC2A-70AE-15D833DB39D1}"/>
                  </a:ext>
                </a:extLst>
              </p:cNvPr>
              <p:cNvGrpSpPr/>
              <p:nvPr/>
            </p:nvGrpSpPr>
            <p:grpSpPr>
              <a:xfrm>
                <a:off x="6136856" y="1478070"/>
                <a:ext cx="4011236" cy="3784440"/>
                <a:chOff x="5830142" y="1676039"/>
                <a:chExt cx="4363975" cy="4157212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4C06EADB-E30E-C3F4-E9F6-D564A152E17E}"/>
                    </a:ext>
                  </a:extLst>
                </p:cNvPr>
                <p:cNvGrpSpPr/>
                <p:nvPr/>
              </p:nvGrpSpPr>
              <p:grpSpPr>
                <a:xfrm>
                  <a:off x="5830142" y="1676039"/>
                  <a:ext cx="4301019" cy="4157212"/>
                  <a:chOff x="5830142" y="1676039"/>
                  <a:chExt cx="4301019" cy="4157212"/>
                </a:xfrm>
              </p:grpSpPr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A1940DAA-BAF1-1453-FD27-FE5EB1906437}"/>
                      </a:ext>
                    </a:extLst>
                  </p:cNvPr>
                  <p:cNvCxnSpPr>
                    <a:cxnSpLocks/>
                    <a:stCxn id="16" idx="5"/>
                  </p:cNvCxnSpPr>
                  <p:nvPr/>
                </p:nvCxnSpPr>
                <p:spPr>
                  <a:xfrm>
                    <a:off x="9228065" y="2279082"/>
                    <a:ext cx="579181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5BCF2022-1814-C6C0-67CD-6198899BF987}"/>
                      </a:ext>
                    </a:extLst>
                  </p:cNvPr>
                  <p:cNvCxnSpPr>
                    <a:cxnSpLocks/>
                    <a:stCxn id="17" idx="5"/>
                    <a:endCxn id="20" idx="2"/>
                  </p:cNvCxnSpPr>
                  <p:nvPr/>
                </p:nvCxnSpPr>
                <p:spPr>
                  <a:xfrm rot="16200000">
                    <a:off x="9386100" y="5267736"/>
                    <a:ext cx="921" cy="57468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Flowchart: Data 15">
                    <a:extLst>
                      <a:ext uri="{FF2B5EF4-FFF2-40B4-BE49-F238E27FC236}">
                        <a16:creationId xmlns:a16="http://schemas.microsoft.com/office/drawing/2014/main" id="{0A1FB16E-40ED-B6B2-360B-101BE024B979}"/>
                      </a:ext>
                    </a:extLst>
                  </p:cNvPr>
                  <p:cNvSpPr/>
                  <p:nvPr/>
                </p:nvSpPr>
                <p:spPr>
                  <a:xfrm>
                    <a:off x="6068961" y="2038191"/>
                    <a:ext cx="3510116" cy="481781"/>
                  </a:xfrm>
                  <a:prstGeom prst="flowChartInputOutput">
                    <a:avLst/>
                  </a:prstGeom>
                  <a:solidFill>
                    <a:srgbClr val="FFC000"/>
                  </a:solidFill>
                  <a:ln w="25400" cap="flat" cmpd="sng" algn="ctr">
                    <a:solidFill>
                      <a:schemeClr val="accent5">
                        <a:lumMod val="7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17" name="Flowchart: Data 16">
                    <a:extLst>
                      <a:ext uri="{FF2B5EF4-FFF2-40B4-BE49-F238E27FC236}">
                        <a16:creationId xmlns:a16="http://schemas.microsoft.com/office/drawing/2014/main" id="{9CAA83FE-5B00-DCB8-7D4A-C2A88AE0C19C}"/>
                      </a:ext>
                    </a:extLst>
                  </p:cNvPr>
                  <p:cNvSpPr/>
                  <p:nvPr/>
                </p:nvSpPr>
                <p:spPr>
                  <a:xfrm>
                    <a:off x="5940116" y="5314647"/>
                    <a:ext cx="3510116" cy="481781"/>
                  </a:xfrm>
                  <a:prstGeom prst="flowChartInputOutput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25400" cap="flat" cmpd="sng" algn="ctr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3BC8C9B5-A814-B2B9-F663-3A3D27B832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27890" y="5106367"/>
                    <a:ext cx="1317522" cy="170522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11EBEB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5289F357-9956-2447-DE7E-66F5DBE25E70}"/>
                      </a:ext>
                    </a:extLst>
                  </p:cNvPr>
                  <p:cNvSpPr/>
                  <p:nvPr/>
                </p:nvSpPr>
                <p:spPr>
                  <a:xfrm>
                    <a:off x="9663329" y="2188207"/>
                    <a:ext cx="467830" cy="173012"/>
                  </a:xfrm>
                  <a:prstGeom prst="ellipse">
                    <a:avLst/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6C384544-A1AF-3CC8-301D-61E83C721E84}"/>
                      </a:ext>
                    </a:extLst>
                  </p:cNvPr>
                  <p:cNvSpPr/>
                  <p:nvPr/>
                </p:nvSpPr>
                <p:spPr>
                  <a:xfrm>
                    <a:off x="9673900" y="5463425"/>
                    <a:ext cx="457261" cy="182382"/>
                  </a:xfrm>
                  <a:prstGeom prst="ellipse">
                    <a:avLst/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D345F2E3-2A4E-BC59-14DB-22D56D69A581}"/>
                      </a:ext>
                    </a:extLst>
                  </p:cNvPr>
                  <p:cNvSpPr txBox="1"/>
                  <p:nvPr/>
                </p:nvSpPr>
                <p:spPr>
                  <a:xfrm rot="17917939">
                    <a:off x="5874321" y="2076948"/>
                    <a:ext cx="716691" cy="3241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n-US" sz="1400" b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F2A29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cs typeface="Arial"/>
                        <a:sym typeface="Arial"/>
                      </a:rPr>
                      <a:t>Amplification Plane</a:t>
                    </a:r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5F86ED36-9AFA-08EF-C5D3-354BFB7DAB8D}"/>
                      </a:ext>
                    </a:extLst>
                  </p:cNvPr>
                  <p:cNvSpPr txBox="1"/>
                  <p:nvPr/>
                </p:nvSpPr>
                <p:spPr>
                  <a:xfrm rot="17836135">
                    <a:off x="5802775" y="5481686"/>
                    <a:ext cx="378932" cy="3241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F2A29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cs typeface="Arial"/>
                        <a:sym typeface="Arial"/>
                      </a:rPr>
                      <a:t>Cathode</a:t>
                    </a:r>
                  </a:p>
                </p:txBody>
              </p: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2AF50A7B-51F7-345A-1912-F0F3AF21A7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>
                    <a:off x="7390194" y="4860354"/>
                    <a:ext cx="584501" cy="3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accent4">
                        <a:lumMod val="75000"/>
                      </a:schemeClr>
                    </a:solidFill>
                    <a:prstDash val="sysDot"/>
                    <a:tailEnd type="triangle"/>
                  </a:ln>
                  <a:effectLst/>
                </p:spPr>
              </p:cxn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AF5B6203-1126-7083-C9B5-EDD805FC30B5}"/>
                      </a:ext>
                    </a:extLst>
                  </p:cNvPr>
                  <p:cNvSpPr/>
                  <p:nvPr/>
                </p:nvSpPr>
                <p:spPr>
                  <a:xfrm rot="20879153">
                    <a:off x="7023681" y="4425005"/>
                    <a:ext cx="1317522" cy="12361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25400" cap="flat" cmpd="sng" algn="ctr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6E62B8D1-6DD6-14A3-71EF-9A213BB269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>
                    <a:off x="7324450" y="2974091"/>
                    <a:ext cx="741447" cy="26016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accent4">
                        <a:lumMod val="75000"/>
                      </a:schemeClr>
                    </a:solidFill>
                    <a:prstDash val="sysDot"/>
                    <a:tailEnd type="triangle"/>
                  </a:ln>
                  <a:effectLst/>
                </p:spPr>
              </p:cxnSp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B3B2F156-55F9-5093-E27E-1DFC62CCFDF5}"/>
                      </a:ext>
                    </a:extLst>
                  </p:cNvPr>
                  <p:cNvSpPr/>
                  <p:nvPr/>
                </p:nvSpPr>
                <p:spPr>
                  <a:xfrm rot="20879153">
                    <a:off x="7015589" y="1676039"/>
                    <a:ext cx="1508742" cy="208503"/>
                  </a:xfrm>
                  <a:prstGeom prst="ellipse">
                    <a:avLst/>
                  </a:prstGeom>
                  <a:solidFill>
                    <a:srgbClr val="11EBEB"/>
                  </a:solidFill>
                  <a:ln w="25400" cap="flat" cmpd="sng" algn="ctr">
                    <a:solidFill>
                      <a:srgbClr val="00B0F0"/>
                    </a:solidFill>
                    <a:prstDash val="solid"/>
                  </a:ln>
                  <a:effectLst>
                    <a:glow rad="317500">
                      <a:srgbClr val="64F2E1">
                        <a:alpha val="51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F2A29"/>
                      </a:solidFill>
                      <a:effectLst>
                        <a:glow rad="1905000">
                          <a:srgbClr val="00B0F0">
                            <a:alpha val="72000"/>
                          </a:srgbClr>
                        </a:glow>
                      </a:effectLst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726973AF-23A2-CC10-4AB2-1BA769B5BC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13097" y="1966452"/>
                    <a:ext cx="0" cy="263488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accent4">
                        <a:lumMod val="75000"/>
                      </a:schemeClr>
                    </a:solidFill>
                    <a:prstDash val="sysDot"/>
                    <a:tailEnd type="triangle"/>
                  </a:ln>
                  <a:effectLst/>
                </p:spPr>
              </p:cxn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F172142-325F-E6A9-44F7-BAA5699F9ACE}"/>
                    </a:ext>
                  </a:extLst>
                </p:cNvPr>
                <p:cNvSpPr txBox="1"/>
                <p:nvPr/>
              </p:nvSpPr>
              <p:spPr>
                <a:xfrm rot="16200000">
                  <a:off x="9807362" y="1979635"/>
                  <a:ext cx="323680" cy="449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+V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508A9B6-FD06-2486-4822-4CC9CCB68992}"/>
                    </a:ext>
                  </a:extLst>
                </p:cNvPr>
                <p:cNvSpPr txBox="1"/>
                <p:nvPr/>
              </p:nvSpPr>
              <p:spPr>
                <a:xfrm rot="16200000">
                  <a:off x="9800334" y="5374700"/>
                  <a:ext cx="193819" cy="3241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-V</a:t>
                  </a: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02029EC-D640-6F3E-74D2-A8073246E63D}"/>
                  </a:ext>
                </a:extLst>
              </p:cNvPr>
              <p:cNvSpPr txBox="1"/>
              <p:nvPr/>
            </p:nvSpPr>
            <p:spPr>
              <a:xfrm>
                <a:off x="8090359" y="3671448"/>
                <a:ext cx="2202646" cy="266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0513" indent="-290513"/>
                <a:endParaRPr lang="en-US" dirty="0">
                  <a:latin typeface="Corbel" panose="020B050302020402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35F934E4-B995-71CC-7780-38CD08A2EB9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137715" y="3091954"/>
                    <a:ext cx="854231" cy="18897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290513" indent="-290513"/>
                    <a:r>
                      <a:rPr lang="en-US" dirty="0">
                        <a:latin typeface="Corbel" panose="020B0503020204020204" pitchFamily="34" charset="0"/>
                      </a:rPr>
                      <a:t>(2) Ionization electrons are captured according to  </a:t>
                    </a:r>
                  </a:p>
                  <a:p>
                    <a:pPr marL="290513" indent="-290513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∝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oMath>
                      </m:oMathPara>
                    </a14:m>
                    <a:endParaRPr lang="en-US" dirty="0">
                      <a:latin typeface="Corbel" panose="020B0503020204020204" pitchFamily="34" charset="0"/>
                    </a:endParaRPr>
                  </a:p>
                  <a:p>
                    <a:pPr marL="290513" indent="-290513"/>
                    <a:r>
                      <a:rPr lang="en-US" dirty="0">
                        <a:latin typeface="Corbel" panose="020B0503020204020204" pitchFamily="34" charset="0"/>
                      </a:rPr>
                      <a:t>	forming negative ions</a:t>
                    </a: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35F934E4-B995-71CC-7780-38CD08A2EB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9137715" y="3091954"/>
                    <a:ext cx="854231" cy="188970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2326" t="-1563" r="-3101" b="-40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D8550B4-A035-96C3-8AC7-3E7562E3001D}"/>
                </a:ext>
              </a:extLst>
            </p:cNvPr>
            <p:cNvSpPr txBox="1"/>
            <p:nvPr/>
          </p:nvSpPr>
          <p:spPr>
            <a:xfrm>
              <a:off x="2059218" y="1516293"/>
              <a:ext cx="177297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90513" indent="-290513"/>
              <a:r>
                <a:rPr lang="en-US" dirty="0">
                  <a:latin typeface="Corbel" panose="020B0503020204020204" pitchFamily="34" charset="0"/>
                </a:rPr>
                <a:t>(1) Recoiling particle ionizes gas creating track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1E38427-3F9E-6DFB-BB5B-E2EB27BCFFF2}"/>
                </a:ext>
              </a:extLst>
            </p:cNvPr>
            <p:cNvSpPr/>
            <p:nvPr/>
          </p:nvSpPr>
          <p:spPr>
            <a:xfrm rot="4679153">
              <a:off x="5993937" y="2835407"/>
              <a:ext cx="1250792" cy="6559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chemeClr val="accent4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F2A2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2C0AD32E-EBD5-085F-BDE7-6784F7114DD0}"/>
                </a:ext>
              </a:extLst>
            </p:cNvPr>
            <p:cNvCxnSpPr>
              <a:cxnSpLocks/>
            </p:cNvCxnSpPr>
            <p:nvPr/>
          </p:nvCxnSpPr>
          <p:spPr>
            <a:xfrm>
              <a:off x="4515783" y="3183672"/>
              <a:ext cx="1652578" cy="267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75000"/>
                </a:schemeClr>
              </a:solidFill>
              <a:prstDash val="sysDot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36379C3-F2F9-3761-2D20-CA9BFDDB9CEF}"/>
                    </a:ext>
                  </a:extLst>
                </p:cNvPr>
                <p:cNvSpPr txBox="1"/>
                <p:nvPr/>
              </p:nvSpPr>
              <p:spPr>
                <a:xfrm>
                  <a:off x="5894073" y="3948551"/>
                  <a:ext cx="1985815" cy="14979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90513" indent="-290513"/>
                  <a:r>
                    <a:rPr lang="en-US" dirty="0">
                      <a:latin typeface="Corbel" panose="020B0503020204020204" pitchFamily="34" charset="0"/>
                    </a:rPr>
                    <a:t>(3) As charge cloud drifts, it is diffused with a characteristic</a:t>
                  </a:r>
                </a:p>
                <a:p>
                  <a:pPr marL="284163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rad>
                      </m:oMath>
                    </m:oMathPara>
                  </a14:m>
                  <a:endParaRPr lang="en-US" dirty="0">
                    <a:latin typeface="Corbel" panose="020B0503020204020204" pitchFamily="34" charset="0"/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36379C3-F2F9-3761-2D20-CA9BFDDB9C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4073" y="3948551"/>
                  <a:ext cx="1985815" cy="1497974"/>
                </a:xfrm>
                <a:prstGeom prst="rect">
                  <a:avLst/>
                </a:prstGeom>
                <a:blipFill>
                  <a:blip r:embed="rId3"/>
                  <a:stretch>
                    <a:fillRect l="-2769" t="-2033" r="-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Partial Circle 61">
              <a:extLst>
                <a:ext uri="{FF2B5EF4-FFF2-40B4-BE49-F238E27FC236}">
                  <a16:creationId xmlns:a16="http://schemas.microsoft.com/office/drawing/2014/main" id="{A8D4EB1F-C17D-DF8C-C714-AAE046EA7093}"/>
                </a:ext>
              </a:extLst>
            </p:cNvPr>
            <p:cNvSpPr/>
            <p:nvPr/>
          </p:nvSpPr>
          <p:spPr>
            <a:xfrm rot="4679153">
              <a:off x="8887453" y="2838039"/>
              <a:ext cx="1250792" cy="655960"/>
            </a:xfrm>
            <a:prstGeom prst="pie">
              <a:avLst>
                <a:gd name="adj1" fmla="val 0"/>
                <a:gd name="adj2" fmla="val 1080085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solidFill>
                <a:schemeClr val="accent4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2A2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4" name="Partial Circle 63">
              <a:extLst>
                <a:ext uri="{FF2B5EF4-FFF2-40B4-BE49-F238E27FC236}">
                  <a16:creationId xmlns:a16="http://schemas.microsoft.com/office/drawing/2014/main" id="{3CA9F7C3-55C6-656C-9018-7C7EC6E98DB6}"/>
                </a:ext>
              </a:extLst>
            </p:cNvPr>
            <p:cNvSpPr/>
            <p:nvPr/>
          </p:nvSpPr>
          <p:spPr>
            <a:xfrm rot="4679153">
              <a:off x="8884673" y="2847557"/>
              <a:ext cx="1250792" cy="655960"/>
            </a:xfrm>
            <a:prstGeom prst="pie">
              <a:avLst>
                <a:gd name="adj1" fmla="val 10711670"/>
                <a:gd name="adj2" fmla="val 21542585"/>
              </a:avLst>
            </a:prstGeom>
            <a:solidFill>
              <a:srgbClr val="11EBEB"/>
            </a:solidFill>
            <a:ln w="25400" cap="flat" cmpd="sng" algn="ctr">
              <a:solidFill>
                <a:srgbClr val="29C1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2A2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AA2F529-DA29-9949-3793-86290BF2BB1B}"/>
                </a:ext>
              </a:extLst>
            </p:cNvPr>
            <p:cNvSpPr txBox="1"/>
            <p:nvPr/>
          </p:nvSpPr>
          <p:spPr>
            <a:xfrm>
              <a:off x="7242649" y="1580920"/>
              <a:ext cx="198581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90513" indent="-290513"/>
              <a:r>
                <a:rPr lang="en-US" dirty="0">
                  <a:latin typeface="Corbel" panose="020B0503020204020204" pitchFamily="34" charset="0"/>
                </a:rPr>
                <a:t>(4) In order to amplify, the ions must be stripped of their electrons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4D89AAD-46C5-5689-37CB-6E17EFAAA1AB}"/>
                </a:ext>
              </a:extLst>
            </p:cNvPr>
            <p:cNvSpPr txBox="1"/>
            <p:nvPr/>
          </p:nvSpPr>
          <p:spPr>
            <a:xfrm>
              <a:off x="10399225" y="4187536"/>
              <a:ext cx="170075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90513" indent="-290513"/>
              <a:r>
                <a:rPr lang="en-US" dirty="0">
                  <a:latin typeface="Corbel" panose="020B0503020204020204" pitchFamily="34" charset="0"/>
                </a:rPr>
                <a:t>(5) Resulting track is read out via optical or charge readout</a:t>
              </a: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1AC3EF39-5896-B4AF-6C48-4ADA76683065}"/>
              </a:ext>
            </a:extLst>
          </p:cNvPr>
          <p:cNvSpPr/>
          <p:nvPr/>
        </p:nvSpPr>
        <p:spPr>
          <a:xfrm>
            <a:off x="1231505" y="826615"/>
            <a:ext cx="1703958" cy="5107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Lower diffusion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09A1FAB-A31E-10DC-BEC8-090F1D84882D}"/>
              </a:ext>
            </a:extLst>
          </p:cNvPr>
          <p:cNvSpPr/>
          <p:nvPr/>
        </p:nvSpPr>
        <p:spPr>
          <a:xfrm>
            <a:off x="5244020" y="826615"/>
            <a:ext cx="1703958" cy="51072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Longer Tracks </a:t>
            </a:r>
          </a:p>
        </p:txBody>
      </p:sp>
      <p:sp>
        <p:nvSpPr>
          <p:cNvPr id="72" name="Plus Sign 71">
            <a:extLst>
              <a:ext uri="{FF2B5EF4-FFF2-40B4-BE49-F238E27FC236}">
                <a16:creationId xmlns:a16="http://schemas.microsoft.com/office/drawing/2014/main" id="{604AA707-7787-AC58-77CC-DEBCC8C42ED5}"/>
              </a:ext>
            </a:extLst>
          </p:cNvPr>
          <p:cNvSpPr/>
          <p:nvPr/>
        </p:nvSpPr>
        <p:spPr>
          <a:xfrm>
            <a:off x="3854332" y="875663"/>
            <a:ext cx="396391" cy="409286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quals 72">
            <a:extLst>
              <a:ext uri="{FF2B5EF4-FFF2-40B4-BE49-F238E27FC236}">
                <a16:creationId xmlns:a16="http://schemas.microsoft.com/office/drawing/2014/main" id="{13286D57-9087-1541-65BF-382168F18F10}"/>
              </a:ext>
            </a:extLst>
          </p:cNvPr>
          <p:cNvSpPr/>
          <p:nvPr/>
        </p:nvSpPr>
        <p:spPr>
          <a:xfrm>
            <a:off x="7856176" y="875663"/>
            <a:ext cx="521705" cy="403906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77EFFCF-BDD4-6302-58AB-7AD2BDF43244}"/>
              </a:ext>
            </a:extLst>
          </p:cNvPr>
          <p:cNvSpPr/>
          <p:nvPr/>
        </p:nvSpPr>
        <p:spPr>
          <a:xfrm>
            <a:off x="9003770" y="831402"/>
            <a:ext cx="3052106" cy="510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Better Directional Resolution</a:t>
            </a:r>
          </a:p>
        </p:txBody>
      </p:sp>
    </p:spTree>
    <p:extLst>
      <p:ext uri="{BB962C8B-B14F-4D97-AF65-F5344CB8AC3E}">
        <p14:creationId xmlns:p14="http://schemas.microsoft.com/office/powerpoint/2010/main" val="24679921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5EEF-F296-F191-D2B5-FB3969728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Negative Ion Species Cross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37A2C5-4B8C-6C52-DF44-CCFF81B273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5" y="932155"/>
                <a:ext cx="3260812" cy="500730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b="0" dirty="0">
                    <a:latin typeface="Cambria Math" panose="02040503050406030204" pitchFamily="18" charset="0"/>
                  </a:rPr>
                  <a:t>Standard capture and dissociation process for SF</a:t>
                </a:r>
                <a:r>
                  <a:rPr lang="en-US" b="0" baseline="-25000" dirty="0">
                    <a:latin typeface="Cambria Math" panose="02040503050406030204" pitchFamily="18" charset="0"/>
                  </a:rPr>
                  <a:t>6</a:t>
                </a:r>
                <a:r>
                  <a:rPr lang="en-US" b="0" dirty="0">
                    <a:latin typeface="Cambria Math" panose="02040503050406030204" pitchFamily="18" charset="0"/>
                  </a:rPr>
                  <a:t>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 smtClean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−∗</m:t>
                          </m:r>
                        </m:sup>
                      </m:sSubSup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0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aln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i="0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−∗</m:t>
                          </m:r>
                        </m:sup>
                      </m:sSubSup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aln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S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i="0" smtClean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F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Standard dissociation processes for CF</a:t>
                </a:r>
                <a:r>
                  <a:rPr lang="en-US" baseline="-25000" dirty="0">
                    <a:latin typeface="Cambria Math" panose="02040503050406030204" pitchFamily="18" charset="0"/>
                  </a:rPr>
                  <a:t>4</a:t>
                </a:r>
                <a:r>
                  <a:rPr lang="en-US" dirty="0">
                    <a:latin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F</m:t>
                      </m:r>
                    </m:oMath>
                  </m:oMathPara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>
                    <a:latin typeface="Cambria Math" panose="02040503050406030204" pitchFamily="18" charset="0"/>
                  </a:rPr>
                  <a:t>CS</a:t>
                </a:r>
                <a:r>
                  <a:rPr lang="en-US" b="0" baseline="-25000" dirty="0">
                    <a:latin typeface="Cambria Math" panose="02040503050406030204" pitchFamily="18" charset="0"/>
                  </a:rPr>
                  <a:t>2</a:t>
                </a:r>
                <a:r>
                  <a:rPr lang="en-US" b="0" dirty="0">
                    <a:latin typeface="Cambria Math" panose="02040503050406030204" pitchFamily="18" charset="0"/>
                  </a:rPr>
                  <a:t> is can form 5 different NI species, but none of the cross-sections match well with the measured area ratios.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37A2C5-4B8C-6C52-DF44-CCFF81B273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5" y="932155"/>
                <a:ext cx="3260812" cy="5007306"/>
              </a:xfrm>
              <a:blipFill>
                <a:blip r:embed="rId2"/>
                <a:stretch>
                  <a:fillRect l="-3925" t="-1827" r="-3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DBB22-9EB9-4CC3-8815-8EFEA9DA0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FC54D-25DE-2F4F-F4B0-63C5A8305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C2BE0-7DDB-B1B0-AAD7-4395DC6C5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 descr="A group of graphs of different sizes and shapes&#10;&#10;Description automatically generated with medium confidence">
            <a:extLst>
              <a:ext uri="{FF2B5EF4-FFF2-40B4-BE49-F238E27FC236}">
                <a16:creationId xmlns:a16="http://schemas.microsoft.com/office/drawing/2014/main" id="{5B331C25-74E1-A150-0D0E-41E94DECF2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7"/>
          <a:stretch/>
        </p:blipFill>
        <p:spPr>
          <a:xfrm>
            <a:off x="7191625" y="757236"/>
            <a:ext cx="4161468" cy="51822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C6575C-8641-A74B-A905-7164CDC5739B}"/>
              </a:ext>
            </a:extLst>
          </p:cNvPr>
          <p:cNvSpPr txBox="1"/>
          <p:nvPr/>
        </p:nvSpPr>
        <p:spPr>
          <a:xfrm>
            <a:off x="7861301" y="5887860"/>
            <a:ext cx="3694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dirty="0"/>
              <a:t>I. Iga, M. V. V. S. Rao, S. K. Srivastava, and J. E. Nogueira, Z. Phys. D 24, 111 (1992).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37AEC8-9608-17BB-505A-13FA91A9F22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>
          <a:xfrm>
            <a:off x="3381548" y="808837"/>
            <a:ext cx="4161468" cy="37811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98D074-9EC8-B94C-CE77-05DD3A00586F}"/>
              </a:ext>
            </a:extLst>
          </p:cNvPr>
          <p:cNvSpPr txBox="1"/>
          <p:nvPr/>
        </p:nvSpPr>
        <p:spPr>
          <a:xfrm>
            <a:off x="3708400" y="4446635"/>
            <a:ext cx="38346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L. G. </a:t>
            </a:r>
            <a:r>
              <a:rPr lang="en-US" sz="1200" dirty="0" err="1"/>
              <a:t>Christophorou</a:t>
            </a:r>
            <a:r>
              <a:rPr lang="en-US" sz="1200" dirty="0"/>
              <a:t>, J. K. Olthoff, Int. J. of Mass </a:t>
            </a:r>
            <a:r>
              <a:rPr lang="en-US" sz="1200" dirty="0" err="1"/>
              <a:t>Spectrom</a:t>
            </a:r>
            <a:r>
              <a:rPr lang="en-US" sz="1200" dirty="0"/>
              <a:t>. 205 (1) 27–41 (2001) </a:t>
            </a:r>
          </a:p>
        </p:txBody>
      </p:sp>
    </p:spTree>
    <p:extLst>
      <p:ext uri="{BB962C8B-B14F-4D97-AF65-F5344CB8AC3E}">
        <p14:creationId xmlns:p14="http://schemas.microsoft.com/office/powerpoint/2010/main" val="25217920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EDF28-6981-0943-E4CB-C4022514E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Averaged Waveforms with Attachment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0FB57-6A09-D0FC-09EA-D8A940211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94FA9-7AE6-70FE-DB86-FA64C23A3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145D0-D007-F562-AC22-4E543793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103FB7-85F5-1919-38E8-2CA793DE0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414" y="891598"/>
            <a:ext cx="6052586" cy="50739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86799E-947A-F4FC-2F40-13066F2F8AC9}"/>
              </a:ext>
            </a:extLst>
          </p:cNvPr>
          <p:cNvSpPr txBox="1"/>
          <p:nvPr/>
        </p:nvSpPr>
        <p:spPr>
          <a:xfrm>
            <a:off x="8118389" y="898728"/>
            <a:ext cx="23354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40 + 10 Torr </a:t>
            </a:r>
            <a:r>
              <a:rPr lang="en-US" dirty="0" err="1"/>
              <a:t>Ar</a:t>
            </a:r>
            <a:r>
              <a:rPr lang="en-US" dirty="0"/>
              <a:t> + CS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49C8CE7-D501-DD05-E844-BF50B9071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92" y="1083394"/>
            <a:ext cx="5951333" cy="46922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B825B0-E236-128B-B46B-97225728F2EC}"/>
              </a:ext>
            </a:extLst>
          </p:cNvPr>
          <p:cNvSpPr txBox="1"/>
          <p:nvPr/>
        </p:nvSpPr>
        <p:spPr>
          <a:xfrm>
            <a:off x="2012320" y="1058139"/>
            <a:ext cx="23354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40 + 5 Torr CF</a:t>
            </a:r>
            <a:r>
              <a:rPr lang="en-US" baseline="-25000" dirty="0"/>
              <a:t>4</a:t>
            </a:r>
            <a:r>
              <a:rPr lang="en-US" dirty="0"/>
              <a:t> + CS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14296BF-39D4-81BF-06D8-93C9B580A930}"/>
              </a:ext>
            </a:extLst>
          </p:cNvPr>
          <p:cNvCxnSpPr>
            <a:cxnSpLocks/>
          </p:cNvCxnSpPr>
          <p:nvPr/>
        </p:nvCxnSpPr>
        <p:spPr>
          <a:xfrm>
            <a:off x="6048925" y="808837"/>
            <a:ext cx="0" cy="5530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328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0A430-0119-20B8-CA84-0D0517662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Resolution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53819-D3B9-4F50-8934-577FE08DB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6417A-347F-F735-8F5C-FF338974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19047-A335-A8B3-6DF0-4EB5B8511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EBADD-DA0F-6923-46A5-BAFD8411E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6" y="1077452"/>
            <a:ext cx="6096001" cy="4876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250E15-D47B-6A59-D064-0133C95D4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187" y="1077452"/>
            <a:ext cx="6058813" cy="4711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C7075D-EE57-9A86-314C-780C593A9D4C}"/>
              </a:ext>
            </a:extLst>
          </p:cNvPr>
          <p:cNvSpPr txBox="1"/>
          <p:nvPr/>
        </p:nvSpPr>
        <p:spPr>
          <a:xfrm>
            <a:off x="2045953" y="3910568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F0DA9-2955-E6B7-B1C3-09301BD822FD}"/>
              </a:ext>
            </a:extLst>
          </p:cNvPr>
          <p:cNvSpPr txBox="1"/>
          <p:nvPr/>
        </p:nvSpPr>
        <p:spPr>
          <a:xfrm>
            <a:off x="8433485" y="3515852"/>
            <a:ext cx="14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  <a:alpha val="19000"/>
                  </a:schemeClr>
                </a:solidFill>
                <a:latin typeface="Aptos Black" panose="020B0004020202020204" pitchFamily="34" charset="0"/>
              </a:rPr>
              <a:t>Preliminary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433243-0865-1D41-E76A-BB7662196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084" y="1462080"/>
            <a:ext cx="317516" cy="142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9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D72B1-D738-0BF9-A44B-A991FCD7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 of Negative Ion Drift (NID)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A9A4-6424-F2BC-E832-AE0CD735B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CA4C9-1B84-DB63-3CA2-C367FF742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09C78-719F-90D0-4B95-1F5D0907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C4D62-50F1-5111-B24A-E71EB7DD30BA}"/>
              </a:ext>
            </a:extLst>
          </p:cNvPr>
          <p:cNvGrpSpPr/>
          <p:nvPr/>
        </p:nvGrpSpPr>
        <p:grpSpPr>
          <a:xfrm>
            <a:off x="281177" y="938696"/>
            <a:ext cx="2550923" cy="5296529"/>
            <a:chOff x="6007264" y="735829"/>
            <a:chExt cx="2780480" cy="5732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C76976F-8DF7-A1C9-1EEE-2CC5493D6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9917"/>
            <a:stretch>
              <a:fillRect/>
            </a:stretch>
          </p:blipFill>
          <p:spPr>
            <a:xfrm>
              <a:off x="6020225" y="735829"/>
              <a:ext cx="2767519" cy="2762914"/>
            </a:xfrm>
            <a:prstGeom prst="rect">
              <a:avLst/>
            </a:prstGeom>
            <a:ln w="88900" cap="sq" cmpd="thickThin">
              <a:noFill/>
              <a:prstDash val="solid"/>
              <a:miter lim="800000"/>
            </a:ln>
            <a:effectLst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BF73949-6B13-A0DD-45D5-3FB98DC9F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49917"/>
            <a:stretch>
              <a:fillRect/>
            </a:stretch>
          </p:blipFill>
          <p:spPr>
            <a:xfrm>
              <a:off x="6020223" y="3693473"/>
              <a:ext cx="2767519" cy="2774356"/>
            </a:xfrm>
            <a:prstGeom prst="rect">
              <a:avLst/>
            </a:prstGeom>
            <a:ln w="88900" cap="sq" cmpd="thickThin">
              <a:noFill/>
              <a:prstDash val="solid"/>
              <a:miter lim="800000"/>
            </a:ln>
            <a:effectLst/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BECB2756-EDB1-7F27-0B22-2CC7AA71552B}"/>
                </a:ext>
              </a:extLst>
            </p:cNvPr>
            <p:cNvSpPr txBox="1"/>
            <p:nvPr/>
          </p:nvSpPr>
          <p:spPr>
            <a:xfrm>
              <a:off x="6007264" y="2976001"/>
              <a:ext cx="1867449" cy="561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CF</a:t>
              </a:r>
              <a:r>
                <a:rPr kumimoji="0" 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4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1" name="TextBox 8">
              <a:extLst>
                <a:ext uri="{FF2B5EF4-FFF2-40B4-BE49-F238E27FC236}">
                  <a16:creationId xmlns:a16="http://schemas.microsoft.com/office/drawing/2014/main" id="{FCB0EEDB-62FF-FBF3-EEDB-6384D54ED300}"/>
                </a:ext>
              </a:extLst>
            </p:cNvPr>
            <p:cNvSpPr txBox="1"/>
            <p:nvPr/>
          </p:nvSpPr>
          <p:spPr>
            <a:xfrm>
              <a:off x="6020223" y="3779499"/>
              <a:ext cx="2331222" cy="6875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CF</a:t>
              </a:r>
              <a:r>
                <a:rPr kumimoji="0" 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4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+CS</a:t>
              </a:r>
              <a:r>
                <a:rPr kumimoji="0" 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2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2E0070-F1DA-E129-05FA-442A6475B8B1}"/>
              </a:ext>
            </a:extLst>
          </p:cNvPr>
          <p:cNvGrpSpPr/>
          <p:nvPr/>
        </p:nvGrpSpPr>
        <p:grpSpPr>
          <a:xfrm>
            <a:off x="3012728" y="915372"/>
            <a:ext cx="3585919" cy="5289988"/>
            <a:chOff x="2374169" y="1868525"/>
            <a:chExt cx="2643230" cy="4249310"/>
          </a:xfrm>
          <a:effectLst/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01DF12-ED4F-EE34-BA67-E66783855D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77" t="-175" r="-1139" b="175"/>
            <a:stretch/>
          </p:blipFill>
          <p:spPr bwMode="auto">
            <a:xfrm>
              <a:off x="2403395" y="1868525"/>
              <a:ext cx="2448034" cy="4249310"/>
            </a:xfrm>
            <a:prstGeom prst="rect">
              <a:avLst/>
            </a:prstGeom>
            <a:ln w="88900" cap="sq" cmpd="thickThin">
              <a:noFill/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B8BE249-49B0-47B0-E37E-59D5F52521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7158" y="5582653"/>
              <a:ext cx="2290241" cy="59756"/>
            </a:xfrm>
            <a:prstGeom prst="line">
              <a:avLst/>
            </a:prstGeom>
            <a:noFill/>
            <a:ln w="38100" cap="flat" cmpd="sng" algn="ctr">
              <a:noFill/>
              <a:prstDash val="solid"/>
            </a:ln>
            <a:effectLst/>
          </p:spPr>
        </p:cxnSp>
        <p:sp>
          <p:nvSpPr>
            <p:cNvPr id="15" name="TextBox 5">
              <a:extLst>
                <a:ext uri="{FF2B5EF4-FFF2-40B4-BE49-F238E27FC236}">
                  <a16:creationId xmlns:a16="http://schemas.microsoft.com/office/drawing/2014/main" id="{7A0D7EBB-ED68-4D5C-B104-A2B27011EBAF}"/>
                </a:ext>
              </a:extLst>
            </p:cNvPr>
            <p:cNvSpPr txBox="1"/>
            <p:nvPr/>
          </p:nvSpPr>
          <p:spPr>
            <a:xfrm>
              <a:off x="2477144" y="1978527"/>
              <a:ext cx="1194738" cy="4947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CF</a:t>
              </a:r>
              <a:r>
                <a:rPr kumimoji="0" lang="en-US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4</a:t>
              </a: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BCF2AB48-B37A-ECD7-7F6E-FDE85440B0A0}"/>
                </a:ext>
              </a:extLst>
            </p:cNvPr>
            <p:cNvSpPr txBox="1"/>
            <p:nvPr/>
          </p:nvSpPr>
          <p:spPr>
            <a:xfrm>
              <a:off x="2374169" y="4246661"/>
              <a:ext cx="2203765" cy="4947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CF</a:t>
              </a:r>
              <a:r>
                <a:rPr kumimoji="0" lang="en-US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4</a:t>
              </a: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+CS</a:t>
              </a:r>
              <a:r>
                <a:rPr kumimoji="0" lang="en-US" b="0" i="0" u="none" strike="noStrike" kern="1200" cap="none" spc="0" normalizeH="0" baseline="-25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2</a:t>
              </a: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3C2B773-7819-A272-C70F-1FBF8E8F4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3459" y="915372"/>
            <a:ext cx="3122417" cy="363543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4F95554-2B06-E6EF-DAA2-9EA1CA9A389B}"/>
              </a:ext>
            </a:extLst>
          </p:cNvPr>
          <p:cNvGrpSpPr/>
          <p:nvPr/>
        </p:nvGrpSpPr>
        <p:grpSpPr>
          <a:xfrm>
            <a:off x="4174189" y="3948170"/>
            <a:ext cx="5081283" cy="2257190"/>
            <a:chOff x="6552558" y="3906100"/>
            <a:chExt cx="5081283" cy="225719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616CFB5-34AC-2E4A-1995-A20E49B46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22" t="21786" r="57823" b="40260"/>
            <a:stretch>
              <a:fillRect/>
            </a:stretch>
          </p:blipFill>
          <p:spPr>
            <a:xfrm>
              <a:off x="9003058" y="3906100"/>
              <a:ext cx="2630783" cy="2257190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5E0EBFC-5970-CEA5-92A6-02B087E4B2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8600" y="3925315"/>
              <a:ext cx="2616200" cy="461092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32516D3-894E-DC6A-1891-8FD494F69FA1}"/>
                </a:ext>
              </a:extLst>
            </p:cNvPr>
            <p:cNvCxnSpPr>
              <a:cxnSpLocks/>
            </p:cNvCxnSpPr>
            <p:nvPr/>
          </p:nvCxnSpPr>
          <p:spPr>
            <a:xfrm>
              <a:off x="6552558" y="5644947"/>
              <a:ext cx="2626714" cy="463317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6294D53-F1AB-DE99-9CE9-E26719730168}"/>
                </a:ext>
              </a:extLst>
            </p:cNvPr>
            <p:cNvSpPr/>
            <p:nvPr/>
          </p:nvSpPr>
          <p:spPr>
            <a:xfrm>
              <a:off x="6578600" y="4386407"/>
              <a:ext cx="1270000" cy="1276482"/>
            </a:xfrm>
            <a:prstGeom prst="rect">
              <a:avLst/>
            </a:pr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F61FBBA-5749-E5A3-A00C-B5060FECF0D4}"/>
              </a:ext>
            </a:extLst>
          </p:cNvPr>
          <p:cNvSpPr txBox="1"/>
          <p:nvPr/>
        </p:nvSpPr>
        <p:spPr>
          <a:xfrm>
            <a:off x="9410263" y="5502634"/>
            <a:ext cx="264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Gains for these tracks are on the order of 10</a:t>
            </a:r>
            <a:r>
              <a:rPr lang="en-US" baseline="30000" dirty="0"/>
              <a:t>5</a:t>
            </a:r>
            <a:r>
              <a:rPr lang="en-US" dirty="0"/>
              <a:t>!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062C769-CEAA-6FDE-B16E-12B52675B2B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83" t="58970" r="80511" b="31221"/>
          <a:stretch>
            <a:fillRect/>
          </a:stretch>
        </p:blipFill>
        <p:spPr>
          <a:xfrm>
            <a:off x="6643740" y="4034093"/>
            <a:ext cx="806724" cy="58338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5534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CE839-D158-1EBE-EA1B-B57CCBF95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36" y="135110"/>
            <a:ext cx="11935140" cy="702302"/>
          </a:xfrm>
        </p:spPr>
        <p:txBody>
          <a:bodyPr>
            <a:normAutofit fontScale="90000"/>
          </a:bodyPr>
          <a:lstStyle/>
          <a:p>
            <a:r>
              <a:rPr lang="en-US" dirty="0"/>
              <a:t>Thermal Drift                                       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6F16E-AFD4-FB70-BB51-19BD89B812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932155"/>
                <a:ext cx="6508664" cy="5303070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At </a:t>
                </a:r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low electric fields,</a:t>
                </a:r>
                <a:r>
                  <a:rPr lang="en-US" dirty="0"/>
                  <a:t> ions are </a:t>
                </a:r>
                <a:r>
                  <a:rPr lang="en-US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nearly in thermal equilibrium </a:t>
                </a:r>
                <a:r>
                  <a:rPr lang="en-US" dirty="0"/>
                  <a:t>with the gas, giving rise to the following diffusion coefficient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latin typeface="Cambria Math" panose="02040503050406030204" pitchFamily="18" charset="0"/>
                  </a:rPr>
                  <a:t>Typically, in this regime, mobility is constant with E/P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At higher fields, these relationships break down and things deviate from thermal</a:t>
                </a:r>
              </a:p>
              <a:p>
                <a:pPr lvl="1"/>
                <a:r>
                  <a:rPr lang="en-US" dirty="0"/>
                  <a:t>Mobility and diffusion are</a:t>
                </a:r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larger at higher fields</a:t>
                </a:r>
              </a:p>
              <a:p>
                <a:pPr lvl="1"/>
                <a:r>
                  <a:rPr lang="en-US" dirty="0"/>
                  <a:t>Diffusion is </a:t>
                </a:r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</a:rPr>
                  <a:t>axially dependent</a:t>
                </a:r>
              </a:p>
              <a:p>
                <a:pPr marL="201168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6F16E-AFD4-FB70-BB51-19BD89B812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932155"/>
                <a:ext cx="6508664" cy="5303070"/>
              </a:xfrm>
              <a:blipFill>
                <a:blip r:embed="rId2"/>
                <a:stretch>
                  <a:fillRect l="-2341" t="-1494" r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FFCDC-0059-8CD6-F921-0EDCE043E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CF304-A43A-E052-03AD-C8DDC438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20403-5996-F241-AC73-D771F88E4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3FE612-C271-9803-12B7-699ADE353253}"/>
                  </a:ext>
                </a:extLst>
              </p:cNvPr>
              <p:cNvSpPr txBox="1"/>
              <p:nvPr/>
            </p:nvSpPr>
            <p:spPr>
              <a:xfrm>
                <a:off x="769" y="5684620"/>
                <a:ext cx="61873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= drift velocity,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= mobility,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Electric Field,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= ion charge,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𝑘𝑇</m:t>
                    </m:r>
                  </m:oMath>
                </a14:m>
                <a:r>
                  <a:rPr lang="en-US" dirty="0"/>
                  <a:t> = thermal energy,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= diffusion coefficient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3FE612-C271-9803-12B7-699ADE353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" y="5684620"/>
                <a:ext cx="6187306" cy="646331"/>
              </a:xfrm>
              <a:prstGeom prst="rect">
                <a:avLst/>
              </a:prstGeom>
              <a:blipFill>
                <a:blip r:embed="rId3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28E491C8-2C34-4D5D-5EB5-4E089B366E91}"/>
              </a:ext>
            </a:extLst>
          </p:cNvPr>
          <p:cNvSpPr/>
          <p:nvPr/>
        </p:nvSpPr>
        <p:spPr>
          <a:xfrm>
            <a:off x="6791325" y="808837"/>
            <a:ext cx="5400675" cy="55221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862E077-BA54-86C5-247C-BC8F70F154F5}"/>
              </a:ext>
            </a:extLst>
          </p:cNvPr>
          <p:cNvGrpSpPr/>
          <p:nvPr/>
        </p:nvGrpSpPr>
        <p:grpSpPr>
          <a:xfrm>
            <a:off x="7041714" y="3454739"/>
            <a:ext cx="5111788" cy="2872263"/>
            <a:chOff x="6787571" y="3349310"/>
            <a:chExt cx="5111788" cy="287226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5217603-124C-19FD-C771-E2A4E76EA4F3}"/>
                </a:ext>
              </a:extLst>
            </p:cNvPr>
            <p:cNvGrpSpPr/>
            <p:nvPr/>
          </p:nvGrpSpPr>
          <p:grpSpPr>
            <a:xfrm>
              <a:off x="7147471" y="3349310"/>
              <a:ext cx="4751888" cy="2224325"/>
              <a:chOff x="7074943" y="1019682"/>
              <a:chExt cx="4751888" cy="222432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5B0B61D-7BEC-AB29-AA5A-32AEA16B7CA3}"/>
                  </a:ext>
                </a:extLst>
              </p:cNvPr>
              <p:cNvSpPr/>
              <p:nvPr/>
            </p:nvSpPr>
            <p:spPr>
              <a:xfrm>
                <a:off x="11620500" y="1113038"/>
                <a:ext cx="206331" cy="2130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94A526B-43B2-9817-05C8-391A2130BD80}"/>
                  </a:ext>
                </a:extLst>
              </p:cNvPr>
              <p:cNvSpPr/>
              <p:nvPr/>
            </p:nvSpPr>
            <p:spPr>
              <a:xfrm rot="16200000">
                <a:off x="9343216" y="-1248591"/>
                <a:ext cx="123312" cy="46598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BCA40F-94E7-4E3F-ACC2-28A733D1FB11}"/>
                </a:ext>
              </a:extLst>
            </p:cNvPr>
            <p:cNvSpPr txBox="1"/>
            <p:nvPr/>
          </p:nvSpPr>
          <p:spPr>
            <a:xfrm>
              <a:off x="7156903" y="5852241"/>
              <a:ext cx="4484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Electric Field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DF05AF3-1F5C-90F8-AB7A-261C9C192594}"/>
                </a:ext>
              </a:extLst>
            </p:cNvPr>
            <p:cNvSpPr txBox="1"/>
            <p:nvPr/>
          </p:nvSpPr>
          <p:spPr>
            <a:xfrm rot="16200000">
              <a:off x="5921730" y="4338462"/>
              <a:ext cx="21010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D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C95C8A6-055F-8F06-13A8-2C2A327D8566}"/>
              </a:ext>
            </a:extLst>
          </p:cNvPr>
          <p:cNvGrpSpPr/>
          <p:nvPr/>
        </p:nvGrpSpPr>
        <p:grpSpPr>
          <a:xfrm>
            <a:off x="7004529" y="973844"/>
            <a:ext cx="5130432" cy="2224325"/>
            <a:chOff x="6738220" y="914267"/>
            <a:chExt cx="5130432" cy="222432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A9DD77D-21F5-3D7D-1775-BB23F4B4F551}"/>
                </a:ext>
              </a:extLst>
            </p:cNvPr>
            <p:cNvGrpSpPr/>
            <p:nvPr/>
          </p:nvGrpSpPr>
          <p:grpSpPr>
            <a:xfrm>
              <a:off x="7116764" y="914267"/>
              <a:ext cx="4751888" cy="2224325"/>
              <a:chOff x="7074943" y="1019682"/>
              <a:chExt cx="4751888" cy="222432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D838CF9-1ED5-BE11-1881-4BFEF92AB03A}"/>
                  </a:ext>
                </a:extLst>
              </p:cNvPr>
              <p:cNvSpPr/>
              <p:nvPr/>
            </p:nvSpPr>
            <p:spPr>
              <a:xfrm>
                <a:off x="11620500" y="1113038"/>
                <a:ext cx="206331" cy="2130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E6F587B-68FB-B6A8-ECD0-BC8A771DF4CF}"/>
                  </a:ext>
                </a:extLst>
              </p:cNvPr>
              <p:cNvSpPr/>
              <p:nvPr/>
            </p:nvSpPr>
            <p:spPr>
              <a:xfrm rot="16200000">
                <a:off x="9343216" y="-1248591"/>
                <a:ext cx="123312" cy="46598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2C917D2-88AB-CE9A-C4DA-73F521F7B821}"/>
                    </a:ext>
                  </a:extLst>
                </p:cNvPr>
                <p:cNvSpPr txBox="1"/>
                <p:nvPr/>
              </p:nvSpPr>
              <p:spPr>
                <a:xfrm rot="16200000">
                  <a:off x="5872379" y="1875939"/>
                  <a:ext cx="210101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2C917D2-88AB-CE9A-C4DA-73F521F7B8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72379" y="1875939"/>
                  <a:ext cx="2101013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9836" r="-22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BC4DDFB1-87BF-ABDD-81E4-A1DF1A0AC6C1}"/>
              </a:ext>
            </a:extLst>
          </p:cNvPr>
          <p:cNvSpPr/>
          <p:nvPr/>
        </p:nvSpPr>
        <p:spPr>
          <a:xfrm>
            <a:off x="855142" y="4744869"/>
            <a:ext cx="901613" cy="851478"/>
          </a:xfrm>
          <a:prstGeom prst="ellipse">
            <a:avLst/>
          </a:prstGeom>
          <a:gradFill flip="none" rotWithShape="1">
            <a:gsLst>
              <a:gs pos="0">
                <a:srgbClr val="0070C0">
                  <a:alpha val="61000"/>
                </a:srgbClr>
              </a:gs>
              <a:gs pos="43000">
                <a:schemeClr val="accent5">
                  <a:lumMod val="20000"/>
                  <a:lumOff val="80000"/>
                </a:schemeClr>
              </a:gs>
              <a:gs pos="79000">
                <a:schemeClr val="bg1">
                  <a:lumMod val="79000"/>
                  <a:lumOff val="2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126F9BA-FADD-068C-A063-B82575722DC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8953" y="4434459"/>
            <a:ext cx="496050" cy="131797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261C6B1-7983-D5DC-0F82-11DE5E5CBFC1}"/>
              </a:ext>
            </a:extLst>
          </p:cNvPr>
          <p:cNvCxnSpPr/>
          <p:nvPr/>
        </p:nvCxnSpPr>
        <p:spPr>
          <a:xfrm>
            <a:off x="507052" y="5170608"/>
            <a:ext cx="5055548" cy="0"/>
          </a:xfrm>
          <a:prstGeom prst="straightConnector1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722CAD1-5F63-FB9C-4905-7F2E7DF4E799}"/>
              </a:ext>
            </a:extLst>
          </p:cNvPr>
          <p:cNvSpPr txBox="1"/>
          <p:nvPr/>
        </p:nvSpPr>
        <p:spPr>
          <a:xfrm>
            <a:off x="4889500" y="4744869"/>
            <a:ext cx="125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E-field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34CCC26-DD93-7284-DCA2-8E5DA4F23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7968" y="3702376"/>
            <a:ext cx="4162049" cy="213096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757E365-5763-1EBA-196A-D14AC1D6C40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727"/>
          <a:stretch>
            <a:fillRect/>
          </a:stretch>
        </p:blipFill>
        <p:spPr>
          <a:xfrm>
            <a:off x="7520439" y="1136033"/>
            <a:ext cx="4159578" cy="2314756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EC9E4351-0852-4D66-30C1-477C845BFBFC}"/>
              </a:ext>
            </a:extLst>
          </p:cNvPr>
          <p:cNvGrpSpPr/>
          <p:nvPr/>
        </p:nvGrpSpPr>
        <p:grpSpPr>
          <a:xfrm>
            <a:off x="9623313" y="1830951"/>
            <a:ext cx="767880" cy="258120"/>
            <a:chOff x="9623313" y="1830951"/>
            <a:chExt cx="767880" cy="25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2623A4E9-D543-DD77-9338-998A314DF0D2}"/>
                    </a:ext>
                  </a:extLst>
                </p14:cNvPr>
                <p14:cNvContentPartPr/>
                <p14:nvPr/>
              </p14:nvContentPartPr>
              <p14:xfrm>
                <a:off x="9623313" y="2076831"/>
                <a:ext cx="50040" cy="122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2623A4E9-D543-DD77-9338-998A314DF0D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605313" y="2059191"/>
                  <a:ext cx="8568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5A3F83C-7FD9-5FBE-19D4-7E03E7359296}"/>
                    </a:ext>
                  </a:extLst>
                </p14:cNvPr>
                <p14:cNvContentPartPr/>
                <p14:nvPr/>
              </p14:nvContentPartPr>
              <p14:xfrm>
                <a:off x="9736353" y="2059191"/>
                <a:ext cx="75960" cy="900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5A3F83C-7FD9-5FBE-19D4-7E03E735929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718713" y="2041191"/>
                  <a:ext cx="1116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CE3B3C54-CE97-4635-BECD-157CCE620956}"/>
                    </a:ext>
                  </a:extLst>
                </p14:cNvPr>
                <p14:cNvContentPartPr/>
                <p14:nvPr/>
              </p14:nvContentPartPr>
              <p14:xfrm>
                <a:off x="9903033" y="2027151"/>
                <a:ext cx="68040" cy="111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CE3B3C54-CE97-4635-BECD-157CCE62095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885033" y="2009151"/>
                  <a:ext cx="10368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A74869F2-DA0D-AE87-BD21-6C2BBDDB8BE8}"/>
                    </a:ext>
                  </a:extLst>
                </p14:cNvPr>
                <p14:cNvContentPartPr/>
                <p14:nvPr/>
              </p14:nvContentPartPr>
              <p14:xfrm>
                <a:off x="10054593" y="1979631"/>
                <a:ext cx="33120" cy="180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A74869F2-DA0D-AE87-BD21-6C2BBDDB8BE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036953" y="1961631"/>
                  <a:ext cx="6876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6AAC972-A4A5-9A72-6327-9DEDBDC522F2}"/>
                    </a:ext>
                  </a:extLst>
                </p14:cNvPr>
                <p14:cNvContentPartPr/>
                <p14:nvPr/>
              </p14:nvContentPartPr>
              <p14:xfrm>
                <a:off x="10225233" y="1911231"/>
                <a:ext cx="33480" cy="20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6AAC972-A4A5-9A72-6327-9DEDBDC522F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207593" y="1893591"/>
                  <a:ext cx="6912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A2A40A5E-13E7-E855-E625-C9911A01A94A}"/>
                    </a:ext>
                  </a:extLst>
                </p14:cNvPr>
                <p14:cNvContentPartPr/>
                <p14:nvPr/>
              </p14:nvContentPartPr>
              <p14:xfrm>
                <a:off x="10359153" y="1830951"/>
                <a:ext cx="32040" cy="331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A2A40A5E-13E7-E855-E625-C9911A01A94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341513" y="1812951"/>
                  <a:ext cx="67680" cy="68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669A0E04-C249-5F8C-9588-8B5C0074376B}"/>
                  </a:ext>
                </a:extLst>
              </p14:cNvPr>
              <p14:cNvContentPartPr/>
              <p14:nvPr/>
            </p14:nvContentPartPr>
            <p14:xfrm>
              <a:off x="10510353" y="1711071"/>
              <a:ext cx="36720" cy="360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669A0E04-C249-5F8C-9588-8B5C0074376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492353" y="1693071"/>
                <a:ext cx="72360" cy="7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5039B75B-2FE7-EDD5-41F1-3364A9F13971}"/>
                  </a:ext>
                </a:extLst>
              </p14:cNvPr>
              <p14:cNvContentPartPr/>
              <p14:nvPr/>
            </p14:nvContentPartPr>
            <p14:xfrm>
              <a:off x="10660113" y="1588671"/>
              <a:ext cx="37800" cy="2988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5039B75B-2FE7-EDD5-41F1-3364A9F13971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642473" y="1570671"/>
                <a:ext cx="73440" cy="6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E9F3DF0B-DEAD-71FD-E18F-E325B7D2475A}"/>
                  </a:ext>
                </a:extLst>
              </p14:cNvPr>
              <p14:cNvContentPartPr/>
              <p14:nvPr/>
            </p14:nvContentPartPr>
            <p14:xfrm>
              <a:off x="10795473" y="1452231"/>
              <a:ext cx="19440" cy="3204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E9F3DF0B-DEAD-71FD-E18F-E325B7D2475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777833" y="1434231"/>
                <a:ext cx="55080" cy="67680"/>
              </a:xfrm>
              <a:prstGeom prst="rect">
                <a:avLst/>
              </a:prstGeom>
            </p:spPr>
          </p:pic>
        </mc:Fallback>
      </mc:AlternateContent>
      <p:grpSp>
        <p:nvGrpSpPr>
          <p:cNvPr id="68" name="Group 67">
            <a:extLst>
              <a:ext uri="{FF2B5EF4-FFF2-40B4-BE49-F238E27FC236}">
                <a16:creationId xmlns:a16="http://schemas.microsoft.com/office/drawing/2014/main" id="{316E0155-DB9C-3A83-08C8-803EDAB451E8}"/>
              </a:ext>
            </a:extLst>
          </p:cNvPr>
          <p:cNvGrpSpPr/>
          <p:nvPr/>
        </p:nvGrpSpPr>
        <p:grpSpPr>
          <a:xfrm>
            <a:off x="10870353" y="1222551"/>
            <a:ext cx="107280" cy="143280"/>
            <a:chOff x="10870353" y="1222551"/>
            <a:chExt cx="107280" cy="14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1D3649F-52BB-4521-120F-D42F45953E76}"/>
                    </a:ext>
                  </a:extLst>
                </p14:cNvPr>
                <p14:cNvContentPartPr/>
                <p14:nvPr/>
              </p14:nvContentPartPr>
              <p14:xfrm>
                <a:off x="10870353" y="1293831"/>
                <a:ext cx="41760" cy="7200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1D3649F-52BB-4521-120F-D42F45953E7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0852713" y="1275831"/>
                  <a:ext cx="77400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C74198A8-D316-738B-50D9-05528E8F77A6}"/>
                    </a:ext>
                  </a:extLst>
                </p14:cNvPr>
                <p14:cNvContentPartPr/>
                <p14:nvPr/>
              </p14:nvContentPartPr>
              <p14:xfrm>
                <a:off x="10966833" y="1222551"/>
                <a:ext cx="10800" cy="194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C74198A8-D316-738B-50D9-05528E8F77A6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0949193" y="1204551"/>
                  <a:ext cx="46440" cy="55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A3159D7-4C52-3CA6-E5BA-FE2F5576D97C}"/>
              </a:ext>
            </a:extLst>
          </p:cNvPr>
          <p:cNvGrpSpPr/>
          <p:nvPr/>
        </p:nvGrpSpPr>
        <p:grpSpPr>
          <a:xfrm>
            <a:off x="9712686" y="5203431"/>
            <a:ext cx="338760" cy="68400"/>
            <a:chOff x="9712686" y="5203431"/>
            <a:chExt cx="338760" cy="68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8041AC04-5B83-1D1F-122D-F95927EA8B91}"/>
                    </a:ext>
                  </a:extLst>
                </p14:cNvPr>
                <p14:cNvContentPartPr/>
                <p14:nvPr/>
              </p14:nvContentPartPr>
              <p14:xfrm>
                <a:off x="9712686" y="5259951"/>
                <a:ext cx="134280" cy="1188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8041AC04-5B83-1D1F-122D-F95927EA8B9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694686" y="5241951"/>
                  <a:ext cx="16992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43420DE3-4574-58F1-FDA0-A9951A772630}"/>
                    </a:ext>
                  </a:extLst>
                </p14:cNvPr>
                <p14:cNvContentPartPr/>
                <p14:nvPr/>
              </p14:nvContentPartPr>
              <p14:xfrm>
                <a:off x="9969366" y="5203431"/>
                <a:ext cx="82080" cy="1908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43420DE3-4574-58F1-FDA0-A9951A772630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951726" y="5185791"/>
                  <a:ext cx="117720" cy="54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9EC5D60-E703-9499-5DB5-9C5F57B4ECA2}"/>
              </a:ext>
            </a:extLst>
          </p:cNvPr>
          <p:cNvGrpSpPr/>
          <p:nvPr/>
        </p:nvGrpSpPr>
        <p:grpSpPr>
          <a:xfrm>
            <a:off x="10260606" y="5014071"/>
            <a:ext cx="219600" cy="99720"/>
            <a:chOff x="10260606" y="5014071"/>
            <a:chExt cx="219600" cy="99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1DAFC0E9-C773-9BD8-2E9E-77C5EF825D7F}"/>
                    </a:ext>
                  </a:extLst>
                </p14:cNvPr>
                <p14:cNvContentPartPr/>
                <p14:nvPr/>
              </p14:nvContentPartPr>
              <p14:xfrm>
                <a:off x="10260606" y="5088951"/>
                <a:ext cx="58680" cy="2484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1DAFC0E9-C773-9BD8-2E9E-77C5EF825D7F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242966" y="5070951"/>
                  <a:ext cx="9432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8821E099-212E-2EB2-511E-25C61237293E}"/>
                    </a:ext>
                  </a:extLst>
                </p14:cNvPr>
                <p14:cNvContentPartPr/>
                <p14:nvPr/>
              </p14:nvContentPartPr>
              <p14:xfrm>
                <a:off x="10454286" y="5014071"/>
                <a:ext cx="25920" cy="183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8821E099-212E-2EB2-511E-25C61237293E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436286" y="4996431"/>
                  <a:ext cx="61560" cy="54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51BC2BB0-4E9B-29A0-6074-4278AB8C4013}"/>
                  </a:ext>
                </a:extLst>
              </p14:cNvPr>
              <p14:cNvContentPartPr/>
              <p14:nvPr/>
            </p14:nvContentPartPr>
            <p14:xfrm>
              <a:off x="10588206" y="4888791"/>
              <a:ext cx="39240" cy="3024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51BC2BB0-4E9B-29A0-6074-4278AB8C4013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0570206" y="4870791"/>
                <a:ext cx="74880" cy="6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BE3E21D9-321C-D427-9300-E87E5010021C}"/>
                  </a:ext>
                </a:extLst>
              </p14:cNvPr>
              <p14:cNvContentPartPr/>
              <p14:nvPr/>
            </p14:nvContentPartPr>
            <p14:xfrm>
              <a:off x="10774326" y="4719231"/>
              <a:ext cx="71640" cy="6012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BE3E21D9-321C-D427-9300-E87E5010021C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10756326" y="4701591"/>
                <a:ext cx="107280" cy="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C99BCF38-B58B-0310-8DFB-AB961863B32E}"/>
                  </a:ext>
                </a:extLst>
              </p14:cNvPr>
              <p14:cNvContentPartPr/>
              <p14:nvPr/>
            </p14:nvContentPartPr>
            <p14:xfrm>
              <a:off x="11001126" y="4517991"/>
              <a:ext cx="32760" cy="5616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C99BCF38-B58B-0310-8DFB-AB961863B32E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0983486" y="4500351"/>
                <a:ext cx="68400" cy="9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A01F2A92-40C2-6B3C-B455-36ED60D888F9}"/>
                  </a:ext>
                </a:extLst>
              </p14:cNvPr>
              <p14:cNvContentPartPr/>
              <p14:nvPr/>
            </p14:nvContentPartPr>
            <p14:xfrm>
              <a:off x="11084286" y="4419711"/>
              <a:ext cx="360" cy="144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A01F2A92-40C2-6B3C-B455-36ED60D888F9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1066646" y="4402071"/>
                <a:ext cx="36000" cy="37080"/>
              </a:xfrm>
              <a:prstGeom prst="rect">
                <a:avLst/>
              </a:prstGeom>
            </p:spPr>
          </p:pic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F6457812-D00E-5702-4EED-6AE6A2BC4461}"/>
              </a:ext>
            </a:extLst>
          </p:cNvPr>
          <p:cNvSpPr txBox="1"/>
          <p:nvPr/>
        </p:nvSpPr>
        <p:spPr>
          <a:xfrm>
            <a:off x="6792921" y="6096725"/>
            <a:ext cx="2709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Plots created using desmos.com</a:t>
            </a:r>
          </a:p>
        </p:txBody>
      </p:sp>
    </p:spTree>
    <p:extLst>
      <p:ext uri="{BB962C8B-B14F-4D97-AF65-F5344CB8AC3E}">
        <p14:creationId xmlns:p14="http://schemas.microsoft.com/office/powerpoint/2010/main" val="316166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FC007-18B8-80C4-7EE6-50469A1E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1" y="0"/>
            <a:ext cx="11935140" cy="702302"/>
          </a:xfrm>
        </p:spPr>
        <p:txBody>
          <a:bodyPr>
            <a:normAutofit fontScale="90000"/>
          </a:bodyPr>
          <a:lstStyle/>
          <a:p>
            <a:r>
              <a:rPr lang="en-US" dirty="0"/>
              <a:t>Optimizing/Testing Different Gas Mixtures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E38AF-AAB4-4D78-9E22-41C3F9A24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49" y="850238"/>
            <a:ext cx="11496135" cy="4932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Goal: Explore gas mixtures 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maximizing target gas </a:t>
            </a:r>
            <a:r>
              <a:rPr lang="en-US" sz="2400" dirty="0"/>
              <a:t>maintaining 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negative ion benefits</a:t>
            </a:r>
          </a:p>
          <a:p>
            <a:pPr marL="0" indent="0">
              <a:buNone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/>
              <a:t>Target Gases: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Xe,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Ar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He, CF</a:t>
            </a:r>
            <a:r>
              <a:rPr lang="en-US" b="1" baseline="-25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  </a:t>
            </a:r>
            <a:r>
              <a:rPr lang="en-US" dirty="0"/>
              <a:t>NID gases: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SF</a:t>
            </a:r>
            <a:r>
              <a:rPr lang="en-US" b="1" baseline="-25000" dirty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 and CS</a:t>
            </a:r>
            <a:r>
              <a:rPr lang="en-US" b="1" baseline="-25000" dirty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Of interest to Migdal searches, Directional Dark Matter searches, Neutrino Studies, </a:t>
            </a:r>
            <a:r>
              <a:rPr lang="en-US" dirty="0" err="1">
                <a:solidFill>
                  <a:schemeClr val="tx1"/>
                </a:solidFill>
              </a:rPr>
              <a:t>etc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Properties of interest for Noble Gas NID TPCs:</a:t>
            </a:r>
          </a:p>
          <a:p>
            <a:pPr lvl="1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Diffusion = Track broadening from stochastic motion within the gas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NID is narrower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rgbClr val="00B0F0"/>
                </a:solidFill>
              </a:rPr>
              <a:t>Mobility = Proportionality constant between drift velocity and field </a:t>
            </a:r>
            <a:r>
              <a:rPr lang="en-US" dirty="0">
                <a:sym typeface="Wingdings" panose="05000000000000000000" pitchFamily="2" charset="2"/>
              </a:rPr>
              <a:t> NID is slower</a:t>
            </a:r>
            <a:endParaRPr lang="en-US" dirty="0"/>
          </a:p>
          <a:p>
            <a:pPr lvl="1"/>
            <a:r>
              <a:rPr lang="en-US" dirty="0">
                <a:solidFill>
                  <a:srgbClr val="7030A0"/>
                </a:solidFill>
              </a:rPr>
              <a:t>Gain = Stable operation and amplification capability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NID has lower gain but higher stability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Attachment Length = Mean distance before electrons are captured in the gas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Must have short attachment length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179A4-51B0-9EA1-4824-9B4511EE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EEDCC-B9B1-95F6-7D13-9E313ED70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63D1-EFA9-483F-95C1-27C1C379C62E}" type="slidenum">
              <a:rPr lang="en-US" smtClean="0"/>
              <a:t>6</a:t>
            </a:fld>
            <a:endParaRPr lang="en-US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93FCCE11-7F9A-2683-578A-9D3030C58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9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C38A1-045C-645C-CB52-FB69157C8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99A79-35F0-718C-BEBD-6AAC2E03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1" y="0"/>
            <a:ext cx="11935140" cy="702302"/>
          </a:xfrm>
        </p:spPr>
        <p:txBody>
          <a:bodyPr>
            <a:normAutofit fontScale="90000"/>
          </a:bodyPr>
          <a:lstStyle/>
          <a:p>
            <a:r>
              <a:rPr lang="en-US" dirty="0"/>
              <a:t>The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EB0CC-DB9C-FD53-321C-29971CAF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112D4-5122-D3F6-D7F1-E339CD1F8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63D1-EFA9-483F-95C1-27C1C379C62E}" type="slidenum">
              <a:rPr lang="en-US" smtClean="0"/>
              <a:t>7</a:t>
            </a:fld>
            <a:endParaRPr lang="en-US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092D904C-2AEC-29B3-47BA-682227B77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3C4CC9-3175-AEFF-7441-F19AFD922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36" y="1731112"/>
            <a:ext cx="5583335" cy="38021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A5C68D-7429-0FBE-6869-CBAC3B20B4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35794"/>
            <a:ext cx="5583336" cy="4186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0EBAEF-EF18-B4B8-3A28-9C4CDD6BD766}"/>
              </a:ext>
            </a:extLst>
          </p:cNvPr>
          <p:cNvSpPr txBox="1"/>
          <p:nvPr/>
        </p:nvSpPr>
        <p:spPr>
          <a:xfrm>
            <a:off x="4238625" y="5618509"/>
            <a:ext cx="6216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N.S. Phan </a:t>
            </a:r>
            <a:r>
              <a:rPr lang="da-DK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2017 </a:t>
            </a:r>
            <a:r>
              <a:rPr lang="da-DK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da-DK" b="1" i="0" dirty="0">
                <a:solidFill>
                  <a:srgbClr val="333333"/>
                </a:solidFill>
                <a:effectLst/>
                <a:latin typeface="-apple-system"/>
              </a:rPr>
              <a:t>12</a:t>
            </a:r>
            <a:r>
              <a:rPr lang="da-DK" b="0" i="0" dirty="0">
                <a:solidFill>
                  <a:srgbClr val="333333"/>
                </a:solidFill>
                <a:effectLst/>
                <a:latin typeface="-apple-system"/>
              </a:rPr>
              <a:t> P02012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97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90C44EC7-7BB7-D322-FC05-CFA7CE98B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954" y="888011"/>
            <a:ext cx="3380228" cy="28111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D086F8-4145-75F5-E4C7-7D63B1EB52FC}"/>
              </a:ext>
            </a:extLst>
          </p:cNvPr>
          <p:cNvSpPr txBox="1"/>
          <p:nvPr/>
        </p:nvSpPr>
        <p:spPr>
          <a:xfrm>
            <a:off x="3283387" y="1908496"/>
            <a:ext cx="1352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Peak lies at 5.9 keV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2D801-0CC1-BA41-05BA-07F729E22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Gains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926B44-A7F4-EF40-E08E-E2E048DDA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968" y="131934"/>
            <a:ext cx="6211848" cy="31029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F7E8DB-26CC-A5E6-498C-D6BFF74704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278" y="3234914"/>
            <a:ext cx="6175664" cy="308490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4E42C1D-8581-432F-06CF-A973E5BF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794293-E8E7-ACE1-30B9-17FE58168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107CC7-8AFC-8897-AABB-7E511475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4F2E8-5F19-423C-8D27-D89130164BBE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860CB1EF-45A7-2537-9B24-D0033B4520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736" y="3819363"/>
                <a:ext cx="5746664" cy="238710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Strongly electronegative SF</a:t>
                </a:r>
                <a:r>
                  <a:rPr lang="en-US" baseline="-25000" dirty="0"/>
                  <a:t>6</a:t>
                </a:r>
                <a:r>
                  <a:rPr lang="en-US" dirty="0"/>
                  <a:t> and CS</a:t>
                </a:r>
                <a:r>
                  <a:rPr lang="en-US" baseline="-25000" dirty="0"/>
                  <a:t>2</a:t>
                </a:r>
                <a:r>
                  <a:rPr lang="en-US" dirty="0"/>
                  <a:t> ions must be stripped before amplification</a:t>
                </a:r>
              </a:p>
              <a:p>
                <a:r>
                  <a:rPr lang="en-US" dirty="0"/>
                  <a:t>CS</a:t>
                </a:r>
                <a:r>
                  <a:rPr lang="en-US" baseline="-25000" dirty="0"/>
                  <a:t>2</a:t>
                </a:r>
                <a:r>
                  <a:rPr lang="en-US" dirty="0"/>
                  <a:t>-based mixtures had higher gains, in general, than SF</a:t>
                </a:r>
                <a:r>
                  <a:rPr lang="en-US" baseline="-25000" dirty="0"/>
                  <a:t>6</a:t>
                </a:r>
                <a:r>
                  <a:rPr lang="en-US" dirty="0"/>
                  <a:t>-based mixtures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20% for CS</a:t>
                </a:r>
                <a:r>
                  <a:rPr lang="en-US" baseline="-25000" dirty="0"/>
                  <a:t>2</a:t>
                </a:r>
                <a:r>
                  <a:rPr lang="en-US" dirty="0"/>
                  <a:t> and 25% for SF</a:t>
                </a:r>
                <a:r>
                  <a:rPr lang="en-US" baseline="-25000" dirty="0"/>
                  <a:t>6</a:t>
                </a:r>
                <a:endParaRPr lang="en-US" dirty="0"/>
              </a:p>
              <a:p>
                <a:r>
                  <a:rPr lang="en-US" dirty="0">
                    <a:solidFill>
                      <a:srgbClr val="00B0F0"/>
                    </a:solidFill>
                  </a:rPr>
                  <a:t>Stable operation resolving 5.9 keV peak from </a:t>
                </a:r>
                <a:r>
                  <a:rPr lang="en-US" baseline="30000" dirty="0">
                    <a:solidFill>
                      <a:srgbClr val="00B0F0"/>
                    </a:solidFill>
                  </a:rPr>
                  <a:t>55</a:t>
                </a:r>
                <a:r>
                  <a:rPr lang="en-US" dirty="0">
                    <a:solidFill>
                      <a:srgbClr val="00B0F0"/>
                    </a:solidFill>
                  </a:rPr>
                  <a:t>Fe with as little as </a:t>
                </a:r>
                <a:r>
                  <a:rPr lang="en-US" b="1" dirty="0">
                    <a:solidFill>
                      <a:srgbClr val="92D050"/>
                    </a:solidFill>
                  </a:rPr>
                  <a:t>3 Torr SF</a:t>
                </a:r>
                <a:r>
                  <a:rPr lang="en-US" b="1" baseline="-25000" dirty="0">
                    <a:solidFill>
                      <a:srgbClr val="92D050"/>
                    </a:solidFill>
                  </a:rPr>
                  <a:t>6</a:t>
                </a:r>
                <a:r>
                  <a:rPr lang="en-US" b="1" dirty="0">
                    <a:solidFill>
                      <a:srgbClr val="92D050"/>
                    </a:solidFill>
                  </a:rPr>
                  <a:t> </a:t>
                </a:r>
                <a:r>
                  <a:rPr lang="en-US" b="1" dirty="0">
                    <a:solidFill>
                      <a:srgbClr val="00B0F0"/>
                    </a:solidFill>
                  </a:rPr>
                  <a:t>and </a:t>
                </a:r>
                <a:r>
                  <a:rPr lang="en-US" b="1" dirty="0">
                    <a:solidFill>
                      <a:srgbClr val="92D050"/>
                    </a:solidFill>
                  </a:rPr>
                  <a:t>5 Torr CS</a:t>
                </a:r>
                <a:r>
                  <a:rPr lang="en-US" b="1" baseline="-25000" dirty="0">
                    <a:solidFill>
                      <a:srgbClr val="92D050"/>
                    </a:solidFill>
                  </a:rPr>
                  <a:t>2</a:t>
                </a:r>
                <a:r>
                  <a:rPr lang="en-US" dirty="0">
                    <a:solidFill>
                      <a:srgbClr val="00B0F0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860CB1EF-45A7-2537-9B24-D0033B4520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736" y="3819363"/>
                <a:ext cx="5746664" cy="2387102"/>
              </a:xfrm>
              <a:blipFill>
                <a:blip r:embed="rId6"/>
                <a:stretch>
                  <a:fillRect l="-2439" t="-3325" b="-3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0F34288-4C39-A969-1DC4-6C8E0695BC65}"/>
              </a:ext>
            </a:extLst>
          </p:cNvPr>
          <p:cNvCxnSpPr>
            <a:cxnSpLocks/>
          </p:cNvCxnSpPr>
          <p:nvPr/>
        </p:nvCxnSpPr>
        <p:spPr>
          <a:xfrm flipV="1">
            <a:off x="5995278" y="12834"/>
            <a:ext cx="0" cy="63069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74A46B6-4F58-070B-2E84-8B1507A7E7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151" y="4016318"/>
            <a:ext cx="269288" cy="11669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8631B0-0352-C249-9222-FB969C937B45}"/>
              </a:ext>
            </a:extLst>
          </p:cNvPr>
          <p:cNvSpPr txBox="1"/>
          <p:nvPr/>
        </p:nvSpPr>
        <p:spPr>
          <a:xfrm>
            <a:off x="10997513" y="5411610"/>
            <a:ext cx="105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All numbers in labels  are in Torr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ADEEE6-7645-F917-A866-319A01F21EC9}"/>
              </a:ext>
            </a:extLst>
          </p:cNvPr>
          <p:cNvSpPr txBox="1"/>
          <p:nvPr/>
        </p:nvSpPr>
        <p:spPr>
          <a:xfrm>
            <a:off x="10997513" y="2317862"/>
            <a:ext cx="105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All numbers in labels  are in Torr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025D2C-0BE3-86E6-559D-EB5491CE6C9E}"/>
              </a:ext>
            </a:extLst>
          </p:cNvPr>
          <p:cNvSpPr/>
          <p:nvPr/>
        </p:nvSpPr>
        <p:spPr>
          <a:xfrm>
            <a:off x="10823186" y="4907030"/>
            <a:ext cx="1347756" cy="233859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24B419-BD5F-94B0-DE05-02674204768B}"/>
              </a:ext>
            </a:extLst>
          </p:cNvPr>
          <p:cNvSpPr/>
          <p:nvPr/>
        </p:nvSpPr>
        <p:spPr>
          <a:xfrm>
            <a:off x="10747324" y="1724748"/>
            <a:ext cx="1347756" cy="233859"/>
          </a:xfrm>
          <a:prstGeom prst="rect">
            <a:avLst/>
          </a:prstGeom>
          <a:solidFill>
            <a:srgbClr val="FFFF00">
              <a:alpha val="27843"/>
            </a:srgb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effectLst>
            <a:glow rad="546100">
              <a:srgbClr val="FFFF00">
                <a:alpha val="1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1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513D7-9CB4-1867-AAE9-177C89D90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A5201-ADCB-B537-47D6-32DDB116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1" y="0"/>
            <a:ext cx="11935140" cy="702302"/>
          </a:xfrm>
        </p:spPr>
        <p:txBody>
          <a:bodyPr>
            <a:normAutofit fontScale="90000"/>
          </a:bodyPr>
          <a:lstStyle/>
          <a:p>
            <a:r>
              <a:rPr lang="en-US" dirty="0"/>
              <a:t>Laser-based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C4B53-8058-3453-CBE5-30CEB970B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CYGNUS Workshop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A1EC4-994B-1F42-DBB5-CC903B172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63D1-EFA9-483F-95C1-27C1C379C62E}" type="slidenum">
              <a:rPr lang="en-US" smtClean="0"/>
              <a:t>9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36451D-7FC0-5EA1-A2CE-A125B106C095}"/>
              </a:ext>
            </a:extLst>
          </p:cNvPr>
          <p:cNvGrpSpPr/>
          <p:nvPr/>
        </p:nvGrpSpPr>
        <p:grpSpPr>
          <a:xfrm>
            <a:off x="108509" y="1428462"/>
            <a:ext cx="6049726" cy="4001075"/>
            <a:chOff x="696611" y="1108245"/>
            <a:chExt cx="5316294" cy="3305495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E7062D8-D435-26F6-F061-E09E8075F98C}"/>
                </a:ext>
              </a:extLst>
            </p:cNvPr>
            <p:cNvCxnSpPr>
              <a:cxnSpLocks/>
            </p:cNvCxnSpPr>
            <p:nvPr/>
          </p:nvCxnSpPr>
          <p:spPr>
            <a:xfrm>
              <a:off x="4763787" y="2336971"/>
              <a:ext cx="11665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B298306-6FD0-12A9-8B03-C9200725EA85}"/>
                </a:ext>
              </a:extLst>
            </p:cNvPr>
            <p:cNvGrpSpPr/>
            <p:nvPr/>
          </p:nvGrpSpPr>
          <p:grpSpPr>
            <a:xfrm>
              <a:off x="696611" y="1108245"/>
              <a:ext cx="5316294" cy="3305495"/>
              <a:chOff x="6510392" y="1634767"/>
              <a:chExt cx="5681608" cy="3948626"/>
            </a:xfrm>
          </p:grpSpPr>
          <p:pic>
            <p:nvPicPr>
              <p:cNvPr id="2366" name="Picture 2365">
                <a:extLst>
                  <a:ext uri="{FF2B5EF4-FFF2-40B4-BE49-F238E27FC236}">
                    <a16:creationId xmlns:a16="http://schemas.microsoft.com/office/drawing/2014/main" id="{7AB1EAE2-D2A8-3F29-E3FD-B707DAD342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10392" y="1634767"/>
                <a:ext cx="5681608" cy="3948626"/>
              </a:xfrm>
              <a:prstGeom prst="rect">
                <a:avLst/>
              </a:prstGeom>
            </p:spPr>
          </p:pic>
          <p:cxnSp>
            <p:nvCxnSpPr>
              <p:cNvPr id="2368" name="Straight Arrow Connector 2367">
                <a:extLst>
                  <a:ext uri="{FF2B5EF4-FFF2-40B4-BE49-F238E27FC236}">
                    <a16:creationId xmlns:a16="http://schemas.microsoft.com/office/drawing/2014/main" id="{B5EC867B-969C-C88F-E84A-032DAFF09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18937" y="5215688"/>
                <a:ext cx="398035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0" name="TextBox 2369">
                <a:extLst>
                  <a:ext uri="{FF2B5EF4-FFF2-40B4-BE49-F238E27FC236}">
                    <a16:creationId xmlns:a16="http://schemas.microsoft.com/office/drawing/2014/main" id="{3D3AAF25-7C17-1EAB-0549-43ED22944947}"/>
                  </a:ext>
                </a:extLst>
              </p:cNvPr>
              <p:cNvSpPr txBox="1"/>
              <p:nvPr/>
            </p:nvSpPr>
            <p:spPr>
              <a:xfrm>
                <a:off x="8404821" y="5031023"/>
                <a:ext cx="847257" cy="421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/>
                  <a:t>60 cm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F54BD70-A117-4A11-BAC8-BE1CA751CB38}"/>
                  </a:ext>
                </a:extLst>
              </p:cNvPr>
              <p:cNvGrpSpPr/>
              <p:nvPr/>
            </p:nvGrpSpPr>
            <p:grpSpPr>
              <a:xfrm>
                <a:off x="10001968" y="2531540"/>
                <a:ext cx="774819" cy="514843"/>
                <a:chOff x="9735268" y="2369615"/>
                <a:chExt cx="774819" cy="514843"/>
              </a:xfrm>
            </p:grpSpPr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AE6C2677-7800-CC6D-C968-2E443F810147}"/>
                    </a:ext>
                  </a:extLst>
                </p:cNvPr>
                <p:cNvCxnSpPr>
                  <a:endCxn id="17" idx="1"/>
                </p:cNvCxnSpPr>
                <p:nvPr/>
              </p:nvCxnSpPr>
              <p:spPr>
                <a:xfrm flipH="1">
                  <a:off x="10208369" y="2628973"/>
                  <a:ext cx="115675" cy="35283"/>
                </a:xfrm>
                <a:prstGeom prst="line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35300796-4EC9-35D3-1E0B-320D71C4DC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261443" y="2659314"/>
                  <a:ext cx="88603" cy="68011"/>
                </a:xfrm>
                <a:prstGeom prst="line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E86FA6B3-3BEA-2097-6954-CE90F2CF7C82}"/>
                    </a:ext>
                  </a:extLst>
                </p:cNvPr>
                <p:cNvCxnSpPr>
                  <a:cxnSpLocks/>
                  <a:endCxn id="17" idx="2"/>
                </p:cNvCxnSpPr>
                <p:nvPr/>
              </p:nvCxnSpPr>
              <p:spPr>
                <a:xfrm flipH="1">
                  <a:off x="10300352" y="2693319"/>
                  <a:ext cx="60417" cy="95963"/>
                </a:xfrm>
                <a:prstGeom prst="line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AF1A1DB6-240B-BB78-DAA0-6CB44D40EA27}"/>
                    </a:ext>
                  </a:extLst>
                </p:cNvPr>
                <p:cNvSpPr/>
                <p:nvPr/>
              </p:nvSpPr>
              <p:spPr>
                <a:xfrm>
                  <a:off x="10369096" y="2597223"/>
                  <a:ext cx="63500" cy="6350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C02B9DDB-FC70-B9B9-DDDF-14DE9D744089}"/>
                    </a:ext>
                  </a:extLst>
                </p:cNvPr>
                <p:cNvSpPr/>
                <p:nvPr/>
              </p:nvSpPr>
              <p:spPr>
                <a:xfrm>
                  <a:off x="10382055" y="2512219"/>
                  <a:ext cx="12803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14B76C72-C706-EAA4-F5CA-50D77ED3DCC1}"/>
                    </a:ext>
                  </a:extLst>
                </p:cNvPr>
                <p:cNvSpPr/>
                <p:nvPr/>
              </p:nvSpPr>
              <p:spPr>
                <a:xfrm rot="14019462">
                  <a:off x="10194697" y="2539699"/>
                  <a:ext cx="258693" cy="271608"/>
                </a:xfrm>
                <a:custGeom>
                  <a:avLst/>
                  <a:gdLst>
                    <a:gd name="connsiteX0" fmla="*/ 182881 w 228601"/>
                    <a:gd name="connsiteY0" fmla="*/ 206198 h 251918"/>
                    <a:gd name="connsiteX1" fmla="*/ 182881 w 228601"/>
                    <a:gd name="connsiteY1" fmla="*/ 45720 h 251918"/>
                    <a:gd name="connsiteX2" fmla="*/ 45720 w 228601"/>
                    <a:gd name="connsiteY2" fmla="*/ 45720 h 251918"/>
                    <a:gd name="connsiteX3" fmla="*/ 45720 w 228601"/>
                    <a:gd name="connsiteY3" fmla="*/ 206198 h 251918"/>
                    <a:gd name="connsiteX4" fmla="*/ 228601 w 228601"/>
                    <a:gd name="connsiteY4" fmla="*/ 251918 h 251918"/>
                    <a:gd name="connsiteX5" fmla="*/ 0 w 228601"/>
                    <a:gd name="connsiteY5" fmla="*/ 251918 h 251918"/>
                    <a:gd name="connsiteX6" fmla="*/ 0 w 228601"/>
                    <a:gd name="connsiteY6" fmla="*/ 206198 h 251918"/>
                    <a:gd name="connsiteX7" fmla="*/ 1 w 228601"/>
                    <a:gd name="connsiteY7" fmla="*/ 206198 h 251918"/>
                    <a:gd name="connsiteX8" fmla="*/ 1 w 228601"/>
                    <a:gd name="connsiteY8" fmla="*/ 45720 h 251918"/>
                    <a:gd name="connsiteX9" fmla="*/ 0 w 228601"/>
                    <a:gd name="connsiteY9" fmla="*/ 45720 h 251918"/>
                    <a:gd name="connsiteX10" fmla="*/ 0 w 228601"/>
                    <a:gd name="connsiteY10" fmla="*/ 0 h 251918"/>
                    <a:gd name="connsiteX11" fmla="*/ 228601 w 228601"/>
                    <a:gd name="connsiteY11" fmla="*/ 0 h 251918"/>
                    <a:gd name="connsiteX12" fmla="*/ 228601 w 228601"/>
                    <a:gd name="connsiteY12" fmla="*/ 45720 h 251918"/>
                    <a:gd name="connsiteX13" fmla="*/ 228600 w 228601"/>
                    <a:gd name="connsiteY13" fmla="*/ 45720 h 251918"/>
                    <a:gd name="connsiteX14" fmla="*/ 228600 w 228601"/>
                    <a:gd name="connsiteY14" fmla="*/ 206198 h 251918"/>
                    <a:gd name="connsiteX15" fmla="*/ 228601 w 228601"/>
                    <a:gd name="connsiteY15" fmla="*/ 206198 h 25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8601" h="251918">
                      <a:moveTo>
                        <a:pt x="182881" y="206198"/>
                      </a:moveTo>
                      <a:lnTo>
                        <a:pt x="182881" y="45720"/>
                      </a:lnTo>
                      <a:lnTo>
                        <a:pt x="45720" y="45720"/>
                      </a:lnTo>
                      <a:lnTo>
                        <a:pt x="45720" y="206198"/>
                      </a:lnTo>
                      <a:close/>
                      <a:moveTo>
                        <a:pt x="228601" y="251918"/>
                      </a:moveTo>
                      <a:lnTo>
                        <a:pt x="0" y="251918"/>
                      </a:lnTo>
                      <a:lnTo>
                        <a:pt x="0" y="206198"/>
                      </a:lnTo>
                      <a:lnTo>
                        <a:pt x="1" y="206198"/>
                      </a:lnTo>
                      <a:lnTo>
                        <a:pt x="1" y="45720"/>
                      </a:lnTo>
                      <a:lnTo>
                        <a:pt x="0" y="45720"/>
                      </a:lnTo>
                      <a:lnTo>
                        <a:pt x="0" y="0"/>
                      </a:lnTo>
                      <a:lnTo>
                        <a:pt x="228601" y="0"/>
                      </a:lnTo>
                      <a:lnTo>
                        <a:pt x="228601" y="45720"/>
                      </a:lnTo>
                      <a:lnTo>
                        <a:pt x="228600" y="45720"/>
                      </a:lnTo>
                      <a:lnTo>
                        <a:pt x="228600" y="206198"/>
                      </a:lnTo>
                      <a:lnTo>
                        <a:pt x="228601" y="206198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F8DC3754-09AC-B30C-0E3D-CA60FBA21668}"/>
                    </a:ext>
                  </a:extLst>
                </p:cNvPr>
                <p:cNvSpPr txBox="1"/>
                <p:nvPr/>
              </p:nvSpPr>
              <p:spPr>
                <a:xfrm>
                  <a:off x="9735268" y="2369615"/>
                  <a:ext cx="633828" cy="349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aseline="30000" dirty="0"/>
                    <a:t>55</a:t>
                  </a:r>
                  <a:r>
                    <a:rPr lang="en-US" sz="1300" dirty="0"/>
                    <a:t>Fe</a:t>
                  </a:r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C275D18D-38B6-09B2-CD39-6502A56929E8}"/>
                    </a:ext>
                  </a:extLst>
                </p:cNvPr>
                <p:cNvSpPr/>
                <p:nvPr/>
              </p:nvSpPr>
              <p:spPr>
                <a:xfrm>
                  <a:off x="10254300" y="2838739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F1891BF2-3DD8-473B-8F26-D548904C12EA}"/>
                    </a:ext>
                  </a:extLst>
                </p:cNvPr>
                <p:cNvSpPr/>
                <p:nvPr/>
              </p:nvSpPr>
              <p:spPr>
                <a:xfrm rot="3315987">
                  <a:off x="10222654" y="2703763"/>
                  <a:ext cx="45719" cy="680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931AE0CB-2FDE-DCA4-53AD-55A11FE2D2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217568" y="2661695"/>
                  <a:ext cx="127279" cy="97830"/>
                </a:xfrm>
                <a:prstGeom prst="line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231DFE82-E974-DB27-D021-CC4074110F6F}"/>
                    </a:ext>
                  </a:extLst>
                </p:cNvPr>
                <p:cNvSpPr/>
                <p:nvPr/>
              </p:nvSpPr>
              <p:spPr>
                <a:xfrm rot="19405084">
                  <a:off x="10178865" y="2680520"/>
                  <a:ext cx="45719" cy="19572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5A256D-F5C8-6ACF-A986-903C0FB3475C}"/>
                </a:ext>
              </a:extLst>
            </p:cNvPr>
            <p:cNvSpPr txBox="1"/>
            <p:nvPr/>
          </p:nvSpPr>
          <p:spPr>
            <a:xfrm rot="620955">
              <a:off x="4918567" y="3167628"/>
              <a:ext cx="361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N</a:t>
              </a:r>
              <a:r>
                <a:rPr lang="en-US" sz="1200" baseline="-25000"/>
                <a:t>2</a:t>
              </a:r>
              <a:endParaRPr lang="en-US" sz="1600"/>
            </a:p>
          </p:txBody>
        </p:sp>
      </p:grp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215A516B-BE19-285B-D8AC-58CE810E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E. Tilly - tillyeg01@unm.edu</a:t>
            </a:r>
            <a:endParaRPr lang="en-US"/>
          </a:p>
        </p:txBody>
      </p:sp>
      <p:pic>
        <p:nvPicPr>
          <p:cNvPr id="34" name="Content Placeholder 30">
            <a:extLst>
              <a:ext uri="{FF2B5EF4-FFF2-40B4-BE49-F238E27FC236}">
                <a16:creationId xmlns:a16="http://schemas.microsoft.com/office/drawing/2014/main" id="{791F3066-B5EB-B5F3-0621-A59D5A5B1D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58235" y="836979"/>
            <a:ext cx="6049726" cy="4670853"/>
          </a:xfr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8ACAEDD-1858-8431-38E1-603A43F4D25D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5653424" y="4711700"/>
            <a:ext cx="1458576" cy="802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3133AAF-8172-5741-7572-F11040267FD5}"/>
              </a:ext>
            </a:extLst>
          </p:cNvPr>
          <p:cNvSpPr txBox="1"/>
          <p:nvPr/>
        </p:nvSpPr>
        <p:spPr>
          <a:xfrm>
            <a:off x="4577243" y="5514396"/>
            <a:ext cx="215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RFI Signal induced by Laser firing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i="1" dirty="0"/>
              <a:t>t</a:t>
            </a:r>
            <a:r>
              <a:rPr lang="en-US" i="1" baseline="-25000" dirty="0"/>
              <a:t>0</a:t>
            </a:r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E1562C0-59D8-B30A-96BA-56BEF9EAECD3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10874670" y="4593445"/>
            <a:ext cx="250530" cy="1049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B5703A1-6657-CFEA-4350-AF85134BDE78}"/>
              </a:ext>
            </a:extLst>
          </p:cNvPr>
          <p:cNvSpPr txBox="1"/>
          <p:nvPr/>
        </p:nvSpPr>
        <p:spPr>
          <a:xfrm>
            <a:off x="9798488" y="5642510"/>
            <a:ext cx="2152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from charge cloud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/>
              <a:t>t</a:t>
            </a:r>
            <a:r>
              <a:rPr lang="en-US" i="1" baseline="-25000" dirty="0"/>
              <a:t>a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B7DE53-3DA4-ACBA-3546-F159DDD2BC65}"/>
              </a:ext>
            </a:extLst>
          </p:cNvPr>
          <p:cNvCxnSpPr>
            <a:cxnSpLocks/>
          </p:cNvCxnSpPr>
          <p:nvPr/>
        </p:nvCxnSpPr>
        <p:spPr>
          <a:xfrm flipH="1" flipV="1">
            <a:off x="10827435" y="4633624"/>
            <a:ext cx="47234" cy="1008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64794EA-7086-BCE0-22B2-E53E98FCA2D1}"/>
              </a:ext>
            </a:extLst>
          </p:cNvPr>
          <p:cNvSpPr/>
          <p:nvPr/>
        </p:nvSpPr>
        <p:spPr>
          <a:xfrm>
            <a:off x="8148637" y="2775882"/>
            <a:ext cx="92075" cy="165894"/>
          </a:xfrm>
          <a:prstGeom prst="rect">
            <a:avLst/>
          </a:prstGeom>
          <a:solidFill>
            <a:srgbClr val="BCB3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CEF78-8034-5627-DD17-E939C0BA8020}"/>
              </a:ext>
            </a:extLst>
          </p:cNvPr>
          <p:cNvSpPr txBox="1"/>
          <p:nvPr/>
        </p:nvSpPr>
        <p:spPr>
          <a:xfrm rot="16200000">
            <a:off x="5041881" y="2957486"/>
            <a:ext cx="24480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Current [au]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223C5B-160E-3F46-CBC3-AC2CB84B65F5}"/>
              </a:ext>
            </a:extLst>
          </p:cNvPr>
          <p:cNvSpPr txBox="1"/>
          <p:nvPr/>
        </p:nvSpPr>
        <p:spPr>
          <a:xfrm>
            <a:off x="7776131" y="2704861"/>
            <a:ext cx="1480643" cy="261610"/>
          </a:xfrm>
          <a:prstGeom prst="rect">
            <a:avLst/>
          </a:prstGeom>
          <a:solidFill>
            <a:srgbClr val="BCB3F6"/>
          </a:solidFill>
        </p:spPr>
        <p:txBody>
          <a:bodyPr wrap="square" rtlCol="0">
            <a:spAutoFit/>
          </a:bodyPr>
          <a:lstStyle/>
          <a:p>
            <a:endParaRPr lang="en-US" sz="1050" dirty="0">
              <a:latin typeface="Arial Narrow" panose="020B0606020202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0FD05D-1D17-742A-1A56-454658312C7F}"/>
              </a:ext>
            </a:extLst>
          </p:cNvPr>
          <p:cNvSpPr txBox="1"/>
          <p:nvPr/>
        </p:nvSpPr>
        <p:spPr>
          <a:xfrm>
            <a:off x="7765656" y="2657210"/>
            <a:ext cx="1647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B0F0"/>
                </a:solidFill>
                <a:latin typeface="Arial Narrow" panose="020B0606020202030204" pitchFamily="34" charset="0"/>
              </a:rPr>
              <a:t>19+1 Torr Xe+SF</a:t>
            </a:r>
            <a:r>
              <a:rPr lang="en-US" sz="1600" b="1" baseline="-250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B0F0"/>
                </a:solidFill>
                <a:latin typeface="Arial Narrow" panose="020B0606020202030204" pitchFamily="34" charset="0"/>
              </a:rPr>
              <a:t>6</a:t>
            </a:r>
            <a:endParaRPr lang="en-US" sz="16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00B0F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689D19-3BF5-2E5C-B882-E211096ECE96}"/>
              </a:ext>
            </a:extLst>
          </p:cNvPr>
          <p:cNvSpPr txBox="1"/>
          <p:nvPr/>
        </p:nvSpPr>
        <p:spPr>
          <a:xfrm>
            <a:off x="10344441" y="4187515"/>
            <a:ext cx="530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SF</a:t>
            </a:r>
            <a:r>
              <a:rPr lang="en-US" baseline="-25000" dirty="0"/>
              <a:t>5</a:t>
            </a:r>
            <a:r>
              <a:rPr lang="en-US" baseline="30000" dirty="0"/>
              <a:t>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043D10-D1B9-1CBF-E5E0-AD63AB601AC3}"/>
              </a:ext>
            </a:extLst>
          </p:cNvPr>
          <p:cNvSpPr txBox="1"/>
          <p:nvPr/>
        </p:nvSpPr>
        <p:spPr>
          <a:xfrm>
            <a:off x="11125200" y="1643545"/>
            <a:ext cx="530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SF</a:t>
            </a:r>
            <a:r>
              <a:rPr lang="en-US" baseline="-25000" dirty="0"/>
              <a:t>6</a:t>
            </a:r>
            <a:r>
              <a:rPr lang="en-US" baseline="300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890550670"/>
      </p:ext>
    </p:extLst>
  </p:cSld>
  <p:clrMapOvr>
    <a:masterClrMapping/>
  </p:clrMapOvr>
</p:sld>
</file>

<file path=ppt/theme/theme1.xml><?xml version="1.0" encoding="utf-8"?>
<a:theme xmlns:a="http://schemas.openxmlformats.org/drawingml/2006/main" name="Expandy">
  <a:themeElements>
    <a:clrScheme name="Custom 10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7F7F7F"/>
      </a:accent1>
      <a:accent2>
        <a:srgbClr val="CC0000"/>
      </a:accent2>
      <a:accent3>
        <a:srgbClr val="FF9D0D"/>
      </a:accent3>
      <a:accent4>
        <a:srgbClr val="3CE600"/>
      </a:accent4>
      <a:accent5>
        <a:srgbClr val="1743FF"/>
      </a:accent5>
      <a:accent6>
        <a:srgbClr val="B200E2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y" id="{688D10AB-FF57-4704-A603-431277A6EA90}" vid="{C1B7A9E6-4C7A-410F-B3B4-191AAFC3FF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865EF98550842AE266AE289B05500" ma:contentTypeVersion="18" ma:contentTypeDescription="Create a new document." ma:contentTypeScope="" ma:versionID="0d814daaae5813b966723c82b4a4e663">
  <xsd:schema xmlns:xsd="http://www.w3.org/2001/XMLSchema" xmlns:xs="http://www.w3.org/2001/XMLSchema" xmlns:p="http://schemas.microsoft.com/office/2006/metadata/properties" xmlns:ns3="bc3c4cdc-e790-4742-8fac-a9800f8dcafb" xmlns:ns4="4843e36e-36e7-456b-be03-046dda569459" targetNamespace="http://schemas.microsoft.com/office/2006/metadata/properties" ma:root="true" ma:fieldsID="44dd19eadb3c224b63b2eb65f6a40379" ns3:_="" ns4:_="">
    <xsd:import namespace="bc3c4cdc-e790-4742-8fac-a9800f8dcafb"/>
    <xsd:import namespace="4843e36e-36e7-456b-be03-046dda5694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3c4cdc-e790-4742-8fac-a9800f8dca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3e36e-36e7-456b-be03-046dda56945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c3c4cdc-e790-4742-8fac-a9800f8dcaf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0CF7E3-539B-4DC7-AFE8-C2FC20976B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3c4cdc-e790-4742-8fac-a9800f8dcafb"/>
    <ds:schemaRef ds:uri="4843e36e-36e7-456b-be03-046dda5694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9E691F-A7F7-49CC-A6D1-16D8D7A917DE}">
  <ds:schemaRefs>
    <ds:schemaRef ds:uri="http://schemas.microsoft.com/office/infopath/2007/PartnerControls"/>
    <ds:schemaRef ds:uri="http://purl.org/dc/dcmitype/"/>
    <ds:schemaRef ds:uri="http://purl.org/dc/terms/"/>
    <ds:schemaRef ds:uri="http://schemas.microsoft.com/office/2006/metadata/properties"/>
    <ds:schemaRef ds:uri="bc3c4cdc-e790-4742-8fac-a9800f8dcafb"/>
    <ds:schemaRef ds:uri="http://www.w3.org/XML/1998/namespace"/>
    <ds:schemaRef ds:uri="4843e36e-36e7-456b-be03-046dda569459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B6A70C8-69DA-4F9C-8079-DB288EA4D0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Expandy</Template>
  <TotalTime>29264</TotalTime>
  <Words>2645</Words>
  <Application>Microsoft Office PowerPoint</Application>
  <PresentationFormat>Widescreen</PresentationFormat>
  <Paragraphs>431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-apple-system</vt:lpstr>
      <vt:lpstr>Aptos</vt:lpstr>
      <vt:lpstr>Aptos Black</vt:lpstr>
      <vt:lpstr>Arial</vt:lpstr>
      <vt:lpstr>Arial Narrow</vt:lpstr>
      <vt:lpstr>Calibri</vt:lpstr>
      <vt:lpstr>Calibri Light</vt:lpstr>
      <vt:lpstr>Cambria Math</vt:lpstr>
      <vt:lpstr>Corbel</vt:lpstr>
      <vt:lpstr>Courier New</vt:lpstr>
      <vt:lpstr>Wingdings</vt:lpstr>
      <vt:lpstr>Expandy</vt:lpstr>
      <vt:lpstr>Drift Properties of Noble Gases in Negative Ion Drift TPCs</vt:lpstr>
      <vt:lpstr>Noble Gases as Ideal Targets</vt:lpstr>
      <vt:lpstr>Negative Ion Drift Low-Pressure Gas TPCs</vt:lpstr>
      <vt:lpstr>Advantages of Negative Ion Drift (NID)</vt:lpstr>
      <vt:lpstr>Thermal Drift                                                     </vt:lpstr>
      <vt:lpstr>Optimizing/Testing Different Gas Mixtures</vt:lpstr>
      <vt:lpstr>The Detector</vt:lpstr>
      <vt:lpstr>Relative Gains</vt:lpstr>
      <vt:lpstr>Laser-based Measurements</vt:lpstr>
      <vt:lpstr>Mobility</vt:lpstr>
      <vt:lpstr>Mobility</vt:lpstr>
      <vt:lpstr>Waveform Shape</vt:lpstr>
      <vt:lpstr>Longitudinal Diffusion</vt:lpstr>
      <vt:lpstr>Aside: Attachment in CF4</vt:lpstr>
      <vt:lpstr>Aside: Attachment in CF4</vt:lpstr>
      <vt:lpstr>Aside: Attachment in CF4</vt:lpstr>
      <vt:lpstr>Aside: Attachment in CF4</vt:lpstr>
      <vt:lpstr>Aside: Attachment in CF4</vt:lpstr>
      <vt:lpstr>Attachment Length in CS2 Mixtures</vt:lpstr>
      <vt:lpstr>Conclusions</vt:lpstr>
      <vt:lpstr>Backups</vt:lpstr>
      <vt:lpstr>The Future of these studies</vt:lpstr>
      <vt:lpstr>Contaminants in the CF4</vt:lpstr>
      <vt:lpstr>Minority Species Area</vt:lpstr>
      <vt:lpstr>Measuring Electron Energy</vt:lpstr>
      <vt:lpstr>Dealing with Water</vt:lpstr>
      <vt:lpstr>Exponentially Modified Gaussian</vt:lpstr>
      <vt:lpstr>Bridging the Gap Between Exponential Fit and EMG</vt:lpstr>
      <vt:lpstr>Light Yield in NID</vt:lpstr>
      <vt:lpstr>Negative Ion Species Cross Sections</vt:lpstr>
      <vt:lpstr>Select Averaged Waveforms with Attachment</vt:lpstr>
      <vt:lpstr>Energy Resolution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Elizabeth Tilly</dc:creator>
  <cp:lastModifiedBy>Elizabeth Tilly</cp:lastModifiedBy>
  <cp:revision>5</cp:revision>
  <dcterms:created xsi:type="dcterms:W3CDTF">2026-01-31T21:54:14Z</dcterms:created>
  <dcterms:modified xsi:type="dcterms:W3CDTF">2026-02-25T02:28:43Z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0x01010054C865EF98550842AE266AE289B05500</vt:lpwstr>
  </property>
</Properties>
</file>