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9" r:id="rId4"/>
  </p:sldMasterIdLst>
  <p:notesMasterIdLst>
    <p:notesMasterId r:id="rId32"/>
  </p:notesMasterIdLst>
  <p:handoutMasterIdLst>
    <p:handoutMasterId r:id="rId33"/>
  </p:handoutMasterIdLst>
  <p:sldIdLst>
    <p:sldId id="261" r:id="rId5"/>
    <p:sldId id="264" r:id="rId6"/>
    <p:sldId id="258" r:id="rId7"/>
    <p:sldId id="265" r:id="rId8"/>
    <p:sldId id="266" r:id="rId9"/>
    <p:sldId id="267" r:id="rId10"/>
    <p:sldId id="268" r:id="rId11"/>
    <p:sldId id="262" r:id="rId12"/>
    <p:sldId id="270" r:id="rId13"/>
    <p:sldId id="269" r:id="rId14"/>
    <p:sldId id="294" r:id="rId15"/>
    <p:sldId id="271" r:id="rId16"/>
    <p:sldId id="284" r:id="rId17"/>
    <p:sldId id="293" r:id="rId18"/>
    <p:sldId id="292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2" r:id="rId28"/>
    <p:sldId id="280" r:id="rId29"/>
    <p:sldId id="281" r:id="rId30"/>
    <p:sldId id="283" r:id="rId31"/>
  </p:sldIdLst>
  <p:sldSz cx="24371300" cy="13716000"/>
  <p:notesSz cx="6858000" cy="9144000"/>
  <p:embeddedFontLst>
    <p:embeddedFont>
      <p:font typeface="Georgia" panose="02040502050405020303" pitchFamily="18" charset="0"/>
      <p:regular r:id="rId34"/>
      <p:bold r:id="rId35"/>
      <p:italic r:id="rId36"/>
      <p:boldItalic r:id="rId37"/>
    </p:embeddedFont>
    <p:embeddedFont>
      <p:font typeface="Source Sans Pro" panose="020B0503030403020204" pitchFamily="34" charset="0"/>
      <p:regular r:id="rId38"/>
      <p:bold r:id="rId39"/>
      <p:italic r:id="rId40"/>
      <p:boldItalic r:id="rId41"/>
    </p:embeddedFont>
  </p:embeddedFontLst>
  <p:defaultTextStyle>
    <a:defPPr>
      <a:defRPr lang="en-US"/>
    </a:defPPr>
    <a:lvl1pPr marL="0" algn="l" defTabSz="829224" rtl="0" eaLnBrk="1" latinLnBrk="0" hangingPunct="1">
      <a:defRPr sz="3265" kern="1200">
        <a:solidFill>
          <a:schemeClr val="tx1"/>
        </a:solidFill>
        <a:latin typeface="+mn-lt"/>
        <a:ea typeface="+mn-ea"/>
        <a:cs typeface="+mn-cs"/>
      </a:defRPr>
    </a:lvl1pPr>
    <a:lvl2pPr marL="829224" algn="l" defTabSz="829224" rtl="0" eaLnBrk="1" latinLnBrk="0" hangingPunct="1">
      <a:defRPr sz="3265" kern="1200">
        <a:solidFill>
          <a:schemeClr val="tx1"/>
        </a:solidFill>
        <a:latin typeface="+mn-lt"/>
        <a:ea typeface="+mn-ea"/>
        <a:cs typeface="+mn-cs"/>
      </a:defRPr>
    </a:lvl2pPr>
    <a:lvl3pPr marL="1658447" algn="l" defTabSz="829224" rtl="0" eaLnBrk="1" latinLnBrk="0" hangingPunct="1">
      <a:defRPr sz="3265" kern="1200">
        <a:solidFill>
          <a:schemeClr val="tx1"/>
        </a:solidFill>
        <a:latin typeface="+mn-lt"/>
        <a:ea typeface="+mn-ea"/>
        <a:cs typeface="+mn-cs"/>
      </a:defRPr>
    </a:lvl3pPr>
    <a:lvl4pPr marL="2487671" algn="l" defTabSz="829224" rtl="0" eaLnBrk="1" latinLnBrk="0" hangingPunct="1">
      <a:defRPr sz="3265" kern="1200">
        <a:solidFill>
          <a:schemeClr val="tx1"/>
        </a:solidFill>
        <a:latin typeface="+mn-lt"/>
        <a:ea typeface="+mn-ea"/>
        <a:cs typeface="+mn-cs"/>
      </a:defRPr>
    </a:lvl4pPr>
    <a:lvl5pPr marL="3316895" algn="l" defTabSz="829224" rtl="0" eaLnBrk="1" latinLnBrk="0" hangingPunct="1">
      <a:defRPr sz="3265" kern="1200">
        <a:solidFill>
          <a:schemeClr val="tx1"/>
        </a:solidFill>
        <a:latin typeface="+mn-lt"/>
        <a:ea typeface="+mn-ea"/>
        <a:cs typeface="+mn-cs"/>
      </a:defRPr>
    </a:lvl5pPr>
    <a:lvl6pPr marL="4146118" algn="l" defTabSz="829224" rtl="0" eaLnBrk="1" latinLnBrk="0" hangingPunct="1">
      <a:defRPr sz="3265" kern="1200">
        <a:solidFill>
          <a:schemeClr val="tx1"/>
        </a:solidFill>
        <a:latin typeface="+mn-lt"/>
        <a:ea typeface="+mn-ea"/>
        <a:cs typeface="+mn-cs"/>
      </a:defRPr>
    </a:lvl6pPr>
    <a:lvl7pPr marL="4975342" algn="l" defTabSz="829224" rtl="0" eaLnBrk="1" latinLnBrk="0" hangingPunct="1">
      <a:defRPr sz="3265" kern="1200">
        <a:solidFill>
          <a:schemeClr val="tx1"/>
        </a:solidFill>
        <a:latin typeface="+mn-lt"/>
        <a:ea typeface="+mn-ea"/>
        <a:cs typeface="+mn-cs"/>
      </a:defRPr>
    </a:lvl7pPr>
    <a:lvl8pPr marL="5804565" algn="l" defTabSz="829224" rtl="0" eaLnBrk="1" latinLnBrk="0" hangingPunct="1">
      <a:defRPr sz="3265" kern="1200">
        <a:solidFill>
          <a:schemeClr val="tx1"/>
        </a:solidFill>
        <a:latin typeface="+mn-lt"/>
        <a:ea typeface="+mn-ea"/>
        <a:cs typeface="+mn-cs"/>
      </a:defRPr>
    </a:lvl8pPr>
    <a:lvl9pPr marL="6633789" algn="l" defTabSz="829224" rtl="0" eaLnBrk="1" latinLnBrk="0" hangingPunct="1">
      <a:defRPr sz="326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76FE"/>
    <a:srgbClr val="0070C0"/>
    <a:srgbClr val="867EBB"/>
    <a:srgbClr val="E9E6EE"/>
    <a:srgbClr val="D75A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FF06A3-793D-D392-EFC7-F26A6E437924}" v="2347" dt="2026-02-23T02:57:57.571"/>
    <p1510:client id="{0D3E7B62-44DF-B8FE-1ABF-D8A5E2FEEB23}" v="1769" dt="2026-02-22T13:23:31.440"/>
    <p1510:client id="{1C9B7231-B132-9098-50C5-2E0CF61C4DDD}" v="263" dt="2026-02-24T01:20:05.340"/>
    <p1510:client id="{C4232A0D-04F2-CB46-0D28-00D291173161}" v="897" dt="2026-02-23T07:35:27.584"/>
    <p1510:client id="{CD0E2515-A53D-0E06-7534-20563BF3E064}" v="811" dt="2026-02-22T23:19:53.3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6.fntdata"/><Relationship Id="rId21" Type="http://schemas.openxmlformats.org/officeDocument/2006/relationships/slide" Target="slides/slide17.xml"/><Relationship Id="rId34" Type="http://schemas.openxmlformats.org/officeDocument/2006/relationships/font" Target="fonts/font1.fntdata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3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2.fntdata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font" Target="fonts/font5.fntdata"/><Relationship Id="rId46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font" Target="fonts/font8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335122-D211-4B09-3513-F8C343693B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A742EB-E673-0EF1-6EE1-5E64C1D7565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716C3-CA89-BD45-9922-851AF4DD850A}" type="datetimeFigureOut">
              <a:rPr lang="en-US" sz="1000" smtClean="0">
                <a:latin typeface="Arial" panose="020B0604020202020204" pitchFamily="34" charset="0"/>
                <a:cs typeface="Arial" panose="020B0604020202020204" pitchFamily="34" charset="0"/>
              </a:rPr>
              <a:t>2/23/2026</a:t>
            </a:fld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0B1824-65C9-2878-374C-65D731C4FDB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35F704-AAFA-8A1E-474D-D615E9BCD15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888508-FB34-5E43-B704-D27604421174}" type="slidenum">
              <a:rPr lang="en-US" sz="1000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635594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B2B9A8E-FF7C-0D4E-A74D-C6C50DDA211F}" type="datetimeFigureOut">
              <a:rPr lang="en-US" smtClean="0"/>
              <a:pPr/>
              <a:t>2/23/2026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9380602-E8E9-7949-905E-C5F60C1E87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207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58447" rtl="0" eaLnBrk="1" latinLnBrk="0" hangingPunct="1">
      <a:defRPr sz="1814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829224" algn="l" defTabSz="1658447" rtl="0" eaLnBrk="1" latinLnBrk="0" hangingPunct="1">
      <a:defRPr sz="1814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658447" algn="l" defTabSz="1658447" rtl="0" eaLnBrk="1" latinLnBrk="0" hangingPunct="1">
      <a:defRPr sz="1814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2487671" algn="l" defTabSz="1658447" rtl="0" eaLnBrk="1" latinLnBrk="0" hangingPunct="1">
      <a:defRPr sz="1814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3316895" algn="l" defTabSz="1658447" rtl="0" eaLnBrk="1" latinLnBrk="0" hangingPunct="1">
      <a:defRPr sz="1814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4146118" algn="l" defTabSz="1658447" rtl="0" eaLnBrk="1" latinLnBrk="0" hangingPunct="1">
      <a:defRPr sz="2176" kern="1200">
        <a:solidFill>
          <a:schemeClr val="tx1"/>
        </a:solidFill>
        <a:latin typeface="+mn-lt"/>
        <a:ea typeface="+mn-ea"/>
        <a:cs typeface="+mn-cs"/>
      </a:defRPr>
    </a:lvl6pPr>
    <a:lvl7pPr marL="4975342" algn="l" defTabSz="1658447" rtl="0" eaLnBrk="1" latinLnBrk="0" hangingPunct="1">
      <a:defRPr sz="2176" kern="1200">
        <a:solidFill>
          <a:schemeClr val="tx1"/>
        </a:solidFill>
        <a:latin typeface="+mn-lt"/>
        <a:ea typeface="+mn-ea"/>
        <a:cs typeface="+mn-cs"/>
      </a:defRPr>
    </a:lvl7pPr>
    <a:lvl8pPr marL="5804565" algn="l" defTabSz="1658447" rtl="0" eaLnBrk="1" latinLnBrk="0" hangingPunct="1">
      <a:defRPr sz="2176" kern="1200">
        <a:solidFill>
          <a:schemeClr val="tx1"/>
        </a:solidFill>
        <a:latin typeface="+mn-lt"/>
        <a:ea typeface="+mn-ea"/>
        <a:cs typeface="+mn-cs"/>
      </a:defRPr>
    </a:lvl8pPr>
    <a:lvl9pPr marL="6633789" algn="l" defTabSz="1658447" rtl="0" eaLnBrk="1" latinLnBrk="0" hangingPunct="1">
      <a:defRPr sz="217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2e6d19425df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2e6d19425df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7.sv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7" Type="http://schemas.openxmlformats.org/officeDocument/2006/relationships/image" Target="../media/image10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: Text only A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Image">
            <a:extLst>
              <a:ext uri="{FF2B5EF4-FFF2-40B4-BE49-F238E27FC236}">
                <a16:creationId xmlns:a16="http://schemas.microsoft.com/office/drawing/2014/main" id="{DCB5CAC1-FC48-3B67-11E7-5194909ED743}"/>
              </a:ext>
            </a:extLst>
          </p:cNvPr>
          <p:cNvGrpSpPr/>
          <p:nvPr userDrawn="1"/>
        </p:nvGrpSpPr>
        <p:grpSpPr>
          <a:xfrm>
            <a:off x="0" y="0"/>
            <a:ext cx="24371300" cy="13740803"/>
            <a:chOff x="0" y="0"/>
            <a:chExt cx="24327307" cy="13715999"/>
          </a:xfrm>
        </p:grpSpPr>
        <p:sp>
          <p:nvSpPr>
            <p:cNvPr id="46" name="AU Graphic 1">
              <a:extLst>
                <a:ext uri="{FF2B5EF4-FFF2-40B4-BE49-F238E27FC236}">
                  <a16:creationId xmlns:a16="http://schemas.microsoft.com/office/drawing/2014/main" id="{6DB54979-84D7-2B06-38D9-611318222629}"/>
                </a:ext>
              </a:extLst>
            </p:cNvPr>
            <p:cNvSpPr/>
            <p:nvPr/>
          </p:nvSpPr>
          <p:spPr>
            <a:xfrm>
              <a:off x="20494065" y="0"/>
              <a:ext cx="3833242" cy="3909946"/>
            </a:xfrm>
            <a:custGeom>
              <a:avLst/>
              <a:gdLst>
                <a:gd name="connsiteX0" fmla="*/ 237850 w 241926"/>
                <a:gd name="connsiteY0" fmla="*/ 246768 h 246767"/>
                <a:gd name="connsiteX1" fmla="*/ 241927 w 241926"/>
                <a:gd name="connsiteY1" fmla="*/ 246768 h 246767"/>
                <a:gd name="connsiteX2" fmla="*/ 241927 w 241926"/>
                <a:gd name="connsiteY2" fmla="*/ 0 h 246767"/>
                <a:gd name="connsiteX3" fmla="*/ 0 w 241926"/>
                <a:gd name="connsiteY3" fmla="*/ 0 h 246767"/>
                <a:gd name="connsiteX4" fmla="*/ 0 w 241926"/>
                <a:gd name="connsiteY4" fmla="*/ 123448 h 246767"/>
                <a:gd name="connsiteX5" fmla="*/ 237850 w 241926"/>
                <a:gd name="connsiteY5" fmla="*/ 246768 h 246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926" h="246767">
                  <a:moveTo>
                    <a:pt x="237850" y="246768"/>
                  </a:moveTo>
                  <a:lnTo>
                    <a:pt x="241927" y="246768"/>
                  </a:lnTo>
                  <a:lnTo>
                    <a:pt x="241927" y="0"/>
                  </a:lnTo>
                  <a:lnTo>
                    <a:pt x="0" y="0"/>
                  </a:lnTo>
                  <a:lnTo>
                    <a:pt x="0" y="123448"/>
                  </a:lnTo>
                  <a:cubicBezTo>
                    <a:pt x="87522" y="135932"/>
                    <a:pt x="173260" y="175171"/>
                    <a:pt x="237850" y="246768"/>
                  </a:cubicBezTo>
                </a:path>
              </a:pathLst>
            </a:custGeom>
            <a:solidFill>
              <a:schemeClr val="bg1"/>
            </a:solidFill>
            <a:ln w="12719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rtlCol="0" anchor="ctr"/>
            <a:lstStyle/>
            <a:p>
              <a:endParaRPr lang="en-AU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B23E3EF1-6AC2-4BFD-DA4D-3378F32A196D}"/>
                </a:ext>
              </a:extLst>
            </p:cNvPr>
            <p:cNvSpPr/>
            <p:nvPr userDrawn="1"/>
          </p:nvSpPr>
          <p:spPr>
            <a:xfrm>
              <a:off x="0" y="0"/>
              <a:ext cx="24327306" cy="13715999"/>
            </a:xfrm>
            <a:custGeom>
              <a:avLst/>
              <a:gdLst>
                <a:gd name="connsiteX0" fmla="*/ 10896102 w 24327306"/>
                <a:gd name="connsiteY0" fmla="*/ 0 h 13715999"/>
                <a:gd name="connsiteX1" fmla="*/ 15956641 w 24327306"/>
                <a:gd name="connsiteY1" fmla="*/ 0 h 13715999"/>
                <a:gd name="connsiteX2" fmla="*/ 15956641 w 24327306"/>
                <a:gd name="connsiteY2" fmla="*/ 7614023 h 13715999"/>
                <a:gd name="connsiteX3" fmla="*/ 19751540 w 24327306"/>
                <a:gd name="connsiteY3" fmla="*/ 11622886 h 13715999"/>
                <a:gd name="connsiteX4" fmla="*/ 24254948 w 24327306"/>
                <a:gd name="connsiteY4" fmla="*/ 7723018 h 13715999"/>
                <a:gd name="connsiteX5" fmla="*/ 24319544 w 24327306"/>
                <a:gd name="connsiteY5" fmla="*/ 7723018 h 13715999"/>
                <a:gd name="connsiteX6" fmla="*/ 20203024 w 24327306"/>
                <a:gd name="connsiteY6" fmla="*/ 13709338 h 13715999"/>
                <a:gd name="connsiteX7" fmla="*/ 20171132 w 24327306"/>
                <a:gd name="connsiteY7" fmla="*/ 13715999 h 13715999"/>
                <a:gd name="connsiteX8" fmla="*/ 16479291 w 24327306"/>
                <a:gd name="connsiteY8" fmla="*/ 13715999 h 13715999"/>
                <a:gd name="connsiteX9" fmla="*/ 16420438 w 24327306"/>
                <a:gd name="connsiteY9" fmla="*/ 13705013 h 13715999"/>
                <a:gd name="connsiteX10" fmla="*/ 12125396 w 24327306"/>
                <a:gd name="connsiteY10" fmla="*/ 7690727 h 13715999"/>
                <a:gd name="connsiteX11" fmla="*/ 12125396 w 24327306"/>
                <a:gd name="connsiteY11" fmla="*/ 1610819 h 13715999"/>
                <a:gd name="connsiteX12" fmla="*/ 7462527 w 24327306"/>
                <a:gd name="connsiteY12" fmla="*/ 7331417 h 13715999"/>
                <a:gd name="connsiteX13" fmla="*/ 6570313 w 24327306"/>
                <a:gd name="connsiteY13" fmla="*/ 13635399 h 13715999"/>
                <a:gd name="connsiteX14" fmla="*/ 6570313 w 24327306"/>
                <a:gd name="connsiteY14" fmla="*/ 13697970 h 13715999"/>
                <a:gd name="connsiteX15" fmla="*/ 0 w 24327306"/>
                <a:gd name="connsiteY15" fmla="*/ 13697970 h 13715999"/>
                <a:gd name="connsiteX16" fmla="*/ 0 w 24327306"/>
                <a:gd name="connsiteY16" fmla="*/ 13363405 h 1371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327306" h="13715999">
                  <a:moveTo>
                    <a:pt x="10896102" y="0"/>
                  </a:moveTo>
                  <a:lnTo>
                    <a:pt x="15956641" y="0"/>
                  </a:lnTo>
                  <a:lnTo>
                    <a:pt x="15956641" y="7614023"/>
                  </a:lnTo>
                  <a:cubicBezTo>
                    <a:pt x="15956641" y="10496535"/>
                    <a:pt x="17510924" y="11622886"/>
                    <a:pt x="19751540" y="11622886"/>
                  </a:cubicBezTo>
                  <a:cubicBezTo>
                    <a:pt x="21798356" y="11622886"/>
                    <a:pt x="23493960" y="10102905"/>
                    <a:pt x="24254948" y="7723018"/>
                  </a:cubicBezTo>
                  <a:lnTo>
                    <a:pt x="24319544" y="7723018"/>
                  </a:lnTo>
                  <a:cubicBezTo>
                    <a:pt x="24445576" y="10681420"/>
                    <a:pt x="23035408" y="13043435"/>
                    <a:pt x="20203024" y="13709338"/>
                  </a:cubicBezTo>
                  <a:lnTo>
                    <a:pt x="20171132" y="13715999"/>
                  </a:lnTo>
                  <a:lnTo>
                    <a:pt x="16479291" y="13715999"/>
                  </a:lnTo>
                  <a:lnTo>
                    <a:pt x="16420438" y="13705013"/>
                  </a:lnTo>
                  <a:cubicBezTo>
                    <a:pt x="13697833" y="13139590"/>
                    <a:pt x="12125396" y="11293989"/>
                    <a:pt x="12125396" y="7690727"/>
                  </a:cubicBezTo>
                  <a:lnTo>
                    <a:pt x="12125396" y="1610819"/>
                  </a:lnTo>
                  <a:lnTo>
                    <a:pt x="7462527" y="7331417"/>
                  </a:lnTo>
                  <a:cubicBezTo>
                    <a:pt x="5312752" y="9969683"/>
                    <a:pt x="5474241" y="12438396"/>
                    <a:pt x="6570313" y="13635399"/>
                  </a:cubicBezTo>
                  <a:lnTo>
                    <a:pt x="6570313" y="13697970"/>
                  </a:lnTo>
                  <a:lnTo>
                    <a:pt x="0" y="13697970"/>
                  </a:lnTo>
                  <a:lnTo>
                    <a:pt x="0" y="13363405"/>
                  </a:lnTo>
                  <a:close/>
                </a:path>
              </a:pathLst>
            </a:custGeom>
            <a:solidFill>
              <a:schemeClr val="bg1"/>
            </a:solidFill>
            <a:ln w="12719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rtlCol="0" anchor="ctr"/>
            <a:lstStyle/>
            <a:p>
              <a:endParaRPr lang="en-AU"/>
            </a:p>
          </p:txBody>
        </p:sp>
      </p:grpSp>
      <p:sp>
        <p:nvSpPr>
          <p:cNvPr id="69" name="Date">
            <a:extLst>
              <a:ext uri="{FF2B5EF4-FFF2-40B4-BE49-F238E27FC236}">
                <a16:creationId xmlns:a16="http://schemas.microsoft.com/office/drawing/2014/main" id="{34AFC188-A662-93B5-11F1-DB9C7FEA1EAF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001320" y="9766188"/>
            <a:ext cx="5287447" cy="61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lang="en-US" sz="3360" b="1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GB"/>
              <a:t>00 Month 2025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566F217A-C4BF-F7D7-FFD4-0706F0DDB28A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78767" y="8554904"/>
            <a:ext cx="14580000" cy="936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lang="en-US" sz="6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noProof="0"/>
              <a:t>Insert subheading</a:t>
            </a:r>
            <a:endParaRPr lang="en-AU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88A1EB24-4AE2-1EEA-4E0E-4BBBFE92ADE3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979112" y="4121562"/>
            <a:ext cx="14580000" cy="4015142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31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Insert title of presentation</a:t>
            </a:r>
            <a:endParaRPr lang="en-AU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9A769F80-3A4E-3083-A6E6-56116D5DEA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0770" y="1000124"/>
            <a:ext cx="4178618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67466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: Limeston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:a16="http://schemas.microsoft.com/office/drawing/2014/main" id="{88A1EB24-4AE2-1EEA-4E0E-4BBBFE92ADE3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3140877" y="6112932"/>
            <a:ext cx="18720000" cy="362373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2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Divider headline</a:t>
            </a:r>
            <a:endParaRPr lang="en-AU"/>
          </a:p>
        </p:txBody>
      </p:sp>
      <p:pic>
        <p:nvPicPr>
          <p:cNvPr id="4" name="Line">
            <a:extLst>
              <a:ext uri="{FF2B5EF4-FFF2-40B4-BE49-F238E27FC236}">
                <a16:creationId xmlns:a16="http://schemas.microsoft.com/office/drawing/2014/main" id="{5010F2A5-10E8-37B9-EBB6-0D66CB3DA7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8767" y="3594949"/>
            <a:ext cx="3856292" cy="4306662"/>
          </a:xfrm>
          <a:prstGeom prst="rect">
            <a:avLst/>
          </a:prstGeom>
        </p:spPr>
      </p:pic>
      <p:sp>
        <p:nvSpPr>
          <p:cNvPr id="9" name="Number">
            <a:extLst>
              <a:ext uri="{FF2B5EF4-FFF2-40B4-BE49-F238E27FC236}">
                <a16:creationId xmlns:a16="http://schemas.microsoft.com/office/drawing/2014/main" id="{E3E25BFB-DA8C-B6F5-0393-9D421DDEA15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69634" y="3813118"/>
            <a:ext cx="1937279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FontTx/>
              <a:buNone/>
              <a:defRPr sz="12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00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030744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: North Terrace Jacaranda ti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:a16="http://schemas.microsoft.com/office/drawing/2014/main" id="{88A1EB24-4AE2-1EEA-4E0E-4BBBFE92ADE3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3140877" y="6112932"/>
            <a:ext cx="18720000" cy="362373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2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Divider headline</a:t>
            </a:r>
            <a:endParaRPr lang="en-AU"/>
          </a:p>
        </p:txBody>
      </p:sp>
      <p:pic>
        <p:nvPicPr>
          <p:cNvPr id="4" name="Line">
            <a:extLst>
              <a:ext uri="{FF2B5EF4-FFF2-40B4-BE49-F238E27FC236}">
                <a16:creationId xmlns:a16="http://schemas.microsoft.com/office/drawing/2014/main" id="{5010F2A5-10E8-37B9-EBB6-0D66CB3DA7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8767" y="3594949"/>
            <a:ext cx="3856292" cy="4306662"/>
          </a:xfrm>
          <a:prstGeom prst="rect">
            <a:avLst/>
          </a:prstGeom>
        </p:spPr>
      </p:pic>
      <p:sp>
        <p:nvSpPr>
          <p:cNvPr id="9" name="Number">
            <a:extLst>
              <a:ext uri="{FF2B5EF4-FFF2-40B4-BE49-F238E27FC236}">
                <a16:creationId xmlns:a16="http://schemas.microsoft.com/office/drawing/2014/main" id="{E3E25BFB-DA8C-B6F5-0393-9D421DDEA15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69634" y="3813118"/>
            <a:ext cx="1937279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FontTx/>
              <a:buNone/>
              <a:defRPr sz="12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00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6257887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: Text only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:a16="http://schemas.microsoft.com/office/drawing/2014/main" id="{88A1EB24-4AE2-1EEA-4E0E-4BBBFE92ADE3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979488" y="1774396"/>
            <a:ext cx="22407562" cy="7560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9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Divider headline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66101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: Text only B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:a16="http://schemas.microsoft.com/office/drawing/2014/main" id="{88A1EB24-4AE2-1EEA-4E0E-4BBBFE92ADE3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979488" y="1774396"/>
            <a:ext cx="22407562" cy="7560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9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Divider headline</a:t>
            </a:r>
            <a:endParaRPr lang="en-AU"/>
          </a:p>
        </p:txBody>
      </p:sp>
      <p:pic>
        <p:nvPicPr>
          <p:cNvPr id="3" name="Logo">
            <a:extLst>
              <a:ext uri="{FF2B5EF4-FFF2-40B4-BE49-F238E27FC236}">
                <a16:creationId xmlns:a16="http://schemas.microsoft.com/office/drawing/2014/main" id="{508718B8-153A-B92A-F89C-8D75835748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9654" y="12581165"/>
            <a:ext cx="3312000" cy="807804"/>
          </a:xfrm>
          <a:prstGeom prst="rect">
            <a:avLst/>
          </a:prstGeom>
        </p:spPr>
      </p:pic>
      <p:sp>
        <p:nvSpPr>
          <p:cNvPr id="4" name="PageNo">
            <a:extLst>
              <a:ext uri="{FF2B5EF4-FFF2-40B4-BE49-F238E27FC236}">
                <a16:creationId xmlns:a16="http://schemas.microsoft.com/office/drawing/2014/main" id="{4FE89288-7862-57B6-0411-9BB661D64927}"/>
              </a:ext>
            </a:extLst>
          </p:cNvPr>
          <p:cNvSpPr txBox="1"/>
          <p:nvPr userDrawn="1"/>
        </p:nvSpPr>
        <p:spPr>
          <a:xfrm>
            <a:off x="22495522" y="13049496"/>
            <a:ext cx="891254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defPPr>
              <a:defRPr lang="en-US"/>
            </a:defPPr>
            <a:lvl1pPr>
              <a:defRPr sz="816">
                <a:solidFill>
                  <a:schemeClr val="tx2"/>
                </a:solidFill>
                <a:cs typeface="Arial" panose="020B0604020202020204" pitchFamily="34" charset="0"/>
              </a:defRPr>
            </a:lvl1pPr>
          </a:lstStyle>
          <a:p>
            <a:pPr lvl="0" algn="r"/>
            <a:fld id="{E00FEE6B-48D5-478A-B978-B3C715470FD2}" type="slidenum">
              <a:rPr lang="en-AU" sz="2300" smtClean="0">
                <a:solidFill>
                  <a:schemeClr val="bg1"/>
                </a:solidFill>
                <a:latin typeface="+mn-lt"/>
              </a:rPr>
              <a:pPr lvl="0" algn="r"/>
              <a:t>‹#›</a:t>
            </a:fld>
            <a:endParaRPr lang="en-AU" sz="230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453768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: Text + image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pointing at a whiteboard&#10;&#10;AI-generated content may be incorrect.">
            <a:extLst>
              <a:ext uri="{FF2B5EF4-FFF2-40B4-BE49-F238E27FC236}">
                <a16:creationId xmlns:a16="http://schemas.microsoft.com/office/drawing/2014/main" id="{47F13F44-3E2A-A32B-4AB6-E218C385F0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99" y="5332448"/>
            <a:ext cx="5321300" cy="6286500"/>
          </a:xfrm>
          <a:prstGeom prst="rect">
            <a:avLst/>
          </a:prstGeom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12D97AF6-183E-DD21-BB5F-CC2EA0762B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" b="66"/>
          <a:stretch/>
        </p:blipFill>
        <p:spPr>
          <a:xfrm>
            <a:off x="7670800" y="1092200"/>
            <a:ext cx="15714305" cy="5765800"/>
          </a:xfrm>
          <a:prstGeom prst="rect">
            <a:avLst/>
          </a:prstGeom>
        </p:spPr>
      </p:pic>
      <p:sp>
        <p:nvSpPr>
          <p:cNvPr id="6" name="Title">
            <a:extLst>
              <a:ext uri="{FF2B5EF4-FFF2-40B4-BE49-F238E27FC236}">
                <a16:creationId xmlns:a16="http://schemas.microsoft.com/office/drawing/2014/main" id="{88A1EB24-4AE2-1EEA-4E0E-4BBBFE92ADE3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7670800" y="7946628"/>
            <a:ext cx="15716250" cy="367232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6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Divider headline</a:t>
            </a:r>
            <a:endParaRPr lang="en-AU"/>
          </a:p>
        </p:txBody>
      </p:sp>
      <p:pic>
        <p:nvPicPr>
          <p:cNvPr id="10" name="Line">
            <a:extLst>
              <a:ext uri="{FF2B5EF4-FFF2-40B4-BE49-F238E27FC236}">
                <a16:creationId xmlns:a16="http://schemas.microsoft.com/office/drawing/2014/main" id="{63BF711B-8C45-C248-0BA3-F8FE5A6B404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35598" y="2413849"/>
            <a:ext cx="3856292" cy="430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95309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: Text + image B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00A826E-BF09-FDED-96E0-1307711BC3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" b="60"/>
          <a:stretch/>
        </p:blipFill>
        <p:spPr>
          <a:xfrm>
            <a:off x="7670800" y="1092200"/>
            <a:ext cx="15712367" cy="5765800"/>
          </a:xfrm>
          <a:prstGeom prst="rect">
            <a:avLst/>
          </a:prstGeom>
        </p:spPr>
      </p:pic>
      <p:sp>
        <p:nvSpPr>
          <p:cNvPr id="6" name="Title">
            <a:extLst>
              <a:ext uri="{FF2B5EF4-FFF2-40B4-BE49-F238E27FC236}">
                <a16:creationId xmlns:a16="http://schemas.microsoft.com/office/drawing/2014/main" id="{88A1EB24-4AE2-1EEA-4E0E-4BBBFE92ADE3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7670800" y="7946628"/>
            <a:ext cx="15716250" cy="367232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6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Divider headline</a:t>
            </a:r>
            <a:endParaRPr lang="en-AU"/>
          </a:p>
        </p:txBody>
      </p:sp>
      <p:pic>
        <p:nvPicPr>
          <p:cNvPr id="9" name="Picture 8" descr="A close up of a violin&#10;&#10;AI-generated content may be incorrect.">
            <a:extLst>
              <a:ext uri="{FF2B5EF4-FFF2-40B4-BE49-F238E27FC236}">
                <a16:creationId xmlns:a16="http://schemas.microsoft.com/office/drawing/2014/main" id="{69D50B39-3A74-A0B0-1729-1DADD17D68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133" y="5334746"/>
            <a:ext cx="5319355" cy="6284202"/>
          </a:xfrm>
          <a:prstGeom prst="rect">
            <a:avLst/>
          </a:prstGeom>
        </p:spPr>
      </p:pic>
      <p:pic>
        <p:nvPicPr>
          <p:cNvPr id="10" name="Line">
            <a:extLst>
              <a:ext uri="{FF2B5EF4-FFF2-40B4-BE49-F238E27FC236}">
                <a16:creationId xmlns:a16="http://schemas.microsoft.com/office/drawing/2014/main" id="{63BF711B-8C45-C248-0BA3-F8FE5A6B404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35598" y="2413849"/>
            <a:ext cx="3856292" cy="430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40155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Audacious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">
            <a:extLst>
              <a:ext uri="{FF2B5EF4-FFF2-40B4-BE49-F238E27FC236}">
                <a16:creationId xmlns:a16="http://schemas.microsoft.com/office/drawing/2014/main" id="{566F217A-C4BF-F7D7-FFD4-0706F0DDB28A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1076078" y="928610"/>
            <a:ext cx="12310972" cy="4500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1100"/>
              </a:spcBef>
              <a:spcAft>
                <a:spcPts val="1100"/>
              </a:spcAft>
              <a:buFontTx/>
              <a:buNone/>
              <a:defRPr lang="en-US" sz="2800" b="0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AU" noProof="0"/>
              <a:t>Insert subheading</a:t>
            </a:r>
            <a:endParaRPr lang="en-AU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88A1EB24-4AE2-1EEA-4E0E-4BBBFE92ADE3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979112" y="928612"/>
            <a:ext cx="9390573" cy="936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57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Insert title of presentation</a:t>
            </a:r>
            <a:endParaRPr lang="en-AU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70E61AE-8046-0D9B-DDBE-61883EDCDE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" b="1124"/>
          <a:stretch/>
        </p:blipFill>
        <p:spPr>
          <a:xfrm>
            <a:off x="979112" y="2465177"/>
            <a:ext cx="5700784" cy="4392823"/>
          </a:xfrm>
          <a:prstGeom prst="rect">
            <a:avLst/>
          </a:prstGeom>
        </p:spPr>
      </p:pic>
      <p:pic>
        <p:nvPicPr>
          <p:cNvPr id="3" name="Picture 1">
            <a:extLst>
              <a:ext uri="{FF2B5EF4-FFF2-40B4-BE49-F238E27FC236}">
                <a16:creationId xmlns:a16="http://schemas.microsoft.com/office/drawing/2014/main" id="{FFCC782C-C635-33F5-41DC-FDA46075F4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9" b="829"/>
          <a:stretch/>
        </p:blipFill>
        <p:spPr>
          <a:xfrm>
            <a:off x="6679896" y="6858000"/>
            <a:ext cx="16705087" cy="468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184274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: Audacious B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">
            <a:extLst>
              <a:ext uri="{FF2B5EF4-FFF2-40B4-BE49-F238E27FC236}">
                <a16:creationId xmlns:a16="http://schemas.microsoft.com/office/drawing/2014/main" id="{566F217A-C4BF-F7D7-FFD4-0706F0DDB28A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1076078" y="928610"/>
            <a:ext cx="12310972" cy="4500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1100"/>
              </a:spcBef>
              <a:spcAft>
                <a:spcPts val="1100"/>
              </a:spcAft>
              <a:buFontTx/>
              <a:buNone/>
              <a:defRPr lang="en-US" sz="2800" b="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AU" noProof="0"/>
              <a:t>Insert subheading</a:t>
            </a:r>
            <a:endParaRPr lang="en-AU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88A1EB24-4AE2-1EEA-4E0E-4BBBFE92ADE3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979112" y="928612"/>
            <a:ext cx="9390573" cy="936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57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Insert title of presentation</a:t>
            </a:r>
            <a:endParaRPr lang="en-AU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C86139D2-A6ED-D83E-31A3-E3602335C1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9654" y="12581165"/>
            <a:ext cx="3312000" cy="807804"/>
          </a:xfrm>
          <a:prstGeom prst="rect">
            <a:avLst/>
          </a:prstGeom>
        </p:spPr>
      </p:pic>
      <p:sp>
        <p:nvSpPr>
          <p:cNvPr id="3" name="PageNo">
            <a:extLst>
              <a:ext uri="{FF2B5EF4-FFF2-40B4-BE49-F238E27FC236}">
                <a16:creationId xmlns:a16="http://schemas.microsoft.com/office/drawing/2014/main" id="{9DFBFDE9-5346-6794-1B65-5539ACDE1EE1}"/>
              </a:ext>
            </a:extLst>
          </p:cNvPr>
          <p:cNvSpPr txBox="1"/>
          <p:nvPr userDrawn="1"/>
        </p:nvSpPr>
        <p:spPr>
          <a:xfrm>
            <a:off x="22495522" y="13049496"/>
            <a:ext cx="891254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defPPr>
              <a:defRPr lang="en-US"/>
            </a:defPPr>
            <a:lvl1pPr>
              <a:defRPr sz="816">
                <a:solidFill>
                  <a:schemeClr val="tx2"/>
                </a:solidFill>
                <a:cs typeface="Arial" panose="020B0604020202020204" pitchFamily="34" charset="0"/>
              </a:defRPr>
            </a:lvl1pPr>
          </a:lstStyle>
          <a:p>
            <a:pPr lvl="0" algn="r"/>
            <a:fld id="{E00FEE6B-48D5-478A-B978-B3C715470FD2}" type="slidenum">
              <a:rPr lang="en-AU" sz="2300" smtClean="0">
                <a:solidFill>
                  <a:schemeClr val="bg1"/>
                </a:solidFill>
                <a:latin typeface="+mn-lt"/>
              </a:rPr>
              <a:pPr lvl="0" algn="r"/>
              <a:t>‹#›</a:t>
            </a:fld>
            <a:endParaRPr lang="en-AU" sz="230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23726B0B-7136-4C5A-9A49-4BFB3CDFEC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" b="1124"/>
          <a:stretch/>
        </p:blipFill>
        <p:spPr>
          <a:xfrm>
            <a:off x="979112" y="2465177"/>
            <a:ext cx="5700784" cy="4392823"/>
          </a:xfrm>
          <a:prstGeom prst="rect">
            <a:avLst/>
          </a:prstGeom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E37656AA-35DD-891C-44BE-94D30D2D757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9" b="829"/>
          <a:stretch/>
        </p:blipFill>
        <p:spPr>
          <a:xfrm>
            <a:off x="6679896" y="6858000"/>
            <a:ext cx="16705087" cy="468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315200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Proven 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">
            <a:extLst>
              <a:ext uri="{FF2B5EF4-FFF2-40B4-BE49-F238E27FC236}">
                <a16:creationId xmlns:a16="http://schemas.microsoft.com/office/drawing/2014/main" id="{D0CD6AF6-FBB7-F2F5-620C-0F48C2154F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978767" y="2870305"/>
            <a:ext cx="10440000" cy="88229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Tx/>
              <a:buNone/>
              <a:defRPr sz="2800" b="0" baseline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  <a:lvl2pPr marL="489618" indent="-489618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ptos" panose="020B0004020202020204" pitchFamily="34" charset="0"/>
              <a:buChar char="•"/>
              <a:defRPr sz="2800">
                <a:solidFill>
                  <a:schemeClr val="tx2"/>
                </a:solidFill>
                <a:latin typeface="+mn-lt"/>
              </a:defRPr>
            </a:lvl2pPr>
            <a:lvl3pPr marL="979236" indent="-489618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ptos" panose="020B0004020202020204" pitchFamily="34" charset="0"/>
              <a:buChar char="─"/>
              <a:defRPr sz="2800">
                <a:solidFill>
                  <a:schemeClr val="tx2"/>
                </a:solidFill>
                <a:latin typeface="+mn-lt"/>
              </a:defRPr>
            </a:lvl3pPr>
            <a:lvl4pPr marL="1468854" indent="-489618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Aptos" panose="020B0004020202020204" pitchFamily="34" charset="0"/>
              <a:buChar char="&gt;"/>
              <a:defRPr sz="2800">
                <a:solidFill>
                  <a:schemeClr val="tx2"/>
                </a:solidFill>
                <a:latin typeface="+mn-lt"/>
              </a:defRPr>
            </a:lvl4pPr>
            <a:lvl5pPr marL="0" indent="0">
              <a:lnSpc>
                <a:spcPct val="100000"/>
              </a:lnSpc>
              <a:spcBef>
                <a:spcPts val="1100"/>
              </a:spcBef>
              <a:spcAft>
                <a:spcPts val="1100"/>
              </a:spcAft>
              <a:buFontTx/>
              <a:buNone/>
              <a:defRPr sz="3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0" indent="0" algn="l">
              <a:lnSpc>
                <a:spcPct val="100000"/>
              </a:lnSpc>
              <a:spcBef>
                <a:spcPts val="1100"/>
              </a:spcBef>
              <a:spcAft>
                <a:spcPts val="1100"/>
              </a:spcAft>
              <a:buFontTx/>
              <a:buNone/>
              <a:defRPr sz="32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</a:lstStyle>
          <a:p>
            <a:pPr lvl="0"/>
            <a:r>
              <a:rPr lang="en-GB"/>
              <a:t>Text level</a:t>
            </a:r>
          </a:p>
          <a:p>
            <a:pPr lvl="1"/>
            <a:r>
              <a:rPr lang="en-GB"/>
              <a:t>Bullet level 1</a:t>
            </a:r>
          </a:p>
          <a:p>
            <a:pPr lvl="2"/>
            <a:r>
              <a:rPr lang="en-GB"/>
              <a:t>Bullet level 2</a:t>
            </a:r>
          </a:p>
          <a:p>
            <a:pPr lvl="3"/>
            <a:r>
              <a:rPr lang="en-GB"/>
              <a:t> Bullet level 3</a:t>
            </a:r>
          </a:p>
          <a:p>
            <a:pPr lvl="4"/>
            <a:r>
              <a:rPr lang="en-GB"/>
              <a:t>Heading level</a:t>
            </a:r>
          </a:p>
          <a:p>
            <a:pPr lvl="5"/>
            <a:r>
              <a:rPr lang="en-GB"/>
              <a:t>Subheading level</a:t>
            </a:r>
            <a:endParaRPr lang="en-AU"/>
          </a:p>
        </p:txBody>
      </p:sp>
      <p:sp>
        <p:nvSpPr>
          <p:cNvPr id="8" name="Heading">
            <a:extLst>
              <a:ext uri="{FF2B5EF4-FFF2-40B4-BE49-F238E27FC236}">
                <a16:creationId xmlns:a16="http://schemas.microsoft.com/office/drawing/2014/main" id="{AE91A426-B5BA-202F-0655-A200F3B9115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78766" y="808634"/>
            <a:ext cx="10440000" cy="1008106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>
              <a:buFontTx/>
              <a:buNone/>
              <a:defRPr sz="5800" b="1" spc="-69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Page Heading</a:t>
            </a:r>
            <a:endParaRPr lang="en-AU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91D4BE2-E65A-F497-6C19-8CAB9EB7522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2469090" y="1011382"/>
            <a:ext cx="10923443" cy="10681854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98283351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1803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Proven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A1787374-89E9-38F6-38E1-6EE1290484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7" b="737"/>
          <a:stretch/>
        </p:blipFill>
        <p:spPr>
          <a:xfrm>
            <a:off x="979488" y="4969956"/>
            <a:ext cx="22404789" cy="6634869"/>
          </a:xfrm>
          <a:prstGeom prst="rect">
            <a:avLst/>
          </a:prstGeom>
        </p:spPr>
      </p:pic>
      <p:sp>
        <p:nvSpPr>
          <p:cNvPr id="2" name="Text">
            <a:extLst>
              <a:ext uri="{FF2B5EF4-FFF2-40B4-BE49-F238E27FC236}">
                <a16:creationId xmlns:a16="http://schemas.microsoft.com/office/drawing/2014/main" id="{CF8C26F5-DF44-6D9D-84A1-C43E4D0281A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5411" y="928609"/>
            <a:ext cx="10728000" cy="3240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1100"/>
              </a:spcBef>
              <a:spcAft>
                <a:spcPts val="1100"/>
              </a:spcAft>
              <a:buFontTx/>
              <a:buNone/>
              <a:defRPr lang="en-US" sz="2800" b="0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AU" noProof="0"/>
              <a:t>Insert subheading</a:t>
            </a:r>
            <a:endParaRPr lang="en-AU"/>
          </a:p>
        </p:txBody>
      </p:sp>
      <p:sp>
        <p:nvSpPr>
          <p:cNvPr id="3" name="Title">
            <a:extLst>
              <a:ext uri="{FF2B5EF4-FFF2-40B4-BE49-F238E27FC236}">
                <a16:creationId xmlns:a16="http://schemas.microsoft.com/office/drawing/2014/main" id="{8AE16171-85B3-E815-6C73-F4E3267C05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79112" y="928611"/>
            <a:ext cx="9390573" cy="32399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57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Insert title of Presentation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3280152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: Text only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Image">
            <a:extLst>
              <a:ext uri="{FF2B5EF4-FFF2-40B4-BE49-F238E27FC236}">
                <a16:creationId xmlns:a16="http://schemas.microsoft.com/office/drawing/2014/main" id="{EDBEB29B-2C80-1E0B-AD31-6BD82342D7A5}"/>
              </a:ext>
            </a:extLst>
          </p:cNvPr>
          <p:cNvGrpSpPr/>
          <p:nvPr userDrawn="1"/>
        </p:nvGrpSpPr>
        <p:grpSpPr>
          <a:xfrm>
            <a:off x="0" y="0"/>
            <a:ext cx="24371300" cy="13740803"/>
            <a:chOff x="0" y="0"/>
            <a:chExt cx="24327307" cy="13715999"/>
          </a:xfrm>
          <a:solidFill>
            <a:srgbClr val="8B76FE"/>
          </a:solidFill>
        </p:grpSpPr>
        <p:sp>
          <p:nvSpPr>
            <p:cNvPr id="3" name="AU Graphic 1">
              <a:extLst>
                <a:ext uri="{FF2B5EF4-FFF2-40B4-BE49-F238E27FC236}">
                  <a16:creationId xmlns:a16="http://schemas.microsoft.com/office/drawing/2014/main" id="{E2C244F9-DAA3-7195-3130-D6457B85F9BF}"/>
                </a:ext>
              </a:extLst>
            </p:cNvPr>
            <p:cNvSpPr/>
            <p:nvPr/>
          </p:nvSpPr>
          <p:spPr>
            <a:xfrm>
              <a:off x="20494065" y="0"/>
              <a:ext cx="3833242" cy="3909946"/>
            </a:xfrm>
            <a:custGeom>
              <a:avLst/>
              <a:gdLst>
                <a:gd name="connsiteX0" fmla="*/ 237850 w 241926"/>
                <a:gd name="connsiteY0" fmla="*/ 246768 h 246767"/>
                <a:gd name="connsiteX1" fmla="*/ 241927 w 241926"/>
                <a:gd name="connsiteY1" fmla="*/ 246768 h 246767"/>
                <a:gd name="connsiteX2" fmla="*/ 241927 w 241926"/>
                <a:gd name="connsiteY2" fmla="*/ 0 h 246767"/>
                <a:gd name="connsiteX3" fmla="*/ 0 w 241926"/>
                <a:gd name="connsiteY3" fmla="*/ 0 h 246767"/>
                <a:gd name="connsiteX4" fmla="*/ 0 w 241926"/>
                <a:gd name="connsiteY4" fmla="*/ 123448 h 246767"/>
                <a:gd name="connsiteX5" fmla="*/ 237850 w 241926"/>
                <a:gd name="connsiteY5" fmla="*/ 246768 h 246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926" h="246767">
                  <a:moveTo>
                    <a:pt x="237850" y="246768"/>
                  </a:moveTo>
                  <a:lnTo>
                    <a:pt x="241927" y="246768"/>
                  </a:lnTo>
                  <a:lnTo>
                    <a:pt x="241927" y="0"/>
                  </a:lnTo>
                  <a:lnTo>
                    <a:pt x="0" y="0"/>
                  </a:lnTo>
                  <a:lnTo>
                    <a:pt x="0" y="123448"/>
                  </a:lnTo>
                  <a:cubicBezTo>
                    <a:pt x="87522" y="135932"/>
                    <a:pt x="173260" y="175171"/>
                    <a:pt x="237850" y="246768"/>
                  </a:cubicBezTo>
                </a:path>
              </a:pathLst>
            </a:custGeom>
            <a:grpFill/>
            <a:ln w="12719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rtlCol="0" anchor="ctr"/>
            <a:lstStyle/>
            <a:p>
              <a:endParaRPr lang="en-AU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0DB96FF-5731-A341-0E83-93A4F67ADCC7}"/>
                </a:ext>
              </a:extLst>
            </p:cNvPr>
            <p:cNvSpPr/>
            <p:nvPr userDrawn="1"/>
          </p:nvSpPr>
          <p:spPr>
            <a:xfrm>
              <a:off x="0" y="0"/>
              <a:ext cx="24327306" cy="13715999"/>
            </a:xfrm>
            <a:custGeom>
              <a:avLst/>
              <a:gdLst>
                <a:gd name="connsiteX0" fmla="*/ 10896102 w 24327306"/>
                <a:gd name="connsiteY0" fmla="*/ 0 h 13715999"/>
                <a:gd name="connsiteX1" fmla="*/ 15956641 w 24327306"/>
                <a:gd name="connsiteY1" fmla="*/ 0 h 13715999"/>
                <a:gd name="connsiteX2" fmla="*/ 15956641 w 24327306"/>
                <a:gd name="connsiteY2" fmla="*/ 7614023 h 13715999"/>
                <a:gd name="connsiteX3" fmla="*/ 19751540 w 24327306"/>
                <a:gd name="connsiteY3" fmla="*/ 11622886 h 13715999"/>
                <a:gd name="connsiteX4" fmla="*/ 24254948 w 24327306"/>
                <a:gd name="connsiteY4" fmla="*/ 7723018 h 13715999"/>
                <a:gd name="connsiteX5" fmla="*/ 24319544 w 24327306"/>
                <a:gd name="connsiteY5" fmla="*/ 7723018 h 13715999"/>
                <a:gd name="connsiteX6" fmla="*/ 20203024 w 24327306"/>
                <a:gd name="connsiteY6" fmla="*/ 13709338 h 13715999"/>
                <a:gd name="connsiteX7" fmla="*/ 20171132 w 24327306"/>
                <a:gd name="connsiteY7" fmla="*/ 13715999 h 13715999"/>
                <a:gd name="connsiteX8" fmla="*/ 16479291 w 24327306"/>
                <a:gd name="connsiteY8" fmla="*/ 13715999 h 13715999"/>
                <a:gd name="connsiteX9" fmla="*/ 16420438 w 24327306"/>
                <a:gd name="connsiteY9" fmla="*/ 13705013 h 13715999"/>
                <a:gd name="connsiteX10" fmla="*/ 12125396 w 24327306"/>
                <a:gd name="connsiteY10" fmla="*/ 7690727 h 13715999"/>
                <a:gd name="connsiteX11" fmla="*/ 12125396 w 24327306"/>
                <a:gd name="connsiteY11" fmla="*/ 1610819 h 13715999"/>
                <a:gd name="connsiteX12" fmla="*/ 7462527 w 24327306"/>
                <a:gd name="connsiteY12" fmla="*/ 7331417 h 13715999"/>
                <a:gd name="connsiteX13" fmla="*/ 6570313 w 24327306"/>
                <a:gd name="connsiteY13" fmla="*/ 13635399 h 13715999"/>
                <a:gd name="connsiteX14" fmla="*/ 6570313 w 24327306"/>
                <a:gd name="connsiteY14" fmla="*/ 13697970 h 13715999"/>
                <a:gd name="connsiteX15" fmla="*/ 0 w 24327306"/>
                <a:gd name="connsiteY15" fmla="*/ 13697970 h 13715999"/>
                <a:gd name="connsiteX16" fmla="*/ 0 w 24327306"/>
                <a:gd name="connsiteY16" fmla="*/ 13363405 h 1371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327306" h="13715999">
                  <a:moveTo>
                    <a:pt x="10896102" y="0"/>
                  </a:moveTo>
                  <a:lnTo>
                    <a:pt x="15956641" y="0"/>
                  </a:lnTo>
                  <a:lnTo>
                    <a:pt x="15956641" y="7614023"/>
                  </a:lnTo>
                  <a:cubicBezTo>
                    <a:pt x="15956641" y="10496535"/>
                    <a:pt x="17510924" y="11622886"/>
                    <a:pt x="19751540" y="11622886"/>
                  </a:cubicBezTo>
                  <a:cubicBezTo>
                    <a:pt x="21798356" y="11622886"/>
                    <a:pt x="23493960" y="10102905"/>
                    <a:pt x="24254948" y="7723018"/>
                  </a:cubicBezTo>
                  <a:lnTo>
                    <a:pt x="24319544" y="7723018"/>
                  </a:lnTo>
                  <a:cubicBezTo>
                    <a:pt x="24445576" y="10681420"/>
                    <a:pt x="23035408" y="13043435"/>
                    <a:pt x="20203024" y="13709338"/>
                  </a:cubicBezTo>
                  <a:lnTo>
                    <a:pt x="20171132" y="13715999"/>
                  </a:lnTo>
                  <a:lnTo>
                    <a:pt x="16479291" y="13715999"/>
                  </a:lnTo>
                  <a:lnTo>
                    <a:pt x="16420438" y="13705013"/>
                  </a:lnTo>
                  <a:cubicBezTo>
                    <a:pt x="13697833" y="13139590"/>
                    <a:pt x="12125396" y="11293989"/>
                    <a:pt x="12125396" y="7690727"/>
                  </a:cubicBezTo>
                  <a:lnTo>
                    <a:pt x="12125396" y="1610819"/>
                  </a:lnTo>
                  <a:lnTo>
                    <a:pt x="7462527" y="7331417"/>
                  </a:lnTo>
                  <a:cubicBezTo>
                    <a:pt x="5312752" y="9969683"/>
                    <a:pt x="5474241" y="12438396"/>
                    <a:pt x="6570313" y="13635399"/>
                  </a:cubicBezTo>
                  <a:lnTo>
                    <a:pt x="6570313" y="13697970"/>
                  </a:lnTo>
                  <a:lnTo>
                    <a:pt x="0" y="13697970"/>
                  </a:lnTo>
                  <a:lnTo>
                    <a:pt x="0" y="13363405"/>
                  </a:lnTo>
                  <a:close/>
                </a:path>
              </a:pathLst>
            </a:custGeom>
            <a:grpFill/>
            <a:ln w="12719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rtlCol="0" anchor="ctr"/>
            <a:lstStyle/>
            <a:p>
              <a:endParaRPr lang="en-AU"/>
            </a:p>
          </p:txBody>
        </p:sp>
      </p:grpSp>
      <p:sp>
        <p:nvSpPr>
          <p:cNvPr id="69" name="Date">
            <a:extLst>
              <a:ext uri="{FF2B5EF4-FFF2-40B4-BE49-F238E27FC236}">
                <a16:creationId xmlns:a16="http://schemas.microsoft.com/office/drawing/2014/main" id="{34AFC188-A662-93B5-11F1-DB9C7FEA1EAF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001320" y="9766188"/>
            <a:ext cx="5287447" cy="61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lang="en-US" sz="3360" b="1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GB"/>
              <a:t>00 Month 2025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566F217A-C4BF-F7D7-FFD4-0706F0DDB28A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78767" y="8554904"/>
            <a:ext cx="14580000" cy="936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lang="en-US" sz="6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noProof="0"/>
              <a:t>Insert subheading</a:t>
            </a:r>
            <a:endParaRPr lang="en-AU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88A1EB24-4AE2-1EEA-4E0E-4BBBFE92ADE3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979112" y="4121562"/>
            <a:ext cx="14580000" cy="4015142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3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Insert title of presentation</a:t>
            </a:r>
            <a:endParaRPr lang="en-AU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9A769F80-3A4E-3083-A6E6-56116D5DEA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0770" y="1000124"/>
            <a:ext cx="4178618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232486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n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580264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0043950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1372627" y="2057402"/>
            <a:ext cx="21345989" cy="2114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1372627" y="4171952"/>
            <a:ext cx="21345989" cy="7011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85800" lvl="0" indent="-5143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﻿"/>
              <a:defRPr/>
            </a:lvl1pPr>
            <a:lvl2pPr marL="1371600" lvl="1" indent="-514350" algn="l">
              <a:lnSpc>
                <a:spcPct val="120000"/>
              </a:lnSpc>
              <a:spcBef>
                <a:spcPts val="1650"/>
              </a:spcBef>
              <a:spcAft>
                <a:spcPts val="0"/>
              </a:spcAft>
              <a:buClr>
                <a:schemeClr val="dk1"/>
              </a:buClr>
              <a:buSzPts val="1800"/>
              <a:buChar char="﻿"/>
              <a:defRPr/>
            </a:lvl2pPr>
            <a:lvl3pPr marL="2057400" lvl="2" indent="-514350" algn="l">
              <a:lnSpc>
                <a:spcPct val="120000"/>
              </a:lnSpc>
              <a:spcBef>
                <a:spcPts val="13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2743200" lvl="3" indent="-514350" algn="l">
              <a:lnSpc>
                <a:spcPct val="120000"/>
              </a:lnSpc>
              <a:spcBef>
                <a:spcPts val="13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3429000" lvl="4" indent="-514350" algn="l">
              <a:lnSpc>
                <a:spcPct val="120000"/>
              </a:lnSpc>
              <a:spcBef>
                <a:spcPts val="13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4114800" lvl="5" indent="-514350" algn="l">
              <a:lnSpc>
                <a:spcPct val="120000"/>
              </a:lnSpc>
              <a:spcBef>
                <a:spcPts val="135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  <a:defRPr/>
            </a:lvl6pPr>
            <a:lvl7pPr marL="4800600" lvl="6" indent="-514350" algn="l">
              <a:lnSpc>
                <a:spcPct val="120000"/>
              </a:lnSpc>
              <a:spcBef>
                <a:spcPts val="135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eriod"/>
              <a:defRPr/>
            </a:lvl7pPr>
            <a:lvl8pPr marL="5486400" lvl="7" indent="-514350" algn="l">
              <a:lnSpc>
                <a:spcPct val="120000"/>
              </a:lnSpc>
              <a:spcBef>
                <a:spcPts val="1350"/>
              </a:spcBef>
              <a:spcAft>
                <a:spcPts val="0"/>
              </a:spcAft>
              <a:buClr>
                <a:schemeClr val="dk1"/>
              </a:buClr>
              <a:buSzPts val="1800"/>
              <a:buAutoNum type="romanLcPeriod"/>
              <a:defRPr/>
            </a:lvl8pPr>
            <a:lvl9pPr marL="6172200" lvl="8" indent="-514350" algn="l">
              <a:lnSpc>
                <a:spcPct val="120000"/>
              </a:lnSpc>
              <a:spcBef>
                <a:spcPts val="1350"/>
              </a:spcBef>
              <a:spcAft>
                <a:spcPts val="1350"/>
              </a:spcAft>
              <a:buClr>
                <a:schemeClr val="dk1"/>
              </a:buClr>
              <a:buSzPts val="1800"/>
              <a:buChar char="﻿"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dt" idx="10"/>
          </p:nvPr>
        </p:nvSpPr>
        <p:spPr>
          <a:xfrm>
            <a:off x="1372627" y="13182601"/>
            <a:ext cx="5483543" cy="50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ftr" idx="11"/>
          </p:nvPr>
        </p:nvSpPr>
        <p:spPr>
          <a:xfrm>
            <a:off x="8072994" y="13182601"/>
            <a:ext cx="8225314" cy="50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17235074" y="13182601"/>
            <a:ext cx="5483543" cy="50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199987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: Text + image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">
            <a:extLst>
              <a:ext uri="{FF2B5EF4-FFF2-40B4-BE49-F238E27FC236}">
                <a16:creationId xmlns:a16="http://schemas.microsoft.com/office/drawing/2014/main" id="{D56CD2D2-3016-C90A-3DC2-695CF4FB89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" r="18"/>
          <a:stretch/>
        </p:blipFill>
        <p:spPr>
          <a:xfrm>
            <a:off x="0" y="0"/>
            <a:ext cx="24375135" cy="13716000"/>
          </a:xfrm>
          <a:prstGeom prst="rect">
            <a:avLst/>
          </a:prstGeom>
        </p:spPr>
      </p:pic>
      <p:sp>
        <p:nvSpPr>
          <p:cNvPr id="69" name="Date">
            <a:extLst>
              <a:ext uri="{FF2B5EF4-FFF2-40B4-BE49-F238E27FC236}">
                <a16:creationId xmlns:a16="http://schemas.microsoft.com/office/drawing/2014/main" id="{34AFC188-A662-93B5-11F1-DB9C7FEA1EAF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001320" y="9766188"/>
            <a:ext cx="5287447" cy="61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lang="en-US" sz="3360" b="1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GB"/>
              <a:t>00 Month 2025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566F217A-C4BF-F7D7-FFD4-0706F0DDB28A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78767" y="8554904"/>
            <a:ext cx="14580000" cy="936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lang="en-US" sz="6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noProof="0"/>
              <a:t>Insert subheading</a:t>
            </a:r>
            <a:endParaRPr lang="en-AU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88A1EB24-4AE2-1EEA-4E0E-4BBBFE92ADE3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979112" y="4121562"/>
            <a:ext cx="14580000" cy="4015142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31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Insert title of presentation</a:t>
            </a:r>
            <a:endParaRPr lang="en-AU"/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6560F622-1F32-4E74-2AD6-FCF10CA214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0770" y="1000124"/>
            <a:ext cx="4178618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32248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: Text + image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">
            <a:extLst>
              <a:ext uri="{FF2B5EF4-FFF2-40B4-BE49-F238E27FC236}">
                <a16:creationId xmlns:a16="http://schemas.microsoft.com/office/drawing/2014/main" id="{F65C0300-9142-CA23-5F7E-0AA355D57A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" r="31"/>
          <a:stretch/>
        </p:blipFill>
        <p:spPr>
          <a:xfrm>
            <a:off x="0" y="0"/>
            <a:ext cx="24368683" cy="13716000"/>
          </a:xfrm>
          <a:prstGeom prst="rect">
            <a:avLst/>
          </a:prstGeom>
        </p:spPr>
      </p:pic>
      <p:sp>
        <p:nvSpPr>
          <p:cNvPr id="69" name="Date">
            <a:extLst>
              <a:ext uri="{FF2B5EF4-FFF2-40B4-BE49-F238E27FC236}">
                <a16:creationId xmlns:a16="http://schemas.microsoft.com/office/drawing/2014/main" id="{34AFC188-A662-93B5-11F1-DB9C7FEA1EAF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001320" y="9766188"/>
            <a:ext cx="5287447" cy="61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lang="en-US" sz="3360" b="1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GB"/>
              <a:t>00 Month 2025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566F217A-C4BF-F7D7-FFD4-0706F0DDB28A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78767" y="8554904"/>
            <a:ext cx="14580000" cy="936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lang="en-US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noProof="0"/>
              <a:t>Insert subheading</a:t>
            </a:r>
            <a:endParaRPr lang="en-AU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88A1EB24-4AE2-1EEA-4E0E-4BBBFE92ADE3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979112" y="4121562"/>
            <a:ext cx="14580000" cy="4015142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3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Insert title of presentation</a:t>
            </a:r>
            <a:endParaRPr lang="en-AU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40F40934-26AC-BE7E-24B4-1F6DE007FF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0770" y="1000124"/>
            <a:ext cx="4178618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97204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: Angle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">
            <a:extLst>
              <a:ext uri="{FF2B5EF4-FFF2-40B4-BE49-F238E27FC236}">
                <a16:creationId xmlns:a16="http://schemas.microsoft.com/office/drawing/2014/main" id="{840FA60C-64B3-C536-CE26-63A3E48F10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" r="94"/>
          <a:stretch/>
        </p:blipFill>
        <p:spPr>
          <a:xfrm>
            <a:off x="9449477" y="9346970"/>
            <a:ext cx="10268116" cy="4369030"/>
          </a:xfrm>
          <a:prstGeom prst="rect">
            <a:avLst/>
          </a:prstGeom>
        </p:spPr>
      </p:pic>
      <p:pic>
        <p:nvPicPr>
          <p:cNvPr id="19" name="Picture">
            <a:extLst>
              <a:ext uri="{FF2B5EF4-FFF2-40B4-BE49-F238E27FC236}">
                <a16:creationId xmlns:a16="http://schemas.microsoft.com/office/drawing/2014/main" id="{D58396BE-EDD8-FB07-E40F-BAA1BBBF83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" b="444"/>
          <a:stretch/>
        </p:blipFill>
        <p:spPr>
          <a:xfrm>
            <a:off x="18915707" y="0"/>
            <a:ext cx="4476481" cy="4385733"/>
          </a:xfrm>
          <a:prstGeom prst="rect">
            <a:avLst/>
          </a:prstGeom>
        </p:spPr>
      </p:pic>
      <p:pic>
        <p:nvPicPr>
          <p:cNvPr id="13" name="Line">
            <a:extLst>
              <a:ext uri="{FF2B5EF4-FFF2-40B4-BE49-F238E27FC236}">
                <a16:creationId xmlns:a16="http://schemas.microsoft.com/office/drawing/2014/main" id="{3FDE5E5F-8CD2-7B25-FE78-7A7F942C4E4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480280" y="4941076"/>
            <a:ext cx="3489960" cy="3897547"/>
          </a:xfrm>
          <a:prstGeom prst="rect">
            <a:avLst/>
          </a:prstGeom>
        </p:spPr>
      </p:pic>
      <p:sp>
        <p:nvSpPr>
          <p:cNvPr id="69" name="Date">
            <a:extLst>
              <a:ext uri="{FF2B5EF4-FFF2-40B4-BE49-F238E27FC236}">
                <a16:creationId xmlns:a16="http://schemas.microsoft.com/office/drawing/2014/main" id="{34AFC188-A662-93B5-11F1-DB9C7FEA1EAF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001320" y="8394588"/>
            <a:ext cx="5287447" cy="61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lang="en-US" sz="3360" b="1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GB"/>
              <a:t>00 Month 2025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566F217A-C4BF-F7D7-FFD4-0706F0DDB28A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78767" y="7061973"/>
            <a:ext cx="14580000" cy="936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lang="en-US" sz="5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noProof="0"/>
              <a:t>Insert subheading</a:t>
            </a:r>
            <a:endParaRPr lang="en-AU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88A1EB24-4AE2-1EEA-4E0E-4BBBFE92ADE3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979112" y="2667700"/>
            <a:ext cx="14580000" cy="4015142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1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Insert title of presentation</a:t>
            </a:r>
            <a:endParaRPr lang="en-AU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9A769F80-3A4E-3083-A6E6-56116D5DEA0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0770" y="1000124"/>
            <a:ext cx="4178618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606563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: Angle B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Line">
            <a:extLst>
              <a:ext uri="{FF2B5EF4-FFF2-40B4-BE49-F238E27FC236}">
                <a16:creationId xmlns:a16="http://schemas.microsoft.com/office/drawing/2014/main" id="{3FDE5E5F-8CD2-7B25-FE78-7A7F942C4E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480280" y="4941076"/>
            <a:ext cx="3489960" cy="3897547"/>
          </a:xfrm>
          <a:prstGeom prst="rect">
            <a:avLst/>
          </a:prstGeom>
        </p:spPr>
      </p:pic>
      <p:sp>
        <p:nvSpPr>
          <p:cNvPr id="69" name="Date">
            <a:extLst>
              <a:ext uri="{FF2B5EF4-FFF2-40B4-BE49-F238E27FC236}">
                <a16:creationId xmlns:a16="http://schemas.microsoft.com/office/drawing/2014/main" id="{34AFC188-A662-93B5-11F1-DB9C7FEA1EAF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001320" y="8394588"/>
            <a:ext cx="5287447" cy="61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lang="en-US" sz="3360" b="1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lvl="0"/>
            <a:r>
              <a:rPr lang="en-GB"/>
              <a:t>00 Month 2025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566F217A-C4BF-F7D7-FFD4-0706F0DDB28A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78767" y="7061973"/>
            <a:ext cx="14580000" cy="936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lang="en-US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noProof="0"/>
              <a:t>Insert subheading</a:t>
            </a:r>
            <a:endParaRPr lang="en-AU"/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88A1EB24-4AE2-1EEA-4E0E-4BBBFE92ADE3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979112" y="2667700"/>
            <a:ext cx="14580000" cy="4015142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Insert title of presentation</a:t>
            </a:r>
            <a:endParaRPr lang="en-AU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9A769F80-3A4E-3083-A6E6-56116D5DEA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0770" y="1000124"/>
            <a:ext cx="4178618" cy="1019175"/>
          </a:xfrm>
          <a:prstGeom prst="rect">
            <a:avLst/>
          </a:prstGeom>
        </p:spPr>
      </p:pic>
      <p:pic>
        <p:nvPicPr>
          <p:cNvPr id="2" name="Picture">
            <a:extLst>
              <a:ext uri="{FF2B5EF4-FFF2-40B4-BE49-F238E27FC236}">
                <a16:creationId xmlns:a16="http://schemas.microsoft.com/office/drawing/2014/main" id="{36866BA0-62B5-576B-4AEE-595B6BFF8AA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" r="94"/>
          <a:stretch/>
        </p:blipFill>
        <p:spPr>
          <a:xfrm>
            <a:off x="9449477" y="9346970"/>
            <a:ext cx="10268116" cy="4369030"/>
          </a:xfrm>
          <a:prstGeom prst="rect">
            <a:avLst/>
          </a:prstGeom>
        </p:spPr>
      </p:pic>
      <p:pic>
        <p:nvPicPr>
          <p:cNvPr id="3" name="Picture">
            <a:extLst>
              <a:ext uri="{FF2B5EF4-FFF2-40B4-BE49-F238E27FC236}">
                <a16:creationId xmlns:a16="http://schemas.microsoft.com/office/drawing/2014/main" id="{2EAE339A-793B-5880-B0BE-97C2FECADE28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" b="444"/>
          <a:stretch/>
        </p:blipFill>
        <p:spPr>
          <a:xfrm>
            <a:off x="18915707" y="0"/>
            <a:ext cx="4476481" cy="438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23829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knowledgem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Image">
            <a:extLst>
              <a:ext uri="{FF2B5EF4-FFF2-40B4-BE49-F238E27FC236}">
                <a16:creationId xmlns:a16="http://schemas.microsoft.com/office/drawing/2014/main" id="{EDBEB29B-2C80-1E0B-AD31-6BD82342D7A5}"/>
              </a:ext>
            </a:extLst>
          </p:cNvPr>
          <p:cNvGrpSpPr/>
          <p:nvPr userDrawn="1"/>
        </p:nvGrpSpPr>
        <p:grpSpPr>
          <a:xfrm>
            <a:off x="0" y="0"/>
            <a:ext cx="24371300" cy="13740803"/>
            <a:chOff x="0" y="0"/>
            <a:chExt cx="24327307" cy="13715999"/>
          </a:xfrm>
          <a:solidFill>
            <a:srgbClr val="8B76FE"/>
          </a:solidFill>
        </p:grpSpPr>
        <p:sp>
          <p:nvSpPr>
            <p:cNvPr id="3" name="AU Graphic 1">
              <a:extLst>
                <a:ext uri="{FF2B5EF4-FFF2-40B4-BE49-F238E27FC236}">
                  <a16:creationId xmlns:a16="http://schemas.microsoft.com/office/drawing/2014/main" id="{E2C244F9-DAA3-7195-3130-D6457B85F9BF}"/>
                </a:ext>
              </a:extLst>
            </p:cNvPr>
            <p:cNvSpPr/>
            <p:nvPr/>
          </p:nvSpPr>
          <p:spPr>
            <a:xfrm>
              <a:off x="20494065" y="0"/>
              <a:ext cx="3833242" cy="3909946"/>
            </a:xfrm>
            <a:custGeom>
              <a:avLst/>
              <a:gdLst>
                <a:gd name="connsiteX0" fmla="*/ 237850 w 241926"/>
                <a:gd name="connsiteY0" fmla="*/ 246768 h 246767"/>
                <a:gd name="connsiteX1" fmla="*/ 241927 w 241926"/>
                <a:gd name="connsiteY1" fmla="*/ 246768 h 246767"/>
                <a:gd name="connsiteX2" fmla="*/ 241927 w 241926"/>
                <a:gd name="connsiteY2" fmla="*/ 0 h 246767"/>
                <a:gd name="connsiteX3" fmla="*/ 0 w 241926"/>
                <a:gd name="connsiteY3" fmla="*/ 0 h 246767"/>
                <a:gd name="connsiteX4" fmla="*/ 0 w 241926"/>
                <a:gd name="connsiteY4" fmla="*/ 123448 h 246767"/>
                <a:gd name="connsiteX5" fmla="*/ 237850 w 241926"/>
                <a:gd name="connsiteY5" fmla="*/ 246768 h 246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926" h="246767">
                  <a:moveTo>
                    <a:pt x="237850" y="246768"/>
                  </a:moveTo>
                  <a:lnTo>
                    <a:pt x="241927" y="246768"/>
                  </a:lnTo>
                  <a:lnTo>
                    <a:pt x="241927" y="0"/>
                  </a:lnTo>
                  <a:lnTo>
                    <a:pt x="0" y="0"/>
                  </a:lnTo>
                  <a:lnTo>
                    <a:pt x="0" y="123448"/>
                  </a:lnTo>
                  <a:cubicBezTo>
                    <a:pt x="87522" y="135932"/>
                    <a:pt x="173260" y="175171"/>
                    <a:pt x="237850" y="246768"/>
                  </a:cubicBezTo>
                </a:path>
              </a:pathLst>
            </a:custGeom>
            <a:grpFill/>
            <a:ln w="12719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rtlCol="0" anchor="ctr"/>
            <a:lstStyle/>
            <a:p>
              <a:endParaRPr lang="en-AU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0DB96FF-5731-A341-0E83-93A4F67ADCC7}"/>
                </a:ext>
              </a:extLst>
            </p:cNvPr>
            <p:cNvSpPr/>
            <p:nvPr userDrawn="1"/>
          </p:nvSpPr>
          <p:spPr>
            <a:xfrm>
              <a:off x="0" y="0"/>
              <a:ext cx="24327306" cy="13715999"/>
            </a:xfrm>
            <a:custGeom>
              <a:avLst/>
              <a:gdLst>
                <a:gd name="connsiteX0" fmla="*/ 10896102 w 24327306"/>
                <a:gd name="connsiteY0" fmla="*/ 0 h 13715999"/>
                <a:gd name="connsiteX1" fmla="*/ 15956641 w 24327306"/>
                <a:gd name="connsiteY1" fmla="*/ 0 h 13715999"/>
                <a:gd name="connsiteX2" fmla="*/ 15956641 w 24327306"/>
                <a:gd name="connsiteY2" fmla="*/ 7614023 h 13715999"/>
                <a:gd name="connsiteX3" fmla="*/ 19751540 w 24327306"/>
                <a:gd name="connsiteY3" fmla="*/ 11622886 h 13715999"/>
                <a:gd name="connsiteX4" fmla="*/ 24254948 w 24327306"/>
                <a:gd name="connsiteY4" fmla="*/ 7723018 h 13715999"/>
                <a:gd name="connsiteX5" fmla="*/ 24319544 w 24327306"/>
                <a:gd name="connsiteY5" fmla="*/ 7723018 h 13715999"/>
                <a:gd name="connsiteX6" fmla="*/ 20203024 w 24327306"/>
                <a:gd name="connsiteY6" fmla="*/ 13709338 h 13715999"/>
                <a:gd name="connsiteX7" fmla="*/ 20171132 w 24327306"/>
                <a:gd name="connsiteY7" fmla="*/ 13715999 h 13715999"/>
                <a:gd name="connsiteX8" fmla="*/ 16479291 w 24327306"/>
                <a:gd name="connsiteY8" fmla="*/ 13715999 h 13715999"/>
                <a:gd name="connsiteX9" fmla="*/ 16420438 w 24327306"/>
                <a:gd name="connsiteY9" fmla="*/ 13705013 h 13715999"/>
                <a:gd name="connsiteX10" fmla="*/ 12125396 w 24327306"/>
                <a:gd name="connsiteY10" fmla="*/ 7690727 h 13715999"/>
                <a:gd name="connsiteX11" fmla="*/ 12125396 w 24327306"/>
                <a:gd name="connsiteY11" fmla="*/ 1610819 h 13715999"/>
                <a:gd name="connsiteX12" fmla="*/ 7462527 w 24327306"/>
                <a:gd name="connsiteY12" fmla="*/ 7331417 h 13715999"/>
                <a:gd name="connsiteX13" fmla="*/ 6570313 w 24327306"/>
                <a:gd name="connsiteY13" fmla="*/ 13635399 h 13715999"/>
                <a:gd name="connsiteX14" fmla="*/ 6570313 w 24327306"/>
                <a:gd name="connsiteY14" fmla="*/ 13697970 h 13715999"/>
                <a:gd name="connsiteX15" fmla="*/ 0 w 24327306"/>
                <a:gd name="connsiteY15" fmla="*/ 13697970 h 13715999"/>
                <a:gd name="connsiteX16" fmla="*/ 0 w 24327306"/>
                <a:gd name="connsiteY16" fmla="*/ 13363405 h 13715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327306" h="13715999">
                  <a:moveTo>
                    <a:pt x="10896102" y="0"/>
                  </a:moveTo>
                  <a:lnTo>
                    <a:pt x="15956641" y="0"/>
                  </a:lnTo>
                  <a:lnTo>
                    <a:pt x="15956641" y="7614023"/>
                  </a:lnTo>
                  <a:cubicBezTo>
                    <a:pt x="15956641" y="10496535"/>
                    <a:pt x="17510924" y="11622886"/>
                    <a:pt x="19751540" y="11622886"/>
                  </a:cubicBezTo>
                  <a:cubicBezTo>
                    <a:pt x="21798356" y="11622886"/>
                    <a:pt x="23493960" y="10102905"/>
                    <a:pt x="24254948" y="7723018"/>
                  </a:cubicBezTo>
                  <a:lnTo>
                    <a:pt x="24319544" y="7723018"/>
                  </a:lnTo>
                  <a:cubicBezTo>
                    <a:pt x="24445576" y="10681420"/>
                    <a:pt x="23035408" y="13043435"/>
                    <a:pt x="20203024" y="13709338"/>
                  </a:cubicBezTo>
                  <a:lnTo>
                    <a:pt x="20171132" y="13715999"/>
                  </a:lnTo>
                  <a:lnTo>
                    <a:pt x="16479291" y="13715999"/>
                  </a:lnTo>
                  <a:lnTo>
                    <a:pt x="16420438" y="13705013"/>
                  </a:lnTo>
                  <a:cubicBezTo>
                    <a:pt x="13697833" y="13139590"/>
                    <a:pt x="12125396" y="11293989"/>
                    <a:pt x="12125396" y="7690727"/>
                  </a:cubicBezTo>
                  <a:lnTo>
                    <a:pt x="12125396" y="1610819"/>
                  </a:lnTo>
                  <a:lnTo>
                    <a:pt x="7462527" y="7331417"/>
                  </a:lnTo>
                  <a:cubicBezTo>
                    <a:pt x="5312752" y="9969683"/>
                    <a:pt x="5474241" y="12438396"/>
                    <a:pt x="6570313" y="13635399"/>
                  </a:cubicBezTo>
                  <a:lnTo>
                    <a:pt x="6570313" y="13697970"/>
                  </a:lnTo>
                  <a:lnTo>
                    <a:pt x="0" y="13697970"/>
                  </a:lnTo>
                  <a:lnTo>
                    <a:pt x="0" y="13363405"/>
                  </a:lnTo>
                  <a:close/>
                </a:path>
              </a:pathLst>
            </a:custGeom>
            <a:grpFill/>
            <a:ln w="12719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rtlCol="0" anchor="ctr"/>
            <a:lstStyle/>
            <a:p>
              <a:endParaRPr lang="en-AU"/>
            </a:p>
          </p:txBody>
        </p:sp>
      </p:grpSp>
      <p:pic>
        <p:nvPicPr>
          <p:cNvPr id="18" name="Logo">
            <a:extLst>
              <a:ext uri="{FF2B5EF4-FFF2-40B4-BE49-F238E27FC236}">
                <a16:creationId xmlns:a16="http://schemas.microsoft.com/office/drawing/2014/main" id="{9A769F80-3A4E-3083-A6E6-56116D5DEA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0770" y="1000124"/>
            <a:ext cx="4178618" cy="1019175"/>
          </a:xfrm>
          <a:prstGeom prst="rect">
            <a:avLst/>
          </a:prstGeom>
        </p:spPr>
      </p:pic>
      <p:sp>
        <p:nvSpPr>
          <p:cNvPr id="7" name="Acknowledgement text">
            <a:extLst>
              <a:ext uri="{FF2B5EF4-FFF2-40B4-BE49-F238E27FC236}">
                <a16:creationId xmlns:a16="http://schemas.microsoft.com/office/drawing/2014/main" id="{823ECBC9-68C6-DC51-4C4B-E1ECFA9050FB}"/>
              </a:ext>
            </a:extLst>
          </p:cNvPr>
          <p:cNvSpPr txBox="1"/>
          <p:nvPr userDrawn="1"/>
        </p:nvSpPr>
        <p:spPr>
          <a:xfrm>
            <a:off x="4179514" y="4087696"/>
            <a:ext cx="16848001" cy="7749494"/>
          </a:xfrm>
          <a:prstGeom prst="rect">
            <a:avLst/>
          </a:prstGeom>
        </p:spPr>
        <p:txBody>
          <a:bodyPr lIns="0" tIns="0" rIns="0" bIns="0" anchor="t" anchorCtr="0"/>
          <a:lstStyle>
            <a:lvl1pPr lvl="0" indent="0" defTabSz="2297549">
              <a:lnSpc>
                <a:spcPct val="120000"/>
              </a:lnSpc>
              <a:spcBef>
                <a:spcPts val="0"/>
              </a:spcBef>
              <a:buFontTx/>
              <a:buNone/>
              <a:defRPr sz="6000" b="1">
                <a:solidFill>
                  <a:schemeClr val="bg1"/>
                </a:solidFill>
                <a:cs typeface="Arial" panose="020B0604020202020204" pitchFamily="34" charset="0"/>
              </a:defRPr>
            </a:lvl1pPr>
            <a:lvl2pPr marL="1723162" indent="-574387" defTabSz="2297549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sz="6031"/>
            </a:lvl2pPr>
            <a:lvl3pPr marL="2871938" indent="-574387" defTabSz="2297549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sz="5027"/>
            </a:lvl3pPr>
            <a:lvl4pPr marL="4020710" indent="-574387" defTabSz="2297549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sz="4523"/>
            </a:lvl4pPr>
            <a:lvl5pPr marL="5169487" indent="-574387" defTabSz="2297549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sz="4523"/>
            </a:lvl5pPr>
            <a:lvl6pPr marL="6318263" indent="-574387" defTabSz="2297549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sz="4523"/>
            </a:lvl6pPr>
            <a:lvl7pPr marL="7467035" indent="-574387" defTabSz="2297549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sz="4523"/>
            </a:lvl7pPr>
            <a:lvl8pPr marL="8615812" indent="-574387" defTabSz="2297549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sz="4523"/>
            </a:lvl8pPr>
            <a:lvl9pPr marL="9764586" indent="-574387" defTabSz="2297549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sz="4523"/>
            </a:lvl9pPr>
          </a:lstStyle>
          <a:p>
            <a:pPr lvl="0"/>
            <a:r>
              <a:rPr lang="en-US"/>
              <a:t>We respectfully acknowledge the Kaurna, </a:t>
            </a:r>
            <a:r>
              <a:rPr lang="en-US" err="1"/>
              <a:t>Boandik</a:t>
            </a:r>
            <a:r>
              <a:rPr lang="en-US"/>
              <a:t>, and </a:t>
            </a:r>
            <a:r>
              <a:rPr lang="en-US" err="1"/>
              <a:t>Barngarla</a:t>
            </a:r>
            <a:r>
              <a:rPr lang="en-US"/>
              <a:t> First Nations Peoples and their Elders past and present, who are the Traditional Owners of the lands that are home to our campuses across Adelaide and South Australia.</a:t>
            </a:r>
            <a:endParaRPr lang="en-AU"/>
          </a:p>
          <a:p>
            <a:pPr lvl="0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56716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: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:a16="http://schemas.microsoft.com/office/drawing/2014/main" id="{88A1EB24-4AE2-1EEA-4E0E-4BBBFE92ADE3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3140877" y="6112932"/>
            <a:ext cx="18720000" cy="362373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2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Divider headline</a:t>
            </a:r>
            <a:endParaRPr lang="en-AU"/>
          </a:p>
        </p:txBody>
      </p:sp>
      <p:pic>
        <p:nvPicPr>
          <p:cNvPr id="4" name="Line">
            <a:extLst>
              <a:ext uri="{FF2B5EF4-FFF2-40B4-BE49-F238E27FC236}">
                <a16:creationId xmlns:a16="http://schemas.microsoft.com/office/drawing/2014/main" id="{5010F2A5-10E8-37B9-EBB6-0D66CB3DA7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8767" y="3594949"/>
            <a:ext cx="3856292" cy="4306662"/>
          </a:xfrm>
          <a:prstGeom prst="rect">
            <a:avLst/>
          </a:prstGeom>
        </p:spPr>
      </p:pic>
      <p:sp>
        <p:nvSpPr>
          <p:cNvPr id="9" name="Number">
            <a:extLst>
              <a:ext uri="{FF2B5EF4-FFF2-40B4-BE49-F238E27FC236}">
                <a16:creationId xmlns:a16="http://schemas.microsoft.com/office/drawing/2014/main" id="{E3E25BFB-DA8C-B6F5-0393-9D421DDEA15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69634" y="3813118"/>
            <a:ext cx="1937279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FontTx/>
              <a:buNone/>
              <a:defRPr sz="12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00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974613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: Dark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:a16="http://schemas.microsoft.com/office/drawing/2014/main" id="{88A1EB24-4AE2-1EEA-4E0E-4BBBFE92ADE3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3140877" y="6112932"/>
            <a:ext cx="18720000" cy="362373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1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Divider headline</a:t>
            </a:r>
            <a:endParaRPr lang="en-AU"/>
          </a:p>
        </p:txBody>
      </p:sp>
      <p:pic>
        <p:nvPicPr>
          <p:cNvPr id="4" name="Line">
            <a:extLst>
              <a:ext uri="{FF2B5EF4-FFF2-40B4-BE49-F238E27FC236}">
                <a16:creationId xmlns:a16="http://schemas.microsoft.com/office/drawing/2014/main" id="{5010F2A5-10E8-37B9-EBB6-0D66CB3DA7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8767" y="3594949"/>
            <a:ext cx="3856292" cy="4306662"/>
          </a:xfrm>
          <a:prstGeom prst="rect">
            <a:avLst/>
          </a:prstGeom>
        </p:spPr>
      </p:pic>
      <p:sp>
        <p:nvSpPr>
          <p:cNvPr id="9" name="Number">
            <a:extLst>
              <a:ext uri="{FF2B5EF4-FFF2-40B4-BE49-F238E27FC236}">
                <a16:creationId xmlns:a16="http://schemas.microsoft.com/office/drawing/2014/main" id="{E3E25BFB-DA8C-B6F5-0393-9D421DDEA15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69634" y="3813118"/>
            <a:ext cx="1937279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FontTx/>
              <a:buNone/>
              <a:defRPr sz="1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00</a:t>
            </a:r>
            <a:endParaRPr lang="en-AU"/>
          </a:p>
        </p:txBody>
      </p:sp>
      <p:pic>
        <p:nvPicPr>
          <p:cNvPr id="7" name="Logo">
            <a:extLst>
              <a:ext uri="{FF2B5EF4-FFF2-40B4-BE49-F238E27FC236}">
                <a16:creationId xmlns:a16="http://schemas.microsoft.com/office/drawing/2014/main" id="{FEC0BE26-FA36-3FA7-AB4F-B695900C28D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9654" y="12601692"/>
            <a:ext cx="3312000" cy="807804"/>
          </a:xfrm>
          <a:prstGeom prst="rect">
            <a:avLst/>
          </a:prstGeom>
        </p:spPr>
      </p:pic>
      <p:sp>
        <p:nvSpPr>
          <p:cNvPr id="2" name="PageNo">
            <a:extLst>
              <a:ext uri="{FF2B5EF4-FFF2-40B4-BE49-F238E27FC236}">
                <a16:creationId xmlns:a16="http://schemas.microsoft.com/office/drawing/2014/main" id="{EFB73486-51BB-B15E-D850-27A394226B5D}"/>
              </a:ext>
            </a:extLst>
          </p:cNvPr>
          <p:cNvSpPr txBox="1"/>
          <p:nvPr userDrawn="1"/>
        </p:nvSpPr>
        <p:spPr>
          <a:xfrm>
            <a:off x="22495522" y="13049496"/>
            <a:ext cx="891254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defPPr>
              <a:defRPr lang="en-US"/>
            </a:defPPr>
            <a:lvl1pPr>
              <a:defRPr sz="816">
                <a:solidFill>
                  <a:schemeClr val="tx2"/>
                </a:solidFill>
                <a:cs typeface="Arial" panose="020B0604020202020204" pitchFamily="34" charset="0"/>
              </a:defRPr>
            </a:lvl1pPr>
          </a:lstStyle>
          <a:p>
            <a:pPr lvl="0" algn="r"/>
            <a:fld id="{E00FEE6B-48D5-478A-B978-B3C715470FD2}" type="slidenum">
              <a:rPr lang="en-AU" sz="2300" smtClean="0">
                <a:solidFill>
                  <a:schemeClr val="bg1"/>
                </a:solidFill>
                <a:latin typeface="+mn-lt"/>
              </a:rPr>
              <a:pPr lvl="0" algn="r"/>
              <a:t>‹#›</a:t>
            </a:fld>
            <a:endParaRPr lang="en-AU" sz="230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586907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o">
            <a:extLst>
              <a:ext uri="{FF2B5EF4-FFF2-40B4-BE49-F238E27FC236}">
                <a16:creationId xmlns:a16="http://schemas.microsoft.com/office/drawing/2014/main" id="{6231DB4D-9148-A169-87E4-8EC79B014B1E}"/>
              </a:ext>
            </a:extLst>
          </p:cNvPr>
          <p:cNvSpPr txBox="1"/>
          <p:nvPr userDrawn="1"/>
        </p:nvSpPr>
        <p:spPr>
          <a:xfrm>
            <a:off x="22495522" y="13049496"/>
            <a:ext cx="891254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defPPr>
              <a:defRPr lang="en-US"/>
            </a:defPPr>
            <a:lvl1pPr>
              <a:defRPr sz="816">
                <a:solidFill>
                  <a:schemeClr val="tx2"/>
                </a:solidFill>
                <a:cs typeface="Arial" panose="020B0604020202020204" pitchFamily="34" charset="0"/>
              </a:defRPr>
            </a:lvl1pPr>
          </a:lstStyle>
          <a:p>
            <a:pPr lvl="0" algn="r"/>
            <a:fld id="{E00FEE6B-48D5-478A-B978-B3C715470FD2}" type="slidenum">
              <a:rPr lang="en-AU" sz="2300" smtClean="0">
                <a:solidFill>
                  <a:schemeClr val="tx2"/>
                </a:solidFill>
                <a:latin typeface="+mn-lt"/>
              </a:rPr>
              <a:pPr lvl="0" algn="r"/>
              <a:t>‹#›</a:t>
            </a:fld>
            <a:endParaRPr lang="en-AU" sz="230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7" name="Logo">
            <a:extLst>
              <a:ext uri="{FF2B5EF4-FFF2-40B4-BE49-F238E27FC236}">
                <a16:creationId xmlns:a16="http://schemas.microsoft.com/office/drawing/2014/main" id="{86D8DA61-8F13-D9C0-1EA6-6B0CFCD81AC9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989654" y="12601692"/>
            <a:ext cx="3312000" cy="80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96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  <p:sldLayoutId id="2147483683" r:id="rId18"/>
    <p:sldLayoutId id="2147483802" r:id="rId19"/>
    <p:sldLayoutId id="2147483749" r:id="rId20"/>
    <p:sldLayoutId id="2147483738" r:id="rId21"/>
    <p:sldLayoutId id="2147483803" r:id="rId22"/>
  </p:sldLayoutIdLst>
  <p:hf sldNum="0" hdr="0" ftr="0" dt="0"/>
  <p:txStyles>
    <p:titleStyle>
      <a:lvl1pPr algn="l" defTabSz="2297549" rtl="0" eaLnBrk="1" latinLnBrk="0" hangingPunct="1">
        <a:lnSpc>
          <a:spcPct val="90000"/>
        </a:lnSpc>
        <a:spcBef>
          <a:spcPct val="0"/>
        </a:spcBef>
        <a:buNone/>
        <a:defRPr sz="110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4387" indent="-574387" algn="l" defTabSz="2297549" rtl="0" eaLnBrk="1" latinLnBrk="0" hangingPunct="1">
        <a:lnSpc>
          <a:spcPct val="90000"/>
        </a:lnSpc>
        <a:spcBef>
          <a:spcPts val="2512"/>
        </a:spcBef>
        <a:buFont typeface="Arial" panose="020B0604020202020204" pitchFamily="34" charset="0"/>
        <a:buChar char="•"/>
        <a:defRPr sz="7034" kern="1200">
          <a:solidFill>
            <a:schemeClr val="tx1"/>
          </a:solidFill>
          <a:latin typeface="+mn-lt"/>
          <a:ea typeface="+mn-ea"/>
          <a:cs typeface="+mn-cs"/>
        </a:defRPr>
      </a:lvl1pPr>
      <a:lvl2pPr marL="1723162" indent="-574387" algn="l" defTabSz="2297549" rtl="0" eaLnBrk="1" latinLnBrk="0" hangingPunct="1">
        <a:lnSpc>
          <a:spcPct val="90000"/>
        </a:lnSpc>
        <a:spcBef>
          <a:spcPts val="1257"/>
        </a:spcBef>
        <a:buFont typeface="Arial" panose="020B0604020202020204" pitchFamily="34" charset="0"/>
        <a:buChar char="•"/>
        <a:defRPr sz="6031" kern="1200">
          <a:solidFill>
            <a:schemeClr val="tx1"/>
          </a:solidFill>
          <a:latin typeface="+mn-lt"/>
          <a:ea typeface="+mn-ea"/>
          <a:cs typeface="+mn-cs"/>
        </a:defRPr>
      </a:lvl2pPr>
      <a:lvl3pPr marL="2871938" indent="-574387" algn="l" defTabSz="2297549" rtl="0" eaLnBrk="1" latinLnBrk="0" hangingPunct="1">
        <a:lnSpc>
          <a:spcPct val="90000"/>
        </a:lnSpc>
        <a:spcBef>
          <a:spcPts val="1257"/>
        </a:spcBef>
        <a:buFont typeface="Arial" panose="020B0604020202020204" pitchFamily="34" charset="0"/>
        <a:buChar char="•"/>
        <a:defRPr sz="5027" kern="1200">
          <a:solidFill>
            <a:schemeClr val="tx1"/>
          </a:solidFill>
          <a:latin typeface="+mn-lt"/>
          <a:ea typeface="+mn-ea"/>
          <a:cs typeface="+mn-cs"/>
        </a:defRPr>
      </a:lvl3pPr>
      <a:lvl4pPr marL="4020710" indent="-574387" algn="l" defTabSz="2297549" rtl="0" eaLnBrk="1" latinLnBrk="0" hangingPunct="1">
        <a:lnSpc>
          <a:spcPct val="90000"/>
        </a:lnSpc>
        <a:spcBef>
          <a:spcPts val="1257"/>
        </a:spcBef>
        <a:buFont typeface="Arial" panose="020B0604020202020204" pitchFamily="34" charset="0"/>
        <a:buChar char="•"/>
        <a:defRPr sz="4523" kern="1200">
          <a:solidFill>
            <a:schemeClr val="tx1"/>
          </a:solidFill>
          <a:latin typeface="+mn-lt"/>
          <a:ea typeface="+mn-ea"/>
          <a:cs typeface="+mn-cs"/>
        </a:defRPr>
      </a:lvl4pPr>
      <a:lvl5pPr marL="5169487" indent="-574387" algn="l" defTabSz="2297549" rtl="0" eaLnBrk="1" latinLnBrk="0" hangingPunct="1">
        <a:lnSpc>
          <a:spcPct val="90000"/>
        </a:lnSpc>
        <a:spcBef>
          <a:spcPts val="1257"/>
        </a:spcBef>
        <a:buFont typeface="Arial" panose="020B0604020202020204" pitchFamily="34" charset="0"/>
        <a:buChar char="•"/>
        <a:defRPr sz="4523" kern="1200">
          <a:solidFill>
            <a:schemeClr val="tx1"/>
          </a:solidFill>
          <a:latin typeface="+mn-lt"/>
          <a:ea typeface="+mn-ea"/>
          <a:cs typeface="+mn-cs"/>
        </a:defRPr>
      </a:lvl5pPr>
      <a:lvl6pPr marL="6318263" indent="-574387" algn="l" defTabSz="2297549" rtl="0" eaLnBrk="1" latinLnBrk="0" hangingPunct="1">
        <a:lnSpc>
          <a:spcPct val="90000"/>
        </a:lnSpc>
        <a:spcBef>
          <a:spcPts val="1257"/>
        </a:spcBef>
        <a:buFont typeface="Arial" panose="020B0604020202020204" pitchFamily="34" charset="0"/>
        <a:buChar char="•"/>
        <a:defRPr sz="4523" kern="1200">
          <a:solidFill>
            <a:schemeClr val="tx1"/>
          </a:solidFill>
          <a:latin typeface="+mn-lt"/>
          <a:ea typeface="+mn-ea"/>
          <a:cs typeface="+mn-cs"/>
        </a:defRPr>
      </a:lvl6pPr>
      <a:lvl7pPr marL="7467035" indent="-574387" algn="l" defTabSz="2297549" rtl="0" eaLnBrk="1" latinLnBrk="0" hangingPunct="1">
        <a:lnSpc>
          <a:spcPct val="90000"/>
        </a:lnSpc>
        <a:spcBef>
          <a:spcPts val="1257"/>
        </a:spcBef>
        <a:buFont typeface="Arial" panose="020B0604020202020204" pitchFamily="34" charset="0"/>
        <a:buChar char="•"/>
        <a:defRPr sz="4523" kern="1200">
          <a:solidFill>
            <a:schemeClr val="tx1"/>
          </a:solidFill>
          <a:latin typeface="+mn-lt"/>
          <a:ea typeface="+mn-ea"/>
          <a:cs typeface="+mn-cs"/>
        </a:defRPr>
      </a:lvl7pPr>
      <a:lvl8pPr marL="8615812" indent="-574387" algn="l" defTabSz="2297549" rtl="0" eaLnBrk="1" latinLnBrk="0" hangingPunct="1">
        <a:lnSpc>
          <a:spcPct val="90000"/>
        </a:lnSpc>
        <a:spcBef>
          <a:spcPts val="1257"/>
        </a:spcBef>
        <a:buFont typeface="Arial" panose="020B0604020202020204" pitchFamily="34" charset="0"/>
        <a:buChar char="•"/>
        <a:defRPr sz="4523" kern="1200">
          <a:solidFill>
            <a:schemeClr val="tx1"/>
          </a:solidFill>
          <a:latin typeface="+mn-lt"/>
          <a:ea typeface="+mn-ea"/>
          <a:cs typeface="+mn-cs"/>
        </a:defRPr>
      </a:lvl8pPr>
      <a:lvl9pPr marL="9764586" indent="-574387" algn="l" defTabSz="2297549" rtl="0" eaLnBrk="1" latinLnBrk="0" hangingPunct="1">
        <a:lnSpc>
          <a:spcPct val="90000"/>
        </a:lnSpc>
        <a:spcBef>
          <a:spcPts val="1257"/>
        </a:spcBef>
        <a:buFont typeface="Arial" panose="020B0604020202020204" pitchFamily="34" charset="0"/>
        <a:buChar char="•"/>
        <a:defRPr sz="45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97549" rtl="0" eaLnBrk="1" latinLnBrk="0" hangingPunct="1">
        <a:defRPr sz="4523" kern="1200">
          <a:solidFill>
            <a:schemeClr val="tx1"/>
          </a:solidFill>
          <a:latin typeface="+mn-lt"/>
          <a:ea typeface="+mn-ea"/>
          <a:cs typeface="+mn-cs"/>
        </a:defRPr>
      </a:lvl1pPr>
      <a:lvl2pPr marL="1148776" algn="l" defTabSz="2297549" rtl="0" eaLnBrk="1" latinLnBrk="0" hangingPunct="1">
        <a:defRPr sz="4523" kern="1200">
          <a:solidFill>
            <a:schemeClr val="tx1"/>
          </a:solidFill>
          <a:latin typeface="+mn-lt"/>
          <a:ea typeface="+mn-ea"/>
          <a:cs typeface="+mn-cs"/>
        </a:defRPr>
      </a:lvl2pPr>
      <a:lvl3pPr marL="2297549" algn="l" defTabSz="2297549" rtl="0" eaLnBrk="1" latinLnBrk="0" hangingPunct="1">
        <a:defRPr sz="4523" kern="1200">
          <a:solidFill>
            <a:schemeClr val="tx1"/>
          </a:solidFill>
          <a:latin typeface="+mn-lt"/>
          <a:ea typeface="+mn-ea"/>
          <a:cs typeface="+mn-cs"/>
        </a:defRPr>
      </a:lvl3pPr>
      <a:lvl4pPr marL="3446325" algn="l" defTabSz="2297549" rtl="0" eaLnBrk="1" latinLnBrk="0" hangingPunct="1">
        <a:defRPr sz="4523" kern="1200">
          <a:solidFill>
            <a:schemeClr val="tx1"/>
          </a:solidFill>
          <a:latin typeface="+mn-lt"/>
          <a:ea typeface="+mn-ea"/>
          <a:cs typeface="+mn-cs"/>
        </a:defRPr>
      </a:lvl4pPr>
      <a:lvl5pPr marL="4595099" algn="l" defTabSz="2297549" rtl="0" eaLnBrk="1" latinLnBrk="0" hangingPunct="1">
        <a:defRPr sz="4523" kern="1200">
          <a:solidFill>
            <a:schemeClr val="tx1"/>
          </a:solidFill>
          <a:latin typeface="+mn-lt"/>
          <a:ea typeface="+mn-ea"/>
          <a:cs typeface="+mn-cs"/>
        </a:defRPr>
      </a:lvl5pPr>
      <a:lvl6pPr marL="5743876" algn="l" defTabSz="2297549" rtl="0" eaLnBrk="1" latinLnBrk="0" hangingPunct="1">
        <a:defRPr sz="4523" kern="1200">
          <a:solidFill>
            <a:schemeClr val="tx1"/>
          </a:solidFill>
          <a:latin typeface="+mn-lt"/>
          <a:ea typeface="+mn-ea"/>
          <a:cs typeface="+mn-cs"/>
        </a:defRPr>
      </a:lvl6pPr>
      <a:lvl7pPr marL="6892648" algn="l" defTabSz="2297549" rtl="0" eaLnBrk="1" latinLnBrk="0" hangingPunct="1">
        <a:defRPr sz="4523" kern="1200">
          <a:solidFill>
            <a:schemeClr val="tx1"/>
          </a:solidFill>
          <a:latin typeface="+mn-lt"/>
          <a:ea typeface="+mn-ea"/>
          <a:cs typeface="+mn-cs"/>
        </a:defRPr>
      </a:lvl7pPr>
      <a:lvl8pPr marL="8041424" algn="l" defTabSz="2297549" rtl="0" eaLnBrk="1" latinLnBrk="0" hangingPunct="1">
        <a:defRPr sz="4523" kern="1200">
          <a:solidFill>
            <a:schemeClr val="tx1"/>
          </a:solidFill>
          <a:latin typeface="+mn-lt"/>
          <a:ea typeface="+mn-ea"/>
          <a:cs typeface="+mn-cs"/>
        </a:defRPr>
      </a:lvl8pPr>
      <a:lvl9pPr marL="9190197" algn="l" defTabSz="2297549" rtl="0" eaLnBrk="1" latinLnBrk="0" hangingPunct="1">
        <a:defRPr sz="45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7745" userDrawn="1">
          <p15:clr>
            <a:srgbClr val="F26B43"/>
          </p15:clr>
        </p15:guide>
        <p15:guide id="4" pos="617" userDrawn="1">
          <p15:clr>
            <a:srgbClr val="F26B43"/>
          </p15:clr>
        </p15:guide>
        <p15:guide id="5" pos="147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mailto:alasdair.mclean@adelaide.edu.a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602.12658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602.12658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2.xml"/><Relationship Id="rId4" Type="http://schemas.openxmlformats.org/officeDocument/2006/relationships/hyperlink" Target="https://arxiv.org/abs/2602.12658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10" Type="http://schemas.openxmlformats.org/officeDocument/2006/relationships/hyperlink" Target="https://arxiv.org/abs/2602.12658" TargetMode="External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gif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71.jpeg"/><Relationship Id="rId5" Type="http://schemas.openxmlformats.org/officeDocument/2006/relationships/image" Target="../media/image57.png"/><Relationship Id="rId4" Type="http://schemas.openxmlformats.org/officeDocument/2006/relationships/image" Target="../media/image7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7" Type="http://schemas.openxmlformats.org/officeDocument/2006/relationships/image" Target="../media/image75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60.jpeg"/><Relationship Id="rId5" Type="http://schemas.openxmlformats.org/officeDocument/2006/relationships/image" Target="../media/image28.jpeg"/><Relationship Id="rId4" Type="http://schemas.openxmlformats.org/officeDocument/2006/relationships/image" Target="../media/image7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B5C94B-93CB-2946-5A04-0A8DAB1584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31474" y="11086275"/>
            <a:ext cx="11827675" cy="612000"/>
          </a:xfrm>
        </p:spPr>
        <p:txBody>
          <a:bodyPr/>
          <a:lstStyle/>
          <a:p>
            <a:r>
              <a:rPr lang="en-AU" sz="3350"/>
              <a:t>9th Edition of the International CYGNUS Workshop</a:t>
            </a:r>
            <a:endParaRPr lang="en-AU"/>
          </a:p>
          <a:p>
            <a:r>
              <a:rPr lang="en-AU" sz="3350"/>
              <a:t>Kobe, Japan</a:t>
            </a:r>
          </a:p>
          <a:p>
            <a:r>
              <a:rPr lang="en-AU" sz="3350"/>
              <a:t>24/FEB/2026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13B52E-AA33-6CE1-CE45-A69328B4C68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25190" y="8467903"/>
            <a:ext cx="15474807" cy="936000"/>
          </a:xfrm>
        </p:spPr>
        <p:txBody>
          <a:bodyPr/>
          <a:lstStyle/>
          <a:p>
            <a:r>
              <a:rPr lang="en-AU">
                <a:latin typeface="Arial"/>
                <a:cs typeface="Arial"/>
              </a:rPr>
              <a:t>Dr A. G. McLean</a:t>
            </a:r>
          </a:p>
          <a:p>
            <a:r>
              <a:rPr lang="en-AU" sz="3600">
                <a:latin typeface="Arial"/>
                <a:cs typeface="Arial"/>
              </a:rPr>
              <a:t>Postdoctoral researcher</a:t>
            </a:r>
          </a:p>
          <a:p>
            <a:r>
              <a:rPr lang="en-AU" sz="3600">
                <a:latin typeface="Arial"/>
                <a:cs typeface="Arial"/>
              </a:rPr>
              <a:t>Email: </a:t>
            </a:r>
            <a:r>
              <a:rPr lang="en-AU" sz="3600">
                <a:latin typeface="Arial"/>
                <a:cs typeface="Arial"/>
                <a:hlinkClick r:id="rId2"/>
              </a:rPr>
              <a:t>alasdair.mclean@adelaide.edu.au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E7CF1E-E5FB-3F1D-E7AD-A92A9901889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79112" y="3461624"/>
            <a:ext cx="19375815" cy="4015142"/>
          </a:xfrm>
        </p:spPr>
        <p:txBody>
          <a:bodyPr/>
          <a:lstStyle/>
          <a:p>
            <a:r>
              <a:rPr lang="en-AU" sz="8800" dirty="0">
                <a:latin typeface="Arial"/>
                <a:cs typeface="Arial"/>
              </a:rPr>
              <a:t>High NI Gain Micromesh Structures and the LARDs Initiative: </a:t>
            </a:r>
            <a:endParaRPr lang="en-AU" sz="8800" dirty="0"/>
          </a:p>
          <a:p>
            <a:r>
              <a:rPr lang="en-AU" sz="8800" dirty="0">
                <a:latin typeface="Arial"/>
                <a:cs typeface="Arial"/>
              </a:rPr>
              <a:t> </a:t>
            </a:r>
            <a:r>
              <a:rPr lang="en-AU" sz="6000" dirty="0">
                <a:latin typeface="Arial"/>
                <a:cs typeface="Arial"/>
              </a:rPr>
              <a:t>Low-cost Amplification and Readout Device</a:t>
            </a:r>
            <a:endParaRPr lang="en-AU" sz="6000"/>
          </a:p>
        </p:txBody>
      </p:sp>
      <p:pic>
        <p:nvPicPr>
          <p:cNvPr id="6" name="Picture 5" descr="A block of liquid with words&#10;&#10;AI-generated content may be incorrect.">
            <a:extLst>
              <a:ext uri="{FF2B5EF4-FFF2-40B4-BE49-F238E27FC236}">
                <a16:creationId xmlns:a16="http://schemas.microsoft.com/office/drawing/2014/main" id="{31EC403E-5640-CF2D-40C9-4E8ADFA918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73385" y="6878608"/>
            <a:ext cx="6385129" cy="6385615"/>
          </a:xfrm>
          <a:prstGeom prst="rect">
            <a:avLst/>
          </a:prstGeom>
          <a:ln>
            <a:solidFill>
              <a:srgbClr val="8B76FE"/>
            </a:solidFill>
          </a:ln>
          <a:effectLst>
            <a:outerShdw blurRad="431800" dist="101600" dir="270000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3696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E3152-7A5D-85B2-DD2C-6231837C6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973" y="626094"/>
            <a:ext cx="21345989" cy="2114550"/>
          </a:xfrm>
        </p:spPr>
        <p:txBody>
          <a:bodyPr/>
          <a:lstStyle/>
          <a:p>
            <a:r>
              <a:rPr lang="en-US" sz="11050" b="1">
                <a:latin typeface="Arial"/>
                <a:cs typeface="Arial"/>
              </a:rPr>
              <a:t>What's next for the </a:t>
            </a:r>
            <a:r>
              <a:rPr lang="en-US" sz="11050" b="1" err="1">
                <a:latin typeface="Arial"/>
                <a:cs typeface="Arial"/>
              </a:rPr>
              <a:t>MMThGEM</a:t>
            </a:r>
            <a:r>
              <a:rPr lang="en-US" sz="11050" b="1">
                <a:latin typeface="Arial"/>
                <a:cs typeface="Arial"/>
              </a:rPr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CEAD78-D178-AC31-6B76-B40452CD45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2847" y="3992666"/>
            <a:ext cx="10803530" cy="8117840"/>
          </a:xfrm>
        </p:spPr>
        <p:txBody>
          <a:bodyPr/>
          <a:lstStyle/>
          <a:p>
            <a:pPr>
              <a:lnSpc>
                <a:spcPct val="100000"/>
              </a:lnSpc>
              <a:buChar char="•"/>
            </a:pPr>
            <a:r>
              <a:rPr lang="en-US" sz="6000" err="1">
                <a:latin typeface="Arial"/>
                <a:ea typeface="+mn-lt"/>
                <a:cs typeface="Arial"/>
              </a:rPr>
              <a:t>MMThGEM</a:t>
            </a:r>
            <a:r>
              <a:rPr lang="en-US" sz="6000">
                <a:latin typeface="Arial"/>
                <a:ea typeface="+mn-lt"/>
                <a:cs typeface="Arial"/>
              </a:rPr>
              <a:t> is a planar device (i.e. 1D readout) </a:t>
            </a:r>
            <a:endParaRPr lang="en-US" sz="6000">
              <a:latin typeface="Arial"/>
              <a:cs typeface="Arial"/>
            </a:endParaRPr>
          </a:p>
          <a:p>
            <a:pPr>
              <a:lnSpc>
                <a:spcPct val="100000"/>
              </a:lnSpc>
              <a:buChar char="•"/>
            </a:pPr>
            <a:endParaRPr lang="en-US" sz="6000">
              <a:latin typeface="Arial"/>
              <a:ea typeface="+mn-lt"/>
              <a:cs typeface="Arial"/>
            </a:endParaRPr>
          </a:p>
          <a:p>
            <a:pPr>
              <a:lnSpc>
                <a:spcPct val="100000"/>
              </a:lnSpc>
              <a:buChar char="•"/>
            </a:pPr>
            <a:r>
              <a:rPr lang="en-US" sz="6000">
                <a:latin typeface="Arial"/>
                <a:ea typeface="+mn-lt"/>
                <a:cs typeface="Arial"/>
              </a:rPr>
              <a:t>Needs to be coupled to a segmented anode readout plane for 2D/3D </a:t>
            </a:r>
          </a:p>
          <a:p>
            <a:pPr>
              <a:lnSpc>
                <a:spcPct val="100000"/>
              </a:lnSpc>
              <a:buChar char="•"/>
            </a:pPr>
            <a:endParaRPr lang="en-US" sz="6000">
              <a:latin typeface="Arial"/>
              <a:ea typeface="+mn-lt"/>
              <a:cs typeface="Arial"/>
            </a:endParaRPr>
          </a:p>
          <a:p>
            <a:pPr>
              <a:lnSpc>
                <a:spcPct val="100000"/>
              </a:lnSpc>
              <a:buChar char="•"/>
            </a:pPr>
            <a:r>
              <a:rPr lang="en-US" sz="6000">
                <a:latin typeface="Arial"/>
                <a:ea typeface="+mn-lt"/>
                <a:cs typeface="Arial"/>
              </a:rPr>
              <a:t>Strip readout = Micromegas</a:t>
            </a:r>
            <a:endParaRPr lang="en-US" sz="6000">
              <a:latin typeface="Arial"/>
              <a:cs typeface="Arial"/>
            </a:endParaRPr>
          </a:p>
        </p:txBody>
      </p:sp>
      <p:pic>
        <p:nvPicPr>
          <p:cNvPr id="5" name="Picture 4" descr="Diagram of a diagram of a structure&#10;&#10;AI-generated content may be incorrect.">
            <a:extLst>
              <a:ext uri="{FF2B5EF4-FFF2-40B4-BE49-F238E27FC236}">
                <a16:creationId xmlns:a16="http://schemas.microsoft.com/office/drawing/2014/main" id="{D9481948-D36F-659B-98F7-554D61C4C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4921" y="3247720"/>
            <a:ext cx="12812659" cy="9220403"/>
          </a:xfrm>
          <a:prstGeom prst="rect">
            <a:avLst/>
          </a:prstGeom>
          <a:effectLst>
            <a:outerShdw blurRad="165100" dist="101600" dir="2700000">
              <a:srgbClr val="000000">
                <a:alpha val="40000"/>
              </a:srgbClr>
            </a:outerShdw>
          </a:effec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53C2A88-747A-3F83-B85A-BE77DD466F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946305"/>
              </p:ext>
            </p:extLst>
          </p:nvPr>
        </p:nvGraphicFramePr>
        <p:xfrm>
          <a:off x="15688912" y="12781630"/>
          <a:ext cx="5047460" cy="78073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047460">
                  <a:extLst>
                    <a:ext uri="{9D8B030D-6E8A-4147-A177-3AD203B41FA5}">
                      <a16:colId xmlns:a16="http://schemas.microsoft.com/office/drawing/2014/main" val="19645286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en-US" b="0" u="none" strike="noStrike">
                          <a:effectLst/>
                          <a:hlinkClick r:id="rId3"/>
                        </a:rPr>
                        <a:t>arXiv:2602.12658</a:t>
                      </a:r>
                      <a:r>
                        <a:rPr lang="en-US" b="1">
                          <a:effectLst/>
                        </a:rPr>
                        <a:t> </a:t>
                      </a:r>
                      <a:endParaRPr lang="en-US">
                        <a:effectLst/>
                      </a:endParaRPr>
                    </a:p>
                  </a:txBody>
                  <a:tcPr marR="619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15582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3119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28;p16">
            <a:extLst>
              <a:ext uri="{FF2B5EF4-FFF2-40B4-BE49-F238E27FC236}">
                <a16:creationId xmlns:a16="http://schemas.microsoft.com/office/drawing/2014/main" id="{C5A7D0E8-1FF7-A370-505D-4D51702533BE}"/>
              </a:ext>
            </a:extLst>
          </p:cNvPr>
          <p:cNvSpPr/>
          <p:nvPr/>
        </p:nvSpPr>
        <p:spPr>
          <a:xfrm>
            <a:off x="6329" y="1684620"/>
            <a:ext cx="24359588" cy="673759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7150" cap="flat" cmpd="sng">
            <a:solidFill>
              <a:srgbClr val="8B76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7138" tIns="137138" rIns="137138" bIns="137138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152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3B2328-C3FB-C46C-86BA-F619F680A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136" y="128426"/>
            <a:ext cx="21330000" cy="2114550"/>
          </a:xfr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8800" dirty="0"/>
              <a:t>Coupled </a:t>
            </a:r>
            <a:r>
              <a:rPr lang="en-US" sz="8800" dirty="0" err="1"/>
              <a:t>MMThGEM</a:t>
            </a:r>
            <a:r>
              <a:rPr lang="en-US" sz="8800" dirty="0"/>
              <a:t>-Micromegas </a:t>
            </a:r>
          </a:p>
        </p:txBody>
      </p:sp>
      <p:pic>
        <p:nvPicPr>
          <p:cNvPr id="4" name="Google Shape;123;p16">
            <a:extLst>
              <a:ext uri="{FF2B5EF4-FFF2-40B4-BE49-F238E27FC236}">
                <a16:creationId xmlns:a16="http://schemas.microsoft.com/office/drawing/2014/main" id="{4DCA0236-1FEF-3C72-454F-CD611EDB20F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7461" t="17006" r="7850" b="18866"/>
          <a:stretch/>
        </p:blipFill>
        <p:spPr>
          <a:xfrm>
            <a:off x="14342034" y="9592419"/>
            <a:ext cx="4025035" cy="3929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24;p16">
            <a:extLst>
              <a:ext uri="{FF2B5EF4-FFF2-40B4-BE49-F238E27FC236}">
                <a16:creationId xmlns:a16="http://schemas.microsoft.com/office/drawing/2014/main" id="{46A2A995-E3AD-0C98-838C-9BD51E2DA8C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20477"/>
          <a:stretch/>
        </p:blipFill>
        <p:spPr>
          <a:xfrm>
            <a:off x="18956583" y="9592414"/>
            <a:ext cx="4022376" cy="392927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25;p16">
            <a:extLst>
              <a:ext uri="{FF2B5EF4-FFF2-40B4-BE49-F238E27FC236}">
                <a16:creationId xmlns:a16="http://schemas.microsoft.com/office/drawing/2014/main" id="{28DA3994-445C-6B13-02FF-64DD8A55291B}"/>
              </a:ext>
            </a:extLst>
          </p:cNvPr>
          <p:cNvSpPr txBox="1"/>
          <p:nvPr/>
        </p:nvSpPr>
        <p:spPr>
          <a:xfrm>
            <a:off x="13462279" y="8293807"/>
            <a:ext cx="10165368" cy="1301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Starting in the Kobe test vessel</a:t>
            </a:r>
            <a:endParaRPr lang="en-US" sz="6000">
              <a:solidFill>
                <a:srgbClr val="131E29"/>
              </a:solidFill>
              <a:latin typeface="Source Sans Pro"/>
              <a:ea typeface="Source Sans Pro"/>
              <a:cs typeface="Source Sans Pro"/>
            </a:endParaRPr>
          </a:p>
        </p:txBody>
      </p:sp>
      <p:pic>
        <p:nvPicPr>
          <p:cNvPr id="10" name="Google Shape;129;p16">
            <a:extLst>
              <a:ext uri="{FF2B5EF4-FFF2-40B4-BE49-F238E27FC236}">
                <a16:creationId xmlns:a16="http://schemas.microsoft.com/office/drawing/2014/main" id="{AD984EF1-2F34-F2FC-D840-82FACB8F852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833590" y="2131041"/>
            <a:ext cx="8801013" cy="61669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31;p16">
            <a:extLst>
              <a:ext uri="{FF2B5EF4-FFF2-40B4-BE49-F238E27FC236}">
                <a16:creationId xmlns:a16="http://schemas.microsoft.com/office/drawing/2014/main" id="{6AB9107E-9102-E0BE-1B5E-B0003E2EA5B5}"/>
              </a:ext>
            </a:extLst>
          </p:cNvPr>
          <p:cNvSpPr txBox="1">
            <a:spLocks noGrp="1"/>
          </p:cNvSpPr>
          <p:nvPr/>
        </p:nvSpPr>
        <p:spPr>
          <a:xfrm>
            <a:off x="968463" y="1999861"/>
            <a:ext cx="12159872" cy="6420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685800" lvl="0" indent="6858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/>
              <a:t>Micromegas Device -</a:t>
            </a:r>
            <a:endParaRPr lang="en-US" sz="4800" b="1"/>
          </a:p>
          <a:p>
            <a:pPr marL="685800" lvl="0" indent="-5143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4200" dirty="0"/>
              <a:t>Perpendicular x-y strip readout plane</a:t>
            </a:r>
            <a:endParaRPr sz="4200"/>
          </a:p>
          <a:p>
            <a:pPr marL="685800" lvl="0" indent="-5143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4200" dirty="0"/>
              <a:t>Resolution/strip pitch: 250 </a:t>
            </a:r>
            <a:r>
              <a:rPr lang="en" sz="4200" dirty="0" err="1"/>
              <a:t>μm</a:t>
            </a:r>
            <a:endParaRPr sz="4200" dirty="0"/>
          </a:p>
          <a:p>
            <a:pPr marL="685800" lvl="0" indent="-5143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4200" dirty="0"/>
              <a:t>Strip width: 100 </a:t>
            </a:r>
            <a:r>
              <a:rPr lang="en" sz="4200" dirty="0" err="1"/>
              <a:t>μm</a:t>
            </a:r>
            <a:r>
              <a:rPr lang="en" sz="4200" dirty="0"/>
              <a:t> (y) and 220 </a:t>
            </a:r>
            <a:r>
              <a:rPr lang="en" sz="4200" dirty="0" err="1"/>
              <a:t>μm</a:t>
            </a:r>
            <a:r>
              <a:rPr lang="en" sz="4200" dirty="0"/>
              <a:t> (x)</a:t>
            </a:r>
            <a:endParaRPr sz="4200"/>
          </a:p>
          <a:p>
            <a:pPr marL="685800" lvl="0" indent="-5143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4200" dirty="0"/>
              <a:t>Active area: 10 x 10 cm</a:t>
            </a:r>
            <a:endParaRPr sz="4200"/>
          </a:p>
          <a:p>
            <a:pPr marL="685800" lvl="0" indent="-5143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4200" dirty="0"/>
              <a:t>Amplification gap: 256 </a:t>
            </a:r>
            <a:r>
              <a:rPr lang="en" sz="4200" dirty="0" err="1"/>
              <a:t>μm</a:t>
            </a:r>
            <a:endParaRPr sz="4200" dirty="0"/>
          </a:p>
          <a:p>
            <a:pPr marL="685800" lvl="0" indent="-51435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4200" dirty="0"/>
              <a:t>Diamond Like Carbon (DLC) layer: 50 MΩ/□</a:t>
            </a:r>
            <a:endParaRPr sz="4200"/>
          </a:p>
        </p:txBody>
      </p:sp>
      <p:pic>
        <p:nvPicPr>
          <p:cNvPr id="12" name="Google Shape;133;p16">
            <a:extLst>
              <a:ext uri="{FF2B5EF4-FFF2-40B4-BE49-F238E27FC236}">
                <a16:creationId xmlns:a16="http://schemas.microsoft.com/office/drawing/2014/main" id="{62E1357B-F158-EF04-090E-7584ADA00F1B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20337" y="8784766"/>
            <a:ext cx="4743470" cy="4516745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" name="Google Shape;134;p16">
            <a:extLst>
              <a:ext uri="{FF2B5EF4-FFF2-40B4-BE49-F238E27FC236}">
                <a16:creationId xmlns:a16="http://schemas.microsoft.com/office/drawing/2014/main" id="{0E296F30-5B70-C827-B3CE-588889FD2D60}"/>
              </a:ext>
            </a:extLst>
          </p:cNvPr>
          <p:cNvSpPr txBox="1"/>
          <p:nvPr/>
        </p:nvSpPr>
        <p:spPr>
          <a:xfrm>
            <a:off x="334448" y="8645973"/>
            <a:ext cx="7013018" cy="379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6858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Biasing Scheme for </a:t>
            </a:r>
            <a:r>
              <a:rPr lang="en" sz="4800" dirty="0" err="1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MMThGEM</a:t>
            </a:r>
            <a:endParaRPr lang="en-US" sz="4800" dirty="0" err="1">
              <a:solidFill>
                <a:srgbClr val="131E29"/>
              </a:solidFill>
              <a:latin typeface="Source Sans Pro"/>
              <a:ea typeface="Source Sans Pro"/>
              <a:cs typeface="Source Sans Pro"/>
            </a:endParaRPr>
          </a:p>
          <a:p>
            <a:pPr marL="685800" lvl="0" indent="-4286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1E29"/>
              </a:buClr>
              <a:buSzPts val="900"/>
              <a:buFont typeface="Source Sans Pro"/>
              <a:buChar char="●"/>
            </a:pPr>
            <a:r>
              <a:rPr lang="en" sz="2700" dirty="0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Resistor chain soldered to electrode contacts</a:t>
            </a:r>
            <a:endParaRPr sz="2700">
              <a:solidFill>
                <a:srgbClr val="131E29"/>
              </a:solidFill>
              <a:latin typeface="Source Sans Pro"/>
              <a:ea typeface="Source Sans Pro"/>
              <a:cs typeface="Source Sans Pro"/>
            </a:endParaRPr>
          </a:p>
          <a:p>
            <a:pPr marL="685800" lvl="0" indent="-4286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1E29"/>
              </a:buClr>
              <a:buSzPts val="900"/>
              <a:buFont typeface="Source Sans Pro"/>
              <a:buChar char="●"/>
            </a:pPr>
            <a:r>
              <a:rPr lang="en" sz="2700" dirty="0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Resistor values dictated by previous </a:t>
            </a:r>
            <a:r>
              <a:rPr lang="en" sz="2700" err="1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optimisation</a:t>
            </a:r>
            <a:endParaRPr sz="2700">
              <a:solidFill>
                <a:srgbClr val="131E29"/>
              </a:solidFill>
              <a:latin typeface="Source Sans Pro"/>
              <a:ea typeface="Source Sans Pro"/>
              <a:cs typeface="Source Sans Pro"/>
            </a:endParaRPr>
          </a:p>
          <a:p>
            <a:pPr marL="685800" lvl="0" indent="-4286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1E29"/>
              </a:buClr>
              <a:buSzPts val="900"/>
              <a:buFont typeface="Source Sans Pro"/>
              <a:buChar char="●"/>
            </a:pPr>
            <a:r>
              <a:rPr lang="en" sz="2700" dirty="0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Reduces the number of HV feedthroughs required for operation</a:t>
            </a:r>
            <a:endParaRPr sz="2700">
              <a:solidFill>
                <a:srgbClr val="131E29"/>
              </a:solidFill>
              <a:latin typeface="Source Sans Pro"/>
              <a:ea typeface="Source Sans Pro"/>
              <a:cs typeface="Source Sans Pro"/>
            </a:endParaRPr>
          </a:p>
        </p:txBody>
      </p:sp>
      <p:cxnSp>
        <p:nvCxnSpPr>
          <p:cNvPr id="14" name="Google Shape;135;p16">
            <a:extLst>
              <a:ext uri="{FF2B5EF4-FFF2-40B4-BE49-F238E27FC236}">
                <a16:creationId xmlns:a16="http://schemas.microsoft.com/office/drawing/2014/main" id="{797845B2-EC40-B5C3-A838-ADAA31E6C3E7}"/>
              </a:ext>
            </a:extLst>
          </p:cNvPr>
          <p:cNvCxnSpPr/>
          <p:nvPr/>
        </p:nvCxnSpPr>
        <p:spPr>
          <a:xfrm>
            <a:off x="13216554" y="8790176"/>
            <a:ext cx="0" cy="451747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136;p16">
            <a:extLst>
              <a:ext uri="{FF2B5EF4-FFF2-40B4-BE49-F238E27FC236}">
                <a16:creationId xmlns:a16="http://schemas.microsoft.com/office/drawing/2014/main" id="{709CCCCD-E62B-EE19-8A0B-6D21A9BB0430}"/>
              </a:ext>
            </a:extLst>
          </p:cNvPr>
          <p:cNvSpPr txBox="1"/>
          <p:nvPr/>
        </p:nvSpPr>
        <p:spPr>
          <a:xfrm>
            <a:off x="8416521" y="2238770"/>
            <a:ext cx="6574950" cy="7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rgbClr val="FF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(MMThGEM is used as a gain stage device)</a:t>
            </a:r>
            <a:endParaRPr sz="2700">
              <a:solidFill>
                <a:srgbClr val="FF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494355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0E773-7A04-3029-F350-C75B03814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8670" y="1179092"/>
            <a:ext cx="21345989" cy="2114550"/>
          </a:xfrm>
        </p:spPr>
        <p:txBody>
          <a:bodyPr/>
          <a:lstStyle/>
          <a:p>
            <a:r>
              <a:rPr lang="en-US" sz="8800" b="1">
                <a:latin typeface="Arial"/>
                <a:cs typeface="Arial"/>
              </a:rPr>
              <a:t>Unparalleled NID Charge Amplification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608F5-1BB8-948E-E887-73F139AD23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0648" y="4139422"/>
            <a:ext cx="11665799" cy="7011449"/>
          </a:xfrm>
        </p:spPr>
        <p:txBody>
          <a:bodyPr/>
          <a:lstStyle/>
          <a:p>
            <a:r>
              <a:rPr lang="en-US" sz="7000"/>
              <a:t>Additional amplification field provided by micromegas results in 10</a:t>
            </a:r>
            <a:r>
              <a:rPr lang="en-US" sz="7000" baseline="30000"/>
              <a:t>5</a:t>
            </a:r>
            <a:r>
              <a:rPr lang="en-US" sz="7000"/>
              <a:t> gain for the first time</a:t>
            </a:r>
          </a:p>
          <a:p>
            <a:r>
              <a:rPr lang="en-US" sz="7000" b="1">
                <a:ea typeface="+mn-lt"/>
                <a:cs typeface="+mn-lt"/>
              </a:rPr>
              <a:t>(1.22 ± 0.08) × 10</a:t>
            </a:r>
            <a:r>
              <a:rPr lang="en-US" sz="7000" b="1" baseline="30000">
                <a:ea typeface="+mn-lt"/>
                <a:cs typeface="+mn-lt"/>
              </a:rPr>
              <a:t>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4CBE02-7299-CF53-6B23-1A9119D403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6260" y="4136305"/>
            <a:ext cx="10536661" cy="7199068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823785D-6AC0-F727-A8B4-FD7B10C1DC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498450"/>
              </p:ext>
            </p:extLst>
          </p:nvPr>
        </p:nvGraphicFramePr>
        <p:xfrm>
          <a:off x="15688912" y="12781630"/>
          <a:ext cx="5047460" cy="78073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047460">
                  <a:extLst>
                    <a:ext uri="{9D8B030D-6E8A-4147-A177-3AD203B41FA5}">
                      <a16:colId xmlns:a16="http://schemas.microsoft.com/office/drawing/2014/main" val="19645286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en-US" b="0" u="none" strike="noStrike">
                          <a:effectLst/>
                          <a:hlinkClick r:id="rId3"/>
                        </a:rPr>
                        <a:t>arXiv:2602.12658</a:t>
                      </a:r>
                      <a:r>
                        <a:rPr lang="en-US" b="1">
                          <a:effectLst/>
                        </a:rPr>
                        <a:t> </a:t>
                      </a:r>
                      <a:endParaRPr lang="en-US">
                        <a:effectLst/>
                      </a:endParaRPr>
                    </a:p>
                  </a:txBody>
                  <a:tcPr marR="619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15582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7444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graph&#10;&#10;AI-generated content may be incorrect.">
            <a:extLst>
              <a:ext uri="{FF2B5EF4-FFF2-40B4-BE49-F238E27FC236}">
                <a16:creationId xmlns:a16="http://schemas.microsoft.com/office/drawing/2014/main" id="{2EAD7238-263E-AAEF-670F-6605C462A5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9360" r="136" b="-183"/>
          <a:stretch>
            <a:fillRect/>
          </a:stretch>
        </p:blipFill>
        <p:spPr>
          <a:xfrm>
            <a:off x="16348660" y="6410691"/>
            <a:ext cx="7142556" cy="65651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D68A62-2096-BB23-2985-A4F2CE468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116" y="672855"/>
            <a:ext cx="15273273" cy="2114550"/>
          </a:xfrm>
        </p:spPr>
        <p:txBody>
          <a:bodyPr/>
          <a:lstStyle/>
          <a:p>
            <a:r>
              <a:rPr lang="en-US" sz="7200"/>
              <a:t>Clear angular separation of perpendicular exposures with alphas </a:t>
            </a:r>
          </a:p>
        </p:txBody>
      </p:sp>
      <p:pic>
        <p:nvPicPr>
          <p:cNvPr id="5" name="Picture 4" descr="A graph of a graph&#10;&#10;AI-generated content may be incorrect.">
            <a:extLst>
              <a:ext uri="{FF2B5EF4-FFF2-40B4-BE49-F238E27FC236}">
                <a16:creationId xmlns:a16="http://schemas.microsoft.com/office/drawing/2014/main" id="{45D92402-AA3D-AA22-E49B-7E52FE73CF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797" y="3985607"/>
            <a:ext cx="13376362" cy="9443575"/>
          </a:xfrm>
          <a:prstGeom prst="rect">
            <a:avLst/>
          </a:prstGeom>
        </p:spPr>
      </p:pic>
      <p:pic>
        <p:nvPicPr>
          <p:cNvPr id="6" name="Picture 5" descr="A screenshot of a graph&#10;&#10;AI-generated content may be incorrect.">
            <a:extLst>
              <a:ext uri="{FF2B5EF4-FFF2-40B4-BE49-F238E27FC236}">
                <a16:creationId xmlns:a16="http://schemas.microsoft.com/office/drawing/2014/main" id="{01D9C934-EF89-829C-3AF6-851063C6182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0568" b="-308"/>
          <a:stretch>
            <a:fillRect/>
          </a:stretch>
        </p:blipFill>
        <p:spPr>
          <a:xfrm>
            <a:off x="16469932" y="141804"/>
            <a:ext cx="6990878" cy="6573364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6B1BF67-FB97-14EA-FA2E-8D485664F6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3672566"/>
              </p:ext>
            </p:extLst>
          </p:nvPr>
        </p:nvGraphicFramePr>
        <p:xfrm>
          <a:off x="15688912" y="12781630"/>
          <a:ext cx="5047460" cy="78073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047460">
                  <a:extLst>
                    <a:ext uri="{9D8B030D-6E8A-4147-A177-3AD203B41FA5}">
                      <a16:colId xmlns:a16="http://schemas.microsoft.com/office/drawing/2014/main" val="19645286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en-US" b="0" u="none" strike="noStrike">
                          <a:effectLst/>
                          <a:hlinkClick r:id="rId4"/>
                        </a:rPr>
                        <a:t>arXiv:2602.12658</a:t>
                      </a:r>
                      <a:r>
                        <a:rPr lang="en-US" b="1">
                          <a:effectLst/>
                        </a:rPr>
                        <a:t> </a:t>
                      </a:r>
                      <a:endParaRPr lang="en-US">
                        <a:effectLst/>
                      </a:endParaRPr>
                    </a:p>
                  </a:txBody>
                  <a:tcPr marR="619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15582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07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F9E29-316E-907A-EFDB-448F0F294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866" y="440687"/>
            <a:ext cx="21330000" cy="2114550"/>
          </a:xfr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8000" b="1" dirty="0"/>
              <a:t>CYGNUS-m</a:t>
            </a:r>
            <a:r>
              <a:rPr lang="en-US" sz="8000" b="1" baseline="30000" dirty="0"/>
              <a:t>3</a:t>
            </a:r>
            <a:r>
              <a:rPr lang="en-US" sz="8000" b="1"/>
              <a:t> Scale C/N-1.0 “BENTO” Vessel </a:t>
            </a:r>
          </a:p>
        </p:txBody>
      </p:sp>
      <p:sp>
        <p:nvSpPr>
          <p:cNvPr id="294" name="Google Shape;294;p2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CYGNUS-10 Scale Kobe “BENTO” Vessel</a:t>
            </a:r>
            <a:endParaRPr/>
          </a:p>
        </p:txBody>
      </p:sp>
      <p:pic>
        <p:nvPicPr>
          <p:cNvPr id="296" name="Google Shape;29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850" y="2188094"/>
            <a:ext cx="7700142" cy="7526231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97" name="Google Shape;297;p27"/>
          <p:cNvSpPr txBox="1"/>
          <p:nvPr/>
        </p:nvSpPr>
        <p:spPr>
          <a:xfrm>
            <a:off x="11501803" y="1898081"/>
            <a:ext cx="13070586" cy="11983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491" tIns="243491" rIns="243491" bIns="243491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7150" b="1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 C/N-1.0 vessel at Kobe University</a:t>
            </a:r>
            <a:endParaRPr sz="7150" b="1">
              <a:solidFill>
                <a:srgbClr val="131E2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594">
              <a:solidFill>
                <a:srgbClr val="131E2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794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Large CYGNUS-10 scale vessel - 50 cm drift length</a:t>
            </a:r>
            <a:endParaRPr sz="4794">
              <a:solidFill>
                <a:srgbClr val="131E2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794">
              <a:solidFill>
                <a:srgbClr val="131E2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794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Modular design which can support up to 18 readout detector planes   </a:t>
            </a:r>
            <a:endParaRPr sz="4794">
              <a:solidFill>
                <a:srgbClr val="131E2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794">
              <a:solidFill>
                <a:srgbClr val="131E2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750" dirty="0" err="1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MMThGEM</a:t>
            </a:r>
            <a:r>
              <a:rPr lang="en" sz="4750" dirty="0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-Micromegas was transferred to the central panel on the BENTO vessel</a:t>
            </a:r>
            <a:endParaRPr sz="4750" dirty="0">
              <a:solidFill>
                <a:srgbClr val="131E2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794">
              <a:solidFill>
                <a:srgbClr val="131E2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794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Detector mounting conveniently fits test vessel dimensions</a:t>
            </a:r>
            <a:endParaRPr sz="4794">
              <a:solidFill>
                <a:srgbClr val="131E2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98" name="Google Shape;298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30066" y="2996535"/>
            <a:ext cx="3774783" cy="283107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99" name="Google Shape;299;p27"/>
          <p:cNvSpPr txBox="1"/>
          <p:nvPr/>
        </p:nvSpPr>
        <p:spPr>
          <a:xfrm>
            <a:off x="478798" y="2137801"/>
            <a:ext cx="8044974" cy="85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491" tIns="243491" rIns="243491" bIns="243491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97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Kentaro and Satoshi welcome your detector modules for testing!</a:t>
            </a:r>
            <a:endParaRPr sz="2397">
              <a:solidFill>
                <a:srgbClr val="131E2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300" name="Google Shape;300;p27"/>
          <p:cNvPicPr preferRelativeResize="0"/>
          <p:nvPr/>
        </p:nvPicPr>
        <p:blipFill rotWithShape="1">
          <a:blip r:embed="rId5">
            <a:alphaModFix/>
          </a:blip>
          <a:srcRect t="17548" b="18241"/>
          <a:stretch/>
        </p:blipFill>
        <p:spPr>
          <a:xfrm>
            <a:off x="6116565" y="9090170"/>
            <a:ext cx="4901370" cy="4197264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01" name="Google Shape;301;p27"/>
          <p:cNvSpPr txBox="1"/>
          <p:nvPr/>
        </p:nvSpPr>
        <p:spPr>
          <a:xfrm>
            <a:off x="8378490" y="10832282"/>
            <a:ext cx="833340" cy="747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491" tIns="243491" rIns="243491" bIns="243491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62" b="1">
                <a:solidFill>
                  <a:srgbClr val="FF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x</a:t>
            </a:r>
            <a:endParaRPr sz="3462" b="1">
              <a:solidFill>
                <a:srgbClr val="FF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2" name="Google Shape;302;p27"/>
          <p:cNvSpPr txBox="1"/>
          <p:nvPr/>
        </p:nvSpPr>
        <p:spPr>
          <a:xfrm>
            <a:off x="288641" y="10140761"/>
            <a:ext cx="5827793" cy="2943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491" tIns="243491" rIns="243491" bIns="243491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aseline="30000" dirty="0">
                <a:solidFill>
                  <a:srgbClr val="FF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252</a:t>
            </a:r>
            <a:r>
              <a:rPr lang="en" sz="4500" dirty="0">
                <a:solidFill>
                  <a:srgbClr val="FF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Cf source positioned externally</a:t>
            </a:r>
            <a:endParaRPr lang="en" sz="4500" dirty="0">
              <a:solidFill>
                <a:srgbClr val="FF0000"/>
              </a:solidFill>
              <a:latin typeface="Source Sans Pro"/>
              <a:ea typeface="Source Sans Pro"/>
              <a:cs typeface="Source Sans Pro"/>
            </a:endParaRPr>
          </a:p>
        </p:txBody>
      </p:sp>
      <p:cxnSp>
        <p:nvCxnSpPr>
          <p:cNvPr id="303" name="Google Shape;303;p27"/>
          <p:cNvCxnSpPr/>
          <p:nvPr/>
        </p:nvCxnSpPr>
        <p:spPr>
          <a:xfrm>
            <a:off x="3576594" y="10807114"/>
            <a:ext cx="5034401" cy="570476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260994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37CAA215-D50E-EB95-271E-68193C73B1AE}"/>
              </a:ext>
            </a:extLst>
          </p:cNvPr>
          <p:cNvSpPr/>
          <p:nvPr/>
        </p:nvSpPr>
        <p:spPr>
          <a:xfrm>
            <a:off x="16082491" y="286340"/>
            <a:ext cx="8819694" cy="98971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endParaRPr lang="en-US" sz="3152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4B31AB-51DB-2416-5456-5F78F1C82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337" y="703253"/>
            <a:ext cx="15295778" cy="1627799"/>
          </a:xfr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6600"/>
              <a:t>CYGNUS-m</a:t>
            </a:r>
            <a:r>
              <a:rPr lang="en-US" sz="6600" baseline="30000"/>
              <a:t>3</a:t>
            </a:r>
            <a:r>
              <a:rPr lang="en-US" sz="6600"/>
              <a:t> Scale “BENTO” Vessel </a:t>
            </a:r>
            <a:endParaRPr lang="en-US" sz="6600" b="0">
              <a:solidFill>
                <a:srgbClr val="000000"/>
              </a:solidFill>
            </a:endParaRPr>
          </a:p>
          <a:p>
            <a:endParaRPr lang="en-US" sz="66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8DC008-5203-609B-6FC1-01D3CABB56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1254" y="2547554"/>
            <a:ext cx="4840224" cy="4342400"/>
          </a:xfrm>
          <a:prstGeom prst="rect">
            <a:avLst/>
          </a:prstGeom>
        </p:spPr>
      </p:pic>
      <p:pic>
        <p:nvPicPr>
          <p:cNvPr id="8" name="Picture 7" descr="A close-up of a screen&#10;&#10;AI-generated content may be incorrect.">
            <a:extLst>
              <a:ext uri="{FF2B5EF4-FFF2-40B4-BE49-F238E27FC236}">
                <a16:creationId xmlns:a16="http://schemas.microsoft.com/office/drawing/2014/main" id="{B96618F6-C309-B11C-6EAA-DD2F874B6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463" y="2501081"/>
            <a:ext cx="4855089" cy="43424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ABE66C3-A70E-6066-D46B-EA4C91C90983}"/>
              </a:ext>
            </a:extLst>
          </p:cNvPr>
          <p:cNvSpPr txBox="1"/>
          <p:nvPr/>
        </p:nvSpPr>
        <p:spPr>
          <a:xfrm>
            <a:off x="17464128" y="497716"/>
            <a:ext cx="6136779" cy="6924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/>
              <a:t>Supplementary simulations</a:t>
            </a:r>
          </a:p>
        </p:txBody>
      </p:sp>
      <p:pic>
        <p:nvPicPr>
          <p:cNvPr id="10" name="Picture 9" descr="A graph of a plant&#10;&#10;AI-generated content may be incorrect.">
            <a:extLst>
              <a:ext uri="{FF2B5EF4-FFF2-40B4-BE49-F238E27FC236}">
                <a16:creationId xmlns:a16="http://schemas.microsoft.com/office/drawing/2014/main" id="{E97A8F1D-01C7-4D3B-33C1-FA0BBA125C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31548" y="1403726"/>
            <a:ext cx="3459143" cy="2651066"/>
          </a:xfrm>
          <a:prstGeom prst="rect">
            <a:avLst/>
          </a:prstGeom>
        </p:spPr>
      </p:pic>
      <p:pic>
        <p:nvPicPr>
          <p:cNvPr id="11" name="Picture 10" descr="A red lines on a white background&#10;&#10;AI-generated content may be incorrect.">
            <a:extLst>
              <a:ext uri="{FF2B5EF4-FFF2-40B4-BE49-F238E27FC236}">
                <a16:creationId xmlns:a16="http://schemas.microsoft.com/office/drawing/2014/main" id="{0188E9ED-B008-0FEF-044D-3E583C57EB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28567" y="1411333"/>
            <a:ext cx="3459143" cy="26684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5C4898-47BD-B87F-A347-A30A373CB7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31754" y="4237325"/>
            <a:ext cx="7700499" cy="56932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BC804EF-C9CD-2566-3289-FFDA39894B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53896" y="7334213"/>
            <a:ext cx="4392045" cy="30980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7E44A97-47D2-1D62-176F-639FA38D9B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61502" y="10540480"/>
            <a:ext cx="4392047" cy="3080669"/>
          </a:xfrm>
          <a:prstGeom prst="rect">
            <a:avLst/>
          </a:prstGeom>
        </p:spPr>
      </p:pic>
      <p:pic>
        <p:nvPicPr>
          <p:cNvPr id="15" name="Picture 14" descr="A diagram of a graph&#10;&#10;AI-generated content may be incorrect.">
            <a:extLst>
              <a:ext uri="{FF2B5EF4-FFF2-40B4-BE49-F238E27FC236}">
                <a16:creationId xmlns:a16="http://schemas.microsoft.com/office/drawing/2014/main" id="{09CD4F66-5C35-E0FC-73C0-33B3E245B4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9300" y="7523266"/>
            <a:ext cx="10893929" cy="5888621"/>
          </a:xfrm>
          <a:prstGeom prst="rect">
            <a:avLst/>
          </a:prstGeom>
        </p:spPr>
      </p:pic>
      <p:sp>
        <p:nvSpPr>
          <p:cNvPr id="18" name="Google Shape;434;p34">
            <a:extLst>
              <a:ext uri="{FF2B5EF4-FFF2-40B4-BE49-F238E27FC236}">
                <a16:creationId xmlns:a16="http://schemas.microsoft.com/office/drawing/2014/main" id="{20CACB9A-4176-619B-71BF-1775FF288B35}"/>
              </a:ext>
            </a:extLst>
          </p:cNvPr>
          <p:cNvSpPr txBox="1"/>
          <p:nvPr/>
        </p:nvSpPr>
        <p:spPr>
          <a:xfrm>
            <a:off x="10622364" y="2992785"/>
            <a:ext cx="5211932" cy="1247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700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Possible evidence of head-tail asymmetries and SF</a:t>
            </a:r>
            <a:r>
              <a:rPr lang="en" sz="2700" baseline="-25000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5</a:t>
            </a:r>
            <a:r>
              <a:rPr lang="en" sz="2700" baseline="30000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</a:t>
            </a:r>
            <a:r>
              <a:rPr lang="en" sz="2700">
                <a:solidFill>
                  <a:srgbClr val="131E2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minority peaks with ~30% amplitude of main peak!</a:t>
            </a:r>
            <a:endParaRPr lang="en-US" sz="2700">
              <a:solidFill>
                <a:srgbClr val="131E29"/>
              </a:solidFill>
              <a:latin typeface="Source Sans Pro"/>
              <a:ea typeface="Source Sans Pro"/>
              <a:cs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rgbClr val="131E29"/>
              </a:solidFill>
              <a:latin typeface="Source Sans Pro"/>
              <a:ea typeface="Source Sans Pro"/>
              <a:cs typeface="Source Sans Pro"/>
            </a:endParaRPr>
          </a:p>
          <a:p>
            <a:r>
              <a:rPr lang="en" sz="2400" b="1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Further work required to confirm this is not due to </a:t>
            </a:r>
            <a:r>
              <a:rPr lang="en" sz="2400" b="1" err="1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MMThGEM</a:t>
            </a:r>
            <a:r>
              <a:rPr lang="en" sz="2400" b="1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hole pitch  or other artifact</a:t>
            </a:r>
            <a:endParaRPr sz="2400" b="1">
              <a:solidFill>
                <a:schemeClr val="dk2"/>
              </a:solidFill>
              <a:latin typeface="Source Sans Pro"/>
              <a:ea typeface="Source Sans Pro"/>
              <a:cs typeface="Source Sans Pro"/>
            </a:endParaRPr>
          </a:p>
          <a:p>
            <a:pPr marL="685800" lvl="0" indent="-5143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●"/>
            </a:pPr>
            <a:endParaRPr lang="en" sz="2400">
              <a:solidFill>
                <a:schemeClr val="dk2"/>
              </a:solidFill>
              <a:latin typeface="Source Sans Pro"/>
              <a:ea typeface="Source Sans Pro"/>
              <a:cs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131E29"/>
              </a:solidFill>
              <a:latin typeface="Source Sans Pro"/>
              <a:ea typeface="Source Sans Pro"/>
              <a:cs typeface="Source Sans Pro"/>
            </a:endParaRPr>
          </a:p>
        </p:txBody>
      </p:sp>
      <p:sp>
        <p:nvSpPr>
          <p:cNvPr id="19" name="Google Shape;434;p34">
            <a:extLst>
              <a:ext uri="{FF2B5EF4-FFF2-40B4-BE49-F238E27FC236}">
                <a16:creationId xmlns:a16="http://schemas.microsoft.com/office/drawing/2014/main" id="{B111AB1B-84AF-CAF3-FCDC-DDC7656AC4DA}"/>
              </a:ext>
            </a:extLst>
          </p:cNvPr>
          <p:cNvSpPr txBox="1"/>
          <p:nvPr/>
        </p:nvSpPr>
        <p:spPr>
          <a:xfrm>
            <a:off x="16055005" y="10352464"/>
            <a:ext cx="8274075" cy="2671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37138" tIns="137138" rIns="137138" bIns="13713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850">
                <a:solidFill>
                  <a:srgbClr val="131E29"/>
                </a:solidFill>
                <a:latin typeface="Source Sans Pro"/>
                <a:ea typeface="Source Sans Pro"/>
                <a:cs typeface="Source Sans Pro"/>
              </a:rPr>
              <a:t>With simulated cuts applied, range and energy spectra are consistent with NR results previously obtained with Cf-252 NRs elsewhere.</a:t>
            </a:r>
          </a:p>
          <a:p>
            <a:endParaRPr lang="en" sz="2850">
              <a:solidFill>
                <a:srgbClr val="131E29"/>
              </a:solidFill>
              <a:latin typeface="Source Sans Pro"/>
              <a:ea typeface="Source Sans Pro"/>
              <a:cs typeface="Source Sans Pro"/>
            </a:endParaRPr>
          </a:p>
          <a:p>
            <a:r>
              <a:rPr lang="en" sz="2850" b="1">
                <a:solidFill>
                  <a:srgbClr val="131E29"/>
                </a:solidFill>
                <a:latin typeface="Source Sans Pro"/>
                <a:ea typeface="Source Sans Pro"/>
                <a:cs typeface="Source Sans Pro"/>
              </a:rPr>
              <a:t>Next step: scale up readout channels...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E370202-3DFD-5A75-EACE-BB20AF75A5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338864"/>
              </p:ext>
            </p:extLst>
          </p:nvPr>
        </p:nvGraphicFramePr>
        <p:xfrm>
          <a:off x="17201950" y="12830442"/>
          <a:ext cx="5047460" cy="78073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047460">
                  <a:extLst>
                    <a:ext uri="{9D8B030D-6E8A-4147-A177-3AD203B41FA5}">
                      <a16:colId xmlns:a16="http://schemas.microsoft.com/office/drawing/2014/main" val="19645286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en-US" b="0" u="none" strike="noStrike">
                          <a:effectLst/>
                          <a:hlinkClick r:id="rId10"/>
                        </a:rPr>
                        <a:t>arXiv:2602.12658</a:t>
                      </a:r>
                      <a:r>
                        <a:rPr lang="en-US" b="1">
                          <a:effectLst/>
                        </a:rPr>
                        <a:t> </a:t>
                      </a:r>
                      <a:endParaRPr lang="en-US">
                        <a:effectLst/>
                      </a:endParaRPr>
                    </a:p>
                  </a:txBody>
                  <a:tcPr marR="619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15582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86667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E38D6-876B-A37C-ECDC-3343DE2E3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263" y="366396"/>
            <a:ext cx="21345989" cy="2114550"/>
          </a:xfrm>
        </p:spPr>
        <p:txBody>
          <a:bodyPr/>
          <a:lstStyle/>
          <a:p>
            <a:r>
              <a:rPr lang="en-US" sz="9600" dirty="0"/>
              <a:t>Coupled detector performs well, however...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CE2586-BC88-58AA-CCE8-3DB14CB0F3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801" y="4746227"/>
            <a:ext cx="14969999" cy="4211174"/>
          </a:xfrm>
        </p:spPr>
        <p:txBody>
          <a:bodyPr/>
          <a:lstStyle/>
          <a:p>
            <a:pPr>
              <a:buFont typeface="Arial,Sans-Serif" panose="020B0604020202020204" pitchFamily="34" charset="0"/>
              <a:buChar char="•"/>
            </a:pPr>
            <a:r>
              <a:rPr lang="en-US" sz="4400" dirty="0">
                <a:solidFill>
                  <a:srgbClr val="102535"/>
                </a:solidFill>
                <a:latin typeface="Arial"/>
                <a:cs typeface="Arial"/>
              </a:rPr>
              <a:t>Resolution is limited by the coarse </a:t>
            </a:r>
            <a:r>
              <a:rPr lang="en-US" sz="4400" dirty="0" err="1">
                <a:solidFill>
                  <a:srgbClr val="102535"/>
                </a:solidFill>
                <a:latin typeface="Arial"/>
                <a:cs typeface="Arial"/>
              </a:rPr>
              <a:t>MMThGEM</a:t>
            </a:r>
            <a:r>
              <a:rPr lang="en-US" sz="4400" dirty="0">
                <a:solidFill>
                  <a:srgbClr val="102535"/>
                </a:solidFill>
                <a:latin typeface="Arial"/>
                <a:cs typeface="Arial"/>
              </a:rPr>
              <a:t> hole diameter and pitch</a:t>
            </a:r>
          </a:p>
          <a:p>
            <a:pPr marL="171450" indent="0">
              <a:buNone/>
            </a:pPr>
            <a:endParaRPr lang="en-US" sz="4400" dirty="0">
              <a:solidFill>
                <a:srgbClr val="102535"/>
              </a:solidFill>
              <a:latin typeface="Arial"/>
              <a:cs typeface="Arial"/>
            </a:endParaRPr>
          </a:p>
          <a:p>
            <a:pPr>
              <a:buFont typeface="Arial,Sans-Serif" panose="020B0604020202020204" pitchFamily="34" charset="0"/>
              <a:buChar char="•"/>
            </a:pPr>
            <a:r>
              <a:rPr lang="en-US" sz="4400" dirty="0">
                <a:solidFill>
                  <a:srgbClr val="102535"/>
                </a:solidFill>
                <a:latin typeface="Arial"/>
                <a:cs typeface="Arial"/>
              </a:rPr>
              <a:t>Large 0.8 mm diameter limits spatial reconstruction capability </a:t>
            </a:r>
          </a:p>
          <a:p>
            <a:pPr>
              <a:buFont typeface="Arial,Sans-Serif" panose="020B0604020202020204" pitchFamily="34" charset="0"/>
              <a:buChar char="•"/>
            </a:pPr>
            <a:endParaRPr lang="en-US" sz="4400" dirty="0">
              <a:solidFill>
                <a:srgbClr val="102535"/>
              </a:solidFill>
              <a:latin typeface="Arial"/>
              <a:cs typeface="Arial"/>
            </a:endParaRPr>
          </a:p>
          <a:p>
            <a:pPr>
              <a:buFont typeface="Arial,Sans-Serif" panose="020B0604020202020204" pitchFamily="34" charset="0"/>
              <a:buChar char="•"/>
            </a:pPr>
            <a:endParaRPr lang="en-US" sz="4400">
              <a:solidFill>
                <a:srgbClr val="102535"/>
              </a:solidFill>
              <a:latin typeface="Arial"/>
              <a:cs typeface="Arial"/>
            </a:endParaRPr>
          </a:p>
          <a:p>
            <a:endParaRPr lang="en-US" sz="8800">
              <a:latin typeface="Arial"/>
              <a:cs typeface="Arial"/>
            </a:endParaRPr>
          </a:p>
        </p:txBody>
      </p:sp>
      <p:pic>
        <p:nvPicPr>
          <p:cNvPr id="5" name="Picture 4" descr="A diagram of a golf ball&#10;&#10;AI-generated content may be incorrect.">
            <a:extLst>
              <a:ext uri="{FF2B5EF4-FFF2-40B4-BE49-F238E27FC236}">
                <a16:creationId xmlns:a16="http://schemas.microsoft.com/office/drawing/2014/main" id="{FAAF4103-5411-54E4-CB98-D31F279B1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5680" y="8209106"/>
            <a:ext cx="11805428" cy="5504968"/>
          </a:xfrm>
          <a:prstGeom prst="rect">
            <a:avLst/>
          </a:prstGeom>
        </p:spPr>
      </p:pic>
      <p:pic>
        <p:nvPicPr>
          <p:cNvPr id="6" name="Picture 5" descr="A graph of a cluster&#10;&#10;AI-generated content may be incorrect.">
            <a:extLst>
              <a:ext uri="{FF2B5EF4-FFF2-40B4-BE49-F238E27FC236}">
                <a16:creationId xmlns:a16="http://schemas.microsoft.com/office/drawing/2014/main" id="{4134F66F-82CD-1BBD-68B7-46D90C136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27817" y="2643925"/>
            <a:ext cx="6439735" cy="48068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1329DB-5BA5-F807-BCB3-29CEEB9D3614}"/>
              </a:ext>
            </a:extLst>
          </p:cNvPr>
          <p:cNvSpPr txBox="1"/>
          <p:nvPr/>
        </p:nvSpPr>
        <p:spPr>
          <a:xfrm>
            <a:off x="405595" y="9640439"/>
            <a:ext cx="11543829" cy="262610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4400" baseline="0" dirty="0">
                <a:solidFill>
                  <a:srgbClr val="102535"/>
                </a:solidFill>
                <a:latin typeface="Arial"/>
                <a:ea typeface="Arial"/>
                <a:cs typeface="Arial"/>
              </a:rPr>
              <a:t>Large 1.2 mm pitch induces </a:t>
            </a:r>
            <a:r>
              <a:rPr lang="en-US" sz="4400" dirty="0">
                <a:solidFill>
                  <a:srgbClr val="102535"/>
                </a:solidFill>
                <a:latin typeface="Arial"/>
                <a:ea typeface="Arial"/>
                <a:cs typeface="Arial"/>
              </a:rPr>
              <a:t>charge discontinuity</a:t>
            </a:r>
            <a:r>
              <a:rPr lang="en-US" sz="4400" baseline="0" dirty="0">
                <a:solidFill>
                  <a:srgbClr val="102535"/>
                </a:solidFill>
                <a:latin typeface="Arial"/>
                <a:ea typeface="Arial"/>
                <a:cs typeface="Arial"/>
              </a:rPr>
              <a:t> effect – makes </a:t>
            </a:r>
            <a:r>
              <a:rPr lang="en-US" sz="4400" dirty="0">
                <a:solidFill>
                  <a:srgbClr val="102535"/>
                </a:solidFill>
                <a:latin typeface="Arial"/>
                <a:ea typeface="Arial"/>
                <a:cs typeface="Arial"/>
              </a:rPr>
              <a:t>reliable track</a:t>
            </a:r>
            <a:r>
              <a:rPr lang="en-US" sz="4400" baseline="0" dirty="0">
                <a:solidFill>
                  <a:srgbClr val="102535"/>
                </a:solidFill>
                <a:latin typeface="Arial"/>
                <a:ea typeface="Arial"/>
                <a:cs typeface="Arial"/>
              </a:rPr>
              <a:t> reconstruction challenging </a:t>
            </a:r>
            <a:endParaRPr lang="en-US" dirty="0"/>
          </a:p>
          <a:p>
            <a:pPr marL="457200" indent="-457200" algn="ctr">
              <a:buFont typeface="Arial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700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33273-3ED8-0133-927C-2D4A1B65F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2627" y="565147"/>
            <a:ext cx="21345989" cy="2114550"/>
          </a:xfrm>
        </p:spPr>
        <p:txBody>
          <a:bodyPr/>
          <a:lstStyle/>
          <a:p>
            <a:r>
              <a:rPr lang="en-US" sz="11050"/>
              <a:t>What can we do about this?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1DBFC9-C381-20F0-D6B7-B11286C5D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2627" y="2902856"/>
            <a:ext cx="21345989" cy="7011449"/>
          </a:xfrm>
        </p:spPr>
        <p:txBody>
          <a:bodyPr/>
          <a:lstStyle/>
          <a:p>
            <a:pPr>
              <a:lnSpc>
                <a:spcPct val="200000"/>
              </a:lnSpc>
              <a:buFont typeface="Arial,Sans-Serif" panose="020B0604020202020204" pitchFamily="34" charset="0"/>
              <a:buChar char="•"/>
            </a:pPr>
            <a:r>
              <a:rPr lang="en-US" sz="5400" b="1">
                <a:solidFill>
                  <a:srgbClr val="102535"/>
                </a:solidFill>
                <a:latin typeface="Arial"/>
                <a:cs typeface="Arial"/>
              </a:rPr>
              <a:t>Remove effect of hole geometry via deconvolution algorithm?</a:t>
            </a:r>
            <a:r>
              <a:rPr lang="en-US" sz="5400" b="1">
                <a:solidFill>
                  <a:srgbClr val="FF0000"/>
                </a:solidFill>
                <a:latin typeface="Arial"/>
                <a:cs typeface="Arial"/>
              </a:rPr>
              <a:t>- not impossible but tried before with limited success</a:t>
            </a:r>
            <a:endParaRPr lang="en-US" sz="540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lnSpc>
                <a:spcPct val="200000"/>
              </a:lnSpc>
              <a:buFont typeface="Arial,Sans-Serif" panose="020B0604020202020204" pitchFamily="34" charset="0"/>
              <a:buChar char="•"/>
            </a:pPr>
            <a:r>
              <a:rPr lang="en-US" sz="5400" b="1">
                <a:solidFill>
                  <a:srgbClr val="102535"/>
                </a:solidFill>
                <a:latin typeface="Arial"/>
                <a:cs typeface="Arial"/>
              </a:rPr>
              <a:t>Reduce diameter and pitch size? </a:t>
            </a:r>
            <a:r>
              <a:rPr lang="en-US" sz="5400" b="1">
                <a:solidFill>
                  <a:srgbClr val="FF0000"/>
                </a:solidFill>
                <a:latin typeface="Arial"/>
                <a:cs typeface="Arial"/>
              </a:rPr>
              <a:t>- limited by construction techniques</a:t>
            </a:r>
            <a:endParaRPr lang="en-US" sz="540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lnSpc>
                <a:spcPct val="200000"/>
              </a:lnSpc>
              <a:buFont typeface="Arial,Sans-Serif" panose="020B0604020202020204" pitchFamily="34" charset="0"/>
              <a:buChar char="•"/>
            </a:pPr>
            <a:r>
              <a:rPr lang="en-US" sz="5400" b="1">
                <a:solidFill>
                  <a:srgbClr val="102535"/>
                </a:solidFill>
                <a:latin typeface="Arial"/>
                <a:cs typeface="Arial"/>
              </a:rPr>
              <a:t>Remove the issue altogether? </a:t>
            </a:r>
            <a:r>
              <a:rPr lang="en-US" sz="5400" b="1">
                <a:solidFill>
                  <a:srgbClr val="00B050"/>
                </a:solidFill>
                <a:latin typeface="Arial"/>
                <a:cs typeface="Arial"/>
              </a:rPr>
              <a:t>- introducing a new initiative...</a:t>
            </a:r>
            <a:endParaRPr lang="en-US" sz="5400">
              <a:solidFill>
                <a:srgbClr val="102535"/>
              </a:solidFill>
              <a:latin typeface="Arial"/>
              <a:cs typeface="Arial"/>
            </a:endParaRPr>
          </a:p>
          <a:p>
            <a:pPr>
              <a:lnSpc>
                <a:spcPct val="200000"/>
              </a:lnSpc>
            </a:pPr>
            <a:endParaRPr lang="en-US" sz="5400">
              <a:solidFill>
                <a:srgbClr val="102535"/>
              </a:solidFill>
              <a:latin typeface="Arial"/>
              <a:cs typeface="Arial"/>
            </a:endParaRPr>
          </a:p>
          <a:p>
            <a:endParaRPr lang="en-US" sz="9600"/>
          </a:p>
        </p:txBody>
      </p:sp>
    </p:spTree>
    <p:extLst>
      <p:ext uri="{BB962C8B-B14F-4D97-AF65-F5344CB8AC3E}">
        <p14:creationId xmlns:p14="http://schemas.microsoft.com/office/powerpoint/2010/main" val="38366202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AD83D-BD17-9747-5588-CE5E3FC6A1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3BB67-82A2-7731-7EC5-6FADF67D4B9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140877" y="6112932"/>
            <a:ext cx="20542152" cy="3623735"/>
          </a:xfrm>
        </p:spPr>
        <p:txBody>
          <a:bodyPr/>
          <a:lstStyle/>
          <a:p>
            <a:r>
              <a:rPr lang="en-US">
                <a:latin typeface="Arial"/>
                <a:cs typeface="Arial"/>
              </a:rPr>
              <a:t>LARD: a Low-cost Amplification and Readout Device</a:t>
            </a:r>
            <a:endParaRPr lang="en-US"/>
          </a:p>
          <a:p>
            <a:r>
              <a:rPr lang="en-US" sz="5400" b="0">
                <a:latin typeface="Arial"/>
                <a:cs typeface="Arial"/>
              </a:rPr>
              <a:t>A 'hot-swappable' platform for detector development</a:t>
            </a:r>
            <a:endParaRPr lang="en-US" sz="5400" b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667ED0-9B47-5126-60DD-AEEF9EB0615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999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D4845C-3490-9567-E0BA-5952ADE4D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9935" y="1129097"/>
            <a:ext cx="21345989" cy="2114550"/>
          </a:xfrm>
        </p:spPr>
        <p:txBody>
          <a:bodyPr/>
          <a:lstStyle/>
          <a:p>
            <a:r>
              <a:rPr lang="en-US" sz="8800"/>
              <a:t>LARD: 3D Printed Micromesh Structures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F7EEEF7-8728-962D-4007-BFB3ED3AFD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2121" y="3431934"/>
            <a:ext cx="13182006" cy="6931004"/>
          </a:xfrm>
        </p:spPr>
        <p:txBody>
          <a:bodyPr/>
          <a:lstStyle/>
          <a:p>
            <a:pPr marL="171450" indent="0">
              <a:buNone/>
            </a:pPr>
            <a:r>
              <a:rPr lang="en-US" sz="4800" b="1">
                <a:solidFill>
                  <a:srgbClr val="102535"/>
                </a:solidFill>
                <a:latin typeface="Arial"/>
                <a:cs typeface="Arial"/>
              </a:rPr>
              <a:t>Main Challenges with MPGD development:</a:t>
            </a:r>
            <a:endParaRPr lang="en-US" sz="4800">
              <a:solidFill>
                <a:srgbClr val="102535"/>
              </a:solidFill>
              <a:latin typeface="Arial"/>
              <a:cs typeface="Arial"/>
            </a:endParaRPr>
          </a:p>
          <a:p>
            <a:pPr marL="628650">
              <a:buAutoNum type="arabicPeriod"/>
            </a:pPr>
            <a:r>
              <a:rPr lang="en-US" sz="4800">
                <a:solidFill>
                  <a:srgbClr val="102535"/>
                </a:solidFill>
                <a:latin typeface="Arial"/>
                <a:cs typeface="Arial"/>
              </a:rPr>
              <a:t>GEMs are expensive</a:t>
            </a:r>
          </a:p>
          <a:p>
            <a:pPr marL="628650">
              <a:buAutoNum type="arabicPeriod"/>
            </a:pPr>
            <a:r>
              <a:rPr lang="en-US" sz="4800">
                <a:solidFill>
                  <a:srgbClr val="102535"/>
                </a:solidFill>
                <a:latin typeface="Arial"/>
                <a:cs typeface="Arial"/>
              </a:rPr>
              <a:t>Long lead times for prototyping </a:t>
            </a:r>
          </a:p>
          <a:p>
            <a:pPr marL="628650">
              <a:buAutoNum type="arabicPeriod"/>
            </a:pPr>
            <a:r>
              <a:rPr lang="en-US" sz="4800">
                <a:solidFill>
                  <a:srgbClr val="102535"/>
                </a:solidFill>
                <a:latin typeface="Arial"/>
                <a:cs typeface="Arial"/>
              </a:rPr>
              <a:t>Scarce expertise in design and manufacture  </a:t>
            </a:r>
          </a:p>
          <a:p>
            <a:pPr>
              <a:buAutoNum type="arabicPeriod"/>
            </a:pPr>
            <a:endParaRPr lang="en-US" sz="4800">
              <a:solidFill>
                <a:srgbClr val="102535"/>
              </a:solidFill>
              <a:latin typeface="Arial"/>
              <a:cs typeface="Arial"/>
            </a:endParaRPr>
          </a:p>
          <a:p>
            <a:r>
              <a:rPr lang="en-US" sz="4800" b="1">
                <a:solidFill>
                  <a:srgbClr val="102535"/>
                </a:solidFill>
                <a:latin typeface="Arial"/>
                <a:cs typeface="Arial"/>
              </a:rPr>
              <a:t>Initiative between University of Adelaide, Australian National University and Queen Mary University London to create 3D printed mesh structures as a gain stage</a:t>
            </a:r>
            <a:endParaRPr lang="en-US" sz="4800"/>
          </a:p>
        </p:txBody>
      </p:sp>
      <p:pic>
        <p:nvPicPr>
          <p:cNvPr id="6" name="Picture 5" descr="A person standing in front of a sign&#10;&#10;AI-generated content may be incorrect.">
            <a:extLst>
              <a:ext uri="{FF2B5EF4-FFF2-40B4-BE49-F238E27FC236}">
                <a16:creationId xmlns:a16="http://schemas.microsoft.com/office/drawing/2014/main" id="{AABD3828-AF5C-DAAA-0B52-C5C80CC219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9771" r="23711" b="382"/>
          <a:stretch>
            <a:fillRect/>
          </a:stretch>
        </p:blipFill>
        <p:spPr>
          <a:xfrm>
            <a:off x="14446391" y="4072742"/>
            <a:ext cx="2168804" cy="2669052"/>
          </a:xfrm>
          <a:prstGeom prst="rect">
            <a:avLst/>
          </a:prstGeom>
        </p:spPr>
      </p:pic>
      <p:pic>
        <p:nvPicPr>
          <p:cNvPr id="7" name="Picture 6" descr="Dominic ">
            <a:extLst>
              <a:ext uri="{FF2B5EF4-FFF2-40B4-BE49-F238E27FC236}">
                <a16:creationId xmlns:a16="http://schemas.microsoft.com/office/drawing/2014/main" id="{4A29A4D6-51AB-454F-D254-AAA9ACE898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8890" y="3966795"/>
            <a:ext cx="2027532" cy="2676416"/>
          </a:xfrm>
          <a:prstGeom prst="rect">
            <a:avLst/>
          </a:prstGeom>
        </p:spPr>
      </p:pic>
      <p:pic>
        <p:nvPicPr>
          <p:cNvPr id="8" name="Picture 7" descr="A person wearing glasses and smiling&#10;&#10;AI-generated content may be incorrect.">
            <a:extLst>
              <a:ext uri="{FF2B5EF4-FFF2-40B4-BE49-F238E27FC236}">
                <a16:creationId xmlns:a16="http://schemas.microsoft.com/office/drawing/2014/main" id="{52CB4579-F849-E14F-88B9-3FB7DAE552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93764" y="3971501"/>
            <a:ext cx="1770130" cy="2667000"/>
          </a:xfrm>
          <a:prstGeom prst="rect">
            <a:avLst/>
          </a:prstGeom>
        </p:spPr>
      </p:pic>
      <p:sp>
        <p:nvSpPr>
          <p:cNvPr id="9" name="TextBox 9">
            <a:extLst>
              <a:ext uri="{FF2B5EF4-FFF2-40B4-BE49-F238E27FC236}">
                <a16:creationId xmlns:a16="http://schemas.microsoft.com/office/drawing/2014/main" id="{E9CA6493-9A94-5AE6-E322-0AAB039B7467}"/>
              </a:ext>
            </a:extLst>
          </p:cNvPr>
          <p:cNvSpPr txBox="1"/>
          <p:nvPr/>
        </p:nvSpPr>
        <p:spPr>
          <a:xfrm>
            <a:off x="13929867" y="6730534"/>
            <a:ext cx="3213930" cy="92333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b="1"/>
              <a:t>Alasdair McLean</a:t>
            </a:r>
            <a:endParaRPr lang="en-US"/>
          </a:p>
          <a:p>
            <a:pPr algn="ctr"/>
            <a:r>
              <a:rPr lang="en-US" sz="1800"/>
              <a:t>Adelaide University</a:t>
            </a:r>
          </a:p>
          <a:p>
            <a:pPr algn="ctr"/>
            <a:endParaRPr lang="en-US" sz="1800"/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EDB02EF4-C55D-65B0-45A4-D5DACA0D064E}"/>
              </a:ext>
            </a:extLst>
          </p:cNvPr>
          <p:cNvSpPr txBox="1"/>
          <p:nvPr/>
        </p:nvSpPr>
        <p:spPr>
          <a:xfrm>
            <a:off x="17281386" y="6630018"/>
            <a:ext cx="3504685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b="1"/>
              <a:t>Robert Renz Marcelo Gregorio</a:t>
            </a:r>
            <a:endParaRPr lang="en-US"/>
          </a:p>
          <a:p>
            <a:pPr algn="ctr"/>
            <a:r>
              <a:rPr lang="en-US" sz="1800"/>
              <a:t>Australian National University 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99AA8D7E-BD3F-D96D-C074-3806AB9E50FE}"/>
              </a:ext>
            </a:extLst>
          </p:cNvPr>
          <p:cNvSpPr txBox="1"/>
          <p:nvPr/>
        </p:nvSpPr>
        <p:spPr>
          <a:xfrm>
            <a:off x="20773911" y="6672491"/>
            <a:ext cx="3514543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b="1"/>
              <a:t>Dominic Howgill</a:t>
            </a:r>
            <a:endParaRPr lang="en-US"/>
          </a:p>
          <a:p>
            <a:pPr algn="ctr"/>
            <a:r>
              <a:rPr lang="en-US" sz="1800"/>
              <a:t>Queen Mary University London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8D8A0F-85E2-36B4-DB04-E8BA1849DF52}"/>
              </a:ext>
            </a:extLst>
          </p:cNvPr>
          <p:cNvSpPr txBox="1"/>
          <p:nvPr/>
        </p:nvSpPr>
        <p:spPr>
          <a:xfrm>
            <a:off x="14461635" y="3234111"/>
            <a:ext cx="7512358" cy="5924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50"/>
              <a:t>Initial R&amp;D group: </a:t>
            </a:r>
            <a:endParaRPr lang="en-US"/>
          </a:p>
        </p:txBody>
      </p:sp>
      <p:pic>
        <p:nvPicPr>
          <p:cNvPr id="5" name="Picture 4" descr="A person wearing glasses and a brown shirt&#10;&#10;AI-generated content may be incorrect.">
            <a:extLst>
              <a:ext uri="{FF2B5EF4-FFF2-40B4-BE49-F238E27FC236}">
                <a16:creationId xmlns:a16="http://schemas.microsoft.com/office/drawing/2014/main" id="{EB40BD0B-AA29-5EE6-F644-9131B40C29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27008" y="9226236"/>
            <a:ext cx="2139303" cy="2139635"/>
          </a:xfrm>
          <a:prstGeom prst="rect">
            <a:avLst/>
          </a:prstGeom>
        </p:spPr>
      </p:pic>
      <p:sp>
        <p:nvSpPr>
          <p:cNvPr id="12" name="TextBox 10">
            <a:extLst>
              <a:ext uri="{FF2B5EF4-FFF2-40B4-BE49-F238E27FC236}">
                <a16:creationId xmlns:a16="http://schemas.microsoft.com/office/drawing/2014/main" id="{D59EBD11-DDB9-A487-74C1-1171CFD62E05}"/>
              </a:ext>
            </a:extLst>
          </p:cNvPr>
          <p:cNvSpPr txBox="1"/>
          <p:nvPr/>
        </p:nvSpPr>
        <p:spPr>
          <a:xfrm>
            <a:off x="13746503" y="11354303"/>
            <a:ext cx="3504685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b="1"/>
              <a:t>Victoria Bashu</a:t>
            </a:r>
            <a:endParaRPr lang="en-US"/>
          </a:p>
          <a:p>
            <a:pPr algn="ctr"/>
            <a:r>
              <a:rPr lang="en-US" sz="1800"/>
              <a:t>Australian National University </a:t>
            </a:r>
          </a:p>
        </p:txBody>
      </p:sp>
      <p:pic>
        <p:nvPicPr>
          <p:cNvPr id="13" name="Picture 12" descr="A person wearing glasses and a plaid shirt&#10;&#10;AI-generated content may be incorrect.">
            <a:extLst>
              <a:ext uri="{FF2B5EF4-FFF2-40B4-BE49-F238E27FC236}">
                <a16:creationId xmlns:a16="http://schemas.microsoft.com/office/drawing/2014/main" id="{2F2FD1AA-0C81-59FD-C030-43CC984AD4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41914" y="9124872"/>
            <a:ext cx="2119195" cy="2260303"/>
          </a:xfrm>
          <a:prstGeom prst="rect">
            <a:avLst/>
          </a:prstGeom>
        </p:spPr>
      </p:pic>
      <p:pic>
        <p:nvPicPr>
          <p:cNvPr id="14" name="Picture 13" descr="A person sitting in front of a metal structure&#10;&#10;AI-generated content may be incorrect.">
            <a:extLst>
              <a:ext uri="{FF2B5EF4-FFF2-40B4-BE49-F238E27FC236}">
                <a16:creationId xmlns:a16="http://schemas.microsoft.com/office/drawing/2014/main" id="{257A8029-398C-B979-478C-5B1306C1F1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025840" y="9205367"/>
            <a:ext cx="2139304" cy="2139634"/>
          </a:xfrm>
          <a:prstGeom prst="rect">
            <a:avLst/>
          </a:prstGeom>
        </p:spPr>
      </p:pic>
      <p:sp>
        <p:nvSpPr>
          <p:cNvPr id="15" name="TextBox 10">
            <a:extLst>
              <a:ext uri="{FF2B5EF4-FFF2-40B4-BE49-F238E27FC236}">
                <a16:creationId xmlns:a16="http://schemas.microsoft.com/office/drawing/2014/main" id="{567E6F52-2E45-9923-3F02-780A7CB82248}"/>
              </a:ext>
            </a:extLst>
          </p:cNvPr>
          <p:cNvSpPr txBox="1"/>
          <p:nvPr/>
        </p:nvSpPr>
        <p:spPr>
          <a:xfrm>
            <a:off x="17346637" y="11334258"/>
            <a:ext cx="3504685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b="1"/>
              <a:t>Lindsey Bignell</a:t>
            </a:r>
            <a:endParaRPr lang="en-US"/>
          </a:p>
          <a:p>
            <a:pPr algn="ctr"/>
            <a:r>
              <a:rPr lang="en-US" sz="1800"/>
              <a:t>Australian National University </a:t>
            </a:r>
          </a:p>
        </p:txBody>
      </p:sp>
      <p:sp>
        <p:nvSpPr>
          <p:cNvPr id="16" name="TextBox 10">
            <a:extLst>
              <a:ext uri="{FF2B5EF4-FFF2-40B4-BE49-F238E27FC236}">
                <a16:creationId xmlns:a16="http://schemas.microsoft.com/office/drawing/2014/main" id="{19D086FD-8DBA-0BEC-CCB2-2F132CFE5AE3}"/>
              </a:ext>
            </a:extLst>
          </p:cNvPr>
          <p:cNvSpPr txBox="1"/>
          <p:nvPr/>
        </p:nvSpPr>
        <p:spPr>
          <a:xfrm>
            <a:off x="20763715" y="11374523"/>
            <a:ext cx="3504685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b="1"/>
              <a:t>Gregory Lane</a:t>
            </a:r>
            <a:endParaRPr lang="en-US"/>
          </a:p>
          <a:p>
            <a:pPr algn="ctr"/>
            <a:r>
              <a:rPr lang="en-US" sz="1800"/>
              <a:t>Australian National University 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3255939-2EF0-8A80-A904-8031A38972CB}"/>
              </a:ext>
            </a:extLst>
          </p:cNvPr>
          <p:cNvSpPr txBox="1"/>
          <p:nvPr/>
        </p:nvSpPr>
        <p:spPr>
          <a:xfrm>
            <a:off x="14463947" y="8320251"/>
            <a:ext cx="7512358" cy="5924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50"/>
              <a:t>Growing R&amp;D group: </a:t>
            </a:r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906BB6-243E-2C22-7BEB-780A90B6EF0A}"/>
              </a:ext>
            </a:extLst>
          </p:cNvPr>
          <p:cNvSpPr txBox="1"/>
          <p:nvPr/>
        </p:nvSpPr>
        <p:spPr>
          <a:xfrm>
            <a:off x="14265259" y="12361031"/>
            <a:ext cx="7512358" cy="5924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50"/>
              <a:t>Open to growing collaboration...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675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763E68-1F1E-56CC-7137-5FE22E046A5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140877" y="6112932"/>
            <a:ext cx="18492230" cy="3623735"/>
          </a:xfrm>
        </p:spPr>
        <p:txBody>
          <a:bodyPr/>
          <a:lstStyle/>
          <a:p>
            <a:r>
              <a:rPr lang="en-US">
                <a:latin typeface="Arial"/>
                <a:cs typeface="Arial"/>
              </a:rPr>
              <a:t>Motivation </a:t>
            </a:r>
            <a:endParaRPr lang="en-US" sz="6600"/>
          </a:p>
          <a:p>
            <a:r>
              <a:rPr lang="en-US" sz="5400" b="0">
                <a:latin typeface="Arial"/>
                <a:cs typeface="Arial"/>
              </a:rPr>
              <a:t>Micromesh Structures for Negative Ion Gases</a:t>
            </a:r>
            <a:endParaRPr lang="en-US" sz="5400" b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C918A4-96CD-F606-83AC-F892F24BD76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329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5DA2A-C91B-8FDC-53DF-A9EAC5B28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2627" y="576790"/>
            <a:ext cx="21345989" cy="2114550"/>
          </a:xfrm>
        </p:spPr>
        <p:txBody>
          <a:bodyPr/>
          <a:lstStyle/>
          <a:p>
            <a:r>
              <a:rPr lang="en-US" sz="8000"/>
              <a:t>LARD: Concept of a "Hot-Swappable" Detector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3C1082-3148-0BDF-9277-00118E810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98435" y="2935397"/>
            <a:ext cx="21345989" cy="7011449"/>
          </a:xfrm>
        </p:spPr>
        <p:txBody>
          <a:bodyPr/>
          <a:lstStyle/>
          <a:p>
            <a:pPr marL="171450" indent="0">
              <a:buNone/>
            </a:pPr>
            <a:r>
              <a:rPr lang="en-US" sz="5400" b="1">
                <a:solidFill>
                  <a:srgbClr val="102535"/>
                </a:solidFill>
                <a:latin typeface="Arial"/>
                <a:cs typeface="Arial"/>
              </a:rPr>
              <a:t>3D printed parts: </a:t>
            </a:r>
            <a:endParaRPr lang="en-US" sz="5400">
              <a:solidFill>
                <a:srgbClr val="102535"/>
              </a:solidFill>
              <a:latin typeface="Arial"/>
              <a:cs typeface="Arial"/>
            </a:endParaRPr>
          </a:p>
          <a:p>
            <a:pPr marL="571500" indent="-457200">
              <a:buFont typeface="Arial,Sans-Serif" panose="020B0604020202020204" pitchFamily="34" charset="0"/>
              <a:buChar char="•"/>
            </a:pPr>
            <a:r>
              <a:rPr lang="en-US" sz="5400">
                <a:solidFill>
                  <a:srgbClr val="102535"/>
                </a:solidFill>
                <a:latin typeface="Arial"/>
                <a:cs typeface="Arial"/>
              </a:rPr>
              <a:t>Mounting frame (x2)</a:t>
            </a:r>
          </a:p>
          <a:p>
            <a:pPr marL="571500" indent="-457200">
              <a:buFont typeface="Arial,Sans-Serif" panose="020B0604020202020204" pitchFamily="34" charset="0"/>
              <a:buChar char="•"/>
            </a:pPr>
            <a:r>
              <a:rPr lang="en-US" sz="5400">
                <a:solidFill>
                  <a:srgbClr val="102535"/>
                </a:solidFill>
                <a:latin typeface="Arial"/>
                <a:cs typeface="Arial"/>
              </a:rPr>
              <a:t>Gap structure</a:t>
            </a:r>
          </a:p>
          <a:p>
            <a:pPr marL="571500" indent="-457200">
              <a:buFont typeface="Arial,Sans-Serif" panose="020B0604020202020204" pitchFamily="34" charset="0"/>
              <a:buChar char="•"/>
            </a:pPr>
            <a:endParaRPr lang="en-US" sz="5400">
              <a:solidFill>
                <a:srgbClr val="102535"/>
              </a:solidFill>
              <a:latin typeface="Arial"/>
              <a:cs typeface="Arial"/>
            </a:endParaRPr>
          </a:p>
          <a:p>
            <a:pPr marL="171450" indent="0">
              <a:buNone/>
            </a:pPr>
            <a:r>
              <a:rPr lang="en-US" sz="5400" b="1">
                <a:solidFill>
                  <a:srgbClr val="102535"/>
                </a:solidFill>
                <a:latin typeface="Arial"/>
                <a:cs typeface="Arial"/>
              </a:rPr>
              <a:t>Conductive mesh between layers for biasing</a:t>
            </a:r>
            <a:endParaRPr lang="en-US" sz="5400">
              <a:solidFill>
                <a:srgbClr val="102535"/>
              </a:solidFill>
              <a:latin typeface="Arial"/>
              <a:cs typeface="Arial"/>
            </a:endParaRPr>
          </a:p>
          <a:p>
            <a:endParaRPr lang="en-US" sz="88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CA01A0-FE81-DE88-4F1B-A4275E78C7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2304" y="8371378"/>
            <a:ext cx="13551994" cy="4168695"/>
          </a:xfrm>
          <a:prstGeom prst="rect">
            <a:avLst/>
          </a:prstGeom>
        </p:spPr>
      </p:pic>
      <p:pic>
        <p:nvPicPr>
          <p:cNvPr id="6" name="Picture 5" descr="A white square with black text&#10;&#10;AI-generated content may be incorrect.">
            <a:extLst>
              <a:ext uri="{FF2B5EF4-FFF2-40B4-BE49-F238E27FC236}">
                <a16:creationId xmlns:a16="http://schemas.microsoft.com/office/drawing/2014/main" id="{F7A48EB6-9A81-2899-D160-27B53855DD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0025" y="2467371"/>
            <a:ext cx="4203998" cy="3995330"/>
          </a:xfrm>
          <a:prstGeom prst="rect">
            <a:avLst/>
          </a:prstGeom>
        </p:spPr>
      </p:pic>
      <p:pic>
        <p:nvPicPr>
          <p:cNvPr id="7" name="Picture 6" descr="A white square grid with small squares&#10;&#10;AI-generated content may be incorrect.">
            <a:extLst>
              <a:ext uri="{FF2B5EF4-FFF2-40B4-BE49-F238E27FC236}">
                <a16:creationId xmlns:a16="http://schemas.microsoft.com/office/drawing/2014/main" id="{1FD501E4-86EA-9B72-E2EB-2658783E8E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69150" y="2455148"/>
            <a:ext cx="4198629" cy="39863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02E3A11-AF30-9C45-B3A1-7EE4E89977B2}"/>
              </a:ext>
            </a:extLst>
          </p:cNvPr>
          <p:cNvSpPr txBox="1"/>
          <p:nvPr/>
        </p:nvSpPr>
        <p:spPr>
          <a:xfrm>
            <a:off x="8380341" y="2537086"/>
            <a:ext cx="3437239" cy="5924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50"/>
              <a:t>Mounting Frame 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193687-5DBC-2008-A729-33B92810842A}"/>
              </a:ext>
            </a:extLst>
          </p:cNvPr>
          <p:cNvSpPr txBox="1"/>
          <p:nvPr/>
        </p:nvSpPr>
        <p:spPr>
          <a:xfrm>
            <a:off x="17456926" y="2475538"/>
            <a:ext cx="3437239" cy="5924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50"/>
              <a:t>Gap structure</a:t>
            </a:r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806B5420-7E7A-737F-D291-F1067FDFEBC9}"/>
              </a:ext>
            </a:extLst>
          </p:cNvPr>
          <p:cNvSpPr/>
          <p:nvPr/>
        </p:nvSpPr>
        <p:spPr>
          <a:xfrm>
            <a:off x="18819740" y="8783588"/>
            <a:ext cx="290439" cy="1175429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A951BB-B552-82D4-A016-C7AB1E542259}"/>
              </a:ext>
            </a:extLst>
          </p:cNvPr>
          <p:cNvSpPr txBox="1"/>
          <p:nvPr/>
        </p:nvSpPr>
        <p:spPr>
          <a:xfrm>
            <a:off x="19179686" y="9074698"/>
            <a:ext cx="1772094" cy="5924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50"/>
              <a:t>"Bread"</a:t>
            </a:r>
            <a:endParaRPr lang="en-US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0D52F8A7-0FB6-0503-0AFC-E16161EED91B}"/>
              </a:ext>
            </a:extLst>
          </p:cNvPr>
          <p:cNvSpPr/>
          <p:nvPr/>
        </p:nvSpPr>
        <p:spPr>
          <a:xfrm>
            <a:off x="18805311" y="10182849"/>
            <a:ext cx="388054" cy="654774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2503B7-1B03-E616-5D49-BA4B1E4C3A38}"/>
              </a:ext>
            </a:extLst>
          </p:cNvPr>
          <p:cNvSpPr txBox="1"/>
          <p:nvPr/>
        </p:nvSpPr>
        <p:spPr>
          <a:xfrm>
            <a:off x="19180636" y="11303752"/>
            <a:ext cx="1772094" cy="5924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50"/>
              <a:t>"Bread"</a:t>
            </a: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74406F-7E3A-8FD1-D4B6-6230865AB362}"/>
              </a:ext>
            </a:extLst>
          </p:cNvPr>
          <p:cNvSpPr txBox="1"/>
          <p:nvPr/>
        </p:nvSpPr>
        <p:spPr>
          <a:xfrm>
            <a:off x="19196916" y="10213631"/>
            <a:ext cx="1772094" cy="5924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50"/>
              <a:t>"Meat"</a:t>
            </a:r>
            <a:endParaRPr lang="en-US"/>
          </a:p>
        </p:txBody>
      </p:sp>
      <p:pic>
        <p:nvPicPr>
          <p:cNvPr id="12" name="Picture 11" descr="A cheeseburger with a bun&#10;&#10;AI-generated content may be incorrect.">
            <a:extLst>
              <a:ext uri="{FF2B5EF4-FFF2-40B4-BE49-F238E27FC236}">
                <a16:creationId xmlns:a16="http://schemas.microsoft.com/office/drawing/2014/main" id="{A76D443F-5D51-26C3-CEE3-D24096AA5C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45741" y="9761200"/>
            <a:ext cx="2133271" cy="2133600"/>
          </a:xfrm>
          <a:prstGeom prst="rect">
            <a:avLst/>
          </a:prstGeom>
        </p:spPr>
      </p:pic>
      <p:sp>
        <p:nvSpPr>
          <p:cNvPr id="17" name="Arrow: Left-Right 16">
            <a:extLst>
              <a:ext uri="{FF2B5EF4-FFF2-40B4-BE49-F238E27FC236}">
                <a16:creationId xmlns:a16="http://schemas.microsoft.com/office/drawing/2014/main" id="{7FC09282-13D2-787D-5FBE-FA52A362CB8E}"/>
              </a:ext>
            </a:extLst>
          </p:cNvPr>
          <p:cNvSpPr/>
          <p:nvPr/>
        </p:nvSpPr>
        <p:spPr>
          <a:xfrm rot="1140000">
            <a:off x="20802165" y="10153807"/>
            <a:ext cx="1658535" cy="605299"/>
          </a:xfrm>
          <a:prstGeom prst="leftRightArrow">
            <a:avLst/>
          </a:prstGeom>
          <a:noFill/>
          <a:ln w="63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68E08EF6-AD44-E864-D512-87D500BCAF0E}"/>
              </a:ext>
            </a:extLst>
          </p:cNvPr>
          <p:cNvSpPr/>
          <p:nvPr/>
        </p:nvSpPr>
        <p:spPr>
          <a:xfrm>
            <a:off x="18821182" y="11012641"/>
            <a:ext cx="290439" cy="1175429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BFA0EA-5694-057C-62C3-E8105D4B0FAE}"/>
              </a:ext>
            </a:extLst>
          </p:cNvPr>
          <p:cNvSpPr txBox="1"/>
          <p:nvPr/>
        </p:nvSpPr>
        <p:spPr>
          <a:xfrm>
            <a:off x="21766902" y="9638028"/>
            <a:ext cx="3294762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/>
              <a:t>Burger analogy</a:t>
            </a:r>
          </a:p>
        </p:txBody>
      </p:sp>
    </p:spTree>
    <p:extLst>
      <p:ext uri="{BB962C8B-B14F-4D97-AF65-F5344CB8AC3E}">
        <p14:creationId xmlns:p14="http://schemas.microsoft.com/office/powerpoint/2010/main" val="4464799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3ED54-8419-6F21-76EF-3316483CD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2627" y="820847"/>
            <a:ext cx="21345989" cy="2114550"/>
          </a:xfrm>
        </p:spPr>
        <p:txBody>
          <a:bodyPr/>
          <a:lstStyle/>
          <a:p>
            <a:r>
              <a:rPr lang="en-US" sz="11050"/>
              <a:t>LARD V2 Prototype</a:t>
            </a:r>
            <a:endParaRPr lang="en-US"/>
          </a:p>
        </p:txBody>
      </p:sp>
      <p:pic>
        <p:nvPicPr>
          <p:cNvPr id="5" name="Content Placeholder 3" descr="A white square with blue squares&#10;&#10;AI-generated content may be incorrect.">
            <a:extLst>
              <a:ext uri="{FF2B5EF4-FFF2-40B4-BE49-F238E27FC236}">
                <a16:creationId xmlns:a16="http://schemas.microsoft.com/office/drawing/2014/main" id="{8E314751-32BD-C718-0973-E8C24F5CFE9A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46" y="4187347"/>
            <a:ext cx="8434741" cy="5224717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2A223DD8-355D-6FBF-D250-B1DE34BBEB29}"/>
              </a:ext>
            </a:extLst>
          </p:cNvPr>
          <p:cNvSpPr/>
          <p:nvPr/>
        </p:nvSpPr>
        <p:spPr>
          <a:xfrm>
            <a:off x="7821219" y="2768148"/>
            <a:ext cx="1806219" cy="326127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" name="Picture 7" descr="A close-up of a device&#10;&#10;AI-generated content may be incorrect.">
            <a:extLst>
              <a:ext uri="{FF2B5EF4-FFF2-40B4-BE49-F238E27FC236}">
                <a16:creationId xmlns:a16="http://schemas.microsoft.com/office/drawing/2014/main" id="{4D35B646-2483-85FF-9E11-350ADBA5D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7879" y="3009342"/>
            <a:ext cx="4554873" cy="3288023"/>
          </a:xfrm>
          <a:prstGeom prst="rect">
            <a:avLst/>
          </a:prstGeom>
        </p:spPr>
      </p:pic>
      <p:pic>
        <p:nvPicPr>
          <p:cNvPr id="9" name="Picture 8" descr="A hand in a glove holding a white square with holes&#10;&#10;AI-generated content may be incorrect.">
            <a:extLst>
              <a:ext uri="{FF2B5EF4-FFF2-40B4-BE49-F238E27FC236}">
                <a16:creationId xmlns:a16="http://schemas.microsoft.com/office/drawing/2014/main" id="{E0B3ECFC-5776-B57C-A0A5-A3121B29EDA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291" t="26453" r="23259" b="19641"/>
          <a:stretch>
            <a:fillRect/>
          </a:stretch>
        </p:blipFill>
        <p:spPr>
          <a:xfrm>
            <a:off x="8731078" y="3953722"/>
            <a:ext cx="5111133" cy="59782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558FC1-62E8-EA92-9C3D-2B11B0B5837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6726" r="11145" b="23958"/>
          <a:stretch>
            <a:fillRect/>
          </a:stretch>
        </p:blipFill>
        <p:spPr>
          <a:xfrm>
            <a:off x="15286937" y="3010035"/>
            <a:ext cx="3640792" cy="32709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DD4F383-04E1-C0C1-A093-BFD68D03B790}"/>
              </a:ext>
            </a:extLst>
          </p:cNvPr>
          <p:cNvSpPr txBox="1"/>
          <p:nvPr/>
        </p:nvSpPr>
        <p:spPr>
          <a:xfrm>
            <a:off x="14829732" y="1942611"/>
            <a:ext cx="854458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800" b="1"/>
              <a:t>Manufacturing procedure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7BFA84-1525-A13A-F360-328878DFA15F}"/>
              </a:ext>
            </a:extLst>
          </p:cNvPr>
          <p:cNvSpPr txBox="1"/>
          <p:nvPr/>
        </p:nvSpPr>
        <p:spPr>
          <a:xfrm>
            <a:off x="14826698" y="6792336"/>
            <a:ext cx="9002451" cy="67403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 dirty="0"/>
              <a:t>High-precision 3D printing capability:</a:t>
            </a:r>
          </a:p>
          <a:p>
            <a:pPr marL="457200" indent="-457200">
              <a:buFont typeface="Arial"/>
              <a:buChar char="•"/>
            </a:pPr>
            <a:r>
              <a:rPr lang="en-US" sz="3600" dirty="0"/>
              <a:t>500 µm thickness (scope to go thinner)</a:t>
            </a:r>
          </a:p>
          <a:p>
            <a:pPr marL="457200" indent="-457200">
              <a:buFont typeface="Arial"/>
              <a:buChar char="•"/>
            </a:pPr>
            <a:r>
              <a:rPr lang="en-US" sz="3600" dirty="0"/>
              <a:t>Single pass printing to </a:t>
            </a:r>
            <a:r>
              <a:rPr lang="en-US" sz="3600" dirty="0" err="1"/>
              <a:t>maximise</a:t>
            </a:r>
            <a:r>
              <a:rPr lang="en-US" sz="3600" dirty="0"/>
              <a:t> support structure transparency </a:t>
            </a:r>
          </a:p>
          <a:p>
            <a:pPr marL="457200" indent="-457200">
              <a:buFont typeface="Arial"/>
              <a:buChar char="•"/>
            </a:pPr>
            <a:endParaRPr lang="en-US" sz="3600"/>
          </a:p>
          <a:p>
            <a:r>
              <a:rPr lang="en-US" sz="3600" b="1" dirty="0"/>
              <a:t>Mesh tensioning jig: </a:t>
            </a:r>
          </a:p>
          <a:p>
            <a:pPr marL="457200" indent="-457200">
              <a:buFont typeface="Arial"/>
              <a:buChar char="•"/>
            </a:pPr>
            <a:r>
              <a:rPr lang="en-US" sz="3600" dirty="0"/>
              <a:t>Techniques developed by University of Melbourne (Prof. Martin </a:t>
            </a:r>
            <a:r>
              <a:rPr lang="en-US" sz="3600" dirty="0" err="1"/>
              <a:t>Sevior's</a:t>
            </a:r>
            <a:r>
              <a:rPr lang="en-US" sz="3600" dirty="0"/>
              <a:t> Group)</a:t>
            </a:r>
          </a:p>
          <a:p>
            <a:pPr marL="457200" indent="-457200">
              <a:buFont typeface="Arial"/>
              <a:buChar char="•"/>
            </a:pPr>
            <a:r>
              <a:rPr lang="en-US" sz="3600" dirty="0"/>
              <a:t>x/y axis tensioning works better than the drum design</a:t>
            </a:r>
          </a:p>
          <a:p>
            <a:endParaRPr lang="en-US" sz="36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F8790F-4843-3198-0A37-56647644BDD3}"/>
              </a:ext>
            </a:extLst>
          </p:cNvPr>
          <p:cNvSpPr txBox="1"/>
          <p:nvPr/>
        </p:nvSpPr>
        <p:spPr>
          <a:xfrm>
            <a:off x="1003012" y="10311717"/>
            <a:ext cx="12965337" cy="10926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50"/>
              <a:t>CAD model of LARDs V2 Prototype (left) and fully assembled prototype (right)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6705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58E90A75-BA2A-817D-157F-E7D74999C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0561" y="6579884"/>
            <a:ext cx="8304667" cy="63511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E2603E-FB69-B579-777B-941BF0C0F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27" y="274369"/>
            <a:ext cx="21345989" cy="2114550"/>
          </a:xfrm>
        </p:spPr>
        <p:txBody>
          <a:bodyPr/>
          <a:lstStyle/>
          <a:p>
            <a:r>
              <a:rPr lang="en-US" sz="8800"/>
              <a:t>LARDs: Performance Testing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4224DB-8A27-6E50-3AF5-95B854418548}"/>
              </a:ext>
            </a:extLst>
          </p:cNvPr>
          <p:cNvSpPr txBox="1"/>
          <p:nvPr/>
        </p:nvSpPr>
        <p:spPr>
          <a:xfrm>
            <a:off x="16829648" y="13156630"/>
            <a:ext cx="5143631" cy="523220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/>
              <a:t>Signal Amplitude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6063C9-5161-EDD2-C85E-06A0791BFA0C}"/>
              </a:ext>
            </a:extLst>
          </p:cNvPr>
          <p:cNvSpPr txBox="1"/>
          <p:nvPr/>
        </p:nvSpPr>
        <p:spPr>
          <a:xfrm rot="-5400000">
            <a:off x="10481662" y="7327199"/>
            <a:ext cx="2006731" cy="523220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/>
              <a:t>Counts (#)</a:t>
            </a:r>
          </a:p>
        </p:txBody>
      </p:sp>
      <p:pic>
        <p:nvPicPr>
          <p:cNvPr id="11" name="Picture 10" descr="A graph of a graph&#10;&#10;AI-generated content may be incorrect.">
            <a:extLst>
              <a:ext uri="{FF2B5EF4-FFF2-40B4-BE49-F238E27FC236}">
                <a16:creationId xmlns:a16="http://schemas.microsoft.com/office/drawing/2014/main" id="{2201B83D-8F49-F41E-2DCB-5D9D711E3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72" y="6148884"/>
            <a:ext cx="9406232" cy="73876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945434-AF75-62FE-C65D-1EE2BF17F3C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3585" r="-259" b="16001"/>
          <a:stretch>
            <a:fillRect/>
          </a:stretch>
        </p:blipFill>
        <p:spPr>
          <a:xfrm>
            <a:off x="16485827" y="271247"/>
            <a:ext cx="7470273" cy="5871851"/>
          </a:xfrm>
          <a:prstGeom prst="rect">
            <a:avLst/>
          </a:prstGeom>
        </p:spPr>
      </p:pic>
      <p:pic>
        <p:nvPicPr>
          <p:cNvPr id="5" name="Picture 4" descr="A person wearing glasses and a brown shirt&#10;&#10;AI-generated content may be incorrect.">
            <a:extLst>
              <a:ext uri="{FF2B5EF4-FFF2-40B4-BE49-F238E27FC236}">
                <a16:creationId xmlns:a16="http://schemas.microsoft.com/office/drawing/2014/main" id="{76C6EB08-C3A3-7F30-ADD1-B6DDE60943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78615" y="8702706"/>
            <a:ext cx="3144720" cy="3064760"/>
          </a:xfrm>
          <a:prstGeom prst="rect">
            <a:avLst/>
          </a:prstGeom>
          <a:effectLst>
            <a:outerShdw blurRad="165100" dist="101600" dir="2700000">
              <a:srgbClr val="000000">
                <a:alpha val="4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0AE15B-C597-0BA0-A1C4-A703000A6A59}"/>
              </a:ext>
            </a:extLst>
          </p:cNvPr>
          <p:cNvSpPr txBox="1"/>
          <p:nvPr/>
        </p:nvSpPr>
        <p:spPr>
          <a:xfrm>
            <a:off x="20769861" y="11931041"/>
            <a:ext cx="3737850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/>
              <a:t>Performance testing and analysis by V. Bashu (PhD candidate, ANU) 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8AE81-AC60-A9AA-E9AC-753A60C136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9228" y="2121387"/>
            <a:ext cx="13242331" cy="7132117"/>
          </a:xfrm>
        </p:spPr>
        <p:txBody>
          <a:bodyPr/>
          <a:lstStyle/>
          <a:p>
            <a:pPr>
              <a:buChar char="•"/>
            </a:pPr>
            <a:r>
              <a:rPr lang="en-US" sz="5400"/>
              <a:t>First light testing with alpha source </a:t>
            </a:r>
            <a:endParaRPr lang="en-US"/>
          </a:p>
          <a:p>
            <a:pPr>
              <a:buChar char="•"/>
            </a:pPr>
            <a:r>
              <a:rPr lang="en-US" sz="5400"/>
              <a:t>"easy" gas target (40 Torr CF4)</a:t>
            </a:r>
          </a:p>
          <a:p>
            <a:pPr>
              <a:buChar char="•"/>
            </a:pPr>
            <a:r>
              <a:rPr lang="en-US" sz="5400"/>
              <a:t>Good agreement with SRIM simulations </a:t>
            </a:r>
          </a:p>
          <a:p>
            <a:pPr>
              <a:buChar char="•"/>
            </a:pPr>
            <a:r>
              <a:rPr lang="en-US" sz="5400"/>
              <a:t>Estimated gain ~ 50 (set to go higher)</a:t>
            </a:r>
          </a:p>
        </p:txBody>
      </p:sp>
      <p:pic>
        <p:nvPicPr>
          <p:cNvPr id="10" name="Picture 9" descr="A graph of a number of electronic stopping&#10;&#10;AI-generated content may be incorrect.">
            <a:extLst>
              <a:ext uri="{FF2B5EF4-FFF2-40B4-BE49-F238E27FC236}">
                <a16:creationId xmlns:a16="http://schemas.microsoft.com/office/drawing/2014/main" id="{B2F7E57A-A625-D633-8BBB-1C0BBE4DDE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0365" y="7254804"/>
            <a:ext cx="3285370" cy="216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6808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BD283-7651-998E-E7BD-01CDADFE1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703" y="6935"/>
            <a:ext cx="14357292" cy="2096714"/>
          </a:xfrm>
        </p:spPr>
        <p:txBody>
          <a:bodyPr/>
          <a:lstStyle/>
          <a:p>
            <a:r>
              <a:rPr lang="en-US" sz="11050"/>
              <a:t>LARDs: What's next?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B00242-FB3B-8A17-B641-297BC1B8D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9329" y="1874297"/>
            <a:ext cx="23119334" cy="6930097"/>
          </a:xfrm>
        </p:spPr>
        <p:txBody>
          <a:bodyPr/>
          <a:lstStyle/>
          <a:p>
            <a:pPr>
              <a:buAutoNum type="arabicPeriod"/>
            </a:pPr>
            <a:r>
              <a:rPr lang="en-US" sz="4400" b="1" dirty="0">
                <a:solidFill>
                  <a:srgbClr val="102535"/>
                </a:solidFill>
                <a:latin typeface="Arial"/>
                <a:ea typeface="+mn-lt"/>
                <a:cs typeface="Arial"/>
              </a:rPr>
              <a:t>Platform for fundamental micromesh MPGD research – thickness, hole width, pitch, </a:t>
            </a:r>
            <a:r>
              <a:rPr lang="en-US" sz="4400" b="1">
                <a:solidFill>
                  <a:srgbClr val="102535"/>
                </a:solidFill>
                <a:latin typeface="Arial"/>
                <a:ea typeface="+mn-lt"/>
                <a:cs typeface="Arial"/>
              </a:rPr>
              <a:t>geometry, mesh parameters etc...</a:t>
            </a:r>
            <a:endParaRPr lang="en-US" sz="4400" b="1" dirty="0">
              <a:solidFill>
                <a:srgbClr val="102535"/>
              </a:solidFill>
              <a:latin typeface="Arial"/>
              <a:cs typeface="Arial"/>
            </a:endParaRPr>
          </a:p>
          <a:p>
            <a:pPr>
              <a:buAutoNum type="arabicPeriod"/>
            </a:pPr>
            <a:r>
              <a:rPr lang="en-US" sz="4400" b="1">
                <a:solidFill>
                  <a:srgbClr val="102535"/>
                </a:solidFill>
                <a:latin typeface="Arial"/>
                <a:cs typeface="Arial"/>
              </a:rPr>
              <a:t>Comparison to industry standard GEM </a:t>
            </a:r>
          </a:p>
          <a:p>
            <a:pPr marL="628650">
              <a:buAutoNum type="arabicPeriod"/>
            </a:pPr>
            <a:r>
              <a:rPr lang="en-US" sz="4400" b="1" dirty="0">
                <a:solidFill>
                  <a:srgbClr val="102535"/>
                </a:solidFill>
                <a:latin typeface="Arial"/>
                <a:cs typeface="Arial"/>
              </a:rPr>
              <a:t>"Stack-ability" - can we replicate or improve the NI </a:t>
            </a:r>
            <a:r>
              <a:rPr lang="en-US" sz="4400" b="1" dirty="0" err="1">
                <a:solidFill>
                  <a:srgbClr val="102535"/>
                </a:solidFill>
                <a:latin typeface="Arial"/>
                <a:cs typeface="Arial"/>
              </a:rPr>
              <a:t>MMThGEM</a:t>
            </a:r>
            <a:r>
              <a:rPr lang="en-US" sz="4400" b="1" dirty="0">
                <a:solidFill>
                  <a:srgbClr val="102535"/>
                </a:solidFill>
                <a:latin typeface="Arial"/>
                <a:cs typeface="Arial"/>
              </a:rPr>
              <a:t> amplification results without the issue of the coarse hole structure?</a:t>
            </a:r>
          </a:p>
          <a:p>
            <a:pPr marL="628650">
              <a:buAutoNum type="arabicPeriod"/>
            </a:pPr>
            <a:r>
              <a:rPr lang="en-US" sz="4400" b="1">
                <a:solidFill>
                  <a:srgbClr val="102535"/>
                </a:solidFill>
                <a:latin typeface="Arial"/>
                <a:cs typeface="Arial"/>
              </a:rPr>
              <a:t>Scope for CYGNET implementation – highly scalable</a:t>
            </a:r>
          </a:p>
          <a:p>
            <a:pPr>
              <a:buAutoNum type="arabicPeriod"/>
            </a:pPr>
            <a:endParaRPr lang="en-US" sz="4400" b="1">
              <a:solidFill>
                <a:srgbClr val="102535"/>
              </a:solidFill>
              <a:latin typeface="Arial"/>
              <a:cs typeface="Arial"/>
            </a:endParaRPr>
          </a:p>
        </p:txBody>
      </p:sp>
      <p:pic>
        <p:nvPicPr>
          <p:cNvPr id="6" name="Picture 5" descr="A white hexagon pattern on a gray background&#10;&#10;AI-generated content may be incorrect.">
            <a:extLst>
              <a:ext uri="{FF2B5EF4-FFF2-40B4-BE49-F238E27FC236}">
                <a16:creationId xmlns:a16="http://schemas.microsoft.com/office/drawing/2014/main" id="{59E33414-7852-F787-76E4-3473F9086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886" y="7266940"/>
            <a:ext cx="2647749" cy="2590800"/>
          </a:xfrm>
          <a:prstGeom prst="rect">
            <a:avLst/>
          </a:prstGeom>
        </p:spPr>
      </p:pic>
      <p:pic>
        <p:nvPicPr>
          <p:cNvPr id="7" name="Picture 6" descr="A white square with black circles&#10;&#10;AI-generated content may be incorrect.">
            <a:extLst>
              <a:ext uri="{FF2B5EF4-FFF2-40B4-BE49-F238E27FC236}">
                <a16:creationId xmlns:a16="http://schemas.microsoft.com/office/drawing/2014/main" id="{3111C94E-F507-66D6-A7C2-0F5FBE1EA4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5071" y="7263430"/>
            <a:ext cx="2647749" cy="2590800"/>
          </a:xfrm>
          <a:prstGeom prst="rect">
            <a:avLst/>
          </a:prstGeom>
        </p:spPr>
      </p:pic>
      <p:pic>
        <p:nvPicPr>
          <p:cNvPr id="8" name="Picture 7" descr="A diagram of a gap structure&#10;&#10;AI-generated content may be incorrect.">
            <a:extLst>
              <a:ext uri="{FF2B5EF4-FFF2-40B4-BE49-F238E27FC236}">
                <a16:creationId xmlns:a16="http://schemas.microsoft.com/office/drawing/2014/main" id="{B5FEB85A-A713-1DDA-431B-B91F71E1ED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417" y="10047541"/>
            <a:ext cx="6441901" cy="3396018"/>
          </a:xfrm>
          <a:prstGeom prst="rect">
            <a:avLst/>
          </a:prstGeom>
        </p:spPr>
      </p:pic>
      <p:pic>
        <p:nvPicPr>
          <p:cNvPr id="10" name="Picture 9" descr="A diagram of a graph&#10;&#10;AI-generated content may be incorrect.">
            <a:extLst>
              <a:ext uri="{FF2B5EF4-FFF2-40B4-BE49-F238E27FC236}">
                <a16:creationId xmlns:a16="http://schemas.microsoft.com/office/drawing/2014/main" id="{A680A7A8-ECCA-8D0A-757B-EBF49E5B177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226" t="3509" r="8551" b="-877"/>
          <a:stretch>
            <a:fillRect/>
          </a:stretch>
        </p:blipFill>
        <p:spPr>
          <a:xfrm>
            <a:off x="7617526" y="8678456"/>
            <a:ext cx="6643448" cy="4138079"/>
          </a:xfrm>
          <a:prstGeom prst="rect">
            <a:avLst/>
          </a:prstGeom>
          <a:effectLst>
            <a:outerShdw blurRad="165100" dist="101600" dir="2700000">
              <a:srgbClr val="000000">
                <a:alpha val="40000"/>
              </a:srgbClr>
            </a:outerShdw>
          </a:effec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BD288D1-90AD-94E4-C251-B069DCCE3F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30802" y="10371219"/>
            <a:ext cx="7028035" cy="2151159"/>
          </a:xfrm>
          <a:prstGeom prst="rect">
            <a:avLst/>
          </a:prstGeom>
        </p:spPr>
      </p:pic>
      <p:sp>
        <p:nvSpPr>
          <p:cNvPr id="28" name="Right Brace 27">
            <a:extLst>
              <a:ext uri="{FF2B5EF4-FFF2-40B4-BE49-F238E27FC236}">
                <a16:creationId xmlns:a16="http://schemas.microsoft.com/office/drawing/2014/main" id="{CA6EA955-40E1-7F5A-86E3-E9B7F82E172E}"/>
              </a:ext>
            </a:extLst>
          </p:cNvPr>
          <p:cNvSpPr/>
          <p:nvPr/>
        </p:nvSpPr>
        <p:spPr>
          <a:xfrm>
            <a:off x="22475729" y="11271682"/>
            <a:ext cx="257901" cy="394447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032DA1-2A95-3160-2417-E1E626B1B6DC}"/>
              </a:ext>
            </a:extLst>
          </p:cNvPr>
          <p:cNvSpPr txBox="1"/>
          <p:nvPr/>
        </p:nvSpPr>
        <p:spPr>
          <a:xfrm>
            <a:off x="22669568" y="11770845"/>
            <a:ext cx="2455401" cy="5924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50"/>
              <a:t>"Bread"</a:t>
            </a:r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CB18DE5-1A97-0E84-B836-A32C9447D8D9}"/>
              </a:ext>
            </a:extLst>
          </p:cNvPr>
          <p:cNvSpPr txBox="1"/>
          <p:nvPr/>
        </p:nvSpPr>
        <p:spPr>
          <a:xfrm>
            <a:off x="22737419" y="11172328"/>
            <a:ext cx="1934786" cy="5924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50"/>
              <a:t>"Meat"</a:t>
            </a:r>
            <a:endParaRPr lang="en-US"/>
          </a:p>
        </p:txBody>
      </p:sp>
      <p:sp>
        <p:nvSpPr>
          <p:cNvPr id="31" name="Right Brace 30">
            <a:extLst>
              <a:ext uri="{FF2B5EF4-FFF2-40B4-BE49-F238E27FC236}">
                <a16:creationId xmlns:a16="http://schemas.microsoft.com/office/drawing/2014/main" id="{D3B60BDC-B53B-9C28-926E-CD937E32268E}"/>
              </a:ext>
            </a:extLst>
          </p:cNvPr>
          <p:cNvSpPr/>
          <p:nvPr/>
        </p:nvSpPr>
        <p:spPr>
          <a:xfrm>
            <a:off x="22474809" y="11776171"/>
            <a:ext cx="257901" cy="540882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C3C3281-BF1D-352E-CBB5-560ECA0A9C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45874" y="8809731"/>
            <a:ext cx="7028035" cy="2151159"/>
          </a:xfrm>
          <a:prstGeom prst="rect">
            <a:avLst/>
          </a:prstGeom>
        </p:spPr>
      </p:pic>
      <p:sp>
        <p:nvSpPr>
          <p:cNvPr id="14" name="Right Brace 13">
            <a:extLst>
              <a:ext uri="{FF2B5EF4-FFF2-40B4-BE49-F238E27FC236}">
                <a16:creationId xmlns:a16="http://schemas.microsoft.com/office/drawing/2014/main" id="{BD342780-C05E-5751-ACA7-380EE137CACD}"/>
              </a:ext>
            </a:extLst>
          </p:cNvPr>
          <p:cNvSpPr/>
          <p:nvPr/>
        </p:nvSpPr>
        <p:spPr>
          <a:xfrm>
            <a:off x="22469394" y="9042985"/>
            <a:ext cx="257901" cy="540882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F4EC96-5DEA-3B5F-5C80-A92B4A3B8639}"/>
              </a:ext>
            </a:extLst>
          </p:cNvPr>
          <p:cNvSpPr txBox="1"/>
          <p:nvPr/>
        </p:nvSpPr>
        <p:spPr>
          <a:xfrm>
            <a:off x="22731927" y="9025043"/>
            <a:ext cx="2292709" cy="5924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50"/>
              <a:t>"Bread"</a:t>
            </a:r>
            <a:endParaRPr lang="en-US"/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1EBF0DFD-1D1F-8C2C-AF08-4421FB3C92A4}"/>
              </a:ext>
            </a:extLst>
          </p:cNvPr>
          <p:cNvSpPr/>
          <p:nvPr/>
        </p:nvSpPr>
        <p:spPr>
          <a:xfrm>
            <a:off x="22471234" y="9726459"/>
            <a:ext cx="257901" cy="394447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E40C3FE-E215-14CC-AACC-98F096779662}"/>
              </a:ext>
            </a:extLst>
          </p:cNvPr>
          <p:cNvSpPr txBox="1"/>
          <p:nvPr/>
        </p:nvSpPr>
        <p:spPr>
          <a:xfrm>
            <a:off x="22674661" y="10401717"/>
            <a:ext cx="2455401" cy="5924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50"/>
              <a:t>"Bread"</a:t>
            </a:r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AA6FA88-A203-3116-9254-BF46F21A29C6}"/>
              </a:ext>
            </a:extLst>
          </p:cNvPr>
          <p:cNvSpPr txBox="1"/>
          <p:nvPr/>
        </p:nvSpPr>
        <p:spPr>
          <a:xfrm>
            <a:off x="22732904" y="9627106"/>
            <a:ext cx="1934786" cy="5924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50"/>
              <a:t>"Meat"</a:t>
            </a:r>
            <a:endParaRPr lang="en-US"/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7BD732DA-61FB-1664-A609-92D957C7F716}"/>
              </a:ext>
            </a:extLst>
          </p:cNvPr>
          <p:cNvSpPr/>
          <p:nvPr/>
        </p:nvSpPr>
        <p:spPr>
          <a:xfrm>
            <a:off x="22481963" y="10219294"/>
            <a:ext cx="246252" cy="960402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 descr="A double cheeseburger with multiple patties&#10;&#10;AI-generated content may be incorrect.">
            <a:extLst>
              <a:ext uri="{FF2B5EF4-FFF2-40B4-BE49-F238E27FC236}">
                <a16:creationId xmlns:a16="http://schemas.microsoft.com/office/drawing/2014/main" id="{D0FCA262-FE03-6B2E-D53E-E28842F173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264277" y="6468175"/>
            <a:ext cx="3807167" cy="216399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4787F1D-54C1-1BD3-C7F8-EDF583CC30C0}"/>
              </a:ext>
            </a:extLst>
          </p:cNvPr>
          <p:cNvSpPr txBox="1"/>
          <p:nvPr/>
        </p:nvSpPr>
        <p:spPr>
          <a:xfrm>
            <a:off x="23502037" y="6461814"/>
            <a:ext cx="1799391" cy="5924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50"/>
              <a:t>?</a:t>
            </a:r>
            <a:endParaRPr lang="en-US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611A00E8-A138-3CF8-801D-EBBC34917BE5}"/>
              </a:ext>
            </a:extLst>
          </p:cNvPr>
          <p:cNvSpPr/>
          <p:nvPr/>
        </p:nvSpPr>
        <p:spPr>
          <a:xfrm>
            <a:off x="14469064" y="10403873"/>
            <a:ext cx="978408" cy="484631"/>
          </a:xfrm>
          <a:prstGeom prst="rightArrow">
            <a:avLst/>
          </a:prstGeom>
          <a:noFill/>
          <a:ln w="63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895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630AE4-0B70-B81C-4F32-93512DCA0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B11D02-48A1-445E-F1EE-AADB9F6C7BC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140877" y="6112932"/>
            <a:ext cx="20542152" cy="3623735"/>
          </a:xfrm>
        </p:spPr>
        <p:txBody>
          <a:bodyPr/>
          <a:lstStyle/>
          <a:p>
            <a:r>
              <a:rPr lang="en-US">
                <a:latin typeface="Arial"/>
                <a:cs typeface="Arial"/>
              </a:rPr>
              <a:t>Summary 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A247FD-E248-D395-20D5-C14441B713E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0318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75723-3F42-C0E7-88C7-5E3F7884F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2627" y="820847"/>
            <a:ext cx="21345989" cy="2114550"/>
          </a:xfrm>
        </p:spPr>
        <p:txBody>
          <a:bodyPr/>
          <a:lstStyle/>
          <a:p>
            <a:r>
              <a:rPr lang="en-US" sz="11050"/>
              <a:t>Summary and Outlook 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1ABF7-8986-ACA0-1143-55598BC3FA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4397" y="3700109"/>
            <a:ext cx="22875295" cy="7011449"/>
          </a:xfrm>
        </p:spPr>
        <p:txBody>
          <a:bodyPr/>
          <a:lstStyle/>
          <a:p>
            <a:pPr>
              <a:buFont typeface="Arial,Sans-Serif" panose="020B0604020202020204" pitchFamily="34" charset="0"/>
              <a:buChar char="•"/>
            </a:pPr>
            <a:r>
              <a:rPr lang="en-US" sz="6000" b="1" dirty="0" err="1">
                <a:solidFill>
                  <a:srgbClr val="102535"/>
                </a:solidFill>
                <a:latin typeface="Arial"/>
                <a:cs typeface="Arial"/>
              </a:rPr>
              <a:t>MMThGEM</a:t>
            </a:r>
            <a:r>
              <a:rPr lang="en-US" sz="6000" b="1" dirty="0">
                <a:solidFill>
                  <a:srgbClr val="102535"/>
                </a:solidFill>
                <a:latin typeface="Arial"/>
                <a:cs typeface="Arial"/>
              </a:rPr>
              <a:t> micromesh structures have shown huge potential with 10</a:t>
            </a:r>
            <a:r>
              <a:rPr lang="en-US" sz="6000" b="1" baseline="30000" dirty="0">
                <a:solidFill>
                  <a:srgbClr val="102535"/>
                </a:solidFill>
                <a:latin typeface="Arial"/>
                <a:cs typeface="Arial"/>
              </a:rPr>
              <a:t>5</a:t>
            </a:r>
            <a:r>
              <a:rPr lang="en-US" sz="6000" b="1" dirty="0">
                <a:solidFill>
                  <a:srgbClr val="102535"/>
                </a:solidFill>
                <a:latin typeface="Arial"/>
                <a:cs typeface="Arial"/>
              </a:rPr>
              <a:t> gas gain in SF</a:t>
            </a:r>
            <a:r>
              <a:rPr lang="en-US" sz="6000" b="1" baseline="-25000" dirty="0">
                <a:solidFill>
                  <a:srgbClr val="102535"/>
                </a:solidFill>
                <a:latin typeface="Arial"/>
                <a:cs typeface="Arial"/>
              </a:rPr>
              <a:t>6</a:t>
            </a:r>
          </a:p>
          <a:p>
            <a:pPr>
              <a:buFont typeface="Arial,Sans-Serif" panose="020B0604020202020204" pitchFamily="34" charset="0"/>
              <a:buChar char="•"/>
            </a:pPr>
            <a:r>
              <a:rPr lang="en-US" sz="6000" b="1" dirty="0" err="1">
                <a:solidFill>
                  <a:srgbClr val="102535"/>
                </a:solidFill>
                <a:latin typeface="Arial"/>
                <a:cs typeface="Arial"/>
              </a:rPr>
              <a:t>MMThGEM</a:t>
            </a:r>
            <a:r>
              <a:rPr lang="en-US" sz="6000" b="1" dirty="0">
                <a:solidFill>
                  <a:srgbClr val="102535"/>
                </a:solidFill>
                <a:latin typeface="Arial"/>
                <a:cs typeface="Arial"/>
              </a:rPr>
              <a:t> design currently limiting positional/track reconstruction capability </a:t>
            </a:r>
            <a:endParaRPr lang="en-US" sz="6000" dirty="0">
              <a:solidFill>
                <a:srgbClr val="102535"/>
              </a:solidFill>
              <a:latin typeface="Arial"/>
              <a:cs typeface="Arial"/>
            </a:endParaRPr>
          </a:p>
          <a:p>
            <a:pPr>
              <a:buFont typeface="Arial,Sans-Serif" panose="020B0604020202020204" pitchFamily="34" charset="0"/>
              <a:buChar char="•"/>
            </a:pPr>
            <a:r>
              <a:rPr lang="en-US" sz="6000" b="1" dirty="0">
                <a:solidFill>
                  <a:srgbClr val="102535"/>
                </a:solidFill>
                <a:latin typeface="Arial"/>
                <a:cs typeface="Arial"/>
              </a:rPr>
              <a:t>Practical solution: continue developing LARD as an in-house MPGD R&amp;D capability</a:t>
            </a:r>
            <a:endParaRPr lang="en-US" sz="6000" dirty="0">
              <a:solidFill>
                <a:srgbClr val="102535"/>
              </a:solidFill>
              <a:latin typeface="Arial"/>
              <a:cs typeface="Arial"/>
            </a:endParaRPr>
          </a:p>
          <a:p>
            <a:pPr>
              <a:buFont typeface="Arial,Sans-Serif" panose="020B0604020202020204" pitchFamily="34" charset="0"/>
              <a:buChar char="•"/>
            </a:pPr>
            <a:r>
              <a:rPr lang="en-US" sz="6000" b="1" dirty="0">
                <a:solidFill>
                  <a:srgbClr val="102535"/>
                </a:solidFill>
                <a:latin typeface="Arial"/>
                <a:cs typeface="Arial"/>
              </a:rPr>
              <a:t>Lots of scope for novel MPGD research output</a:t>
            </a:r>
            <a:endParaRPr lang="en-US" sz="6000" dirty="0">
              <a:solidFill>
                <a:srgbClr val="102535"/>
              </a:solidFill>
              <a:latin typeface="Arial"/>
              <a:cs typeface="Arial"/>
            </a:endParaRPr>
          </a:p>
          <a:p>
            <a:endParaRPr lang="en-US" sz="9600"/>
          </a:p>
        </p:txBody>
      </p:sp>
    </p:spTree>
    <p:extLst>
      <p:ext uri="{BB962C8B-B14F-4D97-AF65-F5344CB8AC3E}">
        <p14:creationId xmlns:p14="http://schemas.microsoft.com/office/powerpoint/2010/main" val="39192639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AFC30C-1C43-5425-2BD2-7EB1E3CE5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2B96FE-E999-03E8-FAE2-1D9B0432495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6381" y="6861667"/>
            <a:ext cx="14580000" cy="936000"/>
          </a:xfrm>
        </p:spPr>
        <p:txBody>
          <a:bodyPr/>
          <a:lstStyle/>
          <a:p>
            <a:r>
              <a:rPr lang="en-US">
                <a:latin typeface="Arial"/>
                <a:cs typeface="Arial"/>
              </a:rPr>
              <a:t>Any questions?</a:t>
            </a:r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5811008-0828-D9FF-2F68-2C9091C189F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81384" y="2133751"/>
            <a:ext cx="17897875" cy="4015142"/>
          </a:xfrm>
        </p:spPr>
        <p:txBody>
          <a:bodyPr/>
          <a:lstStyle/>
          <a:p>
            <a:r>
              <a:rPr lang="en-US">
                <a:latin typeface="Arial"/>
                <a:cs typeface="Arial"/>
              </a:rPr>
              <a:t>Thanks for listening </a:t>
            </a:r>
          </a:p>
        </p:txBody>
      </p:sp>
    </p:spTree>
    <p:extLst>
      <p:ext uri="{BB962C8B-B14F-4D97-AF65-F5344CB8AC3E}">
        <p14:creationId xmlns:p14="http://schemas.microsoft.com/office/powerpoint/2010/main" val="2447025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D3BEE0-7477-BBB5-D146-B0D3B90EA4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3F0A99-99E2-ABC5-5C1A-7D7AAB1E84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9958" y="5413596"/>
            <a:ext cx="22974920" cy="936000"/>
          </a:xfrm>
        </p:spPr>
        <p:txBody>
          <a:bodyPr/>
          <a:lstStyle/>
          <a:p>
            <a:r>
              <a:rPr lang="en-US">
                <a:latin typeface="Arial"/>
                <a:cs typeface="Arial"/>
              </a:rPr>
              <a:t>Thank you to:</a:t>
            </a:r>
            <a:endParaRPr lang="en-US"/>
          </a:p>
          <a:p>
            <a:pPr marL="857250" indent="-857250">
              <a:buFont typeface="Arial"/>
              <a:buChar char="•"/>
            </a:pPr>
            <a:r>
              <a:rPr lang="en-US" dirty="0">
                <a:latin typeface="Arial"/>
                <a:cs typeface="Arial"/>
              </a:rPr>
              <a:t>Kentaro </a:t>
            </a:r>
            <a:r>
              <a:rPr lang="en-US" dirty="0" err="1">
                <a:latin typeface="Arial"/>
                <a:cs typeface="Arial"/>
              </a:rPr>
              <a:t>Miuchi</a:t>
            </a:r>
            <a:r>
              <a:rPr lang="en-US" dirty="0">
                <a:latin typeface="Arial"/>
                <a:cs typeface="Arial"/>
              </a:rPr>
              <a:t>, Satoshi </a:t>
            </a:r>
            <a:r>
              <a:rPr lang="en-US" dirty="0" err="1">
                <a:latin typeface="Arial"/>
                <a:cs typeface="Arial"/>
              </a:rPr>
              <a:t>Higashino</a:t>
            </a:r>
            <a:r>
              <a:rPr lang="en-US" dirty="0">
                <a:latin typeface="Arial"/>
                <a:cs typeface="Arial"/>
              </a:rPr>
              <a:t> and wider Kobe group </a:t>
            </a:r>
            <a:r>
              <a:rPr lang="en-US" b="0" dirty="0">
                <a:latin typeface="Arial"/>
                <a:cs typeface="Arial"/>
              </a:rPr>
              <a:t>for hosting the field research with the coupled </a:t>
            </a:r>
            <a:r>
              <a:rPr lang="en-US" b="0" dirty="0" err="1">
                <a:latin typeface="Arial"/>
                <a:cs typeface="Arial"/>
              </a:rPr>
              <a:t>MMThGEM</a:t>
            </a:r>
            <a:r>
              <a:rPr lang="en-US" b="0" dirty="0">
                <a:latin typeface="Arial"/>
                <a:cs typeface="Arial"/>
              </a:rPr>
              <a:t>-Micromegas testing (and </a:t>
            </a:r>
            <a:r>
              <a:rPr lang="en-US" b="0" dirty="0" err="1">
                <a:latin typeface="Arial"/>
                <a:cs typeface="Arial"/>
              </a:rPr>
              <a:t>organising</a:t>
            </a:r>
            <a:r>
              <a:rPr lang="en-US" b="0" dirty="0">
                <a:latin typeface="Arial"/>
                <a:cs typeface="Arial"/>
              </a:rPr>
              <a:t> this fantastic conference!)</a:t>
            </a:r>
            <a:endParaRPr lang="en-US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857250" indent="-857250">
              <a:buFont typeface="Arial"/>
              <a:buChar char="•"/>
            </a:pPr>
            <a:r>
              <a:rPr lang="en-US">
                <a:latin typeface="Arial"/>
                <a:cs typeface="Arial"/>
              </a:rPr>
              <a:t>Dominic </a:t>
            </a:r>
            <a:r>
              <a:rPr lang="en-US" err="1">
                <a:latin typeface="Arial"/>
                <a:cs typeface="Arial"/>
              </a:rPr>
              <a:t>Howgil</a:t>
            </a:r>
            <a:r>
              <a:rPr lang="en-US">
                <a:latin typeface="Arial"/>
                <a:cs typeface="Arial"/>
              </a:rPr>
              <a:t>, Robert Renz Marcelo Gregorio, Lindsey Bignell, Gregory Lane, </a:t>
            </a:r>
            <a:r>
              <a:rPr lang="en-US" dirty="0">
                <a:latin typeface="Arial"/>
                <a:cs typeface="Arial"/>
              </a:rPr>
              <a:t>Victoria Bashu </a:t>
            </a:r>
            <a:r>
              <a:rPr lang="en-US" b="0" dirty="0">
                <a:latin typeface="Arial"/>
                <a:cs typeface="Arial"/>
              </a:rPr>
              <a:t>without whom the LARDs development would not be possible</a:t>
            </a:r>
            <a:endParaRPr lang="en-US" b="0" dirty="0"/>
          </a:p>
          <a:p>
            <a:pPr marL="857250" indent="-857250">
              <a:buFont typeface="Arial"/>
              <a:buChar char="•"/>
            </a:pPr>
            <a:r>
              <a:rPr lang="en-US">
                <a:latin typeface="Arial"/>
                <a:cs typeface="Arial"/>
              </a:rPr>
              <a:t>Neil Spooner </a:t>
            </a:r>
            <a:r>
              <a:rPr lang="en-US" b="0">
                <a:latin typeface="Arial"/>
                <a:cs typeface="Arial"/>
              </a:rPr>
              <a:t>for your continued support and guidance</a:t>
            </a:r>
            <a:endParaRPr lang="en-US" b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62BAA72-D49A-AE7E-F0DF-D6650A2D00A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97653" y="783303"/>
            <a:ext cx="17897875" cy="4015142"/>
          </a:xfrm>
        </p:spPr>
        <p:txBody>
          <a:bodyPr/>
          <a:lstStyle/>
          <a:p>
            <a:r>
              <a:rPr lang="en-US">
                <a:latin typeface="Arial"/>
                <a:cs typeface="Arial"/>
              </a:rPr>
              <a:t>Acknowledgements</a:t>
            </a:r>
          </a:p>
        </p:txBody>
      </p:sp>
    </p:spTree>
    <p:extLst>
      <p:ext uri="{BB962C8B-B14F-4D97-AF65-F5344CB8AC3E}">
        <p14:creationId xmlns:p14="http://schemas.microsoft.com/office/powerpoint/2010/main" val="3508203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EC74FD4-ECED-4D68-5A9D-8857D6311F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4758" y="2763844"/>
            <a:ext cx="10761371" cy="9574577"/>
          </a:xfrm>
          <a:solidFill>
            <a:srgbClr val="78FFB5"/>
          </a:soli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1450" indent="0">
              <a:lnSpc>
                <a:spcPct val="150000"/>
              </a:lnSpc>
              <a:buNone/>
            </a:pPr>
            <a:r>
              <a:rPr lang="en-US" sz="3600" u="sng"/>
              <a:t>Pros</a:t>
            </a:r>
            <a:endParaRPr lang="en-US" sz="3600" i="1"/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3600"/>
              <a:t>Large fluorine content </a:t>
            </a:r>
            <a:r>
              <a:rPr lang="en-US" sz="3600" b="0"/>
              <a:t>–</a:t>
            </a:r>
            <a:r>
              <a:rPr lang="en-US" sz="3600"/>
              <a:t> </a:t>
            </a:r>
            <a:r>
              <a:rPr lang="en-US" sz="3600" b="0"/>
              <a:t>improvement in SD WIMP-Nucleon cross section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3600"/>
              <a:t>Electronegative/Negative Ion Drift (NID) gas </a:t>
            </a:r>
            <a:r>
              <a:rPr lang="en-US" sz="3600" b="0"/>
              <a:t>– significantly reduced diffusion during drift phase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3600"/>
              <a:t>Nontoxic </a:t>
            </a:r>
            <a:r>
              <a:rPr lang="en-US" sz="3600" b="0"/>
              <a:t>– CS</a:t>
            </a:r>
            <a:r>
              <a:rPr lang="en-US" sz="3600" b="0" baseline="-25000"/>
              <a:t>2</a:t>
            </a:r>
            <a:r>
              <a:rPr lang="en-US" sz="3600" b="0"/>
              <a:t> used previously is toxic and potentially explosive</a:t>
            </a:r>
          </a:p>
          <a:p>
            <a:pPr marL="171450" indent="0">
              <a:buNone/>
            </a:pPr>
            <a:endParaRPr lang="en-US" sz="360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8BD8DEE2-0B42-4D57-6C44-A51BBC4A57B1}"/>
              </a:ext>
            </a:extLst>
          </p:cNvPr>
          <p:cNvSpPr txBox="1">
            <a:spLocks/>
          </p:cNvSpPr>
          <p:nvPr/>
        </p:nvSpPr>
        <p:spPr>
          <a:xfrm>
            <a:off x="12538971" y="2766451"/>
            <a:ext cx="10307364" cy="9573033"/>
          </a:xfrm>
          <a:prstGeom prst="rect">
            <a:avLst/>
          </a:prstGeom>
          <a:solidFill>
            <a:srgbClr val="FF7878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1450">
              <a:lnSpc>
                <a:spcPct val="150000"/>
              </a:lnSpc>
            </a:pPr>
            <a:r>
              <a:rPr lang="en-US" sz="4800" u="sng"/>
              <a:t>Con</a:t>
            </a:r>
            <a:endParaRPr lang="en-US"/>
          </a:p>
          <a:p>
            <a:pPr marL="685800" indent="-685800">
              <a:lnSpc>
                <a:spcPct val="150000"/>
              </a:lnSpc>
              <a:buChar char="•"/>
            </a:pPr>
            <a:r>
              <a:rPr lang="en-US" sz="4800" b="0"/>
              <a:t>Very difficult to produce significant gas gains –</a:t>
            </a:r>
            <a:r>
              <a:rPr lang="en-US" sz="4800" b="1"/>
              <a:t> typically limited to ~10</a:t>
            </a:r>
            <a:r>
              <a:rPr lang="en-US" sz="4800" b="1" baseline="30000"/>
              <a:t>3</a:t>
            </a:r>
          </a:p>
          <a:p>
            <a:pPr marL="685800" indent="-685800">
              <a:lnSpc>
                <a:spcPct val="150000"/>
              </a:lnSpc>
              <a:buChar char="•"/>
            </a:pPr>
            <a:r>
              <a:rPr lang="en-US" sz="4800" b="0"/>
              <a:t>Electron must be stripped from NI before amplification</a:t>
            </a:r>
          </a:p>
          <a:p>
            <a:pPr marL="685800" indent="-685800">
              <a:lnSpc>
                <a:spcPct val="150000"/>
              </a:lnSpc>
              <a:buChar char="•"/>
            </a:pPr>
            <a:r>
              <a:rPr lang="en-US" sz="4800" b="0"/>
              <a:t>Limits sensitivity to low energy recoils</a:t>
            </a:r>
          </a:p>
          <a:p>
            <a:pPr marL="857250" indent="-685800">
              <a:buChar char="•"/>
            </a:pPr>
            <a:endParaRPr lang="en-US" sz="4800"/>
          </a:p>
        </p:txBody>
      </p:sp>
      <p:pic>
        <p:nvPicPr>
          <p:cNvPr id="6" name="Picture 5" descr="Sulfur hexafluoride - Wikipedia">
            <a:extLst>
              <a:ext uri="{FF2B5EF4-FFF2-40B4-BE49-F238E27FC236}">
                <a16:creationId xmlns:a16="http://schemas.microsoft.com/office/drawing/2014/main" id="{3663B7BB-D3F8-C5CF-EFDD-8289298D8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449" y="327636"/>
            <a:ext cx="2313627" cy="23281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4A6CD1-7600-EC63-351F-03C4F79FA489}"/>
              </a:ext>
            </a:extLst>
          </p:cNvPr>
          <p:cNvSpPr txBox="1"/>
          <p:nvPr/>
        </p:nvSpPr>
        <p:spPr>
          <a:xfrm>
            <a:off x="22843925" y="1978413"/>
            <a:ext cx="1290917" cy="6235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US" sz="3152"/>
              <a:t>SF</a:t>
            </a:r>
            <a:r>
              <a:rPr lang="en-US" sz="3152" baseline="-25000"/>
              <a:t>6</a:t>
            </a:r>
          </a:p>
        </p:txBody>
      </p:sp>
      <p:pic>
        <p:nvPicPr>
          <p:cNvPr id="4" name="Picture 3" descr="A diagram of a cloud&#10;&#10;AI-generated content may be incorrect.">
            <a:extLst>
              <a:ext uri="{FF2B5EF4-FFF2-40B4-BE49-F238E27FC236}">
                <a16:creationId xmlns:a16="http://schemas.microsoft.com/office/drawing/2014/main" id="{070730C1-0DEE-401C-6A4D-8192927C6C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107" y="8734359"/>
            <a:ext cx="9921530" cy="32902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EE10DE-9FDD-C3C3-5F5D-6B25F5D2CC99}"/>
              </a:ext>
            </a:extLst>
          </p:cNvPr>
          <p:cNvSpPr txBox="1"/>
          <p:nvPr/>
        </p:nvSpPr>
        <p:spPr>
          <a:xfrm>
            <a:off x="621843" y="865422"/>
            <a:ext cx="20262118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6600" b="1">
                <a:latin typeface="Arial"/>
                <a:cs typeface="Arial"/>
              </a:rPr>
              <a:t>Why use </a:t>
            </a:r>
            <a:r>
              <a:rPr lang="en-US" sz="6600" b="1">
                <a:latin typeface="Arial"/>
                <a:ea typeface="+mn-lt"/>
                <a:cs typeface="Arial"/>
              </a:rPr>
              <a:t>SF</a:t>
            </a:r>
            <a:r>
              <a:rPr lang="en-US" sz="6600" b="1" baseline="-25000">
                <a:latin typeface="Arial"/>
                <a:ea typeface="+mn-lt"/>
                <a:cs typeface="Arial"/>
              </a:rPr>
              <a:t>6</a:t>
            </a:r>
            <a:r>
              <a:rPr lang="en-US" sz="6600" b="1">
                <a:latin typeface="Arial"/>
                <a:ea typeface="+mn-lt"/>
                <a:cs typeface="Arial"/>
              </a:rPr>
              <a:t> in a Directional</a:t>
            </a:r>
            <a:r>
              <a:rPr lang="en-US" sz="6600" b="1">
                <a:latin typeface="Arial"/>
                <a:cs typeface="Arial"/>
              </a:rPr>
              <a:t> Dark Matter Search?</a:t>
            </a:r>
            <a:endParaRPr lang="en-US" sz="6600"/>
          </a:p>
        </p:txBody>
      </p:sp>
    </p:spTree>
    <p:extLst>
      <p:ext uri="{BB962C8B-B14F-4D97-AF65-F5344CB8AC3E}">
        <p14:creationId xmlns:p14="http://schemas.microsoft.com/office/powerpoint/2010/main" val="82233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urly Right Arrow Free SVG Cut File ...">
            <a:extLst>
              <a:ext uri="{FF2B5EF4-FFF2-40B4-BE49-F238E27FC236}">
                <a16:creationId xmlns:a16="http://schemas.microsoft.com/office/drawing/2014/main" id="{68CBB545-E35A-E4B0-7C1E-40B2BB2DC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300000">
            <a:off x="15662389" y="7926268"/>
            <a:ext cx="3153248" cy="44905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8A15DE-1064-AB02-97CD-036C9DCF2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281" y="235110"/>
            <a:ext cx="21345989" cy="2114550"/>
          </a:xfrm>
        </p:spPr>
        <p:txBody>
          <a:bodyPr/>
          <a:lstStyle/>
          <a:p>
            <a:r>
              <a:rPr lang="en-US" sz="8800" b="1">
                <a:latin typeface="Arial"/>
                <a:cs typeface="Arial"/>
              </a:rPr>
              <a:t>What can we do to Improve Charge Amplification in SF</a:t>
            </a:r>
            <a:r>
              <a:rPr lang="en-US" sz="8800" b="1" baseline="-25000">
                <a:latin typeface="Arial"/>
                <a:cs typeface="Arial"/>
              </a:rPr>
              <a:t>6</a:t>
            </a:r>
            <a:r>
              <a:rPr lang="en-US" sz="8800" b="1">
                <a:latin typeface="Arial"/>
                <a:cs typeface="Arial"/>
              </a:rPr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C43450-F484-17DD-2A83-B6EE2A2152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9781" y="3976706"/>
            <a:ext cx="21345989" cy="7011449"/>
          </a:xfrm>
        </p:spPr>
        <p:txBody>
          <a:bodyPr/>
          <a:lstStyle/>
          <a:p>
            <a:pPr marL="171450" indent="0">
              <a:buNone/>
            </a:pPr>
            <a:r>
              <a:rPr lang="en-US" sz="4400" b="1">
                <a:latin typeface="Arial"/>
                <a:cs typeface="Arial"/>
              </a:rPr>
              <a:t>The Problem with Gaseous Electron Multipliers (GEMs):</a:t>
            </a:r>
          </a:p>
          <a:p>
            <a:pPr marL="1314450" indent="-1143000">
              <a:buAutoNum type="arabicPeriod"/>
            </a:pPr>
            <a:r>
              <a:rPr lang="en-US" sz="4400">
                <a:latin typeface="Arial"/>
                <a:cs typeface="Arial"/>
              </a:rPr>
              <a:t>Multi-stage amplification often required for significant amplification -&gt; charge lost during transfer</a:t>
            </a:r>
          </a:p>
          <a:p>
            <a:pPr marL="1314450" indent="-1143000">
              <a:buAutoNum type="arabicPeriod"/>
            </a:pPr>
            <a:r>
              <a:rPr lang="en-US" sz="4400">
                <a:latin typeface="Arial"/>
                <a:cs typeface="Arial"/>
              </a:rPr>
              <a:t>Positive ion backflow –&gt; charge buildup alters field strength and shape</a:t>
            </a:r>
          </a:p>
          <a:p>
            <a:pPr marL="1314450" indent="-1143000">
              <a:buAutoNum type="arabicPeriod"/>
            </a:pPr>
            <a:r>
              <a:rPr lang="en-US" sz="4400">
                <a:latin typeface="Arial"/>
                <a:cs typeface="Arial"/>
              </a:rPr>
              <a:t>Dipole like electric field shape –&gt; path dependent amplification </a:t>
            </a:r>
          </a:p>
          <a:p>
            <a:pPr marL="171450" indent="0">
              <a:buNone/>
            </a:pPr>
            <a:endParaRPr lang="en-US" sz="4400">
              <a:latin typeface="Arial"/>
              <a:cs typeface="Arial"/>
            </a:endParaRPr>
          </a:p>
          <a:p>
            <a:pPr marL="171450" indent="0">
              <a:buNone/>
            </a:pPr>
            <a:r>
              <a:rPr lang="en-US" sz="4400" b="1">
                <a:latin typeface="Arial"/>
                <a:cs typeface="Arial"/>
              </a:rPr>
              <a:t>The Solution -&gt; micromesh structures:</a:t>
            </a:r>
          </a:p>
          <a:p>
            <a:pPr marL="914400" indent="-742950">
              <a:buAutoNum type="arabicPeriod"/>
            </a:pPr>
            <a:r>
              <a:rPr lang="en-US" sz="4400">
                <a:latin typeface="Arial"/>
                <a:cs typeface="Arial"/>
              </a:rPr>
              <a:t>Multi-stage amplification in a single "stand alone" unit</a:t>
            </a:r>
          </a:p>
          <a:p>
            <a:pPr marL="914400" indent="-742950">
              <a:buAutoNum type="arabicPeriod"/>
            </a:pPr>
            <a:r>
              <a:rPr lang="en-US" sz="4400">
                <a:latin typeface="Arial"/>
                <a:cs typeface="Arial"/>
              </a:rPr>
              <a:t>Suppression of positive ion backflow</a:t>
            </a:r>
          </a:p>
          <a:p>
            <a:pPr marL="914400" indent="-742950">
              <a:buAutoNum type="arabicPeriod"/>
            </a:pPr>
            <a:r>
              <a:rPr lang="en-US" sz="4400">
                <a:latin typeface="Arial"/>
                <a:cs typeface="Arial"/>
              </a:rPr>
              <a:t>Uniform amplification fields</a:t>
            </a:r>
          </a:p>
          <a:p>
            <a:pPr marL="914400" indent="-742950">
              <a:buAutoNum type="arabicPeriod"/>
            </a:pPr>
            <a:endParaRPr lang="en-US" sz="4400">
              <a:latin typeface="Arial"/>
              <a:cs typeface="Arial"/>
            </a:endParaRPr>
          </a:p>
          <a:p>
            <a:pPr marL="171450" indent="0">
              <a:buNone/>
            </a:pPr>
            <a:endParaRPr lang="en-US" sz="4400">
              <a:latin typeface="Arial"/>
              <a:cs typeface="Arial"/>
            </a:endParaRPr>
          </a:p>
          <a:p>
            <a:pPr marL="171450" indent="0">
              <a:buNone/>
            </a:pPr>
            <a:endParaRPr lang="en-US" sz="4400">
              <a:latin typeface="Arial"/>
              <a:cs typeface="Arial"/>
            </a:endParaRPr>
          </a:p>
          <a:p>
            <a:pPr>
              <a:buAutoNum type="arabicPeriod"/>
            </a:pPr>
            <a:endParaRPr lang="en-US" sz="4400"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C999DD-029A-8A1B-CDFE-92999B315AE1}"/>
              </a:ext>
            </a:extLst>
          </p:cNvPr>
          <p:cNvSpPr txBox="1"/>
          <p:nvPr/>
        </p:nvSpPr>
        <p:spPr>
          <a:xfrm>
            <a:off x="18840860" y="10532849"/>
            <a:ext cx="4257859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4800" err="1">
                <a:latin typeface="Arial"/>
                <a:cs typeface="Arial"/>
              </a:rPr>
              <a:t>MMThGEM</a:t>
            </a:r>
            <a:r>
              <a:rPr lang="en-US" sz="4800">
                <a:latin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35846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8B6094-BD64-C0DB-B2D1-F77DE52A66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F7022F-ABC3-0A65-15B0-4D0264136F2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140877" y="6112932"/>
            <a:ext cx="18492230" cy="3623735"/>
          </a:xfrm>
        </p:spPr>
        <p:txBody>
          <a:bodyPr/>
          <a:lstStyle/>
          <a:p>
            <a:r>
              <a:rPr lang="en-US">
                <a:latin typeface="Arial"/>
                <a:cs typeface="Arial"/>
              </a:rPr>
              <a:t>The Multi-Mesh </a:t>
            </a:r>
            <a:r>
              <a:rPr lang="en-US" err="1">
                <a:latin typeface="Arial"/>
                <a:cs typeface="Arial"/>
              </a:rPr>
              <a:t>ThGEM</a:t>
            </a:r>
            <a:endParaRPr lang="en-US"/>
          </a:p>
          <a:p>
            <a:r>
              <a:rPr lang="en-US" sz="5400" b="0">
                <a:latin typeface="Arial"/>
                <a:cs typeface="Arial"/>
              </a:rPr>
              <a:t>An ideal NID gain stage?</a:t>
            </a:r>
            <a:endParaRPr lang="en-US" sz="5400" b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73F13F-7CFE-F17C-CB2F-225D55B68D6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59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896BA-EC7A-0782-84C3-784E95795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923" y="837528"/>
            <a:ext cx="21345989" cy="2114550"/>
          </a:xfrm>
        </p:spPr>
        <p:txBody>
          <a:bodyPr/>
          <a:lstStyle/>
          <a:p>
            <a:r>
              <a:rPr lang="en-US" sz="8000" b="1">
                <a:latin typeface="Arial"/>
                <a:cs typeface="Arial"/>
              </a:rPr>
              <a:t>Is the </a:t>
            </a:r>
            <a:r>
              <a:rPr lang="en-US" sz="8000" b="1" err="1">
                <a:latin typeface="Arial"/>
                <a:cs typeface="Arial"/>
              </a:rPr>
              <a:t>MMThGEM</a:t>
            </a:r>
            <a:r>
              <a:rPr lang="en-US" sz="8000" b="1">
                <a:latin typeface="Arial"/>
                <a:cs typeface="Arial"/>
              </a:rPr>
              <a:t> an Ideal NID Gain Stage?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2ED64D-57E9-4AEB-7B1A-7E647D4C55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066" y="2961660"/>
            <a:ext cx="12813646" cy="7180782"/>
          </a:xfrm>
        </p:spPr>
        <p:txBody>
          <a:bodyPr/>
          <a:lstStyle/>
          <a:p>
            <a:pPr marL="171450" indent="0">
              <a:buNone/>
            </a:pPr>
            <a:r>
              <a:rPr lang="en-US" sz="6600" b="1">
                <a:latin typeface="Arial"/>
                <a:cs typeface="Arial"/>
              </a:rPr>
              <a:t>Problem:</a:t>
            </a:r>
          </a:p>
          <a:p>
            <a:pPr marL="1314450" indent="-1143000">
              <a:buAutoNum type="arabicPeriod"/>
            </a:pPr>
            <a:r>
              <a:rPr lang="en-US" sz="6000">
                <a:latin typeface="Arial"/>
                <a:cs typeface="Arial"/>
              </a:rPr>
              <a:t>Single "stand alone" unit with multistage amplification – </a:t>
            </a:r>
            <a:r>
              <a:rPr lang="en-US" sz="6000" b="1">
                <a:latin typeface="Arial"/>
                <a:cs typeface="Arial"/>
              </a:rPr>
              <a:t>solved </a:t>
            </a:r>
            <a:r>
              <a:rPr lang="en-US" sz="6000" b="1">
                <a:latin typeface="Arial"/>
                <a:ea typeface="+mn-lt"/>
                <a:cs typeface="Arial"/>
              </a:rPr>
              <a:t>✅</a:t>
            </a:r>
            <a:endParaRPr lang="en-US" sz="6000" b="1">
              <a:latin typeface="Arial"/>
              <a:cs typeface="Arial"/>
            </a:endParaRPr>
          </a:p>
          <a:p>
            <a:pPr marL="1314450" indent="-1143000">
              <a:buAutoNum type="arabicPeriod"/>
            </a:pPr>
            <a:r>
              <a:rPr lang="en-US" sz="6000">
                <a:latin typeface="Arial"/>
                <a:cs typeface="Arial"/>
              </a:rPr>
              <a:t>Mesh electrode to suppress positive ion backflow –</a:t>
            </a:r>
            <a:r>
              <a:rPr lang="en-US" sz="6000" b="1">
                <a:latin typeface="Arial"/>
                <a:cs typeface="Arial"/>
              </a:rPr>
              <a:t>solved  ✅</a:t>
            </a:r>
          </a:p>
          <a:p>
            <a:pPr marL="1314450" indent="-1143000">
              <a:buAutoNum type="arabicPeriod"/>
            </a:pPr>
            <a:r>
              <a:rPr lang="en-US" sz="6000">
                <a:latin typeface="Arial"/>
                <a:cs typeface="Arial"/>
              </a:rPr>
              <a:t>Mesh electrode create uniform electric field – </a:t>
            </a:r>
            <a:r>
              <a:rPr lang="en-US" sz="6000" b="1">
                <a:latin typeface="Arial"/>
                <a:cs typeface="Arial"/>
              </a:rPr>
              <a:t>solved  ✅</a:t>
            </a:r>
          </a:p>
          <a:p>
            <a:pPr marL="1314450" indent="-1143000">
              <a:buAutoNum type="arabicPeriod"/>
            </a:pPr>
            <a:endParaRPr lang="en-US" sz="6000"/>
          </a:p>
          <a:p>
            <a:pPr marL="1314450" indent="-1143000">
              <a:buAutoNum type="arabicPeriod"/>
            </a:pPr>
            <a:endParaRPr lang="en-US" sz="6000"/>
          </a:p>
        </p:txBody>
      </p:sp>
      <p:pic>
        <p:nvPicPr>
          <p:cNvPr id="6" name="Picture 5" descr="A diagram of a graph&#10;&#10;AI-generated content may be incorrect.">
            <a:extLst>
              <a:ext uri="{FF2B5EF4-FFF2-40B4-BE49-F238E27FC236}">
                <a16:creationId xmlns:a16="http://schemas.microsoft.com/office/drawing/2014/main" id="{08FEC56F-79AE-E7B5-4F31-931CE4C2B3F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226" t="3509" r="8551" b="-877"/>
          <a:stretch>
            <a:fillRect/>
          </a:stretch>
        </p:blipFill>
        <p:spPr>
          <a:xfrm>
            <a:off x="13712540" y="6348487"/>
            <a:ext cx="10238947" cy="6269511"/>
          </a:xfrm>
          <a:prstGeom prst="rect">
            <a:avLst/>
          </a:prstGeom>
          <a:effectLst>
            <a:outerShdw blurRad="165100" dist="101600" dir="2700000">
              <a:srgbClr val="000000">
                <a:alpha val="40000"/>
              </a:srgbClr>
            </a:outerShdw>
          </a:effectLst>
        </p:spPr>
      </p:pic>
      <p:pic>
        <p:nvPicPr>
          <p:cNvPr id="5" name="Google Shape;116;p16">
            <a:extLst>
              <a:ext uri="{FF2B5EF4-FFF2-40B4-BE49-F238E27FC236}">
                <a16:creationId xmlns:a16="http://schemas.microsoft.com/office/drawing/2014/main" id="{D5DA7DA5-5221-97B2-E893-59757D335C5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4146" t="7096" r="4110" b="36584"/>
          <a:stretch/>
        </p:blipFill>
        <p:spPr>
          <a:xfrm>
            <a:off x="17859175" y="2733965"/>
            <a:ext cx="5240201" cy="3119804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177800" dist="101600" dir="2700000">
              <a:srgbClr val="000000">
                <a:alpha val="40000"/>
              </a:srgbClr>
            </a:outerShdw>
          </a:effectLst>
        </p:spPr>
      </p:pic>
      <p:sp>
        <p:nvSpPr>
          <p:cNvPr id="7" name="Google Shape;128;p16">
            <a:extLst>
              <a:ext uri="{FF2B5EF4-FFF2-40B4-BE49-F238E27FC236}">
                <a16:creationId xmlns:a16="http://schemas.microsoft.com/office/drawing/2014/main" id="{BB11372F-60F0-03A1-F120-AF4A67B6D8D6}"/>
              </a:ext>
            </a:extLst>
          </p:cNvPr>
          <p:cNvSpPr txBox="1"/>
          <p:nvPr/>
        </p:nvSpPr>
        <p:spPr>
          <a:xfrm>
            <a:off x="20482539" y="2527324"/>
            <a:ext cx="3528251" cy="1545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327" tIns="162327" rIns="162327" bIns="162327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 = 1.2 mm</a:t>
            </a:r>
            <a:endParaRPr lang="en-US" sz="4000">
              <a:solidFill>
                <a:schemeClr val="lt1"/>
              </a:solidFill>
              <a:latin typeface="Source Sans Pro"/>
              <a:ea typeface="Source Sans Pro"/>
              <a:cs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 = 0.8 mm</a:t>
            </a:r>
            <a:endParaRPr sz="4000">
              <a:solidFill>
                <a:schemeClr val="lt1"/>
              </a:solidFill>
              <a:latin typeface="Source Sans Pro"/>
              <a:ea typeface="Source Sans Pro"/>
              <a:cs typeface="Source Sans Pro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E29B47-3D1A-271E-5455-B11C3DA66C80}"/>
              </a:ext>
            </a:extLst>
          </p:cNvPr>
          <p:cNvSpPr txBox="1"/>
          <p:nvPr/>
        </p:nvSpPr>
        <p:spPr>
          <a:xfrm>
            <a:off x="19442095" y="12880934"/>
            <a:ext cx="3010910" cy="5879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50">
                <a:latin typeface="Arial"/>
                <a:cs typeface="Arial"/>
              </a:rPr>
              <a:t>Let's see...</a:t>
            </a:r>
          </a:p>
        </p:txBody>
      </p:sp>
    </p:spTree>
    <p:extLst>
      <p:ext uri="{BB962C8B-B14F-4D97-AF65-F5344CB8AC3E}">
        <p14:creationId xmlns:p14="http://schemas.microsoft.com/office/powerpoint/2010/main" val="796302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B72F1-ED16-B754-399C-1C14FC51B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2627" y="527978"/>
            <a:ext cx="21345989" cy="2114550"/>
          </a:xfrm>
        </p:spPr>
        <p:txBody>
          <a:bodyPr/>
          <a:lstStyle/>
          <a:p>
            <a:r>
              <a:rPr lang="en-US" sz="11050" b="1" err="1">
                <a:latin typeface="Arial"/>
                <a:cs typeface="Arial"/>
              </a:rPr>
              <a:t>Optimisation</a:t>
            </a:r>
            <a:r>
              <a:rPr lang="en-US" sz="11050" b="1">
                <a:latin typeface="Arial"/>
                <a:cs typeface="Arial"/>
              </a:rPr>
              <a:t> of </a:t>
            </a:r>
            <a:r>
              <a:rPr lang="en-US" sz="11050" b="1" err="1">
                <a:latin typeface="Arial"/>
                <a:cs typeface="Arial"/>
              </a:rPr>
              <a:t>MMThGEM</a:t>
            </a:r>
          </a:p>
        </p:txBody>
      </p:sp>
      <p:pic>
        <p:nvPicPr>
          <p:cNvPr id="5" name="Google Shape;196;p24">
            <a:extLst>
              <a:ext uri="{FF2B5EF4-FFF2-40B4-BE49-F238E27FC236}">
                <a16:creationId xmlns:a16="http://schemas.microsoft.com/office/drawing/2014/main" id="{C8C9DFE6-36DA-79C0-E5D2-CC1125FF61F8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5807" t="6279" r="7506"/>
          <a:stretch/>
        </p:blipFill>
        <p:spPr>
          <a:xfrm>
            <a:off x="1748938" y="3317603"/>
            <a:ext cx="6692891" cy="4124756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" name="Google Shape;197;p24">
            <a:extLst>
              <a:ext uri="{FF2B5EF4-FFF2-40B4-BE49-F238E27FC236}">
                <a16:creationId xmlns:a16="http://schemas.microsoft.com/office/drawing/2014/main" id="{BC4F5BA8-DFDB-47C7-46E2-518F5301D7C9}"/>
              </a:ext>
            </a:extLst>
          </p:cNvPr>
          <p:cNvSpPr/>
          <p:nvPr/>
        </p:nvSpPr>
        <p:spPr>
          <a:xfrm>
            <a:off x="3106024" y="3620000"/>
            <a:ext cx="719086" cy="698845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62327" tIns="162327" rIns="162327" bIns="16232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16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" name="Google Shape;198;p24">
            <a:extLst>
              <a:ext uri="{FF2B5EF4-FFF2-40B4-BE49-F238E27FC236}">
                <a16:creationId xmlns:a16="http://schemas.microsoft.com/office/drawing/2014/main" id="{824063B3-FA65-339C-2546-7FAE9FB7AA10}"/>
              </a:ext>
            </a:extLst>
          </p:cNvPr>
          <p:cNvSpPr txBox="1"/>
          <p:nvPr/>
        </p:nvSpPr>
        <p:spPr>
          <a:xfrm>
            <a:off x="5048000" y="3553063"/>
            <a:ext cx="4373108" cy="785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327" tIns="162327" rIns="162327" bIns="162327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50">
                <a:solidFill>
                  <a:srgbClr val="FF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Clear peak</a:t>
            </a:r>
            <a:endParaRPr sz="3196">
              <a:solidFill>
                <a:srgbClr val="FF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8" name="Google Shape;199;p24">
            <a:extLst>
              <a:ext uri="{FF2B5EF4-FFF2-40B4-BE49-F238E27FC236}">
                <a16:creationId xmlns:a16="http://schemas.microsoft.com/office/drawing/2014/main" id="{8F65C000-28DC-485F-0107-55897AD57256}"/>
              </a:ext>
            </a:extLst>
          </p:cNvPr>
          <p:cNvCxnSpPr>
            <a:cxnSpLocks/>
          </p:cNvCxnSpPr>
          <p:nvPr/>
        </p:nvCxnSpPr>
        <p:spPr>
          <a:xfrm rot="10800000">
            <a:off x="3825110" y="3969423"/>
            <a:ext cx="1344957" cy="1065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9" name="Google Shape;208;p25">
            <a:extLst>
              <a:ext uri="{FF2B5EF4-FFF2-40B4-BE49-F238E27FC236}">
                <a16:creationId xmlns:a16="http://schemas.microsoft.com/office/drawing/2014/main" id="{7EBB6402-BB69-FB2E-624C-0B667974CDA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5832" t="6164" r="7886"/>
          <a:stretch/>
        </p:blipFill>
        <p:spPr>
          <a:xfrm>
            <a:off x="1726213" y="7664034"/>
            <a:ext cx="6733208" cy="4075094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" name="Google Shape;209;p25">
            <a:extLst>
              <a:ext uri="{FF2B5EF4-FFF2-40B4-BE49-F238E27FC236}">
                <a16:creationId xmlns:a16="http://schemas.microsoft.com/office/drawing/2014/main" id="{35473502-CE09-BEE8-5573-8D121A3AB78A}"/>
              </a:ext>
            </a:extLst>
          </p:cNvPr>
          <p:cNvSpPr txBox="1"/>
          <p:nvPr/>
        </p:nvSpPr>
        <p:spPr>
          <a:xfrm rot="21130476">
            <a:off x="4660255" y="8399654"/>
            <a:ext cx="4745760" cy="606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327" tIns="162327" rIns="162327" bIns="162327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8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150">
                <a:solidFill>
                  <a:srgbClr val="FF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Clear plateau</a:t>
            </a:r>
            <a:endParaRPr lang="en" sz="3150">
              <a:solidFill>
                <a:srgbClr val="FF0000"/>
              </a:solidFill>
              <a:latin typeface="Source Sans Pro"/>
              <a:ea typeface="Source Sans Pro"/>
              <a:cs typeface="Source Sans Pro"/>
            </a:endParaRPr>
          </a:p>
        </p:txBody>
      </p:sp>
      <p:cxnSp>
        <p:nvCxnSpPr>
          <p:cNvPr id="11" name="Google Shape;210;p25">
            <a:extLst>
              <a:ext uri="{FF2B5EF4-FFF2-40B4-BE49-F238E27FC236}">
                <a16:creationId xmlns:a16="http://schemas.microsoft.com/office/drawing/2014/main" id="{17981963-9E73-5B79-2562-1FA4A86E3588}"/>
              </a:ext>
            </a:extLst>
          </p:cNvPr>
          <p:cNvCxnSpPr/>
          <p:nvPr/>
        </p:nvCxnSpPr>
        <p:spPr>
          <a:xfrm flipH="1">
            <a:off x="4171030" y="7919111"/>
            <a:ext cx="23726" cy="3365984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cxnSp>
      <p:pic>
        <p:nvPicPr>
          <p:cNvPr id="13" name="Picture 12" descr="A diagram of a graph&#10;&#10;AI-generated content may be incorrect.">
            <a:extLst>
              <a:ext uri="{FF2B5EF4-FFF2-40B4-BE49-F238E27FC236}">
                <a16:creationId xmlns:a16="http://schemas.microsoft.com/office/drawing/2014/main" id="{21E7FC70-C2AF-5DD6-C5AF-78BBBD94241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226" t="3509" r="8551" b="-877"/>
          <a:stretch>
            <a:fillRect/>
          </a:stretch>
        </p:blipFill>
        <p:spPr>
          <a:xfrm>
            <a:off x="10751542" y="3615050"/>
            <a:ext cx="12972176" cy="7945368"/>
          </a:xfrm>
          <a:prstGeom prst="rect">
            <a:avLst/>
          </a:prstGeom>
          <a:effectLst>
            <a:outerShdw blurRad="165100" dist="101600" dir="2700000">
              <a:srgbClr val="000000">
                <a:alpha val="40000"/>
              </a:srgbClr>
            </a:outerShdw>
          </a:effectLst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71DDA71-907C-4064-5E0C-74214DDA5E39}"/>
              </a:ext>
            </a:extLst>
          </p:cNvPr>
          <p:cNvCxnSpPr/>
          <p:nvPr/>
        </p:nvCxnSpPr>
        <p:spPr>
          <a:xfrm>
            <a:off x="8474606" y="5294409"/>
            <a:ext cx="2443707" cy="442556"/>
          </a:xfrm>
          <a:prstGeom prst="straightConnector1">
            <a:avLst/>
          </a:prstGeom>
          <a:ln w="57150">
            <a:solidFill>
              <a:srgbClr val="8B76F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9FFBEBC-D4EE-5B28-FBBB-7736106C91E2}"/>
              </a:ext>
            </a:extLst>
          </p:cNvPr>
          <p:cNvCxnSpPr>
            <a:cxnSpLocks/>
          </p:cNvCxnSpPr>
          <p:nvPr/>
        </p:nvCxnSpPr>
        <p:spPr>
          <a:xfrm flipV="1">
            <a:off x="8491530" y="7656880"/>
            <a:ext cx="2378631" cy="1819038"/>
          </a:xfrm>
          <a:prstGeom prst="straightConnector1">
            <a:avLst/>
          </a:prstGeom>
          <a:ln w="57150">
            <a:solidFill>
              <a:srgbClr val="8B76F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641514D-32BC-478D-B97D-2B4BB2C436D6}"/>
              </a:ext>
            </a:extLst>
          </p:cNvPr>
          <p:cNvSpPr/>
          <p:nvPr/>
        </p:nvSpPr>
        <p:spPr>
          <a:xfrm>
            <a:off x="10927710" y="5518635"/>
            <a:ext cx="2573861" cy="507639"/>
          </a:xfrm>
          <a:prstGeom prst="rect">
            <a:avLst/>
          </a:prstGeom>
          <a:noFill/>
          <a:ln w="57150">
            <a:solidFill>
              <a:srgbClr val="8B76F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60B7C0-FFDA-25BE-1648-C9B4DE0653AA}"/>
              </a:ext>
            </a:extLst>
          </p:cNvPr>
          <p:cNvSpPr/>
          <p:nvPr/>
        </p:nvSpPr>
        <p:spPr>
          <a:xfrm>
            <a:off x="10912283" y="7340927"/>
            <a:ext cx="2573861" cy="507639"/>
          </a:xfrm>
          <a:prstGeom prst="rect">
            <a:avLst/>
          </a:prstGeom>
          <a:noFill/>
          <a:ln w="57150">
            <a:solidFill>
              <a:srgbClr val="8B76F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ED6389-D495-CBCB-357C-ACF0A256FC99}"/>
              </a:ext>
            </a:extLst>
          </p:cNvPr>
          <p:cNvSpPr txBox="1"/>
          <p:nvPr/>
        </p:nvSpPr>
        <p:spPr>
          <a:xfrm>
            <a:off x="13473745" y="12886619"/>
            <a:ext cx="12185650" cy="10972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333333"/>
                </a:solidFill>
                <a:latin typeface="-apple-system"/>
                <a:ea typeface="-apple-system"/>
                <a:cs typeface="-apple-system"/>
              </a:rPr>
              <a:t> A.G. McLean </a:t>
            </a:r>
            <a:r>
              <a:rPr lang="en-US" i="1">
                <a:solidFill>
                  <a:srgbClr val="333333"/>
                </a:solidFill>
                <a:latin typeface="-apple-system"/>
                <a:ea typeface="-apple-system"/>
                <a:cs typeface="-apple-system"/>
              </a:rPr>
              <a:t>et al</a:t>
            </a:r>
            <a:r>
              <a:rPr lang="en-US">
                <a:solidFill>
                  <a:srgbClr val="333333"/>
                </a:solidFill>
                <a:latin typeface="-apple-system"/>
                <a:ea typeface="-apple-system"/>
                <a:cs typeface="-apple-system"/>
              </a:rPr>
              <a:t> 2024 </a:t>
            </a:r>
            <a:r>
              <a:rPr lang="en-US" i="1">
                <a:solidFill>
                  <a:srgbClr val="333333"/>
                </a:solidFill>
                <a:latin typeface="-apple-system"/>
                <a:ea typeface="-apple-system"/>
                <a:cs typeface="-apple-system"/>
              </a:rPr>
              <a:t>JINST</a:t>
            </a:r>
            <a:r>
              <a:rPr lang="en-US">
                <a:solidFill>
                  <a:srgbClr val="333333"/>
                </a:solidFill>
                <a:latin typeface="-apple-system"/>
                <a:ea typeface="-apple-system"/>
                <a:cs typeface="-apple-system"/>
              </a:rPr>
              <a:t> </a:t>
            </a:r>
            <a:r>
              <a:rPr lang="en-US" b="1">
                <a:solidFill>
                  <a:srgbClr val="333333"/>
                </a:solidFill>
                <a:latin typeface="-apple-system"/>
                <a:ea typeface="-apple-system"/>
                <a:cs typeface="-apple-system"/>
              </a:rPr>
              <a:t>19</a:t>
            </a:r>
            <a:r>
              <a:rPr lang="en-US">
                <a:solidFill>
                  <a:srgbClr val="333333"/>
                </a:solidFill>
                <a:latin typeface="-apple-system"/>
                <a:ea typeface="-apple-system"/>
                <a:cs typeface="-apple-system"/>
              </a:rPr>
              <a:t> P03001</a:t>
            </a:r>
            <a:endParaRPr lang="en-US"/>
          </a:p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08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CF60C-7C66-DCA9-F242-396FAF109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2627" y="609331"/>
            <a:ext cx="21345989" cy="2114550"/>
          </a:xfrm>
        </p:spPr>
        <p:txBody>
          <a:bodyPr/>
          <a:lstStyle/>
          <a:p>
            <a:r>
              <a:rPr lang="en-US" sz="9600"/>
              <a:t>Outstanding NID Gas Gain</a:t>
            </a:r>
          </a:p>
        </p:txBody>
      </p:sp>
      <p:pic>
        <p:nvPicPr>
          <p:cNvPr id="7" name="Picture 6" descr="A graph of a line&#10;&#10;AI-generated content may be incorrect.">
            <a:extLst>
              <a:ext uri="{FF2B5EF4-FFF2-40B4-BE49-F238E27FC236}">
                <a16:creationId xmlns:a16="http://schemas.microsoft.com/office/drawing/2014/main" id="{96DC50DC-7CE5-56E3-1B18-914E1BF6A0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630" r="135" b="224"/>
          <a:stretch>
            <a:fillRect/>
          </a:stretch>
        </p:blipFill>
        <p:spPr>
          <a:xfrm>
            <a:off x="11538747" y="3602027"/>
            <a:ext cx="12271842" cy="7942212"/>
          </a:xfrm>
          <a:prstGeom prst="rect">
            <a:avLst/>
          </a:prstGeom>
          <a:effectLst>
            <a:outerShdw blurRad="165100" dist="101600" dir="2700000">
              <a:srgbClr val="000000">
                <a:alpha val="40000"/>
              </a:srgbClr>
            </a:outerShdw>
          </a:effectLst>
        </p:spPr>
      </p:pic>
      <p:pic>
        <p:nvPicPr>
          <p:cNvPr id="4" name="Picture 3" descr="A diagram of a graph&#10;&#10;AI-generated content may be incorrect.">
            <a:extLst>
              <a:ext uri="{FF2B5EF4-FFF2-40B4-BE49-F238E27FC236}">
                <a16:creationId xmlns:a16="http://schemas.microsoft.com/office/drawing/2014/main" id="{E73F9086-6EFA-A0F1-AF2E-FDB03921C47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226" t="3509" r="8551" b="-877"/>
          <a:stretch>
            <a:fillRect/>
          </a:stretch>
        </p:blipFill>
        <p:spPr>
          <a:xfrm>
            <a:off x="525597" y="4424776"/>
            <a:ext cx="10297930" cy="6322279"/>
          </a:xfrm>
          <a:prstGeom prst="rect">
            <a:avLst/>
          </a:prstGeom>
          <a:effectLst>
            <a:outerShdw blurRad="165100" dist="101600" dir="2700000">
              <a:srgbClr val="000000">
                <a:alpha val="40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26CE2B8-FEA6-AF59-4177-32BF4B6E972B}"/>
              </a:ext>
            </a:extLst>
          </p:cNvPr>
          <p:cNvSpPr txBox="1"/>
          <p:nvPr/>
        </p:nvSpPr>
        <p:spPr>
          <a:xfrm>
            <a:off x="13010209" y="12387207"/>
            <a:ext cx="12185650" cy="10972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333333"/>
                </a:solidFill>
                <a:latin typeface="-apple-system"/>
                <a:ea typeface="-apple-system"/>
                <a:cs typeface="-apple-system"/>
              </a:rPr>
              <a:t> A.G. McLean </a:t>
            </a:r>
            <a:r>
              <a:rPr lang="en-US" i="1">
                <a:solidFill>
                  <a:srgbClr val="333333"/>
                </a:solidFill>
                <a:latin typeface="-apple-system"/>
                <a:ea typeface="-apple-system"/>
                <a:cs typeface="-apple-system"/>
              </a:rPr>
              <a:t>et al</a:t>
            </a:r>
            <a:r>
              <a:rPr lang="en-US">
                <a:solidFill>
                  <a:srgbClr val="333333"/>
                </a:solidFill>
                <a:latin typeface="-apple-system"/>
                <a:ea typeface="-apple-system"/>
                <a:cs typeface="-apple-system"/>
              </a:rPr>
              <a:t> 2024 </a:t>
            </a:r>
            <a:r>
              <a:rPr lang="en-US" i="1">
                <a:solidFill>
                  <a:srgbClr val="333333"/>
                </a:solidFill>
                <a:latin typeface="-apple-system"/>
                <a:ea typeface="-apple-system"/>
                <a:cs typeface="-apple-system"/>
              </a:rPr>
              <a:t>JINST</a:t>
            </a:r>
            <a:r>
              <a:rPr lang="en-US">
                <a:solidFill>
                  <a:srgbClr val="333333"/>
                </a:solidFill>
                <a:latin typeface="-apple-system"/>
                <a:ea typeface="-apple-system"/>
                <a:cs typeface="-apple-system"/>
              </a:rPr>
              <a:t> </a:t>
            </a:r>
            <a:r>
              <a:rPr lang="en-US" b="1">
                <a:solidFill>
                  <a:srgbClr val="333333"/>
                </a:solidFill>
                <a:latin typeface="-apple-system"/>
                <a:ea typeface="-apple-system"/>
                <a:cs typeface="-apple-system"/>
              </a:rPr>
              <a:t>19</a:t>
            </a:r>
            <a:r>
              <a:rPr lang="en-US">
                <a:solidFill>
                  <a:srgbClr val="333333"/>
                </a:solidFill>
                <a:latin typeface="-apple-system"/>
                <a:ea typeface="-apple-system"/>
                <a:cs typeface="-apple-system"/>
              </a:rPr>
              <a:t> P03001</a:t>
            </a:r>
            <a:endParaRPr lang="en-US"/>
          </a:p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282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8CFB1A-D24D-3B90-0E04-509633D59D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950E84-6E7D-A454-5D62-A5388648ECA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140877" y="6112932"/>
            <a:ext cx="18492230" cy="3623735"/>
          </a:xfrm>
        </p:spPr>
        <p:txBody>
          <a:bodyPr/>
          <a:lstStyle/>
          <a:p>
            <a:r>
              <a:rPr lang="en-US">
                <a:latin typeface="Arial"/>
                <a:cs typeface="Arial"/>
              </a:rPr>
              <a:t>Coupled </a:t>
            </a:r>
            <a:r>
              <a:rPr lang="en-US" err="1">
                <a:latin typeface="Arial"/>
                <a:cs typeface="Arial"/>
              </a:rPr>
              <a:t>MMThGEM</a:t>
            </a:r>
            <a:r>
              <a:rPr lang="en-US">
                <a:latin typeface="Arial"/>
                <a:cs typeface="Arial"/>
              </a:rPr>
              <a:t>-Micromegas</a:t>
            </a:r>
            <a:endParaRPr lang="en-US" err="1"/>
          </a:p>
          <a:p>
            <a:r>
              <a:rPr lang="en-US" sz="5400" b="0">
                <a:latin typeface="Arial"/>
                <a:cs typeface="Arial"/>
              </a:rPr>
              <a:t>A high NI gain detector with 2D/3D readout</a:t>
            </a:r>
            <a:endParaRPr lang="en-US" sz="5400" b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2F7704-0EC1-8601-8C87-C3EF56A9F50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16600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">
  <a:themeElements>
    <a:clrScheme name="Adelaide Uni">
      <a:dk1>
        <a:srgbClr val="000000"/>
      </a:dk1>
      <a:lt1>
        <a:srgbClr val="FFFFFF"/>
      </a:lt1>
      <a:dk2>
        <a:srgbClr val="140F50"/>
      </a:dk2>
      <a:lt2>
        <a:srgbClr val="836BFF"/>
      </a:lt2>
      <a:accent1>
        <a:srgbClr val="140F50"/>
      </a:accent1>
      <a:accent2>
        <a:srgbClr val="1448FF"/>
      </a:accent2>
      <a:accent3>
        <a:srgbClr val="836BFF"/>
      </a:accent3>
      <a:accent4>
        <a:srgbClr val="F8EFE0"/>
      </a:accent4>
      <a:accent5>
        <a:srgbClr val="ECE9FF"/>
      </a:accent5>
      <a:accent6>
        <a:srgbClr val="E9E6EE"/>
      </a:accent6>
      <a:hlink>
        <a:srgbClr val="140F50"/>
      </a:hlink>
      <a:folHlink>
        <a:srgbClr val="1448FF"/>
      </a:folHlink>
    </a:clrScheme>
    <a:fontScheme name="Adelaide Uni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6350">
          <a:solidFill>
            <a:srgbClr val="C00000"/>
          </a:solidFill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 1920x1080_96dpi" id="{29683A95-4FAC-6E40-A233-9AC2A471652F}" vid="{D2E0C4C9-6C2F-5A48-A5A3-A86EEE41D5E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36BC9379492F4A8AFBCB641A1FCDCD" ma:contentTypeVersion="14" ma:contentTypeDescription="Create a new document." ma:contentTypeScope="" ma:versionID="fe91ff44adf9ed45ef814322a4378fb1">
  <xsd:schema xmlns:xsd="http://www.w3.org/2001/XMLSchema" xmlns:xs="http://www.w3.org/2001/XMLSchema" xmlns:p="http://schemas.microsoft.com/office/2006/metadata/properties" xmlns:ns2="608c4f0a-b958-47c3-a09f-7a45093dc62d" xmlns:ns3="e7406df6-3ba7-44c6-9769-5478c2afbf18" targetNamespace="http://schemas.microsoft.com/office/2006/metadata/properties" ma:root="true" ma:fieldsID="acb51d78c18bead4cd6bfc6df8029437" ns2:_="" ns3:_="">
    <xsd:import namespace="608c4f0a-b958-47c3-a09f-7a45093dc62d"/>
    <xsd:import namespace="e7406df6-3ba7-44c6-9769-5478c2afbf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8c4f0a-b958-47c3-a09f-7a45093dc6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f5fd6899-ff42-47b5-826b-30e7aa906ef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406df6-3ba7-44c6-9769-5478c2afbf18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bafc214e-2ac9-4d7e-885b-d3a1baaa26ab}" ma:internalName="TaxCatchAll" ma:showField="CatchAllData" ma:web="e7406df6-3ba7-44c6-9769-5478c2afbf1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08c4f0a-b958-47c3-a09f-7a45093dc62d">
      <Terms xmlns="http://schemas.microsoft.com/office/infopath/2007/PartnerControls"/>
    </lcf76f155ced4ddcb4097134ff3c332f>
    <TaxCatchAll xmlns="e7406df6-3ba7-44c6-9769-5478c2afbf1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1C080B-A927-45E8-A7DB-E11D4B0C0BC1}">
  <ds:schemaRefs>
    <ds:schemaRef ds:uri="608c4f0a-b958-47c3-a09f-7a45093dc62d"/>
    <ds:schemaRef ds:uri="e7406df6-3ba7-44c6-9769-5478c2afbf1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26B80ED-BADA-43B1-B628-96179A7D2FEC}">
  <ds:schemaRefs>
    <ds:schemaRef ds:uri="608c4f0a-b958-47c3-a09f-7a45093dc62d"/>
    <ds:schemaRef ds:uri="e7406df6-3ba7-44c6-9769-5478c2afbf1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A2EF7CC-692E-4F49-8874-74EA652FD9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Custom</PresentationFormat>
  <Slides>27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Master slides</vt:lpstr>
      <vt:lpstr>PowerPoint Presentation</vt:lpstr>
      <vt:lpstr>PowerPoint Presentation</vt:lpstr>
      <vt:lpstr>PowerPoint Presentation</vt:lpstr>
      <vt:lpstr>What can we do to Improve Charge Amplification in SF6?</vt:lpstr>
      <vt:lpstr>PowerPoint Presentation</vt:lpstr>
      <vt:lpstr>Is the MMThGEM an Ideal NID Gain Stage?</vt:lpstr>
      <vt:lpstr>Optimisation of MMThGEM</vt:lpstr>
      <vt:lpstr>Outstanding NID Gas Gain</vt:lpstr>
      <vt:lpstr>PowerPoint Presentation</vt:lpstr>
      <vt:lpstr>What's next for the MMThGEM?</vt:lpstr>
      <vt:lpstr>Coupled MMThGEM-Micromegas </vt:lpstr>
      <vt:lpstr>Unparalleled NID Charge Amplification</vt:lpstr>
      <vt:lpstr>Clear angular separation of perpendicular exposures with alphas </vt:lpstr>
      <vt:lpstr>CYGNUS-m3 Scale C/N-1.0 “BENTO” Vessel </vt:lpstr>
      <vt:lpstr>CYGNUS-m3 Scale “BENTO” Vessel  </vt:lpstr>
      <vt:lpstr>Coupled detector performs well, however...</vt:lpstr>
      <vt:lpstr>What can we do about this?</vt:lpstr>
      <vt:lpstr>PowerPoint Presentation</vt:lpstr>
      <vt:lpstr>LARD: 3D Printed Micromesh Structures</vt:lpstr>
      <vt:lpstr>LARD: Concept of a "Hot-Swappable" Detector</vt:lpstr>
      <vt:lpstr>LARD V2 Prototype</vt:lpstr>
      <vt:lpstr>LARDs: Performance Testing</vt:lpstr>
      <vt:lpstr>LARDs: What's next?</vt:lpstr>
      <vt:lpstr>PowerPoint Presentation</vt:lpstr>
      <vt:lpstr>Summary and Outlook 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BrandOps Creative</dc:creator>
  <cp:keywords/>
  <dc:description>© Copyright – BrandOps Creative</dc:description>
  <cp:revision>138</cp:revision>
  <dcterms:created xsi:type="dcterms:W3CDTF">2025-08-16T12:30:45Z</dcterms:created>
  <dcterms:modified xsi:type="dcterms:W3CDTF">2026-02-24T01:20:29Z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0x010100C636BC9379492F4A8AFBCB641A1FCDCD</vt:lpwstr>
  </property>
  <property fmtid="{D5CDD505-2E9C-101B-9397-08002B2CF9AE}" pid="3" name="MediaServiceImageTags">
    <vt:lpwstr/>
  </property>
</Properties>
</file>