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media/image1.svg" ContentType="image/svg+xml"/>
  <Override PartName="/ppt/media/image10.svg" ContentType="image/svg+xml"/>
  <Override PartName="/ppt/media/image1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media/image9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sldIdLst>
    <p:sldId id="256" r:id="rId4"/>
    <p:sldId id="257" r:id="rId5"/>
    <p:sldId id="402" r:id="rId6"/>
    <p:sldId id="403" r:id="rId7"/>
    <p:sldId id="401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389" r:id="rId20"/>
    <p:sldId id="390" r:id="rId21"/>
    <p:sldId id="493" r:id="rId22"/>
    <p:sldId id="494" r:id="rId23"/>
    <p:sldId id="495" r:id="rId24"/>
    <p:sldId id="394" r:id="rId25"/>
    <p:sldId id="395" r:id="rId26"/>
    <p:sldId id="396" r:id="rId27"/>
    <p:sldId id="397" r:id="rId28"/>
    <p:sldId id="498" r:id="rId29"/>
    <p:sldId id="496" r:id="rId30"/>
    <p:sldId id="497" r:id="rId31"/>
    <p:sldId id="490" r:id="rId32"/>
    <p:sldId id="491" r:id="rId33"/>
    <p:sldId id="499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5" r:id="rId43"/>
    <p:sldId id="500" r:id="rId44"/>
    <p:sldId id="501" r:id="rId45"/>
    <p:sldId id="317" r:id="rId46"/>
    <p:sldId id="318" r:id="rId47"/>
    <p:sldId id="319" r:id="rId48"/>
    <p:sldId id="320" r:id="rId49"/>
    <p:sldId id="502" r:id="rId50"/>
    <p:sldId id="322" r:id="rId51"/>
    <p:sldId id="323" r:id="rId52"/>
    <p:sldId id="324" r:id="rId53"/>
    <p:sldId id="503" r:id="rId54"/>
    <p:sldId id="509" r:id="rId55"/>
    <p:sldId id="514" r:id="rId56"/>
    <p:sldId id="515" r:id="rId57"/>
    <p:sldId id="512" r:id="rId58"/>
    <p:sldId id="516" r:id="rId59"/>
    <p:sldId id="517" r:id="rId60"/>
    <p:sldId id="518" r:id="rId61"/>
    <p:sldId id="519" r:id="rId62"/>
    <p:sldId id="513" r:id="rId63"/>
    <p:sldId id="522" r:id="rId64"/>
    <p:sldId id="520" r:id="rId65"/>
    <p:sldId id="523" r:id="rId66"/>
    <p:sldId id="325" r:id="rId67"/>
    <p:sldId id="326" r:id="rId68"/>
    <p:sldId id="327" r:id="rId69"/>
    <p:sldId id="328" r:id="rId70"/>
    <p:sldId id="329" r:id="rId71"/>
    <p:sldId id="332" r:id="rId72"/>
    <p:sldId id="358" r:id="rId73"/>
    <p:sldId id="504" r:id="rId74"/>
    <p:sldId id="369" r:id="rId75"/>
    <p:sldId id="370" r:id="rId76"/>
    <p:sldId id="371" r:id="rId77"/>
    <p:sldId id="406" r:id="rId78"/>
    <p:sldId id="373" r:id="rId79"/>
    <p:sldId id="374" r:id="rId80"/>
    <p:sldId id="375" r:id="rId81"/>
    <p:sldId id="376" r:id="rId82"/>
    <p:sldId id="377" r:id="rId83"/>
    <p:sldId id="378" r:id="rId84"/>
    <p:sldId id="380" r:id="rId85"/>
    <p:sldId id="381" r:id="rId86"/>
    <p:sldId id="382" r:id="rId87"/>
    <p:sldId id="384" r:id="rId88"/>
    <p:sldId id="386" r:id="rId89"/>
    <p:sldId id="383" r:id="rId90"/>
    <p:sldId id="387" r:id="rId91"/>
    <p:sldId id="339" r:id="rId92"/>
    <p:sldId id="340" r:id="rId93"/>
    <p:sldId id="346" r:id="rId94"/>
    <p:sldId id="525" r:id="rId95"/>
    <p:sldId id="408" r:id="rId96"/>
    <p:sldId id="347" r:id="rId97"/>
    <p:sldId id="524" r:id="rId98"/>
    <p:sldId id="348" r:id="rId99"/>
    <p:sldId id="349" r:id="rId100"/>
    <p:sldId id="350" r:id="rId101"/>
    <p:sldId id="351" r:id="rId102"/>
    <p:sldId id="352" r:id="rId103"/>
    <p:sldId id="353" r:id="rId104"/>
    <p:sldId id="526" r:id="rId105"/>
    <p:sldId id="505" r:id="rId106"/>
  </p:sldIdLst>
  <p:sldSz cx="18288000" cy="10287000"/>
  <p:notesSz cx="6858000" cy="9144000"/>
  <p:embeddedFontLst>
    <p:embeddedFont>
      <p:font typeface="CMU Serif" panose="02000603000000000000" charset="0"/>
      <p:regular r:id="rId110"/>
    </p:embeddedFont>
    <p:embeddedFont>
      <p:font typeface="Bogart" panose="00000500000000000000" charset="0"/>
      <p:regular r:id="rId111"/>
    </p:embeddedFont>
    <p:embeddedFont>
      <p:font typeface="CMU Serif Italics" panose="02000603000000000000" charset="0"/>
      <p:regular r:id="rId112"/>
    </p:embeddedFont>
    <p:embeddedFont>
      <p:font typeface="Arapey Bold Italics" panose="02000000000000000000" charset="0"/>
      <p:regular r:id="rId113"/>
    </p:embeddedFont>
    <p:embeddedFont>
      <p:font typeface="Arapey" panose="02000000000000000000" charset="0"/>
      <p:regular r:id="rId114"/>
    </p:embeddedFont>
    <p:embeddedFont>
      <p:font typeface="Arapey Italics" panose="02000000000000000000" charset="0"/>
      <p:regular r:id="rId1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225"/>
        <p:guide pos="30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6.xml"/><Relationship Id="rId98" Type="http://schemas.openxmlformats.org/officeDocument/2006/relationships/slide" Target="slides/slide95.xml"/><Relationship Id="rId97" Type="http://schemas.openxmlformats.org/officeDocument/2006/relationships/slide" Target="slides/slide94.xml"/><Relationship Id="rId96" Type="http://schemas.openxmlformats.org/officeDocument/2006/relationships/slide" Target="slides/slide93.xml"/><Relationship Id="rId95" Type="http://schemas.openxmlformats.org/officeDocument/2006/relationships/slide" Target="slides/slide92.xml"/><Relationship Id="rId94" Type="http://schemas.openxmlformats.org/officeDocument/2006/relationships/slide" Target="slides/slide91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5" Type="http://schemas.openxmlformats.org/officeDocument/2006/relationships/font" Target="fonts/font6.fntdata"/><Relationship Id="rId114" Type="http://schemas.openxmlformats.org/officeDocument/2006/relationships/font" Target="fonts/font5.fntdata"/><Relationship Id="rId113" Type="http://schemas.openxmlformats.org/officeDocument/2006/relationships/font" Target="fonts/font4.fntdata"/><Relationship Id="rId112" Type="http://schemas.openxmlformats.org/officeDocument/2006/relationships/font" Target="fonts/font3.fntdata"/><Relationship Id="rId111" Type="http://schemas.openxmlformats.org/officeDocument/2006/relationships/font" Target="fonts/font2.fntdata"/><Relationship Id="rId110" Type="http://schemas.openxmlformats.org/officeDocument/2006/relationships/font" Target="fonts/font1.fntdata"/><Relationship Id="rId11" Type="http://schemas.openxmlformats.org/officeDocument/2006/relationships/slide" Target="slides/slide8.xml"/><Relationship Id="rId109" Type="http://schemas.openxmlformats.org/officeDocument/2006/relationships/tableStyles" Target="tableStyles.xml"/><Relationship Id="rId108" Type="http://schemas.openxmlformats.org/officeDocument/2006/relationships/viewProps" Target="viewProps.xml"/><Relationship Id="rId107" Type="http://schemas.openxmlformats.org/officeDocument/2006/relationships/presProps" Target="presProps.xml"/><Relationship Id="rId106" Type="http://schemas.openxmlformats.org/officeDocument/2006/relationships/slide" Target="slides/slide103.xml"/><Relationship Id="rId105" Type="http://schemas.openxmlformats.org/officeDocument/2006/relationships/slide" Target="slides/slide102.xml"/><Relationship Id="rId104" Type="http://schemas.openxmlformats.org/officeDocument/2006/relationships/slide" Target="slides/slide101.xml"/><Relationship Id="rId103" Type="http://schemas.openxmlformats.org/officeDocument/2006/relationships/slide" Target="slides/slide100.xml"/><Relationship Id="rId102" Type="http://schemas.openxmlformats.org/officeDocument/2006/relationships/slide" Target="slides/slide99.xml"/><Relationship Id="rId101" Type="http://schemas.openxmlformats.org/officeDocument/2006/relationships/slide" Target="slides/slide98.xml"/><Relationship Id="rId100" Type="http://schemas.openxmlformats.org/officeDocument/2006/relationships/slide" Target="slides/slide97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image" Target="../media/image4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2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3.png"/></Relationships>
</file>

<file path=ppt/slides/_rels/slide10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image" Target="../media/image4.png"/></Relationships>
</file>

<file path=ppt/slides/_rels/slide10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https://arxiv.org/abs/2008.12587" TargetMode="External"/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https://arxiv.org/abs/2008.12587" TargetMode="Externa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hyperlink" Target="https://arxiv.org/abs/2008.12587" TargetMode="External"/><Relationship Id="rId2" Type="http://schemas.openxmlformats.org/officeDocument/2006/relationships/image" Target="../media/image22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hyperlink" Target="https://arxiv.org/abs/2008.12587" TargetMode="External"/><Relationship Id="rId2" Type="http://schemas.openxmlformats.org/officeDocument/2006/relationships/image" Target="../media/image4.png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https://arxiv.org/abs/2008.12587" TargetMode="External"/><Relationship Id="rId2" Type="http://schemas.openxmlformats.org/officeDocument/2006/relationships/image" Target="../media/image4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https://arxiv.org/abs/2008.12587" TargetMode="External"/><Relationship Id="rId2" Type="http://schemas.openxmlformats.org/officeDocument/2006/relationships/image" Target="../media/image4.png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https://arxiv.org/abs/2008.12587" TargetMode="External"/><Relationship Id="rId2" Type="http://schemas.openxmlformats.org/officeDocument/2006/relationships/image" Target="../media/image4.png"/><Relationship Id="rId1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3.GIF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GIF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https://arxiv.org/abs/2008.12587" TargetMode="External"/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1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png"/><Relationship Id="rId2" Type="http://schemas.openxmlformats.org/officeDocument/2006/relationships/image" Target="../media/image1.svg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.svg"/><Relationship Id="rId5" Type="http://schemas.openxmlformats.org/officeDocument/2006/relationships/image" Target="../media/image34.png"/><Relationship Id="rId4" Type="http://schemas.openxmlformats.org/officeDocument/2006/relationships/image" Target="../media/image32.png"/><Relationship Id="rId3" Type="http://schemas.openxmlformats.org/officeDocument/2006/relationships/image" Target="../media/image33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.svg"/><Relationship Id="rId5" Type="http://schemas.openxmlformats.org/officeDocument/2006/relationships/image" Target="../media/image34.png"/><Relationship Id="rId4" Type="http://schemas.openxmlformats.org/officeDocument/2006/relationships/image" Target="../media/image32.png"/><Relationship Id="rId3" Type="http://schemas.openxmlformats.org/officeDocument/2006/relationships/image" Target="../media/image33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hyperlink" Target="https://arxiv.org/abs/2408.03760" TargetMode="External"/><Relationship Id="rId4" Type="http://schemas.openxmlformats.org/officeDocument/2006/relationships/hyperlink" Target="http://www.arxiv.org/abs/2404.03690" TargetMode="Externa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https://arxiv.org/abs/2408.03760" TargetMode="External"/><Relationship Id="rId3" Type="http://schemas.openxmlformats.org/officeDocument/2006/relationships/hyperlink" Target="http://www.arxiv.org/abs/2404.03690" TargetMode="External"/><Relationship Id="rId2" Type="http://schemas.openxmlformats.org/officeDocument/2006/relationships/image" Target="../media/image37.png"/><Relationship Id="rId1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8.png"/><Relationship Id="rId1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4.png"/><Relationship Id="rId1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.svg"/><Relationship Id="rId2" Type="http://schemas.openxmlformats.org/officeDocument/2006/relationships/image" Target="../media/image42.png"/><Relationship Id="rId1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44.png"/><Relationship Id="rId7" Type="http://schemas.openxmlformats.org/officeDocument/2006/relationships/image" Target="../media/image43.png"/><Relationship Id="rId6" Type="http://schemas.openxmlformats.org/officeDocument/2006/relationships/image" Target="../media/image5.sv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.svg"/><Relationship Id="rId2" Type="http://schemas.openxmlformats.org/officeDocument/2006/relationships/image" Target="../media/image42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png"/><Relationship Id="rId2" Type="http://schemas.openxmlformats.org/officeDocument/2006/relationships/image" Target="../media/image1.svg"/><Relationship Id="rId1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svg"/><Relationship Id="rId8" Type="http://schemas.openxmlformats.org/officeDocument/2006/relationships/image" Target="../media/image47.png"/><Relationship Id="rId7" Type="http://schemas.openxmlformats.org/officeDocument/2006/relationships/image" Target="../media/image39.png"/><Relationship Id="rId6" Type="http://schemas.openxmlformats.org/officeDocument/2006/relationships/image" Target="../media/image5.sv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.svg"/><Relationship Id="rId2" Type="http://schemas.openxmlformats.org/officeDocument/2006/relationships/image" Target="../media/image42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44.png"/><Relationship Id="rId10" Type="http://schemas.openxmlformats.org/officeDocument/2006/relationships/image" Target="../media/image43.png"/><Relationship Id="rId1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svg"/><Relationship Id="rId8" Type="http://schemas.openxmlformats.org/officeDocument/2006/relationships/image" Target="../media/image47.png"/><Relationship Id="rId7" Type="http://schemas.openxmlformats.org/officeDocument/2006/relationships/image" Target="../media/image39.png"/><Relationship Id="rId6" Type="http://schemas.openxmlformats.org/officeDocument/2006/relationships/image" Target="../media/image5.sv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.svg"/><Relationship Id="rId2" Type="http://schemas.openxmlformats.org/officeDocument/2006/relationships/image" Target="../media/image42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44.png"/><Relationship Id="rId10" Type="http://schemas.openxmlformats.org/officeDocument/2006/relationships/image" Target="../media/image43.png"/><Relationship Id="rId1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http://www.arxiv.org/abs/2506.09322" TargetMode="External"/><Relationship Id="rId2" Type="http://schemas.openxmlformats.org/officeDocument/2006/relationships/image" Target="../media/image48.png"/><Relationship Id="rId1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http://www.arxiv.org/abs/2506.09322" TargetMode="External"/><Relationship Id="rId2" Type="http://schemas.openxmlformats.org/officeDocument/2006/relationships/image" Target="../media/image49.png"/><Relationship Id="rId1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0.png"/><Relationship Id="rId1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http://www.arxiv.org/abs/2506.09322" TargetMode="External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4.png"/><Relationship Id="rId1" Type="http://schemas.openxmlformats.org/officeDocument/2006/relationships/image" Target="../media/image38.png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2.png"/><Relationship Id="rId2" Type="http://schemas.openxmlformats.org/officeDocument/2006/relationships/hyperlink" Target="http://www.arxiv.org/abs/2506.09322" TargetMode="External"/><Relationship Id="rId1" Type="http://schemas.openxmlformats.org/officeDocument/2006/relationships/image" Target="../media/image4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http://www.arxiv.org/abs/2506.09322" TargetMode="External"/><Relationship Id="rId2" Type="http://schemas.openxmlformats.org/officeDocument/2006/relationships/image" Target="../media/image53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4.png"/><Relationship Id="rId2" Type="http://schemas.openxmlformats.org/officeDocument/2006/relationships/image" Target="../media/image1.svg"/><Relationship Id="rId1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s://arxiv.org/abs/2203.05914" TargetMode="External"/><Relationship Id="rId3" Type="http://schemas.openxmlformats.org/officeDocument/2006/relationships/image" Target="../media/image1.sv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https://arxiv.org/pdf/1606.09243" TargetMode="External"/><Relationship Id="rId2" Type="http://schemas.openxmlformats.org/officeDocument/2006/relationships/image" Target="../media/image54.png"/><Relationship Id="rId1" Type="http://schemas.openxmlformats.org/officeDocument/2006/relationships/image" Target="../media/image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7.png"/><Relationship Id="rId1" Type="http://schemas.openxmlformats.org/officeDocument/2006/relationships/image" Target="../media/image4.png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4.png"/></Relationships>
</file>

<file path=ppt/slides/_rels/slide6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image" Target="../media/image4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9.svg"/><Relationship Id="rId6" Type="http://schemas.openxmlformats.org/officeDocument/2006/relationships/image" Target="../media/image62.png"/><Relationship Id="rId5" Type="http://schemas.openxmlformats.org/officeDocument/2006/relationships/image" Target="../media/image8.svg"/><Relationship Id="rId4" Type="http://schemas.openxmlformats.org/officeDocument/2006/relationships/image" Target="../media/image61.png"/><Relationship Id="rId3" Type="http://schemas.openxmlformats.org/officeDocument/2006/relationships/image" Target="../media/image7.svg"/><Relationship Id="rId2" Type="http://schemas.openxmlformats.org/officeDocument/2006/relationships/image" Target="../media/image60.png"/><Relationship Id="rId1" Type="http://schemas.openxmlformats.org/officeDocument/2006/relationships/image" Target="../media/image4.png"/></Relationships>
</file>

<file path=ppt/slides/_rels/slide6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3.png"/><Relationship Id="rId3" Type="http://schemas.openxmlformats.org/officeDocument/2006/relationships/image" Target="../media/image7.svg"/><Relationship Id="rId2" Type="http://schemas.openxmlformats.org/officeDocument/2006/relationships/image" Target="../media/image60.png"/><Relationship Id="rId1" Type="http://schemas.openxmlformats.org/officeDocument/2006/relationships/image" Target="../media/image4.png"/></Relationships>
</file>

<file path=ppt/slides/_rels/slide6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3.png"/><Relationship Id="rId3" Type="http://schemas.openxmlformats.org/officeDocument/2006/relationships/image" Target="../media/image7.svg"/><Relationship Id="rId2" Type="http://schemas.openxmlformats.org/officeDocument/2006/relationships/image" Target="../media/image60.png"/><Relationship Id="rId1" Type="http://schemas.openxmlformats.org/officeDocument/2006/relationships/image" Target="../media/image4.png"/></Relationships>
</file>

<file path=ppt/slides/_rels/slide6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9.png"/><Relationship Id="rId8" Type="http://schemas.openxmlformats.org/officeDocument/2006/relationships/image" Target="../media/image68.png"/><Relationship Id="rId7" Type="http://schemas.openxmlformats.org/officeDocument/2006/relationships/image" Target="../media/image67.png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3" Type="http://schemas.openxmlformats.org/officeDocument/2006/relationships/image" Target="../media/image7.svg"/><Relationship Id="rId2" Type="http://schemas.openxmlformats.org/officeDocument/2006/relationships/image" Target="../media/image60.png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0.svg"/><Relationship Id="rId1" Type="http://schemas.openxmlformats.org/officeDocument/2006/relationships/image" Target="../media/image4.png"/></Relationships>
</file>

<file path=ppt/slides/_rels/slide6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7.png"/><Relationship Id="rId8" Type="http://schemas.openxmlformats.org/officeDocument/2006/relationships/image" Target="../media/image76.png"/><Relationship Id="rId7" Type="http://schemas.openxmlformats.org/officeDocument/2006/relationships/image" Target="../media/image75.png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7" Type="http://schemas.openxmlformats.org/officeDocument/2006/relationships/slideLayout" Target="../slideLayouts/slideLayout7.xml"/><Relationship Id="rId16" Type="http://schemas.openxmlformats.org/officeDocument/2006/relationships/image" Target="../media/image64.png"/><Relationship Id="rId15" Type="http://schemas.openxmlformats.org/officeDocument/2006/relationships/image" Target="../media/image7.svg"/><Relationship Id="rId14" Type="http://schemas.openxmlformats.org/officeDocument/2006/relationships/image" Target="../media/image60.png"/><Relationship Id="rId13" Type="http://schemas.openxmlformats.org/officeDocument/2006/relationships/image" Target="../media/image79.png"/><Relationship Id="rId12" Type="http://schemas.openxmlformats.org/officeDocument/2006/relationships/image" Target="../media/image78.png"/><Relationship Id="rId11" Type="http://schemas.openxmlformats.org/officeDocument/2006/relationships/image" Target="../media/image10.svg"/><Relationship Id="rId10" Type="http://schemas.openxmlformats.org/officeDocument/2006/relationships/image" Target="../media/image69.png"/><Relationship Id="rId1" Type="http://schemas.openxmlformats.org/officeDocument/2006/relationships/image" Target="../media/image4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hyperlink" Target="https://arxiv.org/abs/2512.08065v1" TargetMode="External"/><Relationship Id="rId6" Type="http://schemas.openxmlformats.org/officeDocument/2006/relationships/image" Target="../media/image9.png"/><Relationship Id="rId5" Type="http://schemas.openxmlformats.org/officeDocument/2006/relationships/hyperlink" Target="https://arxiv.org/pdf/2407.10892" TargetMode="External"/><Relationship Id="rId4" Type="http://schemas.openxmlformats.org/officeDocument/2006/relationships/hyperlink" Target="https://arxiv.org/pdf/2408.02877" TargetMode="Externa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7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hyperlink" Target="https://arxiv.org/abs/2008.12587" TargetMode="External"/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image" Target="../media/image29.png"/></Relationships>
</file>

<file path=ppt/slides/_rels/slide7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hyperlink" Target="https://arxiv.org/abs/2008.12587" TargetMode="External"/><Relationship Id="rId5" Type="http://schemas.openxmlformats.org/officeDocument/2006/relationships/image" Target="../media/image11.svg"/><Relationship Id="rId4" Type="http://schemas.openxmlformats.org/officeDocument/2006/relationships/image" Target="../media/image80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4.png"/></Relationships>
</file>

<file path=ppt/slides/_rels/slide7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hyperlink" Target="https://arxiv.org/abs/2008.12587" TargetMode="External"/><Relationship Id="rId5" Type="http://schemas.openxmlformats.org/officeDocument/2006/relationships/image" Target="../media/image11.svg"/><Relationship Id="rId4" Type="http://schemas.openxmlformats.org/officeDocument/2006/relationships/image" Target="../media/image80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4.png"/></Relationships>
</file>

<file path=ppt/slides/_rels/slide7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hyperlink" Target="https://arxiv.org/abs/2008.12587" TargetMode="External"/><Relationship Id="rId5" Type="http://schemas.openxmlformats.org/officeDocument/2006/relationships/image" Target="../media/image11.svg"/><Relationship Id="rId4" Type="http://schemas.openxmlformats.org/officeDocument/2006/relationships/image" Target="../media/image80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4.png"/></Relationships>
</file>

<file path=ppt/slides/_rels/slide7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4.png"/></Relationships>
</file>

<file path=ppt/slides/_rels/slide7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83.png"/><Relationship Id="rId3" Type="http://schemas.openxmlformats.org/officeDocument/2006/relationships/image" Target="../media/image81.png"/><Relationship Id="rId2" Type="http://schemas.openxmlformats.org/officeDocument/2006/relationships/image" Target="../media/image82.png"/><Relationship Id="rId1" Type="http://schemas.openxmlformats.org/officeDocument/2006/relationships/image" Target="../media/image4.png"/></Relationships>
</file>

<file path=ppt/slides/_rels/slide7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83.png"/><Relationship Id="rId3" Type="http://schemas.openxmlformats.org/officeDocument/2006/relationships/image" Target="../media/image81.png"/><Relationship Id="rId2" Type="http://schemas.openxmlformats.org/officeDocument/2006/relationships/image" Target="../media/image82.png"/><Relationship Id="rId1" Type="http://schemas.openxmlformats.org/officeDocument/2006/relationships/image" Target="../media/image4.png"/></Relationships>
</file>

<file path=ppt/slides/_rels/slide7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83.png"/><Relationship Id="rId3" Type="http://schemas.openxmlformats.org/officeDocument/2006/relationships/image" Target="../media/image81.png"/><Relationship Id="rId2" Type="http://schemas.openxmlformats.org/officeDocument/2006/relationships/image" Target="../media/image82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.sv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3" Type="http://schemas.openxmlformats.org/officeDocument/2006/relationships/image" Target="../media/image81.png"/><Relationship Id="rId2" Type="http://schemas.openxmlformats.org/officeDocument/2006/relationships/image" Target="../media/image82.png"/><Relationship Id="rId1" Type="http://schemas.openxmlformats.org/officeDocument/2006/relationships/image" Target="../media/image4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hyperlink" Target="https://arxiv.org/abs/2009.08836" TargetMode="External"/><Relationship Id="rId6" Type="http://schemas.openxmlformats.org/officeDocument/2006/relationships/hyperlink" Target="https://journals.aps.org/prl/abstract/10.1103/PhysRevLett.122.171801" TargetMode="External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3" Type="http://schemas.openxmlformats.org/officeDocument/2006/relationships/image" Target="../media/image81.png"/><Relationship Id="rId2" Type="http://schemas.openxmlformats.org/officeDocument/2006/relationships/image" Target="../media/image82.png"/><Relationship Id="rId1" Type="http://schemas.openxmlformats.org/officeDocument/2006/relationships/image" Target="../media/image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5.png"/><Relationship Id="rId1" Type="http://schemas.openxmlformats.org/officeDocument/2006/relationships/image" Target="../media/image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6.png"/><Relationship Id="rId1" Type="http://schemas.openxmlformats.org/officeDocument/2006/relationships/image" Target="../media/image4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7.GIF"/><Relationship Id="rId1" Type="http://schemas.openxmlformats.org/officeDocument/2006/relationships/image" Target="../media/image4.png"/></Relationships>
</file>

<file path=ppt/slides/_rels/slide8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87.GIF"/><Relationship Id="rId2" Type="http://schemas.openxmlformats.org/officeDocument/2006/relationships/image" Target="../media/image88.png"/><Relationship Id="rId1" Type="http://schemas.openxmlformats.org/officeDocument/2006/relationships/image" Target="../media/image4.pn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9.png"/><Relationship Id="rId1" Type="http://schemas.openxmlformats.org/officeDocument/2006/relationships/image" Target="../media/image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0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image" Target="../media/image4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1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2.png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3.pn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4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6.png"/><Relationship Id="rId1" Type="http://schemas.openxmlformats.org/officeDocument/2006/relationships/image" Target="../media/image95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7.png"/></Relationships>
</file>

<file path=ppt/slides/_rels/slide9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5.png"/><Relationship Id="rId2" Type="http://schemas.openxmlformats.org/officeDocument/2006/relationships/image" Target="../media/image99.png"/><Relationship Id="rId1" Type="http://schemas.openxmlformats.org/officeDocument/2006/relationships/image" Target="../media/image98.png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0.png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-4038600" y="-302895"/>
            <a:ext cx="22392005" cy="10589895"/>
          </a:xfrm>
          <a:custGeom>
            <a:avLst/>
            <a:gdLst/>
            <a:ahLst/>
            <a:cxnLst/>
            <a:rect l="l" t="t" r="r" b="b"/>
            <a:pathLst>
              <a:path w="29856374" h="14120214">
                <a:moveTo>
                  <a:pt x="0" y="0"/>
                </a:moveTo>
                <a:lnTo>
                  <a:pt x="29856374" y="0"/>
                </a:lnTo>
                <a:lnTo>
                  <a:pt x="29856374" y="14120214"/>
                </a:lnTo>
                <a:lnTo>
                  <a:pt x="0" y="14120214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25615" b="-25566"/>
            </a:stretch>
          </a:blipFill>
        </p:spPr>
      </p:sp>
      <p:grpSp>
        <p:nvGrpSpPr>
          <p:cNvPr id="5" name="Group 5"/>
          <p:cNvGrpSpPr/>
          <p:nvPr/>
        </p:nvGrpSpPr>
        <p:grpSpPr>
          <a:xfrm rot="0">
            <a:off x="10571463" y="1787417"/>
            <a:ext cx="8083550" cy="5023293"/>
            <a:chOff x="0" y="0"/>
            <a:chExt cx="10778068" cy="6697724"/>
          </a:xfrm>
        </p:grpSpPr>
        <p:grpSp>
          <p:nvGrpSpPr>
            <p:cNvPr id="6" name="Group 6"/>
            <p:cNvGrpSpPr/>
            <p:nvPr/>
          </p:nvGrpSpPr>
          <p:grpSpPr>
            <a:xfrm rot="0">
              <a:off x="0" y="0"/>
              <a:ext cx="9963150" cy="6697724"/>
              <a:chOff x="0" y="0"/>
              <a:chExt cx="1968030" cy="1323007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1968030" cy="1323007"/>
              </a:xfrm>
              <a:custGeom>
                <a:avLst/>
                <a:gdLst/>
                <a:ahLst/>
                <a:cxnLst/>
                <a:rect l="l" t="t" r="r" b="b"/>
                <a:pathLst>
                  <a:path w="1968030" h="1323007">
                    <a:moveTo>
                      <a:pt x="0" y="0"/>
                    </a:moveTo>
                    <a:lnTo>
                      <a:pt x="1968030" y="0"/>
                    </a:lnTo>
                    <a:lnTo>
                      <a:pt x="1968030" y="1323007"/>
                    </a:lnTo>
                    <a:lnTo>
                      <a:pt x="0" y="1323007"/>
                    </a:lnTo>
                    <a:close/>
                  </a:path>
                </a:pathLst>
              </a:custGeom>
              <a:solidFill>
                <a:srgbClr val="2B2A27">
                  <a:alpha val="94902"/>
                </a:srgbClr>
              </a:solidFill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1968030" cy="1370632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3080"/>
                  </a:lnSpc>
                </a:pPr>
                <a:endParaRPr sz="3000">
                  <a:latin typeface="Times New Roman" panose="02020603050405020304" charset="0"/>
                  <a:ea typeface="CMU Serif" charset="0"/>
                </a:endParaRPr>
              </a:p>
            </p:txBody>
          </p:sp>
        </p:grpSp>
        <p:sp>
          <p:nvSpPr>
            <p:cNvPr id="9" name="Freeform 9"/>
            <p:cNvSpPr/>
            <p:nvPr/>
          </p:nvSpPr>
          <p:spPr>
            <a:xfrm>
              <a:off x="317500" y="5001492"/>
              <a:ext cx="4118347" cy="1428191"/>
            </a:xfrm>
            <a:custGeom>
              <a:avLst/>
              <a:gdLst/>
              <a:ahLst/>
              <a:cxnLst/>
              <a:rect l="l" t="t" r="r" b="b"/>
              <a:pathLst>
                <a:path w="4118347" h="1428191">
                  <a:moveTo>
                    <a:pt x="0" y="0"/>
                  </a:moveTo>
                  <a:lnTo>
                    <a:pt x="4118347" y="0"/>
                  </a:lnTo>
                  <a:lnTo>
                    <a:pt x="4118347" y="1428191"/>
                  </a:lnTo>
                  <a:lnTo>
                    <a:pt x="0" y="14281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5417687" y="4887795"/>
              <a:ext cx="4380363" cy="1541888"/>
            </a:xfrm>
            <a:custGeom>
              <a:avLst/>
              <a:gdLst/>
              <a:ahLst/>
              <a:cxnLst/>
              <a:rect l="l" t="t" r="r" b="b"/>
              <a:pathLst>
                <a:path w="4380363" h="1541888">
                  <a:moveTo>
                    <a:pt x="0" y="0"/>
                  </a:moveTo>
                  <a:lnTo>
                    <a:pt x="4380363" y="0"/>
                  </a:lnTo>
                  <a:lnTo>
                    <a:pt x="4380363" y="1541888"/>
                  </a:lnTo>
                  <a:lnTo>
                    <a:pt x="0" y="15418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TextBox 11"/>
            <p:cNvSpPr txBox="1"/>
            <p:nvPr/>
          </p:nvSpPr>
          <p:spPr>
            <a:xfrm>
              <a:off x="341207" y="309033"/>
              <a:ext cx="9690101" cy="345016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5045"/>
                </a:lnSpc>
              </a:pPr>
              <a:r>
                <a:rPr lang="en-US" sz="6000">
                  <a:solidFill>
                    <a:srgbClr val="F1F2F2"/>
                  </a:solidFill>
                  <a:latin typeface="Times New Roman" panose="02020603050405020304" charset="0"/>
                  <a:ea typeface="CMU Serif" charset="0"/>
                  <a:cs typeface="Times New Roman" panose="02020603050405020304" charset="0"/>
                  <a:sym typeface="CMU Serif"/>
                </a:rPr>
                <a:t>An overview of </a:t>
              </a:r>
              <a:endParaRPr lang="en-US" sz="6000">
                <a:solidFill>
                  <a:srgbClr val="F1F2F2"/>
                </a:solidFill>
                <a:latin typeface="Times New Roman" panose="02020603050405020304" charset="0"/>
                <a:ea typeface="CMU Serif" charset="0"/>
                <a:cs typeface="Times New Roman" panose="02020603050405020304" charset="0"/>
                <a:sym typeface="CMU Serif"/>
              </a:endParaRPr>
            </a:p>
            <a:p>
              <a:pPr algn="l">
                <a:lnSpc>
                  <a:spcPts val="5045"/>
                </a:lnSpc>
              </a:pPr>
              <a:r>
                <a:rPr lang="en-US" sz="6000">
                  <a:solidFill>
                    <a:srgbClr val="F1F2F2"/>
                  </a:solidFill>
                  <a:latin typeface="Times New Roman" panose="02020603050405020304" charset="0"/>
                  <a:ea typeface="CMU Serif" charset="0"/>
                  <a:cs typeface="Times New Roman" panose="02020603050405020304" charset="0"/>
                  <a:sym typeface="CMU Serif"/>
                </a:rPr>
                <a:t>CYGNUS’ reach</a:t>
              </a:r>
              <a:endParaRPr lang="en-US" sz="6000">
                <a:solidFill>
                  <a:srgbClr val="F1F2F2"/>
                </a:solidFill>
                <a:latin typeface="Times New Roman" panose="02020603050405020304" charset="0"/>
                <a:ea typeface="CMU Serif" charset="0"/>
                <a:cs typeface="Times New Roman" panose="02020603050405020304" charset="0"/>
                <a:sym typeface="CMU Serif"/>
              </a:endParaRPr>
            </a:p>
            <a:p>
              <a:pPr algn="l">
                <a:lnSpc>
                  <a:spcPts val="5045"/>
                </a:lnSpc>
              </a:pPr>
              <a:r>
                <a:rPr lang="en-US" sz="6000">
                  <a:solidFill>
                    <a:srgbClr val="F1F2F2"/>
                  </a:solidFill>
                  <a:latin typeface="Times New Roman" panose="02020603050405020304" charset="0"/>
                  <a:ea typeface="CMU Serif" charset="0"/>
                  <a:cs typeface="Times New Roman" panose="02020603050405020304" charset="0"/>
                  <a:sym typeface="CMU Serif"/>
                </a:rPr>
                <a:t>for dark matter and</a:t>
              </a:r>
              <a:endParaRPr lang="en-US" sz="6000">
                <a:solidFill>
                  <a:srgbClr val="F1F2F2"/>
                </a:solidFill>
                <a:latin typeface="Times New Roman" panose="02020603050405020304" charset="0"/>
                <a:ea typeface="CMU Serif" charset="0"/>
                <a:cs typeface="Times New Roman" panose="02020603050405020304" charset="0"/>
                <a:sym typeface="CMU Serif"/>
              </a:endParaRPr>
            </a:p>
            <a:p>
              <a:pPr algn="l">
                <a:lnSpc>
                  <a:spcPts val="5045"/>
                </a:lnSpc>
              </a:pPr>
              <a:r>
                <a:rPr lang="en-US" sz="6000">
                  <a:solidFill>
                    <a:srgbClr val="F1F2F2"/>
                  </a:solidFill>
                  <a:latin typeface="Times New Roman" panose="02020603050405020304" charset="0"/>
                  <a:ea typeface="CMU Serif" charset="0"/>
                  <a:cs typeface="Times New Roman" panose="02020603050405020304" charset="0"/>
                  <a:sym typeface="CMU Serif"/>
                </a:rPr>
                <a:t>neutrino searches</a:t>
              </a:r>
              <a:endParaRPr lang="en-US" sz="6000">
                <a:solidFill>
                  <a:srgbClr val="F1F2F2"/>
                </a:solidFill>
                <a:latin typeface="Times New Roman" panose="02020603050405020304" charset="0"/>
                <a:ea typeface="CMU Serif" charset="0"/>
                <a:cs typeface="Times New Roman" panose="02020603050405020304" charset="0"/>
                <a:sym typeface="CMU Serif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341207" y="3966633"/>
              <a:ext cx="10436861" cy="57404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l">
                <a:lnSpc>
                  <a:spcPts val="3360"/>
                </a:lnSpc>
              </a:pPr>
              <a:r>
                <a:rPr lang="en-US" sz="2800">
                  <a:solidFill>
                    <a:srgbClr val="F1F2F2"/>
                  </a:solidFill>
                  <a:latin typeface="Times New Roman" panose="02020603050405020304" charset="0"/>
                  <a:ea typeface="CMU Serif" charset="0"/>
                  <a:cs typeface="CMU Serif"/>
                  <a:sym typeface="CMU Serif"/>
                </a:rPr>
                <a:t>Chiara Lisotti, supervised by Dr. Ciaran O’Hare</a:t>
              </a:r>
              <a:endParaRPr lang="en-US" sz="2800">
                <a:solidFill>
                  <a:srgbClr val="F1F2F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-228832" y="-4457802"/>
            <a:ext cx="18109365" cy="18109365"/>
          </a:xfrm>
          <a:custGeom>
            <a:avLst/>
            <a:gdLst/>
            <a:ahLst/>
            <a:cxnLst/>
            <a:rect l="l" t="t" r="r" b="b"/>
            <a:pathLst>
              <a:path w="18109365" h="18109365">
                <a:moveTo>
                  <a:pt x="0" y="0"/>
                </a:moveTo>
                <a:lnTo>
                  <a:pt x="18109365" y="0"/>
                </a:lnTo>
                <a:lnTo>
                  <a:pt x="18109365" y="18109364"/>
                </a:lnTo>
                <a:lnTo>
                  <a:pt x="0" y="181093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098342" y="1208157"/>
            <a:ext cx="2439610" cy="7760734"/>
          </a:xfrm>
          <a:custGeom>
            <a:avLst/>
            <a:gdLst/>
            <a:ahLst/>
            <a:cxnLst/>
            <a:rect l="l" t="t" r="r" b="b"/>
            <a:pathLst>
              <a:path w="2439610" h="7760734">
                <a:moveTo>
                  <a:pt x="0" y="0"/>
                </a:moveTo>
                <a:lnTo>
                  <a:pt x="2439610" y="0"/>
                </a:lnTo>
                <a:lnTo>
                  <a:pt x="2439610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5169" t="-10600" r="-403738" b="-4433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278925" y="1208157"/>
            <a:ext cx="12064284" cy="7760734"/>
          </a:xfrm>
          <a:custGeom>
            <a:avLst/>
            <a:gdLst/>
            <a:ahLst/>
            <a:cxnLst/>
            <a:rect l="l" t="t" r="r" b="b"/>
            <a:pathLst>
              <a:path w="12064284" h="7760734">
                <a:moveTo>
                  <a:pt x="0" y="0"/>
                </a:moveTo>
                <a:lnTo>
                  <a:pt x="12064284" y="0"/>
                </a:lnTo>
                <a:lnTo>
                  <a:pt x="12064284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134" t="-10600" r="-1864" b="-443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176071" y="3642668"/>
            <a:ext cx="1502031" cy="1576935"/>
          </a:xfrm>
          <a:custGeom>
            <a:avLst/>
            <a:gdLst/>
            <a:ahLst/>
            <a:cxnLst/>
            <a:rect l="l" t="t" r="r" b="b"/>
            <a:pathLst>
              <a:path w="1502031" h="1576935">
                <a:moveTo>
                  <a:pt x="0" y="0"/>
                </a:moveTo>
                <a:lnTo>
                  <a:pt x="1502031" y="0"/>
                </a:lnTo>
                <a:lnTo>
                  <a:pt x="1502031" y="1576935"/>
                </a:lnTo>
                <a:lnTo>
                  <a:pt x="0" y="15769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7000"/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3319375">
            <a:off x="9294564" y="6114529"/>
            <a:ext cx="605604" cy="605604"/>
          </a:xfrm>
          <a:custGeom>
            <a:avLst/>
            <a:gdLst/>
            <a:ahLst/>
            <a:cxnLst/>
            <a:rect l="l" t="t" r="r" b="b"/>
            <a:pathLst>
              <a:path w="605604" h="605604">
                <a:moveTo>
                  <a:pt x="0" y="0"/>
                </a:moveTo>
                <a:lnTo>
                  <a:pt x="605604" y="0"/>
                </a:lnTo>
                <a:lnTo>
                  <a:pt x="605604" y="605604"/>
                </a:lnTo>
                <a:lnTo>
                  <a:pt x="0" y="6056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7371058">
            <a:off x="10063322" y="2102483"/>
            <a:ext cx="556890" cy="556890"/>
          </a:xfrm>
          <a:custGeom>
            <a:avLst/>
            <a:gdLst/>
            <a:ahLst/>
            <a:cxnLst/>
            <a:rect l="l" t="t" r="r" b="b"/>
            <a:pathLst>
              <a:path w="556890" h="556890">
                <a:moveTo>
                  <a:pt x="0" y="0"/>
                </a:moveTo>
                <a:lnTo>
                  <a:pt x="556891" y="0"/>
                </a:lnTo>
                <a:lnTo>
                  <a:pt x="556891" y="556891"/>
                </a:lnTo>
                <a:lnTo>
                  <a:pt x="0" y="5568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2237222" y="3562974"/>
            <a:ext cx="2799298" cy="922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GALACTIC PLANE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607695" y="5293995"/>
            <a:ext cx="3955415" cy="922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CONSTELLATION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286120" y="649961"/>
            <a:ext cx="9715761" cy="8987079"/>
          </a:xfrm>
          <a:custGeom>
            <a:avLst/>
            <a:gdLst/>
            <a:ahLst/>
            <a:cxnLst/>
            <a:rect l="l" t="t" r="r" b="b"/>
            <a:pathLst>
              <a:path w="9715761" h="8987079">
                <a:moveTo>
                  <a:pt x="0" y="0"/>
                </a:moveTo>
                <a:lnTo>
                  <a:pt x="9715760" y="0"/>
                </a:lnTo>
                <a:lnTo>
                  <a:pt x="9715760" y="8987078"/>
                </a:lnTo>
                <a:lnTo>
                  <a:pt x="0" y="8987078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57319" y="2460687"/>
            <a:ext cx="16573361" cy="5365626"/>
          </a:xfrm>
          <a:custGeom>
            <a:avLst/>
            <a:gdLst/>
            <a:ahLst/>
            <a:cxnLst/>
            <a:rect l="l" t="t" r="r" b="b"/>
            <a:pathLst>
              <a:path w="16573361" h="5365626">
                <a:moveTo>
                  <a:pt x="0" y="0"/>
                </a:moveTo>
                <a:lnTo>
                  <a:pt x="16573362" y="0"/>
                </a:lnTo>
                <a:lnTo>
                  <a:pt x="16573362" y="5365626"/>
                </a:lnTo>
                <a:lnTo>
                  <a:pt x="0" y="5365626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724041" y="-10502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200" y="1104900"/>
            <a:ext cx="8667750" cy="42779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0800" y="5522595"/>
            <a:ext cx="9043670" cy="4463415"/>
          </a:xfrm>
          <a:prstGeom prst="rect">
            <a:avLst/>
          </a:prstGeom>
        </p:spPr>
      </p:pic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900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1969929" y="2876185"/>
            <a:ext cx="5056489" cy="2295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8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This is the same neutrino flux that made the first ever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358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measurement possible with the COHERENT experiment at Oak Ridge labs!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2570" y="3238500"/>
            <a:ext cx="1619885" cy="572135"/>
          </a:xfrm>
          <a:prstGeom prst="rect">
            <a:avLst/>
          </a:prstGeom>
        </p:spPr>
      </p:pic>
      <p:sp>
        <p:nvSpPr>
          <p:cNvPr id="7" name="Freeform 7"/>
          <p:cNvSpPr/>
          <p:nvPr/>
        </p:nvSpPr>
        <p:spPr>
          <a:xfrm>
            <a:off x="2017235" y="627012"/>
            <a:ext cx="9124218" cy="9032976"/>
          </a:xfrm>
          <a:custGeom>
            <a:avLst/>
            <a:gdLst/>
            <a:ahLst/>
            <a:cxnLst/>
            <a:rect l="l" t="t" r="r" b="b"/>
            <a:pathLst>
              <a:path w="9124218" h="9032976">
                <a:moveTo>
                  <a:pt x="0" y="0"/>
                </a:moveTo>
                <a:lnTo>
                  <a:pt x="9124219" y="0"/>
                </a:lnTo>
                <a:lnTo>
                  <a:pt x="9124219" y="9032976"/>
                </a:lnTo>
                <a:lnTo>
                  <a:pt x="0" y="903297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7563896" y="9704563"/>
            <a:ext cx="305428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-218037" y="-4441927"/>
            <a:ext cx="18109365" cy="18109365"/>
          </a:xfrm>
          <a:custGeom>
            <a:avLst/>
            <a:gdLst/>
            <a:ahLst/>
            <a:cxnLst/>
            <a:rect l="l" t="t" r="r" b="b"/>
            <a:pathLst>
              <a:path w="18109365" h="18109365">
                <a:moveTo>
                  <a:pt x="0" y="0"/>
                </a:moveTo>
                <a:lnTo>
                  <a:pt x="18109365" y="0"/>
                </a:lnTo>
                <a:lnTo>
                  <a:pt x="18109365" y="18109364"/>
                </a:lnTo>
                <a:lnTo>
                  <a:pt x="0" y="181093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098342" y="1208157"/>
            <a:ext cx="2439610" cy="7760734"/>
          </a:xfrm>
          <a:custGeom>
            <a:avLst/>
            <a:gdLst/>
            <a:ahLst/>
            <a:cxnLst/>
            <a:rect l="l" t="t" r="r" b="b"/>
            <a:pathLst>
              <a:path w="2439610" h="7760734">
                <a:moveTo>
                  <a:pt x="0" y="0"/>
                </a:moveTo>
                <a:lnTo>
                  <a:pt x="2439610" y="0"/>
                </a:lnTo>
                <a:lnTo>
                  <a:pt x="2439610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5169" t="-10600" r="-403738" b="-4433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278925" y="1208157"/>
            <a:ext cx="12064284" cy="7760734"/>
          </a:xfrm>
          <a:custGeom>
            <a:avLst/>
            <a:gdLst/>
            <a:ahLst/>
            <a:cxnLst/>
            <a:rect l="l" t="t" r="r" b="b"/>
            <a:pathLst>
              <a:path w="12064284" h="7760734">
                <a:moveTo>
                  <a:pt x="0" y="0"/>
                </a:moveTo>
                <a:lnTo>
                  <a:pt x="12064284" y="0"/>
                </a:lnTo>
                <a:lnTo>
                  <a:pt x="12064284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134" t="-10600" r="-1864" b="-443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176071" y="3642668"/>
            <a:ext cx="1502031" cy="1576935"/>
          </a:xfrm>
          <a:custGeom>
            <a:avLst/>
            <a:gdLst/>
            <a:ahLst/>
            <a:cxnLst/>
            <a:rect l="l" t="t" r="r" b="b"/>
            <a:pathLst>
              <a:path w="1502031" h="1576935">
                <a:moveTo>
                  <a:pt x="0" y="0"/>
                </a:moveTo>
                <a:lnTo>
                  <a:pt x="1502031" y="0"/>
                </a:lnTo>
                <a:lnTo>
                  <a:pt x="1502031" y="1576935"/>
                </a:lnTo>
                <a:lnTo>
                  <a:pt x="0" y="15769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7000"/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3319375">
            <a:off x="9294564" y="6114529"/>
            <a:ext cx="605604" cy="605604"/>
          </a:xfrm>
          <a:custGeom>
            <a:avLst/>
            <a:gdLst/>
            <a:ahLst/>
            <a:cxnLst/>
            <a:rect l="l" t="t" r="r" b="b"/>
            <a:pathLst>
              <a:path w="605604" h="605604">
                <a:moveTo>
                  <a:pt x="0" y="0"/>
                </a:moveTo>
                <a:lnTo>
                  <a:pt x="605604" y="0"/>
                </a:lnTo>
                <a:lnTo>
                  <a:pt x="605604" y="605604"/>
                </a:lnTo>
                <a:lnTo>
                  <a:pt x="0" y="6056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7371058">
            <a:off x="10063322" y="2102483"/>
            <a:ext cx="556890" cy="556890"/>
          </a:xfrm>
          <a:custGeom>
            <a:avLst/>
            <a:gdLst/>
            <a:ahLst/>
            <a:cxnLst/>
            <a:rect l="l" t="t" r="r" b="b"/>
            <a:pathLst>
              <a:path w="556890" h="556890">
                <a:moveTo>
                  <a:pt x="0" y="0"/>
                </a:moveTo>
                <a:lnTo>
                  <a:pt x="556891" y="0"/>
                </a:lnTo>
                <a:lnTo>
                  <a:pt x="556891" y="556891"/>
                </a:lnTo>
                <a:lnTo>
                  <a:pt x="0" y="5568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2237222" y="3562974"/>
            <a:ext cx="2799298" cy="922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GALACTIC PLANE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1400206" y="5428770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b="1" u="none" strike="noStrike" spc="120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W,Z</a:t>
            </a:r>
            <a:endParaRPr lang="en-US" sz="3000" b="1" u="none" strike="noStrike" spc="120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2717137" y="6076204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b="1" u="none" strike="noStrike" spc="120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Z</a:t>
            </a:r>
            <a:endParaRPr lang="en-US" sz="3000" b="1" u="none" strike="noStrike" spc="120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2237222" y="7078148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spc="120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?</a:t>
            </a:r>
            <a:endParaRPr lang="en-US" sz="3000" spc="120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607695" y="5293995"/>
            <a:ext cx="3955415" cy="922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CONSTELLATION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0" name="Freeform 10"/>
          <p:cNvSpPr/>
          <p:nvPr/>
        </p:nvSpPr>
        <p:spPr>
          <a:xfrm>
            <a:off x="3098342" y="1208157"/>
            <a:ext cx="2439610" cy="7760734"/>
          </a:xfrm>
          <a:custGeom>
            <a:avLst/>
            <a:gdLst/>
            <a:ahLst/>
            <a:cxnLst/>
            <a:rect l="l" t="t" r="r" b="b"/>
            <a:pathLst>
              <a:path w="2439610" h="7760734">
                <a:moveTo>
                  <a:pt x="0" y="0"/>
                </a:moveTo>
                <a:lnTo>
                  <a:pt x="2439610" y="0"/>
                </a:lnTo>
                <a:lnTo>
                  <a:pt x="2439610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45169" t="-10600" r="-403738" b="-4433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12237222" y="3562974"/>
            <a:ext cx="2799298" cy="922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>
                    <a:alpha val="54902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GALACTIC PLANE</a:t>
            </a:r>
            <a:endParaRPr lang="en-US" sz="3000" spc="120">
              <a:solidFill>
                <a:srgbClr val="000000">
                  <a:alpha val="54902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-218037" y="-4441927"/>
            <a:ext cx="18109365" cy="18109365"/>
          </a:xfrm>
          <a:custGeom>
            <a:avLst/>
            <a:gdLst/>
            <a:ahLst/>
            <a:cxnLst/>
            <a:rect l="l" t="t" r="r" b="b"/>
            <a:pathLst>
              <a:path w="18109365" h="18109365">
                <a:moveTo>
                  <a:pt x="0" y="0"/>
                </a:moveTo>
                <a:lnTo>
                  <a:pt x="18109365" y="0"/>
                </a:lnTo>
                <a:lnTo>
                  <a:pt x="18109365" y="18109364"/>
                </a:lnTo>
                <a:lnTo>
                  <a:pt x="0" y="181093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5000"/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 rot="0">
            <a:off x="11761309" y="6417331"/>
            <a:ext cx="2715031" cy="1281602"/>
            <a:chOff x="0" y="0"/>
            <a:chExt cx="715070" cy="33754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715070" cy="337541"/>
            </a:xfrm>
            <a:custGeom>
              <a:avLst/>
              <a:gdLst/>
              <a:ahLst/>
              <a:cxnLst/>
              <a:rect l="l" t="t" r="r" b="b"/>
              <a:pathLst>
                <a:path w="715070" h="337541">
                  <a:moveTo>
                    <a:pt x="0" y="0"/>
                  </a:moveTo>
                  <a:lnTo>
                    <a:pt x="715070" y="0"/>
                  </a:lnTo>
                  <a:lnTo>
                    <a:pt x="715070" y="337541"/>
                  </a:lnTo>
                  <a:lnTo>
                    <a:pt x="0" y="337541"/>
                  </a:lnTo>
                  <a:close/>
                </a:path>
              </a:pathLst>
            </a:custGeom>
            <a:solidFill>
              <a:srgbClr val="FFDA56">
                <a:alpha val="77647"/>
              </a:srgbClr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28575"/>
              <a:ext cx="715070" cy="30896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Freeform 9"/>
          <p:cNvSpPr/>
          <p:nvPr/>
        </p:nvSpPr>
        <p:spPr>
          <a:xfrm>
            <a:off x="11761309" y="6417331"/>
            <a:ext cx="3066108" cy="1281602"/>
          </a:xfrm>
          <a:custGeom>
            <a:avLst/>
            <a:gdLst/>
            <a:ahLst/>
            <a:cxnLst/>
            <a:rect l="l" t="t" r="r" b="b"/>
            <a:pathLst>
              <a:path w="3066108" h="1281602">
                <a:moveTo>
                  <a:pt x="0" y="0"/>
                </a:moveTo>
                <a:lnTo>
                  <a:pt x="3066107" y="0"/>
                </a:lnTo>
                <a:lnTo>
                  <a:pt x="3066107" y="1281602"/>
                </a:lnTo>
                <a:lnTo>
                  <a:pt x="0" y="12816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79975" t="-470648" r="-56774" b="-125939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4278925" y="1208157"/>
            <a:ext cx="12064284" cy="7760734"/>
          </a:xfrm>
          <a:custGeom>
            <a:avLst/>
            <a:gdLst/>
            <a:ahLst/>
            <a:cxnLst/>
            <a:rect l="l" t="t" r="r" b="b"/>
            <a:pathLst>
              <a:path w="12064284" h="7760734">
                <a:moveTo>
                  <a:pt x="0" y="0"/>
                </a:moveTo>
                <a:lnTo>
                  <a:pt x="12064284" y="0"/>
                </a:lnTo>
                <a:lnTo>
                  <a:pt x="12064284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5000"/>
            </a:blip>
            <a:stretch>
              <a:fillRect l="-9134" t="-10600" r="-1864" b="-443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9176071" y="3642668"/>
            <a:ext cx="1502031" cy="1576935"/>
          </a:xfrm>
          <a:custGeom>
            <a:avLst/>
            <a:gdLst/>
            <a:ahLst/>
            <a:cxnLst/>
            <a:rect l="l" t="t" r="r" b="b"/>
            <a:pathLst>
              <a:path w="1502031" h="1576935">
                <a:moveTo>
                  <a:pt x="0" y="0"/>
                </a:moveTo>
                <a:lnTo>
                  <a:pt x="1502031" y="0"/>
                </a:lnTo>
                <a:lnTo>
                  <a:pt x="1502031" y="1576935"/>
                </a:lnTo>
                <a:lnTo>
                  <a:pt x="0" y="15769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7000"/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-3319375">
            <a:off x="9294564" y="6114529"/>
            <a:ext cx="605604" cy="605604"/>
          </a:xfrm>
          <a:custGeom>
            <a:avLst/>
            <a:gdLst/>
            <a:ahLst/>
            <a:cxnLst/>
            <a:rect l="l" t="t" r="r" b="b"/>
            <a:pathLst>
              <a:path w="605604" h="605604">
                <a:moveTo>
                  <a:pt x="0" y="0"/>
                </a:moveTo>
                <a:lnTo>
                  <a:pt x="605604" y="0"/>
                </a:lnTo>
                <a:lnTo>
                  <a:pt x="605604" y="605604"/>
                </a:lnTo>
                <a:lnTo>
                  <a:pt x="0" y="6056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7371058">
            <a:off x="10063322" y="2102483"/>
            <a:ext cx="556890" cy="556890"/>
          </a:xfrm>
          <a:custGeom>
            <a:avLst/>
            <a:gdLst/>
            <a:ahLst/>
            <a:cxnLst/>
            <a:rect l="l" t="t" r="r" b="b"/>
            <a:pathLst>
              <a:path w="556890" h="556890">
                <a:moveTo>
                  <a:pt x="0" y="0"/>
                </a:moveTo>
                <a:lnTo>
                  <a:pt x="556891" y="0"/>
                </a:lnTo>
                <a:lnTo>
                  <a:pt x="556891" y="556891"/>
                </a:lnTo>
                <a:lnTo>
                  <a:pt x="0" y="5568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11400206" y="5428770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b="1" u="none" strike="noStrike" spc="120">
                <a:solidFill>
                  <a:srgbClr val="2B2A27">
                    <a:alpha val="54902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W,Z</a:t>
            </a:r>
            <a:endParaRPr lang="en-US" sz="3000" b="1" u="none" strike="noStrike" spc="120">
              <a:solidFill>
                <a:srgbClr val="2B2A27">
                  <a:alpha val="54902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2717137" y="6076204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b="1" u="none" strike="noStrike" spc="120">
                <a:solidFill>
                  <a:srgbClr val="2B2A27">
                    <a:alpha val="54902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Z</a:t>
            </a:r>
            <a:endParaRPr lang="en-US" sz="3000" b="1" u="none" strike="noStrike" spc="120">
              <a:solidFill>
                <a:srgbClr val="2B2A27">
                  <a:alpha val="54902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2237222" y="7078148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spc="120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?</a:t>
            </a:r>
            <a:endParaRPr lang="en-US" sz="3000" spc="120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607695" y="5293995"/>
            <a:ext cx="3955415" cy="922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</a:t>
            </a:r>
            <a:endParaRPr lang="en-US" sz="3000" spc="12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CONSTELLATION</a:t>
            </a:r>
            <a:endParaRPr lang="en-US" sz="3000" spc="12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0" name="Freeform 10"/>
          <p:cNvSpPr/>
          <p:nvPr/>
        </p:nvSpPr>
        <p:spPr>
          <a:xfrm>
            <a:off x="3098342" y="1208157"/>
            <a:ext cx="2439610" cy="7760734"/>
          </a:xfrm>
          <a:custGeom>
            <a:avLst/>
            <a:gdLst/>
            <a:ahLst/>
            <a:cxnLst/>
            <a:rect l="l" t="t" r="r" b="b"/>
            <a:pathLst>
              <a:path w="2439610" h="7760734">
                <a:moveTo>
                  <a:pt x="0" y="0"/>
                </a:moveTo>
                <a:lnTo>
                  <a:pt x="2439610" y="0"/>
                </a:lnTo>
                <a:lnTo>
                  <a:pt x="2439610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 l="-45169" t="-10600" r="-403738" b="-4433"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12237222" y="3562974"/>
            <a:ext cx="2799298" cy="922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>
                    <a:alpha val="54902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GALACTIC PLANE</a:t>
            </a:r>
            <a:endParaRPr lang="en-US" sz="3000" spc="120">
              <a:solidFill>
                <a:srgbClr val="000000">
                  <a:alpha val="54902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-218037" y="-4441927"/>
            <a:ext cx="18109365" cy="18109365"/>
          </a:xfrm>
          <a:custGeom>
            <a:avLst/>
            <a:gdLst/>
            <a:ahLst/>
            <a:cxnLst/>
            <a:rect l="l" t="t" r="r" b="b"/>
            <a:pathLst>
              <a:path w="18109365" h="18109365">
                <a:moveTo>
                  <a:pt x="0" y="0"/>
                </a:moveTo>
                <a:lnTo>
                  <a:pt x="18109365" y="0"/>
                </a:lnTo>
                <a:lnTo>
                  <a:pt x="18109365" y="18109364"/>
                </a:lnTo>
                <a:lnTo>
                  <a:pt x="0" y="181093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5000"/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 rot="0">
            <a:off x="11761309" y="4431135"/>
            <a:ext cx="1572400" cy="1683168"/>
            <a:chOff x="0" y="0"/>
            <a:chExt cx="414130" cy="443304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14130" cy="443304"/>
            </a:xfrm>
            <a:custGeom>
              <a:avLst/>
              <a:gdLst/>
              <a:ahLst/>
              <a:cxnLst/>
              <a:rect l="l" t="t" r="r" b="b"/>
              <a:pathLst>
                <a:path w="414130" h="443304">
                  <a:moveTo>
                    <a:pt x="0" y="0"/>
                  </a:moveTo>
                  <a:lnTo>
                    <a:pt x="414130" y="0"/>
                  </a:lnTo>
                  <a:lnTo>
                    <a:pt x="414130" y="443304"/>
                  </a:lnTo>
                  <a:lnTo>
                    <a:pt x="0" y="443304"/>
                  </a:lnTo>
                  <a:close/>
                </a:path>
              </a:pathLst>
            </a:custGeom>
            <a:solidFill>
              <a:srgbClr val="FFDA56">
                <a:alpha val="77647"/>
              </a:srgbClr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28575"/>
              <a:ext cx="414130" cy="41472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Freeform 9"/>
          <p:cNvSpPr/>
          <p:nvPr/>
        </p:nvSpPr>
        <p:spPr>
          <a:xfrm>
            <a:off x="11761309" y="4431135"/>
            <a:ext cx="1572400" cy="1683168"/>
          </a:xfrm>
          <a:custGeom>
            <a:avLst/>
            <a:gdLst/>
            <a:ahLst/>
            <a:cxnLst/>
            <a:rect l="l" t="t" r="r" b="b"/>
            <a:pathLst>
              <a:path w="1572400" h="1683168">
                <a:moveTo>
                  <a:pt x="0" y="0"/>
                </a:moveTo>
                <a:lnTo>
                  <a:pt x="1572399" y="0"/>
                </a:lnTo>
                <a:lnTo>
                  <a:pt x="1572399" y="1683169"/>
                </a:lnTo>
                <a:lnTo>
                  <a:pt x="0" y="168316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545938" t="-240358" r="-205703" b="-190038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4278925" y="1208157"/>
            <a:ext cx="12064284" cy="7760734"/>
          </a:xfrm>
          <a:custGeom>
            <a:avLst/>
            <a:gdLst/>
            <a:ahLst/>
            <a:cxnLst/>
            <a:rect l="l" t="t" r="r" b="b"/>
            <a:pathLst>
              <a:path w="12064284" h="7760734">
                <a:moveTo>
                  <a:pt x="0" y="0"/>
                </a:moveTo>
                <a:lnTo>
                  <a:pt x="12064284" y="0"/>
                </a:lnTo>
                <a:lnTo>
                  <a:pt x="12064284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5000"/>
            </a:blip>
            <a:stretch>
              <a:fillRect l="-9134" t="-10600" r="-1864" b="-4433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9176071" y="3642668"/>
            <a:ext cx="1502031" cy="1576935"/>
          </a:xfrm>
          <a:custGeom>
            <a:avLst/>
            <a:gdLst/>
            <a:ahLst/>
            <a:cxnLst/>
            <a:rect l="l" t="t" r="r" b="b"/>
            <a:pathLst>
              <a:path w="1502031" h="1576935">
                <a:moveTo>
                  <a:pt x="0" y="0"/>
                </a:moveTo>
                <a:lnTo>
                  <a:pt x="1502031" y="0"/>
                </a:lnTo>
                <a:lnTo>
                  <a:pt x="1502031" y="1576935"/>
                </a:lnTo>
                <a:lnTo>
                  <a:pt x="0" y="15769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7000"/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-3319375">
            <a:off x="9294564" y="6114529"/>
            <a:ext cx="605604" cy="605604"/>
          </a:xfrm>
          <a:custGeom>
            <a:avLst/>
            <a:gdLst/>
            <a:ahLst/>
            <a:cxnLst/>
            <a:rect l="l" t="t" r="r" b="b"/>
            <a:pathLst>
              <a:path w="605604" h="605604">
                <a:moveTo>
                  <a:pt x="0" y="0"/>
                </a:moveTo>
                <a:lnTo>
                  <a:pt x="605604" y="0"/>
                </a:lnTo>
                <a:lnTo>
                  <a:pt x="605604" y="605604"/>
                </a:lnTo>
                <a:lnTo>
                  <a:pt x="0" y="6056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7371058">
            <a:off x="10063322" y="2102483"/>
            <a:ext cx="556890" cy="556890"/>
          </a:xfrm>
          <a:custGeom>
            <a:avLst/>
            <a:gdLst/>
            <a:ahLst/>
            <a:cxnLst/>
            <a:rect l="l" t="t" r="r" b="b"/>
            <a:pathLst>
              <a:path w="556890" h="556890">
                <a:moveTo>
                  <a:pt x="0" y="0"/>
                </a:moveTo>
                <a:lnTo>
                  <a:pt x="556891" y="0"/>
                </a:lnTo>
                <a:lnTo>
                  <a:pt x="556891" y="556891"/>
                </a:lnTo>
                <a:lnTo>
                  <a:pt x="0" y="5568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57074" y="4354989"/>
            <a:ext cx="1133076" cy="468914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1400206" y="5428770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b="1" u="none" strike="noStrike" spc="120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W,Z</a:t>
            </a:r>
            <a:endParaRPr lang="en-US" sz="3000" b="1" u="none" strike="noStrike" spc="120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2717137" y="6076204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b="1" u="none" strike="noStrike" spc="120">
                <a:solidFill>
                  <a:srgbClr val="2B2A27">
                    <a:alpha val="54902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Z</a:t>
            </a:r>
            <a:endParaRPr lang="en-US" sz="3000" b="1" u="none" strike="noStrike" spc="120">
              <a:solidFill>
                <a:srgbClr val="2B2A27">
                  <a:alpha val="54902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12237222" y="7078148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spc="120">
                <a:solidFill>
                  <a:srgbClr val="2B2A27">
                    <a:alpha val="54902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?</a:t>
            </a:r>
            <a:endParaRPr lang="en-US" sz="3000" spc="120">
              <a:solidFill>
                <a:srgbClr val="2B2A27">
                  <a:alpha val="54902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7"/>
          <p:cNvSpPr txBox="1"/>
          <p:nvPr/>
        </p:nvSpPr>
        <p:spPr>
          <a:xfrm>
            <a:off x="607695" y="5293995"/>
            <a:ext cx="3955415" cy="922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</a:t>
            </a:r>
            <a:endParaRPr lang="en-US" sz="3000" spc="12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CONSTELLATION</a:t>
            </a:r>
            <a:endParaRPr lang="en-US" sz="3000" spc="12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098342" y="1208157"/>
            <a:ext cx="2439610" cy="7760734"/>
          </a:xfrm>
          <a:custGeom>
            <a:avLst/>
            <a:gdLst/>
            <a:ahLst/>
            <a:cxnLst/>
            <a:rect l="l" t="t" r="r" b="b"/>
            <a:pathLst>
              <a:path w="2439610" h="7760734">
                <a:moveTo>
                  <a:pt x="0" y="0"/>
                </a:moveTo>
                <a:lnTo>
                  <a:pt x="2439610" y="0"/>
                </a:lnTo>
                <a:lnTo>
                  <a:pt x="2439610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alphaModFix amt="55000"/>
            </a:blip>
            <a:stretch>
              <a:fillRect l="-45169" t="-10600" r="-403738" b="-4433"/>
            </a:stretch>
          </a:blipFill>
        </p:spPr>
      </p:sp>
      <p:grpSp>
        <p:nvGrpSpPr>
          <p:cNvPr id="3" name="Group 3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4" name="Freeform 4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2" name="TextBox 12"/>
          <p:cNvSpPr txBox="1"/>
          <p:nvPr/>
        </p:nvSpPr>
        <p:spPr>
          <a:xfrm>
            <a:off x="12237222" y="3562974"/>
            <a:ext cx="2799298" cy="922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>
                    <a:alpha val="54902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GALACTIC PLANE</a:t>
            </a:r>
            <a:endParaRPr lang="en-US" sz="3000" spc="120">
              <a:solidFill>
                <a:srgbClr val="000000">
                  <a:alpha val="54902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-218037" y="-4441927"/>
            <a:ext cx="18109365" cy="18109365"/>
          </a:xfrm>
          <a:custGeom>
            <a:avLst/>
            <a:gdLst/>
            <a:ahLst/>
            <a:cxnLst/>
            <a:rect l="l" t="t" r="r" b="b"/>
            <a:pathLst>
              <a:path w="18109365" h="18109365">
                <a:moveTo>
                  <a:pt x="0" y="0"/>
                </a:moveTo>
                <a:lnTo>
                  <a:pt x="18109365" y="0"/>
                </a:lnTo>
                <a:lnTo>
                  <a:pt x="18109365" y="18109364"/>
                </a:lnTo>
                <a:lnTo>
                  <a:pt x="0" y="1810936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5000"/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4278925" y="1208157"/>
            <a:ext cx="12064284" cy="7760734"/>
          </a:xfrm>
          <a:custGeom>
            <a:avLst/>
            <a:gdLst/>
            <a:ahLst/>
            <a:cxnLst/>
            <a:rect l="l" t="t" r="r" b="b"/>
            <a:pathLst>
              <a:path w="12064284" h="7760734">
                <a:moveTo>
                  <a:pt x="0" y="0"/>
                </a:moveTo>
                <a:lnTo>
                  <a:pt x="12064284" y="0"/>
                </a:lnTo>
                <a:lnTo>
                  <a:pt x="12064284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55000"/>
            </a:blip>
            <a:stretch>
              <a:fillRect l="-9134" t="-10600" r="-1864" b="-443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9176071" y="3642668"/>
            <a:ext cx="1502031" cy="1576935"/>
          </a:xfrm>
          <a:custGeom>
            <a:avLst/>
            <a:gdLst/>
            <a:ahLst/>
            <a:cxnLst/>
            <a:rect l="l" t="t" r="r" b="b"/>
            <a:pathLst>
              <a:path w="1502031" h="1576935">
                <a:moveTo>
                  <a:pt x="0" y="0"/>
                </a:moveTo>
                <a:lnTo>
                  <a:pt x="1502031" y="0"/>
                </a:lnTo>
                <a:lnTo>
                  <a:pt x="1502031" y="1576935"/>
                </a:lnTo>
                <a:lnTo>
                  <a:pt x="0" y="15769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7000"/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3319375">
            <a:off x="9294564" y="6114529"/>
            <a:ext cx="605604" cy="605604"/>
          </a:xfrm>
          <a:custGeom>
            <a:avLst/>
            <a:gdLst/>
            <a:ahLst/>
            <a:cxnLst/>
            <a:rect l="l" t="t" r="r" b="b"/>
            <a:pathLst>
              <a:path w="605604" h="605604">
                <a:moveTo>
                  <a:pt x="0" y="0"/>
                </a:moveTo>
                <a:lnTo>
                  <a:pt x="605604" y="0"/>
                </a:lnTo>
                <a:lnTo>
                  <a:pt x="605604" y="605604"/>
                </a:lnTo>
                <a:lnTo>
                  <a:pt x="0" y="6056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7371058">
            <a:off x="10063322" y="2102483"/>
            <a:ext cx="556890" cy="556890"/>
          </a:xfrm>
          <a:custGeom>
            <a:avLst/>
            <a:gdLst/>
            <a:ahLst/>
            <a:cxnLst/>
            <a:rect l="l" t="t" r="r" b="b"/>
            <a:pathLst>
              <a:path w="556890" h="556890">
                <a:moveTo>
                  <a:pt x="0" y="0"/>
                </a:moveTo>
                <a:lnTo>
                  <a:pt x="556891" y="0"/>
                </a:lnTo>
                <a:lnTo>
                  <a:pt x="556891" y="556891"/>
                </a:lnTo>
                <a:lnTo>
                  <a:pt x="0" y="5568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pic>
        <p:nvPicPr>
          <p:cNvPr id="13" name="Picture 13"/>
          <p:cNvPicPr>
            <a:picLocks noChangeAspect="1"/>
          </p:cNvPicPr>
          <p:nvPr/>
        </p:nvPicPr>
        <p:blipFill>
          <a:blip r:embed="rId7">
            <a:alphaModFix amt="55000"/>
          </a:blip>
          <a:stretch>
            <a:fillRect/>
          </a:stretch>
        </p:blipFill>
        <p:spPr>
          <a:xfrm>
            <a:off x="12057074" y="4354989"/>
            <a:ext cx="1133076" cy="468914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11400206" y="5428770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b="1" u="none" strike="noStrike" spc="120">
                <a:solidFill>
                  <a:srgbClr val="2B2A27">
                    <a:alpha val="54902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W,Z</a:t>
            </a:r>
            <a:endParaRPr lang="en-US" sz="3000" b="1" u="none" strike="noStrike" spc="120">
              <a:solidFill>
                <a:srgbClr val="2B2A27">
                  <a:alpha val="54902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2237222" y="7078148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spc="120">
                <a:solidFill>
                  <a:srgbClr val="2B2A27">
                    <a:alpha val="54902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?</a:t>
            </a:r>
            <a:endParaRPr lang="en-US" sz="3000" spc="120">
              <a:solidFill>
                <a:srgbClr val="2B2A27">
                  <a:alpha val="54902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6" name="Group 16"/>
          <p:cNvGrpSpPr/>
          <p:nvPr/>
        </p:nvGrpSpPr>
        <p:grpSpPr>
          <a:xfrm rot="0">
            <a:off x="13095727" y="5433080"/>
            <a:ext cx="2434668" cy="2353834"/>
            <a:chOff x="0" y="0"/>
            <a:chExt cx="641229" cy="61994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41229" cy="619940"/>
            </a:xfrm>
            <a:custGeom>
              <a:avLst/>
              <a:gdLst/>
              <a:ahLst/>
              <a:cxnLst/>
              <a:rect l="l" t="t" r="r" b="b"/>
              <a:pathLst>
                <a:path w="641229" h="619940">
                  <a:moveTo>
                    <a:pt x="0" y="0"/>
                  </a:moveTo>
                  <a:lnTo>
                    <a:pt x="641229" y="0"/>
                  </a:lnTo>
                  <a:lnTo>
                    <a:pt x="641229" y="619940"/>
                  </a:lnTo>
                  <a:lnTo>
                    <a:pt x="0" y="619940"/>
                  </a:lnTo>
                  <a:close/>
                </a:path>
              </a:pathLst>
            </a:custGeom>
            <a:solidFill>
              <a:srgbClr val="FFDA56">
                <a:alpha val="77647"/>
              </a:srgbClr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28575"/>
              <a:ext cx="641229" cy="5913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9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9" name="TextBox 19"/>
          <p:cNvSpPr txBox="1"/>
          <p:nvPr/>
        </p:nvSpPr>
        <p:spPr>
          <a:xfrm>
            <a:off x="12717137" y="6076204"/>
            <a:ext cx="1502583" cy="461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595"/>
              </a:lnSpc>
              <a:spcBef>
                <a:spcPct val="0"/>
              </a:spcBef>
            </a:pPr>
            <a:r>
              <a:rPr lang="en-US" sz="3000" b="1" u="none" strike="noStrike" spc="120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Z</a:t>
            </a:r>
            <a:endParaRPr lang="en-US" sz="3000" b="1" u="none" strike="noStrike" spc="120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0" name="Freeform 20"/>
          <p:cNvSpPr/>
          <p:nvPr/>
        </p:nvSpPr>
        <p:spPr>
          <a:xfrm>
            <a:off x="12988514" y="5433080"/>
            <a:ext cx="2541881" cy="2353834"/>
          </a:xfrm>
          <a:custGeom>
            <a:avLst/>
            <a:gdLst/>
            <a:ahLst/>
            <a:cxnLst/>
            <a:rect l="l" t="t" r="r" b="b"/>
            <a:pathLst>
              <a:path w="2541881" h="2353834">
                <a:moveTo>
                  <a:pt x="0" y="0"/>
                </a:moveTo>
                <a:lnTo>
                  <a:pt x="2541881" y="0"/>
                </a:lnTo>
                <a:lnTo>
                  <a:pt x="2541881" y="2353834"/>
                </a:lnTo>
                <a:lnTo>
                  <a:pt x="0" y="23538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85995" t="-214441" r="-40827" b="-64832"/>
            </a:stretch>
          </a:blipFill>
        </p:spPr>
      </p:sp>
      <p:pic>
        <p:nvPicPr>
          <p:cNvPr id="21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011450" y="5396115"/>
            <a:ext cx="1501165" cy="530262"/>
          </a:xfrm>
          <a:prstGeom prst="rect">
            <a:avLst/>
          </a:prstGeom>
        </p:spPr>
      </p:pic>
      <p:sp>
        <p:nvSpPr>
          <p:cNvPr id="22" name="TextBox 22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3" name="TextBox 7"/>
          <p:cNvSpPr txBox="1"/>
          <p:nvPr/>
        </p:nvSpPr>
        <p:spPr>
          <a:xfrm>
            <a:off x="607695" y="5293995"/>
            <a:ext cx="3955415" cy="922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</a:t>
            </a:r>
            <a:endParaRPr lang="en-US" sz="3000" spc="12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CONSTELLATION</a:t>
            </a:r>
            <a:endParaRPr lang="en-US" sz="3000" spc="12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6082252" y="3321682"/>
            <a:ext cx="7708350" cy="5003420"/>
          </a:xfrm>
          <a:custGeom>
            <a:avLst/>
            <a:gdLst/>
            <a:ahLst/>
            <a:cxnLst/>
            <a:rect l="l" t="t" r="r" b="b"/>
            <a:pathLst>
              <a:path w="7708350" h="5003420">
                <a:moveTo>
                  <a:pt x="0" y="0"/>
                </a:moveTo>
                <a:lnTo>
                  <a:pt x="7708351" y="0"/>
                </a:lnTo>
                <a:lnTo>
                  <a:pt x="7708351" y="5003420"/>
                </a:lnTo>
                <a:lnTo>
                  <a:pt x="0" y="50034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2329439" y="2317010"/>
            <a:ext cx="13398785" cy="6531908"/>
          </a:xfrm>
          <a:custGeom>
            <a:avLst/>
            <a:gdLst/>
            <a:ahLst/>
            <a:cxnLst/>
            <a:rect l="l" t="t" r="r" b="b"/>
            <a:pathLst>
              <a:path w="13398785" h="6531908">
                <a:moveTo>
                  <a:pt x="0" y="0"/>
                </a:moveTo>
                <a:lnTo>
                  <a:pt x="13398785" y="0"/>
                </a:lnTo>
                <a:lnTo>
                  <a:pt x="13398785" y="6531907"/>
                </a:lnTo>
                <a:lnTo>
                  <a:pt x="0" y="653190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3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09370" y="1104900"/>
            <a:ext cx="15669260" cy="538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4200"/>
              </a:lnSpc>
              <a:spcBef>
                <a:spcPct val="0"/>
              </a:spcBef>
            </a:pPr>
            <a:r>
              <a:rPr lang="en-US" sz="4000" u="none" spc="141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Total angular distribution for WIMP and solar neutrino fluorine recoils</a:t>
            </a:r>
            <a:endParaRPr lang="en-US" sz="4000" u="none" spc="141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981815" y="91059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4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4" tooltip="https://arxiv.org/abs/2008.12587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5435368" y="457200"/>
            <a:ext cx="7417264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 Experiment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7" name="Group 7"/>
          <p:cNvGrpSpPr/>
          <p:nvPr/>
        </p:nvGrpSpPr>
        <p:grpSpPr>
          <a:xfrm rot="0">
            <a:off x="7879176" y="4401427"/>
            <a:ext cx="4452473" cy="4578117"/>
            <a:chOff x="0" y="0"/>
            <a:chExt cx="1172668" cy="1205759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72668" cy="1205759"/>
            </a:xfrm>
            <a:custGeom>
              <a:avLst/>
              <a:gdLst/>
              <a:ahLst/>
              <a:cxnLst/>
              <a:rect l="l" t="t" r="r" b="b"/>
              <a:pathLst>
                <a:path w="1172668" h="1205759">
                  <a:moveTo>
                    <a:pt x="0" y="0"/>
                  </a:moveTo>
                  <a:lnTo>
                    <a:pt x="1172668" y="0"/>
                  </a:lnTo>
                  <a:lnTo>
                    <a:pt x="1172668" y="1205759"/>
                  </a:lnTo>
                  <a:lnTo>
                    <a:pt x="0" y="1205759"/>
                  </a:lnTo>
                  <a:close/>
                </a:path>
              </a:pathLst>
            </a:custGeom>
            <a:solidFill>
              <a:srgbClr val="F4EEE2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1172668" cy="12533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0" name="Freeform 10"/>
          <p:cNvSpPr/>
          <p:nvPr/>
        </p:nvSpPr>
        <p:spPr>
          <a:xfrm>
            <a:off x="1600200" y="2476500"/>
            <a:ext cx="14196695" cy="6704965"/>
          </a:xfrm>
          <a:custGeom>
            <a:avLst/>
            <a:gdLst/>
            <a:ahLst/>
            <a:cxnLst/>
            <a:rect l="l" t="t" r="r" b="b"/>
            <a:pathLst>
              <a:path w="11301259" h="5565870">
                <a:moveTo>
                  <a:pt x="0" y="0"/>
                </a:moveTo>
                <a:lnTo>
                  <a:pt x="11301259" y="0"/>
                </a:lnTo>
                <a:lnTo>
                  <a:pt x="11301259" y="5565870"/>
                </a:lnTo>
                <a:lnTo>
                  <a:pt x="0" y="556587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2" name="Freeform 12"/>
          <p:cNvSpPr/>
          <p:nvPr/>
        </p:nvSpPr>
        <p:spPr>
          <a:xfrm>
            <a:off x="8763484" y="6587399"/>
            <a:ext cx="61214" cy="34433"/>
          </a:xfrm>
          <a:custGeom>
            <a:avLst/>
            <a:gdLst/>
            <a:ahLst/>
            <a:cxnLst/>
            <a:rect l="l" t="t" r="r" b="b"/>
            <a:pathLst>
              <a:path w="61214" h="34433">
                <a:moveTo>
                  <a:pt x="0" y="0"/>
                </a:moveTo>
                <a:lnTo>
                  <a:pt x="61213" y="0"/>
                </a:lnTo>
                <a:lnTo>
                  <a:pt x="61213" y="34433"/>
                </a:lnTo>
                <a:lnTo>
                  <a:pt x="0" y="3443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4999"/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17640212" y="9704563"/>
            <a:ext cx="152797" cy="789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4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11811000" y="89535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4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4" tooltip="https://arxiv.org/abs/2008.12587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69020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6" name="Freeform 6"/>
          <p:cNvSpPr/>
          <p:nvPr/>
        </p:nvSpPr>
        <p:spPr>
          <a:xfrm>
            <a:off x="1139483" y="38158"/>
            <a:ext cx="16009034" cy="8212062"/>
          </a:xfrm>
          <a:custGeom>
            <a:avLst/>
            <a:gdLst/>
            <a:ahLst/>
            <a:cxnLst/>
            <a:rect l="l" t="t" r="r" b="b"/>
            <a:pathLst>
              <a:path w="16009034" h="8212062">
                <a:moveTo>
                  <a:pt x="0" y="0"/>
                </a:moveTo>
                <a:lnTo>
                  <a:pt x="16009034" y="0"/>
                </a:lnTo>
                <a:lnTo>
                  <a:pt x="16009034" y="8212062"/>
                </a:lnTo>
                <a:lnTo>
                  <a:pt x="0" y="821206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b="-152356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6518910" y="2324100"/>
            <a:ext cx="5554345" cy="13576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Nuclear recoils </a:t>
            </a: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(20 keVr)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1" name="TextBox 11"/>
          <p:cNvSpPr txBox="1"/>
          <p:nvPr/>
        </p:nvSpPr>
        <p:spPr>
          <a:xfrm rot="-5401020">
            <a:off x="2562726" y="5222245"/>
            <a:ext cx="2298602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775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Pre</a:t>
            </a: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drift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607560" y="647700"/>
            <a:ext cx="9072245" cy="1446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Experimental Considerations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(from a theory student’s perspective)</a:t>
            </a:r>
            <a:endParaRPr lang="en-US" sz="24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14097000" y="81915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3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3" tooltip="https://arxiv.org/abs/2008.12587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640212" y="9704563"/>
            <a:ext cx="152797" cy="1579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5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4038600" y="3086100"/>
            <a:ext cx="4711700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Helium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9672955" y="3086100"/>
            <a:ext cx="5711825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Fluorine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9"/>
          <p:cNvSpPr/>
          <p:nvPr/>
        </p:nvSpPr>
        <p:spPr>
          <a:xfrm>
            <a:off x="1139214" y="3771900"/>
            <a:ext cx="16008668" cy="12237747"/>
          </a:xfrm>
          <a:custGeom>
            <a:avLst/>
            <a:gdLst/>
            <a:ahLst/>
            <a:cxnLst/>
            <a:rect l="l" t="t" r="r" b="b"/>
            <a:pathLst>
              <a:path w="16008668" h="12237747">
                <a:moveTo>
                  <a:pt x="0" y="0"/>
                </a:moveTo>
                <a:lnTo>
                  <a:pt x="16008668" y="0"/>
                </a:lnTo>
                <a:lnTo>
                  <a:pt x="16008668" y="12237747"/>
                </a:lnTo>
                <a:lnTo>
                  <a:pt x="0" y="12237747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69338"/>
            </a:stretch>
          </a:blipFill>
        </p:spPr>
      </p:sp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13"/>
          <p:cNvSpPr txBox="1"/>
          <p:nvPr/>
        </p:nvSpPr>
        <p:spPr>
          <a:xfrm>
            <a:off x="4607560" y="647700"/>
            <a:ext cx="9072245" cy="1446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Experimental Considerations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(from a theory student’s perspective)</a:t>
            </a:r>
            <a:endParaRPr lang="en-US" sz="24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6518910" y="2324100"/>
            <a:ext cx="5554345" cy="13576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Nuclear recoils </a:t>
            </a: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(20 keVr)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4038600" y="3086100"/>
            <a:ext cx="4711700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Helium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9672955" y="3086100"/>
            <a:ext cx="5711825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Fluorine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8" name="TextBox 11"/>
          <p:cNvSpPr txBox="1"/>
          <p:nvPr/>
        </p:nvSpPr>
        <p:spPr>
          <a:xfrm rot="-5401020">
            <a:off x="2562726" y="5222245"/>
            <a:ext cx="2298602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marL="0" lvl="0" indent="0" algn="l">
              <a:lnSpc>
                <a:spcPts val="3775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Post</a:t>
            </a: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drift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14097000" y="81915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3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3" tooltip="https://arxiv.org/abs/2008.12587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17640212" y="9704563"/>
            <a:ext cx="152797" cy="1579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5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9"/>
          <p:cNvSpPr/>
          <p:nvPr/>
        </p:nvSpPr>
        <p:spPr>
          <a:xfrm>
            <a:off x="1139214" y="3771900"/>
            <a:ext cx="16008668" cy="12237747"/>
          </a:xfrm>
          <a:custGeom>
            <a:avLst/>
            <a:gdLst/>
            <a:ahLst/>
            <a:cxnLst/>
            <a:rect l="l" t="t" r="r" b="b"/>
            <a:pathLst>
              <a:path w="16008668" h="12237747">
                <a:moveTo>
                  <a:pt x="0" y="0"/>
                </a:moveTo>
                <a:lnTo>
                  <a:pt x="16008668" y="0"/>
                </a:lnTo>
                <a:lnTo>
                  <a:pt x="16008668" y="12237747"/>
                </a:lnTo>
                <a:lnTo>
                  <a:pt x="0" y="12237747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69338"/>
            </a:stretch>
          </a:blipFill>
        </p:spPr>
      </p:sp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13"/>
          <p:cNvSpPr txBox="1"/>
          <p:nvPr/>
        </p:nvSpPr>
        <p:spPr>
          <a:xfrm>
            <a:off x="4607560" y="647700"/>
            <a:ext cx="9072245" cy="1446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Experimental Considerations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(from a theory student’s perspective)</a:t>
            </a:r>
            <a:endParaRPr lang="en-US" sz="24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6518910" y="2324100"/>
            <a:ext cx="5554345" cy="13576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Nuclear recoils </a:t>
            </a: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(20 keVr)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4038600" y="3086100"/>
            <a:ext cx="4711700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Helium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9672955" y="3086100"/>
            <a:ext cx="5711825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Fluorine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8" name="TextBox 11"/>
          <p:cNvSpPr txBox="1"/>
          <p:nvPr/>
        </p:nvSpPr>
        <p:spPr>
          <a:xfrm rot="-5401020">
            <a:off x="2562726" y="5222245"/>
            <a:ext cx="2298602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marL="0" lvl="0" indent="0" algn="l">
              <a:lnSpc>
                <a:spcPts val="3775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Post</a:t>
            </a: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drift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" name="AutoShape 18"/>
          <p:cNvSpPr/>
          <p:nvPr/>
        </p:nvSpPr>
        <p:spPr>
          <a:xfrm flipV="1">
            <a:off x="4724487" y="4838838"/>
            <a:ext cx="2522944" cy="2160022"/>
          </a:xfrm>
          <a:prstGeom prst="line">
            <a:avLst/>
          </a:prstGeom>
          <a:ln w="85725" cap="flat">
            <a:solidFill>
              <a:srgbClr val="EF4136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14" name="AutoShape 18"/>
          <p:cNvSpPr/>
          <p:nvPr/>
        </p:nvSpPr>
        <p:spPr>
          <a:xfrm rot="10800000" flipH="1">
            <a:off x="10625303" y="5972852"/>
            <a:ext cx="2776825" cy="229502"/>
          </a:xfrm>
          <a:prstGeom prst="line">
            <a:avLst/>
          </a:prstGeom>
          <a:ln w="85725" cap="flat">
            <a:solidFill>
              <a:srgbClr val="EF4136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7" name="TextBox 11"/>
          <p:cNvSpPr txBox="1"/>
          <p:nvPr/>
        </p:nvSpPr>
        <p:spPr>
          <a:xfrm>
            <a:off x="14097000" y="81915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3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3" tooltip="https://arxiv.org/abs/2008.1258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40212" y="9704563"/>
            <a:ext cx="152797" cy="1579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5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AutoShape 5"/>
          <p:cNvSpPr/>
          <p:nvPr/>
        </p:nvSpPr>
        <p:spPr>
          <a:xfrm flipV="1">
            <a:off x="2977420" y="5355993"/>
            <a:ext cx="0" cy="3153400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AutoShape 6"/>
          <p:cNvSpPr/>
          <p:nvPr/>
        </p:nvSpPr>
        <p:spPr>
          <a:xfrm flipV="1">
            <a:off x="9139624" y="5327418"/>
            <a:ext cx="0" cy="3181975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7" name="AutoShape 7"/>
          <p:cNvSpPr/>
          <p:nvPr/>
        </p:nvSpPr>
        <p:spPr>
          <a:xfrm flipV="1">
            <a:off x="12219400" y="3530618"/>
            <a:ext cx="0" cy="4978775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8" name="AutoShape 8"/>
          <p:cNvSpPr/>
          <p:nvPr/>
        </p:nvSpPr>
        <p:spPr>
          <a:xfrm flipV="1">
            <a:off x="15299176" y="5361871"/>
            <a:ext cx="0" cy="3084380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2686011" y="8446252"/>
            <a:ext cx="582819" cy="582819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1" name="TextBox 11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2" name="AutoShape 12"/>
          <p:cNvSpPr/>
          <p:nvPr/>
        </p:nvSpPr>
        <p:spPr>
          <a:xfrm flipV="1">
            <a:off x="6059848" y="3549668"/>
            <a:ext cx="9525" cy="4959725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3" name="Group 13"/>
          <p:cNvGrpSpPr/>
          <p:nvPr/>
        </p:nvGrpSpPr>
        <p:grpSpPr>
          <a:xfrm rot="0">
            <a:off x="8848215" y="8446252"/>
            <a:ext cx="582819" cy="582819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grpSp>
        <p:nvGrpSpPr>
          <p:cNvPr id="16" name="Group 16"/>
          <p:cNvGrpSpPr/>
          <p:nvPr/>
        </p:nvGrpSpPr>
        <p:grpSpPr>
          <a:xfrm rot="0">
            <a:off x="11927991" y="8446252"/>
            <a:ext cx="582819" cy="582819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grpSp>
        <p:nvGrpSpPr>
          <p:cNvPr id="19" name="Group 19"/>
          <p:cNvGrpSpPr/>
          <p:nvPr/>
        </p:nvGrpSpPr>
        <p:grpSpPr>
          <a:xfrm rot="0">
            <a:off x="15007767" y="8446252"/>
            <a:ext cx="582819" cy="582819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21" name="TextBox 21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4465198" y="2567170"/>
            <a:ext cx="3208349" cy="922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SOLAR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NEUTRINOS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23" name="Group 23"/>
          <p:cNvGrpSpPr/>
          <p:nvPr/>
        </p:nvGrpSpPr>
        <p:grpSpPr>
          <a:xfrm rot="0">
            <a:off x="5768439" y="8446252"/>
            <a:ext cx="582819" cy="582819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25" name="TextBox 25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26" name="AutoShape 26"/>
          <p:cNvSpPr/>
          <p:nvPr/>
        </p:nvSpPr>
        <p:spPr>
          <a:xfrm>
            <a:off x="7673547" y="5317893"/>
            <a:ext cx="2941678" cy="0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7" name="AutoShape 27"/>
          <p:cNvSpPr/>
          <p:nvPr/>
        </p:nvSpPr>
        <p:spPr>
          <a:xfrm>
            <a:off x="4598534" y="3549668"/>
            <a:ext cx="2941678" cy="0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8" name="AutoShape 28"/>
          <p:cNvSpPr/>
          <p:nvPr/>
        </p:nvSpPr>
        <p:spPr>
          <a:xfrm>
            <a:off x="1517985" y="5336943"/>
            <a:ext cx="2941678" cy="0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29" name="AutoShape 29"/>
          <p:cNvSpPr/>
          <p:nvPr/>
        </p:nvSpPr>
        <p:spPr>
          <a:xfrm>
            <a:off x="10768384" y="3530618"/>
            <a:ext cx="2941678" cy="0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0" name="AutoShape 30"/>
          <p:cNvSpPr/>
          <p:nvPr/>
        </p:nvSpPr>
        <p:spPr>
          <a:xfrm>
            <a:off x="13823575" y="5336943"/>
            <a:ext cx="2941678" cy="0"/>
          </a:xfrm>
          <a:prstGeom prst="line">
            <a:avLst/>
          </a:prstGeom>
          <a:ln w="38100" cap="flat">
            <a:solidFill>
              <a:srgbClr val="4D484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1" name="TextBox 31"/>
          <p:cNvSpPr txBox="1"/>
          <p:nvPr/>
        </p:nvSpPr>
        <p:spPr>
          <a:xfrm>
            <a:off x="7419165" y="1058909"/>
            <a:ext cx="3449671" cy="128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44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Outline: 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0"/>
              </a:lnSpc>
            </a:pP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618632" y="8442718"/>
            <a:ext cx="717576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8780836" y="8442718"/>
            <a:ext cx="717576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34" name="TextBox 34"/>
          <p:cNvSpPr txBox="1"/>
          <p:nvPr/>
        </p:nvSpPr>
        <p:spPr>
          <a:xfrm>
            <a:off x="11860612" y="8442718"/>
            <a:ext cx="717576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IV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14940388" y="8442718"/>
            <a:ext cx="717576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V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  <a:p>
            <a:pPr algn="ctr">
              <a:lnSpc>
                <a:spcPts val="4200"/>
              </a:lnSpc>
            </a:pP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36" name="TextBox 36"/>
          <p:cNvSpPr txBox="1"/>
          <p:nvPr/>
        </p:nvSpPr>
        <p:spPr>
          <a:xfrm>
            <a:off x="9877425" y="2567170"/>
            <a:ext cx="4683950" cy="922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BEYOND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NEUTRINOS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13550905" y="3772105"/>
            <a:ext cx="3486382" cy="1383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CONCLUSIONS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8" name="TextBox 38"/>
          <p:cNvSpPr txBox="1"/>
          <p:nvPr/>
        </p:nvSpPr>
        <p:spPr>
          <a:xfrm>
            <a:off x="5701060" y="8442718"/>
            <a:ext cx="717576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807850" y="3868625"/>
            <a:ext cx="4339140" cy="1383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 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EXPERIMENT AND PERFORMANCES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40" name="TextBox 40"/>
          <p:cNvSpPr txBox="1"/>
          <p:nvPr/>
        </p:nvSpPr>
        <p:spPr>
          <a:xfrm>
            <a:off x="7673547" y="3792425"/>
            <a:ext cx="2799298" cy="1383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...AND MORE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NEUTRINO SOURCES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9"/>
          <p:cNvSpPr/>
          <p:nvPr/>
        </p:nvSpPr>
        <p:spPr>
          <a:xfrm>
            <a:off x="1139214" y="3771900"/>
            <a:ext cx="16008668" cy="12237747"/>
          </a:xfrm>
          <a:custGeom>
            <a:avLst/>
            <a:gdLst/>
            <a:ahLst/>
            <a:cxnLst/>
            <a:rect l="l" t="t" r="r" b="b"/>
            <a:pathLst>
              <a:path w="16008668" h="12237747">
                <a:moveTo>
                  <a:pt x="0" y="0"/>
                </a:moveTo>
                <a:lnTo>
                  <a:pt x="16008668" y="0"/>
                </a:lnTo>
                <a:lnTo>
                  <a:pt x="16008668" y="12237747"/>
                </a:lnTo>
                <a:lnTo>
                  <a:pt x="0" y="12237747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69338"/>
            </a:stretch>
          </a:blipFill>
        </p:spPr>
      </p:sp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13"/>
          <p:cNvSpPr txBox="1"/>
          <p:nvPr/>
        </p:nvSpPr>
        <p:spPr>
          <a:xfrm>
            <a:off x="4607560" y="647700"/>
            <a:ext cx="9072245" cy="1446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Experimental Considerations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(from a theory student’s perspective)</a:t>
            </a:r>
            <a:endParaRPr lang="en-US" sz="24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6518910" y="2324100"/>
            <a:ext cx="5554345" cy="13576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Nuclear recoils </a:t>
            </a: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(20 keVr)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4038600" y="3086100"/>
            <a:ext cx="4711700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Helium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9672955" y="3086100"/>
            <a:ext cx="5711825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Fluorine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8" name="TextBox 11"/>
          <p:cNvSpPr txBox="1"/>
          <p:nvPr/>
        </p:nvSpPr>
        <p:spPr>
          <a:xfrm rot="-5401020">
            <a:off x="2562726" y="5222245"/>
            <a:ext cx="2298602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marL="0" lvl="0" indent="0" algn="l">
              <a:lnSpc>
                <a:spcPts val="3775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Post</a:t>
            </a: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drift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" name="AutoShape 18"/>
          <p:cNvSpPr/>
          <p:nvPr/>
        </p:nvSpPr>
        <p:spPr>
          <a:xfrm rot="11220000" flipV="1">
            <a:off x="4724487" y="4838838"/>
            <a:ext cx="2522944" cy="2160022"/>
          </a:xfrm>
          <a:prstGeom prst="line">
            <a:avLst/>
          </a:prstGeom>
          <a:ln w="85725" cap="flat">
            <a:solidFill>
              <a:srgbClr val="EF4136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7" name="AutoShape 18"/>
          <p:cNvSpPr/>
          <p:nvPr/>
        </p:nvSpPr>
        <p:spPr>
          <a:xfrm flipH="1">
            <a:off x="10625303" y="5896652"/>
            <a:ext cx="2776825" cy="229502"/>
          </a:xfrm>
          <a:prstGeom prst="line">
            <a:avLst/>
          </a:prstGeom>
          <a:ln w="85725" cap="flat">
            <a:solidFill>
              <a:srgbClr val="EF4136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14" name="TextBox 11"/>
          <p:cNvSpPr txBox="1"/>
          <p:nvPr/>
        </p:nvSpPr>
        <p:spPr>
          <a:xfrm>
            <a:off x="14097000" y="81915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3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3" tooltip="https://arxiv.org/abs/2008.1258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40212" y="9704563"/>
            <a:ext cx="152797" cy="1579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5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9"/>
          <p:cNvSpPr/>
          <p:nvPr/>
        </p:nvSpPr>
        <p:spPr>
          <a:xfrm>
            <a:off x="1139214" y="3771900"/>
            <a:ext cx="16008668" cy="12237747"/>
          </a:xfrm>
          <a:custGeom>
            <a:avLst/>
            <a:gdLst/>
            <a:ahLst/>
            <a:cxnLst/>
            <a:rect l="l" t="t" r="r" b="b"/>
            <a:pathLst>
              <a:path w="16008668" h="12237747">
                <a:moveTo>
                  <a:pt x="0" y="0"/>
                </a:moveTo>
                <a:lnTo>
                  <a:pt x="16008668" y="0"/>
                </a:lnTo>
                <a:lnTo>
                  <a:pt x="16008668" y="12237747"/>
                </a:lnTo>
                <a:lnTo>
                  <a:pt x="0" y="12237747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t="-69338"/>
            </a:stretch>
          </a:blipFill>
        </p:spPr>
      </p:sp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13"/>
          <p:cNvSpPr txBox="1"/>
          <p:nvPr/>
        </p:nvSpPr>
        <p:spPr>
          <a:xfrm>
            <a:off x="4607560" y="647700"/>
            <a:ext cx="9072245" cy="1446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Experimental Considerations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(from a theory student’s perspective)</a:t>
            </a:r>
            <a:endParaRPr lang="en-US" sz="24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6518910" y="2324100"/>
            <a:ext cx="5554345" cy="13576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Nuclear recoils </a:t>
            </a: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(20 keVr)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0" lvl="0" indent="0" algn="ctr">
              <a:lnSpc>
                <a:spcPts val="5295"/>
              </a:lnSpc>
              <a:spcBef>
                <a:spcPct val="0"/>
              </a:spcBef>
            </a:pP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4038600" y="3086100"/>
            <a:ext cx="4711700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Helium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9672955" y="3086100"/>
            <a:ext cx="5711825" cy="4730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69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Fluorine in 20 Torr SF6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8" name="TextBox 11"/>
          <p:cNvSpPr txBox="1"/>
          <p:nvPr/>
        </p:nvSpPr>
        <p:spPr>
          <a:xfrm rot="-5401020">
            <a:off x="2562726" y="5222245"/>
            <a:ext cx="2298602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marL="0" lvl="0" indent="0" algn="l">
              <a:lnSpc>
                <a:spcPts val="3775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Post</a:t>
            </a:r>
            <a:r>
              <a:rPr lang="en-US" sz="3000" u="none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drift</a:t>
            </a:r>
            <a:endParaRPr lang="en-US" sz="3000" u="none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" name="AutoShape 18"/>
          <p:cNvSpPr/>
          <p:nvPr/>
        </p:nvSpPr>
        <p:spPr>
          <a:xfrm rot="11220000" flipV="1">
            <a:off x="4724487" y="4838838"/>
            <a:ext cx="2522944" cy="2160022"/>
          </a:xfrm>
          <a:prstGeom prst="line">
            <a:avLst/>
          </a:prstGeom>
          <a:ln w="85725" cap="flat">
            <a:solidFill>
              <a:srgbClr val="EF4136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7" name="AutoShape 18"/>
          <p:cNvSpPr/>
          <p:nvPr/>
        </p:nvSpPr>
        <p:spPr>
          <a:xfrm flipH="1">
            <a:off x="10625303" y="5896652"/>
            <a:ext cx="2776825" cy="229502"/>
          </a:xfrm>
          <a:prstGeom prst="line">
            <a:avLst/>
          </a:prstGeom>
          <a:ln w="85725" cap="flat">
            <a:solidFill>
              <a:srgbClr val="EF4136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14" name="Text Box 13"/>
          <p:cNvSpPr txBox="1"/>
          <p:nvPr/>
        </p:nvSpPr>
        <p:spPr>
          <a:xfrm>
            <a:off x="762000" y="8891270"/>
            <a:ext cx="1669288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We must account for detector performances to make realistic predictions</a:t>
            </a:r>
            <a:endParaRPr lang="en-US" sz="3000"/>
          </a:p>
        </p:txBody>
      </p:sp>
      <p:sp>
        <p:nvSpPr>
          <p:cNvPr id="9" name="TextBox 11"/>
          <p:cNvSpPr txBox="1"/>
          <p:nvPr/>
        </p:nvSpPr>
        <p:spPr>
          <a:xfrm>
            <a:off x="14097000" y="81915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3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3" tooltip="https://arxiv.org/abs/2008.12587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17640212" y="9704563"/>
            <a:ext cx="152797" cy="1579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5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 rot="0">
            <a:off x="-4115076" y="-706714"/>
            <a:ext cx="22392281" cy="11231754"/>
            <a:chOff x="0" y="0"/>
            <a:chExt cx="29856374" cy="14975672"/>
          </a:xfrm>
        </p:grpSpPr>
        <p:sp>
          <p:nvSpPr>
            <p:cNvPr id="6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7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10" name="Picture 2"/>
          <p:cNvPicPr>
            <a:picLocks noChangeAspect="1"/>
          </p:cNvPicPr>
          <p:nvPr/>
        </p:nvPicPr>
        <p:blipFill>
          <a:blip r:embed="rId2"/>
          <a:srcRect t="22718"/>
          <a:stretch>
            <a:fillRect/>
          </a:stretch>
        </p:blipFill>
        <p:spPr>
          <a:xfrm>
            <a:off x="5064287" y="1787449"/>
            <a:ext cx="12128325" cy="9372906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3"/>
          <a:srcRect t="421" r="35184" b="48072"/>
          <a:stretch>
            <a:fillRect/>
          </a:stretch>
        </p:blipFill>
        <p:spPr>
          <a:xfrm>
            <a:off x="5065776" y="-914400"/>
            <a:ext cx="7861138" cy="6246914"/>
          </a:xfrm>
          <a:prstGeom prst="rect">
            <a:avLst/>
          </a:prstGeom>
        </p:spPr>
      </p:pic>
      <p:sp>
        <p:nvSpPr>
          <p:cNvPr id="12" name="TextBox 3"/>
          <p:cNvSpPr txBox="1"/>
          <p:nvPr/>
        </p:nvSpPr>
        <p:spPr>
          <a:xfrm>
            <a:off x="1028700" y="2997506"/>
            <a:ext cx="5523299" cy="3000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1000 events initially pointing towards the +ve z axis after smearing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900"/>
              </a:lnSpc>
            </a:pPr>
            <a:endParaRPr sz="30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39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The dots here correspond to the vector endpoints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640212" y="9704563"/>
            <a:ext cx="152797" cy="1974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6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 rot="0">
            <a:off x="-4115076" y="-706714"/>
            <a:ext cx="22392281" cy="11231754"/>
            <a:chOff x="0" y="0"/>
            <a:chExt cx="29856374" cy="14975672"/>
          </a:xfrm>
        </p:grpSpPr>
        <p:sp>
          <p:nvSpPr>
            <p:cNvPr id="6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7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64287" y="-967970"/>
            <a:ext cx="12128325" cy="12128325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028700" y="2997506"/>
            <a:ext cx="5523299" cy="3000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1000 events initially pointing towards the +ve z axis after smearing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900"/>
              </a:lnSpc>
            </a:pPr>
            <a:endParaRPr sz="30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39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The dots here correspond to the vector endpoints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17640212" y="9704563"/>
            <a:ext cx="152797" cy="1974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6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2"/>
          <p:cNvGrpSpPr/>
          <p:nvPr/>
        </p:nvGrpSpPr>
        <p:grpSpPr>
          <a:xfrm rot="0">
            <a:off x="-4115076" y="-706714"/>
            <a:ext cx="22392281" cy="11231754"/>
            <a:chOff x="0" y="0"/>
            <a:chExt cx="29856374" cy="14975672"/>
          </a:xfrm>
        </p:grpSpPr>
        <p:sp>
          <p:nvSpPr>
            <p:cNvPr id="42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3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64429" y="-967970"/>
            <a:ext cx="12128182" cy="12128182"/>
          </a:xfrm>
          <a:prstGeom prst="rect">
            <a:avLst/>
          </a:prstGeom>
        </p:spPr>
      </p:pic>
      <p:sp>
        <p:nvSpPr>
          <p:cNvPr id="39" name="TextBox 39"/>
          <p:cNvSpPr txBox="1"/>
          <p:nvPr/>
        </p:nvSpPr>
        <p:spPr>
          <a:xfrm>
            <a:off x="11285545" y="1262298"/>
            <a:ext cx="232618" cy="331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85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%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1028700" y="2997506"/>
            <a:ext cx="5523299" cy="3000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1000 events initially pointing towards the +ve z axis after smearing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900"/>
              </a:lnSpc>
            </a:pPr>
            <a:endParaRPr sz="30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390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The dots here correspond to the vector endpoints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640212" y="9704563"/>
            <a:ext cx="152797" cy="1974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" name="TextBox 8"/>
          <p:cNvSpPr txBox="1"/>
          <p:nvPr/>
        </p:nvSpPr>
        <p:spPr>
          <a:xfrm>
            <a:off x="17767212" y="9831563"/>
            <a:ext cx="152797" cy="1974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6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"/>
          <p:cNvGrpSpPr/>
          <p:nvPr/>
        </p:nvGrpSpPr>
        <p:grpSpPr>
          <a:xfrm rot="0">
            <a:off x="-4115076" y="-706714"/>
            <a:ext cx="22392281" cy="11231754"/>
            <a:chOff x="0" y="0"/>
            <a:chExt cx="29856374" cy="14975672"/>
          </a:xfrm>
        </p:grpSpPr>
        <p:sp>
          <p:nvSpPr>
            <p:cNvPr id="14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15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2" name="Group 2"/>
          <p:cNvGrpSpPr/>
          <p:nvPr/>
        </p:nvGrpSpPr>
        <p:grpSpPr>
          <a:xfrm rot="0">
            <a:off x="73638" y="2171685"/>
            <a:ext cx="18106434" cy="7817458"/>
            <a:chOff x="0" y="0"/>
            <a:chExt cx="24141912" cy="1042327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052611" cy="10423278"/>
            </a:xfrm>
            <a:custGeom>
              <a:avLst/>
              <a:gdLst/>
              <a:ahLst/>
              <a:cxnLst/>
              <a:rect l="l" t="t" r="r" b="b"/>
              <a:pathLst>
                <a:path w="8052611" h="10423278">
                  <a:moveTo>
                    <a:pt x="0" y="0"/>
                  </a:moveTo>
                  <a:lnTo>
                    <a:pt x="8052611" y="0"/>
                  </a:lnTo>
                  <a:lnTo>
                    <a:pt x="8052611" y="10423278"/>
                  </a:lnTo>
                  <a:lnTo>
                    <a:pt x="0" y="104232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r="-29439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>
              <a:off x="13719022" y="0"/>
              <a:ext cx="10422890" cy="10422890"/>
            </a:xfrm>
            <a:custGeom>
              <a:avLst/>
              <a:gdLst/>
              <a:ahLst/>
              <a:cxnLst/>
              <a:rect l="l" t="t" r="r" b="b"/>
              <a:pathLst>
                <a:path w="10422890" h="10422890">
                  <a:moveTo>
                    <a:pt x="0" y="0"/>
                  </a:moveTo>
                  <a:lnTo>
                    <a:pt x="10422890" y="0"/>
                  </a:lnTo>
                  <a:lnTo>
                    <a:pt x="10422890" y="10422890"/>
                  </a:lnTo>
                  <a:lnTo>
                    <a:pt x="0" y="104228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6894794" y="0"/>
              <a:ext cx="8069157" cy="10422890"/>
            </a:xfrm>
            <a:custGeom>
              <a:avLst/>
              <a:gdLst/>
              <a:ahLst/>
              <a:cxnLst/>
              <a:rect l="l" t="t" r="r" b="b"/>
              <a:pathLst>
                <a:path w="8069157" h="10422890">
                  <a:moveTo>
                    <a:pt x="0" y="0"/>
                  </a:moveTo>
                  <a:lnTo>
                    <a:pt x="8069157" y="0"/>
                  </a:lnTo>
                  <a:lnTo>
                    <a:pt x="8069157" y="10422890"/>
                  </a:lnTo>
                  <a:lnTo>
                    <a:pt x="0" y="104228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r="-29169"/>
              </a:stretch>
            </a:blipFill>
          </p:spPr>
        </p:sp>
        <p:sp>
          <p:nvSpPr>
            <p:cNvPr id="8" name="TextBox 8"/>
            <p:cNvSpPr txBox="1"/>
            <p:nvPr/>
          </p:nvSpPr>
          <p:spPr>
            <a:xfrm>
              <a:off x="19068876" y="1902879"/>
              <a:ext cx="237546" cy="3378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80"/>
                </a:lnSpc>
                <a:spcBef>
                  <a:spcPct val="0"/>
                </a:spcBef>
              </a:pPr>
              <a:r>
                <a:rPr lang="en-US" sz="2000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CMU Serif"/>
                  <a:sym typeface="CMU Serif"/>
                </a:rPr>
                <a:t>%</a:t>
              </a:r>
              <a:endParaRPr lang="en-US" sz="2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endParaRP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2111435" y="2372874"/>
            <a:ext cx="2150554" cy="499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  <a:spcBef>
                <a:spcPct val="0"/>
              </a:spcBef>
            </a:pPr>
            <a:r>
              <a:rPr lang="en-US" sz="3000" i="1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Idealised</a:t>
            </a:r>
            <a:endParaRPr lang="en-US" sz="3000" i="1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460186" y="2372874"/>
            <a:ext cx="1807654" cy="499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  <a:spcBef>
                <a:spcPct val="0"/>
              </a:spcBef>
            </a:pPr>
            <a:r>
              <a:rPr lang="en-US" sz="3000" i="1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Realistic</a:t>
            </a:r>
            <a:endParaRPr lang="en-US" sz="3000" i="1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3076941" y="2372874"/>
            <a:ext cx="1159954" cy="4997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  <a:spcBef>
                <a:spcPct val="0"/>
              </a:spcBef>
            </a:pPr>
            <a:r>
              <a:rPr lang="en-US" sz="3000" i="1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Poor</a:t>
            </a:r>
            <a:endParaRPr lang="en-US" sz="3000" i="1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92036" y="1028700"/>
            <a:ext cx="16704754" cy="530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35"/>
              </a:lnSpc>
              <a:spcBef>
                <a:spcPct val="0"/>
              </a:spcBef>
            </a:pPr>
            <a:r>
              <a:rPr lang="en-US" sz="48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In each case, we will consider three performance benchmarks:</a:t>
            </a:r>
            <a:endParaRPr lang="en-US" sz="48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9267990" y="3598844"/>
            <a:ext cx="178160" cy="253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198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%</a:t>
            </a:r>
            <a:endParaRPr lang="en-US" sz="2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109250" y="3598844"/>
            <a:ext cx="178160" cy="253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198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%</a:t>
            </a:r>
            <a:endParaRPr lang="en-US" sz="2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640212" y="9704563"/>
            <a:ext cx="152797" cy="1974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9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18420" y="1049655"/>
            <a:ext cx="6461125" cy="7621270"/>
          </a:xfrm>
          <a:custGeom>
            <a:avLst/>
            <a:gdLst/>
            <a:ahLst/>
            <a:cxnLst/>
            <a:rect l="l" t="t" r="r" b="b"/>
            <a:pathLst>
              <a:path w="5653871" h="6817409">
                <a:moveTo>
                  <a:pt x="0" y="0"/>
                </a:moveTo>
                <a:lnTo>
                  <a:pt x="5653871" y="0"/>
                </a:lnTo>
                <a:lnTo>
                  <a:pt x="5653871" y="6817409"/>
                </a:lnTo>
                <a:lnTo>
                  <a:pt x="0" y="6817409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b="-372"/>
            </a:stretch>
          </a:blipFill>
        </p:spPr>
      </p:sp>
      <p:grpSp>
        <p:nvGrpSpPr>
          <p:cNvPr id="5" name="Group 5"/>
          <p:cNvGrpSpPr/>
          <p:nvPr/>
        </p:nvGrpSpPr>
        <p:grpSpPr>
          <a:xfrm rot="0">
            <a:off x="-4038600" y="-855980"/>
            <a:ext cx="22392005" cy="11339830"/>
            <a:chOff x="99907" y="0"/>
            <a:chExt cx="29856374" cy="14975672"/>
          </a:xfrm>
        </p:grpSpPr>
        <p:sp>
          <p:nvSpPr>
            <p:cNvPr id="6" name="Freeform 6"/>
            <p:cNvSpPr/>
            <p:nvPr/>
          </p:nvSpPr>
          <p:spPr>
            <a:xfrm>
              <a:off x="99907" y="73696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4" name="Freeform 4"/>
          <p:cNvSpPr/>
          <p:nvPr/>
        </p:nvSpPr>
        <p:spPr>
          <a:xfrm>
            <a:off x="685800" y="1201420"/>
            <a:ext cx="9241155" cy="7980680"/>
          </a:xfrm>
          <a:custGeom>
            <a:avLst/>
            <a:gdLst/>
            <a:ahLst/>
            <a:cxnLst/>
            <a:rect l="l" t="t" r="r" b="b"/>
            <a:pathLst>
              <a:path w="8371460" h="7120845">
                <a:moveTo>
                  <a:pt x="0" y="0"/>
                </a:moveTo>
                <a:lnTo>
                  <a:pt x="8371460" y="0"/>
                </a:lnTo>
                <a:lnTo>
                  <a:pt x="8371460" y="7120845"/>
                </a:lnTo>
                <a:lnTo>
                  <a:pt x="0" y="71208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11"/>
          <p:cNvSpPr txBox="1"/>
          <p:nvPr/>
        </p:nvSpPr>
        <p:spPr>
          <a:xfrm>
            <a:off x="12268200" y="91821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4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4" tooltip="https://arxiv.org/abs/2008.12587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640212" y="9704563"/>
            <a:ext cx="152797" cy="1974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7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2" name="TextBox 8"/>
          <p:cNvSpPr txBox="1"/>
          <p:nvPr/>
        </p:nvSpPr>
        <p:spPr>
          <a:xfrm>
            <a:off x="17640212" y="9704563"/>
            <a:ext cx="152797" cy="789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26951" y="1914735"/>
            <a:ext cx="16032349" cy="1114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just">
              <a:lnSpc>
                <a:spcPts val="4345"/>
              </a:lnSpc>
            </a:pPr>
            <a:r>
              <a:rPr lang="en-US" sz="36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Before CYGNUS can reach scales capable of detecting dark matter signals, there will be stepping-stone detectors... </a:t>
            </a:r>
            <a:endParaRPr lang="en-US" sz="36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2760892" y="598933"/>
            <a:ext cx="9888587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 for Solar Neutrinos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6" name="Group 6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26951" y="1914735"/>
            <a:ext cx="16032349" cy="1671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345"/>
              </a:lnSpc>
            </a:pPr>
            <a:r>
              <a:rPr lang="en-US" sz="36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Before CYGNUS can reach scales capable of detecting dark matter signals, there will be stepping-stone detectors... </a:t>
            </a:r>
            <a:r>
              <a:rPr lang="en-US" sz="3600" i="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can be used to detect solar neutrinos via electron recoils! </a:t>
            </a:r>
            <a:endParaRPr lang="en-US" sz="3600" i="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  <a:p>
            <a:pPr algn="just">
              <a:lnSpc>
                <a:spcPts val="4345"/>
              </a:lnSpc>
            </a:pPr>
            <a:endParaRPr lang="en-US" sz="36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1" name="Freeform 11"/>
          <p:cNvSpPr/>
          <p:nvPr/>
        </p:nvSpPr>
        <p:spPr>
          <a:xfrm>
            <a:off x="2310284" y="3150335"/>
            <a:ext cx="13667433" cy="6874333"/>
          </a:xfrm>
          <a:custGeom>
            <a:avLst/>
            <a:gdLst/>
            <a:ahLst/>
            <a:cxnLst/>
            <a:rect l="l" t="t" r="r" b="b"/>
            <a:pathLst>
              <a:path w="13667433" h="6874333">
                <a:moveTo>
                  <a:pt x="0" y="0"/>
                </a:moveTo>
                <a:lnTo>
                  <a:pt x="13667432" y="0"/>
                </a:lnTo>
                <a:lnTo>
                  <a:pt x="13667432" y="6874333"/>
                </a:lnTo>
                <a:lnTo>
                  <a:pt x="0" y="68743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3" name="TextBox 8"/>
          <p:cNvSpPr txBox="1"/>
          <p:nvPr/>
        </p:nvSpPr>
        <p:spPr>
          <a:xfrm>
            <a:off x="17640212" y="9704563"/>
            <a:ext cx="152797" cy="789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1" name="Freeform 11"/>
          <p:cNvSpPr/>
          <p:nvPr/>
        </p:nvSpPr>
        <p:spPr>
          <a:xfrm>
            <a:off x="1553039" y="3737485"/>
            <a:ext cx="5475074" cy="3553821"/>
          </a:xfrm>
          <a:custGeom>
            <a:avLst/>
            <a:gdLst/>
            <a:ahLst/>
            <a:cxnLst/>
            <a:rect l="l" t="t" r="r" b="b"/>
            <a:pathLst>
              <a:path w="5475074" h="3553821">
                <a:moveTo>
                  <a:pt x="0" y="0"/>
                </a:moveTo>
                <a:lnTo>
                  <a:pt x="5475075" y="0"/>
                </a:lnTo>
                <a:lnTo>
                  <a:pt x="5475075" y="3553821"/>
                </a:lnTo>
                <a:lnTo>
                  <a:pt x="0" y="35538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2" name="Freeform 12"/>
          <p:cNvSpPr/>
          <p:nvPr/>
        </p:nvSpPr>
        <p:spPr>
          <a:xfrm>
            <a:off x="1553039" y="5456116"/>
            <a:ext cx="5475074" cy="3553821"/>
          </a:xfrm>
          <a:custGeom>
            <a:avLst/>
            <a:gdLst/>
            <a:ahLst/>
            <a:cxnLst/>
            <a:rect l="l" t="t" r="r" b="b"/>
            <a:pathLst>
              <a:path w="5475074" h="3553821">
                <a:moveTo>
                  <a:pt x="0" y="0"/>
                </a:moveTo>
                <a:lnTo>
                  <a:pt x="5475075" y="0"/>
                </a:lnTo>
                <a:lnTo>
                  <a:pt x="5475075" y="3553822"/>
                </a:lnTo>
                <a:lnTo>
                  <a:pt x="0" y="35538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3" name="Freeform 13"/>
          <p:cNvSpPr/>
          <p:nvPr/>
        </p:nvSpPr>
        <p:spPr>
          <a:xfrm>
            <a:off x="1553039" y="5514395"/>
            <a:ext cx="5060662" cy="3284830"/>
          </a:xfrm>
          <a:custGeom>
            <a:avLst/>
            <a:gdLst/>
            <a:ahLst/>
            <a:cxnLst/>
            <a:rect l="l" t="t" r="r" b="b"/>
            <a:pathLst>
              <a:path w="5060662" h="3284830">
                <a:moveTo>
                  <a:pt x="0" y="0"/>
                </a:moveTo>
                <a:lnTo>
                  <a:pt x="5060662" y="0"/>
                </a:lnTo>
                <a:lnTo>
                  <a:pt x="5060662" y="3284830"/>
                </a:lnTo>
                <a:lnTo>
                  <a:pt x="0" y="32848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4" name="Freeform 14"/>
          <p:cNvSpPr/>
          <p:nvPr/>
        </p:nvSpPr>
        <p:spPr>
          <a:xfrm>
            <a:off x="3595734" y="6174362"/>
            <a:ext cx="4024194" cy="2612068"/>
          </a:xfrm>
          <a:custGeom>
            <a:avLst/>
            <a:gdLst/>
            <a:ahLst/>
            <a:cxnLst/>
            <a:rect l="l" t="t" r="r" b="b"/>
            <a:pathLst>
              <a:path w="4024194" h="2612068">
                <a:moveTo>
                  <a:pt x="0" y="0"/>
                </a:moveTo>
                <a:lnTo>
                  <a:pt x="4024195" y="0"/>
                </a:lnTo>
                <a:lnTo>
                  <a:pt x="4024195" y="2612068"/>
                </a:lnTo>
                <a:lnTo>
                  <a:pt x="0" y="26120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695169" y="3282493"/>
            <a:ext cx="8139939" cy="6145760"/>
          </a:xfrm>
          <a:custGeom>
            <a:avLst/>
            <a:gdLst/>
            <a:ahLst/>
            <a:cxnLst/>
            <a:rect l="l" t="t" r="r" b="b"/>
            <a:pathLst>
              <a:path w="8139939" h="6145760">
                <a:moveTo>
                  <a:pt x="0" y="0"/>
                </a:moveTo>
                <a:lnTo>
                  <a:pt x="8139939" y="0"/>
                </a:lnTo>
                <a:lnTo>
                  <a:pt x="8139939" y="6145760"/>
                </a:lnTo>
                <a:lnTo>
                  <a:pt x="0" y="614576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7" name="TextBox 8"/>
          <p:cNvSpPr txBox="1"/>
          <p:nvPr/>
        </p:nvSpPr>
        <p:spPr>
          <a:xfrm>
            <a:off x="17640212" y="9704563"/>
            <a:ext cx="152797" cy="1184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9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1226951" y="1914735"/>
            <a:ext cx="16032349" cy="1671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just">
              <a:lnSpc>
                <a:spcPts val="4345"/>
              </a:lnSpc>
            </a:pPr>
            <a:r>
              <a:rPr lang="en-US" sz="36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Before CYGNUS can reach scales capable of detecting dark matter signals, there will be stepping-stone detectors... </a:t>
            </a:r>
            <a:r>
              <a:rPr lang="en-US" sz="3600" i="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can be used to detect solar neutrinos via electron recoils! </a:t>
            </a:r>
            <a:endParaRPr lang="en-US" sz="3600" i="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  <a:p>
            <a:pPr algn="just">
              <a:lnSpc>
                <a:spcPts val="4345"/>
              </a:lnSpc>
            </a:pPr>
            <a:endParaRPr lang="en-US" sz="36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60892" y="598933"/>
            <a:ext cx="9888587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 for Solar Neutrinos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7" name="Group 6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8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9" name="TextBox 8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6" name="TextBox 9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39721" y="2920894"/>
            <a:ext cx="7787534" cy="5054818"/>
          </a:xfrm>
          <a:custGeom>
            <a:avLst/>
            <a:gdLst/>
            <a:ahLst/>
            <a:cxnLst/>
            <a:rect l="l" t="t" r="r" b="b"/>
            <a:pathLst>
              <a:path w="7787534" h="5054818">
                <a:moveTo>
                  <a:pt x="0" y="0"/>
                </a:moveTo>
                <a:lnTo>
                  <a:pt x="7787534" y="0"/>
                </a:lnTo>
                <a:lnTo>
                  <a:pt x="7787534" y="5054818"/>
                </a:lnTo>
                <a:lnTo>
                  <a:pt x="0" y="5054818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 rot="0">
            <a:off x="-4115076" y="-706714"/>
            <a:ext cx="22392281" cy="11231754"/>
            <a:chOff x="0" y="0"/>
            <a:chExt cx="29856374" cy="14975672"/>
          </a:xfrm>
        </p:grpSpPr>
        <p:sp>
          <p:nvSpPr>
            <p:cNvPr id="9" name="Freeform 9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1" name="TextBox 11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904227" y="598933"/>
            <a:ext cx="10666908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Why directionality?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10505558" y="3401217"/>
            <a:ext cx="5833767" cy="3786645"/>
          </a:xfrm>
          <a:custGeom>
            <a:avLst/>
            <a:gdLst/>
            <a:ahLst/>
            <a:cxnLst/>
            <a:rect l="l" t="t" r="r" b="b"/>
            <a:pathLst>
              <a:path w="5833767" h="3786645">
                <a:moveTo>
                  <a:pt x="0" y="0"/>
                </a:moveTo>
                <a:lnTo>
                  <a:pt x="5833767" y="0"/>
                </a:lnTo>
                <a:lnTo>
                  <a:pt x="5833767" y="3786645"/>
                </a:lnTo>
                <a:lnTo>
                  <a:pt x="0" y="37866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505558" y="4875992"/>
            <a:ext cx="5833767" cy="3786645"/>
          </a:xfrm>
          <a:custGeom>
            <a:avLst/>
            <a:gdLst/>
            <a:ahLst/>
            <a:cxnLst/>
            <a:rect l="l" t="t" r="r" b="b"/>
            <a:pathLst>
              <a:path w="5833767" h="3786645">
                <a:moveTo>
                  <a:pt x="0" y="0"/>
                </a:moveTo>
                <a:lnTo>
                  <a:pt x="5833767" y="0"/>
                </a:lnTo>
                <a:lnTo>
                  <a:pt x="5833767" y="3786644"/>
                </a:lnTo>
                <a:lnTo>
                  <a:pt x="0" y="37866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9333249" y="3350878"/>
            <a:ext cx="7617158" cy="6028040"/>
          </a:xfrm>
          <a:custGeom>
            <a:avLst/>
            <a:gdLst/>
            <a:ahLst/>
            <a:cxnLst/>
            <a:rect l="l" t="t" r="r" b="b"/>
            <a:pathLst>
              <a:path w="7617158" h="6028040">
                <a:moveTo>
                  <a:pt x="0" y="0"/>
                </a:moveTo>
                <a:lnTo>
                  <a:pt x="7617159" y="0"/>
                </a:lnTo>
                <a:lnTo>
                  <a:pt x="7617159" y="6028040"/>
                </a:lnTo>
                <a:lnTo>
                  <a:pt x="0" y="60280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5670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553039" y="3737485"/>
            <a:ext cx="5475074" cy="3553821"/>
          </a:xfrm>
          <a:custGeom>
            <a:avLst/>
            <a:gdLst/>
            <a:ahLst/>
            <a:cxnLst/>
            <a:rect l="l" t="t" r="r" b="b"/>
            <a:pathLst>
              <a:path w="5475074" h="3553821">
                <a:moveTo>
                  <a:pt x="0" y="0"/>
                </a:moveTo>
                <a:lnTo>
                  <a:pt x="5475075" y="0"/>
                </a:lnTo>
                <a:lnTo>
                  <a:pt x="5475075" y="3553821"/>
                </a:lnTo>
                <a:lnTo>
                  <a:pt x="0" y="35538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4" name="Freeform 14"/>
          <p:cNvSpPr/>
          <p:nvPr/>
        </p:nvSpPr>
        <p:spPr>
          <a:xfrm>
            <a:off x="1553039" y="5456116"/>
            <a:ext cx="5475074" cy="3553821"/>
          </a:xfrm>
          <a:custGeom>
            <a:avLst/>
            <a:gdLst/>
            <a:ahLst/>
            <a:cxnLst/>
            <a:rect l="l" t="t" r="r" b="b"/>
            <a:pathLst>
              <a:path w="5475074" h="3553821">
                <a:moveTo>
                  <a:pt x="0" y="0"/>
                </a:moveTo>
                <a:lnTo>
                  <a:pt x="5475075" y="0"/>
                </a:lnTo>
                <a:lnTo>
                  <a:pt x="5475075" y="3553822"/>
                </a:lnTo>
                <a:lnTo>
                  <a:pt x="0" y="35538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5" name="Freeform 15"/>
          <p:cNvSpPr/>
          <p:nvPr/>
        </p:nvSpPr>
        <p:spPr>
          <a:xfrm>
            <a:off x="1553039" y="5514395"/>
            <a:ext cx="5060662" cy="3284830"/>
          </a:xfrm>
          <a:custGeom>
            <a:avLst/>
            <a:gdLst/>
            <a:ahLst/>
            <a:cxnLst/>
            <a:rect l="l" t="t" r="r" b="b"/>
            <a:pathLst>
              <a:path w="5060662" h="3284830">
                <a:moveTo>
                  <a:pt x="0" y="0"/>
                </a:moveTo>
                <a:lnTo>
                  <a:pt x="5060662" y="0"/>
                </a:lnTo>
                <a:lnTo>
                  <a:pt x="5060662" y="3284830"/>
                </a:lnTo>
                <a:lnTo>
                  <a:pt x="0" y="32848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6" name="Freeform 16"/>
          <p:cNvSpPr/>
          <p:nvPr/>
        </p:nvSpPr>
        <p:spPr>
          <a:xfrm>
            <a:off x="3595734" y="6174362"/>
            <a:ext cx="4024194" cy="2612068"/>
          </a:xfrm>
          <a:custGeom>
            <a:avLst/>
            <a:gdLst/>
            <a:ahLst/>
            <a:cxnLst/>
            <a:rect l="l" t="t" r="r" b="b"/>
            <a:pathLst>
              <a:path w="4024194" h="2612068">
                <a:moveTo>
                  <a:pt x="0" y="0"/>
                </a:moveTo>
                <a:lnTo>
                  <a:pt x="4024195" y="0"/>
                </a:lnTo>
                <a:lnTo>
                  <a:pt x="4024195" y="2612068"/>
                </a:lnTo>
                <a:lnTo>
                  <a:pt x="0" y="26120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695169" y="3282493"/>
            <a:ext cx="8139939" cy="6145760"/>
          </a:xfrm>
          <a:custGeom>
            <a:avLst/>
            <a:gdLst/>
            <a:ahLst/>
            <a:cxnLst/>
            <a:rect l="l" t="t" r="r" b="b"/>
            <a:pathLst>
              <a:path w="8139939" h="6145760">
                <a:moveTo>
                  <a:pt x="0" y="0"/>
                </a:moveTo>
                <a:lnTo>
                  <a:pt x="8139939" y="0"/>
                </a:lnTo>
                <a:lnTo>
                  <a:pt x="8139939" y="6145760"/>
                </a:lnTo>
                <a:lnTo>
                  <a:pt x="0" y="61457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 rot="4665430" flipH="1" flipV="1">
            <a:off x="8536417" y="2670191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6" y="1716542"/>
                </a:moveTo>
                <a:lnTo>
                  <a:pt x="0" y="1716542"/>
                </a:lnTo>
                <a:lnTo>
                  <a:pt x="0" y="0"/>
                </a:lnTo>
                <a:lnTo>
                  <a:pt x="908206" y="0"/>
                </a:lnTo>
                <a:lnTo>
                  <a:pt x="908206" y="1716542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1" name="TextBox 8"/>
          <p:cNvSpPr txBox="1"/>
          <p:nvPr/>
        </p:nvSpPr>
        <p:spPr>
          <a:xfrm>
            <a:off x="17640212" y="9704563"/>
            <a:ext cx="152797" cy="1184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9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760892" y="598933"/>
            <a:ext cx="9888587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 for Solar Neutrinos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6" name="Group 6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9" name="TextBox 9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20" name="TextBox 10"/>
          <p:cNvSpPr txBox="1"/>
          <p:nvPr/>
        </p:nvSpPr>
        <p:spPr>
          <a:xfrm>
            <a:off x="1226951" y="1914735"/>
            <a:ext cx="16032349" cy="1671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just">
              <a:lnSpc>
                <a:spcPts val="4345"/>
              </a:lnSpc>
            </a:pPr>
            <a:r>
              <a:rPr lang="en-US" sz="36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Before CYGNUS can reach scales capable of detecting dark matter signals, there will be stepping-stone detectors... </a:t>
            </a:r>
            <a:r>
              <a:rPr lang="en-US" sz="3600" i="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can be used to detect solar neutrinos via electron recoils! </a:t>
            </a:r>
            <a:endParaRPr lang="en-US" sz="3600" i="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  <a:p>
            <a:pPr algn="just">
              <a:lnSpc>
                <a:spcPts val="4345"/>
              </a:lnSpc>
            </a:pPr>
            <a:endParaRPr lang="en-US" sz="36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9" name="Freeform 9"/>
          <p:cNvSpPr/>
          <p:nvPr/>
        </p:nvSpPr>
        <p:spPr>
          <a:xfrm>
            <a:off x="10505558" y="3401217"/>
            <a:ext cx="5833767" cy="3786645"/>
          </a:xfrm>
          <a:custGeom>
            <a:avLst/>
            <a:gdLst/>
            <a:ahLst/>
            <a:cxnLst/>
            <a:rect l="l" t="t" r="r" b="b"/>
            <a:pathLst>
              <a:path w="5833767" h="3786645">
                <a:moveTo>
                  <a:pt x="0" y="0"/>
                </a:moveTo>
                <a:lnTo>
                  <a:pt x="5833767" y="0"/>
                </a:lnTo>
                <a:lnTo>
                  <a:pt x="5833767" y="3786645"/>
                </a:lnTo>
                <a:lnTo>
                  <a:pt x="0" y="378664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0505558" y="4875992"/>
            <a:ext cx="5833767" cy="3786645"/>
          </a:xfrm>
          <a:custGeom>
            <a:avLst/>
            <a:gdLst/>
            <a:ahLst/>
            <a:cxnLst/>
            <a:rect l="l" t="t" r="r" b="b"/>
            <a:pathLst>
              <a:path w="5833767" h="3786645">
                <a:moveTo>
                  <a:pt x="0" y="0"/>
                </a:moveTo>
                <a:lnTo>
                  <a:pt x="5833767" y="0"/>
                </a:lnTo>
                <a:lnTo>
                  <a:pt x="5833767" y="3786644"/>
                </a:lnTo>
                <a:lnTo>
                  <a:pt x="0" y="37866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9333249" y="3350878"/>
            <a:ext cx="7617158" cy="6028040"/>
          </a:xfrm>
          <a:custGeom>
            <a:avLst/>
            <a:gdLst/>
            <a:ahLst/>
            <a:cxnLst/>
            <a:rect l="l" t="t" r="r" b="b"/>
            <a:pathLst>
              <a:path w="7617158" h="6028040">
                <a:moveTo>
                  <a:pt x="0" y="0"/>
                </a:moveTo>
                <a:lnTo>
                  <a:pt x="7617159" y="0"/>
                </a:lnTo>
                <a:lnTo>
                  <a:pt x="7617159" y="6028040"/>
                </a:lnTo>
                <a:lnTo>
                  <a:pt x="0" y="602804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5670"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553039" y="3737485"/>
            <a:ext cx="5475074" cy="3553821"/>
          </a:xfrm>
          <a:custGeom>
            <a:avLst/>
            <a:gdLst/>
            <a:ahLst/>
            <a:cxnLst/>
            <a:rect l="l" t="t" r="r" b="b"/>
            <a:pathLst>
              <a:path w="5475074" h="3553821">
                <a:moveTo>
                  <a:pt x="0" y="0"/>
                </a:moveTo>
                <a:lnTo>
                  <a:pt x="5475075" y="0"/>
                </a:lnTo>
                <a:lnTo>
                  <a:pt x="5475075" y="3553821"/>
                </a:lnTo>
                <a:lnTo>
                  <a:pt x="0" y="35538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4" name="Freeform 14"/>
          <p:cNvSpPr/>
          <p:nvPr/>
        </p:nvSpPr>
        <p:spPr>
          <a:xfrm>
            <a:off x="1553039" y="5456116"/>
            <a:ext cx="5475074" cy="3553821"/>
          </a:xfrm>
          <a:custGeom>
            <a:avLst/>
            <a:gdLst/>
            <a:ahLst/>
            <a:cxnLst/>
            <a:rect l="l" t="t" r="r" b="b"/>
            <a:pathLst>
              <a:path w="5475074" h="3553821">
                <a:moveTo>
                  <a:pt x="0" y="0"/>
                </a:moveTo>
                <a:lnTo>
                  <a:pt x="5475075" y="0"/>
                </a:lnTo>
                <a:lnTo>
                  <a:pt x="5475075" y="3553822"/>
                </a:lnTo>
                <a:lnTo>
                  <a:pt x="0" y="35538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5" name="Freeform 15"/>
          <p:cNvSpPr/>
          <p:nvPr/>
        </p:nvSpPr>
        <p:spPr>
          <a:xfrm>
            <a:off x="1553039" y="5514395"/>
            <a:ext cx="5060662" cy="3284830"/>
          </a:xfrm>
          <a:custGeom>
            <a:avLst/>
            <a:gdLst/>
            <a:ahLst/>
            <a:cxnLst/>
            <a:rect l="l" t="t" r="r" b="b"/>
            <a:pathLst>
              <a:path w="5060662" h="3284830">
                <a:moveTo>
                  <a:pt x="0" y="0"/>
                </a:moveTo>
                <a:lnTo>
                  <a:pt x="5060662" y="0"/>
                </a:lnTo>
                <a:lnTo>
                  <a:pt x="5060662" y="3284830"/>
                </a:lnTo>
                <a:lnTo>
                  <a:pt x="0" y="32848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6" name="Freeform 16"/>
          <p:cNvSpPr/>
          <p:nvPr/>
        </p:nvSpPr>
        <p:spPr>
          <a:xfrm>
            <a:off x="3595734" y="6174362"/>
            <a:ext cx="4024194" cy="2612068"/>
          </a:xfrm>
          <a:custGeom>
            <a:avLst/>
            <a:gdLst/>
            <a:ahLst/>
            <a:cxnLst/>
            <a:rect l="l" t="t" r="r" b="b"/>
            <a:pathLst>
              <a:path w="4024194" h="2612068">
                <a:moveTo>
                  <a:pt x="0" y="0"/>
                </a:moveTo>
                <a:lnTo>
                  <a:pt x="4024195" y="0"/>
                </a:lnTo>
                <a:lnTo>
                  <a:pt x="4024195" y="2612068"/>
                </a:lnTo>
                <a:lnTo>
                  <a:pt x="0" y="26120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695169" y="3282493"/>
            <a:ext cx="8139939" cy="6145760"/>
          </a:xfrm>
          <a:custGeom>
            <a:avLst/>
            <a:gdLst/>
            <a:ahLst/>
            <a:cxnLst/>
            <a:rect l="l" t="t" r="r" b="b"/>
            <a:pathLst>
              <a:path w="8139939" h="6145760">
                <a:moveTo>
                  <a:pt x="0" y="0"/>
                </a:moveTo>
                <a:lnTo>
                  <a:pt x="8139939" y="0"/>
                </a:lnTo>
                <a:lnTo>
                  <a:pt x="8139939" y="6145760"/>
                </a:lnTo>
                <a:lnTo>
                  <a:pt x="0" y="614576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 rot="4665430" flipH="1" flipV="1">
            <a:off x="8536417" y="2670191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6" y="1716542"/>
                </a:moveTo>
                <a:lnTo>
                  <a:pt x="0" y="1716542"/>
                </a:lnTo>
                <a:lnTo>
                  <a:pt x="0" y="0"/>
                </a:lnTo>
                <a:lnTo>
                  <a:pt x="908206" y="0"/>
                </a:lnTo>
                <a:lnTo>
                  <a:pt x="908206" y="1716542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1" name="TextBox 8"/>
          <p:cNvSpPr txBox="1"/>
          <p:nvPr/>
        </p:nvSpPr>
        <p:spPr>
          <a:xfrm>
            <a:off x="17640212" y="9704563"/>
            <a:ext cx="152797" cy="1184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9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760892" y="598933"/>
            <a:ext cx="9888587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 for Solar Neutrinos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6" name="Group 6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9" name="TextBox 9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20" name="TextBox 10"/>
          <p:cNvSpPr txBox="1"/>
          <p:nvPr/>
        </p:nvSpPr>
        <p:spPr>
          <a:xfrm>
            <a:off x="1226951" y="1914735"/>
            <a:ext cx="16032349" cy="1671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just">
              <a:lnSpc>
                <a:spcPts val="4345"/>
              </a:lnSpc>
            </a:pPr>
            <a:r>
              <a:rPr lang="en-US" sz="36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Before CYGNUS can reach scales capable of detecting dark matter signals, there will be stepping-stone detectors... </a:t>
            </a:r>
            <a:r>
              <a:rPr lang="en-US" sz="3600" i="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can be used to detect solar neutrinos via electron recoils! </a:t>
            </a:r>
            <a:endParaRPr lang="en-US" sz="3600" i="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  <a:p>
            <a:pPr algn="just">
              <a:lnSpc>
                <a:spcPts val="4345"/>
              </a:lnSpc>
            </a:pPr>
            <a:endParaRPr lang="en-US" sz="36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9614826" y="9321768"/>
            <a:ext cx="7644474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A 10 m</a:t>
            </a:r>
            <a:r>
              <a:rPr lang="en-US" sz="3000" baseline="30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3</a:t>
            </a: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detector can already measure pp flux!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558820" y="1573879"/>
            <a:ext cx="8530851" cy="7534167"/>
            <a:chOff x="0" y="0"/>
            <a:chExt cx="11374468" cy="1004555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374468" cy="10045557"/>
            </a:xfrm>
            <a:custGeom>
              <a:avLst/>
              <a:gdLst/>
              <a:ahLst/>
              <a:cxnLst/>
              <a:rect l="l" t="t" r="r" b="b"/>
              <a:pathLst>
                <a:path w="11374468" h="10045557">
                  <a:moveTo>
                    <a:pt x="0" y="0"/>
                  </a:moveTo>
                  <a:lnTo>
                    <a:pt x="11374468" y="0"/>
                  </a:lnTo>
                  <a:lnTo>
                    <a:pt x="11374468" y="10045557"/>
                  </a:lnTo>
                  <a:lnTo>
                    <a:pt x="0" y="100455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b="-1363"/>
              </a:stretch>
            </a:blipFill>
          </p:spPr>
        </p:sp>
        <p:sp>
          <p:nvSpPr>
            <p:cNvPr id="8" name="TextBox 8"/>
            <p:cNvSpPr txBox="1"/>
            <p:nvPr/>
          </p:nvSpPr>
          <p:spPr>
            <a:xfrm rot="-5400000">
              <a:off x="4818930" y="2853160"/>
              <a:ext cx="5208583" cy="8940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15"/>
                </a:lnSpc>
                <a:spcBef>
                  <a:spcPct val="0"/>
                </a:spcBef>
              </a:pPr>
              <a:r>
                <a:rPr lang="en-US" sz="3000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CMU Serif"/>
                  <a:sym typeface="CMU Serif"/>
                </a:rPr>
                <a:t> CYGNO (factor of 3 BG reduction)</a:t>
              </a:r>
              <a:endPara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endParaRPr>
            </a:p>
          </p:txBody>
        </p:sp>
      </p:grpSp>
      <p:sp>
        <p:nvSpPr>
          <p:cNvPr id="9" name="Freeform 9"/>
          <p:cNvSpPr/>
          <p:nvPr/>
        </p:nvSpPr>
        <p:spPr>
          <a:xfrm>
            <a:off x="9323823" y="1573879"/>
            <a:ext cx="8388363" cy="7684103"/>
          </a:xfrm>
          <a:custGeom>
            <a:avLst/>
            <a:gdLst/>
            <a:ahLst/>
            <a:cxnLst/>
            <a:rect l="l" t="t" r="r" b="b"/>
            <a:pathLst>
              <a:path w="8388363" h="7684103">
                <a:moveTo>
                  <a:pt x="0" y="0"/>
                </a:moveTo>
                <a:lnTo>
                  <a:pt x="8388363" y="0"/>
                </a:lnTo>
                <a:lnTo>
                  <a:pt x="8388363" y="7684103"/>
                </a:lnTo>
                <a:lnTo>
                  <a:pt x="0" y="768410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91" r="-691" b="-1382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383030" y="9107805"/>
            <a:ext cx="9728200" cy="7175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4" tooltip=""/>
              </a:rPr>
              <a:t>CL, O’Hare, et al., [2404.03690]</a:t>
            </a:r>
            <a:endParaRPr lang="en-US" sz="2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  <a:hlinkClick r:id="rId4" tooltip="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4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5" tooltip="" action="ppaction://hlinkfile"/>
              </a:rPr>
              <a:t>+ see Samuele Torelli’s thesis for benchamrk performances and simulations</a:t>
            </a:r>
            <a:endParaRPr lang="en-US" sz="24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878339" y="297387"/>
            <a:ext cx="6531322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4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and, in the future...</a:t>
            </a:r>
            <a:endParaRPr lang="en-US" sz="4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10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55048" y="1816322"/>
            <a:ext cx="16177903" cy="7291725"/>
          </a:xfrm>
          <a:custGeom>
            <a:avLst/>
            <a:gdLst/>
            <a:ahLst/>
            <a:cxnLst/>
            <a:rect l="l" t="t" r="r" b="b"/>
            <a:pathLst>
              <a:path w="16177903" h="7291725">
                <a:moveTo>
                  <a:pt x="0" y="0"/>
                </a:moveTo>
                <a:lnTo>
                  <a:pt x="16177904" y="0"/>
                </a:lnTo>
                <a:lnTo>
                  <a:pt x="16177904" y="7291725"/>
                </a:lnTo>
                <a:lnTo>
                  <a:pt x="0" y="72917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90" b="-190"/>
            </a:stretch>
          </a:blipFill>
        </p:spPr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878339" y="297387"/>
            <a:ext cx="6531322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8400"/>
              </a:lnSpc>
            </a:pPr>
            <a:r>
              <a:rPr lang="en-US" sz="4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and, in the future...</a:t>
            </a:r>
            <a:endParaRPr lang="en-US" sz="4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1383030" y="9107805"/>
            <a:ext cx="9728200" cy="7175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/>
              </a:rPr>
              <a:t>CL, O’Hare, et al., [2404.03690]</a:t>
            </a:r>
            <a:endParaRPr lang="en-US" sz="2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  <a:hlinkClick r:id="rId3"/>
            </a:endParaRPr>
          </a:p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sz="24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4" action="ppaction://hlinkfile"/>
              </a:rPr>
              <a:t>+ see Samuele Torelli’s thesis for benchamrk performances and simulations</a:t>
            </a:r>
            <a:endParaRPr lang="en-US" sz="24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2866903" y="1143000"/>
            <a:ext cx="12554193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5"/>
              </a:lnSpc>
            </a:pPr>
            <a:r>
              <a:rPr lang="en-US" sz="48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What about neutrino physics bSM?</a:t>
            </a:r>
            <a:endParaRPr lang="en-US" sz="48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2866903" y="2316144"/>
            <a:ext cx="12554193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5"/>
              </a:lnSpc>
            </a:pPr>
            <a:r>
              <a:rPr lang="en-US" sz="4400" i="1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Non-Standard Interactions!</a:t>
            </a:r>
            <a:endParaRPr lang="en-US" sz="4400" i="1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2866903" y="1143000"/>
            <a:ext cx="12554193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5045"/>
              </a:lnSpc>
            </a:pPr>
            <a:r>
              <a:rPr lang="en-US" sz="48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What about neutrino physics bSM?</a:t>
            </a:r>
            <a:endParaRPr lang="en-US" sz="48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07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7" name="TextBox 7"/>
          <p:cNvSpPr txBox="1"/>
          <p:nvPr/>
        </p:nvSpPr>
        <p:spPr>
          <a:xfrm>
            <a:off x="5021580" y="3218815"/>
            <a:ext cx="8366760" cy="628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Let us add a new vector mediator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676400" y="4229100"/>
            <a:ext cx="10524490" cy="4772025"/>
            <a:chOff x="2640" y="6660"/>
            <a:chExt cx="16574" cy="7515"/>
          </a:xfrm>
        </p:grpSpPr>
        <p:sp>
          <p:nvSpPr>
            <p:cNvPr id="6" name="TextBox 6"/>
            <p:cNvSpPr txBox="1"/>
            <p:nvPr/>
          </p:nvSpPr>
          <p:spPr>
            <a:xfrm>
              <a:off x="2640" y="6660"/>
              <a:ext cx="16575" cy="16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115"/>
                </a:lnSpc>
              </a:pPr>
              <a:r>
                <a:rPr lang="en-US" sz="3000" i="1" spc="-38">
                  <a:solidFill>
                    <a:srgbClr val="009688"/>
                  </a:solidFill>
                  <a:latin typeface="Times New Roman" panose="02020603050405020304" charset="0"/>
                  <a:ea typeface="CMU Serif" charset="0"/>
                  <a:cs typeface="Arapey Bold Italics"/>
                  <a:sym typeface="Arapey Bold Italics"/>
                </a:rPr>
                <a:t>Light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 </a:t>
              </a:r>
              <a:endParaRPr lang="en-US" sz="3000" spc="-38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endParaRPr>
            </a:p>
            <a:p>
              <a:pPr algn="ctr">
                <a:lnSpc>
                  <a:spcPts val="4115"/>
                </a:lnSpc>
              </a:pP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if mass </a:t>
              </a:r>
              <a:r>
                <a:rPr lang="en-US" sz="3000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 Italics"/>
                  <a:sym typeface="Arapey Italics"/>
                </a:rPr>
                <a:t>≲ 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q</a:t>
              </a: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8715" y="8785"/>
              <a:ext cx="4331" cy="5391"/>
            </a:xfrm>
            <a:custGeom>
              <a:avLst/>
              <a:gdLst/>
              <a:ahLst/>
              <a:cxnLst/>
              <a:rect l="l" t="t" r="r" b="b"/>
              <a:pathLst>
                <a:path w="2750013" h="3423486">
                  <a:moveTo>
                    <a:pt x="0" y="0"/>
                  </a:moveTo>
                  <a:lnTo>
                    <a:pt x="2750014" y="0"/>
                  </a:lnTo>
                  <a:lnTo>
                    <a:pt x="2750014" y="3423485"/>
                  </a:lnTo>
                  <a:lnTo>
                    <a:pt x="0" y="34234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75036" t="-15968" r="-72905" b="-141852"/>
              </a:stretch>
            </a:blipFill>
          </p:spPr>
        </p:sp>
      </p:grpSp>
      <p:sp>
        <p:nvSpPr>
          <p:cNvPr id="16" name="TextBox 5"/>
          <p:cNvSpPr txBox="1"/>
          <p:nvPr/>
        </p:nvSpPr>
        <p:spPr>
          <a:xfrm>
            <a:off x="2866903" y="2316144"/>
            <a:ext cx="12554193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5"/>
              </a:lnSpc>
            </a:pPr>
            <a:r>
              <a:rPr lang="en-US" sz="4400" i="1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Non-Standard Interactions!</a:t>
            </a:r>
            <a:endParaRPr lang="en-US" sz="4400" i="1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18" name="TextBox 5"/>
          <p:cNvSpPr txBox="1"/>
          <p:nvPr/>
        </p:nvSpPr>
        <p:spPr>
          <a:xfrm>
            <a:off x="2866903" y="1143000"/>
            <a:ext cx="12554193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5045"/>
              </a:lnSpc>
            </a:pPr>
            <a:r>
              <a:rPr lang="en-US" sz="48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What about neutrino physics bSM?</a:t>
            </a:r>
            <a:endParaRPr lang="en-US" sz="48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8"/>
          <p:cNvSpPr txBox="1"/>
          <p:nvPr/>
        </p:nvSpPr>
        <p:spPr>
          <a:xfrm>
            <a:off x="7848808" y="8039386"/>
            <a:ext cx="5915603" cy="1127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≈ effective 4-fermion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interaction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with free parameters       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76400" y="4229100"/>
            <a:ext cx="10524490" cy="4772025"/>
            <a:chOff x="2640" y="6660"/>
            <a:chExt cx="16574" cy="7515"/>
          </a:xfrm>
        </p:grpSpPr>
        <p:sp>
          <p:nvSpPr>
            <p:cNvPr id="20" name="TextBox 6"/>
            <p:cNvSpPr txBox="1"/>
            <p:nvPr/>
          </p:nvSpPr>
          <p:spPr>
            <a:xfrm>
              <a:off x="2640" y="6660"/>
              <a:ext cx="16575" cy="16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p>
              <a:pPr algn="ctr">
                <a:lnSpc>
                  <a:spcPts val="4115"/>
                </a:lnSpc>
              </a:pPr>
              <a:r>
                <a:rPr lang="en-US" sz="3000" i="1" spc="-38">
                  <a:solidFill>
                    <a:srgbClr val="009688"/>
                  </a:solidFill>
                  <a:latin typeface="Times New Roman" panose="02020603050405020304" charset="0"/>
                  <a:ea typeface="CMU Serif" charset="0"/>
                  <a:cs typeface="Arapey Bold Italics"/>
                  <a:sym typeface="Arapey Bold Italics"/>
                </a:rPr>
                <a:t>Light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 </a:t>
              </a:r>
              <a:endParaRPr lang="en-US" sz="3000" spc="-38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endParaRPr>
            </a:p>
            <a:p>
              <a:pPr algn="ctr">
                <a:lnSpc>
                  <a:spcPts val="4115"/>
                </a:lnSpc>
              </a:pP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if mass </a:t>
              </a:r>
              <a:r>
                <a:rPr lang="en-US" sz="3000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 Italics"/>
                  <a:sym typeface="Arapey Italics"/>
                </a:rPr>
                <a:t>≲ 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q</a:t>
              </a: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  <p:sp>
          <p:nvSpPr>
            <p:cNvPr id="21" name="Freeform 8"/>
            <p:cNvSpPr/>
            <p:nvPr/>
          </p:nvSpPr>
          <p:spPr>
            <a:xfrm>
              <a:off x="8715" y="8785"/>
              <a:ext cx="4331" cy="5391"/>
            </a:xfrm>
            <a:custGeom>
              <a:avLst/>
              <a:gdLst/>
              <a:ahLst/>
              <a:cxnLst/>
              <a:rect l="l" t="t" r="r" b="b"/>
              <a:pathLst>
                <a:path w="2750013" h="3423486">
                  <a:moveTo>
                    <a:pt x="0" y="0"/>
                  </a:moveTo>
                  <a:lnTo>
                    <a:pt x="2750014" y="0"/>
                  </a:lnTo>
                  <a:lnTo>
                    <a:pt x="2750014" y="3423485"/>
                  </a:lnTo>
                  <a:lnTo>
                    <a:pt x="0" y="34234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/>
              <a:stretch>
                <a:fillRect l="-75036" t="-15968" r="-72905" b="-141852"/>
              </a:stretch>
            </a:blipFill>
          </p:spPr>
        </p:sp>
      </p:grpSp>
      <p:grpSp>
        <p:nvGrpSpPr>
          <p:cNvPr id="2" name="Group 2"/>
          <p:cNvGrpSpPr/>
          <p:nvPr/>
        </p:nvGrpSpPr>
        <p:grpSpPr>
          <a:xfrm rot="0">
            <a:off x="-4104281" y="-7454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6" name="Freeform 6"/>
          <p:cNvSpPr/>
          <p:nvPr/>
        </p:nvSpPr>
        <p:spPr>
          <a:xfrm>
            <a:off x="12496887" y="8724958"/>
            <a:ext cx="646171" cy="505642"/>
          </a:xfrm>
          <a:custGeom>
            <a:avLst/>
            <a:gdLst/>
            <a:ahLst/>
            <a:cxnLst/>
            <a:rect l="l" t="t" r="r" b="b"/>
            <a:pathLst>
              <a:path w="646171" h="505642">
                <a:moveTo>
                  <a:pt x="0" y="0"/>
                </a:moveTo>
                <a:lnTo>
                  <a:pt x="646171" y="0"/>
                </a:lnTo>
                <a:lnTo>
                  <a:pt x="646171" y="505642"/>
                </a:lnTo>
                <a:lnTo>
                  <a:pt x="0" y="50564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283870" y="5666893"/>
            <a:ext cx="3170723" cy="2337231"/>
          </a:xfrm>
          <a:custGeom>
            <a:avLst/>
            <a:gdLst/>
            <a:ahLst/>
            <a:cxnLst/>
            <a:rect l="l" t="t" r="r" b="b"/>
            <a:pathLst>
              <a:path w="3170723" h="2337231">
                <a:moveTo>
                  <a:pt x="0" y="0"/>
                </a:moveTo>
                <a:lnTo>
                  <a:pt x="3170723" y="0"/>
                </a:lnTo>
                <a:lnTo>
                  <a:pt x="3170723" y="2337231"/>
                </a:lnTo>
                <a:lnTo>
                  <a:pt x="0" y="23372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4664" t="-14236" r="-22134" b="-143563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797944" y="4305427"/>
            <a:ext cx="2370531" cy="1055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i="1" u="none" strike="noStrike" spc="-38">
                <a:solidFill>
                  <a:srgbClr val="FF3131"/>
                </a:solidFill>
                <a:latin typeface="Times New Roman" panose="02020603050405020304" charset="0"/>
                <a:ea typeface="CMU Serif" charset="0"/>
                <a:cs typeface="Arapey Bold Italics"/>
                <a:sym typeface="Arapey Bold Italics"/>
              </a:rPr>
              <a:t>Heavy</a:t>
            </a:r>
            <a:r>
              <a:rPr lang="en-US" sz="3000" u="none" strike="noStrike" spc="-38">
                <a:solidFill>
                  <a:srgbClr val="212121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</a:t>
            </a:r>
            <a:endParaRPr lang="en-US" sz="3000" u="none" strike="noStrike" spc="-38">
              <a:solidFill>
                <a:srgbClr val="212121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u="none" strike="noStrike" spc="-38">
                <a:solidFill>
                  <a:srgbClr val="212121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if mass &gt;&gt; q</a:t>
            </a:r>
            <a:endParaRPr lang="en-US" sz="3000" u="none" strike="noStrike" spc="-38">
              <a:solidFill>
                <a:srgbClr val="212121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8991661" y="9242225"/>
            <a:ext cx="3924538" cy="449751"/>
          </a:xfrm>
          <a:custGeom>
            <a:avLst/>
            <a:gdLst/>
            <a:ahLst/>
            <a:cxnLst/>
            <a:rect l="l" t="t" r="r" b="b"/>
            <a:pathLst>
              <a:path w="3924538" h="449751">
                <a:moveTo>
                  <a:pt x="0" y="0"/>
                </a:moveTo>
                <a:lnTo>
                  <a:pt x="3924538" y="0"/>
                </a:lnTo>
                <a:lnTo>
                  <a:pt x="3924538" y="449751"/>
                </a:lnTo>
                <a:lnTo>
                  <a:pt x="0" y="44975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TextBox 7"/>
          <p:cNvSpPr txBox="1"/>
          <p:nvPr/>
        </p:nvSpPr>
        <p:spPr>
          <a:xfrm>
            <a:off x="5021580" y="3218815"/>
            <a:ext cx="8366760" cy="628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Let us add a new vector mediator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866903" y="2316144"/>
            <a:ext cx="12554193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5"/>
              </a:lnSpc>
            </a:pPr>
            <a:r>
              <a:rPr lang="en-US" sz="4400" i="1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Non-Standard Interactions!</a:t>
            </a:r>
            <a:endParaRPr lang="en-US" sz="4400" i="1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2866903" y="1143000"/>
            <a:ext cx="12554193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5045"/>
              </a:lnSpc>
            </a:pPr>
            <a:r>
              <a:rPr lang="en-US" sz="48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What about neutrino physics bSM?</a:t>
            </a:r>
            <a:endParaRPr lang="en-US" sz="48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rot="5024409" flipH="1">
            <a:off x="5961501" y="1926411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6" y="0"/>
                </a:moveTo>
                <a:lnTo>
                  <a:pt x="0" y="0"/>
                </a:lnTo>
                <a:lnTo>
                  <a:pt x="0" y="1716542"/>
                </a:lnTo>
                <a:lnTo>
                  <a:pt x="908206" y="1716542"/>
                </a:lnTo>
                <a:lnTo>
                  <a:pt x="908206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 rot="5873744" flipH="1" flipV="1">
            <a:off x="11324449" y="2074012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7" y="1716542"/>
                </a:moveTo>
                <a:lnTo>
                  <a:pt x="0" y="1716542"/>
                </a:lnTo>
                <a:lnTo>
                  <a:pt x="0" y="0"/>
                </a:lnTo>
                <a:lnTo>
                  <a:pt x="908207" y="0"/>
                </a:lnTo>
                <a:lnTo>
                  <a:pt x="908207" y="171654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Freeform 7"/>
          <p:cNvSpPr/>
          <p:nvPr/>
        </p:nvSpPr>
        <p:spPr>
          <a:xfrm>
            <a:off x="11778553" y="3716696"/>
            <a:ext cx="2844355" cy="1322725"/>
          </a:xfrm>
          <a:custGeom>
            <a:avLst/>
            <a:gdLst/>
            <a:ahLst/>
            <a:cxnLst/>
            <a:rect l="l" t="t" r="r" b="b"/>
            <a:pathLst>
              <a:path w="2844355" h="1322725">
                <a:moveTo>
                  <a:pt x="0" y="0"/>
                </a:moveTo>
                <a:lnTo>
                  <a:pt x="2844355" y="0"/>
                </a:lnTo>
                <a:lnTo>
                  <a:pt x="2844355" y="1322725"/>
                </a:lnTo>
                <a:lnTo>
                  <a:pt x="0" y="13227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697323" y="3832544"/>
            <a:ext cx="2595237" cy="1206876"/>
          </a:xfrm>
          <a:custGeom>
            <a:avLst/>
            <a:gdLst/>
            <a:ahLst/>
            <a:cxnLst/>
            <a:rect l="l" t="t" r="r" b="b"/>
            <a:pathLst>
              <a:path w="2595237" h="1206876">
                <a:moveTo>
                  <a:pt x="0" y="0"/>
                </a:moveTo>
                <a:lnTo>
                  <a:pt x="2595238" y="0"/>
                </a:lnTo>
                <a:lnTo>
                  <a:pt x="2595238" y="1206877"/>
                </a:lnTo>
                <a:lnTo>
                  <a:pt x="0" y="12068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7540574" y="1907914"/>
            <a:ext cx="3231803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NSIs will impact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249942" y="3557133"/>
            <a:ext cx="1901577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scattering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835199" y="3557133"/>
            <a:ext cx="2319486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propagation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0170468" y="4716180"/>
            <a:ext cx="6060524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α is not necessarily = f  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13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rot="5024409" flipH="1">
            <a:off x="5961501" y="1926411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6" y="0"/>
                </a:moveTo>
                <a:lnTo>
                  <a:pt x="0" y="0"/>
                </a:lnTo>
                <a:lnTo>
                  <a:pt x="0" y="1716542"/>
                </a:lnTo>
                <a:lnTo>
                  <a:pt x="908206" y="1716542"/>
                </a:lnTo>
                <a:lnTo>
                  <a:pt x="908206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 rot="5873744" flipH="1" flipV="1">
            <a:off x="11324449" y="2074012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7" y="1716542"/>
                </a:moveTo>
                <a:lnTo>
                  <a:pt x="0" y="1716542"/>
                </a:lnTo>
                <a:lnTo>
                  <a:pt x="0" y="0"/>
                </a:lnTo>
                <a:lnTo>
                  <a:pt x="908207" y="0"/>
                </a:lnTo>
                <a:lnTo>
                  <a:pt x="908207" y="171654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Freeform 7"/>
          <p:cNvSpPr/>
          <p:nvPr/>
        </p:nvSpPr>
        <p:spPr>
          <a:xfrm>
            <a:off x="4400368" y="5614705"/>
            <a:ext cx="9512215" cy="1367381"/>
          </a:xfrm>
          <a:custGeom>
            <a:avLst/>
            <a:gdLst/>
            <a:ahLst/>
            <a:cxnLst/>
            <a:rect l="l" t="t" r="r" b="b"/>
            <a:pathLst>
              <a:path w="9512215" h="1367381">
                <a:moveTo>
                  <a:pt x="0" y="0"/>
                </a:moveTo>
                <a:lnTo>
                  <a:pt x="9512215" y="0"/>
                </a:lnTo>
                <a:lnTo>
                  <a:pt x="9512215" y="1367381"/>
                </a:lnTo>
                <a:lnTo>
                  <a:pt x="0" y="13673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583023" y="6078281"/>
            <a:ext cx="671022" cy="364029"/>
          </a:xfrm>
          <a:custGeom>
            <a:avLst/>
            <a:gdLst/>
            <a:ahLst/>
            <a:cxnLst/>
            <a:rect l="l" t="t" r="r" b="b"/>
            <a:pathLst>
              <a:path w="671022" h="364029">
                <a:moveTo>
                  <a:pt x="0" y="0"/>
                </a:moveTo>
                <a:lnTo>
                  <a:pt x="671022" y="0"/>
                </a:lnTo>
                <a:lnTo>
                  <a:pt x="671022" y="364029"/>
                </a:lnTo>
                <a:lnTo>
                  <a:pt x="0" y="36402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13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3" name="Freeform 7"/>
          <p:cNvSpPr/>
          <p:nvPr/>
        </p:nvSpPr>
        <p:spPr>
          <a:xfrm>
            <a:off x="11778553" y="3716696"/>
            <a:ext cx="2844355" cy="1322725"/>
          </a:xfrm>
          <a:custGeom>
            <a:avLst/>
            <a:gdLst/>
            <a:ahLst/>
            <a:cxnLst/>
            <a:rect l="l" t="t" r="r" b="b"/>
            <a:pathLst>
              <a:path w="2844355" h="1322725">
                <a:moveTo>
                  <a:pt x="0" y="0"/>
                </a:moveTo>
                <a:lnTo>
                  <a:pt x="2844355" y="0"/>
                </a:lnTo>
                <a:lnTo>
                  <a:pt x="2844355" y="1322725"/>
                </a:lnTo>
                <a:lnTo>
                  <a:pt x="0" y="132272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24" name="Freeform 8"/>
          <p:cNvSpPr/>
          <p:nvPr/>
        </p:nvSpPr>
        <p:spPr>
          <a:xfrm>
            <a:off x="3697323" y="3832544"/>
            <a:ext cx="2595237" cy="1206876"/>
          </a:xfrm>
          <a:custGeom>
            <a:avLst/>
            <a:gdLst/>
            <a:ahLst/>
            <a:cxnLst/>
            <a:rect l="l" t="t" r="r" b="b"/>
            <a:pathLst>
              <a:path w="2595237" h="1206876">
                <a:moveTo>
                  <a:pt x="0" y="0"/>
                </a:moveTo>
                <a:lnTo>
                  <a:pt x="2595238" y="0"/>
                </a:lnTo>
                <a:lnTo>
                  <a:pt x="2595238" y="1206877"/>
                </a:lnTo>
                <a:lnTo>
                  <a:pt x="0" y="120687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25" name="TextBox 9"/>
          <p:cNvSpPr txBox="1"/>
          <p:nvPr/>
        </p:nvSpPr>
        <p:spPr>
          <a:xfrm>
            <a:off x="7540574" y="1907914"/>
            <a:ext cx="3231803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NSIs will impact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6" name="TextBox 10"/>
          <p:cNvSpPr txBox="1"/>
          <p:nvPr/>
        </p:nvSpPr>
        <p:spPr>
          <a:xfrm>
            <a:off x="12249942" y="3557133"/>
            <a:ext cx="1901577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scattering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7" name="TextBox 11"/>
          <p:cNvSpPr txBox="1"/>
          <p:nvPr/>
        </p:nvSpPr>
        <p:spPr>
          <a:xfrm>
            <a:off x="3835199" y="3557133"/>
            <a:ext cx="2319486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propagation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8" name="TextBox 12"/>
          <p:cNvSpPr txBox="1"/>
          <p:nvPr/>
        </p:nvSpPr>
        <p:spPr>
          <a:xfrm>
            <a:off x="10170468" y="4716180"/>
            <a:ext cx="6060524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α is not necessarily = f  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39721" y="2920894"/>
            <a:ext cx="7787534" cy="5054818"/>
          </a:xfrm>
          <a:custGeom>
            <a:avLst/>
            <a:gdLst/>
            <a:ahLst/>
            <a:cxnLst/>
            <a:rect l="l" t="t" r="r" b="b"/>
            <a:pathLst>
              <a:path w="7787534" h="5054818">
                <a:moveTo>
                  <a:pt x="0" y="0"/>
                </a:moveTo>
                <a:lnTo>
                  <a:pt x="7787534" y="0"/>
                </a:lnTo>
                <a:lnTo>
                  <a:pt x="7787534" y="5054818"/>
                </a:lnTo>
                <a:lnTo>
                  <a:pt x="0" y="5054818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 rot="0">
            <a:off x="-4115076" y="-706714"/>
            <a:ext cx="22392281" cy="11231754"/>
            <a:chOff x="0" y="0"/>
            <a:chExt cx="29856374" cy="14975672"/>
          </a:xfrm>
        </p:grpSpPr>
        <p:sp>
          <p:nvSpPr>
            <p:cNvPr id="9" name="Freeform 9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1" name="TextBox 11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904227" y="598933"/>
            <a:ext cx="10666908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strike="sngStrike">
                <a:solidFill>
                  <a:srgbClr val="4D4841"/>
                </a:solidFill>
                <a:uFillTx/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Why directionality?</a:t>
            </a:r>
            <a:endParaRPr lang="en-US" sz="6000" strike="sngStrike">
              <a:solidFill>
                <a:srgbClr val="4D4841"/>
              </a:solidFill>
              <a:uFillTx/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07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rot="5024409" flipH="1">
            <a:off x="5961501" y="1926411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6" y="0"/>
                </a:moveTo>
                <a:lnTo>
                  <a:pt x="0" y="0"/>
                </a:lnTo>
                <a:lnTo>
                  <a:pt x="0" y="1716542"/>
                </a:lnTo>
                <a:lnTo>
                  <a:pt x="908206" y="1716542"/>
                </a:lnTo>
                <a:lnTo>
                  <a:pt x="908206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 rot="5873744" flipH="1" flipV="1">
            <a:off x="11324449" y="2074012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7" y="1716542"/>
                </a:moveTo>
                <a:lnTo>
                  <a:pt x="0" y="1716542"/>
                </a:lnTo>
                <a:lnTo>
                  <a:pt x="0" y="0"/>
                </a:lnTo>
                <a:lnTo>
                  <a:pt x="908207" y="0"/>
                </a:lnTo>
                <a:lnTo>
                  <a:pt x="908207" y="171654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Freeform 7"/>
          <p:cNvSpPr/>
          <p:nvPr/>
        </p:nvSpPr>
        <p:spPr>
          <a:xfrm>
            <a:off x="4400368" y="5614705"/>
            <a:ext cx="9512215" cy="1367381"/>
          </a:xfrm>
          <a:custGeom>
            <a:avLst/>
            <a:gdLst/>
            <a:ahLst/>
            <a:cxnLst/>
            <a:rect l="l" t="t" r="r" b="b"/>
            <a:pathLst>
              <a:path w="9512215" h="1367381">
                <a:moveTo>
                  <a:pt x="0" y="0"/>
                </a:moveTo>
                <a:lnTo>
                  <a:pt x="9512215" y="0"/>
                </a:lnTo>
                <a:lnTo>
                  <a:pt x="9512215" y="1367381"/>
                </a:lnTo>
                <a:lnTo>
                  <a:pt x="0" y="13673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583023" y="6078281"/>
            <a:ext cx="671022" cy="364029"/>
          </a:xfrm>
          <a:custGeom>
            <a:avLst/>
            <a:gdLst/>
            <a:ahLst/>
            <a:cxnLst/>
            <a:rect l="l" t="t" r="r" b="b"/>
            <a:pathLst>
              <a:path w="671022" h="364029">
                <a:moveTo>
                  <a:pt x="0" y="0"/>
                </a:moveTo>
                <a:lnTo>
                  <a:pt x="671022" y="0"/>
                </a:lnTo>
                <a:lnTo>
                  <a:pt x="671022" y="364029"/>
                </a:lnTo>
                <a:lnTo>
                  <a:pt x="0" y="36402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21" name="Group 20"/>
          <p:cNvGrpSpPr/>
          <p:nvPr/>
        </p:nvGrpSpPr>
        <p:grpSpPr>
          <a:xfrm>
            <a:off x="3836035" y="7658100"/>
            <a:ext cx="10076815" cy="661035"/>
            <a:chOff x="6041" y="12060"/>
            <a:chExt cx="15869" cy="1041"/>
          </a:xfrm>
        </p:grpSpPr>
        <p:grpSp>
          <p:nvGrpSpPr>
            <p:cNvPr id="20" name="Group 19"/>
            <p:cNvGrpSpPr/>
            <p:nvPr/>
          </p:nvGrpSpPr>
          <p:grpSpPr>
            <a:xfrm>
              <a:off x="7117" y="12060"/>
              <a:ext cx="14793" cy="1041"/>
              <a:chOff x="7116" y="12150"/>
              <a:chExt cx="14793" cy="1041"/>
            </a:xfrm>
          </p:grpSpPr>
          <p:sp>
            <p:nvSpPr>
              <p:cNvPr id="11" name="TextBox 11"/>
              <p:cNvSpPr txBox="1"/>
              <p:nvPr/>
            </p:nvSpPr>
            <p:spPr>
              <a:xfrm>
                <a:off x="7116" y="12150"/>
                <a:ext cx="14793" cy="989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l">
                  <a:lnSpc>
                    <a:spcPts val="4900"/>
                  </a:lnSpc>
                  <a:spcBef>
                    <a:spcPct val="0"/>
                  </a:spcBef>
                </a:pPr>
                <a:r>
                  <a:rPr lang="en-US" sz="3000">
                    <a:solidFill>
                      <a:srgbClr val="474442"/>
                    </a:solidFill>
                    <a:latin typeface="Times New Roman" panose="02020603050405020304" charset="0"/>
                    <a:ea typeface="CMU Serif" charset="0"/>
                    <a:cs typeface="CMU Serif"/>
                    <a:sym typeface="CMU Serif"/>
                  </a:rPr>
                  <a:t>usual SM double </a:t>
                </a:r>
                <a:r>
                  <a:rPr lang="en-US" sz="3200">
                    <a:solidFill>
                      <a:srgbClr val="474442"/>
                    </a:solidFill>
                    <a:latin typeface="Times New Roman" panose="02020603050405020304" charset="0"/>
                    <a:ea typeface="CMU Serif" charset="0"/>
                    <a:cs typeface="CMU Serif"/>
                    <a:sym typeface="CMU Serif"/>
                  </a:rPr>
                  <a:t>differential </a:t>
                </a:r>
                <a:r>
                  <a:rPr lang="en-US" sz="3000">
                    <a:solidFill>
                      <a:srgbClr val="474442"/>
                    </a:solidFill>
                    <a:latin typeface="Times New Roman" panose="02020603050405020304" charset="0"/>
                    <a:ea typeface="CMU Serif" charset="0"/>
                    <a:cs typeface="CMU Serif"/>
                    <a:sym typeface="CMU Serif"/>
                  </a:rPr>
                  <a:t>rate +         terms</a:t>
                </a:r>
                <a:endParaRPr lang="en-US" sz="3000">
                  <a:solidFill>
                    <a:srgbClr val="474442"/>
                  </a:solidFill>
                  <a:latin typeface="Times New Roman" panose="02020603050405020304" charset="0"/>
                  <a:ea typeface="CMU Serif" charset="0"/>
                  <a:cs typeface="CMU Serif"/>
                  <a:sym typeface="CMU Serif"/>
                </a:endParaRPr>
              </a:p>
            </p:txBody>
          </p:sp>
          <p:sp>
            <p:nvSpPr>
              <p:cNvPr id="12" name="Freeform 12"/>
              <p:cNvSpPr/>
              <p:nvPr/>
            </p:nvSpPr>
            <p:spPr>
              <a:xfrm>
                <a:off x="15760" y="12395"/>
                <a:ext cx="1018" cy="796"/>
              </a:xfrm>
              <a:custGeom>
                <a:avLst/>
                <a:gdLst/>
                <a:ahLst/>
                <a:cxnLst/>
                <a:rect l="l" t="t" r="r" b="b"/>
                <a:pathLst>
                  <a:path w="646171" h="505642">
                    <a:moveTo>
                      <a:pt x="0" y="0"/>
                    </a:moveTo>
                    <a:lnTo>
                      <a:pt x="646171" y="0"/>
                    </a:lnTo>
                    <a:lnTo>
                      <a:pt x="646171" y="505642"/>
                    </a:lnTo>
                    <a:lnTo>
                      <a:pt x="0" y="50564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/>
                </a:stretch>
              </a:blipFill>
            </p:spPr>
          </p:sp>
        </p:grpSp>
        <p:sp>
          <p:nvSpPr>
            <p:cNvPr id="13" name="Freeform 13"/>
            <p:cNvSpPr/>
            <p:nvPr/>
          </p:nvSpPr>
          <p:spPr>
            <a:xfrm>
              <a:off x="6041" y="12457"/>
              <a:ext cx="722" cy="342"/>
            </a:xfrm>
            <a:custGeom>
              <a:avLst/>
              <a:gdLst/>
              <a:ahLst/>
              <a:cxnLst/>
              <a:rect l="l" t="t" r="r" b="b"/>
              <a:pathLst>
                <a:path w="458364" h="217150">
                  <a:moveTo>
                    <a:pt x="0" y="0"/>
                  </a:moveTo>
                  <a:lnTo>
                    <a:pt x="458364" y="0"/>
                  </a:lnTo>
                  <a:lnTo>
                    <a:pt x="458364" y="217150"/>
                  </a:lnTo>
                  <a:lnTo>
                    <a:pt x="0" y="2171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8" name="Freeform 7"/>
          <p:cNvSpPr/>
          <p:nvPr/>
        </p:nvSpPr>
        <p:spPr>
          <a:xfrm>
            <a:off x="11778553" y="3716696"/>
            <a:ext cx="2844355" cy="1322725"/>
          </a:xfrm>
          <a:custGeom>
            <a:avLst/>
            <a:gdLst/>
            <a:ahLst/>
            <a:cxnLst/>
            <a:rect l="l" t="t" r="r" b="b"/>
            <a:pathLst>
              <a:path w="2844355" h="1322725">
                <a:moveTo>
                  <a:pt x="0" y="0"/>
                </a:moveTo>
                <a:lnTo>
                  <a:pt x="2844355" y="0"/>
                </a:lnTo>
                <a:lnTo>
                  <a:pt x="2844355" y="1322725"/>
                </a:lnTo>
                <a:lnTo>
                  <a:pt x="0" y="1322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9" name="Freeform 8"/>
          <p:cNvSpPr/>
          <p:nvPr/>
        </p:nvSpPr>
        <p:spPr>
          <a:xfrm>
            <a:off x="3697323" y="3832544"/>
            <a:ext cx="2595237" cy="1206876"/>
          </a:xfrm>
          <a:custGeom>
            <a:avLst/>
            <a:gdLst/>
            <a:ahLst/>
            <a:cxnLst/>
            <a:rect l="l" t="t" r="r" b="b"/>
            <a:pathLst>
              <a:path w="2595237" h="1206876">
                <a:moveTo>
                  <a:pt x="0" y="0"/>
                </a:moveTo>
                <a:lnTo>
                  <a:pt x="2595238" y="0"/>
                </a:lnTo>
                <a:lnTo>
                  <a:pt x="2595238" y="1206877"/>
                </a:lnTo>
                <a:lnTo>
                  <a:pt x="0" y="120687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23" name="TextBox 9"/>
          <p:cNvSpPr txBox="1"/>
          <p:nvPr/>
        </p:nvSpPr>
        <p:spPr>
          <a:xfrm>
            <a:off x="7540574" y="1907914"/>
            <a:ext cx="3231803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NSIs will impact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4" name="TextBox 10"/>
          <p:cNvSpPr txBox="1"/>
          <p:nvPr/>
        </p:nvSpPr>
        <p:spPr>
          <a:xfrm>
            <a:off x="12249942" y="3557133"/>
            <a:ext cx="1901577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scattering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3835199" y="3557133"/>
            <a:ext cx="2319486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propagation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6" name="TextBox 12"/>
          <p:cNvSpPr txBox="1"/>
          <p:nvPr/>
        </p:nvSpPr>
        <p:spPr>
          <a:xfrm>
            <a:off x="10170468" y="4716180"/>
            <a:ext cx="6060524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α is not necessarily = f  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13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07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 rot="5024409" flipH="1">
            <a:off x="5961501" y="1926411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6" y="0"/>
                </a:moveTo>
                <a:lnTo>
                  <a:pt x="0" y="0"/>
                </a:lnTo>
                <a:lnTo>
                  <a:pt x="0" y="1716542"/>
                </a:lnTo>
                <a:lnTo>
                  <a:pt x="908206" y="1716542"/>
                </a:lnTo>
                <a:lnTo>
                  <a:pt x="908206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 rot="5873744" flipH="1" flipV="1">
            <a:off x="11324449" y="2074012"/>
            <a:ext cx="908207" cy="1716542"/>
          </a:xfrm>
          <a:custGeom>
            <a:avLst/>
            <a:gdLst/>
            <a:ahLst/>
            <a:cxnLst/>
            <a:rect l="l" t="t" r="r" b="b"/>
            <a:pathLst>
              <a:path w="908207" h="1716542">
                <a:moveTo>
                  <a:pt x="908207" y="1716542"/>
                </a:moveTo>
                <a:lnTo>
                  <a:pt x="0" y="1716542"/>
                </a:lnTo>
                <a:lnTo>
                  <a:pt x="0" y="0"/>
                </a:lnTo>
                <a:lnTo>
                  <a:pt x="908207" y="0"/>
                </a:lnTo>
                <a:lnTo>
                  <a:pt x="908207" y="1716542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7" name="Freeform 7"/>
          <p:cNvSpPr/>
          <p:nvPr/>
        </p:nvSpPr>
        <p:spPr>
          <a:xfrm>
            <a:off x="4400368" y="5614705"/>
            <a:ext cx="9512215" cy="1367381"/>
          </a:xfrm>
          <a:custGeom>
            <a:avLst/>
            <a:gdLst/>
            <a:ahLst/>
            <a:cxnLst/>
            <a:rect l="l" t="t" r="r" b="b"/>
            <a:pathLst>
              <a:path w="9512215" h="1367381">
                <a:moveTo>
                  <a:pt x="0" y="0"/>
                </a:moveTo>
                <a:lnTo>
                  <a:pt x="9512215" y="0"/>
                </a:lnTo>
                <a:lnTo>
                  <a:pt x="9512215" y="1367381"/>
                </a:lnTo>
                <a:lnTo>
                  <a:pt x="0" y="136738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583023" y="6078281"/>
            <a:ext cx="671022" cy="364029"/>
          </a:xfrm>
          <a:custGeom>
            <a:avLst/>
            <a:gdLst/>
            <a:ahLst/>
            <a:cxnLst/>
            <a:rect l="l" t="t" r="r" b="b"/>
            <a:pathLst>
              <a:path w="671022" h="364029">
                <a:moveTo>
                  <a:pt x="0" y="0"/>
                </a:moveTo>
                <a:lnTo>
                  <a:pt x="671022" y="0"/>
                </a:lnTo>
                <a:lnTo>
                  <a:pt x="671022" y="364029"/>
                </a:lnTo>
                <a:lnTo>
                  <a:pt x="0" y="36402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21" name="Group 20"/>
          <p:cNvGrpSpPr/>
          <p:nvPr/>
        </p:nvGrpSpPr>
        <p:grpSpPr>
          <a:xfrm>
            <a:off x="3836035" y="7658100"/>
            <a:ext cx="10076815" cy="661035"/>
            <a:chOff x="6041" y="12060"/>
            <a:chExt cx="15869" cy="1041"/>
          </a:xfrm>
        </p:grpSpPr>
        <p:grpSp>
          <p:nvGrpSpPr>
            <p:cNvPr id="20" name="Group 19"/>
            <p:cNvGrpSpPr/>
            <p:nvPr/>
          </p:nvGrpSpPr>
          <p:grpSpPr>
            <a:xfrm>
              <a:off x="7117" y="12060"/>
              <a:ext cx="14793" cy="1041"/>
              <a:chOff x="7116" y="12150"/>
              <a:chExt cx="14793" cy="1041"/>
            </a:xfrm>
          </p:grpSpPr>
          <p:sp>
            <p:nvSpPr>
              <p:cNvPr id="11" name="TextBox 11"/>
              <p:cNvSpPr txBox="1"/>
              <p:nvPr/>
            </p:nvSpPr>
            <p:spPr>
              <a:xfrm>
                <a:off x="7116" y="12150"/>
                <a:ext cx="14793" cy="989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l">
                  <a:lnSpc>
                    <a:spcPts val="4900"/>
                  </a:lnSpc>
                  <a:spcBef>
                    <a:spcPct val="0"/>
                  </a:spcBef>
                </a:pPr>
                <a:r>
                  <a:rPr lang="en-US" sz="3000">
                    <a:solidFill>
                      <a:srgbClr val="474442"/>
                    </a:solidFill>
                    <a:latin typeface="Times New Roman" panose="02020603050405020304" charset="0"/>
                    <a:ea typeface="CMU Serif" charset="0"/>
                    <a:cs typeface="CMU Serif"/>
                    <a:sym typeface="CMU Serif"/>
                  </a:rPr>
                  <a:t>usual SM double </a:t>
                </a:r>
                <a:r>
                  <a:rPr lang="en-US" sz="3200">
                    <a:solidFill>
                      <a:srgbClr val="474442"/>
                    </a:solidFill>
                    <a:latin typeface="Times New Roman" panose="02020603050405020304" charset="0"/>
                    <a:ea typeface="CMU Serif" charset="0"/>
                    <a:cs typeface="CMU Serif"/>
                    <a:sym typeface="CMU Serif"/>
                  </a:rPr>
                  <a:t>differential </a:t>
                </a:r>
                <a:r>
                  <a:rPr lang="en-US" sz="3000">
                    <a:solidFill>
                      <a:srgbClr val="474442"/>
                    </a:solidFill>
                    <a:latin typeface="Times New Roman" panose="02020603050405020304" charset="0"/>
                    <a:ea typeface="CMU Serif" charset="0"/>
                    <a:cs typeface="CMU Serif"/>
                    <a:sym typeface="CMU Serif"/>
                  </a:rPr>
                  <a:t>rate +         terms</a:t>
                </a:r>
                <a:endParaRPr lang="en-US" sz="3000">
                  <a:solidFill>
                    <a:srgbClr val="474442"/>
                  </a:solidFill>
                  <a:latin typeface="Times New Roman" panose="02020603050405020304" charset="0"/>
                  <a:ea typeface="CMU Serif" charset="0"/>
                  <a:cs typeface="CMU Serif"/>
                  <a:sym typeface="CMU Serif"/>
                </a:endParaRPr>
              </a:p>
            </p:txBody>
          </p:sp>
          <p:sp>
            <p:nvSpPr>
              <p:cNvPr id="12" name="Freeform 12"/>
              <p:cNvSpPr/>
              <p:nvPr/>
            </p:nvSpPr>
            <p:spPr>
              <a:xfrm>
                <a:off x="15760" y="12395"/>
                <a:ext cx="1018" cy="796"/>
              </a:xfrm>
              <a:custGeom>
                <a:avLst/>
                <a:gdLst/>
                <a:ahLst/>
                <a:cxnLst/>
                <a:rect l="l" t="t" r="r" b="b"/>
                <a:pathLst>
                  <a:path w="646171" h="505642">
                    <a:moveTo>
                      <a:pt x="0" y="0"/>
                    </a:moveTo>
                    <a:lnTo>
                      <a:pt x="646171" y="0"/>
                    </a:lnTo>
                    <a:lnTo>
                      <a:pt x="646171" y="505642"/>
                    </a:lnTo>
                    <a:lnTo>
                      <a:pt x="0" y="505642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/>
                </a:stretch>
              </a:blipFill>
            </p:spPr>
          </p:sp>
        </p:grpSp>
        <p:sp>
          <p:nvSpPr>
            <p:cNvPr id="13" name="Freeform 13"/>
            <p:cNvSpPr/>
            <p:nvPr/>
          </p:nvSpPr>
          <p:spPr>
            <a:xfrm>
              <a:off x="6041" y="12457"/>
              <a:ext cx="722" cy="342"/>
            </a:xfrm>
            <a:custGeom>
              <a:avLst/>
              <a:gdLst/>
              <a:ahLst/>
              <a:cxnLst/>
              <a:rect l="l" t="t" r="r" b="b"/>
              <a:pathLst>
                <a:path w="458364" h="217150">
                  <a:moveTo>
                    <a:pt x="0" y="0"/>
                  </a:moveTo>
                  <a:lnTo>
                    <a:pt x="458364" y="0"/>
                  </a:lnTo>
                  <a:lnTo>
                    <a:pt x="458364" y="217150"/>
                  </a:lnTo>
                  <a:lnTo>
                    <a:pt x="0" y="2171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8" name="Freeform 7"/>
          <p:cNvSpPr/>
          <p:nvPr/>
        </p:nvSpPr>
        <p:spPr>
          <a:xfrm>
            <a:off x="11778553" y="3716696"/>
            <a:ext cx="2844355" cy="1322725"/>
          </a:xfrm>
          <a:custGeom>
            <a:avLst/>
            <a:gdLst/>
            <a:ahLst/>
            <a:cxnLst/>
            <a:rect l="l" t="t" r="r" b="b"/>
            <a:pathLst>
              <a:path w="2844355" h="1322725">
                <a:moveTo>
                  <a:pt x="0" y="0"/>
                </a:moveTo>
                <a:lnTo>
                  <a:pt x="2844355" y="0"/>
                </a:lnTo>
                <a:lnTo>
                  <a:pt x="2844355" y="1322725"/>
                </a:lnTo>
                <a:lnTo>
                  <a:pt x="0" y="1322725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9" name="Freeform 8"/>
          <p:cNvSpPr/>
          <p:nvPr/>
        </p:nvSpPr>
        <p:spPr>
          <a:xfrm>
            <a:off x="3697323" y="3832544"/>
            <a:ext cx="2595237" cy="1206876"/>
          </a:xfrm>
          <a:custGeom>
            <a:avLst/>
            <a:gdLst/>
            <a:ahLst/>
            <a:cxnLst/>
            <a:rect l="l" t="t" r="r" b="b"/>
            <a:pathLst>
              <a:path w="2595237" h="1206876">
                <a:moveTo>
                  <a:pt x="0" y="0"/>
                </a:moveTo>
                <a:lnTo>
                  <a:pt x="2595238" y="0"/>
                </a:lnTo>
                <a:lnTo>
                  <a:pt x="2595238" y="1206877"/>
                </a:lnTo>
                <a:lnTo>
                  <a:pt x="0" y="1206877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  <p:sp>
        <p:nvSpPr>
          <p:cNvPr id="23" name="TextBox 9"/>
          <p:cNvSpPr txBox="1"/>
          <p:nvPr/>
        </p:nvSpPr>
        <p:spPr>
          <a:xfrm>
            <a:off x="7540574" y="1907914"/>
            <a:ext cx="3231803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NSIs will impact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4" name="TextBox 10"/>
          <p:cNvSpPr txBox="1"/>
          <p:nvPr/>
        </p:nvSpPr>
        <p:spPr>
          <a:xfrm>
            <a:off x="12249942" y="3557133"/>
            <a:ext cx="1901577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scattering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3835199" y="3557133"/>
            <a:ext cx="2319486" cy="6280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propagation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6" name="TextBox 12"/>
          <p:cNvSpPr txBox="1"/>
          <p:nvPr/>
        </p:nvSpPr>
        <p:spPr>
          <a:xfrm>
            <a:off x="10170468" y="4716180"/>
            <a:ext cx="6060524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α is not necessarily = f  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13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9" name="TextBox 20"/>
          <p:cNvSpPr txBox="1"/>
          <p:nvPr/>
        </p:nvSpPr>
        <p:spPr>
          <a:xfrm>
            <a:off x="4526915" y="8314690"/>
            <a:ext cx="11418570" cy="628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900"/>
              </a:lnSpc>
              <a:spcBef>
                <a:spcPct val="0"/>
              </a:spcBef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(setting these coupling strength terms to 0 recovers the SM rate)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 rot="0">
            <a:off x="8684895" y="4250690"/>
            <a:ext cx="4521200" cy="5600065"/>
            <a:chOff x="0" y="0"/>
            <a:chExt cx="1190777" cy="1288398"/>
          </a:xfrm>
        </p:grpSpPr>
        <p:sp>
          <p:nvSpPr>
            <p:cNvPr id="12" name="Freeform 6"/>
            <p:cNvSpPr/>
            <p:nvPr/>
          </p:nvSpPr>
          <p:spPr>
            <a:xfrm>
              <a:off x="0" y="0"/>
              <a:ext cx="1190777" cy="1288398"/>
            </a:xfrm>
            <a:custGeom>
              <a:avLst/>
              <a:gdLst/>
              <a:ahLst/>
              <a:cxnLst/>
              <a:rect l="l" t="t" r="r" b="b"/>
              <a:pathLst>
                <a:path w="1190777" h="1288398">
                  <a:moveTo>
                    <a:pt x="0" y="0"/>
                  </a:moveTo>
                  <a:lnTo>
                    <a:pt x="1190777" y="0"/>
                  </a:lnTo>
                  <a:lnTo>
                    <a:pt x="1190777" y="1288398"/>
                  </a:lnTo>
                  <a:lnTo>
                    <a:pt x="0" y="1288398"/>
                  </a:lnTo>
                  <a:close/>
                </a:path>
              </a:pathLst>
            </a:custGeom>
            <a:solidFill>
              <a:srgbClr val="FFDA56">
                <a:alpha val="77647"/>
              </a:srgbClr>
            </a:solidFill>
          </p:spPr>
        </p:sp>
        <p:sp>
          <p:nvSpPr>
            <p:cNvPr id="11" name="TextBox 7"/>
            <p:cNvSpPr txBox="1"/>
            <p:nvPr/>
          </p:nvSpPr>
          <p:spPr>
            <a:xfrm>
              <a:off x="0" y="28575"/>
              <a:ext cx="1190777" cy="1259823"/>
            </a:xfrm>
            <a:prstGeom prst="rect">
              <a:avLst/>
            </a:prstGeom>
          </p:spPr>
          <p:txBody>
            <a:bodyPr lIns="50800" tIns="50800" rIns="50800" bIns="50800" rtlCol="0" anchor="ctr"/>
            <a:p>
              <a:pPr algn="ctr">
                <a:lnSpc>
                  <a:spcPts val="279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7848808" y="8039386"/>
            <a:ext cx="5915603" cy="1127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≈ effective 4-fermion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interaction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2930"/>
              </a:lnSpc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with free parameters        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-4104005" y="-190500"/>
            <a:ext cx="22392005" cy="10589895"/>
          </a:xfrm>
          <a:custGeom>
            <a:avLst/>
            <a:gdLst/>
            <a:ahLst/>
            <a:cxnLst/>
            <a:rect l="l" t="t" r="r" b="b"/>
            <a:pathLst>
              <a:path w="29856374" h="14120214">
                <a:moveTo>
                  <a:pt x="0" y="0"/>
                </a:moveTo>
                <a:lnTo>
                  <a:pt x="29856374" y="0"/>
                </a:lnTo>
                <a:lnTo>
                  <a:pt x="29856374" y="14120214"/>
                </a:lnTo>
                <a:lnTo>
                  <a:pt x="0" y="14120214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alphaModFix amt="4000"/>
            </a:blip>
            <a:stretch>
              <a:fillRect t="-25615" b="-25566"/>
            </a:stretch>
          </a:blipFill>
        </p:spPr>
      </p:sp>
      <p:sp>
        <p:nvSpPr>
          <p:cNvPr id="4" name="Freeform 4"/>
          <p:cNvSpPr/>
          <p:nvPr/>
        </p:nvSpPr>
        <p:spPr>
          <a:xfrm rot="10800000">
            <a:off x="-83820" y="-745490"/>
            <a:ext cx="203200" cy="11231880"/>
          </a:xfrm>
          <a:custGeom>
            <a:avLst/>
            <a:gdLst/>
            <a:ahLst/>
            <a:cxnLst/>
            <a:rect l="l" t="t" r="r" b="b"/>
            <a:pathLst>
              <a:path w="270885" h="14975672">
                <a:moveTo>
                  <a:pt x="0" y="0"/>
                </a:moveTo>
                <a:lnTo>
                  <a:pt x="270885" y="0"/>
                </a:lnTo>
                <a:lnTo>
                  <a:pt x="270885" y="14975672"/>
                </a:lnTo>
                <a:lnTo>
                  <a:pt x="0" y="14975672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alphaModFix amt="4000"/>
            </a:blip>
            <a:stretch>
              <a:fillRect l="-11273864" t="-37732" b="-9367"/>
            </a:stretch>
          </a:blipFill>
          <a:ln cap="sq">
            <a:noFill/>
            <a:prstDash val="solid"/>
            <a:miter/>
          </a:ln>
        </p:spPr>
      </p:sp>
      <p:sp>
        <p:nvSpPr>
          <p:cNvPr id="6" name="Freeform 6"/>
          <p:cNvSpPr/>
          <p:nvPr/>
        </p:nvSpPr>
        <p:spPr>
          <a:xfrm>
            <a:off x="12496887" y="8724958"/>
            <a:ext cx="646171" cy="505642"/>
          </a:xfrm>
          <a:custGeom>
            <a:avLst/>
            <a:gdLst/>
            <a:ahLst/>
            <a:cxnLst/>
            <a:rect l="l" t="t" r="r" b="b"/>
            <a:pathLst>
              <a:path w="646171" h="505642">
                <a:moveTo>
                  <a:pt x="0" y="0"/>
                </a:moveTo>
                <a:lnTo>
                  <a:pt x="646171" y="0"/>
                </a:lnTo>
                <a:lnTo>
                  <a:pt x="646171" y="505642"/>
                </a:lnTo>
                <a:lnTo>
                  <a:pt x="0" y="50564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283870" y="5666893"/>
            <a:ext cx="3170723" cy="2337231"/>
          </a:xfrm>
          <a:custGeom>
            <a:avLst/>
            <a:gdLst/>
            <a:ahLst/>
            <a:cxnLst/>
            <a:rect l="l" t="t" r="r" b="b"/>
            <a:pathLst>
              <a:path w="3170723" h="2337231">
                <a:moveTo>
                  <a:pt x="0" y="0"/>
                </a:moveTo>
                <a:lnTo>
                  <a:pt x="3170723" y="0"/>
                </a:lnTo>
                <a:lnTo>
                  <a:pt x="3170723" y="2337231"/>
                </a:lnTo>
                <a:lnTo>
                  <a:pt x="0" y="23372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4664" t="-14236" r="-22134" b="-143563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797944" y="4305427"/>
            <a:ext cx="2370531" cy="1055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i="1" u="none" strike="noStrike" spc="-38">
                <a:solidFill>
                  <a:srgbClr val="FF3131"/>
                </a:solidFill>
                <a:latin typeface="Times New Roman" panose="02020603050405020304" charset="0"/>
                <a:ea typeface="CMU Serif" charset="0"/>
                <a:cs typeface="Arapey Bold Italics"/>
                <a:sym typeface="Arapey Bold Italics"/>
              </a:rPr>
              <a:t>Heavy</a:t>
            </a:r>
            <a:r>
              <a:rPr lang="en-US" sz="3000" u="none" strike="noStrike" spc="-38">
                <a:solidFill>
                  <a:srgbClr val="212121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</a:t>
            </a:r>
            <a:endParaRPr lang="en-US" sz="3000" u="none" strike="noStrike" spc="-38">
              <a:solidFill>
                <a:srgbClr val="212121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u="none" strike="noStrike" spc="-38">
                <a:solidFill>
                  <a:srgbClr val="212121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if mass &gt;&gt; q</a:t>
            </a:r>
            <a:endParaRPr lang="en-US" sz="3000" u="none" strike="noStrike" spc="-38">
              <a:solidFill>
                <a:srgbClr val="212121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8991661" y="9242225"/>
            <a:ext cx="3924538" cy="449751"/>
          </a:xfrm>
          <a:custGeom>
            <a:avLst/>
            <a:gdLst/>
            <a:ahLst/>
            <a:cxnLst/>
            <a:rect l="l" t="t" r="r" b="b"/>
            <a:pathLst>
              <a:path w="3924538" h="449751">
                <a:moveTo>
                  <a:pt x="0" y="0"/>
                </a:moveTo>
                <a:lnTo>
                  <a:pt x="3924538" y="0"/>
                </a:lnTo>
                <a:lnTo>
                  <a:pt x="3924538" y="449751"/>
                </a:lnTo>
                <a:lnTo>
                  <a:pt x="0" y="4497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3" name="TextBox 7"/>
          <p:cNvSpPr txBox="1"/>
          <p:nvPr/>
        </p:nvSpPr>
        <p:spPr>
          <a:xfrm>
            <a:off x="5021580" y="3218815"/>
            <a:ext cx="8366760" cy="628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Let us add a new vector mediator</a:t>
            </a:r>
            <a:endParaRPr lang="en-US" sz="3600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866903" y="2316144"/>
            <a:ext cx="12554193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5"/>
              </a:lnSpc>
            </a:pPr>
            <a:r>
              <a:rPr lang="en-US" sz="4400" i="1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Non-Standard Interactions!</a:t>
            </a:r>
            <a:endParaRPr lang="en-US" sz="4400" i="1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2866903" y="1143000"/>
            <a:ext cx="12554193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5045"/>
              </a:lnSpc>
            </a:pPr>
            <a:r>
              <a:rPr lang="en-US" sz="4800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What about neutrino physics bSM?</a:t>
            </a:r>
            <a:endParaRPr lang="en-US" sz="4800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1676400" y="4229100"/>
            <a:ext cx="10525125" cy="1055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4115"/>
              </a:lnSpc>
            </a:pPr>
            <a:r>
              <a:rPr lang="en-US" sz="3000" i="1" spc="-38">
                <a:solidFill>
                  <a:srgbClr val="009688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 Bold Italics"/>
                <a:sym typeface="Arapey Bold Italics"/>
              </a:rPr>
              <a:t>Light</a:t>
            </a:r>
            <a:r>
              <a:rPr lang="en-US" sz="3000" spc="-38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</a:t>
            </a:r>
            <a:endParaRPr lang="en-US" sz="3000" spc="-38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algn="ctr">
              <a:lnSpc>
                <a:spcPts val="4115"/>
              </a:lnSpc>
            </a:pPr>
            <a:r>
              <a:rPr lang="en-US" sz="3000" spc="-38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if mass </a:t>
            </a:r>
            <a:r>
              <a:rPr lang="en-US" sz="300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 Italics"/>
                <a:sym typeface="Arapey Italics"/>
              </a:rPr>
              <a:t>≲ </a:t>
            </a:r>
            <a:r>
              <a:rPr lang="en-US" sz="3000" spc="-38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q</a:t>
            </a:r>
            <a:endParaRPr lang="en-US" sz="3000" spc="-38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21" name="Freeform 8"/>
          <p:cNvSpPr/>
          <p:nvPr/>
        </p:nvSpPr>
        <p:spPr>
          <a:xfrm>
            <a:off x="5534025" y="5578475"/>
            <a:ext cx="2750185" cy="3423285"/>
          </a:xfrm>
          <a:custGeom>
            <a:avLst/>
            <a:gdLst/>
            <a:ahLst/>
            <a:cxnLst/>
            <a:rect l="l" t="t" r="r" b="b"/>
            <a:pathLst>
              <a:path w="2750013" h="3423486">
                <a:moveTo>
                  <a:pt x="0" y="0"/>
                </a:moveTo>
                <a:lnTo>
                  <a:pt x="2750014" y="0"/>
                </a:lnTo>
                <a:lnTo>
                  <a:pt x="2750014" y="3423485"/>
                </a:lnTo>
                <a:lnTo>
                  <a:pt x="0" y="342348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50000"/>
            </a:blip>
            <a:stretch>
              <a:fillRect l="-75036" t="-15968" r="-72905" b="-141852"/>
            </a:stretch>
          </a:blipFill>
        </p:spPr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7827560" y="1325183"/>
            <a:ext cx="7986022" cy="7636634"/>
          </a:xfrm>
          <a:custGeom>
            <a:avLst/>
            <a:gdLst/>
            <a:ahLst/>
            <a:cxnLst/>
            <a:rect l="l" t="t" r="r" b="b"/>
            <a:pathLst>
              <a:path w="7986022" h="7636634">
                <a:moveTo>
                  <a:pt x="0" y="0"/>
                </a:moveTo>
                <a:lnTo>
                  <a:pt x="7986023" y="0"/>
                </a:lnTo>
                <a:lnTo>
                  <a:pt x="7986023" y="7636634"/>
                </a:lnTo>
                <a:lnTo>
                  <a:pt x="0" y="76366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752600" y="3340100"/>
            <a:ext cx="5433060" cy="3141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Suppression or enhancement of number of events!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900"/>
              </a:lnSpc>
              <a:spcBef>
                <a:spcPct val="0"/>
              </a:spcBef>
            </a:pPr>
            <a:endParaRPr sz="36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Hard to discriminate from SM in the region [-0.5, 0.5]...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9748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14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13487400" y="9029700"/>
            <a:ext cx="39579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 tooltip=""/>
              </a:rPr>
              <a:t>Chandra Shekar, CL, et al., [2506.09322]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796039" y="1118276"/>
            <a:ext cx="8811934" cy="8140024"/>
          </a:xfrm>
          <a:custGeom>
            <a:avLst/>
            <a:gdLst/>
            <a:ahLst/>
            <a:cxnLst/>
            <a:rect l="l" t="t" r="r" b="b"/>
            <a:pathLst>
              <a:path w="8811934" h="8140024">
                <a:moveTo>
                  <a:pt x="0" y="0"/>
                </a:moveTo>
                <a:lnTo>
                  <a:pt x="8811934" y="0"/>
                </a:lnTo>
                <a:lnTo>
                  <a:pt x="8811934" y="8140024"/>
                </a:lnTo>
                <a:lnTo>
                  <a:pt x="0" y="81400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1400" y="3162300"/>
            <a:ext cx="6543040" cy="35902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600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Differences in shape here; these are not present for the total event rate...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600"/>
              </a:lnSpc>
              <a:spcBef>
                <a:spcPct val="0"/>
              </a:spcBef>
            </a:pPr>
            <a:endParaRPr sz="3600">
              <a:latin typeface="Times New Roman" panose="02020603050405020304" charset="0"/>
              <a:ea typeface="CMU Serif" charset="0"/>
            </a:endParaRPr>
          </a:p>
          <a:p>
            <a:pPr algn="l">
              <a:lnSpc>
                <a:spcPts val="5600"/>
              </a:lnSpc>
              <a:spcBef>
                <a:spcPct val="0"/>
              </a:spcBef>
            </a:pPr>
            <a:r>
              <a:rPr lang="en-US" sz="3600" i="1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Direction can help us disentangle</a:t>
            </a:r>
            <a:endParaRPr lang="en-US" sz="3600" i="1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  <a:p>
            <a:pPr algn="l">
              <a:lnSpc>
                <a:spcPts val="5600"/>
              </a:lnSpc>
              <a:spcBef>
                <a:spcPct val="0"/>
              </a:spcBef>
            </a:pPr>
            <a:r>
              <a:rPr lang="en-US" sz="3600" i="1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SM and NSI effects!</a:t>
            </a:r>
            <a:endParaRPr lang="en-US" sz="3600" i="1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15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6324600" y="9254490"/>
            <a:ext cx="39579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/>
              </a:rPr>
              <a:t>Chandra Shekar, CL, et al., [2506.09322]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2108748" y="630092"/>
            <a:ext cx="14070504" cy="5065381"/>
          </a:xfrm>
          <a:custGeom>
            <a:avLst/>
            <a:gdLst/>
            <a:ahLst/>
            <a:cxnLst/>
            <a:rect l="l" t="t" r="r" b="b"/>
            <a:pathLst>
              <a:path w="14070504" h="5065381">
                <a:moveTo>
                  <a:pt x="0" y="0"/>
                </a:moveTo>
                <a:lnTo>
                  <a:pt x="14070504" y="0"/>
                </a:lnTo>
                <a:lnTo>
                  <a:pt x="14070504" y="5065381"/>
                </a:lnTo>
                <a:lnTo>
                  <a:pt x="0" y="50653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16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2108748" y="630092"/>
            <a:ext cx="14070504" cy="5065381"/>
          </a:xfrm>
          <a:custGeom>
            <a:avLst/>
            <a:gdLst/>
            <a:ahLst/>
            <a:cxnLst/>
            <a:rect l="l" t="t" r="r" b="b"/>
            <a:pathLst>
              <a:path w="14070504" h="5065381">
                <a:moveTo>
                  <a:pt x="0" y="0"/>
                </a:moveTo>
                <a:lnTo>
                  <a:pt x="14070504" y="0"/>
                </a:lnTo>
                <a:lnTo>
                  <a:pt x="14070504" y="5065381"/>
                </a:lnTo>
                <a:lnTo>
                  <a:pt x="0" y="50653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837301" y="5752623"/>
            <a:ext cx="14341951" cy="4213593"/>
          </a:xfrm>
          <a:custGeom>
            <a:avLst/>
            <a:gdLst/>
            <a:ahLst/>
            <a:cxnLst/>
            <a:rect l="l" t="t" r="r" b="b"/>
            <a:pathLst>
              <a:path w="14341951" h="4213593">
                <a:moveTo>
                  <a:pt x="0" y="0"/>
                </a:moveTo>
                <a:lnTo>
                  <a:pt x="14341951" y="0"/>
                </a:lnTo>
                <a:lnTo>
                  <a:pt x="14341951" y="4213593"/>
                </a:lnTo>
                <a:lnTo>
                  <a:pt x="0" y="421359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748"/>
            </a:stretch>
          </a:blipFill>
        </p:spPr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16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609600" y="9791700"/>
            <a:ext cx="39579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4"/>
              </a:rPr>
              <a:t>Chandra Shekar, CL, et al., [2506.09322]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 rot="0">
            <a:off x="5400722" y="4220337"/>
            <a:ext cx="3017016" cy="4891884"/>
            <a:chOff x="0" y="0"/>
            <a:chExt cx="794605" cy="1288398"/>
          </a:xfrm>
        </p:grpSpPr>
        <p:sp>
          <p:nvSpPr>
            <p:cNvPr id="12" name="Freeform 3"/>
            <p:cNvSpPr/>
            <p:nvPr/>
          </p:nvSpPr>
          <p:spPr>
            <a:xfrm>
              <a:off x="0" y="0"/>
              <a:ext cx="794605" cy="1288398"/>
            </a:xfrm>
            <a:custGeom>
              <a:avLst/>
              <a:gdLst/>
              <a:ahLst/>
              <a:cxnLst/>
              <a:rect l="l" t="t" r="r" b="b"/>
              <a:pathLst>
                <a:path w="794605" h="1288398">
                  <a:moveTo>
                    <a:pt x="0" y="0"/>
                  </a:moveTo>
                  <a:lnTo>
                    <a:pt x="794605" y="0"/>
                  </a:lnTo>
                  <a:lnTo>
                    <a:pt x="794605" y="1288398"/>
                  </a:lnTo>
                  <a:lnTo>
                    <a:pt x="0" y="1288398"/>
                  </a:lnTo>
                  <a:close/>
                </a:path>
              </a:pathLst>
            </a:custGeom>
            <a:solidFill>
              <a:srgbClr val="FFDA56">
                <a:alpha val="77647"/>
              </a:srgbClr>
            </a:solidFill>
          </p:spPr>
        </p:sp>
        <p:sp>
          <p:nvSpPr>
            <p:cNvPr id="11" name="TextBox 4"/>
            <p:cNvSpPr txBox="1"/>
            <p:nvPr/>
          </p:nvSpPr>
          <p:spPr>
            <a:xfrm>
              <a:off x="0" y="28575"/>
              <a:ext cx="794605" cy="1259823"/>
            </a:xfrm>
            <a:prstGeom prst="rect">
              <a:avLst/>
            </a:prstGeom>
          </p:spPr>
          <p:txBody>
            <a:bodyPr lIns="50800" tIns="50800" rIns="50800" bIns="50800" rtlCol="0" anchor="ctr"/>
            <a:p>
              <a:pPr algn="ctr">
                <a:lnSpc>
                  <a:spcPts val="279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7848808" y="8039386"/>
            <a:ext cx="5915603" cy="1127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≈ effective 4-fermion </a:t>
            </a:r>
            <a:endParaRPr lang="en-US" sz="300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algn="ctr">
              <a:lnSpc>
                <a:spcPts val="2930"/>
              </a:lnSpc>
            </a:pPr>
            <a:r>
              <a:rPr lang="en-US" sz="300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interaction</a:t>
            </a:r>
            <a:endParaRPr lang="en-US" sz="300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2930"/>
              </a:lnSpc>
            </a:pPr>
            <a:r>
              <a:rPr lang="en-US" sz="3000">
                <a:solidFill>
                  <a:srgbClr val="000000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with free parameters        </a:t>
            </a:r>
            <a:endParaRPr lang="en-US" sz="3000">
              <a:solidFill>
                <a:srgbClr val="000000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76400" y="4229100"/>
            <a:ext cx="10524490" cy="4772025"/>
            <a:chOff x="2640" y="6660"/>
            <a:chExt cx="16574" cy="7515"/>
          </a:xfrm>
        </p:grpSpPr>
        <p:sp>
          <p:nvSpPr>
            <p:cNvPr id="20" name="TextBox 6"/>
            <p:cNvSpPr txBox="1"/>
            <p:nvPr/>
          </p:nvSpPr>
          <p:spPr>
            <a:xfrm>
              <a:off x="2640" y="6660"/>
              <a:ext cx="16575" cy="16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p>
              <a:pPr algn="ctr">
                <a:lnSpc>
                  <a:spcPts val="4115"/>
                </a:lnSpc>
              </a:pPr>
              <a:r>
                <a:rPr lang="en-US" sz="3000" i="1" spc="-38">
                  <a:solidFill>
                    <a:srgbClr val="009688"/>
                  </a:solidFill>
                  <a:latin typeface="Times New Roman" panose="02020603050405020304" charset="0"/>
                  <a:ea typeface="CMU Serif" charset="0"/>
                  <a:cs typeface="Arapey Bold Italics"/>
                  <a:sym typeface="Arapey Bold Italics"/>
                </a:rPr>
                <a:t>Light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 </a:t>
              </a:r>
              <a:endParaRPr lang="en-US" sz="3000" spc="-38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endParaRPr>
            </a:p>
            <a:p>
              <a:pPr algn="ctr">
                <a:lnSpc>
                  <a:spcPts val="4115"/>
                </a:lnSpc>
              </a:pP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if mass </a:t>
              </a:r>
              <a:r>
                <a:rPr lang="en-US" sz="3000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 Italics"/>
                  <a:sym typeface="Arapey Italics"/>
                </a:rPr>
                <a:t>≲ </a:t>
              </a:r>
              <a:r>
                <a:rPr lang="en-US" sz="3000" spc="-38">
                  <a:solidFill>
                    <a:srgbClr val="000000"/>
                  </a:solidFill>
                  <a:latin typeface="Times New Roman" panose="02020603050405020304" charset="0"/>
                  <a:ea typeface="CMU Serif" charset="0"/>
                  <a:cs typeface="Arapey"/>
                  <a:sym typeface="Arapey"/>
                </a:rPr>
                <a:t>q</a:t>
              </a: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  <p:sp>
          <p:nvSpPr>
            <p:cNvPr id="21" name="Freeform 8"/>
            <p:cNvSpPr/>
            <p:nvPr/>
          </p:nvSpPr>
          <p:spPr>
            <a:xfrm>
              <a:off x="8715" y="8785"/>
              <a:ext cx="4331" cy="5391"/>
            </a:xfrm>
            <a:custGeom>
              <a:avLst/>
              <a:gdLst/>
              <a:ahLst/>
              <a:cxnLst/>
              <a:rect l="l" t="t" r="r" b="b"/>
              <a:pathLst>
                <a:path w="2750013" h="3423486">
                  <a:moveTo>
                    <a:pt x="0" y="0"/>
                  </a:moveTo>
                  <a:lnTo>
                    <a:pt x="2750014" y="0"/>
                  </a:lnTo>
                  <a:lnTo>
                    <a:pt x="2750014" y="3423485"/>
                  </a:lnTo>
                  <a:lnTo>
                    <a:pt x="0" y="34234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/>
              <a:stretch>
                <a:fillRect l="-75036" t="-15968" r="-72905" b="-141852"/>
              </a:stretch>
            </a:blipFill>
          </p:spPr>
        </p:sp>
      </p:grpSp>
      <p:grpSp>
        <p:nvGrpSpPr>
          <p:cNvPr id="2" name="Group 2"/>
          <p:cNvGrpSpPr/>
          <p:nvPr/>
        </p:nvGrpSpPr>
        <p:grpSpPr>
          <a:xfrm rot="0">
            <a:off x="-4104281" y="-7454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6" name="Freeform 6"/>
          <p:cNvSpPr/>
          <p:nvPr/>
        </p:nvSpPr>
        <p:spPr>
          <a:xfrm>
            <a:off x="12496887" y="8724958"/>
            <a:ext cx="646171" cy="505642"/>
          </a:xfrm>
          <a:custGeom>
            <a:avLst/>
            <a:gdLst/>
            <a:ahLst/>
            <a:cxnLst/>
            <a:rect l="l" t="t" r="r" b="b"/>
            <a:pathLst>
              <a:path w="646171" h="505642">
                <a:moveTo>
                  <a:pt x="0" y="0"/>
                </a:moveTo>
                <a:lnTo>
                  <a:pt x="646171" y="0"/>
                </a:lnTo>
                <a:lnTo>
                  <a:pt x="646171" y="505642"/>
                </a:lnTo>
                <a:lnTo>
                  <a:pt x="0" y="50564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48000"/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9283870" y="5666893"/>
            <a:ext cx="3170723" cy="2337231"/>
          </a:xfrm>
          <a:custGeom>
            <a:avLst/>
            <a:gdLst/>
            <a:ahLst/>
            <a:cxnLst/>
            <a:rect l="l" t="t" r="r" b="b"/>
            <a:pathLst>
              <a:path w="3170723" h="2337231">
                <a:moveTo>
                  <a:pt x="0" y="0"/>
                </a:moveTo>
                <a:lnTo>
                  <a:pt x="3170723" y="0"/>
                </a:lnTo>
                <a:lnTo>
                  <a:pt x="3170723" y="2337231"/>
                </a:lnTo>
                <a:lnTo>
                  <a:pt x="0" y="233723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48000"/>
            </a:blip>
            <a:stretch>
              <a:fillRect l="-24664" t="-14236" r="-22134" b="-143563"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9797944" y="4305427"/>
            <a:ext cx="2370531" cy="1055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i="1" u="none" strike="noStrike" spc="-38">
                <a:solidFill>
                  <a:srgbClr val="FF3131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 Bold Italics"/>
                <a:sym typeface="Arapey Bold Italics"/>
              </a:rPr>
              <a:t>Heavy</a:t>
            </a:r>
            <a:r>
              <a:rPr lang="en-US" sz="3000" u="none" strike="noStrike" spc="-38">
                <a:solidFill>
                  <a:srgbClr val="212121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 </a:t>
            </a:r>
            <a:endParaRPr lang="en-US" sz="3000" u="none" strike="noStrike" spc="-38">
              <a:solidFill>
                <a:srgbClr val="212121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  <a:p>
            <a:pPr marL="0" lvl="0" indent="0" algn="ctr">
              <a:lnSpc>
                <a:spcPts val="4115"/>
              </a:lnSpc>
              <a:spcBef>
                <a:spcPct val="0"/>
              </a:spcBef>
            </a:pPr>
            <a:r>
              <a:rPr lang="en-US" sz="3000" u="none" strike="noStrike" spc="-38">
                <a:solidFill>
                  <a:srgbClr val="212121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if mass &gt;&gt; q</a:t>
            </a:r>
            <a:endParaRPr lang="en-US" sz="3000" u="none" strike="noStrike" spc="-38">
              <a:solidFill>
                <a:srgbClr val="212121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  <p:sp>
        <p:nvSpPr>
          <p:cNvPr id="10" name="Freeform 10"/>
          <p:cNvSpPr/>
          <p:nvPr/>
        </p:nvSpPr>
        <p:spPr>
          <a:xfrm>
            <a:off x="8991661" y="9242225"/>
            <a:ext cx="3924538" cy="449751"/>
          </a:xfrm>
          <a:custGeom>
            <a:avLst/>
            <a:gdLst/>
            <a:ahLst/>
            <a:cxnLst/>
            <a:rect l="l" t="t" r="r" b="b"/>
            <a:pathLst>
              <a:path w="3924538" h="449751">
                <a:moveTo>
                  <a:pt x="0" y="0"/>
                </a:moveTo>
                <a:lnTo>
                  <a:pt x="3924538" y="0"/>
                </a:lnTo>
                <a:lnTo>
                  <a:pt x="3924538" y="449751"/>
                </a:lnTo>
                <a:lnTo>
                  <a:pt x="0" y="44975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48000"/>
            </a:blip>
            <a:stretch>
              <a:fillRect/>
            </a:stretch>
          </a:blipFill>
        </p:spPr>
      </p:sp>
      <p:sp>
        <p:nvSpPr>
          <p:cNvPr id="13" name="TextBox 7"/>
          <p:cNvSpPr txBox="1"/>
          <p:nvPr/>
        </p:nvSpPr>
        <p:spPr>
          <a:xfrm>
            <a:off x="5021580" y="3218815"/>
            <a:ext cx="8366760" cy="6280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  <a:spcBef>
                <a:spcPct val="0"/>
              </a:spcBef>
            </a:pPr>
            <a:r>
              <a:rPr lang="en-US" sz="3600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Let us add a new vector mediator</a:t>
            </a:r>
            <a:endParaRPr lang="en-US" sz="3600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866903" y="2316144"/>
            <a:ext cx="12554193" cy="559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65"/>
              </a:lnSpc>
            </a:pPr>
            <a:r>
              <a:rPr lang="en-US" sz="4400" i="1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 Italics"/>
                <a:sym typeface="CMU Serif Italics"/>
              </a:rPr>
              <a:t>Non-Standard Interactions!</a:t>
            </a:r>
            <a:endParaRPr lang="en-US" sz="4400" i="1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 Italics"/>
              <a:sym typeface="CMU Serif Italics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2866903" y="1143000"/>
            <a:ext cx="12554193" cy="6464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5045"/>
              </a:lnSpc>
            </a:pPr>
            <a:r>
              <a:rPr lang="en-US" sz="4800">
                <a:solidFill>
                  <a:srgbClr val="474442">
                    <a:alpha val="48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What about neutrino physics bSM?</a:t>
            </a:r>
            <a:endParaRPr lang="en-US" sz="4800">
              <a:solidFill>
                <a:srgbClr val="474442">
                  <a:alpha val="48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0582363" y="1243018"/>
            <a:ext cx="6001061" cy="39890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5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Lower threshold means we can probe smaller masses!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endParaRPr sz="36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Other DM detectors could reach these exclusion limits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17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5334000" y="9486900"/>
            <a:ext cx="39579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2"/>
              </a:rPr>
              <a:t>Chandra Shekar, CL, et al., [2506.09322]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608965" y="685800"/>
            <a:ext cx="9447530" cy="9036050"/>
          </a:xfrm>
          <a:custGeom>
            <a:avLst/>
            <a:gdLst/>
            <a:ahLst/>
            <a:cxnLst/>
            <a:rect l="l" t="t" r="r" b="b"/>
            <a:pathLst>
              <a:path w="8845708" h="8458708">
                <a:moveTo>
                  <a:pt x="0" y="0"/>
                </a:moveTo>
                <a:lnTo>
                  <a:pt x="8845708" y="0"/>
                </a:lnTo>
                <a:lnTo>
                  <a:pt x="8845708" y="8458708"/>
                </a:lnTo>
                <a:lnTo>
                  <a:pt x="0" y="84587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609600" y="687070"/>
            <a:ext cx="9474200" cy="9017635"/>
          </a:xfrm>
          <a:custGeom>
            <a:avLst/>
            <a:gdLst/>
            <a:ahLst/>
            <a:cxnLst/>
            <a:rect l="l" t="t" r="r" b="b"/>
            <a:pathLst>
              <a:path w="8845614" h="8458618">
                <a:moveTo>
                  <a:pt x="0" y="0"/>
                </a:moveTo>
                <a:lnTo>
                  <a:pt x="8845614" y="0"/>
                </a:lnTo>
                <a:lnTo>
                  <a:pt x="8845614" y="8458618"/>
                </a:lnTo>
                <a:lnTo>
                  <a:pt x="0" y="84586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582363" y="1243018"/>
            <a:ext cx="6001061" cy="6649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5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Lower threshold means we can probe smaller masses!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endParaRPr sz="36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Other DM detectors could reach these exclusion limits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endParaRPr sz="36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185"/>
              </a:lnSpc>
              <a:spcBef>
                <a:spcPct val="0"/>
              </a:spcBef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But it’s the background rejection that comes with directionality that would make a positive discovery possible!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17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5334000" y="9486900"/>
            <a:ext cx="3957955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/>
              </a:rPr>
              <a:t>Chandra Shekar, CL, et al., [2506.09322]</a:t>
            </a:r>
            <a:endParaRPr lang="en-US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539721" y="2920894"/>
            <a:ext cx="7787534" cy="5054818"/>
          </a:xfrm>
          <a:custGeom>
            <a:avLst/>
            <a:gdLst/>
            <a:ahLst/>
            <a:cxnLst/>
            <a:rect l="l" t="t" r="r" b="b"/>
            <a:pathLst>
              <a:path w="7787534" h="5054818">
                <a:moveTo>
                  <a:pt x="0" y="0"/>
                </a:moveTo>
                <a:lnTo>
                  <a:pt x="7787534" y="0"/>
                </a:lnTo>
                <a:lnTo>
                  <a:pt x="7787534" y="5054818"/>
                </a:lnTo>
                <a:lnTo>
                  <a:pt x="0" y="5054818"/>
                </a:lnTo>
                <a:lnTo>
                  <a:pt x="0" y="0"/>
                </a:lnTo>
                <a:close/>
              </a:path>
            </a:pathLst>
          </a:custGeom>
          <a:blipFill>
            <a:blip r:embed="rId1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a:blipFill>
        </p:spPr>
      </p:sp>
      <p:grpSp>
        <p:nvGrpSpPr>
          <p:cNvPr id="4" name="Group 4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 rot="0">
            <a:off x="-4115076" y="-706714"/>
            <a:ext cx="22392281" cy="11231754"/>
            <a:chOff x="0" y="0"/>
            <a:chExt cx="29856374" cy="14975672"/>
          </a:xfrm>
        </p:grpSpPr>
        <p:sp>
          <p:nvSpPr>
            <p:cNvPr id="9" name="Freeform 9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1" name="TextBox 11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904227" y="598933"/>
            <a:ext cx="10666908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Why are we here?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63143"/>
          <a:stretch>
            <a:fillRect/>
          </a:stretch>
        </p:blipFill>
        <p:spPr>
          <a:xfrm>
            <a:off x="838200" y="1960880"/>
            <a:ext cx="4676140" cy="774382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9753600" y="3836670"/>
            <a:ext cx="2834640" cy="2612390"/>
          </a:xfrm>
          <a:prstGeom prst="ellipse">
            <a:avLst/>
          </a:prstGeom>
          <a:gradFill>
            <a:gsLst>
              <a:gs pos="73000">
                <a:schemeClr val="accent6">
                  <a:lumMod val="20000"/>
                  <a:lumOff val="80000"/>
                </a:schemeClr>
              </a:gs>
              <a:gs pos="21000">
                <a:schemeClr val="accent6">
                  <a:lumMod val="75000"/>
                </a:schemeClr>
              </a:gs>
              <a:gs pos="59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3" name="Text Box 12"/>
          <p:cNvSpPr txBox="1"/>
          <p:nvPr/>
        </p:nvSpPr>
        <p:spPr>
          <a:xfrm>
            <a:off x="9220200" y="2400300"/>
            <a:ext cx="40055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Neutronisation Burst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24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25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63143"/>
          <a:stretch>
            <a:fillRect/>
          </a:stretch>
        </p:blipFill>
        <p:spPr>
          <a:xfrm>
            <a:off x="838200" y="1960880"/>
            <a:ext cx="4676140" cy="774382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9753600" y="3836670"/>
            <a:ext cx="2834640" cy="2612390"/>
          </a:xfrm>
          <a:prstGeom prst="ellipse">
            <a:avLst/>
          </a:prstGeom>
          <a:gradFill>
            <a:gsLst>
              <a:gs pos="73000">
                <a:schemeClr val="accent6">
                  <a:lumMod val="20000"/>
                  <a:lumOff val="80000"/>
                </a:schemeClr>
              </a:gs>
              <a:gs pos="42000">
                <a:schemeClr val="accent6">
                  <a:lumMod val="75000"/>
                </a:schemeClr>
              </a:gs>
              <a:gs pos="59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3" name="Text Box 12"/>
          <p:cNvSpPr txBox="1"/>
          <p:nvPr/>
        </p:nvSpPr>
        <p:spPr>
          <a:xfrm>
            <a:off x="9220200" y="2400300"/>
            <a:ext cx="40055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Neutronisation Burst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8185150" y="6896100"/>
            <a:ext cx="582549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shock wave moves outwards: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free protons+neutrons released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Word"/>
      </p:transition>
    </mc:Choice>
    <mc:Fallback>
      <p:transition spd="slow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15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19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63143"/>
          <a:stretch>
            <a:fillRect/>
          </a:stretch>
        </p:blipFill>
        <p:spPr>
          <a:xfrm>
            <a:off x="838200" y="1960880"/>
            <a:ext cx="4676140" cy="774382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9753600" y="3836670"/>
            <a:ext cx="2834640" cy="2612390"/>
          </a:xfrm>
          <a:prstGeom prst="ellipse">
            <a:avLst/>
          </a:prstGeom>
          <a:gradFill>
            <a:gsLst>
              <a:gs pos="73000">
                <a:schemeClr val="accent6">
                  <a:lumMod val="20000"/>
                  <a:lumOff val="80000"/>
                </a:schemeClr>
              </a:gs>
              <a:gs pos="42000">
                <a:schemeClr val="accent6">
                  <a:lumMod val="75000"/>
                </a:schemeClr>
              </a:gs>
              <a:gs pos="59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3" name="Text Box 12"/>
          <p:cNvSpPr txBox="1"/>
          <p:nvPr/>
        </p:nvSpPr>
        <p:spPr>
          <a:xfrm>
            <a:off x="9220200" y="2400300"/>
            <a:ext cx="40055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Neutronisation Burst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8185150" y="6896100"/>
            <a:ext cx="582549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shock wave moves outwards: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free protons+neutrons released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8077200" y="5934710"/>
            <a:ext cx="1752600" cy="65659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3030200" y="5142865"/>
            <a:ext cx="1869440" cy="63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162800" y="3924300"/>
            <a:ext cx="2280285" cy="76200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 Box 19"/>
              <p:cNvSpPr txBox="1"/>
              <p:nvPr/>
            </p:nvSpPr>
            <p:spPr>
              <a:xfrm>
                <a:off x="13335000" y="4648835"/>
                <a:ext cx="5568740" cy="64706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𝜈</m:t>
                          </m:r>
                        </m:e>
                        <m:sub>
                          <m:r>
                            <a:rPr lang="en-US" sz="36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3600"/>
              </a:p>
            </p:txBody>
          </p:sp>
        </mc:Choice>
        <mc:Fallback>
          <p:sp>
            <p:nvSpPr>
              <p:cNvPr id="20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0" y="4648835"/>
                <a:ext cx="5568740" cy="647065"/>
              </a:xfrm>
              <a:prstGeom prst="rect">
                <a:avLst/>
              </a:prstGeom>
              <a:blipFill rotWithShape="1">
                <a:blip r:embed="rId3"/>
                <a:stretch>
                  <a:fillRect r="8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Box 20"/>
          <p:cNvSpPr txBox="1"/>
          <p:nvPr/>
        </p:nvSpPr>
        <p:spPr>
          <a:xfrm>
            <a:off x="15163800" y="5276215"/>
            <a:ext cx="21088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800">
                <a:latin typeface="Times New Roman" panose="02020603050405020304" charset="0"/>
                <a:cs typeface="Times New Roman" panose="02020603050405020304" charset="0"/>
              </a:rPr>
              <a:t>via electron capture</a:t>
            </a:r>
            <a:endParaRPr 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17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18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-601" t="754" r="33243" b="-754"/>
          <a:stretch>
            <a:fillRect/>
          </a:stretch>
        </p:blipFill>
        <p:spPr>
          <a:xfrm>
            <a:off x="762000" y="2019300"/>
            <a:ext cx="8545830" cy="7743825"/>
          </a:xfrm>
          <a:prstGeom prst="rect">
            <a:avLst/>
          </a:prstGeom>
        </p:spPr>
      </p:pic>
      <p:sp>
        <p:nvSpPr>
          <p:cNvPr id="13" name="Text Box 12"/>
          <p:cNvSpPr txBox="1"/>
          <p:nvPr/>
        </p:nvSpPr>
        <p:spPr>
          <a:xfrm>
            <a:off x="11720830" y="2400300"/>
            <a:ext cx="31673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Accretion Phase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1887200" y="3848100"/>
            <a:ext cx="2834640" cy="2612390"/>
          </a:xfrm>
          <a:prstGeom prst="ellipse">
            <a:avLst/>
          </a:prstGeom>
          <a:gradFill>
            <a:gsLst>
              <a:gs pos="73000">
                <a:schemeClr val="accent6">
                  <a:lumMod val="20000"/>
                  <a:lumOff val="80000"/>
                </a:schemeClr>
              </a:gs>
              <a:gs pos="42000">
                <a:schemeClr val="accent6">
                  <a:lumMod val="75000"/>
                </a:schemeClr>
              </a:gs>
              <a:gs pos="59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-601" t="754" r="33243" b="-754"/>
          <a:stretch>
            <a:fillRect/>
          </a:stretch>
        </p:blipFill>
        <p:spPr>
          <a:xfrm>
            <a:off x="762000" y="2019300"/>
            <a:ext cx="8545830" cy="7743825"/>
          </a:xfrm>
          <a:prstGeom prst="rect">
            <a:avLst/>
          </a:prstGeom>
        </p:spPr>
      </p:pic>
      <p:sp>
        <p:nvSpPr>
          <p:cNvPr id="14" name="Text Box 13"/>
          <p:cNvSpPr txBox="1"/>
          <p:nvPr/>
        </p:nvSpPr>
        <p:spPr>
          <a:xfrm>
            <a:off x="10320655" y="6896100"/>
            <a:ext cx="58216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material keeps falling towards 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the core and is heated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1887200" y="3836670"/>
            <a:ext cx="2834640" cy="2612390"/>
          </a:xfrm>
          <a:prstGeom prst="ellipse">
            <a:avLst/>
          </a:prstGeom>
          <a:gradFill>
            <a:gsLst>
              <a:gs pos="73000">
                <a:schemeClr val="accent6">
                  <a:lumMod val="20000"/>
                  <a:lumOff val="80000"/>
                </a:schemeClr>
              </a:gs>
              <a:gs pos="30000">
                <a:schemeClr val="accent6">
                  <a:lumMod val="75000"/>
                </a:schemeClr>
              </a:gs>
              <a:gs pos="59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5" name="Text Box 14"/>
          <p:cNvSpPr txBox="1"/>
          <p:nvPr/>
        </p:nvSpPr>
        <p:spPr>
          <a:xfrm>
            <a:off x="11720830" y="2400300"/>
            <a:ext cx="31673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Accretion Phase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-601" t="754" r="33243" b="-754"/>
          <a:stretch>
            <a:fillRect/>
          </a:stretch>
        </p:blipFill>
        <p:spPr>
          <a:xfrm>
            <a:off x="762000" y="2019300"/>
            <a:ext cx="8545830" cy="7743825"/>
          </a:xfrm>
          <a:prstGeom prst="rect">
            <a:avLst/>
          </a:prstGeom>
        </p:spPr>
      </p:pic>
      <p:sp>
        <p:nvSpPr>
          <p:cNvPr id="14" name="Text Box 13"/>
          <p:cNvSpPr txBox="1"/>
          <p:nvPr/>
        </p:nvSpPr>
        <p:spPr>
          <a:xfrm>
            <a:off x="10320655" y="6896100"/>
            <a:ext cx="58216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material keeps falling towards 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the core and is heated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1887200" y="3836670"/>
            <a:ext cx="2834640" cy="2612390"/>
          </a:xfrm>
          <a:prstGeom prst="ellipse">
            <a:avLst/>
          </a:prstGeom>
          <a:gradFill>
            <a:gsLst>
              <a:gs pos="73000">
                <a:schemeClr val="accent6">
                  <a:lumMod val="20000"/>
                  <a:lumOff val="80000"/>
                </a:schemeClr>
              </a:gs>
              <a:gs pos="30000">
                <a:schemeClr val="accent6">
                  <a:lumMod val="75000"/>
                </a:schemeClr>
              </a:gs>
              <a:gs pos="59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0210800" y="3848100"/>
            <a:ext cx="1752600" cy="64897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4721840" y="3848100"/>
            <a:ext cx="1676400" cy="7620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0439400" y="5829300"/>
            <a:ext cx="1600200" cy="68072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 Box 19"/>
              <p:cNvSpPr txBox="1"/>
              <p:nvPr/>
            </p:nvSpPr>
            <p:spPr>
              <a:xfrm>
                <a:off x="13286740" y="4914900"/>
                <a:ext cx="5568740" cy="64516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𝜈</m:t>
                          </m:r>
                        </m:e>
                        <m:sub>
                          <m:r>
                            <a:rPr lang="en-US" sz="36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3600"/>
              </a:p>
            </p:txBody>
          </p:sp>
        </mc:Choice>
        <mc:Fallback>
          <p:sp>
            <p:nvSpPr>
              <p:cNvPr id="20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6740" y="4914900"/>
                <a:ext cx="5568740" cy="645160"/>
              </a:xfrm>
              <a:prstGeom prst="rect">
                <a:avLst/>
              </a:prstGeom>
              <a:blipFill rotWithShape="1">
                <a:blip r:embed="rId3"/>
                <a:stretch>
                  <a:fillRect r="8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Box 20"/>
          <p:cNvSpPr txBox="1"/>
          <p:nvPr/>
        </p:nvSpPr>
        <p:spPr>
          <a:xfrm>
            <a:off x="14862175" y="5448300"/>
            <a:ext cx="2512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via e-e</a:t>
            </a:r>
            <a:r>
              <a:rPr lang="en-US" sz="3600" baseline="30000">
                <a:latin typeface="Times New Roman" panose="02020603050405020304" charset="0"/>
                <a:cs typeface="Times New Roman" panose="02020603050405020304" charset="0"/>
              </a:rPr>
              <a:t>+ 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annihilation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11720830" y="2400300"/>
            <a:ext cx="31673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Accretion Phase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-601" t="754" r="33243" b="-754"/>
          <a:stretch>
            <a:fillRect/>
          </a:stretch>
        </p:blipFill>
        <p:spPr>
          <a:xfrm>
            <a:off x="762000" y="2019300"/>
            <a:ext cx="8545830" cy="774382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887200" y="3836670"/>
            <a:ext cx="2834640" cy="2612390"/>
          </a:xfrm>
          <a:prstGeom prst="ellipse">
            <a:avLst/>
          </a:prstGeom>
          <a:gradFill>
            <a:gsLst>
              <a:gs pos="73000">
                <a:schemeClr val="accent6">
                  <a:lumMod val="20000"/>
                  <a:lumOff val="80000"/>
                </a:schemeClr>
              </a:gs>
              <a:gs pos="30000">
                <a:schemeClr val="accent6">
                  <a:lumMod val="75000"/>
                </a:schemeClr>
              </a:gs>
              <a:gs pos="59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2" name="Text Box 11"/>
          <p:cNvSpPr txBox="1"/>
          <p:nvPr/>
        </p:nvSpPr>
        <p:spPr>
          <a:xfrm>
            <a:off x="12212955" y="2400300"/>
            <a:ext cx="2037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Explosion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-601" t="754" r="33243" b="-754"/>
          <a:stretch>
            <a:fillRect/>
          </a:stretch>
        </p:blipFill>
        <p:spPr>
          <a:xfrm>
            <a:off x="762000" y="2019300"/>
            <a:ext cx="8545830" cy="774382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1375390" y="3619500"/>
            <a:ext cx="3711575" cy="3296285"/>
          </a:xfrm>
          <a:prstGeom prst="ellipse">
            <a:avLst/>
          </a:prstGeom>
          <a:gradFill>
            <a:gsLst>
              <a:gs pos="73000">
                <a:schemeClr val="accent6">
                  <a:lumMod val="20000"/>
                  <a:lumOff val="80000"/>
                </a:schemeClr>
              </a:gs>
              <a:gs pos="19000">
                <a:srgbClr val="E46C0A">
                  <a:alpha val="100000"/>
                </a:srgbClr>
              </a:gs>
              <a:gs pos="32000">
                <a:schemeClr val="accent6">
                  <a:lumMod val="75000"/>
                </a:schemeClr>
              </a:gs>
              <a:gs pos="59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2" name="Text Box 11"/>
          <p:cNvSpPr txBox="1"/>
          <p:nvPr/>
        </p:nvSpPr>
        <p:spPr>
          <a:xfrm>
            <a:off x="12212955" y="2400300"/>
            <a:ext cx="2037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Explosion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9"/>
          <p:cNvGrpSpPr/>
          <p:nvPr/>
        </p:nvGrpSpPr>
        <p:grpSpPr>
          <a:xfrm rot="0">
            <a:off x="-4191276" y="-704809"/>
            <a:ext cx="22392281" cy="11231754"/>
            <a:chOff x="-103293" y="0"/>
            <a:chExt cx="29856374" cy="14975672"/>
          </a:xfrm>
        </p:grpSpPr>
        <p:sp>
          <p:nvSpPr>
            <p:cNvPr id="10" name="Freeform 10"/>
            <p:cNvSpPr/>
            <p:nvPr/>
          </p:nvSpPr>
          <p:spPr>
            <a:xfrm>
              <a:off x="-103293" y="73696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" name="Freeform 2"/>
          <p:cNvSpPr/>
          <p:nvPr/>
        </p:nvSpPr>
        <p:spPr>
          <a:xfrm>
            <a:off x="9539721" y="2920894"/>
            <a:ext cx="7787534" cy="5054818"/>
          </a:xfrm>
          <a:custGeom>
            <a:avLst/>
            <a:gdLst/>
            <a:ahLst/>
            <a:cxnLst/>
            <a:rect l="l" t="t" r="r" b="b"/>
            <a:pathLst>
              <a:path w="7787534" h="5054818">
                <a:moveTo>
                  <a:pt x="0" y="0"/>
                </a:moveTo>
                <a:lnTo>
                  <a:pt x="7787534" y="0"/>
                </a:lnTo>
                <a:lnTo>
                  <a:pt x="7787534" y="5054818"/>
                </a:lnTo>
                <a:lnTo>
                  <a:pt x="0" y="50548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4512290" y="8700770"/>
            <a:ext cx="3043555" cy="2178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2000" u="sng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4" tooltip="https://arxiv.org/abs/2203.05914"/>
              </a:rPr>
              <a:t>O’Hare et al. [2203.05914]</a:t>
            </a:r>
            <a:endParaRPr lang="en-US" sz="2000" u="sng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4" tooltip="https://arxiv.org/abs/2203.05914"/>
            </a:endParaRPr>
          </a:p>
        </p:txBody>
      </p: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2" name="Freeform 12"/>
          <p:cNvSpPr/>
          <p:nvPr/>
        </p:nvSpPr>
        <p:spPr>
          <a:xfrm>
            <a:off x="9539721" y="2920894"/>
            <a:ext cx="7844868" cy="5092033"/>
          </a:xfrm>
          <a:custGeom>
            <a:avLst/>
            <a:gdLst/>
            <a:ahLst/>
            <a:cxnLst/>
            <a:rect l="l" t="t" r="r" b="b"/>
            <a:pathLst>
              <a:path w="7844868" h="5092033">
                <a:moveTo>
                  <a:pt x="0" y="0"/>
                </a:moveTo>
                <a:lnTo>
                  <a:pt x="7844868" y="0"/>
                </a:lnTo>
                <a:lnTo>
                  <a:pt x="7844868" y="5092033"/>
                </a:lnTo>
                <a:lnTo>
                  <a:pt x="0" y="509203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8566416" y="2248035"/>
            <a:ext cx="9074431" cy="6329416"/>
          </a:xfrm>
          <a:custGeom>
            <a:avLst/>
            <a:gdLst/>
            <a:ahLst/>
            <a:cxnLst/>
            <a:rect l="l" t="t" r="r" b="b"/>
            <a:pathLst>
              <a:path w="9074431" h="6329416">
                <a:moveTo>
                  <a:pt x="0" y="0"/>
                </a:moveTo>
                <a:lnTo>
                  <a:pt x="9074431" y="0"/>
                </a:lnTo>
                <a:lnTo>
                  <a:pt x="9074431" y="6329416"/>
                </a:lnTo>
                <a:lnTo>
                  <a:pt x="0" y="632941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028700" y="2700724"/>
            <a:ext cx="6830395" cy="7002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spc="141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Uncovering the nature of particle dark matter still remains a challenge</a:t>
            </a:r>
            <a:endParaRPr lang="en-US" sz="3000" spc="141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4200"/>
              </a:lnSpc>
            </a:pPr>
            <a:endParaRPr sz="3000">
              <a:latin typeface="Times New Roman" panose="02020603050405020304" charset="0"/>
              <a:ea typeface="CMU Serif" charset="0"/>
            </a:endParaRPr>
          </a:p>
          <a:p>
            <a:pPr algn="l">
              <a:lnSpc>
                <a:spcPts val="4200"/>
              </a:lnSpc>
            </a:pPr>
            <a:r>
              <a:rPr lang="en-US" sz="3000" spc="141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WIMPs have been the focus for most large dark matter experiments</a:t>
            </a:r>
            <a:endParaRPr lang="en-US" sz="3000" spc="141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4200"/>
              </a:lnSpc>
            </a:pPr>
            <a:endParaRPr sz="3000">
              <a:latin typeface="Times New Roman" panose="02020603050405020304" charset="0"/>
              <a:ea typeface="CMU Serif" charset="0"/>
            </a:endParaRPr>
          </a:p>
          <a:p>
            <a:pPr algn="l">
              <a:lnSpc>
                <a:spcPts val="4200"/>
              </a:lnSpc>
            </a:pPr>
            <a:r>
              <a:rPr lang="en-US" sz="3000" spc="141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As these experiments grow in size, they inch closer to the neutrino fog, where the solar neutrino background drowns out any WIMP signal</a:t>
            </a:r>
            <a:endParaRPr lang="en-US" sz="3000" spc="141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4200"/>
              </a:lnSpc>
            </a:pPr>
            <a:endParaRPr sz="3000">
              <a:latin typeface="Times New Roman" panose="02020603050405020304" charset="0"/>
              <a:ea typeface="CMU Serif" charset="0"/>
            </a:endParaRPr>
          </a:p>
          <a:p>
            <a:pPr algn="l">
              <a:lnSpc>
                <a:spcPts val="4200"/>
              </a:lnSpc>
            </a:pPr>
            <a:endParaRPr sz="3000">
              <a:latin typeface="Times New Roman" panose="02020603050405020304" charset="0"/>
              <a:ea typeface="CMU Serif" charset="0"/>
            </a:endParaRPr>
          </a:p>
          <a:p>
            <a:pPr algn="l">
              <a:lnSpc>
                <a:spcPts val="4200"/>
              </a:lnSpc>
              <a:spcBef>
                <a:spcPct val="0"/>
              </a:spcBef>
            </a:pPr>
            <a:endParaRPr sz="3000">
              <a:latin typeface="Times New Roman" panose="02020603050405020304" charset="0"/>
              <a:ea typeface="CMU Serif" charset="0"/>
            </a:endParaRPr>
          </a:p>
        </p:txBody>
      </p:sp>
      <p:sp>
        <p:nvSpPr>
          <p:cNvPr id="19" name="TextBox 3"/>
          <p:cNvSpPr txBox="1"/>
          <p:nvPr/>
        </p:nvSpPr>
        <p:spPr>
          <a:xfrm>
            <a:off x="2904227" y="598933"/>
            <a:ext cx="10666908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Why are we here?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8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CCSNs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18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200" y="1960880"/>
            <a:ext cx="12687300" cy="774382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3716000" y="3771900"/>
            <a:ext cx="3711575" cy="3296285"/>
          </a:xfrm>
          <a:prstGeom prst="ellipse">
            <a:avLst/>
          </a:prstGeom>
          <a:gradFill>
            <a:gsLst>
              <a:gs pos="45000">
                <a:schemeClr val="accent6">
                  <a:lumMod val="20000"/>
                  <a:lumOff val="80000"/>
                </a:schemeClr>
              </a:gs>
              <a:gs pos="8000">
                <a:srgbClr val="E46C0A">
                  <a:alpha val="100000"/>
                </a:srgbClr>
              </a:gs>
              <a:gs pos="0">
                <a:srgbClr val="E46C0A">
                  <a:alpha val="100000"/>
                </a:srgbClr>
              </a:gs>
              <a:gs pos="22000">
                <a:schemeClr val="accent6">
                  <a:lumMod val="75000"/>
                </a:schemeClr>
              </a:gs>
              <a:gs pos="41000">
                <a:srgbClr val="FFC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2" name="Text Box 11"/>
          <p:cNvSpPr txBox="1"/>
          <p:nvPr/>
        </p:nvSpPr>
        <p:spPr>
          <a:xfrm>
            <a:off x="14130020" y="2476500"/>
            <a:ext cx="2849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Cooling of NS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10515600" y="9704705"/>
            <a:ext cx="2506980" cy="4502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ts val="2800"/>
              </a:lnSpc>
              <a:spcBef>
                <a:spcPct val="0"/>
              </a:spcBef>
            </a:pPr>
            <a:r>
              <a:rPr lang="en-US" u="sng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3" tooltip="" action="ppaction://hlinkfile"/>
              </a:rPr>
              <a:t>Lang et al., [2506.09322]</a:t>
            </a:r>
            <a:endParaRPr lang="en-US" u="sng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19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 Box 11"/>
              <p:cNvSpPr txBox="1"/>
              <p:nvPr/>
            </p:nvSpPr>
            <p:spPr>
              <a:xfrm>
                <a:off x="3686810" y="952500"/>
                <a:ext cx="10914380" cy="645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ctr"/>
                <a:r>
                  <a:rPr lang="en-US" sz="3600">
                    <a:latin typeface="Times New Roman" panose="02020603050405020304" charset="0"/>
                    <a:cs typeface="Times New Roman" panose="02020603050405020304" charset="0"/>
                  </a:rPr>
                  <a:t>Through CE</a:t>
                </a:r>
                <a14:m>
                  <m:oMath xmlns:m="http://schemas.openxmlformats.org/officeDocument/2006/math">
                    <m:r>
                      <a:rPr lang="en-US" sz="36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𝜈</m:t>
                    </m:r>
                  </m:oMath>
                </a14:m>
                <a:r>
                  <a:rPr lang="en-US" sz="3600">
                    <a:latin typeface="Times New Roman" panose="02020603050405020304" charset="0"/>
                    <a:cs typeface="Times New Roman" panose="02020603050405020304" charset="0"/>
                  </a:rPr>
                  <a:t>NS, we could reconstruct this neutrino flux! </a:t>
                </a:r>
                <a:endParaRPr lang="en-US" sz="36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12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810" y="952500"/>
                <a:ext cx="10914380" cy="645160"/>
              </a:xfrm>
              <a:prstGeom prst="rect">
                <a:avLst/>
              </a:prstGeom>
              <a:blipFill rotWithShape="1">
                <a:blip r:embed="rId2"/>
                <a:stretch>
                  <a:fillRect r="-1373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19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 Box 11"/>
              <p:cNvSpPr txBox="1"/>
              <p:nvPr/>
            </p:nvSpPr>
            <p:spPr>
              <a:xfrm>
                <a:off x="3686810" y="952500"/>
                <a:ext cx="10914380" cy="645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ctr"/>
                <a:r>
                  <a:rPr lang="en-US" sz="3600">
                    <a:latin typeface="Times New Roman" panose="02020603050405020304" charset="0"/>
                    <a:cs typeface="Times New Roman" panose="02020603050405020304" charset="0"/>
                  </a:rPr>
                  <a:t>Through CE</a:t>
                </a:r>
                <a14:m>
                  <m:oMath xmlns:m="http://schemas.openxmlformats.org/officeDocument/2006/math">
                    <m:r>
                      <a:rPr lang="en-US" sz="3600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𝜈</m:t>
                    </m:r>
                  </m:oMath>
                </a14:m>
                <a:r>
                  <a:rPr lang="en-US" sz="3600">
                    <a:latin typeface="Times New Roman" panose="02020603050405020304" charset="0"/>
                    <a:cs typeface="Times New Roman" panose="02020603050405020304" charset="0"/>
                  </a:rPr>
                  <a:t>NS, we could reconstruct this neutrino flux! </a:t>
                </a:r>
                <a:endParaRPr lang="en-US" sz="36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12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810" y="952500"/>
                <a:ext cx="10914380" cy="645160"/>
              </a:xfrm>
              <a:prstGeom prst="rect">
                <a:avLst/>
              </a:prstGeom>
              <a:blipFill rotWithShape="1">
                <a:blip r:embed="rId2"/>
                <a:stretch>
                  <a:fillRect r="-1373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370" y="2095500"/>
            <a:ext cx="14144625" cy="6305550"/>
          </a:xfrm>
          <a:prstGeom prst="rect">
            <a:avLst/>
          </a:prstGeom>
        </p:spPr>
      </p:pic>
      <p:sp>
        <p:nvSpPr>
          <p:cNvPr id="16" name="Text Box 15"/>
          <p:cNvSpPr txBox="1"/>
          <p:nvPr/>
        </p:nvSpPr>
        <p:spPr>
          <a:xfrm>
            <a:off x="3298825" y="8877300"/>
            <a:ext cx="11689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3600">
                <a:latin typeface="Times New Roman" panose="02020603050405020304" charset="0"/>
                <a:cs typeface="Times New Roman" panose="02020603050405020304" charset="0"/>
              </a:rPr>
              <a:t>...and triangulate its source, aiding multimessenger astronomy!</a:t>
            </a:r>
            <a:endParaRPr 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19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 Box 11"/>
              <p:cNvSpPr txBox="1"/>
              <p:nvPr/>
            </p:nvSpPr>
            <p:spPr>
              <a:xfrm>
                <a:off x="3686810" y="952500"/>
                <a:ext cx="10914380" cy="645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ctr"/>
                <a:r>
                  <a:rPr lang="en-US" sz="3600">
                    <a:solidFill>
                      <a:schemeClr val="tx1">
                        <a:alpha val="48000"/>
                      </a:schemeClr>
                    </a:solidFill>
                    <a:latin typeface="Times New Roman" panose="02020603050405020304" charset="0"/>
                    <a:cs typeface="Times New Roman" panose="02020603050405020304" charset="0"/>
                  </a:rPr>
                  <a:t>Through CE</a:t>
                </a:r>
                <a14:m>
                  <m:oMath xmlns:m="http://schemas.openxmlformats.org/officeDocument/2006/math">
                    <m:r>
                      <a:rPr lang="en-US" sz="3600" i="1">
                        <a:solidFill>
                          <a:schemeClr val="tx1">
                            <a:alpha val="48000"/>
                          </a:schemeClr>
                        </a:solidFill>
                        <a:latin typeface="DejaVu Math TeX Gyre" panose="02000503000000000000" charset="0"/>
                        <a:cs typeface="DejaVu Math TeX Gyre" panose="02000503000000000000" charset="0"/>
                      </a:rPr>
                      <m:t>𝜈</m:t>
                    </m:r>
                  </m:oMath>
                </a14:m>
                <a:r>
                  <a:rPr lang="en-US" sz="3600">
                    <a:solidFill>
                      <a:schemeClr val="tx1">
                        <a:alpha val="48000"/>
                      </a:schemeClr>
                    </a:solidFill>
                    <a:latin typeface="Times New Roman" panose="02020603050405020304" charset="0"/>
                    <a:cs typeface="Times New Roman" panose="02020603050405020304" charset="0"/>
                  </a:rPr>
                  <a:t>NS, we could reconstruct this neutrino flux! </a:t>
                </a:r>
                <a:endParaRPr lang="en-US" sz="3600">
                  <a:solidFill>
                    <a:schemeClr val="tx1">
                      <a:alpha val="48000"/>
                    </a:schemeClr>
                  </a:solidFill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12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810" y="952500"/>
                <a:ext cx="10914380" cy="645160"/>
              </a:xfrm>
              <a:prstGeom prst="rect">
                <a:avLst/>
              </a:prstGeom>
              <a:blipFill rotWithShape="1">
                <a:blip r:embed="rId2"/>
                <a:stretch>
                  <a:fillRect r="-1373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alphaModFix amt="48000"/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370" y="2095500"/>
            <a:ext cx="14144625" cy="6305550"/>
          </a:xfrm>
          <a:prstGeom prst="rect">
            <a:avLst/>
          </a:prstGeom>
        </p:spPr>
      </p:pic>
      <p:sp>
        <p:nvSpPr>
          <p:cNvPr id="16" name="Text Box 15"/>
          <p:cNvSpPr txBox="1"/>
          <p:nvPr/>
        </p:nvSpPr>
        <p:spPr>
          <a:xfrm>
            <a:off x="3298825" y="8877300"/>
            <a:ext cx="11689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3600">
                <a:solidFill>
                  <a:schemeClr val="tx1">
                    <a:alpha val="48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...and triangulate its source, aiding multimessenger astronomy</a:t>
            </a:r>
            <a:r>
              <a:rPr lang="en-US" sz="3600">
                <a:solidFill>
                  <a:schemeClr val="tx1">
                    <a:alpha val="48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!</a:t>
            </a:r>
            <a:endParaRPr lang="en-US" sz="3600">
              <a:solidFill>
                <a:schemeClr val="tx1">
                  <a:alpha val="48000"/>
                </a:schemeClr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 rot="20820000">
            <a:off x="1804035" y="4677410"/>
            <a:ext cx="13542645" cy="64516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p>
            <a:pPr algn="ctr"/>
            <a:r>
              <a:rPr lang="en-US" sz="36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!!! THIS IS EXTREMELY PRELIMINARY !!!</a:t>
            </a:r>
            <a:endParaRPr lang="en-US" sz="36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667344"/>
            <a:ext cx="22392281" cy="11231754"/>
            <a:chOff x="115993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115993" y="687016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67" name="Group 66"/>
          <p:cNvGrpSpPr/>
          <p:nvPr/>
        </p:nvGrpSpPr>
        <p:grpSpPr>
          <a:xfrm>
            <a:off x="937260" y="5179695"/>
            <a:ext cx="3303270" cy="1752600"/>
            <a:chOff x="1476" y="8157"/>
            <a:chExt cx="5202" cy="2760"/>
          </a:xfrm>
        </p:grpSpPr>
        <p:grpSp>
          <p:nvGrpSpPr>
            <p:cNvPr id="59" name="Group 58"/>
            <p:cNvGrpSpPr/>
            <p:nvPr/>
          </p:nvGrpSpPr>
          <p:grpSpPr>
            <a:xfrm>
              <a:off x="4518" y="8439"/>
              <a:ext cx="2160" cy="1080"/>
              <a:chOff x="5760" y="8220"/>
              <a:chExt cx="2160" cy="1080"/>
            </a:xfrm>
          </p:grpSpPr>
          <p:sp>
            <p:nvSpPr>
              <p:cNvPr id="58" name="Isosceles Triangle 57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56" name="Flowchart: Connector 55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E30000">
                      <a:alpha val="100000"/>
                    </a:srgbClr>
                  </a:gs>
                  <a:gs pos="100000">
                    <a:srgbClr val="760303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2916" y="9837"/>
              <a:ext cx="2160" cy="1080"/>
              <a:chOff x="5760" y="8220"/>
              <a:chExt cx="2160" cy="1080"/>
            </a:xfrm>
          </p:grpSpPr>
          <p:sp>
            <p:nvSpPr>
              <p:cNvPr id="62" name="Isosceles Triangle 61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63" name="Flowchart: Connector 62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E30000">
                      <a:alpha val="100000"/>
                    </a:srgbClr>
                  </a:gs>
                  <a:gs pos="100000">
                    <a:srgbClr val="760303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476" y="8157"/>
              <a:ext cx="2160" cy="1080"/>
              <a:chOff x="5760" y="8220"/>
              <a:chExt cx="2160" cy="1080"/>
            </a:xfrm>
          </p:grpSpPr>
          <p:sp>
            <p:nvSpPr>
              <p:cNvPr id="65" name="Isosceles Triangle 64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66" name="Flowchart: Connector 65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E30000">
                      <a:alpha val="100000"/>
                    </a:srgbClr>
                  </a:gs>
                  <a:gs pos="100000">
                    <a:srgbClr val="760303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5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0" name="Freeform 10"/>
          <p:cNvSpPr/>
          <p:nvPr/>
        </p:nvSpPr>
        <p:spPr>
          <a:xfrm rot="-10800000">
            <a:off x="11054715" y="5184775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0595184" y="7046463"/>
            <a:ext cx="4076965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liquid mercury target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4228199" y="3752296"/>
            <a:ext cx="3288343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46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proton beam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9" name="Freeform 19"/>
          <p:cNvSpPr/>
          <p:nvPr/>
        </p:nvSpPr>
        <p:spPr>
          <a:xfrm rot="-5400000">
            <a:off x="11034888" y="5514760"/>
            <a:ext cx="588541" cy="511496"/>
          </a:xfrm>
          <a:custGeom>
            <a:avLst/>
            <a:gdLst/>
            <a:ahLst/>
            <a:cxnLst/>
            <a:rect l="l" t="t" r="r" b="b"/>
            <a:pathLst>
              <a:path w="588541" h="511496">
                <a:moveTo>
                  <a:pt x="0" y="0"/>
                </a:moveTo>
                <a:lnTo>
                  <a:pt x="588541" y="0"/>
                </a:lnTo>
                <a:lnTo>
                  <a:pt x="588541" y="511496"/>
                </a:lnTo>
                <a:lnTo>
                  <a:pt x="0" y="5114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0" name="Freeform 20"/>
          <p:cNvSpPr/>
          <p:nvPr/>
        </p:nvSpPr>
        <p:spPr>
          <a:xfrm>
            <a:off x="11347012" y="5466655"/>
            <a:ext cx="601645" cy="601645"/>
          </a:xfrm>
          <a:custGeom>
            <a:avLst/>
            <a:gdLst/>
            <a:ahLst/>
            <a:cxnLst/>
            <a:rect l="l" t="t" r="r" b="b"/>
            <a:pathLst>
              <a:path w="601645" h="601645">
                <a:moveTo>
                  <a:pt x="0" y="0"/>
                </a:moveTo>
                <a:lnTo>
                  <a:pt x="601645" y="0"/>
                </a:lnTo>
                <a:lnTo>
                  <a:pt x="601645" y="601644"/>
                </a:lnTo>
                <a:lnTo>
                  <a:pt x="0" y="60164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1" name="Freeform 21"/>
          <p:cNvSpPr/>
          <p:nvPr/>
        </p:nvSpPr>
        <p:spPr>
          <a:xfrm rot="-5400000">
            <a:off x="12292016" y="6299309"/>
            <a:ext cx="588541" cy="511496"/>
          </a:xfrm>
          <a:custGeom>
            <a:avLst/>
            <a:gdLst/>
            <a:ahLst/>
            <a:cxnLst/>
            <a:rect l="l" t="t" r="r" b="b"/>
            <a:pathLst>
              <a:path w="588541" h="511496">
                <a:moveTo>
                  <a:pt x="0" y="0"/>
                </a:moveTo>
                <a:lnTo>
                  <a:pt x="588541" y="0"/>
                </a:lnTo>
                <a:lnTo>
                  <a:pt x="588541" y="511496"/>
                </a:lnTo>
                <a:lnTo>
                  <a:pt x="0" y="5114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2" name="Freeform 22"/>
          <p:cNvSpPr/>
          <p:nvPr/>
        </p:nvSpPr>
        <p:spPr>
          <a:xfrm>
            <a:off x="12604140" y="6251203"/>
            <a:ext cx="601645" cy="601645"/>
          </a:xfrm>
          <a:custGeom>
            <a:avLst/>
            <a:gdLst/>
            <a:ahLst/>
            <a:cxnLst/>
            <a:rect l="l" t="t" r="r" b="b"/>
            <a:pathLst>
              <a:path w="601645" h="601645">
                <a:moveTo>
                  <a:pt x="0" y="0"/>
                </a:moveTo>
                <a:lnTo>
                  <a:pt x="601645" y="0"/>
                </a:lnTo>
                <a:lnTo>
                  <a:pt x="601645" y="601645"/>
                </a:lnTo>
                <a:lnTo>
                  <a:pt x="0" y="60164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3" name="Freeform 23"/>
          <p:cNvSpPr/>
          <p:nvPr/>
        </p:nvSpPr>
        <p:spPr>
          <a:xfrm rot="-5400000">
            <a:off x="13280153" y="5293801"/>
            <a:ext cx="588541" cy="511496"/>
          </a:xfrm>
          <a:custGeom>
            <a:avLst/>
            <a:gdLst/>
            <a:ahLst/>
            <a:cxnLst/>
            <a:rect l="l" t="t" r="r" b="b"/>
            <a:pathLst>
              <a:path w="588541" h="511496">
                <a:moveTo>
                  <a:pt x="0" y="0"/>
                </a:moveTo>
                <a:lnTo>
                  <a:pt x="588541" y="0"/>
                </a:lnTo>
                <a:lnTo>
                  <a:pt x="588541" y="511496"/>
                </a:lnTo>
                <a:lnTo>
                  <a:pt x="0" y="51149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24" name="Freeform 24"/>
          <p:cNvSpPr/>
          <p:nvPr/>
        </p:nvSpPr>
        <p:spPr>
          <a:xfrm>
            <a:off x="13592277" y="5245696"/>
            <a:ext cx="601645" cy="601645"/>
          </a:xfrm>
          <a:custGeom>
            <a:avLst/>
            <a:gdLst/>
            <a:ahLst/>
            <a:cxnLst/>
            <a:rect l="l" t="t" r="r" b="b"/>
            <a:pathLst>
              <a:path w="601645" h="601645">
                <a:moveTo>
                  <a:pt x="0" y="0"/>
                </a:moveTo>
                <a:lnTo>
                  <a:pt x="601645" y="0"/>
                </a:lnTo>
                <a:lnTo>
                  <a:pt x="601645" y="601645"/>
                </a:lnTo>
                <a:lnTo>
                  <a:pt x="0" y="60164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alphaModFix amt="0"/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3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SNS!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20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5076" y="-7454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68" name="Group 67"/>
          <p:cNvGrpSpPr/>
          <p:nvPr/>
        </p:nvGrpSpPr>
        <p:grpSpPr>
          <a:xfrm>
            <a:off x="14603730" y="5198110"/>
            <a:ext cx="3303270" cy="1752600"/>
            <a:chOff x="1476" y="8157"/>
            <a:chExt cx="5202" cy="2760"/>
          </a:xfrm>
        </p:grpSpPr>
        <p:grpSp>
          <p:nvGrpSpPr>
            <p:cNvPr id="69" name="Group 68"/>
            <p:cNvGrpSpPr/>
            <p:nvPr/>
          </p:nvGrpSpPr>
          <p:grpSpPr>
            <a:xfrm>
              <a:off x="4518" y="8439"/>
              <a:ext cx="2160" cy="1080"/>
              <a:chOff x="5760" y="8220"/>
              <a:chExt cx="2160" cy="1080"/>
            </a:xfrm>
          </p:grpSpPr>
          <p:sp>
            <p:nvSpPr>
              <p:cNvPr id="70" name="Isosceles Triangle 69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71" name="Flowchart: Connector 70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FECF40"/>
                  </a:gs>
                  <a:gs pos="100000">
                    <a:srgbClr val="846C2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2916" y="9837"/>
              <a:ext cx="2160" cy="1080"/>
              <a:chOff x="5760" y="8220"/>
              <a:chExt cx="2160" cy="1080"/>
            </a:xfrm>
          </p:grpSpPr>
          <p:sp>
            <p:nvSpPr>
              <p:cNvPr id="73" name="Isosceles Triangle 72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74" name="Flowchart: Connector 73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FECF40"/>
                  </a:gs>
                  <a:gs pos="100000">
                    <a:srgbClr val="846C2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1476" y="8157"/>
              <a:ext cx="2160" cy="1080"/>
              <a:chOff x="5760" y="8220"/>
              <a:chExt cx="2160" cy="1080"/>
            </a:xfrm>
          </p:grpSpPr>
          <p:sp>
            <p:nvSpPr>
              <p:cNvPr id="76" name="Isosceles Triangle 75"/>
              <p:cNvSpPr/>
              <p:nvPr/>
            </p:nvSpPr>
            <p:spPr>
              <a:xfrm rot="16200000">
                <a:off x="6000" y="8121"/>
                <a:ext cx="840" cy="1320"/>
              </a:xfrm>
              <a:prstGeom prst="triangl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sz="1600"/>
              </a:p>
            </p:txBody>
          </p:sp>
          <p:sp>
            <p:nvSpPr>
              <p:cNvPr id="77" name="Flowchart: Connector 76"/>
              <p:cNvSpPr/>
              <p:nvPr/>
            </p:nvSpPr>
            <p:spPr>
              <a:xfrm rot="4860000">
                <a:off x="6840" y="8220"/>
                <a:ext cx="1080" cy="1080"/>
              </a:xfrm>
              <a:prstGeom prst="flowChartConnector">
                <a:avLst/>
              </a:prstGeom>
              <a:gradFill>
                <a:gsLst>
                  <a:gs pos="0">
                    <a:srgbClr val="FECF40"/>
                  </a:gs>
                  <a:gs pos="100000">
                    <a:srgbClr val="846C2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sp>
        <p:nvSpPr>
          <p:cNvPr id="18" name="TextBox 18"/>
          <p:cNvSpPr txBox="1"/>
          <p:nvPr/>
        </p:nvSpPr>
        <p:spPr>
          <a:xfrm>
            <a:off x="14267605" y="3754617"/>
            <a:ext cx="3616156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neutrons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10595184" y="7046463"/>
            <a:ext cx="4076965" cy="571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60"/>
              </a:lnSpc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liquid mercury target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2" name="Freeform 10"/>
          <p:cNvSpPr/>
          <p:nvPr/>
        </p:nvSpPr>
        <p:spPr>
          <a:xfrm rot="-10800000">
            <a:off x="11054715" y="5184775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17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21079" y="5690963"/>
            <a:ext cx="1262260" cy="941859"/>
          </a:xfrm>
          <a:prstGeom prst="rect">
            <a:avLst/>
          </a:prstGeom>
        </p:spPr>
      </p:pic>
      <p:grpSp>
        <p:nvGrpSpPr>
          <p:cNvPr id="9" name="Group 5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10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1" name="TextBox 7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III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2707005" y="908685"/>
            <a:ext cx="14666595" cy="1293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5045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 else can we look for neutrinos? SNS!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5045"/>
              </a:lnSpc>
            </a:pP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20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Char"/>
      </p:transition>
    </mc:Choice>
    <mc:Fallback>
      <p:transition spd="slow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31" name="TextBox 8"/>
          <p:cNvSpPr txBox="1"/>
          <p:nvPr/>
        </p:nvSpPr>
        <p:spPr>
          <a:xfrm>
            <a:off x="1141984" y="1604163"/>
            <a:ext cx="16004032" cy="584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60"/>
              </a:lnSpc>
            </a:pPr>
            <a:r>
              <a:rPr lang="en-US" sz="4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The majority of pions stop in the target, where they decay </a:t>
            </a:r>
            <a:endParaRPr lang="en-US" sz="4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2" name="Freeform 10"/>
          <p:cNvSpPr/>
          <p:nvPr/>
        </p:nvSpPr>
        <p:spPr>
          <a:xfrm rot="-10800000">
            <a:off x="609600" y="3771900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32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669" y="4381593"/>
            <a:ext cx="1262260" cy="941859"/>
          </a:xfrm>
          <a:prstGeom prst="rect">
            <a:avLst/>
          </a:prstGeom>
        </p:spPr>
      </p:pic>
      <p:sp>
        <p:nvSpPr>
          <p:cNvPr id="1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20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000">
        <p159:morph option="byObject"/>
      </p:transition>
    </mc:Choice>
    <mc:Fallback>
      <p:transition spd="slow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62" name="Freeform 10"/>
          <p:cNvSpPr/>
          <p:nvPr/>
        </p:nvSpPr>
        <p:spPr>
          <a:xfrm rot="-10800000">
            <a:off x="609600" y="3771900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1263" y="4382206"/>
            <a:ext cx="1262260" cy="94185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9645" y="3324077"/>
            <a:ext cx="1374697" cy="108237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4279" y="5979482"/>
            <a:ext cx="1374697" cy="119550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93233" y="5411309"/>
            <a:ext cx="1219369" cy="701177"/>
          </a:xfrm>
          <a:prstGeom prst="rect">
            <a:avLst/>
          </a:prstGeom>
        </p:spPr>
      </p:pic>
      <p:grpSp>
        <p:nvGrpSpPr>
          <p:cNvPr id="11" name="Group 11"/>
          <p:cNvGrpSpPr/>
          <p:nvPr/>
        </p:nvGrpSpPr>
        <p:grpSpPr>
          <a:xfrm rot="-1800000">
            <a:off x="5538559" y="4647021"/>
            <a:ext cx="2508977" cy="42596"/>
            <a:chOff x="0" y="0"/>
            <a:chExt cx="3345303" cy="56795"/>
          </a:xfrm>
        </p:grpSpPr>
        <p:sp>
          <p:nvSpPr>
            <p:cNvPr id="12" name="AutoShape 12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1A9A62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3" name="AutoShape 13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1654" y="3341407"/>
            <a:ext cx="1330676" cy="1047716"/>
          </a:xfrm>
          <a:prstGeom prst="rect">
            <a:avLst/>
          </a:prstGeom>
        </p:spPr>
      </p:pic>
      <p:grpSp>
        <p:nvGrpSpPr>
          <p:cNvPr id="16" name="Group 16"/>
          <p:cNvGrpSpPr/>
          <p:nvPr/>
        </p:nvGrpSpPr>
        <p:grpSpPr>
          <a:xfrm rot="1561038">
            <a:off x="5578194" y="5838621"/>
            <a:ext cx="2508977" cy="42596"/>
            <a:chOff x="0" y="0"/>
            <a:chExt cx="3345303" cy="56795"/>
          </a:xfrm>
        </p:grpSpPr>
        <p:sp>
          <p:nvSpPr>
            <p:cNvPr id="17" name="AutoShape 17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8" name="AutoShape 18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triangle" w="lg" len="med"/>
            </a:ln>
          </p:spPr>
        </p:sp>
      </p:grpSp>
      <p:sp>
        <p:nvSpPr>
          <p:cNvPr id="20" name="TextBox 8"/>
          <p:cNvSpPr txBox="1"/>
          <p:nvPr/>
        </p:nvSpPr>
        <p:spPr>
          <a:xfrm>
            <a:off x="1141984" y="1604163"/>
            <a:ext cx="16004032" cy="584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60"/>
              </a:lnSpc>
            </a:pPr>
            <a:r>
              <a:rPr lang="en-US" sz="4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The majority of pions stop in the target, where they decay </a:t>
            </a:r>
            <a:endParaRPr lang="en-US" sz="4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27" name="Freeform 27"/>
          <p:cNvSpPr/>
          <p:nvPr/>
        </p:nvSpPr>
        <p:spPr>
          <a:xfrm>
            <a:off x="3033250" y="5157746"/>
            <a:ext cx="2672255" cy="150314"/>
          </a:xfrm>
          <a:custGeom>
            <a:avLst/>
            <a:gdLst/>
            <a:ahLst/>
            <a:cxnLst/>
            <a:rect l="l" t="t" r="r" b="b"/>
            <a:pathLst>
              <a:path w="2672255" h="150314">
                <a:moveTo>
                  <a:pt x="0" y="0"/>
                </a:moveTo>
                <a:lnTo>
                  <a:pt x="2672255" y="0"/>
                </a:lnTo>
                <a:lnTo>
                  <a:pt x="2672255" y="150314"/>
                </a:lnTo>
                <a:lnTo>
                  <a:pt x="0" y="150314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5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20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9645" y="3324077"/>
            <a:ext cx="1374697" cy="1082376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9782" y="4333479"/>
            <a:ext cx="1213374" cy="1206401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3048" y="4356610"/>
            <a:ext cx="1166844" cy="1160138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4279" y="5979482"/>
            <a:ext cx="1374697" cy="1195500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 rot="-1048268">
            <a:off x="13101710" y="7140251"/>
            <a:ext cx="2508977" cy="42596"/>
            <a:chOff x="0" y="0"/>
            <a:chExt cx="3345303" cy="56795"/>
          </a:xfrm>
        </p:grpSpPr>
        <p:sp>
          <p:nvSpPr>
            <p:cNvPr id="13" name="AutoShape 13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6884DE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4" name="AutoShape 14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6884DE"/>
              </a:solidFill>
              <a:prstDash val="solid"/>
              <a:headEnd type="none" w="sm" len="sm"/>
              <a:tailEnd type="arrow" w="med" len="sm"/>
            </a:ln>
          </p:spPr>
        </p:sp>
      </p:grpSp>
      <p:grpSp>
        <p:nvGrpSpPr>
          <p:cNvPr id="15" name="Group 15"/>
          <p:cNvGrpSpPr/>
          <p:nvPr/>
        </p:nvGrpSpPr>
        <p:grpSpPr>
          <a:xfrm rot="1886828">
            <a:off x="12980042" y="8207657"/>
            <a:ext cx="2508977" cy="42596"/>
            <a:chOff x="0" y="0"/>
            <a:chExt cx="3345303" cy="56795"/>
          </a:xfrm>
        </p:grpSpPr>
        <p:sp>
          <p:nvSpPr>
            <p:cNvPr id="16" name="AutoShape 16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7" name="AutoShape 17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triangle" w="lg" len="med"/>
            </a:ln>
          </p:spPr>
        </p:sp>
      </p:grpSp>
      <p:pic>
        <p:nvPicPr>
          <p:cNvPr id="18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15106" y="8404773"/>
            <a:ext cx="1329053" cy="1064357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78533" y="6310704"/>
            <a:ext cx="1254022" cy="903024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95678" y="6323051"/>
            <a:ext cx="1219732" cy="878331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53103" y="7254885"/>
            <a:ext cx="1219369" cy="701177"/>
          </a:xfrm>
          <a:prstGeom prst="rect">
            <a:avLst/>
          </a:prstGeom>
        </p:spPr>
      </p:pic>
      <p:sp>
        <p:nvSpPr>
          <p:cNvPr id="22" name="Freeform 22"/>
          <p:cNvSpPr/>
          <p:nvPr/>
        </p:nvSpPr>
        <p:spPr>
          <a:xfrm rot="1677468">
            <a:off x="11645395" y="7119875"/>
            <a:ext cx="1631846" cy="91791"/>
          </a:xfrm>
          <a:custGeom>
            <a:avLst/>
            <a:gdLst/>
            <a:ahLst/>
            <a:cxnLst/>
            <a:rect l="l" t="t" r="r" b="b"/>
            <a:pathLst>
              <a:path w="1631846" h="91791">
                <a:moveTo>
                  <a:pt x="0" y="0"/>
                </a:moveTo>
                <a:lnTo>
                  <a:pt x="1631846" y="0"/>
                </a:lnTo>
                <a:lnTo>
                  <a:pt x="1631846" y="91792"/>
                </a:lnTo>
                <a:lnTo>
                  <a:pt x="0" y="9179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pic>
        <p:nvPicPr>
          <p:cNvPr id="23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93233" y="5411309"/>
            <a:ext cx="1219369" cy="701177"/>
          </a:xfrm>
          <a:prstGeom prst="rect">
            <a:avLst/>
          </a:prstGeom>
        </p:spPr>
      </p:pic>
      <p:grpSp>
        <p:nvGrpSpPr>
          <p:cNvPr id="24" name="Group 24"/>
          <p:cNvGrpSpPr/>
          <p:nvPr/>
        </p:nvGrpSpPr>
        <p:grpSpPr>
          <a:xfrm rot="-1800000">
            <a:off x="5538559" y="4647021"/>
            <a:ext cx="2508977" cy="42596"/>
            <a:chOff x="0" y="0"/>
            <a:chExt cx="3345303" cy="56795"/>
          </a:xfrm>
        </p:grpSpPr>
        <p:sp>
          <p:nvSpPr>
            <p:cNvPr id="25" name="AutoShape 25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1A9A62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6" name="AutoShape 26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pic>
        <p:nvPicPr>
          <p:cNvPr id="28" name="Picture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81654" y="3341407"/>
            <a:ext cx="1330676" cy="1047716"/>
          </a:xfrm>
          <a:prstGeom prst="rect">
            <a:avLst/>
          </a:prstGeom>
        </p:spPr>
      </p:pic>
      <p:grpSp>
        <p:nvGrpSpPr>
          <p:cNvPr id="29" name="Group 29"/>
          <p:cNvGrpSpPr/>
          <p:nvPr/>
        </p:nvGrpSpPr>
        <p:grpSpPr>
          <a:xfrm rot="1561038">
            <a:off x="5578194" y="5838621"/>
            <a:ext cx="2508977" cy="42596"/>
            <a:chOff x="0" y="0"/>
            <a:chExt cx="3345303" cy="56795"/>
          </a:xfrm>
        </p:grpSpPr>
        <p:sp>
          <p:nvSpPr>
            <p:cNvPr id="30" name="AutoShape 30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1" name="AutoShape 31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triangle" w="lg" len="med"/>
            </a:ln>
          </p:spPr>
        </p:sp>
      </p:grpSp>
      <p:grpSp>
        <p:nvGrpSpPr>
          <p:cNvPr id="32" name="Group 32"/>
          <p:cNvGrpSpPr/>
          <p:nvPr/>
        </p:nvGrpSpPr>
        <p:grpSpPr>
          <a:xfrm rot="0">
            <a:off x="9246416" y="6743306"/>
            <a:ext cx="2508977" cy="42596"/>
            <a:chOff x="0" y="0"/>
            <a:chExt cx="3345303" cy="56795"/>
          </a:xfrm>
        </p:grpSpPr>
        <p:sp>
          <p:nvSpPr>
            <p:cNvPr id="33" name="AutoShape 33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4" name="AutoShape 34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212121"/>
              </a:solidFill>
              <a:prstDash val="solid"/>
              <a:headEnd type="none" w="sm" len="sm"/>
              <a:tailEnd type="triangle" w="lg" len="med"/>
            </a:ln>
          </p:spPr>
        </p:sp>
      </p:grpSp>
      <p:grpSp>
        <p:nvGrpSpPr>
          <p:cNvPr id="35" name="Group 35"/>
          <p:cNvGrpSpPr/>
          <p:nvPr/>
        </p:nvGrpSpPr>
        <p:grpSpPr>
          <a:xfrm rot="-2396004">
            <a:off x="11476507" y="5943021"/>
            <a:ext cx="2508977" cy="42596"/>
            <a:chOff x="0" y="0"/>
            <a:chExt cx="3345303" cy="56795"/>
          </a:xfrm>
        </p:grpSpPr>
        <p:sp>
          <p:nvSpPr>
            <p:cNvPr id="36" name="AutoShape 36"/>
            <p:cNvSpPr/>
            <p:nvPr/>
          </p:nvSpPr>
          <p:spPr>
            <a:xfrm>
              <a:off x="1653129" y="31395"/>
              <a:ext cx="1692174" cy="0"/>
            </a:xfrm>
            <a:prstGeom prst="line">
              <a:avLst/>
            </a:prstGeom>
            <a:ln w="50800" cap="flat">
              <a:solidFill>
                <a:srgbClr val="D54C1D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7" name="AutoShape 37"/>
            <p:cNvSpPr/>
            <p:nvPr/>
          </p:nvSpPr>
          <p:spPr>
            <a:xfrm flipV="1">
              <a:off x="90" y="25400"/>
              <a:ext cx="1691139" cy="5995"/>
            </a:xfrm>
            <a:prstGeom prst="line">
              <a:avLst/>
            </a:prstGeom>
            <a:ln w="50800" cap="flat">
              <a:solidFill>
                <a:srgbClr val="D54C1D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39" name="TextBox 8"/>
          <p:cNvSpPr txBox="1"/>
          <p:nvPr/>
        </p:nvSpPr>
        <p:spPr>
          <a:xfrm>
            <a:off x="1141984" y="1604163"/>
            <a:ext cx="16004032" cy="584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4560"/>
              </a:lnSpc>
            </a:pPr>
            <a:r>
              <a:rPr lang="en-US" sz="4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The majority of pions stop in the target, where they decay </a:t>
            </a:r>
            <a:endParaRPr lang="en-US" sz="4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2" name="Freeform 10"/>
          <p:cNvSpPr/>
          <p:nvPr/>
        </p:nvSpPr>
        <p:spPr>
          <a:xfrm rot="-10800000">
            <a:off x="609600" y="3771900"/>
            <a:ext cx="3199130" cy="1820545"/>
          </a:xfrm>
          <a:custGeom>
            <a:avLst/>
            <a:gdLst/>
            <a:ahLst/>
            <a:cxnLst/>
            <a:rect l="l" t="t" r="r" b="b"/>
            <a:pathLst>
              <a:path w="2892342" h="1543788">
                <a:moveTo>
                  <a:pt x="0" y="0"/>
                </a:moveTo>
                <a:lnTo>
                  <a:pt x="2892342" y="0"/>
                </a:lnTo>
                <a:lnTo>
                  <a:pt x="2892342" y="1543787"/>
                </a:lnTo>
                <a:lnTo>
                  <a:pt x="0" y="154378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pic>
        <p:nvPicPr>
          <p:cNvPr id="40" name="Picture 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831263" y="4382206"/>
            <a:ext cx="1262260" cy="941859"/>
          </a:xfrm>
          <a:prstGeom prst="rect">
            <a:avLst/>
          </a:prstGeom>
        </p:spPr>
      </p:pic>
      <p:sp>
        <p:nvSpPr>
          <p:cNvPr id="27" name="Freeform 27"/>
          <p:cNvSpPr/>
          <p:nvPr/>
        </p:nvSpPr>
        <p:spPr>
          <a:xfrm>
            <a:off x="3033250" y="5157746"/>
            <a:ext cx="2672255" cy="150314"/>
          </a:xfrm>
          <a:custGeom>
            <a:avLst/>
            <a:gdLst/>
            <a:ahLst/>
            <a:cxnLst/>
            <a:rect l="l" t="t" r="r" b="b"/>
            <a:pathLst>
              <a:path w="2672255" h="150314">
                <a:moveTo>
                  <a:pt x="0" y="0"/>
                </a:moveTo>
                <a:lnTo>
                  <a:pt x="2672255" y="0"/>
                </a:lnTo>
                <a:lnTo>
                  <a:pt x="2672255" y="150314"/>
                </a:lnTo>
                <a:lnTo>
                  <a:pt x="0" y="150314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20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066883" y="4686198"/>
            <a:ext cx="16004032" cy="584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60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What if we placed a CYGNUS module there?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 rot="0">
            <a:off x="-3886476" y="-706079"/>
            <a:ext cx="22392281" cy="11231754"/>
            <a:chOff x="0" y="0"/>
            <a:chExt cx="29856374" cy="14975672"/>
          </a:xfrm>
        </p:grpSpPr>
        <p:sp>
          <p:nvSpPr>
            <p:cNvPr id="12" name="Freeform 12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13" name="Freeform 13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" name="Freeform 2"/>
          <p:cNvSpPr/>
          <p:nvPr/>
        </p:nvSpPr>
        <p:spPr>
          <a:xfrm>
            <a:off x="3280006" y="5829486"/>
            <a:ext cx="12535601" cy="1425925"/>
          </a:xfrm>
          <a:custGeom>
            <a:avLst/>
            <a:gdLst/>
            <a:ahLst/>
            <a:cxnLst/>
            <a:rect l="l" t="t" r="r" b="b"/>
            <a:pathLst>
              <a:path w="12535601" h="1425925">
                <a:moveTo>
                  <a:pt x="0" y="0"/>
                </a:moveTo>
                <a:lnTo>
                  <a:pt x="12535601" y="0"/>
                </a:lnTo>
                <a:lnTo>
                  <a:pt x="12535601" y="1425924"/>
                </a:lnTo>
                <a:lnTo>
                  <a:pt x="0" y="14259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3809913" y="7901581"/>
            <a:ext cx="12833957" cy="1427778"/>
          </a:xfrm>
          <a:custGeom>
            <a:avLst/>
            <a:gdLst/>
            <a:ahLst/>
            <a:cxnLst/>
            <a:rect l="l" t="t" r="r" b="b"/>
            <a:pathLst>
              <a:path w="12833957" h="1427778">
                <a:moveTo>
                  <a:pt x="0" y="0"/>
                </a:moveTo>
                <a:lnTo>
                  <a:pt x="12833957" y="0"/>
                </a:lnTo>
                <a:lnTo>
                  <a:pt x="12833957" y="1427778"/>
                </a:lnTo>
                <a:lnTo>
                  <a:pt x="0" y="14277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4373255" y="7278177"/>
            <a:ext cx="1438853" cy="296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15"/>
              </a:lnSpc>
              <a:spcBef>
                <a:spcPct val="0"/>
              </a:spcBef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4" tooltip="https://arxiv.org/pdf/2408.02877"/>
              </a:rPr>
              <a:t>[2408.02877]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026640" y="9328785"/>
            <a:ext cx="1842135" cy="3035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70"/>
              </a:lnSpc>
              <a:spcBef>
                <a:spcPct val="0"/>
              </a:spcBef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5" tooltip="https://arxiv.org/pdf/2407.10892" action="ppaction://hlinkfile"/>
              </a:rPr>
              <a:t>[2407.10892]</a:t>
            </a:r>
            <a:endParaRPr lang="en-US" sz="2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7" name="Group 7"/>
          <p:cNvGrpSpPr/>
          <p:nvPr/>
        </p:nvGrpSpPr>
        <p:grpSpPr>
          <a:xfrm rot="0">
            <a:off x="1255349" y="618828"/>
            <a:ext cx="1103067" cy="1103067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lstStyle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638531" y="2938856"/>
            <a:ext cx="15010937" cy="538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  <a:spcBef>
                <a:spcPct val="0"/>
              </a:spcBef>
            </a:pPr>
            <a:r>
              <a:rPr lang="en-US" sz="3000" spc="141">
                <a:solidFill>
                  <a:srgbClr val="2B2A27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...and the large Xenon-based experiments have already reached the neutrino fog!</a:t>
            </a:r>
            <a:endParaRPr lang="en-US" sz="3000" spc="141">
              <a:solidFill>
                <a:srgbClr val="2B2A27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1665" y="3761740"/>
            <a:ext cx="13393420" cy="1478280"/>
          </a:xfrm>
          <a:prstGeom prst="rect">
            <a:avLst/>
          </a:prstGeom>
        </p:spPr>
      </p:pic>
      <p:sp>
        <p:nvSpPr>
          <p:cNvPr id="18" name="TextBox 4"/>
          <p:cNvSpPr txBox="1"/>
          <p:nvPr/>
        </p:nvSpPr>
        <p:spPr>
          <a:xfrm>
            <a:off x="13922405" y="5295707"/>
            <a:ext cx="1438853" cy="2965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2315"/>
              </a:lnSpc>
              <a:spcBef>
                <a:spcPct val="0"/>
              </a:spcBef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7" tooltip="https://arxiv.org/pdf/2408.02877" action="ppaction://hlinkfile"/>
              </a:rPr>
              <a:t>[2512.08065]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9" name="TextBox 3"/>
          <p:cNvSpPr txBox="1"/>
          <p:nvPr/>
        </p:nvSpPr>
        <p:spPr>
          <a:xfrm>
            <a:off x="2904227" y="598933"/>
            <a:ext cx="10666908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Why are we here?</a:t>
            </a:r>
            <a:endParaRPr lang="en-US" sz="6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1127826" y="633556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7" name="TextBox 5"/>
          <p:cNvSpPr txBox="1"/>
          <p:nvPr/>
        </p:nvSpPr>
        <p:spPr>
          <a:xfrm>
            <a:off x="1142448" y="2600858"/>
            <a:ext cx="16004032" cy="4616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ct val="100000"/>
              </a:lnSpc>
            </a:pPr>
            <a:r>
              <a:rPr lang="en-US" sz="6000">
                <a:solidFill>
                  <a:srgbClr val="FF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If you want answers to this question, make sure to attend Sven’s talk tomorrow at 2.25 pm!!!</a:t>
            </a:r>
            <a:endParaRPr lang="en-US" sz="6000">
              <a:solidFill>
                <a:srgbClr val="FF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endParaRPr lang="en-US" sz="6000">
              <a:solidFill>
                <a:srgbClr val="FF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endParaRPr lang="en-US" sz="6000">
              <a:solidFill>
                <a:srgbClr val="FF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r>
              <a:rPr lang="en-US" sz="6000">
                <a:solidFill>
                  <a:srgbClr val="FF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...no spoilers!</a:t>
            </a:r>
            <a:endParaRPr lang="en-US" sz="6000">
              <a:solidFill>
                <a:srgbClr val="FF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>
        <p:newsflash/>
      </p:transition>
    </mc:Choice>
    <mc:Fallback>
      <p:transition spd="med">
        <p:newsflash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13" name="TextBox 9"/>
          <p:cNvSpPr txBox="1"/>
          <p:nvPr/>
        </p:nvSpPr>
        <p:spPr>
          <a:xfrm>
            <a:off x="1752600" y="4585970"/>
            <a:ext cx="14666595" cy="6464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5045"/>
              </a:lnSpc>
            </a:pPr>
            <a:r>
              <a:rPr lang="en-US" sz="72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Beyond Neutrinos...</a:t>
            </a:r>
            <a:endParaRPr lang="en-US" sz="72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/>
    </mc:Choice>
    <mc:Fallback>
      <p:transition spd="med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18190" y="2005840"/>
            <a:ext cx="5653871" cy="6817409"/>
          </a:xfrm>
          <a:custGeom>
            <a:avLst/>
            <a:gdLst/>
            <a:ahLst/>
            <a:cxnLst/>
            <a:rect l="l" t="t" r="r" b="b"/>
            <a:pathLst>
              <a:path w="5653871" h="6817409">
                <a:moveTo>
                  <a:pt x="0" y="0"/>
                </a:moveTo>
                <a:lnTo>
                  <a:pt x="5653871" y="0"/>
                </a:lnTo>
                <a:lnTo>
                  <a:pt x="5653871" y="6817409"/>
                </a:lnTo>
                <a:lnTo>
                  <a:pt x="0" y="6817409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 b="-372"/>
            </a:stretch>
          </a:blipFill>
        </p:spPr>
      </p:sp>
      <p:grpSp>
        <p:nvGrpSpPr>
          <p:cNvPr id="5" name="Group 5"/>
          <p:cNvGrpSpPr/>
          <p:nvPr/>
        </p:nvGrpSpPr>
        <p:grpSpPr>
          <a:xfrm rot="0">
            <a:off x="-4038600" y="-855980"/>
            <a:ext cx="22392005" cy="11339830"/>
            <a:chOff x="99907" y="0"/>
            <a:chExt cx="29856374" cy="14975672"/>
          </a:xfrm>
        </p:grpSpPr>
        <p:sp>
          <p:nvSpPr>
            <p:cNvPr id="6" name="Freeform 6"/>
            <p:cNvSpPr/>
            <p:nvPr/>
          </p:nvSpPr>
          <p:spPr>
            <a:xfrm>
              <a:off x="99907" y="73696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4" name="Freeform 4"/>
          <p:cNvSpPr/>
          <p:nvPr/>
        </p:nvSpPr>
        <p:spPr>
          <a:xfrm>
            <a:off x="1607297" y="2111202"/>
            <a:ext cx="8371460" cy="7120845"/>
          </a:xfrm>
          <a:custGeom>
            <a:avLst/>
            <a:gdLst/>
            <a:ahLst/>
            <a:cxnLst/>
            <a:rect l="l" t="t" r="r" b="b"/>
            <a:pathLst>
              <a:path w="8371460" h="7120845">
                <a:moveTo>
                  <a:pt x="0" y="0"/>
                </a:moveTo>
                <a:lnTo>
                  <a:pt x="8371460" y="0"/>
                </a:lnTo>
                <a:lnTo>
                  <a:pt x="8371460" y="7120845"/>
                </a:lnTo>
                <a:lnTo>
                  <a:pt x="0" y="712084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11"/>
          <p:cNvSpPr txBox="1"/>
          <p:nvPr/>
        </p:nvSpPr>
        <p:spPr>
          <a:xfrm>
            <a:off x="12268200" y="91821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4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4" tooltip="https://arxiv.org/abs/2008.12587"/>
            </a:endParaRPr>
          </a:p>
        </p:txBody>
      </p:sp>
      <p:sp>
        <p:nvSpPr>
          <p:cNvPr id="3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6" name="Freeform 6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" name="Freeform 2"/>
          <p:cNvSpPr/>
          <p:nvPr/>
        </p:nvSpPr>
        <p:spPr>
          <a:xfrm>
            <a:off x="10218190" y="2005840"/>
            <a:ext cx="5653871" cy="6817409"/>
          </a:xfrm>
          <a:custGeom>
            <a:avLst/>
            <a:gdLst/>
            <a:ahLst/>
            <a:cxnLst/>
            <a:rect l="l" t="t" r="r" b="b"/>
            <a:pathLst>
              <a:path w="5653871" h="6817409">
                <a:moveTo>
                  <a:pt x="0" y="0"/>
                </a:moveTo>
                <a:lnTo>
                  <a:pt x="5653871" y="0"/>
                </a:lnTo>
                <a:lnTo>
                  <a:pt x="5653871" y="6817409"/>
                </a:lnTo>
                <a:lnTo>
                  <a:pt x="0" y="68174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b="-372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07297" y="2111202"/>
            <a:ext cx="8371460" cy="7120845"/>
          </a:xfrm>
          <a:custGeom>
            <a:avLst/>
            <a:gdLst/>
            <a:ahLst/>
            <a:cxnLst/>
            <a:rect l="l" t="t" r="r" b="b"/>
            <a:pathLst>
              <a:path w="8371460" h="7120845">
                <a:moveTo>
                  <a:pt x="0" y="0"/>
                </a:moveTo>
                <a:lnTo>
                  <a:pt x="8371460" y="0"/>
                </a:lnTo>
                <a:lnTo>
                  <a:pt x="8371460" y="7120845"/>
                </a:lnTo>
                <a:lnTo>
                  <a:pt x="0" y="71208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50000"/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flipH="1">
            <a:off x="2433012" y="4234524"/>
            <a:ext cx="1847501" cy="482660"/>
          </a:xfrm>
          <a:custGeom>
            <a:avLst/>
            <a:gdLst/>
            <a:ahLst/>
            <a:cxnLst/>
            <a:rect l="l" t="t" r="r" b="b"/>
            <a:pathLst>
              <a:path w="1847501" h="482660">
                <a:moveTo>
                  <a:pt x="1847501" y="0"/>
                </a:moveTo>
                <a:lnTo>
                  <a:pt x="0" y="0"/>
                </a:lnTo>
                <a:lnTo>
                  <a:pt x="0" y="482659"/>
                </a:lnTo>
                <a:lnTo>
                  <a:pt x="1847501" y="482659"/>
                </a:lnTo>
                <a:lnTo>
                  <a:pt x="184750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9" name="TextBox 9"/>
          <p:cNvSpPr txBox="1"/>
          <p:nvPr/>
        </p:nvSpPr>
        <p:spPr>
          <a:xfrm>
            <a:off x="3788710" y="457200"/>
            <a:ext cx="10710580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spc="282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...but what about sub-GeV?</a:t>
            </a:r>
            <a:endParaRPr lang="en-US" sz="6000" spc="282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0" name="Freeform 10"/>
          <p:cNvSpPr/>
          <p:nvPr/>
        </p:nvSpPr>
        <p:spPr>
          <a:xfrm flipH="1">
            <a:off x="2433012" y="4234524"/>
            <a:ext cx="1847501" cy="482660"/>
          </a:xfrm>
          <a:custGeom>
            <a:avLst/>
            <a:gdLst/>
            <a:ahLst/>
            <a:cxnLst/>
            <a:rect l="l" t="t" r="r" b="b"/>
            <a:pathLst>
              <a:path w="1847501" h="482660">
                <a:moveTo>
                  <a:pt x="1847501" y="0"/>
                </a:moveTo>
                <a:lnTo>
                  <a:pt x="0" y="0"/>
                </a:lnTo>
                <a:lnTo>
                  <a:pt x="0" y="482659"/>
                </a:lnTo>
                <a:lnTo>
                  <a:pt x="1847501" y="482659"/>
                </a:lnTo>
                <a:lnTo>
                  <a:pt x="184750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1" name="Freeform 11"/>
          <p:cNvSpPr/>
          <p:nvPr/>
        </p:nvSpPr>
        <p:spPr>
          <a:xfrm flipH="1">
            <a:off x="2433012" y="4234524"/>
            <a:ext cx="1847501" cy="482660"/>
          </a:xfrm>
          <a:custGeom>
            <a:avLst/>
            <a:gdLst/>
            <a:ahLst/>
            <a:cxnLst/>
            <a:rect l="l" t="t" r="r" b="b"/>
            <a:pathLst>
              <a:path w="1847501" h="482660">
                <a:moveTo>
                  <a:pt x="1847501" y="0"/>
                </a:moveTo>
                <a:lnTo>
                  <a:pt x="0" y="0"/>
                </a:lnTo>
                <a:lnTo>
                  <a:pt x="0" y="482659"/>
                </a:lnTo>
                <a:lnTo>
                  <a:pt x="1847501" y="482659"/>
                </a:lnTo>
                <a:lnTo>
                  <a:pt x="184750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3" name="TextBox 11"/>
          <p:cNvSpPr txBox="1"/>
          <p:nvPr/>
        </p:nvSpPr>
        <p:spPr>
          <a:xfrm>
            <a:off x="12268200" y="91821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6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6" tooltip="https://arxiv.org/abs/2008.12587"/>
            </a:endParaRPr>
          </a:p>
        </p:txBody>
      </p:sp>
      <p:sp>
        <p:nvSpPr>
          <p:cNvPr id="3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 rot="0">
            <a:off x="-4115076" y="-704809"/>
            <a:ext cx="22392281" cy="11231754"/>
            <a:chOff x="-1693" y="0"/>
            <a:chExt cx="29856374" cy="14975672"/>
          </a:xfrm>
        </p:grpSpPr>
        <p:sp>
          <p:nvSpPr>
            <p:cNvPr id="6" name="Freeform 6"/>
            <p:cNvSpPr/>
            <p:nvPr/>
          </p:nvSpPr>
          <p:spPr>
            <a:xfrm>
              <a:off x="-1693" y="73696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" name="Freeform 2"/>
          <p:cNvSpPr/>
          <p:nvPr/>
        </p:nvSpPr>
        <p:spPr>
          <a:xfrm>
            <a:off x="10218190" y="2005840"/>
            <a:ext cx="5653871" cy="6817409"/>
          </a:xfrm>
          <a:custGeom>
            <a:avLst/>
            <a:gdLst/>
            <a:ahLst/>
            <a:cxnLst/>
            <a:rect l="l" t="t" r="r" b="b"/>
            <a:pathLst>
              <a:path w="5653871" h="6817409">
                <a:moveTo>
                  <a:pt x="0" y="0"/>
                </a:moveTo>
                <a:lnTo>
                  <a:pt x="5653871" y="0"/>
                </a:lnTo>
                <a:lnTo>
                  <a:pt x="5653871" y="6817409"/>
                </a:lnTo>
                <a:lnTo>
                  <a:pt x="0" y="68174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0999"/>
            </a:blip>
            <a:stretch>
              <a:fillRect b="-372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07297" y="2111202"/>
            <a:ext cx="8371460" cy="7120845"/>
          </a:xfrm>
          <a:custGeom>
            <a:avLst/>
            <a:gdLst/>
            <a:ahLst/>
            <a:cxnLst/>
            <a:rect l="l" t="t" r="r" b="b"/>
            <a:pathLst>
              <a:path w="8371460" h="7120845">
                <a:moveTo>
                  <a:pt x="0" y="0"/>
                </a:moveTo>
                <a:lnTo>
                  <a:pt x="8371460" y="0"/>
                </a:lnTo>
                <a:lnTo>
                  <a:pt x="8371460" y="7120845"/>
                </a:lnTo>
                <a:lnTo>
                  <a:pt x="0" y="71208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20999"/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flipH="1">
            <a:off x="2433012" y="4234524"/>
            <a:ext cx="1847501" cy="482660"/>
          </a:xfrm>
          <a:custGeom>
            <a:avLst/>
            <a:gdLst/>
            <a:ahLst/>
            <a:cxnLst/>
            <a:rect l="l" t="t" r="r" b="b"/>
            <a:pathLst>
              <a:path w="1847501" h="482660">
                <a:moveTo>
                  <a:pt x="1847501" y="0"/>
                </a:moveTo>
                <a:lnTo>
                  <a:pt x="0" y="0"/>
                </a:lnTo>
                <a:lnTo>
                  <a:pt x="0" y="482659"/>
                </a:lnTo>
                <a:lnTo>
                  <a:pt x="1847501" y="482659"/>
                </a:lnTo>
                <a:lnTo>
                  <a:pt x="184750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9" name="TextBox 9"/>
          <p:cNvSpPr txBox="1"/>
          <p:nvPr/>
        </p:nvSpPr>
        <p:spPr>
          <a:xfrm>
            <a:off x="3788710" y="457200"/>
            <a:ext cx="10710580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spc="282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...but what about sub-GeV?</a:t>
            </a:r>
            <a:endParaRPr lang="en-US" sz="6000" spc="282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0" name="Freeform 10"/>
          <p:cNvSpPr/>
          <p:nvPr/>
        </p:nvSpPr>
        <p:spPr>
          <a:xfrm flipH="1">
            <a:off x="2433012" y="4234524"/>
            <a:ext cx="1847501" cy="482660"/>
          </a:xfrm>
          <a:custGeom>
            <a:avLst/>
            <a:gdLst/>
            <a:ahLst/>
            <a:cxnLst/>
            <a:rect l="l" t="t" r="r" b="b"/>
            <a:pathLst>
              <a:path w="1847501" h="482660">
                <a:moveTo>
                  <a:pt x="1847501" y="0"/>
                </a:moveTo>
                <a:lnTo>
                  <a:pt x="0" y="0"/>
                </a:lnTo>
                <a:lnTo>
                  <a:pt x="0" y="482659"/>
                </a:lnTo>
                <a:lnTo>
                  <a:pt x="1847501" y="482659"/>
                </a:lnTo>
                <a:lnTo>
                  <a:pt x="184750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1" name="Freeform 11"/>
          <p:cNvSpPr/>
          <p:nvPr/>
        </p:nvSpPr>
        <p:spPr>
          <a:xfrm flipH="1">
            <a:off x="2433012" y="4234524"/>
            <a:ext cx="1847501" cy="482660"/>
          </a:xfrm>
          <a:custGeom>
            <a:avLst/>
            <a:gdLst/>
            <a:ahLst/>
            <a:cxnLst/>
            <a:rect l="l" t="t" r="r" b="b"/>
            <a:pathLst>
              <a:path w="1847501" h="482660">
                <a:moveTo>
                  <a:pt x="1847501" y="0"/>
                </a:moveTo>
                <a:lnTo>
                  <a:pt x="0" y="0"/>
                </a:lnTo>
                <a:lnTo>
                  <a:pt x="0" y="482659"/>
                </a:lnTo>
                <a:lnTo>
                  <a:pt x="1847501" y="482659"/>
                </a:lnTo>
                <a:lnTo>
                  <a:pt x="184750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4" name="TextBox 11"/>
          <p:cNvSpPr txBox="1"/>
          <p:nvPr/>
        </p:nvSpPr>
        <p:spPr>
          <a:xfrm>
            <a:off x="12268200" y="91821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6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6" tooltip="https://arxiv.org/abs/2008.12587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4495800" y="3619500"/>
            <a:ext cx="11959590" cy="32315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lvl="1" algn="l">
              <a:lnSpc>
                <a:spcPts val="8400"/>
              </a:lnSpc>
            </a:pPr>
            <a:r>
              <a:rPr lang="en-US" sz="3600" b="1" spc="-1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not enough energy deposition when scattering in detector</a:t>
            </a:r>
            <a:endParaRPr lang="en-US" sz="3600" b="1" spc="-1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lvl="1" algn="l">
              <a:lnSpc>
                <a:spcPts val="8400"/>
              </a:lnSpc>
            </a:pPr>
            <a:endParaRPr sz="3600" b="1" spc="-100">
              <a:latin typeface="Times New Roman" panose="02020603050405020304" charset="0"/>
              <a:ea typeface="CMU Serif" charset="0"/>
            </a:endParaRPr>
          </a:p>
          <a:p>
            <a:pPr lvl="1" algn="l">
              <a:lnSpc>
                <a:spcPts val="8400"/>
              </a:lnSpc>
            </a:pPr>
            <a:endParaRPr lang="en-US" sz="3600" b="1" spc="-100">
              <a:latin typeface="Times New Roman" panose="02020603050405020304" charset="0"/>
              <a:ea typeface="CMU Serif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"/>
          <p:cNvGrpSpPr/>
          <p:nvPr/>
        </p:nvGrpSpPr>
        <p:grpSpPr>
          <a:xfrm rot="0">
            <a:off x="-4115076" y="-704809"/>
            <a:ext cx="22392281" cy="11231754"/>
            <a:chOff x="-1693" y="0"/>
            <a:chExt cx="29856374" cy="14975672"/>
          </a:xfrm>
        </p:grpSpPr>
        <p:sp>
          <p:nvSpPr>
            <p:cNvPr id="6" name="Freeform 6"/>
            <p:cNvSpPr/>
            <p:nvPr/>
          </p:nvSpPr>
          <p:spPr>
            <a:xfrm>
              <a:off x="-1693" y="73696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7" name="Freeform 7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" name="Freeform 2"/>
          <p:cNvSpPr/>
          <p:nvPr/>
        </p:nvSpPr>
        <p:spPr>
          <a:xfrm>
            <a:off x="10218190" y="2005840"/>
            <a:ext cx="5653871" cy="6817409"/>
          </a:xfrm>
          <a:custGeom>
            <a:avLst/>
            <a:gdLst/>
            <a:ahLst/>
            <a:cxnLst/>
            <a:rect l="l" t="t" r="r" b="b"/>
            <a:pathLst>
              <a:path w="5653871" h="6817409">
                <a:moveTo>
                  <a:pt x="0" y="0"/>
                </a:moveTo>
                <a:lnTo>
                  <a:pt x="5653871" y="0"/>
                </a:lnTo>
                <a:lnTo>
                  <a:pt x="5653871" y="6817409"/>
                </a:lnTo>
                <a:lnTo>
                  <a:pt x="0" y="68174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7000"/>
            </a:blip>
            <a:stretch>
              <a:fillRect b="-372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607297" y="2111202"/>
            <a:ext cx="8371460" cy="7120845"/>
          </a:xfrm>
          <a:custGeom>
            <a:avLst/>
            <a:gdLst/>
            <a:ahLst/>
            <a:cxnLst/>
            <a:rect l="l" t="t" r="r" b="b"/>
            <a:pathLst>
              <a:path w="8371460" h="7120845">
                <a:moveTo>
                  <a:pt x="0" y="0"/>
                </a:moveTo>
                <a:lnTo>
                  <a:pt x="8371460" y="0"/>
                </a:lnTo>
                <a:lnTo>
                  <a:pt x="8371460" y="7120845"/>
                </a:lnTo>
                <a:lnTo>
                  <a:pt x="0" y="712084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7000"/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flipH="1">
            <a:off x="2433012" y="4234524"/>
            <a:ext cx="1847501" cy="482660"/>
          </a:xfrm>
          <a:custGeom>
            <a:avLst/>
            <a:gdLst/>
            <a:ahLst/>
            <a:cxnLst/>
            <a:rect l="l" t="t" r="r" b="b"/>
            <a:pathLst>
              <a:path w="1847501" h="482660">
                <a:moveTo>
                  <a:pt x="1847501" y="0"/>
                </a:moveTo>
                <a:lnTo>
                  <a:pt x="0" y="0"/>
                </a:lnTo>
                <a:lnTo>
                  <a:pt x="0" y="482659"/>
                </a:lnTo>
                <a:lnTo>
                  <a:pt x="1847501" y="482659"/>
                </a:lnTo>
                <a:lnTo>
                  <a:pt x="184750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9" name="TextBox 9"/>
          <p:cNvSpPr txBox="1"/>
          <p:nvPr/>
        </p:nvSpPr>
        <p:spPr>
          <a:xfrm>
            <a:off x="3788710" y="457200"/>
            <a:ext cx="10710580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spc="282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...but what about sub-GeV?</a:t>
            </a:r>
            <a:endParaRPr lang="en-US" sz="6000" spc="282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0" name="Freeform 10"/>
          <p:cNvSpPr/>
          <p:nvPr/>
        </p:nvSpPr>
        <p:spPr>
          <a:xfrm flipH="1">
            <a:off x="2433012" y="4234524"/>
            <a:ext cx="1847501" cy="482660"/>
          </a:xfrm>
          <a:custGeom>
            <a:avLst/>
            <a:gdLst/>
            <a:ahLst/>
            <a:cxnLst/>
            <a:rect l="l" t="t" r="r" b="b"/>
            <a:pathLst>
              <a:path w="1847501" h="482660">
                <a:moveTo>
                  <a:pt x="1847501" y="0"/>
                </a:moveTo>
                <a:lnTo>
                  <a:pt x="0" y="0"/>
                </a:lnTo>
                <a:lnTo>
                  <a:pt x="0" y="482659"/>
                </a:lnTo>
                <a:lnTo>
                  <a:pt x="1847501" y="482659"/>
                </a:lnTo>
                <a:lnTo>
                  <a:pt x="184750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1" name="Freeform 11"/>
          <p:cNvSpPr/>
          <p:nvPr/>
        </p:nvSpPr>
        <p:spPr>
          <a:xfrm flipH="1">
            <a:off x="2433012" y="4234524"/>
            <a:ext cx="1847501" cy="482660"/>
          </a:xfrm>
          <a:custGeom>
            <a:avLst/>
            <a:gdLst/>
            <a:ahLst/>
            <a:cxnLst/>
            <a:rect l="l" t="t" r="r" b="b"/>
            <a:pathLst>
              <a:path w="1847501" h="482660">
                <a:moveTo>
                  <a:pt x="1847501" y="0"/>
                </a:moveTo>
                <a:lnTo>
                  <a:pt x="0" y="0"/>
                </a:lnTo>
                <a:lnTo>
                  <a:pt x="0" y="482659"/>
                </a:lnTo>
                <a:lnTo>
                  <a:pt x="1847501" y="482659"/>
                </a:lnTo>
                <a:lnTo>
                  <a:pt x="184750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4" name="TextBox 11"/>
          <p:cNvSpPr txBox="1"/>
          <p:nvPr/>
        </p:nvSpPr>
        <p:spPr>
          <a:xfrm>
            <a:off x="12268200" y="9182100"/>
            <a:ext cx="3746500" cy="2400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875"/>
              </a:lnSpc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  <a:hlinkClick r:id="rId6" tooltip="https://arxiv.org/abs/2008.12587"/>
              </a:rPr>
              <a:t>Vahsen, O’Hare, et al. [2008.12587]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  <a:hlinkClick r:id="rId6" tooltip="https://arxiv.org/abs/2008.12587"/>
            </a:endParaRPr>
          </a:p>
        </p:txBody>
      </p:sp>
      <p:sp>
        <p:nvSpPr>
          <p:cNvPr id="3" name="TextBox 13"/>
          <p:cNvSpPr txBox="1"/>
          <p:nvPr/>
        </p:nvSpPr>
        <p:spPr>
          <a:xfrm>
            <a:off x="4495800" y="3619500"/>
            <a:ext cx="11959590" cy="32315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lvl="1" algn="l">
              <a:lnSpc>
                <a:spcPts val="8400"/>
              </a:lnSpc>
            </a:pPr>
            <a:r>
              <a:rPr lang="en-US" sz="3600" b="1" spc="-1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not enough energy deposition when scattering in detector</a:t>
            </a:r>
            <a:endParaRPr lang="en-US" sz="3600" b="1" spc="-1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lvl="1" algn="l">
              <a:lnSpc>
                <a:spcPts val="8400"/>
              </a:lnSpc>
            </a:pPr>
            <a:endParaRPr sz="3600" b="1" spc="-100">
              <a:latin typeface="Times New Roman" panose="02020603050405020304" charset="0"/>
              <a:ea typeface="CMU Serif" charset="0"/>
            </a:endParaRPr>
          </a:p>
          <a:p>
            <a:pPr lvl="1" algn="l">
              <a:lnSpc>
                <a:spcPts val="8400"/>
              </a:lnSpc>
            </a:pPr>
            <a:r>
              <a:rPr lang="en-US" sz="3600" spc="-100">
                <a:latin typeface="Times New Roman" panose="02020603050405020304" charset="0"/>
                <a:ea typeface="CMU Serif" charset="0"/>
              </a:rPr>
              <a:t>unless...</a:t>
            </a:r>
            <a:endParaRPr lang="en-US" sz="3600" spc="-100">
              <a:latin typeface="Times New Roman" panose="02020603050405020304" charset="0"/>
              <a:ea typeface="CMU Serif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21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AutoShape 5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6" name="AutoShape 6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8" name="Group 8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9" name="Freeform 9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  <p:sp>
          <p:nvSpPr>
            <p:cNvPr id="10" name="Freeform 10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</p:grpSp>
      <p:sp>
        <p:nvSpPr>
          <p:cNvPr id="11" name="TextBox 11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4" name="TextBox 9"/>
          <p:cNvSpPr txBox="1"/>
          <p:nvPr/>
        </p:nvSpPr>
        <p:spPr>
          <a:xfrm>
            <a:off x="2887014" y="482369"/>
            <a:ext cx="7091744" cy="1076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l">
              <a:lnSpc>
                <a:spcPts val="8400"/>
              </a:lnSpc>
            </a:pPr>
            <a:r>
              <a:rPr lang="en-US" sz="6000" spc="282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Relativistic DM</a:t>
            </a:r>
            <a:endParaRPr lang="en-US" sz="6000" spc="282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5" name="Group 10"/>
          <p:cNvGrpSpPr/>
          <p:nvPr/>
        </p:nvGrpSpPr>
        <p:grpSpPr>
          <a:xfrm rot="0">
            <a:off x="1348027" y="477166"/>
            <a:ext cx="1103067" cy="1103067"/>
            <a:chOff x="0" y="0"/>
            <a:chExt cx="812800" cy="812800"/>
          </a:xfrm>
        </p:grpSpPr>
        <p:sp>
          <p:nvSpPr>
            <p:cNvPr id="16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BFB597"/>
            </a:solidFill>
            <a:ln cap="sq">
              <a:noFill/>
              <a:prstDash val="solid"/>
              <a:miter/>
            </a:ln>
          </p:spPr>
        </p:sp>
        <p:sp>
          <p:nvSpPr>
            <p:cNvPr id="17" name="TextBox 12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26313" tIns="26313" rIns="26313" bIns="26313" rtlCol="0" anchor="ctr"/>
            <a:p>
              <a:pPr algn="ctr">
                <a:lnSpc>
                  <a:spcPts val="3080"/>
                </a:lnSpc>
              </a:pPr>
              <a:endParaRPr sz="3000">
                <a:latin typeface="Times New Roman" panose="02020603050405020304" charset="0"/>
                <a:ea typeface="CMU Serif" charset="0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1220503" y="491894"/>
            <a:ext cx="1358114" cy="1019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7950"/>
              </a:lnSpc>
            </a:pPr>
            <a:r>
              <a:rPr lang="en-US" sz="6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Bogart"/>
                <a:sym typeface="Bogart"/>
              </a:rPr>
              <a:t>IV</a:t>
            </a:r>
            <a:endParaRPr lang="en-US" sz="6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Bogart"/>
              <a:sym typeface="Bogart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 rot="0">
            <a:off x="5723411" y="6452837"/>
            <a:ext cx="1387271" cy="695039"/>
            <a:chOff x="0" y="0"/>
            <a:chExt cx="1849695" cy="926719"/>
          </a:xfrm>
        </p:grpSpPr>
        <p:sp>
          <p:nvSpPr>
            <p:cNvPr id="14" name="AutoShape 14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15" name="AutoShape 15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16" name="TextBox 16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2489667" y="5814075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5061647" y="4096160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5" name="Group 15"/>
          <p:cNvGrpSpPr/>
          <p:nvPr/>
        </p:nvGrpSpPr>
        <p:grpSpPr>
          <a:xfrm rot="0">
            <a:off x="8450365" y="4795980"/>
            <a:ext cx="1387271" cy="695039"/>
            <a:chOff x="0" y="0"/>
            <a:chExt cx="1849695" cy="926719"/>
          </a:xfrm>
        </p:grpSpPr>
        <p:sp>
          <p:nvSpPr>
            <p:cNvPr id="16" name="AutoShape 16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17" name="AutoShape 17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500" advClick="0">
        <p159:morph option="byObject"/>
      </p:transition>
    </mc:Choice>
    <mc:Fallback>
      <p:transition advClick="0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215457" y="7918982"/>
            <a:ext cx="4846415" cy="558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60"/>
              </a:lnSpc>
            </a:pPr>
            <a:r>
              <a:rPr lang="en-US" sz="3000" spc="146">
                <a:solidFill>
                  <a:srgbClr val="1A9A6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Cosmic Rays</a:t>
            </a:r>
            <a:endParaRPr lang="en-US" sz="3000" spc="146">
              <a:solidFill>
                <a:srgbClr val="1A9A6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061647" y="4096160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21" name="Group 15"/>
          <p:cNvGrpSpPr/>
          <p:nvPr/>
        </p:nvGrpSpPr>
        <p:grpSpPr>
          <a:xfrm rot="0">
            <a:off x="8450365" y="4795980"/>
            <a:ext cx="1387271" cy="695039"/>
            <a:chOff x="0" y="0"/>
            <a:chExt cx="1849695" cy="926719"/>
          </a:xfrm>
        </p:grpSpPr>
        <p:sp>
          <p:nvSpPr>
            <p:cNvPr id="22" name="AutoShape 16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23" name="AutoShape 17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grpSp>
        <p:nvGrpSpPr>
          <p:cNvPr id="24" name="Group 13"/>
          <p:cNvGrpSpPr/>
          <p:nvPr/>
        </p:nvGrpSpPr>
        <p:grpSpPr>
          <a:xfrm rot="0">
            <a:off x="6649581" y="6792933"/>
            <a:ext cx="844963" cy="1345537"/>
            <a:chOff x="0" y="0"/>
            <a:chExt cx="1126617" cy="1794050"/>
          </a:xfrm>
        </p:grpSpPr>
        <p:sp>
          <p:nvSpPr>
            <p:cNvPr id="25" name="AutoShape 14"/>
            <p:cNvSpPr/>
            <p:nvPr/>
          </p:nvSpPr>
          <p:spPr>
            <a:xfrm flipV="1">
              <a:off x="19893" y="24745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26" name="AutoShape 15"/>
            <p:cNvSpPr/>
            <p:nvPr/>
          </p:nvSpPr>
          <p:spPr>
            <a:xfrm flipV="1">
              <a:off x="27850" y="901974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3098342" y="1208157"/>
            <a:ext cx="2439610" cy="7760734"/>
          </a:xfrm>
          <a:custGeom>
            <a:avLst/>
            <a:gdLst/>
            <a:ahLst/>
            <a:cxnLst/>
            <a:rect l="l" t="t" r="r" b="b"/>
            <a:pathLst>
              <a:path w="2439610" h="7760734">
                <a:moveTo>
                  <a:pt x="0" y="0"/>
                </a:moveTo>
                <a:lnTo>
                  <a:pt x="2439610" y="0"/>
                </a:lnTo>
                <a:lnTo>
                  <a:pt x="2439610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5169" t="-10600" r="-403738" b="-4433"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223716" y="1208157"/>
            <a:ext cx="12064284" cy="7760734"/>
          </a:xfrm>
          <a:custGeom>
            <a:avLst/>
            <a:gdLst/>
            <a:ahLst/>
            <a:cxnLst/>
            <a:rect l="l" t="t" r="r" b="b"/>
            <a:pathLst>
              <a:path w="12064284" h="7760734">
                <a:moveTo>
                  <a:pt x="0" y="0"/>
                </a:moveTo>
                <a:lnTo>
                  <a:pt x="12064284" y="0"/>
                </a:lnTo>
                <a:lnTo>
                  <a:pt x="12064284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134" t="-10600" r="-1864" b="-4433"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1120862" y="3642668"/>
            <a:ext cx="1502031" cy="1576935"/>
          </a:xfrm>
          <a:custGeom>
            <a:avLst/>
            <a:gdLst/>
            <a:ahLst/>
            <a:cxnLst/>
            <a:rect l="l" t="t" r="r" b="b"/>
            <a:pathLst>
              <a:path w="1502031" h="1576935">
                <a:moveTo>
                  <a:pt x="0" y="0"/>
                </a:moveTo>
                <a:lnTo>
                  <a:pt x="1502031" y="0"/>
                </a:lnTo>
                <a:lnTo>
                  <a:pt x="1502031" y="1576935"/>
                </a:lnTo>
                <a:lnTo>
                  <a:pt x="0" y="15769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67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-3319375">
            <a:off x="11239355" y="6114529"/>
            <a:ext cx="605604" cy="605604"/>
          </a:xfrm>
          <a:custGeom>
            <a:avLst/>
            <a:gdLst/>
            <a:ahLst/>
            <a:cxnLst/>
            <a:rect l="l" t="t" r="r" b="b"/>
            <a:pathLst>
              <a:path w="605604" h="605604">
                <a:moveTo>
                  <a:pt x="0" y="0"/>
                </a:moveTo>
                <a:lnTo>
                  <a:pt x="605604" y="0"/>
                </a:lnTo>
                <a:lnTo>
                  <a:pt x="605604" y="605604"/>
                </a:lnTo>
                <a:lnTo>
                  <a:pt x="0" y="6056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7371058">
            <a:off x="12008113" y="2102483"/>
            <a:ext cx="556890" cy="556890"/>
          </a:xfrm>
          <a:custGeom>
            <a:avLst/>
            <a:gdLst/>
            <a:ahLst/>
            <a:cxnLst/>
            <a:rect l="l" t="t" r="r" b="b"/>
            <a:pathLst>
              <a:path w="556890" h="556890">
                <a:moveTo>
                  <a:pt x="0" y="0"/>
                </a:moveTo>
                <a:lnTo>
                  <a:pt x="556891" y="0"/>
                </a:lnTo>
                <a:lnTo>
                  <a:pt x="556891" y="556891"/>
                </a:lnTo>
                <a:lnTo>
                  <a:pt x="0" y="5568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14182014" y="3562974"/>
            <a:ext cx="2799298" cy="922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GALACTIC PLANE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607695" y="5293995"/>
            <a:ext cx="3955415" cy="922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CONSTELLATION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 rot="0">
            <a:off x="6649581" y="6792933"/>
            <a:ext cx="844963" cy="1345537"/>
            <a:chOff x="0" y="0"/>
            <a:chExt cx="1126617" cy="1794050"/>
          </a:xfrm>
        </p:grpSpPr>
        <p:sp>
          <p:nvSpPr>
            <p:cNvPr id="14" name="AutoShape 14"/>
            <p:cNvSpPr/>
            <p:nvPr/>
          </p:nvSpPr>
          <p:spPr>
            <a:xfrm flipV="1">
              <a:off x="19893" y="24745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15" name="AutoShape 15"/>
            <p:cNvSpPr/>
            <p:nvPr/>
          </p:nvSpPr>
          <p:spPr>
            <a:xfrm flipV="1">
              <a:off x="27850" y="901974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16" name="TextBox 16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7215457" y="7918982"/>
            <a:ext cx="4846415" cy="558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60"/>
              </a:lnSpc>
            </a:pPr>
            <a:r>
              <a:rPr lang="en-US" sz="3000" spc="146">
                <a:solidFill>
                  <a:srgbClr val="1A9A6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Cosmic Rays</a:t>
            </a:r>
            <a:endParaRPr lang="en-US" sz="3000" spc="146">
              <a:solidFill>
                <a:srgbClr val="1A9A6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8" name="Group 18"/>
          <p:cNvGrpSpPr/>
          <p:nvPr/>
        </p:nvGrpSpPr>
        <p:grpSpPr>
          <a:xfrm rot="0">
            <a:off x="7858192" y="5941177"/>
            <a:ext cx="913903" cy="1550099"/>
            <a:chOff x="0" y="0"/>
            <a:chExt cx="1218538" cy="2066798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1141514" cy="1142943"/>
            </a:xfrm>
            <a:custGeom>
              <a:avLst/>
              <a:gdLst/>
              <a:ahLst/>
              <a:cxnLst/>
              <a:rect l="l" t="t" r="r" b="b"/>
              <a:pathLst>
                <a:path w="1141514" h="1142943">
                  <a:moveTo>
                    <a:pt x="0" y="0"/>
                  </a:moveTo>
                  <a:lnTo>
                    <a:pt x="1141514" y="0"/>
                  </a:lnTo>
                  <a:lnTo>
                    <a:pt x="1141514" y="1142943"/>
                  </a:lnTo>
                  <a:lnTo>
                    <a:pt x="0" y="11429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20" name="Freeform 20"/>
            <p:cNvSpPr/>
            <p:nvPr/>
          </p:nvSpPr>
          <p:spPr>
            <a:xfrm>
              <a:off x="77024" y="923855"/>
              <a:ext cx="1141514" cy="1142943"/>
            </a:xfrm>
            <a:custGeom>
              <a:avLst/>
              <a:gdLst/>
              <a:ahLst/>
              <a:cxnLst/>
              <a:rect l="l" t="t" r="r" b="b"/>
              <a:pathLst>
                <a:path w="1141514" h="1142943">
                  <a:moveTo>
                    <a:pt x="0" y="0"/>
                  </a:moveTo>
                  <a:lnTo>
                    <a:pt x="1141514" y="0"/>
                  </a:lnTo>
                  <a:lnTo>
                    <a:pt x="1141514" y="1142943"/>
                  </a:lnTo>
                  <a:lnTo>
                    <a:pt x="0" y="11429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21" name="TextBox 21"/>
          <p:cNvSpPr txBox="1"/>
          <p:nvPr/>
        </p:nvSpPr>
        <p:spPr>
          <a:xfrm>
            <a:off x="5061647" y="4096160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25" name="Group 15"/>
          <p:cNvGrpSpPr/>
          <p:nvPr/>
        </p:nvGrpSpPr>
        <p:grpSpPr>
          <a:xfrm rot="0">
            <a:off x="8450365" y="4795980"/>
            <a:ext cx="1387271" cy="695039"/>
            <a:chOff x="0" y="0"/>
            <a:chExt cx="1849695" cy="926719"/>
          </a:xfrm>
        </p:grpSpPr>
        <p:sp>
          <p:nvSpPr>
            <p:cNvPr id="26" name="AutoShape 16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27" name="AutoShape 17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22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82164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10203907" y="2246742"/>
            <a:ext cx="3616964" cy="3624484"/>
          </a:xfrm>
          <a:custGeom>
            <a:avLst/>
            <a:gdLst/>
            <a:ahLst/>
            <a:cxnLst/>
            <a:rect l="l" t="t" r="r" b="b"/>
            <a:pathLst>
              <a:path w="3616964" h="3624484">
                <a:moveTo>
                  <a:pt x="0" y="0"/>
                </a:moveTo>
                <a:lnTo>
                  <a:pt x="3616964" y="0"/>
                </a:lnTo>
                <a:lnTo>
                  <a:pt x="3616964" y="3624483"/>
                </a:lnTo>
                <a:lnTo>
                  <a:pt x="0" y="362448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6" name="AutoShape 6"/>
          <p:cNvSpPr/>
          <p:nvPr/>
        </p:nvSpPr>
        <p:spPr>
          <a:xfrm>
            <a:off x="9889012" y="2390656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7" name="AutoShape 7"/>
          <p:cNvSpPr/>
          <p:nvPr/>
        </p:nvSpPr>
        <p:spPr>
          <a:xfrm>
            <a:off x="10147581" y="1899211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8" name="AutoShape 8"/>
          <p:cNvSpPr/>
          <p:nvPr/>
        </p:nvSpPr>
        <p:spPr>
          <a:xfrm>
            <a:off x="9504844" y="2768164"/>
            <a:ext cx="629789" cy="583567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grpSp>
        <p:nvGrpSpPr>
          <p:cNvPr id="9" name="Group 9"/>
          <p:cNvGrpSpPr/>
          <p:nvPr/>
        </p:nvGrpSpPr>
        <p:grpSpPr>
          <a:xfrm rot="0">
            <a:off x="8526877" y="1028700"/>
            <a:ext cx="1362135" cy="1468051"/>
            <a:chOff x="0" y="0"/>
            <a:chExt cx="1816180" cy="1957402"/>
          </a:xfrm>
        </p:grpSpPr>
        <p:sp>
          <p:nvSpPr>
            <p:cNvPr id="10" name="Freeform 10"/>
            <p:cNvSpPr/>
            <p:nvPr/>
          </p:nvSpPr>
          <p:spPr>
            <a:xfrm>
              <a:off x="0" y="1516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0" y="0"/>
              <a:ext cx="1816180" cy="1955886"/>
            </a:xfrm>
            <a:custGeom>
              <a:avLst/>
              <a:gdLst/>
              <a:ahLst/>
              <a:cxnLst/>
              <a:rect l="l" t="t" r="r" b="b"/>
              <a:pathLst>
                <a:path w="1816180" h="1955886">
                  <a:moveTo>
                    <a:pt x="0" y="0"/>
                  </a:moveTo>
                  <a:lnTo>
                    <a:pt x="1816180" y="0"/>
                  </a:lnTo>
                  <a:lnTo>
                    <a:pt x="1816180" y="1955886"/>
                  </a:lnTo>
                  <a:lnTo>
                    <a:pt x="0" y="195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2" name="Freeform 12"/>
          <p:cNvSpPr/>
          <p:nvPr/>
        </p:nvSpPr>
        <p:spPr>
          <a:xfrm>
            <a:off x="4152192" y="7315119"/>
            <a:ext cx="1940464" cy="1940464"/>
          </a:xfrm>
          <a:custGeom>
            <a:avLst/>
            <a:gdLst/>
            <a:ahLst/>
            <a:cxnLst/>
            <a:rect l="l" t="t" r="r" b="b"/>
            <a:pathLst>
              <a:path w="1940464" h="1940464">
                <a:moveTo>
                  <a:pt x="0" y="0"/>
                </a:moveTo>
                <a:lnTo>
                  <a:pt x="1940465" y="0"/>
                </a:lnTo>
                <a:lnTo>
                  <a:pt x="1940465" y="1940464"/>
                </a:lnTo>
                <a:lnTo>
                  <a:pt x="0" y="19404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6642181" y="2355404"/>
            <a:ext cx="8330696" cy="8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535"/>
              </a:lnSpc>
            </a:pPr>
            <a:r>
              <a:rPr lang="en-US" sz="3000" spc="219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Halo DM</a:t>
            </a:r>
            <a:endParaRPr lang="en-US" sz="3000" spc="219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9638664" y="6318788"/>
            <a:ext cx="2731794" cy="16230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20"/>
              </a:lnSpc>
              <a:spcBef>
                <a:spcPct val="0"/>
              </a:spcBef>
            </a:pPr>
            <a:r>
              <a:rPr lang="en-US" sz="3000" b="1" u="none" strike="noStrike" spc="141">
                <a:solidFill>
                  <a:srgbClr val="1A9A6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Cosmic Ray</a:t>
            </a:r>
            <a:endParaRPr lang="en-US" sz="3000" b="1" u="none" strike="noStrike" spc="141">
              <a:solidFill>
                <a:srgbClr val="1A9A6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0" lvl="0" indent="0" algn="ctr">
              <a:lnSpc>
                <a:spcPts val="4220"/>
              </a:lnSpc>
              <a:spcBef>
                <a:spcPct val="0"/>
              </a:spcBef>
            </a:pPr>
            <a:r>
              <a:rPr lang="en-US" sz="3000" b="1" u="none" strike="noStrike" spc="141">
                <a:solidFill>
                  <a:srgbClr val="1A9A6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upscattered DM</a:t>
            </a:r>
            <a:endParaRPr lang="en-US" sz="3000" b="1" u="none" strike="noStrike" spc="141">
              <a:solidFill>
                <a:srgbClr val="1A9A6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grpSp>
        <p:nvGrpSpPr>
          <p:cNvPr id="15" name="Group 15"/>
          <p:cNvGrpSpPr/>
          <p:nvPr/>
        </p:nvGrpSpPr>
        <p:grpSpPr>
          <a:xfrm rot="0">
            <a:off x="9059933" y="5198457"/>
            <a:ext cx="844963" cy="1345537"/>
            <a:chOff x="0" y="0"/>
            <a:chExt cx="1126617" cy="1794050"/>
          </a:xfrm>
        </p:grpSpPr>
        <p:sp>
          <p:nvSpPr>
            <p:cNvPr id="16" name="AutoShape 16"/>
            <p:cNvSpPr/>
            <p:nvPr/>
          </p:nvSpPr>
          <p:spPr>
            <a:xfrm flipV="1">
              <a:off x="19893" y="24745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17" name="AutoShape 17"/>
            <p:cNvSpPr/>
            <p:nvPr/>
          </p:nvSpPr>
          <p:spPr>
            <a:xfrm flipV="1">
              <a:off x="27850" y="901974"/>
              <a:ext cx="1078873" cy="867331"/>
            </a:xfrm>
            <a:prstGeom prst="line">
              <a:avLst/>
            </a:prstGeom>
            <a:ln w="63500" cap="flat">
              <a:solidFill>
                <a:srgbClr val="1A9A62"/>
              </a:solidFill>
              <a:prstDash val="solid"/>
              <a:headEnd type="none" w="sm" len="sm"/>
              <a:tailEnd type="arrow" w="med" len="sm"/>
            </a:ln>
          </p:spPr>
        </p:sp>
      </p:grpSp>
      <p:grpSp>
        <p:nvGrpSpPr>
          <p:cNvPr id="21" name="Group 21"/>
          <p:cNvGrpSpPr/>
          <p:nvPr/>
        </p:nvGrpSpPr>
        <p:grpSpPr>
          <a:xfrm rot="0">
            <a:off x="9004036" y="5134276"/>
            <a:ext cx="913903" cy="1550099"/>
            <a:chOff x="0" y="0"/>
            <a:chExt cx="1218538" cy="2066798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141514" cy="1142943"/>
            </a:xfrm>
            <a:custGeom>
              <a:avLst/>
              <a:gdLst/>
              <a:ahLst/>
              <a:cxnLst/>
              <a:rect l="l" t="t" r="r" b="b"/>
              <a:pathLst>
                <a:path w="1141514" h="1142943">
                  <a:moveTo>
                    <a:pt x="0" y="0"/>
                  </a:moveTo>
                  <a:lnTo>
                    <a:pt x="1141514" y="0"/>
                  </a:lnTo>
                  <a:lnTo>
                    <a:pt x="1141514" y="1142943"/>
                  </a:lnTo>
                  <a:lnTo>
                    <a:pt x="0" y="11429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  <p:sp>
          <p:nvSpPr>
            <p:cNvPr id="23" name="Freeform 23"/>
            <p:cNvSpPr/>
            <p:nvPr/>
          </p:nvSpPr>
          <p:spPr>
            <a:xfrm>
              <a:off x="77024" y="923855"/>
              <a:ext cx="1141514" cy="1142943"/>
            </a:xfrm>
            <a:custGeom>
              <a:avLst/>
              <a:gdLst/>
              <a:ahLst/>
              <a:cxnLst/>
              <a:rect l="l" t="t" r="r" b="b"/>
              <a:pathLst>
                <a:path w="1141514" h="1142943">
                  <a:moveTo>
                    <a:pt x="0" y="0"/>
                  </a:moveTo>
                  <a:lnTo>
                    <a:pt x="1141514" y="0"/>
                  </a:lnTo>
                  <a:lnTo>
                    <a:pt x="1141514" y="1142943"/>
                  </a:lnTo>
                  <a:lnTo>
                    <a:pt x="0" y="11429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  <a:ln cap="sq">
              <a:noFill/>
              <a:prstDash val="solid"/>
              <a:miter/>
            </a:ln>
          </p:spPr>
        </p:sp>
      </p:grpSp>
      <p:grpSp>
        <p:nvGrpSpPr>
          <p:cNvPr id="25" name="Group 15"/>
          <p:cNvGrpSpPr/>
          <p:nvPr/>
        </p:nvGrpSpPr>
        <p:grpSpPr>
          <a:xfrm rot="0">
            <a:off x="8450365" y="4795980"/>
            <a:ext cx="1387271" cy="695039"/>
            <a:chOff x="0" y="0"/>
            <a:chExt cx="1849695" cy="926719"/>
          </a:xfrm>
        </p:grpSpPr>
        <p:sp>
          <p:nvSpPr>
            <p:cNvPr id="26" name="AutoShape 16"/>
            <p:cNvSpPr/>
            <p:nvPr/>
          </p:nvSpPr>
          <p:spPr>
            <a:xfrm flipV="1">
              <a:off x="750928" y="24745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  <p:sp>
          <p:nvSpPr>
            <p:cNvPr id="27" name="AutoShape 17"/>
            <p:cNvSpPr/>
            <p:nvPr/>
          </p:nvSpPr>
          <p:spPr>
            <a:xfrm flipV="1">
              <a:off x="19893" y="34643"/>
              <a:ext cx="1078873" cy="867331"/>
            </a:xfrm>
            <a:prstGeom prst="line">
              <a:avLst/>
            </a:prstGeom>
            <a:ln w="63500" cap="flat">
              <a:solidFill>
                <a:srgbClr val="EF4136"/>
              </a:solidFill>
              <a:prstDash val="solid"/>
              <a:headEnd type="none" w="sm" len="sm"/>
              <a:tailEnd type="arrow" w="med" len="sm"/>
            </a:ln>
          </p:spPr>
        </p:sp>
      </p:grpSp>
      <p:sp>
        <p:nvSpPr>
          <p:cNvPr id="31" name="TextBox 21"/>
          <p:cNvSpPr txBox="1"/>
          <p:nvPr/>
        </p:nvSpPr>
        <p:spPr>
          <a:xfrm>
            <a:off x="5061647" y="4096160"/>
            <a:ext cx="4846415" cy="10820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DM produced in 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4220"/>
              </a:lnSpc>
            </a:pPr>
            <a:r>
              <a:rPr lang="en-US" sz="3000" spc="141">
                <a:solidFill>
                  <a:srgbClr val="EF4136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supernovae</a:t>
            </a:r>
            <a:endParaRPr lang="en-US" sz="3000" spc="141">
              <a:solidFill>
                <a:srgbClr val="EF4136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32" name="TextBox 25"/>
          <p:cNvSpPr txBox="1"/>
          <p:nvPr/>
        </p:nvSpPr>
        <p:spPr>
          <a:xfrm>
            <a:off x="12649025" y="8648455"/>
            <a:ext cx="4131171" cy="285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p>
            <a:pPr algn="l">
              <a:lnSpc>
                <a:spcPts val="2230"/>
              </a:lnSpc>
              <a:spcBef>
                <a:spcPct val="0"/>
              </a:spcBef>
            </a:pPr>
            <a:r>
              <a:rPr lang="en-US" sz="2000" u="sng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6" tooltip="https://journals.aps.org/prl/abstract/10.1103/PhysRevLett.122.171801" action="ppaction://hlinkfile"/>
              </a:rPr>
              <a:t>Bringmann and Pospelov, PRL 2019</a:t>
            </a:r>
            <a:endParaRPr lang="en-US" sz="2000" u="sng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  <a:hlinkClick r:id="rId6" tooltip="https://journals.aps.org/prl/abstract/10.1103/PhysRevLett.122.171801" action="ppaction://hlinkfile"/>
            </a:endParaRPr>
          </a:p>
        </p:txBody>
      </p:sp>
      <p:sp>
        <p:nvSpPr>
          <p:cNvPr id="34" name="TextBox 26"/>
          <p:cNvSpPr txBox="1"/>
          <p:nvPr/>
        </p:nvSpPr>
        <p:spPr>
          <a:xfrm>
            <a:off x="12649200" y="8362950"/>
            <a:ext cx="4838700" cy="2857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marL="0" lvl="0" indent="0" algn="l">
              <a:lnSpc>
                <a:spcPts val="2230"/>
              </a:lnSpc>
              <a:spcBef>
                <a:spcPct val="0"/>
              </a:spcBef>
            </a:pPr>
            <a:r>
              <a:rPr lang="en-US" sz="2000" u="sng" strike="noStrike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  <a:hlinkClick r:id="rId7" action="ppaction://hlinkfile"/>
              </a:rPr>
              <a:t>Baracchini, DeRocco, Dho, [2009.08836]</a:t>
            </a:r>
            <a:endParaRPr lang="en-US" sz="2000" u="sng" strike="noStrike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500">
        <p159:morph option="byObject"/>
      </p:transition>
    </mc:Choice>
    <mc:Fallback>
      <p:transition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04281" y="-706714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9" name="TextBox 5"/>
          <p:cNvSpPr txBox="1"/>
          <p:nvPr/>
        </p:nvSpPr>
        <p:spPr>
          <a:xfrm>
            <a:off x="-739140" y="571500"/>
            <a:ext cx="19724370" cy="12306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ct val="100000"/>
              </a:lnSpc>
            </a:pPr>
            <a:r>
              <a:rPr lang="en-US" sz="4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How to discern semi-relativistic sub-GeV DM and WIMPs, </a:t>
            </a:r>
            <a:endParaRPr lang="en-US" sz="4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ct val="100000"/>
              </a:lnSpc>
            </a:pPr>
            <a:r>
              <a:rPr lang="en-US" sz="4000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assuming an identical number of events?</a:t>
            </a:r>
            <a:endParaRPr lang="en-US" sz="4000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5" name="Picture 4" descr="drde_allmodels_20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095500"/>
            <a:ext cx="11083290" cy="8001635"/>
          </a:xfrm>
          <a:prstGeom prst="rect">
            <a:avLst/>
          </a:prstGeom>
        </p:spPr>
      </p:pic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23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8" name="Picture 7" descr="mollweide_contours_202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975" y="1714500"/>
            <a:ext cx="16402685" cy="7166610"/>
          </a:xfrm>
          <a:prstGeom prst="rect">
            <a:avLst/>
          </a:prstGeom>
        </p:spPr>
      </p:pic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24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037855" y="2488692"/>
            <a:ext cx="16212290" cy="47485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90"/>
              </a:lnSpc>
            </a:pPr>
            <a:r>
              <a:rPr lang="en-US" sz="44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How many events are needed to resolve the signal within a certain resolution of the true direction?</a:t>
            </a:r>
            <a:endParaRPr lang="en-US" sz="44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5290"/>
              </a:lnSpc>
            </a:pPr>
            <a:endParaRPr sz="44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290"/>
              </a:lnSpc>
            </a:pPr>
            <a:endParaRPr sz="44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290"/>
              </a:lnSpc>
            </a:pPr>
            <a:endParaRPr sz="44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290"/>
              </a:lnSpc>
            </a:pPr>
            <a:endParaRPr sz="4400">
              <a:latin typeface="Times New Roman" panose="02020603050405020304" charset="0"/>
              <a:ea typeface="CMU Serif" charset="0"/>
            </a:endParaRPr>
          </a:p>
          <a:p>
            <a:pPr marL="0" lvl="0" indent="0" algn="ctr">
              <a:lnSpc>
                <a:spcPts val="5290"/>
              </a:lnSpc>
              <a:spcBef>
                <a:spcPct val="0"/>
              </a:spcBef>
            </a:pPr>
            <a:endParaRPr sz="4400">
              <a:latin typeface="Times New Roman" panose="02020603050405020304" charset="0"/>
              <a:ea typeface="CMU Serif" charset="0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32909" y="1028700"/>
            <a:ext cx="11222182" cy="8229600"/>
          </a:xfrm>
          <a:prstGeom prst="rect">
            <a:avLst/>
          </a:prstGeom>
        </p:spPr>
      </p:pic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25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10" name="Picture 9" descr="deltatest_vs_nevents_together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-839" b="-394"/>
          <a:stretch>
            <a:fillRect/>
          </a:stretch>
        </p:blipFill>
        <p:spPr>
          <a:xfrm>
            <a:off x="665480" y="2319655"/>
            <a:ext cx="17099280" cy="5669280"/>
          </a:xfrm>
          <a:prstGeom prst="rect">
            <a:avLst/>
          </a:prstGeom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3">
            <a:alphaModFix amt="0"/>
          </a:blip>
          <a:srcRect/>
          <a:stretch>
            <a:fillRect/>
          </a:stretch>
        </p:blipFill>
        <p:spPr>
          <a:xfrm rot="-5400000">
            <a:off x="5772617" y="1496291"/>
            <a:ext cx="11222182" cy="8229600"/>
          </a:xfrm>
          <a:prstGeom prst="rect">
            <a:avLst/>
          </a:prstGeom>
        </p:spPr>
      </p:pic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25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037855" y="2488692"/>
            <a:ext cx="16212290" cy="5426710"/>
          </a:xfrm>
          <a:prstGeom prst="rect">
            <a:avLst/>
          </a:prstGeom>
          <a:noFill/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90"/>
              </a:lnSpc>
            </a:pPr>
            <a:r>
              <a:rPr lang="en-US" sz="4400">
                <a:solidFill>
                  <a:srgbClr val="000000">
                    <a:alpha val="47000"/>
                  </a:srgbClr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How many events are needed to resolve the signal within a certain resolution of the true direction?</a:t>
            </a:r>
            <a:endParaRPr lang="en-US" sz="4400">
              <a:solidFill>
                <a:srgbClr val="000000">
                  <a:alpha val="47000"/>
                </a:srgbClr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5290"/>
              </a:lnSpc>
            </a:pPr>
            <a:endParaRPr sz="44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290"/>
              </a:lnSpc>
            </a:pPr>
            <a:endParaRPr sz="44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290"/>
              </a:lnSpc>
            </a:pPr>
            <a:endParaRPr sz="4400">
              <a:latin typeface="Times New Roman" panose="02020603050405020304" charset="0"/>
              <a:ea typeface="CMU Serif" charset="0"/>
            </a:endParaRPr>
          </a:p>
          <a:p>
            <a:pPr algn="ctr">
              <a:lnSpc>
                <a:spcPts val="5290"/>
              </a:lnSpc>
            </a:pPr>
            <a:r>
              <a:rPr lang="en-US" sz="44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How many to reject isotropy</a:t>
            </a:r>
            <a:endParaRPr lang="en-US" sz="44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5290"/>
              </a:lnSpc>
            </a:pPr>
            <a:r>
              <a:rPr lang="en-US" sz="44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 (and tell these signals apart from the background)?</a:t>
            </a:r>
            <a:endParaRPr lang="en-US" sz="44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0" lvl="0" indent="0" algn="ctr">
              <a:lnSpc>
                <a:spcPts val="5290"/>
              </a:lnSpc>
              <a:spcBef>
                <a:spcPct val="0"/>
              </a:spcBef>
            </a:pPr>
            <a:endParaRPr sz="4400">
              <a:latin typeface="Times New Roman" panose="02020603050405020304" charset="0"/>
              <a:ea typeface="CMU Serif" charset="0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pic>
        <p:nvPicPr>
          <p:cNvPr id="8" name="Picture 7" descr="1-S50 vs nevents_combined_202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5885" y="532765"/>
            <a:ext cx="15555595" cy="9224645"/>
          </a:xfrm>
          <a:prstGeom prst="rect">
            <a:avLst/>
          </a:prstGeom>
        </p:spPr>
      </p:pic>
      <p:sp>
        <p:nvSpPr>
          <p:cNvPr id="19" name="TextBox 8"/>
          <p:cNvSpPr txBox="1"/>
          <p:nvPr/>
        </p:nvSpPr>
        <p:spPr>
          <a:xfrm>
            <a:off x="17125950" y="9704705"/>
            <a:ext cx="667385" cy="1579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26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080"/>
              </a:lnSpc>
              <a:spcBef>
                <a:spcPct val="0"/>
              </a:spcBef>
            </a:pP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1028700" y="890778"/>
            <a:ext cx="13319090" cy="746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820"/>
              </a:lnSpc>
            </a:pPr>
            <a:r>
              <a:rPr lang="en-US" sz="6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Conclusions</a:t>
            </a:r>
            <a:endParaRPr lang="en-US" sz="6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28700" y="3314716"/>
            <a:ext cx="16230600" cy="4603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0"/>
              </a:lnSpc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While the desired aim of CYGNUS would be to unambiguously detect DM, stepping-stone stages of the experiment can still be used to perform some interesting physics: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l">
              <a:lnSpc>
                <a:spcPts val="3590"/>
              </a:lnSpc>
            </a:pP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457200" indent="-457200" algn="l">
              <a:lnSpc>
                <a:spcPts val="3590"/>
              </a:lnSpc>
              <a:buFont typeface="Arial" panose="020B0604020202020204" pitchFamily="34" charset="0"/>
              <a:buChar char="•"/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solar neutrino flux complementary reconstructions &amp; subsequent non standard interaction studies through electron recoils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457200" indent="-457200" algn="l">
              <a:lnSpc>
                <a:spcPts val="3590"/>
              </a:lnSpc>
              <a:buFont typeface="Arial" panose="020B0604020202020204" pitchFamily="34" charset="0"/>
              <a:buChar char="•"/>
            </a:pP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457200" indent="-457200" algn="l">
              <a:lnSpc>
                <a:spcPts val="3590"/>
              </a:lnSpc>
              <a:buFont typeface="Arial" panose="020B0604020202020204" pitchFamily="34" charset="0"/>
              <a:buChar char="•"/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SNS, CCSN neutrinos through 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marL="457200" indent="-457200" algn="l">
              <a:lnSpc>
                <a:spcPts val="3590"/>
              </a:lnSpc>
              <a:buFont typeface="Arial" panose="020B0604020202020204" pitchFamily="34" charset="0"/>
              <a:buChar char="•"/>
            </a:pP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indent="0" algn="l">
              <a:lnSpc>
                <a:spcPts val="3590"/>
              </a:lnSpc>
              <a:buFont typeface="Arial" panose="020B0604020202020204" pitchFamily="34" charset="0"/>
              <a:buNone/>
            </a:pPr>
            <a:r>
              <a:rPr lang="en-US" sz="36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Finally, beyond neutrinos, we saw how directional detection allows the separation of relativistic MeV-scale DM and halo DM</a:t>
            </a:r>
            <a:endParaRPr lang="en-US" sz="36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324" y="5969843"/>
            <a:ext cx="1785422" cy="63067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Freeform 5"/>
          <p:cNvSpPr/>
          <p:nvPr/>
        </p:nvSpPr>
        <p:spPr>
          <a:xfrm>
            <a:off x="-218037" y="-4441927"/>
            <a:ext cx="18109365" cy="18109365"/>
          </a:xfrm>
          <a:custGeom>
            <a:avLst/>
            <a:gdLst/>
            <a:ahLst/>
            <a:cxnLst/>
            <a:rect l="l" t="t" r="r" b="b"/>
            <a:pathLst>
              <a:path w="18109365" h="18109365">
                <a:moveTo>
                  <a:pt x="0" y="0"/>
                </a:moveTo>
                <a:lnTo>
                  <a:pt x="18109365" y="0"/>
                </a:lnTo>
                <a:lnTo>
                  <a:pt x="18109365" y="18109364"/>
                </a:lnTo>
                <a:lnTo>
                  <a:pt x="0" y="181093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55000"/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3098342" y="1208157"/>
            <a:ext cx="2439610" cy="7760734"/>
          </a:xfrm>
          <a:custGeom>
            <a:avLst/>
            <a:gdLst/>
            <a:ahLst/>
            <a:cxnLst/>
            <a:rect l="l" t="t" r="r" b="b"/>
            <a:pathLst>
              <a:path w="2439610" h="7760734">
                <a:moveTo>
                  <a:pt x="0" y="0"/>
                </a:moveTo>
                <a:lnTo>
                  <a:pt x="2439610" y="0"/>
                </a:lnTo>
                <a:lnTo>
                  <a:pt x="2439610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5169" t="-10600" r="-403738" b="-4433"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607695" y="5293995"/>
            <a:ext cx="3955415" cy="9220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CYGNUS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CONSTELLATION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6223716" y="1208157"/>
            <a:ext cx="12064284" cy="7760734"/>
          </a:xfrm>
          <a:custGeom>
            <a:avLst/>
            <a:gdLst/>
            <a:ahLst/>
            <a:cxnLst/>
            <a:rect l="l" t="t" r="r" b="b"/>
            <a:pathLst>
              <a:path w="12064284" h="7760734">
                <a:moveTo>
                  <a:pt x="0" y="0"/>
                </a:moveTo>
                <a:lnTo>
                  <a:pt x="12064284" y="0"/>
                </a:lnTo>
                <a:lnTo>
                  <a:pt x="12064284" y="7760734"/>
                </a:lnTo>
                <a:lnTo>
                  <a:pt x="0" y="776073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9134" t="-10600" r="-1864" b="-4433"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1120862" y="3642668"/>
            <a:ext cx="1502031" cy="1576935"/>
          </a:xfrm>
          <a:custGeom>
            <a:avLst/>
            <a:gdLst/>
            <a:ahLst/>
            <a:cxnLst/>
            <a:rect l="l" t="t" r="r" b="b"/>
            <a:pathLst>
              <a:path w="1502031" h="1576935">
                <a:moveTo>
                  <a:pt x="0" y="0"/>
                </a:moveTo>
                <a:lnTo>
                  <a:pt x="1502031" y="0"/>
                </a:lnTo>
                <a:lnTo>
                  <a:pt x="1502031" y="1576935"/>
                </a:lnTo>
                <a:lnTo>
                  <a:pt x="0" y="15769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alphaModFix amt="67000"/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3319375">
            <a:off x="11239355" y="6114529"/>
            <a:ext cx="605604" cy="605604"/>
          </a:xfrm>
          <a:custGeom>
            <a:avLst/>
            <a:gdLst/>
            <a:ahLst/>
            <a:cxnLst/>
            <a:rect l="l" t="t" r="r" b="b"/>
            <a:pathLst>
              <a:path w="605604" h="605604">
                <a:moveTo>
                  <a:pt x="0" y="0"/>
                </a:moveTo>
                <a:lnTo>
                  <a:pt x="605604" y="0"/>
                </a:lnTo>
                <a:lnTo>
                  <a:pt x="605604" y="605604"/>
                </a:lnTo>
                <a:lnTo>
                  <a:pt x="0" y="60560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 rot="7371058">
            <a:off x="12008113" y="2102483"/>
            <a:ext cx="556890" cy="556890"/>
          </a:xfrm>
          <a:custGeom>
            <a:avLst/>
            <a:gdLst/>
            <a:ahLst/>
            <a:cxnLst/>
            <a:rect l="l" t="t" r="r" b="b"/>
            <a:pathLst>
              <a:path w="556890" h="556890">
                <a:moveTo>
                  <a:pt x="0" y="0"/>
                </a:moveTo>
                <a:lnTo>
                  <a:pt x="556891" y="0"/>
                </a:lnTo>
                <a:lnTo>
                  <a:pt x="556891" y="556891"/>
                </a:lnTo>
                <a:lnTo>
                  <a:pt x="0" y="55689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14182014" y="3562974"/>
            <a:ext cx="2799298" cy="922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5"/>
              </a:lnSpc>
            </a:pPr>
            <a:r>
              <a:rPr lang="en-US" sz="3000" spc="12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GALACTIC PLANE</a:t>
            </a:r>
            <a:endParaRPr lang="en-US" sz="3000" spc="12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7640212" y="9704563"/>
            <a:ext cx="152797" cy="3949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80"/>
              </a:lnSpc>
              <a:spcBef>
                <a:spcPct val="0"/>
              </a:spcBef>
            </a:pPr>
            <a:r>
              <a:rPr lang="en-US" sz="3000" spc="103">
                <a:solidFill>
                  <a:srgbClr val="4D4841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2</a:t>
            </a:r>
            <a:endParaRPr lang="en-US" sz="3000" spc="103">
              <a:solidFill>
                <a:srgbClr val="4D4841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0">
            <a:off x="-4113806" y="-704809"/>
            <a:ext cx="22392281" cy="11231754"/>
            <a:chOff x="0" y="0"/>
            <a:chExt cx="29856374" cy="14975672"/>
          </a:xfrm>
        </p:grpSpPr>
        <p:sp>
          <p:nvSpPr>
            <p:cNvPr id="3" name="Freeform 3"/>
            <p:cNvSpPr/>
            <p:nvPr/>
          </p:nvSpPr>
          <p:spPr>
            <a:xfrm>
              <a:off x="0" y="739509"/>
              <a:ext cx="29856374" cy="14120214"/>
            </a:xfrm>
            <a:custGeom>
              <a:avLst/>
              <a:gdLst/>
              <a:ahLst/>
              <a:cxnLst/>
              <a:rect l="l" t="t" r="r" b="b"/>
              <a:pathLst>
                <a:path w="29856374" h="14120214">
                  <a:moveTo>
                    <a:pt x="0" y="0"/>
                  </a:moveTo>
                  <a:lnTo>
                    <a:pt x="29856374" y="0"/>
                  </a:lnTo>
                  <a:lnTo>
                    <a:pt x="29856374" y="14120214"/>
                  </a:lnTo>
                  <a:lnTo>
                    <a:pt x="0" y="1412021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34000"/>
              </a:blip>
              <a:stretch>
                <a:fillRect t="-25615" b="-25566"/>
              </a:stretch>
            </a:blipFill>
          </p:spPr>
        </p:sp>
        <p:sp>
          <p:nvSpPr>
            <p:cNvPr id="4" name="Freeform 4"/>
            <p:cNvSpPr/>
            <p:nvPr/>
          </p:nvSpPr>
          <p:spPr>
            <a:xfrm rot="-10800000">
              <a:off x="5360970" y="0"/>
              <a:ext cx="270885" cy="14975672"/>
            </a:xfrm>
            <a:custGeom>
              <a:avLst/>
              <a:gdLst/>
              <a:ahLst/>
              <a:cxnLst/>
              <a:rect l="l" t="t" r="r" b="b"/>
              <a:pathLst>
                <a:path w="270885" h="14975672">
                  <a:moveTo>
                    <a:pt x="0" y="0"/>
                  </a:moveTo>
                  <a:lnTo>
                    <a:pt x="270885" y="0"/>
                  </a:lnTo>
                  <a:lnTo>
                    <a:pt x="270885" y="14975672"/>
                  </a:lnTo>
                  <a:lnTo>
                    <a:pt x="0" y="149756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34000"/>
              </a:blip>
              <a:stretch>
                <a:fillRect l="-11273864" t="-37732" b="-9367"/>
              </a:stretch>
            </a:blipFill>
            <a:ln cap="sq">
              <a:noFill/>
              <a:prstDash val="solid"/>
              <a:miter/>
            </a:ln>
          </p:spPr>
        </p:sp>
      </p:grpSp>
      <p:sp>
        <p:nvSpPr>
          <p:cNvPr id="5" name="TextBox 5"/>
          <p:cNvSpPr txBox="1"/>
          <p:nvPr/>
        </p:nvSpPr>
        <p:spPr>
          <a:xfrm>
            <a:off x="2484455" y="4860624"/>
            <a:ext cx="13319090" cy="995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760"/>
              </a:lnSpc>
            </a:pPr>
            <a:r>
              <a:rPr lang="en-US" sz="8000" b="1" i="1" u="sng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Thank you!</a:t>
            </a:r>
            <a:endParaRPr lang="en-US" sz="8000" b="1" i="1" u="sng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681011" y="1562471"/>
            <a:ext cx="12440370" cy="7464222"/>
          </a:xfrm>
          <a:custGeom>
            <a:avLst/>
            <a:gdLst/>
            <a:ahLst/>
            <a:cxnLst/>
            <a:rect l="l" t="t" r="r" b="b"/>
            <a:pathLst>
              <a:path w="12440370" h="7464222">
                <a:moveTo>
                  <a:pt x="0" y="0"/>
                </a:moveTo>
                <a:lnTo>
                  <a:pt x="12440370" y="0"/>
                </a:lnTo>
                <a:lnTo>
                  <a:pt x="12440370" y="7464223"/>
                </a:lnTo>
                <a:lnTo>
                  <a:pt x="0" y="7464223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501507" y="8185914"/>
            <a:ext cx="2064081" cy="5975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60"/>
              </a:lnSpc>
              <a:spcBef>
                <a:spcPct val="0"/>
              </a:spcBef>
            </a:pPr>
            <a:r>
              <a:rPr lang="en-US" sz="3000">
                <a:solidFill>
                  <a:srgbClr val="474442"/>
                </a:solidFill>
                <a:latin typeface="Times New Roman" panose="02020603050405020304" charset="0"/>
                <a:ea typeface="CMU Serif" charset="0"/>
                <a:cs typeface="Arapey"/>
                <a:sym typeface="Arapey"/>
              </a:rPr>
              <a:t>[2009.08836]</a:t>
            </a:r>
            <a:endParaRPr lang="en-US" sz="3000">
              <a:solidFill>
                <a:srgbClr val="474442"/>
              </a:solidFill>
              <a:latin typeface="Times New Roman" panose="02020603050405020304" charset="0"/>
              <a:ea typeface="CMU Serif" charset="0"/>
              <a:cs typeface="Arapey"/>
              <a:sym typeface="Arapey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98d192c-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2095500"/>
            <a:ext cx="15715615" cy="5745480"/>
          </a:xfrm>
          <a:prstGeom prst="rect">
            <a:avLst/>
          </a:prstGeom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31eaf61-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165" y="2019300"/>
            <a:ext cx="17679670" cy="6626225"/>
          </a:xfrm>
          <a:prstGeom prst="rect">
            <a:avLst/>
          </a:prstGeom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28700" y="1336062"/>
            <a:ext cx="15560210" cy="7614876"/>
          </a:xfrm>
          <a:custGeom>
            <a:avLst/>
            <a:gdLst/>
            <a:ahLst/>
            <a:cxnLst/>
            <a:rect l="l" t="t" r="r" b="b"/>
            <a:pathLst>
              <a:path w="15560210" h="7614876">
                <a:moveTo>
                  <a:pt x="0" y="0"/>
                </a:moveTo>
                <a:lnTo>
                  <a:pt x="15560210" y="0"/>
                </a:lnTo>
                <a:lnTo>
                  <a:pt x="15560210" y="7614876"/>
                </a:lnTo>
                <a:lnTo>
                  <a:pt x="0" y="7614876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571500"/>
            <a:ext cx="9639935" cy="64865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05800" y="6743700"/>
            <a:ext cx="9850120" cy="3396615"/>
          </a:xfrm>
          <a:prstGeom prst="rect">
            <a:avLst/>
          </a:prstGeom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493371" y="3511881"/>
            <a:ext cx="11301259" cy="3263239"/>
          </a:xfrm>
          <a:custGeom>
            <a:avLst/>
            <a:gdLst/>
            <a:ahLst/>
            <a:cxnLst/>
            <a:rect l="l" t="t" r="r" b="b"/>
            <a:pathLst>
              <a:path w="11301259" h="3263239">
                <a:moveTo>
                  <a:pt x="0" y="0"/>
                </a:moveTo>
                <a:lnTo>
                  <a:pt x="11301258" y="0"/>
                </a:lnTo>
                <a:lnTo>
                  <a:pt x="11301258" y="3263238"/>
                </a:lnTo>
                <a:lnTo>
                  <a:pt x="0" y="3263238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72052" y="5527964"/>
            <a:ext cx="5057805" cy="2147934"/>
          </a:xfrm>
          <a:custGeom>
            <a:avLst/>
            <a:gdLst/>
            <a:ahLst/>
            <a:cxnLst/>
            <a:rect l="l" t="t" r="r" b="b"/>
            <a:pathLst>
              <a:path w="5057805" h="2147934">
                <a:moveTo>
                  <a:pt x="0" y="0"/>
                </a:moveTo>
                <a:lnTo>
                  <a:pt x="5057805" y="0"/>
                </a:lnTo>
                <a:lnTo>
                  <a:pt x="5057805" y="2147934"/>
                </a:lnTo>
                <a:lnTo>
                  <a:pt x="0" y="2147934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9848200" y="4927126"/>
            <a:ext cx="8103815" cy="3363083"/>
          </a:xfrm>
          <a:custGeom>
            <a:avLst/>
            <a:gdLst/>
            <a:ahLst/>
            <a:cxnLst/>
            <a:rect l="l" t="t" r="r" b="b"/>
            <a:pathLst>
              <a:path w="8103815" h="3363083">
                <a:moveTo>
                  <a:pt x="0" y="0"/>
                </a:moveTo>
                <a:lnTo>
                  <a:pt x="8103815" y="0"/>
                </a:lnTo>
                <a:lnTo>
                  <a:pt x="8103815" y="3363084"/>
                </a:lnTo>
                <a:lnTo>
                  <a:pt x="0" y="33630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4387892" y="2124960"/>
            <a:ext cx="9512215" cy="1367381"/>
          </a:xfrm>
          <a:custGeom>
            <a:avLst/>
            <a:gdLst/>
            <a:ahLst/>
            <a:cxnLst/>
            <a:rect l="l" t="t" r="r" b="b"/>
            <a:pathLst>
              <a:path w="9512215" h="1367381">
                <a:moveTo>
                  <a:pt x="0" y="0"/>
                </a:moveTo>
                <a:lnTo>
                  <a:pt x="9512216" y="0"/>
                </a:lnTo>
                <a:lnTo>
                  <a:pt x="9512216" y="1367381"/>
                </a:lnTo>
                <a:lnTo>
                  <a:pt x="0" y="13673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847853" y="4860451"/>
            <a:ext cx="6791193" cy="610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neutrino density matrix at detector: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041349" y="6021508"/>
            <a:ext cx="1102651" cy="610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0"/>
              </a:lnSpc>
              <a:spcBef>
                <a:spcPct val="0"/>
              </a:spcBef>
            </a:pPr>
            <a:r>
              <a:rPr lang="en-US" sz="3000">
                <a:solidFill>
                  <a:srgbClr val="000000"/>
                </a:solidFill>
                <a:latin typeface="Times New Roman" panose="02020603050405020304" charset="0"/>
                <a:ea typeface="CMU Serif" charset="0"/>
                <a:cs typeface="CMU Serif"/>
                <a:sym typeface="CMU Serif"/>
              </a:rPr>
              <a:t>where</a:t>
            </a:r>
            <a:endParaRPr lang="en-US" sz="3000">
              <a:solidFill>
                <a:srgbClr val="000000"/>
              </a:solidFill>
              <a:latin typeface="Times New Roman" panose="02020603050405020304" charset="0"/>
              <a:ea typeface="CMU Serif" charset="0"/>
              <a:cs typeface="CMU Serif"/>
              <a:sym typeface="CMU Serif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72811" y="2699017"/>
            <a:ext cx="16342378" cy="5413413"/>
          </a:xfrm>
          <a:custGeom>
            <a:avLst/>
            <a:gdLst/>
            <a:ahLst/>
            <a:cxnLst/>
            <a:rect l="l" t="t" r="r" b="b"/>
            <a:pathLst>
              <a:path w="16342378" h="5413413">
                <a:moveTo>
                  <a:pt x="0" y="0"/>
                </a:moveTo>
                <a:lnTo>
                  <a:pt x="16342378" y="0"/>
                </a:lnTo>
                <a:lnTo>
                  <a:pt x="16342378" y="5413412"/>
                </a:lnTo>
                <a:lnTo>
                  <a:pt x="0" y="5413412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A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287629" y="651357"/>
            <a:ext cx="9712742" cy="8984286"/>
          </a:xfrm>
          <a:custGeom>
            <a:avLst/>
            <a:gdLst/>
            <a:ahLst/>
            <a:cxnLst/>
            <a:rect l="l" t="t" r="r" b="b"/>
            <a:pathLst>
              <a:path w="9712742" h="8984286">
                <a:moveTo>
                  <a:pt x="0" y="0"/>
                </a:moveTo>
                <a:lnTo>
                  <a:pt x="9712742" y="0"/>
                </a:lnTo>
                <a:lnTo>
                  <a:pt x="9712742" y="8984286"/>
                </a:lnTo>
                <a:lnTo>
                  <a:pt x="0" y="8984286"/>
                </a:lnTo>
                <a:lnTo>
                  <a:pt x="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  <a:extLst>
      <a:ext uri="{D81B5157-A7B6-4480-A006-42BB1BC3E7BB}">
        <wpsdc:hlinkScheme xmlns:wpsdc="http://www.wps.cn/officeDocument/2017/drawingmlCustomData" underline="false"/>
      </a:ext>
    </a:extLst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  <a:extLst>
      <a:ext uri="{D81B5157-A7B6-4480-A006-42BB1BC3E7BB}">
        <wpsdc:hlinkScheme xmlns:wpsdc="http://www.wps.cn/officeDocument/2017/drawingmlCustomData" underline="false"/>
      </a:ext>
    </a:extLst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9314</Words>
  <Application>WPS Presentation</Application>
  <PresentationFormat>On-screen Show (4:3)</PresentationFormat>
  <Paragraphs>1019</Paragraphs>
  <Slides>103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103</vt:i4>
      </vt:variant>
    </vt:vector>
  </HeadingPairs>
  <TitlesOfParts>
    <vt:vector size="128" baseType="lpstr">
      <vt:lpstr>Arial</vt:lpstr>
      <vt:lpstr>SimSun</vt:lpstr>
      <vt:lpstr>Wingdings</vt:lpstr>
      <vt:lpstr>Times New Roman</vt:lpstr>
      <vt:lpstr>CMU Serif</vt:lpstr>
      <vt:lpstr>Comfortaa Light</vt:lpstr>
      <vt:lpstr>CMU Serif</vt:lpstr>
      <vt:lpstr>Bogart</vt:lpstr>
      <vt:lpstr>Microsoft YaHei</vt:lpstr>
      <vt:lpstr>Droid Sans Fallback</vt:lpstr>
      <vt:lpstr>Arial Unicode MS</vt:lpstr>
      <vt:lpstr>Calibri</vt:lpstr>
      <vt:lpstr>Trebuchet MS</vt:lpstr>
      <vt:lpstr>CMU Serif Italics</vt:lpstr>
      <vt:lpstr>Arapey Bold Italics</vt:lpstr>
      <vt:lpstr>Arapey</vt:lpstr>
      <vt:lpstr>Arapey Italics</vt:lpstr>
      <vt:lpstr>Arial</vt:lpstr>
      <vt:lpstr>Asana Math</vt:lpstr>
      <vt:lpstr>OpenSymbol</vt:lpstr>
      <vt:lpstr>AR PL UMing CN</vt:lpstr>
      <vt:lpstr>FoulisGreek</vt:lpstr>
      <vt:lpstr>DejaVu Math TeX Gyre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CPPC MEETING 2025</dc:title>
  <dc:creator/>
  <cp:lastModifiedBy>chiara</cp:lastModifiedBy>
  <cp:revision>7</cp:revision>
  <dcterms:created xsi:type="dcterms:W3CDTF">2026-02-22T09:44:58Z</dcterms:created>
  <dcterms:modified xsi:type="dcterms:W3CDTF">2026-02-22T09:44:58Z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1033-11.1.0.11723</vt:lpwstr>
  </property>
</Properties>
</file>