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9" r:id="rId3"/>
    <p:sldId id="260" r:id="rId4"/>
    <p:sldId id="261" r:id="rId5"/>
    <p:sldId id="262" r:id="rId6"/>
    <p:sldId id="286" r:id="rId7"/>
    <p:sldId id="263" r:id="rId8"/>
    <p:sldId id="264" r:id="rId9"/>
    <p:sldId id="283" r:id="rId10"/>
    <p:sldId id="282" r:id="rId11"/>
    <p:sldId id="281" r:id="rId12"/>
    <p:sldId id="280" r:id="rId13"/>
    <p:sldId id="265" r:id="rId14"/>
    <p:sldId id="284" r:id="rId15"/>
    <p:sldId id="285" r:id="rId16"/>
    <p:sldId id="266" r:id="rId17"/>
    <p:sldId id="278" r:id="rId18"/>
    <p:sldId id="267" r:id="rId19"/>
    <p:sldId id="268" r:id="rId20"/>
    <p:sldId id="269" r:id="rId21"/>
    <p:sldId id="270" r:id="rId22"/>
    <p:sldId id="295" r:id="rId23"/>
    <p:sldId id="271" r:id="rId24"/>
    <p:sldId id="272" r:id="rId25"/>
    <p:sldId id="273" r:id="rId26"/>
    <p:sldId id="274" r:id="rId27"/>
    <p:sldId id="275" r:id="rId28"/>
    <p:sldId id="276" r:id="rId29"/>
    <p:sldId id="294" r:id="rId30"/>
    <p:sldId id="277" r:id="rId31"/>
    <p:sldId id="287" r:id="rId32"/>
    <p:sldId id="288" r:id="rId33"/>
    <p:sldId id="290" r:id="rId34"/>
    <p:sldId id="291" r:id="rId35"/>
    <p:sldId id="292" r:id="rId36"/>
    <p:sldId id="293" r:id="rId37"/>
    <p:sldId id="289" r:id="rId38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49" autoAdjust="0"/>
    <p:restoredTop sz="94660"/>
  </p:normalViewPr>
  <p:slideViewPr>
    <p:cSldViewPr snapToGrid="0">
      <p:cViewPr varScale="1">
        <p:scale>
          <a:sx n="94" d="100"/>
          <a:sy n="94" d="100"/>
        </p:scale>
        <p:origin x="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0D070-2563-84BD-33A8-B2CAC34760B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23497-F0C7-C580-AE47-819A82859943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AE1B0-585F-78FD-0EFD-2EEEED8C86E9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CE163D-6507-A3B6-45D8-3C9436B9DC9A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959F20D-1CA7-4676-8AB9-3BC32D85C370}" type="slidenum">
              <a:t>‹#›</a:t>
            </a:fld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23199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D7B2E7-2650-8229-8DC2-D233D785F3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B8ED40-33C3-4E80-4763-3321365D5D5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550E258-89A0-FFED-20F1-B1AB201A5EB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F4BB-91D6-274D-EB6C-F30A810DD535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92CEC-91E3-3EC4-6C12-416E22A5A01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3FD910-9CB2-A76F-7FDC-E2248F40D9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5C0DCD84-6E8D-4589-98C0-A23EF9E73899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622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95ABC2-E171-71BD-2D96-71CBED87044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7AAD2F2-1D3B-4B53-BA01-2994E2E2FD3B}" type="slidenum">
              <a:t>1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5FACD4-4958-5335-730B-694897C478B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3EDA4C-4659-7064-B038-6C5323ED59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0F700-1AC4-885F-E8D9-79DDFE96F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EDB938-D4A1-5A22-0DD9-FD66EB0BC69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10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28F21C-1B72-6FE7-2250-611B888EEF6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F1E87-8A60-144D-D39A-1F40F3A8E9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003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DC3DE-8226-6C7C-DEA8-773E22657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D259D-C09B-955D-D54A-7C453E708CA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11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A50F38-0457-0D92-20A4-0878B0EE95E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C9E993-34A0-6168-8546-2996979C640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875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2FABC-55B2-61E5-4696-776528005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16860C-BC07-697E-4301-3CAE3358AB6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12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CA3134-9224-B846-07E8-36044C738CB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0A390C-60B6-0D33-DF60-71D7A19B789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341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5147D-A8EC-B8AC-8020-0CFFC4883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3058E-B284-16AC-126C-8F03BF29EC1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13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7CD2BB-55B3-28D7-6D6E-639DB756187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3B0030-FB16-076E-D5D8-55E92369714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362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00C56-766E-4F1A-32C2-9880D38F4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D68C8A-3A71-17E0-96FC-D86618CDB28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14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5CB2C3-E38B-E590-11EB-0D2B853CD72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A1E6AB-3CF9-3E63-2958-89753CAD1EF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79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FB01F-CBDE-5DA7-292A-44C499A06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F52A9-8432-F68A-B299-F6775B3C790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15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9E5B48-EFC0-E931-BC22-2D9E588F134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602323-E157-6F68-C058-9734992D2D5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563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1389B-A44B-DF6F-82EC-8504951A6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1D615B-BE0B-5049-D873-F2735E37DF0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16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7EA7A9-96A2-387F-0D94-14415440897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8EF23C-9110-1EC4-6D9C-45236E6248F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276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1E4CA-1993-3DC0-79AE-58B83FBEB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EDCFB-8D55-A0F9-A75D-9DCDDCDCF27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17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5CE9DB-631C-C9DE-14B3-9C420D150A4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C5A77B-5745-5D5A-1EC4-4678663B9D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7910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C825F-B8CD-C2B2-5810-20AAE2426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C7BB4-3D90-0191-27AF-97EA816D797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18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81EC84-5680-0550-9451-30E14C2F613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7D95DB-C477-F737-D0CB-0046FBCC58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786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8196-CC22-2339-5A26-00FF10AC6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BE887-908E-6D3B-9BD1-B0ECC0E5E33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19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7AB1C5-C3C3-7097-84B4-E801370B8AC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AFEBC6-8F46-70BF-B666-15D24C40887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8256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981DC-357B-FD71-E4A3-A6C42818B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B76B6-DA18-1A49-3664-6482C515C77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1D645D-57CC-9EFF-3DD2-C10B2F8D12F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126ACA-B266-1AD1-2482-C14F2777DC5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7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C7364-2678-F1FC-57D6-66173D7F8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AA5FE-38FB-CE40-992F-CECC1C69871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20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F48991-A071-9DC8-B2EE-02CEBAB7B49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67FFEE-A9F9-EF4A-A72C-B57F7B9042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449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E39C8-D791-1423-8064-E3F8D8686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02CC1-2760-DC20-D8D7-D589C527C80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21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199B9-1886-1EDC-F027-EDDED2ACEAF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ACD0FF-9A4B-25AC-D0CB-7B5B87BC57F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266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A6505-0EE1-7436-36F6-350E25DB6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236CF8-30DF-AF88-6AA1-54831F90160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22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6B5F14-70D4-DE3A-7823-BCA7AA841E3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CE27AE-8B7B-BAE5-11B8-A325A0CD27B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2283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8E1BC-A31C-FB08-5D88-C02944258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605C4-9BF3-36A3-2ECA-9407DB89CF8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23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802CED-9435-4033-BD5D-5C4966CE2A7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83B29A-64DA-8F4E-EEF8-0ECD20C5167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0515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10AB7-990A-46A9-8ABC-95F16A6FA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B8C78-8D80-89BE-2FDA-C78AC5A110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24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AEABF1-A4CC-2F98-0FC7-57CA47565AB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315BC5-1F06-BEA9-A073-FC09EEB81A3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64017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920EA-F39B-FD4C-8EB0-126E69E46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65E94-6AEB-9228-6862-F710A0F6403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25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A79B55-1359-1D40-27C2-BC2DFF566A3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EB1205-9158-0062-14BA-1D25DF5A936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2354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637D7-F710-D09A-F04D-2951391A3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3712B-764A-3C4C-236C-05D3179FDC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26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7BF9B1-85D9-67D6-C9B2-78D16B3E09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205538-8562-16EC-4A25-5F351E1B921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43097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754D7-7718-7D90-5B8B-5C13C1C48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ACA4A-C859-50AB-2A81-BF4C5FB6BC2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27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BBBF4C-F8B6-1B7F-3E39-AB4E268AF76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CEADAB-6C4C-D6FE-15A8-176D4C73FE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893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19FD0-751D-C432-FB58-ABE44E37F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C613F-EFAC-4355-E28C-CA76BA6AFAC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28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41388A-551D-432C-6140-720C9DC18D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8FFB78-A254-D52A-28B3-908F2109B83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9771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370F3-184D-3912-4A92-2D3BF7DE2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0067A-EB98-1D0E-6E3C-A684BE70A50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29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97DD1C-D705-B9D5-AADE-774E31BFAC2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00BA1E-7A03-F928-3001-6B3D1A61E1D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311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6F1AE-9FA4-47A2-AB3D-F911A1EF7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D8B379-B180-C4BA-4062-BA7C0ECC603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211FDD-CEDC-344B-E5FC-76BF88F4A4F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B27D9E-AA68-D641-6347-C0C0547C71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7011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8C3FA-4632-24DE-C598-D088C7B6D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AAF94-E140-4A28-344E-5A318993039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30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3B07A5-BB37-4B90-E662-3FB8544154B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9D4013-94D6-F83F-FD27-1C4B975655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32006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62D3E-AC20-1128-F013-3840B5A1C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03502-7047-A340-0059-404B534FDF3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31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2F840-928E-8799-8FFF-C08B9DBFAAA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48D03B-E5A6-4EDE-31F8-7270711E4D0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2190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64480-7D87-4135-F1BF-1CA5EFD2A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B4B3D-82E6-3922-6DBF-4173840FFE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32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C9A460-00C1-908E-5326-26BF64294BF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4F14D4-D1AE-C2AD-2919-A27E3E9DF3D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6708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A69C5-8266-13C0-866E-B5F9B1482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6C384-459B-5B98-F89B-9C78881D595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33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AACC3A-0DA9-666B-1BCA-5EB719CCC9F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8C633A-60E8-5A10-4628-B2DE723F1BF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16877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A0AA-6856-739A-7452-377BC00B1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5B553-E609-7DF4-146D-21410411AB2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34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01BFB6-F396-888B-4DEF-B12DCD6188B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90766C-64CC-1CAE-5423-AB892731021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39283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08437-9247-4DC2-7543-616733331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6BA39-D157-BC0B-7C60-E03C942A130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35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0DAED8-FFE2-3297-08DF-20A7EDFDC98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A40589-4913-37C6-0926-71035432658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4070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44822-0548-05F4-64E4-B469B6CDC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1DA26-57E9-D305-046B-53B57C46709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36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049911-72B0-BFAA-6C6C-08EFD63F113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D67948-F814-B7AC-319D-A57CA4FD2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1171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4F800-F3CA-6A20-6878-2BEEB3855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73583-76C7-8522-FD3B-207EABB470E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37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D7A9-A74E-1029-67AE-D553B5BA141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516116-1B09-25B2-BA11-F1DF6ADB9DF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4809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3E790-89A5-C1B2-F45B-3009B81F5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D5969-B79C-54DC-85D8-C0CFDA59188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4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925484-F804-53DD-013C-0ACF6533C29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1BED55-7121-CBF7-86EE-5F42B5B49DD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084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50BAA-D931-A908-21B8-D1C72CEC3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64E8E-E567-E14F-E1CB-2896E8BEFF0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5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24AE7D-1623-E45E-87FB-1EB48ADD2F4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1ED9F9-610B-C3CD-1C85-E99B2404281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212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6BDAC-C64B-FE37-BA5A-2DBEE5A6D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A1DD7-2020-9449-D86D-332C5295EC1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6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0445A4-33FD-49B4-858A-C7BEF1B2172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469435-C417-F7A5-B817-EB5EAAC52C4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4499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14063-B61C-6E59-52C8-4F8732FC2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8715C-A310-8FD4-3C0B-4E5476B7212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7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341CC7-3A54-0E80-8EE9-D79A9062334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116C09-3207-17F6-1CF0-37E087EDA6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5807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F013D-D4B5-4122-6540-D29C3FFD4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89D0A8-CD43-40B9-F3DE-96B13E1EAB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8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300753-6291-41B0-53B4-E25CED48B64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1F81C4-5BD3-1092-A594-F19BCFEDA93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442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CCAE5-70AD-2AD3-3D39-E2BAAA375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9D606-EEDE-F18A-7ED9-267B8538038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B779B5A-50C6-45C7-88F7-0966694B3432}" type="slidenum">
              <a:t>9</a:t>
            </a:fld>
            <a:endParaRPr lang="it-IT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965324-96A0-B1C0-39E6-3975E3629D3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9D453-18E3-6ABF-450E-B991E5B9928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288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D41F1-1251-FF19-4153-229CE3A59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62EF88-B376-97D1-A38D-634679BDE1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258C4-8CF9-7ADD-DB4C-002FF59AB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563FC-7ABF-0528-5C01-A6292A3C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192B4-BE71-435E-DF60-4C61BD692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33A7EF-CD01-416F-91D3-D60949B01352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0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E802C-1F5E-61E4-E367-82D60B2E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BDD39-A49C-56D7-F95C-7E06A7BBF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F238E-4EBC-A288-CCF4-4E9B3BD8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870F8-6C3C-BF60-4CCA-06B4B648B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AEB7D-811E-68B1-F7F2-7D5E64D7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7E0987E-11FC-4E0F-B676-A861D4834411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810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CA9AD6-B037-2321-B7A6-4259FF8ED6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DFE9-6E06-3D92-348F-7DFBE6AD4E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89878-F7DA-2F95-656D-D3F868F1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1D4F4-D688-677F-6485-378E8A28E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43362-4CA6-A092-32CF-6148B572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236ADB3-8674-49DD-A09C-DC982BB5C642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57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0426F-00E1-F472-FDD6-696A845A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0E44D-440D-A26C-722A-C8005963B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07D43-FB3E-546A-FF3D-EEF7ECB72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2EC5B-945A-F620-9B69-81CE07EA5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8058E-200D-F81B-6F60-288E722F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D2E915-F42E-4AB5-ACFF-B2ED6165C949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8199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75C5F-C450-105A-1BEF-DEAAF4F7B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606E9-4D61-B093-30EF-32DEF3C72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AAE00-AB47-0797-B5C2-D0B795D06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D5B82-1CCE-035F-8C54-CD026B44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4B06E-8A19-6374-5C14-0CE166E4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D0FB70-2880-43C5-8895-1539BD1B504E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51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4C02F-E58B-7BAF-9901-C9AF450D2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9AD5F-96EE-147C-5149-01D05E95C3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9C524-500C-9F63-0FC1-7057C58CD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20DA1-EF4D-96BC-C608-C6B5DF96C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8C5BE-04B3-1812-EFCB-CE2E2CE3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03317-2A61-83B9-668E-5DBE1C9F7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8D2A02-2190-47F6-9C88-2238338BEFAC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60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3000F-ACB9-042F-8689-E2E2E318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3DA24-1C5E-2EB6-3EFD-FACE665B6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171DD7-3E27-9E71-A486-63A9F3B1E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FC091A-1F5D-5EB3-3316-832B6892C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B1235D-C28C-0C9B-9F75-292641C05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F4EF75-EA68-4F5E-6E09-207625B16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56811-50A5-5C22-E8BD-9CD5DD38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784EE-3C24-B849-2811-0FF33DDB9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3944F0-2035-4608-9E6E-EFBA683A3DAB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0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38132-AC7F-54E3-E8B7-B4636EA28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DF9452-E6DF-08B2-7373-2D95B59C6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6FEFD2-90C8-F99C-D4DA-69C89B2B5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7E3D92-31CD-E02E-1C39-10F697583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B88F225-7282-4358-8377-17084144CBD3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055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789AD4-4A8A-3764-0449-0110DEDBD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2E74CC-6ACD-C392-CE66-BFE6E187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9D6EC-85A3-C1D9-A36B-074A81B4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B71BD-0583-43D1-88B5-BE7247ABAD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14932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7099-0AC1-D34D-BC50-9125F86B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F831F-254C-CC00-5D0A-9B0C2C92F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765E7-5F31-8CDF-6FF4-9112E8F929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B2F20-D5FA-6C3A-C362-E5C4AAA12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BA9BA-AC6B-205D-FCE6-00E77E73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61A23-B09D-EBF7-4599-44FA35533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6CC85E-0DEE-440E-951A-F84B45D91054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74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F5C8B-A8EC-5A3C-54BD-2B1A06A7D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ADF46-34A7-A198-3820-BD04EB046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6FD678-0097-B750-4767-889C792A4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89CE0-1DC4-A9AA-1257-C5616341B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2FBEC-D4D2-5997-1419-C3A94E330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B03A-7CA5-1652-4F8A-BB7EB323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88962D-2BC4-4A1D-A3E7-2D02409BABD1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33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28CDB1-0067-5686-AFE1-77349C7052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01AE2-5413-7D65-5794-D9C47DDE18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18ABD-8B9B-4A0D-9AF9-0E98C4D2CBE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7416E-085E-4198-8673-FC39C55A1AC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84FB9-9C59-663F-1DE9-18E1F433738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it-IT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6FAC3CF-25D6-4A2A-A2DA-7A3816B40E94}" type="slidenum"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it-IT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it-IT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hyperlink" Target="https://doi.org/10.1140/epjc/s10052-026-15318-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16/S0168-9002(00)01172-4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S0168-9002(00)01172-4" TargetMode="External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hyperlink" Target="https://doi.org/10.1140/epjc/s10052-026-15318-7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S0168-9002(00)01172-4" TargetMode="External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hyperlink" Target="https://doi.org/10.1140/epjc/s10052-026-15318-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6-15318-7" TargetMode="Externa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6-15318-7" TargetMode="Externa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6-15318-7" TargetMode="Externa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c/s10052-026-15318-7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hyperlink" Target="https://arxiv.org/pdf/2601.01435" TargetMode="Externa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4-13471-5" TargetMode="Externa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4-13471-5" TargetMode="Externa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hyperlink" Target="https://www.mec-co.com/en/product/electronic-substrate/sekiso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physletb.2024.138759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0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hyperlink" Target="https://doi.org/10.1140/epjc/s10052-024-13471-5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s://doi.org/10.1140/epjc/s10052-024-13471-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5.png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nssmic.2015.758177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140/epjc/s10052-026-15318-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6-15318-7" TargetMode="External"/><Relationship Id="rId5" Type="http://schemas.openxmlformats.org/officeDocument/2006/relationships/hyperlink" Target="https://doi.org/10.1016/S0168-9002(00)01172-4" TargetMode="Externa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9009C5-4D24-0657-044E-0B7AFC883B11}"/>
              </a:ext>
            </a:extLst>
          </p:cNvPr>
          <p:cNvSpPr txBox="1"/>
          <p:nvPr/>
        </p:nvSpPr>
        <p:spPr>
          <a:xfrm>
            <a:off x="1543648" y="1230923"/>
            <a:ext cx="6755866" cy="292261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lvl="0" algn="ctr" hangingPunct="0"/>
            <a:r>
              <a:rPr lang="en-US" sz="2600" b="1" dirty="0">
                <a:latin typeface="Latin Modern Roman Caps" pitchFamily="18"/>
              </a:rPr>
              <a:t>Space-charge saturation effect</a:t>
            </a:r>
          </a:p>
          <a:p>
            <a:pPr lvl="0" algn="ctr" hangingPunct="0"/>
            <a:r>
              <a:rPr lang="en-US" sz="2600" b="1" dirty="0">
                <a:latin typeface="Latin Modern Roman Caps" pitchFamily="18"/>
              </a:rPr>
              <a:t> and correction at high gain </a:t>
            </a:r>
          </a:p>
          <a:p>
            <a:pPr lvl="0" algn="ctr" hangingPunct="0"/>
            <a:r>
              <a:rPr lang="en-US" sz="2600" b="1" dirty="0">
                <a:latin typeface="Latin Modern Roman Caps" pitchFamily="18"/>
              </a:rPr>
              <a:t>in CYGNO GEM-based detectors</a:t>
            </a:r>
            <a:endParaRPr lang="it-IT" sz="2600" b="1" dirty="0">
              <a:latin typeface="Latin Modern Roman Caps" pitchFamily="18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700" b="1" i="0" u="none" strike="noStrike" kern="1200" cap="none" dirty="0">
              <a:ln>
                <a:noFill/>
              </a:ln>
              <a:latin typeface="Manjari Thin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700" b="1" i="0" u="none" strike="noStrike" kern="1200" cap="none" dirty="0">
              <a:ln>
                <a:noFill/>
              </a:ln>
              <a:latin typeface="Manjari Thin" pitchFamily="18"/>
              <a:ea typeface="Noto Sans CJK SC" pitchFamily="2"/>
              <a:cs typeface="Lohit Devanagari" pitchFamily="2"/>
            </a:endParaRPr>
          </a:p>
          <a:p>
            <a:pPr algn="ctr" hangingPunct="0">
              <a:lnSpc>
                <a:spcPct val="115000"/>
              </a:lnSpc>
            </a:pPr>
            <a:r>
              <a:rPr lang="it-IT" sz="1400" b="0" i="0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Giorgio </a:t>
            </a:r>
            <a:r>
              <a:rPr lang="it-IT" sz="1400" b="0" i="0" u="none" strike="noStrike" kern="1200" cap="none" dirty="0" err="1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Dho</a:t>
            </a:r>
            <a:r>
              <a:rPr lang="it-IT" sz="1400" b="0" i="0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 on </a:t>
            </a:r>
            <a:r>
              <a:rPr lang="it-IT" sz="1400" b="0" i="0" u="none" strike="noStrike" kern="1200" cap="none" dirty="0" err="1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behalf</a:t>
            </a:r>
            <a:r>
              <a:rPr lang="it-IT" sz="1400" b="0" i="0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 of</a:t>
            </a:r>
            <a:br>
              <a:rPr lang="it-IT" sz="1400" b="0" i="0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</a:br>
            <a:br>
              <a:rPr lang="it-IT" sz="1400" b="0" i="0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</a:b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Antonietti, Baracchini, Benussi, Bonali, Capoccia, Caponero, de Carvalho, Cavoto, Costa, Croce, Dané, Di Marco, D'Astolfo, D'Imperio, Fiorina,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Iacoangeli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, Islam,</a:t>
            </a:r>
          </a:p>
          <a:p>
            <a:pPr algn="ctr" hangingPunct="0">
              <a:lnSpc>
                <a:spcPct val="115000"/>
              </a:lnSpc>
            </a:pP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Jùnior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, Maccarrone, Mano, Gregorio, Marques, Mazzitelli, McLean, Messina, Meloni, Monteiro,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Nobrega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Pains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, Paoletti, Petrucci, Piacentini,</a:t>
            </a:r>
          </a:p>
          <a:p>
            <a:pPr algn="ctr" hangingPunct="0">
              <a:lnSpc>
                <a:spcPct val="115000"/>
              </a:lnSpc>
            </a:pP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Pierluigi, Pinci, Renga, Russo,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dos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 Santos, Saviano,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Scamporlino</a:t>
            </a:r>
            <a:r>
              <a:rPr lang="it-IT" sz="800">
                <a:latin typeface="TeX Gyre Bonum" pitchFamily="18"/>
                <a:ea typeface="Noto Sans CJK SC" pitchFamily="2"/>
                <a:cs typeface="Lohit Devanagari" pitchFamily="2"/>
              </a:rPr>
              <a:t>, 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Silva, </a:t>
            </a:r>
            <a:r>
              <a:rPr lang="it-IT" sz="800" dirty="0" err="1">
                <a:latin typeface="TeX Gyre Bonum" pitchFamily="18"/>
                <a:ea typeface="Noto Sans CJK SC" pitchFamily="2"/>
                <a:cs typeface="Lohit Devanagari" pitchFamily="2"/>
              </a:rPr>
              <a:t>Spooner</a:t>
            </a:r>
            <a:r>
              <a:rPr lang="it-IT" sz="800" dirty="0">
                <a:latin typeface="TeX Gyre Bonum" pitchFamily="18"/>
                <a:ea typeface="Noto Sans CJK SC" pitchFamily="2"/>
                <a:cs typeface="Lohit Devanagari" pitchFamily="2"/>
              </a:rPr>
              <a:t>, Tesauro, Tomassini, Tozzi</a:t>
            </a:r>
            <a:endParaRPr lang="it-IT" sz="800" b="0" i="0" u="none" strike="noStrike" kern="1200" cap="none" dirty="0">
              <a:ln>
                <a:noFill/>
              </a:ln>
              <a:latin typeface="TeX Gyre Bonum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400" b="0" i="0" u="none" strike="noStrike" kern="1200" cap="none" dirty="0">
              <a:ln>
                <a:noFill/>
              </a:ln>
              <a:latin typeface="TeX Gyre Bonum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1" u="none" strike="noStrike" kern="1200" cap="none" dirty="0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Istituto Nazionale di Fisica Nucleare (INFN-LNF), Frascati (RM),  </a:t>
            </a:r>
            <a:r>
              <a:rPr lang="it-IT" sz="1200" b="0" i="1" u="none" strike="noStrike" kern="1200" cap="none" dirty="0" err="1">
                <a:ln>
                  <a:noFill/>
                </a:ln>
                <a:latin typeface="TeX Gyre Bonum" pitchFamily="18"/>
                <a:ea typeface="Noto Sans CJK SC" pitchFamily="2"/>
                <a:cs typeface="Lohit Devanagari" pitchFamily="2"/>
              </a:rPr>
              <a:t>Italy</a:t>
            </a:r>
            <a:endParaRPr lang="it-IT" sz="1200" b="0" i="1" u="none" strike="noStrike" kern="1200" cap="none" dirty="0">
              <a:ln>
                <a:noFill/>
              </a:ln>
              <a:latin typeface="TeX Gyre Bonum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0D1EA-AA7C-D19A-6F7C-9D2DDB597C2C}"/>
              </a:ext>
            </a:extLst>
          </p:cNvPr>
          <p:cNvSpPr txBox="1"/>
          <p:nvPr/>
        </p:nvSpPr>
        <p:spPr>
          <a:xfrm>
            <a:off x="144000" y="5328000"/>
            <a:ext cx="10063309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1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 Dho, LNF  							                        </a:t>
            </a:r>
            <a:r>
              <a:rPr lang="it-IT" sz="1800" b="0" i="1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Feb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 23 2026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F6E16F-4330-352D-03E8-D4CD0629C0A1}"/>
              </a:ext>
            </a:extLst>
          </p:cNvPr>
          <p:cNvSpPr txBox="1"/>
          <p:nvPr/>
        </p:nvSpPr>
        <p:spPr>
          <a:xfrm>
            <a:off x="2052000" y="4241745"/>
            <a:ext cx="5976000" cy="5144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lvl="0" algn="ctr" hangingPunct="0"/>
            <a:r>
              <a:rPr lang="en-US" sz="1600" b="1" dirty="0"/>
              <a:t>CYGNUS workshop 2026</a:t>
            </a:r>
            <a:endParaRPr lang="it-IT" sz="1500" b="0" i="0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F43AE6-08D4-19DD-595C-BEBD375BF79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2220" y="58368"/>
            <a:ext cx="800967" cy="583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2B69D3-CFCF-8339-5DB2-AC4FDB44F08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88154" y="0"/>
            <a:ext cx="1152000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FA8B0F-669E-3FB2-3B55-2A24447FCDE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233433" y="33174"/>
            <a:ext cx="1235605" cy="528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80B431-4035-0CD6-C080-FA0F7F9C6A7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314744" y="1130227"/>
            <a:ext cx="1038484" cy="589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C2B85F-AA1C-F833-811F-D7C301ED3FB7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30302" y="1977860"/>
            <a:ext cx="458639" cy="568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30CA30-CEFA-70A8-BDC2-E8D234E3BDC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1181435" y="641397"/>
            <a:ext cx="1305103" cy="388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FE3208-10BB-9654-6EF8-18CF77500459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260763" y="1471954"/>
            <a:ext cx="797719" cy="439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9E50D9-AB36-19BE-44D7-BCEBD3DE1153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260763" y="702246"/>
            <a:ext cx="703879" cy="702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8EC20E-6962-0E68-C84C-8284F471B8E8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1376384" y="2119857"/>
            <a:ext cx="949701" cy="325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559B9D-F15C-39F3-C8C8-F997EA53F238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2091060" y="4522323"/>
            <a:ext cx="5897880" cy="942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EA23CF-56A3-1B25-A0F8-DC67C965ED4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749" y="-4709"/>
            <a:ext cx="2901876" cy="13973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7B17E-9686-96EB-9D23-05636A6D0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1E9F673-A902-44F9-A466-D5C905281765}"/>
              </a:ext>
            </a:extLst>
          </p:cNvPr>
          <p:cNvSpPr txBox="1"/>
          <p:nvPr/>
        </p:nvSpPr>
        <p:spPr>
          <a:xfrm>
            <a:off x="15181" y="532763"/>
            <a:ext cx="9670320" cy="19665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Start from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generation in GEM: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equation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First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order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linear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dependence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field of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coeff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Assume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shielded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by </a:t>
            </a:r>
            <a:r>
              <a:rPr lang="it-IT" sz="1400" i="1" dirty="0">
                <a:latin typeface="Manjari"/>
                <a:ea typeface="Noto Sans CJK SC" pitchFamily="2"/>
                <a:cs typeface="Lohit Devanagari" pitchFamily="2"/>
              </a:rPr>
              <a:t>n 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itself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1DB909-251A-7ED3-4C52-A5F631933724}"/>
              </a:ext>
            </a:extLst>
          </p:cNvPr>
          <p:cNvSpPr txBox="1"/>
          <p:nvPr/>
        </p:nvSpPr>
        <p:spPr>
          <a:xfrm>
            <a:off x="216000" y="36000"/>
            <a:ext cx="35966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B7BCAE3-CCFE-11EB-64D3-CBFF2F42CAAB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52F3549-30E3-C819-ACC2-E9537A171F41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3C5F80-9B97-44D3-49C0-46DA9DAC5635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C9AE873D-6EE7-92A4-4F2D-1FD9A9BF4748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5933F9B5-0378-0514-7538-0A806761FE52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7DEE5629-757A-9683-1497-9EF7BF343257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A4893F-5C33-2DE2-5CBA-D0C27C87F7E1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1E6D4A-F48D-7D92-325C-6AA963AC2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0" y="331094"/>
            <a:ext cx="1409897" cy="814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DE9E7C-E5FE-A584-59D9-38DBAE7EF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59" y="1283426"/>
            <a:ext cx="3300410" cy="6334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C46B0B-A5CF-17AE-218F-88D32D889E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85" y="2126434"/>
            <a:ext cx="2562225" cy="6096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4460CAD-A4C8-C7A3-345A-3569D746A2A5}"/>
              </a:ext>
            </a:extLst>
          </p:cNvPr>
          <p:cNvSpPr txBox="1"/>
          <p:nvPr/>
        </p:nvSpPr>
        <p:spPr>
          <a:xfrm>
            <a:off x="323640" y="1645339"/>
            <a:ext cx="4528446" cy="2490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 err="1"/>
              <a:t>Golovatyuk</a:t>
            </a:r>
            <a:r>
              <a:rPr lang="en-US" sz="1000" u="none" strike="noStrike" baseline="0" dirty="0">
                <a:latin typeface="Manjari"/>
              </a:rPr>
              <a:t> et al., NIM A, </a:t>
            </a:r>
            <a:r>
              <a:rPr lang="en-US" sz="1000" dirty="0">
                <a:hlinkClick r:id="rId6"/>
              </a:rPr>
              <a:t>https://doi.org/10.1016/S0168-9002(00)01172-4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0D0820C-F8A0-DF3B-09CE-D23E50591044}"/>
              </a:ext>
            </a:extLst>
          </p:cNvPr>
          <p:cNvCxnSpPr/>
          <p:nvPr/>
        </p:nvCxnSpPr>
        <p:spPr>
          <a:xfrm flipH="1">
            <a:off x="7504670" y="1769871"/>
            <a:ext cx="634314" cy="4790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99668AA-12E7-3171-49D4-E7B077B17A4C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7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669B03-BBF7-C41C-5BE5-F7109721F3A6}"/>
              </a:ext>
            </a:extLst>
          </p:cNvPr>
          <p:cNvGrpSpPr/>
          <p:nvPr/>
        </p:nvGrpSpPr>
        <p:grpSpPr>
          <a:xfrm>
            <a:off x="323640" y="395627"/>
            <a:ext cx="3384000" cy="21600"/>
            <a:chOff x="323640" y="491040"/>
            <a:chExt cx="2124000" cy="2160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91F27493-0DBF-27B9-AC55-97DC65AD5A6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B96C7B8B-9A2B-4B4F-9E3B-CE0FA57B0025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3" name="Straight Connector 12">
              <a:extLst>
                <a:ext uri="{FF2B5EF4-FFF2-40B4-BE49-F238E27FC236}">
                  <a16:creationId xmlns:a16="http://schemas.microsoft.com/office/drawing/2014/main" id="{2419CC82-A700-AC24-3E1F-B1591FFB4BF7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91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0C2D0-76F5-23EB-BE42-CD62E8A2A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5580437D-D18A-9705-660D-4FC4C9D9660E}"/>
              </a:ext>
            </a:extLst>
          </p:cNvPr>
          <p:cNvSpPr txBox="1"/>
          <p:nvPr/>
        </p:nvSpPr>
        <p:spPr>
          <a:xfrm>
            <a:off x="15181" y="532763"/>
            <a:ext cx="9670320" cy="275693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Start from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generation in GEM: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equation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First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order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linear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dependence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field of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coeff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Assume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shielded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by </a:t>
            </a:r>
            <a:r>
              <a:rPr lang="it-IT" sz="1400" i="1" dirty="0">
                <a:latin typeface="Manjari"/>
                <a:ea typeface="Noto Sans CJK SC" pitchFamily="2"/>
                <a:cs typeface="Lohit Devanagari" pitchFamily="2"/>
              </a:rPr>
              <a:t>n 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itself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Solve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equation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for 1 GEM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4B8D53-A86C-3AF6-BAC2-3038A2A30537}"/>
              </a:ext>
            </a:extLst>
          </p:cNvPr>
          <p:cNvSpPr txBox="1"/>
          <p:nvPr/>
        </p:nvSpPr>
        <p:spPr>
          <a:xfrm>
            <a:off x="216000" y="36000"/>
            <a:ext cx="35966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5F7F98B-184C-E049-1A33-E0BE395AEF50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9CE0D1-9B1F-F780-3AA2-B644B292308F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99F3B16-367F-71A6-8C47-AD6FF0C2B5C6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39F5DE72-560D-D370-D5B0-2CFAA6328992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274050C-47EE-0C9D-E2AE-FE5589FFA774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2CCD4555-AAE5-1B40-1684-11A9C8E79B00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104D8C-99E1-5AB6-2015-B4AE255ED5FF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197017-9ED5-F1EA-12C8-5918352A2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0" y="331094"/>
            <a:ext cx="1409897" cy="814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7ABAB7-2272-65B7-584E-DE3740B720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59" y="1283426"/>
            <a:ext cx="3300410" cy="6334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9A726F-D06B-E4C2-C1DD-B0FDA079D3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53" y="3201119"/>
            <a:ext cx="2995294" cy="9454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7A4C2F-39FD-60AE-F69B-3E317349D4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85" y="2126434"/>
            <a:ext cx="2562225" cy="609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534E55-6E7B-BFB3-0518-91630F6DB3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624" y="3579853"/>
            <a:ext cx="2185957" cy="5667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32C7EB5-42FC-F7A8-FAF8-6204FA80D707}"/>
              </a:ext>
            </a:extLst>
          </p:cNvPr>
          <p:cNvSpPr txBox="1"/>
          <p:nvPr/>
        </p:nvSpPr>
        <p:spPr>
          <a:xfrm>
            <a:off x="323640" y="1645339"/>
            <a:ext cx="4528446" cy="2490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 err="1"/>
              <a:t>Golovatyuk</a:t>
            </a:r>
            <a:r>
              <a:rPr lang="en-US" sz="1000" u="none" strike="noStrike" baseline="0" dirty="0">
                <a:latin typeface="Manjari"/>
              </a:rPr>
              <a:t> et al., NIM A, </a:t>
            </a:r>
            <a:r>
              <a:rPr lang="en-US" sz="1000" dirty="0">
                <a:hlinkClick r:id="rId8"/>
              </a:rPr>
              <a:t>https://doi.org/10.1016/S0168-9002(00)01172-4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A18710-676D-3DF5-940E-CB0E9EFBC23D}"/>
              </a:ext>
            </a:extLst>
          </p:cNvPr>
          <p:cNvSpPr txBox="1"/>
          <p:nvPr/>
        </p:nvSpPr>
        <p:spPr>
          <a:xfrm>
            <a:off x="7807619" y="3269780"/>
            <a:ext cx="2093720" cy="28073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it-IT" sz="120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U</a:t>
            </a:r>
            <a:r>
              <a:rPr lang="en-US" sz="120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nsaturated</a:t>
            </a:r>
            <a:r>
              <a:rPr lang="en-US" sz="120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Gain</a:t>
            </a:r>
            <a:endParaRPr lang="it-IT" sz="12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14043D-B3A4-148E-C718-448873938893}"/>
              </a:ext>
            </a:extLst>
          </p:cNvPr>
          <p:cNvCxnSpPr/>
          <p:nvPr/>
        </p:nvCxnSpPr>
        <p:spPr>
          <a:xfrm flipH="1">
            <a:off x="7504670" y="1769871"/>
            <a:ext cx="634314" cy="4790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19A471-6320-991D-611A-246CF2AD95DB}"/>
              </a:ext>
            </a:extLst>
          </p:cNvPr>
          <p:cNvCxnSpPr>
            <a:cxnSpLocks/>
          </p:cNvCxnSpPr>
          <p:nvPr/>
        </p:nvCxnSpPr>
        <p:spPr>
          <a:xfrm>
            <a:off x="2372497" y="3201119"/>
            <a:ext cx="494271" cy="3494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19555E6-C29C-AD18-426E-10DD986F0DF9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9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60A073-6F5B-D461-80E0-113657255B9C}"/>
              </a:ext>
            </a:extLst>
          </p:cNvPr>
          <p:cNvGrpSpPr/>
          <p:nvPr/>
        </p:nvGrpSpPr>
        <p:grpSpPr>
          <a:xfrm>
            <a:off x="323640" y="395627"/>
            <a:ext cx="3384000" cy="21600"/>
            <a:chOff x="323640" y="491040"/>
            <a:chExt cx="2124000" cy="2160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7BF6CFC2-4B66-2DAD-5895-E27FACCEE12D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DD0D23B2-24F3-A88D-231C-1968A8B91F01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DD65EEB5-F1FC-B82D-D391-CE155170C9B9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950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C893B-2807-AE93-303F-FF1FDF850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0718C76-93CD-29B2-36A0-18296C351F5C}"/>
              </a:ext>
            </a:extLst>
          </p:cNvPr>
          <p:cNvSpPr txBox="1"/>
          <p:nvPr/>
        </p:nvSpPr>
        <p:spPr>
          <a:xfrm>
            <a:off x="15181" y="532763"/>
            <a:ext cx="9670320" cy="275693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Start from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generation in GEM: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equation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First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order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linear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dependence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field of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coeff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Assume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shielded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by </a:t>
            </a:r>
            <a:r>
              <a:rPr lang="it-IT" sz="1400" i="1" dirty="0">
                <a:latin typeface="Manjari"/>
                <a:ea typeface="Noto Sans CJK SC" pitchFamily="2"/>
                <a:cs typeface="Lohit Devanagari" pitchFamily="2"/>
              </a:rPr>
              <a:t>n 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itself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Solve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equation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for 1 GEM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AE5E8B-DF19-E032-7F0F-FB5D86219E7C}"/>
              </a:ext>
            </a:extLst>
          </p:cNvPr>
          <p:cNvSpPr txBox="1"/>
          <p:nvPr/>
        </p:nvSpPr>
        <p:spPr>
          <a:xfrm>
            <a:off x="216000" y="36000"/>
            <a:ext cx="35966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C323D3A-FE99-3B60-512B-41D2FB1C6EDE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E0F4B81-1A01-5CAD-9D4A-F558A9D31F12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26F4122-F790-5352-81E4-3F4396B5A36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60B3FE3F-4E92-EC19-C347-FE1B6286C8BA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70C44FC-B4C5-C0DC-E772-B7628E987C6F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A6626124-FB2C-3947-894D-02C5C30CEC47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D5E531-415D-639B-A86B-0FC0A5D33F82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CAC08D-5147-C054-2019-6A67D7A32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0" y="331094"/>
            <a:ext cx="1409897" cy="814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D7DAA8-5819-E3B3-2D89-DAD4DFB07D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59" y="1283426"/>
            <a:ext cx="3300410" cy="6334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F16D46-5EE9-DB97-A622-411BA6B2C1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53" y="3201119"/>
            <a:ext cx="2995294" cy="9454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8E11F1-6DF9-2350-291E-E70056FDDF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85" y="2126434"/>
            <a:ext cx="2562225" cy="609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C2C2359-D8DC-89E2-7493-51D42B6755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624" y="3579853"/>
            <a:ext cx="2185957" cy="5667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5EED752-E93D-9186-F993-B112C7420BF0}"/>
              </a:ext>
            </a:extLst>
          </p:cNvPr>
          <p:cNvSpPr txBox="1"/>
          <p:nvPr/>
        </p:nvSpPr>
        <p:spPr>
          <a:xfrm>
            <a:off x="323640" y="1645339"/>
            <a:ext cx="4528446" cy="2490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 err="1"/>
              <a:t>Golovatyuk</a:t>
            </a:r>
            <a:r>
              <a:rPr lang="en-US" sz="1000" u="none" strike="noStrike" baseline="0" dirty="0">
                <a:latin typeface="Manjari"/>
              </a:rPr>
              <a:t> et al., NIM A, </a:t>
            </a:r>
            <a:r>
              <a:rPr lang="en-US" sz="1000" dirty="0">
                <a:hlinkClick r:id="rId8"/>
              </a:rPr>
              <a:t>https://doi.org/10.1016/S0168-9002(00)01172-4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9DB20-D06B-2061-C579-EF0C4BC03157}"/>
              </a:ext>
            </a:extLst>
          </p:cNvPr>
          <p:cNvSpPr txBox="1"/>
          <p:nvPr/>
        </p:nvSpPr>
        <p:spPr>
          <a:xfrm>
            <a:off x="7807619" y="3269780"/>
            <a:ext cx="2093720" cy="28073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it-IT" sz="120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U</a:t>
            </a:r>
            <a:r>
              <a:rPr lang="en-US" sz="120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nsaturated</a:t>
            </a:r>
            <a:r>
              <a:rPr lang="en-US" sz="120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Gain</a:t>
            </a:r>
            <a:endParaRPr lang="it-IT" sz="12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E8CE3EA-C355-5467-D77A-1E065BEAD97C}"/>
              </a:ext>
            </a:extLst>
          </p:cNvPr>
          <p:cNvCxnSpPr/>
          <p:nvPr/>
        </p:nvCxnSpPr>
        <p:spPr>
          <a:xfrm flipH="1">
            <a:off x="7504670" y="1769871"/>
            <a:ext cx="634314" cy="4790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EFF264E-B5D6-58AC-4364-9CCCC5197458}"/>
              </a:ext>
            </a:extLst>
          </p:cNvPr>
          <p:cNvCxnSpPr>
            <a:cxnSpLocks/>
          </p:cNvCxnSpPr>
          <p:nvPr/>
        </p:nvCxnSpPr>
        <p:spPr>
          <a:xfrm>
            <a:off x="2372497" y="3201119"/>
            <a:ext cx="494271" cy="3494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A5898A3-6741-1CAC-8FD1-AA1AC3FD81F0}"/>
              </a:ext>
            </a:extLst>
          </p:cNvPr>
          <p:cNvSpPr txBox="1"/>
          <p:nvPr/>
        </p:nvSpPr>
        <p:spPr>
          <a:xfrm>
            <a:off x="1351689" y="4603336"/>
            <a:ext cx="1784173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~ 0:  no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effect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CDBA33-1F34-782E-A15E-4BBB04302274}"/>
              </a:ext>
            </a:extLst>
          </p:cNvPr>
          <p:cNvSpPr txBox="1"/>
          <p:nvPr/>
        </p:nvSpPr>
        <p:spPr>
          <a:xfrm>
            <a:off x="6470809" y="4607106"/>
            <a:ext cx="1524681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~ 1:  no gain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9654A4-1C8D-2CC8-16FA-CA3733B6A1A8}"/>
              </a:ext>
            </a:extLst>
          </p:cNvPr>
          <p:cNvSpPr/>
          <p:nvPr/>
        </p:nvSpPr>
        <p:spPr>
          <a:xfrm>
            <a:off x="4246625" y="3673851"/>
            <a:ext cx="723685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A595E0D-6FD7-7DC4-93F6-F998A460ECEA}"/>
              </a:ext>
            </a:extLst>
          </p:cNvPr>
          <p:cNvCxnSpPr>
            <a:cxnSpLocks/>
            <a:stCxn id="36" idx="4"/>
            <a:endCxn id="34" idx="0"/>
          </p:cNvCxnSpPr>
          <p:nvPr/>
        </p:nvCxnSpPr>
        <p:spPr>
          <a:xfrm flipH="1">
            <a:off x="2243776" y="4160413"/>
            <a:ext cx="2364692" cy="442924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728294-3F30-FBD5-C482-B59128FBE004}"/>
              </a:ext>
            </a:extLst>
          </p:cNvPr>
          <p:cNvCxnSpPr>
            <a:cxnSpLocks/>
            <a:stCxn id="36" idx="4"/>
            <a:endCxn id="35" idx="0"/>
          </p:cNvCxnSpPr>
          <p:nvPr/>
        </p:nvCxnSpPr>
        <p:spPr>
          <a:xfrm>
            <a:off x="4608468" y="4160413"/>
            <a:ext cx="2624682" cy="446693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1D948A2-96D5-E991-72CF-C16D6A503F11}"/>
              </a:ext>
            </a:extLst>
          </p:cNvPr>
          <p:cNvSpPr txBox="1"/>
          <p:nvPr/>
        </p:nvSpPr>
        <p:spPr>
          <a:xfrm>
            <a:off x="3608801" y="4571573"/>
            <a:ext cx="1916131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0&lt;&lt; &amp;&amp; &lt;&lt;1: 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8E46351-0A96-103E-74EB-EBA309E961ED}"/>
              </a:ext>
            </a:extLst>
          </p:cNvPr>
          <p:cNvCxnSpPr>
            <a:cxnSpLocks/>
            <a:stCxn id="36" idx="4"/>
            <a:endCxn id="45" idx="0"/>
          </p:cNvCxnSpPr>
          <p:nvPr/>
        </p:nvCxnSpPr>
        <p:spPr>
          <a:xfrm flipH="1">
            <a:off x="4566867" y="4160413"/>
            <a:ext cx="41601" cy="411160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7ECF4CD-E861-EDE0-8786-44DE3225BD18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9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36C755B-5FC5-D080-F7B5-E714C61E535C}"/>
              </a:ext>
            </a:extLst>
          </p:cNvPr>
          <p:cNvGrpSpPr/>
          <p:nvPr/>
        </p:nvGrpSpPr>
        <p:grpSpPr>
          <a:xfrm>
            <a:off x="323640" y="395627"/>
            <a:ext cx="3384000" cy="21600"/>
            <a:chOff x="323640" y="491040"/>
            <a:chExt cx="2124000" cy="2160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E760C5C0-F9F2-78D5-189F-68FB4FC436B1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CFCA0426-3628-1ADE-6717-7CDFCAA6195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F481228A-6829-F37F-EBEE-2D0A49CA1BE6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0679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1F78C-DC27-8A36-0004-908F4A8CD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6B2F0FA-EA8F-2EF9-AD0C-D705093085DE}"/>
              </a:ext>
            </a:extLst>
          </p:cNvPr>
          <p:cNvSpPr txBox="1"/>
          <p:nvPr/>
        </p:nvSpPr>
        <p:spPr>
          <a:xfrm>
            <a:off x="15181" y="532763"/>
            <a:ext cx="9670320" cy="226801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 CYGNO, 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use 3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between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stage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there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extraction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collection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efficiency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b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All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accounted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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charge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density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reaching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GEM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holes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depends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on electron cloud size: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diffusion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</a:t>
            </a:r>
          </a:p>
          <a:p>
            <a:pPr marL="285750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Rewriting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previous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expression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: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D9AA03-2D4F-CB6A-C7B7-09F8BFDE8C57}"/>
              </a:ext>
            </a:extLst>
          </p:cNvPr>
          <p:cNvSpPr txBox="1"/>
          <p:nvPr/>
        </p:nvSpPr>
        <p:spPr>
          <a:xfrm>
            <a:off x="216000" y="36000"/>
            <a:ext cx="3830385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 II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829EDC-BE42-B6C6-9EE0-5D607967221B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1804F12-3291-EE1A-A008-0AD729A43B56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219C323-D7EB-DE23-24A3-09031DC62C8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A7F2F8E2-F489-245E-42B9-CB6D88DCCDA9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29C6AAB-9BCD-40AA-4403-913205861B5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AF1BED15-8A72-408F-F7D3-8E71F1E2B552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BD0E08-024E-C38B-C0A3-83F0575CA1DF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7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F51AD7-C538-6395-D45A-EB4C93F4DF61}"/>
              </a:ext>
            </a:extLst>
          </p:cNvPr>
          <p:cNvGrpSpPr/>
          <p:nvPr/>
        </p:nvGrpSpPr>
        <p:grpSpPr>
          <a:xfrm>
            <a:off x="1541340" y="2875660"/>
            <a:ext cx="6618002" cy="1081783"/>
            <a:chOff x="2260061" y="2636292"/>
            <a:chExt cx="8207743" cy="13416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2F5978-8B3C-CB23-AC34-650A142DC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061" y="2636292"/>
              <a:ext cx="1685339" cy="134164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E306612-AC6E-FDFC-ACDB-0039ABDA8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638" y="2636293"/>
              <a:ext cx="6497166" cy="1341642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07C9052-5982-D877-B2F5-50BFBB9300EA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5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4A4D47-6EB6-4F46-14D2-C7FF85F8AEA0}"/>
              </a:ext>
            </a:extLst>
          </p:cNvPr>
          <p:cNvGrpSpPr/>
          <p:nvPr/>
        </p:nvGrpSpPr>
        <p:grpSpPr>
          <a:xfrm>
            <a:off x="323640" y="395627"/>
            <a:ext cx="3636000" cy="21600"/>
            <a:chOff x="323640" y="491040"/>
            <a:chExt cx="2124000" cy="21600"/>
          </a:xfrm>
        </p:grpSpPr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E72D68C9-F5F2-1BCB-9429-789B9A6DB8F6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3" name="Straight Connector 12">
              <a:extLst>
                <a:ext uri="{FF2B5EF4-FFF2-40B4-BE49-F238E27FC236}">
                  <a16:creationId xmlns:a16="http://schemas.microsoft.com/office/drawing/2014/main" id="{9245D54F-B265-B8C6-9595-F904766F804D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4ED39D6C-DFBE-8910-72D6-8284BD4A6F3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533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3EC16-02EA-A766-73A6-1E48F1BE3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2E07A24-28DF-5AE6-AF16-29706E2D08C9}"/>
              </a:ext>
            </a:extLst>
          </p:cNvPr>
          <p:cNvSpPr txBox="1"/>
          <p:nvPr/>
        </p:nvSpPr>
        <p:spPr>
          <a:xfrm>
            <a:off x="15181" y="532763"/>
            <a:ext cx="9670320" cy="226801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 CYGNO, 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use 3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between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stage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there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extraction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collection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efficiency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b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All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accounted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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charge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density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reaching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GEM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holes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depends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on electron cloud size: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diffusion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</a:t>
            </a:r>
          </a:p>
          <a:p>
            <a:pPr marL="285750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Rewriting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previous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expression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in 4: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4DAB9F-2931-4445-3FBB-7BD6C18F382E}"/>
              </a:ext>
            </a:extLst>
          </p:cNvPr>
          <p:cNvSpPr txBox="1"/>
          <p:nvPr/>
        </p:nvSpPr>
        <p:spPr>
          <a:xfrm>
            <a:off x="216000" y="36000"/>
            <a:ext cx="3830385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 II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1023FA3-32B8-EF96-D35F-AEAF79E8C2D6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FFF1C82-9E9C-AB87-71B0-D40448D90EB4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2B8310F-7FF5-FDA8-899A-C23EDA72E1B8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14B5DEF-7D72-BE91-4B30-763013A12822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A5029AD-08BF-9AD4-CAD4-FA12B4C56CBF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16F9B28E-C914-46B9-2725-71C2113BED10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F102FF-70CA-35FA-64A1-5B6E68F3F7C2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7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5386A2-AAE0-0F2B-1C12-5E7492223A7A}"/>
              </a:ext>
            </a:extLst>
          </p:cNvPr>
          <p:cNvGrpSpPr/>
          <p:nvPr/>
        </p:nvGrpSpPr>
        <p:grpSpPr>
          <a:xfrm>
            <a:off x="1541340" y="2875660"/>
            <a:ext cx="6618002" cy="1081783"/>
            <a:chOff x="2260061" y="2636292"/>
            <a:chExt cx="8207743" cy="13416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C13BD7-EE89-F5B7-98A3-6016DA0AC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061" y="2636292"/>
              <a:ext cx="1685339" cy="134164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255D758-30CE-E77B-7D81-993F196C9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638" y="2636293"/>
              <a:ext cx="6497166" cy="1341642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0835807-6B33-2051-01E5-43332122B77F}"/>
              </a:ext>
            </a:extLst>
          </p:cNvPr>
          <p:cNvSpPr txBox="1"/>
          <p:nvPr/>
        </p:nvSpPr>
        <p:spPr>
          <a:xfrm>
            <a:off x="5641927" y="4162599"/>
            <a:ext cx="2327202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Townsend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coefficient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el-GR" sz="1200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α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8EB5CF3-5E40-9CE7-943E-42665319D45E}"/>
              </a:ext>
            </a:extLst>
          </p:cNvPr>
          <p:cNvSpPr/>
          <p:nvPr/>
        </p:nvSpPr>
        <p:spPr>
          <a:xfrm>
            <a:off x="4106579" y="3443189"/>
            <a:ext cx="318351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D09525-08E5-F99C-371A-72B27EF250E1}"/>
              </a:ext>
            </a:extLst>
          </p:cNvPr>
          <p:cNvCxnSpPr>
            <a:cxnSpLocks/>
            <a:stCxn id="20" idx="4"/>
            <a:endCxn id="31" idx="0"/>
          </p:cNvCxnSpPr>
          <p:nvPr/>
        </p:nvCxnSpPr>
        <p:spPr>
          <a:xfrm flipH="1">
            <a:off x="1813501" y="3900461"/>
            <a:ext cx="2039928" cy="235678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C5452E-9417-DA96-7252-5041339A53BC}"/>
              </a:ext>
            </a:extLst>
          </p:cNvPr>
          <p:cNvCxnSpPr>
            <a:cxnSpLocks/>
            <a:stCxn id="43" idx="5"/>
            <a:endCxn id="13" idx="0"/>
          </p:cNvCxnSpPr>
          <p:nvPr/>
        </p:nvCxnSpPr>
        <p:spPr>
          <a:xfrm>
            <a:off x="5236907" y="3830397"/>
            <a:ext cx="1568621" cy="332202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296B91-5BBA-2FE7-64BF-402A0DCCE758}"/>
              </a:ext>
            </a:extLst>
          </p:cNvPr>
          <p:cNvSpPr txBox="1"/>
          <p:nvPr/>
        </p:nvSpPr>
        <p:spPr>
          <a:xfrm>
            <a:off x="3367397" y="4167577"/>
            <a:ext cx="191613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geometrical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and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733021-667D-5B0D-8235-3A8E56267197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>
          <a:xfrm>
            <a:off x="4265755" y="3929751"/>
            <a:ext cx="59708" cy="237826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1CD05B4C-AD54-E14B-CC79-9BBFD515CC1E}"/>
              </a:ext>
            </a:extLst>
          </p:cNvPr>
          <p:cNvSpPr/>
          <p:nvPr/>
        </p:nvSpPr>
        <p:spPr>
          <a:xfrm>
            <a:off x="3704341" y="3413899"/>
            <a:ext cx="298176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A258741-3CEF-3F7D-FD7E-5EA2A6EE8CAD}"/>
              </a:ext>
            </a:extLst>
          </p:cNvPr>
          <p:cNvSpPr/>
          <p:nvPr/>
        </p:nvSpPr>
        <p:spPr>
          <a:xfrm>
            <a:off x="7018638" y="3456400"/>
            <a:ext cx="576353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852F582-FE52-6493-7AB5-A3167B07C017}"/>
              </a:ext>
            </a:extLst>
          </p:cNvPr>
          <p:cNvSpPr/>
          <p:nvPr/>
        </p:nvSpPr>
        <p:spPr>
          <a:xfrm>
            <a:off x="5407706" y="2933277"/>
            <a:ext cx="495330" cy="486562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5B4F050-C34D-644B-52A5-144DEA6F34B0}"/>
              </a:ext>
            </a:extLst>
          </p:cNvPr>
          <p:cNvSpPr txBox="1"/>
          <p:nvPr/>
        </p:nvSpPr>
        <p:spPr>
          <a:xfrm>
            <a:off x="855435" y="4136139"/>
            <a:ext cx="1916131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total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efficiency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4E3082-F1CC-A8E4-7B31-DB21AD795CA1}"/>
              </a:ext>
            </a:extLst>
          </p:cNvPr>
          <p:cNvSpPr txBox="1"/>
          <p:nvPr/>
        </p:nvSpPr>
        <p:spPr>
          <a:xfrm>
            <a:off x="8145279" y="2148617"/>
            <a:ext cx="152468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Measurable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Diffusion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coefficient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02BC06-CCFE-0792-ADD3-5624983E1A15}"/>
              </a:ext>
            </a:extLst>
          </p:cNvPr>
          <p:cNvSpPr txBox="1"/>
          <p:nvPr/>
        </p:nvSpPr>
        <p:spPr>
          <a:xfrm>
            <a:off x="8343268" y="3261909"/>
            <a:ext cx="1524681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V</a:t>
            </a:r>
            <a:r>
              <a:rPr lang="it-IT" sz="1200" baseline="-25000" dirty="0">
                <a:latin typeface="Manjari"/>
                <a:ea typeface="Noto Sans CJK SC" pitchFamily="2"/>
                <a:cs typeface="Lohit Devanagari" pitchFamily="2"/>
              </a:rPr>
              <a:t>0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8A755F-CFD5-4F65-EC6D-85009B64077F}"/>
              </a:ext>
            </a:extLst>
          </p:cNvPr>
          <p:cNvCxnSpPr>
            <a:cxnSpLocks/>
            <a:stCxn id="22" idx="6"/>
            <a:endCxn id="33" idx="1"/>
          </p:cNvCxnSpPr>
          <p:nvPr/>
        </p:nvCxnSpPr>
        <p:spPr>
          <a:xfrm flipV="1">
            <a:off x="7594991" y="3433729"/>
            <a:ext cx="748277" cy="265952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A3F4C085-60E3-BE65-85B1-D79E9360FF28}"/>
              </a:ext>
            </a:extLst>
          </p:cNvPr>
          <p:cNvSpPr/>
          <p:nvPr/>
        </p:nvSpPr>
        <p:spPr>
          <a:xfrm>
            <a:off x="4965177" y="3415090"/>
            <a:ext cx="318351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D21FA29-672A-FA18-F8D6-FF35C1A89C4D}"/>
              </a:ext>
            </a:extLst>
          </p:cNvPr>
          <p:cNvCxnSpPr>
            <a:cxnSpLocks/>
            <a:stCxn id="23" idx="7"/>
            <a:endCxn id="32" idx="1"/>
          </p:cNvCxnSpPr>
          <p:nvPr/>
        </p:nvCxnSpPr>
        <p:spPr>
          <a:xfrm flipV="1">
            <a:off x="5830497" y="2461342"/>
            <a:ext cx="2314782" cy="54319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C0F833A-3373-65B2-5B40-4F19FFB2052D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5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8428F9D-2B7B-37B8-FBE6-3E23F0845192}"/>
              </a:ext>
            </a:extLst>
          </p:cNvPr>
          <p:cNvGrpSpPr/>
          <p:nvPr/>
        </p:nvGrpSpPr>
        <p:grpSpPr>
          <a:xfrm>
            <a:off x="323640" y="395627"/>
            <a:ext cx="3636000" cy="21600"/>
            <a:chOff x="323640" y="491040"/>
            <a:chExt cx="2124000" cy="21600"/>
          </a:xfrm>
        </p:grpSpPr>
        <p:sp>
          <p:nvSpPr>
            <p:cNvPr id="37" name="Straight Connector 36">
              <a:extLst>
                <a:ext uri="{FF2B5EF4-FFF2-40B4-BE49-F238E27FC236}">
                  <a16:creationId xmlns:a16="http://schemas.microsoft.com/office/drawing/2014/main" id="{1D416CE6-EE04-58AB-CBA5-8CA9B65FD128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8" name="Straight Connector 37">
              <a:extLst>
                <a:ext uri="{FF2B5EF4-FFF2-40B4-BE49-F238E27FC236}">
                  <a16:creationId xmlns:a16="http://schemas.microsoft.com/office/drawing/2014/main" id="{3CB87277-F094-1109-BF59-5C0FCCCE74FC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9" name="Straight Connector 38">
              <a:extLst>
                <a:ext uri="{FF2B5EF4-FFF2-40B4-BE49-F238E27FC236}">
                  <a16:creationId xmlns:a16="http://schemas.microsoft.com/office/drawing/2014/main" id="{6876B80F-4FE8-FEA5-1FE9-2137EEAC8DD8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9682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8BA16-D2D3-8930-EEE1-1CA0FE787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E935488-9A77-55E7-8680-5C6324EE220C}"/>
              </a:ext>
            </a:extLst>
          </p:cNvPr>
          <p:cNvSpPr txBox="1"/>
          <p:nvPr/>
        </p:nvSpPr>
        <p:spPr>
          <a:xfrm>
            <a:off x="15181" y="532763"/>
            <a:ext cx="9670320" cy="226801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 CYGNO, 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use 3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between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stage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there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extraction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collection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efficiency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b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All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accounted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</a:t>
            </a:r>
          </a:p>
          <a:p>
            <a:pPr marL="1200150" lvl="2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charge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density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reaching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GEM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holes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depends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on electron cloud size: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diffusion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</a:t>
            </a:r>
          </a:p>
          <a:p>
            <a:pPr marL="285750" indent="-285750" hangingPunct="0">
              <a:lnSpc>
                <a:spcPct val="150000"/>
              </a:lnSpc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Rewriting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previous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expression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  <a:sym typeface="Symbol" panose="05050102010706020507" pitchFamily="18" charset="2"/>
              </a:rPr>
              <a:t>: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C74955-DCB7-B562-3BD0-7CA4BCA01BAD}"/>
              </a:ext>
            </a:extLst>
          </p:cNvPr>
          <p:cNvSpPr txBox="1"/>
          <p:nvPr/>
        </p:nvSpPr>
        <p:spPr>
          <a:xfrm>
            <a:off x="216000" y="36000"/>
            <a:ext cx="3830385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 II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61B0278-1EB9-8651-4ECE-C113FAFF5FEE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F8D660E-D335-D3DE-CC47-5B0C7075CC93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66ACB0-7201-192C-7928-D35E3282C62A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C3A8EEB9-8C08-2F1C-72BE-BB26E173017F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3060A811-7235-6F07-F5BC-344D7312C32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328F7326-4198-3ED9-D979-57E801359EC8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08C09F-02E2-20C4-A304-145CB1D9899C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7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108DFC-BA11-F4A1-BAD3-6831441FF467}"/>
              </a:ext>
            </a:extLst>
          </p:cNvPr>
          <p:cNvGrpSpPr/>
          <p:nvPr/>
        </p:nvGrpSpPr>
        <p:grpSpPr>
          <a:xfrm>
            <a:off x="1541340" y="2875660"/>
            <a:ext cx="6618002" cy="1081783"/>
            <a:chOff x="2260061" y="2636292"/>
            <a:chExt cx="8207743" cy="13416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C71ED2-ED00-8686-B9DE-BC8086534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061" y="2636292"/>
              <a:ext cx="1685339" cy="134164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EC9675F-1038-D232-975D-65C500DA7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0638" y="2636293"/>
              <a:ext cx="6497166" cy="1341642"/>
            </a:xfrm>
            <a:prstGeom prst="rect">
              <a:avLst/>
            </a:prstGeom>
          </p:spPr>
        </p:pic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20E8812D-7E7E-6F55-664E-258813572977}"/>
              </a:ext>
            </a:extLst>
          </p:cNvPr>
          <p:cNvSpPr/>
          <p:nvPr/>
        </p:nvSpPr>
        <p:spPr>
          <a:xfrm>
            <a:off x="4106579" y="3443189"/>
            <a:ext cx="318351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512DEA0-FD19-38AB-AFDE-E3834F2503C9}"/>
              </a:ext>
            </a:extLst>
          </p:cNvPr>
          <p:cNvCxnSpPr>
            <a:cxnSpLocks/>
            <a:stCxn id="20" idx="4"/>
            <a:endCxn id="31" idx="0"/>
          </p:cNvCxnSpPr>
          <p:nvPr/>
        </p:nvCxnSpPr>
        <p:spPr>
          <a:xfrm flipH="1">
            <a:off x="1813501" y="3900461"/>
            <a:ext cx="2039928" cy="235678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AE331E-290A-5AC4-993D-9EAEE34EFFEF}"/>
              </a:ext>
            </a:extLst>
          </p:cNvPr>
          <p:cNvCxnSpPr>
            <a:cxnSpLocks/>
            <a:stCxn id="43" idx="5"/>
          </p:cNvCxnSpPr>
          <p:nvPr/>
        </p:nvCxnSpPr>
        <p:spPr>
          <a:xfrm>
            <a:off x="5236907" y="3830397"/>
            <a:ext cx="1568621" cy="332202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2BDD732-8ABB-B17E-B8AB-C55F6E50F4BB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4265755" y="3929751"/>
            <a:ext cx="59708" cy="237826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E1E0DED-98F4-2C49-2873-65A3C84E270B}"/>
              </a:ext>
            </a:extLst>
          </p:cNvPr>
          <p:cNvSpPr/>
          <p:nvPr/>
        </p:nvSpPr>
        <p:spPr>
          <a:xfrm>
            <a:off x="3704341" y="3413899"/>
            <a:ext cx="298176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33E1E72-F1A6-8C65-0DC2-ACAD1090C9C8}"/>
              </a:ext>
            </a:extLst>
          </p:cNvPr>
          <p:cNvSpPr/>
          <p:nvPr/>
        </p:nvSpPr>
        <p:spPr>
          <a:xfrm>
            <a:off x="7018638" y="3456400"/>
            <a:ext cx="576353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C1FE3D2-B42A-185B-FDD9-FF7B93787D42}"/>
              </a:ext>
            </a:extLst>
          </p:cNvPr>
          <p:cNvSpPr/>
          <p:nvPr/>
        </p:nvSpPr>
        <p:spPr>
          <a:xfrm>
            <a:off x="5407706" y="2933277"/>
            <a:ext cx="495330" cy="486562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9472D7-E7C7-86CF-A5E8-7835B1C84505}"/>
              </a:ext>
            </a:extLst>
          </p:cNvPr>
          <p:cNvSpPr txBox="1"/>
          <p:nvPr/>
        </p:nvSpPr>
        <p:spPr>
          <a:xfrm>
            <a:off x="855435" y="4136139"/>
            <a:ext cx="1916131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total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efficiency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1A8061-8272-1869-4F94-36F085872333}"/>
              </a:ext>
            </a:extLst>
          </p:cNvPr>
          <p:cNvSpPr txBox="1"/>
          <p:nvPr/>
        </p:nvSpPr>
        <p:spPr>
          <a:xfrm>
            <a:off x="8145279" y="2148617"/>
            <a:ext cx="152468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Measurable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Diffusion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coefficient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D69FEC-AAFA-226A-B696-2D562EC06FC7}"/>
              </a:ext>
            </a:extLst>
          </p:cNvPr>
          <p:cNvSpPr txBox="1"/>
          <p:nvPr/>
        </p:nvSpPr>
        <p:spPr>
          <a:xfrm>
            <a:off x="8343268" y="3261909"/>
            <a:ext cx="1524681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V</a:t>
            </a:r>
            <a:r>
              <a:rPr lang="it-IT" sz="1200" baseline="-25000" dirty="0">
                <a:latin typeface="Manjari"/>
                <a:ea typeface="Noto Sans CJK SC" pitchFamily="2"/>
                <a:cs typeface="Lohit Devanagari" pitchFamily="2"/>
              </a:rPr>
              <a:t>0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8D37CD-12FE-817C-8047-0CC308D8602A}"/>
              </a:ext>
            </a:extLst>
          </p:cNvPr>
          <p:cNvCxnSpPr>
            <a:cxnSpLocks/>
            <a:stCxn id="22" idx="6"/>
            <a:endCxn id="33" idx="1"/>
          </p:cNvCxnSpPr>
          <p:nvPr/>
        </p:nvCxnSpPr>
        <p:spPr>
          <a:xfrm flipV="1">
            <a:off x="7594991" y="3433729"/>
            <a:ext cx="748277" cy="265952"/>
          </a:xfrm>
          <a:prstGeom prst="straightConnector1">
            <a:avLst/>
          </a:prstGeom>
          <a:ln w="25400">
            <a:solidFill>
              <a:srgbClr val="A72F2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8F9E05B8-C871-39A6-5A94-417DF83E346F}"/>
              </a:ext>
            </a:extLst>
          </p:cNvPr>
          <p:cNvSpPr/>
          <p:nvPr/>
        </p:nvSpPr>
        <p:spPr>
          <a:xfrm>
            <a:off x="4965177" y="3415090"/>
            <a:ext cx="318351" cy="486562"/>
          </a:xfrm>
          <a:prstGeom prst="ellipse">
            <a:avLst/>
          </a:prstGeom>
          <a:noFill/>
          <a:ln w="28575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E1C5FE6-B3DE-AC51-9F09-88DA7D7DAEEF}"/>
              </a:ext>
            </a:extLst>
          </p:cNvPr>
          <p:cNvSpPr txBox="1"/>
          <p:nvPr/>
        </p:nvSpPr>
        <p:spPr>
          <a:xfrm>
            <a:off x="7900055" y="4416630"/>
            <a:ext cx="1524681" cy="104319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Can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measure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/test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?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923904-BEF1-1374-21D1-04E457ADDFE3}"/>
              </a:ext>
            </a:extLst>
          </p:cNvPr>
          <p:cNvCxnSpPr>
            <a:cxnSpLocks/>
            <a:stCxn id="23" idx="7"/>
            <a:endCxn id="32" idx="1"/>
          </p:cNvCxnSpPr>
          <p:nvPr/>
        </p:nvCxnSpPr>
        <p:spPr>
          <a:xfrm flipV="1">
            <a:off x="5830497" y="2461342"/>
            <a:ext cx="2314782" cy="543190"/>
          </a:xfrm>
          <a:prstGeom prst="straightConnector1">
            <a:avLst/>
          </a:prstGeom>
          <a:ln w="254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72DDCB6-3640-2993-628C-67E88E3693E1}"/>
              </a:ext>
            </a:extLst>
          </p:cNvPr>
          <p:cNvSpPr txBox="1"/>
          <p:nvPr/>
        </p:nvSpPr>
        <p:spPr>
          <a:xfrm>
            <a:off x="3367397" y="4167577"/>
            <a:ext cx="191613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geometrical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and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76F305-D4E3-BB97-B1DA-09322A79F5A6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5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0A0580-BD6D-09AC-954A-74E834295A8F}"/>
              </a:ext>
            </a:extLst>
          </p:cNvPr>
          <p:cNvGrpSpPr/>
          <p:nvPr/>
        </p:nvGrpSpPr>
        <p:grpSpPr>
          <a:xfrm>
            <a:off x="323640" y="395627"/>
            <a:ext cx="3636000" cy="21600"/>
            <a:chOff x="323640" y="491040"/>
            <a:chExt cx="2124000" cy="21600"/>
          </a:xfrm>
        </p:grpSpPr>
        <p:sp>
          <p:nvSpPr>
            <p:cNvPr id="18" name="Straight Connector 17">
              <a:extLst>
                <a:ext uri="{FF2B5EF4-FFF2-40B4-BE49-F238E27FC236}">
                  <a16:creationId xmlns:a16="http://schemas.microsoft.com/office/drawing/2014/main" id="{AE34A63A-4D72-F016-A3B3-2BFDCFB53022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21" name="Straight Connector 20">
              <a:extLst>
                <a:ext uri="{FF2B5EF4-FFF2-40B4-BE49-F238E27FC236}">
                  <a16:creationId xmlns:a16="http://schemas.microsoft.com/office/drawing/2014/main" id="{10CABCCE-3FC3-958B-4F0F-A3C4522F4959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5" name="Straight Connector 34">
              <a:extLst>
                <a:ext uri="{FF2B5EF4-FFF2-40B4-BE49-F238E27FC236}">
                  <a16:creationId xmlns:a16="http://schemas.microsoft.com/office/drawing/2014/main" id="{5F2004EC-86DF-0A5F-E22F-E18417AA74BE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69E0DC5-B1A9-5ABB-8567-DF0D42C1CDC1}"/>
              </a:ext>
            </a:extLst>
          </p:cNvPr>
          <p:cNvSpPr txBox="1"/>
          <p:nvPr/>
        </p:nvSpPr>
        <p:spPr>
          <a:xfrm>
            <a:off x="5641927" y="4162599"/>
            <a:ext cx="2327202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Parameter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Townsend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coefficient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el-GR" sz="1200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α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10173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C1F89-ED9B-3911-1D7F-C19DC28A5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DBC0D13-1755-A3A7-5717-3E867AE2199E}"/>
              </a:ext>
            </a:extLst>
          </p:cNvPr>
          <p:cNvSpPr txBox="1"/>
          <p:nvPr/>
        </p:nvSpPr>
        <p:spPr>
          <a:xfrm>
            <a:off x="15181" y="532763"/>
            <a:ext cx="9670320" cy="27988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CYGNO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prototype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Laboratori Nazionali Frascati (LNF)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Gas TPC with 10x10 cm</a:t>
            </a:r>
            <a:r>
              <a:rPr lang="it-IT" sz="1400" i="0" u="none" strike="noStrike" kern="1200" cap="none" baseline="30000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2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readout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area and 23 cm drift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Triple GEM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amplification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stage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2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PMTs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, 1 ORCA Quest2 camera with EHD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lens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lvl="0" indent="-2857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Field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cage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made of PET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sheet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with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deposited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copper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strips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Movable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source </a:t>
            </a:r>
            <a:r>
              <a:rPr lang="it-IT" sz="1400" i="0" u="none" strike="noStrike" kern="1200" cap="none" baseline="30000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55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Fe holder (5.9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keV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x-rays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3EBD38-6050-7933-5F82-D491667F56BB}"/>
              </a:ext>
            </a:extLst>
          </p:cNvPr>
          <p:cNvGrpSpPr/>
          <p:nvPr/>
        </p:nvGrpSpPr>
        <p:grpSpPr>
          <a:xfrm>
            <a:off x="323640" y="395627"/>
            <a:ext cx="165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D0A994B4-519B-1226-AE1F-05D01CDD488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C3216D8F-6B92-AECB-8275-7A98D22EFB9C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A9B5F4A6-7E76-5799-A081-6E694342643A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AA953C2-CDF5-A2F3-DED6-528D1C4B0620}"/>
              </a:ext>
            </a:extLst>
          </p:cNvPr>
          <p:cNvSpPr txBox="1"/>
          <p:nvPr/>
        </p:nvSpPr>
        <p:spPr>
          <a:xfrm>
            <a:off x="216000" y="36000"/>
            <a:ext cx="1844264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GIN Detector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E766E65-014A-E766-D391-683B051D2D5D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26B73E4-EF8E-D220-DDB1-7C09D155CA4F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47A6104-589E-D9A1-ED1B-FADC459740C9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EEB2ADD-A4C3-AB22-C6AD-4F42B43CB56F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5283851-39AB-E1D8-D46F-9269CC77AE1E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14B08C5E-A215-5D1A-9A8D-D213E06BE332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E0AB78-1CB0-20C2-65F2-1FE28CD8C63A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8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197410A-1C8A-41D1-E48D-EBE36E1A76BD}"/>
              </a:ext>
            </a:extLst>
          </p:cNvPr>
          <p:cNvGrpSpPr/>
          <p:nvPr/>
        </p:nvGrpSpPr>
        <p:grpSpPr>
          <a:xfrm>
            <a:off x="4918125" y="6608"/>
            <a:ext cx="4418977" cy="2357781"/>
            <a:chOff x="3120730" y="281168"/>
            <a:chExt cx="6105171" cy="34533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2CA47D4-38B2-04FB-1E93-5FB14D466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730" y="281168"/>
              <a:ext cx="6105171" cy="345336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CF984D-A56B-D9F9-AFBE-BA700A847B70}"/>
                </a:ext>
              </a:extLst>
            </p:cNvPr>
            <p:cNvSpPr txBox="1"/>
            <p:nvPr/>
          </p:nvSpPr>
          <p:spPr>
            <a:xfrm>
              <a:off x="3286897" y="1726276"/>
              <a:ext cx="909585" cy="591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algn="ctr"/>
              <a:r>
                <a:rPr lang="en-US" sz="1000" u="none" strike="noStrike" baseline="0" dirty="0">
                  <a:latin typeface="Manjari"/>
                </a:rPr>
                <a:t>Camera sensor</a:t>
              </a:r>
              <a:endParaRPr lang="it-IT" sz="100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endParaRPr>
            </a:p>
          </p:txBody>
        </p:sp>
      </p:grpSp>
      <p:pic>
        <p:nvPicPr>
          <p:cNvPr id="11" name="GIN (1).jpg" descr="GIN (1).jpg">
            <a:extLst>
              <a:ext uri="{FF2B5EF4-FFF2-40B4-BE49-F238E27FC236}">
                <a16:creationId xmlns:a16="http://schemas.microsoft.com/office/drawing/2014/main" id="{F9F5BE46-9CE8-3835-5BC4-6ACCB2A44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948" y="3345457"/>
            <a:ext cx="3983905" cy="2240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14" descr="A white and red object on a grey surface&#10;&#10;Description automatically generated">
            <a:extLst>
              <a:ext uri="{FF2B5EF4-FFF2-40B4-BE49-F238E27FC236}">
                <a16:creationId xmlns:a16="http://schemas.microsoft.com/office/drawing/2014/main" id="{8C6C4D43-7C97-6FA0-7457-81615F51CA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" t="13758" r="78" b="18143"/>
          <a:stretch/>
        </p:blipFill>
        <p:spPr>
          <a:xfrm>
            <a:off x="7298898" y="2537632"/>
            <a:ext cx="2307418" cy="2790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F72A61-C82B-3610-64BA-6FDF588CC00E}"/>
              </a:ext>
            </a:extLst>
          </p:cNvPr>
          <p:cNvSpPr txBox="1"/>
          <p:nvPr/>
        </p:nvSpPr>
        <p:spPr>
          <a:xfrm>
            <a:off x="4781027" y="4091722"/>
            <a:ext cx="152468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3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Movable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source holder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ED86C0-7CB1-DA8F-0FD9-ACD4837A1691}"/>
              </a:ext>
            </a:extLst>
          </p:cNvPr>
          <p:cNvCxnSpPr>
            <a:cxnSpLocks/>
          </p:cNvCxnSpPr>
          <p:nvPr/>
        </p:nvCxnSpPr>
        <p:spPr>
          <a:xfrm flipH="1" flipV="1">
            <a:off x="3276600" y="3821430"/>
            <a:ext cx="1706051" cy="58301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409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CA626-C608-B3CD-0AEA-8464E1392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BA6F4334-89CD-5348-C92C-FA10D741A027}"/>
              </a:ext>
            </a:extLst>
          </p:cNvPr>
          <p:cNvSpPr txBox="1"/>
          <p:nvPr/>
        </p:nvSpPr>
        <p:spPr>
          <a:xfrm>
            <a:off x="15181" y="532763"/>
            <a:ext cx="9670320" cy="176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Data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taken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without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i="0" u="none" strike="noStrike" kern="1200" cap="none" baseline="30000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55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Fe source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Source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movable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along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11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different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positions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along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z (drift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direction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)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Analysis of clusters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allows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to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retrieve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: </a:t>
            </a:r>
            <a:r>
              <a:rPr lang="it-IT" sz="1400" b="1" dirty="0">
                <a:latin typeface="Manjari"/>
                <a:ea typeface="FoulisGreek" pitchFamily="2"/>
                <a:cs typeface="FoulisGreek" pitchFamily="2"/>
              </a:rPr>
              <a:t>energy, sigma of the </a:t>
            </a:r>
            <a:r>
              <a:rPr lang="it-IT" sz="1400" b="1" dirty="0" err="1">
                <a:latin typeface="Manjari"/>
                <a:ea typeface="FoulisGreek" pitchFamily="2"/>
                <a:cs typeface="FoulisGreek" pitchFamily="2"/>
              </a:rPr>
              <a:t>spatial</a:t>
            </a:r>
            <a:r>
              <a:rPr lang="it-IT" sz="1400" b="1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b="1" dirty="0" err="1">
                <a:latin typeface="Manjari"/>
                <a:ea typeface="FoulisGreek" pitchFamily="2"/>
                <a:cs typeface="FoulisGreek" pitchFamily="2"/>
              </a:rPr>
              <a:t>distribution</a:t>
            </a:r>
            <a:r>
              <a:rPr lang="it-IT" sz="1400" b="1" dirty="0">
                <a:latin typeface="Manjari"/>
                <a:ea typeface="FoulisGreek" pitchFamily="2"/>
                <a:cs typeface="FoulisGreek" pitchFamily="2"/>
              </a:rPr>
              <a:t>.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1FB89E-C89A-44C1-94C1-A946BBEAF473}"/>
              </a:ext>
            </a:extLst>
          </p:cNvPr>
          <p:cNvGrpSpPr/>
          <p:nvPr/>
        </p:nvGrpSpPr>
        <p:grpSpPr>
          <a:xfrm>
            <a:off x="323640" y="395627"/>
            <a:ext cx="381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90CF1134-A576-F3CA-D876-8B87878205CA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239DEBF2-1113-9948-EDC5-C2242E1B0E1A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1E7518EC-9F5E-ED68-61C7-8FD1B3C0CD75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7D7E78C-31A2-E9E5-4EE4-B0AFEF942416}"/>
              </a:ext>
            </a:extLst>
          </p:cNvPr>
          <p:cNvSpPr txBox="1"/>
          <p:nvPr/>
        </p:nvSpPr>
        <p:spPr>
          <a:xfrm>
            <a:off x="216000" y="36000"/>
            <a:ext cx="401473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GIN Detector Data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Acquisition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5CBB35F-D5C6-0EAF-0DBC-F9FFC6BFDFA1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3FF15BE-87CF-082B-0638-A986BF9D6862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17F996-B8B8-EB8A-33D8-D50C32BA8EC0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3D2D725-31A9-488B-0E19-D0BAB4E92D96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8D6477C-F780-E16B-E57D-59913592444E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7D7470A6-F069-A6FB-7F30-1FA732C45139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913CA5-0DC8-6799-0949-49EA5043C7AF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9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4214B6-7D26-2E9D-0316-3E7F7CEC94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65" y="2338259"/>
            <a:ext cx="2980743" cy="30145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F29F26-4C29-974A-6BB4-61D65A34F8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439" y="2294099"/>
            <a:ext cx="4020978" cy="333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88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59F72-68B6-E225-7F00-B96C85818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292023D6-2406-81FF-D5F1-7C54C12F5D94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Exploiting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data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taken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different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VGEM, and position 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combined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our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model can be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performed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90D8BB-B60F-2830-D0A2-7CE8408C7AC6}"/>
              </a:ext>
            </a:extLst>
          </p:cNvPr>
          <p:cNvGrpSpPr/>
          <p:nvPr/>
        </p:nvGrpSpPr>
        <p:grpSpPr>
          <a:xfrm>
            <a:off x="323640" y="395627"/>
            <a:ext cx="126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6AF84464-6F25-1C27-15ED-314EB69B242E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E2DE344A-0CDF-455D-FB69-6DA9C4A14AC9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154DCCC0-00D0-DF50-E575-C66506212DB7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944825A-9CC9-F80C-B42B-9E68A9DF2F43}"/>
              </a:ext>
            </a:extLst>
          </p:cNvPr>
          <p:cNvSpPr txBox="1"/>
          <p:nvPr/>
        </p:nvSpPr>
        <p:spPr>
          <a:xfrm>
            <a:off x="216000" y="36000"/>
            <a:ext cx="1404978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Model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Fit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FD332D5-6445-2C9E-B8B6-5753C3D2D18A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86344FE-C030-49E3-5E04-C45C5AA93A5A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92F3E45-5348-1156-865F-E9EF7F822B73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6EA750E-7710-AD75-2A58-B4888A50BD3E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782FFE25-03C8-3300-E32C-991BEC4774DC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5F5D6EB7-EBE7-8227-FC0D-33B65E155B6E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2494AC9-0E40-D8EB-E570-E64A481E6BA1}"/>
              </a:ext>
            </a:extLst>
          </p:cNvPr>
          <p:cNvSpPr txBox="1"/>
          <p:nvPr/>
        </p:nvSpPr>
        <p:spPr>
          <a:xfrm>
            <a:off x="144000" y="5328000"/>
            <a:ext cx="9769639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10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C3405-301B-034F-F8A6-FA8154DBBDF1}"/>
              </a:ext>
            </a:extLst>
          </p:cNvPr>
          <p:cNvSpPr txBox="1"/>
          <p:nvPr/>
        </p:nvSpPr>
        <p:spPr>
          <a:xfrm>
            <a:off x="6612893" y="4912251"/>
            <a:ext cx="2444728" cy="56376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/>
              <a:t>Amaro</a:t>
            </a:r>
            <a:r>
              <a:rPr lang="en-US" sz="1000" u="none" strike="noStrike" baseline="0" dirty="0">
                <a:latin typeface="Manjari"/>
              </a:rPr>
              <a:t> et al., EPJC, </a:t>
            </a:r>
            <a:r>
              <a:rPr lang="en-US" sz="1000" dirty="0">
                <a:hlinkClick r:id="rId3"/>
              </a:rPr>
              <a:t>https://doi.org/10.1140/epjc/s10052-026-15318-7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8CFD18-2C07-4E07-EC05-82939C3C4F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1193828"/>
            <a:ext cx="6209248" cy="34987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7AD6DA-07CF-DF37-42BB-58E509BF67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89" y="1301271"/>
            <a:ext cx="2764048" cy="20550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CCF4A8-97B4-7179-A513-142E07E46BC7}"/>
              </a:ext>
            </a:extLst>
          </p:cNvPr>
          <p:cNvSpPr txBox="1"/>
          <p:nvPr/>
        </p:nvSpPr>
        <p:spPr>
          <a:xfrm>
            <a:off x="6946926" y="3619804"/>
            <a:ext cx="1831458" cy="1197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Model works on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separated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dataset!</a:t>
            </a:r>
          </a:p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PAPER:</a:t>
            </a:r>
          </a:p>
        </p:txBody>
      </p:sp>
    </p:spTree>
    <p:extLst>
      <p:ext uri="{BB962C8B-B14F-4D97-AF65-F5344CB8AC3E}">
        <p14:creationId xmlns:p14="http://schemas.microsoft.com/office/powerpoint/2010/main" val="457076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53F50-572F-9457-C9A5-B42485336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79EA34-DE2F-99C8-A49D-0E868CF76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862186"/>
            <a:ext cx="5288495" cy="24038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EF1B5F-9692-E60F-4A75-A1466180F47C}"/>
              </a:ext>
            </a:extLst>
          </p:cNvPr>
          <p:cNvSpPr txBox="1"/>
          <p:nvPr/>
        </p:nvSpPr>
        <p:spPr>
          <a:xfrm>
            <a:off x="15181" y="532763"/>
            <a:ext cx="9670320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model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has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been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included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our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detector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simulation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yielding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very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promising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results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8A2BF1-2EFA-82E4-FB90-8F5FAB1E4226}"/>
              </a:ext>
            </a:extLst>
          </p:cNvPr>
          <p:cNvGrpSpPr/>
          <p:nvPr/>
        </p:nvGrpSpPr>
        <p:grpSpPr>
          <a:xfrm>
            <a:off x="323640" y="395627"/>
            <a:ext cx="284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1E13BF65-494F-73D5-001F-33F46D40815F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5F03F8FB-530C-E4AE-9B69-0EA2E8E94158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A4DE98F4-CE86-3FBE-BFFF-1FD70B9D9DDF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7A2F7A4-CA08-2910-758A-893290EC4F49}"/>
              </a:ext>
            </a:extLst>
          </p:cNvPr>
          <p:cNvSpPr txBox="1"/>
          <p:nvPr/>
        </p:nvSpPr>
        <p:spPr>
          <a:xfrm>
            <a:off x="216000" y="36000"/>
            <a:ext cx="3032218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Model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into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Simulation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A06D5CE-6D88-3486-EBF5-680C4B0FC68A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0D3C773-BF4C-342D-28F1-27C4ABDD863F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DF5B6CC-8481-C543-5D83-AD79743F51F6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D09C8802-DD62-3D22-8C5B-19B9DC273E25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AEDDF185-4DE2-55BF-9607-D2001F9F9BA5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5DFAE537-FD7B-FC98-F7BB-5425068600E0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EF6D8F-950F-A1C8-C51A-EE8CCF579F89}"/>
              </a:ext>
            </a:extLst>
          </p:cNvPr>
          <p:cNvSpPr txBox="1"/>
          <p:nvPr/>
        </p:nvSpPr>
        <p:spPr>
          <a:xfrm>
            <a:off x="144000" y="5328000"/>
            <a:ext cx="9769639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11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F1C6DF-7ECA-5333-225E-3924265920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9"/>
          <a:stretch>
            <a:fillRect/>
          </a:stretch>
        </p:blipFill>
        <p:spPr>
          <a:xfrm>
            <a:off x="2729291" y="3458587"/>
            <a:ext cx="2172728" cy="1384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33D4A2-865E-5138-D048-D6624F5E5D36}"/>
              </a:ext>
            </a:extLst>
          </p:cNvPr>
          <p:cNvSpPr txBox="1"/>
          <p:nvPr/>
        </p:nvSpPr>
        <p:spPr>
          <a:xfrm>
            <a:off x="6852310" y="5026095"/>
            <a:ext cx="2444728" cy="4072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/>
              <a:t>Amaro</a:t>
            </a:r>
            <a:r>
              <a:rPr lang="en-US" sz="1000" u="none" strike="noStrike" baseline="0" dirty="0">
                <a:latin typeface="Manjari"/>
              </a:rPr>
              <a:t> et al., </a:t>
            </a:r>
            <a:r>
              <a:rPr lang="en-US" sz="1000" u="none" strike="noStrike" baseline="0" dirty="0" err="1">
                <a:latin typeface="Manjari"/>
              </a:rPr>
              <a:t>eprint</a:t>
            </a:r>
            <a:r>
              <a:rPr lang="en-US" sz="1000" u="none" strike="noStrike" baseline="0" dirty="0">
                <a:latin typeface="Manjari"/>
              </a:rPr>
              <a:t>, </a:t>
            </a:r>
            <a:r>
              <a:rPr lang="en-US" sz="1000" dirty="0">
                <a:hlinkClick r:id="rId5"/>
              </a:rPr>
              <a:t>https://arxiv.org/pdf/2601.01435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7B8B65-1F31-FEB6-C466-FA7FA6519D59}"/>
              </a:ext>
            </a:extLst>
          </p:cNvPr>
          <p:cNvSpPr/>
          <p:nvPr/>
        </p:nvSpPr>
        <p:spPr>
          <a:xfrm>
            <a:off x="3205975" y="1884556"/>
            <a:ext cx="875371" cy="582522"/>
          </a:xfrm>
          <a:prstGeom prst="rect">
            <a:avLst/>
          </a:prstGeom>
          <a:noFill/>
          <a:ln w="38100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A3DB02-D205-0811-AAA7-32AA377803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57"/>
          <a:stretch>
            <a:fillRect/>
          </a:stretch>
        </p:blipFill>
        <p:spPr>
          <a:xfrm>
            <a:off x="216000" y="3523130"/>
            <a:ext cx="2037964" cy="13194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6AD946-397F-46B9-C70A-3D38CF7FF4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247" y="1430855"/>
            <a:ext cx="3356303" cy="323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0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D0050-1E3E-84C8-8167-A33C54CCE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BC79100-A71E-4FC2-BE39-24782F70D7A7}"/>
              </a:ext>
            </a:extLst>
          </p:cNvPr>
          <p:cNvSpPr txBox="1"/>
          <p:nvPr/>
        </p:nvSpPr>
        <p:spPr>
          <a:xfrm>
            <a:off x="216000" y="36000"/>
            <a:ext cx="2639995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hangingPunct="0"/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CYGNO Experiment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E38F3B6-C135-0FD4-22C7-95F69A626A2E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60D43A5-0EA3-0FAD-FDFF-0AEAD6F81952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FF08B22-D96A-4FE2-B1CC-F21083E0158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1AB9F57D-9FEC-3F85-E61B-35CE5E6902B1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02AAFB0-5F3C-38C5-5FBF-998153D95E90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D1921FA3-BCA1-73FA-C0B5-3F93DE49ACDC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E84AE4-FF8E-098F-67DC-542420403B83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1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5AECA1-733A-94B8-15D6-40A8B635FD24}"/>
              </a:ext>
            </a:extLst>
          </p:cNvPr>
          <p:cNvSpPr txBox="1"/>
          <p:nvPr/>
        </p:nvSpPr>
        <p:spPr>
          <a:xfrm>
            <a:off x="7224631" y="133234"/>
            <a:ext cx="2807446" cy="24739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See Fiorina’s presentation earlier this morning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993F22-9089-FE10-D4BA-F6B544BC711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1435680"/>
            <a:ext cx="3593880" cy="24170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6C74ED-E1CF-100A-C970-17F609DE1987}"/>
              </a:ext>
            </a:extLst>
          </p:cNvPr>
          <p:cNvSpPr txBox="1"/>
          <p:nvPr/>
        </p:nvSpPr>
        <p:spPr>
          <a:xfrm>
            <a:off x="604297" y="3672720"/>
            <a:ext cx="2772627" cy="15155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He:CF</a:t>
            </a:r>
            <a:r>
              <a:rPr lang="it-IT" sz="1400" b="0" i="0" u="none" strike="noStrike" kern="1200" cap="none" baseline="-3300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4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gas 60/40:</a:t>
            </a:r>
            <a:endParaRPr lang="it-IT" sz="1400" dirty="0">
              <a:latin typeface="Manjari Regular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room temperature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atmospheric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pressure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300" b="0" i="0" u="none" strike="noStrike" kern="1200" cap="none" baseline="0" dirty="0">
              <a:ln>
                <a:noFill/>
              </a:ln>
              <a:latin typeface="Manjari Regular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F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gives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>
                <a:latin typeface="Manjari Regular" pitchFamily="18"/>
                <a:ea typeface="Noto Sans CJK SC" pitchFamily="2"/>
                <a:cs typeface="Lohit Devanagari" pitchFamily="2"/>
              </a:rPr>
              <a:t>spin </a:t>
            </a:r>
            <a:r>
              <a:rPr lang="it-IT" sz="1200" dirty="0" err="1">
                <a:latin typeface="Manjari Regular" pitchFamily="18"/>
                <a:ea typeface="Noto Sans CJK SC" pitchFamily="2"/>
                <a:cs typeface="Lohit Devanagari" pitchFamily="2"/>
              </a:rPr>
              <a:t>dependent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sensitivity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He for low DM mass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sensitivity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CF</a:t>
            </a:r>
            <a:r>
              <a:rPr lang="it-IT" sz="1200" b="0" i="0" u="none" strike="noStrike" kern="1200" cap="none" baseline="-800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4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scintillates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in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visible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range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76127E-F182-E6A0-A38B-9DA619AD0421}"/>
              </a:ext>
            </a:extLst>
          </p:cNvPr>
          <p:cNvSpPr txBox="1"/>
          <p:nvPr/>
        </p:nvSpPr>
        <p:spPr>
          <a:xfrm>
            <a:off x="1152000" y="1009080"/>
            <a:ext cx="1512000" cy="325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600" b="0" i="0" u="none" strike="noStrike" kern="1200" cap="none" baseline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TPC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8A3C39-802B-F392-8A1A-7608EFF864EE}"/>
              </a:ext>
            </a:extLst>
          </p:cNvPr>
          <p:cNvSpPr txBox="1"/>
          <p:nvPr/>
        </p:nvSpPr>
        <p:spPr>
          <a:xfrm>
            <a:off x="4471920" y="1009400"/>
            <a:ext cx="1512000" cy="559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600" b="0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Amplification</a:t>
            </a:r>
            <a:r>
              <a:rPr lang="it-IT" sz="1600" b="0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 Stage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588679-6909-5348-5E73-041BFB65902F}"/>
              </a:ext>
            </a:extLst>
          </p:cNvPr>
          <p:cNvSpPr txBox="1"/>
          <p:nvPr/>
        </p:nvSpPr>
        <p:spPr>
          <a:xfrm>
            <a:off x="7272000" y="1009799"/>
            <a:ext cx="1512000" cy="559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600" b="0" i="0" u="none" strike="noStrike" kern="1200" cap="none" baseline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Optical readout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AA5C64-5064-D2C9-137A-3AA1DDD318A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43662" y="1767023"/>
            <a:ext cx="2376000" cy="185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2C78AE-D224-0688-C685-049909D8CD5E}"/>
              </a:ext>
            </a:extLst>
          </p:cNvPr>
          <p:cNvSpPr txBox="1"/>
          <p:nvPr/>
        </p:nvSpPr>
        <p:spPr>
          <a:xfrm>
            <a:off x="4040415" y="3800983"/>
            <a:ext cx="2100937" cy="112411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Gas Electron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Multipliers</a:t>
            </a:r>
            <a:endParaRPr lang="it-IT" sz="14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(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GEMs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4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Grants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large gains</a:t>
            </a:r>
            <a:b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</a:b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with high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granularity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O(50)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um</a:t>
            </a:r>
            <a:endParaRPr lang="it-IT" sz="12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E17A61-66DC-2B58-15E9-F98FC86B190D}"/>
              </a:ext>
            </a:extLst>
          </p:cNvPr>
          <p:cNvSpPr/>
          <p:nvPr/>
        </p:nvSpPr>
        <p:spPr>
          <a:xfrm>
            <a:off x="6069600" y="1759680"/>
            <a:ext cx="2736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9C0091-4243-C948-5AF6-3426FF140D29}"/>
              </a:ext>
            </a:extLst>
          </p:cNvPr>
          <p:cNvSpPr/>
          <p:nvPr/>
        </p:nvSpPr>
        <p:spPr>
          <a:xfrm>
            <a:off x="6249600" y="2263680"/>
            <a:ext cx="273600" cy="136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8C5EA24-6B0B-A120-E1FD-5239411D27A4}"/>
              </a:ext>
            </a:extLst>
          </p:cNvPr>
          <p:cNvSpPr/>
          <p:nvPr/>
        </p:nvSpPr>
        <p:spPr>
          <a:xfrm>
            <a:off x="6112799" y="2515680"/>
            <a:ext cx="158400" cy="108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72955-AED3-0EA7-D207-D6D1DC243BE9}"/>
              </a:ext>
            </a:extLst>
          </p:cNvPr>
          <p:cNvSpPr txBox="1"/>
          <p:nvPr/>
        </p:nvSpPr>
        <p:spPr>
          <a:xfrm>
            <a:off x="6026399" y="2479680"/>
            <a:ext cx="360000" cy="148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READOUT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077C5C-D6C8-E2A8-FE61-299F0A90F89A}"/>
              </a:ext>
            </a:extLst>
          </p:cNvPr>
          <p:cNvSpPr txBox="1"/>
          <p:nvPr/>
        </p:nvSpPr>
        <p:spPr>
          <a:xfrm>
            <a:off x="6743093" y="3764538"/>
            <a:ext cx="2569813" cy="12806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Optical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readout</a:t>
            </a:r>
            <a:endParaRPr lang="it-IT" sz="14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4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PMT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sCMOS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cameras</a:t>
            </a:r>
            <a:endParaRPr lang="it-IT" sz="12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Decoupled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from gas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less</a:t>
            </a:r>
            <a:r>
              <a:rPr lang="it-IT" sz="12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2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contamination</a:t>
            </a:r>
            <a:endParaRPr lang="it-IT" sz="1200" b="0" i="0" u="none" strike="noStrike" kern="1200" cap="none" baseline="0" dirty="0">
              <a:ln>
                <a:noFill/>
              </a:ln>
              <a:latin typeface="Manjari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BF269B7-14F5-DDDC-2418-C73587762B2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478640" y="1591560"/>
            <a:ext cx="1017359" cy="96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3D008FA-9EC7-F7AC-DA55-CE40F241F03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 rot="16200000">
            <a:off x="7695900" y="2498581"/>
            <a:ext cx="675000" cy="121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traight Connector 22">
            <a:extLst>
              <a:ext uri="{FF2B5EF4-FFF2-40B4-BE49-F238E27FC236}">
                <a16:creationId xmlns:a16="http://schemas.microsoft.com/office/drawing/2014/main" id="{8F992233-C460-DC0F-A1C6-3C1A2F22A4C0}"/>
              </a:ext>
            </a:extLst>
          </p:cNvPr>
          <p:cNvSpPr/>
          <p:nvPr/>
        </p:nvSpPr>
        <p:spPr>
          <a:xfrm flipH="1">
            <a:off x="648000" y="1471680"/>
            <a:ext cx="2880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92DA34-FA3A-44BB-AAB9-C2E22A96CD54}"/>
              </a:ext>
            </a:extLst>
          </p:cNvPr>
          <p:cNvSpPr txBox="1"/>
          <p:nvPr/>
        </p:nvSpPr>
        <p:spPr>
          <a:xfrm>
            <a:off x="1718914" y="1255680"/>
            <a:ext cx="522171" cy="27875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200" b="1" i="0" u="none" strike="noStrike" kern="1200" cap="none" baseline="0" dirty="0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z </a:t>
            </a:r>
            <a:r>
              <a:rPr lang="it-IT" sz="1200" b="1" i="0" u="none" strike="noStrike" kern="1200" cap="none" baseline="0" dirty="0" err="1">
                <a:ln>
                  <a:noFill/>
                </a:ln>
                <a:latin typeface="Manjari Regular" pitchFamily="18"/>
                <a:ea typeface="Noto Sans CJK SC" pitchFamily="2"/>
                <a:cs typeface="Lohit Devanagari" pitchFamily="2"/>
              </a:rPr>
              <a:t>axis</a:t>
            </a:r>
            <a:endParaRPr lang="it-IT" sz="1200" b="1" i="0" u="none" strike="noStrike" kern="1200" cap="none" baseline="0" dirty="0">
              <a:ln>
                <a:noFill/>
              </a:ln>
              <a:latin typeface="Manjari Regular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9322BE-3992-7287-2C48-0C731690D185}"/>
              </a:ext>
            </a:extLst>
          </p:cNvPr>
          <p:cNvSpPr txBox="1"/>
          <p:nvPr/>
        </p:nvSpPr>
        <p:spPr>
          <a:xfrm>
            <a:off x="216000" y="625320"/>
            <a:ext cx="9277196" cy="3281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285750" marR="0" lvl="0" indent="-285750" algn="l" rtl="0" hangingPunct="0">
              <a:lnSpc>
                <a:spcPct val="115000"/>
              </a:lnSpc>
              <a:spcBef>
                <a:spcPts val="0"/>
              </a:spcBef>
              <a:spcAft>
                <a:spcPts val="567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CYGNO project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aims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to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construct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a large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directional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detector, O(10-100) m</a:t>
            </a:r>
            <a:r>
              <a:rPr lang="it-IT" sz="1400" b="0" i="0" u="none" strike="noStrike" kern="1200" cap="none" baseline="3300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3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, for rare event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searches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 (DM, Solar </a:t>
            </a:r>
            <a:r>
              <a:rPr lang="it-IT" sz="1400" b="0" i="0" u="none" strike="noStrike" kern="1200" cap="none" baseline="0" dirty="0" err="1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neutrinos</a:t>
            </a:r>
            <a:r>
              <a:rPr lang="it-IT" sz="1400" b="0" i="0" u="none" strike="noStrike" kern="1200" cap="none" baseline="0" dirty="0">
                <a:ln>
                  <a:noFill/>
                </a:ln>
                <a:latin typeface="Manjari" pitchFamily="18"/>
                <a:ea typeface="Noto Sans CJK SC" pitchFamily="2"/>
                <a:cs typeface="Lohit Devanagari" pitchFamily="2"/>
              </a:rPr>
              <a:t>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F1CE06-0627-94FD-026F-FB1E65572432}"/>
              </a:ext>
            </a:extLst>
          </p:cNvPr>
          <p:cNvGrpSpPr/>
          <p:nvPr/>
        </p:nvGrpSpPr>
        <p:grpSpPr>
          <a:xfrm>
            <a:off x="323640" y="414840"/>
            <a:ext cx="2448000" cy="21600"/>
            <a:chOff x="323640" y="491040"/>
            <a:chExt cx="2124000" cy="21600"/>
          </a:xfrm>
        </p:grpSpPr>
        <p:sp>
          <p:nvSpPr>
            <p:cNvPr id="34" name="Straight Connector 33">
              <a:extLst>
                <a:ext uri="{FF2B5EF4-FFF2-40B4-BE49-F238E27FC236}">
                  <a16:creationId xmlns:a16="http://schemas.microsoft.com/office/drawing/2014/main" id="{9E151F0B-5B0A-ED8B-49B5-338921AD1FCF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5" name="Straight Connector 34">
              <a:extLst>
                <a:ext uri="{FF2B5EF4-FFF2-40B4-BE49-F238E27FC236}">
                  <a16:creationId xmlns:a16="http://schemas.microsoft.com/office/drawing/2014/main" id="{531C22B9-86F4-5416-E9FA-D18960E9C4DC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6" name="Straight Connector 35">
              <a:extLst>
                <a:ext uri="{FF2B5EF4-FFF2-40B4-BE49-F238E27FC236}">
                  <a16:creationId xmlns:a16="http://schemas.microsoft.com/office/drawing/2014/main" id="{5E36C4AA-8588-CCFD-E42E-AF8B53330FC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F678C87-5477-3BDA-E4AB-F489E90ECD63}"/>
              </a:ext>
            </a:extLst>
          </p:cNvPr>
          <p:cNvGrpSpPr/>
          <p:nvPr/>
        </p:nvGrpSpPr>
        <p:grpSpPr>
          <a:xfrm>
            <a:off x="323640" y="412680"/>
            <a:ext cx="2448000" cy="21600"/>
            <a:chOff x="323640" y="488880"/>
            <a:chExt cx="3132000" cy="21600"/>
          </a:xfrm>
        </p:grpSpPr>
        <p:sp>
          <p:nvSpPr>
            <p:cNvPr id="38" name="Straight Connector 37">
              <a:extLst>
                <a:ext uri="{FF2B5EF4-FFF2-40B4-BE49-F238E27FC236}">
                  <a16:creationId xmlns:a16="http://schemas.microsoft.com/office/drawing/2014/main" id="{E4D8F40B-28AA-2890-579B-08D7AC3B5854}"/>
                </a:ext>
              </a:extLst>
            </p:cNvPr>
            <p:cNvSpPr/>
            <p:nvPr/>
          </p:nvSpPr>
          <p:spPr>
            <a:xfrm>
              <a:off x="323640" y="499680"/>
              <a:ext cx="3132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9" name="Straight Connector 38">
              <a:extLst>
                <a:ext uri="{FF2B5EF4-FFF2-40B4-BE49-F238E27FC236}">
                  <a16:creationId xmlns:a16="http://schemas.microsoft.com/office/drawing/2014/main" id="{6FE46FEB-1C04-C4D6-E566-32B1B968BA90}"/>
                </a:ext>
              </a:extLst>
            </p:cNvPr>
            <p:cNvSpPr/>
            <p:nvPr/>
          </p:nvSpPr>
          <p:spPr>
            <a:xfrm>
              <a:off x="323640" y="488880"/>
              <a:ext cx="31201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0" name="Straight Connector 39">
              <a:extLst>
                <a:ext uri="{FF2B5EF4-FFF2-40B4-BE49-F238E27FC236}">
                  <a16:creationId xmlns:a16="http://schemas.microsoft.com/office/drawing/2014/main" id="{896A3A00-2F33-C8D2-9658-F777B8C1E78C}"/>
                </a:ext>
              </a:extLst>
            </p:cNvPr>
            <p:cNvSpPr/>
            <p:nvPr/>
          </p:nvSpPr>
          <p:spPr>
            <a:xfrm>
              <a:off x="323640" y="510480"/>
              <a:ext cx="31201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6E08AA5-896A-C420-EF78-F1BE9DE8865C}"/>
              </a:ext>
            </a:extLst>
          </p:cNvPr>
          <p:cNvGrpSpPr/>
          <p:nvPr/>
        </p:nvGrpSpPr>
        <p:grpSpPr>
          <a:xfrm>
            <a:off x="324360" y="410520"/>
            <a:ext cx="2448000" cy="17999"/>
            <a:chOff x="324360" y="486720"/>
            <a:chExt cx="0" cy="17999"/>
          </a:xfrm>
        </p:grpSpPr>
        <p:sp>
          <p:nvSpPr>
            <p:cNvPr id="42" name="Straight Connector 41">
              <a:extLst>
                <a:ext uri="{FF2B5EF4-FFF2-40B4-BE49-F238E27FC236}">
                  <a16:creationId xmlns:a16="http://schemas.microsoft.com/office/drawing/2014/main" id="{30ECF228-83A4-AFC8-4864-CD8C8C772D66}"/>
                </a:ext>
              </a:extLst>
            </p:cNvPr>
            <p:cNvSpPr/>
            <p:nvPr/>
          </p:nvSpPr>
          <p:spPr>
            <a:xfrm>
              <a:off x="324360" y="495720"/>
              <a:ext cx="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3" name="Straight Connector 42">
              <a:extLst>
                <a:ext uri="{FF2B5EF4-FFF2-40B4-BE49-F238E27FC236}">
                  <a16:creationId xmlns:a16="http://schemas.microsoft.com/office/drawing/2014/main" id="{9A50CEE2-58F6-AA7C-FB35-914599706BAB}"/>
                </a:ext>
              </a:extLst>
            </p:cNvPr>
            <p:cNvSpPr/>
            <p:nvPr/>
          </p:nvSpPr>
          <p:spPr>
            <a:xfrm>
              <a:off x="324360" y="486720"/>
              <a:ext cx="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4" name="Straight Connector 43">
              <a:extLst>
                <a:ext uri="{FF2B5EF4-FFF2-40B4-BE49-F238E27FC236}">
                  <a16:creationId xmlns:a16="http://schemas.microsoft.com/office/drawing/2014/main" id="{EE6F6A65-8F70-4001-5152-B39E906697D5}"/>
                </a:ext>
              </a:extLst>
            </p:cNvPr>
            <p:cNvSpPr/>
            <p:nvPr/>
          </p:nvSpPr>
          <p:spPr>
            <a:xfrm>
              <a:off x="324360" y="504719"/>
              <a:ext cx="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98A042-741C-C5B4-A3FF-369A8C6AD06B}"/>
              </a:ext>
            </a:extLst>
          </p:cNvPr>
          <p:cNvGrpSpPr/>
          <p:nvPr/>
        </p:nvGrpSpPr>
        <p:grpSpPr>
          <a:xfrm>
            <a:off x="324360" y="410520"/>
            <a:ext cx="2448000" cy="17999"/>
            <a:chOff x="324360" y="486720"/>
            <a:chExt cx="0" cy="17999"/>
          </a:xfrm>
        </p:grpSpPr>
        <p:sp>
          <p:nvSpPr>
            <p:cNvPr id="46" name="Straight Connector 45">
              <a:extLst>
                <a:ext uri="{FF2B5EF4-FFF2-40B4-BE49-F238E27FC236}">
                  <a16:creationId xmlns:a16="http://schemas.microsoft.com/office/drawing/2014/main" id="{C584CF1D-43F0-8C27-AC09-23AB95432476}"/>
                </a:ext>
              </a:extLst>
            </p:cNvPr>
            <p:cNvSpPr/>
            <p:nvPr/>
          </p:nvSpPr>
          <p:spPr>
            <a:xfrm>
              <a:off x="324360" y="495720"/>
              <a:ext cx="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7" name="Straight Connector 46">
              <a:extLst>
                <a:ext uri="{FF2B5EF4-FFF2-40B4-BE49-F238E27FC236}">
                  <a16:creationId xmlns:a16="http://schemas.microsoft.com/office/drawing/2014/main" id="{EA8729A2-61C3-38B9-ED60-4E8C990AEC6F}"/>
                </a:ext>
              </a:extLst>
            </p:cNvPr>
            <p:cNvSpPr/>
            <p:nvPr/>
          </p:nvSpPr>
          <p:spPr>
            <a:xfrm>
              <a:off x="324360" y="486720"/>
              <a:ext cx="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8" name="Straight Connector 47">
              <a:extLst>
                <a:ext uri="{FF2B5EF4-FFF2-40B4-BE49-F238E27FC236}">
                  <a16:creationId xmlns:a16="http://schemas.microsoft.com/office/drawing/2014/main" id="{4C71FA6B-206C-5568-CB1A-E8DB4D9EF5A7}"/>
                </a:ext>
              </a:extLst>
            </p:cNvPr>
            <p:cNvSpPr/>
            <p:nvPr/>
          </p:nvSpPr>
          <p:spPr>
            <a:xfrm>
              <a:off x="324360" y="504719"/>
              <a:ext cx="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093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1D2AE-1EC5-3728-90A2-9BAEE29BE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933239D-7A06-E2C3-1B16-4E1687FEFA52}"/>
              </a:ext>
            </a:extLst>
          </p:cNvPr>
          <p:cNvGrpSpPr/>
          <p:nvPr/>
        </p:nvGrpSpPr>
        <p:grpSpPr>
          <a:xfrm>
            <a:off x="323640" y="395627"/>
            <a:ext cx="363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3FDFF47B-AF6F-0DFC-244A-F062A55773A5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460AC77D-97F9-1EFC-FBA6-D21D97389B0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3B20CBC9-9461-4EFF-4B3C-2FC572501E05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02FAF5C-A160-9A7E-9095-46E55869C38F}"/>
              </a:ext>
            </a:extLst>
          </p:cNvPr>
          <p:cNvSpPr txBox="1"/>
          <p:nvPr/>
        </p:nvSpPr>
        <p:spPr>
          <a:xfrm>
            <a:off x="216000" y="36000"/>
            <a:ext cx="3935799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How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does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Saturation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appear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FAADC52-D437-CE00-76E6-154F77CA1D6A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988F325-53CD-9311-E91F-5531D47F867E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5FE4C24-6F74-41D6-C48A-742B26A8B793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4E539968-6B3D-9F1C-6069-505FCE12CE5F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5E6F14A-311E-D3A4-1FF3-772EBAA87C34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D1DE7D00-DD00-34F4-607F-91650CF47CCD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95C6B6-912B-C9E9-9FB4-4F0582AD7945}"/>
              </a:ext>
            </a:extLst>
          </p:cNvPr>
          <p:cNvSpPr txBox="1"/>
          <p:nvPr/>
        </p:nvSpPr>
        <p:spPr>
          <a:xfrm>
            <a:off x="144000" y="5328000"/>
            <a:ext cx="9769639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12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EB6A6A-1B69-3372-6BA1-1A255C855B1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2282227"/>
            <a:ext cx="2516516" cy="2413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E53045-0C90-E4C4-371A-D634D2684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0144" y="2437675"/>
            <a:ext cx="3065493" cy="23476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43177C-9A3E-BB15-ED8B-C722699840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559" y="2337065"/>
            <a:ext cx="3317505" cy="2252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E3BB73-E96E-3BAF-A765-5C2E32AB102D}"/>
              </a:ext>
            </a:extLst>
          </p:cNvPr>
          <p:cNvSpPr txBox="1"/>
          <p:nvPr/>
        </p:nvSpPr>
        <p:spPr>
          <a:xfrm>
            <a:off x="248605" y="596367"/>
            <a:ext cx="2762223" cy="167169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Energy non-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linearity</a:t>
            </a:r>
            <a:endParaRPr lang="it-IT" sz="1400" b="1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To be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measured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different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sources are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needed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Topology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changes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along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energies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Under study by LNGS 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0051D2-A3CF-7141-8D4A-56B22E3B23A5}"/>
              </a:ext>
            </a:extLst>
          </p:cNvPr>
          <p:cNvSpPr txBox="1"/>
          <p:nvPr/>
        </p:nvSpPr>
        <p:spPr>
          <a:xfrm>
            <a:off x="3590997" y="596367"/>
            <a:ext cx="2762223" cy="167169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Non-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exponential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gain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naturally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occurs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for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in wide ranges of VGEM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Absolute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measurable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only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in small VGEM  ranges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3BF2EA-C944-E0AD-62E3-2DF34069A371}"/>
              </a:ext>
            </a:extLst>
          </p:cNvPr>
          <p:cNvSpPr txBox="1"/>
          <p:nvPr/>
        </p:nvSpPr>
        <p:spPr>
          <a:xfrm>
            <a:off x="6933389" y="596367"/>
            <a:ext cx="2980250" cy="138988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z-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dependence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of light yield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Complicates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energy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determination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Dependent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on drift field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well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due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absorption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4DBA93-77F6-5BE7-7C7A-6B71A17539D7}"/>
              </a:ext>
            </a:extLst>
          </p:cNvPr>
          <p:cNvCxnSpPr/>
          <p:nvPr/>
        </p:nvCxnSpPr>
        <p:spPr>
          <a:xfrm flipV="1">
            <a:off x="3953107" y="2797755"/>
            <a:ext cx="1555595" cy="9977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2FA9CA8-7FE6-F234-2CEF-AB7ABC8DFB49}"/>
              </a:ext>
            </a:extLst>
          </p:cNvPr>
          <p:cNvSpPr txBox="1"/>
          <p:nvPr/>
        </p:nvSpPr>
        <p:spPr>
          <a:xfrm>
            <a:off x="3559905" y="4682378"/>
            <a:ext cx="2762223" cy="67238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Topological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deformation</a:t>
            </a:r>
            <a:b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Worsening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ER/NR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discrimination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9E923B-884D-348D-107A-8BA35C631634}"/>
              </a:ext>
            </a:extLst>
          </p:cNvPr>
          <p:cNvSpPr txBox="1"/>
          <p:nvPr/>
        </p:nvSpPr>
        <p:spPr>
          <a:xfrm rot="16200000">
            <a:off x="2913317" y="2846721"/>
            <a:ext cx="1036772" cy="24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Light yield (AU)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FF26E-E381-D673-9691-6A548A7DFC76}"/>
              </a:ext>
            </a:extLst>
          </p:cNvPr>
          <p:cNvSpPr txBox="1"/>
          <p:nvPr/>
        </p:nvSpPr>
        <p:spPr>
          <a:xfrm rot="16200000">
            <a:off x="6377932" y="2711577"/>
            <a:ext cx="1036772" cy="24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Light yield (AU)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48281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E107D-D518-804E-707F-9B0293B55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AB184E6-61F6-260C-9A76-6DEFE7C2D065}"/>
              </a:ext>
            </a:extLst>
          </p:cNvPr>
          <p:cNvGrpSpPr/>
          <p:nvPr/>
        </p:nvGrpSpPr>
        <p:grpSpPr>
          <a:xfrm>
            <a:off x="323640" y="395627"/>
            <a:ext cx="3888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85721C35-6351-0E2A-8721-0F68BDE66986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724BA5C4-93D9-9F4B-6713-5E340490F21C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A4EE14DE-147F-A3B0-9B89-93D8682C7EEF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D00A5C-F05D-D153-A982-22F0540C0B5B}"/>
              </a:ext>
            </a:extLst>
          </p:cNvPr>
          <p:cNvSpPr txBox="1"/>
          <p:nvPr/>
        </p:nvSpPr>
        <p:spPr>
          <a:xfrm>
            <a:off x="216000" y="36000"/>
            <a:ext cx="4058781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How Do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We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Work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Around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This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15BE8-B790-BEA3-CD6F-FE0C77955657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1C98BD8-3B16-A038-EF3C-C7D6B3F855BF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BAD369E-9307-5C3D-48EB-F43D8D4D691E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568A3E8-6BED-1AEE-DECF-BBE38060D737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C4E6BD98-1D2F-11C4-4B61-4BA53E8B69F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48C33CA5-8EB8-E413-8DBE-D0E31A49A47C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BE9CBA-B89A-FB12-243C-8D2841D3A25D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13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7F629E-F321-BD17-2CB8-87949FD36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6" y="2682720"/>
            <a:ext cx="2474308" cy="225458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37B9648-CFFC-2E2F-0864-AA82D0A6D5A2}"/>
              </a:ext>
            </a:extLst>
          </p:cNvPr>
          <p:cNvGrpSpPr/>
          <p:nvPr/>
        </p:nvGrpSpPr>
        <p:grpSpPr>
          <a:xfrm>
            <a:off x="7092046" y="3040964"/>
            <a:ext cx="2886733" cy="1797900"/>
            <a:chOff x="20592001" y="11267999"/>
            <a:chExt cx="4509720" cy="280872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40737E1-73E2-CDD8-983F-7578C3851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0592001" y="11267999"/>
              <a:ext cx="4509720" cy="2808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46503A-47E1-E25B-BD1B-A2F5631550D1}"/>
                </a:ext>
              </a:extLst>
            </p:cNvPr>
            <p:cNvSpPr/>
            <p:nvPr/>
          </p:nvSpPr>
          <p:spPr>
            <a:xfrm>
              <a:off x="20715840" y="13356000"/>
              <a:ext cx="3506759" cy="535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pic>
        <p:nvPicPr>
          <p:cNvPr id="23" name="Picture 22" descr="A square object with yellow tape around it&#10;&#10;Description automatically generated">
            <a:extLst>
              <a:ext uri="{FF2B5EF4-FFF2-40B4-BE49-F238E27FC236}">
                <a16:creationId xmlns:a16="http://schemas.microsoft.com/office/drawing/2014/main" id="{12F13A2D-60CE-1E9A-8661-7AC9D64BC4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32"/>
          <a:stretch/>
        </p:blipFill>
        <p:spPr>
          <a:xfrm>
            <a:off x="3826534" y="2608362"/>
            <a:ext cx="2287552" cy="2497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786F4A-5803-BD71-6624-D65F726DA471}"/>
              </a:ext>
            </a:extLst>
          </p:cNvPr>
          <p:cNvSpPr txBox="1"/>
          <p:nvPr/>
        </p:nvSpPr>
        <p:spPr>
          <a:xfrm>
            <a:off x="248605" y="596367"/>
            <a:ext cx="2762223" cy="195350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Lower VGEM and drift field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Reduces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spread in z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Diffusion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increases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lowering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drift field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Lower light yield (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about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half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)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Some data with LIME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LNGS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taken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configuration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BF414-DBC8-9038-01D3-06EA90D2B24D}"/>
              </a:ext>
            </a:extLst>
          </p:cNvPr>
          <p:cNvSpPr txBox="1"/>
          <p:nvPr/>
        </p:nvSpPr>
        <p:spPr>
          <a:xfrm>
            <a:off x="3605680" y="1249832"/>
            <a:ext cx="2762223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V-Bond GEM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Procedure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modify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structure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Visible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effect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opaque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copper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EA3ED3-38E8-84AA-B503-DE59285C32DF}"/>
              </a:ext>
            </a:extLst>
          </p:cNvPr>
          <p:cNvSpPr txBox="1"/>
          <p:nvPr/>
        </p:nvSpPr>
        <p:spPr>
          <a:xfrm>
            <a:off x="6948072" y="1249832"/>
            <a:ext cx="2980250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Intense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last GEM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Extra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electrode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distort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last GEM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091CB1-97F5-4B9D-4A9C-C60904292C02}"/>
              </a:ext>
            </a:extLst>
          </p:cNvPr>
          <p:cNvSpPr txBox="1"/>
          <p:nvPr/>
        </p:nvSpPr>
        <p:spPr>
          <a:xfrm>
            <a:off x="495080" y="4853837"/>
            <a:ext cx="3095917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reduced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about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~ 20%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0D9261-D8A4-D5B5-2624-BE94AA00B23E}"/>
              </a:ext>
            </a:extLst>
          </p:cNvPr>
          <p:cNvSpPr txBox="1"/>
          <p:nvPr/>
        </p:nvSpPr>
        <p:spPr>
          <a:xfrm>
            <a:off x="5082176" y="601680"/>
            <a:ext cx="2762223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Tackle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experimentally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A4F0B8-DC90-C039-2A61-BACC372C157D}"/>
              </a:ext>
            </a:extLst>
          </p:cNvPr>
          <p:cNvSpPr txBox="1"/>
          <p:nvPr/>
        </p:nvSpPr>
        <p:spPr>
          <a:xfrm>
            <a:off x="7692202" y="4851833"/>
            <a:ext cx="1686419" cy="4692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dirty="0" err="1"/>
              <a:t>Dho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6"/>
              </a:rPr>
              <a:t>https://doi.org/10.1140/epjc/s10052-024-13471-5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73629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18859-E21A-43DD-839D-4E5833B41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745B171-2AE2-1E5A-23DA-29E02D4439B6}"/>
              </a:ext>
            </a:extLst>
          </p:cNvPr>
          <p:cNvGrpSpPr/>
          <p:nvPr/>
        </p:nvGrpSpPr>
        <p:grpSpPr>
          <a:xfrm>
            <a:off x="323640" y="395627"/>
            <a:ext cx="3888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B579CC01-8113-D720-7955-1B735D40E092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85690A99-32F0-10D8-CC5F-AF4D25482EA8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C2B09149-CE1C-C51C-AA41-2A16606A4E85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FF43F9B-BAFB-998E-F5EA-E27E0FBD406A}"/>
              </a:ext>
            </a:extLst>
          </p:cNvPr>
          <p:cNvSpPr txBox="1"/>
          <p:nvPr/>
        </p:nvSpPr>
        <p:spPr>
          <a:xfrm>
            <a:off x="216000" y="36000"/>
            <a:ext cx="4058781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How Do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We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Work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Around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This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044443A-F939-7E1F-841C-93A8A79D4C30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989F973-BC93-6BAD-7835-3D4557E1B921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359CA02-FAF2-2DD9-FE67-36EEDA273AE2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5C3BA05A-6BD2-6508-48B0-A9BD02BCFCD9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633F7D9-8FC6-5A3F-CB01-D59FB58740DE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04DF7B30-9D17-FE3A-92AE-0E696BE3D720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AB093E-6A54-2BAA-BBF6-A34040E95907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13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9FF60-4A07-354A-7516-3328207EF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6" y="2682720"/>
            <a:ext cx="2474308" cy="225458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E2C9C67-7CA9-91B9-7AB7-9E0472C0FDC1}"/>
              </a:ext>
            </a:extLst>
          </p:cNvPr>
          <p:cNvGrpSpPr/>
          <p:nvPr/>
        </p:nvGrpSpPr>
        <p:grpSpPr>
          <a:xfrm>
            <a:off x="7092046" y="3040964"/>
            <a:ext cx="2886733" cy="1797900"/>
            <a:chOff x="20592001" y="11267999"/>
            <a:chExt cx="4509720" cy="280872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9673406-1B28-5556-53D6-6CFD96F0C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0592001" y="11267999"/>
              <a:ext cx="4509720" cy="2808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FE2C1B-7716-D0E9-2D03-26B5CD952595}"/>
                </a:ext>
              </a:extLst>
            </p:cNvPr>
            <p:cNvSpPr/>
            <p:nvPr/>
          </p:nvSpPr>
          <p:spPr>
            <a:xfrm>
              <a:off x="20715840" y="13356000"/>
              <a:ext cx="3506759" cy="535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pic>
        <p:nvPicPr>
          <p:cNvPr id="23" name="Picture 22" descr="A square object with yellow tape around it&#10;&#10;Description automatically generated">
            <a:extLst>
              <a:ext uri="{FF2B5EF4-FFF2-40B4-BE49-F238E27FC236}">
                <a16:creationId xmlns:a16="http://schemas.microsoft.com/office/drawing/2014/main" id="{91EFF85D-D04D-47FE-C157-E4308170DA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32"/>
          <a:stretch/>
        </p:blipFill>
        <p:spPr>
          <a:xfrm>
            <a:off x="3826534" y="2608362"/>
            <a:ext cx="2287552" cy="2497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E1FC78-9A77-5791-6CDB-577A924DEE8B}"/>
              </a:ext>
            </a:extLst>
          </p:cNvPr>
          <p:cNvSpPr txBox="1"/>
          <p:nvPr/>
        </p:nvSpPr>
        <p:spPr>
          <a:xfrm>
            <a:off x="248605" y="596367"/>
            <a:ext cx="2762223" cy="195350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Lower VGEM and drift field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Reduces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spread in z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Diffusion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increases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lowering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drift field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Lower light yield (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about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half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)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Some data with LIME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LNGS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taken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in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configuration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B6364E-EF09-FADD-979C-D52DABBAF72D}"/>
              </a:ext>
            </a:extLst>
          </p:cNvPr>
          <p:cNvSpPr txBox="1"/>
          <p:nvPr/>
        </p:nvSpPr>
        <p:spPr>
          <a:xfrm>
            <a:off x="3605680" y="1249832"/>
            <a:ext cx="2762223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V-Bond GEM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Procedure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modify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structure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Visible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effect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opaque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copper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09926-0931-D0A7-543C-5C741CE26635}"/>
              </a:ext>
            </a:extLst>
          </p:cNvPr>
          <p:cNvSpPr txBox="1"/>
          <p:nvPr/>
        </p:nvSpPr>
        <p:spPr>
          <a:xfrm>
            <a:off x="6948072" y="1249832"/>
            <a:ext cx="2980250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Intense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last GEM</a:t>
            </a:r>
          </a:p>
          <a:p>
            <a:pPr marL="171450" marR="0" lvl="0" indent="-171450" rtl="0" hangingPunct="0">
              <a:lnSpc>
                <a:spcPct val="150000"/>
              </a:lnSpc>
              <a:spcBef>
                <a:spcPts val="0"/>
              </a:spcBef>
              <a:buSzPct val="150000"/>
              <a:buFont typeface="Courier New" panose="02070309020205020404" pitchFamily="49" charset="0"/>
              <a:buChar char="o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Extra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electrode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distort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field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last GEM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E2A176-D29B-A2D3-16FC-D5F38DF9C752}"/>
              </a:ext>
            </a:extLst>
          </p:cNvPr>
          <p:cNvSpPr txBox="1"/>
          <p:nvPr/>
        </p:nvSpPr>
        <p:spPr>
          <a:xfrm>
            <a:off x="495080" y="4853837"/>
            <a:ext cx="3095917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reduced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about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~ 20%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CCEDE5-B0D7-5F4C-7A42-5A2851C05322}"/>
              </a:ext>
            </a:extLst>
          </p:cNvPr>
          <p:cNvSpPr txBox="1"/>
          <p:nvPr/>
        </p:nvSpPr>
        <p:spPr>
          <a:xfrm>
            <a:off x="5082176" y="601680"/>
            <a:ext cx="2762223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Tackle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experimentally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DADE88-D2DA-4CED-AB99-7D87F9A89CE4}"/>
              </a:ext>
            </a:extLst>
          </p:cNvPr>
          <p:cNvSpPr/>
          <p:nvPr/>
        </p:nvSpPr>
        <p:spPr>
          <a:xfrm>
            <a:off x="3393725" y="1037307"/>
            <a:ext cx="3122843" cy="4226816"/>
          </a:xfrm>
          <a:prstGeom prst="rect">
            <a:avLst/>
          </a:prstGeom>
          <a:noFill/>
          <a:ln w="38100">
            <a:solidFill>
              <a:srgbClr val="A7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FAB362-7A40-084D-368D-903491848E50}"/>
              </a:ext>
            </a:extLst>
          </p:cNvPr>
          <p:cNvSpPr txBox="1"/>
          <p:nvPr/>
        </p:nvSpPr>
        <p:spPr>
          <a:xfrm>
            <a:off x="7692202" y="4851833"/>
            <a:ext cx="1686419" cy="4692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dirty="0" err="1"/>
              <a:t>Dho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6"/>
              </a:rPr>
              <a:t>https://doi.org/10.1140/epjc/s10052-024-13471-5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722566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E946A-097B-4D30-A471-3F4EECA1A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196D93C-EDFA-527E-5BAB-6B8F7E139A8F}"/>
              </a:ext>
            </a:extLst>
          </p:cNvPr>
          <p:cNvGrpSpPr/>
          <p:nvPr/>
        </p:nvGrpSpPr>
        <p:grpSpPr>
          <a:xfrm>
            <a:off x="323640" y="395627"/>
            <a:ext cx="162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FE242529-8075-8315-BE55-67BBFCDD97D1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9B110B95-42BE-B0E6-F166-7C81B6CE288F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536DAA28-11BE-8F7D-59F5-BE1898D5335C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98BC3D9-A5C5-1CAA-79EE-B2F6791A367F}"/>
              </a:ext>
            </a:extLst>
          </p:cNvPr>
          <p:cNvSpPr txBox="1"/>
          <p:nvPr/>
        </p:nvSpPr>
        <p:spPr>
          <a:xfrm>
            <a:off x="216000" y="36000"/>
            <a:ext cx="1811115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V-Bond GEM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5EC9B6D-B7CD-BE85-BB25-C44530ACE3C2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03F8F42-79CE-0915-FA7B-4751DDF5CCC1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929539-EC7D-F7C9-7437-FAB0BDFE578D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D03D7CD-1AD1-32C5-3604-5F0DF95B77C3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09E43BBA-632B-C3F2-F698-8A04669A233E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8869DA2B-CD52-72C6-DE13-9960F82E2B3F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317471-01D3-0C4C-F462-15E4820B0B31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14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6FA358-AB2C-0F46-CB9E-D2EE4C076417}"/>
              </a:ext>
            </a:extLst>
          </p:cNvPr>
          <p:cNvSpPr txBox="1"/>
          <p:nvPr/>
        </p:nvSpPr>
        <p:spPr>
          <a:xfrm>
            <a:off x="169139" y="618811"/>
            <a:ext cx="6196492" cy="455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After the GEM </a:t>
            </a:r>
            <a:r>
              <a:rPr lang="it-IT" sz="1400" dirty="0" err="1">
                <a:latin typeface="Manjari"/>
              </a:rPr>
              <a:t>is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etched</a:t>
            </a:r>
            <a:r>
              <a:rPr lang="it-IT" sz="1400" dirty="0">
                <a:latin typeface="Manjari"/>
              </a:rPr>
              <a:t> the V-Bond procedure </a:t>
            </a:r>
            <a:r>
              <a:rPr lang="it-IT" sz="1400" dirty="0" err="1">
                <a:latin typeface="Manjari"/>
              </a:rPr>
              <a:t>is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applied</a:t>
            </a: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Bath of </a:t>
            </a:r>
            <a:r>
              <a:rPr lang="it-IT" sz="1400" dirty="0" err="1">
                <a:latin typeface="Manjari"/>
              </a:rPr>
              <a:t>chemicals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which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etches</a:t>
            </a:r>
            <a:r>
              <a:rPr lang="it-IT" sz="1400" dirty="0">
                <a:latin typeface="Manjari"/>
              </a:rPr>
              <a:t> non </a:t>
            </a:r>
            <a:r>
              <a:rPr lang="it-IT" sz="1400" dirty="0" err="1">
                <a:latin typeface="Manjari"/>
              </a:rPr>
              <a:t>perfect</a:t>
            </a:r>
            <a:r>
              <a:rPr lang="it-IT" sz="1400" dirty="0">
                <a:latin typeface="Manjari"/>
              </a:rPr>
              <a:t> Cu </a:t>
            </a:r>
            <a:r>
              <a:rPr lang="it-IT" sz="1400" dirty="0" err="1">
                <a:latin typeface="Manjari"/>
              </a:rPr>
              <a:t>crystals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generating</a:t>
            </a:r>
            <a:r>
              <a:rPr lang="it-IT" sz="1400" dirty="0">
                <a:latin typeface="Manjari"/>
              </a:rPr>
              <a:t> small </a:t>
            </a:r>
            <a:r>
              <a:rPr lang="it-IT" sz="1400" dirty="0" err="1">
                <a:latin typeface="Manjari"/>
              </a:rPr>
              <a:t>valleys</a:t>
            </a: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Depth </a:t>
            </a:r>
            <a:r>
              <a:rPr lang="it-IT" sz="1400" dirty="0" err="1">
                <a:latin typeface="Manjari"/>
              </a:rPr>
              <a:t>about</a:t>
            </a:r>
            <a:r>
              <a:rPr lang="it-IT" sz="1400" dirty="0">
                <a:latin typeface="Manjari"/>
              </a:rPr>
              <a:t> 500 nm, </a:t>
            </a:r>
            <a:r>
              <a:rPr lang="it-IT" sz="1400" dirty="0" err="1">
                <a:latin typeface="Manjari"/>
              </a:rPr>
              <a:t>width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similar</a:t>
            </a: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Generation of small film of 10 nm of </a:t>
            </a:r>
            <a:r>
              <a:rPr lang="it-IT" sz="1400" dirty="0" err="1">
                <a:latin typeface="Manjari"/>
              </a:rPr>
              <a:t>organic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copper</a:t>
            </a:r>
            <a:r>
              <a:rPr lang="it-IT" sz="1400" dirty="0">
                <a:latin typeface="Manjari"/>
              </a:rPr>
              <a:t> film (</a:t>
            </a:r>
            <a:r>
              <a:rPr lang="it-IT" sz="1400" dirty="0" err="1">
                <a:latin typeface="Manjari"/>
              </a:rPr>
              <a:t>unknown</a:t>
            </a:r>
            <a:r>
              <a:rPr lang="it-IT" sz="1400" dirty="0">
                <a:latin typeface="Manjari"/>
              </a:rPr>
              <a:t>)</a:t>
            </a:r>
            <a:br>
              <a:rPr lang="it-IT" sz="1400" dirty="0">
                <a:latin typeface="Manjari"/>
              </a:rPr>
            </a:br>
            <a:r>
              <a:rPr lang="it-IT" sz="1400" dirty="0">
                <a:latin typeface="Manjari"/>
              </a:rPr>
              <a:t>	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 err="1">
                <a:latin typeface="Manjari"/>
              </a:rPr>
              <a:t>Originally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thought</a:t>
            </a:r>
            <a:r>
              <a:rPr lang="it-IT" sz="1400" dirty="0">
                <a:latin typeface="Manjari"/>
              </a:rPr>
              <a:t> to </a:t>
            </a:r>
            <a:r>
              <a:rPr lang="it-IT" sz="1400" dirty="0" err="1">
                <a:latin typeface="Manjari"/>
              </a:rPr>
              <a:t>remove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reflections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seen</a:t>
            </a:r>
            <a:r>
              <a:rPr lang="it-IT" sz="1400" dirty="0">
                <a:latin typeface="Manjari"/>
              </a:rPr>
              <a:t> in LIME data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Intense tracks </a:t>
            </a:r>
            <a:r>
              <a:rPr lang="it-IT" sz="1400" dirty="0" err="1">
                <a:latin typeface="Manjari"/>
              </a:rPr>
              <a:t>were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reflecting</a:t>
            </a:r>
            <a:r>
              <a:rPr lang="it-IT" sz="1400" dirty="0">
                <a:latin typeface="Manjari"/>
              </a:rPr>
              <a:t> over</a:t>
            </a:r>
            <a:br>
              <a:rPr lang="it-IT" sz="1400" dirty="0">
                <a:latin typeface="Manjari"/>
              </a:rPr>
            </a:br>
            <a:r>
              <a:rPr lang="it-IT" sz="1400" dirty="0">
                <a:latin typeface="Manjari"/>
              </a:rPr>
              <a:t>window and </a:t>
            </a:r>
            <a:r>
              <a:rPr lang="it-IT" sz="1400" dirty="0" err="1">
                <a:latin typeface="Manjari"/>
              </a:rPr>
              <a:t>smooth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copper</a:t>
            </a: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endParaRPr lang="it-IT" sz="1400" dirty="0">
              <a:latin typeface="Manjari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SzPct val="130000"/>
              <a:buFont typeface="Arial" panose="020B0604020202020204" pitchFamily="34" charset="0"/>
              <a:buChar char="•"/>
            </a:pPr>
            <a:r>
              <a:rPr lang="it-IT" sz="1400" dirty="0">
                <a:latin typeface="Manjari"/>
              </a:rPr>
              <a:t>With V-Bond GEM </a:t>
            </a:r>
            <a:r>
              <a:rPr lang="it-IT" sz="1400" dirty="0" err="1">
                <a:latin typeface="Manjari"/>
              </a:rPr>
              <a:t>become</a:t>
            </a:r>
            <a:r>
              <a:rPr lang="it-IT" sz="1400" dirty="0">
                <a:latin typeface="Manjari"/>
              </a:rPr>
              <a:t> </a:t>
            </a:r>
            <a:r>
              <a:rPr lang="it-IT" sz="1400" dirty="0" err="1">
                <a:latin typeface="Manjari"/>
              </a:rPr>
              <a:t>opaque</a:t>
            </a:r>
            <a:r>
              <a:rPr lang="it-IT" sz="1400" dirty="0">
                <a:latin typeface="Manjari"/>
              </a:rPr>
              <a:t>:</a:t>
            </a:r>
            <a:br>
              <a:rPr lang="it-IT" sz="1400" dirty="0">
                <a:latin typeface="Manjari"/>
              </a:rPr>
            </a:br>
            <a:r>
              <a:rPr lang="it-IT" sz="1400" dirty="0">
                <a:latin typeface="Manjari"/>
              </a:rPr>
              <a:t>	NO </a:t>
            </a:r>
            <a:r>
              <a:rPr lang="it-IT" sz="1400" dirty="0" err="1">
                <a:latin typeface="Manjari"/>
              </a:rPr>
              <a:t>reflections</a:t>
            </a:r>
            <a:endParaRPr lang="it-IT" sz="1400" dirty="0">
              <a:latin typeface="Manjari"/>
            </a:endParaRPr>
          </a:p>
        </p:txBody>
      </p:sp>
      <p:pic>
        <p:nvPicPr>
          <p:cNvPr id="7" name="Picture 6" descr="A square object with yellow tape around it&#10;&#10;Description automatically generated">
            <a:extLst>
              <a:ext uri="{FF2B5EF4-FFF2-40B4-BE49-F238E27FC236}">
                <a16:creationId xmlns:a16="http://schemas.microsoft.com/office/drawing/2014/main" id="{66A852D0-14AF-BD35-67FA-4B69EB32F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32"/>
          <a:stretch/>
        </p:blipFill>
        <p:spPr>
          <a:xfrm>
            <a:off x="6264012" y="0"/>
            <a:ext cx="2287552" cy="2497015"/>
          </a:xfrm>
          <a:prstGeom prst="rect">
            <a:avLst/>
          </a:prstGeom>
        </p:spPr>
      </p:pic>
      <p:pic>
        <p:nvPicPr>
          <p:cNvPr id="8" name="Picture 7" descr="A close-up of a graph&#10;&#10;Description automatically generated">
            <a:extLst>
              <a:ext uri="{FF2B5EF4-FFF2-40B4-BE49-F238E27FC236}">
                <a16:creationId xmlns:a16="http://schemas.microsoft.com/office/drawing/2014/main" id="{DC1B8F27-0328-5379-C71E-EA6D2171C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974" y="2619551"/>
            <a:ext cx="3324297" cy="2789688"/>
          </a:xfrm>
          <a:prstGeom prst="rect">
            <a:avLst/>
          </a:prstGeom>
        </p:spPr>
      </p:pic>
      <p:pic>
        <p:nvPicPr>
          <p:cNvPr id="9" name="Picture 8" descr="Close-up of a carpet&#10;&#10;Description automatically generated">
            <a:extLst>
              <a:ext uri="{FF2B5EF4-FFF2-40B4-BE49-F238E27FC236}">
                <a16:creationId xmlns:a16="http://schemas.microsoft.com/office/drawing/2014/main" id="{FC5F2EA3-F4FD-B621-BC84-6E7575EDAF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495" y="741347"/>
            <a:ext cx="2349130" cy="1760707"/>
          </a:xfrm>
          <a:prstGeom prst="rect">
            <a:avLst/>
          </a:prstGeom>
        </p:spPr>
      </p:pic>
      <p:pic>
        <p:nvPicPr>
          <p:cNvPr id="10" name="Picture 9" descr="A yellow and blue line&#10;&#10;Description automatically generated">
            <a:extLst>
              <a:ext uri="{FF2B5EF4-FFF2-40B4-BE49-F238E27FC236}">
                <a16:creationId xmlns:a16="http://schemas.microsoft.com/office/drawing/2014/main" id="{703CCFA2-F0A2-197D-4B7D-CFEBE695F7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353" y="3390168"/>
            <a:ext cx="2287553" cy="22803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984AB9-50CE-44B9-0107-A42CF8B5A032}"/>
              </a:ext>
            </a:extLst>
          </p:cNvPr>
          <p:cNvSpPr txBox="1"/>
          <p:nvPr/>
        </p:nvSpPr>
        <p:spPr>
          <a:xfrm>
            <a:off x="1400671" y="2056217"/>
            <a:ext cx="53912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hlinkClick r:id="rId7"/>
              </a:rPr>
              <a:t>https://www.mec-co.com/en/product/electronic-substrate/sekisou/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74309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C031E-B668-CFAA-C39C-9FC5B775F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95C6091-E135-0A6F-53D3-7077BD90B2C0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 GIN detector GEM3 (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closest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 optical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readout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)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replaced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a V-Bond GEM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A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simple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VGEM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scan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showed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interesting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hints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lower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D42841-5E28-2B65-14DD-3F0444DD97F8}"/>
              </a:ext>
            </a:extLst>
          </p:cNvPr>
          <p:cNvGrpSpPr/>
          <p:nvPr/>
        </p:nvGrpSpPr>
        <p:grpSpPr>
          <a:xfrm>
            <a:off x="323640" y="395627"/>
            <a:ext cx="126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0911AF06-802E-7785-4F0D-FC8870EE8FE9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A652D6B7-9A1A-7652-F7DD-F9D7646A19C8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10C5EC9F-15B9-9EA9-3C2B-E7846352320A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383FB10-3A02-2C9A-8D28-352BD12CAF7A}"/>
              </a:ext>
            </a:extLst>
          </p:cNvPr>
          <p:cNvSpPr txBox="1"/>
          <p:nvPr/>
        </p:nvSpPr>
        <p:spPr>
          <a:xfrm>
            <a:off x="216000" y="36000"/>
            <a:ext cx="1429856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Gain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Scan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A2EFBD7-A451-8060-788A-2C6215A49254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78EA1B0-111E-3A4F-1C17-656B14167F6C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651DF37-904E-A7C9-C56B-FE5A84B54AF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31AFA4A-010A-2C7A-6876-899CC55BE98A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DFF0AD4A-5FDC-5F6F-1AE7-451FEB3233FF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921AC31A-146B-9F25-F0B3-91BA588B1154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B050C0-6D88-9904-A448-44604690FD01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15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16A969-85BD-A165-54A7-F52B86BA67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945" y="1622722"/>
            <a:ext cx="6779637" cy="35522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348196-DD83-325C-21ED-11A2C73A88FA}"/>
              </a:ext>
            </a:extLst>
          </p:cNvPr>
          <p:cNvSpPr txBox="1"/>
          <p:nvPr/>
        </p:nvSpPr>
        <p:spPr>
          <a:xfrm rot="16200000">
            <a:off x="816259" y="2342744"/>
            <a:ext cx="1036772" cy="24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Light yield (AU)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7814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AF409-F70E-0DF0-D365-974D97C85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0E767880-FDEB-9A51-2614-02D4D8B57E9D}"/>
              </a:ext>
            </a:extLst>
          </p:cNvPr>
          <p:cNvSpPr txBox="1"/>
          <p:nvPr/>
        </p:nvSpPr>
        <p:spPr>
          <a:xfrm>
            <a:off x="15181" y="532763"/>
            <a:ext cx="9670320" cy="176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might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behave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differently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,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modified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GIN to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measure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Two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scintillators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added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above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below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GIN to tag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muons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(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about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30x7x2 cm</a:t>
            </a:r>
            <a:r>
              <a:rPr lang="it-IT" sz="1400" i="0" u="none" strike="noStrike" kern="1200" cap="none" baseline="30000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3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)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System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movable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along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z, to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perform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drift gap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scans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with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muons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EA99B8-9B90-210E-3DF5-7105F692D153}"/>
              </a:ext>
            </a:extLst>
          </p:cNvPr>
          <p:cNvGrpSpPr/>
          <p:nvPr/>
        </p:nvGrpSpPr>
        <p:grpSpPr>
          <a:xfrm>
            <a:off x="323640" y="395627"/>
            <a:ext cx="248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07FFEC0F-1009-DEC7-4F9F-4E7369D4C4EC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6642480D-6313-3CC6-5688-A35047684095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D49D3C89-BA1D-3F38-3FF9-42FBACFF6FB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7D5B0E8-195B-0178-3655-5F4D19C921C4}"/>
              </a:ext>
            </a:extLst>
          </p:cNvPr>
          <p:cNvSpPr txBox="1"/>
          <p:nvPr/>
        </p:nvSpPr>
        <p:spPr>
          <a:xfrm>
            <a:off x="216000" y="36000"/>
            <a:ext cx="2705462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Modified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GIN Setup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8B704DA-8797-AF59-65E1-693912019A86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DFDD4E1-7519-3855-79A4-E2486470C0E8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26BE4C9-09CC-EA23-188F-EF7CA39F0038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DF2DA034-F045-5103-586C-D3F9A7C5E5CD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0C82391A-F095-C35B-EFCE-696FA09D066E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F02BE224-57F0-2A1E-B0A5-77A64EF93AC9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176C9B-AF05-835D-D644-0C1F10C3B3F0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6" name="Muon_tag_system.jpg" descr="Muon_tag_system.jpg">
            <a:extLst>
              <a:ext uri="{FF2B5EF4-FFF2-40B4-BE49-F238E27FC236}">
                <a16:creationId xmlns:a16="http://schemas.microsoft.com/office/drawing/2014/main" id="{84CE95ED-2E80-7634-47AC-80B9FD091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437" y="225815"/>
            <a:ext cx="3765257" cy="282394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MC_100_0.png" descr="MC_100_0.png">
            <a:extLst>
              <a:ext uri="{FF2B5EF4-FFF2-40B4-BE49-F238E27FC236}">
                <a16:creationId xmlns:a16="http://schemas.microsoft.com/office/drawing/2014/main" id="{9D2B9FE0-913B-7F31-3092-83C22DBAF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640" y="3062784"/>
            <a:ext cx="2345477" cy="21887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MC_midpoint_distribution.png" descr="MC_midpoint_distribution.png">
            <a:extLst>
              <a:ext uri="{FF2B5EF4-FFF2-40B4-BE49-F238E27FC236}">
                <a16:creationId xmlns:a16="http://schemas.microsoft.com/office/drawing/2014/main" id="{3BC34283-6A76-BE12-9BE1-6F5D318849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4481" y="3025389"/>
            <a:ext cx="2951658" cy="232745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4AC347-56BB-9BEF-F769-F891816D4F69}"/>
              </a:ext>
            </a:extLst>
          </p:cNvPr>
          <p:cNvSpPr txBox="1"/>
          <p:nvPr/>
        </p:nvSpPr>
        <p:spPr>
          <a:xfrm>
            <a:off x="6434573" y="3595608"/>
            <a:ext cx="3231411" cy="134295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Simulated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distribution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of z coordinate of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muon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with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respect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nominal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centre of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scintillator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Average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0 with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error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of &lt; 100 </a:t>
            </a:r>
            <a:r>
              <a:rPr lang="it-IT" sz="1200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µ</a:t>
            </a:r>
            <a:r>
              <a:rPr lang="it-IT" sz="1200" dirty="0">
                <a:latin typeface="Manjari"/>
                <a:ea typeface="Noto Sans CJK SC" pitchFamily="2"/>
                <a:cs typeface="Times New Roman" panose="02020603050405020304" pitchFamily="18" charset="0"/>
              </a:rPr>
              <a:t>m</a:t>
            </a:r>
            <a:br>
              <a:rPr lang="it-IT" sz="1200" dirty="0">
                <a:latin typeface="Manjari"/>
                <a:ea typeface="Noto Sans CJK SC" pitchFamily="2"/>
                <a:cs typeface="Times New Roman" panose="02020603050405020304" pitchFamily="18" charset="0"/>
              </a:rPr>
            </a:br>
            <a:r>
              <a:rPr lang="it-IT" sz="1200" dirty="0">
                <a:latin typeface="Manjari"/>
                <a:ea typeface="Noto Sans CJK SC" pitchFamily="2"/>
                <a:cs typeface="Times New Roman" panose="02020603050405020304" pitchFamily="18" charset="0"/>
              </a:rPr>
              <a:t>Sigma: 1.2 cm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37401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BC136-5209-17E4-572A-D79D01086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6D40D4-EEF0-0A9F-41C8-2101EBCD6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553" y="2020037"/>
            <a:ext cx="4572000" cy="3429001"/>
          </a:xfrm>
          <a:prstGeom prst="rect">
            <a:avLst/>
          </a:prstGeom>
        </p:spPr>
      </p:pic>
      <p:pic>
        <p:nvPicPr>
          <p:cNvPr id="8" name="mu.png" descr="mu.png">
            <a:extLst>
              <a:ext uri="{FF2B5EF4-FFF2-40B4-BE49-F238E27FC236}">
                <a16:creationId xmlns:a16="http://schemas.microsoft.com/office/drawing/2014/main" id="{FEAE0E0E-FB4C-75DF-8FD0-AB62F1711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045" y="132378"/>
            <a:ext cx="1674178" cy="2805012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ED6060-9C27-7F52-E18A-6DF87059DDC1}"/>
              </a:ext>
            </a:extLst>
          </p:cNvPr>
          <p:cNvSpPr txBox="1"/>
          <p:nvPr/>
        </p:nvSpPr>
        <p:spPr>
          <a:xfrm>
            <a:off x="15181" y="532763"/>
            <a:ext cx="9670320" cy="176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correct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for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absorption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along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drift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employ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muons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tagged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by the system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Muons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have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least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energy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deposit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density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, no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saturation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Intensity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(I</a:t>
            </a:r>
            <a:r>
              <a:rPr lang="it-IT" sz="1400" baseline="-25000" dirty="0">
                <a:latin typeface="Manjari"/>
                <a:ea typeface="FoulisGreek" pitchFamily="2"/>
                <a:cs typeface="FoulisGreek" pitchFamily="2"/>
              </a:rPr>
              <a:t>SC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)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estimated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with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truncated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method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on Landau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distributions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B1E6F8-31F2-1121-2DD0-F919867E07D0}"/>
              </a:ext>
            </a:extLst>
          </p:cNvPr>
          <p:cNvGrpSpPr/>
          <p:nvPr/>
        </p:nvGrpSpPr>
        <p:grpSpPr>
          <a:xfrm>
            <a:off x="323640" y="395627"/>
            <a:ext cx="2448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CA809435-8906-8622-702C-49FA6B1F1902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B0607565-6C64-DED7-AFCB-D07D63D4ABE1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FECD5A78-D120-7C44-BA53-701C12676E5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B850C8B-5BBD-AE81-5727-D48101CC8689}"/>
              </a:ext>
            </a:extLst>
          </p:cNvPr>
          <p:cNvSpPr txBox="1"/>
          <p:nvPr/>
        </p:nvSpPr>
        <p:spPr>
          <a:xfrm>
            <a:off x="216000" y="36000"/>
            <a:ext cx="2647433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Attenuation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Length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BC4985F-AF3D-29B6-79AD-E63ADCFE563A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272FB0C-F8DD-4654-94CE-B88CC60CAB70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9E25B0A-0AC1-E792-C8A2-464F31B6B8A4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76AE8EE-7A87-7984-478D-6871EB15459E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9BB7C55-5B91-9539-1DFB-D450B05C4795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BFBBD709-1F6A-387C-A459-6D891E7FB513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27E1FC-9D00-A8BD-35AC-75F51E2180CB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17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647FCE-84A8-745C-BCB8-8A96AC2A107C}"/>
              </a:ext>
            </a:extLst>
          </p:cNvPr>
          <p:cNvSpPr txBox="1"/>
          <p:nvPr/>
        </p:nvSpPr>
        <p:spPr>
          <a:xfrm>
            <a:off x="6011919" y="3696082"/>
            <a:ext cx="1831458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el-GR" sz="1400" b="1" dirty="0">
                <a:solidFill>
                  <a:srgbClr val="A72F2F"/>
                </a:solidFill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λ</a:t>
            </a:r>
            <a:r>
              <a:rPr lang="it-IT" sz="1400" b="1" baseline="-25000" dirty="0" err="1">
                <a:solidFill>
                  <a:srgbClr val="A72F2F"/>
                </a:solidFill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abs</a:t>
            </a:r>
            <a:r>
              <a:rPr lang="it-IT" sz="1400" b="1" dirty="0">
                <a:solidFill>
                  <a:srgbClr val="A72F2F"/>
                </a:solidFill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 = (200 ± 40) cm</a:t>
            </a:r>
            <a:endParaRPr lang="it-IT" sz="1400" b="1" dirty="0">
              <a:solidFill>
                <a:srgbClr val="A72F2F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A60E2D-2AA8-A694-60A6-B91FF46487E6}"/>
              </a:ext>
            </a:extLst>
          </p:cNvPr>
          <p:cNvSpPr txBox="1"/>
          <p:nvPr/>
        </p:nvSpPr>
        <p:spPr>
          <a:xfrm>
            <a:off x="216000" y="3039641"/>
            <a:ext cx="1831458" cy="8492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VGEM = 440V</a:t>
            </a:r>
          </a:p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 err="1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E</a:t>
            </a:r>
            <a:r>
              <a:rPr lang="it-IT" sz="1400" b="1" baseline="-25000" dirty="0" err="1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drift</a:t>
            </a:r>
            <a:r>
              <a:rPr lang="it-IT" sz="1400" b="1" dirty="0">
                <a:latin typeface="Times New Roman" panose="02020603050405020304" pitchFamily="18" charset="0"/>
                <a:ea typeface="Noto Sans CJK SC" pitchFamily="2"/>
                <a:cs typeface="Times New Roman" panose="02020603050405020304" pitchFamily="18" charset="0"/>
              </a:rPr>
              <a:t> = 1 kV/cm</a:t>
            </a:r>
            <a:endParaRPr lang="it-IT" sz="1400" b="1" dirty="0">
              <a:latin typeface="Manjari"/>
              <a:ea typeface="Noto Sans CJK SC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FBAFB8-B4DC-BB50-44DA-C61ADB677F30}"/>
                  </a:ext>
                </a:extLst>
              </p:cNvPr>
              <p:cNvSpPr txBox="1"/>
              <p:nvPr/>
            </p:nvSpPr>
            <p:spPr>
              <a:xfrm>
                <a:off x="6360775" y="3464287"/>
                <a:ext cx="1204432" cy="2899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FBAFB8-B4DC-BB50-44DA-C61ADB677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0775" y="3464287"/>
                <a:ext cx="1204432" cy="289951"/>
              </a:xfrm>
              <a:prstGeom prst="rect">
                <a:avLst/>
              </a:prstGeom>
              <a:blipFill>
                <a:blip r:embed="rId5"/>
                <a:stretch>
                  <a:fillRect l="-4040" t="-2083" r="-50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294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27EC4-5824-5087-258F-23D661E32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7292559-C997-0707-3C64-BA6B2E58C7EA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Now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, a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similar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scan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in z with </a:t>
            </a:r>
            <a:r>
              <a:rPr lang="it-IT" sz="1400" baseline="30000" dirty="0">
                <a:latin typeface="Manjari"/>
                <a:ea typeface="Noto Sans CJK SC" pitchFamily="2"/>
                <a:cs typeface="Lohit Devanagari" pitchFamily="2"/>
              </a:rPr>
              <a:t>55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Fe source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After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correcting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for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attenuation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length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(blue points)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real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saturation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can be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extracted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83F6450-3A2D-D104-1FAF-9D0A09577278}"/>
              </a:ext>
            </a:extLst>
          </p:cNvPr>
          <p:cNvGrpSpPr/>
          <p:nvPr/>
        </p:nvGrpSpPr>
        <p:grpSpPr>
          <a:xfrm>
            <a:off x="323640" y="395627"/>
            <a:ext cx="2412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A29DABFB-5FC3-A08A-A5FA-2A402819BD8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FA0D152E-8244-2FFF-023D-AD3D84C4F61F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F111E67E-3563-486D-0412-4006DCDF4CA0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42D8296-DFF7-FBF4-0FF4-DCC86F53CA31}"/>
              </a:ext>
            </a:extLst>
          </p:cNvPr>
          <p:cNvSpPr txBox="1"/>
          <p:nvPr/>
        </p:nvSpPr>
        <p:spPr>
          <a:xfrm>
            <a:off x="216000" y="36000"/>
            <a:ext cx="258716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Drift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Distance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Scan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8CEF991-5D9E-B638-50D4-22D8DDE78453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B522533-7626-52BD-1702-E9AC6379200C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587F1FB-CB88-45DE-9EEB-4F7ACB74A972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4126D7F2-99B6-A311-FC85-4AA822C87100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A4045AF3-C97B-6924-5EB8-4BB20BBF3957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C8B18692-1B20-CDA6-56E1-347F183BBAA0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D16FA6-787B-4EBF-A5E8-77CAE5526AA2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18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FEEA10-7233-8157-4080-45A276DC4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942" y="1802183"/>
            <a:ext cx="5020681" cy="36237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58F140-E4D0-9EAC-8686-8A356C149EAB}"/>
              </a:ext>
            </a:extLst>
          </p:cNvPr>
          <p:cNvSpPr txBox="1"/>
          <p:nvPr/>
        </p:nvSpPr>
        <p:spPr>
          <a:xfrm>
            <a:off x="6643389" y="3438819"/>
            <a:ext cx="3231411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b="1" dirty="0">
                <a:latin typeface="Manjari"/>
                <a:ea typeface="Noto Sans CJK SC" pitchFamily="2"/>
                <a:cs typeface="Lohit Devanagari" pitchFamily="2"/>
              </a:rPr>
              <a:t>No </a:t>
            </a:r>
            <a:r>
              <a:rPr lang="it-IT" sz="1200" b="1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b="1" dirty="0">
                <a:latin typeface="Manjari"/>
                <a:ea typeface="Noto Sans CJK SC" pitchFamily="2"/>
                <a:cs typeface="Lohit Devanagari" pitchFamily="2"/>
              </a:rPr>
              <a:t> @ 440 V LNF with </a:t>
            </a:r>
            <a:br>
              <a:rPr lang="it-IT" sz="1200" b="1" dirty="0"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200" b="1" dirty="0">
                <a:latin typeface="Manjari"/>
                <a:ea typeface="Noto Sans CJK SC" pitchFamily="2"/>
                <a:cs typeface="Lohit Devanagari" pitchFamily="2"/>
              </a:rPr>
              <a:t>V-Bond GEM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34F2F7-8E22-594A-B25B-939C1E77840D}"/>
              </a:ext>
            </a:extLst>
          </p:cNvPr>
          <p:cNvSpPr txBox="1"/>
          <p:nvPr/>
        </p:nvSpPr>
        <p:spPr>
          <a:xfrm>
            <a:off x="6526226" y="2141314"/>
            <a:ext cx="3231411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Peak-to-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peak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fluctuation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= 1%</a:t>
            </a:r>
          </a:p>
        </p:txBody>
      </p:sp>
    </p:spTree>
    <p:extLst>
      <p:ext uri="{BB962C8B-B14F-4D97-AF65-F5344CB8AC3E}">
        <p14:creationId xmlns:p14="http://schemas.microsoft.com/office/powerpoint/2010/main" val="5539086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995F3-E9DA-D91E-6020-311BE6F76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EAB772-8666-1459-5FE1-300C1C9F6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39" y="1341811"/>
            <a:ext cx="5463515" cy="4097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6DA09D-C7BE-2705-2ED0-7422D62DCEC4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Study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repeated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450 and 460 V.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Used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muons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to estimate non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saturated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gain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increase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when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increasing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GEM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voltage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523867-14F6-FD86-115B-DAD29B73CA51}"/>
              </a:ext>
            </a:extLst>
          </p:cNvPr>
          <p:cNvGrpSpPr/>
          <p:nvPr/>
        </p:nvGrpSpPr>
        <p:grpSpPr>
          <a:xfrm>
            <a:off x="323640" y="395627"/>
            <a:ext cx="252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81551174-3339-4158-2966-06B5E8C8CC81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7416EC05-A264-A846-EE55-0C40F2B07492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7EC564C6-EF09-9922-10A7-724B1BAC93D8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C568BEA-0722-38FD-6C02-04ACB355D814}"/>
              </a:ext>
            </a:extLst>
          </p:cNvPr>
          <p:cNvSpPr txBox="1"/>
          <p:nvPr/>
        </p:nvSpPr>
        <p:spPr>
          <a:xfrm>
            <a:off x="216000" y="36000"/>
            <a:ext cx="271944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Absolute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Saturation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D57115-2E8D-2EBE-EB30-CF65A9023360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14D0CDA-2611-7775-7238-641AB3CD8213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CF7EA59-7D2B-E2C2-0484-C4C36D5DA58C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282609F-EBD9-4F44-4F97-E8D437304ED1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DF07F398-4F6F-9E5B-A2F3-A30906A17761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2B3F2870-D682-2B9B-C6F0-F3E09C4EA0CF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7AA12D-FD59-007D-A544-B793A000E94D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19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5FF65A-86D2-2226-9EC4-B6FC68CE8AFB}"/>
              </a:ext>
            </a:extLst>
          </p:cNvPr>
          <p:cNvSpPr txBox="1"/>
          <p:nvPr/>
        </p:nvSpPr>
        <p:spPr>
          <a:xfrm>
            <a:off x="4637396" y="5303069"/>
            <a:ext cx="1831458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Paper in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preparation</a:t>
            </a:r>
            <a:endParaRPr lang="it-IT" sz="1400" b="1" dirty="0">
              <a:solidFill>
                <a:srgbClr val="A72F2F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DB4A18-913E-5879-E632-DBFE6E89B57C}"/>
              </a:ext>
            </a:extLst>
          </p:cNvPr>
          <p:cNvSpPr txBox="1"/>
          <p:nvPr/>
        </p:nvSpPr>
        <p:spPr>
          <a:xfrm>
            <a:off x="6223677" y="1713611"/>
            <a:ext cx="3231411" cy="121503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171450" lvl="0" indent="-1714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appears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back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again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lvl="0" indent="-1714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  <a:p>
            <a:pPr marL="171450" lvl="0" indent="-1714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At maximum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20%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B279F0-483F-813B-F7D3-D02228D02E40}"/>
              </a:ext>
            </a:extLst>
          </p:cNvPr>
          <p:cNvSpPr txBox="1"/>
          <p:nvPr/>
        </p:nvSpPr>
        <p:spPr>
          <a:xfrm>
            <a:off x="6223676" y="3138166"/>
            <a:ext cx="3231411" cy="7144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Effectively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reduced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but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keeping the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same</a:t>
            </a: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light yield</a:t>
            </a:r>
          </a:p>
        </p:txBody>
      </p:sp>
    </p:spTree>
    <p:extLst>
      <p:ext uri="{BB962C8B-B14F-4D97-AF65-F5344CB8AC3E}">
        <p14:creationId xmlns:p14="http://schemas.microsoft.com/office/powerpoint/2010/main" val="2046070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2F9A5-687F-6D2A-2EF2-382D76BDC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964A76-DB4F-4403-38B3-AFEEC724D0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39" y="1341811"/>
            <a:ext cx="5463515" cy="4097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3CC990C-A48B-DEEF-01BB-2FD07FDF40D9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Study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repeated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450 and 460 V.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Used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muons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to estimate non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saturated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gain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increase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when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increasing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GEM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voltage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E59B72-C8C7-2D61-4D20-7B5B598C2AA0}"/>
              </a:ext>
            </a:extLst>
          </p:cNvPr>
          <p:cNvSpPr txBox="1"/>
          <p:nvPr/>
        </p:nvSpPr>
        <p:spPr>
          <a:xfrm>
            <a:off x="216000" y="36000"/>
            <a:ext cx="271944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Absolute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Saturation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7D9E86F-FDCB-54A2-926D-48E9F9985976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7F57CC2-F716-317A-531F-F14D07361F98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595121B-AA11-0DF2-D054-7B472E2EBB16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9FDD77B-1ADD-5468-2DE5-80FD7041C569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75650C1-0560-1EC5-1260-EB7BE45F2FC9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48FCCE55-CF9D-E20D-C315-192981D7D3DA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568077-9D79-F1D3-1E10-15391D2490E8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19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41200D-9D76-8DDF-7529-BC457CC73E46}"/>
              </a:ext>
            </a:extLst>
          </p:cNvPr>
          <p:cNvSpPr txBox="1"/>
          <p:nvPr/>
        </p:nvSpPr>
        <p:spPr>
          <a:xfrm>
            <a:off x="4637396" y="5303069"/>
            <a:ext cx="1831458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Paper in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preparation</a:t>
            </a:r>
            <a:endParaRPr lang="it-IT" sz="1400" b="1" dirty="0">
              <a:solidFill>
                <a:srgbClr val="A72F2F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774C15-EC3B-BA66-4406-9273DC0C8163}"/>
              </a:ext>
            </a:extLst>
          </p:cNvPr>
          <p:cNvSpPr txBox="1"/>
          <p:nvPr/>
        </p:nvSpPr>
        <p:spPr>
          <a:xfrm>
            <a:off x="7666074" y="2682720"/>
            <a:ext cx="2130546" cy="7144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 err="1">
                <a:solidFill>
                  <a:srgbClr val="002060"/>
                </a:solidFill>
                <a:latin typeface="Manjari"/>
                <a:ea typeface="Noto Sans CJK SC" pitchFamily="2"/>
                <a:cs typeface="Lohit Devanagari" pitchFamily="2"/>
              </a:rPr>
              <a:t>Selected</a:t>
            </a:r>
            <a:r>
              <a:rPr lang="it-IT" sz="1400" b="1" dirty="0">
                <a:solidFill>
                  <a:srgbClr val="002060"/>
                </a:solidFill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solidFill>
                  <a:srgbClr val="002060"/>
                </a:solidFill>
                <a:latin typeface="Manjari"/>
                <a:ea typeface="Noto Sans CJK SC" pitchFamily="2"/>
                <a:cs typeface="Lohit Devanagari" pitchFamily="2"/>
              </a:rPr>
              <a:t>solution</a:t>
            </a:r>
            <a:r>
              <a:rPr lang="it-IT" sz="1400" b="1" dirty="0">
                <a:solidFill>
                  <a:srgbClr val="002060"/>
                </a:solidFill>
                <a:latin typeface="Manjari"/>
                <a:ea typeface="Noto Sans CJK SC" pitchFamily="2"/>
                <a:cs typeface="Lohit Devanagari" pitchFamily="2"/>
              </a:rPr>
              <a:t> for CYGNO-04 </a:t>
            </a:r>
            <a:r>
              <a:rPr lang="it-IT" sz="1400" b="1" dirty="0" err="1">
                <a:solidFill>
                  <a:srgbClr val="002060"/>
                </a:solidFill>
                <a:latin typeface="Manjari"/>
                <a:ea typeface="Noto Sans CJK SC" pitchFamily="2"/>
                <a:cs typeface="Lohit Devanagari" pitchFamily="2"/>
              </a:rPr>
              <a:t>demonstrator</a:t>
            </a:r>
            <a:endParaRPr lang="it-IT" sz="1400" b="1" dirty="0">
              <a:solidFill>
                <a:srgbClr val="002060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5C42FB-151F-30FA-F063-F8A078EDC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3" y="639693"/>
            <a:ext cx="7476496" cy="420186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42BC4DD-CB23-15C9-5AD7-0F0C224AD4F8}"/>
              </a:ext>
            </a:extLst>
          </p:cNvPr>
          <p:cNvGrpSpPr/>
          <p:nvPr/>
        </p:nvGrpSpPr>
        <p:grpSpPr>
          <a:xfrm>
            <a:off x="323640" y="395627"/>
            <a:ext cx="2520000" cy="21600"/>
            <a:chOff x="323640" y="491040"/>
            <a:chExt cx="2124000" cy="2160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255608CA-FD46-1D6D-D84E-0AA7EAB900DF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0" name="Straight Connector 9">
              <a:extLst>
                <a:ext uri="{FF2B5EF4-FFF2-40B4-BE49-F238E27FC236}">
                  <a16:creationId xmlns:a16="http://schemas.microsoft.com/office/drawing/2014/main" id="{2E68A359-966C-EAAD-B79C-E19E0E3FBB9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4" name="Straight Connector 13">
              <a:extLst>
                <a:ext uri="{FF2B5EF4-FFF2-40B4-BE49-F238E27FC236}">
                  <a16:creationId xmlns:a16="http://schemas.microsoft.com/office/drawing/2014/main" id="{DB90910F-0158-9F1C-DABB-6275779E14B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46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5B5F9-947D-BCDA-BFBB-CA5DC490E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F7F41C8-DD2E-DE15-CBD3-2E0D5DE7AC83}"/>
              </a:ext>
            </a:extLst>
          </p:cNvPr>
          <p:cNvSpPr txBox="1"/>
          <p:nvPr/>
        </p:nvSpPr>
        <p:spPr>
          <a:xfrm>
            <a:off x="15181" y="532763"/>
            <a:ext cx="9670320" cy="231623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Higher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gain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allows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to:</a:t>
            </a:r>
          </a:p>
          <a:p>
            <a:pPr marL="1657350" lvl="3" indent="-2857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Improve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energy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threshold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1657350" lvl="3" indent="-2857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Detect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all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low energy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deposits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recoil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Optical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readout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with camera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requires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high gain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8CBD3D-55BE-D32C-3243-CB5484CB804C}"/>
              </a:ext>
            </a:extLst>
          </p:cNvPr>
          <p:cNvGrpSpPr/>
          <p:nvPr/>
        </p:nvGrpSpPr>
        <p:grpSpPr>
          <a:xfrm>
            <a:off x="323640" y="395627"/>
            <a:ext cx="363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3CA89D84-B065-EB2A-8C23-1D04946B06F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E9AE07BD-0055-37F5-F04B-211633C663EF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937C3549-DBC2-60BB-AD34-020D727FE61E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D64DEF-FCD3-333D-4EB0-7DA588A63E29}"/>
              </a:ext>
            </a:extLst>
          </p:cNvPr>
          <p:cNvSpPr txBox="1"/>
          <p:nvPr/>
        </p:nvSpPr>
        <p:spPr>
          <a:xfrm>
            <a:off x="216000" y="36000"/>
            <a:ext cx="3848274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i="0" u="none" strike="noStrike" kern="1200" cap="none" dirty="0" err="1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Why</a:t>
            </a:r>
            <a:r>
              <a:rPr lang="it-IT" sz="2400" b="1" i="0" u="none" strike="noStrike" kern="1200" cap="none" dirty="0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 Do </a:t>
            </a:r>
            <a:r>
              <a:rPr lang="it-IT" sz="2400" b="1" i="0" u="none" strike="noStrike" kern="1200" cap="none" dirty="0" err="1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We</a:t>
            </a:r>
            <a:r>
              <a:rPr lang="it-IT" sz="2400" b="1" i="0" u="none" strike="noStrike" kern="1200" cap="none" dirty="0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i="0" u="none" strike="noStrike" kern="1200" cap="none" dirty="0" err="1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Need</a:t>
            </a:r>
            <a:r>
              <a:rPr lang="it-IT" sz="2400" b="1" i="0" u="none" strike="noStrike" kern="1200" cap="none" dirty="0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 Large Gain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2C25BD4-928F-64FB-B20E-FF6602FA199D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B9AAD23-FA34-ECCC-714A-89938EC68F67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7CE84-AF8D-5B2C-3BA4-62AC953ADC5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A6831EC4-F0DC-DB94-C7FB-9A19746972E2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05004CD0-A05E-C71E-4D73-BA0131257241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F6132243-5AB4-184C-ACBD-C01E064E54A6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9A51FB-38D5-CA01-64DD-91751E904944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2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71E738-0CCE-65C2-156A-1D8F69B02C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5132" r="7802"/>
          <a:stretch/>
        </p:blipFill>
        <p:spPr>
          <a:xfrm>
            <a:off x="5686463" y="74563"/>
            <a:ext cx="4004581" cy="2443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72CBDF-8AEB-DEBE-DA05-740663C51A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30"/>
          <a:stretch>
            <a:fillRect/>
          </a:stretch>
        </p:blipFill>
        <p:spPr>
          <a:xfrm>
            <a:off x="90966" y="3075924"/>
            <a:ext cx="2120113" cy="21755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F68550-2238-3F24-BB09-7E8D959F3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8167" y="3620922"/>
            <a:ext cx="2714683" cy="17542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E2B946-7160-1826-05EC-8357E8DB6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369305" y="3908401"/>
            <a:ext cx="975133" cy="9097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C57E3C-8982-D1B2-5E79-CF9F3A3CBD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3758" y="2956177"/>
            <a:ext cx="1624079" cy="557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80AF21-25B6-60AA-684A-6BBB61C50B49}"/>
              </a:ext>
            </a:extLst>
          </p:cNvPr>
          <p:cNvSpPr txBox="1"/>
          <p:nvPr/>
        </p:nvSpPr>
        <p:spPr>
          <a:xfrm>
            <a:off x="2384581" y="3513740"/>
            <a:ext cx="1784173" cy="82627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Conversion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efficiency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</a:t>
            </a:r>
          </a:p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0.07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ph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/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secondary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e</a:t>
            </a:r>
            <a:r>
              <a:rPr lang="it-IT" sz="1200" baseline="30000" dirty="0">
                <a:latin typeface="Manjari"/>
                <a:ea typeface="Noto Sans CJK SC" pitchFamily="2"/>
                <a:cs typeface="Lohit Devanagari" pitchFamily="2"/>
              </a:rPr>
              <a:t>-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4A397F-25FF-A94B-A689-1C71705892D6}"/>
              </a:ext>
            </a:extLst>
          </p:cNvPr>
          <p:cNvSpPr txBox="1"/>
          <p:nvPr/>
        </p:nvSpPr>
        <p:spPr>
          <a:xfrm>
            <a:off x="503214" y="3642122"/>
            <a:ext cx="1784173" cy="301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He:CF</a:t>
            </a:r>
            <a:r>
              <a:rPr lang="it-IT" sz="1000" baseline="-25000" dirty="0">
                <a:latin typeface="Manjari"/>
                <a:ea typeface="Noto Sans CJK SC" pitchFamily="2"/>
                <a:cs typeface="Lohit Devanagari" pitchFamily="2"/>
              </a:rPr>
              <a:t>4</a:t>
            </a: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 with </a:t>
            </a:r>
            <a:r>
              <a:rPr lang="it-IT" sz="1000" dirty="0" err="1">
                <a:latin typeface="Manjari"/>
                <a:ea typeface="Noto Sans CJK SC" pitchFamily="2"/>
                <a:cs typeface="Lohit Devanagari" pitchFamily="2"/>
              </a:rPr>
              <a:t>isobutane</a:t>
            </a: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 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08F9A0-CDA8-4A95-ADD2-EBF48516362A}"/>
              </a:ext>
            </a:extLst>
          </p:cNvPr>
          <p:cNvSpPr txBox="1"/>
          <p:nvPr/>
        </p:nvSpPr>
        <p:spPr>
          <a:xfrm>
            <a:off x="8418648" y="2925507"/>
            <a:ext cx="1784173" cy="5362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N: </a:t>
            </a:r>
            <a:r>
              <a:rPr lang="it-IT" sz="1000" dirty="0" err="1">
                <a:latin typeface="Manjari"/>
                <a:ea typeface="Noto Sans CJK SC" pitchFamily="2"/>
                <a:cs typeface="Lohit Devanagari" pitchFamily="2"/>
              </a:rPr>
              <a:t>lens</a:t>
            </a: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 aperture</a:t>
            </a:r>
            <a:br>
              <a:rPr lang="it-IT" sz="1000" dirty="0"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000" dirty="0">
                <a:latin typeface="Manjari"/>
                <a:ea typeface="Noto Sans CJK SC" pitchFamily="2"/>
                <a:cs typeface="Lohit Devanagari" pitchFamily="2"/>
              </a:rPr>
              <a:t>I: </a:t>
            </a:r>
            <a:r>
              <a:rPr lang="it-IT" sz="1000" dirty="0" err="1">
                <a:latin typeface="Manjari"/>
                <a:ea typeface="Noto Sans CJK SC" pitchFamily="2"/>
                <a:cs typeface="Lohit Devanagari" pitchFamily="2"/>
              </a:rPr>
              <a:t>magnification</a:t>
            </a:r>
            <a:endParaRPr lang="it-IT" sz="10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AA856F-D07F-8C81-65AC-5F568608D253}"/>
              </a:ext>
            </a:extLst>
          </p:cNvPr>
          <p:cNvSpPr txBox="1"/>
          <p:nvPr/>
        </p:nvSpPr>
        <p:spPr>
          <a:xfrm>
            <a:off x="4520593" y="3043792"/>
            <a:ext cx="1996345" cy="182558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Solid angle coverage</a:t>
            </a:r>
          </a:p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Pro: Large area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framed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by camera</a:t>
            </a:r>
          </a:p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Price: Little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solid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angle coverage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63C208-F1D7-C099-BC9F-473DC808611D}"/>
              </a:ext>
            </a:extLst>
          </p:cNvPr>
          <p:cNvSpPr txBox="1"/>
          <p:nvPr/>
        </p:nvSpPr>
        <p:spPr>
          <a:xfrm>
            <a:off x="1470985" y="5243791"/>
            <a:ext cx="1686419" cy="4692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r>
              <a:rPr lang="en-US" sz="800" dirty="0"/>
              <a:t>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8" tooltip="Persistent link using digital object identifier"/>
              </a:rPr>
              <a:t>https://doi.org/10.1016/j.physletb.2024.138759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46416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18A4F-308D-9570-F83A-DF6549CB8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DCF2344-BC78-39FE-360B-32270C29F8DF}"/>
              </a:ext>
            </a:extLst>
          </p:cNvPr>
          <p:cNvSpPr txBox="1"/>
          <p:nvPr/>
        </p:nvSpPr>
        <p:spPr>
          <a:xfrm>
            <a:off x="15180" y="532763"/>
            <a:ext cx="9937711" cy="4169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Within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CYGNO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experiment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really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important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increase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much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possible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amplification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gain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while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keeping the best detector performances 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Pushing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GEM to maximum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causes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onset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space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effects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which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limit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detector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uniform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response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An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effective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modelisation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of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phenomenon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appears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to work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consistenly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with data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taken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with a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prototype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at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LNF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laboratories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The V-Bond procedure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applied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was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tested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modified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version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same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CYGNO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prototype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measured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reduced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by more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than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half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while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preserving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same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light output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which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already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guarantees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0.5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keV</a:t>
            </a:r>
            <a:r>
              <a:rPr lang="it-IT" sz="1400" baseline="-25000" dirty="0" err="1">
                <a:latin typeface="Manjari"/>
                <a:ea typeface="Noto Sans CJK SC" pitchFamily="2"/>
                <a:cs typeface="Lohit Devanagari" pitchFamily="2"/>
              </a:rPr>
              <a:t>ee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energy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threshold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Other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R&amp;D activities are under study with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possibly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even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better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results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3A9041-4B5C-BF23-8586-FDDFFC180B94}"/>
              </a:ext>
            </a:extLst>
          </p:cNvPr>
          <p:cNvGrpSpPr/>
          <p:nvPr/>
        </p:nvGrpSpPr>
        <p:grpSpPr>
          <a:xfrm>
            <a:off x="323640" y="395627"/>
            <a:ext cx="140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1AE53D27-D0E6-3458-2311-425EEC6DF26C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76F9AFC7-6FF1-1EAB-20DC-33765CFAF38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6FEFD5F9-2E0F-BE22-CA4F-28A5A3AF0D3F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FF85DA0-5A25-D2FE-7D77-CCC47761F983}"/>
              </a:ext>
            </a:extLst>
          </p:cNvPr>
          <p:cNvSpPr txBox="1"/>
          <p:nvPr/>
        </p:nvSpPr>
        <p:spPr>
          <a:xfrm>
            <a:off x="216000" y="36000"/>
            <a:ext cx="157387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Conclusion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4A1B47E-E29F-0B83-CE12-A3AD8881CE68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227C96F-DB5B-AF96-4536-A64AEBFBB728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22DC779-AD2F-C410-6B03-E952FBCCC6A3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85B3D2A-00C5-9D36-9A0D-467292B5CFCE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03F83CA6-8320-8ECA-B608-9EE9DAB106C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992F9FD1-36D1-D7D2-588F-2C53FAC5C1B3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F437AE-BB5C-2CA3-F9C8-8F99B150A89F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20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3210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1AE58-28D9-DBCD-D233-E23C6483F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B0AE58C-64BB-8952-7858-74AA4365D8F7}"/>
              </a:ext>
            </a:extLst>
          </p:cNvPr>
          <p:cNvSpPr txBox="1"/>
          <p:nvPr/>
        </p:nvSpPr>
        <p:spPr>
          <a:xfrm>
            <a:off x="3940682" y="2460743"/>
            <a:ext cx="11131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Backup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459C224-1AD1-4FA0-E00A-89BD5C4EF5A5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2FB18FF-E3D4-7E35-1ACA-A77365476672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094F3FA-90C5-80CB-BA5B-22A01F7EFD09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FD1F25AD-9DC0-9FAE-D12C-E822A3FB0787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8E30E0B-9B3D-6CD3-A98C-2EBD3A02AA91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2F0CEFBA-9537-69D3-6A84-3825DD64E1E9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C27F2B-5779-39F6-61D3-6257D8B9F2A7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223290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DFC8E-4489-2CBD-712F-59A85C740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27FB1BB-C967-8B99-779F-6584D9F37A3B}"/>
              </a:ext>
            </a:extLst>
          </p:cNvPr>
          <p:cNvSpPr txBox="1"/>
          <p:nvPr/>
        </p:nvSpPr>
        <p:spPr>
          <a:xfrm>
            <a:off x="15181" y="532763"/>
            <a:ext cx="9670320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Reconstruction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algorithm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of CYGNO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based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on DBSCAN and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fittin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procedure to merge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pieces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of long tracks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98EC55-855F-076E-C54D-51071DFA38D2}"/>
              </a:ext>
            </a:extLst>
          </p:cNvPr>
          <p:cNvGrpSpPr/>
          <p:nvPr/>
        </p:nvGrpSpPr>
        <p:grpSpPr>
          <a:xfrm>
            <a:off x="323640" y="395627"/>
            <a:ext cx="1908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C15EC6AF-19AC-955A-AA20-ED0B82F0208C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59636B2F-6A3D-0B01-36D0-E049D1193501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769A6662-1715-9AF3-FDC2-418AC7BA8F7C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D5FA539-99C0-D839-EDF4-2910CC0DDB24}"/>
              </a:ext>
            </a:extLst>
          </p:cNvPr>
          <p:cNvSpPr txBox="1"/>
          <p:nvPr/>
        </p:nvSpPr>
        <p:spPr>
          <a:xfrm>
            <a:off x="216000" y="36000"/>
            <a:ext cx="2105682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Reconstruction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F84AC01-ABAA-B35A-8869-891E8227EB36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1347C3E-783C-5029-0DD1-0911B0896A55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B18F151-DB83-AE41-EC6F-E1AD8AFE7008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D288220-EB08-0ABE-B63D-FB626F5F5DAE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1AA61F6-664A-7297-2589-3DBA0AD05741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7F9F76E7-B120-EFB8-3F17-F80D206212ED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8A47E1-4653-A261-1814-A4B46B49CFE3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6" name="reco.png" descr="reco.png">
            <a:extLst>
              <a:ext uri="{FF2B5EF4-FFF2-40B4-BE49-F238E27FC236}">
                <a16:creationId xmlns:a16="http://schemas.microsoft.com/office/drawing/2014/main" id="{A0B2082E-443E-06A3-A7E1-7F34DB595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302" y="1582041"/>
            <a:ext cx="2529747" cy="2539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orig.png" descr="orig.png">
            <a:extLst>
              <a:ext uri="{FF2B5EF4-FFF2-40B4-BE49-F238E27FC236}">
                <a16:creationId xmlns:a16="http://schemas.microsoft.com/office/drawing/2014/main" id="{55A14169-AD33-0291-FC34-7EC2E0F16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63" y="1581694"/>
            <a:ext cx="2530093" cy="2539787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mu.png" descr="mu.png">
            <a:extLst>
              <a:ext uri="{FF2B5EF4-FFF2-40B4-BE49-F238E27FC236}">
                <a16:creationId xmlns:a16="http://schemas.microsoft.com/office/drawing/2014/main" id="{BDEDE1E8-97C7-6B96-18DC-323EF4D4A1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8215" y="1496485"/>
            <a:ext cx="1629126" cy="272953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Google Shape;96;p2">
            <a:extLst>
              <a:ext uri="{FF2B5EF4-FFF2-40B4-BE49-F238E27FC236}">
                <a16:creationId xmlns:a16="http://schemas.microsoft.com/office/drawing/2014/main" id="{9CE552B6-905D-EC40-FEC6-FA2D6ADB695A}"/>
              </a:ext>
            </a:extLst>
          </p:cNvPr>
          <p:cNvSpPr txBox="1"/>
          <p:nvPr/>
        </p:nvSpPr>
        <p:spPr>
          <a:xfrm>
            <a:off x="6492335" y="1594265"/>
            <a:ext cx="650046" cy="350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normAutofit fontScale="85000" lnSpcReduction="10000"/>
          </a:bodyPr>
          <a:lstStyle>
            <a:lvl1pPr algn="just">
              <a:spcBef>
                <a:spcPts val="1000"/>
              </a:spcBef>
              <a:defRPr sz="20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/>
              <a:t>Muon</a:t>
            </a:r>
          </a:p>
        </p:txBody>
      </p:sp>
      <p:pic>
        <p:nvPicPr>
          <p:cNvPr id="11" name="ER1.png" descr="ER1.png">
            <a:extLst>
              <a:ext uri="{FF2B5EF4-FFF2-40B4-BE49-F238E27FC236}">
                <a16:creationId xmlns:a16="http://schemas.microsoft.com/office/drawing/2014/main" id="{F20171E9-955E-E72B-FC01-169F952379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6926" y="1301382"/>
            <a:ext cx="1299233" cy="12883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ER2.png" descr="ER2.png">
            <a:extLst>
              <a:ext uri="{FF2B5EF4-FFF2-40B4-BE49-F238E27FC236}">
                <a16:creationId xmlns:a16="http://schemas.microsoft.com/office/drawing/2014/main" id="{AE64078F-4C4A-D6BF-C250-613468B92A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6372" y="2975928"/>
            <a:ext cx="1300784" cy="128838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Google Shape;96;p2">
            <a:extLst>
              <a:ext uri="{FF2B5EF4-FFF2-40B4-BE49-F238E27FC236}">
                <a16:creationId xmlns:a16="http://schemas.microsoft.com/office/drawing/2014/main" id="{DD9EAA68-5D28-AFD9-E315-233C9891F43B}"/>
              </a:ext>
            </a:extLst>
          </p:cNvPr>
          <p:cNvSpPr txBox="1"/>
          <p:nvPr/>
        </p:nvSpPr>
        <p:spPr>
          <a:xfrm>
            <a:off x="7990945" y="2589762"/>
            <a:ext cx="1131194" cy="519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normAutofit fontScale="77500" lnSpcReduction="20000"/>
          </a:bodyPr>
          <a:lstStyle/>
          <a:p>
            <a:pPr defTabSz="795527">
              <a:spcBef>
                <a:spcPts val="800"/>
              </a:spcBef>
              <a:defRPr sz="174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lang="it-IT" baseline="30000" dirty="0"/>
              <a:t>55</a:t>
            </a:r>
            <a:r>
              <a:rPr lang="it-IT" dirty="0"/>
              <a:t>Fe </a:t>
            </a:r>
            <a:r>
              <a:rPr dirty="0"/>
              <a:t>electron recoils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9894505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45200-A925-E7A5-4489-D23083DC7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E039657-69D7-D734-8944-199F5B301914}"/>
              </a:ext>
            </a:extLst>
          </p:cNvPr>
          <p:cNvSpPr txBox="1"/>
          <p:nvPr/>
        </p:nvSpPr>
        <p:spPr>
          <a:xfrm>
            <a:off x="15181" y="532763"/>
            <a:ext cx="5304784" cy="440064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Modification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amplification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stage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adding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an extra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electrode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3mm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below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last GEM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New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electrode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: ITO (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indium-tin-oxide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)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transparent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sheet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(85%)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Very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strong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fields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applied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in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this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induction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gap (&lt;15 kV/cm)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Lowering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the GEM HV,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above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certain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field, the light yield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increases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exponentially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DDFD1C-4667-B717-1A9C-213CAFF1E7CE}"/>
              </a:ext>
            </a:extLst>
          </p:cNvPr>
          <p:cNvGrpSpPr/>
          <p:nvPr/>
        </p:nvGrpSpPr>
        <p:grpSpPr>
          <a:xfrm>
            <a:off x="323640" y="395627"/>
            <a:ext cx="2268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54C51B6A-951C-BD7D-1A26-2D97D70D9C4B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4E54D849-59B7-FB41-1DF2-D39EDCED8493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0298B9F9-F37E-41E9-9525-19024E0D2664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263028-E0FA-BD91-927A-E1690196F8D4}"/>
              </a:ext>
            </a:extLst>
          </p:cNvPr>
          <p:cNvSpPr txBox="1"/>
          <p:nvPr/>
        </p:nvSpPr>
        <p:spPr>
          <a:xfrm>
            <a:off x="216000" y="36000"/>
            <a:ext cx="2427822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Studies with ITO 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35CA778-093C-6725-6B2A-639EF7C169AF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6724C4B-7388-A70F-A940-11027E8091B6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95CAF75-1392-A02D-A5FC-BC112E664017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A74BEFC-E1C2-D6F8-8885-3186E149F307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6D80DBC6-8BD9-64F4-2554-A6CE706B45FF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2E610CCC-B1BE-23F4-0BBB-8C8B25B40CDC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FAAEAB-CF6D-A96F-CA16-C73776A69C17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48CD2F-9A13-CD23-EB70-D7C5289B6B16}"/>
              </a:ext>
            </a:extLst>
          </p:cNvPr>
          <p:cNvGrpSpPr/>
          <p:nvPr/>
        </p:nvGrpSpPr>
        <p:grpSpPr>
          <a:xfrm>
            <a:off x="6550099" y="135663"/>
            <a:ext cx="3119861" cy="2078899"/>
            <a:chOff x="20592001" y="11267999"/>
            <a:chExt cx="4509720" cy="280872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B842308-6A68-110A-73AC-E1FEEF2E8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0592001" y="11267999"/>
              <a:ext cx="4509720" cy="2808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BA61883-26C2-9AEF-DB86-A78B0BE2500D}"/>
                </a:ext>
              </a:extLst>
            </p:cNvPr>
            <p:cNvSpPr/>
            <p:nvPr/>
          </p:nvSpPr>
          <p:spPr>
            <a:xfrm>
              <a:off x="20715840" y="13356000"/>
              <a:ext cx="3506759" cy="535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2D1498A-DCCF-DF83-6364-1213382DFA74}"/>
              </a:ext>
            </a:extLst>
          </p:cNvPr>
          <p:cNvSpPr txBox="1"/>
          <p:nvPr/>
        </p:nvSpPr>
        <p:spPr>
          <a:xfrm>
            <a:off x="4530081" y="63511"/>
            <a:ext cx="1686419" cy="4692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dirty="0" err="1"/>
              <a:t>Dho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4"/>
              </a:rPr>
              <a:t>https://doi.org/10.1140/epjc/s10052-024-13471-5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15" name="Picture 1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81EC8C1-694F-A64F-6C4A-E119F511D0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7"/>
          <a:stretch/>
        </p:blipFill>
        <p:spPr>
          <a:xfrm>
            <a:off x="5255502" y="2754934"/>
            <a:ext cx="4638658" cy="25987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E456A3-4C16-B783-B2D1-1C04BC11B466}"/>
              </a:ext>
            </a:extLst>
          </p:cNvPr>
          <p:cNvSpPr txBox="1"/>
          <p:nvPr/>
        </p:nvSpPr>
        <p:spPr>
          <a:xfrm>
            <a:off x="7173698" y="2339915"/>
            <a:ext cx="1686419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>
                <a:solidFill>
                  <a:srgbClr val="002060"/>
                </a:solidFill>
              </a:rPr>
              <a:t>MANGO prototype @ LNGS</a:t>
            </a:r>
            <a:endParaRPr lang="it-IT" sz="800" b="1" u="none" strike="noStrike" kern="1200" cap="none" dirty="0">
              <a:ln>
                <a:noFill/>
              </a:ln>
              <a:solidFill>
                <a:srgbClr val="002060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381059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FAAA6-B299-52AC-5781-CB4400BAC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F195D12-2A0C-52EC-444C-2D7FB49028AB}"/>
              </a:ext>
            </a:extLst>
          </p:cNvPr>
          <p:cNvSpPr txBox="1"/>
          <p:nvPr/>
        </p:nvSpPr>
        <p:spPr>
          <a:xfrm>
            <a:off x="15181" y="532763"/>
            <a:ext cx="9670320" cy="310664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Simulation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field with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Ansys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GEM hole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region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Large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deformation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of field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intensity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below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GEM hole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when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</a:t>
            </a:r>
            <a:r>
              <a:rPr lang="it-IT" sz="1400" baseline="-25000" dirty="0" err="1">
                <a:latin typeface="Manjari"/>
                <a:ea typeface="FoulisGreek" pitchFamily="2"/>
                <a:cs typeface="FoulisGreek" pitchFamily="2"/>
              </a:rPr>
              <a:t>ind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high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A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wider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region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has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electric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field strong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enough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to generate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amplification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,</a:t>
            </a:r>
            <a:br>
              <a:rPr lang="it-IT" sz="1400" dirty="0">
                <a:latin typeface="Manjari"/>
                <a:ea typeface="FoulisGreek" pitchFamily="2"/>
                <a:cs typeface="FoulisGreek" pitchFamily="2"/>
              </a:rPr>
            </a:b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yet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with low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intensity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Light yield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achieved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larger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than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using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triple GEM and with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reduced</a:t>
            </a:r>
            <a:br>
              <a:rPr lang="it-IT" sz="1400" dirty="0">
                <a:latin typeface="Manjari"/>
                <a:ea typeface="FoulisGreek" pitchFamily="2"/>
                <a:cs typeface="FoulisGreek" pitchFamily="2"/>
              </a:rPr>
            </a:b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intrinsic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diffusion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5C8D8A-5889-745E-B79C-2881281924F5}"/>
              </a:ext>
            </a:extLst>
          </p:cNvPr>
          <p:cNvGrpSpPr/>
          <p:nvPr/>
        </p:nvGrpSpPr>
        <p:grpSpPr>
          <a:xfrm>
            <a:off x="323640" y="395627"/>
            <a:ext cx="230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15F5EB71-E367-B678-D8AE-58946125A23C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16A0A790-A1BC-1D84-3859-3C1246D9B9BB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B3A6D301-845F-18E5-69D7-445E643C3B0E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821DBFA-07CB-7671-5427-5EABBB8F0099}"/>
              </a:ext>
            </a:extLst>
          </p:cNvPr>
          <p:cNvSpPr txBox="1"/>
          <p:nvPr/>
        </p:nvSpPr>
        <p:spPr>
          <a:xfrm>
            <a:off x="216000" y="36000"/>
            <a:ext cx="2501624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Studies with ITO II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E44C6CD-C390-64B5-2413-6547DC38F671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D78AEA7-0456-5AE8-36B1-D898C7C2F65B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D134FAD-D483-3E2F-55BF-211F99537DC2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2616E560-1519-68D8-E8F7-37179E3E35EA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3337C8E6-C4B0-4724-DD65-87FF52E9B30C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712A39D8-5F02-10B5-4C99-E61356B98E8D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A899EE-29B2-320A-6376-CBE39E58915C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6D3821-D8DC-5139-161C-D4AC6E1D1C8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309" r="47136"/>
          <a:stretch>
            <a:fillRect/>
          </a:stretch>
        </p:blipFill>
        <p:spPr>
          <a:xfrm>
            <a:off x="6335735" y="1563754"/>
            <a:ext cx="3450974" cy="2680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DC3552-9C95-01A2-A957-1032CB0B5E8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52845" t="2823" r="629" b="11481"/>
          <a:stretch>
            <a:fillRect/>
          </a:stretch>
        </p:blipFill>
        <p:spPr>
          <a:xfrm>
            <a:off x="7363002" y="15075"/>
            <a:ext cx="2041250" cy="15486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uppo 3">
            <a:extLst>
              <a:ext uri="{FF2B5EF4-FFF2-40B4-BE49-F238E27FC236}">
                <a16:creationId xmlns:a16="http://schemas.microsoft.com/office/drawing/2014/main" id="{E07DE831-2DE6-AB6C-3B2F-0F9D2DD64C3F}"/>
              </a:ext>
            </a:extLst>
          </p:cNvPr>
          <p:cNvGrpSpPr/>
          <p:nvPr/>
        </p:nvGrpSpPr>
        <p:grpSpPr>
          <a:xfrm>
            <a:off x="8472042" y="4303525"/>
            <a:ext cx="1384539" cy="1084162"/>
            <a:chOff x="26561290" y="27175724"/>
            <a:chExt cx="3420476" cy="26784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4735496-A716-55C3-97FE-54639FC53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t="21872" r="57466" b="9506"/>
            <a:stretch>
              <a:fillRect/>
            </a:stretch>
          </p:blipFill>
          <p:spPr>
            <a:xfrm>
              <a:off x="26561290" y="27175724"/>
              <a:ext cx="3420476" cy="2678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D6B7234-06ED-8B42-496F-DBA16D8C0A9F}"/>
                </a:ext>
              </a:extLst>
            </p:cNvPr>
            <p:cNvSpPr/>
            <p:nvPr/>
          </p:nvSpPr>
          <p:spPr>
            <a:xfrm>
              <a:off x="27647719" y="28728899"/>
              <a:ext cx="1086429" cy="6685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gradFill>
              <a:gsLst>
                <a:gs pos="0">
                  <a:srgbClr val="C9211E"/>
                </a:gs>
                <a:gs pos="100000">
                  <a:schemeClr val="accent2"/>
                </a:gs>
              </a:gsLst>
              <a:lin ang="5400000"/>
            </a:gra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017CEFC-B118-4A15-7365-96019107DCE7}"/>
              </a:ext>
            </a:extLst>
          </p:cNvPr>
          <p:cNvGrpSpPr/>
          <p:nvPr/>
        </p:nvGrpSpPr>
        <p:grpSpPr>
          <a:xfrm>
            <a:off x="6817802" y="4328280"/>
            <a:ext cx="1290398" cy="1010445"/>
            <a:chOff x="9146457" y="6384916"/>
            <a:chExt cx="3426428" cy="268306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F1CD482-98A2-C057-D902-A9D023C45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t="21872" r="57466" b="9506"/>
            <a:stretch>
              <a:fillRect/>
            </a:stretch>
          </p:blipFill>
          <p:spPr>
            <a:xfrm>
              <a:off x="9146457" y="6384916"/>
              <a:ext cx="3426428" cy="26830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A773897-23ED-EE8C-9510-53A26F5071D3}"/>
                </a:ext>
              </a:extLst>
            </p:cNvPr>
            <p:cNvSpPr/>
            <p:nvPr/>
          </p:nvSpPr>
          <p:spPr>
            <a:xfrm>
              <a:off x="10233305" y="7889620"/>
              <a:ext cx="1086429" cy="3342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44DE19-604D-91FE-6EB3-8C9FB04AC3D3}"/>
              </a:ext>
            </a:extLst>
          </p:cNvPr>
          <p:cNvGrpSpPr/>
          <p:nvPr/>
        </p:nvGrpSpPr>
        <p:grpSpPr>
          <a:xfrm>
            <a:off x="1972425" y="3262515"/>
            <a:ext cx="3930091" cy="2324724"/>
            <a:chOff x="7664993" y="25393702"/>
            <a:chExt cx="7272902" cy="4302061"/>
          </a:xfrm>
        </p:grpSpPr>
        <p:pic>
          <p:nvPicPr>
            <p:cNvPr id="20" name="Picture 19" descr="A graph with numbers and lines&#10;&#10;Description automatically generated">
              <a:extLst>
                <a:ext uri="{FF2B5EF4-FFF2-40B4-BE49-F238E27FC236}">
                  <a16:creationId xmlns:a16="http://schemas.microsoft.com/office/drawing/2014/main" id="{F65BB88F-0748-47A7-4AA9-9C81D3FBC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4993" y="25570891"/>
              <a:ext cx="7272901" cy="4124872"/>
            </a:xfrm>
            <a:prstGeom prst="rect">
              <a:avLst/>
            </a:prstGeom>
          </p:spPr>
        </p:pic>
        <p:sp>
          <p:nvSpPr>
            <p:cNvPr id="22" name="Rettangolo 65">
              <a:extLst>
                <a:ext uri="{FF2B5EF4-FFF2-40B4-BE49-F238E27FC236}">
                  <a16:creationId xmlns:a16="http://schemas.microsoft.com/office/drawing/2014/main" id="{BE181B71-AE60-F70B-EBA3-721EF83B40D5}"/>
                </a:ext>
              </a:extLst>
            </p:cNvPr>
            <p:cNvSpPr/>
            <p:nvPr/>
          </p:nvSpPr>
          <p:spPr>
            <a:xfrm>
              <a:off x="7664993" y="25393702"/>
              <a:ext cx="7272902" cy="4381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139">
              <a:extLst>
                <a:ext uri="{FF2B5EF4-FFF2-40B4-BE49-F238E27FC236}">
                  <a16:creationId xmlns:a16="http://schemas.microsoft.com/office/drawing/2014/main" id="{DF52275D-87CF-2034-27D0-B71FE76FC147}"/>
                </a:ext>
              </a:extLst>
            </p:cNvPr>
            <p:cNvSpPr txBox="1"/>
            <p:nvPr/>
          </p:nvSpPr>
          <p:spPr>
            <a:xfrm>
              <a:off x="9044303" y="25394396"/>
              <a:ext cx="4566791" cy="7007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Aft>
                  <a:spcPts val="1200"/>
                </a:spcAft>
                <a:buNone/>
                <a:tabLst/>
                <a:defRPr sz="3420" b="0"/>
              </a:pPr>
              <a:r>
                <a:rPr lang="it-IT" sz="1200" b="0" i="0" u="none" strike="noStrike" kern="1200" cap="none" baseline="0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  <a:t>LY vs diffusion</a:t>
              </a:r>
              <a:endParaRPr lang="it-IT" sz="1200" b="0" i="0" u="none" strike="noStrike" kern="1200" cap="none" baseline="0" noProof="1">
                <a:ln>
                  <a:noFill/>
                </a:ln>
                <a:latin typeface="Manjari Regular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958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8274A-C445-D50A-7D2A-39B1DBBEE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70BBAAB4-DC3F-53A5-1AFD-9DB32F6B5520}"/>
              </a:ext>
            </a:extLst>
          </p:cNvPr>
          <p:cNvSpPr txBox="1"/>
          <p:nvPr/>
        </p:nvSpPr>
        <p:spPr>
          <a:xfrm>
            <a:off x="15181" y="532763"/>
            <a:ext cx="9670320" cy="14022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Exploting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GEM1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scan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with low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configuration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for GEM2/3 and </a:t>
            </a:r>
            <a:r>
              <a:rPr lang="it-IT" sz="1400" i="0" u="none" strike="noStrike" kern="1200" cap="none" baseline="30000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55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Fe source (1 cm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away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from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)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Absolute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unsaturated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behaviour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GEM1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scan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obtained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(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how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much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the gain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should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increase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every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10 V more I power up GEM1)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CF5F0B-8FD7-FAAF-1EFD-DEF694860D97}"/>
              </a:ext>
            </a:extLst>
          </p:cNvPr>
          <p:cNvGrpSpPr/>
          <p:nvPr/>
        </p:nvGrpSpPr>
        <p:grpSpPr>
          <a:xfrm>
            <a:off x="323640" y="395627"/>
            <a:ext cx="237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3023218D-6482-C77F-29EF-1CF5F890DA77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674C3B62-5680-F1DE-236F-7B74BA7C4FA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F697BDDE-155E-D08E-70B9-736CB0B5EC5F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5FC3D18-5943-43E3-71E1-4E42C79B72DD}"/>
              </a:ext>
            </a:extLst>
          </p:cNvPr>
          <p:cNvSpPr txBox="1"/>
          <p:nvPr/>
        </p:nvSpPr>
        <p:spPr>
          <a:xfrm>
            <a:off x="216000" y="36000"/>
            <a:ext cx="258369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Studies with ITO III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4408AAE-A40D-CE17-0D66-F703758F1FC2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E5EDAB5-3433-2B4B-42FB-4188FBD9B078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AAF93AF-FF93-A977-7DF8-AFBC5BE2AF3B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6F40448E-4FE7-8B65-8A07-14DAC7347312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98F34E27-03BA-EE09-F9BF-C53F95461750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1EF5A2EB-2961-D132-7546-9043A91DAB43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375A9D-86A5-2181-B955-488A6A823ABD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57ACBA-3B4A-CF26-BEA7-F25BFF87BA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939" y="1774376"/>
            <a:ext cx="6575633" cy="344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535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1EDCD-A67E-9220-C07A-1B48F3AC7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0A441B5D-B51E-F2B3-E746-8175B5720BBF}"/>
              </a:ext>
            </a:extLst>
          </p:cNvPr>
          <p:cNvSpPr txBox="1"/>
          <p:nvPr/>
        </p:nvSpPr>
        <p:spPr>
          <a:xfrm>
            <a:off x="15181" y="532763"/>
            <a:ext cx="9670320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Different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configuration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with 3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GEMs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and ITO are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tested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and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absolute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saturation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calculated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A56F86-A611-5D0A-9EB8-E7BDF0CA1B90}"/>
              </a:ext>
            </a:extLst>
          </p:cNvPr>
          <p:cNvGrpSpPr/>
          <p:nvPr/>
        </p:nvGrpSpPr>
        <p:grpSpPr>
          <a:xfrm>
            <a:off x="323640" y="395627"/>
            <a:ext cx="234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B6CEB0F7-2C8B-B3DE-6673-516A1B775F15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4632BD3E-343F-9920-8B5F-7146BC28A620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3B1171B6-643E-4697-9073-5AE7A3E2DAB2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2A43C39-12D5-79AA-B983-60EC866A9544}"/>
              </a:ext>
            </a:extLst>
          </p:cNvPr>
          <p:cNvSpPr txBox="1"/>
          <p:nvPr/>
        </p:nvSpPr>
        <p:spPr>
          <a:xfrm>
            <a:off x="216000" y="36000"/>
            <a:ext cx="2601523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Studies with ITO IV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8FE034E-9E60-3EB9-2BF1-520349EBD8EE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FA4639E-C9C0-2311-8225-EDAF72B62B2A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569F574-EBE5-ADAF-48B2-929B5789676F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DB8C4F58-C73C-41FF-DDCD-D9597AF7D9FC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447C054-BFDA-1F17-84E8-C5D06006284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2E2BCB8B-60AE-C14F-BF27-3412B22D880B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BAD842-B83C-67AC-79FC-4F8FA4F1B18A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A20E96-64C6-BF87-8EBB-B85ADB473259}"/>
              </a:ext>
            </a:extLst>
          </p:cNvPr>
          <p:cNvGrpSpPr/>
          <p:nvPr/>
        </p:nvGrpSpPr>
        <p:grpSpPr>
          <a:xfrm>
            <a:off x="97703" y="1176439"/>
            <a:ext cx="6885209" cy="3664781"/>
            <a:chOff x="97703" y="1176439"/>
            <a:chExt cx="6885209" cy="366478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4EED211D-F959-9605-1C77-6A2D048FA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03" y="1176439"/>
              <a:ext cx="6885209" cy="3664781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E4106A7-E305-8F49-DA1B-734E7EFFCDB2}"/>
                </a:ext>
              </a:extLst>
            </p:cNvPr>
            <p:cNvSpPr/>
            <p:nvPr/>
          </p:nvSpPr>
          <p:spPr>
            <a:xfrm>
              <a:off x="4259659" y="1927644"/>
              <a:ext cx="245888" cy="245888"/>
            </a:xfrm>
            <a:prstGeom prst="ellipse">
              <a:avLst/>
            </a:prstGeom>
            <a:noFill/>
            <a:ln w="25400">
              <a:solidFill>
                <a:srgbClr val="363A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FD14B3F-1C27-6AE0-BAA5-94570C814548}"/>
                </a:ext>
              </a:extLst>
            </p:cNvPr>
            <p:cNvSpPr/>
            <p:nvPr/>
          </p:nvSpPr>
          <p:spPr>
            <a:xfrm>
              <a:off x="2029894" y="2042652"/>
              <a:ext cx="245888" cy="245888"/>
            </a:xfrm>
            <a:prstGeom prst="ellipse">
              <a:avLst/>
            </a:prstGeom>
            <a:noFill/>
            <a:ln w="254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E7D564C-5996-AC2F-4842-63E1F53EDB32}"/>
                </a:ext>
              </a:extLst>
            </p:cNvPr>
            <p:cNvSpPr/>
            <p:nvPr/>
          </p:nvSpPr>
          <p:spPr>
            <a:xfrm>
              <a:off x="5742716" y="3972178"/>
              <a:ext cx="245888" cy="24588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1FCEEDE-E2BE-A1F0-7C2E-4A0F9D3A5C14}"/>
                </a:ext>
              </a:extLst>
            </p:cNvPr>
            <p:cNvSpPr/>
            <p:nvPr/>
          </p:nvSpPr>
          <p:spPr>
            <a:xfrm>
              <a:off x="5737049" y="3655009"/>
              <a:ext cx="245888" cy="245888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C48B63B-71E4-305B-7219-8143EC1D838E}"/>
              </a:ext>
            </a:extLst>
          </p:cNvPr>
          <p:cNvGrpSpPr/>
          <p:nvPr/>
        </p:nvGrpSpPr>
        <p:grpSpPr>
          <a:xfrm>
            <a:off x="6834800" y="1633999"/>
            <a:ext cx="3601849" cy="748367"/>
            <a:chOff x="8581150" y="1154577"/>
            <a:chExt cx="3601849" cy="74836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11EA1AD-D8A5-632B-F7E1-C5CB351D188C}"/>
                </a:ext>
              </a:extLst>
            </p:cNvPr>
            <p:cNvSpPr txBox="1"/>
            <p:nvPr/>
          </p:nvSpPr>
          <p:spPr>
            <a:xfrm>
              <a:off x="9098615" y="1154577"/>
              <a:ext cx="3084384" cy="7483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1000"/>
                </a:spcBef>
                <a:spcAft>
                  <a:spcPts val="1000"/>
                </a:spcAft>
                <a:buNone/>
                <a:tabLst/>
                <a:defRPr sz="3420" b="1"/>
              </a:pP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Low VGEM no E</a:t>
              </a:r>
              <a:r>
                <a:rPr lang="it-IT" sz="1400" b="0" i="0" u="none" strike="noStrike" kern="1200" cap="none" baseline="-25000" noProof="1">
                  <a:ln>
                    <a:noFill/>
                  </a:ln>
                  <a:solidFill>
                    <a:srgbClr val="363AF2"/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ind</a:t>
              </a:r>
              <a:r>
                <a:rPr lang="it-IT" sz="1400" b="0" i="0" u="none" strike="noStrike" kern="1200" cap="none" noProof="1">
                  <a:ln>
                    <a:noFill/>
                  </a:ln>
                  <a:solidFill>
                    <a:srgbClr val="363AF2"/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:</a:t>
              </a:r>
              <a:br>
                <a:rPr lang="it-IT" sz="1400" b="0" i="0" u="none" strike="noStrike" kern="1200" cap="none" noProof="1">
                  <a:ln>
                    <a:noFill/>
                  </a:ln>
                  <a:solidFill>
                    <a:srgbClr val="363AF2"/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LY   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/>
                  <a:ea typeface="Noto Sans CJK SC" pitchFamily="2"/>
                  <a:cs typeface="Lohit Devanagari" pitchFamily="2"/>
                </a:rPr>
                <a:t>  9800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150</a:t>
              </a:r>
              <a:br>
                <a:rPr lang="it-IT" sz="1400" noProof="1">
                  <a:solidFill>
                    <a:srgbClr val="363AF2"/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/>
                  <a:ea typeface="Noto Sans CJK SC" pitchFamily="2"/>
                  <a:cs typeface="Lohit Devanagari" pitchFamily="2"/>
                </a:rPr>
                <a:t>Sat    0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rgbClr val="363AF2"/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%</a:t>
              </a:r>
              <a:endParaRPr lang="it-IT" sz="1400" i="0" u="none" strike="noStrike" kern="1200" cap="none" baseline="0" noProof="1">
                <a:ln>
                  <a:noFill/>
                </a:ln>
                <a:solidFill>
                  <a:srgbClr val="363AF2"/>
                </a:solidFill>
                <a:latin typeface="Manjari Regular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901A7AE-0101-D82D-11AC-BC22A696CF36}"/>
                </a:ext>
              </a:extLst>
            </p:cNvPr>
            <p:cNvSpPr/>
            <p:nvPr/>
          </p:nvSpPr>
          <p:spPr>
            <a:xfrm>
              <a:off x="8581150" y="1349902"/>
              <a:ext cx="351064" cy="351064"/>
            </a:xfrm>
            <a:prstGeom prst="ellipse">
              <a:avLst/>
            </a:prstGeom>
            <a:noFill/>
            <a:ln w="25400">
              <a:solidFill>
                <a:srgbClr val="363A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</p:grpSp>
      <p:grpSp>
        <p:nvGrpSpPr>
          <p:cNvPr id="17" name="Gruppo 104">
            <a:extLst>
              <a:ext uri="{FF2B5EF4-FFF2-40B4-BE49-F238E27FC236}">
                <a16:creationId xmlns:a16="http://schemas.microsoft.com/office/drawing/2014/main" id="{282852AD-CBBE-5460-2CB5-C48B44B78D1F}"/>
              </a:ext>
            </a:extLst>
          </p:cNvPr>
          <p:cNvGrpSpPr/>
          <p:nvPr/>
        </p:nvGrpSpPr>
        <p:grpSpPr>
          <a:xfrm>
            <a:off x="6850949" y="3010705"/>
            <a:ext cx="3348689" cy="748367"/>
            <a:chOff x="25323942" y="33723101"/>
            <a:chExt cx="3348689" cy="74836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AF538C-291D-4E19-512D-D00844556DAF}"/>
                </a:ext>
              </a:extLst>
            </p:cNvPr>
            <p:cNvSpPr txBox="1"/>
            <p:nvPr/>
          </p:nvSpPr>
          <p:spPr>
            <a:xfrm>
              <a:off x="25814427" y="33723101"/>
              <a:ext cx="2858204" cy="7483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1000"/>
                </a:spcBef>
                <a:spcAft>
                  <a:spcPts val="1000"/>
                </a:spcAft>
                <a:buNone/>
                <a:tabLst/>
                <a:defRPr sz="3420" b="1"/>
              </a:pP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Low VGEM high E</a:t>
              </a:r>
              <a:r>
                <a:rPr lang="it-IT" sz="1400" b="0" i="0" u="none" strike="noStrike" kern="1200" cap="none" baseline="-2500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ind</a:t>
              </a:r>
              <a:r>
                <a:rPr lang="it-IT" sz="1400" b="0" i="0" u="none" strike="noStrike" kern="1200" cap="none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:</a:t>
              </a:r>
              <a:br>
                <a:rPr lang="it-IT" sz="1400" b="0" i="0" u="none" strike="noStrike" kern="1200" cap="none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LY   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/>
                  <a:ea typeface="Noto Sans CJK SC" pitchFamily="2"/>
                  <a:cs typeface="Lohit Devanagari" pitchFamily="2"/>
                </a:rPr>
                <a:t>  31300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200</a:t>
              </a:r>
              <a:br>
                <a:rPr lang="it-IT" sz="1400" noProof="1">
                  <a:solidFill>
                    <a:schemeClr val="accent6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/>
                  <a:ea typeface="Noto Sans CJK SC" pitchFamily="2"/>
                  <a:cs typeface="Lohit Devanagari" pitchFamily="2"/>
                </a:rPr>
                <a:t>Sat    (1.7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1.5)%</a:t>
              </a:r>
              <a:endParaRPr lang="it-IT" sz="1400" i="0" u="none" strike="noStrike" kern="1200" cap="none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latin typeface="Manjari Regular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10566-39E7-8C72-1789-61E450D7C08A}"/>
                </a:ext>
              </a:extLst>
            </p:cNvPr>
            <p:cNvSpPr/>
            <p:nvPr/>
          </p:nvSpPr>
          <p:spPr>
            <a:xfrm>
              <a:off x="25323942" y="33921938"/>
              <a:ext cx="351064" cy="351064"/>
            </a:xfrm>
            <a:prstGeom prst="ellipse">
              <a:avLst/>
            </a:prstGeom>
            <a:noFill/>
            <a:ln w="254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C1707E-002F-439A-1DE5-B7FC8BE05F18}"/>
              </a:ext>
            </a:extLst>
          </p:cNvPr>
          <p:cNvGrpSpPr/>
          <p:nvPr/>
        </p:nvGrpSpPr>
        <p:grpSpPr>
          <a:xfrm>
            <a:off x="6834800" y="3696533"/>
            <a:ext cx="3354052" cy="748367"/>
            <a:chOff x="8610152" y="4811143"/>
            <a:chExt cx="3354052" cy="7483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954F59-1C25-CBF2-CE3C-3D01F5BABAD8}"/>
                </a:ext>
              </a:extLst>
            </p:cNvPr>
            <p:cNvSpPr txBox="1"/>
            <p:nvPr/>
          </p:nvSpPr>
          <p:spPr>
            <a:xfrm>
              <a:off x="9106000" y="4811143"/>
              <a:ext cx="2858204" cy="7483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1000"/>
                </a:spcBef>
                <a:spcAft>
                  <a:spcPts val="1000"/>
                </a:spcAft>
                <a:buNone/>
                <a:tabLst/>
                <a:defRPr sz="3420" b="1"/>
              </a:pP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Med VGEM high E</a:t>
              </a:r>
              <a:r>
                <a:rPr lang="it-IT" sz="1400" b="0" i="0" u="none" strike="noStrike" kern="1200" cap="none" baseline="-2500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ind</a:t>
              </a:r>
              <a:r>
                <a:rPr lang="it-IT" sz="1400" b="0" i="0" u="none" strike="noStrike" kern="1200" cap="none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:</a:t>
              </a:r>
              <a:br>
                <a:rPr lang="it-IT" sz="1400" b="0" i="0" u="none" strike="noStrike" kern="1200" cap="none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 pitchFamily="18"/>
                  <a:ea typeface="Noto Sans CJK SC" pitchFamily="2"/>
                  <a:cs typeface="Lohit Devanagari" pitchFamily="2"/>
                </a:rPr>
                <a:t>LY   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/>
                  <a:ea typeface="Noto Sans CJK SC" pitchFamily="2"/>
                  <a:cs typeface="Lohit Devanagari" pitchFamily="2"/>
                </a:rPr>
                <a:t>  64700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400</a:t>
              </a:r>
              <a:br>
                <a:rPr lang="it-IT" sz="1400" noProof="1">
                  <a:solidFill>
                    <a:schemeClr val="accent5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/>
                  <a:ea typeface="Noto Sans CJK SC" pitchFamily="2"/>
                  <a:cs typeface="Lohit Devanagari" pitchFamily="2"/>
                </a:rPr>
                <a:t>Sat    (29.1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1.5)%</a:t>
              </a:r>
              <a:endParaRPr lang="it-IT" sz="1400" i="0" u="none" strike="noStrike" kern="1200" cap="none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anjari Regular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B4E1526-C0FB-3297-1EE7-83131B588837}"/>
                </a:ext>
              </a:extLst>
            </p:cNvPr>
            <p:cNvSpPr/>
            <p:nvPr/>
          </p:nvSpPr>
          <p:spPr>
            <a:xfrm>
              <a:off x="8610152" y="5009588"/>
              <a:ext cx="351064" cy="351064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</p:grpSp>
      <p:grpSp>
        <p:nvGrpSpPr>
          <p:cNvPr id="22" name="Gruppo 87">
            <a:extLst>
              <a:ext uri="{FF2B5EF4-FFF2-40B4-BE49-F238E27FC236}">
                <a16:creationId xmlns:a16="http://schemas.microsoft.com/office/drawing/2014/main" id="{E048C9E7-8DFE-CAB6-A246-F98FA0B953FC}"/>
              </a:ext>
            </a:extLst>
          </p:cNvPr>
          <p:cNvGrpSpPr/>
          <p:nvPr/>
        </p:nvGrpSpPr>
        <p:grpSpPr>
          <a:xfrm>
            <a:off x="6834800" y="2305998"/>
            <a:ext cx="3347720" cy="748367"/>
            <a:chOff x="25289118" y="34894759"/>
            <a:chExt cx="3347720" cy="74836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8C121DC-975A-3B68-BB2F-C108C18FB4C4}"/>
                </a:ext>
              </a:extLst>
            </p:cNvPr>
            <p:cNvSpPr txBox="1"/>
            <p:nvPr/>
          </p:nvSpPr>
          <p:spPr>
            <a:xfrm>
              <a:off x="25778634" y="34894759"/>
              <a:ext cx="2858204" cy="7483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1000"/>
                </a:spcBef>
                <a:spcAft>
                  <a:spcPts val="1000"/>
                </a:spcAft>
                <a:buNone/>
                <a:tabLst/>
                <a:defRPr sz="3420" b="1"/>
              </a:pP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  <a:t>High VGEM no E</a:t>
              </a:r>
              <a:r>
                <a:rPr lang="it-IT" sz="1400" b="0" i="0" u="none" strike="noStrike" kern="1200" cap="none" baseline="-25000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  <a:t>ind</a:t>
              </a:r>
              <a:r>
                <a:rPr lang="it-IT" sz="1400" b="0" i="0" u="none" strike="noStrike" kern="1200" cap="none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  <a:t>:</a:t>
              </a:r>
              <a:br>
                <a:rPr lang="it-IT" sz="1400" b="0" i="0" u="none" strike="noStrike" kern="1200" cap="none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 pitchFamily="18"/>
                  <a:ea typeface="Noto Sans CJK SC" pitchFamily="2"/>
                  <a:cs typeface="Lohit Devanagari" pitchFamily="2"/>
                </a:rPr>
                <a:t>LY   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/>
                  <a:ea typeface="Noto Sans CJK SC" pitchFamily="2"/>
                  <a:cs typeface="Lohit Devanagari" pitchFamily="2"/>
                </a:rPr>
                <a:t>  30700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200</a:t>
              </a:r>
              <a:br>
                <a:rPr lang="it-IT" sz="1400" noProof="1">
                  <a:latin typeface="Manjari Regular"/>
                  <a:ea typeface="Noto Sans CJK SC" pitchFamily="2"/>
                  <a:cs typeface="Times New Roman" panose="02020603050405020304" pitchFamily="18" charset="0"/>
                </a:rPr>
              </a:b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/>
                  <a:ea typeface="Noto Sans CJK SC" pitchFamily="2"/>
                  <a:cs typeface="Lohit Devanagari" pitchFamily="2"/>
                </a:rPr>
                <a:t>Sat    (34.5 </a:t>
              </a:r>
              <a:r>
                <a:rPr lang="it-IT" sz="1400" b="0" i="0" u="none" strike="noStrike" kern="1200" cap="none" baseline="0" noProof="1">
                  <a:ln>
                    <a:noFill/>
                  </a:ln>
                  <a:latin typeface="Manjari Regular"/>
                  <a:ea typeface="Noto Sans CJK SC" pitchFamily="2"/>
                  <a:cs typeface="Times New Roman" panose="02020603050405020304" pitchFamily="18" charset="0"/>
                </a:rPr>
                <a:t>± 1.6)%</a:t>
              </a:r>
              <a:endParaRPr lang="it-IT" sz="1400" i="0" u="none" strike="noStrike" kern="1200" cap="none" baseline="0" noProof="1">
                <a:ln>
                  <a:noFill/>
                </a:ln>
                <a:latin typeface="Manjari Regular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6311747-B67D-B80F-7DDC-EACCA80371BA}"/>
                </a:ext>
              </a:extLst>
            </p:cNvPr>
            <p:cNvSpPr/>
            <p:nvPr/>
          </p:nvSpPr>
          <p:spPr>
            <a:xfrm>
              <a:off x="25289118" y="35112868"/>
              <a:ext cx="351064" cy="35106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1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BA5BA8E-50CE-730E-8A6A-D681FCBBC872}"/>
              </a:ext>
            </a:extLst>
          </p:cNvPr>
          <p:cNvSpPr txBox="1"/>
          <p:nvPr/>
        </p:nvSpPr>
        <p:spPr>
          <a:xfrm>
            <a:off x="6286284" y="5139924"/>
            <a:ext cx="1831458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Paper in </a:t>
            </a:r>
            <a:r>
              <a:rPr lang="it-IT" sz="14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preparation</a:t>
            </a:r>
            <a:endParaRPr lang="it-IT" sz="1400" b="1" dirty="0">
              <a:solidFill>
                <a:srgbClr val="A72F2F"/>
              </a:solidFill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5413B6F-6A74-D771-40DB-A80BEB7A2C37}"/>
              </a:ext>
            </a:extLst>
          </p:cNvPr>
          <p:cNvGrpSpPr/>
          <p:nvPr/>
        </p:nvGrpSpPr>
        <p:grpSpPr>
          <a:xfrm>
            <a:off x="8133575" y="28997"/>
            <a:ext cx="1871760" cy="1247235"/>
            <a:chOff x="20592001" y="11267999"/>
            <a:chExt cx="4509720" cy="280872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C278294-976D-8CA9-5296-3F1082193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0592001" y="11267999"/>
              <a:ext cx="4509720" cy="2808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F09C0E-65DD-D3EE-AE51-5A57DCFF0943}"/>
                </a:ext>
              </a:extLst>
            </p:cNvPr>
            <p:cNvSpPr/>
            <p:nvPr/>
          </p:nvSpPr>
          <p:spPr>
            <a:xfrm>
              <a:off x="20715840" y="13356000"/>
              <a:ext cx="3506759" cy="535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>
                <a:alpha val="25000"/>
              </a:srgbClr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 noProof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3893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6AA7D-C454-C249-0F12-80C6F67F6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AC073F0-F0A0-2B6C-B249-9CCD0DC9EA58}"/>
              </a:ext>
            </a:extLst>
          </p:cNvPr>
          <p:cNvSpPr txBox="1"/>
          <p:nvPr/>
        </p:nvSpPr>
        <p:spPr>
          <a:xfrm>
            <a:off x="15181" y="532763"/>
            <a:ext cx="9670320" cy="107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lvl="0" indent="-285750" hangingPunct="0">
              <a:lnSpc>
                <a:spcPct val="150000"/>
              </a:lnSpc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The V-Bond </a:t>
            </a:r>
            <a:r>
              <a:rPr lang="en-US" sz="1400" dirty="0">
                <a:latin typeface="Manjari"/>
                <a:ea typeface="FoulisGreek" pitchFamily="2"/>
                <a:cs typeface="FoulisGreek" pitchFamily="2"/>
              </a:rPr>
              <a:t>technique is likely causing rough copper crystals around the GEM holes to be removed.</a:t>
            </a:r>
          </a:p>
          <a:p>
            <a:pPr marL="285750" lvl="0" indent="-285750" hangingPunct="0">
              <a:lnSpc>
                <a:spcPct val="150000"/>
              </a:lnSpc>
              <a:spcAft>
                <a:spcPts val="2835"/>
              </a:spcAft>
              <a:buSzPct val="150000"/>
              <a:buFont typeface="Arial" panose="020B0604020202020204" pitchFamily="34" charset="0"/>
              <a:buChar char="•"/>
            </a:pPr>
            <a:r>
              <a:rPr lang="en-US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This might </a:t>
            </a:r>
            <a:r>
              <a:rPr lang="en-US" sz="1400" dirty="0">
                <a:latin typeface="Manjari"/>
                <a:ea typeface="FoulisGreek" pitchFamily="2"/>
                <a:cs typeface="FoulisGreek" pitchFamily="2"/>
              </a:rPr>
              <a:t>place the electrodes further from the holes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624139-15B1-B715-8E21-F58655078CC7}"/>
              </a:ext>
            </a:extLst>
          </p:cNvPr>
          <p:cNvGrpSpPr/>
          <p:nvPr/>
        </p:nvGrpSpPr>
        <p:grpSpPr>
          <a:xfrm>
            <a:off x="323640" y="395627"/>
            <a:ext cx="435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08DC8608-1D50-19ED-5364-26C69936C360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D73F98BB-F935-3CE7-1FFB-59E30A2ECA88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50BF80A1-C605-FE4C-D671-B5D7FC5472FC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05FA1D7-D971-EEA8-EE9B-CC7C10D6CFEB}"/>
              </a:ext>
            </a:extLst>
          </p:cNvPr>
          <p:cNvSpPr txBox="1"/>
          <p:nvPr/>
        </p:nvSpPr>
        <p:spPr>
          <a:xfrm>
            <a:off x="216000" y="36000"/>
            <a:ext cx="4570010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Why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Less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Saturation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with V-Bond?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88A74D0-7170-34C0-739C-EF8ACA4DFCEB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12C7C3C-EE59-BD4A-B3D1-3DBDE94C7243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F508B13-B058-64F4-5586-BF00961FCFA3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BE7EE80-3AAC-9FF6-278C-7E516A5D7E7F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58AD5DCE-FA7A-2F22-57B1-44F68CB06CC5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C111FDF0-D14E-786A-4749-6BD8F2C9479A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60F838-7045-8175-FAB3-A6D421276ED7}"/>
              </a:ext>
            </a:extLst>
          </p:cNvPr>
          <p:cNvSpPr txBox="1"/>
          <p:nvPr/>
        </p:nvSpPr>
        <p:spPr>
          <a:xfrm>
            <a:off x="144000" y="5328000"/>
            <a:ext cx="8491725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73EC54-5A23-8D3F-7509-E96EF9538502}"/>
              </a:ext>
            </a:extLst>
          </p:cNvPr>
          <p:cNvCxnSpPr>
            <a:stCxn id="16" idx="2"/>
          </p:cNvCxnSpPr>
          <p:nvPr/>
        </p:nvCxnSpPr>
        <p:spPr>
          <a:xfrm flipH="1">
            <a:off x="3086100" y="1606283"/>
            <a:ext cx="1764241" cy="641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328F15-221C-BF60-062F-C60F717E5C5F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4850341" y="1606283"/>
            <a:ext cx="1771439" cy="641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26490EA-8AE1-1551-C888-E23ACF680A25}"/>
              </a:ext>
            </a:extLst>
          </p:cNvPr>
          <p:cNvSpPr txBox="1"/>
          <p:nvPr/>
        </p:nvSpPr>
        <p:spPr>
          <a:xfrm>
            <a:off x="1432561" y="2280886"/>
            <a:ext cx="3417780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Reducing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field</a:t>
            </a:r>
          </a:p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Indeed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,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applying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same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voltages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,</a:t>
            </a:r>
            <a:br>
              <a:rPr lang="it-IT" sz="1200" dirty="0"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the light gain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lower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than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standard GEM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F96080-3CC8-DA7B-42E1-C297BF6FC6E7}"/>
              </a:ext>
            </a:extLst>
          </p:cNvPr>
          <p:cNvSpPr txBox="1"/>
          <p:nvPr/>
        </p:nvSpPr>
        <p:spPr>
          <a:xfrm>
            <a:off x="4912890" y="2249006"/>
            <a:ext cx="3417780" cy="1108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Widening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amplification</a:t>
            </a:r>
            <a:r>
              <a:rPr lang="it-IT" sz="1400" b="1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b="1" dirty="0" err="1">
                <a:latin typeface="Manjari"/>
                <a:ea typeface="Noto Sans CJK SC" pitchFamily="2"/>
                <a:cs typeface="Lohit Devanagari" pitchFamily="2"/>
              </a:rPr>
              <a:t>region</a:t>
            </a:r>
            <a:endParaRPr lang="it-IT" sz="1400" b="1" dirty="0">
              <a:latin typeface="Manjari"/>
              <a:ea typeface="Noto Sans CJK SC" pitchFamily="2"/>
              <a:cs typeface="Lohit Devanagari" pitchFamily="2"/>
            </a:endParaRPr>
          </a:p>
          <a:p>
            <a:pPr marR="0" lvl="0" algn="ctr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could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be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similar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to ITO studies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causing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wider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region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imprint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less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saturation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0283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02B13-EB44-7AB3-F998-0B1269E06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D6A7A1F-CE97-DAB6-D22B-27FB0FBFB703}"/>
              </a:ext>
            </a:extLst>
          </p:cNvPr>
          <p:cNvSpPr txBox="1"/>
          <p:nvPr/>
        </p:nvSpPr>
        <p:spPr>
          <a:xfrm>
            <a:off x="79475" y="532763"/>
            <a:ext cx="9670320" cy="328149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You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want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mor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e gain? Put more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!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Technically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works,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but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increases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the </a:t>
            </a:r>
            <a:r>
              <a:rPr lang="it-IT" sz="1400" dirty="0" err="1">
                <a:latin typeface="Manjari"/>
                <a:ea typeface="Noto Sans CJK SC" pitchFamily="2"/>
                <a:cs typeface="Lohit Devanagari" pitchFamily="2"/>
              </a:rPr>
              <a:t>number</a:t>
            </a: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 of transfer gaps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Not an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efficient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process</a:t>
            </a: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Diffusion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from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amplification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stage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increases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8DB3FB-21C3-3929-DCE8-2BDD5B4FC3DA}"/>
              </a:ext>
            </a:extLst>
          </p:cNvPr>
          <p:cNvGrpSpPr/>
          <p:nvPr/>
        </p:nvGrpSpPr>
        <p:grpSpPr>
          <a:xfrm>
            <a:off x="323640" y="395627"/>
            <a:ext cx="4500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EAAFBF97-4159-FBE8-36DA-E43DA620FA9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AD093D10-CDC2-E378-99D9-C3B37407829D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516EC34E-3EC5-20D8-068A-7EC50DB8FA3B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4B33EA8-AA99-6990-BA04-9CD782BF8D42}"/>
              </a:ext>
            </a:extLst>
          </p:cNvPr>
          <p:cNvSpPr txBox="1"/>
          <p:nvPr/>
        </p:nvSpPr>
        <p:spPr>
          <a:xfrm>
            <a:off x="216000" y="36000"/>
            <a:ext cx="4720693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i="0" u="none" strike="noStrike" kern="1200" cap="none" dirty="0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Balance </a:t>
            </a:r>
            <a:r>
              <a:rPr lang="it-IT" sz="2400" b="1" i="0" u="none" strike="noStrike" kern="1200" cap="none" dirty="0" err="1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Between</a:t>
            </a:r>
            <a:r>
              <a:rPr lang="it-IT" sz="2400" b="1" i="0" u="none" strike="noStrike" kern="1200" cap="none" dirty="0">
                <a:ln>
                  <a:noFill/>
                </a:ln>
                <a:latin typeface="LM Roman Caps 10" pitchFamily="18"/>
                <a:ea typeface="Noto Sans CJK SC" pitchFamily="2"/>
                <a:cs typeface="Lohit Devanagari" pitchFamily="2"/>
              </a:rPr>
              <a:t> Tracking and Gain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BF85A53-366E-AD57-6334-C383615B7980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625CF27-ADA9-29C1-4AFF-ABE30F3A4D10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18B4F9-46F6-82F8-6040-0D4E3012F9E8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4806852B-F418-B3D5-175F-7C724BC2D141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F0624320-974C-E3F0-00BB-45E6AE324B44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84D44D71-7AD8-BA60-AAEB-42E34F8B2462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441C3C-AC6B-9F95-208C-8D3D3484EE1C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3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9E8AAC-A39B-0525-64CD-C029AA6F685C}"/>
              </a:ext>
            </a:extLst>
          </p:cNvPr>
          <p:cNvGrpSpPr/>
          <p:nvPr/>
        </p:nvGrpSpPr>
        <p:grpSpPr>
          <a:xfrm>
            <a:off x="6223556" y="195677"/>
            <a:ext cx="3426597" cy="2639598"/>
            <a:chOff x="6652269" y="395627"/>
            <a:chExt cx="2500945" cy="192654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916DBDD-2735-E3D7-3692-90C4DE3B2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72979" y="1940747"/>
              <a:ext cx="1095186" cy="27267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33C6483-D4F3-832F-0D5C-B24F58A70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635"/>
            <a:stretch>
              <a:fillRect/>
            </a:stretch>
          </p:blipFill>
          <p:spPr>
            <a:xfrm>
              <a:off x="7046588" y="1928813"/>
              <a:ext cx="832966" cy="282687"/>
            </a:xfrm>
            <a:prstGeom prst="rect">
              <a:avLst/>
            </a:prstGeom>
          </p:spPr>
        </p:pic>
        <p:pic>
          <p:nvPicPr>
            <p:cNvPr id="6" name="822cfff0-06f1-4840-9997-5b18499dfda9.png" descr="822cfff0-06f1-4840-9997-5b18499dfda9.png">
              <a:extLst>
                <a:ext uri="{FF2B5EF4-FFF2-40B4-BE49-F238E27FC236}">
                  <a16:creationId xmlns:a16="http://schemas.microsoft.com/office/drawing/2014/main" id="{85FD662B-9DEA-B5CD-AA9C-E2749BA0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7560" r="17551" b="2439"/>
            <a:stretch>
              <a:fillRect/>
            </a:stretch>
          </p:blipFill>
          <p:spPr>
            <a:xfrm rot="5400000">
              <a:off x="7127611" y="-79714"/>
              <a:ext cx="1550261" cy="250094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607DC26-62E2-76ED-96BB-7D81977AB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48"/>
            <a:stretch>
              <a:fillRect/>
            </a:stretch>
          </p:blipFill>
          <p:spPr>
            <a:xfrm>
              <a:off x="6652269" y="2208282"/>
              <a:ext cx="2417186" cy="11388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F1E56AC-EA99-0E53-CDDA-3BE5CDA9A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49" b="57612"/>
            <a:stretch>
              <a:fillRect/>
            </a:stretch>
          </p:blipFill>
          <p:spPr>
            <a:xfrm flipV="1">
              <a:off x="6670961" y="1871491"/>
              <a:ext cx="2375408" cy="72221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D51142AE-12F3-3820-977D-14DA751ECE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682" y="3002792"/>
            <a:ext cx="4874323" cy="25539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2B3B2E-390D-F25E-F1E4-20EAB561F64D}"/>
              </a:ext>
            </a:extLst>
          </p:cNvPr>
          <p:cNvSpPr txBox="1"/>
          <p:nvPr/>
        </p:nvSpPr>
        <p:spPr>
          <a:xfrm>
            <a:off x="1174652" y="4022038"/>
            <a:ext cx="3095917" cy="10611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STD of light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distribution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caused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by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amplification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stage of short round tracks</a:t>
            </a:r>
          </a:p>
          <a:p>
            <a:pPr marR="0" lvl="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tabLst/>
            </a:pP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Measured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with CYGNO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prototype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 MANGO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9F15E4-E829-0D27-479D-8D458897A7ED}"/>
              </a:ext>
            </a:extLst>
          </p:cNvPr>
          <p:cNvSpPr txBox="1"/>
          <p:nvPr/>
        </p:nvSpPr>
        <p:spPr>
          <a:xfrm>
            <a:off x="8359273" y="4057868"/>
            <a:ext cx="1686419" cy="4692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dirty="0" err="1"/>
              <a:t>Dho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7"/>
              </a:rPr>
              <a:t>https://doi.org/10.1140/epjc/s10052-024-13471-5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0C630E-C94A-BC37-393F-4DB812535385}"/>
              </a:ext>
            </a:extLst>
          </p:cNvPr>
          <p:cNvSpPr txBox="1"/>
          <p:nvPr/>
        </p:nvSpPr>
        <p:spPr>
          <a:xfrm>
            <a:off x="4100391" y="4742943"/>
            <a:ext cx="3095917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2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Bad</a:t>
            </a:r>
            <a:r>
              <a:rPr lang="it-IT" sz="12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for a </a:t>
            </a:r>
            <a:r>
              <a:rPr lang="it-IT" sz="1200" b="1" dirty="0" err="1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directional</a:t>
            </a:r>
            <a:r>
              <a:rPr lang="it-IT" sz="1200" b="1" dirty="0">
                <a:solidFill>
                  <a:srgbClr val="A72F2F"/>
                </a:solidFill>
                <a:latin typeface="Manjari"/>
                <a:ea typeface="Noto Sans CJK SC" pitchFamily="2"/>
                <a:cs typeface="Lohit Devanagari" pitchFamily="2"/>
              </a:rPr>
              <a:t> detector</a:t>
            </a:r>
          </a:p>
        </p:txBody>
      </p:sp>
    </p:spTree>
    <p:extLst>
      <p:ext uri="{BB962C8B-B14F-4D97-AF65-F5344CB8AC3E}">
        <p14:creationId xmlns:p14="http://schemas.microsoft.com/office/powerpoint/2010/main" val="220888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34092-5413-011F-FC2E-47791F288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0AB35D8-9F2B-BEC4-11B5-46AB06DF9F96}"/>
              </a:ext>
            </a:extLst>
          </p:cNvPr>
          <p:cNvSpPr txBox="1"/>
          <p:nvPr/>
        </p:nvSpPr>
        <p:spPr>
          <a:xfrm>
            <a:off x="15181" y="532763"/>
            <a:ext cx="9670320" cy="135096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So just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push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limit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sparking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lvl="3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			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what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do 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1392EF-7222-12F7-465D-BB83B28AE10F}"/>
              </a:ext>
            </a:extLst>
          </p:cNvPr>
          <p:cNvGrpSpPr/>
          <p:nvPr/>
        </p:nvGrpSpPr>
        <p:grpSpPr>
          <a:xfrm>
            <a:off x="323640" y="395627"/>
            <a:ext cx="230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36E367A2-F2C3-8149-D4C4-FB09C379784E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7179C022-9249-5D02-DD57-FAAD3AF2033A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7660611D-9421-BD9E-02B9-0365B5FCE567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018477F-7883-B474-FD78-EEA8DE39EC4A}"/>
              </a:ext>
            </a:extLst>
          </p:cNvPr>
          <p:cNvSpPr txBox="1"/>
          <p:nvPr/>
        </p:nvSpPr>
        <p:spPr>
          <a:xfrm>
            <a:off x="216000" y="36000"/>
            <a:ext cx="2490018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Push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GEM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voltage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FDBAA7A-FA4D-9152-CF3F-B601AFC3CF92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BCE37D6-DC4D-D238-7710-F699874F4EFA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2A3A0CC-CA29-BB16-134B-03EA00FECAF2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830211A8-B7A6-6EE8-A738-A2EFC9073F27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7A0797F6-9486-5541-C761-5BBBACA06AC2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56FC11A9-40FD-5B37-5CDD-F2C2CC1A7748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DC380B-3447-F75C-006D-91F8069623EE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4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DFDBD5-0BC2-7E66-CC7B-61F36EAF2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41" y="918429"/>
            <a:ext cx="531134" cy="5311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54F45F-C30E-2062-6364-1E4773495B45}"/>
              </a:ext>
            </a:extLst>
          </p:cNvPr>
          <p:cNvSpPr txBox="1"/>
          <p:nvPr/>
        </p:nvSpPr>
        <p:spPr>
          <a:xfrm>
            <a:off x="6778883" y="653423"/>
            <a:ext cx="3095917" cy="10611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Numbers in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our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gas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mixture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</a:t>
            </a:r>
          </a:p>
          <a:p>
            <a:pPr marL="171450" lvl="0" indent="-171450" hangingPunct="0">
              <a:lnSpc>
                <a:spcPct val="150000"/>
              </a:lnSpc>
              <a:spcAft>
                <a:spcPts val="600"/>
              </a:spcAft>
              <a:buSzPct val="150000"/>
              <a:buFontTx/>
              <a:buChar char="-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LNF (1000 mbar): max 460 V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</a:t>
            </a:r>
          </a:p>
          <a:p>
            <a:pPr marL="171450" indent="-171450" hangingPunct="0">
              <a:lnSpc>
                <a:spcPct val="150000"/>
              </a:lnSpc>
              <a:spcAft>
                <a:spcPts val="600"/>
              </a:spcAft>
              <a:buSzPct val="150000"/>
              <a:buFontTx/>
              <a:buChar char="-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LNGS (910 mbar): max 440 V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</a:t>
            </a:r>
          </a:p>
        </p:txBody>
      </p:sp>
    </p:spTree>
    <p:extLst>
      <p:ext uri="{BB962C8B-B14F-4D97-AF65-F5344CB8AC3E}">
        <p14:creationId xmlns:p14="http://schemas.microsoft.com/office/powerpoint/2010/main" val="2453853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C66A0-1287-1921-5BFE-0117577D0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ABA69A3-CF97-4468-6D10-20440E73FA6F}"/>
              </a:ext>
            </a:extLst>
          </p:cNvPr>
          <p:cNvSpPr txBox="1"/>
          <p:nvPr/>
        </p:nvSpPr>
        <p:spPr>
          <a:xfrm>
            <a:off x="15181" y="532763"/>
            <a:ext cx="9670320" cy="1833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So just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push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voltage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to the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limit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of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sparking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lvl="3" hangingPunct="0">
              <a:lnSpc>
                <a:spcPct val="150000"/>
              </a:lnSpc>
              <a:spcAft>
                <a:spcPts val="1200"/>
              </a:spcAft>
              <a:buSzPct val="150000"/>
            </a:pPr>
            <a:r>
              <a:rPr lang="it-IT" sz="1400" dirty="0">
                <a:latin typeface="Manjari"/>
                <a:ea typeface="Noto Sans CJK SC" pitchFamily="2"/>
                <a:cs typeface="Lohit Devanagari" pitchFamily="2"/>
              </a:rPr>
              <a:t>			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what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do </a:t>
            </a: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lvl="0" indent="-285750" hangingPunct="0">
              <a:lnSpc>
                <a:spcPct val="150000"/>
              </a:lnSpc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However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, data with </a:t>
            </a:r>
            <a:r>
              <a:rPr lang="it-IT" sz="1400" baseline="30000" dirty="0">
                <a:latin typeface="Manjari"/>
                <a:ea typeface="FoulisGreek" pitchFamily="2"/>
                <a:cs typeface="FoulisGreek" pitchFamily="2"/>
              </a:rPr>
              <a:t>55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Fe 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source 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(5.9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keV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photoelectrons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) </a:t>
            </a:r>
            <a:r>
              <a:rPr lang="it-IT" sz="1400" dirty="0" err="1">
                <a:latin typeface="Manjari"/>
                <a:ea typeface="FoulisGreek" pitchFamily="2"/>
                <a:cs typeface="FoulisGreek" pitchFamily="2"/>
              </a:rPr>
              <a:t>as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function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of drift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distance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in LIME (@ LNGS):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67B097-8F89-1187-8BCB-EAE14DC412F6}"/>
              </a:ext>
            </a:extLst>
          </p:cNvPr>
          <p:cNvSpPr txBox="1"/>
          <p:nvPr/>
        </p:nvSpPr>
        <p:spPr>
          <a:xfrm>
            <a:off x="216000" y="36000"/>
            <a:ext cx="2490018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Push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GEM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voltage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ED35DC8-503D-5CAC-7783-8546B9568532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8206417-DA59-DA24-6C20-91D7030DBAA1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FF47EE9-A848-286F-5792-0DAB068ACFEC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00518385-1251-B886-7F58-694FA2EC6EDC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55903185-782B-2363-CDF0-1B7268E124CB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554B3775-8DDD-9743-DD40-DE541D0648AB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C7356C-3597-D627-73BB-A89A57E61A62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4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1C8BAE-03E3-39A5-82D1-40297D412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312" y="2624165"/>
            <a:ext cx="3616940" cy="27699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BDE6A7-1A2D-0D73-33C4-D32FC6BF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8268" y="2752029"/>
            <a:ext cx="3179930" cy="2109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93EBB7-42A1-0DC8-AF92-FCF5FBF2C3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41" y="918429"/>
            <a:ext cx="531134" cy="5311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7096D4-FEF5-1D68-2DBD-45F943E0FAEF}"/>
              </a:ext>
            </a:extLst>
          </p:cNvPr>
          <p:cNvSpPr txBox="1"/>
          <p:nvPr/>
        </p:nvSpPr>
        <p:spPr>
          <a:xfrm>
            <a:off x="6778883" y="653423"/>
            <a:ext cx="3095917" cy="10611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Numbers in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our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gas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mixture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:</a:t>
            </a:r>
          </a:p>
          <a:p>
            <a:pPr marL="171450" lvl="0" indent="-171450" hangingPunct="0">
              <a:lnSpc>
                <a:spcPct val="150000"/>
              </a:lnSpc>
              <a:spcAft>
                <a:spcPts val="600"/>
              </a:spcAft>
              <a:buSzPct val="150000"/>
              <a:buFontTx/>
              <a:buChar char="-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LNF (1000 mbar): max 460 V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</a:t>
            </a:r>
          </a:p>
          <a:p>
            <a:pPr marL="171450" indent="-171450" hangingPunct="0">
              <a:lnSpc>
                <a:spcPct val="150000"/>
              </a:lnSpc>
              <a:spcAft>
                <a:spcPts val="600"/>
              </a:spcAft>
              <a:buSzPct val="150000"/>
              <a:buFontTx/>
              <a:buChar char="-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LNGS (910 mbar): max 440 V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each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GEM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9EE6A8-1F91-67F7-7D1E-B7C542D2F8F3}"/>
              </a:ext>
            </a:extLst>
          </p:cNvPr>
          <p:cNvSpPr txBox="1"/>
          <p:nvPr/>
        </p:nvSpPr>
        <p:spPr>
          <a:xfrm rot="16200000">
            <a:off x="4575623" y="2876585"/>
            <a:ext cx="1036772" cy="24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Light yield (AU)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1EE5E9-D3E0-779A-AF4E-9FBB0AB936A6}"/>
              </a:ext>
            </a:extLst>
          </p:cNvPr>
          <p:cNvSpPr txBox="1"/>
          <p:nvPr/>
        </p:nvSpPr>
        <p:spPr>
          <a:xfrm>
            <a:off x="7378271" y="5229140"/>
            <a:ext cx="1286932" cy="24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u="none" strike="noStrike" baseline="0" dirty="0">
                <a:latin typeface="Manjari"/>
              </a:rPr>
              <a:t>Drift distance z (cm)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5E4A5C-74A2-05BA-E0E5-5602289946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84" b="22900"/>
          <a:stretch>
            <a:fillRect/>
          </a:stretch>
        </p:blipFill>
        <p:spPr>
          <a:xfrm>
            <a:off x="8670660" y="3985082"/>
            <a:ext cx="1217548" cy="8915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DD29A5-4B91-0E53-187A-8C71E270CC0A}"/>
              </a:ext>
            </a:extLst>
          </p:cNvPr>
          <p:cNvSpPr txBox="1"/>
          <p:nvPr/>
        </p:nvSpPr>
        <p:spPr>
          <a:xfrm>
            <a:off x="6296440" y="4639348"/>
            <a:ext cx="3095917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b="1" dirty="0">
                <a:latin typeface="Manjari"/>
                <a:ea typeface="Noto Sans CJK SC" pitchFamily="2"/>
                <a:cs typeface="Lohit Devanagari" pitchFamily="2"/>
              </a:rPr>
              <a:t>Drop of 40% 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from 33 cm to 4 cm</a:t>
            </a:r>
            <a:endParaRPr lang="it-IT" sz="1200" b="1" dirty="0"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33BA1CC-2707-06D9-4B69-65F3C1580194}"/>
              </a:ext>
            </a:extLst>
          </p:cNvPr>
          <p:cNvGrpSpPr/>
          <p:nvPr/>
        </p:nvGrpSpPr>
        <p:grpSpPr>
          <a:xfrm>
            <a:off x="323640" y="395627"/>
            <a:ext cx="2304000" cy="21600"/>
            <a:chOff x="323640" y="491040"/>
            <a:chExt cx="2124000" cy="21600"/>
          </a:xfrm>
        </p:grpSpPr>
        <p:sp>
          <p:nvSpPr>
            <p:cNvPr id="15" name="Straight Connector 14">
              <a:extLst>
                <a:ext uri="{FF2B5EF4-FFF2-40B4-BE49-F238E27FC236}">
                  <a16:creationId xmlns:a16="http://schemas.microsoft.com/office/drawing/2014/main" id="{300A1608-83DE-D40A-1386-0B1AE745111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8" name="Straight Connector 17">
              <a:extLst>
                <a:ext uri="{FF2B5EF4-FFF2-40B4-BE49-F238E27FC236}">
                  <a16:creationId xmlns:a16="http://schemas.microsoft.com/office/drawing/2014/main" id="{D7EDB67E-605B-C03D-E904-098AE46C49A6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9" name="Straight Connector 18">
              <a:extLst>
                <a:ext uri="{FF2B5EF4-FFF2-40B4-BE49-F238E27FC236}">
                  <a16:creationId xmlns:a16="http://schemas.microsoft.com/office/drawing/2014/main" id="{D17753EE-ECB1-A098-0202-300D439A8307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843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1123E-A16E-6055-C083-DF471B3C5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108C2A0-749E-80BD-6478-75E066FAD41F}"/>
              </a:ext>
            </a:extLst>
          </p:cNvPr>
          <p:cNvSpPr txBox="1"/>
          <p:nvPr/>
        </p:nvSpPr>
        <p:spPr>
          <a:xfrm>
            <a:off x="15181" y="532763"/>
            <a:ext cx="9670320" cy="409287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Sort of know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problem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when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too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much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undergoes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avalanche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Space-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saturation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effect</a:t>
            </a:r>
            <a:b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</a:b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dirty="0"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density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is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key</a:t>
            </a:r>
            <a:r>
              <a:rPr lang="it-IT" sz="1400" dirty="0">
                <a:latin typeface="Manjari"/>
                <a:ea typeface="FoulisGreek" pitchFamily="2"/>
                <a:cs typeface="FoulisGreek" pitchFamily="2"/>
              </a:rPr>
              <a:t>			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events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closer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to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anode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 diffuse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less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			more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FoulisGreek" pitchFamily="2"/>
                <a:cs typeface="FoulisGreek" pitchFamily="2"/>
              </a:rPr>
              <a:t>saturated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FoulisGreek" pitchFamily="2"/>
              <a:cs typeface="FoulisGreek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ED8B766-5D80-C3E4-B6AA-B04945D3FA3A}"/>
              </a:ext>
            </a:extLst>
          </p:cNvPr>
          <p:cNvGrpSpPr/>
          <p:nvPr/>
        </p:nvGrpSpPr>
        <p:grpSpPr>
          <a:xfrm>
            <a:off x="323640" y="395627"/>
            <a:ext cx="2376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F6B2835D-C849-6929-3F9A-75D62F6875D4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C8B445C3-2A79-EC17-0F70-A07836A47AA9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BD5D4ACE-ED2F-6266-2E9A-15D7F358A97E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E3E0785-F881-AEAC-2852-A26016E5D866}"/>
              </a:ext>
            </a:extLst>
          </p:cNvPr>
          <p:cNvSpPr txBox="1"/>
          <p:nvPr/>
        </p:nvSpPr>
        <p:spPr>
          <a:xfrm>
            <a:off x="216000" y="36000"/>
            <a:ext cx="2559396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What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Is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Going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On?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A248703-81D6-FAA8-2DD4-9B6DE0B64279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9B45274-F84C-6FFB-CBCE-7459CF141A69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9DD484B-4A06-0628-3111-AD0614EFAB2D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6CB9BF0-5070-60B0-73B2-6630B678E0C9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1F9A122C-D1AC-4DDD-5CC3-28FB536A1B96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8E6248FE-6EF6-88A8-6FF9-4C5A451CA863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EB655B-877F-F6BE-E51C-2FDD15FCF6F1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5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9FF6A2-5E4E-52ED-70BD-351C176346D2}"/>
              </a:ext>
            </a:extLst>
          </p:cNvPr>
          <p:cNvSpPr txBox="1"/>
          <p:nvPr/>
        </p:nvSpPr>
        <p:spPr>
          <a:xfrm>
            <a:off x="7748043" y="2278978"/>
            <a:ext cx="1832401" cy="46790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r>
              <a:rPr lang="en-US" sz="800" u="none" strike="noStrike" baseline="0" dirty="0">
                <a:latin typeface="Manjari"/>
              </a:rPr>
              <a:t>Oliveri et al., NSS/MIC, </a:t>
            </a:r>
            <a:r>
              <a:rPr lang="en-US" sz="800" dirty="0">
                <a:hlinkClick r:id="rId3"/>
              </a:rPr>
              <a:t>https://doi.org/10.1109/nssmic.2015.7581778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E9842D-63C8-0835-E16F-0B93F8FF63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674" y="924705"/>
            <a:ext cx="3772207" cy="28189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013B2A-BD7C-C209-18EC-3251B45A8F24}"/>
              </a:ext>
            </a:extLst>
          </p:cNvPr>
          <p:cNvSpPr txBox="1"/>
          <p:nvPr/>
        </p:nvSpPr>
        <p:spPr>
          <a:xfrm>
            <a:off x="7779881" y="1101189"/>
            <a:ext cx="1355576" cy="34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Colour: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density</a:t>
            </a:r>
            <a:endParaRPr lang="it-IT" sz="1200" dirty="0"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5A6FA-32D3-AB4F-0287-56BD3C9CBBA8}"/>
              </a:ext>
            </a:extLst>
          </p:cNvPr>
          <p:cNvSpPr txBox="1"/>
          <p:nvPr/>
        </p:nvSpPr>
        <p:spPr>
          <a:xfrm>
            <a:off x="1408668" y="2247303"/>
            <a:ext cx="1892759" cy="625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Electric field from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GEMs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br>
              <a:rPr lang="it-IT" sz="1200" dirty="0">
                <a:latin typeface="Manjari"/>
                <a:ea typeface="Noto Sans CJK SC" pitchFamily="2"/>
                <a:cs typeface="Lohit Devanagari" pitchFamily="2"/>
              </a:rPr>
            </a:b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is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shielded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by </a:t>
            </a:r>
            <a:r>
              <a:rPr lang="it-IT" sz="1200" dirty="0" err="1">
                <a:latin typeface="Manjari"/>
                <a:ea typeface="Noto Sans CJK SC" pitchFamily="2"/>
                <a:cs typeface="Lohit Devanagari" pitchFamily="2"/>
              </a:rPr>
              <a:t>ion</a:t>
            </a:r>
            <a:r>
              <a:rPr lang="it-IT" sz="1200" dirty="0">
                <a:latin typeface="Manjari"/>
                <a:ea typeface="Noto Sans CJK SC" pitchFamily="2"/>
                <a:cs typeface="Lohit Devanagari" pitchFamily="2"/>
              </a:rPr>
              <a:t> field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F98FC0-CBE0-D093-E7CD-F4DB95EAC105}"/>
              </a:ext>
            </a:extLst>
          </p:cNvPr>
          <p:cNvCxnSpPr>
            <a:cxnSpLocks/>
          </p:cNvCxnSpPr>
          <p:nvPr/>
        </p:nvCxnSpPr>
        <p:spPr>
          <a:xfrm>
            <a:off x="1979755" y="4432097"/>
            <a:ext cx="171484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F14578-7EB4-935E-EF44-E3374BD8D5F9}"/>
              </a:ext>
            </a:extLst>
          </p:cNvPr>
          <p:cNvCxnSpPr>
            <a:cxnSpLocks/>
          </p:cNvCxnSpPr>
          <p:nvPr/>
        </p:nvCxnSpPr>
        <p:spPr>
          <a:xfrm>
            <a:off x="6366076" y="4432097"/>
            <a:ext cx="171484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455553-FBC5-953C-A68D-504840103BCF}"/>
              </a:ext>
            </a:extLst>
          </p:cNvPr>
          <p:cNvSpPr txBox="1"/>
          <p:nvPr/>
        </p:nvSpPr>
        <p:spPr>
          <a:xfrm>
            <a:off x="4093932" y="4774953"/>
            <a:ext cx="1892759" cy="42776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algn="ctr" hangingPunct="0">
              <a:lnSpc>
                <a:spcPct val="150000"/>
              </a:lnSpc>
              <a:spcAft>
                <a:spcPts val="600"/>
              </a:spcAft>
              <a:buSzPct val="150000"/>
            </a:pPr>
            <a:r>
              <a:rPr lang="it-IT" sz="1600" dirty="0">
                <a:latin typeface="Manjari"/>
                <a:ea typeface="Noto Sans CJK SC" pitchFamily="2"/>
                <a:cs typeface="Lohit Devanagari" pitchFamily="2"/>
              </a:rPr>
              <a:t>Can </a:t>
            </a:r>
            <a:r>
              <a:rPr lang="it-IT" sz="1600" dirty="0" err="1">
                <a:latin typeface="Manjari"/>
                <a:ea typeface="Noto Sans CJK SC" pitchFamily="2"/>
                <a:cs typeface="Lohit Devanagari" pitchFamily="2"/>
              </a:rPr>
              <a:t>we</a:t>
            </a:r>
            <a:r>
              <a:rPr lang="it-IT" sz="1600" dirty="0">
                <a:latin typeface="Manjari"/>
                <a:ea typeface="Noto Sans CJK SC" pitchFamily="2"/>
                <a:cs typeface="Lohit Devanagari" pitchFamily="2"/>
              </a:rPr>
              <a:t> model </a:t>
            </a:r>
            <a:r>
              <a:rPr lang="it-IT" sz="1600" dirty="0" err="1">
                <a:latin typeface="Manjari"/>
                <a:ea typeface="Noto Sans CJK SC" pitchFamily="2"/>
                <a:cs typeface="Lohit Devanagari" pitchFamily="2"/>
              </a:rPr>
              <a:t>this</a:t>
            </a:r>
            <a:r>
              <a:rPr lang="it-IT" sz="1600" dirty="0">
                <a:latin typeface="Manjari"/>
                <a:ea typeface="Noto Sans CJK SC" pitchFamily="2"/>
                <a:cs typeface="Lohit Devanagari" pitchFamily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68177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2EFF0-84D3-528C-9CB6-5E90D1BC2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67BFD-E782-87E5-DE67-20AD5A06D4F2}"/>
              </a:ext>
            </a:extLst>
          </p:cNvPr>
          <p:cNvSpPr txBox="1"/>
          <p:nvPr/>
        </p:nvSpPr>
        <p:spPr>
          <a:xfrm>
            <a:off x="15181" y="532763"/>
            <a:ext cx="9670320" cy="3857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Start from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generation in GEM: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equation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62BEB2-407C-79A4-9352-40D842A18CB2}"/>
              </a:ext>
            </a:extLst>
          </p:cNvPr>
          <p:cNvGrpSpPr/>
          <p:nvPr/>
        </p:nvGrpSpPr>
        <p:grpSpPr>
          <a:xfrm>
            <a:off x="323640" y="395627"/>
            <a:ext cx="3384000" cy="21600"/>
            <a:chOff x="323640" y="491040"/>
            <a:chExt cx="2124000" cy="21600"/>
          </a:xfrm>
        </p:grpSpPr>
        <p:sp>
          <p:nvSpPr>
            <p:cNvPr id="3" name="Straight Connector 2">
              <a:extLst>
                <a:ext uri="{FF2B5EF4-FFF2-40B4-BE49-F238E27FC236}">
                  <a16:creationId xmlns:a16="http://schemas.microsoft.com/office/drawing/2014/main" id="{B518CE26-E0FC-BC71-D7E4-FF0AC6D106DD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4" name="Straight Connector 3">
              <a:extLst>
                <a:ext uri="{FF2B5EF4-FFF2-40B4-BE49-F238E27FC236}">
                  <a16:creationId xmlns:a16="http://schemas.microsoft.com/office/drawing/2014/main" id="{3F294DAE-10F0-23EF-471A-92C0098FB3A2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5" name="Straight Connector 4">
              <a:extLst>
                <a:ext uri="{FF2B5EF4-FFF2-40B4-BE49-F238E27FC236}">
                  <a16:creationId xmlns:a16="http://schemas.microsoft.com/office/drawing/2014/main" id="{27C8D50C-3B4C-E3DF-0257-CCCD35676071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5AE1B33-B89F-8692-F277-57E77FE928AB}"/>
              </a:ext>
            </a:extLst>
          </p:cNvPr>
          <p:cNvSpPr txBox="1"/>
          <p:nvPr/>
        </p:nvSpPr>
        <p:spPr>
          <a:xfrm>
            <a:off x="216000" y="36000"/>
            <a:ext cx="35966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632BE72-9CAD-6F44-40D4-C48B587A13BF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E42EF5D-5289-B004-5C13-A64ADCF53BFB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C7DC33-5A93-D4F4-8D68-64D4EB995F84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953FDFDB-592C-302D-6E02-F3C8A0CFC559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AED47876-665B-625F-9643-B570A9711DDA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03A4AF02-3868-A5E5-B98D-3930C4E15768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F13FB-FBB3-780B-D697-59898FD6409D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02C5F3-8000-9890-B819-352109582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0" y="331094"/>
            <a:ext cx="1409897" cy="8145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9BCAE2-CA8B-3C7B-4864-741636E6E0B8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4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96779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8EFDC-44C9-2528-9BDD-3D262CD95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41A71F08-1167-A43F-61E9-EEFA4255E305}"/>
              </a:ext>
            </a:extLst>
          </p:cNvPr>
          <p:cNvSpPr txBox="1"/>
          <p:nvPr/>
        </p:nvSpPr>
        <p:spPr>
          <a:xfrm>
            <a:off x="15181" y="532763"/>
            <a:ext cx="9670320" cy="117611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Start from GEM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charge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generation in GEM: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equation</a:t>
            </a:r>
            <a:endParaRPr lang="it-IT" sz="1400" dirty="0">
              <a:latin typeface="Manjari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SzPct val="150000"/>
              <a:buFont typeface="Arial" panose="020B0604020202020204" pitchFamily="34" charset="0"/>
              <a:buChar char="•"/>
              <a:tabLst/>
            </a:pP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First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order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linear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dependence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on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electric</a:t>
            </a:r>
            <a:r>
              <a:rPr lang="it-IT" sz="1400" i="0" u="none" strike="noStrike" kern="1200" cap="none" dirty="0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 field of Townsend </a:t>
            </a:r>
            <a:r>
              <a:rPr lang="it-IT" sz="1400" i="0" u="none" strike="noStrike" kern="1200" cap="none" dirty="0" err="1">
                <a:ln>
                  <a:noFill/>
                </a:ln>
                <a:latin typeface="Manjari"/>
                <a:ea typeface="Noto Sans CJK SC" pitchFamily="2"/>
                <a:cs typeface="Lohit Devanagari" pitchFamily="2"/>
              </a:rPr>
              <a:t>coeff</a:t>
            </a:r>
            <a:endParaRPr lang="it-IT" sz="1400" i="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836B9E-2388-67E5-7727-03B3B2F4909B}"/>
              </a:ext>
            </a:extLst>
          </p:cNvPr>
          <p:cNvSpPr txBox="1"/>
          <p:nvPr/>
        </p:nvSpPr>
        <p:spPr>
          <a:xfrm>
            <a:off x="216000" y="36000"/>
            <a:ext cx="3596667" cy="466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Space-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2400" b="1" dirty="0" err="1">
                <a:latin typeface="LM Roman Caps 10" pitchFamily="18"/>
                <a:ea typeface="Noto Sans CJK SC" pitchFamily="2"/>
                <a:cs typeface="Lohit Devanagari" pitchFamily="2"/>
              </a:rPr>
              <a:t>Effect</a:t>
            </a:r>
            <a:r>
              <a:rPr lang="it-IT" sz="2400" b="1" dirty="0">
                <a:latin typeface="LM Roman Caps 10" pitchFamily="18"/>
                <a:ea typeface="Noto Sans CJK SC" pitchFamily="2"/>
                <a:cs typeface="Lohit Devanagari" pitchFamily="2"/>
              </a:rPr>
              <a:t> Model</a:t>
            </a:r>
            <a:endParaRPr lang="it-IT" sz="2400" b="1" i="0" u="none" strike="noStrike" kern="1200" cap="none" dirty="0">
              <a:ln>
                <a:noFill/>
              </a:ln>
              <a:latin typeface="LM Roman Caps 10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269F58-2181-9B5E-A2FE-E0B4FD2714F0}"/>
              </a:ext>
            </a:extLst>
          </p:cNvPr>
          <p:cNvSpPr/>
          <p:nvPr/>
        </p:nvSpPr>
        <p:spPr>
          <a:xfrm rot="173643">
            <a:off x="-28265" y="5428385"/>
            <a:ext cx="9511765" cy="8495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742F1F1-1CD4-5648-7425-667BB5D55C73}"/>
              </a:ext>
            </a:extLst>
          </p:cNvPr>
          <p:cNvSpPr/>
          <p:nvPr/>
        </p:nvSpPr>
        <p:spPr>
          <a:xfrm rot="20654400">
            <a:off x="7887936" y="5334395"/>
            <a:ext cx="2363039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78BEEB6-8BC5-80B8-DBD0-5A4CEC3834B3}"/>
              </a:ext>
            </a:extLst>
          </p:cNvPr>
          <p:cNvSpPr/>
          <p:nvPr/>
        </p:nvSpPr>
        <p:spPr>
          <a:xfrm rot="16668600">
            <a:off x="8700901" y="3902195"/>
            <a:ext cx="3003840" cy="64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alpha val="18000"/>
            </a:schemeClr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51E27CD-6D3B-3704-F319-FF4939D8975C}"/>
              </a:ext>
            </a:extLst>
          </p:cNvPr>
          <p:cNvSpPr/>
          <p:nvPr/>
        </p:nvSpPr>
        <p:spPr>
          <a:xfrm>
            <a:off x="-360" y="5174975"/>
            <a:ext cx="9677910" cy="501882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8B96D7FE-606F-4F66-F533-442EFF764745}"/>
              </a:ext>
            </a:extLst>
          </p:cNvPr>
          <p:cNvSpPr/>
          <p:nvPr/>
        </p:nvSpPr>
        <p:spPr>
          <a:xfrm flipV="1">
            <a:off x="9669960" y="2682720"/>
            <a:ext cx="409680" cy="2985119"/>
          </a:xfrm>
          <a:prstGeom prst="line">
            <a:avLst/>
          </a:prstGeom>
          <a:noFill/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 useBgFill="1">
        <p:nvSpPr>
          <p:cNvPr id="29" name="Straight Connector 28">
            <a:extLst>
              <a:ext uri="{FF2B5EF4-FFF2-40B4-BE49-F238E27FC236}">
                <a16:creationId xmlns:a16="http://schemas.microsoft.com/office/drawing/2014/main" id="{96A957E2-6784-2FD6-73E4-C2553BD4D7BB}"/>
              </a:ext>
            </a:extLst>
          </p:cNvPr>
          <p:cNvSpPr/>
          <p:nvPr/>
        </p:nvSpPr>
        <p:spPr>
          <a:xfrm flipV="1">
            <a:off x="7847640" y="5037840"/>
            <a:ext cx="2232000" cy="629999"/>
          </a:xfrm>
          <a:prstGeom prst="line">
            <a:avLst/>
          </a:prstGeom>
          <a:ln w="19080">
            <a:solidFill>
              <a:srgbClr val="5E8AC7"/>
            </a:solidFill>
            <a:prstDash val="solid"/>
          </a:ln>
        </p:spPr>
        <p:txBody>
          <a:bodyPr vert="horz" wrap="non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61460F-1689-0CE4-1B6E-5542E8FE7A5B}"/>
              </a:ext>
            </a:extLst>
          </p:cNvPr>
          <p:cNvSpPr txBox="1"/>
          <p:nvPr/>
        </p:nvSpPr>
        <p:spPr>
          <a:xfrm>
            <a:off x="144000" y="5328000"/>
            <a:ext cx="9652620" cy="37268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0" i="0" u="none" strike="noStrike" kern="1200" cap="none" dirty="0" err="1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G.Dho</a:t>
            </a:r>
            <a:r>
              <a:rPr lang="it-IT" sz="1800" b="0" i="0" u="none" strike="noStrike" kern="1200" cap="none" dirty="0">
                <a:ln>
                  <a:noFill/>
                </a:ln>
                <a:latin typeface="Manjari" pitchFamily="18"/>
                <a:ea typeface="Droid Sans Fallback" pitchFamily="2"/>
                <a:cs typeface="FreeSans" pitchFamily="2"/>
              </a:rPr>
              <a:t>					  	  			                    6</a:t>
            </a:r>
            <a:endParaRPr lang="it-IT" sz="1800" b="0" i="1" u="none" strike="noStrike" kern="1200" cap="none" dirty="0">
              <a:ln>
                <a:noFill/>
              </a:ln>
              <a:latin typeface="Manjari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075D3-7B2F-6E05-25EA-BD40C903AE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0" y="331094"/>
            <a:ext cx="1409897" cy="814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86A42B-7F95-9F02-B092-9B33F48C88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59" y="1283426"/>
            <a:ext cx="3300410" cy="6334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C3A2F6-AF75-C5F0-0C82-366DEB773A0A}"/>
              </a:ext>
            </a:extLst>
          </p:cNvPr>
          <p:cNvSpPr txBox="1"/>
          <p:nvPr/>
        </p:nvSpPr>
        <p:spPr>
          <a:xfrm>
            <a:off x="323640" y="1645339"/>
            <a:ext cx="4528446" cy="24906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1000" dirty="0" err="1"/>
              <a:t>Golovatyuk</a:t>
            </a:r>
            <a:r>
              <a:rPr lang="en-US" sz="1000" u="none" strike="noStrike" baseline="0" dirty="0">
                <a:latin typeface="Manjari"/>
              </a:rPr>
              <a:t> et al., NIM A, </a:t>
            </a:r>
            <a:r>
              <a:rPr lang="en-US" sz="1000" dirty="0">
                <a:hlinkClick r:id="rId5"/>
              </a:rPr>
              <a:t>https://doi.org/10.1016/S0168-9002(00)01172-4</a:t>
            </a:r>
            <a:endParaRPr lang="it-IT" sz="10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4C191B-44C2-FB3B-5C50-4B8C2B04E5FF}"/>
              </a:ext>
            </a:extLst>
          </p:cNvPr>
          <p:cNvSpPr txBox="1"/>
          <p:nvPr/>
        </p:nvSpPr>
        <p:spPr>
          <a:xfrm>
            <a:off x="5893460" y="12808"/>
            <a:ext cx="4142060" cy="21745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/>
            <a:r>
              <a:rPr lang="en-US" sz="800" b="1" dirty="0"/>
              <a:t>New paper!</a:t>
            </a:r>
            <a:r>
              <a:rPr lang="en-US" sz="800" dirty="0"/>
              <a:t> Amaro</a:t>
            </a:r>
            <a:r>
              <a:rPr lang="en-US" sz="800" u="none" strike="noStrike" baseline="0" dirty="0">
                <a:latin typeface="Manjari"/>
              </a:rPr>
              <a:t> et al., EPJC, </a:t>
            </a:r>
            <a:r>
              <a:rPr lang="en-US" sz="800" dirty="0">
                <a:hlinkClick r:id="rId6"/>
              </a:rPr>
              <a:t>https://doi.org/10.1140/epjc/s10052-026-15318-7</a:t>
            </a:r>
            <a:endParaRPr lang="it-IT" sz="800" u="none" strike="noStrike" kern="1200" cap="none" dirty="0">
              <a:ln>
                <a:noFill/>
              </a:ln>
              <a:latin typeface="Manjari"/>
              <a:ea typeface="Noto Sans CJK SC" pitchFamily="2"/>
              <a:cs typeface="Lohit Devanagari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DDF3A0-6A8B-C524-6CFB-1D1A37281021}"/>
              </a:ext>
            </a:extLst>
          </p:cNvPr>
          <p:cNvGrpSpPr/>
          <p:nvPr/>
        </p:nvGrpSpPr>
        <p:grpSpPr>
          <a:xfrm>
            <a:off x="323640" y="395627"/>
            <a:ext cx="3384000" cy="21600"/>
            <a:chOff x="323640" y="491040"/>
            <a:chExt cx="2124000" cy="21600"/>
          </a:xfrm>
        </p:grpSpPr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E7A51FF8-4676-EF41-12C1-A62ED84D13C8}"/>
                </a:ext>
              </a:extLst>
            </p:cNvPr>
            <p:cNvSpPr/>
            <p:nvPr/>
          </p:nvSpPr>
          <p:spPr>
            <a:xfrm>
              <a:off x="323640" y="501840"/>
              <a:ext cx="2124000" cy="0"/>
            </a:xfrm>
            <a:prstGeom prst="line">
              <a:avLst/>
            </a:prstGeom>
            <a:noFill/>
            <a:ln w="19080">
              <a:solidFill>
                <a:srgbClr val="5E8AC7"/>
              </a:solidFill>
              <a:prstDash val="solid"/>
            </a:ln>
          </p:spPr>
          <p:txBody>
            <a:bodyPr vert="horz" wrap="none" lIns="99360" tIns="54360" rIns="99360" bIns="5436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1" name="Straight Connector 10">
              <a:extLst>
                <a:ext uri="{FF2B5EF4-FFF2-40B4-BE49-F238E27FC236}">
                  <a16:creationId xmlns:a16="http://schemas.microsoft.com/office/drawing/2014/main" id="{5593FD91-E667-F359-2728-6CBDD71D5E70}"/>
                </a:ext>
              </a:extLst>
            </p:cNvPr>
            <p:cNvSpPr/>
            <p:nvPr/>
          </p:nvSpPr>
          <p:spPr>
            <a:xfrm>
              <a:off x="323640" y="4910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  <p:sp>
          <p:nvSpPr>
            <p:cNvPr id="13" name="Straight Connector 12">
              <a:extLst>
                <a:ext uri="{FF2B5EF4-FFF2-40B4-BE49-F238E27FC236}">
                  <a16:creationId xmlns:a16="http://schemas.microsoft.com/office/drawing/2014/main" id="{57871690-4069-4C79-68B8-0C84B8F7FB33}"/>
                </a:ext>
              </a:extLst>
            </p:cNvPr>
            <p:cNvSpPr/>
            <p:nvPr/>
          </p:nvSpPr>
          <p:spPr>
            <a:xfrm>
              <a:off x="323640" y="512640"/>
              <a:ext cx="2115720" cy="0"/>
            </a:xfrm>
            <a:prstGeom prst="line">
              <a:avLst/>
            </a:prstGeom>
            <a:noFill/>
            <a:ln w="10080">
              <a:solidFill>
                <a:srgbClr val="5E8AC7"/>
              </a:solidFill>
              <a:prstDash val="solid"/>
            </a:ln>
          </p:spPr>
          <p:txBody>
            <a:bodyPr vert="horz" wrap="none" lIns="95040" tIns="50040" rIns="95040" bIns="5004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6273356"/>
      </p:ext>
    </p:extLst>
  </p:cSld>
  <p:clrMapOvr>
    <a:masterClrMapping/>
  </p:clrMapOvr>
</p:sld>
</file>

<file path=ppt/theme/theme1.xml><?xml version="1.0" encoding="utf-8"?>
<a:theme xmlns:a="http://schemas.openxmlformats.org/drawingml/2006/main" name="Predefinit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14935</TotalTime>
  <Words>3077</Words>
  <Application>Microsoft Office PowerPoint</Application>
  <PresentationFormat>Custom</PresentationFormat>
  <Paragraphs>380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Aptos</vt:lpstr>
      <vt:lpstr>Arial</vt:lpstr>
      <vt:lpstr>Cambria Math</vt:lpstr>
      <vt:lpstr>Courier New</vt:lpstr>
      <vt:lpstr>Latin Modern Roman Caps</vt:lpstr>
      <vt:lpstr>Liberation Sans</vt:lpstr>
      <vt:lpstr>Liberation Serif</vt:lpstr>
      <vt:lpstr>LM Roman Caps 10</vt:lpstr>
      <vt:lpstr>Manjari</vt:lpstr>
      <vt:lpstr>Manjari Regular</vt:lpstr>
      <vt:lpstr>Manjari Thin</vt:lpstr>
      <vt:lpstr>TeX Gyre Bonum</vt:lpstr>
      <vt:lpstr>Times New Roman</vt:lpstr>
      <vt:lpstr>Predefinito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Cecilia Collà Ruvolo</cp:lastModifiedBy>
  <cp:revision>659</cp:revision>
  <cp:lastPrinted>2025-02-14T11:23:55Z</cp:lastPrinted>
  <dcterms:created xsi:type="dcterms:W3CDTF">2020-06-16T15:28:55Z</dcterms:created>
  <dcterms:modified xsi:type="dcterms:W3CDTF">2026-02-22T16:08:40Z</dcterms:modified>
</cp:coreProperties>
</file>