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61" r:id="rId3"/>
    <p:sldId id="281" r:id="rId4"/>
    <p:sldId id="312" r:id="rId5"/>
    <p:sldId id="271" r:id="rId6"/>
    <p:sldId id="270" r:id="rId7"/>
    <p:sldId id="342" r:id="rId8"/>
    <p:sldId id="354" r:id="rId9"/>
    <p:sldId id="341" r:id="rId10"/>
    <p:sldId id="340" r:id="rId11"/>
    <p:sldId id="343" r:id="rId12"/>
    <p:sldId id="347" r:id="rId13"/>
    <p:sldId id="344" r:id="rId14"/>
    <p:sldId id="345" r:id="rId15"/>
    <p:sldId id="346" r:id="rId16"/>
    <p:sldId id="348" r:id="rId17"/>
    <p:sldId id="283" r:id="rId18"/>
    <p:sldId id="339" r:id="rId19"/>
    <p:sldId id="338" r:id="rId20"/>
    <p:sldId id="337" r:id="rId21"/>
    <p:sldId id="352" r:id="rId22"/>
    <p:sldId id="351" r:id="rId23"/>
    <p:sldId id="349" r:id="rId24"/>
    <p:sldId id="362" r:id="rId25"/>
    <p:sldId id="299" r:id="rId26"/>
    <p:sldId id="301" r:id="rId27"/>
    <p:sldId id="300" r:id="rId28"/>
    <p:sldId id="323" r:id="rId29"/>
    <p:sldId id="302" r:id="rId30"/>
    <p:sldId id="305" r:id="rId31"/>
    <p:sldId id="309" r:id="rId32"/>
    <p:sldId id="303" r:id="rId33"/>
    <p:sldId id="327" r:id="rId34"/>
    <p:sldId id="355" r:id="rId35"/>
    <p:sldId id="279" r:id="rId36"/>
    <p:sldId id="273" r:id="rId37"/>
    <p:sldId id="262" r:id="rId38"/>
    <p:sldId id="358" r:id="rId39"/>
    <p:sldId id="277" r:id="rId40"/>
    <p:sldId id="276" r:id="rId41"/>
    <p:sldId id="280" r:id="rId42"/>
    <p:sldId id="310" r:id="rId43"/>
    <p:sldId id="331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78D"/>
    <a:srgbClr val="B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30"/>
    <p:restoredTop sz="94467"/>
  </p:normalViewPr>
  <p:slideViewPr>
    <p:cSldViewPr snapToGrid="0">
      <p:cViewPr varScale="1">
        <p:scale>
          <a:sx n="103" d="100"/>
          <a:sy n="103" d="100"/>
        </p:scale>
        <p:origin x="20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2903E-278D-B642-8798-166C6AEC3D06}" type="datetimeFigureOut">
              <a:rPr lang="en-US" smtClean="0"/>
              <a:t>11/7/25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676A9-B372-2D4B-8C8E-64A711B7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67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93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13CE3-7D93-FBC3-00A1-99384D4E4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D257B7-A73C-E4B2-8A7D-D7B0BE82B3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2A0AC8-6DBB-CC96-A191-4D1C506D4B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44D1C-4818-55F0-2C73-B0362734E4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04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93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7BE3D-2440-AAFD-0ADA-7BB9FBD5D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24B3F2-7071-4C26-A9F8-E2BD1EDE3D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D51E24-A2BE-235A-0CCA-3D3308D95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2C2520-CBA5-CD5B-8246-838982914D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24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97EC3-D593-F424-70DB-A685BB3DA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787ABB-1F42-3B24-E88D-672B5EDBA9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EA5AAC-191E-57F1-B899-BFBDB0D225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64908D-AAD0-BC8C-159A-005DE15723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05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A0F4B-AB98-1CD9-2B72-5AA96C51F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7FBEE4-219A-2FD6-98E2-F401C59E82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36C5DC-54C7-56F8-72E6-8FFA88250F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40D446-CB45-E7F4-06BC-F1836943C7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784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8E430-4418-CAF4-CA59-9AA9B3814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312E87-40E1-65B7-7DD6-2AB3139A68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24283A-29E7-E1FD-4F15-02A19DC7BE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7B258-843F-E09E-E6F0-64986D044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056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32FB0D-2C4E-4CA7-92F3-76D93A526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1DC15F-4D0E-0E99-3B43-B7FF1A0D87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4D81D5-5A59-5C33-6BE4-10ED2F8C7B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BDFA7A-835A-03A0-6FE5-7040D8C764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883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4762A-62BB-420D-9B7E-CB6495999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9BB0F1-302C-37A8-C8ED-C636DF42E0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0D59FC-0283-EF20-02F8-5AF07CED64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99813-DBD4-98E1-0AB4-BB223B54FE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415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6D388-E05E-ED13-9862-629E0796A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3D82F8-15F3-89D8-9754-7978DAB6A4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9EBB70-52C3-69C6-4448-C8CD177A0B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58D0BA-47B8-D342-73B8-936F00180A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150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6FCC6-C726-BDB1-F6F8-E2CE77220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F046C9-6934-41DC-B537-4D2271D4F4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A98B02-80C3-4B37-5476-F2A7B1168D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4AE07B-7B30-1E8A-DEA3-D1AF1FA77C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66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04F41-6A1D-067F-7DFD-9905F9DC9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E2CB7E-90C0-7D81-9094-15A86C4C2C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B34F9B-6506-D7F3-B70A-9F48D5EF80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26D7A-0BDD-339F-AE2C-63DAF9DB83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6586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854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B737F-4682-6B26-0FF2-20552C78B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09C3F0-B327-3810-83A4-ADAED0C844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9E9BBA-5B4D-D10F-F965-0AC26332D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0B8AF-D562-936F-4A67-7799600A9C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795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6756F-B74C-EE6B-B764-5C7929CA0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9A031F-2AAF-2CED-7A75-A39F0B19D1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242D68-D7A4-3FCB-5A60-C9B2321BB1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0CB309-BF2F-7108-83AB-CD41A46075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96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4E193-FA47-C4B2-7A04-571E4EF65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63AF49-19AF-C02A-9AB2-8D691CE52F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0250B7-41C5-254A-EE37-570F9A48A1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3A9D54-8E81-A004-B68D-9FEA886A88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09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F4A90-CDB9-06B3-EFBD-0B7415A06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DFF3F1-BAD8-8E6D-5FF3-EF99782E72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DA7BD8-5AFD-6CC4-1941-24C3A14476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C5E1EC-A02A-7014-9ABE-6244DB8DB2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49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4C09E-663F-FB7F-24C8-D6E9742334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3F2917-C7EC-EAC9-F550-B4B365DE67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722825-9DF6-F68E-1992-116CAFBE22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08842-D4E0-B9E8-5717-F21419D9A3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72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B2CEF-1FB4-39FD-3CE2-3B13A4FCF4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DDDAB9-B59C-3F46-40CC-E2CC05C0B7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F52A21-4D8E-374C-7F56-18524F698E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63026C-7E4A-E832-3E5A-439BCE476A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77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917BD-7AC4-3DC6-02AA-10DA69915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BD1BE9-C9EE-5521-1124-AE47981833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BA2CC3-4226-FBDE-595F-5B81BEB871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0E0E4A-5E0D-0F07-B5A3-9B8C430DC7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19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FEC83-5A1A-5D46-C1FF-FB800F982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1D2E9D-FBA4-936F-D966-D2BCC3F7EC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737C05-7C33-7E98-A2B9-67379F2A30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70E550-DAED-382F-A685-41B431701C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89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64B78-A39B-A0FD-EBD3-CE82FD028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7E501D-29F9-7FC1-C3DA-33AE0F28FC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48F38E-27E9-BB06-1F33-B42B5CF506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C5418-0307-7EFE-4752-87543BD21C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76A9-B372-2D4B-8C8E-64A711B757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749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5BE8-9B46-544F-0F4F-55F0D392D8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D0AA1A-ED44-49D4-8F40-02A263B815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647E1-68D2-FA73-3A83-DF11402F3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EB084-3239-41BB-53AE-9BA4269E2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913BF-B50A-A761-3CEC-BB26FB5F4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88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7944A-9591-63AA-A8EF-FABFED4D3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43C7C5-8F96-EF09-CA13-AFC2EAAF4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213C0-E0D3-E2EA-5D03-0506D017E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FD84F-F370-BBA9-E8CE-7093E79D5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6EE09-F2AD-1A5F-EAEC-1F5B72941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9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9B02BA-D23D-B671-AE02-87DB539E5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953AA3-AA84-3F37-BC19-0BFE2D27BA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983201-334F-C844-FB70-D7E77F4CF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343E3-3225-66EF-1A36-863F58EF3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4A1C1-FAF6-DA83-13E2-1B3198F6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87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F7894-F3ED-C174-9332-DDE184F82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B8BE9-F472-006B-2BEC-6C2F9BCC0A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2C33E-B7DD-941A-1479-944393AB0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9212E-BA4E-3375-5C52-06976BCF5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DD277-5ACC-1C70-E286-0645EC36C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AB6FB-8BB7-4950-136E-D48DA2E8D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05F01-A46D-AC23-A571-8FEFCA037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D1124-E1E5-FBEE-85A0-5249CC7DE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9F2B5-6D64-ED19-33CA-E415E3792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F2640-535E-04E4-7195-519BB9C87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82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728E7-6EE5-3749-EDC2-38300E1F2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C2FAC-5ABA-7113-6C43-B396EB2A6A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0CA767-EC23-5364-C7DD-00036CCB28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3A523-9FD4-36A0-76BF-6DBACCD61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7FA024-F39A-04A6-53D9-DE94FC6C4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4FC823-00D8-A034-3E33-98F1797B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2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82C49-32E7-8B17-5AB4-374056634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4957D4-BB60-01F5-D9D1-ADB4C5A94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B1EDBC-E2BB-67BF-6C69-7A6C31244F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04833E-AA43-7C65-7F95-3D0DECBD45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9568C-D356-CFE8-807E-3869B5BBE1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E9CCC8-8B01-FCF6-B57C-6199ADFEB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9C69E5-F1CE-3FF4-1202-A2BF6ECC0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D78EC2-5E85-BE21-D00C-C39552BB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49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0C2FF-DA13-CDBB-DDFD-457A58F72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303448-B4D8-0C24-DF70-C954C8648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123CD5-352E-C647-D3D5-11D3463B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4C12E7-7839-B663-A934-EE9256FF1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C0A885-0D8C-A9A8-EF71-792DEAA71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67659E-4533-2ECA-EDDA-CD307A4D4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BECED-175D-3AF3-C4C6-63B1F4BFD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31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E47EB-0BCB-B80F-9644-956428D84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1FB0E-835C-EC0D-1D76-8225675A3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494DB1-9988-BF9A-4008-849CC44716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D7F12F-F854-2B93-0ED9-5504BE6A8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C3D52-0CD3-5D0D-6AB7-65AD531C8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766200-CB08-58E6-2519-65878395F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7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103B1-24CF-5924-A606-CA0F2C0A6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5C2CC-2210-E5F4-B3C1-4481FA002F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BACA5F-C213-F80E-6B4D-370735BC2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8BB997-D3C1-B49A-85E0-39AF14DB8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3C08E8-9DB5-FEEE-9C5E-114C7242E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4942E-F0CC-0CFD-EB8F-49C4F802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07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67856E-BBD4-A85F-E840-72EA89AB6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44594-945D-8BDC-F242-7BD0284C7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1E273-8EED-CE1F-EE9B-C3001DFA7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736D00-A7E5-124C-BEA6-5E4D9B33D9E3}" type="datetimeFigureOut">
              <a:rPr lang="en-US" smtClean="0"/>
              <a:t>11/7/25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B8657-473B-5AF6-32BE-FF91E78460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177A2-2B93-BE20-EF8F-F0D993D5A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D124DE-49DD-F74A-8F3B-118E4A18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0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1.png"/><Relationship Id="rId5" Type="http://schemas.openxmlformats.org/officeDocument/2006/relationships/image" Target="../media/image25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8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8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8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6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9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0.png"/><Relationship Id="rId3" Type="http://schemas.openxmlformats.org/officeDocument/2006/relationships/image" Target="../media/image570.png"/><Relationship Id="rId7" Type="http://schemas.openxmlformats.org/officeDocument/2006/relationships/image" Target="../media/image640.png"/><Relationship Id="rId12" Type="http://schemas.openxmlformats.org/officeDocument/2006/relationships/image" Target="../media/image5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11" Type="http://schemas.openxmlformats.org/officeDocument/2006/relationships/image" Target="../media/image620.png"/><Relationship Id="rId5" Type="http://schemas.openxmlformats.org/officeDocument/2006/relationships/image" Target="../media/image47.png"/><Relationship Id="rId10" Type="http://schemas.openxmlformats.org/officeDocument/2006/relationships/image" Target="../media/image610.png"/><Relationship Id="rId4" Type="http://schemas.openxmlformats.org/officeDocument/2006/relationships/image" Target="../media/image650.png"/><Relationship Id="rId9" Type="http://schemas.openxmlformats.org/officeDocument/2006/relationships/image" Target="../media/image60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311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42.png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710.png"/><Relationship Id="rId7" Type="http://schemas.openxmlformats.org/officeDocument/2006/relationships/image" Target="../media/image7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0.png"/><Relationship Id="rId5" Type="http://schemas.openxmlformats.org/officeDocument/2006/relationships/image" Target="../media/image72.png"/><Relationship Id="rId10" Type="http://schemas.openxmlformats.org/officeDocument/2006/relationships/image" Target="../media/image73.png"/><Relationship Id="rId4" Type="http://schemas.openxmlformats.org/officeDocument/2006/relationships/image" Target="../media/image43.png"/><Relationship Id="rId9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3.png"/><Relationship Id="rId7" Type="http://schemas.openxmlformats.org/officeDocument/2006/relationships/image" Target="../media/image7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0.png"/><Relationship Id="rId11" Type="http://schemas.openxmlformats.org/officeDocument/2006/relationships/image" Target="../media/image77.png"/><Relationship Id="rId5" Type="http://schemas.openxmlformats.org/officeDocument/2006/relationships/image" Target="../media/image48.png"/><Relationship Id="rId10" Type="http://schemas.openxmlformats.org/officeDocument/2006/relationships/image" Target="../media/image73.png"/><Relationship Id="rId4" Type="http://schemas.openxmlformats.org/officeDocument/2006/relationships/image" Target="../media/image78.png"/><Relationship Id="rId9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49.emf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emf"/><Relationship Id="rId5" Type="http://schemas.openxmlformats.org/officeDocument/2006/relationships/image" Target="../media/image55.png"/><Relationship Id="rId4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1.png"/><Relationship Id="rId4" Type="http://schemas.openxmlformats.org/officeDocument/2006/relationships/image" Target="../media/image50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13" Type="http://schemas.openxmlformats.org/officeDocument/2006/relationships/image" Target="../media/image420.png"/><Relationship Id="rId18" Type="http://schemas.openxmlformats.org/officeDocument/2006/relationships/image" Target="../media/image380.png"/><Relationship Id="rId3" Type="http://schemas.openxmlformats.org/officeDocument/2006/relationships/image" Target="../media/image260.png"/><Relationship Id="rId21" Type="http://schemas.openxmlformats.org/officeDocument/2006/relationships/image" Target="../media/image370.png"/><Relationship Id="rId7" Type="http://schemas.openxmlformats.org/officeDocument/2006/relationships/image" Target="../media/image350.png"/><Relationship Id="rId12" Type="http://schemas.openxmlformats.org/officeDocument/2006/relationships/image" Target="../media/image390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280.png"/><Relationship Id="rId20" Type="http://schemas.openxmlformats.org/officeDocument/2006/relationships/image" Target="../media/image30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1.png"/><Relationship Id="rId15" Type="http://schemas.openxmlformats.org/officeDocument/2006/relationships/image" Target="../media/image290.png"/><Relationship Id="rId10" Type="http://schemas.openxmlformats.org/officeDocument/2006/relationships/image" Target="../media/image411.png"/><Relationship Id="rId19" Type="http://schemas.openxmlformats.org/officeDocument/2006/relationships/image" Target="../media/image340.png"/><Relationship Id="rId4" Type="http://schemas.openxmlformats.org/officeDocument/2006/relationships/image" Target="../media/image5.png"/><Relationship Id="rId9" Type="http://schemas.openxmlformats.org/officeDocument/2006/relationships/image" Target="../media/image360.png"/><Relationship Id="rId14" Type="http://schemas.openxmlformats.org/officeDocument/2006/relationships/image" Target="../media/image330.png"/><Relationship Id="rId22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0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3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14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image" Target="../media/image90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3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50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20.png"/><Relationship Id="rId7" Type="http://schemas.openxmlformats.org/officeDocument/2006/relationships/image" Target="../media/image12.png"/><Relationship Id="rId12" Type="http://schemas.openxmlformats.org/officeDocument/2006/relationships/image" Target="../media/image240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7.png"/><Relationship Id="rId20" Type="http://schemas.openxmlformats.org/officeDocument/2006/relationships/image" Target="../media/image2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200.png"/><Relationship Id="rId5" Type="http://schemas.openxmlformats.org/officeDocument/2006/relationships/image" Target="../media/image10.png"/><Relationship Id="rId15" Type="http://schemas.openxmlformats.org/officeDocument/2006/relationships/image" Target="../media/image311.png"/><Relationship Id="rId10" Type="http://schemas.openxmlformats.org/officeDocument/2006/relationships/image" Target="../media/image191.png"/><Relationship Id="rId19" Type="http://schemas.openxmlformats.org/officeDocument/2006/relationships/image" Target="../media/image230.png"/><Relationship Id="rId4" Type="http://schemas.openxmlformats.org/officeDocument/2006/relationships/image" Target="../media/image9.png"/><Relationship Id="rId9" Type="http://schemas.openxmlformats.org/officeDocument/2006/relationships/image" Target="../media/image14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13" Type="http://schemas.openxmlformats.org/officeDocument/2006/relationships/image" Target="../media/image311.png"/><Relationship Id="rId3" Type="http://schemas.openxmlformats.org/officeDocument/2006/relationships/image" Target="../media/image3.png"/><Relationship Id="rId7" Type="http://schemas.openxmlformats.org/officeDocument/2006/relationships/image" Target="../media/image1110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10.png"/><Relationship Id="rId11" Type="http://schemas.openxmlformats.org/officeDocument/2006/relationships/image" Target="../media/image14.png"/><Relationship Id="rId5" Type="http://schemas.openxmlformats.org/officeDocument/2006/relationships/image" Target="../media/image910.png"/><Relationship Id="rId10" Type="http://schemas.openxmlformats.org/officeDocument/2006/relationships/image" Target="../media/image190.png"/><Relationship Id="rId9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1.png"/><Relationship Id="rId3" Type="http://schemas.openxmlformats.org/officeDocument/2006/relationships/image" Target="../media/image3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1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B251A-36BD-2269-0BC0-9F4FE341E3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821357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Century Gothic" panose="020B0502020202020204" pitchFamily="34" charset="0"/>
              </a:rPr>
              <a:t>Dynamical Solution to the Eta Problem in Spectator Field Models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D278FF-8A93-4DF3-68B6-A2839F81D3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432595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Sana Elgamal</a:t>
            </a:r>
            <a:r>
              <a:rPr lang="en-US" sz="2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, Keisuke Harigaya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AB7550-8B86-4FBB-C1DF-57EDDAC1390C}"/>
              </a:ext>
            </a:extLst>
          </p:cNvPr>
          <p:cNvSpPr txBox="1"/>
          <p:nvPr/>
        </p:nvSpPr>
        <p:spPr>
          <a:xfrm>
            <a:off x="3786849" y="5341499"/>
            <a:ext cx="4618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BA0000"/>
                </a:solidFill>
                <a:latin typeface="Century Gothic" panose="020B0502020202020204" pitchFamily="34" charset="0"/>
              </a:rPr>
              <a:t>PIKIMO-25</a:t>
            </a:r>
          </a:p>
        </p:txBody>
      </p:sp>
      <p:pic>
        <p:nvPicPr>
          <p:cNvPr id="7" name="Picture 6" descr="A red and white logo with a crest and text&#10;&#10;AI-generated content may be incorrect.">
            <a:extLst>
              <a:ext uri="{FF2B5EF4-FFF2-40B4-BE49-F238E27FC236}">
                <a16:creationId xmlns:a16="http://schemas.microsoft.com/office/drawing/2014/main" id="{100112D7-2258-6595-8603-D729E5F40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06" y="0"/>
            <a:ext cx="1700920" cy="1700920"/>
          </a:xfrm>
          <a:prstGeom prst="rect">
            <a:avLst/>
          </a:prstGeom>
        </p:spPr>
      </p:pic>
      <p:pic>
        <p:nvPicPr>
          <p:cNvPr id="9" name="Picture 8" descr="A logo with white lines&#10;&#10;AI-generated content may be incorrect.">
            <a:extLst>
              <a:ext uri="{FF2B5EF4-FFF2-40B4-BE49-F238E27FC236}">
                <a16:creationId xmlns:a16="http://schemas.microsoft.com/office/drawing/2014/main" id="{B85E5FE1-A8A1-21AC-7924-30CDD4DF2A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8405" y="308436"/>
            <a:ext cx="2199189" cy="89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401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2D7532-EB73-AFD0-6CB1-8BA56330D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5A4BA3-C4E1-052D-BB55-2422EC5CD3EC}"/>
                  </a:ext>
                </a:extLst>
              </p:cNvPr>
              <p:cNvSpPr txBox="1"/>
              <p:nvPr/>
            </p:nvSpPr>
            <p:spPr>
              <a:xfrm>
                <a:off x="4420657" y="1883884"/>
                <a:ext cx="2547108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5A4BA3-C4E1-052D-BB55-2422EC5CD3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0657" y="1883884"/>
                <a:ext cx="2547108" cy="726481"/>
              </a:xfrm>
              <a:prstGeom prst="rect">
                <a:avLst/>
              </a:prstGeom>
              <a:blipFill>
                <a:blip r:embed="rId3"/>
                <a:stretch>
                  <a:fillRect l="-3483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D1719E57-F115-9FB3-8D16-856EAF490073}"/>
              </a:ext>
            </a:extLst>
          </p:cNvPr>
          <p:cNvSpPr/>
          <p:nvPr/>
        </p:nvSpPr>
        <p:spPr>
          <a:xfrm>
            <a:off x="3556939" y="4084828"/>
            <a:ext cx="4274545" cy="971087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ACAEA5-C720-89F0-BD5F-A8866D7CFCB7}"/>
                  </a:ext>
                </a:extLst>
              </p:cNvPr>
              <p:cNvSpPr txBox="1"/>
              <p:nvPr/>
            </p:nvSpPr>
            <p:spPr>
              <a:xfrm>
                <a:off x="8912049" y="1851723"/>
                <a:ext cx="25247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sz="2000" b="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1" dirty="0">
                    <a:solidFill>
                      <a:srgbClr val="BA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means evaluated at horizon crossing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ACAEA5-C720-89F0-BD5F-A8866D7CF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049" y="1851723"/>
                <a:ext cx="2524787" cy="707886"/>
              </a:xfrm>
              <a:prstGeom prst="rect">
                <a:avLst/>
              </a:prstGeom>
              <a:blipFill>
                <a:blip r:embed="rId4"/>
                <a:stretch>
                  <a:fillRect l="-2500" t="-3509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1D32949-CE7D-A694-56FF-FB7AC9D67425}"/>
                  </a:ext>
                </a:extLst>
              </p:cNvPr>
              <p:cNvSpPr txBox="1"/>
              <p:nvPr/>
            </p:nvSpPr>
            <p:spPr>
              <a:xfrm>
                <a:off x="1601347" y="5606175"/>
                <a:ext cx="98225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BA0000"/>
                    </a:solidFill>
                    <a:ea typeface="Cambria Math" panose="02040503050406030204" pitchFamily="18" charset="0"/>
                  </a:rPr>
                  <a:t>The inflaton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b="1" dirty="0">
                    <a:solidFill>
                      <a:srgbClr val="BA0000"/>
                    </a:solidFill>
                    <a:latin typeface="Century Gothic" panose="020B0502020202020204" pitchFamily="34" charset="0"/>
                  </a:rPr>
                  <a:t>must be much lighter than the Hubble scale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1D32949-CE7D-A694-56FF-FB7AC9D67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1347" y="5606175"/>
                <a:ext cx="9822525" cy="523220"/>
              </a:xfrm>
              <a:prstGeom prst="rect">
                <a:avLst/>
              </a:prstGeom>
              <a:blipFill>
                <a:blip r:embed="rId5"/>
                <a:stretch>
                  <a:fillRect l="-1292" t="-16667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ight Arrow 20">
            <a:extLst>
              <a:ext uri="{FF2B5EF4-FFF2-40B4-BE49-F238E27FC236}">
                <a16:creationId xmlns:a16="http://schemas.microsoft.com/office/drawing/2014/main" id="{E44301B0-19DB-9FBF-9401-C92A94BFCEB8}"/>
              </a:ext>
            </a:extLst>
          </p:cNvPr>
          <p:cNvSpPr/>
          <p:nvPr/>
        </p:nvSpPr>
        <p:spPr>
          <a:xfrm>
            <a:off x="625829" y="5651542"/>
            <a:ext cx="821652" cy="43248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578D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88BA4DD-45B7-D807-0490-E156865DEB2D}"/>
                  </a:ext>
                </a:extLst>
              </p:cNvPr>
              <p:cNvSpPr txBox="1"/>
              <p:nvPr/>
            </p:nvSpPr>
            <p:spPr>
              <a:xfrm>
                <a:off x="2646212" y="4055128"/>
                <a:ext cx="6096000" cy="9380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′′</m:t>
                              </m:r>
                            </m:sup>
                          </m:sSub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eff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~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(0.01)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88BA4DD-45B7-D807-0490-E156865DEB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212" y="4055128"/>
                <a:ext cx="6096000" cy="938014"/>
              </a:xfrm>
              <a:prstGeom prst="rect">
                <a:avLst/>
              </a:prstGeom>
              <a:blipFill>
                <a:blip r:embed="rId6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D1AEE39-A476-EB2B-1025-8CB58919875A}"/>
                  </a:ext>
                </a:extLst>
              </p:cNvPr>
              <p:cNvSpPr txBox="1"/>
              <p:nvPr/>
            </p:nvSpPr>
            <p:spPr>
              <a:xfrm>
                <a:off x="625829" y="2928978"/>
                <a:ext cx="117735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To get a </a:t>
                </a:r>
                <a:r>
                  <a:rPr lang="en-US" sz="2400" b="1" dirty="0">
                    <a:solidFill>
                      <a:srgbClr val="BA0000"/>
                    </a:solidFill>
                    <a:latin typeface="Century Gothic" panose="020B0502020202020204" pitchFamily="34" charset="0"/>
                  </a:rPr>
                  <a:t>nearly scale-invariant </a:t>
                </a:r>
                <a:r>
                  <a:rPr lang="en-US" sz="2400" dirty="0">
                    <a:latin typeface="Century Gothic" panose="020B0502020202020204" pitchFamily="34" charset="0"/>
                  </a:rPr>
                  <a:t>perturbations spectrum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−1|~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0.01</m:t>
                        </m:r>
                      </m:e>
                    </m:d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D1AEE39-A476-EB2B-1025-8CB5891987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29" y="2928978"/>
                <a:ext cx="11773562" cy="461665"/>
              </a:xfrm>
              <a:prstGeom prst="rect">
                <a:avLst/>
              </a:prstGeom>
              <a:blipFill>
                <a:blip r:embed="rId7"/>
                <a:stretch>
                  <a:fillRect l="-754" t="-13514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652F60-EE6B-DE4E-5BEF-16DE1C542B8B}"/>
                  </a:ext>
                </a:extLst>
              </p:cNvPr>
              <p:cNvSpPr txBox="1"/>
              <p:nvPr/>
            </p:nvSpPr>
            <p:spPr>
              <a:xfrm>
                <a:off x="6168627" y="1420918"/>
                <a:ext cx="560987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652F60-EE6B-DE4E-5BEF-16DE1C542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27" y="1420918"/>
                <a:ext cx="560987" cy="301878"/>
              </a:xfrm>
              <a:prstGeom prst="rect">
                <a:avLst/>
              </a:prstGeom>
              <a:blipFill>
                <a:blip r:embed="rId6"/>
                <a:stretch>
                  <a:fillRect l="-6667" r="-8889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>
            <a:extLst>
              <a:ext uri="{FF2B5EF4-FFF2-40B4-BE49-F238E27FC236}">
                <a16:creationId xmlns:a16="http://schemas.microsoft.com/office/drawing/2014/main" id="{00C1DEA9-8EA8-5FF2-D072-E4CE319D4765}"/>
              </a:ext>
            </a:extLst>
          </p:cNvPr>
          <p:cNvSpPr txBox="1">
            <a:spLocks/>
          </p:cNvSpPr>
          <p:nvPr/>
        </p:nvSpPr>
        <p:spPr>
          <a:xfrm>
            <a:off x="631542" y="64991"/>
            <a:ext cx="109289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Inflaton Must be Light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00C3BE-13C1-6040-4949-C3E357A6916C}"/>
              </a:ext>
            </a:extLst>
          </p:cNvPr>
          <p:cNvSpPr/>
          <p:nvPr/>
        </p:nvSpPr>
        <p:spPr>
          <a:xfrm>
            <a:off x="6008990" y="1849240"/>
            <a:ext cx="880260" cy="795768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1398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1E09D-BB0F-2D93-5764-6AC6B58AC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9FFCA7B-B321-B4C5-FDCC-1DB7F3F18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the Inflaton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B4E65A9-92F0-9A18-F093-0B75E97CF3C5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226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Focus on the mass term of the inflaton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vac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B4E65A9-92F0-9A18-F093-0B75E97CF3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2261132"/>
              </a:xfrm>
              <a:prstGeom prst="rect">
                <a:avLst/>
              </a:prstGeom>
              <a:blipFill>
                <a:blip r:embed="rId2"/>
                <a:stretch>
                  <a:fillRect l="-768" t="-2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4213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76D94-F9B2-5240-4426-BEF0F794B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340C716-2073-5A9F-B72D-0AC505D91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the Inflaton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A9E1AC-6586-09A3-E92E-AE8076EBCA83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Focus on the mass term of the inflaton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vac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During inflation, one is allowed to write down the following terms</a:t>
                </a: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A9E1AC-6586-09A3-E92E-AE8076EBC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blipFill>
                <a:blip r:embed="rId2"/>
                <a:stretch>
                  <a:fillRect l="-768" t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6266CB5-3A89-4C6E-6DF4-4F4CA8297A25}"/>
                  </a:ext>
                </a:extLst>
              </p:cNvPr>
              <p:cNvSpPr txBox="1"/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𝑝𝑙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6266CB5-3A89-4C6E-6DF4-4F4CA8297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blipFill>
                <a:blip r:embed="rId3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2D4118C-2DB1-FC86-C48D-2F507553FD61}"/>
                  </a:ext>
                </a:extLst>
              </p:cNvPr>
              <p:cNvSpPr txBox="1"/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2D4118C-2DB1-FC86-C48D-2F507553FD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blipFill>
                <a:blip r:embed="rId4"/>
                <a:stretch>
                  <a:fillRect l="-3774" t="-10000" r="-1887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108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2D01A-3267-08D5-03B0-3764C4F46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8B1224-8FAF-EC27-F3D3-38F2722D92EC}"/>
                  </a:ext>
                </a:extLst>
              </p:cNvPr>
              <p:cNvSpPr txBox="1"/>
              <p:nvPr/>
            </p:nvSpPr>
            <p:spPr>
              <a:xfrm>
                <a:off x="1484019" y="4771755"/>
                <a:ext cx="3063122" cy="652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1B578D"/>
                    </a:solidFill>
                  </a:rPr>
                  <a:t>Gravitational coupling of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𝛟</m:t>
                    </m:r>
                    <m:r>
                      <a:rPr lang="en-US" b="1" i="1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to the Ricci scalar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8B1224-8FAF-EC27-F3D3-38F2722D9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019" y="4771755"/>
                <a:ext cx="3063122" cy="652551"/>
              </a:xfrm>
              <a:prstGeom prst="rect">
                <a:avLst/>
              </a:prstGeom>
              <a:blipFill>
                <a:blip r:embed="rId2"/>
                <a:stretch>
                  <a:fillRect t="-377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30639EA-8F29-A7A8-EEDC-53EBE7E5287D}"/>
                  </a:ext>
                </a:extLst>
              </p:cNvPr>
              <p:cNvSpPr txBox="1"/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30639EA-8F29-A7A8-EEDC-53EBE7E528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blipFill>
                <a:blip r:embed="rId3"/>
                <a:stretch>
                  <a:fillRect l="-3774" t="-10000" r="-1887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F8331E7E-C4EA-6556-96FD-2338B4E5B730}"/>
              </a:ext>
            </a:extLst>
          </p:cNvPr>
          <p:cNvSpPr/>
          <p:nvPr/>
        </p:nvSpPr>
        <p:spPr>
          <a:xfrm>
            <a:off x="3590703" y="4206990"/>
            <a:ext cx="641267" cy="520350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4E4C628-BF59-DB1F-9BD4-B1EB3D5F0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the Inflaton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5B977E1-E07E-58DA-A923-4C113BC28913}"/>
                  </a:ext>
                </a:extLst>
              </p:cNvPr>
              <p:cNvSpPr txBox="1"/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𝑝𝑙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5B977E1-E07E-58DA-A923-4C113BC28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blipFill>
                <a:blip r:embed="rId4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766D38E-7BE5-ACF2-43ED-F980F615EC80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Focus on the mass term of the inflaton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vac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During inflation, one is allowed to write down the following terms</a:t>
                </a: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766D38E-7BE5-ACF2-43ED-F980F615EC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blipFill>
                <a:blip r:embed="rId5"/>
                <a:stretch>
                  <a:fillRect l="-768" t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4062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AD4BE-AD5B-3F19-264B-FCEAAD871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B1F42ED-8D56-E2AE-93B3-D473FA8CC37B}"/>
                  </a:ext>
                </a:extLst>
              </p:cNvPr>
              <p:cNvSpPr txBox="1"/>
              <p:nvPr/>
            </p:nvSpPr>
            <p:spPr>
              <a:xfrm>
                <a:off x="1484019" y="4771755"/>
                <a:ext cx="3063122" cy="652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1B578D"/>
                    </a:solidFill>
                  </a:rPr>
                  <a:t>Gravitational coupling of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𝛟</m:t>
                    </m:r>
                    <m:r>
                      <a:rPr lang="en-US" b="1" i="1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to the Ricci scalar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B1F42ED-8D56-E2AE-93B3-D473FA8CC3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019" y="4771755"/>
                <a:ext cx="3063122" cy="652551"/>
              </a:xfrm>
              <a:prstGeom prst="rect">
                <a:avLst/>
              </a:prstGeom>
              <a:blipFill>
                <a:blip r:embed="rId2"/>
                <a:stretch>
                  <a:fillRect t="-377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A8F51FB-1CBA-6EE5-2BEB-512362D7D466}"/>
                  </a:ext>
                </a:extLst>
              </p:cNvPr>
              <p:cNvSpPr txBox="1"/>
              <p:nvPr/>
            </p:nvSpPr>
            <p:spPr>
              <a:xfrm>
                <a:off x="4563810" y="5008555"/>
                <a:ext cx="3199027" cy="7037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1B578D"/>
                    </a:solidFill>
                  </a:rPr>
                  <a:t>coupling of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𝛟</m:t>
                    </m:r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to the inflaton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</m:sub>
                    </m:sSub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𝒑𝒍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 </a:t>
                </a:r>
                <a:endParaRPr lang="en-US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A8F51FB-1CBA-6EE5-2BEB-512362D7D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810" y="5008555"/>
                <a:ext cx="3199027" cy="703782"/>
              </a:xfrm>
              <a:prstGeom prst="rect">
                <a:avLst/>
              </a:prstGeom>
              <a:blipFill>
                <a:blip r:embed="rId3"/>
                <a:stretch>
                  <a:fillRect t="-3571" r="-791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7994B63-3E28-C4E7-B1CF-FB2EC036F01C}"/>
                  </a:ext>
                </a:extLst>
              </p:cNvPr>
              <p:cNvSpPr txBox="1"/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7994B63-3E28-C4E7-B1CF-FB2EC036F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blipFill>
                <a:blip r:embed="rId4"/>
                <a:stretch>
                  <a:fillRect l="-3774" t="-10000" r="-1887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43A5DA0F-EBD6-BA79-6CC0-7AEE0EB736BE}"/>
              </a:ext>
            </a:extLst>
          </p:cNvPr>
          <p:cNvSpPr/>
          <p:nvPr/>
        </p:nvSpPr>
        <p:spPr>
          <a:xfrm>
            <a:off x="3590703" y="4206990"/>
            <a:ext cx="641267" cy="520350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98C32AC-D668-C014-A938-657207DB4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the Inflaton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3C795A6-0CDB-5EF2-2F7C-BF26F8A53A24}"/>
                  </a:ext>
                </a:extLst>
              </p:cNvPr>
              <p:cNvSpPr txBox="1"/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𝑝𝑙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3C795A6-0CDB-5EF2-2F7C-BF26F8A53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blipFill>
                <a:blip r:embed="rId5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2184C2E2-5387-0A29-6D4A-EDB384750696}"/>
              </a:ext>
            </a:extLst>
          </p:cNvPr>
          <p:cNvSpPr/>
          <p:nvPr/>
        </p:nvSpPr>
        <p:spPr>
          <a:xfrm>
            <a:off x="4847296" y="4007733"/>
            <a:ext cx="1257232" cy="988219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511E81-C92E-35EE-A113-823BED4813F6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Focus on the mass term of the inflaton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vac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During inflation, one is allowed to write down the following terms</a:t>
                </a: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511E81-C92E-35EE-A113-823BED481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blipFill>
                <a:blip r:embed="rId6"/>
                <a:stretch>
                  <a:fillRect l="-768" t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9005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2151A-1E6E-BEBF-2A32-132C5805F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5BA8F2C-E56A-7A9A-3BB2-BB8BDBA2DE30}"/>
                  </a:ext>
                </a:extLst>
              </p:cNvPr>
              <p:cNvSpPr txBox="1"/>
              <p:nvPr/>
            </p:nvSpPr>
            <p:spPr>
              <a:xfrm>
                <a:off x="1484019" y="4771755"/>
                <a:ext cx="3063122" cy="652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1B578D"/>
                    </a:solidFill>
                  </a:rPr>
                  <a:t>Gravitational coupling of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𝛟</m:t>
                    </m:r>
                    <m:r>
                      <a:rPr lang="en-US" b="1" i="1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to the Ricci scalar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5BA8F2C-E56A-7A9A-3BB2-BB8BDBA2DE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019" y="4771755"/>
                <a:ext cx="3063122" cy="652551"/>
              </a:xfrm>
              <a:prstGeom prst="rect">
                <a:avLst/>
              </a:prstGeom>
              <a:blipFill>
                <a:blip r:embed="rId2"/>
                <a:stretch>
                  <a:fillRect t="-377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74BEFF5-5D18-CE4D-010E-0001C9BE2CA4}"/>
                  </a:ext>
                </a:extLst>
              </p:cNvPr>
              <p:cNvSpPr txBox="1"/>
              <p:nvPr/>
            </p:nvSpPr>
            <p:spPr>
              <a:xfrm>
                <a:off x="4563810" y="5008555"/>
                <a:ext cx="3199027" cy="7037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1B578D"/>
                    </a:solidFill>
                  </a:rPr>
                  <a:t>coupling of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𝛟</m:t>
                    </m:r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to the inflaton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</m:sub>
                    </m:sSub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𝒑𝒍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 </a:t>
                </a:r>
                <a:endParaRPr lang="en-US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74BEFF5-5D18-CE4D-010E-0001C9BE2C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810" y="5008555"/>
                <a:ext cx="3199027" cy="703782"/>
              </a:xfrm>
              <a:prstGeom prst="rect">
                <a:avLst/>
              </a:prstGeom>
              <a:blipFill>
                <a:blip r:embed="rId3"/>
                <a:stretch>
                  <a:fillRect t="-3571" r="-791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54C701D-BF19-B29C-A2FA-27D7E1A5D760}"/>
                  </a:ext>
                </a:extLst>
              </p:cNvPr>
              <p:cNvSpPr txBox="1"/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54C701D-BF19-B29C-A2FA-27D7E1A5D7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blipFill>
                <a:blip r:embed="rId4"/>
                <a:stretch>
                  <a:fillRect l="-3774" t="-10000" r="-1887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49494C5D-E07A-F3F0-B702-361C56CD0204}"/>
              </a:ext>
            </a:extLst>
          </p:cNvPr>
          <p:cNvSpPr/>
          <p:nvPr/>
        </p:nvSpPr>
        <p:spPr>
          <a:xfrm>
            <a:off x="6441446" y="4224077"/>
            <a:ext cx="993966" cy="520350"/>
          </a:xfrm>
          <a:prstGeom prst="rect">
            <a:avLst/>
          </a:prstGeom>
          <a:noFill/>
          <a:ln w="38100">
            <a:solidFill>
              <a:srgbClr val="B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5FEF749-A459-B57D-F117-017C9978FE4C}"/>
              </a:ext>
            </a:extLst>
          </p:cNvPr>
          <p:cNvSpPr/>
          <p:nvPr/>
        </p:nvSpPr>
        <p:spPr>
          <a:xfrm>
            <a:off x="3590703" y="4206990"/>
            <a:ext cx="641267" cy="520350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CE525C-1FAA-3911-14E7-3C8D3464104A}"/>
              </a:ext>
            </a:extLst>
          </p:cNvPr>
          <p:cNvSpPr txBox="1"/>
          <p:nvPr/>
        </p:nvSpPr>
        <p:spPr>
          <a:xfrm>
            <a:off x="7451346" y="4299586"/>
            <a:ext cx="25831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BA0000"/>
                </a:solidFill>
              </a:rPr>
              <a:t>Hubble-induced Mass</a:t>
            </a:r>
            <a:endParaRPr lang="en-US" dirty="0">
              <a:solidFill>
                <a:srgbClr val="BA0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A8A704E-2AAD-147A-BCE1-BB4BABFED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the Inflaton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97502F3-6950-16B9-4499-AE16288A4DC6}"/>
                  </a:ext>
                </a:extLst>
              </p:cNvPr>
              <p:cNvSpPr txBox="1"/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𝑝𝑙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97502F3-6950-16B9-4499-AE16288A4D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blipFill>
                <a:blip r:embed="rId5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6D4BA6C7-6211-ADD6-2B6B-76E9F186A7C0}"/>
              </a:ext>
            </a:extLst>
          </p:cNvPr>
          <p:cNvSpPr/>
          <p:nvPr/>
        </p:nvSpPr>
        <p:spPr>
          <a:xfrm>
            <a:off x="4847296" y="4007733"/>
            <a:ext cx="1257232" cy="988219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7CBF55-BF57-0B34-54EF-76A5A526D53A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Focus on the mass term of the inflaton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vac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During inflation, one is allowed to write down the following terms</a:t>
                </a: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7CBF55-BF57-0B34-54EF-76A5A526D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blipFill>
                <a:blip r:embed="rId6"/>
                <a:stretch>
                  <a:fillRect l="-768" t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3790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5AC98F-0367-41C5-DED0-B1B75AC67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1AF937E-3215-7DB4-8658-26BCA899433E}"/>
                  </a:ext>
                </a:extLst>
              </p:cNvPr>
              <p:cNvSpPr txBox="1"/>
              <p:nvPr/>
            </p:nvSpPr>
            <p:spPr>
              <a:xfrm>
                <a:off x="1484019" y="4771755"/>
                <a:ext cx="3063122" cy="652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1B578D"/>
                    </a:solidFill>
                  </a:rPr>
                  <a:t>Gravitational coupling of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𝛟</m:t>
                    </m:r>
                    <m:r>
                      <a:rPr lang="en-US" b="1" i="1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to the Ricci scalar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1AF937E-3215-7DB4-8658-26BCA8994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019" y="4771755"/>
                <a:ext cx="3063122" cy="652551"/>
              </a:xfrm>
              <a:prstGeom prst="rect">
                <a:avLst/>
              </a:prstGeom>
              <a:blipFill>
                <a:blip r:embed="rId2"/>
                <a:stretch>
                  <a:fillRect t="-377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4AA95D4-B0F1-B892-3AF1-EFB5CB865282}"/>
                  </a:ext>
                </a:extLst>
              </p:cNvPr>
              <p:cNvSpPr txBox="1"/>
              <p:nvPr/>
            </p:nvSpPr>
            <p:spPr>
              <a:xfrm>
                <a:off x="4563810" y="5008555"/>
                <a:ext cx="3199027" cy="7037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1B578D"/>
                    </a:solidFill>
                  </a:rPr>
                  <a:t>coupling of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𝛟</m:t>
                    </m:r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to the inflaton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</m:sub>
                    </m:sSub>
                    <m:r>
                      <a:rPr lang="en-US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𝒑𝒍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1B578D"/>
                    </a:solidFill>
                  </a:rPr>
                  <a:t> </a:t>
                </a:r>
                <a:endParaRPr lang="en-US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4AA95D4-B0F1-B892-3AF1-EFB5CB865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810" y="5008555"/>
                <a:ext cx="3199027" cy="703782"/>
              </a:xfrm>
              <a:prstGeom prst="rect">
                <a:avLst/>
              </a:prstGeom>
              <a:blipFill>
                <a:blip r:embed="rId3"/>
                <a:stretch>
                  <a:fillRect t="-3571" r="-791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92D27844-D0FC-80E5-AA3A-1E4BB89ECAD9}"/>
              </a:ext>
            </a:extLst>
          </p:cNvPr>
          <p:cNvSpPr/>
          <p:nvPr/>
        </p:nvSpPr>
        <p:spPr>
          <a:xfrm>
            <a:off x="3590703" y="4206990"/>
            <a:ext cx="641267" cy="520350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1230C4E-8123-1592-8413-3E35C9A6317F}"/>
                  </a:ext>
                </a:extLst>
              </p:cNvPr>
              <p:cNvSpPr txBox="1"/>
              <p:nvPr/>
            </p:nvSpPr>
            <p:spPr>
              <a:xfrm>
                <a:off x="754237" y="5945011"/>
                <a:ext cx="7537128" cy="528927"/>
              </a:xfrm>
              <a:prstGeom prst="rect">
                <a:avLst/>
              </a:prstGeom>
              <a:noFill/>
              <a:ln>
                <a:solidFill>
                  <a:srgbClr val="BA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Even if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, unless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0.01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400" b="1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now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sz="2400" b="1" i="1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𝓞</m:t>
                    </m:r>
                    <m:r>
                      <a:rPr lang="en-US" sz="2400" b="1" i="1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2400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b="1" dirty="0"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1230C4E-8123-1592-8413-3E35C9A63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5945011"/>
                <a:ext cx="7537128" cy="528927"/>
              </a:xfrm>
              <a:prstGeom prst="rect">
                <a:avLst/>
              </a:prstGeom>
              <a:blipFill>
                <a:blip r:embed="rId4"/>
                <a:stretch>
                  <a:fillRect l="-1176" t="-6818" b="-11364"/>
                </a:stretch>
              </a:blipFill>
              <a:ln>
                <a:solidFill>
                  <a:srgbClr val="BA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26D24EA3-AE6C-F51E-CE3E-4DF0FC06B722}"/>
              </a:ext>
            </a:extLst>
          </p:cNvPr>
          <p:cNvSpPr txBox="1"/>
          <p:nvPr/>
        </p:nvSpPr>
        <p:spPr>
          <a:xfrm>
            <a:off x="8238736" y="5712337"/>
            <a:ext cx="31990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Eta problem of the inflaton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91DD01F-B479-F9F5-F214-23D72B402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the Inflaton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E041132-B3E3-7ACD-F8BD-BC8100F6EBDD}"/>
                  </a:ext>
                </a:extLst>
              </p:cNvPr>
              <p:cNvSpPr txBox="1"/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𝑝𝑙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E041132-B3E3-7ACD-F8BD-BC8100F6EB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76" y="4071405"/>
                <a:ext cx="2879763" cy="851900"/>
              </a:xfrm>
              <a:prstGeom prst="rect">
                <a:avLst/>
              </a:prstGeom>
              <a:blipFill>
                <a:blip r:embed="rId5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DD4802FC-721B-A162-AA5C-53B0F226AB48}"/>
              </a:ext>
            </a:extLst>
          </p:cNvPr>
          <p:cNvSpPr/>
          <p:nvPr/>
        </p:nvSpPr>
        <p:spPr>
          <a:xfrm>
            <a:off x="4847296" y="4007733"/>
            <a:ext cx="1257232" cy="988219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411693B-878E-BA5E-1DF2-3A030F07C7EB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Focus on the mass term of the inflaton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vac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During inflation, one is allowed to write down the following terms</a:t>
                </a: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411693B-878E-BA5E-1DF2-3A030F07C7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2630464"/>
              </a:xfrm>
              <a:prstGeom prst="rect">
                <a:avLst/>
              </a:prstGeom>
              <a:blipFill>
                <a:blip r:embed="rId6"/>
                <a:stretch>
                  <a:fillRect l="-768" t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36D451-BDFE-BF12-9038-7FF6F8B27B7D}"/>
                  </a:ext>
                </a:extLst>
              </p:cNvPr>
              <p:cNvSpPr txBox="1"/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36D451-BDFE-BF12-9038-7FF6F8B27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698" y="4299586"/>
                <a:ext cx="1336648" cy="369332"/>
              </a:xfrm>
              <a:prstGeom prst="rect">
                <a:avLst/>
              </a:prstGeom>
              <a:blipFill>
                <a:blip r:embed="rId7"/>
                <a:stretch>
                  <a:fillRect l="-3774" t="-10000" r="-1887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02B1C49E-E20F-91AE-DE24-54C5BF2B72D5}"/>
              </a:ext>
            </a:extLst>
          </p:cNvPr>
          <p:cNvSpPr/>
          <p:nvPr/>
        </p:nvSpPr>
        <p:spPr>
          <a:xfrm>
            <a:off x="6441446" y="4224077"/>
            <a:ext cx="993966" cy="520350"/>
          </a:xfrm>
          <a:prstGeom prst="rect">
            <a:avLst/>
          </a:prstGeom>
          <a:noFill/>
          <a:ln w="38100">
            <a:solidFill>
              <a:srgbClr val="B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8D335F-22F1-0B6E-48DE-A012AE716F4B}"/>
              </a:ext>
            </a:extLst>
          </p:cNvPr>
          <p:cNvSpPr txBox="1"/>
          <p:nvPr/>
        </p:nvSpPr>
        <p:spPr>
          <a:xfrm>
            <a:off x="7451346" y="4299586"/>
            <a:ext cx="25831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BA0000"/>
                </a:solidFill>
              </a:rPr>
              <a:t>Hubble-induced Mass</a:t>
            </a:r>
            <a:endParaRPr lang="en-US" dirty="0">
              <a:solidFill>
                <a:srgbClr val="B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730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0D8F5-BEC2-1A31-C00B-B9A06FE46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A94FC-E1A4-1237-FFDB-171ACBFA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Spectator Field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487585-3971-BF3E-8D71-F67096FECEDC}"/>
                  </a:ext>
                </a:extLst>
              </p:cNvPr>
              <p:cNvSpPr txBox="1"/>
              <p:nvPr/>
            </p:nvSpPr>
            <p:spPr>
              <a:xfrm>
                <a:off x="657577" y="1325563"/>
                <a:ext cx="11169445" cy="1846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Requiring 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900" dirty="0">
                    <a:latin typeface="Century Gothic" panose="020B0502020202020204" pitchFamily="34" charset="0"/>
                  </a:rPr>
                  <a:t> to source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inflation</a:t>
                </a:r>
                <a:r>
                  <a:rPr lang="en-US" sz="1900" dirty="0">
                    <a:latin typeface="Century Gothic" panose="020B0502020202020204" pitchFamily="34" charset="0"/>
                  </a:rPr>
                  <a:t> </a:t>
                </a:r>
                <a:r>
                  <a:rPr lang="en-US" sz="1900" b="1" u="sng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and</a:t>
                </a:r>
                <a:r>
                  <a:rPr lang="en-US" sz="1900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generation of perturbations </a:t>
                </a:r>
                <a:r>
                  <a:rPr lang="en-US" sz="1900" dirty="0">
                    <a:latin typeface="Century Gothic" panose="020B0502020202020204" pitchFamily="34" charset="0"/>
                  </a:rPr>
                  <a:t>is a serious restriction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487585-3971-BF3E-8D71-F67096FECE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577" y="1325563"/>
                <a:ext cx="11169445" cy="1846659"/>
              </a:xfrm>
              <a:prstGeom prst="rect">
                <a:avLst/>
              </a:prstGeom>
              <a:blipFill>
                <a:blip r:embed="rId2"/>
                <a:stretch>
                  <a:fillRect l="-341" t="-20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0261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7299C-3ADA-A638-5A4A-2CDD83F64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B16B2-D9C9-4F65-C4CF-B85359FA1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Spectator Field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F395776-1FCE-EC7F-3969-893DC3B0D7FD}"/>
                  </a:ext>
                </a:extLst>
              </p:cNvPr>
              <p:cNvSpPr txBox="1"/>
              <p:nvPr/>
            </p:nvSpPr>
            <p:spPr>
              <a:xfrm>
                <a:off x="657577" y="1325563"/>
                <a:ext cx="11169445" cy="2869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Requiring 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900" dirty="0">
                    <a:latin typeface="Century Gothic" panose="020B0502020202020204" pitchFamily="34" charset="0"/>
                  </a:rPr>
                  <a:t> to source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inflation</a:t>
                </a:r>
                <a:r>
                  <a:rPr lang="en-US" sz="1900" dirty="0">
                    <a:latin typeface="Century Gothic" panose="020B0502020202020204" pitchFamily="34" charset="0"/>
                  </a:rPr>
                  <a:t> </a:t>
                </a:r>
                <a:r>
                  <a:rPr lang="en-US" sz="1900" b="1" u="sng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and</a:t>
                </a:r>
                <a:r>
                  <a:rPr lang="en-US" sz="1900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generation of perturbations </a:t>
                </a:r>
                <a:r>
                  <a:rPr lang="en-US" sz="1900" dirty="0">
                    <a:latin typeface="Century Gothic" panose="020B0502020202020204" pitchFamily="34" charset="0"/>
                  </a:rPr>
                  <a:t>is a serious restriction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In physics beyond the SM, there can be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 other scalar fields </a:t>
                </a:r>
                <a:r>
                  <a:rPr lang="en-US" sz="1900" dirty="0">
                    <a:latin typeface="Century Gothic" panose="020B0502020202020204" pitchFamily="34" charset="0"/>
                  </a:rPr>
                  <a:t>besides the inflaton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Any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light scalar field</a:t>
                </a:r>
                <a:r>
                  <a:rPr lang="en-US" sz="1900" dirty="0">
                    <a:latin typeface="Century Gothic" panose="020B0502020202020204" pitchFamily="34" charset="0"/>
                  </a:rPr>
                  <a:t> acquires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fluctuations </a:t>
                </a:r>
                <a:r>
                  <a:rPr lang="en-US" sz="1900" dirty="0">
                    <a:latin typeface="Century Gothic" panose="020B0502020202020204" pitchFamily="34" charset="0"/>
                  </a:rPr>
                  <a:t>during inflation </a:t>
                </a:r>
                <a14:m>
                  <m:oMath xmlns:m="http://schemas.openxmlformats.org/officeDocument/2006/math"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num>
                          <m:den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9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e>
                    </m:d>
                  </m:oMath>
                </a14:m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F395776-1FCE-EC7F-3969-893DC3B0D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577" y="1325563"/>
                <a:ext cx="11169445" cy="2869055"/>
              </a:xfrm>
              <a:prstGeom prst="rect">
                <a:avLst/>
              </a:prstGeom>
              <a:blipFill>
                <a:blip r:embed="rId2"/>
                <a:stretch>
                  <a:fillRect l="-341" t="-1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9254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F6400-48B9-ADF6-A1C4-B0B9A55CA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16374-A3A0-88AB-A85B-2A3045697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Spectator Field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111D2D8-9645-5938-3647-A9927647997A}"/>
                  </a:ext>
                </a:extLst>
              </p:cNvPr>
              <p:cNvSpPr txBox="1"/>
              <p:nvPr/>
            </p:nvSpPr>
            <p:spPr>
              <a:xfrm>
                <a:off x="657577" y="1325563"/>
                <a:ext cx="11169445" cy="4623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Requiring 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900" dirty="0">
                    <a:latin typeface="Century Gothic" panose="020B0502020202020204" pitchFamily="34" charset="0"/>
                  </a:rPr>
                  <a:t> to source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inflation</a:t>
                </a:r>
                <a:r>
                  <a:rPr lang="en-US" sz="1900" dirty="0">
                    <a:latin typeface="Century Gothic" panose="020B0502020202020204" pitchFamily="34" charset="0"/>
                  </a:rPr>
                  <a:t> </a:t>
                </a:r>
                <a:r>
                  <a:rPr lang="en-US" sz="1900" b="1" u="sng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and</a:t>
                </a:r>
                <a:r>
                  <a:rPr lang="en-US" sz="1900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generation of perturbations </a:t>
                </a:r>
                <a:r>
                  <a:rPr lang="en-US" sz="1900" dirty="0">
                    <a:latin typeface="Century Gothic" panose="020B0502020202020204" pitchFamily="34" charset="0"/>
                  </a:rPr>
                  <a:t>is a serious restriction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In physics beyond the SM, there can be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 other scalar fields </a:t>
                </a:r>
                <a:r>
                  <a:rPr lang="en-US" sz="1900" dirty="0">
                    <a:latin typeface="Century Gothic" panose="020B0502020202020204" pitchFamily="34" charset="0"/>
                  </a:rPr>
                  <a:t>besides the inflaton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Any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light scalar field</a:t>
                </a:r>
                <a:r>
                  <a:rPr lang="en-US" sz="1900" dirty="0">
                    <a:latin typeface="Century Gothic" panose="020B0502020202020204" pitchFamily="34" charset="0"/>
                  </a:rPr>
                  <a:t> acquires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fluctuations </a:t>
                </a:r>
                <a:r>
                  <a:rPr lang="en-US" sz="1900" dirty="0">
                    <a:latin typeface="Century Gothic" panose="020B0502020202020204" pitchFamily="34" charset="0"/>
                  </a:rPr>
                  <a:t>during inflation </a:t>
                </a:r>
                <a14:m>
                  <m:oMath xmlns:m="http://schemas.openxmlformats.org/officeDocument/2006/math"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num>
                          <m:den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9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e>
                    </m:d>
                  </m:oMath>
                </a14:m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Such </a:t>
                </a:r>
                <a:r>
                  <a:rPr lang="en-US" sz="1900" b="1" dirty="0">
                    <a:solidFill>
                      <a:srgbClr val="BA0000"/>
                    </a:solidFill>
                    <a:latin typeface="Century Gothic" panose="020B0502020202020204" pitchFamily="34" charset="0"/>
                  </a:rPr>
                  <a:t>spectator fields </a:t>
                </a:r>
                <a14:m>
                  <m:oMath xmlns:m="http://schemas.openxmlformats.org/officeDocument/2006/math">
                    <m:r>
                      <a:rPr lang="en-US" sz="1900" b="1" i="1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1900" dirty="0">
                    <a:latin typeface="Century Gothic" panose="020B0502020202020204" pitchFamily="34" charset="0"/>
                  </a:rPr>
                  <a:t>can: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Have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subdominant energy densities so do not contribute to the inflation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Acquire primordial fluctuations and hence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generate cosmic perturbations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111D2D8-9645-5938-3647-A99276479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577" y="1325563"/>
                <a:ext cx="11169445" cy="4623382"/>
              </a:xfrm>
              <a:prstGeom prst="rect">
                <a:avLst/>
              </a:prstGeom>
              <a:blipFill>
                <a:blip r:embed="rId3"/>
                <a:stretch>
                  <a:fillRect l="-341" t="-8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74C5AC9-77D3-AC00-D139-9980E39EE443}"/>
                  </a:ext>
                </a:extLst>
              </p:cNvPr>
              <p:cNvSpPr txBox="1"/>
              <p:nvPr/>
            </p:nvSpPr>
            <p:spPr>
              <a:xfrm>
                <a:off x="10311653" y="4368223"/>
                <a:ext cx="1136273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74C5AC9-77D3-AC00-D139-9980E39EE4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1653" y="4368223"/>
                <a:ext cx="1136273" cy="369332"/>
              </a:xfrm>
              <a:prstGeom prst="rect">
                <a:avLst/>
              </a:prstGeom>
              <a:blipFill>
                <a:blip r:embed="rId4"/>
                <a:stretch>
                  <a:fillRect l="-6522" t="-6452" r="-6522" b="-32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5993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68906-7E82-23CC-6C12-915F77723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52AB6-4AA1-5580-C5C0-60001A63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Inflation</a:t>
            </a: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897C8703-671F-963B-A038-22BD63FA06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11593"/>
          <a:stretch>
            <a:fillRect/>
          </a:stretch>
        </p:blipFill>
        <p:spPr>
          <a:xfrm>
            <a:off x="188739" y="2338223"/>
            <a:ext cx="5104513" cy="3164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331534-1422-DF6A-781D-04CA073E714D}"/>
              </a:ext>
            </a:extLst>
          </p:cNvPr>
          <p:cNvSpPr txBox="1"/>
          <p:nvPr/>
        </p:nvSpPr>
        <p:spPr>
          <a:xfrm>
            <a:off x="9989708" y="6590476"/>
            <a:ext cx="2240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credit: Baumann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2CD8F4-8051-D7E6-EA26-BD08436ACD12}"/>
                  </a:ext>
                </a:extLst>
              </p:cNvPr>
              <p:cNvSpPr txBox="1"/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 long enough period of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exponential expansion </a:t>
                </a:r>
                <a:r>
                  <a:rPr lang="en-US" sz="2000" dirty="0">
                    <a:latin typeface="Century Gothic" panose="020B0502020202020204" pitchFamily="34" charset="0"/>
                  </a:rPr>
                  <a:t>in the early universe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Provides a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origin </a:t>
                </a:r>
                <a:r>
                  <a:rPr lang="en-US" sz="2000" dirty="0">
                    <a:latin typeface="Century Gothic" panose="020B0502020202020204" pitchFamily="34" charset="0"/>
                  </a:rPr>
                  <a:t>for the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cosmological perturbations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Achieved using a scalar field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“inflaton”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</a:rPr>
                  <a:t>which is slowly rolling down its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2CD8F4-8051-D7E6-EA26-BD08436AC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blipFill>
                <a:blip r:embed="rId4"/>
                <a:stretch>
                  <a:fillRect l="-487" t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6313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7574B-0205-DBD5-9721-B731867F8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EEFDA-CFBA-0809-32A9-7BFDDAF61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Spectator Field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5F3276-5337-B7BA-E528-DC1F9694F0AB}"/>
                  </a:ext>
                </a:extLst>
              </p:cNvPr>
              <p:cNvSpPr txBox="1"/>
              <p:nvPr/>
            </p:nvSpPr>
            <p:spPr>
              <a:xfrm>
                <a:off x="657577" y="1325563"/>
                <a:ext cx="11169445" cy="6085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Requiring 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900" dirty="0">
                    <a:latin typeface="Century Gothic" panose="020B0502020202020204" pitchFamily="34" charset="0"/>
                  </a:rPr>
                  <a:t> to source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inflation</a:t>
                </a:r>
                <a:r>
                  <a:rPr lang="en-US" sz="1900" dirty="0">
                    <a:latin typeface="Century Gothic" panose="020B0502020202020204" pitchFamily="34" charset="0"/>
                  </a:rPr>
                  <a:t> </a:t>
                </a:r>
                <a:r>
                  <a:rPr lang="en-US" sz="1900" b="1" u="sng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and</a:t>
                </a:r>
                <a:r>
                  <a:rPr lang="en-US" sz="1900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generation of perturbations </a:t>
                </a:r>
                <a:r>
                  <a:rPr lang="en-US" sz="1900" dirty="0">
                    <a:latin typeface="Century Gothic" panose="020B0502020202020204" pitchFamily="34" charset="0"/>
                  </a:rPr>
                  <a:t>is a serious restriction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In physics beyond the SM, there can be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 other scalar fields </a:t>
                </a:r>
                <a:r>
                  <a:rPr lang="en-US" sz="1900" dirty="0">
                    <a:latin typeface="Century Gothic" panose="020B0502020202020204" pitchFamily="34" charset="0"/>
                  </a:rPr>
                  <a:t>besides the inflaton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Any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light scalar field</a:t>
                </a:r>
                <a:r>
                  <a:rPr lang="en-US" sz="1900" dirty="0">
                    <a:latin typeface="Century Gothic" panose="020B0502020202020204" pitchFamily="34" charset="0"/>
                  </a:rPr>
                  <a:t> acquires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fluctuations </a:t>
                </a:r>
                <a:r>
                  <a:rPr lang="en-US" sz="1900" dirty="0">
                    <a:latin typeface="Century Gothic" panose="020B0502020202020204" pitchFamily="34" charset="0"/>
                  </a:rPr>
                  <a:t>during inflation </a:t>
                </a:r>
                <a14:m>
                  <m:oMath xmlns:m="http://schemas.openxmlformats.org/officeDocument/2006/math"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num>
                          <m:den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9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e>
                    </m:d>
                  </m:oMath>
                </a14:m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Such </a:t>
                </a:r>
                <a:r>
                  <a:rPr lang="en-US" sz="1900" b="1" dirty="0">
                    <a:solidFill>
                      <a:srgbClr val="BA0000"/>
                    </a:solidFill>
                    <a:latin typeface="Century Gothic" panose="020B0502020202020204" pitchFamily="34" charset="0"/>
                  </a:rPr>
                  <a:t>spectator fields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1900" dirty="0">
                    <a:latin typeface="Century Gothic" panose="020B0502020202020204" pitchFamily="34" charset="0"/>
                  </a:rPr>
                  <a:t>can: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Have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subdominant energy densities so do not contribute to the inflation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Acquire primordial fluctuations and hence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generate cosmic perturbations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Century Gothic" panose="020B0502020202020204" pitchFamily="34" charset="0"/>
                  </a:rPr>
                  <a:t>Spectator Field Models can: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Relax constraints </a:t>
                </a:r>
                <a:r>
                  <a:rPr lang="en-US" sz="1900" dirty="0">
                    <a:latin typeface="Century Gothic" panose="020B0502020202020204" pitchFamily="34" charset="0"/>
                  </a:rPr>
                  <a:t>on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inflation models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Relax the </a:t>
                </a:r>
                <a:r>
                  <a:rPr lang="en-US" sz="19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Eta Problem </a:t>
                </a:r>
                <a:r>
                  <a:rPr lang="en-US" sz="19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for the inflaton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9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5F3276-5337-B7BA-E528-DC1F9694F0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577" y="1325563"/>
                <a:ext cx="11169445" cy="6085320"/>
              </a:xfrm>
              <a:prstGeom prst="rect">
                <a:avLst/>
              </a:prstGeom>
              <a:blipFill>
                <a:blip r:embed="rId2"/>
                <a:stretch>
                  <a:fillRect l="-341" t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56B2E1B-70C9-64BD-3BA0-E0703BA6BF56}"/>
                  </a:ext>
                </a:extLst>
              </p:cNvPr>
              <p:cNvSpPr txBox="1"/>
              <p:nvPr/>
            </p:nvSpPr>
            <p:spPr>
              <a:xfrm>
                <a:off x="10311653" y="4368223"/>
                <a:ext cx="1136273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56B2E1B-70C9-64BD-3BA0-E0703BA6BF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1653" y="4368223"/>
                <a:ext cx="1136273" cy="369332"/>
              </a:xfrm>
              <a:prstGeom prst="rect">
                <a:avLst/>
              </a:prstGeom>
              <a:blipFill>
                <a:blip r:embed="rId3"/>
                <a:stretch>
                  <a:fillRect l="-6522" t="-6452" r="-6522" b="-32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17987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EB223-214F-E0B5-063F-45FB93940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B601417-28A6-7259-06E6-B09426263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Spectator Fields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F60D79-514C-E284-24C6-8C841FD9899A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The spectator field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must be light to produce the nearly scale-invariant spectrum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F60D79-514C-E284-24C6-8C841FD98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1569660"/>
              </a:xfrm>
              <a:prstGeom prst="rect">
                <a:avLst/>
              </a:prstGeom>
              <a:blipFill>
                <a:blip r:embed="rId2"/>
                <a:stretch>
                  <a:fillRect l="-768" t="-3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13424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B1BF9-A9D6-0D52-14A3-A48FF86DA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3ACDD0E-DF75-60BD-3B06-C81B971D54ED}"/>
                  </a:ext>
                </a:extLst>
              </p:cNvPr>
              <p:cNvSpPr txBox="1"/>
              <p:nvPr/>
            </p:nvSpPr>
            <p:spPr>
              <a:xfrm>
                <a:off x="6534468" y="3616982"/>
                <a:ext cx="13115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3ACDD0E-DF75-60BD-3B06-C81B971D5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468" y="3616982"/>
                <a:ext cx="1311576" cy="369332"/>
              </a:xfrm>
              <a:prstGeom prst="rect">
                <a:avLst/>
              </a:prstGeom>
              <a:blipFill>
                <a:blip r:embed="rId2"/>
                <a:stretch>
                  <a:fillRect l="-3846" t="-10000" r="-1923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85DC0EC5-B27C-2E4C-6DE5-A3BD5D06DEE3}"/>
              </a:ext>
            </a:extLst>
          </p:cNvPr>
          <p:cNvSpPr txBox="1"/>
          <p:nvPr/>
        </p:nvSpPr>
        <p:spPr>
          <a:xfrm>
            <a:off x="8008764" y="3598407"/>
            <a:ext cx="29405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BA0000"/>
                </a:solidFill>
              </a:rPr>
              <a:t>Hubble-induced Mass</a:t>
            </a:r>
            <a:endParaRPr lang="en-US" sz="2000" dirty="0">
              <a:solidFill>
                <a:srgbClr val="BA0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0B4A870-6F47-03D3-C8E0-9E6A996FA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Spectator Fields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77B0181-A236-A5CF-A763-F612109D11FD}"/>
                  </a:ext>
                </a:extLst>
              </p:cNvPr>
              <p:cNvSpPr txBox="1"/>
              <p:nvPr/>
            </p:nvSpPr>
            <p:spPr>
              <a:xfrm>
                <a:off x="3698820" y="3407557"/>
                <a:ext cx="2835648" cy="860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𝑝𝑙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77B0181-A236-A5CF-A763-F612109D11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820" y="3407557"/>
                <a:ext cx="2835648" cy="860877"/>
              </a:xfrm>
              <a:prstGeom prst="rect">
                <a:avLst/>
              </a:prstGeom>
              <a:blipFill>
                <a:blip r:embed="rId3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84FF97-6DCF-1C60-C612-D9AECF670609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The spectator field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must be light to produce the nearly scale-invariant spectrum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During inflation, one is allowed to write down the following terms</a:t>
                </a: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84FF97-6DCF-1C60-C612-D9AECF6706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1938992"/>
              </a:xfrm>
              <a:prstGeom prst="rect">
                <a:avLst/>
              </a:prstGeom>
              <a:blipFill>
                <a:blip r:embed="rId4"/>
                <a:stretch>
                  <a:fillRect l="-768" t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8E20281-C874-71B1-D3E5-8130219B9D77}"/>
              </a:ext>
            </a:extLst>
          </p:cNvPr>
          <p:cNvSpPr txBox="1"/>
          <p:nvPr/>
        </p:nvSpPr>
        <p:spPr>
          <a:xfrm>
            <a:off x="754237" y="3837995"/>
            <a:ext cx="1156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  <a:p>
            <a:endParaRPr lang="en-US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257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04CE0-4FBC-F895-0F0D-DB5E55DCA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A12A8DB-96E2-DE0B-A491-69CC79B5A9BA}"/>
                  </a:ext>
                </a:extLst>
              </p:cNvPr>
              <p:cNvSpPr txBox="1"/>
              <p:nvPr/>
            </p:nvSpPr>
            <p:spPr>
              <a:xfrm>
                <a:off x="6534468" y="3616982"/>
                <a:ext cx="13115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A12A8DB-96E2-DE0B-A491-69CC79B5A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468" y="3616982"/>
                <a:ext cx="1311576" cy="369332"/>
              </a:xfrm>
              <a:prstGeom prst="rect">
                <a:avLst/>
              </a:prstGeom>
              <a:blipFill>
                <a:blip r:embed="rId2"/>
                <a:stretch>
                  <a:fillRect l="-3846" t="-10000" r="-1923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7DDEC28A-11BC-94BB-354A-E301A6884E35}"/>
              </a:ext>
            </a:extLst>
          </p:cNvPr>
          <p:cNvSpPr txBox="1"/>
          <p:nvPr/>
        </p:nvSpPr>
        <p:spPr>
          <a:xfrm>
            <a:off x="8008764" y="3598407"/>
            <a:ext cx="29405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BA0000"/>
                </a:solidFill>
              </a:rPr>
              <a:t>Hubble-induced Mass</a:t>
            </a:r>
            <a:endParaRPr lang="en-US" sz="2000" dirty="0">
              <a:solidFill>
                <a:srgbClr val="BA0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CB3BB43-B9D4-AD4F-7041-8EFB36819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Spectator Fields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A6052DC-4E08-E990-4A1A-322A8F98B5AA}"/>
                  </a:ext>
                </a:extLst>
              </p:cNvPr>
              <p:cNvSpPr txBox="1"/>
              <p:nvPr/>
            </p:nvSpPr>
            <p:spPr>
              <a:xfrm>
                <a:off x="3698820" y="3407557"/>
                <a:ext cx="2835648" cy="860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𝑝𝑙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A6052DC-4E08-E990-4A1A-322A8F98B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820" y="3407557"/>
                <a:ext cx="2835648" cy="860877"/>
              </a:xfrm>
              <a:prstGeom prst="rect">
                <a:avLst/>
              </a:prstGeom>
              <a:blipFill>
                <a:blip r:embed="rId3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23F95BF-1CA2-00C1-D408-552D26B2D7F7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The spectator field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must be light to produce the nearly scale-invariant spectrum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During inflation, one is allowed to write down the following terms</a:t>
                </a: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23F95BF-1CA2-00C1-D408-552D26B2D7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1938992"/>
              </a:xfrm>
              <a:prstGeom prst="rect">
                <a:avLst/>
              </a:prstGeom>
              <a:blipFill>
                <a:blip r:embed="rId4"/>
                <a:stretch>
                  <a:fillRect l="-768" t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4E589A9-718A-8DB5-4448-5581E65A2C0E}"/>
              </a:ext>
            </a:extLst>
          </p:cNvPr>
          <p:cNvSpPr txBox="1"/>
          <p:nvPr/>
        </p:nvSpPr>
        <p:spPr>
          <a:xfrm>
            <a:off x="754237" y="4195739"/>
            <a:ext cx="11560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entury Gothic" panose="020B0502020202020204" pitchFamily="34" charset="0"/>
              </a:rPr>
              <a:t>Spectator Field models have their own Eta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  <a:p>
            <a:endParaRPr lang="en-US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9687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89689-F32E-C6B5-1F1F-03CD844EA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2F733B-E7D9-1AE9-56BB-19ABF5302F86}"/>
                  </a:ext>
                </a:extLst>
              </p:cNvPr>
              <p:cNvSpPr txBox="1"/>
              <p:nvPr/>
            </p:nvSpPr>
            <p:spPr>
              <a:xfrm>
                <a:off x="6534468" y="3616982"/>
                <a:ext cx="13115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2F733B-E7D9-1AE9-56BB-19ABF5302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468" y="3616982"/>
                <a:ext cx="1311576" cy="369332"/>
              </a:xfrm>
              <a:prstGeom prst="rect">
                <a:avLst/>
              </a:prstGeom>
              <a:blipFill>
                <a:blip r:embed="rId2"/>
                <a:stretch>
                  <a:fillRect l="-3846" t="-10000" r="-1923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E712E0CB-0BA8-E5DF-F540-EF275CB6412D}"/>
              </a:ext>
            </a:extLst>
          </p:cNvPr>
          <p:cNvSpPr txBox="1"/>
          <p:nvPr/>
        </p:nvSpPr>
        <p:spPr>
          <a:xfrm>
            <a:off x="8008764" y="3598407"/>
            <a:ext cx="29405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BA0000"/>
                </a:solidFill>
              </a:rPr>
              <a:t>Hubble-induced Mass</a:t>
            </a:r>
            <a:endParaRPr lang="en-US" sz="2000" dirty="0">
              <a:solidFill>
                <a:srgbClr val="BA0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DC12753-C85E-F4C3-1801-1DE11497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69155"/>
            <a:ext cx="1125565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Eta Problem of Spectator Fields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66F67EC-65A5-65A7-0D35-A911191E2728}"/>
                  </a:ext>
                </a:extLst>
              </p:cNvPr>
              <p:cNvSpPr txBox="1"/>
              <p:nvPr/>
            </p:nvSpPr>
            <p:spPr>
              <a:xfrm>
                <a:off x="3698820" y="3407557"/>
                <a:ext cx="2835648" cy="860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𝑝𝑙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66F67EC-65A5-65A7-0D35-A911191E27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820" y="3407557"/>
                <a:ext cx="2835648" cy="860877"/>
              </a:xfrm>
              <a:prstGeom prst="rect">
                <a:avLst/>
              </a:prstGeom>
              <a:blipFill>
                <a:blip r:embed="rId3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1FB6BC-2CA0-78F2-DC77-652BDB3410D4}"/>
                  </a:ext>
                </a:extLst>
              </p:cNvPr>
              <p:cNvSpPr txBox="1"/>
              <p:nvPr/>
            </p:nvSpPr>
            <p:spPr>
              <a:xfrm>
                <a:off x="754237" y="1429032"/>
                <a:ext cx="11560462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The spectator field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must be light to produce the nearly scale-invariant spectrum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During inflation, one is allowed to write down the following terms</a:t>
                </a: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1FB6BC-2CA0-78F2-DC77-652BDB3410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37" y="1429032"/>
                <a:ext cx="11560462" cy="1938992"/>
              </a:xfrm>
              <a:prstGeom prst="rect">
                <a:avLst/>
              </a:prstGeom>
              <a:blipFill>
                <a:blip r:embed="rId4"/>
                <a:stretch>
                  <a:fillRect l="-768" t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3A132C63-9E8B-0D0D-D142-9994D4AC65BB}"/>
              </a:ext>
            </a:extLst>
          </p:cNvPr>
          <p:cNvSpPr txBox="1"/>
          <p:nvPr/>
        </p:nvSpPr>
        <p:spPr>
          <a:xfrm>
            <a:off x="754237" y="4195739"/>
            <a:ext cx="115604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entury Gothic" panose="020B0502020202020204" pitchFamily="34" charset="0"/>
              </a:rPr>
              <a:t>Spectator Field models have their own Eta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entury Gothic" panose="020B0502020202020204" pitchFamily="34" charset="0"/>
              </a:rPr>
              <a:t>However, this Eta problem is one that we can solve!</a:t>
            </a:r>
          </a:p>
          <a:p>
            <a:endParaRPr lang="en-US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773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0A325-2C58-DC36-D895-4ACE9933F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2784B9-A6CD-806A-3294-13D7175A8CDD}"/>
                  </a:ext>
                </a:extLst>
              </p:cNvPr>
              <p:cNvSpPr txBox="1"/>
              <p:nvPr/>
            </p:nvSpPr>
            <p:spPr>
              <a:xfrm>
                <a:off x="631538" y="1496963"/>
                <a:ext cx="10699071" cy="2710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We consider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corrections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from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quartic interactions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a </a:t>
                </a:r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scalar field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Hubble-induced mass </a:t>
                </a:r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)</a:t>
                </a: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2784B9-A6CD-806A-3294-13D7175A8C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38" y="1496963"/>
                <a:ext cx="10699071" cy="2710357"/>
              </a:xfrm>
              <a:prstGeom prst="rect">
                <a:avLst/>
              </a:prstGeom>
              <a:blipFill>
                <a:blip r:embed="rId3"/>
                <a:stretch>
                  <a:fillRect l="-711" t="-2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DA58B00-7284-CF42-96D1-70820CC834D7}"/>
                  </a:ext>
                </a:extLst>
              </p:cNvPr>
              <p:cNvSpPr txBox="1"/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⊃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DA58B00-7284-CF42-96D1-70820CC83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blipFill>
                <a:blip r:embed="rId4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itle 1">
            <a:extLst>
              <a:ext uri="{FF2B5EF4-FFF2-40B4-BE49-F238E27FC236}">
                <a16:creationId xmlns:a16="http://schemas.microsoft.com/office/drawing/2014/main" id="{3A930923-60C2-1D0E-700C-0C726CFB520B}"/>
              </a:ext>
            </a:extLst>
          </p:cNvPr>
          <p:cNvSpPr txBox="1">
            <a:spLocks/>
          </p:cNvSpPr>
          <p:nvPr/>
        </p:nvSpPr>
        <p:spPr>
          <a:xfrm>
            <a:off x="315769" y="48931"/>
            <a:ext cx="11560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Century Gothic" panose="020B0502020202020204" pitchFamily="34" charset="0"/>
              </a:rPr>
              <a:t>Quantum Corrections to Hubble-induced Mass</a:t>
            </a:r>
          </a:p>
        </p:txBody>
      </p:sp>
    </p:spTree>
    <p:extLst>
      <p:ext uri="{BB962C8B-B14F-4D97-AF65-F5344CB8AC3E}">
        <p14:creationId xmlns:p14="http://schemas.microsoft.com/office/powerpoint/2010/main" val="178164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D4588-D067-62A7-DFCF-8EA4583B2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29F883-4A4C-71E7-4505-27B6BCB0DFC5}"/>
                  </a:ext>
                </a:extLst>
              </p:cNvPr>
              <p:cNvSpPr txBox="1"/>
              <p:nvPr/>
            </p:nvSpPr>
            <p:spPr>
              <a:xfrm>
                <a:off x="631538" y="1496963"/>
                <a:ext cx="10699071" cy="2710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We consider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corrections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from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quartic interactions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a </a:t>
                </a:r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scalar field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Hubble-induced mass </a:t>
                </a:r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)</a:t>
                </a: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29F883-4A4C-71E7-4505-27B6BCB0DF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38" y="1496963"/>
                <a:ext cx="10699071" cy="2710357"/>
              </a:xfrm>
              <a:prstGeom prst="rect">
                <a:avLst/>
              </a:prstGeom>
              <a:blipFill>
                <a:blip r:embed="rId3"/>
                <a:stretch>
                  <a:fillRect l="-711" t="-2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AB9F6A75-E7EB-7826-E8DA-3AA4781BB141}"/>
              </a:ext>
            </a:extLst>
          </p:cNvPr>
          <p:cNvSpPr/>
          <p:nvPr/>
        </p:nvSpPr>
        <p:spPr>
          <a:xfrm>
            <a:off x="5394472" y="2829871"/>
            <a:ext cx="1173189" cy="890199"/>
          </a:xfrm>
          <a:prstGeom prst="rect">
            <a:avLst/>
          </a:prstGeom>
          <a:noFill/>
          <a:ln w="38100">
            <a:solidFill>
              <a:srgbClr val="B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0596C8-2B8D-8005-4AFA-5F9CB638EA11}"/>
              </a:ext>
            </a:extLst>
          </p:cNvPr>
          <p:cNvSpPr txBox="1"/>
          <p:nvPr/>
        </p:nvSpPr>
        <p:spPr>
          <a:xfrm>
            <a:off x="4382407" y="2482013"/>
            <a:ext cx="31973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BA0000"/>
                </a:solidFill>
              </a:rPr>
              <a:t>Renormalizes the mass term</a:t>
            </a:r>
            <a:endParaRPr lang="en-US" dirty="0">
              <a:solidFill>
                <a:srgbClr val="BA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A7F3ED-12E9-9345-4B62-43893EE9A145}"/>
                  </a:ext>
                </a:extLst>
              </p:cNvPr>
              <p:cNvSpPr txBox="1"/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⊃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A7F3ED-12E9-9345-4B62-43893EE9A1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blipFill>
                <a:blip r:embed="rId4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1211B2C1-5513-7CCC-40FE-8438224CF943}"/>
              </a:ext>
            </a:extLst>
          </p:cNvPr>
          <p:cNvSpPr txBox="1">
            <a:spLocks/>
          </p:cNvSpPr>
          <p:nvPr/>
        </p:nvSpPr>
        <p:spPr>
          <a:xfrm>
            <a:off x="315769" y="48931"/>
            <a:ext cx="11560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Century Gothic" panose="020B0502020202020204" pitchFamily="34" charset="0"/>
              </a:rPr>
              <a:t>Quantum Corrections to Hubble-induced Mass</a:t>
            </a:r>
          </a:p>
        </p:txBody>
      </p:sp>
    </p:spTree>
    <p:extLst>
      <p:ext uri="{BB962C8B-B14F-4D97-AF65-F5344CB8AC3E}">
        <p14:creationId xmlns:p14="http://schemas.microsoft.com/office/powerpoint/2010/main" val="29871976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2F5391-1105-081C-FC5A-69B3177CF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3A3153-8D8F-D1C4-6A2D-FC1443EA5C7C}"/>
                  </a:ext>
                </a:extLst>
              </p:cNvPr>
              <p:cNvSpPr txBox="1"/>
              <p:nvPr/>
            </p:nvSpPr>
            <p:spPr>
              <a:xfrm>
                <a:off x="631538" y="1496963"/>
                <a:ext cx="10699071" cy="3136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We consider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corrections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from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quartic interactions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a </a:t>
                </a:r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scalar field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Hubble-induced mass </a:t>
                </a:r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)</a:t>
                </a: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The mass term becomes*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3A3153-8D8F-D1C4-6A2D-FC1443EA5C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38" y="1496963"/>
                <a:ext cx="10699071" cy="3136180"/>
              </a:xfrm>
              <a:prstGeom prst="rect">
                <a:avLst/>
              </a:prstGeom>
              <a:blipFill>
                <a:blip r:embed="rId3"/>
                <a:stretch>
                  <a:fillRect l="-711" t="-2429" b="-2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89DE813-97BA-FCF7-65A2-3A0C2A60EF4E}"/>
              </a:ext>
            </a:extLst>
          </p:cNvPr>
          <p:cNvSpPr txBox="1"/>
          <p:nvPr/>
        </p:nvSpPr>
        <p:spPr>
          <a:xfrm>
            <a:off x="4382407" y="2482013"/>
            <a:ext cx="31973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BA0000"/>
                </a:solidFill>
              </a:rPr>
              <a:t>Renormalizes the mass term</a:t>
            </a:r>
            <a:endParaRPr lang="en-US" dirty="0">
              <a:solidFill>
                <a:srgbClr val="BA0000"/>
              </a:solidFill>
            </a:endParaRP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71EDC609-A099-3D3C-E3C2-9120834A12EF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63684" y="5619462"/>
            <a:ext cx="470005" cy="266298"/>
          </a:xfrm>
          <a:prstGeom prst="curvedConnector3">
            <a:avLst>
              <a:gd name="adj1" fmla="val 47952"/>
            </a:avLst>
          </a:prstGeom>
          <a:ln>
            <a:solidFill>
              <a:srgbClr val="BA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04AFA5A-BFAF-7C26-DFC4-468FDB385E1D}"/>
                  </a:ext>
                </a:extLst>
              </p:cNvPr>
              <p:cNvSpPr txBox="1"/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⊃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04AFA5A-BFAF-7C26-DFC4-468FDB385E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blipFill>
                <a:blip r:embed="rId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C48246E0-B746-1D11-997A-FBD9BDC0E2F8}"/>
              </a:ext>
            </a:extLst>
          </p:cNvPr>
          <p:cNvSpPr/>
          <p:nvPr/>
        </p:nvSpPr>
        <p:spPr>
          <a:xfrm>
            <a:off x="5394472" y="2829871"/>
            <a:ext cx="1173189" cy="890199"/>
          </a:xfrm>
          <a:prstGeom prst="rect">
            <a:avLst/>
          </a:prstGeom>
          <a:noFill/>
          <a:ln w="38100">
            <a:solidFill>
              <a:srgbClr val="B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374D9E9-D1C1-4801-3B53-D45108738CB8}"/>
                  </a:ext>
                </a:extLst>
              </p:cNvPr>
              <p:cNvSpPr txBox="1"/>
              <p:nvPr/>
            </p:nvSpPr>
            <p:spPr>
              <a:xfrm>
                <a:off x="-304289" y="4993051"/>
                <a:ext cx="9130798" cy="7321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den>
                              </m:f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374D9E9-D1C1-4801-3B53-D45108738C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4289" y="4993051"/>
                <a:ext cx="9130798" cy="732123"/>
              </a:xfrm>
              <a:prstGeom prst="rect">
                <a:avLst/>
              </a:prstGeom>
              <a:blipFill>
                <a:blip r:embed="rId6"/>
                <a:stretch>
                  <a:fillRect b="-1551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itle 1">
            <a:extLst>
              <a:ext uri="{FF2B5EF4-FFF2-40B4-BE49-F238E27FC236}">
                <a16:creationId xmlns:a16="http://schemas.microsoft.com/office/drawing/2014/main" id="{616E5FE1-E13C-F00C-9668-7F0DC3CADD8A}"/>
              </a:ext>
            </a:extLst>
          </p:cNvPr>
          <p:cNvSpPr txBox="1">
            <a:spLocks/>
          </p:cNvSpPr>
          <p:nvPr/>
        </p:nvSpPr>
        <p:spPr>
          <a:xfrm>
            <a:off x="315769" y="48931"/>
            <a:ext cx="11560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Century Gothic" panose="020B0502020202020204" pitchFamily="34" charset="0"/>
              </a:rPr>
              <a:t>Quantum Corrections to Hubble-induced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7CCA774-D208-DE10-0292-ED9AE22D2599}"/>
                  </a:ext>
                </a:extLst>
              </p:cNvPr>
              <p:cNvSpPr txBox="1"/>
              <p:nvPr/>
            </p:nvSpPr>
            <p:spPr>
              <a:xfrm>
                <a:off x="3650006" y="5921261"/>
                <a:ext cx="25636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BA0000"/>
                    </a:solidFill>
                  </a:rPr>
                  <a:t>loop factor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en-US" b="1" i="1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𝓞</m:t>
                    </m:r>
                    <m:d>
                      <m:dPr>
                        <m:ctrlPr>
                          <a:rPr lang="en-US" b="1" i="1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𝟎𝟏</m:t>
                        </m:r>
                      </m:e>
                    </m:d>
                  </m:oMath>
                </a14:m>
                <a:r>
                  <a:rPr lang="en-US" b="1" dirty="0">
                    <a:solidFill>
                      <a:srgbClr val="BA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7CCA774-D208-DE10-0292-ED9AE22D25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006" y="5921261"/>
                <a:ext cx="2563660" cy="369332"/>
              </a:xfrm>
              <a:prstGeom prst="rect">
                <a:avLst/>
              </a:prstGeom>
              <a:blipFill>
                <a:blip r:embed="rId7"/>
                <a:stretch>
                  <a:fillRect l="-1970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CB251F6-D674-31FD-C281-CF5553BE5F1E}"/>
              </a:ext>
            </a:extLst>
          </p:cNvPr>
          <p:cNvSpPr txBox="1"/>
          <p:nvPr/>
        </p:nvSpPr>
        <p:spPr>
          <a:xfrm>
            <a:off x="569837" y="6471038"/>
            <a:ext cx="5934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*Quartic terms can be shown to cancel by supersymmetry </a:t>
            </a:r>
          </a:p>
        </p:txBody>
      </p:sp>
    </p:spTree>
    <p:extLst>
      <p:ext uri="{BB962C8B-B14F-4D97-AF65-F5344CB8AC3E}">
        <p14:creationId xmlns:p14="http://schemas.microsoft.com/office/powerpoint/2010/main" val="37892872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4AD31-2F75-7F03-06BF-2050C9934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0213C60-28C4-1D48-F01B-C539A259E65D}"/>
                  </a:ext>
                </a:extLst>
              </p:cNvPr>
              <p:cNvSpPr txBox="1"/>
              <p:nvPr/>
            </p:nvSpPr>
            <p:spPr>
              <a:xfrm>
                <a:off x="631538" y="1496963"/>
                <a:ext cx="10699071" cy="3136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We consider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corrections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from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quartic interactions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a </a:t>
                </a:r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scalar field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Hubble-induced mass </a:t>
                </a:r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)</a:t>
                </a: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The mass term becomes*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0213C60-28C4-1D48-F01B-C539A259E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38" y="1496963"/>
                <a:ext cx="10699071" cy="3136180"/>
              </a:xfrm>
              <a:prstGeom prst="rect">
                <a:avLst/>
              </a:prstGeom>
              <a:blipFill>
                <a:blip r:embed="rId3"/>
                <a:stretch>
                  <a:fillRect l="-711" t="-2429" b="-2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0F065EF-B276-1C88-31B4-E2A62631EC87}"/>
              </a:ext>
            </a:extLst>
          </p:cNvPr>
          <p:cNvSpPr txBox="1"/>
          <p:nvPr/>
        </p:nvSpPr>
        <p:spPr>
          <a:xfrm>
            <a:off x="4382407" y="2482013"/>
            <a:ext cx="31973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BA0000"/>
                </a:solidFill>
              </a:rPr>
              <a:t>Renormalizes the mass term</a:t>
            </a:r>
            <a:endParaRPr lang="en-US" dirty="0">
              <a:solidFill>
                <a:srgbClr val="BA0000"/>
              </a:solidFill>
            </a:endParaRP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35C31207-2331-1BC5-E9C5-2CA442C46AB4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63684" y="5619462"/>
            <a:ext cx="470005" cy="266298"/>
          </a:xfrm>
          <a:prstGeom prst="curvedConnector3">
            <a:avLst>
              <a:gd name="adj1" fmla="val 47952"/>
            </a:avLst>
          </a:prstGeom>
          <a:ln>
            <a:solidFill>
              <a:srgbClr val="BA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EEA67C8-29AA-EFCF-32BC-D402810D0EDB}"/>
                  </a:ext>
                </a:extLst>
              </p:cNvPr>
              <p:cNvSpPr txBox="1"/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⊃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EEA67C8-29AA-EFCF-32BC-D402810D0E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blipFill>
                <a:blip r:embed="rId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2A9A871D-F22D-C9E1-32A4-45545A9E37BC}"/>
              </a:ext>
            </a:extLst>
          </p:cNvPr>
          <p:cNvSpPr/>
          <p:nvPr/>
        </p:nvSpPr>
        <p:spPr>
          <a:xfrm>
            <a:off x="5394472" y="2829871"/>
            <a:ext cx="1173189" cy="890199"/>
          </a:xfrm>
          <a:prstGeom prst="rect">
            <a:avLst/>
          </a:prstGeom>
          <a:noFill/>
          <a:ln w="38100">
            <a:solidFill>
              <a:srgbClr val="B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EA7BEA2-A29A-D2EA-84E0-BDCE78B2DF55}"/>
                  </a:ext>
                </a:extLst>
              </p:cNvPr>
              <p:cNvSpPr txBox="1"/>
              <p:nvPr/>
            </p:nvSpPr>
            <p:spPr>
              <a:xfrm>
                <a:off x="-304289" y="4993051"/>
                <a:ext cx="9130798" cy="7321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den>
                              </m:f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EA7BEA2-A29A-D2EA-84E0-BDCE78B2D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4289" y="4993051"/>
                <a:ext cx="9130798" cy="732123"/>
              </a:xfrm>
              <a:prstGeom prst="rect">
                <a:avLst/>
              </a:prstGeom>
              <a:blipFill>
                <a:blip r:embed="rId6"/>
                <a:stretch>
                  <a:fillRect b="-1551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14F7E3-C65E-0C9D-ACFE-9ADD47ABE032}"/>
              </a:ext>
            </a:extLst>
          </p:cNvPr>
          <p:cNvCxnSpPr>
            <a:cxnSpLocks/>
          </p:cNvCxnSpPr>
          <p:nvPr/>
        </p:nvCxnSpPr>
        <p:spPr>
          <a:xfrm>
            <a:off x="8479326" y="4064140"/>
            <a:ext cx="1050571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873F74D-7887-ACAF-5B5E-37781EDE6684}"/>
              </a:ext>
            </a:extLst>
          </p:cNvPr>
          <p:cNvCxnSpPr>
            <a:cxnSpLocks/>
          </p:cNvCxnSpPr>
          <p:nvPr/>
        </p:nvCxnSpPr>
        <p:spPr>
          <a:xfrm>
            <a:off x="9496315" y="4064140"/>
            <a:ext cx="1050571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ardrop 29">
            <a:extLst>
              <a:ext uri="{FF2B5EF4-FFF2-40B4-BE49-F238E27FC236}">
                <a16:creationId xmlns:a16="http://schemas.microsoft.com/office/drawing/2014/main" id="{E15051DF-2B4B-B2FD-19A2-3A576C88D23F}"/>
              </a:ext>
            </a:extLst>
          </p:cNvPr>
          <p:cNvSpPr/>
          <p:nvPr/>
        </p:nvSpPr>
        <p:spPr>
          <a:xfrm rot="8137512">
            <a:off x="9155474" y="3256701"/>
            <a:ext cx="681682" cy="723004"/>
          </a:xfrm>
          <a:prstGeom prst="teardrop">
            <a:avLst>
              <a:gd name="adj" fmla="val 90110"/>
            </a:avLst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3D130C6-AE46-DCC7-8DFE-1972642FBC5A}"/>
                  </a:ext>
                </a:extLst>
              </p:cNvPr>
              <p:cNvSpPr txBox="1"/>
              <p:nvPr/>
            </p:nvSpPr>
            <p:spPr>
              <a:xfrm>
                <a:off x="9738344" y="3183622"/>
                <a:ext cx="56651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𝝌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3D130C6-AE46-DCC7-8DFE-1972642FBC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8344" y="3183622"/>
                <a:ext cx="566512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723FF50-1EA6-1ECE-88E1-5AA11D8600A9}"/>
                  </a:ext>
                </a:extLst>
              </p:cNvPr>
              <p:cNvSpPr txBox="1"/>
              <p:nvPr/>
            </p:nvSpPr>
            <p:spPr>
              <a:xfrm>
                <a:off x="9307070" y="2722598"/>
                <a:ext cx="55359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723FF50-1EA6-1ECE-88E1-5AA11D860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070" y="2722598"/>
                <a:ext cx="553598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1E77BB4-7C1B-75FF-6E22-C6FFDB8CF4A0}"/>
                  </a:ext>
                </a:extLst>
              </p:cNvPr>
              <p:cNvSpPr txBox="1"/>
              <p:nvPr/>
            </p:nvSpPr>
            <p:spPr>
              <a:xfrm>
                <a:off x="9372273" y="3130398"/>
                <a:ext cx="211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1E77BB4-7C1B-75FF-6E22-C6FFDB8CF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2273" y="3130398"/>
                <a:ext cx="211596" cy="276999"/>
              </a:xfrm>
              <a:prstGeom prst="rect">
                <a:avLst/>
              </a:prstGeom>
              <a:blipFill>
                <a:blip r:embed="rId9"/>
                <a:stretch>
                  <a:fillRect l="-16667" r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EF32006-7795-EBD7-90C3-984A72ABB948}"/>
                  </a:ext>
                </a:extLst>
              </p:cNvPr>
              <p:cNvSpPr txBox="1"/>
              <p:nvPr/>
            </p:nvSpPr>
            <p:spPr>
              <a:xfrm>
                <a:off x="10513304" y="3802530"/>
                <a:ext cx="55359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EF32006-7795-EBD7-90C3-984A72ABB9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3304" y="3802530"/>
                <a:ext cx="553598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76567AC-66BE-C2AE-9D0D-12DB940D9C8B}"/>
                  </a:ext>
                </a:extLst>
              </p:cNvPr>
              <p:cNvSpPr txBox="1"/>
              <p:nvPr/>
            </p:nvSpPr>
            <p:spPr>
              <a:xfrm>
                <a:off x="8016465" y="3801607"/>
                <a:ext cx="55359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76567AC-66BE-C2AE-9D0D-12DB940D9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6465" y="3801607"/>
                <a:ext cx="553598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itle 1">
            <a:extLst>
              <a:ext uri="{FF2B5EF4-FFF2-40B4-BE49-F238E27FC236}">
                <a16:creationId xmlns:a16="http://schemas.microsoft.com/office/drawing/2014/main" id="{07EE2125-045B-69BC-4EB2-2206C337C35E}"/>
              </a:ext>
            </a:extLst>
          </p:cNvPr>
          <p:cNvSpPr txBox="1">
            <a:spLocks/>
          </p:cNvSpPr>
          <p:nvPr/>
        </p:nvSpPr>
        <p:spPr>
          <a:xfrm>
            <a:off x="315769" y="48931"/>
            <a:ext cx="11560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Century Gothic" panose="020B0502020202020204" pitchFamily="34" charset="0"/>
              </a:rPr>
              <a:t>Quantum Corrections to Hubble-induced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814E749-7D96-AD90-1002-773759446765}"/>
                  </a:ext>
                </a:extLst>
              </p:cNvPr>
              <p:cNvSpPr txBox="1"/>
              <p:nvPr/>
            </p:nvSpPr>
            <p:spPr>
              <a:xfrm>
                <a:off x="3650006" y="5921261"/>
                <a:ext cx="25636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BA0000"/>
                    </a:solidFill>
                  </a:rPr>
                  <a:t>loop factor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en-US" b="1" i="1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𝓞</m:t>
                    </m:r>
                    <m:d>
                      <m:dPr>
                        <m:ctrlPr>
                          <a:rPr lang="en-US" b="1" i="1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𝟎𝟏</m:t>
                        </m:r>
                      </m:e>
                    </m:d>
                  </m:oMath>
                </a14:m>
                <a:r>
                  <a:rPr lang="en-US" b="1" dirty="0">
                    <a:solidFill>
                      <a:srgbClr val="BA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814E749-7D96-AD90-1002-7737594467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006" y="5921261"/>
                <a:ext cx="2563660" cy="369332"/>
              </a:xfrm>
              <a:prstGeom prst="rect">
                <a:avLst/>
              </a:prstGeom>
              <a:blipFill>
                <a:blip r:embed="rId12"/>
                <a:stretch>
                  <a:fillRect l="-1970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FCF6EF7-F131-ADFE-CEDA-E8F9ECA7EA2F}"/>
              </a:ext>
            </a:extLst>
          </p:cNvPr>
          <p:cNvSpPr txBox="1"/>
          <p:nvPr/>
        </p:nvSpPr>
        <p:spPr>
          <a:xfrm>
            <a:off x="569837" y="6471038"/>
            <a:ext cx="5934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*Quartic terms can be shown to cancel by supersymmetry </a:t>
            </a:r>
          </a:p>
        </p:txBody>
      </p:sp>
    </p:spTree>
    <p:extLst>
      <p:ext uri="{BB962C8B-B14F-4D97-AF65-F5344CB8AC3E}">
        <p14:creationId xmlns:p14="http://schemas.microsoft.com/office/powerpoint/2010/main" val="42611752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C13D8-E32B-4C5E-EA25-F39090271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D187D0C-59DD-4D1D-4447-781BCC648237}"/>
                  </a:ext>
                </a:extLst>
              </p:cNvPr>
              <p:cNvSpPr txBox="1"/>
              <p:nvPr/>
            </p:nvSpPr>
            <p:spPr>
              <a:xfrm>
                <a:off x="631538" y="1496963"/>
                <a:ext cx="10699071" cy="3136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We consider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corrections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from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quartic interactions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a </a:t>
                </a:r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scalar field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lang="en-US" sz="2400" b="1" dirty="0">
                    <a:solidFill>
                      <a:srgbClr val="7030A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dirty="0">
                    <a:latin typeface="Century Gothic" panose="020B0502020202020204" pitchFamily="34" charset="0"/>
                  </a:rPr>
                  <a:t>with Hubble-induced mass </a:t>
                </a:r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)</a:t>
                </a: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The mass term becomes*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D187D0C-59DD-4D1D-4447-781BCC648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38" y="1496963"/>
                <a:ext cx="10699071" cy="3136180"/>
              </a:xfrm>
              <a:prstGeom prst="rect">
                <a:avLst/>
              </a:prstGeom>
              <a:blipFill>
                <a:blip r:embed="rId3"/>
                <a:stretch>
                  <a:fillRect l="-711" t="-2429" b="-2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16F970B-80F0-2D24-F7FE-240DA0E09906}"/>
              </a:ext>
            </a:extLst>
          </p:cNvPr>
          <p:cNvSpPr txBox="1"/>
          <p:nvPr/>
        </p:nvSpPr>
        <p:spPr>
          <a:xfrm>
            <a:off x="4382407" y="2482013"/>
            <a:ext cx="31973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BA0000"/>
                </a:solidFill>
              </a:rPr>
              <a:t>Renormalizes the mass term</a:t>
            </a:r>
            <a:endParaRPr lang="en-US" dirty="0">
              <a:solidFill>
                <a:srgbClr val="BA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E588371-D31F-E2FB-09A4-FE6F5AB45D49}"/>
                  </a:ext>
                </a:extLst>
              </p:cNvPr>
              <p:cNvSpPr txBox="1"/>
              <p:nvPr/>
            </p:nvSpPr>
            <p:spPr>
              <a:xfrm>
                <a:off x="1562527" y="4908699"/>
                <a:ext cx="9130798" cy="88261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den>
                              </m:f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≡</m:t>
                          </m:r>
                        </m:e>
                      </m:func>
                      <m:r>
                        <a:rPr lang="en-US" sz="2800" i="1"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800" i="1" smtClean="0">
                                              <a:solidFill>
                                                <a:srgbClr val="BA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800" i="1" smtClean="0">
                                              <a:solidFill>
                                                <a:srgbClr val="BA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2800" b="0" i="1" smtClean="0">
                                              <a:solidFill>
                                                <a:srgbClr val="BA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E588371-D31F-E2FB-09A4-FE6F5AB45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2527" y="4908699"/>
                <a:ext cx="9130798" cy="882614"/>
              </a:xfrm>
              <a:prstGeom prst="rect">
                <a:avLst/>
              </a:prstGeom>
              <a:blipFill>
                <a:blip r:embed="rId4"/>
                <a:stretch>
                  <a:fillRect l="-139"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DF197787-CD7D-27D9-B022-6D70CED904CE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63684" y="5619462"/>
            <a:ext cx="470005" cy="266298"/>
          </a:xfrm>
          <a:prstGeom prst="curvedConnector3">
            <a:avLst>
              <a:gd name="adj1" fmla="val 47952"/>
            </a:avLst>
          </a:prstGeom>
          <a:ln>
            <a:solidFill>
              <a:srgbClr val="BA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1B8D62CE-55C4-0E18-9E60-F82E0F851F4E}"/>
              </a:ext>
            </a:extLst>
          </p:cNvPr>
          <p:cNvCxnSpPr>
            <a:cxnSpLocks/>
            <a:stCxn id="29" idx="0"/>
          </p:cNvCxnSpPr>
          <p:nvPr/>
        </p:nvCxnSpPr>
        <p:spPr>
          <a:xfrm rot="5400000" flipH="1" flipV="1">
            <a:off x="9169418" y="5884732"/>
            <a:ext cx="322286" cy="12700"/>
          </a:xfrm>
          <a:prstGeom prst="curvedConnector3">
            <a:avLst>
              <a:gd name="adj1" fmla="val 50000"/>
            </a:avLst>
          </a:prstGeom>
          <a:ln>
            <a:solidFill>
              <a:srgbClr val="BA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E1F72C5-C1AE-2B0F-A505-13B9C8C7E119}"/>
                  </a:ext>
                </a:extLst>
              </p:cNvPr>
              <p:cNvSpPr txBox="1"/>
              <p:nvPr/>
            </p:nvSpPr>
            <p:spPr>
              <a:xfrm>
                <a:off x="3650006" y="5921261"/>
                <a:ext cx="25636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BA0000"/>
                    </a:solidFill>
                  </a:rPr>
                  <a:t>loop factor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en-US" b="1" i="1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𝓞</m:t>
                    </m:r>
                    <m:d>
                      <m:dPr>
                        <m:ctrlPr>
                          <a:rPr lang="en-US" b="1" i="1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𝟎𝟏</m:t>
                        </m:r>
                      </m:e>
                    </m:d>
                  </m:oMath>
                </a14:m>
                <a:r>
                  <a:rPr lang="en-US" b="1" dirty="0">
                    <a:solidFill>
                      <a:srgbClr val="BA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E1F72C5-C1AE-2B0F-A505-13B9C8C7E1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006" y="5921261"/>
                <a:ext cx="2563660" cy="369332"/>
              </a:xfrm>
              <a:prstGeom prst="rect">
                <a:avLst/>
              </a:prstGeom>
              <a:blipFill>
                <a:blip r:embed="rId5"/>
                <a:stretch>
                  <a:fillRect l="-1970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5872BC-9FEE-56A5-7BF2-B867478C7C58}"/>
                  </a:ext>
                </a:extLst>
              </p:cNvPr>
              <p:cNvSpPr txBox="1"/>
              <p:nvPr/>
            </p:nvSpPr>
            <p:spPr>
              <a:xfrm>
                <a:off x="8489857" y="6045875"/>
                <a:ext cx="168140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BA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BA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BA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5872BC-9FEE-56A5-7BF2-B867478C7C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9857" y="6045875"/>
                <a:ext cx="168140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B325D9FC-C4EE-DC3B-EB99-77C03680A381}"/>
              </a:ext>
            </a:extLst>
          </p:cNvPr>
          <p:cNvSpPr txBox="1"/>
          <p:nvPr/>
        </p:nvSpPr>
        <p:spPr>
          <a:xfrm>
            <a:off x="569837" y="6471038"/>
            <a:ext cx="5934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*Quartic terms can be shown to cancel by supersymmetry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6BF940-AC6D-29F2-FDA6-C442812590B2}"/>
              </a:ext>
            </a:extLst>
          </p:cNvPr>
          <p:cNvCxnSpPr>
            <a:cxnSpLocks/>
          </p:cNvCxnSpPr>
          <p:nvPr/>
        </p:nvCxnSpPr>
        <p:spPr>
          <a:xfrm>
            <a:off x="8479326" y="4064140"/>
            <a:ext cx="1050571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C191E0B-F3AD-E0EA-F3BC-24635D28DAB2}"/>
              </a:ext>
            </a:extLst>
          </p:cNvPr>
          <p:cNvCxnSpPr>
            <a:cxnSpLocks/>
          </p:cNvCxnSpPr>
          <p:nvPr/>
        </p:nvCxnSpPr>
        <p:spPr>
          <a:xfrm>
            <a:off x="9496315" y="4064140"/>
            <a:ext cx="1050571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E45909-2D08-7A71-BD99-6CF6E18A5C85}"/>
                  </a:ext>
                </a:extLst>
              </p:cNvPr>
              <p:cNvSpPr txBox="1"/>
              <p:nvPr/>
            </p:nvSpPr>
            <p:spPr>
              <a:xfrm>
                <a:off x="8016465" y="3801607"/>
                <a:ext cx="55359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E45909-2D08-7A71-BD99-6CF6E18A5C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6465" y="3801607"/>
                <a:ext cx="553598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70EE7C2-7DF6-06AA-73B8-02130B8A8A1C}"/>
                  </a:ext>
                </a:extLst>
              </p:cNvPr>
              <p:cNvSpPr txBox="1"/>
              <p:nvPr/>
            </p:nvSpPr>
            <p:spPr>
              <a:xfrm>
                <a:off x="10513304" y="3802530"/>
                <a:ext cx="55359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70EE7C2-7DF6-06AA-73B8-02130B8A8A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3304" y="3802530"/>
                <a:ext cx="553598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3116AB0-794B-B021-DFB9-E85FD0689EA7}"/>
                  </a:ext>
                </a:extLst>
              </p:cNvPr>
              <p:cNvSpPr txBox="1"/>
              <p:nvPr/>
            </p:nvSpPr>
            <p:spPr>
              <a:xfrm>
                <a:off x="9738344" y="3183622"/>
                <a:ext cx="56651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𝝌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3116AB0-794B-B021-DFB9-E85FD0689E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8344" y="3183622"/>
                <a:ext cx="566512" cy="461665"/>
              </a:xfrm>
              <a:prstGeom prst="rect">
                <a:avLst/>
              </a:prstGeom>
              <a:blipFill>
                <a:blip r:embed="rId9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796CB5-D467-4D33-44F1-78504B998948}"/>
                  </a:ext>
                </a:extLst>
              </p:cNvPr>
              <p:cNvSpPr txBox="1"/>
              <p:nvPr/>
            </p:nvSpPr>
            <p:spPr>
              <a:xfrm>
                <a:off x="9307070" y="2722598"/>
                <a:ext cx="55359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796CB5-D467-4D33-44F1-78504B9989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070" y="2722598"/>
                <a:ext cx="553598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ardrop 22">
            <a:extLst>
              <a:ext uri="{FF2B5EF4-FFF2-40B4-BE49-F238E27FC236}">
                <a16:creationId xmlns:a16="http://schemas.microsoft.com/office/drawing/2014/main" id="{8953FE42-2FFA-7AFA-0C22-E44B65997F03}"/>
              </a:ext>
            </a:extLst>
          </p:cNvPr>
          <p:cNvSpPr/>
          <p:nvPr/>
        </p:nvSpPr>
        <p:spPr>
          <a:xfrm rot="8137512">
            <a:off x="9155474" y="3256701"/>
            <a:ext cx="681682" cy="723004"/>
          </a:xfrm>
          <a:prstGeom prst="teardrop">
            <a:avLst>
              <a:gd name="adj" fmla="val 90110"/>
            </a:avLst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D655ADC-361B-1384-9B84-08015C4E5CB6}"/>
                  </a:ext>
                </a:extLst>
              </p:cNvPr>
              <p:cNvSpPr txBox="1"/>
              <p:nvPr/>
            </p:nvSpPr>
            <p:spPr>
              <a:xfrm>
                <a:off x="9372273" y="3130398"/>
                <a:ext cx="211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D655ADC-361B-1384-9B84-08015C4E5C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2273" y="3130398"/>
                <a:ext cx="211596" cy="276999"/>
              </a:xfrm>
              <a:prstGeom prst="rect">
                <a:avLst/>
              </a:prstGeom>
              <a:blipFill>
                <a:blip r:embed="rId11"/>
                <a:stretch>
                  <a:fillRect l="-16667" r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CB1A82-82E4-88AC-1B1A-18F9F3B02541}"/>
                  </a:ext>
                </a:extLst>
              </p:cNvPr>
              <p:cNvSpPr txBox="1"/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⊃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CB1A82-82E4-88AC-1B1A-18F9F3B025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692" y="2829871"/>
                <a:ext cx="5729307" cy="815416"/>
              </a:xfrm>
              <a:prstGeom prst="rect">
                <a:avLst/>
              </a:prstGeom>
              <a:blipFill>
                <a:blip r:embed="rId12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3171218F-AEC0-C2C9-F95F-BE61D26CA7AC}"/>
              </a:ext>
            </a:extLst>
          </p:cNvPr>
          <p:cNvSpPr/>
          <p:nvPr/>
        </p:nvSpPr>
        <p:spPr>
          <a:xfrm>
            <a:off x="5394472" y="2829871"/>
            <a:ext cx="1173189" cy="890199"/>
          </a:xfrm>
          <a:prstGeom prst="rect">
            <a:avLst/>
          </a:prstGeom>
          <a:noFill/>
          <a:ln w="38100">
            <a:solidFill>
              <a:srgbClr val="B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D32FCE1-02AD-6BDF-62B5-8E1B2B16C859}"/>
              </a:ext>
            </a:extLst>
          </p:cNvPr>
          <p:cNvSpPr txBox="1">
            <a:spLocks/>
          </p:cNvSpPr>
          <p:nvPr/>
        </p:nvSpPr>
        <p:spPr>
          <a:xfrm>
            <a:off x="315769" y="48931"/>
            <a:ext cx="11560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Century Gothic" panose="020B0502020202020204" pitchFamily="34" charset="0"/>
              </a:rPr>
              <a:t>Quantum Corrections to Hubble-induced Mass</a:t>
            </a:r>
          </a:p>
        </p:txBody>
      </p:sp>
    </p:spTree>
    <p:extLst>
      <p:ext uri="{BB962C8B-B14F-4D97-AF65-F5344CB8AC3E}">
        <p14:creationId xmlns:p14="http://schemas.microsoft.com/office/powerpoint/2010/main" val="3689907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826C2-F115-53ED-F990-0B25FCFD5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A764-74E6-3BBD-3F26-C67F46FDC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Inflation</a:t>
            </a: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7C6B81AC-41CE-AD01-949C-74A06DD5A4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11593"/>
          <a:stretch>
            <a:fillRect/>
          </a:stretch>
        </p:blipFill>
        <p:spPr>
          <a:xfrm>
            <a:off x="188739" y="2338223"/>
            <a:ext cx="5104513" cy="3164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45E812-7326-9495-B495-E1B0995A2735}"/>
              </a:ext>
            </a:extLst>
          </p:cNvPr>
          <p:cNvSpPr txBox="1"/>
          <p:nvPr/>
        </p:nvSpPr>
        <p:spPr>
          <a:xfrm>
            <a:off x="9989708" y="6590476"/>
            <a:ext cx="2240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credit: Baumann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F4CC53-0351-6683-CC5A-86DE90C20CDD}"/>
              </a:ext>
            </a:extLst>
          </p:cNvPr>
          <p:cNvCxnSpPr>
            <a:cxnSpLocks/>
          </p:cNvCxnSpPr>
          <p:nvPr/>
        </p:nvCxnSpPr>
        <p:spPr>
          <a:xfrm flipV="1">
            <a:off x="5766377" y="2565374"/>
            <a:ext cx="0" cy="2710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55B979D-9EB9-134C-8E3A-25FC1170DC7E}"/>
              </a:ext>
            </a:extLst>
          </p:cNvPr>
          <p:cNvCxnSpPr>
            <a:cxnSpLocks/>
          </p:cNvCxnSpPr>
          <p:nvPr/>
        </p:nvCxnSpPr>
        <p:spPr>
          <a:xfrm>
            <a:off x="5766377" y="5276071"/>
            <a:ext cx="59070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3460622-80E7-EC0B-F08F-9C4C2703629C}"/>
                  </a:ext>
                </a:extLst>
              </p:cNvPr>
              <p:cNvSpPr txBox="1"/>
              <p:nvPr/>
            </p:nvSpPr>
            <p:spPr>
              <a:xfrm rot="16200000">
                <a:off x="4328055" y="3766834"/>
                <a:ext cx="223817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(Physical scales)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3460622-80E7-EC0B-F08F-9C4C270362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28055" y="3766834"/>
                <a:ext cx="2238177" cy="307777"/>
              </a:xfrm>
              <a:prstGeom prst="rect">
                <a:avLst/>
              </a:prstGeom>
              <a:blipFill>
                <a:blip r:embed="rId5"/>
                <a:stretch>
                  <a:fillRect l="-19231" t="-5650" r="-50000" b="-5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B39BDF7-F93D-F5B0-5C90-17CCB182F558}"/>
                  </a:ext>
                </a:extLst>
              </p:cNvPr>
              <p:cNvSpPr txBox="1"/>
              <p:nvPr/>
            </p:nvSpPr>
            <p:spPr>
              <a:xfrm>
                <a:off x="10949202" y="5399845"/>
                <a:ext cx="80919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B39BDF7-F93D-F5B0-5C90-17CCB182F5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9202" y="5399845"/>
                <a:ext cx="809196" cy="430887"/>
              </a:xfrm>
              <a:prstGeom prst="rect">
                <a:avLst/>
              </a:prstGeom>
              <a:blipFill>
                <a:blip r:embed="rId6"/>
                <a:stretch>
                  <a:fillRect l="-15625" t="-2941" r="-4688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641B5F8-C676-2245-4267-CAF381AE9C70}"/>
              </a:ext>
            </a:extLst>
          </p:cNvPr>
          <p:cNvCxnSpPr>
            <a:cxnSpLocks/>
          </p:cNvCxnSpPr>
          <p:nvPr/>
        </p:nvCxnSpPr>
        <p:spPr>
          <a:xfrm>
            <a:off x="5766377" y="4643252"/>
            <a:ext cx="2788187" cy="0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F4DD11A-75B2-A91A-91A9-19550B9831AC}"/>
              </a:ext>
            </a:extLst>
          </p:cNvPr>
          <p:cNvCxnSpPr>
            <a:cxnSpLocks/>
          </p:cNvCxnSpPr>
          <p:nvPr/>
        </p:nvCxnSpPr>
        <p:spPr>
          <a:xfrm flipV="1">
            <a:off x="8554564" y="3329407"/>
            <a:ext cx="1274662" cy="1313845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3343BBC-4FD9-1F33-8C9E-211BECD65B43}"/>
              </a:ext>
            </a:extLst>
          </p:cNvPr>
          <p:cNvCxnSpPr>
            <a:cxnSpLocks/>
          </p:cNvCxnSpPr>
          <p:nvPr/>
        </p:nvCxnSpPr>
        <p:spPr>
          <a:xfrm flipV="1">
            <a:off x="9829226" y="2492280"/>
            <a:ext cx="1385411" cy="846971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798FEC8-DCBA-6ED7-C1A4-69C21125F959}"/>
              </a:ext>
            </a:extLst>
          </p:cNvPr>
          <p:cNvCxnSpPr>
            <a:cxnSpLocks/>
          </p:cNvCxnSpPr>
          <p:nvPr/>
        </p:nvCxnSpPr>
        <p:spPr>
          <a:xfrm>
            <a:off x="8554564" y="2565374"/>
            <a:ext cx="0" cy="2710697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BD96486-EC05-BDE6-39C2-FA0B7B6888D1}"/>
              </a:ext>
            </a:extLst>
          </p:cNvPr>
          <p:cNvCxnSpPr>
            <a:cxnSpLocks/>
          </p:cNvCxnSpPr>
          <p:nvPr/>
        </p:nvCxnSpPr>
        <p:spPr>
          <a:xfrm>
            <a:off x="9829226" y="2565374"/>
            <a:ext cx="0" cy="2710697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6978773-79A3-D50A-37B7-E3F2E90377E7}"/>
              </a:ext>
            </a:extLst>
          </p:cNvPr>
          <p:cNvSpPr txBox="1"/>
          <p:nvPr/>
        </p:nvSpPr>
        <p:spPr>
          <a:xfrm>
            <a:off x="6511525" y="4928080"/>
            <a:ext cx="127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AB85FDC-A2A5-03AB-4146-F608BE10C2C0}"/>
              </a:ext>
            </a:extLst>
          </p:cNvPr>
          <p:cNvSpPr txBox="1"/>
          <p:nvPr/>
        </p:nvSpPr>
        <p:spPr>
          <a:xfrm>
            <a:off x="8946482" y="4929757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RD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1FA1E59-A8BA-CF77-AB25-4501A83E44D4}"/>
              </a:ext>
            </a:extLst>
          </p:cNvPr>
          <p:cNvSpPr txBox="1"/>
          <p:nvPr/>
        </p:nvSpPr>
        <p:spPr>
          <a:xfrm>
            <a:off x="10453858" y="4928080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ECB71DE-98C1-052A-AEC7-989D3125CFFE}"/>
              </a:ext>
            </a:extLst>
          </p:cNvPr>
          <p:cNvSpPr txBox="1"/>
          <p:nvPr/>
        </p:nvSpPr>
        <p:spPr>
          <a:xfrm>
            <a:off x="10087861" y="2097574"/>
            <a:ext cx="178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BA0000"/>
                </a:solidFill>
              </a:rPr>
              <a:t>Hubble horizon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9B69873-6FBC-329C-116F-5A3FECC8F78F}"/>
                  </a:ext>
                </a:extLst>
              </p:cNvPr>
              <p:cNvSpPr txBox="1"/>
              <p:nvPr/>
            </p:nvSpPr>
            <p:spPr>
              <a:xfrm>
                <a:off x="8825286" y="4373606"/>
                <a:ext cx="525721" cy="283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9B69873-6FBC-329C-116F-5A3FECC8F7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5286" y="4373606"/>
                <a:ext cx="525721" cy="283219"/>
              </a:xfrm>
              <a:prstGeom prst="rect">
                <a:avLst/>
              </a:prstGeom>
              <a:blipFill>
                <a:blip r:embed="rId7"/>
                <a:stretch>
                  <a:fillRect l="-9524" t="-4348" r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B69E66D-BB2D-D942-BEF3-A90FF7271306}"/>
                  </a:ext>
                </a:extLst>
              </p:cNvPr>
              <p:cNvSpPr txBox="1"/>
              <p:nvPr/>
            </p:nvSpPr>
            <p:spPr>
              <a:xfrm>
                <a:off x="10087861" y="2560576"/>
                <a:ext cx="710066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B69E66D-BB2D-D942-BEF3-A90FF7271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7861" y="2560576"/>
                <a:ext cx="710066" cy="287323"/>
              </a:xfrm>
              <a:prstGeom prst="rect">
                <a:avLst/>
              </a:prstGeom>
              <a:blipFill>
                <a:blip r:embed="rId8"/>
                <a:stretch>
                  <a:fillRect l="-5263" t="-8333" r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C31A3CE-A999-9F6E-92A4-BE360D5902C7}"/>
                  </a:ext>
                </a:extLst>
              </p:cNvPr>
              <p:cNvSpPr txBox="1"/>
              <p:nvPr/>
            </p:nvSpPr>
            <p:spPr>
              <a:xfrm>
                <a:off x="5851471" y="4036249"/>
                <a:ext cx="1210781" cy="2518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sz="1600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1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𝐜𝐨𝐧𝐬𝐭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00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C31A3CE-A999-9F6E-92A4-BE360D590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471" y="4036249"/>
                <a:ext cx="1210781" cy="251800"/>
              </a:xfrm>
              <a:prstGeom prst="rect">
                <a:avLst/>
              </a:prstGeom>
              <a:blipFill>
                <a:blip r:embed="rId9"/>
                <a:stretch>
                  <a:fillRect l="-4124" t="-476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AB277D-1AA0-4B95-92D6-37048218A5DA}"/>
                  </a:ext>
                </a:extLst>
              </p:cNvPr>
              <p:cNvSpPr txBox="1"/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 long enough period of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exponential expansion </a:t>
                </a:r>
                <a:r>
                  <a:rPr lang="en-US" sz="2000" dirty="0">
                    <a:latin typeface="Century Gothic" panose="020B0502020202020204" pitchFamily="34" charset="0"/>
                  </a:rPr>
                  <a:t>in the early universe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Provides a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origin </a:t>
                </a:r>
                <a:r>
                  <a:rPr lang="en-US" sz="2000" dirty="0">
                    <a:latin typeface="Century Gothic" panose="020B0502020202020204" pitchFamily="34" charset="0"/>
                  </a:rPr>
                  <a:t>for the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cosmological perturbations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Achieved using a scalar field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“inflaton”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</a:rPr>
                  <a:t>which is slowly rolling down its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AB277D-1AA0-4B95-92D6-37048218A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blipFill>
                <a:blip r:embed="rId10"/>
                <a:stretch>
                  <a:fillRect l="-487" t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16770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C62FF-93EC-618F-02E1-27569924D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DD75B5F-1F79-BEDC-670F-88B3482019F6}"/>
              </a:ext>
            </a:extLst>
          </p:cNvPr>
          <p:cNvCxnSpPr>
            <a:cxnSpLocks/>
          </p:cNvCxnSpPr>
          <p:nvPr/>
        </p:nvCxnSpPr>
        <p:spPr>
          <a:xfrm>
            <a:off x="1269685" y="6438582"/>
            <a:ext cx="3682957" cy="87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EA958FD-1BE7-1AAE-F458-B0B5D0A71E17}"/>
                  </a:ext>
                </a:extLst>
              </p:cNvPr>
              <p:cNvSpPr txBox="1"/>
              <p:nvPr/>
            </p:nvSpPr>
            <p:spPr>
              <a:xfrm>
                <a:off x="4755601" y="6174892"/>
                <a:ext cx="91977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EA958FD-1BE7-1AAE-F458-B0B5D0A71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5601" y="6174892"/>
                <a:ext cx="919779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blue line with a dotted line&#10;&#10;AI-generated content may be incorrect.">
            <a:extLst>
              <a:ext uri="{FF2B5EF4-FFF2-40B4-BE49-F238E27FC236}">
                <a16:creationId xmlns:a16="http://schemas.microsoft.com/office/drawing/2014/main" id="{9E2B76DC-DE13-E7FA-2994-598AC77DA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9685" y="3646861"/>
            <a:ext cx="3575917" cy="264781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5B3F930-06B1-5F06-F79A-4E1E338D665C}"/>
              </a:ext>
            </a:extLst>
          </p:cNvPr>
          <p:cNvCxnSpPr>
            <a:cxnSpLocks/>
          </p:cNvCxnSpPr>
          <p:nvPr/>
        </p:nvCxnSpPr>
        <p:spPr>
          <a:xfrm flipV="1">
            <a:off x="1269686" y="3483014"/>
            <a:ext cx="0" cy="29805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E90A40-D074-3DA6-B43B-D15ED8BCDF12}"/>
                  </a:ext>
                </a:extLst>
              </p:cNvPr>
              <p:cNvSpPr txBox="1"/>
              <p:nvPr/>
            </p:nvSpPr>
            <p:spPr>
              <a:xfrm>
                <a:off x="1309390" y="3492776"/>
                <a:ext cx="116596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E90A40-D074-3DA6-B43B-D15ED8BCD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390" y="3492776"/>
                <a:ext cx="1165960" cy="430887"/>
              </a:xfrm>
              <a:prstGeom prst="rect">
                <a:avLst/>
              </a:prstGeom>
              <a:blipFill>
                <a:blip r:embed="rId6"/>
                <a:stretch>
                  <a:fillRect l="-11957" t="-8571" r="-3261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23B110E3-7B78-D535-5493-4EA0D42CC87F}"/>
              </a:ext>
            </a:extLst>
          </p:cNvPr>
          <p:cNvSpPr txBox="1">
            <a:spLocks/>
          </p:cNvSpPr>
          <p:nvPr/>
        </p:nvSpPr>
        <p:spPr>
          <a:xfrm>
            <a:off x="315769" y="48931"/>
            <a:ext cx="11560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Century Gothic" panose="020B0502020202020204" pitchFamily="34" charset="0"/>
              </a:rPr>
              <a:t>Quantum Corrections to Hubble-induced Mass</a:t>
            </a:r>
          </a:p>
        </p:txBody>
      </p:sp>
    </p:spTree>
    <p:extLst>
      <p:ext uri="{BB962C8B-B14F-4D97-AF65-F5344CB8AC3E}">
        <p14:creationId xmlns:p14="http://schemas.microsoft.com/office/powerpoint/2010/main" val="35965428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F31E59-63CF-C6BF-3184-DD55366B7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2EEEAA-87DA-482F-2ACB-10B6F9EB3E0B}"/>
                  </a:ext>
                </a:extLst>
              </p:cNvPr>
              <p:cNvSpPr txBox="1"/>
              <p:nvPr/>
            </p:nvSpPr>
            <p:spPr>
              <a:xfrm>
                <a:off x="3480601" y="2446532"/>
                <a:ext cx="4265396" cy="75661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2EEEAA-87DA-482F-2ACB-10B6F9EB3E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0601" y="2446532"/>
                <a:ext cx="4265396" cy="756617"/>
              </a:xfrm>
              <a:prstGeom prst="rect">
                <a:avLst/>
              </a:prstGeom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blue line and dotted line&#10;&#10;AI-generated content may be incorrect.">
            <a:extLst>
              <a:ext uri="{FF2B5EF4-FFF2-40B4-BE49-F238E27FC236}">
                <a16:creationId xmlns:a16="http://schemas.microsoft.com/office/drawing/2014/main" id="{F71C0415-8BC6-C2FB-4F35-97562C653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7444" y="3559858"/>
            <a:ext cx="3739637" cy="2762687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2262C30-E6BA-BDEA-9829-E9675589A3D5}"/>
              </a:ext>
            </a:extLst>
          </p:cNvPr>
          <p:cNvCxnSpPr>
            <a:cxnSpLocks/>
          </p:cNvCxnSpPr>
          <p:nvPr/>
        </p:nvCxnSpPr>
        <p:spPr>
          <a:xfrm>
            <a:off x="1269685" y="6438582"/>
            <a:ext cx="3682957" cy="87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2ADED68-7A1E-410F-DA9B-3D285FA8F4F2}"/>
              </a:ext>
            </a:extLst>
          </p:cNvPr>
          <p:cNvCxnSpPr>
            <a:cxnSpLocks/>
          </p:cNvCxnSpPr>
          <p:nvPr/>
        </p:nvCxnSpPr>
        <p:spPr>
          <a:xfrm flipV="1">
            <a:off x="6627444" y="3597916"/>
            <a:ext cx="0" cy="28508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807DCB1-FFA9-A892-CB32-F38FDB9A5480}"/>
              </a:ext>
            </a:extLst>
          </p:cNvPr>
          <p:cNvCxnSpPr>
            <a:cxnSpLocks/>
          </p:cNvCxnSpPr>
          <p:nvPr/>
        </p:nvCxnSpPr>
        <p:spPr>
          <a:xfrm>
            <a:off x="6627444" y="6436502"/>
            <a:ext cx="408833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ight Arrow 39">
            <a:extLst>
              <a:ext uri="{FF2B5EF4-FFF2-40B4-BE49-F238E27FC236}">
                <a16:creationId xmlns:a16="http://schemas.microsoft.com/office/drawing/2014/main" id="{7BFF8460-4AC7-B3DE-CB28-A056CCB085EB}"/>
              </a:ext>
            </a:extLst>
          </p:cNvPr>
          <p:cNvSpPr/>
          <p:nvPr/>
        </p:nvSpPr>
        <p:spPr>
          <a:xfrm>
            <a:off x="5346000" y="4666364"/>
            <a:ext cx="658761" cy="3069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9EB429C-A798-0575-7FBE-EACDBDEB42F6}"/>
                  </a:ext>
                </a:extLst>
              </p:cNvPr>
              <p:cNvSpPr txBox="1"/>
              <p:nvPr/>
            </p:nvSpPr>
            <p:spPr>
              <a:xfrm>
                <a:off x="4755601" y="6174892"/>
                <a:ext cx="91977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9EB429C-A798-0575-7FBE-EACDBDEB42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5601" y="6174892"/>
                <a:ext cx="919779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16506B6-371B-F880-87A1-C7B91DDA3851}"/>
                  </a:ext>
                </a:extLst>
              </p:cNvPr>
              <p:cNvSpPr txBox="1"/>
              <p:nvPr/>
            </p:nvSpPr>
            <p:spPr>
              <a:xfrm>
                <a:off x="10501892" y="6245732"/>
                <a:ext cx="91977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16506B6-371B-F880-87A1-C7B91DDA38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1892" y="6245732"/>
                <a:ext cx="919779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5D90125-01F6-AB0C-BF51-FF3A0476D784}"/>
                  </a:ext>
                </a:extLst>
              </p:cNvPr>
              <p:cNvSpPr txBox="1"/>
              <p:nvPr/>
            </p:nvSpPr>
            <p:spPr>
              <a:xfrm>
                <a:off x="7472679" y="6381745"/>
                <a:ext cx="42633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5D90125-01F6-AB0C-BF51-FF3A0476D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679" y="6381745"/>
                <a:ext cx="426335" cy="430887"/>
              </a:xfrm>
              <a:prstGeom prst="rect">
                <a:avLst/>
              </a:prstGeom>
              <a:blipFill>
                <a:blip r:embed="rId7"/>
                <a:stretch>
                  <a:fillRect l="-11429" r="-5714"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EB7AC5-BBFF-5708-891C-34F861BE1453}"/>
              </a:ext>
            </a:extLst>
          </p:cNvPr>
          <p:cNvCxnSpPr>
            <a:cxnSpLocks/>
          </p:cNvCxnSpPr>
          <p:nvPr/>
        </p:nvCxnSpPr>
        <p:spPr>
          <a:xfrm>
            <a:off x="7609646" y="6381745"/>
            <a:ext cx="0" cy="109514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Picture 2" descr="A blue line with a dotted line&#10;&#10;AI-generated content may be incorrect.">
            <a:extLst>
              <a:ext uri="{FF2B5EF4-FFF2-40B4-BE49-F238E27FC236}">
                <a16:creationId xmlns:a16="http://schemas.microsoft.com/office/drawing/2014/main" id="{029B7527-7C2A-A97A-3000-DB905DA9F6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9685" y="3646861"/>
            <a:ext cx="3575917" cy="264781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7B8E4A0-1667-0F8A-7BCD-7BA94675F132}"/>
              </a:ext>
            </a:extLst>
          </p:cNvPr>
          <p:cNvCxnSpPr>
            <a:cxnSpLocks/>
          </p:cNvCxnSpPr>
          <p:nvPr/>
        </p:nvCxnSpPr>
        <p:spPr>
          <a:xfrm flipV="1">
            <a:off x="1269686" y="3483014"/>
            <a:ext cx="0" cy="29805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8D7A6D8-2BB1-1E78-76E3-3EF973350E44}"/>
                  </a:ext>
                </a:extLst>
              </p:cNvPr>
              <p:cNvSpPr txBox="1"/>
              <p:nvPr/>
            </p:nvSpPr>
            <p:spPr>
              <a:xfrm>
                <a:off x="6710331" y="3445901"/>
                <a:ext cx="97551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8D7A6D8-2BB1-1E78-76E3-3EF973350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0331" y="3445901"/>
                <a:ext cx="975515" cy="523220"/>
              </a:xfrm>
              <a:prstGeom prst="rect">
                <a:avLst/>
              </a:prstGeom>
              <a:blipFill>
                <a:blip r:embed="rId9"/>
                <a:stretch>
                  <a:fillRect l="-3846" b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C0004EA-6CA4-16BC-3CBF-917953569CBF}"/>
                  </a:ext>
                </a:extLst>
              </p:cNvPr>
              <p:cNvSpPr txBox="1"/>
              <p:nvPr/>
            </p:nvSpPr>
            <p:spPr>
              <a:xfrm>
                <a:off x="1309390" y="3492776"/>
                <a:ext cx="116596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C0004EA-6CA4-16BC-3CBF-917953569C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390" y="3492776"/>
                <a:ext cx="1165960" cy="430887"/>
              </a:xfrm>
              <a:prstGeom prst="rect">
                <a:avLst/>
              </a:prstGeom>
              <a:blipFill>
                <a:blip r:embed="rId10"/>
                <a:stretch>
                  <a:fillRect l="-11957" t="-8571" r="-3261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A41EA756-0A64-9F4B-332E-8A8FA2883F6B}"/>
              </a:ext>
            </a:extLst>
          </p:cNvPr>
          <p:cNvSpPr txBox="1">
            <a:spLocks/>
          </p:cNvSpPr>
          <p:nvPr/>
        </p:nvSpPr>
        <p:spPr>
          <a:xfrm>
            <a:off x="315769" y="48931"/>
            <a:ext cx="11560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Century Gothic" panose="020B0502020202020204" pitchFamily="34" charset="0"/>
              </a:rPr>
              <a:t>Quantum Corrections to Hubble-induced Mass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08EA7-D268-7A4A-64D4-CC3F97A3027F}"/>
              </a:ext>
            </a:extLst>
          </p:cNvPr>
          <p:cNvSpPr txBox="1"/>
          <p:nvPr/>
        </p:nvSpPr>
        <p:spPr>
          <a:xfrm>
            <a:off x="631538" y="1433694"/>
            <a:ext cx="1156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Quantum Corrections </a:t>
            </a:r>
            <a:r>
              <a:rPr lang="en-US" sz="2400" dirty="0">
                <a:latin typeface="Century Gothic" panose="020B0502020202020204" pitchFamily="34" charset="0"/>
              </a:rPr>
              <a:t>to the </a:t>
            </a:r>
            <a:r>
              <a:rPr lang="en-US" sz="24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Hubble-induced mass </a:t>
            </a:r>
            <a:r>
              <a:rPr lang="en-US" sz="2400" dirty="0">
                <a:latin typeface="Century Gothic" panose="020B0502020202020204" pitchFamily="34" charset="0"/>
              </a:rPr>
              <a:t>create a </a:t>
            </a:r>
            <a:r>
              <a:rPr lang="en-US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minimum</a:t>
            </a:r>
            <a:r>
              <a:rPr lang="en-US" sz="2400" dirty="0">
                <a:latin typeface="Century Gothic" panose="020B0502020202020204" pitchFamily="34" charset="0"/>
              </a:rPr>
              <a:t> around which the potential is </a:t>
            </a:r>
            <a:r>
              <a:rPr lang="en-US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flatter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D0F60B-0CB8-A2B8-BE6C-AFD4D1B6FDE4}"/>
              </a:ext>
            </a:extLst>
          </p:cNvPr>
          <p:cNvSpPr txBox="1"/>
          <p:nvPr/>
        </p:nvSpPr>
        <p:spPr>
          <a:xfrm>
            <a:off x="4622108" y="4016874"/>
            <a:ext cx="21065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Quantum Corrections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9132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DB8BC-DF75-773F-13F8-9FC29BDA8E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blue line and dotted line&#10;&#10;AI-generated content may be incorrect.">
            <a:extLst>
              <a:ext uri="{FF2B5EF4-FFF2-40B4-BE49-F238E27FC236}">
                <a16:creationId xmlns:a16="http://schemas.microsoft.com/office/drawing/2014/main" id="{0D1BA3F2-9F32-0E8B-B4C0-213742F0B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7444" y="3559858"/>
            <a:ext cx="3739637" cy="2762687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60B7E1A-D464-6E5D-5903-C525FE9A7391}"/>
              </a:ext>
            </a:extLst>
          </p:cNvPr>
          <p:cNvCxnSpPr>
            <a:cxnSpLocks/>
          </p:cNvCxnSpPr>
          <p:nvPr/>
        </p:nvCxnSpPr>
        <p:spPr>
          <a:xfrm flipV="1">
            <a:off x="6627444" y="3597916"/>
            <a:ext cx="0" cy="28508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C51F884-3D7E-8C90-DE1E-479E79E50B01}"/>
              </a:ext>
            </a:extLst>
          </p:cNvPr>
          <p:cNvCxnSpPr>
            <a:cxnSpLocks/>
          </p:cNvCxnSpPr>
          <p:nvPr/>
        </p:nvCxnSpPr>
        <p:spPr>
          <a:xfrm>
            <a:off x="6627444" y="6436502"/>
            <a:ext cx="408833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ight Arrow 39">
            <a:extLst>
              <a:ext uri="{FF2B5EF4-FFF2-40B4-BE49-F238E27FC236}">
                <a16:creationId xmlns:a16="http://schemas.microsoft.com/office/drawing/2014/main" id="{93B25E1A-1B78-1962-4FEA-90522BB3EED1}"/>
              </a:ext>
            </a:extLst>
          </p:cNvPr>
          <p:cNvSpPr/>
          <p:nvPr/>
        </p:nvSpPr>
        <p:spPr>
          <a:xfrm>
            <a:off x="5346000" y="4666364"/>
            <a:ext cx="658761" cy="3069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02EB597-21AC-DF78-6774-D39171867838}"/>
                  </a:ext>
                </a:extLst>
              </p:cNvPr>
              <p:cNvSpPr txBox="1"/>
              <p:nvPr/>
            </p:nvSpPr>
            <p:spPr>
              <a:xfrm>
                <a:off x="10501892" y="6245732"/>
                <a:ext cx="91977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02EB597-21AC-DF78-6774-D39171867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1892" y="6245732"/>
                <a:ext cx="919779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2F4BEAB-4EE8-1D22-0D88-EB6C706A83C5}"/>
              </a:ext>
            </a:extLst>
          </p:cNvPr>
          <p:cNvCxnSpPr>
            <a:cxnSpLocks/>
          </p:cNvCxnSpPr>
          <p:nvPr/>
        </p:nvCxnSpPr>
        <p:spPr>
          <a:xfrm>
            <a:off x="7609646" y="6381745"/>
            <a:ext cx="0" cy="109514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768845F-7A96-60EF-C562-6F83B3366A0B}"/>
              </a:ext>
            </a:extLst>
          </p:cNvPr>
          <p:cNvSpPr txBox="1"/>
          <p:nvPr/>
        </p:nvSpPr>
        <p:spPr>
          <a:xfrm>
            <a:off x="631538" y="1433694"/>
            <a:ext cx="1156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Quantum Corrections </a:t>
            </a:r>
            <a:r>
              <a:rPr lang="en-US" sz="2400" dirty="0">
                <a:latin typeface="Century Gothic" panose="020B0502020202020204" pitchFamily="34" charset="0"/>
              </a:rPr>
              <a:t>to the </a:t>
            </a:r>
            <a:r>
              <a:rPr lang="en-US" sz="24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Hubble-induced mass </a:t>
            </a:r>
            <a:r>
              <a:rPr lang="en-US" sz="2400" dirty="0">
                <a:latin typeface="Century Gothic" panose="020B0502020202020204" pitchFamily="34" charset="0"/>
              </a:rPr>
              <a:t>create a </a:t>
            </a:r>
            <a:r>
              <a:rPr lang="en-US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minimum</a:t>
            </a:r>
            <a:r>
              <a:rPr lang="en-US" sz="2400" dirty="0">
                <a:latin typeface="Century Gothic" panose="020B0502020202020204" pitchFamily="34" charset="0"/>
              </a:rPr>
              <a:t> around which the potential is </a:t>
            </a:r>
            <a:r>
              <a:rPr lang="en-US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flatter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E0A9F4-A0DF-C03C-4196-FA9953E14AA7}"/>
              </a:ext>
            </a:extLst>
          </p:cNvPr>
          <p:cNvCxnSpPr>
            <a:cxnSpLocks/>
          </p:cNvCxnSpPr>
          <p:nvPr/>
        </p:nvCxnSpPr>
        <p:spPr>
          <a:xfrm flipV="1">
            <a:off x="8176437" y="3648811"/>
            <a:ext cx="659218" cy="19970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B4A69F3-3BEB-6C5E-53D5-0C90539A7E43}"/>
              </a:ext>
            </a:extLst>
          </p:cNvPr>
          <p:cNvSpPr/>
          <p:nvPr/>
        </p:nvSpPr>
        <p:spPr>
          <a:xfrm>
            <a:off x="6741042" y="5645888"/>
            <a:ext cx="1435395" cy="701216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3C168B9-C03F-85FA-AFF1-D3C758EDB9EF}"/>
              </a:ext>
            </a:extLst>
          </p:cNvPr>
          <p:cNvCxnSpPr>
            <a:cxnSpLocks/>
          </p:cNvCxnSpPr>
          <p:nvPr/>
        </p:nvCxnSpPr>
        <p:spPr>
          <a:xfrm>
            <a:off x="8167653" y="6339865"/>
            <a:ext cx="668003" cy="2802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F106E27-42BB-DBBB-FE4C-3B463EA57135}"/>
              </a:ext>
            </a:extLst>
          </p:cNvPr>
          <p:cNvSpPr/>
          <p:nvPr/>
        </p:nvSpPr>
        <p:spPr>
          <a:xfrm>
            <a:off x="8835656" y="3631024"/>
            <a:ext cx="3356344" cy="29891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line graph with a dotted line&#10;&#10;AI-generated content may be incorrect.">
            <a:extLst>
              <a:ext uri="{FF2B5EF4-FFF2-40B4-BE49-F238E27FC236}">
                <a16:creationId xmlns:a16="http://schemas.microsoft.com/office/drawing/2014/main" id="{9F33EA3E-1EC6-F9AC-9FFD-8DEEA8F092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8618" y="4053855"/>
            <a:ext cx="3243773" cy="2533437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DAFF1F8-1C7E-448F-864C-0D60A40EF937}"/>
              </a:ext>
            </a:extLst>
          </p:cNvPr>
          <p:cNvSpPr/>
          <p:nvPr/>
        </p:nvSpPr>
        <p:spPr>
          <a:xfrm>
            <a:off x="9027379" y="5404980"/>
            <a:ext cx="154728" cy="1561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91F28A6-60CD-26EC-3AFD-BEA1F5AECFF1}"/>
              </a:ext>
            </a:extLst>
          </p:cNvPr>
          <p:cNvCxnSpPr>
            <a:cxnSpLocks/>
          </p:cNvCxnSpPr>
          <p:nvPr/>
        </p:nvCxnSpPr>
        <p:spPr>
          <a:xfrm>
            <a:off x="9172632" y="5487921"/>
            <a:ext cx="209637" cy="482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E36B3AD-7F7A-4880-E4C4-A50D9CDFCCAD}"/>
                  </a:ext>
                </a:extLst>
              </p:cNvPr>
              <p:cNvSpPr txBox="1"/>
              <p:nvPr/>
            </p:nvSpPr>
            <p:spPr>
              <a:xfrm>
                <a:off x="3480601" y="2446532"/>
                <a:ext cx="4265396" cy="75661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E36B3AD-7F7A-4880-E4C4-A50D9CDFCC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0601" y="2446532"/>
                <a:ext cx="4265396" cy="756617"/>
              </a:xfrm>
              <a:prstGeom prst="rect">
                <a:avLst/>
              </a:prstGeom>
              <a:blipFill>
                <a:blip r:embed="rId6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DF3BAC0-13B3-E467-AE1C-CA4B4BDEA845}"/>
                  </a:ext>
                </a:extLst>
              </p:cNvPr>
              <p:cNvSpPr txBox="1"/>
              <p:nvPr/>
            </p:nvSpPr>
            <p:spPr>
              <a:xfrm>
                <a:off x="7472679" y="6381745"/>
                <a:ext cx="42633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DF3BAC0-13B3-E467-AE1C-CA4B4BDEA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679" y="6381745"/>
                <a:ext cx="426335" cy="430887"/>
              </a:xfrm>
              <a:prstGeom prst="rect">
                <a:avLst/>
              </a:prstGeom>
              <a:blipFill>
                <a:blip r:embed="rId7"/>
                <a:stretch>
                  <a:fillRect l="-11429" r="-5714"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3DF048D-AF14-2932-5BA1-5DC899275983}"/>
              </a:ext>
            </a:extLst>
          </p:cNvPr>
          <p:cNvCxnSpPr>
            <a:cxnSpLocks/>
          </p:cNvCxnSpPr>
          <p:nvPr/>
        </p:nvCxnSpPr>
        <p:spPr>
          <a:xfrm>
            <a:off x="1269685" y="6438582"/>
            <a:ext cx="3682957" cy="87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A blue line with a dotted line&#10;&#10;AI-generated content may be incorrect.">
            <a:extLst>
              <a:ext uri="{FF2B5EF4-FFF2-40B4-BE49-F238E27FC236}">
                <a16:creationId xmlns:a16="http://schemas.microsoft.com/office/drawing/2014/main" id="{377DF7A0-D0F5-A9E2-ADBF-749829BEDE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9685" y="3646861"/>
            <a:ext cx="3575917" cy="264781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EAB124F-E68A-C6C4-1EBF-EA39B27C3456}"/>
              </a:ext>
            </a:extLst>
          </p:cNvPr>
          <p:cNvCxnSpPr>
            <a:cxnSpLocks/>
          </p:cNvCxnSpPr>
          <p:nvPr/>
        </p:nvCxnSpPr>
        <p:spPr>
          <a:xfrm flipV="1">
            <a:off x="1269686" y="3483014"/>
            <a:ext cx="0" cy="29805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F0FE65A-31B7-9100-9D28-BF28E16FDEC3}"/>
                  </a:ext>
                </a:extLst>
              </p:cNvPr>
              <p:cNvSpPr txBox="1"/>
              <p:nvPr/>
            </p:nvSpPr>
            <p:spPr>
              <a:xfrm>
                <a:off x="4755601" y="6174892"/>
                <a:ext cx="91977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F0FE65A-31B7-9100-9D28-BF28E16FDE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5601" y="6174892"/>
                <a:ext cx="919779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3BA47B4-9E08-F591-BE04-0EAF0A05C6B5}"/>
                  </a:ext>
                </a:extLst>
              </p:cNvPr>
              <p:cNvSpPr txBox="1"/>
              <p:nvPr/>
            </p:nvSpPr>
            <p:spPr>
              <a:xfrm>
                <a:off x="1309390" y="3492776"/>
                <a:ext cx="116596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3BA47B4-9E08-F591-BE04-0EAF0A05C6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390" y="3492776"/>
                <a:ext cx="1165960" cy="430887"/>
              </a:xfrm>
              <a:prstGeom prst="rect">
                <a:avLst/>
              </a:prstGeom>
              <a:blipFill>
                <a:blip r:embed="rId10"/>
                <a:stretch>
                  <a:fillRect l="-11957" t="-8571" r="-3261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11D0A0B-B93D-C4C8-2D6A-EE63B38C22B5}"/>
                  </a:ext>
                </a:extLst>
              </p:cNvPr>
              <p:cNvSpPr txBox="1"/>
              <p:nvPr/>
            </p:nvSpPr>
            <p:spPr>
              <a:xfrm>
                <a:off x="6710331" y="3445901"/>
                <a:ext cx="97551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11D0A0B-B93D-C4C8-2D6A-EE63B38C2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0331" y="3445901"/>
                <a:ext cx="975515" cy="523220"/>
              </a:xfrm>
              <a:prstGeom prst="rect">
                <a:avLst/>
              </a:prstGeom>
              <a:blipFill>
                <a:blip r:embed="rId11"/>
                <a:stretch>
                  <a:fillRect l="-3846" b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>
            <a:extLst>
              <a:ext uri="{FF2B5EF4-FFF2-40B4-BE49-F238E27FC236}">
                <a16:creationId xmlns:a16="http://schemas.microsoft.com/office/drawing/2014/main" id="{8E3FF5C6-6161-B228-E987-ED9F96922E00}"/>
              </a:ext>
            </a:extLst>
          </p:cNvPr>
          <p:cNvSpPr txBox="1">
            <a:spLocks/>
          </p:cNvSpPr>
          <p:nvPr/>
        </p:nvSpPr>
        <p:spPr>
          <a:xfrm>
            <a:off x="315769" y="48931"/>
            <a:ext cx="11560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Century Gothic" panose="020B0502020202020204" pitchFamily="34" charset="0"/>
              </a:rPr>
              <a:t>Quantum Corrections to Hubble-induced Mass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244A37-CD4A-B047-2CC7-9EA59175B16C}"/>
              </a:ext>
            </a:extLst>
          </p:cNvPr>
          <p:cNvSpPr txBox="1"/>
          <p:nvPr/>
        </p:nvSpPr>
        <p:spPr>
          <a:xfrm>
            <a:off x="4622108" y="4016874"/>
            <a:ext cx="21065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Quantum Corrections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2068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2B4FC-2E73-0BEB-AAAF-C28072D624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6D0CA-066B-1F4B-4F42-23F600BFE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12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The Eta Parameter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A2BE7E-A387-BD33-1A89-269DC5B131B5}"/>
                  </a:ext>
                </a:extLst>
              </p:cNvPr>
              <p:cNvSpPr txBox="1"/>
              <p:nvPr/>
            </p:nvSpPr>
            <p:spPr>
              <a:xfrm>
                <a:off x="537083" y="1317302"/>
                <a:ext cx="11353800" cy="1084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(0.01)</m:t>
                    </m:r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around the minimum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A2BE7E-A387-BD33-1A89-269DC5B13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83" y="1317302"/>
                <a:ext cx="11353800" cy="1084528"/>
              </a:xfrm>
              <a:prstGeom prst="rect">
                <a:avLst/>
              </a:prstGeom>
              <a:blipFill>
                <a:blip r:embed="rId2"/>
                <a:stretch>
                  <a:fillRect l="-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Arrow 6">
            <a:extLst>
              <a:ext uri="{FF2B5EF4-FFF2-40B4-BE49-F238E27FC236}">
                <a16:creationId xmlns:a16="http://schemas.microsoft.com/office/drawing/2014/main" id="{5E40FF38-E80C-7ED1-D131-762C3785B1D2}"/>
              </a:ext>
            </a:extLst>
          </p:cNvPr>
          <p:cNvSpPr/>
          <p:nvPr/>
        </p:nvSpPr>
        <p:spPr>
          <a:xfrm>
            <a:off x="7010981" y="1597798"/>
            <a:ext cx="814307" cy="2475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6D4DF6-95E0-5917-43F1-05B9A48B7AA7}"/>
                  </a:ext>
                </a:extLst>
              </p:cNvPr>
              <p:cNvSpPr txBox="1"/>
              <p:nvPr/>
            </p:nvSpPr>
            <p:spPr>
              <a:xfrm>
                <a:off x="8160360" y="1437604"/>
                <a:ext cx="609985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−1|</m:t>
                    </m:r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~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0.01</m:t>
                        </m:r>
                      </m:e>
                    </m:d>
                  </m:oMath>
                </a14:m>
                <a:endParaRPr lang="en-US" sz="2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6D4DF6-95E0-5917-43F1-05B9A48B7A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0360" y="1437604"/>
                <a:ext cx="6099858" cy="461665"/>
              </a:xfrm>
              <a:prstGeom prst="rect">
                <a:avLst/>
              </a:prstGeom>
              <a:blipFill>
                <a:blip r:embed="rId3"/>
                <a:stretch>
                  <a:fillRect l="-1455" t="-10811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92CF584-CB54-2DE7-04D3-984A57AA5E52}"/>
                  </a:ext>
                </a:extLst>
              </p:cNvPr>
              <p:cNvSpPr txBox="1"/>
              <p:nvPr/>
            </p:nvSpPr>
            <p:spPr>
              <a:xfrm>
                <a:off x="6675907" y="1243988"/>
                <a:ext cx="148445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>
                        <a:latin typeface="Cambria Math" panose="02040503050406030204" pitchFamily="18" charset="0"/>
                      </a:rPr>
                      <m:t>−1≈2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1800" dirty="0">
                    <a:latin typeface="Century Gothic" panose="020B0502020202020204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92CF584-CB54-2DE7-04D3-984A57AA5E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5907" y="1243988"/>
                <a:ext cx="1484453" cy="369332"/>
              </a:xfrm>
              <a:prstGeom prst="rect">
                <a:avLst/>
              </a:prstGeom>
              <a:blipFill>
                <a:blip r:embed="rId4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79470929-0C08-C8B7-9286-791CF2F64F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971" b="7749"/>
          <a:stretch>
            <a:fillRect/>
          </a:stretch>
        </p:blipFill>
        <p:spPr>
          <a:xfrm>
            <a:off x="3675742" y="2108411"/>
            <a:ext cx="4762407" cy="34019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0A06616-AAF5-56DF-1EB3-72F60BCE209E}"/>
                  </a:ext>
                </a:extLst>
              </p:cNvPr>
              <p:cNvSpPr txBox="1"/>
              <p:nvPr/>
            </p:nvSpPr>
            <p:spPr>
              <a:xfrm>
                <a:off x="3276397" y="3525630"/>
                <a:ext cx="47745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0A06616-AAF5-56DF-1EB3-72F60BCE2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397" y="3525630"/>
                <a:ext cx="477456" cy="461665"/>
              </a:xfrm>
              <a:prstGeom prst="rect">
                <a:avLst/>
              </a:prstGeom>
              <a:blipFill>
                <a:blip r:embed="rId6"/>
                <a:stretch>
                  <a:fillRect l="-2564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3C09295-0D2C-EA36-BBB7-C1B6DB6D407A}"/>
                  </a:ext>
                </a:extLst>
              </p:cNvPr>
              <p:cNvSpPr txBox="1"/>
              <p:nvPr/>
            </p:nvSpPr>
            <p:spPr>
              <a:xfrm>
                <a:off x="5863310" y="5510387"/>
                <a:ext cx="70134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3C09295-0D2C-EA36-BBB7-C1B6DB6D40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310" y="5510387"/>
                <a:ext cx="701346" cy="369332"/>
              </a:xfrm>
              <a:prstGeom prst="rect">
                <a:avLst/>
              </a:prstGeom>
              <a:blipFill>
                <a:blip r:embed="rId7"/>
                <a:stretch>
                  <a:fillRect l="-5357" t="-3226" r="-3571" b="-290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87279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FE866-A47F-CAC3-D2E8-D5AE3A8F1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AB1C-6FC3-0E3B-85C7-305DD01B9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12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The Eta Parameter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D49EE1-2646-138F-AA37-D4017EFEF13A}"/>
                  </a:ext>
                </a:extLst>
              </p:cNvPr>
              <p:cNvSpPr txBox="1"/>
              <p:nvPr/>
            </p:nvSpPr>
            <p:spPr>
              <a:xfrm>
                <a:off x="537083" y="1317302"/>
                <a:ext cx="11353800" cy="1084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(0.01)</m:t>
                    </m:r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around the minimum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D49EE1-2646-138F-AA37-D4017EFEF1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83" y="1317302"/>
                <a:ext cx="11353800" cy="1084528"/>
              </a:xfrm>
              <a:prstGeom prst="rect">
                <a:avLst/>
              </a:prstGeom>
              <a:blipFill>
                <a:blip r:embed="rId2"/>
                <a:stretch>
                  <a:fillRect l="-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Arrow 6">
            <a:extLst>
              <a:ext uri="{FF2B5EF4-FFF2-40B4-BE49-F238E27FC236}">
                <a16:creationId xmlns:a16="http://schemas.microsoft.com/office/drawing/2014/main" id="{BE4CA31D-1385-F939-2DAA-3A6E17D46D89}"/>
              </a:ext>
            </a:extLst>
          </p:cNvPr>
          <p:cNvSpPr/>
          <p:nvPr/>
        </p:nvSpPr>
        <p:spPr>
          <a:xfrm>
            <a:off x="7010981" y="1597798"/>
            <a:ext cx="814307" cy="2475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6FD697-472C-9660-55F8-FED5B1B491E0}"/>
              </a:ext>
            </a:extLst>
          </p:cNvPr>
          <p:cNvSpPr txBox="1"/>
          <p:nvPr/>
        </p:nvSpPr>
        <p:spPr>
          <a:xfrm>
            <a:off x="1058589" y="6005756"/>
            <a:ext cx="960944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>
                <a:latin typeface="Century Gothic" panose="020B0502020202020204" pitchFamily="34" charset="0"/>
              </a:rPr>
              <a:t>A </a:t>
            </a:r>
            <a:r>
              <a:rPr lang="en-US" sz="24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nearly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scale-invariant</a:t>
            </a:r>
            <a:r>
              <a:rPr lang="en-US" sz="2400" dirty="0">
                <a:latin typeface="Century Gothic" panose="020B0502020202020204" pitchFamily="34" charset="0"/>
              </a:rPr>
              <a:t> power spectrum is a </a:t>
            </a:r>
            <a:r>
              <a:rPr lang="en-US" sz="24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natural prediction</a:t>
            </a:r>
            <a:r>
              <a:rPr lang="en-US" sz="2400" dirty="0">
                <a:latin typeface="Century Gothic" panose="020B0502020202020204" pitchFamily="34" charset="0"/>
              </a:rPr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1B1FCC-2651-1A6D-A2CC-920A02D2FB5F}"/>
                  </a:ext>
                </a:extLst>
              </p:cNvPr>
              <p:cNvSpPr txBox="1"/>
              <p:nvPr/>
            </p:nvSpPr>
            <p:spPr>
              <a:xfrm>
                <a:off x="8160360" y="1437604"/>
                <a:ext cx="609985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−1|</m:t>
                    </m:r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~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0.01</m:t>
                        </m:r>
                      </m:e>
                    </m:d>
                  </m:oMath>
                </a14:m>
                <a:endParaRPr lang="en-US" sz="2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1B1FCC-2651-1A6D-A2CC-920A02D2FB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0360" y="1437604"/>
                <a:ext cx="6099858" cy="461665"/>
              </a:xfrm>
              <a:prstGeom prst="rect">
                <a:avLst/>
              </a:prstGeom>
              <a:blipFill>
                <a:blip r:embed="rId3"/>
                <a:stretch>
                  <a:fillRect l="-1455" t="-10811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A1D1E8D-CEEF-E567-FA67-C74290687947}"/>
                  </a:ext>
                </a:extLst>
              </p:cNvPr>
              <p:cNvSpPr txBox="1"/>
              <p:nvPr/>
            </p:nvSpPr>
            <p:spPr>
              <a:xfrm>
                <a:off x="6675907" y="1243988"/>
                <a:ext cx="148445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>
                        <a:latin typeface="Cambria Math" panose="02040503050406030204" pitchFamily="18" charset="0"/>
                      </a:rPr>
                      <m:t>−1≈2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1800" dirty="0">
                    <a:latin typeface="Century Gothic" panose="020B0502020202020204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A1D1E8D-CEEF-E567-FA67-C742906879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5907" y="1243988"/>
                <a:ext cx="1484453" cy="369332"/>
              </a:xfrm>
              <a:prstGeom prst="rect">
                <a:avLst/>
              </a:prstGeom>
              <a:blipFill>
                <a:blip r:embed="rId4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DB8955-72CB-EE55-47D5-75E8CB863514}"/>
                  </a:ext>
                </a:extLst>
              </p:cNvPr>
              <p:cNvSpPr txBox="1"/>
              <p:nvPr/>
            </p:nvSpPr>
            <p:spPr>
              <a:xfrm>
                <a:off x="3276397" y="3525630"/>
                <a:ext cx="47745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DB8955-72CB-EE55-47D5-75E8CB863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397" y="3525630"/>
                <a:ext cx="477456" cy="461665"/>
              </a:xfrm>
              <a:prstGeom prst="rect">
                <a:avLst/>
              </a:prstGeom>
              <a:blipFill>
                <a:blip r:embed="rId5"/>
                <a:stretch>
                  <a:fillRect l="-2564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9B6F817-5BD6-4F4A-34BE-AF0A67022A0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971" b="7749"/>
          <a:stretch>
            <a:fillRect/>
          </a:stretch>
        </p:blipFill>
        <p:spPr>
          <a:xfrm>
            <a:off x="3675742" y="2108411"/>
            <a:ext cx="4762407" cy="34019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838D00F-3274-1696-914F-8FD806F3E4AD}"/>
                  </a:ext>
                </a:extLst>
              </p:cNvPr>
              <p:cNvSpPr txBox="1"/>
              <p:nvPr/>
            </p:nvSpPr>
            <p:spPr>
              <a:xfrm>
                <a:off x="5863310" y="5510387"/>
                <a:ext cx="70134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838D00F-3274-1696-914F-8FD806F3E4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310" y="5510387"/>
                <a:ext cx="701346" cy="369332"/>
              </a:xfrm>
              <a:prstGeom prst="rect">
                <a:avLst/>
              </a:prstGeom>
              <a:blipFill>
                <a:blip r:embed="rId7"/>
                <a:stretch>
                  <a:fillRect l="-5357" t="-3226" r="-3571" b="-290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75656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D2A05-62AD-6BA1-AE05-84294BA42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669" y="0"/>
            <a:ext cx="12255335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Century Gothic" panose="020B0502020202020204" pitchFamily="34" charset="0"/>
              </a:rPr>
              <a:t>Non-Gaussianity and Running (Curvaton Model)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5679693-1B3B-684D-EAAE-D84EFE46714F}"/>
                  </a:ext>
                </a:extLst>
              </p:cNvPr>
              <p:cNvSpPr txBox="1"/>
              <p:nvPr/>
            </p:nvSpPr>
            <p:spPr>
              <a:xfrm>
                <a:off x="6727782" y="4403963"/>
                <a:ext cx="4888133" cy="69384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𝐺𝑎𝑢𝑠𝑠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sSubSup>
                        <m:sSubSupPr>
                          <m:ctrlP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NL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local</m:t>
                          </m:r>
                        </m:sup>
                      </m:sSub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𝐺𝑎𝑢𝑠𝑠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5679693-1B3B-684D-EAAE-D84EFE4671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782" y="4403963"/>
                <a:ext cx="4888133" cy="693844"/>
              </a:xfrm>
              <a:prstGeom prst="rect">
                <a:avLst/>
              </a:prstGeom>
              <a:blipFill>
                <a:blip r:embed="rId2"/>
                <a:stretch>
                  <a:fillRect l="-1550" b="-12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2B67B8-357F-53F6-C44D-1A4F0275A421}"/>
                  </a:ext>
                </a:extLst>
              </p:cNvPr>
              <p:cNvSpPr txBox="1"/>
              <p:nvPr/>
            </p:nvSpPr>
            <p:spPr>
              <a:xfrm>
                <a:off x="8350952" y="2942701"/>
                <a:ext cx="1641796" cy="76604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2B67B8-357F-53F6-C44D-1A4F0275A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0952" y="2942701"/>
                <a:ext cx="1641796" cy="766044"/>
              </a:xfrm>
              <a:prstGeom prst="rect">
                <a:avLst/>
              </a:prstGeom>
              <a:blipFill>
                <a:blip r:embed="rId3"/>
                <a:stretch>
                  <a:fillRect l="-2290" t="-3226" r="-3053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85F678A-D80B-824C-58D3-1D46D9C536DC}"/>
              </a:ext>
            </a:extLst>
          </p:cNvPr>
          <p:cNvSpPr txBox="1"/>
          <p:nvPr/>
        </p:nvSpPr>
        <p:spPr>
          <a:xfrm>
            <a:off x="663204" y="1400940"/>
            <a:ext cx="11560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entury Gothic" panose="020B0502020202020204" pitchFamily="34" charset="0"/>
              </a:rPr>
              <a:t>Assuming a curvaton model with a </a:t>
            </a:r>
            <a:r>
              <a:rPr lang="en-US" sz="2400" b="1" dirty="0">
                <a:solidFill>
                  <a:srgbClr val="1B578D"/>
                </a:solidFill>
                <a:latin typeface="Century Gothic" panose="020B0502020202020204" pitchFamily="34" charset="0"/>
              </a:rPr>
              <a:t>quadratic vacuum potential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entury Gothic" panose="020B0502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0FA99E-7CA2-1D72-B075-DF2EDBD0F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204" y="2257777"/>
            <a:ext cx="5668721" cy="41409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06F2F70-679F-6BFC-903B-EA95126D280C}"/>
              </a:ext>
            </a:extLst>
          </p:cNvPr>
          <p:cNvSpPr txBox="1"/>
          <p:nvPr/>
        </p:nvSpPr>
        <p:spPr>
          <a:xfrm>
            <a:off x="8648726" y="2573369"/>
            <a:ext cx="1046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Running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9DA6F5-783E-1A56-F3CC-7D8A6E30042D}"/>
              </a:ext>
            </a:extLst>
          </p:cNvPr>
          <p:cNvSpPr txBox="1"/>
          <p:nvPr/>
        </p:nvSpPr>
        <p:spPr>
          <a:xfrm>
            <a:off x="8201872" y="3995051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Non-Gaussianity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744876A-28D0-4882-77B1-664AC01772B8}"/>
                  </a:ext>
                </a:extLst>
              </p:cNvPr>
              <p:cNvSpPr txBox="1"/>
              <p:nvPr/>
            </p:nvSpPr>
            <p:spPr>
              <a:xfrm>
                <a:off x="7802381" y="5555398"/>
                <a:ext cx="3031022" cy="494494"/>
              </a:xfrm>
              <a:prstGeom prst="rect">
                <a:avLst/>
              </a:prstGeom>
              <a:ln>
                <a:solidFill>
                  <a:srgbClr val="BA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NL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local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=−0.9</m:t>
                      </m:r>
                      <m:r>
                        <a:rPr lang="en-US" sz="2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10.2</m:t>
                      </m:r>
                    </m:oMath>
                  </m:oMathPara>
                </a14:m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744876A-28D0-4882-77B1-664AC01772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2381" y="5555398"/>
                <a:ext cx="3031022" cy="494494"/>
              </a:xfrm>
              <a:prstGeom prst="rect">
                <a:avLst/>
              </a:prstGeom>
              <a:blipFill>
                <a:blip r:embed="rId5"/>
                <a:stretch>
                  <a:fillRect b="-11905"/>
                </a:stretch>
              </a:blipFill>
              <a:ln>
                <a:solidFill>
                  <a:srgbClr val="BA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1CEF369-7F6A-CB9D-2D6F-FA216583ED85}"/>
              </a:ext>
            </a:extLst>
          </p:cNvPr>
          <p:cNvSpPr txBox="1"/>
          <p:nvPr/>
        </p:nvSpPr>
        <p:spPr>
          <a:xfrm>
            <a:off x="10833403" y="5543447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Planck</a:t>
            </a:r>
          </a:p>
        </p:txBody>
      </p:sp>
    </p:spTree>
    <p:extLst>
      <p:ext uri="{BB962C8B-B14F-4D97-AF65-F5344CB8AC3E}">
        <p14:creationId xmlns:p14="http://schemas.microsoft.com/office/powerpoint/2010/main" val="17570654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BC0A1-117E-7F41-A6F5-E12FC8575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240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Contributions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7298ABF-ACCE-291A-ED83-0E5638674506}"/>
                  </a:ext>
                </a:extLst>
              </p:cNvPr>
              <p:cNvSpPr txBox="1"/>
              <p:nvPr/>
            </p:nvSpPr>
            <p:spPr>
              <a:xfrm>
                <a:off x="741680" y="1517968"/>
                <a:ext cx="10891520" cy="4830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Analyzed the effect of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corrections </a:t>
                </a:r>
                <a:r>
                  <a:rPr lang="en-US" sz="2400" dirty="0">
                    <a:latin typeface="Century Gothic" panose="020B0502020202020204" pitchFamily="34" charset="0"/>
                  </a:rPr>
                  <a:t>to the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Hubble-induced mass </a:t>
                </a:r>
                <a:r>
                  <a:rPr lang="en-US" sz="2400" dirty="0">
                    <a:latin typeface="Century Gothic" panose="020B0502020202020204" pitchFamily="34" charset="0"/>
                  </a:rPr>
                  <a:t>of a spectator field with negligible vacuum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Showed that these quantum corrections create a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minimum</a:t>
                </a:r>
                <a:r>
                  <a:rPr lang="en-US" sz="2400" dirty="0">
                    <a:latin typeface="Century Gothic" panose="020B0502020202020204" pitchFamily="34" charset="0"/>
                  </a:rPr>
                  <a:t> around which the potential is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flatter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|~</a:t>
                </a:r>
                <a:r>
                  <a:rPr lang="en-US" sz="2400" b="1" dirty="0">
                    <a:solidFill>
                      <a:srgbClr val="1B578D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𝓞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𝟎𝟏</m:t>
                        </m:r>
                      </m:e>
                    </m:d>
                  </m:oMath>
                </a14:m>
                <a:r>
                  <a:rPr lang="en-US" sz="2400" b="1" dirty="0">
                    <a:solidFill>
                      <a:srgbClr val="1B578D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US" sz="2400" b="0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is a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natural</a:t>
                </a:r>
                <a:r>
                  <a:rPr lang="en-US" sz="2400" b="0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</a:t>
                </a:r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prediction</a:t>
                </a:r>
                <a:r>
                  <a:rPr lang="en-US" sz="2400" b="0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from quantum field theory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0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Derived a predictive relationship between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𝑵𝑳</m:t>
                        </m:r>
                      </m:sub>
                      <m:sup>
                        <m: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𝒍𝒐𝒄𝒂𝒍</m:t>
                        </m:r>
                      </m:sup>
                    </m:sSubSup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</a:t>
                </a:r>
                <a:r>
                  <a:rPr lang="en-US" sz="2400" b="0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1B578D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for a curvaton model with a quadratic vacuum potential</a:t>
                </a:r>
                <a:endParaRPr lang="en-US" sz="2400" b="1" dirty="0">
                  <a:solidFill>
                    <a:schemeClr val="tx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7298ABF-ACCE-291A-ED83-0E5638674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80" y="1517968"/>
                <a:ext cx="10891520" cy="4830681"/>
              </a:xfrm>
              <a:prstGeom prst="rect">
                <a:avLst/>
              </a:prstGeom>
              <a:blipFill>
                <a:blip r:embed="rId2"/>
                <a:stretch>
                  <a:fillRect l="-816" t="-1312" r="-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51001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AE3BE-A02D-37C6-CCE4-2C79FBA0B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8889480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2C476B-58EB-EA4A-39CE-56D23615E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0D0E-0DBC-66C1-8116-8180A4B1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Spectator Field Models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44FA523-A1A1-9C14-E464-604E34C44131}"/>
              </a:ext>
            </a:extLst>
          </p:cNvPr>
          <p:cNvCxnSpPr>
            <a:cxnSpLocks/>
          </p:cNvCxnSpPr>
          <p:nvPr/>
        </p:nvCxnSpPr>
        <p:spPr>
          <a:xfrm flipV="1">
            <a:off x="1420009" y="2660073"/>
            <a:ext cx="0" cy="35793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6A20608-5E2B-D841-4385-8C15112E58D4}"/>
              </a:ext>
            </a:extLst>
          </p:cNvPr>
          <p:cNvCxnSpPr>
            <a:cxnSpLocks/>
          </p:cNvCxnSpPr>
          <p:nvPr/>
        </p:nvCxnSpPr>
        <p:spPr>
          <a:xfrm>
            <a:off x="1420009" y="6239435"/>
            <a:ext cx="88732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F76B930-F8D8-981E-EEA2-3E208FF89850}"/>
                  </a:ext>
                </a:extLst>
              </p:cNvPr>
              <p:cNvSpPr txBox="1"/>
              <p:nvPr/>
            </p:nvSpPr>
            <p:spPr>
              <a:xfrm rot="16200000">
                <a:off x="558773" y="4192801"/>
                <a:ext cx="80637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6697CE-614E-4BB0-FBC1-503B299B4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58773" y="4192801"/>
                <a:ext cx="806375" cy="430887"/>
              </a:xfrm>
              <a:prstGeom prst="rect">
                <a:avLst/>
              </a:prstGeom>
              <a:blipFill>
                <a:blip r:embed="rId3"/>
                <a:stretch>
                  <a:fillRect t="-9375" r="-34286" b="-15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680C6A6-04AF-5316-C3B0-16D64333B871}"/>
                  </a:ext>
                </a:extLst>
              </p:cNvPr>
              <p:cNvSpPr txBox="1"/>
              <p:nvPr/>
            </p:nvSpPr>
            <p:spPr>
              <a:xfrm>
                <a:off x="10544604" y="6023991"/>
                <a:ext cx="80919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892309-B4B0-4598-44FC-C44C4BB5B8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4604" y="6023991"/>
                <a:ext cx="809196" cy="430887"/>
              </a:xfrm>
              <a:prstGeom prst="rect">
                <a:avLst/>
              </a:prstGeom>
              <a:blipFill>
                <a:blip r:embed="rId4"/>
                <a:stretch>
                  <a:fillRect l="-15385" t="-2857" r="-3077" b="-3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127DF98-FC75-88F6-4D8E-8B6DD56FEC50}"/>
              </a:ext>
            </a:extLst>
          </p:cNvPr>
          <p:cNvCxnSpPr>
            <a:cxnSpLocks/>
          </p:cNvCxnSpPr>
          <p:nvPr/>
        </p:nvCxnSpPr>
        <p:spPr>
          <a:xfrm flipV="1">
            <a:off x="1420009" y="2922576"/>
            <a:ext cx="1655700" cy="766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67AD2F0-7C40-FCC6-59AE-9289225F220C}"/>
              </a:ext>
            </a:extLst>
          </p:cNvPr>
          <p:cNvCxnSpPr>
            <a:cxnSpLocks/>
          </p:cNvCxnSpPr>
          <p:nvPr/>
        </p:nvCxnSpPr>
        <p:spPr>
          <a:xfrm>
            <a:off x="4144157" y="3088419"/>
            <a:ext cx="4863177" cy="2849926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6B4D2B6-2D3B-3F9A-344A-262A474BE5CF}"/>
              </a:ext>
            </a:extLst>
          </p:cNvPr>
          <p:cNvCxnSpPr/>
          <p:nvPr/>
        </p:nvCxnSpPr>
        <p:spPr>
          <a:xfrm>
            <a:off x="1428825" y="4282420"/>
            <a:ext cx="3553773" cy="0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3A768FB-4CF3-4C22-A721-5B2F1C341817}"/>
              </a:ext>
            </a:extLst>
          </p:cNvPr>
          <p:cNvCxnSpPr>
            <a:cxnSpLocks/>
          </p:cNvCxnSpPr>
          <p:nvPr/>
        </p:nvCxnSpPr>
        <p:spPr>
          <a:xfrm>
            <a:off x="4982598" y="4282420"/>
            <a:ext cx="2894346" cy="440811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1F3955A-1FE1-D6B5-4E79-9F777D76D6CC}"/>
              </a:ext>
            </a:extLst>
          </p:cNvPr>
          <p:cNvCxnSpPr>
            <a:cxnSpLocks/>
          </p:cNvCxnSpPr>
          <p:nvPr/>
        </p:nvCxnSpPr>
        <p:spPr>
          <a:xfrm>
            <a:off x="7876944" y="4723231"/>
            <a:ext cx="1321421" cy="754234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A7F96AB-2410-4C5E-7AC3-0A4EF19CE3CE}"/>
              </a:ext>
            </a:extLst>
          </p:cNvPr>
          <p:cNvCxnSpPr>
            <a:cxnSpLocks/>
          </p:cNvCxnSpPr>
          <p:nvPr/>
        </p:nvCxnSpPr>
        <p:spPr>
          <a:xfrm>
            <a:off x="8558558" y="2531169"/>
            <a:ext cx="594293" cy="0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D5CCD0C-B0F3-179D-A8D6-DB7C7826AE5F}"/>
                  </a:ext>
                </a:extLst>
              </p:cNvPr>
              <p:cNvSpPr txBox="1"/>
              <p:nvPr/>
            </p:nvSpPr>
            <p:spPr>
              <a:xfrm>
                <a:off x="9246442" y="2304655"/>
                <a:ext cx="2495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5FD869C-AD2A-0994-5FEB-FF63477554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6442" y="2304655"/>
                <a:ext cx="249555" cy="369332"/>
              </a:xfrm>
              <a:prstGeom prst="rect">
                <a:avLst/>
              </a:prstGeom>
              <a:blipFill>
                <a:blip r:embed="rId5"/>
                <a:stretch>
                  <a:fillRect l="-20000" r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4E91688-ED6B-AA34-EE87-F4307C45C7F4}"/>
              </a:ext>
            </a:extLst>
          </p:cNvPr>
          <p:cNvCxnSpPr/>
          <p:nvPr/>
        </p:nvCxnSpPr>
        <p:spPr>
          <a:xfrm>
            <a:off x="3075709" y="2660073"/>
            <a:ext cx="0" cy="3579361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A726724-1411-A07E-FA4D-35361B9DE0FF}"/>
              </a:ext>
            </a:extLst>
          </p:cNvPr>
          <p:cNvCxnSpPr/>
          <p:nvPr/>
        </p:nvCxnSpPr>
        <p:spPr>
          <a:xfrm>
            <a:off x="4973782" y="2687432"/>
            <a:ext cx="0" cy="3579361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8F96300-5090-8CCD-3BCD-7632C117A8A7}"/>
                  </a:ext>
                </a:extLst>
              </p:cNvPr>
              <p:cNvSpPr txBox="1"/>
              <p:nvPr/>
            </p:nvSpPr>
            <p:spPr>
              <a:xfrm>
                <a:off x="4745931" y="6336567"/>
                <a:ext cx="4557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osc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0163D27C-DADB-366C-D63D-5B51AEF724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931" y="6336567"/>
                <a:ext cx="455702" cy="276999"/>
              </a:xfrm>
              <a:prstGeom prst="rect">
                <a:avLst/>
              </a:prstGeom>
              <a:blipFill>
                <a:blip r:embed="rId7"/>
                <a:stretch>
                  <a:fillRect l="-5405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4479DCD-17DC-B506-2D9F-5AD9E19D4057}"/>
              </a:ext>
            </a:extLst>
          </p:cNvPr>
          <p:cNvCxnSpPr/>
          <p:nvPr/>
        </p:nvCxnSpPr>
        <p:spPr>
          <a:xfrm>
            <a:off x="7876944" y="2707034"/>
            <a:ext cx="0" cy="3579361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79E30FA-6C73-5E0D-F41D-2E7C3BD7DCDA}"/>
                  </a:ext>
                </a:extLst>
              </p:cNvPr>
              <p:cNvSpPr txBox="1"/>
              <p:nvPr/>
            </p:nvSpPr>
            <p:spPr>
              <a:xfrm>
                <a:off x="7640276" y="6331434"/>
                <a:ext cx="47333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dec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7C911392-65E2-8FE4-2D56-618F0EAA2E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276" y="6331434"/>
                <a:ext cx="473335" cy="276999"/>
              </a:xfrm>
              <a:prstGeom prst="rect">
                <a:avLst/>
              </a:prstGeom>
              <a:blipFill>
                <a:blip r:embed="rId8"/>
                <a:stretch>
                  <a:fillRect l="-5263" r="-526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Box 66">
            <a:extLst>
              <a:ext uri="{FF2B5EF4-FFF2-40B4-BE49-F238E27FC236}">
                <a16:creationId xmlns:a16="http://schemas.microsoft.com/office/drawing/2014/main" id="{C8D16458-40F6-2387-8042-1C4EAD7E0534}"/>
              </a:ext>
            </a:extLst>
          </p:cNvPr>
          <p:cNvSpPr txBox="1"/>
          <p:nvPr/>
        </p:nvSpPr>
        <p:spPr>
          <a:xfrm>
            <a:off x="1610377" y="5146543"/>
            <a:ext cx="127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CC719D19-A7A6-EAB8-EE65-CEBC8BFB280C}"/>
                  </a:ext>
                </a:extLst>
              </p:cNvPr>
              <p:cNvSpPr txBox="1"/>
              <p:nvPr/>
            </p:nvSpPr>
            <p:spPr>
              <a:xfrm>
                <a:off x="6849734" y="4264684"/>
                <a:ext cx="70852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F1F2F41-57DD-951F-85DA-368BEA8B2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9734" y="4264684"/>
                <a:ext cx="708527" cy="307777"/>
              </a:xfrm>
              <a:prstGeom prst="rect">
                <a:avLst/>
              </a:prstGeom>
              <a:blipFill>
                <a:blip r:embed="rId9"/>
                <a:stretch>
                  <a:fillRect l="-7018" r="-1754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9573628-3A44-4C67-C715-7DC44E4B8F50}"/>
                  </a:ext>
                </a:extLst>
              </p:cNvPr>
              <p:cNvSpPr txBox="1"/>
              <p:nvPr/>
            </p:nvSpPr>
            <p:spPr>
              <a:xfrm>
                <a:off x="8444325" y="4723231"/>
                <a:ext cx="70852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F4617291-9F50-4632-7537-D82C1776C8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4325" y="4723231"/>
                <a:ext cx="708527" cy="307777"/>
              </a:xfrm>
              <a:prstGeom prst="rect">
                <a:avLst/>
              </a:prstGeom>
              <a:blipFill>
                <a:blip r:embed="rId10"/>
                <a:stretch>
                  <a:fillRect l="-5263" r="-3509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Curved Connector 73">
            <a:extLst>
              <a:ext uri="{FF2B5EF4-FFF2-40B4-BE49-F238E27FC236}">
                <a16:creationId xmlns:a16="http://schemas.microsoft.com/office/drawing/2014/main" id="{DF072419-BECA-5ADD-7E39-2C8B72E7882E}"/>
              </a:ext>
            </a:extLst>
          </p:cNvPr>
          <p:cNvCxnSpPr/>
          <p:nvPr/>
        </p:nvCxnSpPr>
        <p:spPr>
          <a:xfrm rot="16200000" flipH="1">
            <a:off x="6145973" y="4073854"/>
            <a:ext cx="682696" cy="245536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1A62F11-D70F-A476-2F08-8854F7723475}"/>
              </a:ext>
            </a:extLst>
          </p:cNvPr>
          <p:cNvCxnSpPr>
            <a:cxnSpLocks/>
          </p:cNvCxnSpPr>
          <p:nvPr/>
        </p:nvCxnSpPr>
        <p:spPr>
          <a:xfrm>
            <a:off x="1420009" y="5509392"/>
            <a:ext cx="1655700" cy="471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A06BF1F4-E613-0B15-04F8-782494DBEAD2}"/>
                  </a:ext>
                </a:extLst>
              </p:cNvPr>
              <p:cNvSpPr txBox="1"/>
              <p:nvPr/>
            </p:nvSpPr>
            <p:spPr>
              <a:xfrm>
                <a:off x="5744775" y="3502076"/>
                <a:ext cx="1575624" cy="400110"/>
              </a:xfrm>
              <a:prstGeom prst="rect">
                <a:avLst/>
              </a:prstGeom>
              <a:ln>
                <a:solidFill>
                  <a:srgbClr val="BA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rgbClr val="BA0000"/>
                    </a:solidFill>
                  </a:rPr>
                  <a:t> dominates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B31FDC93-CFDA-6227-9844-E7DF9E0FA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775" y="3502076"/>
                <a:ext cx="1575624" cy="400110"/>
              </a:xfrm>
              <a:prstGeom prst="rect">
                <a:avLst/>
              </a:prstGeom>
              <a:blipFill>
                <a:blip r:embed="rId12"/>
                <a:stretch>
                  <a:fillRect t="-2941" r="-2362" b="-23529"/>
                </a:stretch>
              </a:blipFill>
              <a:ln>
                <a:solidFill>
                  <a:srgbClr val="BA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Curved Connector 96">
            <a:extLst>
              <a:ext uri="{FF2B5EF4-FFF2-40B4-BE49-F238E27FC236}">
                <a16:creationId xmlns:a16="http://schemas.microsoft.com/office/drawing/2014/main" id="{639146A9-3BD7-BE59-098D-B2D8C9CAC2D1}"/>
              </a:ext>
            </a:extLst>
          </p:cNvPr>
          <p:cNvCxnSpPr>
            <a:cxnSpLocks/>
          </p:cNvCxnSpPr>
          <p:nvPr/>
        </p:nvCxnSpPr>
        <p:spPr>
          <a:xfrm rot="5400000">
            <a:off x="7869121" y="4238914"/>
            <a:ext cx="488021" cy="468791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9835CB5E-DA76-B7E6-F6D9-C3479F24CE3F}"/>
                  </a:ext>
                </a:extLst>
              </p:cNvPr>
              <p:cNvSpPr txBox="1"/>
              <p:nvPr/>
            </p:nvSpPr>
            <p:spPr>
              <a:xfrm>
                <a:off x="8065373" y="3867724"/>
                <a:ext cx="1181606" cy="400110"/>
              </a:xfrm>
              <a:prstGeom prst="rect">
                <a:avLst/>
              </a:prstGeom>
              <a:ln>
                <a:solidFill>
                  <a:srgbClr val="BA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rgbClr val="BA0000"/>
                    </a:solidFill>
                  </a:rPr>
                  <a:t> decays</a:t>
                </a: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BEBCE927-F5F9-071C-12AA-59FFCD1A58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5373" y="3867724"/>
                <a:ext cx="1181606" cy="400110"/>
              </a:xfrm>
              <a:prstGeom prst="rect">
                <a:avLst/>
              </a:prstGeom>
              <a:blipFill>
                <a:blip r:embed="rId13"/>
                <a:stretch>
                  <a:fillRect t="-2941" r="-3125" b="-26471"/>
                </a:stretch>
              </a:blipFill>
              <a:ln>
                <a:solidFill>
                  <a:srgbClr val="BA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C7242E7-68D7-C7F0-DA4D-4035BA772F14}"/>
              </a:ext>
            </a:extLst>
          </p:cNvPr>
          <p:cNvCxnSpPr>
            <a:cxnSpLocks/>
          </p:cNvCxnSpPr>
          <p:nvPr/>
        </p:nvCxnSpPr>
        <p:spPr>
          <a:xfrm>
            <a:off x="4982598" y="5100348"/>
            <a:ext cx="285433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3B14497-B574-A4DB-8739-975B044340C4}"/>
              </a:ext>
            </a:extLst>
          </p:cNvPr>
          <p:cNvSpPr txBox="1"/>
          <p:nvPr/>
        </p:nvSpPr>
        <p:spPr>
          <a:xfrm>
            <a:off x="5611493" y="4755512"/>
            <a:ext cx="1563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E04D6CC-1CFD-71D5-4DA8-AF71D73EE98F}"/>
                  </a:ext>
                </a:extLst>
              </p:cNvPr>
              <p:cNvSpPr txBox="1"/>
              <p:nvPr/>
            </p:nvSpPr>
            <p:spPr>
              <a:xfrm>
                <a:off x="1647670" y="4653902"/>
                <a:ext cx="1264060" cy="369332"/>
              </a:xfrm>
              <a:prstGeom prst="rect">
                <a:avLst/>
              </a:prstGeom>
              <a:ln>
                <a:solidFill>
                  <a:srgbClr val="BA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7F84D0-8D07-1055-006A-AEC3CD0C9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7670" y="4653902"/>
                <a:ext cx="1264060" cy="369332"/>
              </a:xfrm>
              <a:prstGeom prst="rect">
                <a:avLst/>
              </a:prstGeom>
              <a:blipFill>
                <a:blip r:embed="rId14"/>
                <a:stretch>
                  <a:fillRect b="-3125"/>
                </a:stretch>
              </a:blipFill>
              <a:ln>
                <a:solidFill>
                  <a:srgbClr val="BA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0B2433-ACAA-C834-069E-5818C385C3EB}"/>
              </a:ext>
            </a:extLst>
          </p:cNvPr>
          <p:cNvCxnSpPr>
            <a:cxnSpLocks/>
          </p:cNvCxnSpPr>
          <p:nvPr/>
        </p:nvCxnSpPr>
        <p:spPr>
          <a:xfrm flipH="1">
            <a:off x="4144157" y="2726639"/>
            <a:ext cx="15086" cy="3540153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D2105C1-BFD5-8A4E-2A24-DCC2A6B281EB}"/>
              </a:ext>
            </a:extLst>
          </p:cNvPr>
          <p:cNvCxnSpPr>
            <a:cxnSpLocks/>
          </p:cNvCxnSpPr>
          <p:nvPr/>
        </p:nvCxnSpPr>
        <p:spPr>
          <a:xfrm>
            <a:off x="3059839" y="2923332"/>
            <a:ext cx="1099404" cy="168999"/>
          </a:xfrm>
          <a:prstGeom prst="line">
            <a:avLst/>
          </a:prstGeom>
          <a:ln>
            <a:solidFill>
              <a:srgbClr val="1B578D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39609E7-5138-BA4C-BF8A-B44E0D92EE67}"/>
              </a:ext>
            </a:extLst>
          </p:cNvPr>
          <p:cNvCxnSpPr>
            <a:cxnSpLocks/>
          </p:cNvCxnSpPr>
          <p:nvPr/>
        </p:nvCxnSpPr>
        <p:spPr>
          <a:xfrm>
            <a:off x="3090231" y="5517608"/>
            <a:ext cx="1075507" cy="15515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7B47FB0-3E16-5F91-ADE0-740BF44AB793}"/>
              </a:ext>
            </a:extLst>
          </p:cNvPr>
          <p:cNvCxnSpPr/>
          <p:nvPr/>
        </p:nvCxnSpPr>
        <p:spPr>
          <a:xfrm>
            <a:off x="9558395" y="5430277"/>
            <a:ext cx="6204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C8FAA52-AFDF-533C-5634-74E4345A2313}"/>
              </a:ext>
            </a:extLst>
          </p:cNvPr>
          <p:cNvSpPr txBox="1"/>
          <p:nvPr/>
        </p:nvSpPr>
        <p:spPr>
          <a:xfrm>
            <a:off x="10296922" y="5168667"/>
            <a:ext cx="889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BBN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64805E0-84FB-0F93-9637-9863477F373B}"/>
                  </a:ext>
                </a:extLst>
              </p:cNvPr>
              <p:cNvSpPr txBox="1"/>
              <p:nvPr/>
            </p:nvSpPr>
            <p:spPr>
              <a:xfrm>
                <a:off x="3243682" y="2638537"/>
                <a:ext cx="70852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FFC2E3B-BCEF-241D-D1D3-417F2461D2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682" y="2638537"/>
                <a:ext cx="708527" cy="307777"/>
              </a:xfrm>
              <a:prstGeom prst="rect">
                <a:avLst/>
              </a:prstGeom>
              <a:blipFill>
                <a:blip r:embed="rId15"/>
                <a:stretch>
                  <a:fillRect l="-5263" r="-1754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12C4585-8723-77CA-1D28-1864D8C1FD71}"/>
                  </a:ext>
                </a:extLst>
              </p:cNvPr>
              <p:cNvSpPr txBox="1"/>
              <p:nvPr/>
            </p:nvSpPr>
            <p:spPr>
              <a:xfrm>
                <a:off x="4225902" y="2638537"/>
                <a:ext cx="70852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F0AD6D2-CB6E-5C6D-77DD-6268D229A7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5902" y="2638537"/>
                <a:ext cx="708527" cy="307777"/>
              </a:xfrm>
              <a:prstGeom prst="rect">
                <a:avLst/>
              </a:prstGeom>
              <a:blipFill>
                <a:blip r:embed="rId16"/>
                <a:stretch>
                  <a:fillRect l="-5263" r="-3509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B579F925-35E0-0F30-CE80-CA9728B5C872}"/>
              </a:ext>
            </a:extLst>
          </p:cNvPr>
          <p:cNvSpPr txBox="1"/>
          <p:nvPr/>
        </p:nvSpPr>
        <p:spPr>
          <a:xfrm>
            <a:off x="3334892" y="5187026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8526514-FB32-DF4E-4685-F33784CBC8B6}"/>
                  </a:ext>
                </a:extLst>
              </p:cNvPr>
              <p:cNvSpPr txBox="1"/>
              <p:nvPr/>
            </p:nvSpPr>
            <p:spPr>
              <a:xfrm>
                <a:off x="5609488" y="5442376"/>
                <a:ext cx="1651927" cy="56541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nad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152F0CD-EB6D-EB05-AD7F-11C4211AF6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488" y="5442376"/>
                <a:ext cx="1651927" cy="565411"/>
              </a:xfrm>
              <a:prstGeom prst="rect">
                <a:avLst/>
              </a:prstGeom>
              <a:blipFill>
                <a:blip r:embed="rId18"/>
                <a:stretch>
                  <a:fillRect l="-4545" t="-2128" r="-758"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92FC20F-3EF5-FAA4-2EF9-FEA194A87934}"/>
                  </a:ext>
                </a:extLst>
              </p:cNvPr>
              <p:cNvSpPr txBox="1"/>
              <p:nvPr/>
            </p:nvSpPr>
            <p:spPr>
              <a:xfrm>
                <a:off x="1705546" y="5597950"/>
                <a:ext cx="1011367" cy="5244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𝛿𝜎</m:t>
                      </m:r>
                      <m:r>
                        <a:rPr lang="en-US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smtClean="0">
                                  <a:solidFill>
                                    <a:srgbClr val="BA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BA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BA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solidFill>
                                        <a:srgbClr val="BA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BA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solidFill>
                                    <a:srgbClr val="BA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D8E501A-9E04-84BA-20E3-D8144390D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5546" y="5597950"/>
                <a:ext cx="1011367" cy="524439"/>
              </a:xfrm>
              <a:prstGeom prst="rect">
                <a:avLst/>
              </a:prstGeom>
              <a:blipFill>
                <a:blip r:embed="rId19"/>
                <a:stretch>
                  <a:fillRect l="-6173" t="-2381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4FBE0DC-67FD-A59F-DDDE-2DF5DFC67CC8}"/>
                  </a:ext>
                </a:extLst>
              </p:cNvPr>
              <p:cNvSpPr txBox="1"/>
              <p:nvPr/>
            </p:nvSpPr>
            <p:spPr>
              <a:xfrm>
                <a:off x="9271231" y="1938895"/>
                <a:ext cx="249433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dirty="0">
                    <a:solidFill>
                      <a:srgbClr val="1B578D"/>
                    </a:solidFill>
                  </a:rPr>
                  <a:t>(or its decay products)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96A5990-C5D5-A844-FF16-ADCC52A0BB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231" y="1938895"/>
                <a:ext cx="2494337" cy="369332"/>
              </a:xfrm>
              <a:prstGeom prst="rect">
                <a:avLst/>
              </a:prstGeom>
              <a:blipFill>
                <a:blip r:embed="rId20"/>
                <a:stretch>
                  <a:fillRect l="-5584" r="-5076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CCD8FBBE-48DA-04B2-F63F-D66F64FBB126}"/>
              </a:ext>
            </a:extLst>
          </p:cNvPr>
          <p:cNvSpPr txBox="1"/>
          <p:nvPr/>
        </p:nvSpPr>
        <p:spPr>
          <a:xfrm>
            <a:off x="9471488" y="2305882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BA0000"/>
                </a:solidFill>
              </a:rPr>
              <a:t>(or its decay products)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C24D33E-4A9F-76D5-23DC-BC333124B0EB}"/>
              </a:ext>
            </a:extLst>
          </p:cNvPr>
          <p:cNvCxnSpPr>
            <a:cxnSpLocks/>
          </p:cNvCxnSpPr>
          <p:nvPr/>
        </p:nvCxnSpPr>
        <p:spPr>
          <a:xfrm>
            <a:off x="8329555" y="1860550"/>
            <a:ext cx="3511514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F22CD07-37DE-0C84-5E12-01F31696B8F2}"/>
              </a:ext>
            </a:extLst>
          </p:cNvPr>
          <p:cNvCxnSpPr>
            <a:cxnSpLocks/>
          </p:cNvCxnSpPr>
          <p:nvPr/>
        </p:nvCxnSpPr>
        <p:spPr>
          <a:xfrm>
            <a:off x="8329555" y="1904215"/>
            <a:ext cx="0" cy="88821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4DAEEC3-9259-0855-48F7-E87B467B298C}"/>
              </a:ext>
            </a:extLst>
          </p:cNvPr>
          <p:cNvCxnSpPr>
            <a:cxnSpLocks/>
          </p:cNvCxnSpPr>
          <p:nvPr/>
        </p:nvCxnSpPr>
        <p:spPr>
          <a:xfrm>
            <a:off x="8558559" y="2168068"/>
            <a:ext cx="594293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ECFAC58-6BA3-A6BC-84F7-57F731F8DEB7}"/>
              </a:ext>
            </a:extLst>
          </p:cNvPr>
          <p:cNvCxnSpPr>
            <a:cxnSpLocks/>
          </p:cNvCxnSpPr>
          <p:nvPr/>
        </p:nvCxnSpPr>
        <p:spPr>
          <a:xfrm>
            <a:off x="8329555" y="2792425"/>
            <a:ext cx="3582845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8B319C3-7AA0-DA53-1E51-C49D0C86B3BF}"/>
              </a:ext>
            </a:extLst>
          </p:cNvPr>
          <p:cNvCxnSpPr>
            <a:cxnSpLocks/>
          </p:cNvCxnSpPr>
          <p:nvPr/>
        </p:nvCxnSpPr>
        <p:spPr>
          <a:xfrm>
            <a:off x="11904549" y="1860550"/>
            <a:ext cx="0" cy="88821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E95F65C-9C02-159B-2017-ABA77D820D57}"/>
              </a:ext>
            </a:extLst>
          </p:cNvPr>
          <p:cNvCxnSpPr>
            <a:cxnSpLocks/>
          </p:cNvCxnSpPr>
          <p:nvPr/>
        </p:nvCxnSpPr>
        <p:spPr>
          <a:xfrm>
            <a:off x="2972813" y="2348319"/>
            <a:ext cx="496329" cy="283694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D2DDE96-9241-A2A0-364B-CE05BB46D657}"/>
              </a:ext>
            </a:extLst>
          </p:cNvPr>
          <p:cNvCxnSpPr>
            <a:cxnSpLocks/>
          </p:cNvCxnSpPr>
          <p:nvPr/>
        </p:nvCxnSpPr>
        <p:spPr>
          <a:xfrm>
            <a:off x="1775263" y="2331461"/>
            <a:ext cx="1693879" cy="2855564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5B7F5B2-6D66-1819-CB41-80700BB5282E}"/>
                  </a:ext>
                </a:extLst>
              </p:cNvPr>
              <p:cNvSpPr txBox="1"/>
              <p:nvPr/>
            </p:nvSpPr>
            <p:spPr>
              <a:xfrm>
                <a:off x="4605743" y="2087657"/>
                <a:ext cx="2464201" cy="400110"/>
              </a:xfrm>
              <a:prstGeom prst="rect">
                <a:avLst/>
              </a:prstGeom>
              <a:ln>
                <a:solidFill>
                  <a:srgbClr val="BA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rgbClr val="BA0000"/>
                    </a:solidFill>
                  </a:rPr>
                  <a:t> oscillates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BA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BA000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B4F66B9-F987-4A79-273B-E0555617C1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743" y="2087657"/>
                <a:ext cx="2464201" cy="400110"/>
              </a:xfrm>
              <a:prstGeom prst="rect">
                <a:avLst/>
              </a:prstGeom>
              <a:blipFill>
                <a:blip r:embed="rId21"/>
                <a:stretch>
                  <a:fillRect t="-2941" b="-26471"/>
                </a:stretch>
              </a:blipFill>
              <a:ln>
                <a:solidFill>
                  <a:srgbClr val="BA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Curved Connector 47">
            <a:extLst>
              <a:ext uri="{FF2B5EF4-FFF2-40B4-BE49-F238E27FC236}">
                <a16:creationId xmlns:a16="http://schemas.microsoft.com/office/drawing/2014/main" id="{C38F9C4E-5584-D304-19EC-AF213F3BAEF5}"/>
              </a:ext>
            </a:extLst>
          </p:cNvPr>
          <p:cNvCxnSpPr>
            <a:cxnSpLocks/>
          </p:cNvCxnSpPr>
          <p:nvPr/>
        </p:nvCxnSpPr>
        <p:spPr>
          <a:xfrm rot="5400000">
            <a:off x="4435407" y="3088598"/>
            <a:ext cx="1723278" cy="62889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3DE11A4-2565-946D-3345-AFDB37A33C7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797390" y="1350374"/>
            <a:ext cx="1152654" cy="956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1917D562-27B2-1BBF-5F74-AA3E21B1A531}"/>
              </a:ext>
            </a:extLst>
          </p:cNvPr>
          <p:cNvSpPr/>
          <p:nvPr/>
        </p:nvSpPr>
        <p:spPr>
          <a:xfrm>
            <a:off x="2041917" y="1580714"/>
            <a:ext cx="135226" cy="1344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39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6492C-E607-F0C9-969A-5E3897A00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12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Evolution of Spectral Index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1C41C9-8D21-E9EF-94E1-003B598ACE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164"/>
          <a:stretch>
            <a:fillRect/>
          </a:stretch>
        </p:blipFill>
        <p:spPr>
          <a:xfrm>
            <a:off x="3551223" y="2380492"/>
            <a:ext cx="5089553" cy="42534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47D4329-F94D-EA8A-EA65-97F1514D6717}"/>
                  </a:ext>
                </a:extLst>
              </p:cNvPr>
              <p:cNvSpPr txBox="1"/>
              <p:nvPr/>
            </p:nvSpPr>
            <p:spPr>
              <a:xfrm>
                <a:off x="4558861" y="1646868"/>
                <a:ext cx="307427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47D4329-F94D-EA8A-EA65-97F1514D6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861" y="1646868"/>
                <a:ext cx="3074276" cy="492443"/>
              </a:xfrm>
              <a:prstGeom prst="rect">
                <a:avLst/>
              </a:prstGeom>
              <a:blipFill>
                <a:blip r:embed="rId3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3026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E76B7-D3EE-1554-3482-2D6A8B4AC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5BE04-A16B-BE03-F2D7-EDC9606BB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Inflation</a:t>
            </a: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4A99FA59-B16F-4B30-E479-3E30D27C25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11593"/>
          <a:stretch>
            <a:fillRect/>
          </a:stretch>
        </p:blipFill>
        <p:spPr>
          <a:xfrm>
            <a:off x="188739" y="2338223"/>
            <a:ext cx="5104513" cy="3164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E75B6F-6464-123E-72D8-4352A2674F24}"/>
              </a:ext>
            </a:extLst>
          </p:cNvPr>
          <p:cNvSpPr txBox="1"/>
          <p:nvPr/>
        </p:nvSpPr>
        <p:spPr>
          <a:xfrm>
            <a:off x="9989708" y="6590476"/>
            <a:ext cx="2240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credit: Baumann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DDC97A9-3BFA-C893-ED26-2492842A614F}"/>
              </a:ext>
            </a:extLst>
          </p:cNvPr>
          <p:cNvCxnSpPr>
            <a:cxnSpLocks/>
          </p:cNvCxnSpPr>
          <p:nvPr/>
        </p:nvCxnSpPr>
        <p:spPr>
          <a:xfrm flipV="1">
            <a:off x="5766377" y="2565374"/>
            <a:ext cx="0" cy="2710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6D66D5-267B-A388-5043-B997579BBF74}"/>
              </a:ext>
            </a:extLst>
          </p:cNvPr>
          <p:cNvCxnSpPr>
            <a:cxnSpLocks/>
          </p:cNvCxnSpPr>
          <p:nvPr/>
        </p:nvCxnSpPr>
        <p:spPr>
          <a:xfrm>
            <a:off x="5766377" y="5276071"/>
            <a:ext cx="59070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5374DFF-DD3A-36DE-D8E5-9B4B3161FBB6}"/>
                  </a:ext>
                </a:extLst>
              </p:cNvPr>
              <p:cNvSpPr txBox="1"/>
              <p:nvPr/>
            </p:nvSpPr>
            <p:spPr>
              <a:xfrm>
                <a:off x="10949202" y="5399845"/>
                <a:ext cx="80919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5374DFF-DD3A-36DE-D8E5-9B4B3161FB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9202" y="5399845"/>
                <a:ext cx="809196" cy="430887"/>
              </a:xfrm>
              <a:prstGeom prst="rect">
                <a:avLst/>
              </a:prstGeom>
              <a:blipFill>
                <a:blip r:embed="rId4"/>
                <a:stretch>
                  <a:fillRect l="-15625" t="-2941" r="-4688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9F1B1C8-AAD5-3152-510B-B780F7431D0A}"/>
              </a:ext>
            </a:extLst>
          </p:cNvPr>
          <p:cNvCxnSpPr>
            <a:cxnSpLocks/>
          </p:cNvCxnSpPr>
          <p:nvPr/>
        </p:nvCxnSpPr>
        <p:spPr>
          <a:xfrm>
            <a:off x="5766377" y="4643252"/>
            <a:ext cx="2788187" cy="0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EF2C4AD-D556-070A-2F5F-CBC61F41CFC3}"/>
              </a:ext>
            </a:extLst>
          </p:cNvPr>
          <p:cNvCxnSpPr>
            <a:cxnSpLocks/>
          </p:cNvCxnSpPr>
          <p:nvPr/>
        </p:nvCxnSpPr>
        <p:spPr>
          <a:xfrm flipV="1">
            <a:off x="8554564" y="3329407"/>
            <a:ext cx="1274662" cy="1313845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60988C1-301B-5089-D6FA-D73AD70D0E68}"/>
              </a:ext>
            </a:extLst>
          </p:cNvPr>
          <p:cNvCxnSpPr>
            <a:cxnSpLocks/>
          </p:cNvCxnSpPr>
          <p:nvPr/>
        </p:nvCxnSpPr>
        <p:spPr>
          <a:xfrm flipV="1">
            <a:off x="9829226" y="2492280"/>
            <a:ext cx="1385411" cy="846971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C6DA34A-45C7-40DB-900E-3DD60E236267}"/>
              </a:ext>
            </a:extLst>
          </p:cNvPr>
          <p:cNvCxnSpPr>
            <a:cxnSpLocks/>
          </p:cNvCxnSpPr>
          <p:nvPr/>
        </p:nvCxnSpPr>
        <p:spPr>
          <a:xfrm flipV="1">
            <a:off x="5813353" y="2668370"/>
            <a:ext cx="5482421" cy="21265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E522DDE-914B-DDE2-5130-CE1540F4226F}"/>
              </a:ext>
            </a:extLst>
          </p:cNvPr>
          <p:cNvCxnSpPr>
            <a:cxnSpLocks/>
          </p:cNvCxnSpPr>
          <p:nvPr/>
        </p:nvCxnSpPr>
        <p:spPr>
          <a:xfrm flipV="1">
            <a:off x="6425624" y="3088451"/>
            <a:ext cx="4799325" cy="18041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077A085-A853-BFDA-5A75-89B4714DF630}"/>
              </a:ext>
            </a:extLst>
          </p:cNvPr>
          <p:cNvCxnSpPr>
            <a:cxnSpLocks/>
          </p:cNvCxnSpPr>
          <p:nvPr/>
        </p:nvCxnSpPr>
        <p:spPr>
          <a:xfrm flipV="1">
            <a:off x="7126302" y="3445730"/>
            <a:ext cx="4196223" cy="15305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A509A07-3B8D-766F-A59E-E4379820A422}"/>
              </a:ext>
            </a:extLst>
          </p:cNvPr>
          <p:cNvCxnSpPr>
            <a:cxnSpLocks/>
          </p:cNvCxnSpPr>
          <p:nvPr/>
        </p:nvCxnSpPr>
        <p:spPr>
          <a:xfrm>
            <a:off x="8554564" y="2565374"/>
            <a:ext cx="0" cy="2710697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CD5DF3B-9BD8-A416-8ADE-E23B9E9823E0}"/>
              </a:ext>
            </a:extLst>
          </p:cNvPr>
          <p:cNvCxnSpPr>
            <a:cxnSpLocks/>
          </p:cNvCxnSpPr>
          <p:nvPr/>
        </p:nvCxnSpPr>
        <p:spPr>
          <a:xfrm>
            <a:off x="9829226" y="2565374"/>
            <a:ext cx="0" cy="2710697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DB49D618-21FA-F2A0-3213-EF8EB50BD186}"/>
              </a:ext>
            </a:extLst>
          </p:cNvPr>
          <p:cNvSpPr txBox="1"/>
          <p:nvPr/>
        </p:nvSpPr>
        <p:spPr>
          <a:xfrm>
            <a:off x="6511525" y="4928080"/>
            <a:ext cx="127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13249FC-EEB0-5628-69F7-A87B2BE6A6DB}"/>
              </a:ext>
            </a:extLst>
          </p:cNvPr>
          <p:cNvSpPr txBox="1"/>
          <p:nvPr/>
        </p:nvSpPr>
        <p:spPr>
          <a:xfrm>
            <a:off x="8946482" y="4929757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RD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C0D53C3-0FEA-9F77-24FD-CE5A858F5E4F}"/>
              </a:ext>
            </a:extLst>
          </p:cNvPr>
          <p:cNvSpPr txBox="1"/>
          <p:nvPr/>
        </p:nvSpPr>
        <p:spPr>
          <a:xfrm>
            <a:off x="10453858" y="4928080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F04A0EA-44DF-2A9F-7CD7-066DBC617A29}"/>
              </a:ext>
            </a:extLst>
          </p:cNvPr>
          <p:cNvSpPr txBox="1"/>
          <p:nvPr/>
        </p:nvSpPr>
        <p:spPr>
          <a:xfrm>
            <a:off x="10087861" y="2097574"/>
            <a:ext cx="178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BA0000"/>
                </a:solidFill>
              </a:rPr>
              <a:t>Hubble horizon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7C546D5-4F58-06C8-87D3-E8231F8CE655}"/>
                  </a:ext>
                </a:extLst>
              </p:cNvPr>
              <p:cNvSpPr txBox="1"/>
              <p:nvPr/>
            </p:nvSpPr>
            <p:spPr>
              <a:xfrm>
                <a:off x="8825286" y="4373606"/>
                <a:ext cx="525721" cy="283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7C546D5-4F58-06C8-87D3-E8231F8CE6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5286" y="4373606"/>
                <a:ext cx="525721" cy="283219"/>
              </a:xfrm>
              <a:prstGeom prst="rect">
                <a:avLst/>
              </a:prstGeom>
              <a:blipFill>
                <a:blip r:embed="rId5"/>
                <a:stretch>
                  <a:fillRect l="-9524" t="-4348" r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0291E85-FA1C-760C-5250-47571DAB7D1E}"/>
                  </a:ext>
                </a:extLst>
              </p:cNvPr>
              <p:cNvSpPr txBox="1"/>
              <p:nvPr/>
            </p:nvSpPr>
            <p:spPr>
              <a:xfrm>
                <a:off x="10087861" y="2560576"/>
                <a:ext cx="710066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0291E85-FA1C-760C-5250-47571DAB7D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7861" y="2560576"/>
                <a:ext cx="710066" cy="287323"/>
              </a:xfrm>
              <a:prstGeom prst="rect">
                <a:avLst/>
              </a:prstGeom>
              <a:blipFill>
                <a:blip r:embed="rId6"/>
                <a:stretch>
                  <a:fillRect l="-5263" t="-8333" r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2B38DF83-E82D-5F27-68DA-2AE551470570}"/>
                  </a:ext>
                </a:extLst>
              </p:cNvPr>
              <p:cNvSpPr txBox="1"/>
              <p:nvPr/>
            </p:nvSpPr>
            <p:spPr>
              <a:xfrm>
                <a:off x="5851471" y="4036249"/>
                <a:ext cx="1210781" cy="2518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sz="1600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1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𝐜𝐨𝐧𝐬𝐭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00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2B38DF83-E82D-5F27-68DA-2AE551470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471" y="4036249"/>
                <a:ext cx="1210781" cy="251800"/>
              </a:xfrm>
              <a:prstGeom prst="rect">
                <a:avLst/>
              </a:prstGeom>
              <a:blipFill>
                <a:blip r:embed="rId7"/>
                <a:stretch>
                  <a:fillRect l="-4124" t="-476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9C28764-FAF4-C86D-599F-F4F953CE8E2B}"/>
                  </a:ext>
                </a:extLst>
              </p:cNvPr>
              <p:cNvSpPr txBox="1"/>
              <p:nvPr/>
            </p:nvSpPr>
            <p:spPr>
              <a:xfrm rot="20334124">
                <a:off x="8675238" y="3126682"/>
                <a:ext cx="1014637" cy="3024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  <m:t>𝐩𝐡𝐲𝐬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1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en-US" b="1" i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9C28764-FAF4-C86D-599F-F4F953CE8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34124">
                <a:off x="8675238" y="3126682"/>
                <a:ext cx="1014637" cy="302455"/>
              </a:xfrm>
              <a:prstGeom prst="rect">
                <a:avLst/>
              </a:prstGeom>
              <a:blipFill>
                <a:blip r:embed="rId8"/>
                <a:stretch>
                  <a:fillRect l="-3571" r="-1190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8125A1E-C53B-8AFB-39D8-85BF362A24D9}"/>
                  </a:ext>
                </a:extLst>
              </p:cNvPr>
              <p:cNvSpPr txBox="1"/>
              <p:nvPr/>
            </p:nvSpPr>
            <p:spPr>
              <a:xfrm rot="16200000">
                <a:off x="4328055" y="3766834"/>
                <a:ext cx="223817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(Physical scales)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8125A1E-C53B-8AFB-39D8-85BF362A24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28055" y="3766834"/>
                <a:ext cx="2238177" cy="307777"/>
              </a:xfrm>
              <a:prstGeom prst="rect">
                <a:avLst/>
              </a:prstGeom>
              <a:blipFill>
                <a:blip r:embed="rId10"/>
                <a:stretch>
                  <a:fillRect l="-19231" t="-5650" r="-50000" b="-5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32F2EDD-A9D3-50A5-A1CB-99997A84970D}"/>
                  </a:ext>
                </a:extLst>
              </p:cNvPr>
              <p:cNvSpPr txBox="1"/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 long enough period of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exponential expansion </a:t>
                </a:r>
                <a:r>
                  <a:rPr lang="en-US" sz="2000" dirty="0">
                    <a:latin typeface="Century Gothic" panose="020B0502020202020204" pitchFamily="34" charset="0"/>
                  </a:rPr>
                  <a:t>in the early universe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Provides a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origin </a:t>
                </a:r>
                <a:r>
                  <a:rPr lang="en-US" sz="2000" dirty="0">
                    <a:latin typeface="Century Gothic" panose="020B0502020202020204" pitchFamily="34" charset="0"/>
                  </a:rPr>
                  <a:t>for the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cosmological perturbations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Achieved using a scalar field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“inflaton”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</a:rPr>
                  <a:t>which is slowly rolling down its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32F2EDD-A9D3-50A5-A1CB-99997A849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blipFill>
                <a:blip r:embed="rId11"/>
                <a:stretch>
                  <a:fillRect l="-487" t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EEEED9B-1C5E-E7E9-D76B-FAAD25220781}"/>
                  </a:ext>
                </a:extLst>
              </p:cNvPr>
              <p:cNvSpPr txBox="1"/>
              <p:nvPr/>
            </p:nvSpPr>
            <p:spPr>
              <a:xfrm>
                <a:off x="5996002" y="4589526"/>
                <a:ext cx="6147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EEEED9B-1C5E-E7E9-D76B-FAAD25220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002" y="4589526"/>
                <a:ext cx="614777" cy="338554"/>
              </a:xfrm>
              <a:prstGeom prst="rect">
                <a:avLst/>
              </a:prstGeom>
              <a:blipFill>
                <a:blip r:embed="rId12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9B8FAE-3B93-1C30-79FC-3CD79E45A76A}"/>
                  </a:ext>
                </a:extLst>
              </p:cNvPr>
              <p:cNvSpPr txBox="1"/>
              <p:nvPr/>
            </p:nvSpPr>
            <p:spPr>
              <a:xfrm>
                <a:off x="7841711" y="4632891"/>
                <a:ext cx="6147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9B8FAE-3B93-1C30-79FC-3CD79E45A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1711" y="4632891"/>
                <a:ext cx="614777" cy="338554"/>
              </a:xfrm>
              <a:prstGeom prst="rect">
                <a:avLst/>
              </a:prstGeom>
              <a:blipFill>
                <a:blip r:embed="rId13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BBA46F-313C-61C5-2C59-28F4AAFC913E}"/>
                  </a:ext>
                </a:extLst>
              </p:cNvPr>
              <p:cNvSpPr txBox="1"/>
              <p:nvPr/>
            </p:nvSpPr>
            <p:spPr>
              <a:xfrm>
                <a:off x="6939857" y="4599875"/>
                <a:ext cx="6147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BBA46F-313C-61C5-2C59-28F4AAFC9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857" y="4599875"/>
                <a:ext cx="614777" cy="338554"/>
              </a:xfrm>
              <a:prstGeom prst="rect">
                <a:avLst/>
              </a:prstGeom>
              <a:blipFill>
                <a:blip r:embed="rId14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6043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D501C37-6071-75D4-261C-7F5AD81813C5}"/>
                  </a:ext>
                </a:extLst>
              </p:cNvPr>
              <p:cNvSpPr txBox="1"/>
              <p:nvPr/>
            </p:nvSpPr>
            <p:spPr>
              <a:xfrm>
                <a:off x="1252869" y="3035384"/>
                <a:ext cx="9686261" cy="16882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64</m:t>
                          </m:r>
                          <m:sSup>
                            <m:sSup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sSup>
                                <m:sSupPr>
                                  <m:ctrlP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log</m:t>
                          </m:r>
                          <m:d>
                            <m:d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  <m:sSup>
                                    <m:sSupPr>
                                      <m:ctrlPr>
                                        <a:rPr lang="en-US" sz="24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sz="24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 </m:t>
                      </m:r>
                      <m:f>
                        <m:f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64</m:t>
                          </m:r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</m:e>
                        <m:sup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log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D501C37-6071-75D4-261C-7F5AD81813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869" y="3035384"/>
                <a:ext cx="9686261" cy="16882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B269DC1-4906-009F-08C8-0374FF6986E9}"/>
                  </a:ext>
                </a:extLst>
              </p:cNvPr>
              <p:cNvSpPr txBox="1"/>
              <p:nvPr/>
            </p:nvSpPr>
            <p:spPr>
              <a:xfrm>
                <a:off x="3515421" y="2441122"/>
                <a:ext cx="5161156" cy="5162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(0)</m:t>
                          </m:r>
                        </m:sup>
                      </m:sSup>
                      <m:d>
                        <m:d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Sup>
                        <m:sSub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(1)</m:t>
                          </m:r>
                        </m:sup>
                      </m:sSubSup>
                      <m:d>
                        <m:d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sub>
                        <m:sup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(1)</m:t>
                          </m:r>
                        </m:sup>
                      </m:sSubSup>
                      <m:d>
                        <m:d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B269DC1-4906-009F-08C8-0374FF698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421" y="2441122"/>
                <a:ext cx="5161156" cy="516232"/>
              </a:xfrm>
              <a:prstGeom prst="rect">
                <a:avLst/>
              </a:prstGeom>
              <a:blipFill>
                <a:blip r:embed="rId3"/>
                <a:stretch>
                  <a:fillRect l="-735" t="-2439" b="-2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2260BC-5E7B-A7C9-5D51-50E5873D1AC6}"/>
                  </a:ext>
                </a:extLst>
              </p:cNvPr>
              <p:cNvSpPr txBox="1"/>
              <p:nvPr/>
            </p:nvSpPr>
            <p:spPr>
              <a:xfrm>
                <a:off x="1031360" y="4932222"/>
                <a:ext cx="7418826" cy="1641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also acquires Hubble-induced mass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2400" i="1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0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US" sz="2400" b="0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  <a:ea typeface="Cambria Math" panose="02040503050406030204" pitchFamily="18" charset="0"/>
                  </a:rPr>
                  <a:t>Phenomenologically we require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 smtClean="0">
                        <a:solidFill>
                          <a:srgbClr val="1B578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sz="2400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Using </a:t>
                </a:r>
                <a:r>
                  <a:rPr lang="en-US" sz="2400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supersymmetry</a:t>
                </a:r>
                <a:r>
                  <a:rPr lang="en-US" sz="2400" dirty="0">
                    <a:latin typeface="Century Gothic" panose="020B0502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sub>
                    </m:sSub>
                    <m:r>
                      <a:rPr lang="en-US" sz="2400" b="1" i="1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𝝍</m:t>
                        </m:r>
                      </m:sub>
                    </m:sSub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sz="2400" b="1" i="1">
                        <a:solidFill>
                          <a:srgbClr val="1B578D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1" i="1">
                            <a:solidFill>
                              <a:srgbClr val="1B578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e>
                    </m:rad>
                  </m:oMath>
                </a14:m>
                <a:endParaRPr lang="en-US" sz="24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2260BC-5E7B-A7C9-5D51-50E5873D1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360" y="4932222"/>
                <a:ext cx="7418826" cy="1641411"/>
              </a:xfrm>
              <a:prstGeom prst="rect">
                <a:avLst/>
              </a:prstGeom>
              <a:blipFill>
                <a:blip r:embed="rId4"/>
                <a:stretch>
                  <a:fillRect l="-1197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CEDFD9-CCC6-4515-E8AA-D357D248BF6B}"/>
                  </a:ext>
                </a:extLst>
              </p:cNvPr>
              <p:cNvSpPr txBox="1"/>
              <p:nvPr/>
            </p:nvSpPr>
            <p:spPr>
              <a:xfrm>
                <a:off x="2939288" y="1336233"/>
                <a:ext cx="6313422" cy="81541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⊃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CEDFD9-CCC6-4515-E8AA-D357D248B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288" y="1336233"/>
                <a:ext cx="6313422" cy="815416"/>
              </a:xfrm>
              <a:prstGeom prst="rect">
                <a:avLst/>
              </a:prstGeom>
              <a:blipFill>
                <a:blip r:embed="rId5"/>
                <a:stretch>
                  <a:fillRect l="-800" b="-119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AAF7DCD-06F7-67EE-1CF0-5F709F6B7BED}"/>
                  </a:ext>
                </a:extLst>
              </p:cNvPr>
              <p:cNvSpPr txBox="1"/>
              <p:nvPr/>
            </p:nvSpPr>
            <p:spPr>
              <a:xfrm>
                <a:off x="8947392" y="4932222"/>
                <a:ext cx="2935291" cy="409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sz="2400" b="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 dirty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en-US" sz="2400" i="1" dirty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i="1" dirty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AAF7DCD-06F7-67EE-1CF0-5F709F6B7B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7392" y="4932222"/>
                <a:ext cx="2935291" cy="409471"/>
              </a:xfrm>
              <a:prstGeom prst="rect">
                <a:avLst/>
              </a:prstGeom>
              <a:blipFill>
                <a:blip r:embed="rId6"/>
                <a:stretch>
                  <a:fillRect l="-862" r="-431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Arrow 5">
            <a:extLst>
              <a:ext uri="{FF2B5EF4-FFF2-40B4-BE49-F238E27FC236}">
                <a16:creationId xmlns:a16="http://schemas.microsoft.com/office/drawing/2014/main" id="{41632884-417D-0904-FAD9-04BC002AD250}"/>
              </a:ext>
            </a:extLst>
          </p:cNvPr>
          <p:cNvSpPr/>
          <p:nvPr/>
        </p:nvSpPr>
        <p:spPr>
          <a:xfrm>
            <a:off x="8418192" y="5055447"/>
            <a:ext cx="421671" cy="2047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AE648918-AE95-28EC-7D05-6604E034B814}"/>
              </a:ext>
            </a:extLst>
          </p:cNvPr>
          <p:cNvSpPr/>
          <p:nvPr/>
        </p:nvSpPr>
        <p:spPr>
          <a:xfrm>
            <a:off x="6095999" y="5866018"/>
            <a:ext cx="421671" cy="2047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6D00D8C-7E9F-D873-0ABB-742EFD66927A}"/>
              </a:ext>
            </a:extLst>
          </p:cNvPr>
          <p:cNvSpPr txBox="1">
            <a:spLocks/>
          </p:cNvSpPr>
          <p:nvPr/>
        </p:nvSpPr>
        <p:spPr>
          <a:xfrm>
            <a:off x="838200" y="212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latin typeface="Century Gothic" panose="020B0502020202020204" pitchFamily="34" charset="0"/>
              </a:rPr>
              <a:t>Coleman-Weinberg Potential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7AF8BD1-BB24-D3EA-AFCD-36277DCCC713}"/>
              </a:ext>
            </a:extLst>
          </p:cNvPr>
          <p:cNvSpPr/>
          <p:nvPr/>
        </p:nvSpPr>
        <p:spPr>
          <a:xfrm>
            <a:off x="4323193" y="3035384"/>
            <a:ext cx="6313422" cy="801321"/>
          </a:xfrm>
          <a:prstGeom prst="roundRect">
            <a:avLst/>
          </a:prstGeom>
          <a:solidFill>
            <a:srgbClr val="1B578D">
              <a:alpha val="5074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AF37F69-BB24-3829-2CF4-3F1FF4CDFAC2}"/>
              </a:ext>
            </a:extLst>
          </p:cNvPr>
          <p:cNvSpPr/>
          <p:nvPr/>
        </p:nvSpPr>
        <p:spPr>
          <a:xfrm>
            <a:off x="3966505" y="3879525"/>
            <a:ext cx="4258988" cy="875819"/>
          </a:xfrm>
          <a:prstGeom prst="roundRect">
            <a:avLst/>
          </a:prstGeom>
          <a:solidFill>
            <a:srgbClr val="FF0000">
              <a:alpha val="5074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BE235F-39C2-FAF3-DCDD-6CC6D26A2F81}"/>
              </a:ext>
            </a:extLst>
          </p:cNvPr>
          <p:cNvSpPr txBox="1"/>
          <p:nvPr/>
        </p:nvSpPr>
        <p:spPr>
          <a:xfrm>
            <a:off x="10636615" y="3160046"/>
            <a:ext cx="1054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1B578D"/>
                </a:solidFill>
              </a:rPr>
              <a:t>scalar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AC2FA5-CE98-0F36-C63E-4499E10FCC2C}"/>
              </a:ext>
            </a:extLst>
          </p:cNvPr>
          <p:cNvSpPr txBox="1"/>
          <p:nvPr/>
        </p:nvSpPr>
        <p:spPr>
          <a:xfrm>
            <a:off x="8724948" y="2400037"/>
            <a:ext cx="1280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</a:rPr>
              <a:t>fermion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E9940D0-330F-8EAB-0DEE-4CC35956E624}"/>
              </a:ext>
            </a:extLst>
          </p:cNvPr>
          <p:cNvSpPr/>
          <p:nvPr/>
        </p:nvSpPr>
        <p:spPr>
          <a:xfrm>
            <a:off x="6233261" y="2400037"/>
            <a:ext cx="1054134" cy="603670"/>
          </a:xfrm>
          <a:prstGeom prst="roundRect">
            <a:avLst/>
          </a:prstGeom>
          <a:solidFill>
            <a:srgbClr val="1B578D">
              <a:alpha val="5074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13B4211-3E94-0FC8-E3F8-616886E14FE6}"/>
              </a:ext>
            </a:extLst>
          </p:cNvPr>
          <p:cNvSpPr/>
          <p:nvPr/>
        </p:nvSpPr>
        <p:spPr>
          <a:xfrm>
            <a:off x="7610627" y="2400037"/>
            <a:ext cx="1054134" cy="603670"/>
          </a:xfrm>
          <a:prstGeom prst="roundRect">
            <a:avLst/>
          </a:prstGeom>
          <a:solidFill>
            <a:srgbClr val="FF0000">
              <a:alpha val="5074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2592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0B22E-ACAD-4632-1A01-D3FCE8205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8EABF-1B2A-9512-A57F-0BE132306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39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Coleman-Weinberg Potential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74E188-4D7C-2BB0-AFD7-72A34A3726E0}"/>
              </a:ext>
            </a:extLst>
          </p:cNvPr>
          <p:cNvSpPr txBox="1"/>
          <p:nvPr/>
        </p:nvSpPr>
        <p:spPr>
          <a:xfrm>
            <a:off x="683420" y="1463076"/>
            <a:ext cx="8587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entury Gothic" panose="020B0502020202020204" pitchFamily="34" charset="0"/>
              </a:rPr>
              <a:t>The two quartic terms cancel </a:t>
            </a:r>
            <a:r>
              <a:rPr lang="en-US" sz="2400" dirty="0">
                <a:solidFill>
                  <a:srgbClr val="1B578D"/>
                </a:solidFill>
                <a:latin typeface="Century Gothic" panose="020B0502020202020204" pitchFamily="34" charset="0"/>
              </a:rPr>
              <a:t>(using supersymmetry)</a:t>
            </a:r>
            <a:r>
              <a:rPr lang="en-US" sz="2400" dirty="0">
                <a:latin typeface="Century Gothic" panose="020B0502020202020204" pitchFamily="34" charset="0"/>
              </a:rPr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31A2A9-1126-73D3-5A38-DEEE9F5EE760}"/>
                  </a:ext>
                </a:extLst>
              </p:cNvPr>
              <p:cNvSpPr txBox="1"/>
              <p:nvPr/>
            </p:nvSpPr>
            <p:spPr>
              <a:xfrm>
                <a:off x="683420" y="2460029"/>
                <a:ext cx="11180334" cy="8373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64</m:t>
                          </m:r>
                          <m:sSup>
                            <m:sSup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sSup>
                                <m:sSupPr>
                                  <m:ctrlP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log</m:t>
                          </m:r>
                          <m:d>
                            <m:d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  <m:sSup>
                                    <m:sSupPr>
                                      <m:ctrlPr>
                                        <a:rPr lang="en-US" sz="24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sz="24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 </m:t>
                      </m:r>
                      <m:f>
                        <m:fPr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64</m:t>
                          </m:r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log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  <m:sSup>
                                    <m:sSup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31A2A9-1126-73D3-5A38-DEEE9F5EE7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20" y="2460029"/>
                <a:ext cx="11180334" cy="837345"/>
              </a:xfrm>
              <a:prstGeom prst="rect">
                <a:avLst/>
              </a:prstGeom>
              <a:blipFill>
                <a:blip r:embed="rId2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1B57411-A0AF-1219-ADC7-4F772726C6E6}"/>
                  </a:ext>
                </a:extLst>
              </p:cNvPr>
              <p:cNvSpPr txBox="1"/>
              <p:nvPr/>
            </p:nvSpPr>
            <p:spPr>
              <a:xfrm>
                <a:off x="2799387" y="3948411"/>
                <a:ext cx="6066151" cy="70378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𝑐𝐻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  <m:d>
                            <m:d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den>
                              </m:f>
                            </m:e>
                          </m:d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1B57411-A0AF-1219-ADC7-4F772726C6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9387" y="3948411"/>
                <a:ext cx="6066151" cy="703782"/>
              </a:xfrm>
              <a:prstGeom prst="rect">
                <a:avLst/>
              </a:prstGeom>
              <a:blipFill>
                <a:blip r:embed="rId3"/>
                <a:stretch>
                  <a:fillRect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B41EDB4-DA8D-0431-ADD7-F517BFFE189A}"/>
              </a:ext>
            </a:extLst>
          </p:cNvPr>
          <p:cNvSpPr/>
          <p:nvPr/>
        </p:nvSpPr>
        <p:spPr>
          <a:xfrm>
            <a:off x="3513896" y="2478040"/>
            <a:ext cx="5102288" cy="801321"/>
          </a:xfrm>
          <a:prstGeom prst="roundRect">
            <a:avLst/>
          </a:prstGeom>
          <a:solidFill>
            <a:srgbClr val="1B578D">
              <a:alpha val="5074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A28FEC5-4B09-AF36-8497-BF51E419440D}"/>
              </a:ext>
            </a:extLst>
          </p:cNvPr>
          <p:cNvSpPr/>
          <p:nvPr/>
        </p:nvSpPr>
        <p:spPr>
          <a:xfrm>
            <a:off x="8612546" y="2470348"/>
            <a:ext cx="3247570" cy="801321"/>
          </a:xfrm>
          <a:prstGeom prst="roundRect">
            <a:avLst/>
          </a:prstGeom>
          <a:solidFill>
            <a:srgbClr val="FF0000">
              <a:alpha val="5074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A9EB9C-1AF2-9276-23CA-E924439F4C0B}"/>
              </a:ext>
            </a:extLst>
          </p:cNvPr>
          <p:cNvSpPr txBox="1"/>
          <p:nvPr/>
        </p:nvSpPr>
        <p:spPr>
          <a:xfrm>
            <a:off x="5305396" y="2041015"/>
            <a:ext cx="1054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1B578D"/>
                </a:solidFill>
              </a:rPr>
              <a:t>scalar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A01D1-DBEC-8AE2-C0B1-B376D9541AC9}"/>
              </a:ext>
            </a:extLst>
          </p:cNvPr>
          <p:cNvSpPr txBox="1"/>
          <p:nvPr/>
        </p:nvSpPr>
        <p:spPr>
          <a:xfrm>
            <a:off x="9596187" y="2003523"/>
            <a:ext cx="1280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</a:rPr>
              <a:t>fermion</a:t>
            </a:r>
          </a:p>
        </p:txBody>
      </p:sp>
    </p:spTree>
    <p:extLst>
      <p:ext uri="{BB962C8B-B14F-4D97-AF65-F5344CB8AC3E}">
        <p14:creationId xmlns:p14="http://schemas.microsoft.com/office/powerpoint/2010/main" val="39300484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D95A1D0-90A5-EFA7-DAF8-0EA13E26E078}"/>
                  </a:ext>
                </a:extLst>
              </p:cNvPr>
              <p:cNvSpPr txBox="1"/>
              <p:nvPr/>
            </p:nvSpPr>
            <p:spPr>
              <a:xfrm>
                <a:off x="981137" y="4112652"/>
                <a:ext cx="10229723" cy="8856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𝑁𝐿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9+16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end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end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D95A1D0-90A5-EFA7-DAF8-0EA13E26E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137" y="4112652"/>
                <a:ext cx="10229723" cy="885627"/>
              </a:xfrm>
              <a:prstGeom prst="rect">
                <a:avLst/>
              </a:prstGeom>
              <a:blipFill>
                <a:blip r:embed="rId2"/>
                <a:stretch>
                  <a:fillRect l="-620"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A351238-33B7-1AAC-D889-7EE440CD2ACC}"/>
                  </a:ext>
                </a:extLst>
              </p:cNvPr>
              <p:cNvSpPr txBox="1"/>
              <p:nvPr/>
            </p:nvSpPr>
            <p:spPr>
              <a:xfrm>
                <a:off x="2114329" y="5550354"/>
                <a:ext cx="6714402" cy="71128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NL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local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−1+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A351238-33B7-1AAC-D889-7EE440CD2A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4329" y="5550354"/>
                <a:ext cx="6714402" cy="711285"/>
              </a:xfrm>
              <a:prstGeom prst="rect">
                <a:avLst/>
              </a:prstGeom>
              <a:blipFill>
                <a:blip r:embed="rId3"/>
                <a:stretch>
                  <a:fillRect l="-1132" t="-1724"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2B6DC2-D63D-F237-53D0-7175CB5E044E}"/>
                  </a:ext>
                </a:extLst>
              </p:cNvPr>
              <p:cNvSpPr txBox="1"/>
              <p:nvPr/>
            </p:nvSpPr>
            <p:spPr>
              <a:xfrm>
                <a:off x="2738797" y="1808236"/>
                <a:ext cx="6714402" cy="79611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𝑏𝑁</m:t>
                                  </m:r>
                                </m:e>
                              </m:d>
                              <m:func>
                                <m:func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func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2B6DC2-D63D-F237-53D0-7175CB5E0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797" y="1808236"/>
                <a:ext cx="6714402" cy="796115"/>
              </a:xfrm>
              <a:prstGeom prst="rect">
                <a:avLst/>
              </a:prstGeom>
              <a:blipFill>
                <a:blip r:embed="rId4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B83E29-31D8-4444-42E7-C79662918E55}"/>
                  </a:ext>
                </a:extLst>
              </p:cNvPr>
              <p:cNvSpPr txBox="1"/>
              <p:nvPr/>
            </p:nvSpPr>
            <p:spPr>
              <a:xfrm>
                <a:off x="4478055" y="3007099"/>
                <a:ext cx="3235886" cy="69384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B83E29-31D8-4444-42E7-C79662918E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8055" y="3007099"/>
                <a:ext cx="3235886" cy="693844"/>
              </a:xfrm>
              <a:prstGeom prst="rect">
                <a:avLst/>
              </a:prstGeom>
              <a:blipFill>
                <a:blip r:embed="rId5"/>
                <a:stretch>
                  <a:fillRect l="-778" b="-12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4A8E82-D626-5F99-125F-80E8766E22AD}"/>
                  </a:ext>
                </a:extLst>
              </p:cNvPr>
              <p:cNvSpPr txBox="1"/>
              <p:nvPr/>
            </p:nvSpPr>
            <p:spPr>
              <a:xfrm>
                <a:off x="9034598" y="5550354"/>
                <a:ext cx="3031022" cy="494494"/>
              </a:xfrm>
              <a:prstGeom prst="rect">
                <a:avLst/>
              </a:prstGeom>
              <a:ln>
                <a:solidFill>
                  <a:srgbClr val="BA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NL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local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=−0.9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10.2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4A8E82-D626-5F99-125F-80E8766E22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4598" y="5550354"/>
                <a:ext cx="3031022" cy="494494"/>
              </a:xfrm>
              <a:prstGeom prst="rect">
                <a:avLst/>
              </a:prstGeom>
              <a:blipFill>
                <a:blip r:embed="rId7"/>
                <a:stretch>
                  <a:fillRect b="-9524"/>
                </a:stretch>
              </a:blipFill>
              <a:ln>
                <a:solidFill>
                  <a:srgbClr val="BA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1FF19BA6-5064-1E0E-2466-B874DD6C6F52}"/>
              </a:ext>
            </a:extLst>
          </p:cNvPr>
          <p:cNvSpPr txBox="1"/>
          <p:nvPr/>
        </p:nvSpPr>
        <p:spPr>
          <a:xfrm>
            <a:off x="10031377" y="5088689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Planck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390D10-E596-B773-0ACA-D9FB678AD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10" y="186709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Century Gothic" panose="020B0502020202020204" pitchFamily="34" charset="0"/>
              </a:rPr>
              <a:t>Non-Gaussianity, Spectral Index, and Running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350620-4F17-9046-3A3D-F6DA3647D34F}"/>
              </a:ext>
            </a:extLst>
          </p:cNvPr>
          <p:cNvSpPr txBox="1"/>
          <p:nvPr/>
        </p:nvSpPr>
        <p:spPr>
          <a:xfrm>
            <a:off x="9113310" y="1160961"/>
            <a:ext cx="2018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 normalized spectator field value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39C8808-1A19-B3EF-88BF-5014F9A9F900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8522295" y="1622626"/>
            <a:ext cx="591015" cy="461665"/>
          </a:xfrm>
          <a:prstGeom prst="straightConnector1">
            <a:avLst/>
          </a:prstGeom>
          <a:ln>
            <a:solidFill>
              <a:srgbClr val="BA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4048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C5419-FDEB-3DA0-3DFE-4362BD408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2F69C-DB5C-79E1-AB4E-89176AF2D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Inflation</a:t>
            </a: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B1A8324F-08CD-88DB-399D-D28C5E2051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11593"/>
          <a:stretch>
            <a:fillRect/>
          </a:stretch>
        </p:blipFill>
        <p:spPr>
          <a:xfrm>
            <a:off x="188739" y="2338223"/>
            <a:ext cx="5104513" cy="3164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709706-204A-2C19-C2DB-084A2EA42CA8}"/>
              </a:ext>
            </a:extLst>
          </p:cNvPr>
          <p:cNvSpPr txBox="1"/>
          <p:nvPr/>
        </p:nvSpPr>
        <p:spPr>
          <a:xfrm>
            <a:off x="9989708" y="6590476"/>
            <a:ext cx="2240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credit: Baumann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D00BE2D-3B5E-F738-DD24-993A318D10F5}"/>
              </a:ext>
            </a:extLst>
          </p:cNvPr>
          <p:cNvCxnSpPr>
            <a:cxnSpLocks/>
          </p:cNvCxnSpPr>
          <p:nvPr/>
        </p:nvCxnSpPr>
        <p:spPr>
          <a:xfrm flipV="1">
            <a:off x="5766377" y="2565374"/>
            <a:ext cx="0" cy="2710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220EC7A-FDA5-35C6-2DAF-DD33FDDBE170}"/>
              </a:ext>
            </a:extLst>
          </p:cNvPr>
          <p:cNvCxnSpPr>
            <a:cxnSpLocks/>
          </p:cNvCxnSpPr>
          <p:nvPr/>
        </p:nvCxnSpPr>
        <p:spPr>
          <a:xfrm>
            <a:off x="5766377" y="5276071"/>
            <a:ext cx="59070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C7AE23F-447C-C90A-EAD0-729766055029}"/>
                  </a:ext>
                </a:extLst>
              </p:cNvPr>
              <p:cNvSpPr txBox="1"/>
              <p:nvPr/>
            </p:nvSpPr>
            <p:spPr>
              <a:xfrm>
                <a:off x="10949202" y="5399845"/>
                <a:ext cx="80919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C644341-10D1-EF24-E365-64D9B21ADF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9202" y="5399845"/>
                <a:ext cx="809196" cy="430887"/>
              </a:xfrm>
              <a:prstGeom prst="rect">
                <a:avLst/>
              </a:prstGeom>
              <a:blipFill>
                <a:blip r:embed="rId4"/>
                <a:stretch>
                  <a:fillRect l="-15625" t="-2941" r="-4688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A3874C5-0171-C112-C69F-D555314092E3}"/>
              </a:ext>
            </a:extLst>
          </p:cNvPr>
          <p:cNvCxnSpPr>
            <a:cxnSpLocks/>
          </p:cNvCxnSpPr>
          <p:nvPr/>
        </p:nvCxnSpPr>
        <p:spPr>
          <a:xfrm>
            <a:off x="5766377" y="4643252"/>
            <a:ext cx="2788187" cy="0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81EB97-ABFA-C1F5-D939-132A5A428055}"/>
              </a:ext>
            </a:extLst>
          </p:cNvPr>
          <p:cNvCxnSpPr>
            <a:cxnSpLocks/>
          </p:cNvCxnSpPr>
          <p:nvPr/>
        </p:nvCxnSpPr>
        <p:spPr>
          <a:xfrm flipV="1">
            <a:off x="8554564" y="3329407"/>
            <a:ext cx="1274662" cy="1313845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2CECCA1-DDAA-F03B-1364-159CC893ADAE}"/>
              </a:ext>
            </a:extLst>
          </p:cNvPr>
          <p:cNvCxnSpPr>
            <a:cxnSpLocks/>
          </p:cNvCxnSpPr>
          <p:nvPr/>
        </p:nvCxnSpPr>
        <p:spPr>
          <a:xfrm flipV="1">
            <a:off x="9829226" y="2492280"/>
            <a:ext cx="1385411" cy="846971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10766DD-22D1-E909-DC69-06CA2C55B00C}"/>
              </a:ext>
            </a:extLst>
          </p:cNvPr>
          <p:cNvCxnSpPr>
            <a:cxnSpLocks/>
          </p:cNvCxnSpPr>
          <p:nvPr/>
        </p:nvCxnSpPr>
        <p:spPr>
          <a:xfrm flipV="1">
            <a:off x="5813353" y="2668370"/>
            <a:ext cx="5482421" cy="21265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C657420-1FA1-D64F-2B09-02F133D8BC6A}"/>
              </a:ext>
            </a:extLst>
          </p:cNvPr>
          <p:cNvCxnSpPr>
            <a:cxnSpLocks/>
          </p:cNvCxnSpPr>
          <p:nvPr/>
        </p:nvCxnSpPr>
        <p:spPr>
          <a:xfrm flipV="1">
            <a:off x="6425624" y="3088451"/>
            <a:ext cx="4799325" cy="18041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0CDA4BB-AE1D-5A75-7DFD-4DA9A7F584DC}"/>
              </a:ext>
            </a:extLst>
          </p:cNvPr>
          <p:cNvCxnSpPr>
            <a:cxnSpLocks/>
          </p:cNvCxnSpPr>
          <p:nvPr/>
        </p:nvCxnSpPr>
        <p:spPr>
          <a:xfrm>
            <a:off x="8554564" y="2565374"/>
            <a:ext cx="0" cy="2710697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56F7371-94ED-488D-795A-5CDF3E864884}"/>
              </a:ext>
            </a:extLst>
          </p:cNvPr>
          <p:cNvCxnSpPr>
            <a:cxnSpLocks/>
          </p:cNvCxnSpPr>
          <p:nvPr/>
        </p:nvCxnSpPr>
        <p:spPr>
          <a:xfrm>
            <a:off x="9829226" y="2565374"/>
            <a:ext cx="0" cy="2710697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D9D8E102-A175-A7AE-6FEC-1C3A8B4B21DE}"/>
              </a:ext>
            </a:extLst>
          </p:cNvPr>
          <p:cNvSpPr txBox="1"/>
          <p:nvPr/>
        </p:nvSpPr>
        <p:spPr>
          <a:xfrm>
            <a:off x="6511525" y="4928080"/>
            <a:ext cx="127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0A6D74F-D7C1-7100-B57A-3BE5989EF8F3}"/>
              </a:ext>
            </a:extLst>
          </p:cNvPr>
          <p:cNvSpPr txBox="1"/>
          <p:nvPr/>
        </p:nvSpPr>
        <p:spPr>
          <a:xfrm>
            <a:off x="8946482" y="4929757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RD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6C2E32E-CB34-F5FD-F223-AD3746C9D21C}"/>
              </a:ext>
            </a:extLst>
          </p:cNvPr>
          <p:cNvSpPr txBox="1"/>
          <p:nvPr/>
        </p:nvSpPr>
        <p:spPr>
          <a:xfrm>
            <a:off x="10453858" y="4928080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C856CA3-77E6-55AA-876B-08BFFEF74937}"/>
              </a:ext>
            </a:extLst>
          </p:cNvPr>
          <p:cNvSpPr txBox="1"/>
          <p:nvPr/>
        </p:nvSpPr>
        <p:spPr>
          <a:xfrm>
            <a:off x="10087861" y="2097574"/>
            <a:ext cx="178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BA0000"/>
                </a:solidFill>
              </a:rPr>
              <a:t>Hubble horizon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05B36B5-9843-89A1-E2F3-0E9206ECBF9E}"/>
                  </a:ext>
                </a:extLst>
              </p:cNvPr>
              <p:cNvSpPr txBox="1"/>
              <p:nvPr/>
            </p:nvSpPr>
            <p:spPr>
              <a:xfrm>
                <a:off x="8825286" y="4373606"/>
                <a:ext cx="525721" cy="283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38B344F5-6D99-F9DD-96B8-B1D02EB182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5286" y="4373606"/>
                <a:ext cx="525721" cy="283219"/>
              </a:xfrm>
              <a:prstGeom prst="rect">
                <a:avLst/>
              </a:prstGeom>
              <a:blipFill>
                <a:blip r:embed="rId5"/>
                <a:stretch>
                  <a:fillRect l="-9524" t="-4348" r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21DFEA99-F2B9-1D30-B51D-FB9FF55C5BF3}"/>
                  </a:ext>
                </a:extLst>
              </p:cNvPr>
              <p:cNvSpPr txBox="1"/>
              <p:nvPr/>
            </p:nvSpPr>
            <p:spPr>
              <a:xfrm>
                <a:off x="10087861" y="2560576"/>
                <a:ext cx="710066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0AB654D-3E1C-ACF4-6ECA-D5FC91A6D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7861" y="2560576"/>
                <a:ext cx="710066" cy="287323"/>
              </a:xfrm>
              <a:prstGeom prst="rect">
                <a:avLst/>
              </a:prstGeom>
              <a:blipFill>
                <a:blip r:embed="rId6"/>
                <a:stretch>
                  <a:fillRect l="-5263" t="-8333" r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203D25C-B3DD-8977-D889-BF0FC8998B64}"/>
                  </a:ext>
                </a:extLst>
              </p:cNvPr>
              <p:cNvSpPr txBox="1"/>
              <p:nvPr/>
            </p:nvSpPr>
            <p:spPr>
              <a:xfrm>
                <a:off x="5851471" y="4036249"/>
                <a:ext cx="1210781" cy="2518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sz="1600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1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𝐜𝐨𝐧𝐬𝐭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00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290EB75-6DDD-DAF6-2738-2588869EF6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471" y="4036249"/>
                <a:ext cx="1210781" cy="251800"/>
              </a:xfrm>
              <a:prstGeom prst="rect">
                <a:avLst/>
              </a:prstGeom>
              <a:blipFill>
                <a:blip r:embed="rId7"/>
                <a:stretch>
                  <a:fillRect l="-4124" t="-476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3E8CBFC-BFCF-8840-3357-8EE10D8D9528}"/>
                  </a:ext>
                </a:extLst>
              </p:cNvPr>
              <p:cNvSpPr txBox="1"/>
              <p:nvPr/>
            </p:nvSpPr>
            <p:spPr>
              <a:xfrm rot="20334124">
                <a:off x="8675238" y="3126682"/>
                <a:ext cx="1014637" cy="3024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  <m:t>𝐩𝐡𝐲𝐬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1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en-US" b="1" i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F4B29749-B8A7-F3CB-81A5-FFED9838DF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34124">
                <a:off x="8675238" y="3126682"/>
                <a:ext cx="1014637" cy="302455"/>
              </a:xfrm>
              <a:prstGeom prst="rect">
                <a:avLst/>
              </a:prstGeom>
              <a:blipFill>
                <a:blip r:embed="rId8"/>
                <a:stretch>
                  <a:fillRect l="-3571" r="-1190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98ABBB16-4ECB-7A43-E86B-33C8ABBE31CB}"/>
                  </a:ext>
                </a:extLst>
              </p:cNvPr>
              <p:cNvSpPr txBox="1"/>
              <p:nvPr/>
            </p:nvSpPr>
            <p:spPr>
              <a:xfrm>
                <a:off x="1529323" y="5716122"/>
                <a:ext cx="78226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𝛿𝜙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84A6F646-293F-A8E6-B9F7-59C84176B8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9323" y="5716122"/>
                <a:ext cx="782265" cy="523220"/>
              </a:xfrm>
              <a:prstGeom prst="rect">
                <a:avLst/>
              </a:prstGeom>
              <a:blipFill>
                <a:blip r:embed="rId9"/>
                <a:stretch>
                  <a:fillRect l="-4839" r="-6452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Box 87">
            <a:extLst>
              <a:ext uri="{FF2B5EF4-FFF2-40B4-BE49-F238E27FC236}">
                <a16:creationId xmlns:a16="http://schemas.microsoft.com/office/drawing/2014/main" id="{91E6A6D9-2CB3-0CED-2BAA-FDAE31F3EDD0}"/>
              </a:ext>
            </a:extLst>
          </p:cNvPr>
          <p:cNvSpPr txBox="1"/>
          <p:nvPr/>
        </p:nvSpPr>
        <p:spPr>
          <a:xfrm>
            <a:off x="1089729" y="6128695"/>
            <a:ext cx="1475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1B578D"/>
                </a:solidFill>
              </a:rPr>
              <a:t>Vacuum fluctuations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F63901D-4977-C9B9-FDA0-6704F28C2540}"/>
              </a:ext>
            </a:extLst>
          </p:cNvPr>
          <p:cNvCxnSpPr>
            <a:cxnSpLocks/>
          </p:cNvCxnSpPr>
          <p:nvPr/>
        </p:nvCxnSpPr>
        <p:spPr>
          <a:xfrm flipV="1">
            <a:off x="2295798" y="6019552"/>
            <a:ext cx="690589" cy="66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CAFA6B2C-B175-BF79-1BDF-8C562DD0A3A1}"/>
                  </a:ext>
                </a:extLst>
              </p:cNvPr>
              <p:cNvSpPr txBox="1"/>
              <p:nvPr/>
            </p:nvSpPr>
            <p:spPr>
              <a:xfrm>
                <a:off x="3203728" y="5722608"/>
                <a:ext cx="6791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779C8BA9-FE2F-086B-0A1C-0F836B44E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728" y="5722608"/>
                <a:ext cx="679160" cy="523220"/>
              </a:xfrm>
              <a:prstGeom prst="rect">
                <a:avLst/>
              </a:prstGeom>
              <a:blipFill>
                <a:blip r:embed="rId10"/>
                <a:stretch>
                  <a:fillRect r="-7407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TextBox 90">
            <a:extLst>
              <a:ext uri="{FF2B5EF4-FFF2-40B4-BE49-F238E27FC236}">
                <a16:creationId xmlns:a16="http://schemas.microsoft.com/office/drawing/2014/main" id="{D9D6901D-DA05-B7CD-41BF-72AF78BF2E43}"/>
              </a:ext>
            </a:extLst>
          </p:cNvPr>
          <p:cNvSpPr txBox="1"/>
          <p:nvPr/>
        </p:nvSpPr>
        <p:spPr>
          <a:xfrm>
            <a:off x="2719774" y="6157576"/>
            <a:ext cx="1647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1B578D"/>
                </a:solidFill>
              </a:rPr>
              <a:t>Induced local time delay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BCE612A7-C191-C720-3ED3-E99DB9903EB4}"/>
              </a:ext>
            </a:extLst>
          </p:cNvPr>
          <p:cNvCxnSpPr>
            <a:cxnSpLocks/>
          </p:cNvCxnSpPr>
          <p:nvPr/>
        </p:nvCxnSpPr>
        <p:spPr>
          <a:xfrm>
            <a:off x="4170156" y="5977732"/>
            <a:ext cx="666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92A0F8CB-7D45-EE97-9493-6F617479E395}"/>
                  </a:ext>
                </a:extLst>
              </p:cNvPr>
              <p:cNvSpPr txBox="1"/>
              <p:nvPr/>
            </p:nvSpPr>
            <p:spPr>
              <a:xfrm flipH="1">
                <a:off x="5251097" y="5735220"/>
                <a:ext cx="53129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3F3BA32-BE7C-4BCB-3A0B-6CB7B44FA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251097" y="5735220"/>
                <a:ext cx="531297" cy="430887"/>
              </a:xfrm>
              <a:prstGeom prst="rect">
                <a:avLst/>
              </a:prstGeom>
              <a:blipFill>
                <a:blip r:embed="rId11"/>
                <a:stretch>
                  <a:fillRect b="-3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Box 93">
            <a:extLst>
              <a:ext uri="{FF2B5EF4-FFF2-40B4-BE49-F238E27FC236}">
                <a16:creationId xmlns:a16="http://schemas.microsoft.com/office/drawing/2014/main" id="{39AA2766-71AA-10F8-6BDF-3AFB377DB17E}"/>
              </a:ext>
            </a:extLst>
          </p:cNvPr>
          <p:cNvSpPr txBox="1"/>
          <p:nvPr/>
        </p:nvSpPr>
        <p:spPr>
          <a:xfrm>
            <a:off x="4720550" y="6147264"/>
            <a:ext cx="1581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1B578D"/>
                </a:solidFill>
              </a:rPr>
              <a:t>Curvature perturbation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95F8A77-D066-0154-E463-5F6539995E27}"/>
              </a:ext>
            </a:extLst>
          </p:cNvPr>
          <p:cNvCxnSpPr>
            <a:cxnSpLocks/>
          </p:cNvCxnSpPr>
          <p:nvPr/>
        </p:nvCxnSpPr>
        <p:spPr>
          <a:xfrm>
            <a:off x="6106359" y="5990887"/>
            <a:ext cx="666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81D367B-0512-4CBF-33C5-B5177EB38037}"/>
                  </a:ext>
                </a:extLst>
              </p:cNvPr>
              <p:cNvSpPr txBox="1"/>
              <p:nvPr/>
            </p:nvSpPr>
            <p:spPr>
              <a:xfrm>
                <a:off x="7143729" y="5732556"/>
                <a:ext cx="35586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B2DB315-BD71-54BE-1076-D6A8150FD0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729" y="5732556"/>
                <a:ext cx="355867" cy="430887"/>
              </a:xfrm>
              <a:prstGeom prst="rect">
                <a:avLst/>
              </a:prstGeom>
              <a:blipFill>
                <a:blip r:embed="rId12"/>
                <a:stretch>
                  <a:fillRect l="-24138" r="-24138"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>
            <a:extLst>
              <a:ext uri="{FF2B5EF4-FFF2-40B4-BE49-F238E27FC236}">
                <a16:creationId xmlns:a16="http://schemas.microsoft.com/office/drawing/2014/main" id="{50076FAC-5EF2-1DFA-789C-5C7DDA14FCD8}"/>
              </a:ext>
            </a:extLst>
          </p:cNvPr>
          <p:cNvSpPr txBox="1"/>
          <p:nvPr/>
        </p:nvSpPr>
        <p:spPr>
          <a:xfrm>
            <a:off x="6647589" y="6128695"/>
            <a:ext cx="134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1B578D"/>
                </a:solidFill>
              </a:rPr>
              <a:t>Gravitational potential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A1F5364C-45A3-2B75-1129-1BDF6BC70DF6}"/>
              </a:ext>
            </a:extLst>
          </p:cNvPr>
          <p:cNvCxnSpPr>
            <a:cxnSpLocks/>
          </p:cNvCxnSpPr>
          <p:nvPr/>
        </p:nvCxnSpPr>
        <p:spPr>
          <a:xfrm flipV="1">
            <a:off x="7964219" y="5947999"/>
            <a:ext cx="690589" cy="66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1B286793-7151-5C26-A2AD-B60B80353F44}"/>
                  </a:ext>
                </a:extLst>
              </p:cNvPr>
              <p:cNvSpPr txBox="1"/>
              <p:nvPr/>
            </p:nvSpPr>
            <p:spPr>
              <a:xfrm>
                <a:off x="8976454" y="5714451"/>
                <a:ext cx="28014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4C34671F-D259-D5E0-4280-3BAC0F1949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454" y="5714451"/>
                <a:ext cx="280141" cy="430887"/>
              </a:xfrm>
              <a:prstGeom prst="rect">
                <a:avLst/>
              </a:prstGeom>
              <a:blipFill>
                <a:blip r:embed="rId13"/>
                <a:stretch>
                  <a:fillRect l="-36364" r="-27273"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TextBox 99">
            <a:extLst>
              <a:ext uri="{FF2B5EF4-FFF2-40B4-BE49-F238E27FC236}">
                <a16:creationId xmlns:a16="http://schemas.microsoft.com/office/drawing/2014/main" id="{6BDB754E-DBAD-C485-5FE1-4E2C39A57CB0}"/>
              </a:ext>
            </a:extLst>
          </p:cNvPr>
          <p:cNvSpPr txBox="1"/>
          <p:nvPr/>
        </p:nvSpPr>
        <p:spPr>
          <a:xfrm>
            <a:off x="8325636" y="6094914"/>
            <a:ext cx="1581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1B578D"/>
                </a:solidFill>
              </a:rPr>
              <a:t>Density perturbation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55898D-FAA5-9702-4603-CA87446FBE61}"/>
                  </a:ext>
                </a:extLst>
              </p:cNvPr>
              <p:cNvSpPr txBox="1"/>
              <p:nvPr/>
            </p:nvSpPr>
            <p:spPr>
              <a:xfrm rot="16200000">
                <a:off x="4328055" y="3766834"/>
                <a:ext cx="223817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(Physical scales)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39ED958-9FDF-FFB2-60CD-3010E0451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28055" y="3766834"/>
                <a:ext cx="2238177" cy="307777"/>
              </a:xfrm>
              <a:prstGeom prst="rect">
                <a:avLst/>
              </a:prstGeom>
              <a:blipFill>
                <a:blip r:embed="rId14"/>
                <a:stretch>
                  <a:fillRect l="-19231" t="-5650" r="-50000" b="-5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FADAFB1-C67F-DA26-B5AD-2513295130CC}"/>
                  </a:ext>
                </a:extLst>
              </p:cNvPr>
              <p:cNvSpPr txBox="1"/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 long enough period of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exponential expansion </a:t>
                </a:r>
                <a:r>
                  <a:rPr lang="en-US" sz="2000" dirty="0">
                    <a:latin typeface="Century Gothic" panose="020B0502020202020204" pitchFamily="34" charset="0"/>
                  </a:rPr>
                  <a:t>in the early universe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Provides a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origin </a:t>
                </a:r>
                <a:r>
                  <a:rPr lang="en-US" sz="2000" dirty="0">
                    <a:latin typeface="Century Gothic" panose="020B0502020202020204" pitchFamily="34" charset="0"/>
                  </a:rPr>
                  <a:t>for the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cosmological perturbations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Achieved using a scalar field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“inflaton”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</a:rPr>
                  <a:t>which is slowly rolling down its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F8513C2-E872-E2FD-07DC-C36C9633CF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blipFill>
                <a:blip r:embed="rId15"/>
                <a:stretch>
                  <a:fillRect l="-487" t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F3B1E1-5878-28F7-6F0E-7F04204C6D0D}"/>
              </a:ext>
            </a:extLst>
          </p:cNvPr>
          <p:cNvCxnSpPr>
            <a:cxnSpLocks/>
          </p:cNvCxnSpPr>
          <p:nvPr/>
        </p:nvCxnSpPr>
        <p:spPr>
          <a:xfrm flipV="1">
            <a:off x="7126302" y="3445730"/>
            <a:ext cx="4196223" cy="15305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55E759-7CB2-30B3-16C2-91F6F33AB456}"/>
                  </a:ext>
                </a:extLst>
              </p:cNvPr>
              <p:cNvSpPr txBox="1"/>
              <p:nvPr/>
            </p:nvSpPr>
            <p:spPr>
              <a:xfrm>
                <a:off x="7841711" y="4632891"/>
                <a:ext cx="6147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25C37B-181D-E9C5-B46E-B78D7A860C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1711" y="4632891"/>
                <a:ext cx="614777" cy="338554"/>
              </a:xfrm>
              <a:prstGeom prst="rect">
                <a:avLst/>
              </a:prstGeom>
              <a:blipFill>
                <a:blip r:embed="rId16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EB30BF3-30E0-3472-82A8-386BC3894596}"/>
                  </a:ext>
                </a:extLst>
              </p:cNvPr>
              <p:cNvSpPr txBox="1"/>
              <p:nvPr/>
            </p:nvSpPr>
            <p:spPr>
              <a:xfrm>
                <a:off x="5996002" y="4589526"/>
                <a:ext cx="6147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4D201C4-AA9B-B592-86BD-E6609668B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002" y="4589526"/>
                <a:ext cx="614777" cy="338554"/>
              </a:xfrm>
              <a:prstGeom prst="rect">
                <a:avLst/>
              </a:prstGeom>
              <a:blipFill>
                <a:blip r:embed="rId17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374518-7924-DF87-643B-02A668CD7D5D}"/>
                  </a:ext>
                </a:extLst>
              </p:cNvPr>
              <p:cNvSpPr txBox="1"/>
              <p:nvPr/>
            </p:nvSpPr>
            <p:spPr>
              <a:xfrm>
                <a:off x="6939857" y="4599875"/>
                <a:ext cx="6147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B31094F-0DEF-2155-EC50-EEA66FBCD2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857" y="4599875"/>
                <a:ext cx="614777" cy="338554"/>
              </a:xfrm>
              <a:prstGeom prst="rect">
                <a:avLst/>
              </a:prstGeom>
              <a:blipFill>
                <a:blip r:embed="rId18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842A83A4-4E9E-592E-795D-601D8760976A}"/>
              </a:ext>
            </a:extLst>
          </p:cNvPr>
          <p:cNvSpPr/>
          <p:nvPr/>
        </p:nvSpPr>
        <p:spPr>
          <a:xfrm>
            <a:off x="6149440" y="4598483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1F7AFB9-C791-7BBC-3C0C-CC63B091FF54}"/>
              </a:ext>
            </a:extLst>
          </p:cNvPr>
          <p:cNvSpPr/>
          <p:nvPr/>
        </p:nvSpPr>
        <p:spPr>
          <a:xfrm>
            <a:off x="7058944" y="4598483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17203F8-96B6-5861-FB9E-EE49393C39D3}"/>
              </a:ext>
            </a:extLst>
          </p:cNvPr>
          <p:cNvSpPr/>
          <p:nvPr/>
        </p:nvSpPr>
        <p:spPr>
          <a:xfrm>
            <a:off x="8002950" y="4598483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6DE7B18-0BFD-29FF-F19E-A5E0DADF9A8F}"/>
                  </a:ext>
                </a:extLst>
              </p:cNvPr>
              <p:cNvSpPr txBox="1"/>
              <p:nvPr/>
            </p:nvSpPr>
            <p:spPr>
              <a:xfrm flipH="1">
                <a:off x="5917147" y="4315907"/>
                <a:ext cx="53129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66B5AD-6E1D-3C21-77F0-2FE834983B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917147" y="4315907"/>
                <a:ext cx="531297" cy="246221"/>
              </a:xfrm>
              <a:prstGeom prst="rect">
                <a:avLst/>
              </a:prstGeom>
              <a:blipFill>
                <a:blip r:embed="rId19"/>
                <a:stretch>
                  <a:fillRect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2878507-4F2C-DBF0-A9DA-62AB8EAC472C}"/>
                  </a:ext>
                </a:extLst>
              </p:cNvPr>
              <p:cNvSpPr txBox="1"/>
              <p:nvPr/>
            </p:nvSpPr>
            <p:spPr>
              <a:xfrm flipH="1">
                <a:off x="6883358" y="4314812"/>
                <a:ext cx="53129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A095269-78CE-AB61-88EA-69FB48A7A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883358" y="4314812"/>
                <a:ext cx="531297" cy="246221"/>
              </a:xfrm>
              <a:prstGeom prst="rect">
                <a:avLst/>
              </a:prstGeom>
              <a:blipFill>
                <a:blip r:embed="rId20"/>
                <a:stretch>
                  <a:fillRect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1440AC8-2F36-2F3A-DB29-58C22DE5B165}"/>
                  </a:ext>
                </a:extLst>
              </p:cNvPr>
              <p:cNvSpPr txBox="1"/>
              <p:nvPr/>
            </p:nvSpPr>
            <p:spPr>
              <a:xfrm flipH="1">
                <a:off x="7835506" y="4314812"/>
                <a:ext cx="53129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5852B8B-DE67-0287-8ED9-2A74AD1E6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835506" y="4314812"/>
                <a:ext cx="531297" cy="246221"/>
              </a:xfrm>
              <a:prstGeom prst="rect">
                <a:avLst/>
              </a:prstGeom>
              <a:blipFill>
                <a:blip r:embed="rId21"/>
                <a:stretch>
                  <a:fillRect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8479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D589E-CF9B-BE32-62DB-0D3A32D7A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1C75BA-E3F6-21D3-EF03-BF4DA412FE0F}"/>
              </a:ext>
            </a:extLst>
          </p:cNvPr>
          <p:cNvCxnSpPr>
            <a:cxnSpLocks/>
          </p:cNvCxnSpPr>
          <p:nvPr/>
        </p:nvCxnSpPr>
        <p:spPr>
          <a:xfrm flipV="1">
            <a:off x="7126302" y="3445730"/>
            <a:ext cx="4196223" cy="15305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3827853-9BFD-10FA-3079-85C48C165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Inflation</a:t>
            </a: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270418D4-FEC2-EB36-93C3-C29ADCBAC9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11593"/>
          <a:stretch>
            <a:fillRect/>
          </a:stretch>
        </p:blipFill>
        <p:spPr>
          <a:xfrm>
            <a:off x="188739" y="2338223"/>
            <a:ext cx="5104513" cy="3164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10F44B-197B-E249-49C8-383DCE27C997}"/>
              </a:ext>
            </a:extLst>
          </p:cNvPr>
          <p:cNvSpPr txBox="1"/>
          <p:nvPr/>
        </p:nvSpPr>
        <p:spPr>
          <a:xfrm>
            <a:off x="9989708" y="6590476"/>
            <a:ext cx="2240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credit: Baumann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0B6EAF-810B-16FA-CDDA-A5EADD7C785A}"/>
              </a:ext>
            </a:extLst>
          </p:cNvPr>
          <p:cNvCxnSpPr>
            <a:cxnSpLocks/>
          </p:cNvCxnSpPr>
          <p:nvPr/>
        </p:nvCxnSpPr>
        <p:spPr>
          <a:xfrm flipV="1">
            <a:off x="5766377" y="2565374"/>
            <a:ext cx="0" cy="2710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F9EF26-0E25-F71F-92D1-3055C535EF6B}"/>
              </a:ext>
            </a:extLst>
          </p:cNvPr>
          <p:cNvCxnSpPr>
            <a:cxnSpLocks/>
          </p:cNvCxnSpPr>
          <p:nvPr/>
        </p:nvCxnSpPr>
        <p:spPr>
          <a:xfrm>
            <a:off x="5766377" y="5276071"/>
            <a:ext cx="59070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2F9BDF7-F03F-DB15-6BF3-5CB7A3B03C56}"/>
                  </a:ext>
                </a:extLst>
              </p:cNvPr>
              <p:cNvSpPr txBox="1"/>
              <p:nvPr/>
            </p:nvSpPr>
            <p:spPr>
              <a:xfrm>
                <a:off x="10949202" y="5399845"/>
                <a:ext cx="80919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2F9BDF7-F03F-DB15-6BF3-5CB7A3B03C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9202" y="5399845"/>
                <a:ext cx="809196" cy="430887"/>
              </a:xfrm>
              <a:prstGeom prst="rect">
                <a:avLst/>
              </a:prstGeom>
              <a:blipFill>
                <a:blip r:embed="rId5"/>
                <a:stretch>
                  <a:fillRect l="-15625" t="-2941" r="-4688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19B1695-0630-AD6A-61EF-3E6C69395A34}"/>
              </a:ext>
            </a:extLst>
          </p:cNvPr>
          <p:cNvCxnSpPr>
            <a:cxnSpLocks/>
          </p:cNvCxnSpPr>
          <p:nvPr/>
        </p:nvCxnSpPr>
        <p:spPr>
          <a:xfrm>
            <a:off x="5766377" y="4643252"/>
            <a:ext cx="2788187" cy="0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F64CEBB-0FC7-2E26-8D23-B9DF66ADE117}"/>
              </a:ext>
            </a:extLst>
          </p:cNvPr>
          <p:cNvCxnSpPr>
            <a:cxnSpLocks/>
          </p:cNvCxnSpPr>
          <p:nvPr/>
        </p:nvCxnSpPr>
        <p:spPr>
          <a:xfrm flipV="1">
            <a:off x="8554564" y="3329407"/>
            <a:ext cx="1274662" cy="1313845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62D9AEE-E720-9DA7-B422-13F9681A74C7}"/>
              </a:ext>
            </a:extLst>
          </p:cNvPr>
          <p:cNvCxnSpPr>
            <a:cxnSpLocks/>
          </p:cNvCxnSpPr>
          <p:nvPr/>
        </p:nvCxnSpPr>
        <p:spPr>
          <a:xfrm flipV="1">
            <a:off x="9829226" y="2492280"/>
            <a:ext cx="1385411" cy="846971"/>
          </a:xfrm>
          <a:prstGeom prst="line">
            <a:avLst/>
          </a:prstGeom>
          <a:ln>
            <a:solidFill>
              <a:srgbClr val="BA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7F4F861-A02D-DADC-8CDF-4B196487868A}"/>
              </a:ext>
            </a:extLst>
          </p:cNvPr>
          <p:cNvCxnSpPr>
            <a:cxnSpLocks/>
          </p:cNvCxnSpPr>
          <p:nvPr/>
        </p:nvCxnSpPr>
        <p:spPr>
          <a:xfrm flipV="1">
            <a:off x="5813353" y="2668370"/>
            <a:ext cx="5482421" cy="21265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79A2A20-7545-C834-5E35-8F85E9F68BE5}"/>
              </a:ext>
            </a:extLst>
          </p:cNvPr>
          <p:cNvCxnSpPr>
            <a:cxnSpLocks/>
          </p:cNvCxnSpPr>
          <p:nvPr/>
        </p:nvCxnSpPr>
        <p:spPr>
          <a:xfrm flipV="1">
            <a:off x="6425624" y="3088451"/>
            <a:ext cx="4799325" cy="18041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40EAFC1-F803-EB1C-1ECA-F3D050197E65}"/>
              </a:ext>
            </a:extLst>
          </p:cNvPr>
          <p:cNvCxnSpPr>
            <a:cxnSpLocks/>
          </p:cNvCxnSpPr>
          <p:nvPr/>
        </p:nvCxnSpPr>
        <p:spPr>
          <a:xfrm>
            <a:off x="8554564" y="2565374"/>
            <a:ext cx="0" cy="2710697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69FEB6F-70CF-387B-F4EE-04525CA26E64}"/>
              </a:ext>
            </a:extLst>
          </p:cNvPr>
          <p:cNvCxnSpPr>
            <a:cxnSpLocks/>
          </p:cNvCxnSpPr>
          <p:nvPr/>
        </p:nvCxnSpPr>
        <p:spPr>
          <a:xfrm>
            <a:off x="9829226" y="2565374"/>
            <a:ext cx="0" cy="2710697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5B6E7C5-D7D5-A97B-5DC6-0009C09C0C33}"/>
              </a:ext>
            </a:extLst>
          </p:cNvPr>
          <p:cNvSpPr txBox="1"/>
          <p:nvPr/>
        </p:nvSpPr>
        <p:spPr>
          <a:xfrm>
            <a:off x="6511525" y="4928080"/>
            <a:ext cx="127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6FE0D22-F353-5D4F-4555-A030687E5F35}"/>
              </a:ext>
            </a:extLst>
          </p:cNvPr>
          <p:cNvSpPr txBox="1"/>
          <p:nvPr/>
        </p:nvSpPr>
        <p:spPr>
          <a:xfrm>
            <a:off x="8946482" y="4929757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RD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97B703B-E93B-8901-7F4E-C86AACD062EE}"/>
              </a:ext>
            </a:extLst>
          </p:cNvPr>
          <p:cNvSpPr txBox="1"/>
          <p:nvPr/>
        </p:nvSpPr>
        <p:spPr>
          <a:xfrm>
            <a:off x="10453858" y="4928080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84A4065-3C22-01E0-CFA6-DC7522D93EB9}"/>
              </a:ext>
            </a:extLst>
          </p:cNvPr>
          <p:cNvSpPr txBox="1"/>
          <p:nvPr/>
        </p:nvSpPr>
        <p:spPr>
          <a:xfrm>
            <a:off x="10087861" y="2097574"/>
            <a:ext cx="178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BA0000"/>
                </a:solidFill>
              </a:rPr>
              <a:t>Hubble horizon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E291B97-EAE6-3E03-03D5-26E363E848C3}"/>
                  </a:ext>
                </a:extLst>
              </p:cNvPr>
              <p:cNvSpPr txBox="1"/>
              <p:nvPr/>
            </p:nvSpPr>
            <p:spPr>
              <a:xfrm>
                <a:off x="8825286" y="4373606"/>
                <a:ext cx="525721" cy="283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E291B97-EAE6-3E03-03D5-26E363E84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5286" y="4373606"/>
                <a:ext cx="525721" cy="283219"/>
              </a:xfrm>
              <a:prstGeom prst="rect">
                <a:avLst/>
              </a:prstGeom>
              <a:blipFill>
                <a:blip r:embed="rId6"/>
                <a:stretch>
                  <a:fillRect l="-9524" t="-4348" r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0C71E19-54F5-B44D-05A8-254E6F6FB4C1}"/>
                  </a:ext>
                </a:extLst>
              </p:cNvPr>
              <p:cNvSpPr txBox="1"/>
              <p:nvPr/>
            </p:nvSpPr>
            <p:spPr>
              <a:xfrm>
                <a:off x="10087861" y="2560576"/>
                <a:ext cx="710066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0C71E19-54F5-B44D-05A8-254E6F6FB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7861" y="2560576"/>
                <a:ext cx="710066" cy="287323"/>
              </a:xfrm>
              <a:prstGeom prst="rect">
                <a:avLst/>
              </a:prstGeom>
              <a:blipFill>
                <a:blip r:embed="rId7"/>
                <a:stretch>
                  <a:fillRect l="-5263" t="-8333" r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6139E53-81CE-1DBA-BA12-2621CEA096FC}"/>
                  </a:ext>
                </a:extLst>
              </p:cNvPr>
              <p:cNvSpPr txBox="1"/>
              <p:nvPr/>
            </p:nvSpPr>
            <p:spPr>
              <a:xfrm>
                <a:off x="5851471" y="4036249"/>
                <a:ext cx="1210781" cy="2518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BA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sz="1600" b="1" i="1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1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𝐜𝐨𝐧𝐬𝐭</m:t>
                      </m:r>
                      <m:r>
                        <a:rPr lang="en-US" sz="1600" b="1" i="0" smtClean="0">
                          <a:solidFill>
                            <a:srgbClr val="BA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00" b="1" dirty="0">
                  <a:solidFill>
                    <a:srgbClr val="BA0000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6139E53-81CE-1DBA-BA12-2621CEA096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471" y="4036249"/>
                <a:ext cx="1210781" cy="251800"/>
              </a:xfrm>
              <a:prstGeom prst="rect">
                <a:avLst/>
              </a:prstGeom>
              <a:blipFill>
                <a:blip r:embed="rId8"/>
                <a:stretch>
                  <a:fillRect l="-4124" t="-476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A0D9550-C99F-3D2A-3889-76702539EEE0}"/>
                  </a:ext>
                </a:extLst>
              </p:cNvPr>
              <p:cNvSpPr txBox="1"/>
              <p:nvPr/>
            </p:nvSpPr>
            <p:spPr>
              <a:xfrm rot="20334124">
                <a:off x="8675238" y="3126682"/>
                <a:ext cx="1014637" cy="3024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</a:rPr>
                            <m:t>𝐩𝐡𝐲𝐬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1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en-US" b="1" i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A0D9550-C99F-3D2A-3889-76702539EE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34124">
                <a:off x="8675238" y="3126682"/>
                <a:ext cx="1014637" cy="302455"/>
              </a:xfrm>
              <a:prstGeom prst="rect">
                <a:avLst/>
              </a:prstGeom>
              <a:blipFill>
                <a:blip r:embed="rId9"/>
                <a:stretch>
                  <a:fillRect l="-3571" r="-1190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Oval 74">
            <a:extLst>
              <a:ext uri="{FF2B5EF4-FFF2-40B4-BE49-F238E27FC236}">
                <a16:creationId xmlns:a16="http://schemas.microsoft.com/office/drawing/2014/main" id="{E75F0B40-EEE1-8A9F-B93B-FD74831C3031}"/>
              </a:ext>
            </a:extLst>
          </p:cNvPr>
          <p:cNvSpPr/>
          <p:nvPr/>
        </p:nvSpPr>
        <p:spPr>
          <a:xfrm>
            <a:off x="6149440" y="4598483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4AC988A5-01C6-41F5-F344-639D782EEF1A}"/>
              </a:ext>
            </a:extLst>
          </p:cNvPr>
          <p:cNvSpPr/>
          <p:nvPr/>
        </p:nvSpPr>
        <p:spPr>
          <a:xfrm>
            <a:off x="7058944" y="4598483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5927A5E0-7C0A-94C3-F6E4-9ACD2B3F48D2}"/>
              </a:ext>
            </a:extLst>
          </p:cNvPr>
          <p:cNvSpPr/>
          <p:nvPr/>
        </p:nvSpPr>
        <p:spPr>
          <a:xfrm>
            <a:off x="8002950" y="4598483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8AF0690-FBE0-5A2C-6B3B-275CE45BE64D}"/>
              </a:ext>
            </a:extLst>
          </p:cNvPr>
          <p:cNvSpPr txBox="1"/>
          <p:nvPr/>
        </p:nvSpPr>
        <p:spPr>
          <a:xfrm>
            <a:off x="6044862" y="4312958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C733CB9-A4A5-9650-5E88-FFA141B35909}"/>
              </a:ext>
            </a:extLst>
          </p:cNvPr>
          <p:cNvSpPr txBox="1"/>
          <p:nvPr/>
        </p:nvSpPr>
        <p:spPr>
          <a:xfrm>
            <a:off x="6950069" y="4320236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E31A62A-B17A-3835-4405-C2FAA9EDE55C}"/>
              </a:ext>
            </a:extLst>
          </p:cNvPr>
          <p:cNvSpPr txBox="1"/>
          <p:nvPr/>
        </p:nvSpPr>
        <p:spPr>
          <a:xfrm>
            <a:off x="7883514" y="4305433"/>
            <a:ext cx="328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C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B4881D2B-BF14-2299-20A5-FEA8A95B515C}"/>
              </a:ext>
            </a:extLst>
          </p:cNvPr>
          <p:cNvSpPr/>
          <p:nvPr/>
        </p:nvSpPr>
        <p:spPr>
          <a:xfrm>
            <a:off x="1802323" y="3277909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4EA9D2B-7A8B-A8BE-99E1-484DC0E63604}"/>
              </a:ext>
            </a:extLst>
          </p:cNvPr>
          <p:cNvSpPr/>
          <p:nvPr/>
        </p:nvSpPr>
        <p:spPr>
          <a:xfrm>
            <a:off x="2159670" y="3318356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162BCF1E-50E7-CA76-B49D-48005603375F}"/>
              </a:ext>
            </a:extLst>
          </p:cNvPr>
          <p:cNvSpPr/>
          <p:nvPr/>
        </p:nvSpPr>
        <p:spPr>
          <a:xfrm>
            <a:off x="2481695" y="3429000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C019C60-7699-1AFC-42B4-AD69498F16D6}"/>
              </a:ext>
            </a:extLst>
          </p:cNvPr>
          <p:cNvSpPr txBox="1"/>
          <p:nvPr/>
        </p:nvSpPr>
        <p:spPr>
          <a:xfrm>
            <a:off x="1686545" y="3385749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0D2EDEF-B252-EE70-7049-DFEF3DCAFDBD}"/>
              </a:ext>
            </a:extLst>
          </p:cNvPr>
          <p:cNvSpPr txBox="1"/>
          <p:nvPr/>
        </p:nvSpPr>
        <p:spPr>
          <a:xfrm>
            <a:off x="2051469" y="3421976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BE05E70-29BE-1E85-6EF3-1D4EF453BE55}"/>
              </a:ext>
            </a:extLst>
          </p:cNvPr>
          <p:cNvSpPr txBox="1"/>
          <p:nvPr/>
        </p:nvSpPr>
        <p:spPr>
          <a:xfrm>
            <a:off x="2369323" y="3485137"/>
            <a:ext cx="328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99BF3F40-C803-D680-2DDA-8FF389A7051D}"/>
                  </a:ext>
                </a:extLst>
              </p:cNvPr>
              <p:cNvSpPr txBox="1"/>
              <p:nvPr/>
            </p:nvSpPr>
            <p:spPr>
              <a:xfrm>
                <a:off x="1706602" y="2311045"/>
                <a:ext cx="1857688" cy="476797"/>
              </a:xfrm>
              <a:prstGeom prst="rect">
                <a:avLst/>
              </a:prstGeom>
              <a:ln>
                <a:solidFill>
                  <a:srgbClr val="BA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99BF3F40-C803-D680-2DDA-8FF389A70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6602" y="2311045"/>
                <a:ext cx="1857688" cy="476797"/>
              </a:xfrm>
              <a:prstGeom prst="rect">
                <a:avLst/>
              </a:prstGeom>
              <a:blipFill>
                <a:blip r:embed="rId10"/>
                <a:stretch>
                  <a:fillRect l="-3356" t="-2500" r="-671" b="-22500"/>
                </a:stretch>
              </a:blipFill>
              <a:ln>
                <a:solidFill>
                  <a:srgbClr val="BA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CC7675-B5E4-730A-55F3-B25B69FF503B}"/>
                  </a:ext>
                </a:extLst>
              </p:cNvPr>
              <p:cNvSpPr txBox="1"/>
              <p:nvPr/>
            </p:nvSpPr>
            <p:spPr>
              <a:xfrm>
                <a:off x="580103" y="5889523"/>
                <a:ext cx="116118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If potential is sufficiently flat          a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nearly scale-invariant </a:t>
                </a:r>
                <a:r>
                  <a:rPr lang="en-US" sz="2000" dirty="0">
                    <a:latin typeface="Century Gothic" panose="020B0502020202020204" pitchFamily="34" charset="0"/>
                  </a:rPr>
                  <a:t>spectrum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>
                    <a:latin typeface="Century Gothic" panose="020B0502020202020204" pitchFamily="34" charset="0"/>
                  </a:rPr>
                  <a:t> is close to 1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CC7675-B5E4-730A-55F3-B25B69FF5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03" y="5889523"/>
                <a:ext cx="11611897" cy="400110"/>
              </a:xfrm>
              <a:prstGeom prst="rect">
                <a:avLst/>
              </a:prstGeom>
              <a:blipFill>
                <a:blip r:embed="rId11"/>
                <a:stretch>
                  <a:fillRect l="-437" t="-606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54D430E-4D5D-FE61-8C80-0C25123D8227}"/>
              </a:ext>
            </a:extLst>
          </p:cNvPr>
          <p:cNvCxnSpPr>
            <a:cxnSpLocks/>
          </p:cNvCxnSpPr>
          <p:nvPr/>
        </p:nvCxnSpPr>
        <p:spPr>
          <a:xfrm>
            <a:off x="4434348" y="6091083"/>
            <a:ext cx="4227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AF6898-9A9B-A6E8-8F26-A7C6649FAEDA}"/>
                  </a:ext>
                </a:extLst>
              </p:cNvPr>
              <p:cNvSpPr txBox="1"/>
              <p:nvPr/>
            </p:nvSpPr>
            <p:spPr>
              <a:xfrm rot="16200000">
                <a:off x="4328055" y="3766834"/>
                <a:ext cx="223817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(Physical scales)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AF6898-9A9B-A6E8-8F26-A7C6649FAE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28055" y="3766834"/>
                <a:ext cx="2238177" cy="307777"/>
              </a:xfrm>
              <a:prstGeom prst="rect">
                <a:avLst/>
              </a:prstGeom>
              <a:blipFill>
                <a:blip r:embed="rId12"/>
                <a:stretch>
                  <a:fillRect l="-19231" t="-5650" r="-50000" b="-5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F0F12A9-E19D-2631-5F15-5CE31A5AB44B}"/>
                  </a:ext>
                </a:extLst>
              </p:cNvPr>
              <p:cNvSpPr txBox="1"/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 long enough period of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exponential expansion </a:t>
                </a:r>
                <a:r>
                  <a:rPr lang="en-US" sz="2000" dirty="0">
                    <a:latin typeface="Century Gothic" panose="020B0502020202020204" pitchFamily="34" charset="0"/>
                  </a:rPr>
                  <a:t>in the early universe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Provides a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origin </a:t>
                </a:r>
                <a:r>
                  <a:rPr lang="en-US" sz="2000" dirty="0">
                    <a:latin typeface="Century Gothic" panose="020B0502020202020204" pitchFamily="34" charset="0"/>
                  </a:rPr>
                  <a:t>for the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cosmological perturbations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Achieved using a scalar field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“inflaton”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</a:rPr>
                  <a:t>which is slowly rolling down its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F0F12A9-E19D-2631-5F15-5CE31A5AB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blipFill>
                <a:blip r:embed="rId13"/>
                <a:stretch>
                  <a:fillRect l="-487" t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729EC05-FC32-48BE-BBCF-8F16CA1AC454}"/>
              </a:ext>
            </a:extLst>
          </p:cNvPr>
          <p:cNvCxnSpPr>
            <a:cxnSpLocks/>
          </p:cNvCxnSpPr>
          <p:nvPr/>
        </p:nvCxnSpPr>
        <p:spPr>
          <a:xfrm>
            <a:off x="9217912" y="6098182"/>
            <a:ext cx="4227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3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8B132-2A99-9965-802A-0D39E8F1D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DE9B460F-12EA-DFE9-1D3E-874ED67FA9F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11593"/>
          <a:stretch>
            <a:fillRect/>
          </a:stretch>
        </p:blipFill>
        <p:spPr>
          <a:xfrm>
            <a:off x="188739" y="2338223"/>
            <a:ext cx="5104513" cy="3164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8ABBF9-4812-BF36-82DD-BC07381B1B8D}"/>
              </a:ext>
            </a:extLst>
          </p:cNvPr>
          <p:cNvSpPr txBox="1"/>
          <p:nvPr/>
        </p:nvSpPr>
        <p:spPr>
          <a:xfrm>
            <a:off x="9989708" y="6590476"/>
            <a:ext cx="2240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credit: Baumann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C7BAF28-7A8E-8907-750B-7CCD72E93178}"/>
              </a:ext>
            </a:extLst>
          </p:cNvPr>
          <p:cNvSpPr/>
          <p:nvPr/>
        </p:nvSpPr>
        <p:spPr>
          <a:xfrm>
            <a:off x="1802323" y="3277909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0E0C5CE-3CFB-564C-B024-68DF4AFB805D}"/>
              </a:ext>
            </a:extLst>
          </p:cNvPr>
          <p:cNvSpPr/>
          <p:nvPr/>
        </p:nvSpPr>
        <p:spPr>
          <a:xfrm>
            <a:off x="2159670" y="3318356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1D321C1E-DD1B-C2C6-F11C-F87E74A99132}"/>
              </a:ext>
            </a:extLst>
          </p:cNvPr>
          <p:cNvSpPr/>
          <p:nvPr/>
        </p:nvSpPr>
        <p:spPr>
          <a:xfrm>
            <a:off x="2481695" y="3429000"/>
            <a:ext cx="90063" cy="895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64508F5-7C32-10C5-5887-60502531A5D2}"/>
              </a:ext>
            </a:extLst>
          </p:cNvPr>
          <p:cNvSpPr txBox="1"/>
          <p:nvPr/>
        </p:nvSpPr>
        <p:spPr>
          <a:xfrm>
            <a:off x="1686545" y="3385749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98460E7-A7A3-E3E4-1EFF-CAAA7BA63978}"/>
              </a:ext>
            </a:extLst>
          </p:cNvPr>
          <p:cNvSpPr txBox="1"/>
          <p:nvPr/>
        </p:nvSpPr>
        <p:spPr>
          <a:xfrm>
            <a:off x="2051469" y="3421976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F37BEA7-9D3F-53BB-7645-2EC4A52FB6BE}"/>
              </a:ext>
            </a:extLst>
          </p:cNvPr>
          <p:cNvSpPr txBox="1"/>
          <p:nvPr/>
        </p:nvSpPr>
        <p:spPr>
          <a:xfrm>
            <a:off x="2369323" y="3485137"/>
            <a:ext cx="328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C</a:t>
            </a:r>
          </a:p>
        </p:txBody>
      </p:sp>
      <p:pic>
        <p:nvPicPr>
          <p:cNvPr id="3" name="Picture 2" descr="A graph of a multipole moment&#10;&#10;AI-generated content may be incorrect.">
            <a:extLst>
              <a:ext uri="{FF2B5EF4-FFF2-40B4-BE49-F238E27FC236}">
                <a16:creationId xmlns:a16="http://schemas.microsoft.com/office/drawing/2014/main" id="{00E5A003-89BD-A50A-CAC7-E85F22D4CA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4857" y="2285005"/>
            <a:ext cx="5756752" cy="334097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0E3CD7-997E-456E-8785-9098175F8E7C}"/>
              </a:ext>
            </a:extLst>
          </p:cNvPr>
          <p:cNvCxnSpPr>
            <a:cxnSpLocks/>
          </p:cNvCxnSpPr>
          <p:nvPr/>
        </p:nvCxnSpPr>
        <p:spPr>
          <a:xfrm>
            <a:off x="4434348" y="6091083"/>
            <a:ext cx="4227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C550F135-F582-6607-81C4-0A28703C8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Century Gothic" panose="020B0502020202020204" pitchFamily="34" charset="0"/>
              </a:rPr>
              <a:t>Inflation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4F33C13-3AB4-E4D5-83D0-32E95AB5BC35}"/>
                  </a:ext>
                </a:extLst>
              </p:cNvPr>
              <p:cNvSpPr txBox="1"/>
              <p:nvPr/>
            </p:nvSpPr>
            <p:spPr>
              <a:xfrm>
                <a:off x="1706602" y="2311045"/>
                <a:ext cx="1857688" cy="476797"/>
              </a:xfrm>
              <a:prstGeom prst="rect">
                <a:avLst/>
              </a:prstGeom>
              <a:ln>
                <a:solidFill>
                  <a:srgbClr val="BA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4F33C13-3AB4-E4D5-83D0-32E95AB5BC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6602" y="2311045"/>
                <a:ext cx="1857688" cy="476797"/>
              </a:xfrm>
              <a:prstGeom prst="rect">
                <a:avLst/>
              </a:prstGeom>
              <a:blipFill>
                <a:blip r:embed="rId7"/>
                <a:stretch>
                  <a:fillRect l="-3356" t="-2500" r="-671" b="-22500"/>
                </a:stretch>
              </a:blipFill>
              <a:ln>
                <a:solidFill>
                  <a:srgbClr val="BA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ight Arrow 21">
            <a:extLst>
              <a:ext uri="{FF2B5EF4-FFF2-40B4-BE49-F238E27FC236}">
                <a16:creationId xmlns:a16="http://schemas.microsoft.com/office/drawing/2014/main" id="{F7F5E300-DBE4-F7E4-586A-90565B8F871A}"/>
              </a:ext>
            </a:extLst>
          </p:cNvPr>
          <p:cNvSpPr/>
          <p:nvPr/>
        </p:nvSpPr>
        <p:spPr>
          <a:xfrm>
            <a:off x="5220929" y="3802029"/>
            <a:ext cx="658761" cy="3069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95275EA-8F02-7139-4B92-187D58FAA0DC}"/>
                  </a:ext>
                </a:extLst>
              </p:cNvPr>
              <p:cNvSpPr txBox="1"/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 long enough period of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exponential expansion </a:t>
                </a:r>
                <a:r>
                  <a:rPr lang="en-US" sz="2000" dirty="0">
                    <a:latin typeface="Century Gothic" panose="020B0502020202020204" pitchFamily="34" charset="0"/>
                  </a:rPr>
                  <a:t>in the early universe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Provides a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quantum origin </a:t>
                </a:r>
                <a:r>
                  <a:rPr lang="en-US" sz="2000" dirty="0">
                    <a:latin typeface="Century Gothic" panose="020B0502020202020204" pitchFamily="34" charset="0"/>
                  </a:rPr>
                  <a:t>for the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cosmological perturbations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Achieved using a scalar field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“inflaton”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</a:rPr>
                  <a:t>which is slowly rolling down its potential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1B578D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95275EA-8F02-7139-4B92-187D58FAA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85" y="1156872"/>
                <a:ext cx="10430163" cy="1323439"/>
              </a:xfrm>
              <a:prstGeom prst="rect">
                <a:avLst/>
              </a:prstGeom>
              <a:blipFill>
                <a:blip r:embed="rId8"/>
                <a:stretch>
                  <a:fillRect l="-487" t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F981800-E5F6-686B-5F58-D9E82F988C3B}"/>
              </a:ext>
            </a:extLst>
          </p:cNvPr>
          <p:cNvCxnSpPr>
            <a:cxnSpLocks/>
          </p:cNvCxnSpPr>
          <p:nvPr/>
        </p:nvCxnSpPr>
        <p:spPr>
          <a:xfrm>
            <a:off x="9217912" y="6098182"/>
            <a:ext cx="4227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6BBD4E4-73E6-635C-7779-B7DF4BD51EAE}"/>
                  </a:ext>
                </a:extLst>
              </p:cNvPr>
              <p:cNvSpPr txBox="1"/>
              <p:nvPr/>
            </p:nvSpPr>
            <p:spPr>
              <a:xfrm>
                <a:off x="580103" y="5889523"/>
                <a:ext cx="116118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entury Gothic" panose="020B0502020202020204" pitchFamily="34" charset="0"/>
                  </a:rPr>
                  <a:t>If potential is sufficiently flat          a </a:t>
                </a:r>
                <a:r>
                  <a:rPr lang="en-US" sz="2000" b="1" dirty="0">
                    <a:solidFill>
                      <a:srgbClr val="1B578D"/>
                    </a:solidFill>
                    <a:latin typeface="Century Gothic" panose="020B0502020202020204" pitchFamily="34" charset="0"/>
                  </a:rPr>
                  <a:t>nearly scale-invariant </a:t>
                </a:r>
                <a:r>
                  <a:rPr lang="en-US" sz="2000" dirty="0">
                    <a:latin typeface="Century Gothic" panose="020B0502020202020204" pitchFamily="34" charset="0"/>
                  </a:rPr>
                  <a:t>spectrum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>
                    <a:latin typeface="Century Gothic" panose="020B0502020202020204" pitchFamily="34" charset="0"/>
                  </a:rPr>
                  <a:t> is close to 1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6BBD4E4-73E6-635C-7779-B7DF4BD51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03" y="5889523"/>
                <a:ext cx="11611897" cy="400110"/>
              </a:xfrm>
              <a:prstGeom prst="rect">
                <a:avLst/>
              </a:prstGeom>
              <a:blipFill>
                <a:blip r:embed="rId9"/>
                <a:stretch>
                  <a:fillRect l="-437" t="-606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762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A9E44-6EDF-A398-1B49-FB6F0711E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C19B229-FB23-D601-0144-02E073E019E3}"/>
                  </a:ext>
                </a:extLst>
              </p:cNvPr>
              <p:cNvSpPr txBox="1"/>
              <p:nvPr/>
            </p:nvSpPr>
            <p:spPr>
              <a:xfrm>
                <a:off x="8912049" y="1851723"/>
                <a:ext cx="25247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sz="2000" b="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1" dirty="0">
                    <a:solidFill>
                      <a:srgbClr val="BA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means evaluated at horizon crossing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C19B229-FB23-D601-0144-02E073E019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049" y="1851723"/>
                <a:ext cx="2524787" cy="707886"/>
              </a:xfrm>
              <a:prstGeom prst="rect">
                <a:avLst/>
              </a:prstGeom>
              <a:blipFill>
                <a:blip r:embed="rId4"/>
                <a:stretch>
                  <a:fillRect l="-2500" t="-3509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>
            <a:extLst>
              <a:ext uri="{FF2B5EF4-FFF2-40B4-BE49-F238E27FC236}">
                <a16:creationId xmlns:a16="http://schemas.microsoft.com/office/drawing/2014/main" id="{66A361C9-2F0C-985A-40CB-6C7E8EC3E77F}"/>
              </a:ext>
            </a:extLst>
          </p:cNvPr>
          <p:cNvSpPr txBox="1">
            <a:spLocks/>
          </p:cNvSpPr>
          <p:nvPr/>
        </p:nvSpPr>
        <p:spPr>
          <a:xfrm>
            <a:off x="631542" y="64991"/>
            <a:ext cx="109289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Inflaton Must be Light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BF42580-C71C-8FD9-4D43-8B79765D203A}"/>
                  </a:ext>
                </a:extLst>
              </p:cNvPr>
              <p:cNvSpPr txBox="1"/>
              <p:nvPr/>
            </p:nvSpPr>
            <p:spPr>
              <a:xfrm>
                <a:off x="4420657" y="1883884"/>
                <a:ext cx="2547108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BF42580-C71C-8FD9-4D43-8B79765D2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0657" y="1883884"/>
                <a:ext cx="2547108" cy="726481"/>
              </a:xfrm>
              <a:prstGeom prst="rect">
                <a:avLst/>
              </a:prstGeom>
              <a:blipFill>
                <a:blip r:embed="rId5"/>
                <a:stretch>
                  <a:fillRect l="-3483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1325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C0762-5EDD-95DC-4082-18C0957EE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5608574-B84F-2294-AAAA-A1AB91FC0A9D}"/>
                  </a:ext>
                </a:extLst>
              </p:cNvPr>
              <p:cNvSpPr txBox="1"/>
              <p:nvPr/>
            </p:nvSpPr>
            <p:spPr>
              <a:xfrm>
                <a:off x="8912049" y="1851723"/>
                <a:ext cx="25247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sz="2000" b="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1" dirty="0">
                    <a:solidFill>
                      <a:srgbClr val="BA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means evaluated at horizon crossing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5608574-B84F-2294-AAAA-A1AB91FC0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049" y="1851723"/>
                <a:ext cx="2524787" cy="707886"/>
              </a:xfrm>
              <a:prstGeom prst="rect">
                <a:avLst/>
              </a:prstGeom>
              <a:blipFill>
                <a:blip r:embed="rId3"/>
                <a:stretch>
                  <a:fillRect l="-2500" t="-3509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>
            <a:extLst>
              <a:ext uri="{FF2B5EF4-FFF2-40B4-BE49-F238E27FC236}">
                <a16:creationId xmlns:a16="http://schemas.microsoft.com/office/drawing/2014/main" id="{1A2A4B00-37D2-EAB4-D7D6-EAE4DA5A08C4}"/>
              </a:ext>
            </a:extLst>
          </p:cNvPr>
          <p:cNvSpPr txBox="1">
            <a:spLocks/>
          </p:cNvSpPr>
          <p:nvPr/>
        </p:nvSpPr>
        <p:spPr>
          <a:xfrm>
            <a:off x="631542" y="64991"/>
            <a:ext cx="109289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Inflaton Must be Light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B5945FF-D793-C89E-3DE5-CF4220DC8EBA}"/>
                  </a:ext>
                </a:extLst>
              </p:cNvPr>
              <p:cNvSpPr txBox="1"/>
              <p:nvPr/>
            </p:nvSpPr>
            <p:spPr>
              <a:xfrm>
                <a:off x="4420657" y="1883884"/>
                <a:ext cx="2547108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B5945FF-D793-C89E-3DE5-CF4220DC8E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0657" y="1883884"/>
                <a:ext cx="2547108" cy="726481"/>
              </a:xfrm>
              <a:prstGeom prst="rect">
                <a:avLst/>
              </a:prstGeom>
              <a:blipFill>
                <a:blip r:embed="rId4"/>
                <a:stretch>
                  <a:fillRect l="-3483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A5BC986B-0E14-F179-AA33-522F1A7682F8}"/>
              </a:ext>
            </a:extLst>
          </p:cNvPr>
          <p:cNvSpPr/>
          <p:nvPr/>
        </p:nvSpPr>
        <p:spPr>
          <a:xfrm>
            <a:off x="6008990" y="1849240"/>
            <a:ext cx="880260" cy="795768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2E8E582-7EB4-FDFE-D28F-A05091D48BA7}"/>
                  </a:ext>
                </a:extLst>
              </p:cNvPr>
              <p:cNvSpPr txBox="1"/>
              <p:nvPr/>
            </p:nvSpPr>
            <p:spPr>
              <a:xfrm>
                <a:off x="6168627" y="1420918"/>
                <a:ext cx="560987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2E8E582-7EB4-FDFE-D28F-A05091D48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27" y="1420918"/>
                <a:ext cx="560987" cy="301878"/>
              </a:xfrm>
              <a:prstGeom prst="rect">
                <a:avLst/>
              </a:prstGeom>
              <a:blipFill>
                <a:blip r:embed="rId5"/>
                <a:stretch>
                  <a:fillRect l="-6667" r="-8889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6090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0DA99-6DF0-A1FC-A42E-2C5821166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F3C94DB-3652-A443-D7CE-C2B0F1A0045C}"/>
              </a:ext>
            </a:extLst>
          </p:cNvPr>
          <p:cNvSpPr/>
          <p:nvPr/>
        </p:nvSpPr>
        <p:spPr>
          <a:xfrm>
            <a:off x="3556939" y="4084828"/>
            <a:ext cx="4274545" cy="971087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5D3B59-366E-EC6A-1AF4-5925659CA8D3}"/>
                  </a:ext>
                </a:extLst>
              </p:cNvPr>
              <p:cNvSpPr txBox="1"/>
              <p:nvPr/>
            </p:nvSpPr>
            <p:spPr>
              <a:xfrm>
                <a:off x="8912049" y="1851723"/>
                <a:ext cx="25247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sz="2000" b="0" i="1" smtClean="0">
                        <a:solidFill>
                          <a:srgbClr val="BA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1" dirty="0">
                    <a:solidFill>
                      <a:srgbClr val="BA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means evaluated at horizon crossing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5D3B59-366E-EC6A-1AF4-5925659CA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049" y="1851723"/>
                <a:ext cx="2524787" cy="707886"/>
              </a:xfrm>
              <a:prstGeom prst="rect">
                <a:avLst/>
              </a:prstGeom>
              <a:blipFill>
                <a:blip r:embed="rId4"/>
                <a:stretch>
                  <a:fillRect l="-2500" t="-3509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C15AD5-896D-FA81-6F03-904D8302CBA6}"/>
                  </a:ext>
                </a:extLst>
              </p:cNvPr>
              <p:cNvSpPr txBox="1"/>
              <p:nvPr/>
            </p:nvSpPr>
            <p:spPr>
              <a:xfrm>
                <a:off x="2646212" y="4055128"/>
                <a:ext cx="6096000" cy="9380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′′</m:t>
                              </m:r>
                            </m:sup>
                          </m:sSub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eff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~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(0.01)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C15AD5-896D-FA81-6F03-904D8302C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212" y="4055128"/>
                <a:ext cx="6096000" cy="938014"/>
              </a:xfrm>
              <a:prstGeom prst="rect">
                <a:avLst/>
              </a:prstGeom>
              <a:blipFill>
                <a:blip r:embed="rId5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3CAB08-47C6-26E7-EC3A-48A5969797C6}"/>
                  </a:ext>
                </a:extLst>
              </p:cNvPr>
              <p:cNvSpPr txBox="1"/>
              <p:nvPr/>
            </p:nvSpPr>
            <p:spPr>
              <a:xfrm>
                <a:off x="625829" y="2928978"/>
                <a:ext cx="117735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entury Gothic" panose="020B0502020202020204" pitchFamily="34" charset="0"/>
                  </a:rPr>
                  <a:t>To get a </a:t>
                </a:r>
                <a:r>
                  <a:rPr lang="en-US" sz="2400" b="1" dirty="0">
                    <a:solidFill>
                      <a:srgbClr val="BA0000"/>
                    </a:solidFill>
                    <a:latin typeface="Century Gothic" panose="020B0502020202020204" pitchFamily="34" charset="0"/>
                  </a:rPr>
                  <a:t>nearly scale-invariant </a:t>
                </a:r>
                <a:r>
                  <a:rPr lang="en-US" sz="2400" dirty="0">
                    <a:latin typeface="Century Gothic" panose="020B0502020202020204" pitchFamily="34" charset="0"/>
                  </a:rPr>
                  <a:t>perturbations spectrum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−1|~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0.01</m:t>
                        </m:r>
                      </m:e>
                    </m:d>
                  </m:oMath>
                </a14:m>
                <a:r>
                  <a:rPr lang="en-US" sz="2400" dirty="0">
                    <a:latin typeface="Century Gothic" panose="020B0502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3CAB08-47C6-26E7-EC3A-48A5969797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29" y="2928978"/>
                <a:ext cx="11773562" cy="461665"/>
              </a:xfrm>
              <a:prstGeom prst="rect">
                <a:avLst/>
              </a:prstGeom>
              <a:blipFill>
                <a:blip r:embed="rId6"/>
                <a:stretch>
                  <a:fillRect l="-754" t="-13514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>
            <a:extLst>
              <a:ext uri="{FF2B5EF4-FFF2-40B4-BE49-F238E27FC236}">
                <a16:creationId xmlns:a16="http://schemas.microsoft.com/office/drawing/2014/main" id="{872878F3-D388-B3EE-A8E8-D778DD482B19}"/>
              </a:ext>
            </a:extLst>
          </p:cNvPr>
          <p:cNvSpPr txBox="1">
            <a:spLocks/>
          </p:cNvSpPr>
          <p:nvPr/>
        </p:nvSpPr>
        <p:spPr>
          <a:xfrm>
            <a:off x="631542" y="64991"/>
            <a:ext cx="109289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latin typeface="Century Gothic" panose="020B0502020202020204" pitchFamily="34" charset="0"/>
              </a:rPr>
              <a:t>The Inflaton Must be Light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BB612A-071E-A096-8299-80B255C8E5D8}"/>
                  </a:ext>
                </a:extLst>
              </p:cNvPr>
              <p:cNvSpPr txBox="1"/>
              <p:nvPr/>
            </p:nvSpPr>
            <p:spPr>
              <a:xfrm>
                <a:off x="4420657" y="1883884"/>
                <a:ext cx="2547108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BB612A-071E-A096-8299-80B255C8E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0657" y="1883884"/>
                <a:ext cx="2547108" cy="726481"/>
              </a:xfrm>
              <a:prstGeom prst="rect">
                <a:avLst/>
              </a:prstGeom>
              <a:blipFill>
                <a:blip r:embed="rId7"/>
                <a:stretch>
                  <a:fillRect l="-3483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6CD91C0D-CCF7-287C-EC72-A76793ADF88C}"/>
              </a:ext>
            </a:extLst>
          </p:cNvPr>
          <p:cNvSpPr/>
          <p:nvPr/>
        </p:nvSpPr>
        <p:spPr>
          <a:xfrm>
            <a:off x="6008990" y="1849240"/>
            <a:ext cx="880260" cy="795768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/>
              <a:solidFill>
                <a:srgbClr val="1B578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C0ACA23-0934-2621-4F1C-9E1B4306EF8B}"/>
                  </a:ext>
                </a:extLst>
              </p:cNvPr>
              <p:cNvSpPr txBox="1"/>
              <p:nvPr/>
            </p:nvSpPr>
            <p:spPr>
              <a:xfrm>
                <a:off x="6168627" y="1420918"/>
                <a:ext cx="560987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1B578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1B578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1B578D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C0ACA23-0934-2621-4F1C-9E1B4306E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627" y="1420918"/>
                <a:ext cx="560987" cy="301878"/>
              </a:xfrm>
              <a:prstGeom prst="rect">
                <a:avLst/>
              </a:prstGeom>
              <a:blipFill>
                <a:blip r:embed="rId5"/>
                <a:stretch>
                  <a:fillRect l="-6667" r="-8889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9244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43993</TotalTime>
  <Words>2108</Words>
  <Application>Microsoft Macintosh PowerPoint</Application>
  <PresentationFormat>Widescreen</PresentationFormat>
  <Paragraphs>444</Paragraphs>
  <Slides>43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Aptos</vt:lpstr>
      <vt:lpstr>Aptos Display</vt:lpstr>
      <vt:lpstr>Arial</vt:lpstr>
      <vt:lpstr>Cambria Math</vt:lpstr>
      <vt:lpstr>Century Gothic</vt:lpstr>
      <vt:lpstr>Times New Roman</vt:lpstr>
      <vt:lpstr>Office Theme</vt:lpstr>
      <vt:lpstr>Dynamical Solution to the Eta Problem in Spectator Field Models</vt:lpstr>
      <vt:lpstr>Inflation</vt:lpstr>
      <vt:lpstr>Inflation</vt:lpstr>
      <vt:lpstr>Inflation</vt:lpstr>
      <vt:lpstr>Inflation</vt:lpstr>
      <vt:lpstr>Inflation</vt:lpstr>
      <vt:lpstr>PowerPoint Presentation</vt:lpstr>
      <vt:lpstr>PowerPoint Presentation</vt:lpstr>
      <vt:lpstr>PowerPoint Presentation</vt:lpstr>
      <vt:lpstr>PowerPoint Presentation</vt:lpstr>
      <vt:lpstr>The Eta Problem of the Inflaton</vt:lpstr>
      <vt:lpstr>The Eta Problem of the Inflaton</vt:lpstr>
      <vt:lpstr>The Eta Problem of the Inflaton</vt:lpstr>
      <vt:lpstr>The Eta Problem of the Inflaton</vt:lpstr>
      <vt:lpstr>The Eta Problem of the Inflaton</vt:lpstr>
      <vt:lpstr>The Eta Problem of the Inflaton</vt:lpstr>
      <vt:lpstr>Spectator Field Models</vt:lpstr>
      <vt:lpstr>Spectator Field Models</vt:lpstr>
      <vt:lpstr>Spectator Field Models</vt:lpstr>
      <vt:lpstr>Spectator Field Models</vt:lpstr>
      <vt:lpstr>The Eta Problem of Spectator Fields</vt:lpstr>
      <vt:lpstr>The Eta Problem of Spectator Fields</vt:lpstr>
      <vt:lpstr>The Eta Problem of Spectator Fields</vt:lpstr>
      <vt:lpstr>The Eta Problem of Spectator Fields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Eta Parameter</vt:lpstr>
      <vt:lpstr>The Eta Parameter</vt:lpstr>
      <vt:lpstr>Non-Gaussianity and Running (Curvaton Model)</vt:lpstr>
      <vt:lpstr>Contributions</vt:lpstr>
      <vt:lpstr>Thank you!</vt:lpstr>
      <vt:lpstr>Spectator Field Models</vt:lpstr>
      <vt:lpstr>Evolution of Spectral Index</vt:lpstr>
      <vt:lpstr>PowerPoint Presentation</vt:lpstr>
      <vt:lpstr>Coleman-Weinberg Potential</vt:lpstr>
      <vt:lpstr>Non-Gaussianity, Spectral Index, and Running</vt:lpstr>
      <vt:lpstr>Inflation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Sana Elgamal</dc:creator>
  <cp:lastModifiedBy>Sana Elgamal</cp:lastModifiedBy>
  <cp:revision>285</cp:revision>
  <dcterms:created xsi:type="dcterms:W3CDTF">2025-09-10T14:52:39Z</dcterms:created>
  <dcterms:modified xsi:type="dcterms:W3CDTF">2025-11-08T02:12:28Z</dcterms:modified>
</cp:coreProperties>
</file>