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BC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0" autoAdjust="0"/>
    <p:restoredTop sz="94660"/>
  </p:normalViewPr>
  <p:slideViewPr>
    <p:cSldViewPr snapToGrid="0">
      <p:cViewPr varScale="1">
        <p:scale>
          <a:sx n="96" d="100"/>
          <a:sy n="96" d="100"/>
        </p:scale>
        <p:origin x="231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94FCC-E488-4DA6-B413-DEFBBA92E016}" type="datetimeFigureOut">
              <a:rPr lang="en-US" smtClean="0"/>
              <a:t>11/7/2025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11378-B64A-4C0E-837A-1ED3F4543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562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511378-B64A-4C0E-837A-1ED3F45438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53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511378-B64A-4C0E-837A-1ED3F45438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90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8A1B2-C0FD-0E7E-4A6D-63ED90C688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9F9CDF-A8D7-CF0B-D0F8-FCD2AABF58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5234F-3912-41C3-21B8-6E4EF1F5B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DD883-5A7B-A366-A89B-4485A721A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78FA3-15E3-0424-A4E8-C5F03B097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90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04394-62AC-2E17-22B5-54891A14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C21F4C-9773-5700-73AB-9FF493AC9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41641-0CF9-27DF-8D5E-31E7BDCB3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30C8D-E5FB-41CA-4A94-F32BE0268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E6243-8EA5-C39F-4ED5-62F85F524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8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795977-6A33-FEDE-FE93-EC5A1C5E56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52F2BC-5CA0-1F2C-D8B3-55E50BEF5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0E099-C4F9-6E82-0E4C-6BCF145FC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A368F-6EEC-965A-A990-3644A91BC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38104-4428-35BC-48AF-34E3F23B4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771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9D2CC-3CCF-4774-D53C-70520CD5D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0AF7C-89CE-4DB6-3366-8BC413220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37794-A684-67A7-C065-41C7AC6B5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14BAF-D1F3-870D-89B8-96E3F6A02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B9EF7-EB59-DEDC-400D-955B80DC2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2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3F794-5B6B-47F4-62EB-86976280F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445C5A-051B-DD35-8406-5C7B35D89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81BDC-A6AA-CDC3-40CF-E72C56FC9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247D3-9FBD-4F55-6D40-6F3A906DD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9D9F4-9613-2E68-7C8D-8A19597AE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83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817D1-82BA-1879-EFBA-508396B3C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B6D17-D2FD-9B5D-71E6-FAA26B0529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AE3D42-3125-C838-156E-986A308E47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130588-82FF-C1CD-CE41-D75A0C57A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F280BA-F0A4-289C-7E4E-305C4A65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BB3866-EED1-B89B-5ECD-6C6589387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60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9415E-E169-BB1C-0334-5D98176CA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3F901-6006-DFFA-D45D-9E55D9265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3638D-9678-3CBF-8819-92770D9CA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6C73C4-CFDF-D94C-A959-ACD0E44281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9A2734-4F81-7A88-2E2A-63A301136C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9E896A-8339-9950-2806-F192B2559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C97705-CBBF-DA0A-0407-5075BAD6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39FD6D-D89C-E9EF-6F14-865F04024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37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3674E-65D5-B066-AFBD-D0C19682A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5E7DD3-2A5D-A6C3-F26F-85247B669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ABDAD4-087F-7492-A37D-BB4A88EC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96987-BEAF-E96A-6CB1-BBDF8C0A2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15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170A57-A85F-5D17-DBD7-7F5A10935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3E8F8A-2EBB-D930-E449-A4C25D6B6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24F302-EAA5-52BB-ACEA-5731AAADB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1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2D4D8-78D5-3B12-8097-D7EF0161B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03BDC-9141-EF3E-C7A4-3917908A1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67EDEE-BDDC-8BE2-6FC2-836E278090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A019C9-7BC3-0AEC-3D0D-B9EFE861F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97F6F-914D-6950-ACAF-069B97A4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B54A1E-959A-CF59-F8E6-C1AF1B5AC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71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0EBCF-860A-6D49-D400-DFC23CD08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BD6D6-3892-9F21-B4EE-4458ADE75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454CBA-7C0B-CCBF-1F21-368CB509EF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FD4E2C-B24A-AF76-1065-947A9A1E0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96970-3941-06CC-F7C4-EB8AB0E70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005167-EAB1-E4EA-6C26-8CCB75AF6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84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6143E5-2B65-68C1-CB37-12262B430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A7F47-99DC-8046-C9C5-8C8FE9D01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70DF4-4DD7-124C-2F3F-7D11E05FF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11/8/2025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F2E85-A24A-7A59-D725-36DB570BF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AB9EE-F9FA-AAA3-EFD3-A9D6D8887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862F28-7960-459A-8400-4FB57B649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995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lol.gamepedia.com/University_of_Illinois_at_Urbana-Champaign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27716-5F6B-CC06-8AFA-856AAB5925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Stringent Constraints on Gravitational Wave Signatures of Dark Electromagnetism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245B8C-D5AA-2996-7B25-5D3A8D499A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Ian Harris, University of Illinois</a:t>
            </a:r>
          </a:p>
          <a:p>
            <a:r>
              <a:rPr lang="en-US" dirty="0"/>
              <a:t>Based on the work of 2511.xxxxx, in preparation with Yoni Kahn</a:t>
            </a:r>
          </a:p>
          <a:p>
            <a:r>
              <a:rPr lang="en-US" dirty="0"/>
              <a:t>PIKIMO 17, Northwestern University</a:t>
            </a:r>
          </a:p>
          <a:p>
            <a:r>
              <a:rPr lang="en-US" dirty="0"/>
              <a:t>November 8, 2025</a:t>
            </a:r>
          </a:p>
        </p:txBody>
      </p:sp>
      <p:pic>
        <p:nvPicPr>
          <p:cNvPr id="5" name="Picture 4" descr="A orange letter with a blue outline&#10;&#10;AI-generated content may be incorrect.">
            <a:extLst>
              <a:ext uri="{FF2B5EF4-FFF2-40B4-BE49-F238E27FC236}">
                <a16:creationId xmlns:a16="http://schemas.microsoft.com/office/drawing/2014/main" id="{23CB8A30-54D2-4DC7-B0E6-DD8E42D522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-195729" y="5138271"/>
            <a:ext cx="1719729" cy="1719729"/>
          </a:xfrm>
          <a:prstGeom prst="rect">
            <a:avLst/>
          </a:prstGeom>
        </p:spPr>
      </p:pic>
      <p:pic>
        <p:nvPicPr>
          <p:cNvPr id="1028" name="Picture 4" descr="University of Toronto - data.org">
            <a:extLst>
              <a:ext uri="{FF2B5EF4-FFF2-40B4-BE49-F238E27FC236}">
                <a16:creationId xmlns:a16="http://schemas.microsoft.com/office/drawing/2014/main" id="{6EC60DC1-A38B-E706-7378-754B909E1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852" y="5138271"/>
            <a:ext cx="4836148" cy="171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78B4601-DB34-29B4-C108-AC07E7C02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D065-B202-4514-B8A2-EACD0C4E892E}" type="slidenum">
              <a:rPr lang="en-US" smtClean="0"/>
              <a:t>1</a:t>
            </a:fld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953715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B240ABC-AC86-2636-D327-28BAFBCD3C5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Vector Decay, N→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B240ABC-AC86-2636-D327-28BAFBCD3C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3164AC-83BD-6833-4B7A-6E2F66D2104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10490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Must avoid softening NS </a:t>
                </a:r>
                <a:r>
                  <a:rPr lang="en-US" dirty="0" err="1"/>
                  <a:t>EoS</a:t>
                </a:r>
                <a:r>
                  <a:rPr lang="en-US" dirty="0"/>
                  <a:t>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≲60 </m:t>
                      </m:r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Take massless photon, couple neutrons and dark fermion</a:t>
                </a:r>
                <a:r>
                  <a:rPr lang="en-US" baseline="30000" dirty="0"/>
                  <a:t>1</a:t>
                </a:r>
                <a:r>
                  <a:rPr lang="en-US" dirty="0"/>
                  <a:t>: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⊃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𝑖𝐷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𝜇𝜈</m:t>
                              </m:r>
                            </m:sub>
                          </m:sSub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m:rPr>
                          <m:aln/>
                        </m:rPr>
                        <a:rPr lang="en-US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acc>
                            <m:accPr>
                              <m:chr m:val="̅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acc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Decay until chemical equilibrium reached</a:t>
                </a:r>
                <a:r>
                  <a:rPr lang="en-US" baseline="30000" dirty="0"/>
                  <a:t>2</a:t>
                </a:r>
                <a:r>
                  <a:rPr lang="en-US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lit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To get appreciable signal, must suppress decay rate!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3164AC-83BD-6833-4B7A-6E2F66D210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1049000" cy="4351338"/>
              </a:xfrm>
              <a:blipFill>
                <a:blip r:embed="rId3"/>
                <a:stretch>
                  <a:fillRect l="-99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578561-8342-4FCF-363C-289D95070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331B70-9A83-DA10-01EB-269E814FF5A0}"/>
              </a:ext>
            </a:extLst>
          </p:cNvPr>
          <p:cNvSpPr txBox="1"/>
          <p:nvPr/>
        </p:nvSpPr>
        <p:spPr>
          <a:xfrm>
            <a:off x="107576" y="6454588"/>
            <a:ext cx="4906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</a:t>
            </a:r>
            <a:r>
              <a:rPr lang="en-US" dirty="0"/>
              <a:t>J. M. Cline &amp; J. M. Cornell, 1803.04961</a:t>
            </a:r>
            <a:endParaRPr lang="en-US" baseline="30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CD92A7-B084-894F-1046-0C7D1DDB03E4}"/>
              </a:ext>
            </a:extLst>
          </p:cNvPr>
          <p:cNvSpPr txBox="1"/>
          <p:nvPr/>
        </p:nvSpPr>
        <p:spPr>
          <a:xfrm>
            <a:off x="4697505" y="6496424"/>
            <a:ext cx="6215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2</a:t>
            </a:r>
            <a:r>
              <a:rPr lang="en-US" dirty="0"/>
              <a:t> J. Kopp, R. Laha, T. </a:t>
            </a:r>
            <a:r>
              <a:rPr lang="en-US" dirty="0" err="1"/>
              <a:t>Opferkuch</a:t>
            </a:r>
            <a:r>
              <a:rPr lang="en-US" dirty="0"/>
              <a:t>, &amp; W. Shepherd, 1807.02527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383C22C-F55F-CE28-96F0-268A39C47149}"/>
                  </a:ext>
                </a:extLst>
              </p:cNvPr>
              <p:cNvSpPr txBox="1"/>
              <p:nvPr/>
            </p:nvSpPr>
            <p:spPr>
              <a:xfrm>
                <a:off x="10869705" y="2243232"/>
                <a:ext cx="1017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d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383C22C-F55F-CE28-96F0-268A39C471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9705" y="2243232"/>
                <a:ext cx="1017495" cy="400110"/>
              </a:xfrm>
              <a:prstGeom prst="rect">
                <a:avLst/>
              </a:prstGeom>
              <a:blipFill>
                <a:blip r:embed="rId4"/>
                <a:stretch>
                  <a:fillRect t="-9091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F2C4F52-5222-0FA8-4BB6-C13FC96AD431}"/>
                  </a:ext>
                </a:extLst>
              </p:cNvPr>
              <p:cNvSpPr txBox="1"/>
              <p:nvPr/>
            </p:nvSpPr>
            <p:spPr>
              <a:xfrm>
                <a:off x="11378452" y="3495302"/>
                <a:ext cx="1017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9</m:t>
                          </m:r>
                        </m:e>
                      </m:d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F2C4F52-5222-0FA8-4BB6-C13FC96AD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8452" y="3495302"/>
                <a:ext cx="1017495" cy="400110"/>
              </a:xfrm>
              <a:prstGeom prst="rect">
                <a:avLst/>
              </a:prstGeom>
              <a:blipFill>
                <a:blip r:embed="rId5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549E18A-174A-64D4-A651-C77E62DA2A69}"/>
                  </a:ext>
                </a:extLst>
              </p:cNvPr>
              <p:cNvSpPr txBox="1"/>
              <p:nvPr/>
            </p:nvSpPr>
            <p:spPr>
              <a:xfrm>
                <a:off x="10913034" y="4678644"/>
                <a:ext cx="1017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549E18A-174A-64D4-A651-C77E62DA2A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3034" y="4678644"/>
                <a:ext cx="1017495" cy="400110"/>
              </a:xfrm>
              <a:prstGeom prst="rect">
                <a:avLst/>
              </a:prstGeom>
              <a:blipFill>
                <a:blip r:embed="rId6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144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15AD2A-5AE2-B673-8B99-35D883048B7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Scalar Decay, N→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𝜒𝜙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15AD2A-5AE2-B673-8B99-35D883048B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90C17B-45E2-F5C9-D2CE-B3D314A797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Avoids </a:t>
                </a:r>
                <a:r>
                  <a:rPr lang="en-US" dirty="0" err="1"/>
                  <a:t>EoS</a:t>
                </a:r>
                <a:r>
                  <a:rPr lang="en-US" dirty="0"/>
                  <a:t> stiffness constraints</a:t>
                </a:r>
              </a:p>
              <a:p>
                <a:r>
                  <a:rPr lang="en-US" dirty="0"/>
                  <a:t>This sector must be added onto the vector decay model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⊃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vec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𝑖𝑗𝑘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 </m:t>
                      </m:r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sub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bSup>
                        </m:e>
                      </m:acc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𝑅𝑗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̃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</m:acc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𝑅𝑖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̃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</m:acc>
                      <m:r>
                        <a:rPr lang="en-US" i="1" smtClean="0">
                          <a:latin typeface="Cambria Math" panose="02040503050406030204" pitchFamily="18" charset="0"/>
                        </a:rPr>
                        <m:t>𝜒𝜙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𝜇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r>
                        <a:rPr lang="en-US" i="1" smtClean="0">
                          <a:latin typeface="Cambria Math" panose="02040503050406030204" pitchFamily="18" charset="0"/>
                        </a:rPr>
                        <m:t>𝜒𝜙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                         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Coupling hierarchy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−18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Must expel massive scalar,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, to build net charge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90C17B-45E2-F5C9-D2CE-B3D314A797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FA7718-DF4F-A934-6E1E-98302C148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2D23B7-1844-BF89-535F-D2C1662F1391}"/>
              </a:ext>
            </a:extLst>
          </p:cNvPr>
          <p:cNvSpPr txBox="1"/>
          <p:nvPr/>
        </p:nvSpPr>
        <p:spPr>
          <a:xfrm>
            <a:off x="0" y="6488668"/>
            <a:ext cx="5480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 Grinstein, C. </a:t>
            </a:r>
            <a:r>
              <a:rPr lang="en-US" dirty="0" err="1"/>
              <a:t>Kouvaris</a:t>
            </a:r>
            <a:r>
              <a:rPr lang="en-US" dirty="0"/>
              <a:t>, N. G. Nielsen, 1811.06546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B85CE6-1CD9-9CC6-E389-BD39CAB6EF81}"/>
                  </a:ext>
                </a:extLst>
              </p:cNvPr>
              <p:cNvSpPr txBox="1"/>
              <p:nvPr/>
            </p:nvSpPr>
            <p:spPr>
              <a:xfrm>
                <a:off x="11174505" y="3601184"/>
                <a:ext cx="1017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e>
                      </m:d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B85CE6-1CD9-9CC6-E389-BD39CAB6EF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4505" y="3601184"/>
                <a:ext cx="1017495" cy="400110"/>
              </a:xfrm>
              <a:prstGeom prst="rect">
                <a:avLst/>
              </a:prstGeom>
              <a:blipFill>
                <a:blip r:embed="rId4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33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7A751-B0F5-370E-CB01-777BC097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Scalar Decay Limits</a:t>
            </a:r>
          </a:p>
        </p:txBody>
      </p:sp>
      <p:pic>
        <p:nvPicPr>
          <p:cNvPr id="5" name="Content Placeholder 4" descr="A chart of different colors&#10;&#10;AI-generated content may be incorrect.">
            <a:extLst>
              <a:ext uri="{FF2B5EF4-FFF2-40B4-BE49-F238E27FC236}">
                <a16:creationId xmlns:a16="http://schemas.microsoft.com/office/drawing/2014/main" id="{5DCF554F-1A6F-3C3F-EBA8-6A4CFD8A27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17036"/>
            <a:ext cx="5181600" cy="396851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8C3DA8B7-5181-FCBB-DD43-9883D82BE0F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199" y="1825625"/>
                <a:ext cx="5906247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lit/>
                                    </m:r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≃2×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59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≃100×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8C3DA8B7-5181-FCBB-DD43-9883D82BE0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199" y="1825625"/>
                <a:ext cx="5906247" cy="435133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7D03B72-31D1-AC25-D859-DA36240F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734169-868C-10F6-7801-22C60CE19D35}"/>
                  </a:ext>
                </a:extLst>
              </p:cNvPr>
              <p:cNvSpPr txBox="1"/>
              <p:nvPr/>
            </p:nvSpPr>
            <p:spPr>
              <a:xfrm>
                <a:off x="11371729" y="2416550"/>
                <a:ext cx="7067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734169-868C-10F6-7801-22C60CE19D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1729" y="2416550"/>
                <a:ext cx="706717" cy="400110"/>
              </a:xfrm>
              <a:prstGeom prst="rect">
                <a:avLst/>
              </a:prstGeom>
              <a:blipFill>
                <a:blip r:embed="rId4"/>
                <a:stretch>
                  <a:fillRect t="-7576" r="-14655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786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10FD3-A451-CDB6-077C-99CCC9560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7A887-19B6-447A-BD84-D5DD4AEE6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Gravitational accretion can only yield sufficient millicharged DM inside a large central </a:t>
            </a:r>
            <a:r>
              <a:rPr lang="en-US" dirty="0" err="1"/>
              <a:t>overdensity</a:t>
            </a:r>
            <a:endParaRPr lang="en-US" dirty="0"/>
          </a:p>
          <a:p>
            <a:r>
              <a:rPr lang="en-US" dirty="0"/>
              <a:t>Thermal production requires a mechanism to expel antifermions, which is overly constrained by fifth-force bounds</a:t>
            </a:r>
          </a:p>
          <a:p>
            <a:r>
              <a:rPr lang="en-US" dirty="0"/>
              <a:t>Neutron decay is either overly constrained, or would consume the entire host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CC38CD-630D-5E34-C571-59E82DE6E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99" y="4829166"/>
            <a:ext cx="7391454" cy="13477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CDE58D-7F36-2237-672F-7A3B669487CA}"/>
              </a:ext>
            </a:extLst>
          </p:cNvPr>
          <p:cNvSpPr txBox="1"/>
          <p:nvPr/>
        </p:nvSpPr>
        <p:spPr>
          <a:xfrm>
            <a:off x="8510494" y="4530165"/>
            <a:ext cx="28433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 would be very difficult to do so, but this is a great analogy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0F7AA-52B8-3486-3229-2D25495A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F37C19-22AF-023B-318D-D6853EEAC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97E432F-B63F-8DBC-2868-E012D56B31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902C71-AC8A-5F0B-DDDB-4C55D02AD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106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326BD-A6F2-DB2F-FE9B-970995A1C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 Mounds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C02430-7212-AADC-C1BC-E4E0653F7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7C3C8D-9082-F7A8-206E-BF63E5CC0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7C457C-A00A-8071-7AB8-CFCEDA28C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224" y="1825625"/>
            <a:ext cx="4300569" cy="42672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1478FC-9456-4DF1-D26A-E21F859A682C}"/>
              </a:ext>
            </a:extLst>
          </p:cNvPr>
          <p:cNvSpPr txBox="1"/>
          <p:nvPr/>
        </p:nvSpPr>
        <p:spPr>
          <a:xfrm>
            <a:off x="838200" y="6176963"/>
            <a:ext cx="4289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G. Bertone et. al., 2404.08731v2</a:t>
            </a:r>
          </a:p>
        </p:txBody>
      </p:sp>
    </p:spTree>
    <p:extLst>
      <p:ext uri="{BB962C8B-B14F-4D97-AF65-F5344CB8AC3E}">
        <p14:creationId xmlns:p14="http://schemas.microsoft.com/office/powerpoint/2010/main" val="1993348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DC825-5CB8-DDDB-47BE-1AEE96188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Capture Constraints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A62310-477F-D452-88BB-A8ABF69844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Can always get geometric capture with large enough cross section</a:t>
                </a:r>
              </a:p>
              <a:p>
                <a:r>
                  <a:rPr lang="en-US" dirty="0"/>
                  <a:t>Low mass: Pauli blocking</a:t>
                </a:r>
              </a:p>
              <a:p>
                <a:r>
                  <a:rPr lang="en-US" dirty="0"/>
                  <a:t>High mass: </a:t>
                </a:r>
                <a:r>
                  <a:rPr lang="en-US" dirty="0" err="1"/>
                  <a:t>Multiscatter</a:t>
                </a:r>
                <a:r>
                  <a:rPr lang="en-US" dirty="0"/>
                  <a:t> kinematics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≃</m:t>
                      </m:r>
                      <m:r>
                        <m:rPr>
                          <m:nor/>
                        </m:rPr>
                        <a:rPr lang="en-US" b="0" dirty="0" smtClean="0">
                          <a:latin typeface="Cambria Math" panose="02040503050406030204" pitchFamily="18" charset="0"/>
                        </a:rPr>
                        <m:t>1.7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b="0" dirty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 b="0" dirty="0" smtClean="0">
                              <a:latin typeface="Cambria Math" panose="02040503050406030204" pitchFamily="18" charset="0"/>
                            </a:rPr>
                            <m:t>45</m:t>
                          </m:r>
                        </m:sup>
                      </m:sSup>
                      <m:r>
                        <m:rPr>
                          <m:nor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 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cm</m:t>
                      </m:r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m:rPr>
                          <m:sty m:val="p"/>
                        </m:rPr>
                        <a:rPr lang="en-US" b="0" i="1" dirty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b="0" dirty="0"/>
                  <a:t>		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≃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dirty="0" smtClean="0">
                        <a:latin typeface="Cambria Math" panose="02040503050406030204" pitchFamily="18" charset="0"/>
                      </a:rPr>
                      <m:t>1.7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m:rPr>
                            <m:nor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b="0" dirty="0" smtClean="0">
                            <a:latin typeface="Cambria Math" panose="02040503050406030204" pitchFamily="18" charset="0"/>
                          </a:rPr>
                          <m:t>45</m:t>
                        </m:r>
                      </m:sup>
                    </m:sSup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 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cm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 &lt;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en-US" b="0" i="1" dirty="0" smtClean="0">
                        <a:latin typeface="Cambria Math" panose="02040503050406030204" pitchFamily="18" charset="0"/>
                      </a:rPr>
                      <m:t>PeV</m:t>
                    </m:r>
                  </m:oMath>
                </a14:m>
                <a:endParaRPr lang="en-US" b="0" dirty="0"/>
              </a:p>
              <a:p>
                <a:pPr marL="0" indent="0">
                  <a:buNone/>
                </a:pPr>
                <a:r>
                  <a:rPr lang="en-US" dirty="0"/>
                  <a:t>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≃</m:t>
                    </m:r>
                    <m:r>
                      <m:rPr>
                        <m:nor/>
                      </m:rPr>
                      <a:rPr lang="en-US" b="0" dirty="0" smtClean="0">
                        <a:latin typeface="Cambria Math" panose="02040503050406030204" pitchFamily="18" charset="0"/>
                      </a:rPr>
                      <m:t>1.7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m:rPr>
                            <m:nor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b="0" dirty="0" smtClean="0">
                            <a:latin typeface="Cambria Math" panose="02040503050406030204" pitchFamily="18" charset="0"/>
                          </a:rPr>
                          <m:t>45</m:t>
                        </m:r>
                      </m:sup>
                    </m:sSup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 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cm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PeV</m:t>
                            </m:r>
                          </m:den>
                        </m:f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m:rPr>
                        <m:sty m:val="p"/>
                      </m:rPr>
                      <a:rPr lang="en-US" b="0" i="1" dirty="0" smtClean="0">
                        <a:latin typeface="Cambria Math" panose="02040503050406030204" pitchFamily="18" charset="0"/>
                      </a:rPr>
                      <m:t>PeV</m:t>
                    </m:r>
                  </m:oMath>
                </a14:m>
                <a:endParaRPr lang="en-US" b="0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>
                  <a:buNone/>
                </a:pPr>
                <a:endParaRPr lang="en-US" b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A62310-477F-D452-88BB-A8ABF69844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 r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1005D-5FCF-1737-5E67-61A1B6AB1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FE8CF3-3B0C-DC42-F2F8-3938033524B5}"/>
              </a:ext>
            </a:extLst>
          </p:cNvPr>
          <p:cNvSpPr txBox="1"/>
          <p:nvPr/>
        </p:nvSpPr>
        <p:spPr>
          <a:xfrm>
            <a:off x="10978776" y="4022165"/>
            <a:ext cx="1153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(12)</a:t>
            </a:r>
          </a:p>
        </p:txBody>
      </p:sp>
    </p:spTree>
    <p:extLst>
      <p:ext uri="{BB962C8B-B14F-4D97-AF65-F5344CB8AC3E}">
        <p14:creationId xmlns:p14="http://schemas.microsoft.com/office/powerpoint/2010/main" val="1289329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765A2FD-A9B0-3B64-57BB-37638E76A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470" y="3669802"/>
            <a:ext cx="4032530" cy="318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AE83B-9AD8-87B1-1D2B-E179C1D29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Thermal Production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F9B17-7249-3AA2-C512-D430A0D37E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 antifermion expulsion</a:t>
            </a:r>
          </a:p>
          <a:p>
            <a:r>
              <a:rPr lang="en-US" dirty="0"/>
              <a:t>Restrict pair production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40BE85-97EC-4B64-2E6A-C42DDD126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17</a:t>
            </a:fld>
            <a:endParaRPr lang="en-US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D793A408-F894-B97C-9109-A046FA5DD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235" y="3669802"/>
            <a:ext cx="4093235" cy="318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83331E47-2EB0-A61C-F4D0-D10B5B5B4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70398"/>
            <a:ext cx="4066235" cy="318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736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C5BF2-DB6F-46D2-F335-9223AB154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Minimal Model, Baryon (minus lepton) Coupling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D95110-B6CA-866C-7A09-DE574747EA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After diagonalizing the gauge kinetic terms:</a:t>
                </a: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m:rPr>
                          <m:nor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⊃</m:t>
                      </m:r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p>
                                        <m:sSupPr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p>
                                          <m: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 </m:t>
                              </m:r>
                            </m:e>
                          </m:d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 + 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  <m:r>
                        <m:rPr>
                          <m:aln/>
                        </m:rPr>
                        <a:rPr lang="en-US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Mean field calculation gives (7) with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≃</m:t>
                      </m:r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max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D95110-B6CA-866C-7A09-DE574747EA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C04BE5-1DBC-6FF9-0C48-E40F53335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4EC8C8-BC73-7C71-1356-D9E5ED097E17}"/>
              </a:ext>
            </a:extLst>
          </p:cNvPr>
          <p:cNvSpPr txBox="1"/>
          <p:nvPr/>
        </p:nvSpPr>
        <p:spPr>
          <a:xfrm>
            <a:off x="11353800" y="3228945"/>
            <a:ext cx="902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13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85FB6B-B293-40AC-6A0A-A3D67DE632AA}"/>
              </a:ext>
            </a:extLst>
          </p:cNvPr>
          <p:cNvSpPr txBox="1"/>
          <p:nvPr/>
        </p:nvSpPr>
        <p:spPr>
          <a:xfrm>
            <a:off x="11353800" y="5666492"/>
            <a:ext cx="902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14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75498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B5197-E097-CFF5-EAB5-562AD7894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334B9-287D-EA93-478C-AD64C6683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E&amp;M, and why neutron stars</a:t>
            </a:r>
          </a:p>
          <a:p>
            <a:r>
              <a:rPr lang="en-US" dirty="0"/>
              <a:t>What gives an observable signal</a:t>
            </a:r>
          </a:p>
          <a:p>
            <a:r>
              <a:rPr lang="en-US" dirty="0"/>
              <a:t>How to acquire a dark charge, and which constraints hamper this:</a:t>
            </a:r>
          </a:p>
          <a:p>
            <a:pPr lvl="1"/>
            <a:r>
              <a:rPr lang="en-US" dirty="0"/>
              <a:t>Gravitational accretion</a:t>
            </a:r>
          </a:p>
          <a:p>
            <a:pPr lvl="1"/>
            <a:r>
              <a:rPr lang="en-US" dirty="0"/>
              <a:t>Thermal production</a:t>
            </a:r>
          </a:p>
          <a:p>
            <a:pPr lvl="1"/>
            <a:r>
              <a:rPr lang="en-US" dirty="0"/>
              <a:t>Neutron decay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6C2F4C-7C82-CC2B-C0C4-65962282A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78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DAB5E-10F5-0EFC-D893-DF3B7EB0D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Neutron Stars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E8AEB-7EBB-430F-D6FA-8E46DCE76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Strong gravity through focusing</a:t>
            </a:r>
          </a:p>
          <a:p>
            <a:r>
              <a:rPr lang="en-US" dirty="0"/>
              <a:t>E&amp;M gives unique signatures</a:t>
            </a:r>
          </a:p>
          <a:p>
            <a:r>
              <a:rPr lang="en-US" dirty="0"/>
              <a:t>LIGO signatures → bounds on hidden sectors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C49782-E4FC-3D84-1827-0558E4141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0203"/>
            <a:ext cx="7391454" cy="13477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2E9F27-879B-9CF0-1E7A-C3A2EC79B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54734"/>
            <a:ext cx="6520330" cy="19760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E3D458-3E5A-0984-4BD4-B008F98E0F89}"/>
              </a:ext>
            </a:extLst>
          </p:cNvPr>
          <p:cNvSpPr txBox="1"/>
          <p:nvPr/>
        </p:nvSpPr>
        <p:spPr>
          <a:xfrm>
            <a:off x="6508375" y="3642241"/>
            <a:ext cx="3530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GW170817, binary NS merger. From 1710.05834, LIGO, VIRGO, Fermi Gamma-ray Burst, INTEGRAL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FE471A3-683B-74BA-E80F-68F89DD6C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1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0D512-D9F8-72B7-B404-E0778577A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LIGO Signal in an NS Binary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BD8793-8B89-9C5F-8D92-4EB89133BB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Signal corresponds to the ratio of dark electrostatics to gravity: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(1)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LIGO is sensitive</a:t>
                </a:r>
                <a:r>
                  <a:rPr lang="en-US" baseline="30000" dirty="0"/>
                  <a:t>1</a:t>
                </a:r>
                <a:r>
                  <a:rPr lang="en-US" dirty="0"/>
                  <a:t> to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Charged species must experience more gravitational attraction than electrostatic repulsion:</a:t>
                </a:r>
              </a:p>
              <a:p>
                <a:pPr marL="0" indent="0">
                  <a:buNone/>
                </a:pPr>
                <a:r>
                  <a:rPr lang="en-US" dirty="0"/>
                  <a:t>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d>
                      <m:dPr>
                        <m:begChr m:val="|"/>
                        <m:endChr m:val="|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err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dirty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en-US" i="1" dirty="0" err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e>
                    </m:d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d>
                      <m:dPr>
                        <m:begChr m:val="|"/>
                        <m:endChr m:val="|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err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dirty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en-US" i="1" dirty="0" err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</m:e>
                    </m:d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sSubSup>
                      <m:sSub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                                 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            (2)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Therefore, the maximum signal scales as the dark mass fraction!</a:t>
                </a:r>
              </a:p>
              <a:p>
                <a:pPr marL="0" indent="0">
                  <a:buNone/>
                </a:pPr>
                <a:r>
                  <a:rPr lang="it-IT" dirty="0"/>
                  <a:t>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i="1" dirty="0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sSub>
                          <m:sSubPr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it-IT" i="1" dirty="0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i="1" dirty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</m:den>
                    </m:f>
                    <m:r>
                      <a:rPr lang="it-IT" i="1" dirty="0" smtClean="0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(3)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dirty="0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dirty="0" err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 err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  <m:sup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BD8793-8B89-9C5F-8D92-4EB89133BB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3081" r="-4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ED4CE2-B193-582F-642D-C37FC63AC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EC833E-AEFD-C267-9B20-ADF39F19C229}"/>
              </a:ext>
            </a:extLst>
          </p:cNvPr>
          <p:cNvSpPr txBox="1"/>
          <p:nvPr/>
        </p:nvSpPr>
        <p:spPr>
          <a:xfrm>
            <a:off x="0" y="6488668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</a:t>
            </a:r>
            <a:r>
              <a:rPr lang="en-US" dirty="0"/>
              <a:t>C. B. Owen, A. Tucker, Y. Kahn, &amp; N. Yunes, 2503.04916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18786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DBB85-1972-3941-9478-E4AC3E5DF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Accreting Ambient DM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20C21D-117A-EFE5-B272-58988CC5D7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Low scattering cross section needed for geometric capture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≃1.7×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−45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cm</m:t>
                      </m:r>
                      <m:r>
                        <a:rPr lang="en-US" b="0" i="0" baseline="3000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                                     (4)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Capture rate constrained by geometry</a:t>
                </a:r>
              </a:p>
              <a:p>
                <a:pPr marL="0" indent="0">
                  <a:buNone/>
                </a:pPr>
                <a:r>
                  <a:rPr lang="en-US" b="0" dirty="0"/>
                  <a:t>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geom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b>
                            </m:sSub>
                          </m:e>
                        </m:d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erf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rad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                (5)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       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≃1.0×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−14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220 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km</m:t>
                              </m:r>
                              <m:r>
                                <m:rPr>
                                  <m:lit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lit/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life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10 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Gyr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0.4 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m:rPr>
                                  <m:lit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(6)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20C21D-117A-EFE5-B272-58988CC5D7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 r="-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9CCBC1A-63C5-5D82-1243-23964B2D5496}"/>
              </a:ext>
            </a:extLst>
          </p:cNvPr>
          <p:cNvSpPr txBox="1"/>
          <p:nvPr/>
        </p:nvSpPr>
        <p:spPr>
          <a:xfrm>
            <a:off x="-1" y="6474621"/>
            <a:ext cx="516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N. F. Bell, G. Busoni, S. Robles, 1807.02840v2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52A28-CB59-61F2-064E-3EE90ED4E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09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D194-C3C6-1E6C-FAD4-12E185C4E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Spike or Mound, Can the Density Abound?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09725-628E-E37B-8123-A769F45B0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037"/>
            <a:ext cx="10515600" cy="4351338"/>
          </a:xfrm>
        </p:spPr>
        <p:txBody>
          <a:bodyPr/>
          <a:lstStyle/>
          <a:p>
            <a:r>
              <a:rPr lang="en-US" dirty="0"/>
              <a:t>It can, though galactic effects may wash it out</a:t>
            </a:r>
          </a:p>
          <a:p>
            <a:r>
              <a:rPr lang="en-US" dirty="0"/>
              <a:t>Long-range DM is already constrained to be a ~6% subfraction</a:t>
            </a:r>
            <a:r>
              <a:rPr lang="en-US" baseline="30000" dirty="0"/>
              <a:t>1</a:t>
            </a:r>
            <a:endParaRPr lang="en-US" dirty="0"/>
          </a:p>
          <a:p>
            <a:r>
              <a:rPr lang="en-US" dirty="0"/>
              <a:t>NS binary candidate must live very close to the galactic center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4D816D-1505-DCD3-4B2C-ACD11D2BD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96454"/>
            <a:ext cx="5050118" cy="3898649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  <a:prstDash val="dash"/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037407-8351-62EE-5791-BA763A97E392}"/>
              </a:ext>
            </a:extLst>
          </p:cNvPr>
          <p:cNvCxnSpPr/>
          <p:nvPr/>
        </p:nvCxnSpPr>
        <p:spPr>
          <a:xfrm flipH="1">
            <a:off x="609600" y="4984376"/>
            <a:ext cx="398032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6E71F7C-AEDA-2E0E-47C7-5F918D389405}"/>
              </a:ext>
            </a:extLst>
          </p:cNvPr>
          <p:cNvSpPr txBox="1"/>
          <p:nvPr/>
        </p:nvSpPr>
        <p:spPr>
          <a:xfrm>
            <a:off x="5103906" y="6054165"/>
            <a:ext cx="2904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F. </a:t>
            </a:r>
            <a:r>
              <a:rPr lang="en-US" dirty="0" err="1"/>
              <a:t>Scarella</a:t>
            </a:r>
            <a:r>
              <a:rPr lang="en-US" dirty="0"/>
              <a:t> &amp; B. Kavanagh, 2510.11635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92FD165-C07E-FDC8-E78F-131CF2A34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7A93EE-760E-6FE4-3E75-2E0B6F90A65B}"/>
              </a:ext>
            </a:extLst>
          </p:cNvPr>
          <p:cNvSpPr txBox="1"/>
          <p:nvPr/>
        </p:nvSpPr>
        <p:spPr>
          <a:xfrm>
            <a:off x="8062259" y="3292866"/>
            <a:ext cx="2904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</a:t>
            </a:r>
            <a:r>
              <a:rPr lang="en-US" dirty="0"/>
              <a:t>M. </a:t>
            </a:r>
            <a:r>
              <a:rPr lang="en-US" dirty="0" err="1"/>
              <a:t>Kaplinghat</a:t>
            </a:r>
            <a:r>
              <a:rPr lang="en-US" dirty="0"/>
              <a:t>, S. Tulin, &amp; H. B. Yu, 1508.03339  </a:t>
            </a:r>
          </a:p>
          <a:p>
            <a:r>
              <a:rPr lang="en-US" dirty="0"/>
              <a:t>S. Roy et. al., 2408.15317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27884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A5E6C-5E33-55AF-A716-0570D33FA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Production in the Progenitor Supernova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1E6FCD-95E8-52EC-8A25-90062D86380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Create pairs, temperature ~30-50 MeV</a:t>
                </a:r>
              </a:p>
              <a:p>
                <a:r>
                  <a:rPr lang="en-US" dirty="0"/>
                  <a:t>Must preferentially hold one and expel the other</a:t>
                </a:r>
              </a:p>
              <a:p>
                <a:pPr lvl="1"/>
                <a:r>
                  <a:rPr lang="en-US" dirty="0"/>
                  <a:t>Couple to neutrons via B-L: U(1)</a:t>
                </a:r>
                <a:r>
                  <a:rPr lang="en-US" baseline="-25000" dirty="0"/>
                  <a:t>D </a:t>
                </a:r>
                <a:r>
                  <a:rPr lang="en-US" dirty="0"/>
                  <a:t> x U(1)</a:t>
                </a:r>
                <a:r>
                  <a:rPr lang="en-US" baseline="-25000" dirty="0"/>
                  <a:t> B-L</a:t>
                </a:r>
              </a:p>
              <a:p>
                <a:pPr lvl="1"/>
                <a:endParaRPr lang="en-US" baseline="-25000" dirty="0"/>
              </a:p>
              <a:p>
                <a:pPr lvl="1"/>
                <a:endParaRPr lang="en-US" baseline="-25000" dirty="0"/>
              </a:p>
              <a:p>
                <a:pPr lvl="1"/>
                <a:endParaRPr lang="en-US" baseline="-25000" dirty="0"/>
              </a:p>
              <a:p>
                <a:pPr lvl="1"/>
                <a:endParaRPr lang="en-US" baseline="-250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≃±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(7)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1E6FCD-95E8-52EC-8A25-90062D8638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Right 3">
            <a:extLst>
              <a:ext uri="{FF2B5EF4-FFF2-40B4-BE49-F238E27FC236}">
                <a16:creationId xmlns:a16="http://schemas.microsoft.com/office/drawing/2014/main" id="{1EDB5AE4-F1DA-2DBE-4097-674C1FE39F0A}"/>
              </a:ext>
            </a:extLst>
          </p:cNvPr>
          <p:cNvSpPr/>
          <p:nvPr/>
        </p:nvSpPr>
        <p:spPr>
          <a:xfrm rot="18938952">
            <a:off x="4886439" y="3284239"/>
            <a:ext cx="595436" cy="123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95F8C1D9-52E1-BB1A-6FB6-0F984E2855E6}"/>
              </a:ext>
            </a:extLst>
          </p:cNvPr>
          <p:cNvSpPr/>
          <p:nvPr/>
        </p:nvSpPr>
        <p:spPr>
          <a:xfrm rot="14265608">
            <a:off x="6550212" y="3416397"/>
            <a:ext cx="595436" cy="123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DC8FEF-9EAB-BF67-AF33-6617448EE5BF}"/>
              </a:ext>
            </a:extLst>
          </p:cNvPr>
          <p:cNvSpPr txBox="1"/>
          <p:nvPr/>
        </p:nvSpPr>
        <p:spPr>
          <a:xfrm>
            <a:off x="4273176" y="3477897"/>
            <a:ext cx="148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Long-range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5417B4-E9EB-72B7-A2AD-4A23CF56E737}"/>
              </a:ext>
            </a:extLst>
          </p:cNvPr>
          <p:cNvSpPr txBox="1"/>
          <p:nvPr/>
        </p:nvSpPr>
        <p:spPr>
          <a:xfrm>
            <a:off x="6550212" y="3705412"/>
            <a:ext cx="1506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Any-range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D68050-9DD0-68C9-DB53-AD09C2F4B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B7604E-1847-4C41-0334-554CE7936628}"/>
              </a:ext>
            </a:extLst>
          </p:cNvPr>
          <p:cNvSpPr txBox="1"/>
          <p:nvPr/>
        </p:nvSpPr>
        <p:spPr>
          <a:xfrm>
            <a:off x="0" y="6488668"/>
            <a:ext cx="467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Nelson, S. Reddy, &amp; D. Zhou, 1803.03266</a:t>
            </a:r>
          </a:p>
        </p:txBody>
      </p:sp>
    </p:spTree>
    <p:extLst>
      <p:ext uri="{BB962C8B-B14F-4D97-AF65-F5344CB8AC3E}">
        <p14:creationId xmlns:p14="http://schemas.microsoft.com/office/powerpoint/2010/main" val="130212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12A29-F66E-28FE-0A9E-77DFD5CC5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Pleading the Fifth (Force)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D386492-2A0D-5378-3B81-80766DACA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F26136B-BB0B-A592-2C8E-6EE21BDB2E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1409700"/>
            <a:ext cx="4648200" cy="46482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66936AFD-A16E-CD82-E36A-54BA2C011B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05600" y="1409700"/>
            <a:ext cx="4648200" cy="4648200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A2B827D2-A538-B53A-5804-B6CA334B55A0}"/>
              </a:ext>
            </a:extLst>
          </p:cNvPr>
          <p:cNvSpPr/>
          <p:nvPr/>
        </p:nvSpPr>
        <p:spPr>
          <a:xfrm>
            <a:off x="5576047" y="3266189"/>
            <a:ext cx="1039906" cy="735105"/>
          </a:xfrm>
          <a:prstGeom prst="rightArrow">
            <a:avLst/>
          </a:prstGeom>
          <a:solidFill>
            <a:srgbClr val="C4BC16"/>
          </a:solidFill>
          <a:ln>
            <a:solidFill>
              <a:srgbClr val="C4BC1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FAD1EED-29CD-55F6-9ECD-085F5814E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8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31C742-A376-7094-F11A-58A4EC1C6FFC}"/>
              </a:ext>
            </a:extLst>
          </p:cNvPr>
          <p:cNvSpPr txBox="1"/>
          <p:nvPr/>
        </p:nvSpPr>
        <p:spPr>
          <a:xfrm>
            <a:off x="735106" y="6176963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1207.2442, hep-</a:t>
            </a:r>
            <a:r>
              <a:rPr lang="en-US" dirty="0" err="1"/>
              <a:t>ph</a:t>
            </a:r>
            <a:r>
              <a:rPr lang="en-US" dirty="0"/>
              <a:t>/0611184, 2102.00022, 1803.03266  </a:t>
            </a:r>
          </a:p>
        </p:txBody>
      </p:sp>
    </p:spTree>
    <p:extLst>
      <p:ext uri="{BB962C8B-B14F-4D97-AF65-F5344CB8AC3E}">
        <p14:creationId xmlns:p14="http://schemas.microsoft.com/office/powerpoint/2010/main" val="388781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D4F4D-01C2-D25C-AB0C-A631D9D58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 Decay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362BA-7F78-DF75-13A7-CC5DF1B25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857353-B5C0-604D-EB4B-FEC969158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01305">
            <a:off x="4668808" y="835346"/>
            <a:ext cx="7324779" cy="12906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2600E3-2278-7DFB-0ED2-CD0B30A65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93309">
            <a:off x="326951" y="2045735"/>
            <a:ext cx="7043789" cy="18716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7BA996-E88A-2CE6-80BA-1C05269DF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3026" y="3227472"/>
            <a:ext cx="7343829" cy="3610001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D5323EE-027D-2FEB-AC6B-C3382FEF0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2F28-7960-459A-8400-4FB57B6498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8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3435</TotalTime>
  <Words>848</Words>
  <Application>Microsoft Office PowerPoint</Application>
  <PresentationFormat>Widescreen</PresentationFormat>
  <Paragraphs>134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Aptos</vt:lpstr>
      <vt:lpstr>Aptos Display</vt:lpstr>
      <vt:lpstr>Arial</vt:lpstr>
      <vt:lpstr>Cambria Math</vt:lpstr>
      <vt:lpstr>Office Theme</vt:lpstr>
      <vt:lpstr>Stringent Constraints on Gravitational Wave Signatures of Dark Electromagnetism</vt:lpstr>
      <vt:lpstr>Outline</vt:lpstr>
      <vt:lpstr>Why Neutron Stars</vt:lpstr>
      <vt:lpstr>LIGO Signal in an NS Binary</vt:lpstr>
      <vt:lpstr>Accreting Ambient DM</vt:lpstr>
      <vt:lpstr>Spike or Mound, Can the Density Abound?</vt:lpstr>
      <vt:lpstr>Thermal Production in the Progenitor Supernova</vt:lpstr>
      <vt:lpstr>Pleading the Fifth (Force)</vt:lpstr>
      <vt:lpstr>Neutron Decay</vt:lpstr>
      <vt:lpstr>Vector Decay, N→χA^′</vt:lpstr>
      <vt:lpstr>Scalar Decay, N→χϕ</vt:lpstr>
      <vt:lpstr>Scalar Decay Limits</vt:lpstr>
      <vt:lpstr>Summary</vt:lpstr>
      <vt:lpstr>Backup</vt:lpstr>
      <vt:lpstr>DM Mounds</vt:lpstr>
      <vt:lpstr>Geometric Capture Constraints</vt:lpstr>
      <vt:lpstr>Full Thermal Production Constraints</vt:lpstr>
      <vt:lpstr>Minimal Model, Baryon (minus lepton) Coupling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Ian Harris</dc:creator>
  <cp:lastModifiedBy>Ian Harris</cp:lastModifiedBy>
  <cp:revision>7</cp:revision>
  <dcterms:created xsi:type="dcterms:W3CDTF">2025-11-04T22:18:02Z</dcterms:created>
  <dcterms:modified xsi:type="dcterms:W3CDTF">2025-11-08T03:37:42Z</dcterms:modified>
</cp:coreProperties>
</file>