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
  </p:notesMasterIdLst>
  <p:sldIdLst>
    <p:sldId id="274" r:id="rId3"/>
    <p:sldId id="277" r:id="rId4"/>
    <p:sldId id="2147375359" r:id="rId5"/>
    <p:sldId id="278" r:id="rId6"/>
    <p:sldId id="2147375360" r:id="rId7"/>
    <p:sldId id="2147375361" r:id="rId8"/>
    <p:sldId id="273" r:id="rId9"/>
    <p:sldId id="275" r:id="rId10"/>
    <p:sldId id="2147375357" r:id="rId11"/>
    <p:sldId id="2147375358" r:id="rId12"/>
  </p:sldIdLst>
  <p:sldSz cx="12192000" cy="6858000"/>
  <p:notesSz cx="6858000" cy="9144000"/>
  <p:defaultTextStyle>
    <a:defPPr>
      <a:defRPr lang="de-DE"/>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1003">
          <p15:clr>
            <a:srgbClr val="A4A3A4"/>
          </p15:clr>
        </p15:guide>
        <p15:guide id="2" pos="393">
          <p15:clr>
            <a:srgbClr val="A4A3A4"/>
          </p15:clr>
        </p15:guide>
        <p15:guide id="3" pos="7310">
          <p15:clr>
            <a:srgbClr val="A4A3A4"/>
          </p15:clr>
        </p15:guide>
        <p15:guide id="4" pos="4089">
          <p15:clr>
            <a:srgbClr val="A4A3A4"/>
          </p15:clr>
        </p15:guide>
        <p15:guide id="5" orient="horz" pos="136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7BBF"/>
    <a:srgbClr val="1C291C"/>
    <a:srgbClr val="84BD00"/>
    <a:srgbClr val="DA291C"/>
    <a:srgbClr val="E83940"/>
    <a:srgbClr val="6D6D6A"/>
    <a:srgbClr val="7BA7BC"/>
    <a:srgbClr val="FFFFFF"/>
    <a:srgbClr val="0047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111" autoAdjust="0"/>
    <p:restoredTop sz="94660"/>
  </p:normalViewPr>
  <p:slideViewPr>
    <p:cSldViewPr snapToGrid="0">
      <p:cViewPr varScale="1">
        <p:scale>
          <a:sx n="95" d="100"/>
          <a:sy n="95" d="100"/>
        </p:scale>
        <p:origin x="208" y="752"/>
      </p:cViewPr>
      <p:guideLst>
        <p:guide orient="horz" pos="1003"/>
        <p:guide pos="393"/>
        <p:guide pos="7310"/>
        <p:guide pos="4089"/>
        <p:guide orient="horz" pos="1366"/>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42FDD3CA-2B8E-4E60-BC6A-BF4838D6DB3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de-DE"/>
          </a:p>
        </p:txBody>
      </p:sp>
      <p:sp>
        <p:nvSpPr>
          <p:cNvPr id="3" name="Datumsplatzhalter 2">
            <a:extLst>
              <a:ext uri="{FF2B5EF4-FFF2-40B4-BE49-F238E27FC236}">
                <a16:creationId xmlns:a16="http://schemas.microsoft.com/office/drawing/2014/main" id="{A17B8DAA-378F-4657-AAF7-085A8174F36C}"/>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E78BA466-1830-4CD0-BB11-9B5D3AC65BF1}" type="datetimeFigureOut">
              <a:rPr lang="de-DE"/>
              <a:pPr>
                <a:defRPr/>
              </a:pPr>
              <a:t>03.11.25</a:t>
            </a:fld>
            <a:endParaRPr lang="de-DE"/>
          </a:p>
        </p:txBody>
      </p:sp>
      <p:sp>
        <p:nvSpPr>
          <p:cNvPr id="4" name="Folienbildplatzhalter 3">
            <a:extLst>
              <a:ext uri="{FF2B5EF4-FFF2-40B4-BE49-F238E27FC236}">
                <a16:creationId xmlns:a16="http://schemas.microsoft.com/office/drawing/2014/main" id="{5A9B6598-6F61-4FFE-9145-FF382C8C5BC0}"/>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a:extLst>
              <a:ext uri="{FF2B5EF4-FFF2-40B4-BE49-F238E27FC236}">
                <a16:creationId xmlns:a16="http://schemas.microsoft.com/office/drawing/2014/main" id="{31BD684B-1BD0-417D-9774-7A5D83328361}"/>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noProof="0"/>
              <a:t>Textmasterformat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6" name="Fußzeilenplatzhalter 5">
            <a:extLst>
              <a:ext uri="{FF2B5EF4-FFF2-40B4-BE49-F238E27FC236}">
                <a16:creationId xmlns:a16="http://schemas.microsoft.com/office/drawing/2014/main" id="{1BE505A1-85AE-4E3B-A396-E59BBDC3A270}"/>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de-DE"/>
          </a:p>
        </p:txBody>
      </p:sp>
      <p:sp>
        <p:nvSpPr>
          <p:cNvPr id="7" name="Foliennummernplatzhalter 6">
            <a:extLst>
              <a:ext uri="{FF2B5EF4-FFF2-40B4-BE49-F238E27FC236}">
                <a16:creationId xmlns:a16="http://schemas.microsoft.com/office/drawing/2014/main" id="{DE579DA9-7EDA-4772-A9DE-C25FED7F51DA}"/>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CC0B5D1B-E6AC-47D8-9B18-CEDC5B59409B}" type="slidenum">
              <a:rPr lang="de-DE"/>
              <a:pPr>
                <a:defRPr/>
              </a:pPr>
              <a:t>‹Nr.›</a:t>
            </a:fld>
            <a:endParaRPr 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4B737123-A818-7FE3-D4C8-91CA48668807}"/>
              </a:ext>
            </a:extLst>
          </p:cNvPr>
          <p:cNvSpPr>
            <a:spLocks noGrp="1"/>
          </p:cNvSpPr>
          <p:nvPr>
            <p:ph type="body" sz="quarter" idx="10"/>
          </p:nvPr>
        </p:nvSpPr>
        <p:spPr>
          <a:xfrm>
            <a:off x="568643" y="2844800"/>
            <a:ext cx="11064557" cy="849154"/>
          </a:xfrm>
          <a:prstGeom prst="rect">
            <a:avLst/>
          </a:prstGeom>
        </p:spPr>
        <p:txBody>
          <a:bodyPr/>
          <a:lstStyle>
            <a:lvl1pPr marL="0" indent="0">
              <a:buNone/>
              <a:defRPr sz="5400">
                <a:latin typeface="Palatino Linotype" panose="02040502050505030304" pitchFamily="18" charset="0"/>
              </a:defRPr>
            </a:lvl1pPr>
          </a:lstStyle>
          <a:p>
            <a:pPr lvl="0"/>
            <a:endParaRPr lang="de-AT" dirty="0"/>
          </a:p>
        </p:txBody>
      </p:sp>
      <p:sp>
        <p:nvSpPr>
          <p:cNvPr id="10" name="Textplatzhalter 8">
            <a:extLst>
              <a:ext uri="{FF2B5EF4-FFF2-40B4-BE49-F238E27FC236}">
                <a16:creationId xmlns:a16="http://schemas.microsoft.com/office/drawing/2014/main" id="{972CA5B4-EE00-FFC8-C23F-0AC9A5F38ADE}"/>
              </a:ext>
            </a:extLst>
          </p:cNvPr>
          <p:cNvSpPr>
            <a:spLocks noGrp="1"/>
          </p:cNvSpPr>
          <p:nvPr>
            <p:ph type="body" sz="quarter" idx="11"/>
          </p:nvPr>
        </p:nvSpPr>
        <p:spPr>
          <a:xfrm>
            <a:off x="568643" y="4963160"/>
            <a:ext cx="11002646" cy="914400"/>
          </a:xfrm>
          <a:prstGeom prst="rect">
            <a:avLst/>
          </a:prstGeom>
        </p:spPr>
        <p:txBody>
          <a:bodyPr/>
          <a:lstStyle>
            <a:lvl1pPr marL="0" indent="0">
              <a:buNone/>
              <a:defRPr sz="3200">
                <a:latin typeface="Palatino Linotype" panose="02040502050505030304" pitchFamily="18" charset="0"/>
              </a:defRPr>
            </a:lvl1pPr>
          </a:lstStyle>
          <a:p>
            <a:pPr lvl="0"/>
            <a:endParaRPr lang="de-AT" dirty="0"/>
          </a:p>
        </p:txBody>
      </p:sp>
    </p:spTree>
    <p:extLst>
      <p:ext uri="{BB962C8B-B14F-4D97-AF65-F5344CB8AC3E}">
        <p14:creationId xmlns:p14="http://schemas.microsoft.com/office/powerpoint/2010/main" val="1010193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olgeseite leer">
    <p:spTree>
      <p:nvGrpSpPr>
        <p:cNvPr id="1" name=""/>
        <p:cNvGrpSpPr/>
        <p:nvPr/>
      </p:nvGrpSpPr>
      <p:grpSpPr>
        <a:xfrm>
          <a:off x="0" y="0"/>
          <a:ext cx="0" cy="0"/>
          <a:chOff x="0" y="0"/>
          <a:chExt cx="0" cy="0"/>
        </a:xfrm>
      </p:grpSpPr>
      <p:sp>
        <p:nvSpPr>
          <p:cNvPr id="2" name="Datumsplatzhalter 3">
            <a:extLst>
              <a:ext uri="{FF2B5EF4-FFF2-40B4-BE49-F238E27FC236}">
                <a16:creationId xmlns:a16="http://schemas.microsoft.com/office/drawing/2014/main" id="{483F9564-537E-4987-A91B-3D8C65300BE7}"/>
              </a:ext>
            </a:extLst>
          </p:cNvPr>
          <p:cNvSpPr>
            <a:spLocks noGrp="1"/>
          </p:cNvSpPr>
          <p:nvPr>
            <p:ph type="dt" sz="half" idx="10"/>
          </p:nvPr>
        </p:nvSpPr>
        <p:spPr/>
        <p:txBody>
          <a:bodyPr/>
          <a:lstStyle>
            <a:lvl1pPr>
              <a:defRPr/>
            </a:lvl1pPr>
          </a:lstStyle>
          <a:p>
            <a:pPr>
              <a:defRPr/>
            </a:pPr>
            <a:endParaRPr lang="de-AT" dirty="0"/>
          </a:p>
        </p:txBody>
      </p:sp>
      <p:sp>
        <p:nvSpPr>
          <p:cNvPr id="3" name="Fußzeilenplatzhalter 4">
            <a:extLst>
              <a:ext uri="{FF2B5EF4-FFF2-40B4-BE49-F238E27FC236}">
                <a16:creationId xmlns:a16="http://schemas.microsoft.com/office/drawing/2014/main" id="{23CA7971-F44F-4BB5-A983-0AE257512561}"/>
              </a:ext>
            </a:extLst>
          </p:cNvPr>
          <p:cNvSpPr>
            <a:spLocks noGrp="1"/>
          </p:cNvSpPr>
          <p:nvPr>
            <p:ph type="ftr" sz="quarter" idx="11"/>
          </p:nvPr>
        </p:nvSpPr>
        <p:spPr/>
        <p:txBody>
          <a:bodyPr/>
          <a:lstStyle>
            <a:lvl1pPr>
              <a:defRPr/>
            </a:lvl1pPr>
          </a:lstStyle>
          <a:p>
            <a:pPr>
              <a:defRPr/>
            </a:pPr>
            <a:endParaRPr lang="de-AT"/>
          </a:p>
        </p:txBody>
      </p:sp>
      <p:sp>
        <p:nvSpPr>
          <p:cNvPr id="4" name="Foliennummernplatzhalter 5">
            <a:extLst>
              <a:ext uri="{FF2B5EF4-FFF2-40B4-BE49-F238E27FC236}">
                <a16:creationId xmlns:a16="http://schemas.microsoft.com/office/drawing/2014/main" id="{C37641BB-2702-4E25-8A58-F39AD1F75DAA}"/>
              </a:ext>
            </a:extLst>
          </p:cNvPr>
          <p:cNvSpPr>
            <a:spLocks noGrp="1"/>
          </p:cNvSpPr>
          <p:nvPr>
            <p:ph type="sldNum" sz="quarter" idx="12"/>
          </p:nvPr>
        </p:nvSpPr>
        <p:spPr/>
        <p:txBody>
          <a:bodyPr/>
          <a:lstStyle>
            <a:lvl1pPr>
              <a:defRPr/>
            </a:lvl1pPr>
          </a:lstStyle>
          <a:p>
            <a:pPr>
              <a:defRPr/>
            </a:pPr>
            <a:fld id="{03D86A5E-B249-45C8-B44F-CD84DBAB0031}" type="slidenum">
              <a:rPr/>
              <a:pPr>
                <a:defRPr/>
              </a:pPr>
              <a:t>‹Nr.›</a:t>
            </a:fld>
            <a:endParaRPr dirty="0"/>
          </a:p>
        </p:txBody>
      </p:sp>
      <p:sp>
        <p:nvSpPr>
          <p:cNvPr id="10" name="Textplatzhalter 9">
            <a:extLst>
              <a:ext uri="{FF2B5EF4-FFF2-40B4-BE49-F238E27FC236}">
                <a16:creationId xmlns:a16="http://schemas.microsoft.com/office/drawing/2014/main" id="{5F82FB63-138B-3FD7-8585-1B3BD0FA4893}"/>
              </a:ext>
            </a:extLst>
          </p:cNvPr>
          <p:cNvSpPr>
            <a:spLocks noGrp="1"/>
          </p:cNvSpPr>
          <p:nvPr>
            <p:ph type="body" sz="quarter" idx="13"/>
          </p:nvPr>
        </p:nvSpPr>
        <p:spPr>
          <a:xfrm>
            <a:off x="620077" y="1275081"/>
            <a:ext cx="10977563" cy="4856480"/>
          </a:xfrm>
          <a:prstGeom prst="rect">
            <a:avLst/>
          </a:prstGeom>
        </p:spPr>
        <p:txBody>
          <a:bodyPr/>
          <a:lstStyle>
            <a:lvl1pPr marL="342900" indent="-342900">
              <a:buFont typeface="Arial" panose="020B0604020202020204" pitchFamily="34" charset="0"/>
              <a:buChar char="•"/>
              <a:defRPr sz="2200"/>
            </a:lvl1pPr>
            <a:lvl2pPr marL="742950" indent="-285750">
              <a:buFont typeface="Arial" panose="020B0604020202020204" pitchFamily="34" charset="0"/>
              <a:buChar char="•"/>
              <a:defRPr sz="1800"/>
            </a:lvl2pPr>
          </a:lstStyle>
          <a:p>
            <a:pPr lvl="0"/>
            <a:endParaRPr lang="de-AT" dirty="0"/>
          </a:p>
          <a:p>
            <a:pPr lvl="1"/>
            <a:endParaRPr lang="de-AT" dirty="0"/>
          </a:p>
        </p:txBody>
      </p:sp>
      <p:sp>
        <p:nvSpPr>
          <p:cNvPr id="12" name="Textplatzhalter 11">
            <a:extLst>
              <a:ext uri="{FF2B5EF4-FFF2-40B4-BE49-F238E27FC236}">
                <a16:creationId xmlns:a16="http://schemas.microsoft.com/office/drawing/2014/main" id="{C70BF0CD-C128-50CE-9533-44A93BA0B56D}"/>
              </a:ext>
            </a:extLst>
          </p:cNvPr>
          <p:cNvSpPr>
            <a:spLocks noGrp="1"/>
          </p:cNvSpPr>
          <p:nvPr>
            <p:ph type="body" sz="quarter" idx="14"/>
          </p:nvPr>
        </p:nvSpPr>
        <p:spPr>
          <a:xfrm>
            <a:off x="1514764" y="260234"/>
            <a:ext cx="9180945" cy="718822"/>
          </a:xfrm>
          <a:prstGeom prst="rect">
            <a:avLst/>
          </a:prstGeom>
        </p:spPr>
        <p:txBody>
          <a:bodyPr/>
          <a:lstStyle>
            <a:lvl1pPr marL="0" indent="0" algn="ctr">
              <a:buNone/>
              <a:defRPr sz="4000"/>
            </a:lvl1pPr>
          </a:lstStyle>
          <a:p>
            <a:pPr lvl="0"/>
            <a:endParaRPr lang="de-AT" dirty="0"/>
          </a:p>
        </p:txBody>
      </p:sp>
    </p:spTree>
    <p:extLst>
      <p:ext uri="{BB962C8B-B14F-4D97-AF65-F5344CB8AC3E}">
        <p14:creationId xmlns:p14="http://schemas.microsoft.com/office/powerpoint/2010/main" val="42138076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emf"/><Relationship Id="rId4" Type="http://schemas.openxmlformats.org/officeDocument/2006/relationships/image" Target="../media/image2.sv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 Id="rId5" Type="http://schemas.openxmlformats.org/officeDocument/2006/relationships/image" Target="../media/image3.emf"/><Relationship Id="rId4" Type="http://schemas.openxmlformats.org/officeDocument/2006/relationships/image" Target="../media/image2.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uppieren 9">
            <a:extLst>
              <a:ext uri="{FF2B5EF4-FFF2-40B4-BE49-F238E27FC236}">
                <a16:creationId xmlns:a16="http://schemas.microsoft.com/office/drawing/2014/main" id="{28E63945-2A92-4C1D-BFE0-A0421DA37134}"/>
              </a:ext>
            </a:extLst>
          </p:cNvPr>
          <p:cNvGrpSpPr/>
          <p:nvPr userDrawn="1"/>
        </p:nvGrpSpPr>
        <p:grpSpPr>
          <a:xfrm>
            <a:off x="606425" y="549275"/>
            <a:ext cx="11504077" cy="1116013"/>
            <a:chOff x="606425" y="549275"/>
            <a:chExt cx="11504077" cy="1116013"/>
          </a:xfrm>
        </p:grpSpPr>
        <p:pic>
          <p:nvPicPr>
            <p:cNvPr id="9" name="Grafik 8">
              <a:extLst>
                <a:ext uri="{FF2B5EF4-FFF2-40B4-BE49-F238E27FC236}">
                  <a16:creationId xmlns:a16="http://schemas.microsoft.com/office/drawing/2014/main" id="{D93B35F1-E2D4-4511-9CC7-3C0685184CF4}"/>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386161" y="620341"/>
              <a:ext cx="2724341" cy="1020128"/>
            </a:xfrm>
            <a:prstGeom prst="rect">
              <a:avLst/>
            </a:prstGeom>
          </p:spPr>
        </p:pic>
        <p:grpSp>
          <p:nvGrpSpPr>
            <p:cNvPr id="1027" name="Gruppieren 13">
              <a:extLst>
                <a:ext uri="{FF2B5EF4-FFF2-40B4-BE49-F238E27FC236}">
                  <a16:creationId xmlns:a16="http://schemas.microsoft.com/office/drawing/2014/main" id="{C8B38759-B8EB-475D-9749-24EA98F3B82C}"/>
                </a:ext>
              </a:extLst>
            </p:cNvPr>
            <p:cNvGrpSpPr>
              <a:grpSpLocks/>
            </p:cNvGrpSpPr>
            <p:nvPr userDrawn="1"/>
          </p:nvGrpSpPr>
          <p:grpSpPr bwMode="auto">
            <a:xfrm>
              <a:off x="3643312" y="958850"/>
              <a:ext cx="5510221" cy="360363"/>
              <a:chOff x="3643479" y="958850"/>
              <a:chExt cx="5510524" cy="360363"/>
            </a:xfrm>
          </p:grpSpPr>
          <p:sp>
            <p:nvSpPr>
              <p:cNvPr id="35" name="Rechteck 5">
                <a:extLst>
                  <a:ext uri="{FF2B5EF4-FFF2-40B4-BE49-F238E27FC236}">
                    <a16:creationId xmlns:a16="http://schemas.microsoft.com/office/drawing/2014/main" id="{3A70A3DB-D9C0-48D5-8408-53C44FD0B56C}"/>
                  </a:ext>
                </a:extLst>
              </p:cNvPr>
              <p:cNvSpPr>
                <a:spLocks noChangeArrowheads="1"/>
              </p:cNvSpPr>
              <p:nvPr userDrawn="1"/>
            </p:nvSpPr>
            <p:spPr bwMode="auto">
              <a:xfrm>
                <a:off x="5454597" y="958850"/>
                <a:ext cx="3699406" cy="360363"/>
              </a:xfrm>
              <a:prstGeom prst="rect">
                <a:avLst/>
              </a:prstGeom>
              <a:solidFill>
                <a:srgbClr val="307BBF"/>
              </a:solidFill>
              <a:ln>
                <a:noFill/>
              </a:ln>
            </p:spPr>
            <p:txBody>
              <a:bodyPr wrap="square" lIns="35719" tIns="35719" rIns="35719" bIns="35719" anchor="ctr">
                <a:spAutoFit/>
              </a:bodyPr>
              <a:lstStyle/>
              <a:p>
                <a:pPr algn="ctr" eaLnBrk="1" fontAlgn="auto" hangingPunct="1">
                  <a:spcBef>
                    <a:spcPts val="0"/>
                  </a:spcBef>
                  <a:spcAft>
                    <a:spcPts val="0"/>
                  </a:spcAft>
                  <a:defRPr/>
                </a:pPr>
                <a:endParaRPr lang="de-AT" altLang="de-DE" sz="1780" dirty="0">
                  <a:latin typeface="+mn-lt"/>
                  <a:ea typeface="Helvetica Light"/>
                  <a:cs typeface="Helvetica Light"/>
                </a:endParaRPr>
              </a:p>
            </p:txBody>
          </p:sp>
          <p:sp>
            <p:nvSpPr>
              <p:cNvPr id="36" name="Rechteck 6">
                <a:extLst>
                  <a:ext uri="{FF2B5EF4-FFF2-40B4-BE49-F238E27FC236}">
                    <a16:creationId xmlns:a16="http://schemas.microsoft.com/office/drawing/2014/main" id="{9715EBA4-7DC4-444F-95DB-7632400B3174}"/>
                  </a:ext>
                </a:extLst>
              </p:cNvPr>
              <p:cNvSpPr>
                <a:spLocks noChangeArrowheads="1"/>
              </p:cNvSpPr>
              <p:nvPr userDrawn="1"/>
            </p:nvSpPr>
            <p:spPr bwMode="auto">
              <a:xfrm>
                <a:off x="3643479" y="958850"/>
                <a:ext cx="1814611" cy="360363"/>
              </a:xfrm>
              <a:prstGeom prst="rect">
                <a:avLst/>
              </a:prstGeom>
              <a:solidFill>
                <a:srgbClr val="84BD00"/>
              </a:solidFill>
              <a:ln>
                <a:noFill/>
              </a:ln>
            </p:spPr>
            <p:txBody>
              <a:bodyPr lIns="35719" tIns="35719" rIns="35719" bIns="35719" anchor="ctr">
                <a:spAutoFit/>
              </a:bodyPr>
              <a:lstStyle/>
              <a:p>
                <a:pPr algn="ctr" eaLnBrk="1" fontAlgn="auto" hangingPunct="1">
                  <a:spcBef>
                    <a:spcPts val="0"/>
                  </a:spcBef>
                  <a:spcAft>
                    <a:spcPts val="0"/>
                  </a:spcAft>
                  <a:defRPr/>
                </a:pPr>
                <a:endParaRPr lang="de-AT" altLang="de-DE" sz="1780" dirty="0">
                  <a:latin typeface="+mn-lt"/>
                  <a:ea typeface="Helvetica Light"/>
                  <a:cs typeface="Helvetica Light"/>
                </a:endParaRPr>
              </a:p>
            </p:txBody>
          </p:sp>
        </p:grpSp>
        <p:pic>
          <p:nvPicPr>
            <p:cNvPr id="11" name="Grafik 13">
              <a:extLst>
                <a:ext uri="{FF2B5EF4-FFF2-40B4-BE49-F238E27FC236}">
                  <a16:creationId xmlns:a16="http://schemas.microsoft.com/office/drawing/2014/main" id="{5C520384-A165-40EA-9F05-29CECBA00045}"/>
                </a:ext>
              </a:extLst>
            </p:cNvPr>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606425" y="549275"/>
              <a:ext cx="2576363" cy="1116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3816" r:id="rId1"/>
  </p:sldLayoutIdLst>
  <p:hf hdr="0" ftr="0" dt="0"/>
  <p:txStyles>
    <p:titleStyle>
      <a:lvl1pPr algn="l" rtl="0" eaLnBrk="0" fontAlgn="base" hangingPunct="0">
        <a:lnSpc>
          <a:spcPct val="90000"/>
        </a:lnSpc>
        <a:spcBef>
          <a:spcPct val="0"/>
        </a:spcBef>
        <a:spcAft>
          <a:spcPct val="0"/>
        </a:spcAft>
        <a:defRPr sz="4400" kern="1200">
          <a:solidFill>
            <a:schemeClr val="tx1"/>
          </a:solidFill>
          <a:latin typeface="Palatino Linotype" panose="02040502050505030304" pitchFamily="18" charset="0"/>
          <a:ea typeface="+mj-ea"/>
          <a:cs typeface="+mj-cs"/>
        </a:defRPr>
      </a:lvl1pPr>
      <a:lvl2pPr algn="l" rtl="0" eaLnBrk="0" fontAlgn="base" hangingPunct="0">
        <a:lnSpc>
          <a:spcPct val="90000"/>
        </a:lnSpc>
        <a:spcBef>
          <a:spcPct val="0"/>
        </a:spcBef>
        <a:spcAft>
          <a:spcPct val="0"/>
        </a:spcAft>
        <a:defRPr sz="4400">
          <a:solidFill>
            <a:schemeClr val="tx1"/>
          </a:solidFill>
          <a:latin typeface="Palatino Linotype" panose="02040502050505030304" pitchFamily="18" charset="0"/>
        </a:defRPr>
      </a:lvl2pPr>
      <a:lvl3pPr algn="l" rtl="0" eaLnBrk="0" fontAlgn="base" hangingPunct="0">
        <a:lnSpc>
          <a:spcPct val="90000"/>
        </a:lnSpc>
        <a:spcBef>
          <a:spcPct val="0"/>
        </a:spcBef>
        <a:spcAft>
          <a:spcPct val="0"/>
        </a:spcAft>
        <a:defRPr sz="4400">
          <a:solidFill>
            <a:schemeClr val="tx1"/>
          </a:solidFill>
          <a:latin typeface="Palatino Linotype" panose="02040502050505030304" pitchFamily="18" charset="0"/>
        </a:defRPr>
      </a:lvl3pPr>
      <a:lvl4pPr algn="l" rtl="0" eaLnBrk="0" fontAlgn="base" hangingPunct="0">
        <a:lnSpc>
          <a:spcPct val="90000"/>
        </a:lnSpc>
        <a:spcBef>
          <a:spcPct val="0"/>
        </a:spcBef>
        <a:spcAft>
          <a:spcPct val="0"/>
        </a:spcAft>
        <a:defRPr sz="4400">
          <a:solidFill>
            <a:schemeClr val="tx1"/>
          </a:solidFill>
          <a:latin typeface="Palatino Linotype" panose="02040502050505030304" pitchFamily="18" charset="0"/>
        </a:defRPr>
      </a:lvl4pPr>
      <a:lvl5pPr algn="l" rtl="0" eaLnBrk="0" fontAlgn="base" hangingPunct="0">
        <a:lnSpc>
          <a:spcPct val="90000"/>
        </a:lnSpc>
        <a:spcBef>
          <a:spcPct val="0"/>
        </a:spcBef>
        <a:spcAft>
          <a:spcPct val="0"/>
        </a:spcAft>
        <a:defRPr sz="4400">
          <a:solidFill>
            <a:schemeClr val="tx1"/>
          </a:solidFill>
          <a:latin typeface="Palatino Linotype" panose="02040502050505030304" pitchFamily="18"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8B664EFF-CC78-4377-B1EC-B17CFEBD7543}"/>
              </a:ext>
            </a:extLst>
          </p:cNvPr>
          <p:cNvSpPr>
            <a:spLocks noGrp="1"/>
          </p:cNvSpPr>
          <p:nvPr>
            <p:ph type="dt" sz="half" idx="2"/>
          </p:nvPr>
        </p:nvSpPr>
        <p:spPr>
          <a:xfrm>
            <a:off x="187325" y="6534150"/>
            <a:ext cx="2962275" cy="365125"/>
          </a:xfrm>
          <a:prstGeom prst="rect">
            <a:avLst/>
          </a:prstGeom>
        </p:spPr>
        <p:txBody>
          <a:bodyPr vert="horz" lIns="91440" tIns="45720" rIns="91440" bIns="45720" rtlCol="0" anchor="ctr"/>
          <a:lstStyle>
            <a:lvl1pPr algn="l" eaLnBrk="1" fontAlgn="auto" hangingPunct="1">
              <a:spcBef>
                <a:spcPts val="0"/>
              </a:spcBef>
              <a:spcAft>
                <a:spcPts val="0"/>
              </a:spcAft>
              <a:defRPr sz="900" dirty="0">
                <a:solidFill>
                  <a:schemeClr val="tx1">
                    <a:tint val="75000"/>
                  </a:schemeClr>
                </a:solidFill>
                <a:latin typeface="Palatino Linotype" panose="02040502050505030304" pitchFamily="18" charset="0"/>
              </a:defRPr>
            </a:lvl1pPr>
          </a:lstStyle>
          <a:p>
            <a:pPr>
              <a:defRPr/>
            </a:pPr>
            <a:endParaRPr lang="de-AT" dirty="0"/>
          </a:p>
        </p:txBody>
      </p:sp>
      <p:sp>
        <p:nvSpPr>
          <p:cNvPr id="5" name="Fußzeilenplatzhalter 4">
            <a:extLst>
              <a:ext uri="{FF2B5EF4-FFF2-40B4-BE49-F238E27FC236}">
                <a16:creationId xmlns:a16="http://schemas.microsoft.com/office/drawing/2014/main" id="{C5A1746E-52D3-415F-8A7E-6305251CE140}"/>
              </a:ext>
            </a:extLst>
          </p:cNvPr>
          <p:cNvSpPr>
            <a:spLocks noGrp="1"/>
          </p:cNvSpPr>
          <p:nvPr>
            <p:ph type="ftr" sz="quarter" idx="3"/>
          </p:nvPr>
        </p:nvSpPr>
        <p:spPr>
          <a:xfrm>
            <a:off x="3434080" y="6534150"/>
            <a:ext cx="4942840" cy="365125"/>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Palatino Linotype" panose="02040502050505030304" pitchFamily="18" charset="0"/>
              </a:defRPr>
            </a:lvl1pPr>
          </a:lstStyle>
          <a:p>
            <a:pPr>
              <a:defRPr/>
            </a:pPr>
            <a:endParaRPr lang="de-AT" dirty="0"/>
          </a:p>
        </p:txBody>
      </p:sp>
      <p:sp>
        <p:nvSpPr>
          <p:cNvPr id="15" name="Foliennummernplatzhalter 5">
            <a:extLst>
              <a:ext uri="{FF2B5EF4-FFF2-40B4-BE49-F238E27FC236}">
                <a16:creationId xmlns:a16="http://schemas.microsoft.com/office/drawing/2014/main" id="{2F126958-5C27-4562-B1E5-2C5B5D55F17F}"/>
              </a:ext>
            </a:extLst>
          </p:cNvPr>
          <p:cNvSpPr>
            <a:spLocks noGrp="1"/>
          </p:cNvSpPr>
          <p:nvPr>
            <p:ph type="sldNum" sz="quarter" idx="4"/>
          </p:nvPr>
        </p:nvSpPr>
        <p:spPr>
          <a:xfrm>
            <a:off x="8702040" y="6564630"/>
            <a:ext cx="3417888" cy="365125"/>
          </a:xfrm>
          <a:prstGeom prst="rect">
            <a:avLst/>
          </a:prstGeom>
        </p:spPr>
        <p:txBody>
          <a:bodyPr/>
          <a:lstStyle>
            <a:lvl1pPr algn="r">
              <a:defRPr lang="de-DE" sz="900" kern="1200" smtClean="0">
                <a:solidFill>
                  <a:schemeClr val="tx1">
                    <a:tint val="75000"/>
                  </a:schemeClr>
                </a:solidFill>
                <a:latin typeface="Palatino Linotype" panose="02040502050505030304" pitchFamily="18" charset="0"/>
                <a:ea typeface="+mn-ea"/>
                <a:cs typeface="+mn-cs"/>
              </a:defRPr>
            </a:lvl1pPr>
          </a:lstStyle>
          <a:p>
            <a:pPr>
              <a:defRPr/>
            </a:pPr>
            <a:fld id="{1A2360C9-0F1D-4B99-92D6-AEA2683A3115}" type="slidenum">
              <a:rPr lang="de-AT" smtClean="0"/>
              <a:pPr>
                <a:defRPr/>
              </a:pPr>
              <a:t>‹Nr.›</a:t>
            </a:fld>
            <a:endParaRPr lang="de-AT" dirty="0"/>
          </a:p>
        </p:txBody>
      </p:sp>
      <p:grpSp>
        <p:nvGrpSpPr>
          <p:cNvPr id="3" name="Gruppieren 2">
            <a:extLst>
              <a:ext uri="{FF2B5EF4-FFF2-40B4-BE49-F238E27FC236}">
                <a16:creationId xmlns:a16="http://schemas.microsoft.com/office/drawing/2014/main" id="{B01D9977-F62E-41AE-B3A5-539840E0B5AB}"/>
              </a:ext>
            </a:extLst>
          </p:cNvPr>
          <p:cNvGrpSpPr/>
          <p:nvPr userDrawn="1"/>
        </p:nvGrpSpPr>
        <p:grpSpPr>
          <a:xfrm>
            <a:off x="256828" y="90132"/>
            <a:ext cx="11912102" cy="651548"/>
            <a:chOff x="634365" y="226378"/>
            <a:chExt cx="11912102" cy="651548"/>
          </a:xfrm>
        </p:grpSpPr>
        <p:pic>
          <p:nvPicPr>
            <p:cNvPr id="11" name="Grafik 10">
              <a:extLst>
                <a:ext uri="{FF2B5EF4-FFF2-40B4-BE49-F238E27FC236}">
                  <a16:creationId xmlns:a16="http://schemas.microsoft.com/office/drawing/2014/main" id="{8B237F2D-C102-48EB-8B14-3421D08B1404}"/>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806455" y="226378"/>
              <a:ext cx="1740012" cy="651548"/>
            </a:xfrm>
            <a:prstGeom prst="rect">
              <a:avLst/>
            </a:prstGeom>
          </p:spPr>
        </p:pic>
        <p:sp>
          <p:nvSpPr>
            <p:cNvPr id="28" name="Rechteck 6">
              <a:extLst>
                <a:ext uri="{FF2B5EF4-FFF2-40B4-BE49-F238E27FC236}">
                  <a16:creationId xmlns:a16="http://schemas.microsoft.com/office/drawing/2014/main" id="{9555CA4A-732B-4D36-8814-8EE9D0AD4BFF}"/>
                </a:ext>
              </a:extLst>
            </p:cNvPr>
            <p:cNvSpPr>
              <a:spLocks noChangeArrowheads="1"/>
            </p:cNvSpPr>
            <p:nvPr userDrawn="1"/>
          </p:nvSpPr>
          <p:spPr bwMode="auto">
            <a:xfrm>
              <a:off x="2189679" y="287338"/>
              <a:ext cx="2846218" cy="97200"/>
            </a:xfrm>
            <a:prstGeom prst="rect">
              <a:avLst/>
            </a:prstGeom>
            <a:solidFill>
              <a:srgbClr val="84BD00"/>
            </a:solidFill>
            <a:ln>
              <a:noFill/>
            </a:ln>
          </p:spPr>
          <p:txBody>
            <a:bodyPr wrap="square" lIns="35719" tIns="35719" rIns="35719" bIns="35719" anchor="ctr">
              <a:spAutoFit/>
            </a:bodyPr>
            <a:lstStyle/>
            <a:p>
              <a:pPr algn="ctr" eaLnBrk="1" fontAlgn="auto" hangingPunct="1">
                <a:spcBef>
                  <a:spcPts val="0"/>
                </a:spcBef>
                <a:spcAft>
                  <a:spcPts val="0"/>
                </a:spcAft>
                <a:defRPr/>
              </a:pPr>
              <a:endParaRPr lang="de-AT" altLang="de-DE" sz="1780" dirty="0">
                <a:solidFill>
                  <a:prstClr val="black"/>
                </a:solidFill>
                <a:latin typeface="+mn-lt"/>
                <a:ea typeface="Helvetica Light"/>
                <a:cs typeface="Helvetica Light"/>
              </a:endParaRPr>
            </a:p>
          </p:txBody>
        </p:sp>
        <p:pic>
          <p:nvPicPr>
            <p:cNvPr id="12" name="Grafik 13">
              <a:extLst>
                <a:ext uri="{FF2B5EF4-FFF2-40B4-BE49-F238E27FC236}">
                  <a16:creationId xmlns:a16="http://schemas.microsoft.com/office/drawing/2014/main" id="{037367DA-7D37-40EC-A805-5AB6371956D5}"/>
                </a:ext>
              </a:extLst>
            </p:cNvPr>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634365" y="287338"/>
              <a:ext cx="1363564" cy="5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Rechteck 6">
            <a:extLst>
              <a:ext uri="{FF2B5EF4-FFF2-40B4-BE49-F238E27FC236}">
                <a16:creationId xmlns:a16="http://schemas.microsoft.com/office/drawing/2014/main" id="{7673DA19-63FD-42E5-6EFE-26B12E777569}"/>
              </a:ext>
            </a:extLst>
          </p:cNvPr>
          <p:cNvSpPr>
            <a:spLocks noChangeArrowheads="1"/>
          </p:cNvSpPr>
          <p:nvPr userDrawn="1"/>
        </p:nvSpPr>
        <p:spPr bwMode="auto">
          <a:xfrm>
            <a:off x="4658360" y="151092"/>
            <a:ext cx="5721498" cy="97200"/>
          </a:xfrm>
          <a:prstGeom prst="rect">
            <a:avLst/>
          </a:prstGeom>
          <a:solidFill>
            <a:srgbClr val="307BBF"/>
          </a:solidFill>
          <a:ln>
            <a:noFill/>
          </a:ln>
        </p:spPr>
        <p:txBody>
          <a:bodyPr wrap="square" lIns="35719" tIns="35719" rIns="35719" bIns="35719" anchor="ctr">
            <a:spAutoFit/>
          </a:bodyPr>
          <a:lstStyle/>
          <a:p>
            <a:pPr algn="ctr" eaLnBrk="1" fontAlgn="auto" hangingPunct="1">
              <a:spcBef>
                <a:spcPts val="0"/>
              </a:spcBef>
              <a:spcAft>
                <a:spcPts val="0"/>
              </a:spcAft>
              <a:defRPr/>
            </a:pPr>
            <a:endParaRPr lang="de-AT" altLang="de-DE" sz="600" dirty="0">
              <a:solidFill>
                <a:prstClr val="black"/>
              </a:solidFill>
              <a:latin typeface="+mn-lt"/>
              <a:ea typeface="Helvetica Light"/>
              <a:cs typeface="Helvetica Light"/>
            </a:endParaRPr>
          </a:p>
        </p:txBody>
      </p:sp>
    </p:spTree>
  </p:cSld>
  <p:clrMap bg1="lt1" tx1="dk1" bg2="lt2" tx2="dk2" accent1="accent1" accent2="accent2" accent3="accent3" accent4="accent4" accent5="accent5" accent6="accent6" hlink="hlink" folHlink="folHlink"/>
  <p:sldLayoutIdLst>
    <p:sldLayoutId id="2147483810" r:id="rId1"/>
  </p:sldLayoutIdLst>
  <p:hf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Palatino Linotype" panose="02040502050505030304" pitchFamily="18" charset="0"/>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Palatino Linotype" panose="02040502050505030304" pitchFamily="18" charset="0"/>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Palatino Linotype" panose="02040502050505030304" pitchFamily="18" charset="0"/>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Palatino Linotype" panose="02040502050505030304" pitchFamily="18" charset="0"/>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Palatino Linotype" panose="0204050205050503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cds.cern.ch/record/2941462/files/English.pdf" TargetMode="External"/><Relationship Id="rId2" Type="http://schemas.openxmlformats.org/officeDocument/2006/relationships/hyperlink" Target="https://cds.cern.ch/record/2888205/files/English.pdf" TargetMode="Externa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s://procurement.web.cern.ch/system/files/document/annual-report-2024.pdf"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procurement.web.cern.ch/contact/who-contact-your-country" TargetMode="Externa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service.bmf.gv.at/Budget/Budgets/2025_2026/beilagen/Beitraege_internationale_Organisationen_2025_2026.pdf" TargetMode="External"/><Relationship Id="rId7" Type="http://schemas.openxmlformats.org/officeDocument/2006/relationships/image" Target="../media/image14.jpeg"/><Relationship Id="rId2" Type="http://schemas.openxmlformats.org/officeDocument/2006/relationships/hyperlink" Target="https://www.ffg.at/en/service/austrian-esa-participation?utm_source=chatgpt.com" TargetMode="External"/><Relationship Id="rId1" Type="http://schemas.openxmlformats.org/officeDocument/2006/relationships/slideLayout" Target="../slideLayouts/slideLayout2.xml"/><Relationship Id="rId6" Type="http://schemas.openxmlformats.org/officeDocument/2006/relationships/hyperlink" Target="https://www.ffg.at/content/austrian-space-applications-programme" TargetMode="External"/><Relationship Id="rId5" Type="http://schemas.openxmlformats.org/officeDocument/2006/relationships/hyperlink" Target="https://austria-in-space.at/de/austria-in-space/weltraumstrategie.php" TargetMode="External"/><Relationship Id="rId4" Type="http://schemas.openxmlformats.org/officeDocument/2006/relationships/hyperlink" Target="https://www.esa.int/About_Us/Law_at_ESA/ESA_Convention"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 Id="rId5" Type="http://schemas.openxmlformats.org/officeDocument/2006/relationships/image" Target="../media/image18.emf"/><Relationship Id="rId4" Type="http://schemas.openxmlformats.org/officeDocument/2006/relationships/image" Target="../media/image17.emf"/></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7F4B8FCE-2DCA-DF93-3B34-4EC28F9C7EF8}"/>
              </a:ext>
            </a:extLst>
          </p:cNvPr>
          <p:cNvSpPr>
            <a:spLocks noGrp="1"/>
          </p:cNvSpPr>
          <p:nvPr>
            <p:ph type="body" sz="quarter" idx="10"/>
          </p:nvPr>
        </p:nvSpPr>
        <p:spPr/>
        <p:txBody>
          <a:bodyPr/>
          <a:lstStyle/>
          <a:p>
            <a:r>
              <a:rPr lang="de-AT" sz="4800" b="1" dirty="0"/>
              <a:t>Initiatives </a:t>
            </a:r>
            <a:r>
              <a:rPr lang="de-AT" sz="4800" b="1" dirty="0" err="1"/>
              <a:t>involving</a:t>
            </a:r>
            <a:r>
              <a:rPr lang="de-AT" sz="4800" b="1" dirty="0"/>
              <a:t> </a:t>
            </a:r>
            <a:r>
              <a:rPr lang="de-AT" sz="4800" b="1" dirty="0" err="1"/>
              <a:t>industry</a:t>
            </a:r>
            <a:r>
              <a:rPr lang="de-AT" sz="4800" b="1" dirty="0"/>
              <a:t> and </a:t>
            </a:r>
            <a:r>
              <a:rPr lang="de-AT" sz="4800" b="1" dirty="0" err="1"/>
              <a:t>showcasing</a:t>
            </a:r>
            <a:r>
              <a:rPr lang="de-AT" sz="4800" b="1" dirty="0"/>
              <a:t> </a:t>
            </a:r>
            <a:r>
              <a:rPr lang="de-AT" sz="4800" b="1" dirty="0" err="1"/>
              <a:t>socio-economic</a:t>
            </a:r>
            <a:r>
              <a:rPr lang="de-AT" sz="4800" b="1" dirty="0"/>
              <a:t> </a:t>
            </a:r>
            <a:r>
              <a:rPr lang="de-AT" sz="4800" b="1" dirty="0" err="1"/>
              <a:t>impact</a:t>
            </a:r>
            <a:endParaRPr lang="de-AT" sz="4800" b="1" dirty="0"/>
          </a:p>
        </p:txBody>
      </p:sp>
      <p:sp>
        <p:nvSpPr>
          <p:cNvPr id="3" name="Textplatzhalter 2">
            <a:extLst>
              <a:ext uri="{FF2B5EF4-FFF2-40B4-BE49-F238E27FC236}">
                <a16:creationId xmlns:a16="http://schemas.microsoft.com/office/drawing/2014/main" id="{2CF2BF7E-6111-EBE1-A8A0-70CAA2259F76}"/>
              </a:ext>
            </a:extLst>
          </p:cNvPr>
          <p:cNvSpPr>
            <a:spLocks noGrp="1"/>
          </p:cNvSpPr>
          <p:nvPr>
            <p:ph type="body" sz="quarter" idx="11"/>
          </p:nvPr>
        </p:nvSpPr>
        <p:spPr/>
        <p:txBody>
          <a:bodyPr/>
          <a:lstStyle/>
          <a:p>
            <a:r>
              <a:rPr lang="de-AT" dirty="0"/>
              <a:t>Thomas Bergauer</a:t>
            </a:r>
          </a:p>
        </p:txBody>
      </p:sp>
    </p:spTree>
    <p:extLst>
      <p:ext uri="{BB962C8B-B14F-4D97-AF65-F5344CB8AC3E}">
        <p14:creationId xmlns:p14="http://schemas.microsoft.com/office/powerpoint/2010/main" val="38272856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6D44A733-1B89-2779-16FC-355438CB6141}"/>
              </a:ext>
            </a:extLst>
          </p:cNvPr>
          <p:cNvSpPr>
            <a:spLocks noGrp="1"/>
          </p:cNvSpPr>
          <p:nvPr>
            <p:ph type="sldNum" sz="quarter" idx="12"/>
          </p:nvPr>
        </p:nvSpPr>
        <p:spPr/>
        <p:txBody>
          <a:bodyPr/>
          <a:lstStyle/>
          <a:p>
            <a:fld id="{F0BCAF29-84C8-8943-9163-C3CA43C8F980}" type="slidenum">
              <a:rPr lang="en-US" smtClean="0"/>
              <a:t>10</a:t>
            </a:fld>
            <a:endParaRPr lang="en-US"/>
          </a:p>
        </p:txBody>
      </p:sp>
      <p:sp>
        <p:nvSpPr>
          <p:cNvPr id="5" name="Textplatzhalter 4">
            <a:extLst>
              <a:ext uri="{FF2B5EF4-FFF2-40B4-BE49-F238E27FC236}">
                <a16:creationId xmlns:a16="http://schemas.microsoft.com/office/drawing/2014/main" id="{430AAB28-5A35-6EA6-175A-8A33C68E0F44}"/>
              </a:ext>
            </a:extLst>
          </p:cNvPr>
          <p:cNvSpPr>
            <a:spLocks noGrp="1"/>
          </p:cNvSpPr>
          <p:nvPr>
            <p:ph type="body" sz="quarter" idx="13"/>
          </p:nvPr>
        </p:nvSpPr>
        <p:spPr/>
        <p:txBody>
          <a:bodyPr/>
          <a:lstStyle/>
          <a:p>
            <a:r>
              <a:rPr lang="en-US" sz="2400" dirty="0"/>
              <a:t>CERN funding scheme enables industrial return to foster economic impact</a:t>
            </a:r>
          </a:p>
          <a:p>
            <a:pPr lvl="1"/>
            <a:r>
              <a:rPr lang="en-US" sz="2000" dirty="0"/>
              <a:t>ESA does this much stronger than CERN, but space sciences is also much more present at funding agency FFG, ministry and industry</a:t>
            </a:r>
          </a:p>
          <a:p>
            <a:pPr lvl="1"/>
            <a:r>
              <a:rPr lang="en-US" sz="2000" dirty="0"/>
              <a:t>Austrian is most of the time “poorly balanced” for the Industrial Return Coefficient</a:t>
            </a:r>
          </a:p>
          <a:p>
            <a:pPr lvl="1"/>
            <a:r>
              <a:rPr lang="en-US" sz="2000" dirty="0"/>
              <a:t>Approach Austrian ILO and discuss possible way to bring it closer to industry</a:t>
            </a:r>
          </a:p>
          <a:p>
            <a:pPr lvl="1"/>
            <a:r>
              <a:rPr lang="en-US" sz="2000" dirty="0"/>
              <a:t>Approach </a:t>
            </a:r>
            <a:r>
              <a:rPr lang="en-US" sz="2000" dirty="0" err="1"/>
              <a:t>Wirtschaftskammer</a:t>
            </a:r>
            <a:r>
              <a:rPr lang="en-US" sz="2000" dirty="0"/>
              <a:t> and discuss ways to collaborate</a:t>
            </a:r>
          </a:p>
          <a:p>
            <a:pPr marL="457200" lvl="1" indent="0">
              <a:buNone/>
            </a:pPr>
            <a:endParaRPr lang="en-US" sz="2000" dirty="0"/>
          </a:p>
          <a:p>
            <a:r>
              <a:rPr lang="en-US" sz="2400" dirty="0"/>
              <a:t>Provide information on CERN to decision makes on socio-economic impact</a:t>
            </a:r>
          </a:p>
          <a:p>
            <a:pPr lvl="1"/>
            <a:r>
              <a:rPr lang="en-US" sz="2000" dirty="0"/>
              <a:t>Initiate studies or collect existing information</a:t>
            </a:r>
          </a:p>
          <a:p>
            <a:pPr lvl="1"/>
            <a:r>
              <a:rPr lang="en-US" sz="2000" dirty="0"/>
              <a:t>Cooperation with the university of </a:t>
            </a:r>
            <a:r>
              <a:rPr lang="en-US" sz="2000"/>
              <a:t>economics?</a:t>
            </a:r>
            <a:endParaRPr lang="en-US" sz="2000" dirty="0"/>
          </a:p>
          <a:p>
            <a:pPr marL="0" indent="0">
              <a:buNone/>
            </a:pPr>
            <a:endParaRPr lang="en-US" sz="2400" dirty="0"/>
          </a:p>
        </p:txBody>
      </p:sp>
      <p:sp>
        <p:nvSpPr>
          <p:cNvPr id="6" name="Textplatzhalter 5">
            <a:extLst>
              <a:ext uri="{FF2B5EF4-FFF2-40B4-BE49-F238E27FC236}">
                <a16:creationId xmlns:a16="http://schemas.microsoft.com/office/drawing/2014/main" id="{13B82E0B-1A41-0512-EEC3-F2B7BD13EB15}"/>
              </a:ext>
            </a:extLst>
          </p:cNvPr>
          <p:cNvSpPr>
            <a:spLocks noGrp="1"/>
          </p:cNvSpPr>
          <p:nvPr>
            <p:ph type="body" sz="quarter" idx="14"/>
          </p:nvPr>
        </p:nvSpPr>
        <p:spPr/>
        <p:txBody>
          <a:bodyPr/>
          <a:lstStyle/>
          <a:p>
            <a:r>
              <a:rPr lang="en-US" dirty="0"/>
              <a:t>Summary</a:t>
            </a:r>
          </a:p>
        </p:txBody>
      </p:sp>
    </p:spTree>
    <p:extLst>
      <p:ext uri="{BB962C8B-B14F-4D97-AF65-F5344CB8AC3E}">
        <p14:creationId xmlns:p14="http://schemas.microsoft.com/office/powerpoint/2010/main" val="50267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184298C1-D55A-0060-AADA-6B0895FDBF93}"/>
              </a:ext>
            </a:extLst>
          </p:cNvPr>
          <p:cNvSpPr>
            <a:spLocks noGrp="1"/>
          </p:cNvSpPr>
          <p:nvPr>
            <p:ph type="sldNum" sz="quarter" idx="12"/>
          </p:nvPr>
        </p:nvSpPr>
        <p:spPr/>
        <p:txBody>
          <a:bodyPr/>
          <a:lstStyle/>
          <a:p>
            <a:pPr>
              <a:defRPr/>
            </a:pPr>
            <a:fld id="{03D86A5E-B249-45C8-B44F-CD84DBAB0031}" type="slidenum">
              <a:rPr lang="de-AT" smtClean="0"/>
              <a:pPr>
                <a:defRPr/>
              </a:pPr>
              <a:t>2</a:t>
            </a:fld>
            <a:endParaRPr lang="de-AT" dirty="0"/>
          </a:p>
        </p:txBody>
      </p:sp>
      <p:sp>
        <p:nvSpPr>
          <p:cNvPr id="3" name="Textplatzhalter 2">
            <a:extLst>
              <a:ext uri="{FF2B5EF4-FFF2-40B4-BE49-F238E27FC236}">
                <a16:creationId xmlns:a16="http://schemas.microsoft.com/office/drawing/2014/main" id="{BB3C6BE4-AE14-FCF0-2D57-44849CB650C2}"/>
              </a:ext>
            </a:extLst>
          </p:cNvPr>
          <p:cNvSpPr>
            <a:spLocks noGrp="1"/>
          </p:cNvSpPr>
          <p:nvPr>
            <p:ph type="body" sz="quarter" idx="13"/>
          </p:nvPr>
        </p:nvSpPr>
        <p:spPr>
          <a:xfrm>
            <a:off x="620078" y="1275081"/>
            <a:ext cx="6350878" cy="4856480"/>
          </a:xfrm>
        </p:spPr>
        <p:txBody>
          <a:bodyPr/>
          <a:lstStyle/>
          <a:p>
            <a:pPr>
              <a:lnSpc>
                <a:spcPct val="100000"/>
              </a:lnSpc>
            </a:pPr>
            <a:r>
              <a:rPr lang="en-US" dirty="0"/>
              <a:t>CERN Budget: The Member States’ contributions for 2024 total 1255.4 MCHF [</a:t>
            </a:r>
            <a:r>
              <a:rPr lang="en-US" dirty="0">
                <a:hlinkClick r:id="rId2"/>
              </a:rPr>
              <a:t>final budget 2024</a:t>
            </a:r>
            <a:r>
              <a:rPr lang="en-US" dirty="0"/>
              <a:t>]</a:t>
            </a:r>
          </a:p>
          <a:p>
            <a:pPr lvl="1">
              <a:lnSpc>
                <a:spcPct val="100000"/>
              </a:lnSpc>
            </a:pPr>
            <a:r>
              <a:rPr lang="en-US" dirty="0"/>
              <a:t>Austria: 27,4 MCHF [</a:t>
            </a:r>
            <a:r>
              <a:rPr lang="en-US" dirty="0">
                <a:hlinkClick r:id="rId3"/>
              </a:rPr>
              <a:t>link</a:t>
            </a:r>
            <a:r>
              <a:rPr lang="en-US" dirty="0"/>
              <a:t>]</a:t>
            </a:r>
          </a:p>
          <a:p>
            <a:pPr>
              <a:lnSpc>
                <a:spcPct val="100000"/>
              </a:lnSpc>
            </a:pPr>
            <a:r>
              <a:rPr lang="en-US" dirty="0"/>
              <a:t>CERN Expenditure: 613 MCHF (2024) [</a:t>
            </a:r>
            <a:r>
              <a:rPr lang="en-US" dirty="0">
                <a:hlinkClick r:id="rId4"/>
              </a:rPr>
              <a:t>annual report</a:t>
            </a:r>
            <a:r>
              <a:rPr lang="en-US" dirty="0"/>
              <a:t>] is half of CERN budget</a:t>
            </a:r>
          </a:p>
          <a:p>
            <a:pPr>
              <a:lnSpc>
                <a:spcPct val="100000"/>
              </a:lnSpc>
            </a:pPr>
            <a:r>
              <a:rPr lang="en-US" dirty="0"/>
              <a:t>Industrial return coefficient: defined as the ratio between that Member State's percentage share of the value of all Supply contracts and that Member State's percentage contribution to the CERN Budget over the same period.</a:t>
            </a:r>
          </a:p>
          <a:p>
            <a:pPr marL="457200" lvl="1" indent="0">
              <a:lnSpc>
                <a:spcPct val="100000"/>
              </a:lnSpc>
              <a:buNone/>
            </a:pPr>
            <a:endParaRPr lang="en-US" dirty="0"/>
          </a:p>
          <a:p>
            <a:pPr>
              <a:lnSpc>
                <a:spcPct val="100000"/>
              </a:lnSpc>
            </a:pPr>
            <a:endParaRPr lang="en-US" dirty="0"/>
          </a:p>
        </p:txBody>
      </p:sp>
      <p:sp>
        <p:nvSpPr>
          <p:cNvPr id="4" name="Textplatzhalter 3">
            <a:extLst>
              <a:ext uri="{FF2B5EF4-FFF2-40B4-BE49-F238E27FC236}">
                <a16:creationId xmlns:a16="http://schemas.microsoft.com/office/drawing/2014/main" id="{AC857E7D-15C3-B3FC-A04C-5CED1A75C137}"/>
              </a:ext>
            </a:extLst>
          </p:cNvPr>
          <p:cNvSpPr>
            <a:spLocks noGrp="1"/>
          </p:cNvSpPr>
          <p:nvPr>
            <p:ph type="body" sz="quarter" idx="14"/>
          </p:nvPr>
        </p:nvSpPr>
        <p:spPr/>
        <p:txBody>
          <a:bodyPr/>
          <a:lstStyle/>
          <a:p>
            <a:r>
              <a:rPr lang="en-US" dirty="0"/>
              <a:t>CERN Budget and Expenditure</a:t>
            </a:r>
          </a:p>
        </p:txBody>
      </p:sp>
      <p:pic>
        <p:nvPicPr>
          <p:cNvPr id="6" name="Grafik 5" descr="Ein Bild, das Text, Screenshot, Kreis, Schrift enthält.&#10;&#10;KI-generierte Inhalte können fehlerhaft sein.">
            <a:extLst>
              <a:ext uri="{FF2B5EF4-FFF2-40B4-BE49-F238E27FC236}">
                <a16:creationId xmlns:a16="http://schemas.microsoft.com/office/drawing/2014/main" id="{7677F719-27FE-B36B-ECD5-00683743A9B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82721" y="3936699"/>
            <a:ext cx="2789201" cy="2810493"/>
          </a:xfrm>
          <a:prstGeom prst="rect">
            <a:avLst/>
          </a:prstGeom>
        </p:spPr>
      </p:pic>
      <p:pic>
        <p:nvPicPr>
          <p:cNvPr id="8" name="Grafik 7" descr="Ein Bild, das Text, Screenshot, Diagramm, Design enthält.&#10;&#10;KI-generierte Inhalte können fehlerhaft sein.">
            <a:extLst>
              <a:ext uri="{FF2B5EF4-FFF2-40B4-BE49-F238E27FC236}">
                <a16:creationId xmlns:a16="http://schemas.microsoft.com/office/drawing/2014/main" id="{A0F7BBE0-D876-950B-4CB1-A9165CCBD31C}"/>
              </a:ext>
            </a:extLst>
          </p:cNvPr>
          <p:cNvPicPr>
            <a:picLocks noChangeAspect="1"/>
          </p:cNvPicPr>
          <p:nvPr/>
        </p:nvPicPr>
        <p:blipFill>
          <a:blip r:embed="rId6">
            <a:extLst>
              <a:ext uri="{28A0092B-C50C-407E-A947-70E740481C1C}">
                <a14:useLocalDpi xmlns:a14="http://schemas.microsoft.com/office/drawing/2010/main" val="0"/>
              </a:ext>
            </a:extLst>
          </a:blip>
          <a:srcRect t="11291" r="5184"/>
          <a:stretch>
            <a:fillRect/>
          </a:stretch>
        </p:blipFill>
        <p:spPr>
          <a:xfrm>
            <a:off x="7477476" y="886866"/>
            <a:ext cx="4642451" cy="3040408"/>
          </a:xfrm>
          <a:prstGeom prst="rect">
            <a:avLst/>
          </a:prstGeom>
        </p:spPr>
      </p:pic>
    </p:spTree>
    <p:extLst>
      <p:ext uri="{BB962C8B-B14F-4D97-AF65-F5344CB8AC3E}">
        <p14:creationId xmlns:p14="http://schemas.microsoft.com/office/powerpoint/2010/main" val="33987757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CF60F6AC-6E18-DD9E-D4B2-0FC6B91F9E28}"/>
              </a:ext>
            </a:extLst>
          </p:cNvPr>
          <p:cNvSpPr>
            <a:spLocks noGrp="1"/>
          </p:cNvSpPr>
          <p:nvPr>
            <p:ph type="sldNum" sz="quarter" idx="12"/>
          </p:nvPr>
        </p:nvSpPr>
        <p:spPr/>
        <p:txBody>
          <a:bodyPr/>
          <a:lstStyle/>
          <a:p>
            <a:pPr>
              <a:defRPr/>
            </a:pPr>
            <a:fld id="{03D86A5E-B249-45C8-B44F-CD84DBAB0031}" type="slidenum">
              <a:rPr lang="de-AT" smtClean="0"/>
              <a:pPr>
                <a:defRPr/>
              </a:pPr>
              <a:t>3</a:t>
            </a:fld>
            <a:endParaRPr lang="de-AT" dirty="0"/>
          </a:p>
        </p:txBody>
      </p:sp>
      <p:sp>
        <p:nvSpPr>
          <p:cNvPr id="3" name="Textplatzhalter 2">
            <a:extLst>
              <a:ext uri="{FF2B5EF4-FFF2-40B4-BE49-F238E27FC236}">
                <a16:creationId xmlns:a16="http://schemas.microsoft.com/office/drawing/2014/main" id="{15EAAC12-63AC-9022-65C5-D2DA08F4A4A6}"/>
              </a:ext>
            </a:extLst>
          </p:cNvPr>
          <p:cNvSpPr>
            <a:spLocks noGrp="1"/>
          </p:cNvSpPr>
          <p:nvPr>
            <p:ph type="body" sz="quarter" idx="13"/>
          </p:nvPr>
        </p:nvSpPr>
        <p:spPr/>
        <p:txBody>
          <a:bodyPr/>
          <a:lstStyle/>
          <a:p>
            <a:endParaRPr lang="en-US" dirty="0"/>
          </a:p>
        </p:txBody>
      </p:sp>
      <p:sp>
        <p:nvSpPr>
          <p:cNvPr id="4" name="Textplatzhalter 3">
            <a:extLst>
              <a:ext uri="{FF2B5EF4-FFF2-40B4-BE49-F238E27FC236}">
                <a16:creationId xmlns:a16="http://schemas.microsoft.com/office/drawing/2014/main" id="{FA58630D-8C66-F350-25A6-B832C32BF1C7}"/>
              </a:ext>
            </a:extLst>
          </p:cNvPr>
          <p:cNvSpPr>
            <a:spLocks noGrp="1"/>
          </p:cNvSpPr>
          <p:nvPr>
            <p:ph type="body" sz="quarter" idx="14"/>
          </p:nvPr>
        </p:nvSpPr>
        <p:spPr/>
        <p:txBody>
          <a:bodyPr/>
          <a:lstStyle/>
          <a:p>
            <a:r>
              <a:rPr lang="en-US" dirty="0"/>
              <a:t>Industrial return Coefficient</a:t>
            </a:r>
          </a:p>
        </p:txBody>
      </p:sp>
      <p:pic>
        <p:nvPicPr>
          <p:cNvPr id="7" name="Grafik 6" descr="Ein Bild, das Diagramm, Text, Screenshot, Reihe enthält.&#10;&#10;KI-generierte Inhalte können fehlerhaft sein.">
            <a:extLst>
              <a:ext uri="{FF2B5EF4-FFF2-40B4-BE49-F238E27FC236}">
                <a16:creationId xmlns:a16="http://schemas.microsoft.com/office/drawing/2014/main" id="{FC2F70C6-CE5A-31E0-EAFF-D867E7F086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0378" y="1073558"/>
            <a:ext cx="6045595" cy="5259525"/>
          </a:xfrm>
          <a:prstGeom prst="rect">
            <a:avLst/>
          </a:prstGeom>
        </p:spPr>
      </p:pic>
    </p:spTree>
    <p:extLst>
      <p:ext uri="{BB962C8B-B14F-4D97-AF65-F5344CB8AC3E}">
        <p14:creationId xmlns:p14="http://schemas.microsoft.com/office/powerpoint/2010/main" val="956303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1B3E94D0-1A66-0268-D415-35C165241A14}"/>
              </a:ext>
            </a:extLst>
          </p:cNvPr>
          <p:cNvSpPr>
            <a:spLocks noGrp="1"/>
          </p:cNvSpPr>
          <p:nvPr>
            <p:ph type="sldNum" sz="quarter" idx="12"/>
          </p:nvPr>
        </p:nvSpPr>
        <p:spPr/>
        <p:txBody>
          <a:bodyPr/>
          <a:lstStyle/>
          <a:p>
            <a:pPr>
              <a:defRPr/>
            </a:pPr>
            <a:fld id="{03D86A5E-B249-45C8-B44F-CD84DBAB0031}" type="slidenum">
              <a:rPr lang="de-AT" smtClean="0"/>
              <a:pPr>
                <a:defRPr/>
              </a:pPr>
              <a:t>4</a:t>
            </a:fld>
            <a:endParaRPr lang="de-AT" dirty="0"/>
          </a:p>
        </p:txBody>
      </p:sp>
      <p:sp>
        <p:nvSpPr>
          <p:cNvPr id="3" name="Textplatzhalter 2">
            <a:extLst>
              <a:ext uri="{FF2B5EF4-FFF2-40B4-BE49-F238E27FC236}">
                <a16:creationId xmlns:a16="http://schemas.microsoft.com/office/drawing/2014/main" id="{6E7EF755-0C9C-1CBC-E970-A5D1D4FE7C1A}"/>
              </a:ext>
            </a:extLst>
          </p:cNvPr>
          <p:cNvSpPr>
            <a:spLocks noGrp="1"/>
          </p:cNvSpPr>
          <p:nvPr>
            <p:ph type="body" sz="quarter" idx="13"/>
          </p:nvPr>
        </p:nvSpPr>
        <p:spPr>
          <a:xfrm>
            <a:off x="620077" y="1412125"/>
            <a:ext cx="7126098" cy="4856480"/>
          </a:xfrm>
        </p:spPr>
        <p:txBody>
          <a:bodyPr/>
          <a:lstStyle/>
          <a:p>
            <a:r>
              <a:rPr lang="en-US" dirty="0"/>
              <a:t>Each CERN member state nominates liaison people who are supposed to bring CERN industrial orders to suitable local industry</a:t>
            </a:r>
          </a:p>
          <a:p>
            <a:pPr lvl="1"/>
            <a:r>
              <a:rPr lang="en-US" dirty="0"/>
              <a:t>List of ILOs: </a:t>
            </a:r>
            <a:r>
              <a:rPr lang="en-US" dirty="0">
                <a:hlinkClick r:id="rId2"/>
              </a:rPr>
              <a:t>https://procurement.web.cern.ch/contact/who-contact-your-country</a:t>
            </a:r>
            <a:endParaRPr lang="en-US" dirty="0"/>
          </a:p>
          <a:p>
            <a:pPr lvl="1"/>
            <a:endParaRPr lang="en-US" dirty="0"/>
          </a:p>
          <a:p>
            <a:r>
              <a:rPr lang="en-US" dirty="0"/>
              <a:t>In most countries this is a local, national position embedded in trade chambers, business incubator centers, or dedicated offices</a:t>
            </a:r>
          </a:p>
          <a:p>
            <a:pPr lvl="1"/>
            <a:r>
              <a:rPr lang="en-US" dirty="0"/>
              <a:t>Germany: DESY, Netherlands: NIKHEF, Switzerland: EPFL, UK: STFC, Sweden: Big Science Sweden, </a:t>
            </a:r>
          </a:p>
          <a:p>
            <a:pPr lvl="1"/>
            <a:r>
              <a:rPr lang="en-US" dirty="0"/>
              <a:t>Austria is the only country (except Belgium), where ILO sits in Geneva and is a trade counsellor and member of the embassy</a:t>
            </a:r>
          </a:p>
        </p:txBody>
      </p:sp>
      <p:sp>
        <p:nvSpPr>
          <p:cNvPr id="4" name="Textplatzhalter 3">
            <a:extLst>
              <a:ext uri="{FF2B5EF4-FFF2-40B4-BE49-F238E27FC236}">
                <a16:creationId xmlns:a16="http://schemas.microsoft.com/office/drawing/2014/main" id="{CEA34D58-D45F-41D8-E62A-6EF80FC19FC8}"/>
              </a:ext>
            </a:extLst>
          </p:cNvPr>
          <p:cNvSpPr>
            <a:spLocks noGrp="1"/>
          </p:cNvSpPr>
          <p:nvPr>
            <p:ph type="body" sz="quarter" idx="14"/>
          </p:nvPr>
        </p:nvSpPr>
        <p:spPr/>
        <p:txBody>
          <a:bodyPr/>
          <a:lstStyle/>
          <a:p>
            <a:r>
              <a:rPr lang="en-US" dirty="0"/>
              <a:t>Industrial Liaison Officers</a:t>
            </a:r>
          </a:p>
        </p:txBody>
      </p:sp>
      <p:pic>
        <p:nvPicPr>
          <p:cNvPr id="6" name="Grafik 5" descr="Ein Bild, das Text, Menschliches Gesicht, Screenshot, Person enthält.&#10;&#10;KI-generierte Inhalte können fehlerhaft sein.">
            <a:extLst>
              <a:ext uri="{FF2B5EF4-FFF2-40B4-BE49-F238E27FC236}">
                <a16:creationId xmlns:a16="http://schemas.microsoft.com/office/drawing/2014/main" id="{7B4E3D76-483C-F260-3767-22195A16BE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40356" y="885761"/>
            <a:ext cx="3696987" cy="3125514"/>
          </a:xfrm>
          <a:prstGeom prst="rect">
            <a:avLst/>
          </a:prstGeom>
        </p:spPr>
      </p:pic>
      <p:pic>
        <p:nvPicPr>
          <p:cNvPr id="8" name="Grafik 7" descr="Ein Bild, das Text, Screenshot, Himmel enthält.&#10;&#10;KI-generierte Inhalte können fehlerhaft sein.">
            <a:extLst>
              <a:ext uri="{FF2B5EF4-FFF2-40B4-BE49-F238E27FC236}">
                <a16:creationId xmlns:a16="http://schemas.microsoft.com/office/drawing/2014/main" id="{B2585FBE-F787-7194-3B95-83F9CF2564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02040" y="4251445"/>
            <a:ext cx="2923707" cy="2346321"/>
          </a:xfrm>
          <a:prstGeom prst="rect">
            <a:avLst/>
          </a:prstGeom>
        </p:spPr>
      </p:pic>
      <p:sp>
        <p:nvSpPr>
          <p:cNvPr id="9" name="Rectangle 1">
            <a:extLst>
              <a:ext uri="{FF2B5EF4-FFF2-40B4-BE49-F238E27FC236}">
                <a16:creationId xmlns:a16="http://schemas.microsoft.com/office/drawing/2014/main" id="{B0C75108-30CA-7E73-5DC3-0AC6BE4C94B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800" b="0" i="0" u="none" strike="noStrike" cap="none" normalizeH="0" baseline="0">
                <a:ln>
                  <a:noFill/>
                </a:ln>
                <a:solidFill>
                  <a:srgbClr val="404040"/>
                </a:solidFill>
                <a:effectLst/>
                <a:latin typeface="Arial" panose="020B0604020202020204" pitchFamily="34" charset="0"/>
              </a:rPr>
              <a:t>Big Science Sweden </a:t>
            </a:r>
            <a:endParaRPr kumimoji="0" lang="de-DE" altLang="de-DE"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de-DE" altLang="de-DE" sz="1800" b="0" i="0" u="none" strike="noStrike" cap="none" normalizeH="0" baseline="0">
                <a:ln>
                  <a:noFill/>
                </a:ln>
                <a:solidFill>
                  <a:schemeClr val="tx1"/>
                </a:solidFill>
                <a:effectLst/>
                <a:latin typeface="Arial" panose="020B0604020202020204" pitchFamily="34" charset="0"/>
              </a:rPr>
            </a:br>
            <a:endParaRPr kumimoji="0" lang="de-DE" altLang="de-DE"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404532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1E5D8BEA-872E-69DC-3C65-51EA23FEAD98}"/>
              </a:ext>
            </a:extLst>
          </p:cNvPr>
          <p:cNvSpPr>
            <a:spLocks noGrp="1"/>
          </p:cNvSpPr>
          <p:nvPr>
            <p:ph type="sldNum" sz="quarter" idx="12"/>
          </p:nvPr>
        </p:nvSpPr>
        <p:spPr/>
        <p:txBody>
          <a:bodyPr/>
          <a:lstStyle/>
          <a:p>
            <a:pPr>
              <a:defRPr/>
            </a:pPr>
            <a:fld id="{03D86A5E-B249-45C8-B44F-CD84DBAB0031}" type="slidenum">
              <a:rPr lang="de-AT" smtClean="0"/>
              <a:pPr>
                <a:defRPr/>
              </a:pPr>
              <a:t>5</a:t>
            </a:fld>
            <a:endParaRPr lang="de-AT" dirty="0"/>
          </a:p>
        </p:txBody>
      </p:sp>
      <p:sp>
        <p:nvSpPr>
          <p:cNvPr id="3" name="Textplatzhalter 2">
            <a:extLst>
              <a:ext uri="{FF2B5EF4-FFF2-40B4-BE49-F238E27FC236}">
                <a16:creationId xmlns:a16="http://schemas.microsoft.com/office/drawing/2014/main" id="{FEC90F5E-5AA4-4556-8727-FBBB59A5F681}"/>
              </a:ext>
            </a:extLst>
          </p:cNvPr>
          <p:cNvSpPr>
            <a:spLocks noGrp="1"/>
          </p:cNvSpPr>
          <p:nvPr>
            <p:ph type="body" sz="quarter" idx="13"/>
          </p:nvPr>
        </p:nvSpPr>
        <p:spPr/>
        <p:txBody>
          <a:bodyPr/>
          <a:lstStyle/>
          <a:p>
            <a:endParaRPr lang="en-US"/>
          </a:p>
        </p:txBody>
      </p:sp>
      <p:sp>
        <p:nvSpPr>
          <p:cNvPr id="4" name="Textplatzhalter 3">
            <a:extLst>
              <a:ext uri="{FF2B5EF4-FFF2-40B4-BE49-F238E27FC236}">
                <a16:creationId xmlns:a16="http://schemas.microsoft.com/office/drawing/2014/main" id="{19805E58-46F6-99E0-5CD2-C60A51238001}"/>
              </a:ext>
            </a:extLst>
          </p:cNvPr>
          <p:cNvSpPr>
            <a:spLocks noGrp="1"/>
          </p:cNvSpPr>
          <p:nvPr>
            <p:ph type="body" sz="quarter" idx="14"/>
          </p:nvPr>
        </p:nvSpPr>
        <p:spPr/>
        <p:txBody>
          <a:bodyPr/>
          <a:lstStyle/>
          <a:p>
            <a:r>
              <a:rPr lang="en-US" dirty="0"/>
              <a:t>International Examples</a:t>
            </a:r>
          </a:p>
        </p:txBody>
      </p:sp>
      <p:pic>
        <p:nvPicPr>
          <p:cNvPr id="6" name="Grafik 5">
            <a:extLst>
              <a:ext uri="{FF2B5EF4-FFF2-40B4-BE49-F238E27FC236}">
                <a16:creationId xmlns:a16="http://schemas.microsoft.com/office/drawing/2014/main" id="{5801770C-1EBC-DDBB-BCD3-3EF1FD7CB1F2}"/>
              </a:ext>
            </a:extLst>
          </p:cNvPr>
          <p:cNvPicPr>
            <a:picLocks noChangeAspect="1"/>
          </p:cNvPicPr>
          <p:nvPr/>
        </p:nvPicPr>
        <p:blipFill>
          <a:blip r:embed="rId2"/>
          <a:stretch>
            <a:fillRect/>
          </a:stretch>
        </p:blipFill>
        <p:spPr>
          <a:xfrm>
            <a:off x="1264024" y="1275081"/>
            <a:ext cx="3960552" cy="5604681"/>
          </a:xfrm>
          <a:prstGeom prst="rect">
            <a:avLst/>
          </a:prstGeom>
        </p:spPr>
      </p:pic>
      <p:pic>
        <p:nvPicPr>
          <p:cNvPr id="8" name="Grafik 7">
            <a:extLst>
              <a:ext uri="{FF2B5EF4-FFF2-40B4-BE49-F238E27FC236}">
                <a16:creationId xmlns:a16="http://schemas.microsoft.com/office/drawing/2014/main" id="{9E6CE564-84A9-A8D4-96F1-CA1C2F30DE22}"/>
              </a:ext>
            </a:extLst>
          </p:cNvPr>
          <p:cNvPicPr>
            <a:picLocks noChangeAspect="1"/>
          </p:cNvPicPr>
          <p:nvPr/>
        </p:nvPicPr>
        <p:blipFill>
          <a:blip r:embed="rId3"/>
          <a:stretch>
            <a:fillRect/>
          </a:stretch>
        </p:blipFill>
        <p:spPr>
          <a:xfrm>
            <a:off x="6167402" y="1073038"/>
            <a:ext cx="4089560" cy="5787244"/>
          </a:xfrm>
          <a:prstGeom prst="rect">
            <a:avLst/>
          </a:prstGeom>
        </p:spPr>
      </p:pic>
      <p:pic>
        <p:nvPicPr>
          <p:cNvPr id="10" name="Grafik 9">
            <a:extLst>
              <a:ext uri="{FF2B5EF4-FFF2-40B4-BE49-F238E27FC236}">
                <a16:creationId xmlns:a16="http://schemas.microsoft.com/office/drawing/2014/main" id="{C89BB491-4897-3030-4BB1-B2D7201338E8}"/>
              </a:ext>
            </a:extLst>
          </p:cNvPr>
          <p:cNvPicPr>
            <a:picLocks noChangeAspect="1"/>
          </p:cNvPicPr>
          <p:nvPr/>
        </p:nvPicPr>
        <p:blipFill>
          <a:blip r:embed="rId4"/>
          <a:srcRect l="30572" b="13333"/>
          <a:stretch>
            <a:fillRect/>
          </a:stretch>
        </p:blipFill>
        <p:spPr>
          <a:xfrm>
            <a:off x="10695709" y="1097917"/>
            <a:ext cx="1340678" cy="5466713"/>
          </a:xfrm>
          <a:prstGeom prst="rect">
            <a:avLst/>
          </a:prstGeom>
        </p:spPr>
      </p:pic>
    </p:spTree>
    <p:extLst>
      <p:ext uri="{BB962C8B-B14F-4D97-AF65-F5344CB8AC3E}">
        <p14:creationId xmlns:p14="http://schemas.microsoft.com/office/powerpoint/2010/main" val="311247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A143CC1-8BA8-004D-22FE-7BC65BE9DBA3}"/>
              </a:ext>
            </a:extLst>
          </p:cNvPr>
          <p:cNvSpPr>
            <a:spLocks noGrp="1"/>
          </p:cNvSpPr>
          <p:nvPr>
            <p:ph type="sldNum" sz="quarter" idx="12"/>
          </p:nvPr>
        </p:nvSpPr>
        <p:spPr/>
        <p:txBody>
          <a:bodyPr/>
          <a:lstStyle/>
          <a:p>
            <a:pPr>
              <a:defRPr/>
            </a:pPr>
            <a:fld id="{03D86A5E-B249-45C8-B44F-CD84DBAB0031}" type="slidenum">
              <a:rPr lang="de-AT" smtClean="0"/>
              <a:pPr>
                <a:defRPr/>
              </a:pPr>
              <a:t>6</a:t>
            </a:fld>
            <a:endParaRPr lang="de-AT" dirty="0"/>
          </a:p>
        </p:txBody>
      </p:sp>
      <p:sp>
        <p:nvSpPr>
          <p:cNvPr id="3" name="Textplatzhalter 2">
            <a:extLst>
              <a:ext uri="{FF2B5EF4-FFF2-40B4-BE49-F238E27FC236}">
                <a16:creationId xmlns:a16="http://schemas.microsoft.com/office/drawing/2014/main" id="{B253A239-ED6A-618C-BC69-3E6EF68E4E79}"/>
              </a:ext>
            </a:extLst>
          </p:cNvPr>
          <p:cNvSpPr>
            <a:spLocks noGrp="1"/>
          </p:cNvSpPr>
          <p:nvPr>
            <p:ph type="body" sz="quarter" idx="13"/>
          </p:nvPr>
        </p:nvSpPr>
        <p:spPr>
          <a:xfrm>
            <a:off x="620078" y="1275081"/>
            <a:ext cx="7569182" cy="4856480"/>
          </a:xfrm>
        </p:spPr>
        <p:txBody>
          <a:bodyPr/>
          <a:lstStyle/>
          <a:p>
            <a:endParaRPr lang="en-US" dirty="0"/>
          </a:p>
        </p:txBody>
      </p:sp>
      <p:sp>
        <p:nvSpPr>
          <p:cNvPr id="4" name="Textplatzhalter 3">
            <a:extLst>
              <a:ext uri="{FF2B5EF4-FFF2-40B4-BE49-F238E27FC236}">
                <a16:creationId xmlns:a16="http://schemas.microsoft.com/office/drawing/2014/main" id="{C888504D-2C1E-B662-07C2-0D9E4DE843F7}"/>
              </a:ext>
            </a:extLst>
          </p:cNvPr>
          <p:cNvSpPr>
            <a:spLocks noGrp="1"/>
          </p:cNvSpPr>
          <p:nvPr>
            <p:ph type="body" sz="quarter" idx="14"/>
          </p:nvPr>
        </p:nvSpPr>
        <p:spPr/>
        <p:txBody>
          <a:bodyPr/>
          <a:lstStyle/>
          <a:p>
            <a:r>
              <a:rPr lang="en-US" dirty="0"/>
              <a:t>International Examples</a:t>
            </a:r>
          </a:p>
        </p:txBody>
      </p:sp>
      <p:pic>
        <p:nvPicPr>
          <p:cNvPr id="7" name="Grafik 6">
            <a:extLst>
              <a:ext uri="{FF2B5EF4-FFF2-40B4-BE49-F238E27FC236}">
                <a16:creationId xmlns:a16="http://schemas.microsoft.com/office/drawing/2014/main" id="{214863FE-4CD4-5C76-0635-E777CF886FAB}"/>
              </a:ext>
            </a:extLst>
          </p:cNvPr>
          <p:cNvPicPr>
            <a:picLocks noChangeAspect="1"/>
          </p:cNvPicPr>
          <p:nvPr/>
        </p:nvPicPr>
        <p:blipFill>
          <a:blip r:embed="rId2"/>
          <a:stretch>
            <a:fillRect/>
          </a:stretch>
        </p:blipFill>
        <p:spPr>
          <a:xfrm>
            <a:off x="8369467" y="1234740"/>
            <a:ext cx="3228173" cy="4856480"/>
          </a:xfrm>
          <a:prstGeom prst="rect">
            <a:avLst/>
          </a:prstGeom>
        </p:spPr>
      </p:pic>
      <p:pic>
        <p:nvPicPr>
          <p:cNvPr id="9" name="Grafik 8">
            <a:extLst>
              <a:ext uri="{FF2B5EF4-FFF2-40B4-BE49-F238E27FC236}">
                <a16:creationId xmlns:a16="http://schemas.microsoft.com/office/drawing/2014/main" id="{EF699B34-39AB-1327-DB72-490E63656BFB}"/>
              </a:ext>
            </a:extLst>
          </p:cNvPr>
          <p:cNvPicPr>
            <a:picLocks noChangeAspect="1"/>
          </p:cNvPicPr>
          <p:nvPr/>
        </p:nvPicPr>
        <p:blipFill>
          <a:blip r:embed="rId3"/>
          <a:stretch>
            <a:fillRect/>
          </a:stretch>
        </p:blipFill>
        <p:spPr>
          <a:xfrm>
            <a:off x="3341541" y="1129553"/>
            <a:ext cx="4048011" cy="5728447"/>
          </a:xfrm>
          <a:prstGeom prst="rect">
            <a:avLst/>
          </a:prstGeom>
        </p:spPr>
      </p:pic>
    </p:spTree>
    <p:extLst>
      <p:ext uri="{BB962C8B-B14F-4D97-AF65-F5344CB8AC3E}">
        <p14:creationId xmlns:p14="http://schemas.microsoft.com/office/powerpoint/2010/main" val="166086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D3F0FE3-3E1F-1454-04C2-88C3B4FA9E0A}"/>
              </a:ext>
            </a:extLst>
          </p:cNvPr>
          <p:cNvSpPr>
            <a:spLocks noGrp="1"/>
          </p:cNvSpPr>
          <p:nvPr>
            <p:ph type="sldNum" sz="quarter" idx="12"/>
          </p:nvPr>
        </p:nvSpPr>
        <p:spPr/>
        <p:txBody>
          <a:bodyPr/>
          <a:lstStyle/>
          <a:p>
            <a:pPr>
              <a:defRPr/>
            </a:pPr>
            <a:fld id="{03D86A5E-B249-45C8-B44F-CD84DBAB0031}" type="slidenum">
              <a:rPr lang="de-AT" smtClean="0"/>
              <a:pPr>
                <a:defRPr/>
              </a:pPr>
              <a:t>7</a:t>
            </a:fld>
            <a:endParaRPr lang="de-AT" dirty="0"/>
          </a:p>
        </p:txBody>
      </p:sp>
      <p:sp>
        <p:nvSpPr>
          <p:cNvPr id="3" name="Textplatzhalter 2">
            <a:extLst>
              <a:ext uri="{FF2B5EF4-FFF2-40B4-BE49-F238E27FC236}">
                <a16:creationId xmlns:a16="http://schemas.microsoft.com/office/drawing/2014/main" id="{2494DEC8-50DE-DE8B-A601-4E78750473AA}"/>
              </a:ext>
            </a:extLst>
          </p:cNvPr>
          <p:cNvSpPr>
            <a:spLocks noGrp="1"/>
          </p:cNvSpPr>
          <p:nvPr>
            <p:ph type="body" sz="quarter" idx="13"/>
          </p:nvPr>
        </p:nvSpPr>
        <p:spPr/>
        <p:txBody>
          <a:bodyPr/>
          <a:lstStyle/>
          <a:p>
            <a:r>
              <a:rPr lang="en-US" noProof="0" dirty="0"/>
              <a:t>ESA Budget 2025: € </a:t>
            </a:r>
            <a:r>
              <a:rPr lang="en-US" dirty="0"/>
              <a:t>7.68 billion </a:t>
            </a:r>
            <a:r>
              <a:rPr lang="en-US" noProof="0" dirty="0"/>
              <a:t>(compared to CERN ~1.2 billion)</a:t>
            </a:r>
          </a:p>
          <a:p>
            <a:pPr lvl="1"/>
            <a:r>
              <a:rPr lang="en-US" noProof="0" dirty="0"/>
              <a:t>Member State contributions at around €4.8 billion</a:t>
            </a:r>
          </a:p>
          <a:p>
            <a:pPr lvl="1"/>
            <a:r>
              <a:rPr lang="en-US" noProof="0" dirty="0"/>
              <a:t>EU share at around €1.7 billion,</a:t>
            </a:r>
          </a:p>
          <a:p>
            <a:pPr lvl="1"/>
            <a:r>
              <a:rPr lang="en-US" noProof="0" dirty="0"/>
              <a:t>"other sources" ~€1.2 billion.</a:t>
            </a:r>
          </a:p>
          <a:p>
            <a:r>
              <a:rPr lang="en-US" noProof="0" dirty="0"/>
              <a:t>Funding in Austria</a:t>
            </a:r>
          </a:p>
          <a:p>
            <a:pPr lvl="1"/>
            <a:r>
              <a:rPr lang="en-US" noProof="0" dirty="0"/>
              <a:t>2019: 50 Mio € [</a:t>
            </a:r>
            <a:r>
              <a:rPr lang="en-US" noProof="0" dirty="0">
                <a:hlinkClick r:id="rId2"/>
              </a:rPr>
              <a:t>FFG</a:t>
            </a:r>
            <a:r>
              <a:rPr lang="en-US" noProof="0" dirty="0"/>
              <a:t>]</a:t>
            </a:r>
          </a:p>
          <a:p>
            <a:pPr lvl="1"/>
            <a:r>
              <a:rPr lang="en-US" noProof="0" dirty="0"/>
              <a:t>2023: 57 Mio €</a:t>
            </a:r>
          </a:p>
          <a:p>
            <a:pPr lvl="1"/>
            <a:r>
              <a:rPr lang="en-US" noProof="0" dirty="0"/>
              <a:t>2024-2026: increase to 70/73/76 Mio € [</a:t>
            </a:r>
            <a:r>
              <a:rPr lang="en-US" dirty="0">
                <a:hlinkClick r:id="rId3"/>
              </a:rPr>
              <a:t>link</a:t>
            </a:r>
            <a:r>
              <a:rPr lang="en-US" noProof="0" dirty="0"/>
              <a:t>]</a:t>
            </a:r>
          </a:p>
          <a:p>
            <a:r>
              <a:rPr lang="en-US" noProof="0" dirty="0"/>
              <a:t>Geographical Return </a:t>
            </a:r>
          </a:p>
          <a:p>
            <a:pPr lvl="1"/>
            <a:r>
              <a:rPr lang="en-US" noProof="0" dirty="0"/>
              <a:t>ESA Convention </a:t>
            </a:r>
            <a:r>
              <a:rPr lang="en-US" noProof="0" dirty="0">
                <a:hlinkClick r:id="rId4"/>
              </a:rPr>
              <a:t>https://www.esa.int/About_Us/Law_at_ESA/ESA_Convention</a:t>
            </a:r>
            <a:endParaRPr lang="en-US" noProof="0" dirty="0"/>
          </a:p>
          <a:p>
            <a:pPr lvl="1"/>
            <a:r>
              <a:rPr lang="en-US" noProof="0" dirty="0"/>
              <a:t>Return coefficient similar to CERN</a:t>
            </a:r>
          </a:p>
          <a:p>
            <a:r>
              <a:rPr lang="de-AT" dirty="0"/>
              <a:t>Austrian „Weltraumstrategie“: </a:t>
            </a:r>
            <a:r>
              <a:rPr lang="de-AT" dirty="0">
                <a:hlinkClick r:id="rId5"/>
              </a:rPr>
              <a:t>https://austria-in-space.at/de/austria-in-space/weltraumstrategie.php</a:t>
            </a:r>
            <a:endParaRPr lang="de-AT" dirty="0"/>
          </a:p>
          <a:p>
            <a:pPr lvl="1"/>
            <a:r>
              <a:rPr lang="de-AT" dirty="0"/>
              <a:t>Special </a:t>
            </a:r>
            <a:r>
              <a:rPr lang="de-AT" dirty="0" err="1"/>
              <a:t>funding</a:t>
            </a:r>
            <a:r>
              <a:rPr lang="de-AT" dirty="0"/>
              <a:t> </a:t>
            </a:r>
            <a:r>
              <a:rPr lang="de-AT" dirty="0" err="1"/>
              <a:t>programs</a:t>
            </a:r>
            <a:r>
              <a:rPr lang="de-AT" dirty="0"/>
              <a:t> in FFG </a:t>
            </a:r>
            <a:r>
              <a:rPr lang="de-AT" dirty="0">
                <a:hlinkClick r:id="rId6"/>
              </a:rPr>
              <a:t>ASAP</a:t>
            </a:r>
            <a:endParaRPr lang="de-AT" dirty="0"/>
          </a:p>
        </p:txBody>
      </p:sp>
      <p:sp>
        <p:nvSpPr>
          <p:cNvPr id="4" name="Textplatzhalter 3">
            <a:extLst>
              <a:ext uri="{FF2B5EF4-FFF2-40B4-BE49-F238E27FC236}">
                <a16:creationId xmlns:a16="http://schemas.microsoft.com/office/drawing/2014/main" id="{976DBC33-67E9-33ED-C162-4FCBC72EC619}"/>
              </a:ext>
            </a:extLst>
          </p:cNvPr>
          <p:cNvSpPr>
            <a:spLocks noGrp="1"/>
          </p:cNvSpPr>
          <p:nvPr>
            <p:ph type="body" sz="quarter" idx="14"/>
          </p:nvPr>
        </p:nvSpPr>
        <p:spPr/>
        <p:txBody>
          <a:bodyPr/>
          <a:lstStyle/>
          <a:p>
            <a:r>
              <a:rPr lang="de-AT" dirty="0"/>
              <a:t>European Space Agency </a:t>
            </a:r>
            <a:r>
              <a:rPr lang="de-AT" dirty="0" err="1"/>
              <a:t>Example</a:t>
            </a:r>
            <a:endParaRPr lang="de-AT" dirty="0"/>
          </a:p>
        </p:txBody>
      </p:sp>
      <p:pic>
        <p:nvPicPr>
          <p:cNvPr id="2050" name="Picture 2">
            <a:extLst>
              <a:ext uri="{FF2B5EF4-FFF2-40B4-BE49-F238E27FC236}">
                <a16:creationId xmlns:a16="http://schemas.microsoft.com/office/drawing/2014/main" id="{127CE6ED-F733-F395-7AD6-D604F84846D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79025" y="1771089"/>
            <a:ext cx="4917138" cy="22357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6782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7C9FF4D5-418C-9406-3874-9D06A080FD22}"/>
              </a:ext>
            </a:extLst>
          </p:cNvPr>
          <p:cNvSpPr>
            <a:spLocks noGrp="1"/>
          </p:cNvSpPr>
          <p:nvPr>
            <p:ph type="sldNum" sz="quarter" idx="12"/>
          </p:nvPr>
        </p:nvSpPr>
        <p:spPr/>
        <p:txBody>
          <a:bodyPr/>
          <a:lstStyle/>
          <a:p>
            <a:pPr>
              <a:defRPr/>
            </a:pPr>
            <a:fld id="{03D86A5E-B249-45C8-B44F-CD84DBAB0031}" type="slidenum">
              <a:rPr lang="de-AT" smtClean="0"/>
              <a:pPr>
                <a:defRPr/>
              </a:pPr>
              <a:t>8</a:t>
            </a:fld>
            <a:endParaRPr lang="de-AT" dirty="0"/>
          </a:p>
        </p:txBody>
      </p:sp>
      <p:sp>
        <p:nvSpPr>
          <p:cNvPr id="4" name="Textplatzhalter 3">
            <a:extLst>
              <a:ext uri="{FF2B5EF4-FFF2-40B4-BE49-F238E27FC236}">
                <a16:creationId xmlns:a16="http://schemas.microsoft.com/office/drawing/2014/main" id="{FC1C01B4-1B76-0182-F013-1D1A32346B20}"/>
              </a:ext>
            </a:extLst>
          </p:cNvPr>
          <p:cNvSpPr>
            <a:spLocks noGrp="1"/>
          </p:cNvSpPr>
          <p:nvPr>
            <p:ph type="body" sz="quarter" idx="14"/>
          </p:nvPr>
        </p:nvSpPr>
        <p:spPr/>
        <p:txBody>
          <a:bodyPr/>
          <a:lstStyle/>
          <a:p>
            <a:r>
              <a:rPr lang="en-US" dirty="0" err="1"/>
              <a:t>Österreichische</a:t>
            </a:r>
            <a:r>
              <a:rPr lang="en-US" dirty="0"/>
              <a:t> </a:t>
            </a:r>
            <a:r>
              <a:rPr lang="en-US" dirty="0" err="1"/>
              <a:t>Weltraumstrategie</a:t>
            </a:r>
            <a:endParaRPr lang="en-US" dirty="0"/>
          </a:p>
        </p:txBody>
      </p:sp>
      <p:pic>
        <p:nvPicPr>
          <p:cNvPr id="6" name="Grafik 5">
            <a:extLst>
              <a:ext uri="{FF2B5EF4-FFF2-40B4-BE49-F238E27FC236}">
                <a16:creationId xmlns:a16="http://schemas.microsoft.com/office/drawing/2014/main" id="{03F7E638-F2B2-C3D2-1628-8BFE42D6686E}"/>
              </a:ext>
            </a:extLst>
          </p:cNvPr>
          <p:cNvPicPr>
            <a:picLocks noChangeAspect="1"/>
          </p:cNvPicPr>
          <p:nvPr/>
        </p:nvPicPr>
        <p:blipFill>
          <a:blip r:embed="rId2"/>
          <a:stretch>
            <a:fillRect/>
          </a:stretch>
        </p:blipFill>
        <p:spPr>
          <a:xfrm>
            <a:off x="432442" y="979056"/>
            <a:ext cx="2362111" cy="3342684"/>
          </a:xfrm>
          <a:prstGeom prst="rect">
            <a:avLst/>
          </a:prstGeom>
        </p:spPr>
      </p:pic>
      <p:pic>
        <p:nvPicPr>
          <p:cNvPr id="8" name="Grafik 7">
            <a:extLst>
              <a:ext uri="{FF2B5EF4-FFF2-40B4-BE49-F238E27FC236}">
                <a16:creationId xmlns:a16="http://schemas.microsoft.com/office/drawing/2014/main" id="{FFA3968C-5428-07BC-B768-914BF01E72D6}"/>
              </a:ext>
            </a:extLst>
          </p:cNvPr>
          <p:cNvPicPr>
            <a:picLocks noChangeAspect="1"/>
          </p:cNvPicPr>
          <p:nvPr/>
        </p:nvPicPr>
        <p:blipFill>
          <a:blip r:embed="rId3"/>
          <a:stretch>
            <a:fillRect/>
          </a:stretch>
        </p:blipFill>
        <p:spPr>
          <a:xfrm>
            <a:off x="195642" y="3680671"/>
            <a:ext cx="2965463" cy="4196505"/>
          </a:xfrm>
          <a:prstGeom prst="rect">
            <a:avLst/>
          </a:prstGeom>
        </p:spPr>
      </p:pic>
      <p:pic>
        <p:nvPicPr>
          <p:cNvPr id="10" name="Grafik 9">
            <a:extLst>
              <a:ext uri="{FF2B5EF4-FFF2-40B4-BE49-F238E27FC236}">
                <a16:creationId xmlns:a16="http://schemas.microsoft.com/office/drawing/2014/main" id="{0CDD1E77-3464-F83D-1A95-96B4294EC728}"/>
              </a:ext>
            </a:extLst>
          </p:cNvPr>
          <p:cNvPicPr>
            <a:picLocks noChangeAspect="1"/>
          </p:cNvPicPr>
          <p:nvPr/>
        </p:nvPicPr>
        <p:blipFill>
          <a:blip r:embed="rId4"/>
          <a:stretch>
            <a:fillRect/>
          </a:stretch>
        </p:blipFill>
        <p:spPr>
          <a:xfrm>
            <a:off x="3470977" y="774399"/>
            <a:ext cx="4091671" cy="5790231"/>
          </a:xfrm>
          <a:prstGeom prst="rect">
            <a:avLst/>
          </a:prstGeom>
        </p:spPr>
      </p:pic>
      <p:pic>
        <p:nvPicPr>
          <p:cNvPr id="12" name="Grafik 11">
            <a:extLst>
              <a:ext uri="{FF2B5EF4-FFF2-40B4-BE49-F238E27FC236}">
                <a16:creationId xmlns:a16="http://schemas.microsoft.com/office/drawing/2014/main" id="{1DDCDFDE-AA0A-5421-AF04-00D677EE3398}"/>
              </a:ext>
            </a:extLst>
          </p:cNvPr>
          <p:cNvPicPr>
            <a:picLocks noChangeAspect="1"/>
          </p:cNvPicPr>
          <p:nvPr/>
        </p:nvPicPr>
        <p:blipFill>
          <a:blip r:embed="rId5"/>
          <a:stretch>
            <a:fillRect/>
          </a:stretch>
        </p:blipFill>
        <p:spPr>
          <a:xfrm>
            <a:off x="7505367" y="985855"/>
            <a:ext cx="4149555" cy="5872145"/>
          </a:xfrm>
          <a:prstGeom prst="rect">
            <a:avLst/>
          </a:prstGeom>
        </p:spPr>
      </p:pic>
    </p:spTree>
    <p:extLst>
      <p:ext uri="{BB962C8B-B14F-4D97-AF65-F5344CB8AC3E}">
        <p14:creationId xmlns:p14="http://schemas.microsoft.com/office/powerpoint/2010/main" val="24319736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5895A247-5164-AE5C-7D13-1EE07849061B}"/>
              </a:ext>
            </a:extLst>
          </p:cNvPr>
          <p:cNvSpPr>
            <a:spLocks noGrp="1"/>
          </p:cNvSpPr>
          <p:nvPr>
            <p:ph type="sldNum" sz="quarter" idx="12"/>
          </p:nvPr>
        </p:nvSpPr>
        <p:spPr/>
        <p:txBody>
          <a:bodyPr/>
          <a:lstStyle/>
          <a:p>
            <a:fld id="{F0BCAF29-84C8-8943-9163-C3CA43C8F980}" type="slidenum">
              <a:rPr lang="en-US" smtClean="0"/>
              <a:t>9</a:t>
            </a:fld>
            <a:endParaRPr lang="en-US"/>
          </a:p>
        </p:txBody>
      </p:sp>
      <p:sp>
        <p:nvSpPr>
          <p:cNvPr id="5" name="Textplatzhalter 4">
            <a:extLst>
              <a:ext uri="{FF2B5EF4-FFF2-40B4-BE49-F238E27FC236}">
                <a16:creationId xmlns:a16="http://schemas.microsoft.com/office/drawing/2014/main" id="{543B2B22-ADED-F558-0450-3823E247F43C}"/>
              </a:ext>
            </a:extLst>
          </p:cNvPr>
          <p:cNvSpPr>
            <a:spLocks noGrp="1"/>
          </p:cNvSpPr>
          <p:nvPr>
            <p:ph type="body" sz="quarter" idx="13"/>
          </p:nvPr>
        </p:nvSpPr>
        <p:spPr>
          <a:xfrm>
            <a:off x="620078" y="1275081"/>
            <a:ext cx="5554812" cy="4856480"/>
          </a:xfrm>
        </p:spPr>
        <p:txBody>
          <a:bodyPr>
            <a:normAutofit fontScale="92500" lnSpcReduction="20000"/>
          </a:bodyPr>
          <a:lstStyle/>
          <a:p>
            <a:pPr marL="0" indent="0">
              <a:lnSpc>
                <a:spcPct val="100000"/>
              </a:lnSpc>
              <a:spcBef>
                <a:spcPts val="363"/>
              </a:spcBef>
              <a:buNone/>
            </a:pPr>
            <a:r>
              <a:rPr lang="en-US" sz="2800" b="1" noProof="0" dirty="0"/>
              <a:t>Funding agencies need to be convinced that investment in CERN and building FCC is a good investment</a:t>
            </a:r>
          </a:p>
          <a:p>
            <a:pPr>
              <a:lnSpc>
                <a:spcPct val="100000"/>
              </a:lnSpc>
              <a:spcBef>
                <a:spcPts val="363"/>
              </a:spcBef>
            </a:pPr>
            <a:r>
              <a:rPr lang="en-US" sz="2400" noProof="0" dirty="0"/>
              <a:t>R&amp;D developments do not bring benefits for HEP community alone</a:t>
            </a:r>
          </a:p>
          <a:p>
            <a:pPr>
              <a:lnSpc>
                <a:spcPct val="100000"/>
              </a:lnSpc>
              <a:spcBef>
                <a:spcPts val="363"/>
              </a:spcBef>
            </a:pPr>
            <a:r>
              <a:rPr lang="en-US" noProof="0" dirty="0"/>
              <a:t>Technologies, materials and research that find their way directly into medicine, industry and everyday life.</a:t>
            </a:r>
          </a:p>
          <a:p>
            <a:pPr>
              <a:lnSpc>
                <a:spcPct val="100000"/>
              </a:lnSpc>
              <a:spcBef>
                <a:spcPts val="363"/>
              </a:spcBef>
            </a:pPr>
            <a:r>
              <a:rPr lang="en-US" sz="2400" b="1" noProof="0" dirty="0"/>
              <a:t>Society at large</a:t>
            </a:r>
            <a:r>
              <a:rPr lang="en-US" sz="2400" noProof="0" dirty="0"/>
              <a:t>: job creation, education, training</a:t>
            </a:r>
          </a:p>
          <a:p>
            <a:pPr>
              <a:lnSpc>
                <a:spcPct val="100000"/>
              </a:lnSpc>
              <a:spcBef>
                <a:spcPts val="363"/>
              </a:spcBef>
            </a:pPr>
            <a:endParaRPr lang="en-US" sz="2400" noProof="0" dirty="0"/>
          </a:p>
          <a:p>
            <a:pPr marL="0" indent="0">
              <a:lnSpc>
                <a:spcPct val="100000"/>
              </a:lnSpc>
              <a:spcBef>
                <a:spcPts val="363"/>
              </a:spcBef>
              <a:buNone/>
            </a:pPr>
            <a:r>
              <a:rPr lang="en-US" sz="2400" noProof="0" dirty="0"/>
              <a:t>Documentation exists:</a:t>
            </a:r>
          </a:p>
          <a:p>
            <a:pPr>
              <a:lnSpc>
                <a:spcPct val="100000"/>
              </a:lnSpc>
              <a:spcBef>
                <a:spcPts val="363"/>
              </a:spcBef>
            </a:pPr>
            <a:r>
              <a:rPr lang="en-US" sz="2400" noProof="0" dirty="0"/>
              <a:t>CEBR Study</a:t>
            </a:r>
          </a:p>
          <a:p>
            <a:pPr>
              <a:lnSpc>
                <a:spcPct val="100000"/>
              </a:lnSpc>
              <a:spcBef>
                <a:spcPts val="363"/>
              </a:spcBef>
            </a:pPr>
            <a:r>
              <a:rPr lang="en-US" sz="2400" noProof="0" dirty="0"/>
              <a:t>WIFO Study on FCC</a:t>
            </a:r>
          </a:p>
          <a:p>
            <a:pPr>
              <a:lnSpc>
                <a:spcPct val="100000"/>
              </a:lnSpc>
              <a:spcBef>
                <a:spcPts val="363"/>
              </a:spcBef>
            </a:pPr>
            <a:endParaRPr lang="en-US" sz="2400" dirty="0"/>
          </a:p>
        </p:txBody>
      </p:sp>
      <p:sp>
        <p:nvSpPr>
          <p:cNvPr id="6" name="Textplatzhalter 5">
            <a:extLst>
              <a:ext uri="{FF2B5EF4-FFF2-40B4-BE49-F238E27FC236}">
                <a16:creationId xmlns:a16="http://schemas.microsoft.com/office/drawing/2014/main" id="{AA06A3C5-A105-4C71-32E0-EE5F35D7847E}"/>
              </a:ext>
            </a:extLst>
          </p:cNvPr>
          <p:cNvSpPr>
            <a:spLocks noGrp="1"/>
          </p:cNvSpPr>
          <p:nvPr>
            <p:ph type="body" sz="quarter" idx="14"/>
          </p:nvPr>
        </p:nvSpPr>
        <p:spPr/>
        <p:txBody>
          <a:bodyPr/>
          <a:lstStyle/>
          <a:p>
            <a:r>
              <a:rPr lang="en-US" dirty="0"/>
              <a:t>Socio-Economic impact</a:t>
            </a:r>
          </a:p>
        </p:txBody>
      </p:sp>
      <p:pic>
        <p:nvPicPr>
          <p:cNvPr id="7" name="Grafik 6" descr="Ein Bild, das Text, Screenshot enthält.&#10;&#10;KI-generierte Inhalte können fehlerhaft sein.">
            <a:extLst>
              <a:ext uri="{FF2B5EF4-FFF2-40B4-BE49-F238E27FC236}">
                <a16:creationId xmlns:a16="http://schemas.microsoft.com/office/drawing/2014/main" id="{5BA49896-3B34-2E3A-FBCC-C0FAC6F928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9075" y="1228690"/>
            <a:ext cx="3004722" cy="4222613"/>
          </a:xfrm>
          <a:prstGeom prst="rect">
            <a:avLst/>
          </a:prstGeom>
        </p:spPr>
      </p:pic>
      <p:pic>
        <p:nvPicPr>
          <p:cNvPr id="8" name="Grafik 7" descr="Ein Bild, das Text, Screenshot, Kreis enthält.&#10;&#10;KI-generierte Inhalte können fehlerhaft sein.">
            <a:extLst>
              <a:ext uri="{FF2B5EF4-FFF2-40B4-BE49-F238E27FC236}">
                <a16:creationId xmlns:a16="http://schemas.microsoft.com/office/drawing/2014/main" id="{2A3D6BC4-0722-64E1-489D-9D87314178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88369" y="2728087"/>
            <a:ext cx="2712219" cy="3564397"/>
          </a:xfrm>
          <a:prstGeom prst="rect">
            <a:avLst/>
          </a:prstGeom>
        </p:spPr>
      </p:pic>
      <p:grpSp>
        <p:nvGrpSpPr>
          <p:cNvPr id="9" name="Gruppieren 8">
            <a:extLst>
              <a:ext uri="{FF2B5EF4-FFF2-40B4-BE49-F238E27FC236}">
                <a16:creationId xmlns:a16="http://schemas.microsoft.com/office/drawing/2014/main" id="{AF5C0B68-3561-64B9-B177-01B8DCFCBFA1}"/>
              </a:ext>
            </a:extLst>
          </p:cNvPr>
          <p:cNvGrpSpPr>
            <a:grpSpLocks noChangeAspect="1"/>
          </p:cNvGrpSpPr>
          <p:nvPr/>
        </p:nvGrpSpPr>
        <p:grpSpPr>
          <a:xfrm>
            <a:off x="8994624" y="4128893"/>
            <a:ext cx="3004722" cy="2491051"/>
            <a:chOff x="457200" y="688633"/>
            <a:chExt cx="5329183" cy="4418134"/>
          </a:xfrm>
        </p:grpSpPr>
        <p:pic>
          <p:nvPicPr>
            <p:cNvPr id="10" name="Grafik 9" descr="Ein Bild, das Text, Diagramm, Screenshot, Reihe enthält.&#10;&#10;KI-generierte Inhalte können fehlerhaft sein.">
              <a:extLst>
                <a:ext uri="{FF2B5EF4-FFF2-40B4-BE49-F238E27FC236}">
                  <a16:creationId xmlns:a16="http://schemas.microsoft.com/office/drawing/2014/main" id="{BD27E0E8-8C5C-56ED-6245-89F3FFCCF668}"/>
                </a:ext>
              </a:extLst>
            </p:cNvPr>
            <p:cNvPicPr>
              <a:picLocks noChangeAspect="1"/>
            </p:cNvPicPr>
            <p:nvPr/>
          </p:nvPicPr>
          <p:blipFill>
            <a:blip r:embed="rId4">
              <a:extLst>
                <a:ext uri="{28A0092B-C50C-407E-A947-70E740481C1C}">
                  <a14:useLocalDpi xmlns:a14="http://schemas.microsoft.com/office/drawing/2010/main" val="0"/>
                </a:ext>
              </a:extLst>
            </a:blip>
            <a:srcRect r="32609"/>
            <a:stretch>
              <a:fillRect/>
            </a:stretch>
          </p:blipFill>
          <p:spPr>
            <a:xfrm>
              <a:off x="457200" y="1182756"/>
              <a:ext cx="5237922" cy="3924011"/>
            </a:xfrm>
            <a:prstGeom prst="rect">
              <a:avLst/>
            </a:prstGeom>
          </p:spPr>
        </p:pic>
        <p:pic>
          <p:nvPicPr>
            <p:cNvPr id="11" name="Grafik 10" descr="Ein Bild, das Text, Diagramm, Screenshot, Reihe enthält.&#10;&#10;KI-generierte Inhalte können fehlerhaft sein.">
              <a:extLst>
                <a:ext uri="{FF2B5EF4-FFF2-40B4-BE49-F238E27FC236}">
                  <a16:creationId xmlns:a16="http://schemas.microsoft.com/office/drawing/2014/main" id="{9E932308-8E8A-7F80-6D7A-5A24125054D0}"/>
                </a:ext>
              </a:extLst>
            </p:cNvPr>
            <p:cNvPicPr>
              <a:picLocks noChangeAspect="1"/>
            </p:cNvPicPr>
            <p:nvPr/>
          </p:nvPicPr>
          <p:blipFill>
            <a:blip r:embed="rId4">
              <a:extLst>
                <a:ext uri="{28A0092B-C50C-407E-A947-70E740481C1C}">
                  <a14:useLocalDpi xmlns:a14="http://schemas.microsoft.com/office/drawing/2010/main" val="0"/>
                </a:ext>
              </a:extLst>
            </a:blip>
            <a:srcRect l="67603" t="44850" r="1194" b="10300"/>
            <a:stretch>
              <a:fillRect/>
            </a:stretch>
          </p:blipFill>
          <p:spPr>
            <a:xfrm>
              <a:off x="3361234" y="688633"/>
              <a:ext cx="2425149" cy="1759913"/>
            </a:xfrm>
            <a:prstGeom prst="rect">
              <a:avLst/>
            </a:prstGeom>
          </p:spPr>
        </p:pic>
      </p:grpSp>
    </p:spTree>
    <p:extLst>
      <p:ext uri="{BB962C8B-B14F-4D97-AF65-F5344CB8AC3E}">
        <p14:creationId xmlns:p14="http://schemas.microsoft.com/office/powerpoint/2010/main" val="32915944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defRPr sz="2200" dirty="0">
            <a:latin typeface="Palatino Linotype" panose="0204050205050503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olgeseite ">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defRPr sz="2200" dirty="0">
            <a:latin typeface="Palatino Linotype" panose="0204050205050503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504</Words>
  <Application>Microsoft Macintosh PowerPoint</Application>
  <PresentationFormat>Breitbild</PresentationFormat>
  <Paragraphs>62</Paragraphs>
  <Slides>10</Slides>
  <Notes>0</Notes>
  <HiddenSlides>0</HiddenSlides>
  <MMClips>0</MMClips>
  <ScaleCrop>false</ScaleCrop>
  <HeadingPairs>
    <vt:vector size="6" baseType="variant">
      <vt:variant>
        <vt:lpstr>Verwendete Schriftarten</vt:lpstr>
      </vt:variant>
      <vt:variant>
        <vt:i4>4</vt:i4>
      </vt:variant>
      <vt:variant>
        <vt:lpstr>Design</vt:lpstr>
      </vt:variant>
      <vt:variant>
        <vt:i4>2</vt:i4>
      </vt:variant>
      <vt:variant>
        <vt:lpstr>Folientitel</vt:lpstr>
      </vt:variant>
      <vt:variant>
        <vt:i4>10</vt:i4>
      </vt:variant>
    </vt:vector>
  </HeadingPairs>
  <TitlesOfParts>
    <vt:vector size="16" baseType="lpstr">
      <vt:lpstr>Arial</vt:lpstr>
      <vt:lpstr>Calibri</vt:lpstr>
      <vt:lpstr>Calibri Light</vt:lpstr>
      <vt:lpstr>Palatino Linotype</vt:lpstr>
      <vt:lpstr>Office Theme</vt:lpstr>
      <vt:lpstr>Folgeseite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Österreichische Akademie der Wissenschaften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Eckel, Angelika</dc:creator>
  <cp:lastModifiedBy>Bergauer, Thomas</cp:lastModifiedBy>
  <cp:revision>155</cp:revision>
  <dcterms:created xsi:type="dcterms:W3CDTF">2017-11-13T11:35:28Z</dcterms:created>
  <dcterms:modified xsi:type="dcterms:W3CDTF">2025-11-03T12:36:23Z</dcterms:modified>
</cp:coreProperties>
</file>