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74" r:id="rId3"/>
    <p:sldId id="273" r:id="rId4"/>
    <p:sldId id="275" r:id="rId5"/>
    <p:sldId id="277" r:id="rId6"/>
    <p:sldId id="276" r:id="rId7"/>
    <p:sldId id="278" r:id="rId8"/>
  </p:sldIdLst>
  <p:sldSz cx="12192000" cy="6858000"/>
  <p:notesSz cx="6858000" cy="91440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003">
          <p15:clr>
            <a:srgbClr val="A4A3A4"/>
          </p15:clr>
        </p15:guide>
        <p15:guide id="2" pos="393">
          <p15:clr>
            <a:srgbClr val="A4A3A4"/>
          </p15:clr>
        </p15:guide>
        <p15:guide id="3" pos="7310">
          <p15:clr>
            <a:srgbClr val="A4A3A4"/>
          </p15:clr>
        </p15:guide>
        <p15:guide id="4" pos="4089">
          <p15:clr>
            <a:srgbClr val="A4A3A4"/>
          </p15:clr>
        </p15:guide>
        <p15:guide id="5" orient="horz" pos="13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7BBF"/>
    <a:srgbClr val="1C291C"/>
    <a:srgbClr val="84BD00"/>
    <a:srgbClr val="DA291C"/>
    <a:srgbClr val="E83940"/>
    <a:srgbClr val="6D6D6A"/>
    <a:srgbClr val="7BA7BC"/>
    <a:srgbClr val="FFFFFF"/>
    <a:srgbClr val="0047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75" autoAdjust="0"/>
    <p:restoredTop sz="94660"/>
  </p:normalViewPr>
  <p:slideViewPr>
    <p:cSldViewPr snapToGrid="0">
      <p:cViewPr varScale="1">
        <p:scale>
          <a:sx n="119" d="100"/>
          <a:sy n="119" d="100"/>
        </p:scale>
        <p:origin x="216" y="240"/>
      </p:cViewPr>
      <p:guideLst>
        <p:guide orient="horz" pos="1003"/>
        <p:guide pos="393"/>
        <p:guide pos="7310"/>
        <p:guide pos="4089"/>
        <p:guide orient="horz" pos="136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42FDD3CA-2B8E-4E60-BC6A-BF4838D6DB3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a:extLst>
              <a:ext uri="{FF2B5EF4-FFF2-40B4-BE49-F238E27FC236}">
                <a16:creationId xmlns:a16="http://schemas.microsoft.com/office/drawing/2014/main" id="{A17B8DAA-378F-4657-AAF7-085A8174F36C}"/>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E78BA466-1830-4CD0-BB11-9B5D3AC65BF1}" type="datetimeFigureOut">
              <a:rPr lang="de-DE"/>
              <a:pPr>
                <a:defRPr/>
              </a:pPr>
              <a:t>03.11.25</a:t>
            </a:fld>
            <a:endParaRPr lang="de-DE"/>
          </a:p>
        </p:txBody>
      </p:sp>
      <p:sp>
        <p:nvSpPr>
          <p:cNvPr id="4" name="Folienbildplatzhalter 3">
            <a:extLst>
              <a:ext uri="{FF2B5EF4-FFF2-40B4-BE49-F238E27FC236}">
                <a16:creationId xmlns:a16="http://schemas.microsoft.com/office/drawing/2014/main" id="{5A9B6598-6F61-4FFE-9145-FF382C8C5BC0}"/>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a:extLst>
              <a:ext uri="{FF2B5EF4-FFF2-40B4-BE49-F238E27FC236}">
                <a16:creationId xmlns:a16="http://schemas.microsoft.com/office/drawing/2014/main" id="{31BD684B-1BD0-417D-9774-7A5D83328361}"/>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1BE505A1-85AE-4E3B-A396-E59BBDC3A270}"/>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a:extLst>
              <a:ext uri="{FF2B5EF4-FFF2-40B4-BE49-F238E27FC236}">
                <a16:creationId xmlns:a16="http://schemas.microsoft.com/office/drawing/2014/main" id="{DE579DA9-7EDA-4772-A9DE-C25FED7F51DA}"/>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C0B5D1B-E6AC-47D8-9B18-CEDC5B59409B}"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4B737123-A818-7FE3-D4C8-91CA48668807}"/>
              </a:ext>
            </a:extLst>
          </p:cNvPr>
          <p:cNvSpPr>
            <a:spLocks noGrp="1"/>
          </p:cNvSpPr>
          <p:nvPr>
            <p:ph type="body" sz="quarter" idx="10"/>
          </p:nvPr>
        </p:nvSpPr>
        <p:spPr>
          <a:xfrm>
            <a:off x="568643" y="2844800"/>
            <a:ext cx="11064557" cy="849154"/>
          </a:xfrm>
          <a:prstGeom prst="rect">
            <a:avLst/>
          </a:prstGeom>
        </p:spPr>
        <p:txBody>
          <a:bodyPr/>
          <a:lstStyle>
            <a:lvl1pPr marL="0" indent="0">
              <a:buNone/>
              <a:defRPr sz="5400">
                <a:latin typeface="Palatino Linotype" panose="02040502050505030304" pitchFamily="18" charset="0"/>
              </a:defRPr>
            </a:lvl1pPr>
          </a:lstStyle>
          <a:p>
            <a:pPr lvl="0"/>
            <a:endParaRPr lang="de-AT" dirty="0"/>
          </a:p>
        </p:txBody>
      </p:sp>
      <p:sp>
        <p:nvSpPr>
          <p:cNvPr id="10" name="Textplatzhalter 8">
            <a:extLst>
              <a:ext uri="{FF2B5EF4-FFF2-40B4-BE49-F238E27FC236}">
                <a16:creationId xmlns:a16="http://schemas.microsoft.com/office/drawing/2014/main" id="{972CA5B4-EE00-FFC8-C23F-0AC9A5F38ADE}"/>
              </a:ext>
            </a:extLst>
          </p:cNvPr>
          <p:cNvSpPr>
            <a:spLocks noGrp="1"/>
          </p:cNvSpPr>
          <p:nvPr>
            <p:ph type="body" sz="quarter" idx="11"/>
          </p:nvPr>
        </p:nvSpPr>
        <p:spPr>
          <a:xfrm>
            <a:off x="568643" y="4963160"/>
            <a:ext cx="11002646" cy="914400"/>
          </a:xfrm>
          <a:prstGeom prst="rect">
            <a:avLst/>
          </a:prstGeom>
        </p:spPr>
        <p:txBody>
          <a:bodyPr/>
          <a:lstStyle>
            <a:lvl1pPr marL="0" indent="0">
              <a:buNone/>
              <a:defRPr sz="3200">
                <a:latin typeface="Palatino Linotype" panose="02040502050505030304" pitchFamily="18" charset="0"/>
              </a:defRPr>
            </a:lvl1pPr>
          </a:lstStyle>
          <a:p>
            <a:pPr lvl="0"/>
            <a:endParaRPr lang="de-AT" dirty="0"/>
          </a:p>
        </p:txBody>
      </p:sp>
    </p:spTree>
    <p:extLst>
      <p:ext uri="{BB962C8B-B14F-4D97-AF65-F5344CB8AC3E}">
        <p14:creationId xmlns:p14="http://schemas.microsoft.com/office/powerpoint/2010/main" val="101019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lgeseite leer">
    <p:spTree>
      <p:nvGrpSpPr>
        <p:cNvPr id="1" name=""/>
        <p:cNvGrpSpPr/>
        <p:nvPr/>
      </p:nvGrpSpPr>
      <p:grpSpPr>
        <a:xfrm>
          <a:off x="0" y="0"/>
          <a:ext cx="0" cy="0"/>
          <a:chOff x="0" y="0"/>
          <a:chExt cx="0" cy="0"/>
        </a:xfrm>
      </p:grpSpPr>
      <p:sp>
        <p:nvSpPr>
          <p:cNvPr id="2" name="Datumsplatzhalter 3">
            <a:extLst>
              <a:ext uri="{FF2B5EF4-FFF2-40B4-BE49-F238E27FC236}">
                <a16:creationId xmlns:a16="http://schemas.microsoft.com/office/drawing/2014/main" id="{483F9564-537E-4987-A91B-3D8C65300BE7}"/>
              </a:ext>
            </a:extLst>
          </p:cNvPr>
          <p:cNvSpPr>
            <a:spLocks noGrp="1"/>
          </p:cNvSpPr>
          <p:nvPr>
            <p:ph type="dt" sz="half" idx="10"/>
          </p:nvPr>
        </p:nvSpPr>
        <p:spPr/>
        <p:txBody>
          <a:bodyPr/>
          <a:lstStyle>
            <a:lvl1pPr>
              <a:defRPr/>
            </a:lvl1pPr>
          </a:lstStyle>
          <a:p>
            <a:pPr>
              <a:defRPr/>
            </a:pPr>
            <a:endParaRPr lang="de-AT" dirty="0"/>
          </a:p>
        </p:txBody>
      </p:sp>
      <p:sp>
        <p:nvSpPr>
          <p:cNvPr id="3" name="Fußzeilenplatzhalter 4">
            <a:extLst>
              <a:ext uri="{FF2B5EF4-FFF2-40B4-BE49-F238E27FC236}">
                <a16:creationId xmlns:a16="http://schemas.microsoft.com/office/drawing/2014/main" id="{23CA7971-F44F-4BB5-A983-0AE257512561}"/>
              </a:ext>
            </a:extLst>
          </p:cNvPr>
          <p:cNvSpPr>
            <a:spLocks noGrp="1"/>
          </p:cNvSpPr>
          <p:nvPr>
            <p:ph type="ftr" sz="quarter" idx="11"/>
          </p:nvPr>
        </p:nvSpPr>
        <p:spPr/>
        <p:txBody>
          <a:bodyPr/>
          <a:lstStyle>
            <a:lvl1pPr>
              <a:defRPr/>
            </a:lvl1pPr>
          </a:lstStyle>
          <a:p>
            <a:pPr>
              <a:defRPr/>
            </a:pPr>
            <a:endParaRPr lang="de-AT"/>
          </a:p>
        </p:txBody>
      </p:sp>
      <p:sp>
        <p:nvSpPr>
          <p:cNvPr id="4" name="Foliennummernplatzhalter 5">
            <a:extLst>
              <a:ext uri="{FF2B5EF4-FFF2-40B4-BE49-F238E27FC236}">
                <a16:creationId xmlns:a16="http://schemas.microsoft.com/office/drawing/2014/main" id="{C37641BB-2702-4E25-8A58-F39AD1F75DAA}"/>
              </a:ext>
            </a:extLst>
          </p:cNvPr>
          <p:cNvSpPr>
            <a:spLocks noGrp="1"/>
          </p:cNvSpPr>
          <p:nvPr>
            <p:ph type="sldNum" sz="quarter" idx="12"/>
          </p:nvPr>
        </p:nvSpPr>
        <p:spPr/>
        <p:txBody>
          <a:bodyPr/>
          <a:lstStyle>
            <a:lvl1pPr>
              <a:defRPr/>
            </a:lvl1pPr>
          </a:lstStyle>
          <a:p>
            <a:pPr>
              <a:defRPr/>
            </a:pPr>
            <a:fld id="{03D86A5E-B249-45C8-B44F-CD84DBAB0031}" type="slidenum">
              <a:rPr/>
              <a:pPr>
                <a:defRPr/>
              </a:pPr>
              <a:t>‹Nr.›</a:t>
            </a:fld>
            <a:endParaRPr dirty="0"/>
          </a:p>
        </p:txBody>
      </p:sp>
      <p:sp>
        <p:nvSpPr>
          <p:cNvPr id="10" name="Textplatzhalter 9">
            <a:extLst>
              <a:ext uri="{FF2B5EF4-FFF2-40B4-BE49-F238E27FC236}">
                <a16:creationId xmlns:a16="http://schemas.microsoft.com/office/drawing/2014/main" id="{5F82FB63-138B-3FD7-8585-1B3BD0FA4893}"/>
              </a:ext>
            </a:extLst>
          </p:cNvPr>
          <p:cNvSpPr>
            <a:spLocks noGrp="1"/>
          </p:cNvSpPr>
          <p:nvPr>
            <p:ph type="body" sz="quarter" idx="13"/>
          </p:nvPr>
        </p:nvSpPr>
        <p:spPr>
          <a:xfrm>
            <a:off x="620077" y="1275081"/>
            <a:ext cx="10977563" cy="4856480"/>
          </a:xfrm>
          <a:prstGeom prst="rect">
            <a:avLst/>
          </a:prstGeom>
        </p:spPr>
        <p:txBody>
          <a:bodyPr/>
          <a:lstStyle>
            <a:lvl1pPr marL="342900" indent="-342900">
              <a:buFont typeface="Arial" panose="020B0604020202020204" pitchFamily="34" charset="0"/>
              <a:buChar char="•"/>
              <a:defRPr sz="2200"/>
            </a:lvl1pPr>
            <a:lvl2pPr marL="742950" indent="-285750">
              <a:buFont typeface="Arial" panose="020B0604020202020204" pitchFamily="34" charset="0"/>
              <a:buChar char="•"/>
              <a:defRPr sz="1800"/>
            </a:lvl2pPr>
          </a:lstStyle>
          <a:p>
            <a:pPr lvl="0"/>
            <a:endParaRPr lang="de-AT" dirty="0"/>
          </a:p>
          <a:p>
            <a:pPr lvl="1"/>
            <a:endParaRPr lang="de-AT" dirty="0"/>
          </a:p>
        </p:txBody>
      </p:sp>
      <p:sp>
        <p:nvSpPr>
          <p:cNvPr id="12" name="Textplatzhalter 11">
            <a:extLst>
              <a:ext uri="{FF2B5EF4-FFF2-40B4-BE49-F238E27FC236}">
                <a16:creationId xmlns:a16="http://schemas.microsoft.com/office/drawing/2014/main" id="{C70BF0CD-C128-50CE-9533-44A93BA0B56D}"/>
              </a:ext>
            </a:extLst>
          </p:cNvPr>
          <p:cNvSpPr>
            <a:spLocks noGrp="1"/>
          </p:cNvSpPr>
          <p:nvPr>
            <p:ph type="body" sz="quarter" idx="14"/>
          </p:nvPr>
        </p:nvSpPr>
        <p:spPr>
          <a:xfrm>
            <a:off x="1514764" y="260234"/>
            <a:ext cx="9180945" cy="718822"/>
          </a:xfrm>
          <a:prstGeom prst="rect">
            <a:avLst/>
          </a:prstGeom>
        </p:spPr>
        <p:txBody>
          <a:bodyPr/>
          <a:lstStyle>
            <a:lvl1pPr marL="0" indent="0" algn="ctr">
              <a:buNone/>
              <a:defRPr sz="4000"/>
            </a:lvl1pPr>
          </a:lstStyle>
          <a:p>
            <a:pPr lvl="0"/>
            <a:endParaRPr lang="de-AT" dirty="0"/>
          </a:p>
        </p:txBody>
      </p:sp>
    </p:spTree>
    <p:extLst>
      <p:ext uri="{BB962C8B-B14F-4D97-AF65-F5344CB8AC3E}">
        <p14:creationId xmlns:p14="http://schemas.microsoft.com/office/powerpoint/2010/main" val="42138076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28E63945-2A92-4C1D-BFE0-A0421DA37134}"/>
              </a:ext>
            </a:extLst>
          </p:cNvPr>
          <p:cNvGrpSpPr/>
          <p:nvPr userDrawn="1"/>
        </p:nvGrpSpPr>
        <p:grpSpPr>
          <a:xfrm>
            <a:off x="606425" y="549275"/>
            <a:ext cx="11504077" cy="1116013"/>
            <a:chOff x="606425" y="549275"/>
            <a:chExt cx="11504077" cy="1116013"/>
          </a:xfrm>
        </p:grpSpPr>
        <p:pic>
          <p:nvPicPr>
            <p:cNvPr id="9" name="Grafik 8">
              <a:extLst>
                <a:ext uri="{FF2B5EF4-FFF2-40B4-BE49-F238E27FC236}">
                  <a16:creationId xmlns:a16="http://schemas.microsoft.com/office/drawing/2014/main" id="{D93B35F1-E2D4-4511-9CC7-3C0685184CF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86161" y="620341"/>
              <a:ext cx="2724341" cy="1020128"/>
            </a:xfrm>
            <a:prstGeom prst="rect">
              <a:avLst/>
            </a:prstGeom>
          </p:spPr>
        </p:pic>
        <p:grpSp>
          <p:nvGrpSpPr>
            <p:cNvPr id="1027" name="Gruppieren 13">
              <a:extLst>
                <a:ext uri="{FF2B5EF4-FFF2-40B4-BE49-F238E27FC236}">
                  <a16:creationId xmlns:a16="http://schemas.microsoft.com/office/drawing/2014/main" id="{C8B38759-B8EB-475D-9749-24EA98F3B82C}"/>
                </a:ext>
              </a:extLst>
            </p:cNvPr>
            <p:cNvGrpSpPr>
              <a:grpSpLocks/>
            </p:cNvGrpSpPr>
            <p:nvPr userDrawn="1"/>
          </p:nvGrpSpPr>
          <p:grpSpPr bwMode="auto">
            <a:xfrm>
              <a:off x="3643312" y="958850"/>
              <a:ext cx="5510221" cy="360363"/>
              <a:chOff x="3643479" y="958850"/>
              <a:chExt cx="5510524" cy="360363"/>
            </a:xfrm>
          </p:grpSpPr>
          <p:sp>
            <p:nvSpPr>
              <p:cNvPr id="35" name="Rechteck 5">
                <a:extLst>
                  <a:ext uri="{FF2B5EF4-FFF2-40B4-BE49-F238E27FC236}">
                    <a16:creationId xmlns:a16="http://schemas.microsoft.com/office/drawing/2014/main" id="{3A70A3DB-D9C0-48D5-8408-53C44FD0B56C}"/>
                  </a:ext>
                </a:extLst>
              </p:cNvPr>
              <p:cNvSpPr>
                <a:spLocks noChangeArrowheads="1"/>
              </p:cNvSpPr>
              <p:nvPr userDrawn="1"/>
            </p:nvSpPr>
            <p:spPr bwMode="auto">
              <a:xfrm>
                <a:off x="5454597" y="958850"/>
                <a:ext cx="3699406" cy="360363"/>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sp>
            <p:nvSpPr>
              <p:cNvPr id="36" name="Rechteck 6">
                <a:extLst>
                  <a:ext uri="{FF2B5EF4-FFF2-40B4-BE49-F238E27FC236}">
                    <a16:creationId xmlns:a16="http://schemas.microsoft.com/office/drawing/2014/main" id="{9715EBA4-7DC4-444F-95DB-7632400B3174}"/>
                  </a:ext>
                </a:extLst>
              </p:cNvPr>
              <p:cNvSpPr>
                <a:spLocks noChangeArrowheads="1"/>
              </p:cNvSpPr>
              <p:nvPr userDrawn="1"/>
            </p:nvSpPr>
            <p:spPr bwMode="auto">
              <a:xfrm>
                <a:off x="3643479" y="958850"/>
                <a:ext cx="1814611" cy="360363"/>
              </a:xfrm>
              <a:prstGeom prst="rect">
                <a:avLst/>
              </a:prstGeom>
              <a:solidFill>
                <a:srgbClr val="84BD00"/>
              </a:solidFill>
              <a:ln>
                <a:noFill/>
              </a:ln>
            </p:spPr>
            <p:txBody>
              <a:bodyPr lIns="35719" tIns="35719" rIns="35719" bIns="35719" anchor="ctr">
                <a:spAutoFit/>
              </a:bodyPr>
              <a:lstStyle/>
              <a:p>
                <a:pPr algn="ctr" eaLnBrk="1" fontAlgn="auto" hangingPunct="1">
                  <a:spcBef>
                    <a:spcPts val="0"/>
                  </a:spcBef>
                  <a:spcAft>
                    <a:spcPts val="0"/>
                  </a:spcAft>
                  <a:defRPr/>
                </a:pPr>
                <a:endParaRPr lang="de-AT" altLang="de-DE" sz="1780" dirty="0">
                  <a:latin typeface="+mn-lt"/>
                  <a:ea typeface="Helvetica Light"/>
                  <a:cs typeface="Helvetica Light"/>
                </a:endParaRPr>
              </a:p>
            </p:txBody>
          </p:sp>
        </p:grpSp>
        <p:pic>
          <p:nvPicPr>
            <p:cNvPr id="11" name="Grafik 13">
              <a:extLst>
                <a:ext uri="{FF2B5EF4-FFF2-40B4-BE49-F238E27FC236}">
                  <a16:creationId xmlns:a16="http://schemas.microsoft.com/office/drawing/2014/main" id="{5C520384-A165-40EA-9F05-29CECBA0004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06425" y="549275"/>
              <a:ext cx="2576363"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816"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Palatino Linotype" panose="02040502050505030304" pitchFamily="18" charset="0"/>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B664EFF-CC78-4377-B1EC-B17CFEBD7543}"/>
              </a:ext>
            </a:extLst>
          </p:cNvPr>
          <p:cNvSpPr>
            <a:spLocks noGrp="1"/>
          </p:cNvSpPr>
          <p:nvPr>
            <p:ph type="dt" sz="half" idx="2"/>
          </p:nvPr>
        </p:nvSpPr>
        <p:spPr>
          <a:xfrm>
            <a:off x="187325" y="6534150"/>
            <a:ext cx="2962275" cy="365125"/>
          </a:xfrm>
          <a:prstGeom prst="rect">
            <a:avLst/>
          </a:prstGeom>
        </p:spPr>
        <p:txBody>
          <a:bodyPr vert="horz" lIns="91440" tIns="45720" rIns="91440" bIns="45720" rtlCol="0" anchor="ctr"/>
          <a:lstStyle>
            <a:lvl1pPr algn="l" eaLnBrk="1" fontAlgn="auto" hangingPunct="1">
              <a:spcBef>
                <a:spcPts val="0"/>
              </a:spcBef>
              <a:spcAft>
                <a:spcPts val="0"/>
              </a:spcAft>
              <a:defRPr sz="900" dirty="0">
                <a:solidFill>
                  <a:schemeClr val="tx1">
                    <a:tint val="75000"/>
                  </a:schemeClr>
                </a:solidFill>
                <a:latin typeface="Palatino Linotype" panose="02040502050505030304" pitchFamily="18" charset="0"/>
              </a:defRPr>
            </a:lvl1pPr>
          </a:lstStyle>
          <a:p>
            <a:pPr>
              <a:defRPr/>
            </a:pPr>
            <a:endParaRPr lang="de-AT" dirty="0"/>
          </a:p>
        </p:txBody>
      </p:sp>
      <p:sp>
        <p:nvSpPr>
          <p:cNvPr id="5" name="Fußzeilenplatzhalter 4">
            <a:extLst>
              <a:ext uri="{FF2B5EF4-FFF2-40B4-BE49-F238E27FC236}">
                <a16:creationId xmlns:a16="http://schemas.microsoft.com/office/drawing/2014/main" id="{C5A1746E-52D3-415F-8A7E-6305251CE140}"/>
              </a:ext>
            </a:extLst>
          </p:cNvPr>
          <p:cNvSpPr>
            <a:spLocks noGrp="1"/>
          </p:cNvSpPr>
          <p:nvPr>
            <p:ph type="ftr" sz="quarter" idx="3"/>
          </p:nvPr>
        </p:nvSpPr>
        <p:spPr>
          <a:xfrm>
            <a:off x="3434080" y="6534150"/>
            <a:ext cx="494284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Palatino Linotype" panose="02040502050505030304" pitchFamily="18" charset="0"/>
              </a:defRPr>
            </a:lvl1pPr>
          </a:lstStyle>
          <a:p>
            <a:pPr>
              <a:defRPr/>
            </a:pPr>
            <a:endParaRPr lang="de-AT" dirty="0"/>
          </a:p>
        </p:txBody>
      </p:sp>
      <p:sp>
        <p:nvSpPr>
          <p:cNvPr id="15" name="Foliennummernplatzhalter 5">
            <a:extLst>
              <a:ext uri="{FF2B5EF4-FFF2-40B4-BE49-F238E27FC236}">
                <a16:creationId xmlns:a16="http://schemas.microsoft.com/office/drawing/2014/main" id="{2F126958-5C27-4562-B1E5-2C5B5D55F17F}"/>
              </a:ext>
            </a:extLst>
          </p:cNvPr>
          <p:cNvSpPr>
            <a:spLocks noGrp="1"/>
          </p:cNvSpPr>
          <p:nvPr>
            <p:ph type="sldNum" sz="quarter" idx="4"/>
          </p:nvPr>
        </p:nvSpPr>
        <p:spPr>
          <a:xfrm>
            <a:off x="8702040" y="6564630"/>
            <a:ext cx="3417888" cy="365125"/>
          </a:xfrm>
          <a:prstGeom prst="rect">
            <a:avLst/>
          </a:prstGeom>
        </p:spPr>
        <p:txBody>
          <a:bodyPr/>
          <a:lstStyle>
            <a:lvl1pPr algn="r">
              <a:defRPr lang="de-DE" sz="900" kern="1200" smtClean="0">
                <a:solidFill>
                  <a:schemeClr val="tx1">
                    <a:tint val="75000"/>
                  </a:schemeClr>
                </a:solidFill>
                <a:latin typeface="Palatino Linotype" panose="02040502050505030304" pitchFamily="18" charset="0"/>
                <a:ea typeface="+mn-ea"/>
                <a:cs typeface="+mn-cs"/>
              </a:defRPr>
            </a:lvl1pPr>
          </a:lstStyle>
          <a:p>
            <a:pPr>
              <a:defRPr/>
            </a:pPr>
            <a:fld id="{1A2360C9-0F1D-4B99-92D6-AEA2683A3115}" type="slidenum">
              <a:rPr lang="de-AT" smtClean="0"/>
              <a:pPr>
                <a:defRPr/>
              </a:pPr>
              <a:t>‹Nr.›</a:t>
            </a:fld>
            <a:endParaRPr lang="de-AT" dirty="0"/>
          </a:p>
        </p:txBody>
      </p:sp>
      <p:grpSp>
        <p:nvGrpSpPr>
          <p:cNvPr id="3" name="Gruppieren 2">
            <a:extLst>
              <a:ext uri="{FF2B5EF4-FFF2-40B4-BE49-F238E27FC236}">
                <a16:creationId xmlns:a16="http://schemas.microsoft.com/office/drawing/2014/main" id="{B01D9977-F62E-41AE-B3A5-539840E0B5AB}"/>
              </a:ext>
            </a:extLst>
          </p:cNvPr>
          <p:cNvGrpSpPr/>
          <p:nvPr userDrawn="1"/>
        </p:nvGrpSpPr>
        <p:grpSpPr>
          <a:xfrm>
            <a:off x="256828" y="90132"/>
            <a:ext cx="11912102" cy="651548"/>
            <a:chOff x="634365" y="226378"/>
            <a:chExt cx="11912102" cy="651548"/>
          </a:xfrm>
        </p:grpSpPr>
        <p:pic>
          <p:nvPicPr>
            <p:cNvPr id="11" name="Grafik 10">
              <a:extLst>
                <a:ext uri="{FF2B5EF4-FFF2-40B4-BE49-F238E27FC236}">
                  <a16:creationId xmlns:a16="http://schemas.microsoft.com/office/drawing/2014/main" id="{8B237F2D-C102-48EB-8B14-3421D08B140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6455" y="226378"/>
              <a:ext cx="1740012" cy="651548"/>
            </a:xfrm>
            <a:prstGeom prst="rect">
              <a:avLst/>
            </a:prstGeom>
          </p:spPr>
        </p:pic>
        <p:sp>
          <p:nvSpPr>
            <p:cNvPr id="28" name="Rechteck 6">
              <a:extLst>
                <a:ext uri="{FF2B5EF4-FFF2-40B4-BE49-F238E27FC236}">
                  <a16:creationId xmlns:a16="http://schemas.microsoft.com/office/drawing/2014/main" id="{9555CA4A-732B-4D36-8814-8EE9D0AD4BFF}"/>
                </a:ext>
              </a:extLst>
            </p:cNvPr>
            <p:cNvSpPr>
              <a:spLocks noChangeArrowheads="1"/>
            </p:cNvSpPr>
            <p:nvPr userDrawn="1"/>
          </p:nvSpPr>
          <p:spPr bwMode="auto">
            <a:xfrm>
              <a:off x="2189679" y="287338"/>
              <a:ext cx="2846218" cy="97200"/>
            </a:xfrm>
            <a:prstGeom prst="rect">
              <a:avLst/>
            </a:prstGeom>
            <a:solidFill>
              <a:srgbClr val="84BD00"/>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1780" dirty="0">
                <a:solidFill>
                  <a:prstClr val="black"/>
                </a:solidFill>
                <a:latin typeface="+mn-lt"/>
                <a:ea typeface="Helvetica Light"/>
                <a:cs typeface="Helvetica Light"/>
              </a:endParaRPr>
            </a:p>
          </p:txBody>
        </p:sp>
        <p:pic>
          <p:nvPicPr>
            <p:cNvPr id="12" name="Grafik 13">
              <a:extLst>
                <a:ext uri="{FF2B5EF4-FFF2-40B4-BE49-F238E27FC236}">
                  <a16:creationId xmlns:a16="http://schemas.microsoft.com/office/drawing/2014/main" id="{037367DA-7D37-40EC-A805-5AB6371956D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34365" y="287338"/>
              <a:ext cx="1363564" cy="5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Rechteck 6">
            <a:extLst>
              <a:ext uri="{FF2B5EF4-FFF2-40B4-BE49-F238E27FC236}">
                <a16:creationId xmlns:a16="http://schemas.microsoft.com/office/drawing/2014/main" id="{7673DA19-63FD-42E5-6EFE-26B12E777569}"/>
              </a:ext>
            </a:extLst>
          </p:cNvPr>
          <p:cNvSpPr>
            <a:spLocks noChangeArrowheads="1"/>
          </p:cNvSpPr>
          <p:nvPr userDrawn="1"/>
        </p:nvSpPr>
        <p:spPr bwMode="auto">
          <a:xfrm>
            <a:off x="4658360" y="151092"/>
            <a:ext cx="5721498" cy="97200"/>
          </a:xfrm>
          <a:prstGeom prst="rect">
            <a:avLst/>
          </a:prstGeom>
          <a:solidFill>
            <a:srgbClr val="307BBF"/>
          </a:solidFill>
          <a:ln>
            <a:noFill/>
          </a:ln>
        </p:spPr>
        <p:txBody>
          <a:bodyPr wrap="square" lIns="35719" tIns="35719" rIns="35719" bIns="35719" anchor="ctr">
            <a:spAutoFit/>
          </a:bodyPr>
          <a:lstStyle/>
          <a:p>
            <a:pPr algn="ctr" eaLnBrk="1" fontAlgn="auto" hangingPunct="1">
              <a:spcBef>
                <a:spcPts val="0"/>
              </a:spcBef>
              <a:spcAft>
                <a:spcPts val="0"/>
              </a:spcAft>
              <a:defRPr/>
            </a:pPr>
            <a:endParaRPr lang="de-AT" altLang="de-DE" sz="600" dirty="0">
              <a:solidFill>
                <a:prstClr val="black"/>
              </a:solidFill>
              <a:latin typeface="+mn-lt"/>
              <a:ea typeface="Helvetica Light"/>
              <a:cs typeface="Helvetica Light"/>
            </a:endParaRPr>
          </a:p>
        </p:txBody>
      </p:sp>
    </p:spTree>
  </p:cSld>
  <p:clrMap bg1="lt1" tx1="dk1" bg2="lt2" tx2="dk2" accent1="accent1" accent2="accent2" accent3="accent3" accent4="accent4" accent5="accent5" accent6="accent6" hlink="hlink" folHlink="folHlink"/>
  <p:sldLayoutIdLst>
    <p:sldLayoutId id="2147483810"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cfa.web.cern.ch/ecfa-terms-referen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737860/" TargetMode="External"/><Relationship Id="rId2" Type="http://schemas.openxmlformats.org/officeDocument/2006/relationships/hyperlink" Target="https://indico.cern.ch/event/1567710/" TargetMode="Externa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F4B8FCE-2DCA-DF93-3B34-4EC28F9C7EF8}"/>
              </a:ext>
            </a:extLst>
          </p:cNvPr>
          <p:cNvSpPr>
            <a:spLocks noGrp="1"/>
          </p:cNvSpPr>
          <p:nvPr>
            <p:ph type="body" sz="quarter" idx="10"/>
          </p:nvPr>
        </p:nvSpPr>
        <p:spPr/>
        <p:txBody>
          <a:bodyPr/>
          <a:lstStyle/>
          <a:p>
            <a:r>
              <a:rPr lang="de-AT" sz="4800" b="1" dirty="0"/>
              <a:t>RECFA Meeting 2026</a:t>
            </a:r>
          </a:p>
        </p:txBody>
      </p:sp>
      <p:sp>
        <p:nvSpPr>
          <p:cNvPr id="3" name="Textplatzhalter 2">
            <a:extLst>
              <a:ext uri="{FF2B5EF4-FFF2-40B4-BE49-F238E27FC236}">
                <a16:creationId xmlns:a16="http://schemas.microsoft.com/office/drawing/2014/main" id="{2CF2BF7E-6111-EBE1-A8A0-70CAA2259F76}"/>
              </a:ext>
            </a:extLst>
          </p:cNvPr>
          <p:cNvSpPr>
            <a:spLocks noGrp="1"/>
          </p:cNvSpPr>
          <p:nvPr>
            <p:ph type="body" sz="quarter" idx="11"/>
          </p:nvPr>
        </p:nvSpPr>
        <p:spPr/>
        <p:txBody>
          <a:bodyPr/>
          <a:lstStyle/>
          <a:p>
            <a:r>
              <a:rPr lang="de-AT" dirty="0"/>
              <a:t>Thomas Bergauer</a:t>
            </a:r>
          </a:p>
        </p:txBody>
      </p:sp>
    </p:spTree>
    <p:extLst>
      <p:ext uri="{BB962C8B-B14F-4D97-AF65-F5344CB8AC3E}">
        <p14:creationId xmlns:p14="http://schemas.microsoft.com/office/powerpoint/2010/main" val="3827285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D3F0FE3-3E1F-1454-04C2-88C3B4FA9E0A}"/>
              </a:ext>
            </a:extLst>
          </p:cNvPr>
          <p:cNvSpPr>
            <a:spLocks noGrp="1"/>
          </p:cNvSpPr>
          <p:nvPr>
            <p:ph type="sldNum" sz="quarter" idx="12"/>
          </p:nvPr>
        </p:nvSpPr>
        <p:spPr/>
        <p:txBody>
          <a:bodyPr/>
          <a:lstStyle/>
          <a:p>
            <a:pPr>
              <a:defRPr/>
            </a:pPr>
            <a:fld id="{03D86A5E-B249-45C8-B44F-CD84DBAB0031}" type="slidenum">
              <a:rPr lang="de-AT" smtClean="0"/>
              <a:pPr>
                <a:defRPr/>
              </a:pPr>
              <a:t>2</a:t>
            </a:fld>
            <a:endParaRPr lang="de-AT" dirty="0"/>
          </a:p>
        </p:txBody>
      </p:sp>
      <p:sp>
        <p:nvSpPr>
          <p:cNvPr id="3" name="Textplatzhalter 2">
            <a:extLst>
              <a:ext uri="{FF2B5EF4-FFF2-40B4-BE49-F238E27FC236}">
                <a16:creationId xmlns:a16="http://schemas.microsoft.com/office/drawing/2014/main" id="{2494DEC8-50DE-DE8B-A601-4E78750473AA}"/>
              </a:ext>
            </a:extLst>
          </p:cNvPr>
          <p:cNvSpPr>
            <a:spLocks noGrp="1"/>
          </p:cNvSpPr>
          <p:nvPr>
            <p:ph type="body" sz="quarter" idx="13"/>
          </p:nvPr>
        </p:nvSpPr>
        <p:spPr/>
        <p:txBody>
          <a:bodyPr/>
          <a:lstStyle/>
          <a:p>
            <a:r>
              <a:rPr lang="en-US" noProof="0" dirty="0"/>
              <a:t>ECFA is the </a:t>
            </a:r>
            <a:r>
              <a:rPr lang="en-US" b="1" noProof="0" dirty="0"/>
              <a:t>E</a:t>
            </a:r>
            <a:r>
              <a:rPr lang="en-US" noProof="0" dirty="0"/>
              <a:t>uropean </a:t>
            </a:r>
            <a:r>
              <a:rPr lang="en-US" b="1" noProof="0" dirty="0"/>
              <a:t>C</a:t>
            </a:r>
            <a:r>
              <a:rPr lang="en-US" noProof="0" dirty="0"/>
              <a:t>ommittee for </a:t>
            </a:r>
            <a:r>
              <a:rPr lang="en-US" b="1" noProof="0" dirty="0"/>
              <a:t>F</a:t>
            </a:r>
            <a:r>
              <a:rPr lang="en-US" noProof="0" dirty="0"/>
              <a:t>uture </a:t>
            </a:r>
            <a:r>
              <a:rPr lang="en-US" b="1" noProof="0" dirty="0"/>
              <a:t>A</a:t>
            </a:r>
            <a:r>
              <a:rPr lang="en-US" noProof="0" dirty="0"/>
              <a:t>ccelerators</a:t>
            </a:r>
          </a:p>
          <a:p>
            <a:pPr lvl="1"/>
            <a:r>
              <a:rPr lang="en-US" b="1" noProof="0" dirty="0"/>
              <a:t>P</a:t>
            </a:r>
            <a:r>
              <a:rPr lang="en-US" noProof="0" dirty="0"/>
              <a:t>ECFA is the Public RECFA section, </a:t>
            </a:r>
            <a:r>
              <a:rPr lang="en-US" b="1" noProof="0" dirty="0"/>
              <a:t>R</a:t>
            </a:r>
            <a:r>
              <a:rPr lang="en-US" noProof="0" dirty="0"/>
              <a:t>ECFA is the Restricted ECFA</a:t>
            </a:r>
          </a:p>
          <a:p>
            <a:pPr lvl="1"/>
            <a:r>
              <a:rPr lang="en-US" dirty="0"/>
              <a:t>Mandate is defined in Terms of Reference: </a:t>
            </a:r>
            <a:r>
              <a:rPr lang="en-US" dirty="0">
                <a:hlinkClick r:id="rId2"/>
              </a:rPr>
              <a:t>https://ecfa.web.cern.ch/ecfa-terms-reference</a:t>
            </a:r>
            <a:endParaRPr lang="en-US" dirty="0"/>
          </a:p>
          <a:p>
            <a:endParaRPr lang="en-US" noProof="0" dirty="0"/>
          </a:p>
          <a:p>
            <a:r>
              <a:rPr lang="en-US" dirty="0"/>
              <a:t>Aim: </a:t>
            </a:r>
            <a:r>
              <a:rPr lang="de-AT" dirty="0"/>
              <a:t>Long-range </a:t>
            </a:r>
            <a:r>
              <a:rPr lang="de-AT" dirty="0" err="1"/>
              <a:t>planning</a:t>
            </a:r>
            <a:r>
              <a:rPr lang="de-AT" dirty="0"/>
              <a:t> </a:t>
            </a:r>
            <a:r>
              <a:rPr lang="de-AT" dirty="0" err="1"/>
              <a:t>of</a:t>
            </a:r>
            <a:r>
              <a:rPr lang="de-AT" dirty="0"/>
              <a:t> European high-</a:t>
            </a:r>
            <a:r>
              <a:rPr lang="de-AT" dirty="0" err="1"/>
              <a:t>energy</a:t>
            </a:r>
            <a:r>
              <a:rPr lang="de-AT" dirty="0"/>
              <a:t> </a:t>
            </a:r>
            <a:r>
              <a:rPr lang="de-AT" dirty="0" err="1"/>
              <a:t>facilities</a:t>
            </a:r>
            <a:endParaRPr lang="en-US" noProof="0" dirty="0"/>
          </a:p>
          <a:p>
            <a:pPr lvl="1"/>
            <a:r>
              <a:rPr lang="en-US" noProof="0" dirty="0"/>
              <a:t>To achieve these aims ECFA can engage in - among others - the following activities:</a:t>
            </a:r>
          </a:p>
          <a:p>
            <a:pPr lvl="1"/>
            <a:r>
              <a:rPr lang="en-US" noProof="0" dirty="0"/>
              <a:t>regular meetings of Restricted and Plenary ECFA; </a:t>
            </a:r>
            <a:r>
              <a:rPr lang="en-US" noProof="0" dirty="0">
                <a:sym typeface="Wingdings" pitchFamily="2" charset="2"/>
              </a:rPr>
              <a:t> </a:t>
            </a:r>
            <a:r>
              <a:rPr lang="en-US" b="1" noProof="0" dirty="0">
                <a:sym typeface="Wingdings" pitchFamily="2" charset="2"/>
              </a:rPr>
              <a:t>next one on 20/21 Nov @ CERN</a:t>
            </a:r>
            <a:endParaRPr lang="en-US" b="1" noProof="0" dirty="0"/>
          </a:p>
          <a:p>
            <a:pPr lvl="1"/>
            <a:r>
              <a:rPr lang="en-US" noProof="0" dirty="0"/>
              <a:t>ad hoc symposia and conferences sponsored or organized by ECFA; e.g. </a:t>
            </a:r>
            <a:r>
              <a:rPr lang="en-US" b="1" noProof="0" dirty="0"/>
              <a:t>JENAS Oxford 2025</a:t>
            </a:r>
          </a:p>
          <a:p>
            <a:pPr lvl="1"/>
            <a:r>
              <a:rPr lang="en-US" noProof="0" dirty="0"/>
              <a:t>study groups, set up by ECFA, or jointly with other organizations, for special problems;</a:t>
            </a:r>
          </a:p>
          <a:p>
            <a:pPr lvl="1"/>
            <a:r>
              <a:rPr lang="en-US" b="1" noProof="0" dirty="0"/>
              <a:t>demographic studies of the high-energy physics community and resources in the ECFA participating countries, repeated at regular intervals, by means of visits to the participating countries by Restricted ECFA</a:t>
            </a:r>
            <a:r>
              <a:rPr lang="en-US" b="1" dirty="0"/>
              <a:t>;</a:t>
            </a:r>
            <a:endParaRPr lang="en-US" noProof="0" dirty="0"/>
          </a:p>
          <a:p>
            <a:pPr lvl="1"/>
            <a:r>
              <a:rPr lang="en-US" noProof="0" dirty="0"/>
              <a:t>monitoring of the ongoing implementation of the European Strategy for Particle Physics in the CERN Member States under activity (d), presentation of corresponding status reports to the European Strategy Session of Council.</a:t>
            </a:r>
          </a:p>
        </p:txBody>
      </p:sp>
      <p:sp>
        <p:nvSpPr>
          <p:cNvPr id="4" name="Textplatzhalter 3">
            <a:extLst>
              <a:ext uri="{FF2B5EF4-FFF2-40B4-BE49-F238E27FC236}">
                <a16:creationId xmlns:a16="http://schemas.microsoft.com/office/drawing/2014/main" id="{976DBC33-67E9-33ED-C162-4FCBC72EC619}"/>
              </a:ext>
            </a:extLst>
          </p:cNvPr>
          <p:cNvSpPr>
            <a:spLocks noGrp="1"/>
          </p:cNvSpPr>
          <p:nvPr>
            <p:ph type="body" sz="quarter" idx="14"/>
          </p:nvPr>
        </p:nvSpPr>
        <p:spPr/>
        <p:txBody>
          <a:bodyPr/>
          <a:lstStyle/>
          <a:p>
            <a:r>
              <a:rPr lang="de-AT" dirty="0"/>
              <a:t>ECFA/PECFA/RECFA</a:t>
            </a:r>
          </a:p>
        </p:txBody>
      </p:sp>
    </p:spTree>
    <p:extLst>
      <p:ext uri="{BB962C8B-B14F-4D97-AF65-F5344CB8AC3E}">
        <p14:creationId xmlns:p14="http://schemas.microsoft.com/office/powerpoint/2010/main" val="3966782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5518478-FED3-4414-16C4-42CF5EB268AE}"/>
              </a:ext>
            </a:extLst>
          </p:cNvPr>
          <p:cNvSpPr>
            <a:spLocks noGrp="1"/>
          </p:cNvSpPr>
          <p:nvPr>
            <p:ph type="sldNum" sz="quarter" idx="12"/>
          </p:nvPr>
        </p:nvSpPr>
        <p:spPr/>
        <p:txBody>
          <a:bodyPr/>
          <a:lstStyle/>
          <a:p>
            <a:pPr>
              <a:defRPr/>
            </a:pPr>
            <a:fld id="{03D86A5E-B249-45C8-B44F-CD84DBAB0031}" type="slidenum">
              <a:rPr lang="de-AT" smtClean="0"/>
              <a:pPr>
                <a:defRPr/>
              </a:pPr>
              <a:t>3</a:t>
            </a:fld>
            <a:endParaRPr lang="de-AT" dirty="0"/>
          </a:p>
        </p:txBody>
      </p:sp>
      <p:sp>
        <p:nvSpPr>
          <p:cNvPr id="3" name="Textplatzhalter 2">
            <a:extLst>
              <a:ext uri="{FF2B5EF4-FFF2-40B4-BE49-F238E27FC236}">
                <a16:creationId xmlns:a16="http://schemas.microsoft.com/office/drawing/2014/main" id="{3B2DCB3B-B508-67A0-0120-2F545B069CA5}"/>
              </a:ext>
            </a:extLst>
          </p:cNvPr>
          <p:cNvSpPr>
            <a:spLocks noGrp="1"/>
          </p:cNvSpPr>
          <p:nvPr>
            <p:ph type="body" sz="quarter" idx="13"/>
          </p:nvPr>
        </p:nvSpPr>
        <p:spPr/>
        <p:txBody>
          <a:bodyPr/>
          <a:lstStyle/>
          <a:p>
            <a:r>
              <a:rPr lang="en-US" dirty="0"/>
              <a:t>Every 6-7 years, Next Austrian country 11 Sept 2026: </a:t>
            </a:r>
            <a:r>
              <a:rPr lang="en-US" dirty="0">
                <a:hlinkClick r:id="rId2"/>
              </a:rPr>
              <a:t>https://indico.cern.ch/event/1567710/</a:t>
            </a:r>
            <a:endParaRPr lang="en-US" dirty="0"/>
          </a:p>
          <a:p>
            <a:r>
              <a:rPr lang="en-US" dirty="0"/>
              <a:t>last Austrian Visit April 2018: </a:t>
            </a:r>
            <a:r>
              <a:rPr lang="en-US" dirty="0">
                <a:hlinkClick r:id="rId3"/>
              </a:rPr>
              <a:t>https://indico.cern.ch/event/737860/</a:t>
            </a:r>
            <a:endParaRPr lang="en-US" dirty="0"/>
          </a:p>
          <a:p>
            <a:endParaRPr lang="en-US" dirty="0"/>
          </a:p>
        </p:txBody>
      </p:sp>
      <p:sp>
        <p:nvSpPr>
          <p:cNvPr id="4" name="Textplatzhalter 3">
            <a:extLst>
              <a:ext uri="{FF2B5EF4-FFF2-40B4-BE49-F238E27FC236}">
                <a16:creationId xmlns:a16="http://schemas.microsoft.com/office/drawing/2014/main" id="{C57DB09F-A733-CFF1-C75E-ED0CC51D0B61}"/>
              </a:ext>
            </a:extLst>
          </p:cNvPr>
          <p:cNvSpPr>
            <a:spLocks noGrp="1"/>
          </p:cNvSpPr>
          <p:nvPr>
            <p:ph type="body" sz="quarter" idx="14"/>
          </p:nvPr>
        </p:nvSpPr>
        <p:spPr/>
        <p:txBody>
          <a:bodyPr/>
          <a:lstStyle/>
          <a:p>
            <a:r>
              <a:rPr lang="en-US" dirty="0"/>
              <a:t>Austrian Country visits</a:t>
            </a:r>
          </a:p>
        </p:txBody>
      </p:sp>
      <p:pic>
        <p:nvPicPr>
          <p:cNvPr id="6" name="Grafik 5">
            <a:extLst>
              <a:ext uri="{FF2B5EF4-FFF2-40B4-BE49-F238E27FC236}">
                <a16:creationId xmlns:a16="http://schemas.microsoft.com/office/drawing/2014/main" id="{70F3490B-84C7-B8DB-C0F0-F480E327666A}"/>
              </a:ext>
            </a:extLst>
          </p:cNvPr>
          <p:cNvPicPr>
            <a:picLocks noChangeAspect="1"/>
          </p:cNvPicPr>
          <p:nvPr/>
        </p:nvPicPr>
        <p:blipFill>
          <a:blip r:embed="rId4"/>
          <a:srcRect l="9382" t="1882" r="42756" b="63143"/>
          <a:stretch>
            <a:fillRect/>
          </a:stretch>
        </p:blipFill>
        <p:spPr>
          <a:xfrm>
            <a:off x="72072" y="2481528"/>
            <a:ext cx="3290278" cy="4216245"/>
          </a:xfrm>
          <a:prstGeom prst="rect">
            <a:avLst/>
          </a:prstGeom>
        </p:spPr>
      </p:pic>
      <p:pic>
        <p:nvPicPr>
          <p:cNvPr id="8" name="Grafik 7">
            <a:extLst>
              <a:ext uri="{FF2B5EF4-FFF2-40B4-BE49-F238E27FC236}">
                <a16:creationId xmlns:a16="http://schemas.microsoft.com/office/drawing/2014/main" id="{09E2AD51-C1B2-31BF-0B00-E0AEE8DA31D9}"/>
              </a:ext>
            </a:extLst>
          </p:cNvPr>
          <p:cNvPicPr>
            <a:picLocks noChangeAspect="1"/>
          </p:cNvPicPr>
          <p:nvPr/>
        </p:nvPicPr>
        <p:blipFill>
          <a:blip r:embed="rId4"/>
          <a:srcRect l="9365" t="69328" r="39197" b="2703"/>
          <a:stretch>
            <a:fillRect/>
          </a:stretch>
        </p:blipFill>
        <p:spPr>
          <a:xfrm>
            <a:off x="7355518" y="2581537"/>
            <a:ext cx="4212150" cy="4016229"/>
          </a:xfrm>
          <a:prstGeom prst="rect">
            <a:avLst/>
          </a:prstGeom>
        </p:spPr>
      </p:pic>
      <p:pic>
        <p:nvPicPr>
          <p:cNvPr id="9" name="Grafik 8">
            <a:extLst>
              <a:ext uri="{FF2B5EF4-FFF2-40B4-BE49-F238E27FC236}">
                <a16:creationId xmlns:a16="http://schemas.microsoft.com/office/drawing/2014/main" id="{DF8AE4E8-19C9-8387-CA0A-A1964A45DADB}"/>
              </a:ext>
            </a:extLst>
          </p:cNvPr>
          <p:cNvPicPr>
            <a:picLocks noChangeAspect="1"/>
          </p:cNvPicPr>
          <p:nvPr/>
        </p:nvPicPr>
        <p:blipFill>
          <a:blip r:embed="rId4"/>
          <a:srcRect l="11814" t="35436" r="40324" b="29589"/>
          <a:stretch>
            <a:fillRect/>
          </a:stretch>
        </p:blipFill>
        <p:spPr>
          <a:xfrm>
            <a:off x="3677170" y="2481528"/>
            <a:ext cx="3363527" cy="4310108"/>
          </a:xfrm>
          <a:prstGeom prst="rect">
            <a:avLst/>
          </a:prstGeom>
        </p:spPr>
      </p:pic>
    </p:spTree>
    <p:extLst>
      <p:ext uri="{BB962C8B-B14F-4D97-AF65-F5344CB8AC3E}">
        <p14:creationId xmlns:p14="http://schemas.microsoft.com/office/powerpoint/2010/main" val="3426268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C68C14-DBD7-4128-A91D-A2160E2F0397}"/>
              </a:ext>
            </a:extLst>
          </p:cNvPr>
          <p:cNvSpPr>
            <a:spLocks noGrp="1"/>
          </p:cNvSpPr>
          <p:nvPr>
            <p:ph type="sldNum" sz="quarter" idx="12"/>
          </p:nvPr>
        </p:nvSpPr>
        <p:spPr/>
        <p:txBody>
          <a:bodyPr/>
          <a:lstStyle/>
          <a:p>
            <a:pPr>
              <a:defRPr/>
            </a:pPr>
            <a:fld id="{03D86A5E-B249-45C8-B44F-CD84DBAB0031}" type="slidenum">
              <a:rPr lang="de-AT" smtClean="0"/>
              <a:pPr>
                <a:defRPr/>
              </a:pPr>
              <a:t>4</a:t>
            </a:fld>
            <a:endParaRPr lang="de-AT" dirty="0"/>
          </a:p>
        </p:txBody>
      </p:sp>
      <p:sp>
        <p:nvSpPr>
          <p:cNvPr id="3" name="Textplatzhalter 2">
            <a:extLst>
              <a:ext uri="{FF2B5EF4-FFF2-40B4-BE49-F238E27FC236}">
                <a16:creationId xmlns:a16="http://schemas.microsoft.com/office/drawing/2014/main" id="{CC242103-216C-4692-9AEA-ADD4EBDA03BE}"/>
              </a:ext>
            </a:extLst>
          </p:cNvPr>
          <p:cNvSpPr>
            <a:spLocks noGrp="1"/>
          </p:cNvSpPr>
          <p:nvPr>
            <p:ph type="body" sz="quarter" idx="13"/>
          </p:nvPr>
        </p:nvSpPr>
        <p:spPr>
          <a:xfrm>
            <a:off x="620078" y="1275081"/>
            <a:ext cx="6609062" cy="4856480"/>
          </a:xfrm>
        </p:spPr>
        <p:txBody>
          <a:bodyPr/>
          <a:lstStyle/>
          <a:p>
            <a:pPr>
              <a:lnSpc>
                <a:spcPct val="100000"/>
              </a:lnSpc>
              <a:spcBef>
                <a:spcPts val="300"/>
              </a:spcBef>
            </a:pPr>
            <a:r>
              <a:rPr lang="en-US" dirty="0"/>
              <a:t>Proposed Site: </a:t>
            </a:r>
            <a:r>
              <a:rPr lang="en-US" dirty="0" err="1"/>
              <a:t>TUtheSky</a:t>
            </a:r>
            <a:r>
              <a:rPr lang="en-US" dirty="0"/>
              <a:t> (alternative: PSK)</a:t>
            </a:r>
          </a:p>
          <a:p>
            <a:pPr>
              <a:lnSpc>
                <a:spcPct val="100000"/>
              </a:lnSpc>
              <a:spcBef>
                <a:spcPts val="300"/>
              </a:spcBef>
            </a:pPr>
            <a:r>
              <a:rPr lang="en-US" dirty="0"/>
              <a:t>Attendance: </a:t>
            </a:r>
          </a:p>
          <a:p>
            <a:pPr lvl="1">
              <a:lnSpc>
                <a:spcPct val="100000"/>
              </a:lnSpc>
              <a:spcBef>
                <a:spcPts val="300"/>
              </a:spcBef>
            </a:pPr>
            <a:r>
              <a:rPr lang="en-US" dirty="0"/>
              <a:t>25 RECFA representatives, </a:t>
            </a:r>
          </a:p>
          <a:p>
            <a:pPr lvl="1">
              <a:lnSpc>
                <a:spcPct val="100000"/>
              </a:lnSpc>
              <a:spcBef>
                <a:spcPts val="300"/>
              </a:spcBef>
            </a:pPr>
            <a:r>
              <a:rPr lang="en-US" dirty="0"/>
              <a:t>~10-15 speakers, </a:t>
            </a:r>
          </a:p>
          <a:p>
            <a:pPr lvl="1">
              <a:lnSpc>
                <a:spcPct val="100000"/>
              </a:lnSpc>
              <a:spcBef>
                <a:spcPts val="300"/>
              </a:spcBef>
            </a:pPr>
            <a:r>
              <a:rPr lang="en-US" dirty="0"/>
              <a:t>everybody else interested (open meeting)</a:t>
            </a:r>
          </a:p>
          <a:p>
            <a:pPr>
              <a:lnSpc>
                <a:spcPct val="100000"/>
              </a:lnSpc>
              <a:spcBef>
                <a:spcPts val="300"/>
              </a:spcBef>
            </a:pPr>
            <a:r>
              <a:rPr lang="en-US" dirty="0"/>
              <a:t>Short Lunch, coffee on site</a:t>
            </a:r>
          </a:p>
          <a:p>
            <a:pPr>
              <a:lnSpc>
                <a:spcPct val="100000"/>
              </a:lnSpc>
              <a:spcBef>
                <a:spcPts val="300"/>
              </a:spcBef>
            </a:pPr>
            <a:r>
              <a:rPr lang="en-US" dirty="0"/>
              <a:t>Dinner at a nice location for RECFA + speakers</a:t>
            </a:r>
          </a:p>
          <a:p>
            <a:pPr>
              <a:lnSpc>
                <a:spcPct val="100000"/>
              </a:lnSpc>
              <a:spcBef>
                <a:spcPts val="300"/>
              </a:spcBef>
            </a:pPr>
            <a:endParaRPr lang="en-US" dirty="0"/>
          </a:p>
          <a:p>
            <a:pPr>
              <a:lnSpc>
                <a:spcPct val="100000"/>
              </a:lnSpc>
              <a:spcBef>
                <a:spcPts val="300"/>
              </a:spcBef>
            </a:pPr>
            <a:r>
              <a:rPr lang="en-US" dirty="0"/>
              <a:t>Preparation:</a:t>
            </a:r>
          </a:p>
          <a:p>
            <a:pPr lvl="1">
              <a:lnSpc>
                <a:spcPct val="100000"/>
              </a:lnSpc>
              <a:spcBef>
                <a:spcPts val="300"/>
              </a:spcBef>
            </a:pPr>
            <a:r>
              <a:rPr lang="en-US" dirty="0"/>
              <a:t>Written Country report (~15 pages about Austria’s education system, GDP for research, CERN membership fee, industrial return coefficient, number of universities in total vs. HEP groups, funding agencies, number of physics students starting/finishing)</a:t>
            </a:r>
          </a:p>
          <a:p>
            <a:pPr lvl="1">
              <a:lnSpc>
                <a:spcPct val="100000"/>
              </a:lnSpc>
              <a:spcBef>
                <a:spcPts val="300"/>
              </a:spcBef>
            </a:pPr>
            <a:r>
              <a:rPr lang="en-US" dirty="0"/>
              <a:t>Presentations at Open Session </a:t>
            </a:r>
            <a:r>
              <a:rPr lang="en-US" dirty="0">
                <a:sym typeface="Wingdings" pitchFamily="2" charset="2"/>
              </a:rPr>
              <a:t> see next page</a:t>
            </a:r>
            <a:endParaRPr lang="en-US" dirty="0"/>
          </a:p>
          <a:p>
            <a:pPr lvl="1">
              <a:lnSpc>
                <a:spcPct val="100000"/>
              </a:lnSpc>
              <a:spcBef>
                <a:spcPts val="300"/>
              </a:spcBef>
            </a:pPr>
            <a:endParaRPr lang="en-US" dirty="0"/>
          </a:p>
        </p:txBody>
      </p:sp>
      <p:sp>
        <p:nvSpPr>
          <p:cNvPr id="4" name="Textplatzhalter 3">
            <a:extLst>
              <a:ext uri="{FF2B5EF4-FFF2-40B4-BE49-F238E27FC236}">
                <a16:creationId xmlns:a16="http://schemas.microsoft.com/office/drawing/2014/main" id="{762CC2B9-185C-F607-05E0-A4EDFF1FD83A}"/>
              </a:ext>
            </a:extLst>
          </p:cNvPr>
          <p:cNvSpPr>
            <a:spLocks noGrp="1"/>
          </p:cNvSpPr>
          <p:nvPr>
            <p:ph type="body" sz="quarter" idx="14"/>
          </p:nvPr>
        </p:nvSpPr>
        <p:spPr/>
        <p:txBody>
          <a:bodyPr/>
          <a:lstStyle/>
          <a:p>
            <a:r>
              <a:rPr lang="en-US" dirty="0"/>
              <a:t>RECFA Visit 11 Sept 2026</a:t>
            </a:r>
          </a:p>
        </p:txBody>
      </p:sp>
      <p:pic>
        <p:nvPicPr>
          <p:cNvPr id="10" name="Grafik 9" descr="Ein Bild, das Kleidung, Gebäude, Schuhwerk, Person enthält.&#10;&#10;KI-generierte Inhalte können fehlerhaft sein.">
            <a:extLst>
              <a:ext uri="{FF2B5EF4-FFF2-40B4-BE49-F238E27FC236}">
                <a16:creationId xmlns:a16="http://schemas.microsoft.com/office/drawing/2014/main" id="{926E6999-2701-8409-8DAE-B06631450F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7171" y="3691922"/>
            <a:ext cx="4306529" cy="2872708"/>
          </a:xfrm>
          <a:prstGeom prst="rect">
            <a:avLst/>
          </a:prstGeom>
        </p:spPr>
      </p:pic>
      <p:pic>
        <p:nvPicPr>
          <p:cNvPr id="6" name="Grafik 5" descr="Ein Bild, das Im Haus, Stuhl, Mobiliar, Decke enthält.&#10;&#10;KI-generierte Inhalte können fehlerhaft sein.">
            <a:extLst>
              <a:ext uri="{FF2B5EF4-FFF2-40B4-BE49-F238E27FC236}">
                <a16:creationId xmlns:a16="http://schemas.microsoft.com/office/drawing/2014/main" id="{E5BB6B89-CB9B-A67C-A692-DE7B17EE30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7172" y="979056"/>
            <a:ext cx="4306529" cy="2872708"/>
          </a:xfrm>
          <a:prstGeom prst="rect">
            <a:avLst/>
          </a:prstGeom>
        </p:spPr>
      </p:pic>
    </p:spTree>
    <p:extLst>
      <p:ext uri="{BB962C8B-B14F-4D97-AF65-F5344CB8AC3E}">
        <p14:creationId xmlns:p14="http://schemas.microsoft.com/office/powerpoint/2010/main" val="4158083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00D1DEA-E9F4-9DEC-D4DE-36D37E6AAAE8}"/>
              </a:ext>
            </a:extLst>
          </p:cNvPr>
          <p:cNvSpPr>
            <a:spLocks noGrp="1"/>
          </p:cNvSpPr>
          <p:nvPr>
            <p:ph type="sldNum" sz="quarter" idx="12"/>
          </p:nvPr>
        </p:nvSpPr>
        <p:spPr/>
        <p:txBody>
          <a:bodyPr/>
          <a:lstStyle/>
          <a:p>
            <a:pPr>
              <a:defRPr/>
            </a:pPr>
            <a:fld id="{03D86A5E-B249-45C8-B44F-CD84DBAB0031}" type="slidenum">
              <a:rPr lang="de-AT" smtClean="0"/>
              <a:pPr>
                <a:defRPr/>
              </a:pPr>
              <a:t>5</a:t>
            </a:fld>
            <a:endParaRPr lang="de-AT" dirty="0"/>
          </a:p>
        </p:txBody>
      </p:sp>
      <p:sp>
        <p:nvSpPr>
          <p:cNvPr id="3" name="Textplatzhalter 2">
            <a:extLst>
              <a:ext uri="{FF2B5EF4-FFF2-40B4-BE49-F238E27FC236}">
                <a16:creationId xmlns:a16="http://schemas.microsoft.com/office/drawing/2014/main" id="{80428FE9-CDAC-4429-C0B8-4371FE7628FE}"/>
              </a:ext>
            </a:extLst>
          </p:cNvPr>
          <p:cNvSpPr>
            <a:spLocks noGrp="1"/>
          </p:cNvSpPr>
          <p:nvPr>
            <p:ph type="body" sz="quarter" idx="13"/>
          </p:nvPr>
        </p:nvSpPr>
        <p:spPr>
          <a:xfrm>
            <a:off x="620077" y="1275081"/>
            <a:ext cx="10977563" cy="5093446"/>
          </a:xfrm>
        </p:spPr>
        <p:txBody>
          <a:bodyPr/>
          <a:lstStyle/>
          <a:p>
            <a:pPr marL="0" indent="0">
              <a:buNone/>
            </a:pPr>
            <a:r>
              <a:rPr lang="en-US" sz="2400" dirty="0"/>
              <a:t>Open Topics for the program of the open session:</a:t>
            </a:r>
          </a:p>
          <a:p>
            <a:r>
              <a:rPr lang="en-US" dirty="0"/>
              <a:t>Opening</a:t>
            </a:r>
          </a:p>
          <a:p>
            <a:pPr lvl="1"/>
            <a:r>
              <a:rPr lang="en-US" dirty="0"/>
              <a:t>Ministry representative?</a:t>
            </a:r>
          </a:p>
          <a:p>
            <a:pPr lvl="1"/>
            <a:r>
              <a:rPr lang="en-US" dirty="0"/>
              <a:t>Funding agency representative (FWF, FFG)?</a:t>
            </a:r>
          </a:p>
          <a:p>
            <a:pPr lvl="1"/>
            <a:r>
              <a:rPr lang="en-US" dirty="0"/>
              <a:t>HEPHY/SMI </a:t>
            </a:r>
            <a:r>
              <a:rPr lang="en-US" dirty="0">
                <a:sym typeface="Wingdings" pitchFamily="2" charset="2"/>
              </a:rPr>
              <a:t> MBI merger </a:t>
            </a:r>
            <a:endParaRPr lang="en-US" dirty="0"/>
          </a:p>
          <a:p>
            <a:r>
              <a:rPr lang="en-US" dirty="0"/>
              <a:t>Thematic Talks for Experiments rather “MBI”</a:t>
            </a:r>
          </a:p>
          <a:p>
            <a:pPr lvl="1"/>
            <a:r>
              <a:rPr lang="en-US" dirty="0"/>
              <a:t>CMS, Belle, ALICE, AD</a:t>
            </a:r>
          </a:p>
          <a:p>
            <a:pPr lvl="1"/>
            <a:r>
              <a:rPr lang="en-US" dirty="0"/>
              <a:t>Separate talk on Detector R&amp;D and Hardware activities?</a:t>
            </a:r>
          </a:p>
          <a:p>
            <a:r>
              <a:rPr lang="en-US" dirty="0"/>
              <a:t>How many theory talks do we need (MBI, TU Wien, Graz,..)</a:t>
            </a:r>
          </a:p>
          <a:p>
            <a:pPr lvl="1"/>
            <a:r>
              <a:rPr lang="en-US" dirty="0"/>
              <a:t>Better thematic, i.e. QCD, BSM, Cosmic Messenger, rather than “institutions”</a:t>
            </a:r>
          </a:p>
          <a:p>
            <a:r>
              <a:rPr lang="en-US" dirty="0" err="1"/>
              <a:t>Astroparticle</a:t>
            </a:r>
            <a:r>
              <a:rPr lang="en-US" dirty="0"/>
              <a:t> Physics: Innsbruck representative? Gravitational waves!</a:t>
            </a:r>
          </a:p>
          <a:p>
            <a:r>
              <a:rPr lang="en-US" dirty="0"/>
              <a:t>Talk on “accelerator” R&amp;D</a:t>
            </a:r>
          </a:p>
          <a:p>
            <a:pPr lvl="1"/>
            <a:r>
              <a:rPr lang="en-US" dirty="0"/>
              <a:t>FCC-talk on tunnel excavations (Boku, Leoben) and/or magnets (USTEM)?</a:t>
            </a:r>
          </a:p>
          <a:p>
            <a:pPr lvl="1"/>
            <a:r>
              <a:rPr lang="en-US" dirty="0"/>
              <a:t>MedAustron?</a:t>
            </a:r>
          </a:p>
          <a:p>
            <a:endParaRPr lang="en-US" dirty="0"/>
          </a:p>
        </p:txBody>
      </p:sp>
      <p:sp>
        <p:nvSpPr>
          <p:cNvPr id="4" name="Textplatzhalter 3">
            <a:extLst>
              <a:ext uri="{FF2B5EF4-FFF2-40B4-BE49-F238E27FC236}">
                <a16:creationId xmlns:a16="http://schemas.microsoft.com/office/drawing/2014/main" id="{A08512E3-4A0E-3D09-9FDE-1820B6112CDD}"/>
              </a:ext>
            </a:extLst>
          </p:cNvPr>
          <p:cNvSpPr>
            <a:spLocks noGrp="1"/>
          </p:cNvSpPr>
          <p:nvPr>
            <p:ph type="body" sz="quarter" idx="14"/>
          </p:nvPr>
        </p:nvSpPr>
        <p:spPr/>
        <p:txBody>
          <a:bodyPr/>
          <a:lstStyle/>
          <a:p>
            <a:r>
              <a:rPr lang="en-US" dirty="0"/>
              <a:t>RECFA Visit 11 Sept 2026</a:t>
            </a:r>
          </a:p>
        </p:txBody>
      </p:sp>
    </p:spTree>
    <p:extLst>
      <p:ext uri="{BB962C8B-B14F-4D97-AF65-F5344CB8AC3E}">
        <p14:creationId xmlns:p14="http://schemas.microsoft.com/office/powerpoint/2010/main" val="3164069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97C07A98-552A-5EB3-E5E7-2BD1A4840FD4}"/>
              </a:ext>
            </a:extLst>
          </p:cNvPr>
          <p:cNvSpPr>
            <a:spLocks noGrp="1"/>
          </p:cNvSpPr>
          <p:nvPr>
            <p:ph type="body" sz="quarter" idx="10"/>
          </p:nvPr>
        </p:nvSpPr>
        <p:spPr/>
        <p:txBody>
          <a:bodyPr/>
          <a:lstStyle/>
          <a:p>
            <a:r>
              <a:rPr lang="en-US" dirty="0"/>
              <a:t>The end.</a:t>
            </a:r>
          </a:p>
        </p:txBody>
      </p:sp>
      <p:sp>
        <p:nvSpPr>
          <p:cNvPr id="6" name="Textplatzhalter 5">
            <a:extLst>
              <a:ext uri="{FF2B5EF4-FFF2-40B4-BE49-F238E27FC236}">
                <a16:creationId xmlns:a16="http://schemas.microsoft.com/office/drawing/2014/main" id="{2E4A3C40-2A93-E717-E997-E0B2257FBBA6}"/>
              </a:ext>
            </a:extLst>
          </p:cNvPr>
          <p:cNvSpPr>
            <a:spLocks noGrp="1"/>
          </p:cNvSpPr>
          <p:nvPr>
            <p:ph type="body" sz="quarter" idx="11"/>
          </p:nvPr>
        </p:nvSpPr>
        <p:spPr/>
        <p:txBody>
          <a:bodyPr/>
          <a:lstStyle/>
          <a:p>
            <a:endParaRPr lang="en-US"/>
          </a:p>
        </p:txBody>
      </p:sp>
      <p:sp>
        <p:nvSpPr>
          <p:cNvPr id="2" name="Foliennummernplatzhalter 1">
            <a:extLst>
              <a:ext uri="{FF2B5EF4-FFF2-40B4-BE49-F238E27FC236}">
                <a16:creationId xmlns:a16="http://schemas.microsoft.com/office/drawing/2014/main" id="{4E9A52E4-21F4-93E1-998A-A72E8FCD72F7}"/>
              </a:ext>
            </a:extLst>
          </p:cNvPr>
          <p:cNvSpPr>
            <a:spLocks noGrp="1"/>
          </p:cNvSpPr>
          <p:nvPr>
            <p:ph type="sldNum" sz="quarter" idx="4294967295"/>
          </p:nvPr>
        </p:nvSpPr>
        <p:spPr>
          <a:xfrm>
            <a:off x="8774113" y="6564313"/>
            <a:ext cx="3417887" cy="365125"/>
          </a:xfrm>
          <a:prstGeom prst="rect">
            <a:avLst/>
          </a:prstGeom>
        </p:spPr>
        <p:txBody>
          <a:bodyPr/>
          <a:lstStyle/>
          <a:p>
            <a:pPr>
              <a:defRPr/>
            </a:pPr>
            <a:fld id="{03D86A5E-B249-45C8-B44F-CD84DBAB0031}" type="slidenum">
              <a:rPr lang="de-AT" smtClean="0"/>
              <a:pPr>
                <a:defRPr/>
              </a:pPr>
              <a:t>6</a:t>
            </a:fld>
            <a:endParaRPr lang="de-AT" dirty="0"/>
          </a:p>
        </p:txBody>
      </p:sp>
    </p:spTree>
    <p:extLst>
      <p:ext uri="{BB962C8B-B14F-4D97-AF65-F5344CB8AC3E}">
        <p14:creationId xmlns:p14="http://schemas.microsoft.com/office/powerpoint/2010/main" val="15203660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lgeseite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sz="2200" dirty="0">
            <a:latin typeface="Palatino Linotype" panose="0204050205050503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472</Words>
  <Application>Microsoft Macintosh PowerPoint</Application>
  <PresentationFormat>Breitbild</PresentationFormat>
  <Paragraphs>50</Paragraphs>
  <Slides>6</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6</vt:i4>
      </vt:variant>
    </vt:vector>
  </HeadingPairs>
  <TitlesOfParts>
    <vt:vector size="13" baseType="lpstr">
      <vt:lpstr>Arial</vt:lpstr>
      <vt:lpstr>Calibri</vt:lpstr>
      <vt:lpstr>Calibri Light</vt:lpstr>
      <vt:lpstr>Palatino Linotype</vt:lpstr>
      <vt:lpstr>Wingdings</vt:lpstr>
      <vt:lpstr>Office Theme</vt:lpstr>
      <vt:lpstr>Folgeseite </vt:lpstr>
      <vt:lpstr>PowerPoint-Präsentation</vt:lpstr>
      <vt:lpstr>PowerPoint-Präsentation</vt:lpstr>
      <vt:lpstr>PowerPoint-Präsentation</vt:lpstr>
      <vt:lpstr>PowerPoint-Präsentation</vt:lpstr>
      <vt:lpstr>PowerPoint-Präsentation</vt:lpstr>
      <vt:lpstr>PowerPoint-Präsentation</vt:lpstr>
    </vt:vector>
  </TitlesOfParts>
  <Company>Österreichische Akademie der Wissenschaften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Eckel, Angelika</dc:creator>
  <cp:lastModifiedBy>Bergauer, Thomas</cp:lastModifiedBy>
  <cp:revision>157</cp:revision>
  <dcterms:created xsi:type="dcterms:W3CDTF">2017-11-13T11:35:28Z</dcterms:created>
  <dcterms:modified xsi:type="dcterms:W3CDTF">2025-11-03T12:08:28Z</dcterms:modified>
</cp:coreProperties>
</file>