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heme/theme2.xml" ContentType="application/vnd.openxmlformats-officedocument.them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heme/theme3.xml" ContentType="application/vnd.openxmlformats-officedocument.them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1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12" r:id="rId3"/>
    <p:sldId id="318" r:id="rId4"/>
    <p:sldId id="337" r:id="rId5"/>
    <p:sldId id="336" r:id="rId6"/>
    <p:sldId id="338" r:id="rId7"/>
    <p:sldId id="339" r:id="rId8"/>
    <p:sldId id="341" r:id="rId9"/>
    <p:sldId id="342" r:id="rId10"/>
    <p:sldId id="345" r:id="rId11"/>
    <p:sldId id="313" r:id="rId12"/>
    <p:sldId id="340" r:id="rId13"/>
    <p:sldId id="343" r:id="rId14"/>
    <p:sldId id="315" r:id="rId15"/>
    <p:sldId id="344" r:id="rId16"/>
    <p:sldId id="346" r:id="rId17"/>
    <p:sldId id="331" r:id="rId18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21"/>
      <p:bold r:id="rId22"/>
      <p:italic r:id="rId23"/>
      <p:boldItalic r:id="rId24"/>
    </p:embeddedFont>
    <p:embeddedFont>
      <p:font typeface="Source Sans Pro Light" panose="020B0604020202020204" charset="0"/>
      <p:regular r:id="rId25"/>
      <p:italic r:id="rId26"/>
    </p:embeddedFont>
    <p:embeddedFont>
      <p:font typeface="Source Sans Pro Semibold" panose="020B0604020202020204" charset="0"/>
      <p:bold r:id="rId27"/>
      <p:boldItalic r:id="rId28"/>
    </p:embeddedFont>
  </p:embeddedFontLst>
  <p:custDataLst>
    <p:tags r:id="rId2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sics" id="{FC00FD7F-C8C8-4AFD-A7A1-F29D2CD5420B}">
          <p14:sldIdLst>
            <p14:sldId id="256"/>
            <p14:sldId id="312"/>
            <p14:sldId id="318"/>
            <p14:sldId id="337"/>
            <p14:sldId id="336"/>
            <p14:sldId id="338"/>
            <p14:sldId id="339"/>
            <p14:sldId id="341"/>
            <p14:sldId id="342"/>
            <p14:sldId id="345"/>
            <p14:sldId id="313"/>
            <p14:sldId id="340"/>
            <p14:sldId id="343"/>
            <p14:sldId id="315"/>
            <p14:sldId id="344"/>
            <p14:sldId id="346"/>
            <p14:sldId id="331"/>
          </p14:sldIdLst>
        </p14:section>
        <p14:section name="Change the format of old slides/presentations" id="{B42A933E-2286-433C-9B64-BDA56924AC70}">
          <p14:sldIdLst/>
        </p14:section>
        <p14:section name="Sample layouts" id="{97E362BA-7CEB-4CBB-B64F-CD5BF01F683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Drimmel" initials="CD" lastIdx="2" clrIdx="0">
    <p:extLst>
      <p:ext uri="{19B8F6BF-5375-455C-9EA6-DF929625EA0E}">
        <p15:presenceInfo xmlns:p15="http://schemas.microsoft.com/office/powerpoint/2012/main" userId="Christina Drimmel" providerId="None"/>
      </p:ext>
    </p:extLst>
  </p:cmAuthor>
  <p:cmAuthor id="2" name="Christina Drimmel" initials="CD [2]" lastIdx="4" clrIdx="1">
    <p:extLst>
      <p:ext uri="{19B8F6BF-5375-455C-9EA6-DF929625EA0E}">
        <p15:presenceInfo xmlns:p15="http://schemas.microsoft.com/office/powerpoint/2012/main" userId="c022c9616c43c97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21" autoAdjust="0"/>
    <p:restoredTop sz="94676" autoAdjust="0"/>
  </p:normalViewPr>
  <p:slideViewPr>
    <p:cSldViewPr snapToGrid="0" showGuides="1">
      <p:cViewPr varScale="1">
        <p:scale>
          <a:sx n="80" d="100"/>
          <a:sy n="80" d="100"/>
        </p:scale>
        <p:origin x="1570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4" d="100"/>
          <a:sy n="94" d="100"/>
        </p:scale>
        <p:origin x="274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heme" Target="../theme/theme3.xml"/><Relationship Id="rId5" Type="http://schemas.openxmlformats.org/officeDocument/2006/relationships/tags" Target="../tags/tag130.xml"/><Relationship Id="rId4" Type="http://schemas.openxmlformats.org/officeDocument/2006/relationships/tags" Target="../tags/tag1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4D662-6B32-41D5-8E1A-96A9B6FAE509}" type="datetimeFigureOut">
              <a:rPr lang="en-GB" smtClean="0">
                <a:latin typeface="Source Sans Pro Light" panose="020B0403030403020204" pitchFamily="34" charset="0"/>
              </a:rPr>
              <a:t>02/11/2025</a:t>
            </a:fld>
            <a:endParaRPr lang="en-GB" dirty="0">
              <a:latin typeface="Source Sans Pro Light" panose="020B0403030403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  <p:custDataLst>
              <p:tags r:id="rId4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5DAD7-9648-4334-9973-3F53D86295A5}" type="slidenum">
              <a:rPr lang="en-GB" smtClean="0">
                <a:latin typeface="Source Sans Pro Light" panose="020B0403030403020204" pitchFamily="34" charset="0"/>
              </a:rPr>
              <a:t>‹#›</a:t>
            </a:fld>
            <a:endParaRPr lang="en-GB" dirty="0"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43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ags" Target="../tags/tag121.xml"/><Relationship Id="rId1" Type="http://schemas.openxmlformats.org/officeDocument/2006/relationships/theme" Target="../theme/theme2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dirty="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ource Sans Pro Light" panose="020B0403030403020204" pitchFamily="34" charset="0"/>
              </a:defRPr>
            </a:lvl1pPr>
          </a:lstStyle>
          <a:p>
            <a:fld id="{C4BCA5CE-CF9B-49B4-9F54-EA4676D5EF6F}" type="datetimeFigureOut">
              <a:rPr lang="en-GB" smtClean="0"/>
              <a:pPr/>
              <a:t>02/11/2025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Formatvorlagen</a:t>
            </a:r>
            <a:r>
              <a:rPr lang="en-GB" dirty="0"/>
              <a:t> des </a:t>
            </a:r>
            <a:r>
              <a:rPr lang="en-GB" dirty="0" err="1"/>
              <a:t>Textmasters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dirty="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ource Sans Pro Light" panose="020B0403030403020204" pitchFamily="34" charset="0"/>
              </a:defRPr>
            </a:lvl1pPr>
          </a:lstStyle>
          <a:p>
            <a:fld id="{9C53593F-2752-4925-959E-BC626CD185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82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slide" Target="../slides/slide1.xml"/><Relationship Id="rId4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28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3" Type="http://schemas.openxmlformats.org/officeDocument/2006/relationships/tags" Target="../tags/tag97.xml"/><Relationship Id="rId7" Type="http://schemas.openxmlformats.org/officeDocument/2006/relationships/tags" Target="../tags/tag101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98.xml"/><Relationship Id="rId9" Type="http://schemas.openxmlformats.org/officeDocument/2006/relationships/tags" Target="../tags/tag10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07.xml"/><Relationship Id="rId9" Type="http://schemas.openxmlformats.org/officeDocument/2006/relationships/tags" Target="../tags/tag11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20.xml"/><Relationship Id="rId3" Type="http://schemas.openxmlformats.org/officeDocument/2006/relationships/tags" Target="../tags/tag115.xml"/><Relationship Id="rId7" Type="http://schemas.openxmlformats.org/officeDocument/2006/relationships/tags" Target="../tags/tag119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9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2.sv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ltGray">
          <a:xfrm>
            <a:off x="0" y="1376413"/>
            <a:ext cx="9144000" cy="13475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 bwMode="white">
          <a:xfrm>
            <a:off x="305991" y="1503563"/>
            <a:ext cx="8532018" cy="612759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Enter presentation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 bwMode="white">
          <a:xfrm>
            <a:off x="305991" y="2220322"/>
            <a:ext cx="8532019" cy="2934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Enter presentation subtitle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2723950"/>
            <a:ext cx="9144000" cy="41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/>
              <a:t>Add picture</a:t>
            </a:r>
          </a:p>
        </p:txBody>
      </p:sp>
      <p:pic>
        <p:nvPicPr>
          <p:cNvPr id="8" name="Grafik 7" descr="Logo der Universität Wien">
            <a:extLst>
              <a:ext uri="{FF2B5EF4-FFF2-40B4-BE49-F238E27FC236}">
                <a16:creationId xmlns:a16="http://schemas.microsoft.com/office/drawing/2014/main" id="{5892B486-977F-48EF-810C-134FF46000D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black">
          <a:xfrm>
            <a:off x="299922" y="404812"/>
            <a:ext cx="197845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0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klei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1"/>
            </p:custDataLst>
          </p:nvPr>
        </p:nvSpPr>
        <p:spPr>
          <a:xfrm>
            <a:off x="305992" y="1359154"/>
            <a:ext cx="3276000" cy="43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306388" y="5822088"/>
            <a:ext cx="3296444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  <p:custDataLst>
              <p:tags r:id="rId3"/>
            </p:custDataLst>
          </p:nvPr>
        </p:nvSpPr>
        <p:spPr>
          <a:xfrm>
            <a:off x="3834893" y="2097089"/>
            <a:ext cx="5004000" cy="3852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11FF05-7C31-45F6-B0A1-2D6C378AF114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CB7D7-17D1-41A0-8DD0-A1AA4E728B9C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E126EC-EBDB-4997-8EA1-FA38D92EDD2D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5C80BE3-78D9-4260-941A-DDF37CBB2B1D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3833611" y="1119187"/>
            <a:ext cx="5004001" cy="780901"/>
          </a:xfrm>
        </p:spPr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9263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größ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305991" y="2097088"/>
            <a:ext cx="3297600" cy="38528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 hasCustomPrompt="1"/>
            <p:custDataLst>
              <p:tags r:id="rId2"/>
            </p:custDataLst>
          </p:nvPr>
        </p:nvSpPr>
        <p:spPr>
          <a:xfrm>
            <a:off x="3831193" y="2097088"/>
            <a:ext cx="5004000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826413" y="5822088"/>
            <a:ext cx="5004000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1A9F8-173A-4C2C-8F4D-6C5F33429FD5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DB3AF-5ECD-49B8-8861-5E2C4620A814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C9CF-4702-4D2B-8F1F-0B7C0BA4E2C6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9C95AD31-40AD-4C48-975A-F529EAAAD10A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723193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größ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1"/>
            </p:custDataLst>
          </p:nvPr>
        </p:nvSpPr>
        <p:spPr>
          <a:xfrm>
            <a:off x="305992" y="2097088"/>
            <a:ext cx="5004000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306388" y="5822088"/>
            <a:ext cx="5003604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  <p:custDataLst>
              <p:tags r:id="rId3"/>
            </p:custDataLst>
          </p:nvPr>
        </p:nvSpPr>
        <p:spPr>
          <a:xfrm>
            <a:off x="5540013" y="2097088"/>
            <a:ext cx="3297600" cy="3852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625D3-9F5C-4A3D-86A0-A12FA495B39B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39F431-C8E4-4711-BA55-5E09997DC526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A72DA4-B083-4F75-A390-47BE5A7E4CD6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4DECCDD-01E3-41FD-9994-3536E52C4F9A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6330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1"/>
            </p:custDataLst>
          </p:nvPr>
        </p:nvSpPr>
        <p:spPr>
          <a:xfrm>
            <a:off x="305991" y="2097088"/>
            <a:ext cx="8531622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306388" y="5822088"/>
            <a:ext cx="6399212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221E9A-E488-4350-B4F6-F2456BD88507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3F34D9-1571-41A7-B4C7-9B0FBE9E2F41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8AACF-0792-4A47-805F-327F5F99F15A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235574E-183E-4982-90B6-0E84E431C60B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1384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abfallend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9" hasCustomPrompt="1"/>
            <p:custDataLst>
              <p:tags r:id="rId1"/>
            </p:custDataLst>
          </p:nvPr>
        </p:nvSpPr>
        <p:spPr>
          <a:xfrm>
            <a:off x="306388" y="2004219"/>
            <a:ext cx="6399212" cy="185737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5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Tx/>
              <a:buFont typeface="Source Sans Pro Light" panose="020B0403030403020204" pitchFamily="34" charset="0"/>
              <a:buNone/>
              <a:tabLst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2"/>
            </p:custDataLst>
          </p:nvPr>
        </p:nvSpPr>
        <p:spPr>
          <a:xfrm>
            <a:off x="0" y="2362914"/>
            <a:ext cx="9144000" cy="45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79919CD-9ABF-48A8-A13E-29D0922541A7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662811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8764F-2BF2-4A8B-A77F-74EFD80BF048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184399" y="397023"/>
            <a:ext cx="6653213" cy="6650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2"/>
            </p:custDataLst>
          </p:nvPr>
        </p:nvSpPr>
        <p:spPr>
          <a:xfrm>
            <a:off x="305990" y="1177924"/>
            <a:ext cx="6408000" cy="453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06388" y="5822088"/>
            <a:ext cx="6408000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8"/>
            <p:custDataLst>
              <p:tags r:id="rId4"/>
            </p:custDataLst>
          </p:nvPr>
        </p:nvSpPr>
        <p:spPr>
          <a:xfrm>
            <a:off x="6933236" y="1177925"/>
            <a:ext cx="1904378" cy="4535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A9C59-B8E3-4B99-9F31-F679D2FBE7F0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86C96-E74F-4A94-8EB5-D9887821BDFA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6879F-9E24-4068-BAA4-244005C81573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44890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F2B0-0A66-4ABF-B1F2-61C7D0A3DAD9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184399" y="397023"/>
            <a:ext cx="6653213" cy="6650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8" hasCustomPrompt="1"/>
            <p:custDataLst>
              <p:tags r:id="rId2"/>
            </p:custDataLst>
          </p:nvPr>
        </p:nvSpPr>
        <p:spPr>
          <a:xfrm>
            <a:off x="305992" y="1177926"/>
            <a:ext cx="3274094" cy="453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06388" y="5822088"/>
            <a:ext cx="3273698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3806430" y="1177926"/>
            <a:ext cx="3274094" cy="453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3790368" y="5822088"/>
            <a:ext cx="3273698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  <p:custDataLst>
              <p:tags r:id="rId6"/>
            </p:custDataLst>
          </p:nvPr>
        </p:nvSpPr>
        <p:spPr>
          <a:xfrm>
            <a:off x="7306868" y="1177925"/>
            <a:ext cx="1530746" cy="447052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 marL="360363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0FA83-EC79-4DD2-982E-EA5D4238BA6F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9132D-E60D-44BD-9239-AF0A51A51B62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FBB94-66D3-4B47-A279-3860E4056E55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73763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zwei Bilder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9"/>
          <p:cNvSpPr>
            <a:spLocks noGrp="1"/>
          </p:cNvSpPr>
          <p:nvPr>
            <p:ph type="pic" sz="quarter" idx="18" hasCustomPrompt="1"/>
            <p:custDataLst>
              <p:tags r:id="rId1"/>
            </p:custDataLst>
          </p:nvPr>
        </p:nvSpPr>
        <p:spPr>
          <a:xfrm>
            <a:off x="305992" y="2110552"/>
            <a:ext cx="3274094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306388" y="5822088"/>
            <a:ext cx="3273698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  <p:custDataLst>
              <p:tags r:id="rId3"/>
            </p:custDataLst>
          </p:nvPr>
        </p:nvSpPr>
        <p:spPr>
          <a:xfrm>
            <a:off x="3806430" y="2110552"/>
            <a:ext cx="3274094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  <p:custDataLst>
              <p:tags r:id="rId4"/>
            </p:custDataLst>
          </p:nvPr>
        </p:nvSpPr>
        <p:spPr>
          <a:xfrm>
            <a:off x="3790368" y="5822088"/>
            <a:ext cx="3273698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  <p:custDataLst>
              <p:tags r:id="rId5"/>
            </p:custDataLst>
          </p:nvPr>
        </p:nvSpPr>
        <p:spPr>
          <a:xfrm>
            <a:off x="7306868" y="2097088"/>
            <a:ext cx="1530746" cy="361683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 marL="360363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B37192-4371-441B-92E0-C3EECBFC62B4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7DE90-1E56-41C2-863A-2560FAF3D587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1D720-E988-4BCE-BAA9-ADE4EF7E6764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5833089-6DE7-441A-A549-14369DCDCA7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18958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  <p:custDataLst>
              <p:tags r:id="rId2"/>
            </p:custDataLst>
          </p:nvPr>
        </p:nvSpPr>
        <p:spPr>
          <a:xfrm>
            <a:off x="306388" y="2110552"/>
            <a:ext cx="4176000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06388" y="5822088"/>
            <a:ext cx="4176000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13" name="Bildplatzhalter 5"/>
          <p:cNvSpPr>
            <a:spLocks noGrp="1"/>
          </p:cNvSpPr>
          <p:nvPr>
            <p:ph type="pic" sz="quarter" idx="14" hasCustomPrompt="1"/>
            <p:custDataLst>
              <p:tags r:id="rId4"/>
            </p:custDataLst>
          </p:nvPr>
        </p:nvSpPr>
        <p:spPr>
          <a:xfrm>
            <a:off x="4665445" y="2110552"/>
            <a:ext cx="4176000" cy="36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4665446" y="5822088"/>
            <a:ext cx="4176000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B19B5E-1A85-4C09-97AC-F9B487A54AA7}"/>
              </a:ext>
            </a:extLst>
          </p:cNvPr>
          <p:cNvSpPr>
            <a:spLocks noGrp="1"/>
          </p:cNvSpPr>
          <p:nvPr>
            <p:ph type="dt" sz="half" idx="21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A01F1-0271-4530-B447-8FFF27ECEC95}"/>
              </a:ext>
            </a:extLst>
          </p:cNvPr>
          <p:cNvSpPr>
            <a:spLocks noGrp="1"/>
          </p:cNvSpPr>
          <p:nvPr>
            <p:ph type="ftr" sz="quarter" idx="22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751C7B-9AB0-4DAD-81DD-D3EBF4889FA4}"/>
              </a:ext>
            </a:extLst>
          </p:cNvPr>
          <p:cNvSpPr>
            <a:spLocks noGrp="1"/>
          </p:cNvSpPr>
          <p:nvPr>
            <p:ph type="sldNum" sz="quarter" idx="23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639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 lang="en-GB" dirty="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05990" y="2097088"/>
            <a:ext cx="8532019" cy="363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06388" y="5822088"/>
            <a:ext cx="6399212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5BF6A5-FF8E-4BA9-BF13-A65C42A98EF5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6B009-4479-456F-AC77-BC145287CCA1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74306-CCEE-4E43-9EB2-C3475CCDF5E2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9452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black">
          <a:xfrm>
            <a:off x="305991" y="3429000"/>
            <a:ext cx="8532018" cy="1711123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Enter presentation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black">
          <a:xfrm>
            <a:off x="305991" y="5263520"/>
            <a:ext cx="8532019" cy="68642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95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Tx/>
              <a:buFont typeface="Source Sans Pro Light" panose="020B0403030403020204" pitchFamily="34" charset="0"/>
              <a:buNone/>
              <a:tabLst/>
              <a:defRPr sz="1800" b="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Enter presentation subtitle</a:t>
            </a:r>
          </a:p>
        </p:txBody>
      </p:sp>
      <p:pic>
        <p:nvPicPr>
          <p:cNvPr id="6" name="Grafik 7" descr="Logo der Universität Wien">
            <a:extLst>
              <a:ext uri="{FF2B5EF4-FFF2-40B4-BE49-F238E27FC236}">
                <a16:creationId xmlns:a16="http://schemas.microsoft.com/office/drawing/2014/main" id="{F2C487A6-36C7-4575-A33E-591F2406D2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black">
          <a:xfrm>
            <a:off x="299922" y="404812"/>
            <a:ext cx="1978450" cy="540000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custDataLst>
              <p:tags r:id="rId4"/>
            </p:custDataLst>
          </p:nvPr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88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wen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 lang="en-GB" dirty="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306388" y="5822088"/>
            <a:ext cx="6399212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05991" y="2097088"/>
            <a:ext cx="6399610" cy="363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42C2E-1510-44AB-B9AE-EEF1BD5B4035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E282E-BBB3-4478-BA39-64C3E9D36925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5D20B-0CDF-4C0F-9931-A0C5ED61DB7E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2917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313675" y="1114425"/>
            <a:ext cx="8532018" cy="986529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Enter chapter title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13675" y="2238758"/>
            <a:ext cx="8532019" cy="2934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Enter chapter subtitle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  <p:custDataLst>
              <p:tags r:id="rId3"/>
            </p:custDataLst>
          </p:nvPr>
        </p:nvSpPr>
        <p:spPr>
          <a:xfrm>
            <a:off x="0" y="2720148"/>
            <a:ext cx="9144000" cy="41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</p:spTree>
    <p:extLst>
      <p:ext uri="{BB962C8B-B14F-4D97-AF65-F5344CB8AC3E}">
        <p14:creationId xmlns:p14="http://schemas.microsoft.com/office/powerpoint/2010/main" val="25770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-  schrift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black">
          <a:xfrm>
            <a:off x="305991" y="4294208"/>
            <a:ext cx="8532018" cy="845915"/>
          </a:xfrm>
        </p:spPr>
        <p:txBody>
          <a:bodyPr anchor="b">
            <a:noAutofit/>
          </a:bodyPr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Enter chapter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black">
          <a:xfrm>
            <a:off x="305991" y="5263521"/>
            <a:ext cx="8532019" cy="2934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Enter chapter subtitle</a:t>
            </a:r>
          </a:p>
        </p:txBody>
      </p:sp>
      <p:cxnSp>
        <p:nvCxnSpPr>
          <p:cNvPr id="7" name="Gerader Verbinde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custDataLst>
              <p:tags r:id="rId3"/>
            </p:custDataLst>
          </p:nvPr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86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 lang="en-GB" dirty="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305991" y="2097088"/>
            <a:ext cx="4157725" cy="363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306388" y="5822088"/>
            <a:ext cx="4202982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80285" y="2097088"/>
            <a:ext cx="4157725" cy="363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4665446" y="5822088"/>
            <a:ext cx="4202982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DB11D-E917-431E-8D31-BCFF8EF7C181}"/>
              </a:ext>
            </a:extLst>
          </p:cNvPr>
          <p:cNvSpPr>
            <a:spLocks noGrp="1"/>
          </p:cNvSpPr>
          <p:nvPr>
            <p:ph type="dt" sz="half" idx="21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BAEDD8-9C47-48BC-BE7D-3831BDF49680}"/>
              </a:ext>
            </a:extLst>
          </p:cNvPr>
          <p:cNvSpPr>
            <a:spLocks noGrp="1"/>
          </p:cNvSpPr>
          <p:nvPr>
            <p:ph type="ftr" sz="quarter" idx="22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F83C6-B541-452B-87CF-0EDD203F433E}"/>
              </a:ext>
            </a:extLst>
          </p:cNvPr>
          <p:cNvSpPr>
            <a:spLocks noGrp="1"/>
          </p:cNvSpPr>
          <p:nvPr>
            <p:ph type="sldNum" sz="quarter" idx="23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3166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5991" y="2097088"/>
            <a:ext cx="4163151" cy="66926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05991" y="2921000"/>
            <a:ext cx="4163150" cy="3028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80284" y="2097088"/>
            <a:ext cx="4157725" cy="66926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80283" y="2921000"/>
            <a:ext cx="4157726" cy="3028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84867C-E318-40F0-A3C5-86975EBCB9AF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DE6DFA-DD97-4C36-BB99-93256D9DBED8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55925C-0CEB-435B-8D3E-E8EF67FE1F8E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76913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klei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305991" y="2097088"/>
            <a:ext cx="5010137" cy="38528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 hasCustomPrompt="1"/>
            <p:custDataLst>
              <p:tags r:id="rId2"/>
            </p:custDataLst>
          </p:nvPr>
        </p:nvSpPr>
        <p:spPr>
          <a:xfrm>
            <a:off x="5564222" y="1366837"/>
            <a:ext cx="3276000" cy="43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Add picture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  <p:custDataLst>
              <p:tags r:id="rId3"/>
            </p:custDataLst>
          </p:nvPr>
        </p:nvSpPr>
        <p:spPr>
          <a:xfrm>
            <a:off x="5541169" y="5822088"/>
            <a:ext cx="3296443" cy="185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 dirty="0"/>
              <a:t>Enter reference, source or copyright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C34D2-9A24-409C-BA45-D6BF722EF95D}"/>
              </a:ext>
            </a:extLst>
          </p:cNvPr>
          <p:cNvSpPr>
            <a:spLocks noGrp="1"/>
          </p:cNvSpPr>
          <p:nvPr>
            <p:ph type="dt" sz="half" idx="2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EC009-2269-4101-839C-3F69AB6D4A10}"/>
              </a:ext>
            </a:extLst>
          </p:cNvPr>
          <p:cNvSpPr>
            <a:spLocks noGrp="1"/>
          </p:cNvSpPr>
          <p:nvPr>
            <p:ph type="ftr" sz="quarter" idx="21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3B29F-95E8-4337-89E0-BB4847C65958}"/>
              </a:ext>
            </a:extLst>
          </p:cNvPr>
          <p:cNvSpPr>
            <a:spLocks noGrp="1"/>
          </p:cNvSpPr>
          <p:nvPr>
            <p:ph type="sldNum" sz="quarter" idx="22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5B7D6E6-5143-477E-8F78-25702FA4D5DE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305991" y="1119187"/>
            <a:ext cx="5010137" cy="780901"/>
          </a:xfrm>
        </p:spPr>
        <p:txBody>
          <a:bodyPr/>
          <a:lstStyle/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052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Relationship Id="rId27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305991" y="1119187"/>
            <a:ext cx="8531622" cy="78090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GB" dirty="0"/>
          </a:p>
        </p:txBody>
      </p:sp>
      <p:pic>
        <p:nvPicPr>
          <p:cNvPr id="10" name="Grafik 9" descr="Logo der Universität Wien">
            <a:extLst>
              <a:ext uri="{FF2B5EF4-FFF2-40B4-BE49-F238E27FC236}">
                <a16:creationId xmlns:a16="http://schemas.microsoft.com/office/drawing/2014/main" id="{13E73462-9721-4FF6-83C1-9B3B197704E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>
            <p:custDataLst>
              <p:tags r:id="rId21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 bwMode="black">
          <a:xfrm>
            <a:off x="302181" y="404812"/>
            <a:ext cx="1384915" cy="378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custDataLst>
              <p:tags r:id="rId22"/>
            </p:custDataLst>
          </p:nvPr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305992" y="6422400"/>
            <a:ext cx="7200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1047549" y="6422400"/>
            <a:ext cx="6962064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009613" y="6422400"/>
            <a:ext cx="8280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Page </a:t>
            </a:r>
            <a:fld id="{05A5AE1F-4813-4D0A-B870-8FB3219A412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B8C83C-A11B-4B41-80BC-A32C5B1C8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6387" y="2101850"/>
            <a:ext cx="8531225" cy="38480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81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7" r:id="rId3"/>
    <p:sldLayoutId id="2147483650" r:id="rId4"/>
    <p:sldLayoutId id="2147483651" r:id="rId5"/>
    <p:sldLayoutId id="2147483671" r:id="rId6"/>
    <p:sldLayoutId id="2147483652" r:id="rId7"/>
    <p:sldLayoutId id="2147483653" r:id="rId8"/>
    <p:sldLayoutId id="2147483660" r:id="rId9"/>
    <p:sldLayoutId id="2147483656" r:id="rId10"/>
    <p:sldLayoutId id="2147483674" r:id="rId11"/>
    <p:sldLayoutId id="2147483675" r:id="rId12"/>
    <p:sldLayoutId id="2147483668" r:id="rId13"/>
    <p:sldLayoutId id="2147483669" r:id="rId14"/>
    <p:sldLayoutId id="2147483661" r:id="rId15"/>
    <p:sldLayoutId id="2147483666" r:id="rId16"/>
    <p:sldLayoutId id="2147483679" r:id="rId17"/>
    <p:sldLayoutId id="2147483673" r:id="rId1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4625" indent="-174625" algn="l" defTabSz="685800" rtl="0" eaLnBrk="1" latinLnBrk="0" hangingPunct="1">
        <a:lnSpc>
          <a:spcPct val="95000"/>
        </a:lnSpc>
        <a:spcBef>
          <a:spcPts val="750"/>
        </a:spcBef>
        <a:buClr>
          <a:schemeClr val="accent1"/>
        </a:buClr>
        <a:buFont typeface="Source Sans Pro Light" panose="020B0403030403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0975" algn="l" defTabSz="685800" rtl="0" eaLnBrk="1" latinLnBrk="0" hangingPunct="1">
        <a:lnSpc>
          <a:spcPct val="95000"/>
        </a:lnSpc>
        <a:spcBef>
          <a:spcPts val="375"/>
        </a:spcBef>
        <a:buSzPct val="100000"/>
        <a:buFont typeface="Source Sans Pro Light" panose="020B0403030403020204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538163" indent="-177800" algn="l" defTabSz="685800" rtl="0" eaLnBrk="1" latinLnBrk="0" hangingPunct="1">
        <a:lnSpc>
          <a:spcPct val="95000"/>
        </a:lnSpc>
        <a:spcBef>
          <a:spcPts val="375"/>
        </a:spcBef>
        <a:buFont typeface="Source Sans Pro Light" panose="020B0403030403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6213" algn="l" defTabSz="685800" rtl="0" eaLnBrk="1" latinLnBrk="0" hangingPunct="1">
        <a:lnSpc>
          <a:spcPct val="95000"/>
        </a:lnSpc>
        <a:spcBef>
          <a:spcPts val="375"/>
        </a:spcBef>
        <a:buFont typeface="Source Sans Pro Light" panose="020B0403030403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4150" algn="l" defTabSz="685800" rtl="0" eaLnBrk="1" latinLnBrk="0" hangingPunct="1">
        <a:lnSpc>
          <a:spcPct val="95000"/>
        </a:lnSpc>
        <a:spcBef>
          <a:spcPts val="375"/>
        </a:spcBef>
        <a:buFont typeface="Source Sans Pro Light" panose="020B0403030403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Source Sans Pro Light" panose="020B0403030403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Source Sans Pro Light" panose="020B0403030403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Source Sans Pro Light" panose="020B0403030403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Source Sans Pro Light" panose="020B0403030403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93" userDrawn="1">
          <p15:clr>
            <a:srgbClr val="F26B43"/>
          </p15:clr>
        </p15:guide>
        <p15:guide id="4" pos="5567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1196" userDrawn="1">
          <p15:clr>
            <a:srgbClr val="F26B43"/>
          </p15:clr>
        </p15:guide>
        <p15:guide id="8" orient="horz" pos="3884" userDrawn="1">
          <p15:clr>
            <a:srgbClr val="F26B43"/>
          </p15:clr>
        </p15:guide>
        <p15:guide id="9" pos="4224" userDrawn="1">
          <p15:clr>
            <a:srgbClr val="F26B43"/>
          </p15:clr>
        </p15:guide>
        <p15:guide id="10" orient="horz" pos="1321" userDrawn="1">
          <p15:clr>
            <a:srgbClr val="F26B43"/>
          </p15:clr>
        </p15:guide>
        <p15:guide id="11" orient="horz" pos="3748" userDrawn="1">
          <p15:clr>
            <a:srgbClr val="F26B43"/>
          </p15:clr>
        </p15:guide>
        <p15:guide id="12" orient="horz" pos="702" userDrawn="1">
          <p15:clr>
            <a:srgbClr val="F26B43"/>
          </p15:clr>
        </p15:guide>
        <p15:guide id="13" orient="horz" pos="7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0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1.xml"/><Relationship Id="rId5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A44303-85B0-58F2-90C0-DFA8846292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" r="7610" b="51583"/>
          <a:stretch/>
        </p:blipFill>
        <p:spPr>
          <a:xfrm>
            <a:off x="0" y="2725558"/>
            <a:ext cx="9144000" cy="4170542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High Energy Physics - Theory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Rudi Rahn, 3.11.2025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4FB6B5-2405-5063-B7C8-48CDD5E28B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351" y="400444"/>
            <a:ext cx="2443162" cy="5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26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C65A7-7CDB-CD4C-9AA1-8CB92209B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213EF-A8C4-FBDA-657F-AC084616F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Pouring concrete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F2A3F3-F6EB-2021-E0A9-C175D546DD91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44665-EDC3-3818-75F9-F0A43C090A5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69683-A0D5-071E-355C-48935DCF1B0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12E4861A-63F8-60D5-4EA8-663C45AA4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60" y="2724564"/>
            <a:ext cx="3154561" cy="780902"/>
          </a:xfrm>
        </p:spPr>
        <p:txBody>
          <a:bodyPr>
            <a:normAutofit/>
          </a:bodyPr>
          <a:lstStyle/>
          <a:p>
            <a:r>
              <a:rPr lang="en-GB" dirty="0"/>
              <a:t>All this requires data!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EE6F94-0F9F-796E-E22C-FBF1548E0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96" y="2539276"/>
            <a:ext cx="2990018" cy="26715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0D6EC4-AC3F-3BAB-A695-DFEAFAC61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510" y="3513039"/>
            <a:ext cx="1148665" cy="465366"/>
          </a:xfrm>
          <a:prstGeom prst="rect">
            <a:avLst/>
          </a:prstGeom>
        </p:spPr>
      </p:pic>
      <p:sp>
        <p:nvSpPr>
          <p:cNvPr id="17" name="Content Placeholder 10">
            <a:extLst>
              <a:ext uri="{FF2B5EF4-FFF2-40B4-BE49-F238E27FC236}">
                <a16:creationId xmlns:a16="http://schemas.microsoft.com/office/drawing/2014/main" id="{5A097587-0D8C-9911-5E4F-5B4E6E61A601}"/>
              </a:ext>
            </a:extLst>
          </p:cNvPr>
          <p:cNvSpPr txBox="1">
            <a:spLocks/>
          </p:cNvSpPr>
          <p:nvPr/>
        </p:nvSpPr>
        <p:spPr>
          <a:xfrm>
            <a:off x="454459" y="4817021"/>
            <a:ext cx="3154561" cy="7809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HL-LHC is vital!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295E359D-3055-0DCA-39FA-2DF1FA482C89}"/>
              </a:ext>
            </a:extLst>
          </p:cNvPr>
          <p:cNvSpPr txBox="1">
            <a:spLocks/>
          </p:cNvSpPr>
          <p:nvPr/>
        </p:nvSpPr>
        <p:spPr>
          <a:xfrm>
            <a:off x="454459" y="3618207"/>
            <a:ext cx="3289698" cy="11241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sources needed, including hadron collisions</a:t>
            </a:r>
          </a:p>
          <a:p>
            <a:pPr marL="0" indent="0">
              <a:buFont typeface="Source Sans Pro Light" panose="020B0403030403020204" pitchFamily="34" charset="0"/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9B32D8-3CA3-F686-D33E-5EE0C20997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7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51918-C9FB-00B9-C489-062E81E90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happens when you dig too deep?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7579B-1F23-113D-3821-CC9631D57CF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40ED1-E670-B19B-13D3-37AF2E50F23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3B1ED-AA74-5A19-8419-0CB303EA194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4CFDA12-CF38-23C5-52B3-02F9D6208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06" y="2503852"/>
            <a:ext cx="6288787" cy="323496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400D5B-C4EE-A802-011B-D90D7855C8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90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A671A-348A-CA33-C2F6-8C5E7F2E3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81C1C-A197-B4E9-74AB-595883E19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 from disasters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1E646-7D30-C60A-2F21-BD102B808889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B6000-C1E1-3A6E-BFB6-053637945EF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EED22-A57F-3B7E-12A0-75A512CCAD7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7ABA7D-4483-34B9-B0CD-2EEB99134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87" y="2308542"/>
            <a:ext cx="3692230" cy="29588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7861FE-F04E-04E3-F7F2-B81557F394C8}"/>
              </a:ext>
            </a:extLst>
          </p:cNvPr>
          <p:cNvSpPr txBox="1"/>
          <p:nvPr/>
        </p:nvSpPr>
        <p:spPr>
          <a:xfrm>
            <a:off x="2681288" y="5267390"/>
            <a:ext cx="4757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Theory efforts for muon g-2 (colorized)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733735-8CB0-B6B2-ABDE-2F81F15CE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73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B2764-29BB-17F6-4E30-F2ECF8E16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74DB-45A1-0727-6149-8497E1300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 from disasters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B66B1-28C6-7CD3-EAA8-30C0039458DE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1A159-57FA-CAE4-7B4E-35BE43200E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12021-C04C-5AD8-7AE4-9D7EA63E0B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96DD40-9AB6-B998-76EF-53AE5DBFA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0" y="2188014"/>
            <a:ext cx="1997150" cy="16004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BEFE73-5D84-96F9-4A6E-0D6290477C98}"/>
              </a:ext>
            </a:extLst>
          </p:cNvPr>
          <p:cNvSpPr txBox="1"/>
          <p:nvPr/>
        </p:nvSpPr>
        <p:spPr>
          <a:xfrm>
            <a:off x="366713" y="3830179"/>
            <a:ext cx="248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Theory efforts for muon g-2 (colorized)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F5C01D-09AF-0A61-F3FD-B6B53EC2F7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509" y="2435928"/>
            <a:ext cx="2416703" cy="30695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1C3DEBE-88D8-4115-F6CC-94C617D78008}"/>
              </a:ext>
            </a:extLst>
          </p:cNvPr>
          <p:cNvSpPr/>
          <p:nvPr/>
        </p:nvSpPr>
        <p:spPr>
          <a:xfrm>
            <a:off x="6290905" y="2495556"/>
            <a:ext cx="1490662" cy="319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20D939-5D79-957B-26EA-A567FE552625}"/>
              </a:ext>
            </a:extLst>
          </p:cNvPr>
          <p:cNvSpPr/>
          <p:nvPr/>
        </p:nvSpPr>
        <p:spPr>
          <a:xfrm>
            <a:off x="7567256" y="3939220"/>
            <a:ext cx="867144" cy="89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2E715D-1910-E876-26DD-A0E2C8D532FA}"/>
              </a:ext>
            </a:extLst>
          </p:cNvPr>
          <p:cNvSpPr txBox="1"/>
          <p:nvPr/>
        </p:nvSpPr>
        <p:spPr>
          <a:xfrm>
            <a:off x="6219088" y="2504610"/>
            <a:ext cx="1672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Comic Sans MS" panose="030F0702030302020204" pitchFamily="66" charset="0"/>
              </a:rPr>
              <a:t>All theory calculations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C9D136-0CB1-08AA-DA99-C350BACA3343}"/>
              </a:ext>
            </a:extLst>
          </p:cNvPr>
          <p:cNvSpPr txBox="1"/>
          <p:nvPr/>
        </p:nvSpPr>
        <p:spPr>
          <a:xfrm>
            <a:off x="7609662" y="4176220"/>
            <a:ext cx="86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Comic Sans MS" panose="030F0702030302020204" pitchFamily="66" charset="0"/>
              </a:rPr>
              <a:t>Parton showers, perturbation theory,…</a:t>
            </a:r>
          </a:p>
        </p:txBody>
      </p:sp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F8AC31CF-9CDD-1727-102E-4202E0E09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255" y="4324313"/>
            <a:ext cx="4980334" cy="153699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It is difficult to tell whether a theoretical tool is </a:t>
            </a:r>
            <a:r>
              <a:rPr lang="en-GB" i="1" dirty="0">
                <a:solidFill>
                  <a:schemeClr val="accent1"/>
                </a:solidFill>
              </a:rPr>
              <a:t>actually</a:t>
            </a:r>
            <a:r>
              <a:rPr lang="en-GB" dirty="0"/>
              <a:t> under control</a:t>
            </a:r>
          </a:p>
          <a:p>
            <a:endParaRPr lang="en-GB" dirty="0"/>
          </a:p>
          <a:p>
            <a:r>
              <a:rPr lang="en-GB" dirty="0"/>
              <a:t>Redundancy!</a:t>
            </a:r>
            <a:br>
              <a:rPr lang="en-GB" dirty="0"/>
            </a:br>
            <a:r>
              <a:rPr lang="en-GB" sz="1400" dirty="0"/>
              <a:t>Analytic </a:t>
            </a:r>
            <a:r>
              <a:rPr lang="en-GB" sz="1400" dirty="0" err="1"/>
              <a:t>resummation</a:t>
            </a:r>
            <a:r>
              <a:rPr lang="en-GB" sz="1400" dirty="0"/>
              <a:t>, Lattice, ML?,…</a:t>
            </a:r>
            <a:r>
              <a:rPr lang="en-GB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6C388F1-F709-D5AE-505B-E6649418D0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68" y="2268099"/>
            <a:ext cx="2707942" cy="996242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8949DC8C-6441-46BC-3A56-158969739C78}"/>
              </a:ext>
            </a:extLst>
          </p:cNvPr>
          <p:cNvSpPr/>
          <p:nvPr/>
        </p:nvSpPr>
        <p:spPr>
          <a:xfrm>
            <a:off x="2969056" y="3309939"/>
            <a:ext cx="2598307" cy="461419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06F190-4B1E-DE3B-DA60-48EC36D98E05}"/>
              </a:ext>
            </a:extLst>
          </p:cNvPr>
          <p:cNvSpPr txBox="1"/>
          <p:nvPr/>
        </p:nvSpPr>
        <p:spPr>
          <a:xfrm>
            <a:off x="2852738" y="3871885"/>
            <a:ext cx="248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Not our finest hour, either…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989B0F-7ABF-7674-EB51-ABD02CF19B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00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0542B-9F62-B388-D690-B34D78631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869DFB18-C953-5977-88DF-E9B4175A22AC}"/>
              </a:ext>
            </a:extLst>
          </p:cNvPr>
          <p:cNvSpPr/>
          <p:nvPr/>
        </p:nvSpPr>
        <p:spPr>
          <a:xfrm>
            <a:off x="5905208" y="5395912"/>
            <a:ext cx="962316" cy="601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563BA-3414-673C-5AAE-6A3AD9C5A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Electroweak physics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64F92-4DD5-75D1-C176-CDF3DFD56A0E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777BB-8E1C-8C71-1CBD-FDCD1D344B1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702A5-A3D3-EF57-C8A4-2D2B3F23563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10" name="Content Placeholder 9 1">
            <a:extLst>
              <a:ext uri="{FF2B5EF4-FFF2-40B4-BE49-F238E27FC236}">
                <a16:creationId xmlns:a16="http://schemas.microsoft.com/office/drawing/2014/main" id="{58F400D4-8B1F-9524-F524-FE476AA4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2097087"/>
            <a:ext cx="8532019" cy="3813175"/>
          </a:xfrm>
        </p:spPr>
        <p:txBody>
          <a:bodyPr/>
          <a:lstStyle/>
          <a:p>
            <a:r>
              <a:rPr lang="en-GB" dirty="0"/>
              <a:t>There is dissatisfaction with how electroweak physics is treated: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C04B3B5-11D2-D41C-E029-626A1938A58A}"/>
              </a:ext>
            </a:extLst>
          </p:cNvPr>
          <p:cNvSpPr/>
          <p:nvPr/>
        </p:nvSpPr>
        <p:spPr>
          <a:xfrm>
            <a:off x="363535" y="3301739"/>
            <a:ext cx="2132014" cy="975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4AB51F-6CE1-5C22-BDFB-D7FCA8BA3F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93" y="2927431"/>
            <a:ext cx="3376613" cy="188762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6BAE503-B3BB-CEAA-396F-B050A0F347A5}"/>
              </a:ext>
            </a:extLst>
          </p:cNvPr>
          <p:cNvSpPr/>
          <p:nvPr/>
        </p:nvSpPr>
        <p:spPr>
          <a:xfrm>
            <a:off x="6559646" y="3571611"/>
            <a:ext cx="2162467" cy="3614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504B97-94D7-7D6C-05B8-636811702279}"/>
              </a:ext>
            </a:extLst>
          </p:cNvPr>
          <p:cNvSpPr txBox="1"/>
          <p:nvPr/>
        </p:nvSpPr>
        <p:spPr>
          <a:xfrm>
            <a:off x="340315" y="3327732"/>
            <a:ext cx="2294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“We do QCD, EW effects are somebody else’s problem”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952D12-BB30-5E2A-0213-174EE607A0AB}"/>
              </a:ext>
            </a:extLst>
          </p:cNvPr>
          <p:cNvSpPr txBox="1"/>
          <p:nvPr/>
        </p:nvSpPr>
        <p:spPr>
          <a:xfrm>
            <a:off x="6548031" y="3563778"/>
            <a:ext cx="252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“Just treat it like QCD”</a:t>
            </a:r>
          </a:p>
        </p:txBody>
      </p:sp>
      <p:sp>
        <p:nvSpPr>
          <p:cNvPr id="19" name="Content Placeholder 9 2">
            <a:extLst>
              <a:ext uri="{FF2B5EF4-FFF2-40B4-BE49-F238E27FC236}">
                <a16:creationId xmlns:a16="http://schemas.microsoft.com/office/drawing/2014/main" id="{6EF27BB9-0BB3-36F8-B244-BE9B4833F25B}"/>
              </a:ext>
            </a:extLst>
          </p:cNvPr>
          <p:cNvSpPr txBox="1">
            <a:spLocks/>
          </p:cNvSpPr>
          <p:nvPr/>
        </p:nvSpPr>
        <p:spPr>
          <a:xfrm>
            <a:off x="400844" y="5353050"/>
            <a:ext cx="8532019" cy="11144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Something better is needed</a:t>
            </a:r>
            <a:br>
              <a:rPr lang="en-GB" dirty="0"/>
            </a:br>
            <a:r>
              <a:rPr lang="en-GB" sz="1400" dirty="0"/>
              <a:t>EW Sudakov effects, EW PDFs, EW final states,…</a:t>
            </a:r>
          </a:p>
        </p:txBody>
      </p:sp>
      <p:pic>
        <p:nvPicPr>
          <p:cNvPr id="27" name="Picture 26" descr="\documentclass{article}&#10;\usepackage{amsmath}&#10;\usepackage{mathrsfs}&#10;\pagestyle{empty}&#10;\newcommand{\cJ}{\mathscr{J}}&#10;\newcommand{\one}{{(1)}}&#10;\newcommand{\nn}{\nonumber}&#10;\newcommand{\df}{\mathrm{d}}&#10;&#10;&#10;\begin{document}&#10;&#10;\begin{align}&#10;   l_L = \begin{pmatrix}&#10;\nu_e \\ e^-&#10;\end{pmatrix}&#10;\nn\end{align}&#10;&#10;&#10;\end{document}" title="IguanaTex Picture Display">
            <a:extLst>
              <a:ext uri="{FF2B5EF4-FFF2-40B4-BE49-F238E27FC236}">
                <a16:creationId xmlns:a16="http://schemas.microsoft.com/office/drawing/2014/main" id="{F793B736-C1AC-6E38-E422-B542B05FC8F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05" y="5492555"/>
            <a:ext cx="752914" cy="41960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192A8F3-AA71-55AB-209C-AA964567AD8F}"/>
              </a:ext>
            </a:extLst>
          </p:cNvPr>
          <p:cNvSpPr txBox="1"/>
          <p:nvPr/>
        </p:nvSpPr>
        <p:spPr>
          <a:xfrm>
            <a:off x="5259491" y="5540930"/>
            <a:ext cx="63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4CAA23-71F7-36BB-2D0A-EBBA3596F5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62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5AD0E0-8EFF-9BA2-6CE7-2282CE03A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176AA-1D62-339A-BF63-72F45E595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 and computing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743D3-BDCE-888F-D51E-E94A60640BC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DDFFFE-34F4-E028-CC68-F9388EE8639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67528-FE18-0325-6332-2555507EC53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0D46C46-C01A-7360-D828-7139E50EB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2097087"/>
            <a:ext cx="8532019" cy="4137025"/>
          </a:xfrm>
        </p:spPr>
        <p:txBody>
          <a:bodyPr>
            <a:normAutofit/>
          </a:bodyPr>
          <a:lstStyle/>
          <a:p>
            <a:r>
              <a:rPr lang="en-GB" dirty="0"/>
              <a:t>Observation: Vague on what ML can do for theory </a:t>
            </a:r>
            <a:r>
              <a:rPr lang="en-GB" i="1" dirty="0">
                <a:solidFill>
                  <a:schemeClr val="accent1"/>
                </a:solidFill>
              </a:rPr>
              <a:t>specifically</a:t>
            </a:r>
          </a:p>
          <a:p>
            <a:endParaRPr lang="en-GB" i="1" dirty="0">
              <a:solidFill>
                <a:schemeClr val="accent1"/>
              </a:solidFill>
            </a:endParaRPr>
          </a:p>
          <a:p>
            <a:endParaRPr lang="en-GB" i="1" dirty="0">
              <a:solidFill>
                <a:schemeClr val="accent1"/>
              </a:solidFill>
            </a:endParaRPr>
          </a:p>
          <a:p>
            <a:endParaRPr lang="en-GB" i="1" dirty="0">
              <a:solidFill>
                <a:schemeClr val="accent1"/>
              </a:solidFill>
            </a:endParaRPr>
          </a:p>
          <a:p>
            <a:endParaRPr lang="en-GB" i="1" dirty="0">
              <a:solidFill>
                <a:schemeClr val="accent1"/>
              </a:solidFill>
            </a:endParaRPr>
          </a:p>
          <a:p>
            <a:endParaRPr lang="en-GB" i="1" dirty="0">
              <a:solidFill>
                <a:schemeClr val="accent1"/>
              </a:solidFill>
            </a:endParaRPr>
          </a:p>
          <a:p>
            <a:r>
              <a:rPr lang="en-GB" dirty="0"/>
              <a:t>ML </a:t>
            </a:r>
            <a:r>
              <a:rPr lang="en-GB" i="1" dirty="0">
                <a:solidFill>
                  <a:schemeClr val="accent1"/>
                </a:solidFill>
              </a:rPr>
              <a:t>reproduces</a:t>
            </a:r>
            <a:r>
              <a:rPr lang="en-GB" dirty="0"/>
              <a:t> patterns, theory </a:t>
            </a:r>
            <a:r>
              <a:rPr lang="en-GB" i="1" dirty="0">
                <a:solidFill>
                  <a:schemeClr val="accent1"/>
                </a:solidFill>
              </a:rPr>
              <a:t>explains </a:t>
            </a:r>
            <a:r>
              <a:rPr lang="en-GB" dirty="0"/>
              <a:t>and</a:t>
            </a:r>
            <a:r>
              <a:rPr lang="en-GB" i="1" dirty="0">
                <a:solidFill>
                  <a:schemeClr val="accent1"/>
                </a:solidFill>
              </a:rPr>
              <a:t> provides</a:t>
            </a:r>
            <a:r>
              <a:rPr lang="en-GB" dirty="0"/>
              <a:t> patterns </a:t>
            </a:r>
            <a:r>
              <a:rPr lang="en-GB" sz="1400" dirty="0"/>
              <a:t>(ideally)</a:t>
            </a:r>
            <a:br>
              <a:rPr lang="en-GB" dirty="0"/>
            </a:br>
            <a:r>
              <a:rPr lang="en-GB" sz="1400" dirty="0"/>
              <a:t>Danger: ML </a:t>
            </a:r>
            <a:r>
              <a:rPr lang="en-GB" sz="1400" i="1" dirty="0">
                <a:solidFill>
                  <a:schemeClr val="accent1"/>
                </a:solidFill>
              </a:rPr>
              <a:t>missing</a:t>
            </a:r>
            <a:r>
              <a:rPr lang="en-GB" sz="1400" dirty="0"/>
              <a:t> vital physics if it’s not in the training data, e.g. Super Leading Logs</a:t>
            </a:r>
          </a:p>
          <a:p>
            <a:endParaRPr lang="en-GB" sz="1400" dirty="0"/>
          </a:p>
          <a:p>
            <a:r>
              <a:rPr lang="en-GB" dirty="0"/>
              <a:t>Computing: Generally not sustainable, maybe Quantum computing?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79D14B-4F5E-437C-6F68-9398BDF56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30" y="2589400"/>
            <a:ext cx="3076540" cy="16774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715AF5-4AB1-63A2-DDEA-65EC71D9B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41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69E51-CC47-2D16-CD07-57315E7DA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86D1C-ACB5-0348-E38C-EA8C7ED9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D0EFD-17D2-A879-1F35-B4F4694758C2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8922E-E311-797F-1D07-D2655DAD051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558B7-E626-B107-D910-4B4DB7B374B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85B1C02-59BA-9CA0-6573-B14A44278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2462212"/>
            <a:ext cx="8532019" cy="3155951"/>
          </a:xfrm>
        </p:spPr>
        <p:txBody>
          <a:bodyPr>
            <a:normAutofit/>
          </a:bodyPr>
          <a:lstStyle/>
          <a:p>
            <a:r>
              <a:rPr lang="en-GB" dirty="0"/>
              <a:t>Precision is the wrong paradigm for the future</a:t>
            </a:r>
          </a:p>
          <a:p>
            <a:endParaRPr lang="en-GB" dirty="0"/>
          </a:p>
          <a:p>
            <a:r>
              <a:rPr lang="en-GB" dirty="0"/>
              <a:t>It’s the accuracy, stupid!</a:t>
            </a:r>
          </a:p>
          <a:p>
            <a:endParaRPr lang="en-GB" dirty="0"/>
          </a:p>
          <a:p>
            <a:r>
              <a:rPr lang="en-GB" dirty="0"/>
              <a:t>Data to refine and identify tools will be crucial</a:t>
            </a:r>
          </a:p>
          <a:p>
            <a:endParaRPr lang="en-GB" dirty="0"/>
          </a:p>
          <a:p>
            <a:r>
              <a:rPr lang="en-GB" dirty="0"/>
              <a:t>IR physics in high energy setting, mixed EW/QCD physics mentioned often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5D8AFB-2CD4-FE26-937B-0032DB6F0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2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2AB3E-27F6-439B-1577-AA2BC0449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Thanks!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FCDA1C-0A2C-196D-2EE7-3B92492A5B3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8364AF-995F-880A-C9E3-2DB37905BC9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4BD54-A299-F907-6B60-376E29B8DB9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3452A7-392D-7223-254B-DB217C51E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874" y="2367083"/>
            <a:ext cx="6140251" cy="34538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03103B-99AF-946A-27B9-F83BB055E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2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91A7A-C552-C611-596A-5C82E00A2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things first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C215A-2557-AFB2-19F2-EDE71004B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94" y="2245688"/>
            <a:ext cx="8532019" cy="3636000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4400" dirty="0"/>
              <a:t>Who?</a:t>
            </a:r>
          </a:p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4400" dirty="0"/>
              <a:t>What?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5E002-CA57-ED2E-7F7C-1EDA65138164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B24F5-5211-8F5A-257A-2E14753231D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C4FE7-B8AF-D4DF-9B57-209296F6B2C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47207778-FD7F-44B8-6BB8-D7A1E208585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934890" y="2164575"/>
            <a:ext cx="6109097" cy="16930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GB" sz="2000" dirty="0"/>
              <a:t>MSCA fellow at </a:t>
            </a:r>
            <a:r>
              <a:rPr lang="en-GB" sz="2000" dirty="0" err="1"/>
              <a:t>UniVie</a:t>
            </a: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Semi-Numerical calculations for </a:t>
            </a:r>
            <a:r>
              <a:rPr lang="en-GB" sz="2000" dirty="0" err="1"/>
              <a:t>resummation</a:t>
            </a:r>
            <a:r>
              <a:rPr lang="en-GB" sz="2000" dirty="0"/>
              <a:t> in SCET </a:t>
            </a:r>
          </a:p>
          <a:p>
            <a:pPr>
              <a:lnSpc>
                <a:spcPct val="200000"/>
              </a:lnSpc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3FA3F54E-1B41-0895-CF11-80FD14682CE8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934890" y="3551812"/>
            <a:ext cx="5623323" cy="23298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GB" sz="2000" dirty="0"/>
              <a:t>Survey of Austrian theory groups’ ideas</a:t>
            </a:r>
            <a:br>
              <a:rPr lang="en-GB" sz="2000" dirty="0"/>
            </a:br>
            <a:r>
              <a:rPr lang="en-GB" sz="2000" dirty="0"/>
              <a:t>(+my interpretations)</a:t>
            </a:r>
          </a:p>
          <a:p>
            <a:pPr>
              <a:lnSpc>
                <a:spcPct val="200000"/>
              </a:lnSpc>
            </a:pPr>
            <a:r>
              <a:rPr lang="en-GB" sz="2000" dirty="0"/>
              <a:t> This  talk will be vague, with a few concrete ideas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1FF72A-220C-F300-827D-137A44BF2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0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8FE32-A077-0B59-B319-3DA46C250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A1E88-852E-5B90-72B9-AE457FA8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Symbolic 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612EE-F371-C939-F126-F9E1A3C412D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A821C-191B-F2CA-F899-7EAA64D84D1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F8D24-1D35-3D92-C875-A2FAAA23EA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9CED0BC-FF52-1F4A-B1E6-40D251F15174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45786" y="2476654"/>
            <a:ext cx="4878677" cy="27813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Impressive precision for some processes and observables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Less impressive in other areas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Theory is very focused on </a:t>
            </a:r>
            <a:r>
              <a:rPr lang="en-GB" i="1" dirty="0">
                <a:solidFill>
                  <a:schemeClr val="accent1"/>
                </a:solidFill>
              </a:rPr>
              <a:t>precision</a:t>
            </a:r>
            <a:r>
              <a:rPr lang="en-GB" dirty="0"/>
              <a:t>:</a:t>
            </a:r>
            <a:br>
              <a:rPr lang="en-GB" i="1" dirty="0">
                <a:solidFill>
                  <a:schemeClr val="accent1"/>
                </a:solidFill>
              </a:rPr>
            </a:br>
            <a:r>
              <a:rPr lang="en-GB" dirty="0" err="1"/>
              <a:t>N</a:t>
            </a:r>
            <a:r>
              <a:rPr lang="en-GB" baseline="30000" dirty="0" err="1"/>
              <a:t>n</a:t>
            </a:r>
            <a:r>
              <a:rPr lang="en-GB" dirty="0" err="1"/>
              <a:t>LO</a:t>
            </a:r>
            <a:r>
              <a:rPr lang="en-GB" dirty="0"/>
              <a:t>, </a:t>
            </a:r>
            <a:r>
              <a:rPr lang="en-GB" dirty="0" err="1"/>
              <a:t>N</a:t>
            </a:r>
            <a:r>
              <a:rPr lang="en-GB" baseline="30000" dirty="0" err="1"/>
              <a:t>n</a:t>
            </a:r>
            <a:r>
              <a:rPr lang="en-GB" dirty="0" err="1"/>
              <a:t>LL</a:t>
            </a:r>
            <a:r>
              <a:rPr lang="en-GB" dirty="0"/>
              <a:t>, …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Driven by experimental uncertainties</a:t>
            </a:r>
          </a:p>
        </p:txBody>
      </p:sp>
      <p:sp>
        <p:nvSpPr>
          <p:cNvPr id="23" name="Textfeld 11">
            <a:extLst>
              <a:ext uri="{FF2B5EF4-FFF2-40B4-BE49-F238E27FC236}">
                <a16:creationId xmlns:a16="http://schemas.microsoft.com/office/drawing/2014/main" id="{D2BE07AE-654E-6348-4DCA-220DBDDF4310}"/>
              </a:ext>
            </a:extLst>
          </p:cNvPr>
          <p:cNvSpPr txBox="1"/>
          <p:nvPr/>
        </p:nvSpPr>
        <p:spPr>
          <a:xfrm>
            <a:off x="456785" y="5396454"/>
            <a:ext cx="388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[see e.g. talk by Alessandro Vicini @ </a:t>
            </a:r>
            <a:r>
              <a:rPr lang="en-GB" sz="1200" dirty="0" err="1">
                <a:solidFill>
                  <a:schemeClr val="accent1"/>
                </a:solidFill>
              </a:rPr>
              <a:t>Radcor</a:t>
            </a:r>
            <a:r>
              <a:rPr lang="en-GB" sz="1200" dirty="0">
                <a:solidFill>
                  <a:schemeClr val="accent1"/>
                </a:solidFill>
              </a:rPr>
              <a:t> 2025 in Puri]</a:t>
            </a:r>
            <a:endParaRPr lang="en-AT" sz="1200" dirty="0" err="1">
              <a:solidFill>
                <a:schemeClr val="accent1"/>
              </a:solidFill>
            </a:endParaRPr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F8F2C6BC-20E4-8E20-ACBB-3724C4BFBD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88" y="1899578"/>
            <a:ext cx="2908300" cy="363537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356A7F-6A58-51C6-6856-44517AD5E0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47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5F065-380B-ED6D-0C33-1AC438955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2D97AF1-5263-BC5D-3B02-C9460787FE07}"/>
              </a:ext>
            </a:extLst>
          </p:cNvPr>
          <p:cNvSpPr/>
          <p:nvPr/>
        </p:nvSpPr>
        <p:spPr>
          <a:xfrm>
            <a:off x="1210564" y="2661916"/>
            <a:ext cx="2814638" cy="2635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32FF8-89CC-5B07-FD72-97DD43398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Symbolic 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D64D2-9C8E-07AF-10CD-58B9AABBB39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941E5-55B5-18CA-F55A-631F439C4D2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/>
              <a:t>High Energy Physics - Theory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67123-3D89-1C3D-D8ED-356D4771DF2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B2E8F6-461D-9AD7-A857-70701C10A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9" y="3467320"/>
            <a:ext cx="2643188" cy="1762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B06972-6A47-A39E-001A-2E8FE7B67ABD}"/>
              </a:ext>
            </a:extLst>
          </p:cNvPr>
          <p:cNvSpPr txBox="1"/>
          <p:nvPr/>
        </p:nvSpPr>
        <p:spPr>
          <a:xfrm>
            <a:off x="1287179" y="2827237"/>
            <a:ext cx="264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Making precise predictions even more precise</a:t>
            </a:r>
          </a:p>
        </p:txBody>
      </p:sp>
      <p:pic>
        <p:nvPicPr>
          <p:cNvPr id="15" name="Content Placeholder 26">
            <a:extLst>
              <a:ext uri="{FF2B5EF4-FFF2-40B4-BE49-F238E27FC236}">
                <a16:creationId xmlns:a16="http://schemas.microsoft.com/office/drawing/2014/main" id="{F51313DF-BE9F-04B9-3E49-CD16D89CE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88" y="1899578"/>
            <a:ext cx="2908300" cy="363537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735444-38C1-4651-E097-334079D5D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4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FCD10-48F7-D997-38A3-A628332E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Analogy of the day: Digging holes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4536B4F-78A7-59F4-B52E-551AC6E95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91" y="2435848"/>
            <a:ext cx="4366585" cy="232156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B7C268-1F10-258A-B5FB-C9AFB4DBC94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81BA8-35AB-A5E4-4774-A9DBCE3CF85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BAA35-582C-3DA0-F1C5-CC6261C4042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C6E137-62CD-A47D-B20A-DDC9BBAC8D0D}"/>
              </a:ext>
            </a:extLst>
          </p:cNvPr>
          <p:cNvSpPr txBox="1"/>
          <p:nvPr/>
        </p:nvSpPr>
        <p:spPr>
          <a:xfrm>
            <a:off x="3327234" y="4923844"/>
            <a:ext cx="229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Digging for the HL-LHC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313FF1-F356-75D6-8AD9-347FFEC84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7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40A40-53AE-836D-A1BA-08576EBB5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7FAA5BC-1551-E1AD-D08E-B6D7B2C04BBC}"/>
              </a:ext>
            </a:extLst>
          </p:cNvPr>
          <p:cNvSpPr/>
          <p:nvPr/>
        </p:nvSpPr>
        <p:spPr>
          <a:xfrm>
            <a:off x="1833563" y="4732542"/>
            <a:ext cx="1981200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95C3F-A29E-DD86-A789-D7C9337F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Digging theory holes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91417B-DDE8-1F4B-257F-1A18C912667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4DA109-BE5D-D078-5C27-6B2BC27CCA6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53599-49F2-1C05-93DC-3C5623C9FEC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1225C8D-CC46-9758-A60C-30DB888557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2" y="2433792"/>
            <a:ext cx="1659890" cy="1296789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589E14-8F25-39B9-994D-9E717F1BC1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404" y="2433792"/>
            <a:ext cx="1944234" cy="12967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8296E6-2B29-3C8C-3070-6D7C9E1522BF}"/>
              </a:ext>
            </a:extLst>
          </p:cNvPr>
          <p:cNvSpPr txBox="1"/>
          <p:nvPr/>
        </p:nvSpPr>
        <p:spPr>
          <a:xfrm>
            <a:off x="1376364" y="3767771"/>
            <a:ext cx="110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Tree level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88B81C-98FE-FC53-5E0E-C9AF67843E1F}"/>
              </a:ext>
            </a:extLst>
          </p:cNvPr>
          <p:cNvSpPr txBox="1"/>
          <p:nvPr/>
        </p:nvSpPr>
        <p:spPr>
          <a:xfrm>
            <a:off x="5638799" y="3777515"/>
            <a:ext cx="165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Multi-loop level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ABF1A3-4938-5CED-A639-DFFE7225458C}"/>
              </a:ext>
            </a:extLst>
          </p:cNvPr>
          <p:cNvSpPr txBox="1"/>
          <p:nvPr/>
        </p:nvSpPr>
        <p:spPr>
          <a:xfrm>
            <a:off x="1752601" y="4707159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Diminishing returns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00569-27DF-DFFD-212D-774EC7145576}"/>
              </a:ext>
            </a:extLst>
          </p:cNvPr>
          <p:cNvSpPr/>
          <p:nvPr/>
        </p:nvSpPr>
        <p:spPr>
          <a:xfrm>
            <a:off x="4896055" y="5594516"/>
            <a:ext cx="2028620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6319E63-E2FF-33A4-14E7-280E63DAE067}"/>
              </a:ext>
            </a:extLst>
          </p:cNvPr>
          <p:cNvSpPr/>
          <p:nvPr/>
        </p:nvSpPr>
        <p:spPr>
          <a:xfrm>
            <a:off x="2705103" y="5260355"/>
            <a:ext cx="1638298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062FF6-5AF3-0371-6B49-03DF79888321}"/>
              </a:ext>
            </a:extLst>
          </p:cNvPr>
          <p:cNvSpPr txBox="1"/>
          <p:nvPr/>
        </p:nvSpPr>
        <p:spPr>
          <a:xfrm>
            <a:off x="4824515" y="5554991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Delving too greedily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B688C4-7C15-E4FF-8013-C85F46F92BCB}"/>
              </a:ext>
            </a:extLst>
          </p:cNvPr>
          <p:cNvSpPr/>
          <p:nvPr/>
        </p:nvSpPr>
        <p:spPr>
          <a:xfrm>
            <a:off x="4962523" y="4586341"/>
            <a:ext cx="1400174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B6DB554-AAD3-57A5-D5CC-75B7DCAB6CC5}"/>
              </a:ext>
            </a:extLst>
          </p:cNvPr>
          <p:cNvSpPr/>
          <p:nvPr/>
        </p:nvSpPr>
        <p:spPr>
          <a:xfrm>
            <a:off x="5886450" y="5095542"/>
            <a:ext cx="1276350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298537-B2B7-2E5D-B159-1799B95D2BE6}"/>
              </a:ext>
            </a:extLst>
          </p:cNvPr>
          <p:cNvSpPr txBox="1"/>
          <p:nvPr/>
        </p:nvSpPr>
        <p:spPr>
          <a:xfrm>
            <a:off x="2452887" y="5228932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Increased costs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0F9323-9001-0584-4077-A0FE9CA95D19}"/>
              </a:ext>
            </a:extLst>
          </p:cNvPr>
          <p:cNvSpPr txBox="1"/>
          <p:nvPr/>
        </p:nvSpPr>
        <p:spPr>
          <a:xfrm>
            <a:off x="4571802" y="4547876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Tunnel vision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C9B14C-2DC2-98EE-668E-8AA2560216D9}"/>
              </a:ext>
            </a:extLst>
          </p:cNvPr>
          <p:cNvSpPr txBox="1"/>
          <p:nvPr/>
        </p:nvSpPr>
        <p:spPr>
          <a:xfrm>
            <a:off x="5457824" y="5062349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Who cares?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483020-8B5D-B778-690F-36997A68B1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49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F0B66-F89C-8009-DCD1-8B8E2C0DE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FF27E-82EB-B482-5AA5-E17D48C0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dirt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2F4EC-CB28-E75B-CAAC-0165A0910A9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D355B-7573-DED5-8607-D2B59535E9F4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C5FD9-CBCB-83F5-E2F6-C385FC5A266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BA92D-B2B5-C48D-257B-57FB806DA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258" y="2198303"/>
            <a:ext cx="2605087" cy="176939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2033D2-FE72-7003-E7C8-AC2C48CC6949}"/>
              </a:ext>
            </a:extLst>
          </p:cNvPr>
          <p:cNvSpPr/>
          <p:nvPr/>
        </p:nvSpPr>
        <p:spPr>
          <a:xfrm>
            <a:off x="2099752" y="4281182"/>
            <a:ext cx="1514475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0D54F-4608-5554-C042-C4F9FAE282A3}"/>
              </a:ext>
            </a:extLst>
          </p:cNvPr>
          <p:cNvSpPr txBox="1"/>
          <p:nvPr/>
        </p:nvSpPr>
        <p:spPr>
          <a:xfrm>
            <a:off x="2033079" y="4255799"/>
            <a:ext cx="1595437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Hadronisation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528ABC-7F4E-FA71-13E8-7C1273DC710D}"/>
              </a:ext>
            </a:extLst>
          </p:cNvPr>
          <p:cNvSpPr/>
          <p:nvPr/>
        </p:nvSpPr>
        <p:spPr>
          <a:xfrm>
            <a:off x="2847465" y="4912696"/>
            <a:ext cx="2042913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3D8071F-A172-9A40-B10E-C8DEEBC431F8}"/>
              </a:ext>
            </a:extLst>
          </p:cNvPr>
          <p:cNvSpPr/>
          <p:nvPr/>
        </p:nvSpPr>
        <p:spPr>
          <a:xfrm>
            <a:off x="4528581" y="4352444"/>
            <a:ext cx="2371623" cy="3298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05583-5CC6-F15F-7CE1-164DFCAFDB17}"/>
              </a:ext>
            </a:extLst>
          </p:cNvPr>
          <p:cNvSpPr txBox="1"/>
          <p:nvPr/>
        </p:nvSpPr>
        <p:spPr>
          <a:xfrm>
            <a:off x="2787834" y="4887313"/>
            <a:ext cx="21621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Electroweak physics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D28130-B853-CB91-892D-1C305168AADE}"/>
              </a:ext>
            </a:extLst>
          </p:cNvPr>
          <p:cNvSpPr txBox="1"/>
          <p:nvPr/>
        </p:nvSpPr>
        <p:spPr>
          <a:xfrm>
            <a:off x="4461755" y="4321633"/>
            <a:ext cx="250527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SM as a quantum theory</a:t>
            </a:r>
          </a:p>
        </p:txBody>
      </p:sp>
      <p:sp>
        <p:nvSpPr>
          <p:cNvPr id="35" name="Content Placeholder 10">
            <a:extLst>
              <a:ext uri="{FF2B5EF4-FFF2-40B4-BE49-F238E27FC236}">
                <a16:creationId xmlns:a16="http://schemas.microsoft.com/office/drawing/2014/main" id="{B2BBD47F-2FDB-EB8A-BB74-1EE60CF10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64" y="5538019"/>
            <a:ext cx="6137673" cy="365126"/>
          </a:xfrm>
        </p:spPr>
        <p:txBody>
          <a:bodyPr>
            <a:normAutofit/>
          </a:bodyPr>
          <a:lstStyle/>
          <a:p>
            <a:r>
              <a:rPr lang="en-GB" dirty="0"/>
              <a:t>These are </a:t>
            </a:r>
            <a:r>
              <a:rPr lang="en-GB" i="1" dirty="0">
                <a:solidFill>
                  <a:schemeClr val="accent1"/>
                </a:solidFill>
              </a:rPr>
              <a:t>accuracy</a:t>
            </a:r>
            <a:r>
              <a:rPr lang="en-GB" dirty="0"/>
              <a:t> problems!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42CA04-02D2-7E3F-25D1-E7CEB3FB5F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86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F4CBB-63ED-35AC-EE91-2632BB5E7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4EC1021-C88D-A573-CEAF-45D10A459A4F}"/>
              </a:ext>
            </a:extLst>
          </p:cNvPr>
          <p:cNvSpPr/>
          <p:nvPr/>
        </p:nvSpPr>
        <p:spPr>
          <a:xfrm>
            <a:off x="4843463" y="4286250"/>
            <a:ext cx="3452812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6E130-03EC-5424-9CA2-A9D452080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example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6E6B8-E670-8FA3-8C70-B33107D35D8B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0ABB-B858-8CF4-7C7F-294A0EBF14B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4E43B-EF31-94DB-3728-F38133BE679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0CB155-CAEC-E704-ED5A-DB1AEC114F16}"/>
              </a:ext>
            </a:extLst>
          </p:cNvPr>
          <p:cNvSpPr/>
          <p:nvPr/>
        </p:nvSpPr>
        <p:spPr>
          <a:xfrm>
            <a:off x="1025992" y="2724152"/>
            <a:ext cx="6355883" cy="857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1705EB0B-76CC-1F12-3402-584390ACD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89" y="2113185"/>
            <a:ext cx="6137673" cy="3835177"/>
          </a:xfrm>
        </p:spPr>
        <p:txBody>
          <a:bodyPr>
            <a:norm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Track functions </a:t>
            </a:r>
            <a:r>
              <a:rPr lang="en-GB" dirty="0"/>
              <a:t>are a type of fragmentation function: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They are </a:t>
            </a:r>
            <a:r>
              <a:rPr lang="en-GB" i="1" dirty="0">
                <a:solidFill>
                  <a:schemeClr val="accent1"/>
                </a:solidFill>
              </a:rPr>
              <a:t>useful </a:t>
            </a:r>
            <a:r>
              <a:rPr lang="en-GB" sz="1100" dirty="0"/>
              <a:t>(I’ve used them)</a:t>
            </a:r>
          </a:p>
          <a:p>
            <a:endParaRPr lang="en-GB" dirty="0"/>
          </a:p>
          <a:p>
            <a:r>
              <a:rPr lang="en-GB" dirty="0"/>
              <a:t>They are also a </a:t>
            </a:r>
            <a:r>
              <a:rPr lang="en-GB" i="1" dirty="0">
                <a:solidFill>
                  <a:schemeClr val="accent1"/>
                </a:solidFill>
              </a:rPr>
              <a:t>symptom</a:t>
            </a:r>
            <a:br>
              <a:rPr lang="en-GB" i="1" dirty="0">
                <a:solidFill>
                  <a:schemeClr val="accent1"/>
                </a:solidFill>
              </a:rPr>
            </a:br>
            <a:r>
              <a:rPr lang="en-GB" sz="1400" dirty="0"/>
              <a:t>Tailor-made to avoid talking about hadronization</a:t>
            </a:r>
          </a:p>
          <a:p>
            <a:endParaRPr lang="en-GB" sz="1400" dirty="0"/>
          </a:p>
          <a:p>
            <a:r>
              <a:rPr lang="en-GB" dirty="0"/>
              <a:t>Maybe a laboratory?</a:t>
            </a:r>
          </a:p>
        </p:txBody>
      </p:sp>
      <p:pic>
        <p:nvPicPr>
          <p:cNvPr id="14" name="Picture 13" descr="\documentclass{article}&#10;\usepackage{amsmath}&#10;\pagestyle{empty}&#10;\begin{document}&#10;\begin{equation}&#10;T_i(z,\mu):\nonumber&#10;\end{equation}&#10;\end{document}" title="IguanaTex Picture Display">
            <a:extLst>
              <a:ext uri="{FF2B5EF4-FFF2-40B4-BE49-F238E27FC236}">
                <a16:creationId xmlns:a16="http://schemas.microsoft.com/office/drawing/2014/main" id="{F8310073-33F3-25FD-D5FA-4113F1B2A48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850" y="3021013"/>
            <a:ext cx="935619" cy="2544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722BBD-428B-A92E-C70F-FA1C1A80793D}"/>
              </a:ext>
            </a:extLst>
          </p:cNvPr>
          <p:cNvSpPr txBox="1"/>
          <p:nvPr/>
        </p:nvSpPr>
        <p:spPr>
          <a:xfrm>
            <a:off x="2547938" y="2820618"/>
            <a:ext cx="5200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Probability</a:t>
            </a:r>
            <a:r>
              <a:rPr lang="en-GB" dirty="0"/>
              <a:t> that momentum fraction </a:t>
            </a:r>
            <a:r>
              <a:rPr lang="en-GB" i="1" dirty="0">
                <a:solidFill>
                  <a:schemeClr val="accent1"/>
                </a:solidFill>
              </a:rPr>
              <a:t>z</a:t>
            </a:r>
            <a:r>
              <a:rPr lang="en-GB" dirty="0"/>
              <a:t> of </a:t>
            </a:r>
            <a:r>
              <a:rPr lang="en-GB" dirty="0" err="1"/>
              <a:t>parton</a:t>
            </a:r>
            <a:r>
              <a:rPr lang="en-GB" dirty="0"/>
              <a:t> </a:t>
            </a:r>
            <a:r>
              <a:rPr lang="en-GB" i="1" dirty="0" err="1">
                <a:solidFill>
                  <a:schemeClr val="accent1"/>
                </a:solidFill>
              </a:rPr>
              <a:t>i</a:t>
            </a:r>
            <a:r>
              <a:rPr lang="en-GB" dirty="0"/>
              <a:t> </a:t>
            </a:r>
            <a:r>
              <a:rPr lang="en-GB" dirty="0" err="1"/>
              <a:t>hadronises</a:t>
            </a:r>
            <a:r>
              <a:rPr lang="en-GB" dirty="0"/>
              <a:t> into </a:t>
            </a:r>
            <a:r>
              <a:rPr lang="en-GB" dirty="0">
                <a:solidFill>
                  <a:schemeClr val="accent1"/>
                </a:solidFill>
              </a:rPr>
              <a:t>charged</a:t>
            </a:r>
            <a:r>
              <a:rPr lang="en-GB" dirty="0"/>
              <a:t> particles (i.e. tracks)</a:t>
            </a:r>
          </a:p>
        </p:txBody>
      </p:sp>
      <p:pic>
        <p:nvPicPr>
          <p:cNvPr id="19" name="Picture 18" descr="\documentclass{article}&#10;\usepackage{amsmath}&#10;\usepackage{mathrsfs}&#10;\pagestyle{empty}&#10;\newcommand{\cJ}{\mathscr{J}}&#10;\newcommand{\one}{{(1)}}&#10;\newcommand{\nn}{\nonumber}&#10;\newcommand{\df}{\mathrm{d}}&#10;&#10;&#10;\begin{document}&#10;&#10;\begin{align}&#10;   \bar \cJ_q^\one &amp;= \cJ_q^\one  + &#10;   4C_F \int_0^1\! \df x\, \frac{1+x^2}{1-x} \ln \frac{x}{1-x} \int_0^1\! \df z_1\, T_q(z_1,\mu)&#10;   \nn \\ &amp; \quad \times&#10;   \int_0^1\! \df z_2\, T_g(z_2,\mu) [\theta(z_1 x - z_2 (1-x)) - \theta(x-\tfrac12)]&#10;\nn\end{align}&#10;&#10;&#10;\end{document}" title="IguanaTex Picture Display">
            <a:extLst>
              <a:ext uri="{FF2B5EF4-FFF2-40B4-BE49-F238E27FC236}">
                <a16:creationId xmlns:a16="http://schemas.microsoft.com/office/drawing/2014/main" id="{9B2C06FE-63B7-DA36-89DA-A4CC06F241E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438" y="4510869"/>
            <a:ext cx="3182281" cy="715209"/>
          </a:xfrm>
          <a:prstGeom prst="rect">
            <a:avLst/>
          </a:prstGeom>
        </p:spPr>
      </p:pic>
      <p:sp>
        <p:nvSpPr>
          <p:cNvPr id="21" name="Textfeld 11">
            <a:extLst>
              <a:ext uri="{FF2B5EF4-FFF2-40B4-BE49-F238E27FC236}">
                <a16:creationId xmlns:a16="http://schemas.microsoft.com/office/drawing/2014/main" id="{9E5BBB77-950E-E848-B7D0-B153027FA280}"/>
              </a:ext>
            </a:extLst>
          </p:cNvPr>
          <p:cNvSpPr txBox="1"/>
          <p:nvPr/>
        </p:nvSpPr>
        <p:spPr>
          <a:xfrm>
            <a:off x="437735" y="2342984"/>
            <a:ext cx="3410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[Chang et al., ‘13]</a:t>
            </a:r>
            <a:endParaRPr lang="en-AT" sz="1200" dirty="0" err="1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2D8500-26B8-EBA5-AA4D-BD58BF2D4D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8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26734-6392-D233-32DA-5F4B38E36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C4AF4-160E-0382-AE7D-F3F70C95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Pouring concrete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1B393-EDF9-44C4-A760-443F96C6ED3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 noProof="0"/>
              <a:t>3/11/2025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9192C-5064-40DD-77D4-30CC4CDCCEF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 noProof="0" dirty="0"/>
              <a:t>High Energy Physics - Theory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CFCA3-42F2-7FA0-1957-8CD4ADC7ADA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GB" noProof="0"/>
              <a:t>Page </a:t>
            </a:r>
            <a:fld id="{05A5AE1F-4813-4D0A-B870-8FB3219A4125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D580D94E-60CF-FF3F-8C83-A1564F848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89" y="2346556"/>
            <a:ext cx="6137673" cy="3835177"/>
          </a:xfrm>
        </p:spPr>
        <p:txBody>
          <a:bodyPr>
            <a:normAutofit/>
          </a:bodyPr>
          <a:lstStyle/>
          <a:p>
            <a:r>
              <a:rPr lang="en-GB" dirty="0"/>
              <a:t>Look for IR physics in the high energy processes:</a:t>
            </a:r>
            <a:br>
              <a:rPr lang="en-GB" dirty="0"/>
            </a:br>
            <a:r>
              <a:rPr lang="en-GB" sz="1600" dirty="0"/>
              <a:t>Underlying event, hadrons from IS photons, jet substructure</a:t>
            </a:r>
            <a:br>
              <a:rPr lang="en-GB" dirty="0"/>
            </a:br>
            <a:endParaRPr lang="en-GB" dirty="0"/>
          </a:p>
          <a:p>
            <a:r>
              <a:rPr lang="en-GB" dirty="0"/>
              <a:t>Improve MC event generators</a:t>
            </a:r>
            <a:br>
              <a:rPr lang="en-GB" dirty="0"/>
            </a:br>
            <a:r>
              <a:rPr lang="en-GB" sz="1400" dirty="0" err="1"/>
              <a:t>subleading</a:t>
            </a:r>
            <a:r>
              <a:rPr lang="en-GB" sz="1400" dirty="0"/>
              <a:t> colour, logarithmic accuracy,…</a:t>
            </a:r>
          </a:p>
          <a:p>
            <a:endParaRPr lang="en-GB" dirty="0"/>
          </a:p>
          <a:p>
            <a:r>
              <a:rPr lang="en-GB" dirty="0"/>
              <a:t>Top &amp; </a:t>
            </a:r>
            <a:r>
              <a:rPr lang="en-GB" dirty="0" err="1"/>
              <a:t>toponium</a:t>
            </a:r>
            <a:r>
              <a:rPr lang="en-GB" dirty="0"/>
              <a:t> physics</a:t>
            </a:r>
            <a:br>
              <a:rPr lang="en-GB" dirty="0"/>
            </a:br>
            <a:r>
              <a:rPr lang="en-GB" sz="1400" dirty="0"/>
              <a:t>Spin entanglement, unstable particle effects, </a:t>
            </a:r>
            <a:r>
              <a:rPr lang="en-GB" sz="1400" dirty="0" err="1"/>
              <a:t>ttH</a:t>
            </a:r>
            <a:r>
              <a:rPr lang="en-GB" sz="1400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B05421B4-F932-B9B2-B275-2EF3D389E437}"/>
              </a:ext>
            </a:extLst>
          </p:cNvPr>
          <p:cNvSpPr txBox="1">
            <a:spLocks/>
          </p:cNvSpPr>
          <p:nvPr/>
        </p:nvSpPr>
        <p:spPr>
          <a:xfrm>
            <a:off x="369689" y="5343538"/>
            <a:ext cx="6137673" cy="5095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Source Sans Pro Light" panose="020B0403030403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Source Sans Pro Light" panose="020B040303040302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ource Sans Pro Light" panose="020B0403030403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BDDFF"/>
              </a:buClr>
            </a:pPr>
            <a:r>
              <a:rPr lang="en-GB" dirty="0">
                <a:solidFill>
                  <a:schemeClr val="tx1">
                    <a:alpha val="40000"/>
                  </a:schemeClr>
                </a:solidFill>
              </a:rPr>
              <a:t>EW 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5249-C85D-2083-47C2-B98257CDF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345" y="2505074"/>
            <a:ext cx="1986744" cy="1481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E790B9-B73C-4E8C-CDDF-AC8AA74D4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13" y="4226982"/>
            <a:ext cx="1698475" cy="1665530"/>
          </a:xfrm>
          <a:prstGeom prst="rect">
            <a:avLst/>
          </a:prstGeom>
        </p:spPr>
      </p:pic>
      <p:sp>
        <p:nvSpPr>
          <p:cNvPr id="13" name="Textfeld 11">
            <a:extLst>
              <a:ext uri="{FF2B5EF4-FFF2-40B4-BE49-F238E27FC236}">
                <a16:creationId xmlns:a16="http://schemas.microsoft.com/office/drawing/2014/main" id="{E7BE28A0-C955-B89F-D7B0-5ED7A92B4485}"/>
              </a:ext>
            </a:extLst>
          </p:cNvPr>
          <p:cNvSpPr txBox="1"/>
          <p:nvPr/>
        </p:nvSpPr>
        <p:spPr>
          <a:xfrm>
            <a:off x="6250783" y="3865249"/>
            <a:ext cx="1934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[Stolen from B. </a:t>
            </a:r>
            <a:r>
              <a:rPr lang="en-GB" sz="1200" dirty="0" err="1">
                <a:solidFill>
                  <a:schemeClr val="accent1"/>
                </a:solidFill>
              </a:rPr>
              <a:t>Mecaj</a:t>
            </a:r>
            <a:r>
              <a:rPr lang="en-GB" sz="1200" dirty="0">
                <a:solidFill>
                  <a:schemeClr val="accent1"/>
                </a:solidFill>
              </a:rPr>
              <a:t>]</a:t>
            </a:r>
            <a:endParaRPr lang="en-AT" sz="1200" dirty="0" err="1">
              <a:solidFill>
                <a:schemeClr val="accent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F67967-4713-B81D-F614-76D6971B83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27" y="400445"/>
            <a:ext cx="1779972" cy="3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188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LANGUAGE" val="English UK"/>
  <p:tag name="LANG_DEF" val="2057"/>
  <p:tag name="LANG_NAME" val="English UK"/>
  <p:tag name="MASTCOUNT" val="1"/>
  <p:tag name="DES1LAYOUTCOUNT" val="18"/>
  <p:tag name="LINGO_COUNT" val="3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60.4424"/>
  <p:tag name="OUTPUTTYPE" val="PNG"/>
  <p:tag name="IGUANATEXVERSION" val="161"/>
  <p:tag name="LATEXADDIN" val="\documentclass{article}&#10;\usepackage{amsmath}&#10;\pagestyle{empty}&#10;\begin{document}&#10;\begin{equation}&#10;T_i(z,\mu):\nonumber&#10;\end{equation}&#10;\end{document}"/>
  <p:tag name="IGUANATEXSIZE" val="20"/>
  <p:tag name="IGUANATEXCURSOR" val="108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69.6663"/>
  <p:tag name="ORIGINALWIDTH" val="3171.354"/>
  <p:tag name="OUTPUTTYPE" val="PNG"/>
  <p:tag name="IGUANATEXVERSION" val="161"/>
  <p:tag name="LATEXADDIN" val="\documentclass{article}&#10;\usepackage{amsmath}&#10;\usepackage{mathrsfs}&#10;\pagestyle{empty}&#10;\newcommand{\cJ}{\mathscr{J}}&#10;\newcommand{\one}{{(1)}}&#10;\newcommand{\nn}{\nonumber}&#10;\newcommand{\df}{\mathrm{d}}&#10;&#10;&#10;\begin{document}&#10;&#10;\begin{align}&#10;   \bar \cJ_q^\one &amp;= \cJ_q^\one  + &#10;   4C_F \int_0^1\! \df x\, \frac{1+x^2}{1-x} \ln \frac{x}{1-x} \int_0^1\! \df z_1\, T_q(z_1,\mu)&#10;   \nn \\ &amp; \quad \times&#10;   \int_0^1\! \df z_2\, T_g(z_2,\mu) [\theta(z_1 x - z_2 (1-x)) - \theta(x-\tfrac12)]&#10;\nn\end{align}&#10;&#10;&#10;\end{document}"/>
  <p:tag name="IGUANATEXSIZE" val="20"/>
  <p:tag name="IGUANATEXCURSOR" val="47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571.4286"/>
  <p:tag name="OUTPUTTYPE" val="PNG"/>
  <p:tag name="IGUANATEXVERSION" val="161"/>
  <p:tag name="LATEXADDIN" val="\documentclass{article}&#10;\usepackage{amsmath}&#10;\usepackage{mathrsfs}&#10;\pagestyle{empty}&#10;\newcommand{\cJ}{\mathscr{J}}&#10;\newcommand{\one}{{(1)}}&#10;\newcommand{\nn}{\nonumber}&#10;\newcommand{\df}{\mathrm{d}}&#10;&#10;&#10;\begin{document}&#10;&#10;\begin{align}&#10;   l_L = \begin{pmatrix}&#10;\nu_e \\ e^-&#10;\end{pmatrix}&#10;\nn\end{align}&#10;&#10;&#10;\end{document}"/>
  <p:tag name="IGUANATEXSIZE" val="20"/>
  <p:tag name="IGUANATEXCURSOR" val="268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Universität Wien Lehre_Forschung_EN_SourceSansPro">
  <a:themeElements>
    <a:clrScheme name="Universität Wien">
      <a:dk1>
        <a:sysClr val="windowText" lastClr="000000"/>
      </a:dk1>
      <a:lt1>
        <a:sysClr val="window" lastClr="FFFFFF"/>
      </a:lt1>
      <a:dk2>
        <a:srgbClr val="666666"/>
      </a:dk2>
      <a:lt2>
        <a:srgbClr val="E0E0E0"/>
      </a:lt2>
      <a:accent1>
        <a:srgbClr val="0063A6"/>
      </a:accent1>
      <a:accent2>
        <a:srgbClr val="A71C49"/>
      </a:accent2>
      <a:accent3>
        <a:srgbClr val="DD4814"/>
      </a:accent3>
      <a:accent4>
        <a:srgbClr val="F6A800"/>
      </a:accent4>
      <a:accent5>
        <a:srgbClr val="94C154"/>
      </a:accent5>
      <a:accent6>
        <a:srgbClr val="11897A"/>
      </a:accent6>
      <a:hlink>
        <a:srgbClr val="0063A6"/>
      </a:hlink>
      <a:folHlink>
        <a:srgbClr val="0063A6"/>
      </a:folHlink>
    </a:clrScheme>
    <a:fontScheme name="Universität Wien Klassisch">
      <a:majorFont>
        <a:latin typeface="Source Sans Pro Semibold"/>
        <a:ea typeface=""/>
        <a:cs typeface=""/>
      </a:majorFont>
      <a:minorFont>
        <a:latin typeface="Source Sans Pro Light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ample_teaching_research_SourceSansPro.potx" id="{95691EFD-A844-47B5-87C2-08AEF6F2A9E5}" vid="{42C16840-E411-4C0E-A1A9-7AB04BF0E16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 Wien Promotion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 Wien Promotion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Sample_teaching_research_SourceSansPro</Template>
  <TotalTime>1627</TotalTime>
  <Words>636</Words>
  <Application>Microsoft Office PowerPoint</Application>
  <PresentationFormat>On-screen Show (4:3)</PresentationFormat>
  <Paragraphs>143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Source Sans Pro Light</vt:lpstr>
      <vt:lpstr>Source Sans Pro Semibold</vt:lpstr>
      <vt:lpstr>Comic Sans MS</vt:lpstr>
      <vt:lpstr>Wingdings</vt:lpstr>
      <vt:lpstr>Universität Wien Lehre_Forschung_EN_SourceSansPro</vt:lpstr>
      <vt:lpstr>High Energy Physics - Theory</vt:lpstr>
      <vt:lpstr>First things first</vt:lpstr>
      <vt:lpstr>Symbolic summary</vt:lpstr>
      <vt:lpstr>Symbolic summary</vt:lpstr>
      <vt:lpstr>Analogy of the day: Digging holes</vt:lpstr>
      <vt:lpstr>Digging theory holes</vt:lpstr>
      <vt:lpstr>The dirt</vt:lpstr>
      <vt:lpstr>An example</vt:lpstr>
      <vt:lpstr>Pouring concrete</vt:lpstr>
      <vt:lpstr>Pouring concrete</vt:lpstr>
      <vt:lpstr>What happens when you dig too deep?</vt:lpstr>
      <vt:lpstr>Learn from disasters</vt:lpstr>
      <vt:lpstr>Learn from disasters</vt:lpstr>
      <vt:lpstr>Electroweak physics</vt:lpstr>
      <vt:lpstr>Machine learning and computing</vt:lpstr>
      <vt:lpstr>Summary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Rudi Rahn</dc:creator>
  <cp:lastModifiedBy>Rudi Rahn</cp:lastModifiedBy>
  <cp:revision>24</cp:revision>
  <dcterms:created xsi:type="dcterms:W3CDTF">2024-11-21T10:45:53Z</dcterms:created>
  <dcterms:modified xsi:type="dcterms:W3CDTF">2025-11-02T20:26:21Z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0x010100E8CA3E3F14FFFC4D9BBC83BF90608206</vt:lpwstr>
  </property>
  <property fmtid="{D5CDD505-2E9C-101B-9397-08002B2CF9AE}" pid="3" name="_dlc_DocIdItemGuid">
    <vt:lpwstr>df663fa4-a29e-4cdb-8b23-3315c7a854a3</vt:lpwstr>
  </property>
</Properties>
</file>