
<file path=[Content_Types].xml><?xml version="1.0" encoding="utf-8"?>
<Types xmlns="http://schemas.openxmlformats.org/package/2006/content-types">
  <Default Extension="emf" ContentType="image/x-emf"/>
  <Default Extension="gif" ContentType="image/gif"/>
  <Default Extension="jpeg" ContentType="image/jpeg"/>
  <Default Extension="jpg" ContentType="image/jpeg"/>
  <Default Extension="png" ContentType="image/png"/>
  <Default Extension="rels" ContentType="application/vnd.openxmlformats-package.relationships+xml"/>
  <Default Extension="svg" ContentType="image/svg+xml"/>
  <Default Extension="tiff" ContentType="image/tiff"/>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 id="2147483684" r:id="rId2"/>
  </p:sldMasterIdLst>
  <p:notesMasterIdLst>
    <p:notesMasterId r:id="rId57"/>
  </p:notesMasterIdLst>
  <p:handoutMasterIdLst>
    <p:handoutMasterId r:id="rId58"/>
  </p:handoutMasterIdLst>
  <p:sldIdLst>
    <p:sldId id="2924" r:id="rId3"/>
    <p:sldId id="21628" r:id="rId4"/>
    <p:sldId id="5139" r:id="rId5"/>
    <p:sldId id="5195" r:id="rId6"/>
    <p:sldId id="4346" r:id="rId7"/>
    <p:sldId id="4358" r:id="rId8"/>
    <p:sldId id="5209" r:id="rId9"/>
    <p:sldId id="5210" r:id="rId10"/>
    <p:sldId id="5215" r:id="rId11"/>
    <p:sldId id="21631" r:id="rId12"/>
    <p:sldId id="21645" r:id="rId13"/>
    <p:sldId id="21687" r:id="rId14"/>
    <p:sldId id="21673" r:id="rId15"/>
    <p:sldId id="21559" r:id="rId16"/>
    <p:sldId id="21570" r:id="rId17"/>
    <p:sldId id="21634" r:id="rId18"/>
    <p:sldId id="21647" r:id="rId19"/>
    <p:sldId id="21651" r:id="rId20"/>
    <p:sldId id="21686" r:id="rId21"/>
    <p:sldId id="21652" r:id="rId22"/>
    <p:sldId id="21635" r:id="rId23"/>
    <p:sldId id="21649" r:id="rId24"/>
    <p:sldId id="21654" r:id="rId25"/>
    <p:sldId id="21655" r:id="rId26"/>
    <p:sldId id="21656" r:id="rId27"/>
    <p:sldId id="21650" r:id="rId28"/>
    <p:sldId id="21636" r:id="rId29"/>
    <p:sldId id="21599" r:id="rId30"/>
    <p:sldId id="21601" r:id="rId31"/>
    <p:sldId id="21637" r:id="rId32"/>
    <p:sldId id="21657" r:id="rId33"/>
    <p:sldId id="21688" r:id="rId34"/>
    <p:sldId id="21638" r:id="rId35"/>
    <p:sldId id="21658" r:id="rId36"/>
    <p:sldId id="21662" r:id="rId37"/>
    <p:sldId id="21663" r:id="rId38"/>
    <p:sldId id="21639" r:id="rId39"/>
    <p:sldId id="21689" r:id="rId40"/>
    <p:sldId id="21666" r:id="rId41"/>
    <p:sldId id="21664" r:id="rId42"/>
    <p:sldId id="21675" r:id="rId43"/>
    <p:sldId id="21630" r:id="rId44"/>
    <p:sldId id="21678" r:id="rId45"/>
    <p:sldId id="21679" r:id="rId46"/>
    <p:sldId id="21680" r:id="rId47"/>
    <p:sldId id="21681" r:id="rId48"/>
    <p:sldId id="21682" r:id="rId49"/>
    <p:sldId id="21683" r:id="rId50"/>
    <p:sldId id="21684" r:id="rId51"/>
    <p:sldId id="21685" r:id="rId52"/>
    <p:sldId id="21646" r:id="rId53"/>
    <p:sldId id="21653" r:id="rId54"/>
    <p:sldId id="5181" r:id="rId55"/>
    <p:sldId id="21677" r:id="rId5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na Godinho" initials="AG" lastIdx="12"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CCC00"/>
    <a:srgbClr val="003399"/>
    <a:srgbClr val="2F2F2F"/>
    <a:srgbClr val="303030"/>
    <a:srgbClr val="FF9933"/>
    <a:srgbClr val="9C95D1"/>
    <a:srgbClr val="6666FF"/>
    <a:srgbClr val="6FCAD9"/>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8EC20E35-A176-4012-BC5E-935CFFF8708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ED083AE6-46FA-4A59-8FB0-9F97EB10719F}" styleName="Light Style 3 - Accent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17292A2E-F333-43FB-9621-5CBBE7FDCDCB}" styleName="Light Style 2 - Accent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9352" autoAdjust="0"/>
    <p:restoredTop sz="80289" autoAdjust="0"/>
  </p:normalViewPr>
  <p:slideViewPr>
    <p:cSldViewPr snapToGrid="0" snapToObjects="1">
      <p:cViewPr varScale="1">
        <p:scale>
          <a:sx n="89" d="100"/>
          <a:sy n="89" d="100"/>
        </p:scale>
        <p:origin x="1158" y="78"/>
      </p:cViewPr>
      <p:guideLst/>
    </p:cSldViewPr>
  </p:slideViewPr>
  <p:outlineViewPr>
    <p:cViewPr>
      <p:scale>
        <a:sx n="33" d="100"/>
        <a:sy n="33" d="100"/>
      </p:scale>
      <p:origin x="0" y="-6570"/>
    </p:cViewPr>
  </p:outlineViewPr>
  <p:notesTextViewPr>
    <p:cViewPr>
      <p:scale>
        <a:sx n="150" d="100"/>
        <a:sy n="150" d="100"/>
      </p:scale>
      <p:origin x="0" y="0"/>
    </p:cViewPr>
  </p:notesTextViewPr>
  <p:sorterViewPr>
    <p:cViewPr>
      <p:scale>
        <a:sx n="66" d="100"/>
        <a:sy n="66" d="100"/>
      </p:scale>
      <p:origin x="0" y="0"/>
    </p:cViewPr>
  </p:sorterViewPr>
  <p:notesViewPr>
    <p:cSldViewPr snapToGrid="0" snapToObjects="1" showGuides="1">
      <p:cViewPr varScale="1">
        <p:scale>
          <a:sx n="70" d="100"/>
          <a:sy n="70" d="100"/>
        </p:scale>
        <p:origin x="2438" y="43"/>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slide" Target="slides/slide48.xml"/><Relationship Id="rId55" Type="http://schemas.openxmlformats.org/officeDocument/2006/relationships/slide" Target="slides/slide53.xml"/><Relationship Id="rId63" Type="http://schemas.openxmlformats.org/officeDocument/2006/relationships/tableStyles" Target="tableStyles.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slide" Target="slides/slide51.xml"/><Relationship Id="rId58" Type="http://schemas.openxmlformats.org/officeDocument/2006/relationships/handoutMaster" Target="handoutMasters/handoutMaster1.xml"/><Relationship Id="rId5" Type="http://schemas.openxmlformats.org/officeDocument/2006/relationships/slide" Target="slides/slide3.xml"/><Relationship Id="rId61" Type="http://schemas.openxmlformats.org/officeDocument/2006/relationships/viewProps" Target="viewProps.xml"/><Relationship Id="rId19" Type="http://schemas.openxmlformats.org/officeDocument/2006/relationships/slide" Target="slides/slide1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slide" Target="slides/slide54.xml"/><Relationship Id="rId8" Type="http://schemas.openxmlformats.org/officeDocument/2006/relationships/slide" Target="slides/slide6.xml"/><Relationship Id="rId51" Type="http://schemas.openxmlformats.org/officeDocument/2006/relationships/slide" Target="slides/slide49.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commentAuthors" Target="commentAuthors.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slide" Target="slides/slide52.xml"/><Relationship Id="rId62"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notesMaster" Target="notesMasters/notesMaster1.xml"/><Relationship Id="rId10" Type="http://schemas.openxmlformats.org/officeDocument/2006/relationships/slide" Target="slides/slide8.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64CB0CAB-A528-CD45-8F12-922B94DEC186}"/>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D47AD8C8-453F-104C-B81F-526301CF4027}"/>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CBB72EAA-2733-D14F-950A-8F4240385864}" type="datetimeFigureOut">
              <a:rPr lang="en-US" smtClean="0"/>
              <a:t>11/3/2025</a:t>
            </a:fld>
            <a:endParaRPr lang="en-US"/>
          </a:p>
        </p:txBody>
      </p:sp>
      <p:sp>
        <p:nvSpPr>
          <p:cNvPr id="4" name="Footer Placeholder 3">
            <a:extLst>
              <a:ext uri="{FF2B5EF4-FFF2-40B4-BE49-F238E27FC236}">
                <a16:creationId xmlns:a16="http://schemas.microsoft.com/office/drawing/2014/main" id="{24EBBD38-63DF-604F-9396-6BB85612513B}"/>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55D48731-E0D0-B242-9967-4E9E135D8D32}"/>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C59750F-00B8-E148-9878-D197EE9CB895}" type="slidenum">
              <a:rPr lang="en-US" smtClean="0"/>
              <a:t>‹#›</a:t>
            </a:fld>
            <a:endParaRPr lang="en-US"/>
          </a:p>
        </p:txBody>
      </p:sp>
    </p:spTree>
    <p:extLst>
      <p:ext uri="{BB962C8B-B14F-4D97-AF65-F5344CB8AC3E}">
        <p14:creationId xmlns:p14="http://schemas.microsoft.com/office/powerpoint/2010/main" val="245130047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4DD062E-52F7-A14D-A443-1F3854784447}" type="datetimeFigureOut">
              <a:rPr lang="en-US" smtClean="0"/>
              <a:t>11/3/2025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CB0EE9E-52B8-AA4F-8DD5-ED0FB4E5CBCC}" type="slidenum">
              <a:rPr lang="en-US" smtClean="0"/>
              <a:t>‹#›</a:t>
            </a:fld>
            <a:endParaRPr lang="en-US"/>
          </a:p>
        </p:txBody>
      </p:sp>
    </p:spTree>
    <p:extLst>
      <p:ext uri="{BB962C8B-B14F-4D97-AF65-F5344CB8AC3E}">
        <p14:creationId xmlns:p14="http://schemas.microsoft.com/office/powerpoint/2010/main" val="186429463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4</a:t>
            </a:fld>
            <a:endParaRPr lang="en-US"/>
          </a:p>
        </p:txBody>
      </p:sp>
    </p:spTree>
    <p:extLst>
      <p:ext uri="{BB962C8B-B14F-4D97-AF65-F5344CB8AC3E}">
        <p14:creationId xmlns:p14="http://schemas.microsoft.com/office/powerpoint/2010/main" val="105249574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Pre-TDR funding is the only case where this has been done.</a:t>
            </a:r>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21</a:t>
            </a:fld>
            <a:endParaRPr lang="en-US"/>
          </a:p>
        </p:txBody>
      </p:sp>
    </p:spTree>
    <p:extLst>
      <p:ext uri="{BB962C8B-B14F-4D97-AF65-F5344CB8AC3E}">
        <p14:creationId xmlns:p14="http://schemas.microsoft.com/office/powerpoint/2010/main" val="42295027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dirty="0"/>
              <a:t>The cost estimate went from 14 976 MCHF to 15 282 MCHF  and the uncertainty estimate decreased from 121% to 117%.</a:t>
            </a:r>
          </a:p>
          <a:p>
            <a:r>
              <a:rPr lang="en-US" dirty="0"/>
              <a:t>Territorial implementation ongoing with very good collaboration with the host states.</a:t>
            </a:r>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22</a:t>
            </a:fld>
            <a:endParaRPr lang="en-US"/>
          </a:p>
        </p:txBody>
      </p:sp>
    </p:spTree>
    <p:extLst>
      <p:ext uri="{BB962C8B-B14F-4D97-AF65-F5344CB8AC3E}">
        <p14:creationId xmlns:p14="http://schemas.microsoft.com/office/powerpoint/2010/main" val="99761031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22F0211-4B45-E1EF-7B9B-95489C3CB911}"/>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3F55A6AC-6AA1-236C-91C2-61169E47D2A5}"/>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DB1C0862-271D-B76A-5BE1-2B48E8983B3C}"/>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b="0" i="0" kern="1200" dirty="0">
                <a:solidFill>
                  <a:schemeClr val="tx1"/>
                </a:solidFill>
                <a:effectLst/>
                <a:latin typeface="+mn-lt"/>
                <a:ea typeface="+mn-ea"/>
                <a:cs typeface="+mn-cs"/>
              </a:rPr>
              <a:t>Rare-earth barium copper oxide</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0" i="0" kern="1200" dirty="0">
                <a:solidFill>
                  <a:schemeClr val="tx1"/>
                </a:solidFill>
                <a:effectLst/>
                <a:latin typeface="+mn-lt"/>
                <a:ea typeface="+mn-ea"/>
                <a:cs typeface="+mn-cs"/>
              </a:rPr>
              <a:t>IBS: Iron-based Superconductor</a:t>
            </a:r>
          </a:p>
          <a:p>
            <a:endParaRPr lang="en-GB" dirty="0"/>
          </a:p>
        </p:txBody>
      </p:sp>
      <p:sp>
        <p:nvSpPr>
          <p:cNvPr id="4" name="Slide Number Placeholder 3">
            <a:extLst>
              <a:ext uri="{FF2B5EF4-FFF2-40B4-BE49-F238E27FC236}">
                <a16:creationId xmlns:a16="http://schemas.microsoft.com/office/drawing/2014/main" id="{D71DB225-9FC6-1802-4991-86BA894577BD}"/>
              </a:ext>
            </a:extLst>
          </p:cNvPr>
          <p:cNvSpPr>
            <a:spLocks noGrp="1"/>
          </p:cNvSpPr>
          <p:nvPr>
            <p:ph type="sldNum" sz="quarter" idx="5"/>
          </p:nvPr>
        </p:nvSpPr>
        <p:spPr/>
        <p:txBody>
          <a:bodyPr/>
          <a:lstStyle/>
          <a:p>
            <a:pPr marL="0" marR="0" lvl="0" indent="0" algn="r" defTabSz="685727" rtl="0" eaLnBrk="1" fontAlgn="auto" latinLnBrk="0" hangingPunct="1">
              <a:lnSpc>
                <a:spcPct val="100000"/>
              </a:lnSpc>
              <a:spcBef>
                <a:spcPts val="0"/>
              </a:spcBef>
              <a:spcAft>
                <a:spcPts val="0"/>
              </a:spcAft>
              <a:buClrTx/>
              <a:buSzTx/>
              <a:buFontTx/>
              <a:buNone/>
              <a:tabLst/>
              <a:defRPr/>
            </a:pPr>
            <a:fld id="{F502365D-B78D-4CFD-BDF4-443389389036}"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685727" rtl="0" eaLnBrk="1" fontAlgn="auto" latinLnBrk="0" hangingPunct="1">
                <a:lnSpc>
                  <a:spcPct val="100000"/>
                </a:lnSpc>
                <a:spcBef>
                  <a:spcPts val="0"/>
                </a:spcBef>
                <a:spcAft>
                  <a:spcPts val="0"/>
                </a:spcAft>
                <a:buClrTx/>
                <a:buSzTx/>
                <a:buFontTx/>
                <a:buNone/>
                <a:tabLst/>
                <a:defRPr/>
              </a:pPr>
              <a:t>24</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7279528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Beam dump lines and transfer lines are the additional CE + surface buildings for assembly of major detectors (2 assumed) for which space reservation has been made.</a:t>
            </a:r>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26</a:t>
            </a:fld>
            <a:endParaRPr lang="en-US"/>
          </a:p>
        </p:txBody>
      </p:sp>
    </p:spTree>
    <p:extLst>
      <p:ext uri="{BB962C8B-B14F-4D97-AF65-F5344CB8AC3E}">
        <p14:creationId xmlns:p14="http://schemas.microsoft.com/office/powerpoint/2010/main" val="429346065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 financial considerations here</a:t>
            </a:r>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27</a:t>
            </a:fld>
            <a:endParaRPr lang="en-US"/>
          </a:p>
        </p:txBody>
      </p:sp>
    </p:spTree>
    <p:extLst>
      <p:ext uri="{BB962C8B-B14F-4D97-AF65-F5344CB8AC3E}">
        <p14:creationId xmlns:p14="http://schemas.microsoft.com/office/powerpoint/2010/main" val="163156060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total of material and personnel (185+150 MCHF at 0.2 MCHF/</a:t>
            </a:r>
            <a:r>
              <a:rPr lang="en-US" dirty="0" err="1"/>
              <a:t>FTEy</a:t>
            </a:r>
            <a:r>
              <a:rPr lang="en-US" dirty="0"/>
              <a:t>) represent ~6% of the overall cost (excluding civil engineering)</a:t>
            </a:r>
          </a:p>
          <a:p>
            <a:r>
              <a:rPr lang="en-GB" b="0" dirty="0">
                <a:solidFill>
                  <a:schemeClr val="tx1"/>
                </a:solidFill>
              </a:rPr>
              <a:t>RF modulators for tunnel installation are different from those for XFEL</a:t>
            </a:r>
          </a:p>
          <a:p>
            <a:r>
              <a:rPr lang="en-GB" b="0" dirty="0">
                <a:solidFill>
                  <a:schemeClr val="tx1"/>
                </a:solidFill>
              </a:rPr>
              <a:t>Excluding ATF2 upgrade?</a:t>
            </a:r>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30</a:t>
            </a:fld>
            <a:endParaRPr lang="en-US"/>
          </a:p>
        </p:txBody>
      </p:sp>
    </p:spTree>
    <p:extLst>
      <p:ext uri="{BB962C8B-B14F-4D97-AF65-F5344CB8AC3E}">
        <p14:creationId xmlns:p14="http://schemas.microsoft.com/office/powerpoint/2010/main" val="425085699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CE cost uncertainty possibly followed by tech infrastructure given the change in tunnel diameter.</a:t>
            </a:r>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31</a:t>
            </a:fld>
            <a:endParaRPr lang="en-US"/>
          </a:p>
        </p:txBody>
      </p:sp>
    </p:spTree>
    <p:extLst>
      <p:ext uri="{BB962C8B-B14F-4D97-AF65-F5344CB8AC3E}">
        <p14:creationId xmlns:p14="http://schemas.microsoft.com/office/powerpoint/2010/main" val="98106395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0" dirty="0"/>
              <a:t>A rather detailed cost estimate was prepared in 2018 and benchmarked against comparable accelerator projects. This estimate has not yet been reviewed and has been extrapolated to 2024 values considering the European Union (EU) domestic Producer Price Index (PPI) and the EUR/CHF exchange rate evolution. </a:t>
            </a:r>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35</a:t>
            </a:fld>
            <a:endParaRPr lang="en-US"/>
          </a:p>
        </p:txBody>
      </p:sp>
    </p:spTree>
    <p:extLst>
      <p:ext uri="{BB962C8B-B14F-4D97-AF65-F5344CB8AC3E}">
        <p14:creationId xmlns:p14="http://schemas.microsoft.com/office/powerpoint/2010/main" val="351055698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3 orders of magnitude higher than presently achieved</a:t>
            </a:r>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36</a:t>
            </a:fld>
            <a:endParaRPr lang="en-US"/>
          </a:p>
        </p:txBody>
      </p:sp>
    </p:spTree>
    <p:extLst>
      <p:ext uri="{BB962C8B-B14F-4D97-AF65-F5344CB8AC3E}">
        <p14:creationId xmlns:p14="http://schemas.microsoft.com/office/powerpoint/2010/main" val="99916708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0" dirty="0"/>
              <a:t>Arising from collisions with the high-brightness, high-rigidity LHC beam,</a:t>
            </a:r>
          </a:p>
          <a:p>
            <a:r>
              <a:rPr lang="en-GB" b="0" dirty="0"/>
              <a:t>2024 data: </a:t>
            </a:r>
            <a:r>
              <a:rPr lang="en-GB" b="0" dirty="0">
                <a:solidFill>
                  <a:srgbClr val="003399"/>
                </a:solidFill>
              </a:rPr>
              <a:t>updated considering main economic indicators</a:t>
            </a:r>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37</a:t>
            </a:fld>
            <a:endParaRPr lang="en-US"/>
          </a:p>
        </p:txBody>
      </p:sp>
    </p:spTree>
    <p:extLst>
      <p:ext uri="{BB962C8B-B14F-4D97-AF65-F5344CB8AC3E}">
        <p14:creationId xmlns:p14="http://schemas.microsoft.com/office/powerpoint/2010/main" val="17741092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FCC-ee energy flexibility is reduced after the upgrade for operation at the highest energy</a:t>
            </a:r>
          </a:p>
          <a:p>
            <a:r>
              <a:rPr lang="en-GB" dirty="0"/>
              <a:t>and operation at lower energy will be possible, albeit at lower luminosity.</a:t>
            </a:r>
          </a:p>
          <a:p>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6</a:t>
            </a:fld>
            <a:endParaRPr lang="en-US"/>
          </a:p>
        </p:txBody>
      </p:sp>
    </p:spTree>
    <p:extLst>
      <p:ext uri="{BB962C8B-B14F-4D97-AF65-F5344CB8AC3E}">
        <p14:creationId xmlns:p14="http://schemas.microsoft.com/office/powerpoint/2010/main" val="282548807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Parton </a:t>
            </a:r>
            <a:r>
              <a:rPr lang="en-US" dirty="0" err="1"/>
              <a:t>centre</a:t>
            </a:r>
            <a:r>
              <a:rPr lang="en-US" dirty="0"/>
              <a:t> of momentum</a:t>
            </a:r>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38</a:t>
            </a:fld>
            <a:endParaRPr lang="en-US"/>
          </a:p>
        </p:txBody>
      </p:sp>
    </p:spTree>
    <p:extLst>
      <p:ext uri="{BB962C8B-B14F-4D97-AF65-F5344CB8AC3E}">
        <p14:creationId xmlns:p14="http://schemas.microsoft.com/office/powerpoint/2010/main" val="78406808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From Interim report: https://arxiv.org/abs/2407.12450</a:t>
            </a:r>
          </a:p>
          <a:p>
            <a:endParaRPr lang="en-GB" dirty="0"/>
          </a:p>
        </p:txBody>
      </p:sp>
      <p:sp>
        <p:nvSpPr>
          <p:cNvPr id="4" name="Slide Number Placeholder 3"/>
          <p:cNvSpPr>
            <a:spLocks noGrp="1"/>
          </p:cNvSpPr>
          <p:nvPr>
            <p:ph type="sldNum" sz="quarter" idx="5"/>
          </p:nvPr>
        </p:nvSpPr>
        <p:spPr/>
        <p:txBody>
          <a:bodyPr/>
          <a:lstStyle/>
          <a:p>
            <a:fld id="{CF486CE9-1877-45A3-9ABE-42D28D769CEF}" type="slidenum">
              <a:rPr lang="en-GB" smtClean="0"/>
              <a:t>39</a:t>
            </a:fld>
            <a:endParaRPr lang="en-GB"/>
          </a:p>
        </p:txBody>
      </p:sp>
    </p:spTree>
    <p:extLst>
      <p:ext uri="{BB962C8B-B14F-4D97-AF65-F5344CB8AC3E}">
        <p14:creationId xmlns:p14="http://schemas.microsoft.com/office/powerpoint/2010/main" val="312692538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457200" indent="-457200">
              <a:buFont typeface="Arial" panose="020B0604020202020204" pitchFamily="34" charset="0"/>
              <a:buChar char="•"/>
            </a:pPr>
            <a:r>
              <a:rPr lang="en-US" sz="2400" dirty="0">
                <a:ea typeface="Times New Roman" panose="02020603050405020304" pitchFamily="18" charset="0"/>
              </a:rPr>
              <a:t>For CLIC &amp; LCF, timeline depends on several dates which will be defined later:</a:t>
            </a:r>
          </a:p>
          <a:p>
            <a:pPr marL="781200" lvl="1" indent="-457200">
              <a:buFont typeface="Wingdings" pitchFamily="2" charset="2"/>
              <a:buChar char="Ø"/>
            </a:pPr>
            <a:r>
              <a:rPr lang="en-US" sz="2100" dirty="0">
                <a:ea typeface="Times New Roman" panose="02020603050405020304" pitchFamily="18" charset="0"/>
              </a:rPr>
              <a:t>T</a:t>
            </a:r>
            <a:r>
              <a:rPr lang="en-US" sz="2100" baseline="-25000" dirty="0">
                <a:ea typeface="Times New Roman" panose="02020603050405020304" pitchFamily="18" charset="0"/>
              </a:rPr>
              <a:t>0</a:t>
            </a:r>
            <a:r>
              <a:rPr lang="en-US" sz="2100" dirty="0">
                <a:ea typeface="Times New Roman" panose="02020603050405020304" pitchFamily="18" charset="0"/>
              </a:rPr>
              <a:t> is determined by a process in 2028-29 to validate the progress and promise of the project for a further development towards implementation.</a:t>
            </a:r>
          </a:p>
          <a:p>
            <a:pPr marL="781200" lvl="1" indent="-457200">
              <a:buFont typeface="Wingdings" pitchFamily="2" charset="2"/>
              <a:buChar char="Ø"/>
            </a:pPr>
            <a:r>
              <a:rPr lang="en-US" sz="2100" dirty="0">
                <a:ea typeface="Times New Roman" panose="02020603050405020304" pitchFamily="18" charset="0"/>
              </a:rPr>
              <a:t>T</a:t>
            </a:r>
            <a:r>
              <a:rPr lang="en-US" sz="2100" baseline="-25000" dirty="0">
                <a:ea typeface="Times New Roman" panose="02020603050405020304" pitchFamily="18" charset="0"/>
              </a:rPr>
              <a:t>1</a:t>
            </a:r>
            <a:r>
              <a:rPr lang="en-US" sz="2100" dirty="0">
                <a:ea typeface="Times New Roman" panose="02020603050405020304" pitchFamily="18" charset="0"/>
              </a:rPr>
              <a:t> for Preparation Phase 2 will be determined by the processes needed, by the CERN Council and with host-states, for project approval and to start construction.</a:t>
            </a:r>
            <a:endParaRPr lang="en-GB" sz="1700" dirty="0"/>
          </a:p>
          <a:p>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7</a:t>
            </a:fld>
            <a:endParaRPr lang="en-US"/>
          </a:p>
        </p:txBody>
      </p:sp>
    </p:spTree>
    <p:extLst>
      <p:ext uri="{BB962C8B-B14F-4D97-AF65-F5344CB8AC3E}">
        <p14:creationId xmlns:p14="http://schemas.microsoft.com/office/powerpoint/2010/main" val="56969193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0" i="0" u="none" strike="noStrike" kern="1200" dirty="0">
                <a:solidFill>
                  <a:schemeClr val="tx1"/>
                </a:solidFill>
                <a:effectLst/>
                <a:latin typeface="+mn-lt"/>
                <a:ea typeface="+mn-ea"/>
                <a:cs typeface="+mn-cs"/>
              </a:rPr>
              <a:t>The scope of a project is a detailed description of all the goals, objectives, tasks necessary for successful project completion.</a:t>
            </a:r>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10</a:t>
            </a:fld>
            <a:endParaRPr lang="en-US"/>
          </a:p>
        </p:txBody>
      </p:sp>
    </p:spTree>
    <p:extLst>
      <p:ext uri="{BB962C8B-B14F-4D97-AF65-F5344CB8AC3E}">
        <p14:creationId xmlns:p14="http://schemas.microsoft.com/office/powerpoint/2010/main" val="420205697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TRL provides and idea of the required R&amp;D to reach maturity. The larger the cost of the sub-systems and larger is the cost risk associated for the project</a:t>
            </a:r>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11</a:t>
            </a:fld>
            <a:endParaRPr lang="en-US"/>
          </a:p>
        </p:txBody>
      </p:sp>
    </p:spTree>
    <p:extLst>
      <p:ext uri="{BB962C8B-B14F-4D97-AF65-F5344CB8AC3E}">
        <p14:creationId xmlns:p14="http://schemas.microsoft.com/office/powerpoint/2010/main" val="6225515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15</a:t>
            </a:fld>
            <a:endParaRPr lang="en-US"/>
          </a:p>
        </p:txBody>
      </p:sp>
    </p:spTree>
    <p:extLst>
      <p:ext uri="{BB962C8B-B14F-4D97-AF65-F5344CB8AC3E}">
        <p14:creationId xmlns:p14="http://schemas.microsoft.com/office/powerpoint/2010/main" val="420946759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CTF3 has achieved 50% energy extraction form 25 A beam transported over less than 20 m while CLIC is aiming for 90% energy extraction from 100 A drive beam transported over 880 m. </a:t>
            </a:r>
          </a:p>
          <a:p>
            <a:endParaRPr lang="en-US" dirty="0"/>
          </a:p>
          <a:p>
            <a:r>
              <a:rPr lang="en-US" sz="1200" kern="1200" dirty="0">
                <a:solidFill>
                  <a:schemeClr val="tx1"/>
                </a:solidFill>
                <a:effectLst/>
                <a:latin typeface="+mn-lt"/>
                <a:ea typeface="+mn-ea"/>
                <a:cs typeface="+mn-cs"/>
              </a:rPr>
              <a:t>~ 140 us times two for the 3 TeV CLIC version, 48 us for the present 380 GeV version, 1.4 us in CTF3</a:t>
            </a:r>
          </a:p>
          <a:p>
            <a:r>
              <a:rPr lang="en-US" sz="1200" kern="1200" dirty="0">
                <a:solidFill>
                  <a:schemeClr val="tx1"/>
                </a:solidFill>
                <a:effectLst/>
                <a:latin typeface="+mn-lt"/>
                <a:ea typeface="+mn-ea"/>
                <a:cs typeface="+mn-cs"/>
              </a:rPr>
              <a:t>Chromaticity for FFS not tested at ATF2 (design even more challenging than LCF). IP feedback cannot act bunch to bunch due to small bunch spacing.</a:t>
            </a:r>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16</a:t>
            </a:fld>
            <a:endParaRPr lang="en-US"/>
          </a:p>
        </p:txBody>
      </p:sp>
    </p:spTree>
    <p:extLst>
      <p:ext uri="{BB962C8B-B14F-4D97-AF65-F5344CB8AC3E}">
        <p14:creationId xmlns:p14="http://schemas.microsoft.com/office/powerpoint/2010/main" val="11694312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E2E880C-B928-9678-1753-7CEEC5CB493A}"/>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F67D1301-05CC-FE80-24EE-86B876B429DC}"/>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01914FF1-86A7-8357-6132-5CD895F143FF}"/>
              </a:ext>
            </a:extLst>
          </p:cNvPr>
          <p:cNvSpPr>
            <a:spLocks noGrp="1"/>
          </p:cNvSpPr>
          <p:nvPr>
            <p:ph type="body" idx="1"/>
          </p:nvPr>
        </p:nvSpPr>
        <p:spPr/>
        <p:txBody>
          <a:bodyPr/>
          <a:lstStyle/>
          <a:p>
            <a:r>
              <a:rPr lang="en-US" dirty="0"/>
              <a:t>UP ultra precision</a:t>
            </a:r>
            <a:endParaRPr lang="en-GB" dirty="0"/>
          </a:p>
        </p:txBody>
      </p:sp>
      <p:sp>
        <p:nvSpPr>
          <p:cNvPr id="4" name="Slide Number Placeholder 3">
            <a:extLst>
              <a:ext uri="{FF2B5EF4-FFF2-40B4-BE49-F238E27FC236}">
                <a16:creationId xmlns:a16="http://schemas.microsoft.com/office/drawing/2014/main" id="{0D652DB2-7F5B-4D6C-EB16-9C2C4F2EA33A}"/>
              </a:ext>
            </a:extLst>
          </p:cNvPr>
          <p:cNvSpPr>
            <a:spLocks noGrp="1"/>
          </p:cNvSpPr>
          <p:nvPr>
            <p:ph type="sldNum" sz="quarter" idx="5"/>
          </p:nvPr>
        </p:nvSpPr>
        <p:spPr/>
        <p:txBody>
          <a:bodyPr/>
          <a:lstStyle/>
          <a:p>
            <a:fld id="{8CB0EE9E-52B8-AA4F-8DD5-ED0FB4E5CBCC}" type="slidenum">
              <a:rPr lang="en-US" smtClean="0"/>
              <a:t>17</a:t>
            </a:fld>
            <a:endParaRPr lang="en-US"/>
          </a:p>
        </p:txBody>
      </p:sp>
    </p:spTree>
    <p:extLst>
      <p:ext uri="{BB962C8B-B14F-4D97-AF65-F5344CB8AC3E}">
        <p14:creationId xmlns:p14="http://schemas.microsoft.com/office/powerpoint/2010/main" val="18757739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Power consumption ranging from 251 MW to 381 MW</a:t>
            </a:r>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20</a:t>
            </a:fld>
            <a:endParaRPr lang="en-US"/>
          </a:p>
        </p:txBody>
      </p:sp>
    </p:spTree>
    <p:extLst>
      <p:ext uri="{BB962C8B-B14F-4D97-AF65-F5344CB8AC3E}">
        <p14:creationId xmlns:p14="http://schemas.microsoft.com/office/powerpoint/2010/main" val="338240221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emf"/><Relationship Id="rId1" Type="http://schemas.openxmlformats.org/officeDocument/2006/relationships/slideMaster" Target="../slideMasters/slideMaster2.xml"/><Relationship Id="rId4" Type="http://schemas.microsoft.com/office/2007/relationships/hdphoto" Target="../media/hdphoto1.wdp"/></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Logo Slide">
    <p:bg>
      <p:bgPr>
        <a:solidFill>
          <a:schemeClr val="tx1"/>
        </a:solidFill>
        <a:effectLst/>
      </p:bgPr>
    </p:bg>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4836403" y="2169047"/>
            <a:ext cx="2520000" cy="2494674"/>
          </a:xfrm>
          <a:prstGeom prst="rect">
            <a:avLst/>
          </a:prstGeom>
        </p:spPr>
      </p:pic>
    </p:spTree>
    <p:extLst>
      <p:ext uri="{BB962C8B-B14F-4D97-AF65-F5344CB8AC3E}">
        <p14:creationId xmlns:p14="http://schemas.microsoft.com/office/powerpoint/2010/main" val="1295105382"/>
      </p:ext>
    </p:extLst>
  </p:cSld>
  <p:clrMapOvr>
    <a:masterClrMapping/>
  </p:clrMapOvr>
  <p:extLst>
    <p:ext uri="{DCECCB84-F9BA-43D5-87BE-67443E8EF086}">
      <p15:sldGuideLst xmlns:p15="http://schemas.microsoft.com/office/powerpoint/2012/main">
        <p15:guide id="1" orient="horz" pos="2160"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Subtitle and Comparison">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07987" y="2427287"/>
            <a:ext cx="5616575" cy="3773488"/>
          </a:xfrm>
        </p:spPr>
        <p:txBody>
          <a:bodyPr/>
          <a:lstStyle>
            <a:lvl1pPr marL="324000" indent="-324000">
              <a:buFont typeface="Arial" panose="020B0604020202020204" pitchFamily="34" charset="0"/>
              <a:buChar char="•"/>
              <a:defRPr/>
            </a:lvl1pPr>
          </a:lstStyle>
          <a:p>
            <a:pPr lvl="0"/>
            <a:r>
              <a:rPr lang="en-US"/>
              <a:t>Click to edit Master text styles</a:t>
            </a:r>
          </a:p>
          <a:p>
            <a:pPr lvl="1"/>
            <a:r>
              <a:rPr lang="en-US"/>
              <a:t>Second level</a:t>
            </a:r>
          </a:p>
          <a:p>
            <a:pPr lvl="2"/>
            <a:r>
              <a:rPr lang="en-US"/>
              <a:t>Third level</a:t>
            </a:r>
          </a:p>
          <a:p>
            <a:pPr lvl="3"/>
            <a:r>
              <a:rPr lang="en-US"/>
              <a:t>Fourth level</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427287"/>
            <a:ext cx="5611813" cy="3773488"/>
          </a:xfrm>
        </p:spPr>
        <p:txBody>
          <a:bodyPr/>
          <a:lstStyle>
            <a:lvl1pPr marL="324000" indent="-324000">
              <a:buFont typeface="Arial" panose="020B0604020202020204" pitchFamily="34" charset="0"/>
              <a:buChar char="•"/>
              <a:defRPr/>
            </a:lvl1pPr>
          </a:lstStyle>
          <a:p>
            <a:pPr lvl="0"/>
            <a:r>
              <a:rPr lang="en-US"/>
              <a:t>Click to edit Master text styles</a:t>
            </a:r>
          </a:p>
          <a:p>
            <a:pPr lvl="1"/>
            <a:r>
              <a:rPr lang="en-US"/>
              <a:t>Second level</a:t>
            </a:r>
          </a:p>
          <a:p>
            <a:pPr lvl="2"/>
            <a:r>
              <a:rPr lang="en-US"/>
              <a:t>Third level</a:t>
            </a:r>
          </a:p>
          <a:p>
            <a:pPr lvl="3"/>
            <a:r>
              <a:rPr lang="en-US"/>
              <a:t>Fourth level</a:t>
            </a:r>
          </a:p>
        </p:txBody>
      </p:sp>
      <p:sp>
        <p:nvSpPr>
          <p:cNvPr id="10" name="Date Placeholder 9">
            <a:extLst>
              <a:ext uri="{FF2B5EF4-FFF2-40B4-BE49-F238E27FC236}">
                <a16:creationId xmlns:a16="http://schemas.microsoft.com/office/drawing/2014/main" id="{0B511762-E0C9-6C4A-9015-D9D3D4FF97C2}"/>
              </a:ext>
            </a:extLst>
          </p:cNvPr>
          <p:cNvSpPr>
            <a:spLocks noGrp="1"/>
          </p:cNvSpPr>
          <p:nvPr>
            <p:ph type="dt" sz="half" idx="10"/>
          </p:nvPr>
        </p:nvSpPr>
        <p:spPr/>
        <p:txBody>
          <a:bodyPr/>
          <a:lstStyle/>
          <a:p>
            <a:r>
              <a:rPr lang="en-US"/>
              <a:t>03/11/2025</a:t>
            </a:r>
            <a:endParaRPr lang="en-US" dirty="0"/>
          </a:p>
        </p:txBody>
      </p:sp>
      <p:sp>
        <p:nvSpPr>
          <p:cNvPr id="11" name="Footer Placeholder 10">
            <a:extLst>
              <a:ext uri="{FF2B5EF4-FFF2-40B4-BE49-F238E27FC236}">
                <a16:creationId xmlns:a16="http://schemas.microsoft.com/office/drawing/2014/main" id="{E2689900-D127-9840-8E06-B694B9FE1267}"/>
              </a:ext>
            </a:extLst>
          </p:cNvPr>
          <p:cNvSpPr>
            <a:spLocks noGrp="1"/>
          </p:cNvSpPr>
          <p:nvPr>
            <p:ph type="ftr" sz="quarter" idx="11"/>
          </p:nvPr>
        </p:nvSpPr>
        <p:spPr/>
        <p:txBody>
          <a:bodyPr/>
          <a:lstStyle/>
          <a:p>
            <a:r>
              <a:rPr lang="en-GB"/>
              <a:t>G. Arduini - Assessment of large-scale accelerator projects at CERN - ESG WG2a key findings</a:t>
            </a:r>
            <a:endParaRPr lang="en-US" dirty="0"/>
          </a:p>
        </p:txBody>
      </p:sp>
      <p:sp>
        <p:nvSpPr>
          <p:cNvPr id="12" name="Slide Number Placeholder 11">
            <a:extLst>
              <a:ext uri="{FF2B5EF4-FFF2-40B4-BE49-F238E27FC236}">
                <a16:creationId xmlns:a16="http://schemas.microsoft.com/office/drawing/2014/main" id="{7B398DFD-572D-D549-8BBF-A86A1DFF026F}"/>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678086151"/>
      </p:ext>
    </p:extLst>
  </p:cSld>
  <p:clrMapOvr>
    <a:masterClrMapping/>
  </p:clrMapOvr>
  <p:extLst>
    <p:ext uri="{DCECCB84-F9BA-43D5-87BE-67443E8EF086}">
      <p15:sldGuideLst xmlns:p15="http://schemas.microsoft.com/office/powerpoint/2012/main">
        <p15:guide id="1" orient="horz" pos="1434" userDrawn="1">
          <p15:clr>
            <a:srgbClr val="FBAE40"/>
          </p15:clr>
        </p15:guide>
        <p15:guide id="2" orient="horz" pos="1525" userDrawn="1">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ext and Picture">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561657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5616575" cy="4602117"/>
          </a:xfrm>
        </p:spPr>
        <p:txBody>
          <a:bodyPr/>
          <a:lstStyle>
            <a:lvl1pPr>
              <a:defRPr>
                <a:solidFill>
                  <a:schemeClr val="tx2">
                    <a:lumMod val="50000"/>
                  </a:schemeClr>
                </a:solidFill>
              </a:defRPr>
            </a:lvl1pPr>
            <a:lvl2pPr>
              <a:lnSpc>
                <a:spcPct val="100000"/>
              </a:lnSpc>
              <a:defRPr/>
            </a:lvl2pPr>
          </a:lstStyle>
          <a:p>
            <a:pPr lvl="0"/>
            <a:r>
              <a:rPr lang="en-US"/>
              <a:t>Click to edit Master text styles</a:t>
            </a:r>
          </a:p>
          <a:p>
            <a:pPr lvl="1"/>
            <a:r>
              <a:rPr lang="en-US"/>
              <a:t>Second level</a:t>
            </a:r>
          </a:p>
          <a:p>
            <a:pPr lvl="2"/>
            <a:r>
              <a:rPr lang="en-US"/>
              <a:t>Third level</a:t>
            </a:r>
          </a:p>
          <a:p>
            <a:pPr lvl="3"/>
            <a:r>
              <a:rPr lang="en-US"/>
              <a:t>Fourth level</a:t>
            </a:r>
          </a:p>
        </p:txBody>
      </p:sp>
      <p:sp>
        <p:nvSpPr>
          <p:cNvPr id="9" name="Picture Placeholder 8">
            <a:extLst>
              <a:ext uri="{FF2B5EF4-FFF2-40B4-BE49-F238E27FC236}">
                <a16:creationId xmlns:a16="http://schemas.microsoft.com/office/drawing/2014/main" id="{94588863-2E7B-784C-BD2D-8C3D0E7E1D84}"/>
              </a:ext>
            </a:extLst>
          </p:cNvPr>
          <p:cNvSpPr>
            <a:spLocks noGrp="1"/>
          </p:cNvSpPr>
          <p:nvPr>
            <p:ph type="pic" sz="quarter" idx="13" hasCustomPrompt="1"/>
          </p:nvPr>
        </p:nvSpPr>
        <p:spPr>
          <a:xfrm>
            <a:off x="6167438" y="0"/>
            <a:ext cx="6024562" cy="6207170"/>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r>
              <a:rPr lang="en-US"/>
              <a:t>03/11/2025</a:t>
            </a:r>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GB"/>
              <a:t>G. Arduini - Assessment of large-scale accelerator projects at CERN - ESG WG2a key findings</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087175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ext and 2 Pictures horizontal">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5616575" cy="4608512"/>
          </a:xfrm>
        </p:spPr>
        <p:txBody>
          <a:bodyPr/>
          <a:lstStyle>
            <a:lvl1pPr>
              <a:defRPr>
                <a:solidFill>
                  <a:schemeClr val="tx2">
                    <a:lumMod val="50000"/>
                  </a:schemeClr>
                </a:solidFill>
              </a:defRPr>
            </a:lvl1pPr>
            <a:lvl2pPr>
              <a:lnSpc>
                <a:spcPct val="100000"/>
              </a:lnSpc>
              <a:defRPr/>
            </a:lvl2p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r>
              <a:rPr lang="en-US"/>
              <a:t>03/11/2025</a:t>
            </a:r>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GB"/>
              <a:t>G. Arduini - Assessment of large-scale accelerator projects at CERN - ESG WG2a key findings</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
        <p:nvSpPr>
          <p:cNvPr id="11" name="Picture Placeholder 5">
            <a:extLst>
              <a:ext uri="{FF2B5EF4-FFF2-40B4-BE49-F238E27FC236}">
                <a16:creationId xmlns:a16="http://schemas.microsoft.com/office/drawing/2014/main" id="{47B07ADD-2F17-5640-985B-72FA646913F0}"/>
              </a:ext>
            </a:extLst>
          </p:cNvPr>
          <p:cNvSpPr>
            <a:spLocks noGrp="1"/>
          </p:cNvSpPr>
          <p:nvPr>
            <p:ph type="pic" sz="quarter" idx="13" hasCustomPrompt="1"/>
          </p:nvPr>
        </p:nvSpPr>
        <p:spPr>
          <a:xfrm>
            <a:off x="6167438" y="1592263"/>
            <a:ext cx="5616575"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2" name="Picture Placeholder 5">
            <a:extLst>
              <a:ext uri="{FF2B5EF4-FFF2-40B4-BE49-F238E27FC236}">
                <a16:creationId xmlns:a16="http://schemas.microsoft.com/office/drawing/2014/main" id="{AB41C95B-0CD0-B44F-9130-66CCD53B86BB}"/>
              </a:ext>
            </a:extLst>
          </p:cNvPr>
          <p:cNvSpPr>
            <a:spLocks noGrp="1"/>
          </p:cNvSpPr>
          <p:nvPr>
            <p:ph type="pic" sz="quarter" idx="17" hasCustomPrompt="1"/>
          </p:nvPr>
        </p:nvSpPr>
        <p:spPr>
          <a:xfrm>
            <a:off x="6167438" y="3969703"/>
            <a:ext cx="5616575" cy="2232025"/>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203672467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ext and 4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3708401" cy="4608512"/>
          </a:xfrm>
        </p:spPr>
        <p:txBody>
          <a:bodyPr/>
          <a:lstStyle>
            <a:lvl1pPr>
              <a:defRPr>
                <a:solidFill>
                  <a:schemeClr val="tx2">
                    <a:lumMod val="50000"/>
                  </a:schemeClr>
                </a:solidFill>
              </a:defRPr>
            </a:lvl1pPr>
            <a:lvl2pPr>
              <a:lnSpc>
                <a:spcPct val="120000"/>
              </a:lnSpc>
              <a:defRPr/>
            </a:lvl2p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r>
              <a:rPr lang="en-US"/>
              <a:t>03/11/2025</a:t>
            </a:r>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GB"/>
              <a:t>G. Arduini - Assessment of large-scale accelerator projects at CERN - ESG WG2a key findings</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
        <p:nvSpPr>
          <p:cNvPr id="9" name="Picture Placeholder 5">
            <a:extLst>
              <a:ext uri="{FF2B5EF4-FFF2-40B4-BE49-F238E27FC236}">
                <a16:creationId xmlns:a16="http://schemas.microsoft.com/office/drawing/2014/main" id="{255B7D9F-7313-2F46-8079-FEA6DAA0CF20}"/>
              </a:ext>
            </a:extLst>
          </p:cNvPr>
          <p:cNvSpPr>
            <a:spLocks noGrp="1"/>
          </p:cNvSpPr>
          <p:nvPr>
            <p:ph type="pic" sz="quarter" idx="13" hasCustomPrompt="1"/>
          </p:nvPr>
        </p:nvSpPr>
        <p:spPr>
          <a:xfrm>
            <a:off x="8075613" y="1592263"/>
            <a:ext cx="3708400"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5">
            <a:extLst>
              <a:ext uri="{FF2B5EF4-FFF2-40B4-BE49-F238E27FC236}">
                <a16:creationId xmlns:a16="http://schemas.microsoft.com/office/drawing/2014/main" id="{AECDCA30-A5C6-3549-9DAD-01819664F157}"/>
              </a:ext>
            </a:extLst>
          </p:cNvPr>
          <p:cNvSpPr>
            <a:spLocks noGrp="1"/>
          </p:cNvSpPr>
          <p:nvPr>
            <p:ph type="pic" sz="quarter" idx="17" hasCustomPrompt="1"/>
          </p:nvPr>
        </p:nvSpPr>
        <p:spPr>
          <a:xfrm>
            <a:off x="8124681" y="3969703"/>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4" name="Picture Placeholder 5">
            <a:extLst>
              <a:ext uri="{FF2B5EF4-FFF2-40B4-BE49-F238E27FC236}">
                <a16:creationId xmlns:a16="http://schemas.microsoft.com/office/drawing/2014/main" id="{0332EED6-F049-354D-90C1-2CDBDFEB153D}"/>
              </a:ext>
            </a:extLst>
          </p:cNvPr>
          <p:cNvSpPr>
            <a:spLocks noGrp="1"/>
          </p:cNvSpPr>
          <p:nvPr>
            <p:ph type="pic" sz="quarter" idx="18" hasCustomPrompt="1"/>
          </p:nvPr>
        </p:nvSpPr>
        <p:spPr>
          <a:xfrm>
            <a:off x="4259263" y="1592263"/>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5" name="Picture Placeholder 5">
            <a:extLst>
              <a:ext uri="{FF2B5EF4-FFF2-40B4-BE49-F238E27FC236}">
                <a16:creationId xmlns:a16="http://schemas.microsoft.com/office/drawing/2014/main" id="{A46E76A3-B525-534D-9396-8E4D08F06F6A}"/>
              </a:ext>
            </a:extLst>
          </p:cNvPr>
          <p:cNvSpPr>
            <a:spLocks noGrp="1"/>
          </p:cNvSpPr>
          <p:nvPr>
            <p:ph type="pic" sz="quarter" idx="19" hasCustomPrompt="1"/>
          </p:nvPr>
        </p:nvSpPr>
        <p:spPr>
          <a:xfrm>
            <a:off x="4259263" y="3978015"/>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340705033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Subtitles and 2 Pictures ">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8" y="2420938"/>
            <a:ext cx="5616575"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D4B0609-1753-094D-A27B-B1604B6E44F9}"/>
              </a:ext>
            </a:extLst>
          </p:cNvPr>
          <p:cNvSpPr>
            <a:spLocks noGrp="1"/>
          </p:cNvSpPr>
          <p:nvPr>
            <p:ph type="dt" sz="half" idx="15"/>
          </p:nvPr>
        </p:nvSpPr>
        <p:spPr/>
        <p:txBody>
          <a:bodyPr/>
          <a:lstStyle/>
          <a:p>
            <a:r>
              <a:rPr lang="en-US"/>
              <a:t>03/11/2025</a:t>
            </a:r>
            <a:endParaRPr lang="en-US" dirty="0"/>
          </a:p>
        </p:txBody>
      </p:sp>
      <p:sp>
        <p:nvSpPr>
          <p:cNvPr id="6" name="Footer Placeholder 5">
            <a:extLst>
              <a:ext uri="{FF2B5EF4-FFF2-40B4-BE49-F238E27FC236}">
                <a16:creationId xmlns:a16="http://schemas.microsoft.com/office/drawing/2014/main" id="{D3380C24-4584-494A-B2E2-7C02911E02E7}"/>
              </a:ext>
            </a:extLst>
          </p:cNvPr>
          <p:cNvSpPr>
            <a:spLocks noGrp="1"/>
          </p:cNvSpPr>
          <p:nvPr>
            <p:ph type="ftr" sz="quarter" idx="16"/>
          </p:nvPr>
        </p:nvSpPr>
        <p:spPr/>
        <p:txBody>
          <a:bodyPr/>
          <a:lstStyle/>
          <a:p>
            <a:r>
              <a:rPr lang="en-GB"/>
              <a:t>G. Arduini - Assessment of large-scale accelerator projects at CERN - ESG WG2a key findings</a:t>
            </a:r>
            <a:endParaRPr lang="en-US" dirty="0"/>
          </a:p>
        </p:txBody>
      </p:sp>
      <p:sp>
        <p:nvSpPr>
          <p:cNvPr id="10" name="Slide Number Placeholder 9">
            <a:extLst>
              <a:ext uri="{FF2B5EF4-FFF2-40B4-BE49-F238E27FC236}">
                <a16:creationId xmlns:a16="http://schemas.microsoft.com/office/drawing/2014/main" id="{89BEDBAA-E014-4E48-AA09-5D0DC18C0C76}"/>
              </a:ext>
            </a:extLst>
          </p:cNvPr>
          <p:cNvSpPr>
            <a:spLocks noGrp="1"/>
          </p:cNvSpPr>
          <p:nvPr>
            <p:ph type="sldNum" sz="quarter" idx="17"/>
          </p:nvPr>
        </p:nvSpPr>
        <p:spPr/>
        <p:txBody>
          <a:bodyPr/>
          <a:lstStyle/>
          <a:p>
            <a:fld id="{36B5EA5A-BC32-A742-B11B-8E7414D5B535}" type="slidenum">
              <a:rPr lang="en-US" smtClean="0"/>
              <a:pPr/>
              <a:t>‹#›</a:t>
            </a:fld>
            <a:endParaRPr lang="en-US" dirty="0"/>
          </a:p>
        </p:txBody>
      </p:sp>
      <p:sp>
        <p:nvSpPr>
          <p:cNvPr id="8" name="Picture Placeholder 7">
            <a:extLst>
              <a:ext uri="{FF2B5EF4-FFF2-40B4-BE49-F238E27FC236}">
                <a16:creationId xmlns:a16="http://schemas.microsoft.com/office/drawing/2014/main" id="{EC9037A8-3728-274F-ADAC-4D3957FCBA46}"/>
              </a:ext>
            </a:extLst>
          </p:cNvPr>
          <p:cNvSpPr>
            <a:spLocks noGrp="1"/>
          </p:cNvSpPr>
          <p:nvPr>
            <p:ph type="pic" sz="quarter" idx="18" hasCustomPrompt="1"/>
          </p:nvPr>
        </p:nvSpPr>
        <p:spPr>
          <a:xfrm>
            <a:off x="6172200" y="2420938"/>
            <a:ext cx="5616575" cy="3779837"/>
          </a:xfrm>
          <a:pattFill prst="lgCheck">
            <a:fgClr>
              <a:schemeClr val="accent4"/>
            </a:fgClr>
            <a:bgClr>
              <a:schemeClr val="bg1"/>
            </a:bgClr>
          </a:pattFill>
        </p:spPr>
        <p:txBody>
          <a:bodyPr anchor="ctr" anchorCtr="0"/>
          <a:lstStyle>
            <a:lvl1pPr algn="ctr">
              <a:defRPr/>
            </a:lvl1pPr>
          </a:lstStyle>
          <a:p>
            <a:r>
              <a:rPr lang="en-GB" dirty="0"/>
              <a:t>Drag and Drop picture</a:t>
            </a:r>
          </a:p>
        </p:txBody>
      </p:sp>
    </p:spTree>
    <p:extLst>
      <p:ext uri="{BB962C8B-B14F-4D97-AF65-F5344CB8AC3E}">
        <p14:creationId xmlns:p14="http://schemas.microsoft.com/office/powerpoint/2010/main" val="2845831817"/>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Subtitle and 3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3708401" cy="668337"/>
          </a:xfrm>
        </p:spPr>
        <p:txBody>
          <a:bodyPr anchor="t" anchorCtr="0"/>
          <a:lstStyle>
            <a:lvl1pPr marL="0" indent="0">
              <a:lnSpc>
                <a:spcPct val="100000"/>
              </a:lnSpc>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5" name="Text Placeholder 4"/>
          <p:cNvSpPr>
            <a:spLocks noGrp="1"/>
          </p:cNvSpPr>
          <p:nvPr>
            <p:ph type="body" sz="quarter" idx="3"/>
          </p:nvPr>
        </p:nvSpPr>
        <p:spPr>
          <a:xfrm>
            <a:off x="8075612" y="1604966"/>
            <a:ext cx="3713187" cy="655634"/>
          </a:xfrm>
        </p:spPr>
        <p:txBody>
          <a:bodyPr anchor="t" anchorCtr="0"/>
          <a:lstStyle>
            <a:lvl1pPr marL="0" indent="0">
              <a:spcBef>
                <a:spcPts val="400"/>
              </a:spcBef>
              <a:spcAft>
                <a:spcPts val="0"/>
              </a:spcAft>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9" y="2420938"/>
            <a:ext cx="3708400"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12">
            <a:extLst>
              <a:ext uri="{FF2B5EF4-FFF2-40B4-BE49-F238E27FC236}">
                <a16:creationId xmlns:a16="http://schemas.microsoft.com/office/drawing/2014/main" id="{EC779F7E-9707-2542-A19F-DD09A53038A7}"/>
              </a:ext>
            </a:extLst>
          </p:cNvPr>
          <p:cNvSpPr>
            <a:spLocks noGrp="1"/>
          </p:cNvSpPr>
          <p:nvPr>
            <p:ph type="pic" sz="quarter" idx="14" hasCustomPrompt="1"/>
          </p:nvPr>
        </p:nvSpPr>
        <p:spPr>
          <a:xfrm>
            <a:off x="8075613" y="2416175"/>
            <a:ext cx="3713187" cy="3779837"/>
          </a:xfrm>
          <a:pattFill prst="lgCheck">
            <a:fgClr>
              <a:schemeClr val="accent4"/>
            </a:fgClr>
            <a:bgClr>
              <a:schemeClr val="bg1"/>
            </a:bgClr>
          </a:pattFill>
        </p:spPr>
        <p:txBody>
          <a:bodyPr anchor="ctr"/>
          <a:lstStyle>
            <a:lvl1pPr marL="0" marR="0" indent="0" algn="ctr" defTabSz="914400" rtl="0" eaLnBrk="1" fontAlgn="auto" latinLnBrk="0" hangingPunct="1">
              <a:lnSpc>
                <a:spcPct val="90000"/>
              </a:lnSpc>
              <a:spcBef>
                <a:spcPts val="1000"/>
              </a:spcBef>
              <a:spcAft>
                <a:spcPts val="0"/>
              </a:spcAft>
              <a:buClrTx/>
              <a:buSzTx/>
              <a:buFont typeface="Arial"/>
              <a:buNone/>
              <a:tabLst/>
              <a:defRPr b="1"/>
            </a:lvl1pPr>
          </a:lstStyle>
          <a:p>
            <a:r>
              <a:rPr lang="en-US"/>
              <a:t>Drag and Drop picture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253846" y="1601227"/>
            <a:ext cx="3708401" cy="668337"/>
          </a:xfrm>
        </p:spPr>
        <p:txBody>
          <a:bodyPr anchor="t" anchorCtr="0"/>
          <a:lstStyle>
            <a:lvl1pPr marL="0" indent="0">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253848" y="2429902"/>
            <a:ext cx="3708400"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p:txBody>
          <a:bodyPr/>
          <a:lstStyle/>
          <a:p>
            <a:r>
              <a:rPr lang="en-US"/>
              <a:t>03/11/2025</a:t>
            </a:r>
            <a:endParaRPr lang="en-US" dirty="0"/>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p:txBody>
          <a:bodyPr/>
          <a:lstStyle/>
          <a:p>
            <a:r>
              <a:rPr lang="en-GB"/>
              <a:t>G. Arduini - Assessment of large-scale accelerator projects at CERN - ESG WG2a key findings</a:t>
            </a:r>
            <a:endParaRPr lang="en-US" dirty="0"/>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201835388"/>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ext and 3 Pictures with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116386" y="1601376"/>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116386" y="2732442"/>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p:txBody>
          <a:bodyPr/>
          <a:lstStyle/>
          <a:p>
            <a:r>
              <a:rPr lang="en-US"/>
              <a:t>03/11/2025</a:t>
            </a:r>
            <a:endParaRPr lang="en-US" dirty="0"/>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p:txBody>
          <a:bodyPr/>
          <a:lstStyle/>
          <a:p>
            <a:r>
              <a:rPr lang="en-GB"/>
              <a:t>G. Arduini - Assessment of large-scale accelerator projects at CERN - ESG WG2a key findings</a:t>
            </a:r>
            <a:endParaRPr lang="en-US" dirty="0"/>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a:t>
            </a:fld>
            <a:endParaRPr lang="en-US" dirty="0"/>
          </a:p>
        </p:txBody>
      </p:sp>
      <p:sp>
        <p:nvSpPr>
          <p:cNvPr id="15" name="Text Placeholder 2">
            <a:extLst>
              <a:ext uri="{FF2B5EF4-FFF2-40B4-BE49-F238E27FC236}">
                <a16:creationId xmlns:a16="http://schemas.microsoft.com/office/drawing/2014/main" id="{F0E95B09-A858-4A4A-B159-8C5B917D41E5}"/>
              </a:ext>
            </a:extLst>
          </p:cNvPr>
          <p:cNvSpPr>
            <a:spLocks noGrp="1"/>
          </p:cNvSpPr>
          <p:nvPr>
            <p:ph type="body" idx="20"/>
          </p:nvPr>
        </p:nvSpPr>
        <p:spPr>
          <a:xfrm>
            <a:off x="3275"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6" name="Picture Placeholder 10">
            <a:extLst>
              <a:ext uri="{FF2B5EF4-FFF2-40B4-BE49-F238E27FC236}">
                <a16:creationId xmlns:a16="http://schemas.microsoft.com/office/drawing/2014/main" id="{2FF76D54-8841-EA4B-B514-DFCE90D05C81}"/>
              </a:ext>
            </a:extLst>
          </p:cNvPr>
          <p:cNvSpPr>
            <a:spLocks noGrp="1"/>
          </p:cNvSpPr>
          <p:nvPr>
            <p:ph type="pic" sz="quarter" idx="21" hasCustomPrompt="1"/>
          </p:nvPr>
        </p:nvSpPr>
        <p:spPr>
          <a:xfrm>
            <a:off x="4050" y="1601376"/>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7" name="Text Placeholder 2">
            <a:extLst>
              <a:ext uri="{FF2B5EF4-FFF2-40B4-BE49-F238E27FC236}">
                <a16:creationId xmlns:a16="http://schemas.microsoft.com/office/drawing/2014/main" id="{DED6363A-4107-5A4F-9E1E-0E88F802ABE9}"/>
              </a:ext>
            </a:extLst>
          </p:cNvPr>
          <p:cNvSpPr>
            <a:spLocks noGrp="1"/>
          </p:cNvSpPr>
          <p:nvPr>
            <p:ph type="body" idx="22"/>
          </p:nvPr>
        </p:nvSpPr>
        <p:spPr>
          <a:xfrm>
            <a:off x="8232388"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8" name="Picture Placeholder 10">
            <a:extLst>
              <a:ext uri="{FF2B5EF4-FFF2-40B4-BE49-F238E27FC236}">
                <a16:creationId xmlns:a16="http://schemas.microsoft.com/office/drawing/2014/main" id="{91039F33-9CD5-004A-9F94-52D16B2EB081}"/>
              </a:ext>
            </a:extLst>
          </p:cNvPr>
          <p:cNvSpPr>
            <a:spLocks noGrp="1"/>
          </p:cNvSpPr>
          <p:nvPr>
            <p:ph type="pic" sz="quarter" idx="23" hasCustomPrompt="1"/>
          </p:nvPr>
        </p:nvSpPr>
        <p:spPr>
          <a:xfrm>
            <a:off x="8232388" y="1601376"/>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3550207374"/>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Picture Horizontal and text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12776" y="1592263"/>
            <a:ext cx="11376024" cy="2563906"/>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p:spPr>
        <p:txBody>
          <a:bodyPr/>
          <a:lstStyle/>
          <a:p>
            <a:pPr lvl="0"/>
            <a:r>
              <a:rPr lang="en-US"/>
              <a:t>Click to edit Master text styles</a:t>
            </a:r>
          </a:p>
          <a:p>
            <a:pPr lvl="1"/>
            <a:r>
              <a:rPr lang="en-US"/>
              <a:t>Second level</a:t>
            </a:r>
          </a:p>
          <a:p>
            <a:pPr lvl="2"/>
            <a:r>
              <a:rPr lang="en-US"/>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p:spPr>
        <p:txBody>
          <a:bodyPr/>
          <a:lstStyle/>
          <a:p>
            <a:pPr lvl="0"/>
            <a:r>
              <a:rPr lang="en-US"/>
              <a:t>Click to edit Master text styles</a:t>
            </a:r>
          </a:p>
          <a:p>
            <a:pPr lvl="1"/>
            <a:r>
              <a:rPr lang="en-US"/>
              <a:t>Second level</a:t>
            </a:r>
          </a:p>
          <a:p>
            <a:pPr lvl="2"/>
            <a:r>
              <a:rPr lang="en-US"/>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p:txBody>
          <a:bodyPr/>
          <a:lstStyle/>
          <a:p>
            <a:r>
              <a:rPr lang="en-US"/>
              <a:t>03/11/2025</a:t>
            </a:r>
            <a:endParaRPr lang="en-US" dirty="0"/>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p:txBody>
          <a:bodyPr/>
          <a:lstStyle/>
          <a:p>
            <a:r>
              <a:rPr lang="en-GB"/>
              <a:t>G. Arduini - Assessment of large-scale accelerator projects at CERN - ESG WG2a key findings</a:t>
            </a:r>
            <a:endParaRPr lang="en-US" dirty="0"/>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a:t>
            </a:fld>
            <a:endParaRPr lang="en-US" dirty="0"/>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p:spPr>
        <p:txBody>
          <a:body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65685515"/>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Picture Horizontal and text in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0" y="1592263"/>
            <a:ext cx="12192000" cy="2945870"/>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Click to edit Master text styles</a:t>
            </a:r>
          </a:p>
          <a:p>
            <a:pPr lvl="1"/>
            <a:r>
              <a:rPr lang="en-US"/>
              <a:t>Second level</a:t>
            </a:r>
          </a:p>
          <a:p>
            <a:pPr lvl="2"/>
            <a:r>
              <a:rPr lang="en-US"/>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Click to edit Master text styles</a:t>
            </a:r>
          </a:p>
          <a:p>
            <a:pPr lvl="1"/>
            <a:r>
              <a:rPr lang="en-US"/>
              <a:t>Second level</a:t>
            </a:r>
          </a:p>
          <a:p>
            <a:pPr lvl="2"/>
            <a:r>
              <a:rPr lang="en-US"/>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p:txBody>
          <a:bodyPr/>
          <a:lstStyle/>
          <a:p>
            <a:r>
              <a:rPr lang="en-US"/>
              <a:t>03/11/2025</a:t>
            </a:r>
            <a:endParaRPr lang="en-US" dirty="0"/>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p:txBody>
          <a:bodyPr/>
          <a:lstStyle/>
          <a:p>
            <a:r>
              <a:rPr lang="en-GB"/>
              <a:t>G. Arduini - Assessment of large-scale accelerator projects at CERN - ESG WG2a key findings</a:t>
            </a:r>
            <a:endParaRPr lang="en-US" dirty="0"/>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a:t>
            </a:fld>
            <a:endParaRPr lang="en-US" dirty="0"/>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1783906186"/>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type="secHead" preserve="1">
  <p:cSld name="Chapter Header">
    <p:spTree>
      <p:nvGrpSpPr>
        <p:cNvPr id="1" name=""/>
        <p:cNvGrpSpPr/>
        <p:nvPr/>
      </p:nvGrpSpPr>
      <p:grpSpPr>
        <a:xfrm>
          <a:off x="0" y="0"/>
          <a:ext cx="0" cy="0"/>
          <a:chOff x="0" y="0"/>
          <a:chExt cx="0" cy="0"/>
        </a:xfrm>
      </p:grpSpPr>
      <p:sp>
        <p:nvSpPr>
          <p:cNvPr id="2" name="Title 1"/>
          <p:cNvSpPr>
            <a:spLocks noGrp="1"/>
          </p:cNvSpPr>
          <p:nvPr>
            <p:ph type="title"/>
          </p:nvPr>
        </p:nvSpPr>
        <p:spPr>
          <a:xfrm>
            <a:off x="407987" y="1709738"/>
            <a:ext cx="11376025" cy="2852737"/>
          </a:xfrm>
        </p:spPr>
        <p:txBody>
          <a:bodyPr anchor="b"/>
          <a:lstStyle>
            <a:lvl1pPr>
              <a:defRPr sz="5000"/>
            </a:lvl1pPr>
          </a:lstStyle>
          <a:p>
            <a:r>
              <a:rPr lang="en-US"/>
              <a:t>Click to edit Master title style</a:t>
            </a:r>
            <a:endParaRPr lang="en-US" dirty="0"/>
          </a:p>
        </p:txBody>
      </p:sp>
      <p:sp>
        <p:nvSpPr>
          <p:cNvPr id="3" name="Text Placeholder 2"/>
          <p:cNvSpPr>
            <a:spLocks noGrp="1"/>
          </p:cNvSpPr>
          <p:nvPr>
            <p:ph type="body" idx="1"/>
          </p:nvPr>
        </p:nvSpPr>
        <p:spPr>
          <a:xfrm>
            <a:off x="407987" y="4589463"/>
            <a:ext cx="11376026" cy="1500187"/>
          </a:xfrm>
        </p:spPr>
        <p:txBody>
          <a:bodyPr/>
          <a:lstStyle>
            <a:lvl1pPr marL="0" indent="0">
              <a:buNone/>
              <a:defRPr sz="2400">
                <a:solidFill>
                  <a:schemeClr val="accent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7" name="Date Placeholder 6">
            <a:extLst>
              <a:ext uri="{FF2B5EF4-FFF2-40B4-BE49-F238E27FC236}">
                <a16:creationId xmlns:a16="http://schemas.microsoft.com/office/drawing/2014/main" id="{33FFEBF6-CE90-CC4E-8695-4D9E4AF1C9F7}"/>
              </a:ext>
            </a:extLst>
          </p:cNvPr>
          <p:cNvSpPr>
            <a:spLocks noGrp="1"/>
          </p:cNvSpPr>
          <p:nvPr>
            <p:ph type="dt" sz="half" idx="10"/>
          </p:nvPr>
        </p:nvSpPr>
        <p:spPr/>
        <p:txBody>
          <a:bodyPr/>
          <a:lstStyle/>
          <a:p>
            <a:r>
              <a:rPr lang="en-US"/>
              <a:t>03/11/2025</a:t>
            </a:r>
            <a:endParaRPr lang="en-US" dirty="0"/>
          </a:p>
        </p:txBody>
      </p:sp>
      <p:sp>
        <p:nvSpPr>
          <p:cNvPr id="8" name="Footer Placeholder 7">
            <a:extLst>
              <a:ext uri="{FF2B5EF4-FFF2-40B4-BE49-F238E27FC236}">
                <a16:creationId xmlns:a16="http://schemas.microsoft.com/office/drawing/2014/main" id="{106BCDCA-F2B2-9249-AB85-06169E64A567}"/>
              </a:ext>
            </a:extLst>
          </p:cNvPr>
          <p:cNvSpPr>
            <a:spLocks noGrp="1"/>
          </p:cNvSpPr>
          <p:nvPr>
            <p:ph type="ftr" sz="quarter" idx="11"/>
          </p:nvPr>
        </p:nvSpPr>
        <p:spPr/>
        <p:txBody>
          <a:bodyPr/>
          <a:lstStyle/>
          <a:p>
            <a:r>
              <a:rPr lang="en-GB"/>
              <a:t>G. Arduini - Assessment of large-scale accelerator projects at CERN - ESG WG2a key findings</a:t>
            </a:r>
            <a:endParaRPr lang="en-US" dirty="0"/>
          </a:p>
        </p:txBody>
      </p:sp>
      <p:sp>
        <p:nvSpPr>
          <p:cNvPr id="9" name="Slide Number Placeholder 8">
            <a:extLst>
              <a:ext uri="{FF2B5EF4-FFF2-40B4-BE49-F238E27FC236}">
                <a16:creationId xmlns:a16="http://schemas.microsoft.com/office/drawing/2014/main" id="{46B4A1B0-EF49-4F43-ACA9-496419739709}"/>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0632332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046163"/>
            <a:ext cx="9144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noAutofit/>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7" name="Date Placeholder 6">
            <a:extLst>
              <a:ext uri="{FF2B5EF4-FFF2-40B4-BE49-F238E27FC236}">
                <a16:creationId xmlns:a16="http://schemas.microsoft.com/office/drawing/2014/main" id="{119B3E2A-0B0F-434E-B8B5-23D05F72C797}"/>
              </a:ext>
            </a:extLst>
          </p:cNvPr>
          <p:cNvSpPr>
            <a:spLocks noGrp="1"/>
          </p:cNvSpPr>
          <p:nvPr>
            <p:ph type="dt" sz="half" idx="10"/>
          </p:nvPr>
        </p:nvSpPr>
        <p:spPr/>
        <p:txBody>
          <a:bodyPr/>
          <a:lstStyle/>
          <a:p>
            <a:r>
              <a:rPr lang="en-US"/>
              <a:t>03/11/2025</a:t>
            </a:r>
            <a:endParaRPr lang="en-US" dirty="0"/>
          </a:p>
        </p:txBody>
      </p:sp>
      <p:sp>
        <p:nvSpPr>
          <p:cNvPr id="8" name="Footer Placeholder 7">
            <a:extLst>
              <a:ext uri="{FF2B5EF4-FFF2-40B4-BE49-F238E27FC236}">
                <a16:creationId xmlns:a16="http://schemas.microsoft.com/office/drawing/2014/main" id="{33CECA80-B569-3D47-B163-138B2BA81B88}"/>
              </a:ext>
            </a:extLst>
          </p:cNvPr>
          <p:cNvSpPr>
            <a:spLocks noGrp="1"/>
          </p:cNvSpPr>
          <p:nvPr>
            <p:ph type="ftr" sz="quarter" idx="11"/>
          </p:nvPr>
        </p:nvSpPr>
        <p:spPr/>
        <p:txBody>
          <a:bodyPr/>
          <a:lstStyle/>
          <a:p>
            <a:r>
              <a:rPr lang="en-GB"/>
              <a:t>G. Arduini - Assessment of large-scale accelerator projects at CERN - ESG WG2a key findings</a:t>
            </a:r>
            <a:endParaRPr lang="en-US" dirty="0"/>
          </a:p>
        </p:txBody>
      </p:sp>
      <p:sp>
        <p:nvSpPr>
          <p:cNvPr id="9" name="Slide Number Placeholder 8">
            <a:extLst>
              <a:ext uri="{FF2B5EF4-FFF2-40B4-BE49-F238E27FC236}">
                <a16:creationId xmlns:a16="http://schemas.microsoft.com/office/drawing/2014/main" id="{EFD8CA65-7C13-A442-AF74-D3BBDBCB28BF}"/>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74442516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itleOnly" preserve="1">
  <p:cSld name="Title Only  ">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6" name="Date Placeholder 5">
            <a:extLst>
              <a:ext uri="{FF2B5EF4-FFF2-40B4-BE49-F238E27FC236}">
                <a16:creationId xmlns:a16="http://schemas.microsoft.com/office/drawing/2014/main" id="{2F8F7083-D188-D543-8008-F25F138E955C}"/>
              </a:ext>
            </a:extLst>
          </p:cNvPr>
          <p:cNvSpPr>
            <a:spLocks noGrp="1"/>
          </p:cNvSpPr>
          <p:nvPr>
            <p:ph type="dt" sz="half" idx="10"/>
          </p:nvPr>
        </p:nvSpPr>
        <p:spPr/>
        <p:txBody>
          <a:bodyPr/>
          <a:lstStyle/>
          <a:p>
            <a:r>
              <a:rPr lang="en-US"/>
              <a:t>03/11/2025</a:t>
            </a:r>
            <a:endParaRPr lang="en-US" dirty="0"/>
          </a:p>
        </p:txBody>
      </p:sp>
      <p:sp>
        <p:nvSpPr>
          <p:cNvPr id="7" name="Footer Placeholder 6">
            <a:extLst>
              <a:ext uri="{FF2B5EF4-FFF2-40B4-BE49-F238E27FC236}">
                <a16:creationId xmlns:a16="http://schemas.microsoft.com/office/drawing/2014/main" id="{DA980EB7-C2CB-9D4D-8C5E-3EB093178EB7}"/>
              </a:ext>
            </a:extLst>
          </p:cNvPr>
          <p:cNvSpPr>
            <a:spLocks noGrp="1"/>
          </p:cNvSpPr>
          <p:nvPr>
            <p:ph type="ftr" sz="quarter" idx="11"/>
          </p:nvPr>
        </p:nvSpPr>
        <p:spPr/>
        <p:txBody>
          <a:bodyPr/>
          <a:lstStyle/>
          <a:p>
            <a:r>
              <a:rPr lang="en-GB"/>
              <a:t>G. Arduini - Assessment of large-scale accelerator projects at CERN - ESG WG2a key findings</a:t>
            </a:r>
            <a:endParaRPr lang="en-US" dirty="0"/>
          </a:p>
        </p:txBody>
      </p:sp>
      <p:sp>
        <p:nvSpPr>
          <p:cNvPr id="8" name="Slide Number Placeholder 7">
            <a:extLst>
              <a:ext uri="{FF2B5EF4-FFF2-40B4-BE49-F238E27FC236}">
                <a16:creationId xmlns:a16="http://schemas.microsoft.com/office/drawing/2014/main" id="{2F74050C-1801-2345-9DC3-F06B163A28D3}"/>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04570887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1F763763-5414-8544-AF6D-F8D5C9B1117C}"/>
              </a:ext>
            </a:extLst>
          </p:cNvPr>
          <p:cNvSpPr>
            <a:spLocks noGrp="1"/>
          </p:cNvSpPr>
          <p:nvPr>
            <p:ph type="dt" sz="half" idx="10"/>
          </p:nvPr>
        </p:nvSpPr>
        <p:spPr/>
        <p:txBody>
          <a:bodyPr/>
          <a:lstStyle/>
          <a:p>
            <a:r>
              <a:rPr lang="en-US"/>
              <a:t>03/11/2025</a:t>
            </a:r>
            <a:endParaRPr lang="en-US" dirty="0"/>
          </a:p>
        </p:txBody>
      </p:sp>
      <p:sp>
        <p:nvSpPr>
          <p:cNvPr id="6" name="Footer Placeholder 5">
            <a:extLst>
              <a:ext uri="{FF2B5EF4-FFF2-40B4-BE49-F238E27FC236}">
                <a16:creationId xmlns:a16="http://schemas.microsoft.com/office/drawing/2014/main" id="{7618A5D0-906E-0046-B0F3-96283308CD40}"/>
              </a:ext>
            </a:extLst>
          </p:cNvPr>
          <p:cNvSpPr>
            <a:spLocks noGrp="1"/>
          </p:cNvSpPr>
          <p:nvPr>
            <p:ph type="ftr" sz="quarter" idx="11"/>
          </p:nvPr>
        </p:nvSpPr>
        <p:spPr/>
        <p:txBody>
          <a:bodyPr/>
          <a:lstStyle/>
          <a:p>
            <a:r>
              <a:rPr lang="en-GB"/>
              <a:t>G. Arduini - Assessment of large-scale accelerator projects at CERN - ESG WG2a key findings</a:t>
            </a:r>
            <a:endParaRPr lang="en-US" dirty="0"/>
          </a:p>
        </p:txBody>
      </p:sp>
      <p:sp>
        <p:nvSpPr>
          <p:cNvPr id="7" name="Slide Number Placeholder 6">
            <a:extLst>
              <a:ext uri="{FF2B5EF4-FFF2-40B4-BE49-F238E27FC236}">
                <a16:creationId xmlns:a16="http://schemas.microsoft.com/office/drawing/2014/main" id="{414B140E-F283-BD43-9D8C-905BDA421CF5}"/>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3704371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woObj">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a:xfrm>
            <a:off x="609600" y="274639"/>
            <a:ext cx="9956800" cy="1143000"/>
          </a:xfrm>
        </p:spPr>
        <p:txBody>
          <a:bodyPr/>
          <a:lstStyle/>
          <a:p>
            <a:r>
              <a:rPr kumimoji="0" lang="fr-CH"/>
              <a:t>Click to edit Master title style</a:t>
            </a:r>
            <a:endParaRPr kumimoji="0" lang="en-US"/>
          </a:p>
        </p:txBody>
      </p:sp>
      <p:sp>
        <p:nvSpPr>
          <p:cNvPr id="3" name="Espace réservé du contenu 2"/>
          <p:cNvSpPr>
            <a:spLocks noGrp="1"/>
          </p:cNvSpPr>
          <p:nvPr>
            <p:ph sz="half" idx="1"/>
          </p:nvPr>
        </p:nvSpPr>
        <p:spPr>
          <a:xfrm>
            <a:off x="609600" y="1600201"/>
            <a:ext cx="4876800" cy="4350384"/>
          </a:xfrm>
        </p:spPr>
        <p:txBody>
          <a:bodyPr/>
          <a:lstStyle>
            <a:lvl1pPr>
              <a:defRPr sz="3467"/>
            </a:lvl1pPr>
            <a:lvl2pPr>
              <a:defRPr sz="2933"/>
            </a:lvl2pPr>
            <a:lvl3pPr>
              <a:defRPr sz="2667"/>
            </a:lvl3pPr>
            <a:lvl4pPr>
              <a:defRPr sz="2400"/>
            </a:lvl4pPr>
            <a:lvl5pPr>
              <a:defRPr sz="2400"/>
            </a:lvl5pPr>
          </a:lstStyle>
          <a:p>
            <a:pPr lvl="0" eaLnBrk="1" latinLnBrk="0" hangingPunct="1"/>
            <a:r>
              <a:rPr lang="fr-CH"/>
              <a:t>Click to edit Master text styles</a:t>
            </a:r>
          </a:p>
          <a:p>
            <a:pPr lvl="1" eaLnBrk="1" latinLnBrk="0" hangingPunct="1"/>
            <a:r>
              <a:rPr lang="fr-CH"/>
              <a:t>Second level</a:t>
            </a:r>
          </a:p>
          <a:p>
            <a:pPr lvl="2" eaLnBrk="1" latinLnBrk="0" hangingPunct="1"/>
            <a:r>
              <a:rPr lang="fr-CH"/>
              <a:t>Third level</a:t>
            </a:r>
          </a:p>
          <a:p>
            <a:pPr lvl="3" eaLnBrk="1" latinLnBrk="0" hangingPunct="1"/>
            <a:r>
              <a:rPr lang="fr-CH"/>
              <a:t>Fourth level</a:t>
            </a:r>
          </a:p>
          <a:p>
            <a:pPr lvl="4" eaLnBrk="1" latinLnBrk="0" hangingPunct="1"/>
            <a:r>
              <a:rPr lang="fr-CH"/>
              <a:t>Fifth level</a:t>
            </a:r>
            <a:endParaRPr kumimoji="0" lang="en-US"/>
          </a:p>
        </p:txBody>
      </p:sp>
      <p:sp>
        <p:nvSpPr>
          <p:cNvPr id="4" name="Espace réservé du contenu 3"/>
          <p:cNvSpPr>
            <a:spLocks noGrp="1"/>
          </p:cNvSpPr>
          <p:nvPr>
            <p:ph sz="half" idx="2"/>
          </p:nvPr>
        </p:nvSpPr>
        <p:spPr>
          <a:xfrm>
            <a:off x="5689600" y="1600201"/>
            <a:ext cx="4876800" cy="4350385"/>
          </a:xfrm>
        </p:spPr>
        <p:txBody>
          <a:bodyPr/>
          <a:lstStyle>
            <a:lvl1pPr>
              <a:defRPr sz="3467"/>
            </a:lvl1pPr>
            <a:lvl2pPr>
              <a:defRPr sz="2933"/>
            </a:lvl2pPr>
            <a:lvl3pPr>
              <a:defRPr sz="2667"/>
            </a:lvl3pPr>
            <a:lvl4pPr>
              <a:defRPr sz="2400"/>
            </a:lvl4pPr>
            <a:lvl5pPr>
              <a:defRPr sz="2400"/>
            </a:lvl5pPr>
          </a:lstStyle>
          <a:p>
            <a:pPr lvl="0" eaLnBrk="1" latinLnBrk="0" hangingPunct="1"/>
            <a:r>
              <a:rPr lang="fr-CH"/>
              <a:t>Click to edit Master text styles</a:t>
            </a:r>
          </a:p>
          <a:p>
            <a:pPr lvl="1" eaLnBrk="1" latinLnBrk="0" hangingPunct="1"/>
            <a:r>
              <a:rPr lang="fr-CH"/>
              <a:t>Second level</a:t>
            </a:r>
          </a:p>
          <a:p>
            <a:pPr lvl="2" eaLnBrk="1" latinLnBrk="0" hangingPunct="1"/>
            <a:r>
              <a:rPr lang="fr-CH"/>
              <a:t>Third level</a:t>
            </a:r>
          </a:p>
          <a:p>
            <a:pPr lvl="3" eaLnBrk="1" latinLnBrk="0" hangingPunct="1"/>
            <a:r>
              <a:rPr lang="fr-CH"/>
              <a:t>Fourth level</a:t>
            </a:r>
          </a:p>
          <a:p>
            <a:pPr lvl="4" eaLnBrk="1" latinLnBrk="0" hangingPunct="1"/>
            <a:r>
              <a:rPr lang="fr-CH"/>
              <a:t>Fifth level</a:t>
            </a:r>
            <a:endParaRPr kumimoji="0" lang="en-US"/>
          </a:p>
        </p:txBody>
      </p:sp>
      <p:sp>
        <p:nvSpPr>
          <p:cNvPr id="8" name="Date Placeholder 1"/>
          <p:cNvSpPr>
            <a:spLocks noGrp="1"/>
          </p:cNvSpPr>
          <p:nvPr>
            <p:ph type="dt" sz="half" idx="10"/>
          </p:nvPr>
        </p:nvSpPr>
        <p:spPr>
          <a:xfrm>
            <a:off x="3959113" y="6362378"/>
            <a:ext cx="2844800" cy="365125"/>
          </a:xfrm>
          <a:prstGeom prst="rect">
            <a:avLst/>
          </a:prstGeom>
        </p:spPr>
        <p:txBody>
          <a:bodyPr vert="horz" lIns="91440" tIns="45720" rIns="91440" bIns="45720" rtlCol="0" anchor="ctr"/>
          <a:lstStyle>
            <a:lvl1pPr algn="l">
              <a:defRPr sz="1600">
                <a:solidFill>
                  <a:schemeClr val="tx1">
                    <a:tint val="75000"/>
                  </a:schemeClr>
                </a:solidFill>
              </a:defRPr>
            </a:lvl1pPr>
          </a:lstStyle>
          <a:p>
            <a:r>
              <a:rPr lang="en-US"/>
              <a:t>03/11/2025</a:t>
            </a:r>
            <a:endParaRPr lang="en-US" dirty="0"/>
          </a:p>
        </p:txBody>
      </p:sp>
      <p:sp>
        <p:nvSpPr>
          <p:cNvPr id="9" name="Footer Placeholder 2"/>
          <p:cNvSpPr>
            <a:spLocks noGrp="1"/>
          </p:cNvSpPr>
          <p:nvPr>
            <p:ph type="ftr" sz="quarter" idx="3"/>
          </p:nvPr>
        </p:nvSpPr>
        <p:spPr>
          <a:xfrm>
            <a:off x="6260495" y="6356351"/>
            <a:ext cx="4510647" cy="365125"/>
          </a:xfrm>
          <a:prstGeom prst="rect">
            <a:avLst/>
          </a:prstGeom>
        </p:spPr>
        <p:txBody>
          <a:bodyPr vert="horz" lIns="91440" tIns="45720" rIns="91440" bIns="45720" rtlCol="0" anchor="ctr"/>
          <a:lstStyle>
            <a:lvl1pPr algn="ctr">
              <a:defRPr sz="1600">
                <a:solidFill>
                  <a:schemeClr val="tx1">
                    <a:tint val="75000"/>
                  </a:schemeClr>
                </a:solidFill>
              </a:defRPr>
            </a:lvl1pPr>
          </a:lstStyle>
          <a:p>
            <a:r>
              <a:rPr lang="en-GB"/>
              <a:t>G. Arduini - Assessment of large-scale accelerator projects at CERN - ESG WG2a key findings</a:t>
            </a:r>
            <a:endParaRPr lang="en-US" dirty="0"/>
          </a:p>
        </p:txBody>
      </p:sp>
      <p:sp>
        <p:nvSpPr>
          <p:cNvPr id="10" name="Slide Number Placeholder 3"/>
          <p:cNvSpPr>
            <a:spLocks noGrp="1"/>
          </p:cNvSpPr>
          <p:nvPr>
            <p:ph type="sldNum" sz="quarter" idx="4"/>
          </p:nvPr>
        </p:nvSpPr>
        <p:spPr>
          <a:xfrm>
            <a:off x="10913835" y="6356351"/>
            <a:ext cx="668565" cy="365125"/>
          </a:xfrm>
          <a:prstGeom prst="rect">
            <a:avLst/>
          </a:prstGeom>
        </p:spPr>
        <p:txBody>
          <a:bodyPr vert="horz" lIns="91440" tIns="45720" rIns="91440" bIns="45720" rtlCol="0" anchor="ctr"/>
          <a:lstStyle>
            <a:lvl1pPr algn="r">
              <a:defRPr sz="1600">
                <a:solidFill>
                  <a:schemeClr val="tx1">
                    <a:tint val="75000"/>
                  </a:schemeClr>
                </a:solidFill>
              </a:defRPr>
            </a:lvl1pPr>
          </a:lstStyle>
          <a:p>
            <a:fld id="{17918391-D411-FE40-AAD7-861AE5233E0E}" type="slidenum">
              <a:rPr lang="en-US" smtClean="0"/>
              <a:pPr/>
              <a:t>‹#›</a:t>
            </a:fld>
            <a:endParaRPr lang="en-US" dirty="0"/>
          </a:p>
        </p:txBody>
      </p:sp>
    </p:spTree>
    <p:extLst>
      <p:ext uri="{BB962C8B-B14F-4D97-AF65-F5344CB8AC3E}">
        <p14:creationId xmlns:p14="http://schemas.microsoft.com/office/powerpoint/2010/main" val="3762810828"/>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Content  ">
    <p:spTree>
      <p:nvGrpSpPr>
        <p:cNvPr id="1" name=""/>
        <p:cNvGrpSpPr/>
        <p:nvPr/>
      </p:nvGrpSpPr>
      <p:grpSpPr>
        <a:xfrm>
          <a:off x="0" y="0"/>
          <a:ext cx="0" cy="0"/>
          <a:chOff x="0" y="0"/>
          <a:chExt cx="0" cy="0"/>
        </a:xfrm>
      </p:grpSpPr>
      <p:sp>
        <p:nvSpPr>
          <p:cNvPr id="3" name="Content Placeholder 2"/>
          <p:cNvSpPr>
            <a:spLocks noGrp="1"/>
          </p:cNvSpPr>
          <p:nvPr>
            <p:ph idx="1"/>
          </p:nvPr>
        </p:nvSpPr>
        <p:spPr>
          <a:xfrm>
            <a:off x="407989" y="1166648"/>
            <a:ext cx="11376024" cy="5034127"/>
          </a:xfrm>
        </p:spPr>
        <p:txBody>
          <a:bodyPr/>
          <a:lstStyle>
            <a:lvl1pPr>
              <a:defRPr b="0">
                <a:solidFill>
                  <a:schemeClr val="tx1"/>
                </a:solidFill>
              </a:defRPr>
            </a:lvl1pPr>
            <a:lvl2pPr marL="324000" indent="-324000">
              <a:buFont typeface="Arial" charset="0"/>
              <a:buChar char="•"/>
              <a:tabLst/>
              <a:defRPr sz="1800">
                <a:solidFill>
                  <a:schemeClr val="tx1"/>
                </a:solidFill>
              </a:defRPr>
            </a:lvl2pPr>
            <a:lvl3pPr marL="648000" indent="-324000">
              <a:buSzPct val="100000"/>
              <a:buFont typeface="Arial" panose="020B0604020202020204" pitchFamily="34" charset="0"/>
              <a:buChar char="•"/>
              <a:tabLst/>
              <a:defRPr>
                <a:solidFill>
                  <a:schemeClr val="tx1"/>
                </a:solidFill>
              </a:defRPr>
            </a:lvl3pPr>
            <a:lvl4pPr marL="972000" indent="-324000">
              <a:buSzPct val="100000"/>
              <a:buFont typeface="Arial" charset="0"/>
              <a:buChar char="•"/>
              <a:tabLst/>
              <a:defRPr>
                <a:solidFill>
                  <a:schemeClr val="tx1"/>
                </a:solidFill>
              </a:defRPr>
            </a:lvl4pPr>
            <a:lvl5pPr marL="2057400" indent="-228600">
              <a:buSzPct val="100000"/>
              <a:buFont typeface="Arial" charset="0"/>
              <a:buChar char="•"/>
              <a:defRPr>
                <a:solidFill>
                  <a:schemeClr val="tx2">
                    <a:lumMod val="50000"/>
                  </a:schemeClr>
                </a:solidFill>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GB"/>
              <a:t>Click to edit Master title style</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a:xfrm>
            <a:off x="11107546" y="6356350"/>
            <a:ext cx="681254" cy="365125"/>
          </a:xfrm>
          <a:prstGeom prst="rect">
            <a:avLst/>
          </a:prstGeom>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15431881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preserve="1" userDrawn="1">
  <p:cSld name="Logo Slide">
    <p:bg>
      <p:bgPr>
        <a:solidFill>
          <a:schemeClr val="tx1"/>
        </a:solidFill>
        <a:effectLst/>
      </p:bgPr>
    </p:bg>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4836403" y="2169047"/>
            <a:ext cx="2520000" cy="2494674"/>
          </a:xfrm>
          <a:prstGeom prst="rect">
            <a:avLst/>
          </a:prstGeom>
        </p:spPr>
      </p:pic>
      <p:pic>
        <p:nvPicPr>
          <p:cNvPr id="2" name="Picture 1" descr="A close-up of a logo&#10;&#10;Description automatically generated">
            <a:extLst>
              <a:ext uri="{FF2B5EF4-FFF2-40B4-BE49-F238E27FC236}">
                <a16:creationId xmlns:a16="http://schemas.microsoft.com/office/drawing/2014/main" id="{641666DB-752C-9056-C4E9-287997C913FC}"/>
              </a:ext>
            </a:extLst>
          </p:cNvPr>
          <p:cNvPicPr>
            <a:picLocks noChangeAspect="1"/>
          </p:cNvPicPr>
          <p:nvPr userDrawn="1"/>
        </p:nvPicPr>
        <p:blipFill>
          <a:blip r:embed="rId3">
            <a:extLst>
              <a:ext uri="{BEBA8EAE-BF5A-486C-A8C5-ECC9F3942E4B}">
                <a14:imgProps xmlns:a14="http://schemas.microsoft.com/office/drawing/2010/main">
                  <a14:imgLayer r:embed="rId4">
                    <a14:imgEffect>
                      <a14:colorTemperature colorTemp="3667"/>
                    </a14:imgEffect>
                    <a14:imgEffect>
                      <a14:saturation sat="95000"/>
                    </a14:imgEffect>
                  </a14:imgLayer>
                </a14:imgProps>
              </a:ext>
            </a:extLst>
          </a:blip>
          <a:stretch>
            <a:fillRect/>
          </a:stretch>
        </p:blipFill>
        <p:spPr>
          <a:xfrm>
            <a:off x="0" y="0"/>
            <a:ext cx="12192000" cy="6858000"/>
          </a:xfrm>
          <a:prstGeom prst="rect">
            <a:avLst/>
          </a:prstGeom>
        </p:spPr>
      </p:pic>
    </p:spTree>
    <p:extLst>
      <p:ext uri="{BB962C8B-B14F-4D97-AF65-F5344CB8AC3E}">
        <p14:creationId xmlns:p14="http://schemas.microsoft.com/office/powerpoint/2010/main" val="4214059896"/>
      </p:ext>
    </p:extLst>
  </p:cSld>
  <p:clrMapOvr>
    <a:masterClrMapping/>
  </p:clrMapOvr>
  <p:extLst>
    <p:ext uri="{DCECCB84-F9BA-43D5-87BE-67443E8EF086}">
      <p15:sldGuideLst xmlns:p15="http://schemas.microsoft.com/office/powerpoint/2012/main">
        <p15:guide id="1" orient="horz" pos="2160">
          <p15:clr>
            <a:srgbClr val="FBAE40"/>
          </p15:clr>
        </p15:guide>
      </p15:sldGuideLst>
    </p:ext>
  </p:extLst>
</p:sldLayout>
</file>

<file path=ppt/slideLayouts/slideLayout25.xml><?xml version="1.0" encoding="utf-8"?>
<p:sldLayout xmlns:a="http://schemas.openxmlformats.org/drawingml/2006/main" xmlns:r="http://schemas.openxmlformats.org/officeDocument/2006/relationships" xmlns:p="http://schemas.openxmlformats.org/presentationml/2006/main" type="title" preserve="1">
  <p:cSld name="Title Slide  ">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046163"/>
            <a:ext cx="9144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noAutofit/>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7" name="Date Placeholder 6">
            <a:extLst>
              <a:ext uri="{FF2B5EF4-FFF2-40B4-BE49-F238E27FC236}">
                <a16:creationId xmlns:a16="http://schemas.microsoft.com/office/drawing/2014/main" id="{119B3E2A-0B0F-434E-B8B5-23D05F72C797}"/>
              </a:ext>
            </a:extLst>
          </p:cNvPr>
          <p:cNvSpPr>
            <a:spLocks noGrp="1"/>
          </p:cNvSpPr>
          <p:nvPr>
            <p:ph type="dt" sz="half" idx="10"/>
          </p:nvPr>
        </p:nvSpPr>
        <p:spPr/>
        <p:txBody>
          <a:bodyPr/>
          <a:lstStyle/>
          <a:p>
            <a:r>
              <a:rPr lang="en-US"/>
              <a:t>03/11/2025</a:t>
            </a:r>
            <a:endParaRPr lang="en-US" dirty="0"/>
          </a:p>
        </p:txBody>
      </p:sp>
      <p:sp>
        <p:nvSpPr>
          <p:cNvPr id="8" name="Footer Placeholder 7">
            <a:extLst>
              <a:ext uri="{FF2B5EF4-FFF2-40B4-BE49-F238E27FC236}">
                <a16:creationId xmlns:a16="http://schemas.microsoft.com/office/drawing/2014/main" id="{33CECA80-B569-3D47-B163-138B2BA81B88}"/>
              </a:ext>
            </a:extLst>
          </p:cNvPr>
          <p:cNvSpPr>
            <a:spLocks noGrp="1"/>
          </p:cNvSpPr>
          <p:nvPr>
            <p:ph type="ftr" sz="quarter" idx="11"/>
          </p:nvPr>
        </p:nvSpPr>
        <p:spPr/>
        <p:txBody>
          <a:bodyPr/>
          <a:lstStyle/>
          <a:p>
            <a:r>
              <a:rPr lang="en-GB"/>
              <a:t>G. Arduini - Assessment of large-scale accelerator projects at CERN - ESG WG2a key findings</a:t>
            </a:r>
            <a:endParaRPr lang="en-US" dirty="0"/>
          </a:p>
        </p:txBody>
      </p:sp>
      <p:sp>
        <p:nvSpPr>
          <p:cNvPr id="9" name="Slide Number Placeholder 8">
            <a:extLst>
              <a:ext uri="{FF2B5EF4-FFF2-40B4-BE49-F238E27FC236}">
                <a16:creationId xmlns:a16="http://schemas.microsoft.com/office/drawing/2014/main" id="{EFD8CA65-7C13-A442-AF74-D3BBDBCB28BF}"/>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3025124768"/>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preserve="1" userDrawn="1">
  <p:cSld name="Title Slide with logo">
    <p:bg>
      <p:bgPr>
        <a:solidFill>
          <a:schemeClr val="tx1"/>
        </a:solidFill>
        <a:effectLst/>
      </p:bgPr>
    </p:bg>
    <p:spTree>
      <p:nvGrpSpPr>
        <p:cNvPr id="1" name=""/>
        <p:cNvGrpSpPr/>
        <p:nvPr/>
      </p:nvGrpSpPr>
      <p:grpSpPr>
        <a:xfrm>
          <a:off x="0" y="0"/>
          <a:ext cx="0" cy="0"/>
          <a:chOff x="0" y="0"/>
          <a:chExt cx="0" cy="0"/>
        </a:xfrm>
      </p:grpSpPr>
      <p:pic>
        <p:nvPicPr>
          <p:cNvPr id="7" name="Picture 6" descr="A close-up of a logo&#10;&#10;Description automatically generated">
            <a:extLst>
              <a:ext uri="{FF2B5EF4-FFF2-40B4-BE49-F238E27FC236}">
                <a16:creationId xmlns:a16="http://schemas.microsoft.com/office/drawing/2014/main" id="{A18C908D-0370-44A8-321B-9F6CA47D11FB}"/>
              </a:ext>
            </a:extLst>
          </p:cNvPr>
          <p:cNvPicPr>
            <a:picLocks noChangeAspect="1"/>
          </p:cNvPicPr>
          <p:nvPr userDrawn="1"/>
        </p:nvPicPr>
        <p:blipFill>
          <a:blip r:embed="rId2">
            <a:extLst>
              <a:ext uri="{BEBA8EAE-BF5A-486C-A8C5-ECC9F3942E4B}">
                <a14:imgProps xmlns:a14="http://schemas.microsoft.com/office/drawing/2010/main">
                  <a14:imgLayer r:embed="rId3">
                    <a14:imgEffect>
                      <a14:colorTemperature colorTemp="3667"/>
                    </a14:imgEffect>
                    <a14:imgEffect>
                      <a14:saturation sat="95000"/>
                    </a14:imgEffect>
                  </a14:imgLayer>
                </a14:imgProps>
              </a:ext>
            </a:extLst>
          </a:blip>
          <a:stretch>
            <a:fillRect/>
          </a:stretch>
        </p:blipFill>
        <p:spPr>
          <a:xfrm>
            <a:off x="0" y="0"/>
            <a:ext cx="12192000" cy="6858000"/>
          </a:xfrm>
          <a:prstGeom prst="rect">
            <a:avLst/>
          </a:prstGeom>
        </p:spPr>
      </p:pic>
      <p:sp>
        <p:nvSpPr>
          <p:cNvPr id="3" name="Title 1">
            <a:extLst>
              <a:ext uri="{FF2B5EF4-FFF2-40B4-BE49-F238E27FC236}">
                <a16:creationId xmlns:a16="http://schemas.microsoft.com/office/drawing/2014/main" id="{56F8ADC9-30DB-1243-8F69-09A7AAEA849D}"/>
              </a:ext>
            </a:extLst>
          </p:cNvPr>
          <p:cNvSpPr>
            <a:spLocks noGrp="1"/>
          </p:cNvSpPr>
          <p:nvPr>
            <p:ph type="ctrTitle" hasCustomPrompt="1"/>
          </p:nvPr>
        </p:nvSpPr>
        <p:spPr>
          <a:xfrm>
            <a:off x="407987" y="586596"/>
            <a:ext cx="11376025" cy="716967"/>
          </a:xfrm>
        </p:spPr>
        <p:txBody>
          <a:bodyPr anchor="t" anchorCtr="0"/>
          <a:lstStyle>
            <a:lvl1pPr algn="l">
              <a:defRPr sz="5000">
                <a:solidFill>
                  <a:schemeClr val="bg1"/>
                </a:solidFill>
              </a:defRPr>
            </a:lvl1pPr>
          </a:lstStyle>
          <a:p>
            <a:r>
              <a:rPr lang="en-US" dirty="0"/>
              <a:t>Click to edit Master title style</a:t>
            </a:r>
            <a:br>
              <a:rPr lang="en-US" dirty="0"/>
            </a:br>
            <a:endParaRPr lang="en-US" dirty="0"/>
          </a:p>
        </p:txBody>
      </p:sp>
      <p:sp>
        <p:nvSpPr>
          <p:cNvPr id="5" name="Subtitle 2">
            <a:extLst>
              <a:ext uri="{FF2B5EF4-FFF2-40B4-BE49-F238E27FC236}">
                <a16:creationId xmlns:a16="http://schemas.microsoft.com/office/drawing/2014/main" id="{D56D6D28-7860-E045-9091-E722B9476DB3}"/>
              </a:ext>
            </a:extLst>
          </p:cNvPr>
          <p:cNvSpPr>
            <a:spLocks noGrp="1"/>
          </p:cNvSpPr>
          <p:nvPr>
            <p:ph type="subTitle" idx="1"/>
          </p:nvPr>
        </p:nvSpPr>
        <p:spPr>
          <a:xfrm>
            <a:off x="407988" y="5700252"/>
            <a:ext cx="11376026" cy="803787"/>
          </a:xfrm>
        </p:spPr>
        <p:txBody>
          <a:bodyPr>
            <a:noAutofit/>
          </a:bodyPr>
          <a:lstStyle>
            <a:lvl1pPr marL="0" indent="0" algn="l">
              <a:buNone/>
              <a:defRPr sz="2000" b="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Tree>
    <p:extLst>
      <p:ext uri="{BB962C8B-B14F-4D97-AF65-F5344CB8AC3E}">
        <p14:creationId xmlns:p14="http://schemas.microsoft.com/office/powerpoint/2010/main" val="32785788"/>
      </p:ext>
    </p:extLst>
  </p:cSld>
  <p:clrMapOvr>
    <a:masterClrMapping/>
  </p:clrMapOvr>
  <p:extLst>
    <p:ext uri="{DCECCB84-F9BA-43D5-87BE-67443E8EF086}">
      <p15:sldGuideLst xmlns:p15="http://schemas.microsoft.com/office/powerpoint/2012/main">
        <p15:guide id="1" orient="horz" pos="2160">
          <p15:clr>
            <a:srgbClr val="FBAE40"/>
          </p15:clr>
        </p15:guide>
      </p15:sldGuideLst>
    </p:ext>
  </p:extLst>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Content   ">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a:solidFill>
                  <a:schemeClr val="tx2"/>
                </a:solidFill>
              </a:defRPr>
            </a:lvl1pPr>
            <a:lvl2pPr marL="324000" indent="-324000">
              <a:buFont typeface="Arial" charset="0"/>
              <a:buChar char="•"/>
              <a:tabLst/>
              <a:defRPr sz="1800">
                <a:solidFill>
                  <a:schemeClr val="tx2"/>
                </a:solidFill>
              </a:defRPr>
            </a:lvl2pPr>
            <a:lvl3pPr marL="648000" indent="-324000">
              <a:buSzPct val="100000"/>
              <a:buFont typeface="Arial" panose="020B0604020202020204" pitchFamily="34" charset="0"/>
              <a:buChar char="•"/>
              <a:tabLst/>
              <a:defRPr>
                <a:solidFill>
                  <a:schemeClr val="tx2"/>
                </a:solidFill>
              </a:defRPr>
            </a:lvl3pPr>
            <a:lvl4pPr marL="972000" indent="-324000">
              <a:buSzPct val="100000"/>
              <a:buFont typeface="Arial" charset="0"/>
              <a:buChar char="•"/>
              <a:tabLst/>
              <a:defRPr>
                <a:solidFill>
                  <a:schemeClr val="tx2"/>
                </a:solidFill>
              </a:defRPr>
            </a:lvl4pPr>
            <a:lvl5pPr marL="2057400" indent="-228600">
              <a:buSzPct val="100000"/>
              <a:buFont typeface="Arial" charset="0"/>
              <a:buChar char="•"/>
              <a:defRPr>
                <a:solidFill>
                  <a:schemeClr val="tx2">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a:xfrm>
            <a:off x="3416531" y="6378349"/>
            <a:ext cx="699857" cy="365125"/>
          </a:xfrm>
        </p:spPr>
        <p:txBody>
          <a:bodyPr/>
          <a:lstStyle/>
          <a:p>
            <a:r>
              <a:rPr lang="en-US"/>
              <a:t>03/11/2025</a:t>
            </a:r>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GB"/>
              <a:t>G. Arduini - Assessment of large-scale accelerator projects at CERN - ESG WG2a key findings</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523183772"/>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Bulleted Content">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p:txBody>
          <a:bodyPr/>
          <a:lstStyle>
            <a:lvl1pPr marL="342900" indent="-342900">
              <a:buFont typeface="Arial" panose="020B0604020202020204" pitchFamily="34" charset="0"/>
              <a:buChar char="•"/>
              <a:defRPr>
                <a:solidFill>
                  <a:schemeClr val="tx2">
                    <a:lumMod val="50000"/>
                  </a:schemeClr>
                </a:solidFill>
              </a:defRPr>
            </a:lvl1pPr>
            <a:lvl2pPr marL="628650" indent="-261938">
              <a:buFont typeface="Arial" panose="020B0604020202020204" pitchFamily="34" charset="0"/>
              <a:buChar char="•"/>
              <a:tabLst/>
              <a:defRPr sz="1800">
                <a:solidFill>
                  <a:schemeClr val="tx2">
                    <a:lumMod val="50000"/>
                  </a:schemeClr>
                </a:solidFill>
              </a:defRPr>
            </a:lvl2pPr>
            <a:lvl3pPr marL="889000" indent="-260350">
              <a:buSzPct val="100000"/>
              <a:buFont typeface="Arial" panose="020B0604020202020204" pitchFamily="34" charset="0"/>
              <a:buChar char="•"/>
              <a:tabLst/>
              <a:defRPr sz="1800">
                <a:solidFill>
                  <a:schemeClr val="tx2">
                    <a:lumMod val="50000"/>
                  </a:schemeClr>
                </a:solidFill>
              </a:defRPr>
            </a:lvl3pPr>
            <a:lvl4pPr marL="1209675" indent="-269875">
              <a:buSzPct val="100000"/>
              <a:buFont typeface="Arial" panose="020B0604020202020204" pitchFamily="34" charset="0"/>
              <a:buChar char="•"/>
              <a:tabLst/>
              <a:defRPr sz="1600">
                <a:solidFill>
                  <a:schemeClr val="tx2">
                    <a:lumMod val="50000"/>
                  </a:schemeClr>
                </a:solidFill>
              </a:defRPr>
            </a:lvl4pPr>
            <a:lvl5pPr marL="2057400" indent="-228600">
              <a:buSzPct val="100000"/>
              <a:buFont typeface="Arial" charset="0"/>
              <a:buChar char="•"/>
              <a:defRPr>
                <a:solidFill>
                  <a:schemeClr val="tx2">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0"/>
            <a:endParaRPr lang="en-US" dirty="0"/>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r>
              <a:rPr lang="en-US"/>
              <a:t>03/11/2025</a:t>
            </a:r>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GB"/>
              <a:t>G. Arduini - Assessment of large-scale accelerator projects at CERN - ESG WG2a key findings</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244182306"/>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Big Picture">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r>
              <a:rPr lang="en-US"/>
              <a:t>03/11/2025</a:t>
            </a:r>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GB"/>
              <a:t>G. Arduini - Assessment of large-scale accelerator projects at CERN - ESG WG2a key findings</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
        <p:nvSpPr>
          <p:cNvPr id="4" name="Picture Placeholder 3">
            <a:extLst>
              <a:ext uri="{FF2B5EF4-FFF2-40B4-BE49-F238E27FC236}">
                <a16:creationId xmlns:a16="http://schemas.microsoft.com/office/drawing/2014/main" id="{1CBAAC3B-64E8-6A4D-B184-3057E6D0D079}"/>
              </a:ext>
            </a:extLst>
          </p:cNvPr>
          <p:cNvSpPr>
            <a:spLocks noGrp="1"/>
          </p:cNvSpPr>
          <p:nvPr>
            <p:ph type="pic" sz="quarter" idx="13" hasCustomPrompt="1"/>
          </p:nvPr>
        </p:nvSpPr>
        <p:spPr>
          <a:xfrm>
            <a:off x="407988" y="1439863"/>
            <a:ext cx="11376025" cy="4760912"/>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50404795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Title Slide with logo">
    <p:bg>
      <p:bgPr>
        <a:solidFill>
          <a:schemeClr val="tx1"/>
        </a:solidFill>
        <a:effectLst/>
      </p:bgPr>
    </p:bg>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56F8ADC9-30DB-1243-8F69-09A7AAEA849D}"/>
              </a:ext>
            </a:extLst>
          </p:cNvPr>
          <p:cNvSpPr>
            <a:spLocks noGrp="1"/>
          </p:cNvSpPr>
          <p:nvPr>
            <p:ph type="ctrTitle" hasCustomPrompt="1"/>
          </p:nvPr>
        </p:nvSpPr>
        <p:spPr>
          <a:xfrm>
            <a:off x="407987" y="586596"/>
            <a:ext cx="11376025" cy="716967"/>
          </a:xfrm>
        </p:spPr>
        <p:txBody>
          <a:bodyPr anchor="t" anchorCtr="0"/>
          <a:lstStyle>
            <a:lvl1pPr algn="l">
              <a:defRPr sz="5000">
                <a:solidFill>
                  <a:schemeClr val="bg1"/>
                </a:solidFill>
              </a:defRPr>
            </a:lvl1pPr>
          </a:lstStyle>
          <a:p>
            <a:r>
              <a:rPr lang="en-US" dirty="0"/>
              <a:t>Click to edit Master title style</a:t>
            </a:r>
            <a:br>
              <a:rPr lang="en-US" dirty="0"/>
            </a:br>
            <a:endParaRPr lang="en-US" dirty="0"/>
          </a:p>
        </p:txBody>
      </p:sp>
      <p:sp>
        <p:nvSpPr>
          <p:cNvPr id="5" name="Subtitle 2">
            <a:extLst>
              <a:ext uri="{FF2B5EF4-FFF2-40B4-BE49-F238E27FC236}">
                <a16:creationId xmlns:a16="http://schemas.microsoft.com/office/drawing/2014/main" id="{D56D6D28-7860-E045-9091-E722B9476DB3}"/>
              </a:ext>
            </a:extLst>
          </p:cNvPr>
          <p:cNvSpPr>
            <a:spLocks noGrp="1"/>
          </p:cNvSpPr>
          <p:nvPr>
            <p:ph type="subTitle" idx="1"/>
          </p:nvPr>
        </p:nvSpPr>
        <p:spPr>
          <a:xfrm>
            <a:off x="407988" y="5700252"/>
            <a:ext cx="11376026" cy="803787"/>
          </a:xfrm>
        </p:spPr>
        <p:txBody>
          <a:bodyPr>
            <a:noAutofit/>
          </a:bodyPr>
          <a:lstStyle>
            <a:lvl1pPr marL="0" indent="0" algn="l">
              <a:buNone/>
              <a:defRPr sz="2000" b="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Tree>
    <p:extLst>
      <p:ext uri="{BB962C8B-B14F-4D97-AF65-F5344CB8AC3E}">
        <p14:creationId xmlns:p14="http://schemas.microsoft.com/office/powerpoint/2010/main" val="3351894295"/>
      </p:ext>
    </p:extLst>
  </p:cSld>
  <p:clrMapOvr>
    <a:masterClrMapping/>
  </p:clrMapOvr>
  <p:extLst>
    <p:ext uri="{DCECCB84-F9BA-43D5-87BE-67443E8EF086}">
      <p15:sldGuideLst xmlns:p15="http://schemas.microsoft.com/office/powerpoint/2012/main">
        <p15:guide id="1" orient="horz" pos="2160">
          <p15:clr>
            <a:srgbClr val="FBAE40"/>
          </p15:clr>
        </p15:guide>
      </p15:sldGuideLst>
    </p:ext>
  </p:extLst>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preserve="1" userDrawn="1">
  <p:cSld name="Full page colour or picture">
    <p:bg>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10B6E0-915E-6A4B-BE3D-83464DDCC020}"/>
              </a:ext>
            </a:extLst>
          </p:cNvPr>
          <p:cNvSpPr>
            <a:spLocks noGrp="1"/>
          </p:cNvSpPr>
          <p:nvPr>
            <p:ph type="title"/>
          </p:nvPr>
        </p:nvSpPr>
        <p:spPr/>
        <p:txBody>
          <a:bodyPr/>
          <a:lstStyle>
            <a:lvl1pPr>
              <a:defRPr>
                <a:solidFill>
                  <a:schemeClr val="bg1"/>
                </a:solidFill>
              </a:defRPr>
            </a:lvl1pPr>
          </a:lstStyle>
          <a:p>
            <a:r>
              <a:rPr lang="en-US"/>
              <a:t>Click to edit Master title style</a:t>
            </a:r>
            <a:endParaRPr lang="en-GB" dirty="0"/>
          </a:p>
        </p:txBody>
      </p:sp>
      <p:sp>
        <p:nvSpPr>
          <p:cNvPr id="3" name="Date Placeholder 2">
            <a:extLst>
              <a:ext uri="{FF2B5EF4-FFF2-40B4-BE49-F238E27FC236}">
                <a16:creationId xmlns:a16="http://schemas.microsoft.com/office/drawing/2014/main" id="{73F185B5-CF74-D44D-A9E3-83166F096FD5}"/>
              </a:ext>
            </a:extLst>
          </p:cNvPr>
          <p:cNvSpPr>
            <a:spLocks noGrp="1"/>
          </p:cNvSpPr>
          <p:nvPr>
            <p:ph type="dt" sz="half" idx="10"/>
          </p:nvPr>
        </p:nvSpPr>
        <p:spPr/>
        <p:txBody>
          <a:bodyPr/>
          <a:lstStyle>
            <a:lvl1pPr>
              <a:defRPr>
                <a:solidFill>
                  <a:schemeClr val="bg1"/>
                </a:solidFill>
              </a:defRPr>
            </a:lvl1pPr>
          </a:lstStyle>
          <a:p>
            <a:r>
              <a:rPr lang="en-US"/>
              <a:t>03/11/2025</a:t>
            </a:r>
            <a:endParaRPr lang="en-US" dirty="0"/>
          </a:p>
        </p:txBody>
      </p:sp>
      <p:sp>
        <p:nvSpPr>
          <p:cNvPr id="4" name="Slide Number Placeholder 3">
            <a:extLst>
              <a:ext uri="{FF2B5EF4-FFF2-40B4-BE49-F238E27FC236}">
                <a16:creationId xmlns:a16="http://schemas.microsoft.com/office/drawing/2014/main" id="{5AD60124-268E-2640-B552-632FCB92FCF3}"/>
              </a:ext>
            </a:extLst>
          </p:cNvPr>
          <p:cNvSpPr>
            <a:spLocks noGrp="1"/>
          </p:cNvSpPr>
          <p:nvPr>
            <p:ph type="sldNum" sz="quarter" idx="11"/>
          </p:nvPr>
        </p:nvSpPr>
        <p:spPr/>
        <p:txBody>
          <a:bodyPr/>
          <a:lstStyle>
            <a:lvl1pPr>
              <a:defRPr>
                <a:solidFill>
                  <a:schemeClr val="bg1"/>
                </a:solidFill>
              </a:defRPr>
            </a:lvl1pPr>
          </a:lstStyle>
          <a:p>
            <a:fld id="{36B5EA5A-BC32-A742-B11B-8E7414D5B535}" type="slidenum">
              <a:rPr lang="en-US" smtClean="0"/>
              <a:pPr/>
              <a:t>‹#›</a:t>
            </a:fld>
            <a:endParaRPr lang="en-US" dirty="0"/>
          </a:p>
        </p:txBody>
      </p:sp>
      <p:sp>
        <p:nvSpPr>
          <p:cNvPr id="5" name="Footer Placeholder 4">
            <a:extLst>
              <a:ext uri="{FF2B5EF4-FFF2-40B4-BE49-F238E27FC236}">
                <a16:creationId xmlns:a16="http://schemas.microsoft.com/office/drawing/2014/main" id="{3E7D4B92-ED84-1D4C-81AB-7D7F79EF892F}"/>
              </a:ext>
            </a:extLst>
          </p:cNvPr>
          <p:cNvSpPr>
            <a:spLocks noGrp="1"/>
          </p:cNvSpPr>
          <p:nvPr>
            <p:ph type="ftr" sz="quarter" idx="12"/>
          </p:nvPr>
        </p:nvSpPr>
        <p:spPr/>
        <p:txBody>
          <a:bodyPr/>
          <a:lstStyle>
            <a:lvl1pPr>
              <a:defRPr>
                <a:solidFill>
                  <a:schemeClr val="bg1"/>
                </a:solidFill>
              </a:defRPr>
            </a:lvl1pPr>
          </a:lstStyle>
          <a:p>
            <a:r>
              <a:rPr lang="en-GB"/>
              <a:t>G. Arduini - Assessment of large-scale accelerator projects at CERN - ESG WG2a key findings</a:t>
            </a:r>
            <a:endParaRPr lang="en-US" dirty="0"/>
          </a:p>
        </p:txBody>
      </p:sp>
      <p:cxnSp>
        <p:nvCxnSpPr>
          <p:cNvPr id="19" name="Straight Connector 18">
            <a:extLst>
              <a:ext uri="{FF2B5EF4-FFF2-40B4-BE49-F238E27FC236}">
                <a16:creationId xmlns:a16="http://schemas.microsoft.com/office/drawing/2014/main" id="{F1E223B3-FDCC-6949-9C0B-F052B97037C1}"/>
              </a:ext>
            </a:extLst>
          </p:cNvPr>
          <p:cNvCxnSpPr/>
          <p:nvPr userDrawn="1"/>
        </p:nvCxnSpPr>
        <p:spPr>
          <a:xfrm>
            <a:off x="407987" y="6266608"/>
            <a:ext cx="11376025" cy="0"/>
          </a:xfrm>
          <a:prstGeom prst="line">
            <a:avLst/>
          </a:prstGeom>
          <a:ln w="9525">
            <a:solidFill>
              <a:schemeClr val="bg1"/>
            </a:solidFill>
          </a:ln>
        </p:spPr>
        <p:style>
          <a:lnRef idx="1">
            <a:schemeClr val="accent1"/>
          </a:lnRef>
          <a:fillRef idx="0">
            <a:schemeClr val="accent1"/>
          </a:fillRef>
          <a:effectRef idx="0">
            <a:schemeClr val="accent1"/>
          </a:effectRef>
          <a:fontRef idx="minor">
            <a:schemeClr val="tx1"/>
          </a:fontRef>
        </p:style>
      </p:cxnSp>
      <p:pic>
        <p:nvPicPr>
          <p:cNvPr id="13" name="Picture 12">
            <a:extLst>
              <a:ext uri="{FF2B5EF4-FFF2-40B4-BE49-F238E27FC236}">
                <a16:creationId xmlns:a16="http://schemas.microsoft.com/office/drawing/2014/main" id="{D5082788-0C78-F842-A18F-84667EAC7E6A}"/>
              </a:ext>
            </a:extLst>
          </p:cNvPr>
          <p:cNvPicPr>
            <a:picLocks noChangeAspect="1"/>
          </p:cNvPicPr>
          <p:nvPr userDrawn="1"/>
        </p:nvPicPr>
        <p:blipFill>
          <a:blip r:embed="rId2"/>
          <a:stretch>
            <a:fillRect/>
          </a:stretch>
        </p:blipFill>
        <p:spPr>
          <a:xfrm>
            <a:off x="407988" y="6364800"/>
            <a:ext cx="495300" cy="393700"/>
          </a:xfrm>
          <a:prstGeom prst="rect">
            <a:avLst/>
          </a:prstGeom>
        </p:spPr>
      </p:pic>
    </p:spTree>
    <p:extLst>
      <p:ext uri="{BB962C8B-B14F-4D97-AF65-F5344CB8AC3E}">
        <p14:creationId xmlns:p14="http://schemas.microsoft.com/office/powerpoint/2010/main" val="713872353"/>
      </p:ext>
    </p:extLst>
  </p:cSld>
  <p:clrMapOvr>
    <a:overrideClrMapping bg1="lt1" tx1="dk1" bg2="lt2" tx2="dk2" accent1="accent1" accent2="accent2" accent3="accent3" accent4="accent4" accent5="accent5" accent6="accent6" hlink="hlink" folHlink="folHlink"/>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Full page Picture">
    <p:spTree>
      <p:nvGrpSpPr>
        <p:cNvPr id="1" name=""/>
        <p:cNvGrpSpPr/>
        <p:nvPr/>
      </p:nvGrpSpPr>
      <p:grpSpPr>
        <a:xfrm>
          <a:off x="0" y="0"/>
          <a:ext cx="0" cy="0"/>
          <a:chOff x="0" y="0"/>
          <a:chExt cx="0" cy="0"/>
        </a:xfrm>
      </p:grpSpPr>
      <p:sp>
        <p:nvSpPr>
          <p:cNvPr id="8" name="Picture Placeholder 3">
            <a:extLst>
              <a:ext uri="{FF2B5EF4-FFF2-40B4-BE49-F238E27FC236}">
                <a16:creationId xmlns:a16="http://schemas.microsoft.com/office/drawing/2014/main" id="{01A8103C-80BA-7941-AEF5-FB81302B57A9}"/>
              </a:ext>
            </a:extLst>
          </p:cNvPr>
          <p:cNvSpPr>
            <a:spLocks noGrp="1"/>
          </p:cNvSpPr>
          <p:nvPr>
            <p:ph type="pic" sz="quarter" idx="13" hasCustomPrompt="1"/>
          </p:nvPr>
        </p:nvSpPr>
        <p:spPr>
          <a:xfrm>
            <a:off x="0" y="-29980"/>
            <a:ext cx="12192000" cy="6230755"/>
          </a:xfrm>
          <a:pattFill prst="lgCheck">
            <a:fgClr>
              <a:schemeClr val="accent4"/>
            </a:fgClr>
            <a:bgClr>
              <a:schemeClr val="bg1"/>
            </a:bgClr>
          </a:pattFill>
        </p:spPr>
        <p:txBody>
          <a:bodyPr anchor="ctr" anchorCtr="0"/>
          <a:lstStyle>
            <a:lvl1pPr algn="ctr">
              <a:defRPr/>
            </a:lvl1pPr>
          </a:lstStyle>
          <a:p>
            <a:r>
              <a:rPr lang="en-US" dirty="0"/>
              <a:t>Drag and drop picture</a:t>
            </a:r>
          </a:p>
        </p:txBody>
      </p:sp>
      <p:sp>
        <p:nvSpPr>
          <p:cNvPr id="3" name="Content Placeholder 2"/>
          <p:cNvSpPr>
            <a:spLocks noGrp="1"/>
          </p:cNvSpPr>
          <p:nvPr>
            <p:ph idx="1"/>
          </p:nvPr>
        </p:nvSpPr>
        <p:spPr>
          <a:xfrm>
            <a:off x="8075612" y="-48846"/>
            <a:ext cx="4116387" cy="6249621"/>
          </a:xfrm>
          <a:solidFill>
            <a:schemeClr val="tx1">
              <a:alpha val="80000"/>
            </a:schemeClr>
          </a:solidFill>
        </p:spPr>
        <p:txBody>
          <a:bodyPr lIns="180000" tIns="180000" rIns="180000" bIns="180000"/>
          <a:lstStyle>
            <a:lvl1pPr>
              <a:defRPr sz="2800">
                <a:solidFill>
                  <a:schemeClr val="bg1"/>
                </a:solidFill>
              </a:defRPr>
            </a:lvl1pPr>
            <a:lvl2pPr marL="324000" indent="-324000">
              <a:buFont typeface="Arial" charset="0"/>
              <a:buChar char="•"/>
              <a:tabLst/>
              <a:defRPr sz="2100">
                <a:solidFill>
                  <a:schemeClr val="bg1"/>
                </a:solidFill>
              </a:defRPr>
            </a:lvl2pPr>
            <a:lvl3pPr marL="648000" indent="-324000">
              <a:buSzPct val="100000"/>
              <a:buFont typeface="Arial" panose="020B0604020202020204" pitchFamily="34" charset="0"/>
              <a:buChar char="•"/>
              <a:tabLst/>
              <a:defRPr sz="1800">
                <a:solidFill>
                  <a:schemeClr val="bg1"/>
                </a:solidFill>
              </a:defRPr>
            </a:lvl3pPr>
            <a:lvl4pPr marL="972000" indent="-324000">
              <a:buSzPct val="100000"/>
              <a:buFont typeface="Arial" charset="0"/>
              <a:buChar char="•"/>
              <a:tabLst/>
              <a:defRPr>
                <a:solidFill>
                  <a:schemeClr val="bg1"/>
                </a:solidFill>
              </a:defRPr>
            </a:lvl4pPr>
            <a:lvl5pPr marL="2057400" indent="-228600">
              <a:buSzPct val="100000"/>
              <a:buFont typeface="Arial" charset="0"/>
              <a:buChar char="•"/>
              <a:defRPr>
                <a:solidFill>
                  <a:schemeClr val="tx2">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r>
              <a:rPr lang="en-US"/>
              <a:t>03/11/2025</a:t>
            </a:r>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GB"/>
              <a:t>G. Arduini - Assessment of large-scale accelerator projects at CERN - ESG WG2a key findings</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621312435"/>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2 Conten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07987" y="1592264"/>
            <a:ext cx="5616575" cy="4608512"/>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Content Placeholder 3"/>
          <p:cNvSpPr>
            <a:spLocks noGrp="1"/>
          </p:cNvSpPr>
          <p:nvPr>
            <p:ph sz="half" idx="2"/>
          </p:nvPr>
        </p:nvSpPr>
        <p:spPr>
          <a:xfrm>
            <a:off x="6172199" y="1592264"/>
            <a:ext cx="5611813" cy="4608511"/>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8" name="Date Placeholder 7">
            <a:extLst>
              <a:ext uri="{FF2B5EF4-FFF2-40B4-BE49-F238E27FC236}">
                <a16:creationId xmlns:a16="http://schemas.microsoft.com/office/drawing/2014/main" id="{E3A8A69A-7619-C44B-A930-6AC38A3F8BC7}"/>
              </a:ext>
            </a:extLst>
          </p:cNvPr>
          <p:cNvSpPr>
            <a:spLocks noGrp="1"/>
          </p:cNvSpPr>
          <p:nvPr>
            <p:ph type="dt" sz="half" idx="10"/>
          </p:nvPr>
        </p:nvSpPr>
        <p:spPr/>
        <p:txBody>
          <a:bodyPr/>
          <a:lstStyle/>
          <a:p>
            <a:r>
              <a:rPr lang="en-US"/>
              <a:t>03/11/2025</a:t>
            </a:r>
            <a:endParaRPr lang="en-US" dirty="0"/>
          </a:p>
        </p:txBody>
      </p:sp>
      <p:sp>
        <p:nvSpPr>
          <p:cNvPr id="9" name="Footer Placeholder 8">
            <a:extLst>
              <a:ext uri="{FF2B5EF4-FFF2-40B4-BE49-F238E27FC236}">
                <a16:creationId xmlns:a16="http://schemas.microsoft.com/office/drawing/2014/main" id="{9B55D6E3-4871-704B-B795-99BD30EABFEE}"/>
              </a:ext>
            </a:extLst>
          </p:cNvPr>
          <p:cNvSpPr>
            <a:spLocks noGrp="1"/>
          </p:cNvSpPr>
          <p:nvPr>
            <p:ph type="ftr" sz="quarter" idx="11"/>
          </p:nvPr>
        </p:nvSpPr>
        <p:spPr/>
        <p:txBody>
          <a:bodyPr/>
          <a:lstStyle/>
          <a:p>
            <a:r>
              <a:rPr lang="en-GB"/>
              <a:t>G. Arduini - Assessment of large-scale accelerator projects at CERN - ESG WG2a key findings</a:t>
            </a:r>
            <a:endParaRPr lang="en-US" dirty="0"/>
          </a:p>
        </p:txBody>
      </p:sp>
      <p:sp>
        <p:nvSpPr>
          <p:cNvPr id="10" name="Slide Number Placeholder 9">
            <a:extLst>
              <a:ext uri="{FF2B5EF4-FFF2-40B4-BE49-F238E27FC236}">
                <a16:creationId xmlns:a16="http://schemas.microsoft.com/office/drawing/2014/main" id="{BEE4B464-E744-A34F-B223-6B554979B8EC}"/>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026048945"/>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Subtitle and Comparison">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07987" y="2427287"/>
            <a:ext cx="5616575" cy="3773488"/>
          </a:xfrm>
        </p:spPr>
        <p:txBody>
          <a:bodyPr/>
          <a:lstStyle>
            <a:lvl1pPr marL="324000" indent="-324000">
              <a:buFont typeface="Arial" panose="020B0604020202020204" pitchFamily="34" charset="0"/>
              <a:buChar char="•"/>
              <a:defRPr/>
            </a:lvl1pPr>
          </a:lstStyle>
          <a:p>
            <a:pPr lvl="0"/>
            <a:r>
              <a:rPr lang="en-US"/>
              <a:t>Click to edit Master text styles</a:t>
            </a:r>
          </a:p>
          <a:p>
            <a:pPr lvl="1"/>
            <a:r>
              <a:rPr lang="en-US"/>
              <a:t>Second level</a:t>
            </a:r>
          </a:p>
          <a:p>
            <a:pPr lvl="2"/>
            <a:r>
              <a:rPr lang="en-US"/>
              <a:t>Third level</a:t>
            </a:r>
          </a:p>
          <a:p>
            <a:pPr lvl="3"/>
            <a:r>
              <a:rPr lang="en-US"/>
              <a:t>Fourth level</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427287"/>
            <a:ext cx="5611813" cy="3773488"/>
          </a:xfrm>
        </p:spPr>
        <p:txBody>
          <a:bodyPr/>
          <a:lstStyle>
            <a:lvl1pPr marL="324000" indent="-324000">
              <a:buFont typeface="Arial" panose="020B0604020202020204" pitchFamily="34" charset="0"/>
              <a:buChar char="•"/>
              <a:defRPr/>
            </a:lvl1pPr>
          </a:lstStyle>
          <a:p>
            <a:pPr lvl="0"/>
            <a:r>
              <a:rPr lang="en-US"/>
              <a:t>Click to edit Master text styles</a:t>
            </a:r>
          </a:p>
          <a:p>
            <a:pPr lvl="1"/>
            <a:r>
              <a:rPr lang="en-US"/>
              <a:t>Second level</a:t>
            </a:r>
          </a:p>
          <a:p>
            <a:pPr lvl="2"/>
            <a:r>
              <a:rPr lang="en-US"/>
              <a:t>Third level</a:t>
            </a:r>
          </a:p>
          <a:p>
            <a:pPr lvl="3"/>
            <a:r>
              <a:rPr lang="en-US"/>
              <a:t>Fourth level</a:t>
            </a:r>
          </a:p>
        </p:txBody>
      </p:sp>
      <p:sp>
        <p:nvSpPr>
          <p:cNvPr id="10" name="Date Placeholder 9">
            <a:extLst>
              <a:ext uri="{FF2B5EF4-FFF2-40B4-BE49-F238E27FC236}">
                <a16:creationId xmlns:a16="http://schemas.microsoft.com/office/drawing/2014/main" id="{0B511762-E0C9-6C4A-9015-D9D3D4FF97C2}"/>
              </a:ext>
            </a:extLst>
          </p:cNvPr>
          <p:cNvSpPr>
            <a:spLocks noGrp="1"/>
          </p:cNvSpPr>
          <p:nvPr>
            <p:ph type="dt" sz="half" idx="10"/>
          </p:nvPr>
        </p:nvSpPr>
        <p:spPr/>
        <p:txBody>
          <a:bodyPr/>
          <a:lstStyle/>
          <a:p>
            <a:r>
              <a:rPr lang="en-US"/>
              <a:t>03/11/2025</a:t>
            </a:r>
            <a:endParaRPr lang="en-US" dirty="0"/>
          </a:p>
        </p:txBody>
      </p:sp>
      <p:sp>
        <p:nvSpPr>
          <p:cNvPr id="11" name="Footer Placeholder 10">
            <a:extLst>
              <a:ext uri="{FF2B5EF4-FFF2-40B4-BE49-F238E27FC236}">
                <a16:creationId xmlns:a16="http://schemas.microsoft.com/office/drawing/2014/main" id="{E2689900-D127-9840-8E06-B694B9FE1267}"/>
              </a:ext>
            </a:extLst>
          </p:cNvPr>
          <p:cNvSpPr>
            <a:spLocks noGrp="1"/>
          </p:cNvSpPr>
          <p:nvPr>
            <p:ph type="ftr" sz="quarter" idx="11"/>
          </p:nvPr>
        </p:nvSpPr>
        <p:spPr/>
        <p:txBody>
          <a:bodyPr/>
          <a:lstStyle/>
          <a:p>
            <a:r>
              <a:rPr lang="en-GB"/>
              <a:t>G. Arduini - Assessment of large-scale accelerator projects at CERN - ESG WG2a key findings</a:t>
            </a:r>
            <a:endParaRPr lang="en-US" dirty="0"/>
          </a:p>
        </p:txBody>
      </p:sp>
      <p:sp>
        <p:nvSpPr>
          <p:cNvPr id="12" name="Slide Number Placeholder 11">
            <a:extLst>
              <a:ext uri="{FF2B5EF4-FFF2-40B4-BE49-F238E27FC236}">
                <a16:creationId xmlns:a16="http://schemas.microsoft.com/office/drawing/2014/main" id="{7B398DFD-572D-D549-8BBF-A86A1DFF026F}"/>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188934633"/>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Text and Picture">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561657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5616575" cy="4602117"/>
          </a:xfrm>
        </p:spPr>
        <p:txBody>
          <a:bodyPr/>
          <a:lstStyle>
            <a:lvl1pPr>
              <a:defRPr>
                <a:solidFill>
                  <a:schemeClr val="tx2">
                    <a:lumMod val="50000"/>
                  </a:schemeClr>
                </a:solidFill>
              </a:defRPr>
            </a:lvl1pPr>
            <a:lvl2pPr>
              <a:lnSpc>
                <a:spcPct val="100000"/>
              </a:lnSpc>
              <a:defRPr/>
            </a:lvl2pPr>
          </a:lstStyle>
          <a:p>
            <a:pPr lvl="0"/>
            <a:r>
              <a:rPr lang="en-US"/>
              <a:t>Click to edit Master text styles</a:t>
            </a:r>
          </a:p>
          <a:p>
            <a:pPr lvl="1"/>
            <a:r>
              <a:rPr lang="en-US"/>
              <a:t>Second level</a:t>
            </a:r>
          </a:p>
          <a:p>
            <a:pPr lvl="2"/>
            <a:r>
              <a:rPr lang="en-US"/>
              <a:t>Third level</a:t>
            </a:r>
          </a:p>
          <a:p>
            <a:pPr lvl="3"/>
            <a:r>
              <a:rPr lang="en-US"/>
              <a:t>Fourth level</a:t>
            </a:r>
          </a:p>
        </p:txBody>
      </p:sp>
      <p:sp>
        <p:nvSpPr>
          <p:cNvPr id="9" name="Picture Placeholder 8">
            <a:extLst>
              <a:ext uri="{FF2B5EF4-FFF2-40B4-BE49-F238E27FC236}">
                <a16:creationId xmlns:a16="http://schemas.microsoft.com/office/drawing/2014/main" id="{94588863-2E7B-784C-BD2D-8C3D0E7E1D84}"/>
              </a:ext>
            </a:extLst>
          </p:cNvPr>
          <p:cNvSpPr>
            <a:spLocks noGrp="1"/>
          </p:cNvSpPr>
          <p:nvPr>
            <p:ph type="pic" sz="quarter" idx="13" hasCustomPrompt="1"/>
          </p:nvPr>
        </p:nvSpPr>
        <p:spPr>
          <a:xfrm>
            <a:off x="6167438" y="0"/>
            <a:ext cx="6024562" cy="6207170"/>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r>
              <a:rPr lang="en-US"/>
              <a:t>03/11/2025</a:t>
            </a:r>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GB"/>
              <a:t>G. Arduini - Assessment of large-scale accelerator projects at CERN - ESG WG2a key findings</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748095273"/>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Text and 2 Pictures horizontal">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5616575" cy="4608512"/>
          </a:xfrm>
        </p:spPr>
        <p:txBody>
          <a:bodyPr/>
          <a:lstStyle>
            <a:lvl1pPr>
              <a:defRPr>
                <a:solidFill>
                  <a:schemeClr val="tx2">
                    <a:lumMod val="50000"/>
                  </a:schemeClr>
                </a:solidFill>
              </a:defRPr>
            </a:lvl1pPr>
            <a:lvl2pPr>
              <a:lnSpc>
                <a:spcPct val="100000"/>
              </a:lnSpc>
              <a:defRPr/>
            </a:lvl2p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r>
              <a:rPr lang="en-US"/>
              <a:t>03/11/2025</a:t>
            </a:r>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GB"/>
              <a:t>G. Arduini - Assessment of large-scale accelerator projects at CERN - ESG WG2a key findings</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
        <p:nvSpPr>
          <p:cNvPr id="11" name="Picture Placeholder 5">
            <a:extLst>
              <a:ext uri="{FF2B5EF4-FFF2-40B4-BE49-F238E27FC236}">
                <a16:creationId xmlns:a16="http://schemas.microsoft.com/office/drawing/2014/main" id="{47B07ADD-2F17-5640-985B-72FA646913F0}"/>
              </a:ext>
            </a:extLst>
          </p:cNvPr>
          <p:cNvSpPr>
            <a:spLocks noGrp="1"/>
          </p:cNvSpPr>
          <p:nvPr>
            <p:ph type="pic" sz="quarter" idx="13" hasCustomPrompt="1"/>
          </p:nvPr>
        </p:nvSpPr>
        <p:spPr>
          <a:xfrm>
            <a:off x="6167438" y="1592263"/>
            <a:ext cx="5616575"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2" name="Picture Placeholder 5">
            <a:extLst>
              <a:ext uri="{FF2B5EF4-FFF2-40B4-BE49-F238E27FC236}">
                <a16:creationId xmlns:a16="http://schemas.microsoft.com/office/drawing/2014/main" id="{AB41C95B-0CD0-B44F-9130-66CCD53B86BB}"/>
              </a:ext>
            </a:extLst>
          </p:cNvPr>
          <p:cNvSpPr>
            <a:spLocks noGrp="1"/>
          </p:cNvSpPr>
          <p:nvPr>
            <p:ph type="pic" sz="quarter" idx="17" hasCustomPrompt="1"/>
          </p:nvPr>
        </p:nvSpPr>
        <p:spPr>
          <a:xfrm>
            <a:off x="6167438" y="3969703"/>
            <a:ext cx="5616575" cy="2232025"/>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4269154727"/>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Text and 4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3708401" cy="4608512"/>
          </a:xfrm>
        </p:spPr>
        <p:txBody>
          <a:bodyPr/>
          <a:lstStyle>
            <a:lvl1pPr>
              <a:defRPr>
                <a:solidFill>
                  <a:schemeClr val="tx2">
                    <a:lumMod val="50000"/>
                  </a:schemeClr>
                </a:solidFill>
              </a:defRPr>
            </a:lvl1pPr>
            <a:lvl2pPr>
              <a:lnSpc>
                <a:spcPct val="120000"/>
              </a:lnSpc>
              <a:defRPr/>
            </a:lvl2p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r>
              <a:rPr lang="en-US"/>
              <a:t>03/11/2025</a:t>
            </a:r>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GB"/>
              <a:t>G. Arduini - Assessment of large-scale accelerator projects at CERN - ESG WG2a key findings</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
        <p:nvSpPr>
          <p:cNvPr id="9" name="Picture Placeholder 5">
            <a:extLst>
              <a:ext uri="{FF2B5EF4-FFF2-40B4-BE49-F238E27FC236}">
                <a16:creationId xmlns:a16="http://schemas.microsoft.com/office/drawing/2014/main" id="{255B7D9F-7313-2F46-8079-FEA6DAA0CF20}"/>
              </a:ext>
            </a:extLst>
          </p:cNvPr>
          <p:cNvSpPr>
            <a:spLocks noGrp="1"/>
          </p:cNvSpPr>
          <p:nvPr>
            <p:ph type="pic" sz="quarter" idx="13" hasCustomPrompt="1"/>
          </p:nvPr>
        </p:nvSpPr>
        <p:spPr>
          <a:xfrm>
            <a:off x="8075613" y="1592263"/>
            <a:ext cx="3708400"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5">
            <a:extLst>
              <a:ext uri="{FF2B5EF4-FFF2-40B4-BE49-F238E27FC236}">
                <a16:creationId xmlns:a16="http://schemas.microsoft.com/office/drawing/2014/main" id="{AECDCA30-A5C6-3549-9DAD-01819664F157}"/>
              </a:ext>
            </a:extLst>
          </p:cNvPr>
          <p:cNvSpPr>
            <a:spLocks noGrp="1"/>
          </p:cNvSpPr>
          <p:nvPr>
            <p:ph type="pic" sz="quarter" idx="17" hasCustomPrompt="1"/>
          </p:nvPr>
        </p:nvSpPr>
        <p:spPr>
          <a:xfrm>
            <a:off x="8124681" y="3969703"/>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4" name="Picture Placeholder 5">
            <a:extLst>
              <a:ext uri="{FF2B5EF4-FFF2-40B4-BE49-F238E27FC236}">
                <a16:creationId xmlns:a16="http://schemas.microsoft.com/office/drawing/2014/main" id="{0332EED6-F049-354D-90C1-2CDBDFEB153D}"/>
              </a:ext>
            </a:extLst>
          </p:cNvPr>
          <p:cNvSpPr>
            <a:spLocks noGrp="1"/>
          </p:cNvSpPr>
          <p:nvPr>
            <p:ph type="pic" sz="quarter" idx="18" hasCustomPrompt="1"/>
          </p:nvPr>
        </p:nvSpPr>
        <p:spPr>
          <a:xfrm>
            <a:off x="4259263" y="1592263"/>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5" name="Picture Placeholder 5">
            <a:extLst>
              <a:ext uri="{FF2B5EF4-FFF2-40B4-BE49-F238E27FC236}">
                <a16:creationId xmlns:a16="http://schemas.microsoft.com/office/drawing/2014/main" id="{A46E76A3-B525-534D-9396-8E4D08F06F6A}"/>
              </a:ext>
            </a:extLst>
          </p:cNvPr>
          <p:cNvSpPr>
            <a:spLocks noGrp="1"/>
          </p:cNvSpPr>
          <p:nvPr>
            <p:ph type="pic" sz="quarter" idx="19" hasCustomPrompt="1"/>
          </p:nvPr>
        </p:nvSpPr>
        <p:spPr>
          <a:xfrm>
            <a:off x="4259263" y="3978015"/>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2534450269"/>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Subtitles and 2 Pictures ">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8" y="2420938"/>
            <a:ext cx="5616575"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D4B0609-1753-094D-A27B-B1604B6E44F9}"/>
              </a:ext>
            </a:extLst>
          </p:cNvPr>
          <p:cNvSpPr>
            <a:spLocks noGrp="1"/>
          </p:cNvSpPr>
          <p:nvPr>
            <p:ph type="dt" sz="half" idx="15"/>
          </p:nvPr>
        </p:nvSpPr>
        <p:spPr/>
        <p:txBody>
          <a:bodyPr/>
          <a:lstStyle/>
          <a:p>
            <a:r>
              <a:rPr lang="en-US"/>
              <a:t>03/11/2025</a:t>
            </a:r>
            <a:endParaRPr lang="en-US" dirty="0"/>
          </a:p>
        </p:txBody>
      </p:sp>
      <p:sp>
        <p:nvSpPr>
          <p:cNvPr id="6" name="Footer Placeholder 5">
            <a:extLst>
              <a:ext uri="{FF2B5EF4-FFF2-40B4-BE49-F238E27FC236}">
                <a16:creationId xmlns:a16="http://schemas.microsoft.com/office/drawing/2014/main" id="{D3380C24-4584-494A-B2E2-7C02911E02E7}"/>
              </a:ext>
            </a:extLst>
          </p:cNvPr>
          <p:cNvSpPr>
            <a:spLocks noGrp="1"/>
          </p:cNvSpPr>
          <p:nvPr>
            <p:ph type="ftr" sz="quarter" idx="16"/>
          </p:nvPr>
        </p:nvSpPr>
        <p:spPr/>
        <p:txBody>
          <a:bodyPr/>
          <a:lstStyle/>
          <a:p>
            <a:r>
              <a:rPr lang="en-GB"/>
              <a:t>G. Arduini - Assessment of large-scale accelerator projects at CERN - ESG WG2a key findings</a:t>
            </a:r>
            <a:endParaRPr lang="en-US" dirty="0"/>
          </a:p>
        </p:txBody>
      </p:sp>
      <p:sp>
        <p:nvSpPr>
          <p:cNvPr id="10" name="Slide Number Placeholder 9">
            <a:extLst>
              <a:ext uri="{FF2B5EF4-FFF2-40B4-BE49-F238E27FC236}">
                <a16:creationId xmlns:a16="http://schemas.microsoft.com/office/drawing/2014/main" id="{89BEDBAA-E014-4E48-AA09-5D0DC18C0C76}"/>
              </a:ext>
            </a:extLst>
          </p:cNvPr>
          <p:cNvSpPr>
            <a:spLocks noGrp="1"/>
          </p:cNvSpPr>
          <p:nvPr>
            <p:ph type="sldNum" sz="quarter" idx="17"/>
          </p:nvPr>
        </p:nvSpPr>
        <p:spPr/>
        <p:txBody>
          <a:bodyPr/>
          <a:lstStyle/>
          <a:p>
            <a:fld id="{36B5EA5A-BC32-A742-B11B-8E7414D5B535}" type="slidenum">
              <a:rPr lang="en-US" smtClean="0"/>
              <a:pPr/>
              <a:t>‹#›</a:t>
            </a:fld>
            <a:endParaRPr lang="en-US" dirty="0"/>
          </a:p>
        </p:txBody>
      </p:sp>
      <p:sp>
        <p:nvSpPr>
          <p:cNvPr id="8" name="Picture Placeholder 7">
            <a:extLst>
              <a:ext uri="{FF2B5EF4-FFF2-40B4-BE49-F238E27FC236}">
                <a16:creationId xmlns:a16="http://schemas.microsoft.com/office/drawing/2014/main" id="{EC9037A8-3728-274F-ADAC-4D3957FCBA46}"/>
              </a:ext>
            </a:extLst>
          </p:cNvPr>
          <p:cNvSpPr>
            <a:spLocks noGrp="1"/>
          </p:cNvSpPr>
          <p:nvPr>
            <p:ph type="pic" sz="quarter" idx="18" hasCustomPrompt="1"/>
          </p:nvPr>
        </p:nvSpPr>
        <p:spPr>
          <a:xfrm>
            <a:off x="6172200" y="2420938"/>
            <a:ext cx="5616575" cy="3779837"/>
          </a:xfrm>
          <a:pattFill prst="lgCheck">
            <a:fgClr>
              <a:schemeClr val="accent4"/>
            </a:fgClr>
            <a:bgClr>
              <a:schemeClr val="bg1"/>
            </a:bgClr>
          </a:pattFill>
        </p:spPr>
        <p:txBody>
          <a:bodyPr anchor="ctr" anchorCtr="0"/>
          <a:lstStyle>
            <a:lvl1pPr algn="ctr">
              <a:defRPr/>
            </a:lvl1pPr>
          </a:lstStyle>
          <a:p>
            <a:r>
              <a:rPr lang="en-GB" dirty="0"/>
              <a:t>Drag and Drop picture</a:t>
            </a:r>
          </a:p>
        </p:txBody>
      </p:sp>
    </p:spTree>
    <p:extLst>
      <p:ext uri="{BB962C8B-B14F-4D97-AF65-F5344CB8AC3E}">
        <p14:creationId xmlns:p14="http://schemas.microsoft.com/office/powerpoint/2010/main" val="4080965663"/>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Subtitle and 3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3708401" cy="668337"/>
          </a:xfrm>
        </p:spPr>
        <p:txBody>
          <a:bodyPr anchor="t" anchorCtr="0"/>
          <a:lstStyle>
            <a:lvl1pPr marL="0" indent="0">
              <a:lnSpc>
                <a:spcPct val="100000"/>
              </a:lnSpc>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5" name="Text Placeholder 4"/>
          <p:cNvSpPr>
            <a:spLocks noGrp="1"/>
          </p:cNvSpPr>
          <p:nvPr>
            <p:ph type="body" sz="quarter" idx="3"/>
          </p:nvPr>
        </p:nvSpPr>
        <p:spPr>
          <a:xfrm>
            <a:off x="8075612" y="1604966"/>
            <a:ext cx="3713187" cy="655634"/>
          </a:xfrm>
        </p:spPr>
        <p:txBody>
          <a:bodyPr anchor="t" anchorCtr="0"/>
          <a:lstStyle>
            <a:lvl1pPr marL="0" indent="0">
              <a:spcBef>
                <a:spcPts val="400"/>
              </a:spcBef>
              <a:spcAft>
                <a:spcPts val="0"/>
              </a:spcAft>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9" y="2420938"/>
            <a:ext cx="3708400"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12">
            <a:extLst>
              <a:ext uri="{FF2B5EF4-FFF2-40B4-BE49-F238E27FC236}">
                <a16:creationId xmlns:a16="http://schemas.microsoft.com/office/drawing/2014/main" id="{EC779F7E-9707-2542-A19F-DD09A53038A7}"/>
              </a:ext>
            </a:extLst>
          </p:cNvPr>
          <p:cNvSpPr>
            <a:spLocks noGrp="1"/>
          </p:cNvSpPr>
          <p:nvPr>
            <p:ph type="pic" sz="quarter" idx="14" hasCustomPrompt="1"/>
          </p:nvPr>
        </p:nvSpPr>
        <p:spPr>
          <a:xfrm>
            <a:off x="8075613" y="2416175"/>
            <a:ext cx="3713187" cy="3779837"/>
          </a:xfrm>
          <a:pattFill prst="lgCheck">
            <a:fgClr>
              <a:schemeClr val="accent4"/>
            </a:fgClr>
            <a:bgClr>
              <a:schemeClr val="bg1"/>
            </a:bgClr>
          </a:pattFill>
        </p:spPr>
        <p:txBody>
          <a:bodyPr anchor="ctr"/>
          <a:lstStyle>
            <a:lvl1pPr marL="0" marR="0" indent="0" algn="ctr" defTabSz="914400" rtl="0" eaLnBrk="1" fontAlgn="auto" latinLnBrk="0" hangingPunct="1">
              <a:lnSpc>
                <a:spcPct val="90000"/>
              </a:lnSpc>
              <a:spcBef>
                <a:spcPts val="1000"/>
              </a:spcBef>
              <a:spcAft>
                <a:spcPts val="0"/>
              </a:spcAft>
              <a:buClrTx/>
              <a:buSzTx/>
              <a:buFont typeface="Arial"/>
              <a:buNone/>
              <a:tabLst/>
              <a:defRPr b="1"/>
            </a:lvl1pPr>
          </a:lstStyle>
          <a:p>
            <a:r>
              <a:rPr lang="en-US"/>
              <a:t>Drag and Drop picture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253846" y="1601227"/>
            <a:ext cx="3708401" cy="668337"/>
          </a:xfrm>
        </p:spPr>
        <p:txBody>
          <a:bodyPr anchor="t" anchorCtr="0"/>
          <a:lstStyle>
            <a:lvl1pPr marL="0" indent="0">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253848" y="2429902"/>
            <a:ext cx="3708400"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p:txBody>
          <a:bodyPr/>
          <a:lstStyle/>
          <a:p>
            <a:r>
              <a:rPr lang="en-US"/>
              <a:t>03/11/2025</a:t>
            </a:r>
            <a:endParaRPr lang="en-US" dirty="0"/>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p:txBody>
          <a:bodyPr/>
          <a:lstStyle/>
          <a:p>
            <a:r>
              <a:rPr lang="en-GB"/>
              <a:t>G. Arduini - Assessment of large-scale accelerator projects at CERN - ESG WG2a key findings</a:t>
            </a:r>
            <a:endParaRPr lang="en-US" dirty="0"/>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924570481"/>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Text and 3 Pictures with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116386" y="1601376"/>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116386" y="2732442"/>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p:txBody>
          <a:bodyPr/>
          <a:lstStyle/>
          <a:p>
            <a:r>
              <a:rPr lang="en-US"/>
              <a:t>03/11/2025</a:t>
            </a:r>
            <a:endParaRPr lang="en-US" dirty="0"/>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p:txBody>
          <a:bodyPr/>
          <a:lstStyle/>
          <a:p>
            <a:r>
              <a:rPr lang="en-GB"/>
              <a:t>G. Arduini - Assessment of large-scale accelerator projects at CERN - ESG WG2a key findings</a:t>
            </a:r>
            <a:endParaRPr lang="en-US" dirty="0"/>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a:t>
            </a:fld>
            <a:endParaRPr lang="en-US" dirty="0"/>
          </a:p>
        </p:txBody>
      </p:sp>
      <p:sp>
        <p:nvSpPr>
          <p:cNvPr id="15" name="Text Placeholder 2">
            <a:extLst>
              <a:ext uri="{FF2B5EF4-FFF2-40B4-BE49-F238E27FC236}">
                <a16:creationId xmlns:a16="http://schemas.microsoft.com/office/drawing/2014/main" id="{F0E95B09-A858-4A4A-B159-8C5B917D41E5}"/>
              </a:ext>
            </a:extLst>
          </p:cNvPr>
          <p:cNvSpPr>
            <a:spLocks noGrp="1"/>
          </p:cNvSpPr>
          <p:nvPr>
            <p:ph type="body" idx="20"/>
          </p:nvPr>
        </p:nvSpPr>
        <p:spPr>
          <a:xfrm>
            <a:off x="3275"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6" name="Picture Placeholder 10">
            <a:extLst>
              <a:ext uri="{FF2B5EF4-FFF2-40B4-BE49-F238E27FC236}">
                <a16:creationId xmlns:a16="http://schemas.microsoft.com/office/drawing/2014/main" id="{2FF76D54-8841-EA4B-B514-DFCE90D05C81}"/>
              </a:ext>
            </a:extLst>
          </p:cNvPr>
          <p:cNvSpPr>
            <a:spLocks noGrp="1"/>
          </p:cNvSpPr>
          <p:nvPr>
            <p:ph type="pic" sz="quarter" idx="21" hasCustomPrompt="1"/>
          </p:nvPr>
        </p:nvSpPr>
        <p:spPr>
          <a:xfrm>
            <a:off x="4050" y="1601376"/>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7" name="Text Placeholder 2">
            <a:extLst>
              <a:ext uri="{FF2B5EF4-FFF2-40B4-BE49-F238E27FC236}">
                <a16:creationId xmlns:a16="http://schemas.microsoft.com/office/drawing/2014/main" id="{DED6363A-4107-5A4F-9E1E-0E88F802ABE9}"/>
              </a:ext>
            </a:extLst>
          </p:cNvPr>
          <p:cNvSpPr>
            <a:spLocks noGrp="1"/>
          </p:cNvSpPr>
          <p:nvPr>
            <p:ph type="body" idx="22"/>
          </p:nvPr>
        </p:nvSpPr>
        <p:spPr>
          <a:xfrm>
            <a:off x="8232388"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8" name="Picture Placeholder 10">
            <a:extLst>
              <a:ext uri="{FF2B5EF4-FFF2-40B4-BE49-F238E27FC236}">
                <a16:creationId xmlns:a16="http://schemas.microsoft.com/office/drawing/2014/main" id="{91039F33-9CD5-004A-9F94-52D16B2EB081}"/>
              </a:ext>
            </a:extLst>
          </p:cNvPr>
          <p:cNvSpPr>
            <a:spLocks noGrp="1"/>
          </p:cNvSpPr>
          <p:nvPr>
            <p:ph type="pic" sz="quarter" idx="23" hasCustomPrompt="1"/>
          </p:nvPr>
        </p:nvSpPr>
        <p:spPr>
          <a:xfrm>
            <a:off x="8232388" y="1601376"/>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3817287397"/>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ntent   ">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a:solidFill>
                  <a:schemeClr val="tx2"/>
                </a:solidFill>
              </a:defRPr>
            </a:lvl1pPr>
            <a:lvl2pPr marL="324000" indent="-324000">
              <a:buFont typeface="Arial" charset="0"/>
              <a:buChar char="•"/>
              <a:tabLst/>
              <a:defRPr sz="1800">
                <a:solidFill>
                  <a:schemeClr val="tx2"/>
                </a:solidFill>
              </a:defRPr>
            </a:lvl2pPr>
            <a:lvl3pPr marL="648000" indent="-324000">
              <a:buSzPct val="100000"/>
              <a:buFont typeface="Arial" panose="020B0604020202020204" pitchFamily="34" charset="0"/>
              <a:buChar char="•"/>
              <a:tabLst/>
              <a:defRPr>
                <a:solidFill>
                  <a:schemeClr val="tx2"/>
                </a:solidFill>
              </a:defRPr>
            </a:lvl3pPr>
            <a:lvl4pPr marL="972000" indent="-324000">
              <a:buSzPct val="100000"/>
              <a:buFont typeface="Arial" charset="0"/>
              <a:buChar char="•"/>
              <a:tabLst/>
              <a:defRPr>
                <a:solidFill>
                  <a:schemeClr val="tx2"/>
                </a:solidFill>
              </a:defRPr>
            </a:lvl4pPr>
            <a:lvl5pPr marL="2057400" indent="-228600">
              <a:buSzPct val="100000"/>
              <a:buFont typeface="Arial" charset="0"/>
              <a:buChar char="•"/>
              <a:defRPr>
                <a:solidFill>
                  <a:schemeClr val="tx2">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a:xfrm>
            <a:off x="3416531" y="6378349"/>
            <a:ext cx="699857" cy="365125"/>
          </a:xfrm>
        </p:spPr>
        <p:txBody>
          <a:bodyPr/>
          <a:lstStyle/>
          <a:p>
            <a:r>
              <a:rPr lang="en-US"/>
              <a:t>03/11/2025</a:t>
            </a:r>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GB"/>
              <a:t>G. Arduini - Assessment of large-scale accelerator projects at CERN - ESG WG2a key findings</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72367716"/>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Picture Horizontal and text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12776" y="1592263"/>
            <a:ext cx="11376024" cy="2563906"/>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p:spPr>
        <p:txBody>
          <a:bodyPr/>
          <a:lstStyle/>
          <a:p>
            <a:pPr lvl="0"/>
            <a:r>
              <a:rPr lang="en-US"/>
              <a:t>Click to edit Master text styles</a:t>
            </a:r>
          </a:p>
          <a:p>
            <a:pPr lvl="1"/>
            <a:r>
              <a:rPr lang="en-US"/>
              <a:t>Second level</a:t>
            </a:r>
          </a:p>
          <a:p>
            <a:pPr lvl="2"/>
            <a:r>
              <a:rPr lang="en-US"/>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p:spPr>
        <p:txBody>
          <a:bodyPr/>
          <a:lstStyle/>
          <a:p>
            <a:pPr lvl="0"/>
            <a:r>
              <a:rPr lang="en-US"/>
              <a:t>Click to edit Master text styles</a:t>
            </a:r>
          </a:p>
          <a:p>
            <a:pPr lvl="1"/>
            <a:r>
              <a:rPr lang="en-US"/>
              <a:t>Second level</a:t>
            </a:r>
          </a:p>
          <a:p>
            <a:pPr lvl="2"/>
            <a:r>
              <a:rPr lang="en-US"/>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p:txBody>
          <a:bodyPr/>
          <a:lstStyle/>
          <a:p>
            <a:r>
              <a:rPr lang="en-US"/>
              <a:t>03/11/2025</a:t>
            </a:r>
            <a:endParaRPr lang="en-US" dirty="0"/>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p:txBody>
          <a:bodyPr/>
          <a:lstStyle/>
          <a:p>
            <a:r>
              <a:rPr lang="en-GB"/>
              <a:t>G. Arduini - Assessment of large-scale accelerator projects at CERN - ESG WG2a key findings</a:t>
            </a:r>
            <a:endParaRPr lang="en-US" dirty="0"/>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a:t>
            </a:fld>
            <a:endParaRPr lang="en-US" dirty="0"/>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p:spPr>
        <p:txBody>
          <a:body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2080612968"/>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Picture Horizontal and text in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0" y="1592263"/>
            <a:ext cx="12192000" cy="2945870"/>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Click to edit Master text styles</a:t>
            </a:r>
          </a:p>
          <a:p>
            <a:pPr lvl="1"/>
            <a:r>
              <a:rPr lang="en-US"/>
              <a:t>Second level</a:t>
            </a:r>
          </a:p>
          <a:p>
            <a:pPr lvl="2"/>
            <a:r>
              <a:rPr lang="en-US"/>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Click to edit Master text styles</a:t>
            </a:r>
          </a:p>
          <a:p>
            <a:pPr lvl="1"/>
            <a:r>
              <a:rPr lang="en-US"/>
              <a:t>Second level</a:t>
            </a:r>
          </a:p>
          <a:p>
            <a:pPr lvl="2"/>
            <a:r>
              <a:rPr lang="en-US"/>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p:txBody>
          <a:bodyPr/>
          <a:lstStyle/>
          <a:p>
            <a:r>
              <a:rPr lang="en-US"/>
              <a:t>03/11/2025</a:t>
            </a:r>
            <a:endParaRPr lang="en-US" dirty="0"/>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p:txBody>
          <a:bodyPr/>
          <a:lstStyle/>
          <a:p>
            <a:r>
              <a:rPr lang="en-GB"/>
              <a:t>G. Arduini - Assessment of large-scale accelerator projects at CERN - ESG WG2a key findings</a:t>
            </a:r>
            <a:endParaRPr lang="en-US" dirty="0"/>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a:t>
            </a:fld>
            <a:endParaRPr lang="en-US" dirty="0"/>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1040768463"/>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42.xml><?xml version="1.0" encoding="utf-8"?>
<p:sldLayout xmlns:a="http://schemas.openxmlformats.org/drawingml/2006/main" xmlns:r="http://schemas.openxmlformats.org/officeDocument/2006/relationships" xmlns:p="http://schemas.openxmlformats.org/presentationml/2006/main" type="secHead" preserve="1">
  <p:cSld name="Chapter Header">
    <p:spTree>
      <p:nvGrpSpPr>
        <p:cNvPr id="1" name=""/>
        <p:cNvGrpSpPr/>
        <p:nvPr/>
      </p:nvGrpSpPr>
      <p:grpSpPr>
        <a:xfrm>
          <a:off x="0" y="0"/>
          <a:ext cx="0" cy="0"/>
          <a:chOff x="0" y="0"/>
          <a:chExt cx="0" cy="0"/>
        </a:xfrm>
      </p:grpSpPr>
      <p:sp>
        <p:nvSpPr>
          <p:cNvPr id="2" name="Title 1"/>
          <p:cNvSpPr>
            <a:spLocks noGrp="1"/>
          </p:cNvSpPr>
          <p:nvPr>
            <p:ph type="title"/>
          </p:nvPr>
        </p:nvSpPr>
        <p:spPr>
          <a:xfrm>
            <a:off x="407987" y="1709738"/>
            <a:ext cx="11376025" cy="2852737"/>
          </a:xfrm>
        </p:spPr>
        <p:txBody>
          <a:bodyPr anchor="b"/>
          <a:lstStyle>
            <a:lvl1pPr>
              <a:defRPr sz="5000"/>
            </a:lvl1pPr>
          </a:lstStyle>
          <a:p>
            <a:r>
              <a:rPr lang="en-US"/>
              <a:t>Click to edit Master title style</a:t>
            </a:r>
            <a:endParaRPr lang="en-US" dirty="0"/>
          </a:p>
        </p:txBody>
      </p:sp>
      <p:sp>
        <p:nvSpPr>
          <p:cNvPr id="3" name="Text Placeholder 2"/>
          <p:cNvSpPr>
            <a:spLocks noGrp="1"/>
          </p:cNvSpPr>
          <p:nvPr>
            <p:ph type="body" idx="1"/>
          </p:nvPr>
        </p:nvSpPr>
        <p:spPr>
          <a:xfrm>
            <a:off x="407987" y="4589463"/>
            <a:ext cx="11376026" cy="1500187"/>
          </a:xfrm>
        </p:spPr>
        <p:txBody>
          <a:bodyPr/>
          <a:lstStyle>
            <a:lvl1pPr marL="0" indent="0">
              <a:buNone/>
              <a:defRPr sz="2400">
                <a:solidFill>
                  <a:schemeClr val="accent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7" name="Date Placeholder 6">
            <a:extLst>
              <a:ext uri="{FF2B5EF4-FFF2-40B4-BE49-F238E27FC236}">
                <a16:creationId xmlns:a16="http://schemas.microsoft.com/office/drawing/2014/main" id="{33FFEBF6-CE90-CC4E-8695-4D9E4AF1C9F7}"/>
              </a:ext>
            </a:extLst>
          </p:cNvPr>
          <p:cNvSpPr>
            <a:spLocks noGrp="1"/>
          </p:cNvSpPr>
          <p:nvPr>
            <p:ph type="dt" sz="half" idx="10"/>
          </p:nvPr>
        </p:nvSpPr>
        <p:spPr/>
        <p:txBody>
          <a:bodyPr/>
          <a:lstStyle/>
          <a:p>
            <a:r>
              <a:rPr lang="en-US"/>
              <a:t>03/11/2025</a:t>
            </a:r>
            <a:endParaRPr lang="en-US" dirty="0"/>
          </a:p>
        </p:txBody>
      </p:sp>
      <p:sp>
        <p:nvSpPr>
          <p:cNvPr id="8" name="Footer Placeholder 7">
            <a:extLst>
              <a:ext uri="{FF2B5EF4-FFF2-40B4-BE49-F238E27FC236}">
                <a16:creationId xmlns:a16="http://schemas.microsoft.com/office/drawing/2014/main" id="{106BCDCA-F2B2-9249-AB85-06169E64A567}"/>
              </a:ext>
            </a:extLst>
          </p:cNvPr>
          <p:cNvSpPr>
            <a:spLocks noGrp="1"/>
          </p:cNvSpPr>
          <p:nvPr>
            <p:ph type="ftr" sz="quarter" idx="11"/>
          </p:nvPr>
        </p:nvSpPr>
        <p:spPr/>
        <p:txBody>
          <a:bodyPr/>
          <a:lstStyle/>
          <a:p>
            <a:r>
              <a:rPr lang="en-GB"/>
              <a:t>G. Arduini - Assessment of large-scale accelerator projects at CERN - ESG WG2a key findings</a:t>
            </a:r>
            <a:endParaRPr lang="en-US" dirty="0"/>
          </a:p>
        </p:txBody>
      </p:sp>
      <p:sp>
        <p:nvSpPr>
          <p:cNvPr id="9" name="Slide Number Placeholder 8">
            <a:extLst>
              <a:ext uri="{FF2B5EF4-FFF2-40B4-BE49-F238E27FC236}">
                <a16:creationId xmlns:a16="http://schemas.microsoft.com/office/drawing/2014/main" id="{46B4A1B0-EF49-4F43-ACA9-496419739709}"/>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832695346"/>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titleOnly" preserve="1">
  <p:cSld name="Title Only  ">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6" name="Date Placeholder 5">
            <a:extLst>
              <a:ext uri="{FF2B5EF4-FFF2-40B4-BE49-F238E27FC236}">
                <a16:creationId xmlns:a16="http://schemas.microsoft.com/office/drawing/2014/main" id="{2F8F7083-D188-D543-8008-F25F138E955C}"/>
              </a:ext>
            </a:extLst>
          </p:cNvPr>
          <p:cNvSpPr>
            <a:spLocks noGrp="1"/>
          </p:cNvSpPr>
          <p:nvPr>
            <p:ph type="dt" sz="half" idx="10"/>
          </p:nvPr>
        </p:nvSpPr>
        <p:spPr/>
        <p:txBody>
          <a:bodyPr/>
          <a:lstStyle/>
          <a:p>
            <a:r>
              <a:rPr lang="en-US"/>
              <a:t>03/11/2025</a:t>
            </a:r>
            <a:endParaRPr lang="en-US" dirty="0"/>
          </a:p>
        </p:txBody>
      </p:sp>
      <p:sp>
        <p:nvSpPr>
          <p:cNvPr id="7" name="Footer Placeholder 6">
            <a:extLst>
              <a:ext uri="{FF2B5EF4-FFF2-40B4-BE49-F238E27FC236}">
                <a16:creationId xmlns:a16="http://schemas.microsoft.com/office/drawing/2014/main" id="{DA980EB7-C2CB-9D4D-8C5E-3EB093178EB7}"/>
              </a:ext>
            </a:extLst>
          </p:cNvPr>
          <p:cNvSpPr>
            <a:spLocks noGrp="1"/>
          </p:cNvSpPr>
          <p:nvPr>
            <p:ph type="ftr" sz="quarter" idx="11"/>
          </p:nvPr>
        </p:nvSpPr>
        <p:spPr/>
        <p:txBody>
          <a:bodyPr/>
          <a:lstStyle/>
          <a:p>
            <a:r>
              <a:rPr lang="en-GB"/>
              <a:t>G. Arduini - Assessment of large-scale accelerator projects at CERN - ESG WG2a key findings</a:t>
            </a:r>
            <a:endParaRPr lang="en-US" dirty="0"/>
          </a:p>
        </p:txBody>
      </p:sp>
      <p:sp>
        <p:nvSpPr>
          <p:cNvPr id="8" name="Slide Number Placeholder 7">
            <a:extLst>
              <a:ext uri="{FF2B5EF4-FFF2-40B4-BE49-F238E27FC236}">
                <a16:creationId xmlns:a16="http://schemas.microsoft.com/office/drawing/2014/main" id="{2F74050C-1801-2345-9DC3-F06B163A28D3}"/>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526298624"/>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1F763763-5414-8544-AF6D-F8D5C9B1117C}"/>
              </a:ext>
            </a:extLst>
          </p:cNvPr>
          <p:cNvSpPr>
            <a:spLocks noGrp="1"/>
          </p:cNvSpPr>
          <p:nvPr>
            <p:ph type="dt" sz="half" idx="10"/>
          </p:nvPr>
        </p:nvSpPr>
        <p:spPr/>
        <p:txBody>
          <a:bodyPr/>
          <a:lstStyle/>
          <a:p>
            <a:r>
              <a:rPr lang="en-US"/>
              <a:t>03/11/2025</a:t>
            </a:r>
            <a:endParaRPr lang="en-US" dirty="0"/>
          </a:p>
        </p:txBody>
      </p:sp>
      <p:sp>
        <p:nvSpPr>
          <p:cNvPr id="6" name="Footer Placeholder 5">
            <a:extLst>
              <a:ext uri="{FF2B5EF4-FFF2-40B4-BE49-F238E27FC236}">
                <a16:creationId xmlns:a16="http://schemas.microsoft.com/office/drawing/2014/main" id="{7618A5D0-906E-0046-B0F3-96283308CD40}"/>
              </a:ext>
            </a:extLst>
          </p:cNvPr>
          <p:cNvSpPr>
            <a:spLocks noGrp="1"/>
          </p:cNvSpPr>
          <p:nvPr>
            <p:ph type="ftr" sz="quarter" idx="11"/>
          </p:nvPr>
        </p:nvSpPr>
        <p:spPr/>
        <p:txBody>
          <a:bodyPr/>
          <a:lstStyle/>
          <a:p>
            <a:r>
              <a:rPr lang="en-GB"/>
              <a:t>G. Arduini - Assessment of large-scale accelerator projects at CERN - ESG WG2a key findings</a:t>
            </a:r>
            <a:endParaRPr lang="en-US" dirty="0"/>
          </a:p>
        </p:txBody>
      </p:sp>
      <p:sp>
        <p:nvSpPr>
          <p:cNvPr id="7" name="Slide Number Placeholder 6">
            <a:extLst>
              <a:ext uri="{FF2B5EF4-FFF2-40B4-BE49-F238E27FC236}">
                <a16:creationId xmlns:a16="http://schemas.microsoft.com/office/drawing/2014/main" id="{414B140E-F283-BD43-9D8C-905BDA421CF5}"/>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3886646608"/>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userDrawn="1">
  <p:cSld name="Content  ">
    <p:spTree>
      <p:nvGrpSpPr>
        <p:cNvPr id="1" name=""/>
        <p:cNvGrpSpPr/>
        <p:nvPr/>
      </p:nvGrpSpPr>
      <p:grpSpPr>
        <a:xfrm>
          <a:off x="0" y="0"/>
          <a:ext cx="0" cy="0"/>
          <a:chOff x="0" y="0"/>
          <a:chExt cx="0" cy="0"/>
        </a:xfrm>
      </p:grpSpPr>
      <p:sp>
        <p:nvSpPr>
          <p:cNvPr id="3" name="Content Placeholder 2"/>
          <p:cNvSpPr>
            <a:spLocks noGrp="1"/>
          </p:cNvSpPr>
          <p:nvPr>
            <p:ph idx="1"/>
          </p:nvPr>
        </p:nvSpPr>
        <p:spPr>
          <a:xfrm>
            <a:off x="407989" y="1166648"/>
            <a:ext cx="11376024" cy="5034127"/>
          </a:xfrm>
        </p:spPr>
        <p:txBody>
          <a:bodyPr/>
          <a:lstStyle>
            <a:lvl1pPr>
              <a:defRPr b="0">
                <a:solidFill>
                  <a:schemeClr val="tx1"/>
                </a:solidFill>
              </a:defRPr>
            </a:lvl1pPr>
            <a:lvl2pPr marL="324000" indent="-324000">
              <a:buFont typeface="Arial" charset="0"/>
              <a:buChar char="•"/>
              <a:tabLst/>
              <a:defRPr sz="1800">
                <a:solidFill>
                  <a:schemeClr val="tx1"/>
                </a:solidFill>
              </a:defRPr>
            </a:lvl2pPr>
            <a:lvl3pPr marL="648000" indent="-324000">
              <a:buSzPct val="100000"/>
              <a:buFont typeface="Arial" panose="020B0604020202020204" pitchFamily="34" charset="0"/>
              <a:buChar char="•"/>
              <a:tabLst/>
              <a:defRPr>
                <a:solidFill>
                  <a:schemeClr val="tx1"/>
                </a:solidFill>
              </a:defRPr>
            </a:lvl3pPr>
            <a:lvl4pPr marL="972000" indent="-324000">
              <a:buSzPct val="100000"/>
              <a:buFont typeface="Arial" charset="0"/>
              <a:buChar char="•"/>
              <a:tabLst/>
              <a:defRPr>
                <a:solidFill>
                  <a:schemeClr val="tx1"/>
                </a:solidFill>
              </a:defRPr>
            </a:lvl4pPr>
            <a:lvl5pPr marL="2057400" indent="-228600">
              <a:buSzPct val="100000"/>
              <a:buFont typeface="Arial" charset="0"/>
              <a:buChar char="•"/>
              <a:defRPr>
                <a:solidFill>
                  <a:schemeClr val="tx2">
                    <a:lumMod val="50000"/>
                  </a:schemeClr>
                </a:solidFill>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GB"/>
              <a:t>Click to edit Master title style</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a:xfrm>
            <a:off x="11107546" y="6356350"/>
            <a:ext cx="681254" cy="365125"/>
          </a:xfrm>
          <a:prstGeom prst="rect">
            <a:avLst/>
          </a:prstGeom>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975241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Bulleted Content">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p:txBody>
          <a:bodyPr/>
          <a:lstStyle>
            <a:lvl1pPr marL="342900" indent="-342900">
              <a:buFont typeface="Arial" panose="020B0604020202020204" pitchFamily="34" charset="0"/>
              <a:buChar char="•"/>
              <a:defRPr>
                <a:solidFill>
                  <a:schemeClr val="tx2">
                    <a:lumMod val="50000"/>
                  </a:schemeClr>
                </a:solidFill>
              </a:defRPr>
            </a:lvl1pPr>
            <a:lvl2pPr marL="628650" indent="-261938">
              <a:buFont typeface="Arial" panose="020B0604020202020204" pitchFamily="34" charset="0"/>
              <a:buChar char="•"/>
              <a:tabLst/>
              <a:defRPr sz="1800">
                <a:solidFill>
                  <a:schemeClr val="tx2">
                    <a:lumMod val="50000"/>
                  </a:schemeClr>
                </a:solidFill>
              </a:defRPr>
            </a:lvl2pPr>
            <a:lvl3pPr marL="889000" indent="-260350">
              <a:buSzPct val="100000"/>
              <a:buFont typeface="Arial" panose="020B0604020202020204" pitchFamily="34" charset="0"/>
              <a:buChar char="•"/>
              <a:tabLst/>
              <a:defRPr sz="1800">
                <a:solidFill>
                  <a:schemeClr val="tx2">
                    <a:lumMod val="50000"/>
                  </a:schemeClr>
                </a:solidFill>
              </a:defRPr>
            </a:lvl3pPr>
            <a:lvl4pPr marL="1209675" indent="-269875">
              <a:buSzPct val="100000"/>
              <a:buFont typeface="Arial" panose="020B0604020202020204" pitchFamily="34" charset="0"/>
              <a:buChar char="•"/>
              <a:tabLst/>
              <a:defRPr sz="1600">
                <a:solidFill>
                  <a:schemeClr val="tx2">
                    <a:lumMod val="50000"/>
                  </a:schemeClr>
                </a:solidFill>
              </a:defRPr>
            </a:lvl4pPr>
            <a:lvl5pPr marL="2057400" indent="-228600">
              <a:buSzPct val="100000"/>
              <a:buFont typeface="Arial" charset="0"/>
              <a:buChar char="•"/>
              <a:defRPr>
                <a:solidFill>
                  <a:schemeClr val="tx2">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0"/>
            <a:endParaRPr lang="en-US" dirty="0"/>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r>
              <a:rPr lang="en-US"/>
              <a:t>03/11/2025</a:t>
            </a:r>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GB"/>
              <a:t>G. Arduini - Assessment of large-scale accelerator projects at CERN - ESG WG2a key findings</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86551222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Big Picture">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r>
              <a:rPr lang="en-US"/>
              <a:t>03/11/2025</a:t>
            </a:r>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GB"/>
              <a:t>G. Arduini - Assessment of large-scale accelerator projects at CERN - ESG WG2a key findings</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
        <p:nvSpPr>
          <p:cNvPr id="4" name="Picture Placeholder 3">
            <a:extLst>
              <a:ext uri="{FF2B5EF4-FFF2-40B4-BE49-F238E27FC236}">
                <a16:creationId xmlns:a16="http://schemas.microsoft.com/office/drawing/2014/main" id="{1CBAAC3B-64E8-6A4D-B184-3057E6D0D079}"/>
              </a:ext>
            </a:extLst>
          </p:cNvPr>
          <p:cNvSpPr>
            <a:spLocks noGrp="1"/>
          </p:cNvSpPr>
          <p:nvPr>
            <p:ph type="pic" sz="quarter" idx="13" hasCustomPrompt="1"/>
          </p:nvPr>
        </p:nvSpPr>
        <p:spPr>
          <a:xfrm>
            <a:off x="407988" y="1439863"/>
            <a:ext cx="11376025" cy="4760912"/>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29133203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Full page colour or picture">
    <p:bg>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10B6E0-915E-6A4B-BE3D-83464DDCC020}"/>
              </a:ext>
            </a:extLst>
          </p:cNvPr>
          <p:cNvSpPr>
            <a:spLocks noGrp="1"/>
          </p:cNvSpPr>
          <p:nvPr>
            <p:ph type="title"/>
          </p:nvPr>
        </p:nvSpPr>
        <p:spPr/>
        <p:txBody>
          <a:bodyPr/>
          <a:lstStyle>
            <a:lvl1pPr>
              <a:defRPr>
                <a:solidFill>
                  <a:schemeClr val="bg1"/>
                </a:solidFill>
              </a:defRPr>
            </a:lvl1pPr>
          </a:lstStyle>
          <a:p>
            <a:r>
              <a:rPr lang="en-US"/>
              <a:t>Click to edit Master title style</a:t>
            </a:r>
            <a:endParaRPr lang="en-GB" dirty="0"/>
          </a:p>
        </p:txBody>
      </p:sp>
      <p:sp>
        <p:nvSpPr>
          <p:cNvPr id="3" name="Date Placeholder 2">
            <a:extLst>
              <a:ext uri="{FF2B5EF4-FFF2-40B4-BE49-F238E27FC236}">
                <a16:creationId xmlns:a16="http://schemas.microsoft.com/office/drawing/2014/main" id="{73F185B5-CF74-D44D-A9E3-83166F096FD5}"/>
              </a:ext>
            </a:extLst>
          </p:cNvPr>
          <p:cNvSpPr>
            <a:spLocks noGrp="1"/>
          </p:cNvSpPr>
          <p:nvPr>
            <p:ph type="dt" sz="half" idx="10"/>
          </p:nvPr>
        </p:nvSpPr>
        <p:spPr/>
        <p:txBody>
          <a:bodyPr/>
          <a:lstStyle>
            <a:lvl1pPr>
              <a:defRPr>
                <a:solidFill>
                  <a:schemeClr val="bg1"/>
                </a:solidFill>
              </a:defRPr>
            </a:lvl1pPr>
          </a:lstStyle>
          <a:p>
            <a:r>
              <a:rPr lang="en-US"/>
              <a:t>03/11/2025</a:t>
            </a:r>
            <a:endParaRPr lang="en-US" dirty="0"/>
          </a:p>
        </p:txBody>
      </p:sp>
      <p:sp>
        <p:nvSpPr>
          <p:cNvPr id="4" name="Slide Number Placeholder 3">
            <a:extLst>
              <a:ext uri="{FF2B5EF4-FFF2-40B4-BE49-F238E27FC236}">
                <a16:creationId xmlns:a16="http://schemas.microsoft.com/office/drawing/2014/main" id="{5AD60124-268E-2640-B552-632FCB92FCF3}"/>
              </a:ext>
            </a:extLst>
          </p:cNvPr>
          <p:cNvSpPr>
            <a:spLocks noGrp="1"/>
          </p:cNvSpPr>
          <p:nvPr>
            <p:ph type="sldNum" sz="quarter" idx="11"/>
          </p:nvPr>
        </p:nvSpPr>
        <p:spPr/>
        <p:txBody>
          <a:bodyPr/>
          <a:lstStyle>
            <a:lvl1pPr>
              <a:defRPr>
                <a:solidFill>
                  <a:schemeClr val="bg1"/>
                </a:solidFill>
              </a:defRPr>
            </a:lvl1pPr>
          </a:lstStyle>
          <a:p>
            <a:fld id="{36B5EA5A-BC32-A742-B11B-8E7414D5B535}" type="slidenum">
              <a:rPr lang="en-US" smtClean="0"/>
              <a:pPr/>
              <a:t>‹#›</a:t>
            </a:fld>
            <a:endParaRPr lang="en-US" dirty="0"/>
          </a:p>
        </p:txBody>
      </p:sp>
      <p:sp>
        <p:nvSpPr>
          <p:cNvPr id="5" name="Footer Placeholder 4">
            <a:extLst>
              <a:ext uri="{FF2B5EF4-FFF2-40B4-BE49-F238E27FC236}">
                <a16:creationId xmlns:a16="http://schemas.microsoft.com/office/drawing/2014/main" id="{3E7D4B92-ED84-1D4C-81AB-7D7F79EF892F}"/>
              </a:ext>
            </a:extLst>
          </p:cNvPr>
          <p:cNvSpPr>
            <a:spLocks noGrp="1"/>
          </p:cNvSpPr>
          <p:nvPr>
            <p:ph type="ftr" sz="quarter" idx="12"/>
          </p:nvPr>
        </p:nvSpPr>
        <p:spPr/>
        <p:txBody>
          <a:bodyPr/>
          <a:lstStyle>
            <a:lvl1pPr>
              <a:defRPr>
                <a:solidFill>
                  <a:schemeClr val="bg1"/>
                </a:solidFill>
              </a:defRPr>
            </a:lvl1pPr>
          </a:lstStyle>
          <a:p>
            <a:r>
              <a:rPr lang="en-GB"/>
              <a:t>G. Arduini - Assessment of large-scale accelerator projects at CERN - ESG WG2a key findings</a:t>
            </a:r>
            <a:endParaRPr lang="en-US" dirty="0"/>
          </a:p>
        </p:txBody>
      </p:sp>
      <p:cxnSp>
        <p:nvCxnSpPr>
          <p:cNvPr id="19" name="Straight Connector 18">
            <a:extLst>
              <a:ext uri="{FF2B5EF4-FFF2-40B4-BE49-F238E27FC236}">
                <a16:creationId xmlns:a16="http://schemas.microsoft.com/office/drawing/2014/main" id="{F1E223B3-FDCC-6949-9C0B-F052B97037C1}"/>
              </a:ext>
            </a:extLst>
          </p:cNvPr>
          <p:cNvCxnSpPr/>
          <p:nvPr userDrawn="1"/>
        </p:nvCxnSpPr>
        <p:spPr>
          <a:xfrm>
            <a:off x="407987" y="6266608"/>
            <a:ext cx="11376025" cy="0"/>
          </a:xfrm>
          <a:prstGeom prst="line">
            <a:avLst/>
          </a:prstGeom>
          <a:ln w="9525">
            <a:solidFill>
              <a:schemeClr val="bg1"/>
            </a:solidFill>
          </a:ln>
        </p:spPr>
        <p:style>
          <a:lnRef idx="1">
            <a:schemeClr val="accent1"/>
          </a:lnRef>
          <a:fillRef idx="0">
            <a:schemeClr val="accent1"/>
          </a:fillRef>
          <a:effectRef idx="0">
            <a:schemeClr val="accent1"/>
          </a:effectRef>
          <a:fontRef idx="minor">
            <a:schemeClr val="tx1"/>
          </a:fontRef>
        </p:style>
      </p:cxnSp>
      <p:pic>
        <p:nvPicPr>
          <p:cNvPr id="13" name="Picture 12">
            <a:extLst>
              <a:ext uri="{FF2B5EF4-FFF2-40B4-BE49-F238E27FC236}">
                <a16:creationId xmlns:a16="http://schemas.microsoft.com/office/drawing/2014/main" id="{D5082788-0C78-F842-A18F-84667EAC7E6A}"/>
              </a:ext>
            </a:extLst>
          </p:cNvPr>
          <p:cNvPicPr>
            <a:picLocks noChangeAspect="1"/>
          </p:cNvPicPr>
          <p:nvPr userDrawn="1"/>
        </p:nvPicPr>
        <p:blipFill>
          <a:blip r:embed="rId2"/>
          <a:stretch>
            <a:fillRect/>
          </a:stretch>
        </p:blipFill>
        <p:spPr>
          <a:xfrm>
            <a:off x="407988" y="6364800"/>
            <a:ext cx="495300" cy="393700"/>
          </a:xfrm>
          <a:prstGeom prst="rect">
            <a:avLst/>
          </a:prstGeom>
        </p:spPr>
      </p:pic>
    </p:spTree>
    <p:extLst>
      <p:ext uri="{BB962C8B-B14F-4D97-AF65-F5344CB8AC3E}">
        <p14:creationId xmlns:p14="http://schemas.microsoft.com/office/powerpoint/2010/main" val="1919355803"/>
      </p:ext>
    </p:extLst>
  </p:cSld>
  <p:clrMapOvr>
    <a:overrideClrMapping bg1="lt1" tx1="dk1" bg2="lt2" tx2="dk2" accent1="accent1" accent2="accent2" accent3="accent3" accent4="accent4" accent5="accent5" accent6="accent6" hlink="hlink" folHlink="folHlink"/>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Full page Picture">
    <p:spTree>
      <p:nvGrpSpPr>
        <p:cNvPr id="1" name=""/>
        <p:cNvGrpSpPr/>
        <p:nvPr/>
      </p:nvGrpSpPr>
      <p:grpSpPr>
        <a:xfrm>
          <a:off x="0" y="0"/>
          <a:ext cx="0" cy="0"/>
          <a:chOff x="0" y="0"/>
          <a:chExt cx="0" cy="0"/>
        </a:xfrm>
      </p:grpSpPr>
      <p:sp>
        <p:nvSpPr>
          <p:cNvPr id="8" name="Picture Placeholder 3">
            <a:extLst>
              <a:ext uri="{FF2B5EF4-FFF2-40B4-BE49-F238E27FC236}">
                <a16:creationId xmlns:a16="http://schemas.microsoft.com/office/drawing/2014/main" id="{01A8103C-80BA-7941-AEF5-FB81302B57A9}"/>
              </a:ext>
            </a:extLst>
          </p:cNvPr>
          <p:cNvSpPr>
            <a:spLocks noGrp="1"/>
          </p:cNvSpPr>
          <p:nvPr>
            <p:ph type="pic" sz="quarter" idx="13" hasCustomPrompt="1"/>
          </p:nvPr>
        </p:nvSpPr>
        <p:spPr>
          <a:xfrm>
            <a:off x="0" y="-29980"/>
            <a:ext cx="12192000" cy="6230755"/>
          </a:xfrm>
          <a:pattFill prst="lgCheck">
            <a:fgClr>
              <a:schemeClr val="accent4"/>
            </a:fgClr>
            <a:bgClr>
              <a:schemeClr val="bg1"/>
            </a:bgClr>
          </a:pattFill>
        </p:spPr>
        <p:txBody>
          <a:bodyPr anchor="ctr" anchorCtr="0"/>
          <a:lstStyle>
            <a:lvl1pPr algn="ctr">
              <a:defRPr/>
            </a:lvl1pPr>
          </a:lstStyle>
          <a:p>
            <a:r>
              <a:rPr lang="en-US" dirty="0"/>
              <a:t>Drag and drop picture</a:t>
            </a:r>
          </a:p>
        </p:txBody>
      </p:sp>
      <p:sp>
        <p:nvSpPr>
          <p:cNvPr id="3" name="Content Placeholder 2"/>
          <p:cNvSpPr>
            <a:spLocks noGrp="1"/>
          </p:cNvSpPr>
          <p:nvPr>
            <p:ph idx="1"/>
          </p:nvPr>
        </p:nvSpPr>
        <p:spPr>
          <a:xfrm>
            <a:off x="8075612" y="-48846"/>
            <a:ext cx="4116387" cy="6249621"/>
          </a:xfrm>
          <a:solidFill>
            <a:schemeClr val="tx1">
              <a:alpha val="80000"/>
            </a:schemeClr>
          </a:solidFill>
        </p:spPr>
        <p:txBody>
          <a:bodyPr lIns="180000" tIns="180000" rIns="180000" bIns="180000"/>
          <a:lstStyle>
            <a:lvl1pPr>
              <a:defRPr sz="2800">
                <a:solidFill>
                  <a:schemeClr val="bg1"/>
                </a:solidFill>
              </a:defRPr>
            </a:lvl1pPr>
            <a:lvl2pPr marL="324000" indent="-324000">
              <a:buFont typeface="Arial" charset="0"/>
              <a:buChar char="•"/>
              <a:tabLst/>
              <a:defRPr sz="2100">
                <a:solidFill>
                  <a:schemeClr val="bg1"/>
                </a:solidFill>
              </a:defRPr>
            </a:lvl2pPr>
            <a:lvl3pPr marL="648000" indent="-324000">
              <a:buSzPct val="100000"/>
              <a:buFont typeface="Arial" panose="020B0604020202020204" pitchFamily="34" charset="0"/>
              <a:buChar char="•"/>
              <a:tabLst/>
              <a:defRPr sz="1800">
                <a:solidFill>
                  <a:schemeClr val="bg1"/>
                </a:solidFill>
              </a:defRPr>
            </a:lvl3pPr>
            <a:lvl4pPr marL="972000" indent="-324000">
              <a:buSzPct val="100000"/>
              <a:buFont typeface="Arial" charset="0"/>
              <a:buChar char="•"/>
              <a:tabLst/>
              <a:defRPr>
                <a:solidFill>
                  <a:schemeClr val="bg1"/>
                </a:solidFill>
              </a:defRPr>
            </a:lvl4pPr>
            <a:lvl5pPr marL="2057400" indent="-228600">
              <a:buSzPct val="100000"/>
              <a:buFont typeface="Arial" charset="0"/>
              <a:buChar char="•"/>
              <a:defRPr>
                <a:solidFill>
                  <a:schemeClr val="tx2">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r>
              <a:rPr lang="en-US"/>
              <a:t>03/11/2025</a:t>
            </a:r>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GB"/>
              <a:t>G. Arduini - Assessment of large-scale accelerator projects at CERN - ESG WG2a key findings</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75880533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2 Conten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07987" y="1592264"/>
            <a:ext cx="5616575" cy="4608512"/>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Content Placeholder 3"/>
          <p:cNvSpPr>
            <a:spLocks noGrp="1"/>
          </p:cNvSpPr>
          <p:nvPr>
            <p:ph sz="half" idx="2"/>
          </p:nvPr>
        </p:nvSpPr>
        <p:spPr>
          <a:xfrm>
            <a:off x="6172199" y="1592264"/>
            <a:ext cx="5611813" cy="4608511"/>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8" name="Date Placeholder 7">
            <a:extLst>
              <a:ext uri="{FF2B5EF4-FFF2-40B4-BE49-F238E27FC236}">
                <a16:creationId xmlns:a16="http://schemas.microsoft.com/office/drawing/2014/main" id="{E3A8A69A-7619-C44B-A930-6AC38A3F8BC7}"/>
              </a:ext>
            </a:extLst>
          </p:cNvPr>
          <p:cNvSpPr>
            <a:spLocks noGrp="1"/>
          </p:cNvSpPr>
          <p:nvPr>
            <p:ph type="dt" sz="half" idx="10"/>
          </p:nvPr>
        </p:nvSpPr>
        <p:spPr/>
        <p:txBody>
          <a:bodyPr/>
          <a:lstStyle/>
          <a:p>
            <a:r>
              <a:rPr lang="en-US"/>
              <a:t>03/11/2025</a:t>
            </a:r>
            <a:endParaRPr lang="en-US" dirty="0"/>
          </a:p>
        </p:txBody>
      </p:sp>
      <p:sp>
        <p:nvSpPr>
          <p:cNvPr id="9" name="Footer Placeholder 8">
            <a:extLst>
              <a:ext uri="{FF2B5EF4-FFF2-40B4-BE49-F238E27FC236}">
                <a16:creationId xmlns:a16="http://schemas.microsoft.com/office/drawing/2014/main" id="{9B55D6E3-4871-704B-B795-99BD30EABFEE}"/>
              </a:ext>
            </a:extLst>
          </p:cNvPr>
          <p:cNvSpPr>
            <a:spLocks noGrp="1"/>
          </p:cNvSpPr>
          <p:nvPr>
            <p:ph type="ftr" sz="quarter" idx="11"/>
          </p:nvPr>
        </p:nvSpPr>
        <p:spPr/>
        <p:txBody>
          <a:bodyPr/>
          <a:lstStyle/>
          <a:p>
            <a:r>
              <a:rPr lang="en-GB"/>
              <a:t>G. Arduini - Assessment of large-scale accelerator projects at CERN - ESG WG2a key findings</a:t>
            </a:r>
            <a:endParaRPr lang="en-US" dirty="0"/>
          </a:p>
        </p:txBody>
      </p:sp>
      <p:sp>
        <p:nvSpPr>
          <p:cNvPr id="10" name="Slide Number Placeholder 9">
            <a:extLst>
              <a:ext uri="{FF2B5EF4-FFF2-40B4-BE49-F238E27FC236}">
                <a16:creationId xmlns:a16="http://schemas.microsoft.com/office/drawing/2014/main" id="{BEE4B464-E744-A34F-B223-6B554979B8EC}"/>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04722205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image" Target="../media/image1.jpg"/><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theme" Target="../theme/theme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1.xml"/><Relationship Id="rId13" Type="http://schemas.openxmlformats.org/officeDocument/2006/relationships/slideLayout" Target="../slideLayouts/slideLayout36.xml"/><Relationship Id="rId18" Type="http://schemas.openxmlformats.org/officeDocument/2006/relationships/slideLayout" Target="../slideLayouts/slideLayout41.xml"/><Relationship Id="rId3" Type="http://schemas.openxmlformats.org/officeDocument/2006/relationships/slideLayout" Target="../slideLayouts/slideLayout26.xml"/><Relationship Id="rId21" Type="http://schemas.openxmlformats.org/officeDocument/2006/relationships/slideLayout" Target="../slideLayouts/slideLayout44.xml"/><Relationship Id="rId7" Type="http://schemas.openxmlformats.org/officeDocument/2006/relationships/slideLayout" Target="../slideLayouts/slideLayout30.xml"/><Relationship Id="rId12" Type="http://schemas.openxmlformats.org/officeDocument/2006/relationships/slideLayout" Target="../slideLayouts/slideLayout35.xml"/><Relationship Id="rId17" Type="http://schemas.openxmlformats.org/officeDocument/2006/relationships/slideLayout" Target="../slideLayouts/slideLayout40.xml"/><Relationship Id="rId2" Type="http://schemas.openxmlformats.org/officeDocument/2006/relationships/slideLayout" Target="../slideLayouts/slideLayout25.xml"/><Relationship Id="rId16" Type="http://schemas.openxmlformats.org/officeDocument/2006/relationships/slideLayout" Target="../slideLayouts/slideLayout39.xml"/><Relationship Id="rId20" Type="http://schemas.openxmlformats.org/officeDocument/2006/relationships/slideLayout" Target="../slideLayouts/slideLayout43.xml"/><Relationship Id="rId1" Type="http://schemas.openxmlformats.org/officeDocument/2006/relationships/slideLayout" Target="../slideLayouts/slideLayout24.xml"/><Relationship Id="rId6" Type="http://schemas.openxmlformats.org/officeDocument/2006/relationships/slideLayout" Target="../slideLayouts/slideLayout29.xml"/><Relationship Id="rId11" Type="http://schemas.openxmlformats.org/officeDocument/2006/relationships/slideLayout" Target="../slideLayouts/slideLayout34.xml"/><Relationship Id="rId24" Type="http://schemas.openxmlformats.org/officeDocument/2006/relationships/image" Target="../media/image1.jpg"/><Relationship Id="rId5" Type="http://schemas.openxmlformats.org/officeDocument/2006/relationships/slideLayout" Target="../slideLayouts/slideLayout28.xml"/><Relationship Id="rId15" Type="http://schemas.openxmlformats.org/officeDocument/2006/relationships/slideLayout" Target="../slideLayouts/slideLayout38.xml"/><Relationship Id="rId23" Type="http://schemas.openxmlformats.org/officeDocument/2006/relationships/theme" Target="../theme/theme2.xml"/><Relationship Id="rId10" Type="http://schemas.openxmlformats.org/officeDocument/2006/relationships/slideLayout" Target="../slideLayouts/slideLayout33.xml"/><Relationship Id="rId19" Type="http://schemas.openxmlformats.org/officeDocument/2006/relationships/slideLayout" Target="../slideLayouts/slideLayout42.xml"/><Relationship Id="rId4" Type="http://schemas.openxmlformats.org/officeDocument/2006/relationships/slideLayout" Target="../slideLayouts/slideLayout27.xml"/><Relationship Id="rId9" Type="http://schemas.openxmlformats.org/officeDocument/2006/relationships/slideLayout" Target="../slideLayouts/slideLayout32.xml"/><Relationship Id="rId14" Type="http://schemas.openxmlformats.org/officeDocument/2006/relationships/slideLayout" Target="../slideLayouts/slideLayout37.xml"/><Relationship Id="rId22" Type="http://schemas.openxmlformats.org/officeDocument/2006/relationships/slideLayout" Target="../slideLayouts/slideLayout4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07988" y="373593"/>
            <a:ext cx="11376025" cy="1065742"/>
          </a:xfrm>
          <a:prstGeom prst="rect">
            <a:avLst/>
          </a:prstGeom>
        </p:spPr>
        <p:txBody>
          <a:bodyPr vert="horz" lIns="0" tIns="0" rIns="0" bIns="0" rtlCol="0" anchor="t" anchorCtr="0">
            <a:noAutofit/>
          </a:bodyPr>
          <a:lstStyle/>
          <a:p>
            <a:r>
              <a:rPr lang="en-US"/>
              <a:t>Click to edit Master title style</a:t>
            </a:r>
            <a:endParaRPr lang="en-US" dirty="0"/>
          </a:p>
        </p:txBody>
      </p:sp>
      <p:sp>
        <p:nvSpPr>
          <p:cNvPr id="3" name="Text Placeholder 2"/>
          <p:cNvSpPr>
            <a:spLocks noGrp="1"/>
          </p:cNvSpPr>
          <p:nvPr>
            <p:ph type="body" idx="1"/>
          </p:nvPr>
        </p:nvSpPr>
        <p:spPr>
          <a:xfrm>
            <a:off x="407989" y="1592263"/>
            <a:ext cx="11376024" cy="4608512"/>
          </a:xfrm>
          <a:prstGeom prst="rect">
            <a:avLst/>
          </a:prstGeom>
        </p:spPr>
        <p:txBody>
          <a:bodyPr vert="horz" lIns="0" tIns="0" rIns="0" bIns="0" rtlCol="0">
            <a:noAutofit/>
          </a:bodyPr>
          <a:lstStyle/>
          <a:p>
            <a:pPr lvl="0"/>
            <a:r>
              <a:rPr lang="en-GB" noProof="0" dirty="0"/>
              <a:t>Click to edit Master text styles</a:t>
            </a:r>
          </a:p>
          <a:p>
            <a:pPr lvl="1"/>
            <a:r>
              <a:rPr lang="en-GB" noProof="0" dirty="0"/>
              <a:t>Second level</a:t>
            </a:r>
          </a:p>
          <a:p>
            <a:pPr lvl="2"/>
            <a:r>
              <a:rPr lang="en-GB" noProof="0" dirty="0"/>
              <a:t>Third level</a:t>
            </a:r>
          </a:p>
          <a:p>
            <a:pPr lvl="3"/>
            <a:r>
              <a:rPr lang="en-GB" noProof="0" dirty="0"/>
              <a:t>Fourth level</a:t>
            </a:r>
          </a:p>
        </p:txBody>
      </p:sp>
      <p:sp>
        <p:nvSpPr>
          <p:cNvPr id="4" name="Date Placeholder 3"/>
          <p:cNvSpPr>
            <a:spLocks noGrp="1"/>
          </p:cNvSpPr>
          <p:nvPr>
            <p:ph type="dt" sz="half" idx="2"/>
          </p:nvPr>
        </p:nvSpPr>
        <p:spPr>
          <a:xfrm>
            <a:off x="3485228" y="6378349"/>
            <a:ext cx="631160" cy="365125"/>
          </a:xfrm>
          <a:prstGeom prst="rect">
            <a:avLst/>
          </a:prstGeom>
        </p:spPr>
        <p:txBody>
          <a:bodyPr vert="horz" lIns="0" tIns="0" rIns="0" bIns="0" rtlCol="0" anchor="ctr"/>
          <a:lstStyle>
            <a:lvl1pPr algn="r">
              <a:defRPr sz="1000">
                <a:solidFill>
                  <a:schemeClr val="tx1"/>
                </a:solidFill>
              </a:defRPr>
            </a:lvl1pPr>
          </a:lstStyle>
          <a:p>
            <a:r>
              <a:rPr lang="en-US"/>
              <a:t>03/11/2025</a:t>
            </a:r>
            <a:endParaRPr lang="en-US" dirty="0"/>
          </a:p>
        </p:txBody>
      </p:sp>
      <p:sp>
        <p:nvSpPr>
          <p:cNvPr id="6" name="Slide Number Placeholder 5"/>
          <p:cNvSpPr>
            <a:spLocks noGrp="1"/>
          </p:cNvSpPr>
          <p:nvPr>
            <p:ph type="sldNum" sz="quarter" idx="4"/>
          </p:nvPr>
        </p:nvSpPr>
        <p:spPr>
          <a:xfrm>
            <a:off x="11107546" y="6383848"/>
            <a:ext cx="681254" cy="365125"/>
          </a:xfrm>
          <a:prstGeom prst="rect">
            <a:avLst/>
          </a:prstGeom>
        </p:spPr>
        <p:txBody>
          <a:bodyPr vert="horz" lIns="0" tIns="0" rIns="0" bIns="0" rtlCol="0" anchor="ctr"/>
          <a:lstStyle>
            <a:lvl1pPr algn="r">
              <a:defRPr sz="1000">
                <a:solidFill>
                  <a:schemeClr val="tx1"/>
                </a:solidFill>
              </a:defRPr>
            </a:lvl1pPr>
          </a:lstStyle>
          <a:p>
            <a:fld id="{36B5EA5A-BC32-A742-B11B-8E7414D5B535}" type="slidenum">
              <a:rPr lang="en-US" smtClean="0"/>
              <a:pPr/>
              <a:t>‹#›</a:t>
            </a:fld>
            <a:endParaRPr lang="en-US" dirty="0"/>
          </a:p>
        </p:txBody>
      </p:sp>
      <p:sp>
        <p:nvSpPr>
          <p:cNvPr id="7" name="Footer Placeholder 6">
            <a:extLst>
              <a:ext uri="{FF2B5EF4-FFF2-40B4-BE49-F238E27FC236}">
                <a16:creationId xmlns:a16="http://schemas.microsoft.com/office/drawing/2014/main" id="{7AB22024-69B4-1F4F-8860-CB954517F654}"/>
              </a:ext>
            </a:extLst>
          </p:cNvPr>
          <p:cNvSpPr>
            <a:spLocks noGrp="1"/>
          </p:cNvSpPr>
          <p:nvPr>
            <p:ph type="ftr" sz="quarter" idx="3"/>
          </p:nvPr>
        </p:nvSpPr>
        <p:spPr>
          <a:xfrm>
            <a:off x="4259262" y="6383848"/>
            <a:ext cx="6572221" cy="365125"/>
          </a:xfrm>
          <a:prstGeom prst="rect">
            <a:avLst/>
          </a:prstGeom>
        </p:spPr>
        <p:txBody>
          <a:bodyPr vert="horz" lIns="91440" tIns="45720" rIns="91440" bIns="45720" rtlCol="0" anchor="ctr"/>
          <a:lstStyle>
            <a:lvl1pPr algn="ctr">
              <a:defRPr sz="1200">
                <a:solidFill>
                  <a:schemeClr val="tx1"/>
                </a:solidFill>
              </a:defRPr>
            </a:lvl1pPr>
          </a:lstStyle>
          <a:p>
            <a:r>
              <a:rPr lang="en-GB"/>
              <a:t>G. Arduini - Assessment of large-scale accelerator projects at CERN - ESG WG2a key findings</a:t>
            </a:r>
            <a:endParaRPr lang="en-US" dirty="0"/>
          </a:p>
        </p:txBody>
      </p:sp>
      <p:cxnSp>
        <p:nvCxnSpPr>
          <p:cNvPr id="14" name="Straight Connector 13">
            <a:extLst>
              <a:ext uri="{FF2B5EF4-FFF2-40B4-BE49-F238E27FC236}">
                <a16:creationId xmlns:a16="http://schemas.microsoft.com/office/drawing/2014/main" id="{BD9C6532-AEDE-354E-83AD-7F67D706DF38}"/>
              </a:ext>
            </a:extLst>
          </p:cNvPr>
          <p:cNvCxnSpPr/>
          <p:nvPr userDrawn="1"/>
        </p:nvCxnSpPr>
        <p:spPr>
          <a:xfrm>
            <a:off x="407987" y="6266608"/>
            <a:ext cx="11376025" cy="0"/>
          </a:xfrm>
          <a:prstGeom prst="line">
            <a:avLst/>
          </a:prstGeom>
          <a:ln w="9525"/>
        </p:spPr>
        <p:style>
          <a:lnRef idx="1">
            <a:schemeClr val="accent1"/>
          </a:lnRef>
          <a:fillRef idx="0">
            <a:schemeClr val="accent1"/>
          </a:fillRef>
          <a:effectRef idx="0">
            <a:schemeClr val="accent1"/>
          </a:effectRef>
          <a:fontRef idx="minor">
            <a:schemeClr val="tx1"/>
          </a:fontRef>
        </p:style>
      </p:cxnSp>
      <p:pic>
        <p:nvPicPr>
          <p:cNvPr id="9" name="Picture 8" descr="A blue screen with white text&#10;&#10;AI-generated content may be incorrect.">
            <a:extLst>
              <a:ext uri="{FF2B5EF4-FFF2-40B4-BE49-F238E27FC236}">
                <a16:creationId xmlns:a16="http://schemas.microsoft.com/office/drawing/2014/main" id="{C5FD4865-E7EA-B1EB-08EF-C66A8335005D}"/>
              </a:ext>
            </a:extLst>
          </p:cNvPr>
          <p:cNvPicPr>
            <a:picLocks noChangeAspect="1"/>
          </p:cNvPicPr>
          <p:nvPr userDrawn="1"/>
        </p:nvPicPr>
        <p:blipFill>
          <a:blip r:embed="rId25"/>
          <a:stretch>
            <a:fillRect/>
          </a:stretch>
        </p:blipFill>
        <p:spPr>
          <a:xfrm>
            <a:off x="8290560" y="-12178"/>
            <a:ext cx="3901440" cy="1028700"/>
          </a:xfrm>
          <a:prstGeom prst="rect">
            <a:avLst/>
          </a:prstGeom>
        </p:spPr>
      </p:pic>
    </p:spTree>
    <p:extLst>
      <p:ext uri="{BB962C8B-B14F-4D97-AF65-F5344CB8AC3E}">
        <p14:creationId xmlns:p14="http://schemas.microsoft.com/office/powerpoint/2010/main" val="1598869953"/>
      </p:ext>
    </p:extLst>
  </p:cSld>
  <p:clrMap bg1="lt1" tx1="dk1" bg2="lt2" tx2="dk2" accent1="accent1" accent2="accent2" accent3="accent3" accent4="accent4" accent5="accent5" accent6="accent6" hlink="hlink" folHlink="folHlink"/>
  <p:sldLayoutIdLst>
    <p:sldLayoutId id="2147483657" r:id="rId1"/>
    <p:sldLayoutId id="2147483649" r:id="rId2"/>
    <p:sldLayoutId id="2147483662" r:id="rId3"/>
    <p:sldLayoutId id="2147483650" r:id="rId4"/>
    <p:sldLayoutId id="2147483665" r:id="rId5"/>
    <p:sldLayoutId id="2147483668" r:id="rId6"/>
    <p:sldLayoutId id="2147483677" r:id="rId7"/>
    <p:sldLayoutId id="2147483674" r:id="rId8"/>
    <p:sldLayoutId id="2147483652" r:id="rId9"/>
    <p:sldLayoutId id="2147483653" r:id="rId10"/>
    <p:sldLayoutId id="2147483661" r:id="rId11"/>
    <p:sldLayoutId id="2147483666" r:id="rId12"/>
    <p:sldLayoutId id="2147483667" r:id="rId13"/>
    <p:sldLayoutId id="2147483658" r:id="rId14"/>
    <p:sldLayoutId id="2147483659" r:id="rId15"/>
    <p:sldLayoutId id="2147483673" r:id="rId16"/>
    <p:sldLayoutId id="2147483660" r:id="rId17"/>
    <p:sldLayoutId id="2147483671" r:id="rId18"/>
    <p:sldLayoutId id="2147483651" r:id="rId19"/>
    <p:sldLayoutId id="2147483654" r:id="rId20"/>
    <p:sldLayoutId id="2147483669" r:id="rId21"/>
    <p:sldLayoutId id="2147483682" r:id="rId22"/>
    <p:sldLayoutId id="2147483683" r:id="rId23"/>
  </p:sldLayoutIdLst>
  <p:hf hdr="0"/>
  <p:txStyles>
    <p:title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p:titleStyle>
    <p:body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32" userDrawn="1">
          <p15:clr>
            <a:srgbClr val="F26B43"/>
          </p15:clr>
        </p15:guide>
        <p15:guide id="2" pos="3840" userDrawn="1">
          <p15:clr>
            <a:srgbClr val="F26B43"/>
          </p15:clr>
        </p15:guide>
        <p15:guide id="3" pos="7423" userDrawn="1">
          <p15:clr>
            <a:srgbClr val="F26B43"/>
          </p15:clr>
        </p15:guide>
        <p15:guide id="4" pos="257" userDrawn="1">
          <p15:clr>
            <a:srgbClr val="F26B43"/>
          </p15:clr>
        </p15:guide>
        <p15:guide id="6" pos="3795" userDrawn="1">
          <p15:clr>
            <a:srgbClr val="F26B43"/>
          </p15:clr>
        </p15:guide>
        <p15:guide id="7" pos="3885" userDrawn="1">
          <p15:clr>
            <a:srgbClr val="F26B43"/>
          </p15:clr>
        </p15:guide>
        <p15:guide id="8" pos="5087" userDrawn="1">
          <p15:clr>
            <a:srgbClr val="F26B43"/>
          </p15:clr>
        </p15:guide>
        <p15:guide id="9" pos="4997" userDrawn="1">
          <p15:clr>
            <a:srgbClr val="F26B43"/>
          </p15:clr>
        </p15:guide>
        <p15:guide id="10" pos="2683" userDrawn="1">
          <p15:clr>
            <a:srgbClr val="F26B43"/>
          </p15:clr>
        </p15:guide>
        <p15:guide id="11" pos="2593" userDrawn="1">
          <p15:clr>
            <a:srgbClr val="F26B43"/>
          </p15:clr>
        </p15:guide>
        <p15:guide id="12" orient="horz" pos="3906" userDrawn="1">
          <p15:clr>
            <a:srgbClr val="F26B43"/>
          </p15:clr>
        </p15:guide>
        <p15:guide id="13" orient="horz" pos="2409" userDrawn="1">
          <p15:clr>
            <a:srgbClr val="F26B43"/>
          </p15:clr>
        </p15:guide>
        <p15:guide id="14" orient="horz" pos="913" userDrawn="1">
          <p15:clr>
            <a:srgbClr val="F26B43"/>
          </p15:clr>
        </p15:guide>
        <p15:guide id="15" orient="horz" pos="1003" userDrawn="1">
          <p15:clr>
            <a:srgbClr val="F26B43"/>
          </p15:clr>
        </p15:guide>
        <p15:guide id="16" orient="horz" pos="2500" userDrawn="1">
          <p15:clr>
            <a:srgbClr val="F26B43"/>
          </p15:clr>
        </p15:guide>
        <p15:guide id="17" pos="6312" userDrawn="1">
          <p15:clr>
            <a:srgbClr val="F26B43"/>
          </p15:clr>
        </p15:guide>
        <p15:guide id="18" pos="6221" userDrawn="1">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07988" y="373593"/>
            <a:ext cx="11376025" cy="1065742"/>
          </a:xfrm>
          <a:prstGeom prst="rect">
            <a:avLst/>
          </a:prstGeom>
        </p:spPr>
        <p:txBody>
          <a:bodyPr vert="horz" lIns="0" tIns="0" rIns="0" bIns="0" rtlCol="0" anchor="t" anchorCtr="0">
            <a:noAutofit/>
          </a:bodyPr>
          <a:lstStyle/>
          <a:p>
            <a:r>
              <a:rPr lang="en-US"/>
              <a:t>Click to edit Master title style</a:t>
            </a:r>
            <a:endParaRPr lang="en-US" dirty="0"/>
          </a:p>
        </p:txBody>
      </p:sp>
      <p:sp>
        <p:nvSpPr>
          <p:cNvPr id="3" name="Text Placeholder 2"/>
          <p:cNvSpPr>
            <a:spLocks noGrp="1"/>
          </p:cNvSpPr>
          <p:nvPr>
            <p:ph type="body" idx="1"/>
          </p:nvPr>
        </p:nvSpPr>
        <p:spPr>
          <a:xfrm>
            <a:off x="407989" y="1592263"/>
            <a:ext cx="11376024" cy="4608512"/>
          </a:xfrm>
          <a:prstGeom prst="rect">
            <a:avLst/>
          </a:prstGeom>
        </p:spPr>
        <p:txBody>
          <a:bodyPr vert="horz" lIns="0" tIns="0" rIns="0" bIns="0" rtlCol="0">
            <a:noAutofit/>
          </a:bodyPr>
          <a:lstStyle/>
          <a:p>
            <a:pPr lvl="0"/>
            <a:r>
              <a:rPr lang="en-GB" noProof="0" dirty="0"/>
              <a:t>Click to edit Master text styles</a:t>
            </a:r>
          </a:p>
          <a:p>
            <a:pPr lvl="1"/>
            <a:r>
              <a:rPr lang="en-GB" noProof="0" dirty="0"/>
              <a:t>Second level</a:t>
            </a:r>
          </a:p>
          <a:p>
            <a:pPr lvl="2"/>
            <a:r>
              <a:rPr lang="en-GB" noProof="0" dirty="0"/>
              <a:t>Third level</a:t>
            </a:r>
          </a:p>
          <a:p>
            <a:pPr lvl="3"/>
            <a:r>
              <a:rPr lang="en-GB" noProof="0" dirty="0"/>
              <a:t>Fourth level</a:t>
            </a:r>
          </a:p>
        </p:txBody>
      </p:sp>
      <p:sp>
        <p:nvSpPr>
          <p:cNvPr id="4" name="Date Placeholder 3"/>
          <p:cNvSpPr>
            <a:spLocks noGrp="1"/>
          </p:cNvSpPr>
          <p:nvPr>
            <p:ph type="dt" sz="half" idx="2"/>
          </p:nvPr>
        </p:nvSpPr>
        <p:spPr>
          <a:xfrm>
            <a:off x="3485228" y="6378349"/>
            <a:ext cx="631160" cy="365125"/>
          </a:xfrm>
          <a:prstGeom prst="rect">
            <a:avLst/>
          </a:prstGeom>
        </p:spPr>
        <p:txBody>
          <a:bodyPr vert="horz" lIns="0" tIns="0" rIns="0" bIns="0" rtlCol="0" anchor="ctr"/>
          <a:lstStyle>
            <a:lvl1pPr algn="r">
              <a:defRPr sz="1000">
                <a:solidFill>
                  <a:schemeClr val="tx1"/>
                </a:solidFill>
              </a:defRPr>
            </a:lvl1pPr>
          </a:lstStyle>
          <a:p>
            <a:r>
              <a:rPr lang="en-US"/>
              <a:t>03/11/2025</a:t>
            </a:r>
            <a:endParaRPr lang="en-US" dirty="0"/>
          </a:p>
        </p:txBody>
      </p:sp>
      <p:sp>
        <p:nvSpPr>
          <p:cNvPr id="6" name="Slide Number Placeholder 5"/>
          <p:cNvSpPr>
            <a:spLocks noGrp="1"/>
          </p:cNvSpPr>
          <p:nvPr>
            <p:ph type="sldNum" sz="quarter" idx="4"/>
          </p:nvPr>
        </p:nvSpPr>
        <p:spPr>
          <a:xfrm>
            <a:off x="11107546" y="6383848"/>
            <a:ext cx="681254" cy="365125"/>
          </a:xfrm>
          <a:prstGeom prst="rect">
            <a:avLst/>
          </a:prstGeom>
        </p:spPr>
        <p:txBody>
          <a:bodyPr vert="horz" lIns="0" tIns="0" rIns="0" bIns="0" rtlCol="0" anchor="ctr"/>
          <a:lstStyle>
            <a:lvl1pPr algn="r">
              <a:defRPr sz="1000">
                <a:solidFill>
                  <a:schemeClr val="tx1"/>
                </a:solidFill>
              </a:defRPr>
            </a:lvl1pPr>
          </a:lstStyle>
          <a:p>
            <a:fld id="{36B5EA5A-BC32-A742-B11B-8E7414D5B535}" type="slidenum">
              <a:rPr lang="en-US" smtClean="0"/>
              <a:pPr/>
              <a:t>‹#›</a:t>
            </a:fld>
            <a:endParaRPr lang="en-US" dirty="0"/>
          </a:p>
        </p:txBody>
      </p:sp>
      <p:sp>
        <p:nvSpPr>
          <p:cNvPr id="7" name="Footer Placeholder 6">
            <a:extLst>
              <a:ext uri="{FF2B5EF4-FFF2-40B4-BE49-F238E27FC236}">
                <a16:creationId xmlns:a16="http://schemas.microsoft.com/office/drawing/2014/main" id="{7AB22024-69B4-1F4F-8860-CB954517F654}"/>
              </a:ext>
            </a:extLst>
          </p:cNvPr>
          <p:cNvSpPr>
            <a:spLocks noGrp="1"/>
          </p:cNvSpPr>
          <p:nvPr>
            <p:ph type="ftr" sz="quarter" idx="3"/>
          </p:nvPr>
        </p:nvSpPr>
        <p:spPr>
          <a:xfrm>
            <a:off x="4259262" y="6383848"/>
            <a:ext cx="6572221" cy="365125"/>
          </a:xfrm>
          <a:prstGeom prst="rect">
            <a:avLst/>
          </a:prstGeom>
        </p:spPr>
        <p:txBody>
          <a:bodyPr vert="horz" lIns="91440" tIns="45720" rIns="91440" bIns="45720" rtlCol="0" anchor="ctr"/>
          <a:lstStyle>
            <a:lvl1pPr algn="ctr">
              <a:defRPr sz="1200">
                <a:solidFill>
                  <a:schemeClr val="tx1"/>
                </a:solidFill>
              </a:defRPr>
            </a:lvl1pPr>
          </a:lstStyle>
          <a:p>
            <a:r>
              <a:rPr lang="en-GB"/>
              <a:t>G. Arduini - Assessment of large-scale accelerator projects at CERN - ESG WG2a key findings</a:t>
            </a:r>
            <a:endParaRPr lang="en-US" dirty="0"/>
          </a:p>
        </p:txBody>
      </p:sp>
      <p:cxnSp>
        <p:nvCxnSpPr>
          <p:cNvPr id="14" name="Straight Connector 13">
            <a:extLst>
              <a:ext uri="{FF2B5EF4-FFF2-40B4-BE49-F238E27FC236}">
                <a16:creationId xmlns:a16="http://schemas.microsoft.com/office/drawing/2014/main" id="{BD9C6532-AEDE-354E-83AD-7F67D706DF38}"/>
              </a:ext>
            </a:extLst>
          </p:cNvPr>
          <p:cNvCxnSpPr/>
          <p:nvPr userDrawn="1"/>
        </p:nvCxnSpPr>
        <p:spPr>
          <a:xfrm>
            <a:off x="407987" y="6266608"/>
            <a:ext cx="11376025" cy="0"/>
          </a:xfrm>
          <a:prstGeom prst="line">
            <a:avLst/>
          </a:prstGeom>
          <a:ln w="9525"/>
        </p:spPr>
        <p:style>
          <a:lnRef idx="1">
            <a:schemeClr val="accent1"/>
          </a:lnRef>
          <a:fillRef idx="0">
            <a:schemeClr val="accent1"/>
          </a:fillRef>
          <a:effectRef idx="0">
            <a:schemeClr val="accent1"/>
          </a:effectRef>
          <a:fontRef idx="minor">
            <a:schemeClr val="tx1"/>
          </a:fontRef>
        </p:style>
      </p:cxnSp>
      <p:pic>
        <p:nvPicPr>
          <p:cNvPr id="9" name="Picture 8" descr="A blue screen with white text&#10;&#10;AI-generated content may be incorrect.">
            <a:extLst>
              <a:ext uri="{FF2B5EF4-FFF2-40B4-BE49-F238E27FC236}">
                <a16:creationId xmlns:a16="http://schemas.microsoft.com/office/drawing/2014/main" id="{C5FD4865-E7EA-B1EB-08EF-C66A8335005D}"/>
              </a:ext>
            </a:extLst>
          </p:cNvPr>
          <p:cNvPicPr>
            <a:picLocks noChangeAspect="1"/>
          </p:cNvPicPr>
          <p:nvPr userDrawn="1"/>
        </p:nvPicPr>
        <p:blipFill>
          <a:blip r:embed="rId24"/>
          <a:stretch>
            <a:fillRect/>
          </a:stretch>
        </p:blipFill>
        <p:spPr>
          <a:xfrm>
            <a:off x="8290560" y="-12178"/>
            <a:ext cx="3901440" cy="1028700"/>
          </a:xfrm>
          <a:prstGeom prst="rect">
            <a:avLst/>
          </a:prstGeom>
        </p:spPr>
      </p:pic>
    </p:spTree>
    <p:extLst>
      <p:ext uri="{BB962C8B-B14F-4D97-AF65-F5344CB8AC3E}">
        <p14:creationId xmlns:p14="http://schemas.microsoft.com/office/powerpoint/2010/main" val="1552823041"/>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 id="2147483696" r:id="rId12"/>
    <p:sldLayoutId id="2147483697" r:id="rId13"/>
    <p:sldLayoutId id="2147483698" r:id="rId14"/>
    <p:sldLayoutId id="2147483699" r:id="rId15"/>
    <p:sldLayoutId id="2147483700" r:id="rId16"/>
    <p:sldLayoutId id="2147483701" r:id="rId17"/>
    <p:sldLayoutId id="2147483702" r:id="rId18"/>
    <p:sldLayoutId id="2147483703" r:id="rId19"/>
    <p:sldLayoutId id="2147483704" r:id="rId20"/>
    <p:sldLayoutId id="2147483705" r:id="rId21"/>
    <p:sldLayoutId id="2147483706" r:id="rId22"/>
  </p:sldLayoutIdLst>
  <p:hf hdr="0"/>
  <p:txStyles>
    <p:title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p:titleStyle>
    <p:body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32">
          <p15:clr>
            <a:srgbClr val="F26B43"/>
          </p15:clr>
        </p15:guide>
        <p15:guide id="2" pos="3840">
          <p15:clr>
            <a:srgbClr val="F26B43"/>
          </p15:clr>
        </p15:guide>
        <p15:guide id="3" pos="7423">
          <p15:clr>
            <a:srgbClr val="F26B43"/>
          </p15:clr>
        </p15:guide>
        <p15:guide id="4" pos="257">
          <p15:clr>
            <a:srgbClr val="F26B43"/>
          </p15:clr>
        </p15:guide>
        <p15:guide id="6" pos="3795">
          <p15:clr>
            <a:srgbClr val="F26B43"/>
          </p15:clr>
        </p15:guide>
        <p15:guide id="7" pos="3885">
          <p15:clr>
            <a:srgbClr val="F26B43"/>
          </p15:clr>
        </p15:guide>
        <p15:guide id="8" pos="5087">
          <p15:clr>
            <a:srgbClr val="F26B43"/>
          </p15:clr>
        </p15:guide>
        <p15:guide id="9" pos="4997">
          <p15:clr>
            <a:srgbClr val="F26B43"/>
          </p15:clr>
        </p15:guide>
        <p15:guide id="10" pos="2683">
          <p15:clr>
            <a:srgbClr val="F26B43"/>
          </p15:clr>
        </p15:guide>
        <p15:guide id="11" pos="2593">
          <p15:clr>
            <a:srgbClr val="F26B43"/>
          </p15:clr>
        </p15:guide>
        <p15:guide id="12" orient="horz" pos="3906">
          <p15:clr>
            <a:srgbClr val="F26B43"/>
          </p15:clr>
        </p15:guide>
        <p15:guide id="13" orient="horz" pos="2409">
          <p15:clr>
            <a:srgbClr val="F26B43"/>
          </p15:clr>
        </p15:guide>
        <p15:guide id="14" orient="horz" pos="913">
          <p15:clr>
            <a:srgbClr val="F26B43"/>
          </p15:clr>
        </p15:guide>
        <p15:guide id="15" orient="horz" pos="1003">
          <p15:clr>
            <a:srgbClr val="F26B43"/>
          </p15:clr>
        </p15:guide>
        <p15:guide id="16" orient="horz" pos="2500">
          <p15:clr>
            <a:srgbClr val="F26B43"/>
          </p15:clr>
        </p15:guide>
        <p15:guide id="17" pos="6312">
          <p15:clr>
            <a:srgbClr val="F26B43"/>
          </p15:clr>
        </p15:guide>
        <p15:guide id="18" pos="622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5.xml"/><Relationship Id="rId1" Type="http://schemas.openxmlformats.org/officeDocument/2006/relationships/slideLayout" Target="../slideLayouts/slideLayout4.xml"/><Relationship Id="rId4" Type="http://schemas.openxmlformats.org/officeDocument/2006/relationships/image" Target="../media/image13.png"/></Relationships>
</file>

<file path=ppt/slides/_rels/slide12.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image" Target="../media/image16.emf"/><Relationship Id="rId1" Type="http://schemas.openxmlformats.org/officeDocument/2006/relationships/slideLayout" Target="../slideLayouts/slideLayout9.xml"/></Relationships>
</file>

<file path=ppt/slides/_rels/slide15.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6.xml"/><Relationship Id="rId1" Type="http://schemas.openxmlformats.org/officeDocument/2006/relationships/slideLayout" Target="../slideLayouts/slideLayout4.xml"/><Relationship Id="rId4" Type="http://schemas.openxmlformats.org/officeDocument/2006/relationships/image" Target="../media/image160.png"/></Relationships>
</file>

<file path=ppt/slides/_rels/slide16.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3" Type="http://schemas.openxmlformats.org/officeDocument/2006/relationships/image" Target="../media/image190.png"/><Relationship Id="rId2" Type="http://schemas.openxmlformats.org/officeDocument/2006/relationships/notesSlide" Target="../notesSlides/notesSlide9.xml"/><Relationship Id="rId1" Type="http://schemas.openxmlformats.org/officeDocument/2006/relationships/slideLayout" Target="../slideLayouts/slideLayout4.xml"/><Relationship Id="rId4" Type="http://schemas.openxmlformats.org/officeDocument/2006/relationships/image" Target="../media/image200.png"/></Relationships>
</file>

<file path=ppt/slides/_rels/slide21.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8" Type="http://schemas.openxmlformats.org/officeDocument/2006/relationships/image" Target="../media/image27.svg"/><Relationship Id="rId3" Type="http://schemas.openxmlformats.org/officeDocument/2006/relationships/image" Target="../media/image22.png"/><Relationship Id="rId7" Type="http://schemas.openxmlformats.org/officeDocument/2006/relationships/image" Target="../media/image26.png"/><Relationship Id="rId12" Type="http://schemas.openxmlformats.org/officeDocument/2006/relationships/image" Target="../media/image30.png"/><Relationship Id="rId2" Type="http://schemas.openxmlformats.org/officeDocument/2006/relationships/notesSlide" Target="../notesSlides/notesSlide12.xml"/><Relationship Id="rId1" Type="http://schemas.openxmlformats.org/officeDocument/2006/relationships/slideLayout" Target="../slideLayouts/slideLayout4.xml"/><Relationship Id="rId6" Type="http://schemas.openxmlformats.org/officeDocument/2006/relationships/image" Target="../media/image25.png"/><Relationship Id="rId11" Type="http://schemas.microsoft.com/office/2007/relationships/hdphoto" Target="../media/hdphoto2.wdp"/><Relationship Id="rId5" Type="http://schemas.openxmlformats.org/officeDocument/2006/relationships/image" Target="../media/image24.png"/><Relationship Id="rId10" Type="http://schemas.openxmlformats.org/officeDocument/2006/relationships/image" Target="../media/image29.png"/><Relationship Id="rId4" Type="http://schemas.openxmlformats.org/officeDocument/2006/relationships/image" Target="../media/image23.jpeg"/><Relationship Id="rId9" Type="http://schemas.openxmlformats.org/officeDocument/2006/relationships/image" Target="../media/image28.jpeg"/></Relationships>
</file>

<file path=ppt/slides/_rels/slide25.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Layout" Target="../slideLayouts/slideLayout9.xml"/></Relationships>
</file>

<file path=ppt/slides/_rels/slide26.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slideLayout" Target="../slideLayouts/slideLayout9.xml"/></Relationships>
</file>

<file path=ppt/slides/_rels/slide29.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0.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4.xml"/></Relationships>
</file>

<file path=ppt/slides/_rels/slide35.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17.xml"/><Relationship Id="rId1" Type="http://schemas.openxmlformats.org/officeDocument/2006/relationships/slideLayout" Target="../slideLayouts/slideLayout9.xml"/><Relationship Id="rId4" Type="http://schemas.openxmlformats.org/officeDocument/2006/relationships/image" Target="../media/image55.png"/></Relationships>
</file>

<file path=ppt/slides/_rels/slide36.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18.xml"/><Relationship Id="rId1" Type="http://schemas.openxmlformats.org/officeDocument/2006/relationships/slideLayout" Target="../slideLayouts/slideLayout9.xml"/><Relationship Id="rId4" Type="http://schemas.openxmlformats.org/officeDocument/2006/relationships/image" Target="../media/image41.png"/></Relationships>
</file>

<file path=ppt/slides/_rels/slide37.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19.xml"/><Relationship Id="rId1" Type="http://schemas.openxmlformats.org/officeDocument/2006/relationships/slideLayout" Target="../slideLayouts/slideLayout4.xml"/></Relationships>
</file>

<file path=ppt/slides/_rels/slide38.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20.xml"/><Relationship Id="rId1" Type="http://schemas.openxmlformats.org/officeDocument/2006/relationships/slideLayout" Target="../slideLayouts/slideLayout4.xml"/><Relationship Id="rId5" Type="http://schemas.openxmlformats.org/officeDocument/2006/relationships/image" Target="../media/image44.png"/><Relationship Id="rId4" Type="http://schemas.openxmlformats.org/officeDocument/2006/relationships/image" Target="../media/image43.png"/></Relationships>
</file>

<file path=ppt/slides/_rels/slide39.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21.xml"/><Relationship Id="rId1" Type="http://schemas.openxmlformats.org/officeDocument/2006/relationships/slideLayout" Target="../slideLayouts/slideLayout4.xml"/><Relationship Id="rId5" Type="http://schemas.openxmlformats.org/officeDocument/2006/relationships/image" Target="../media/image43.png"/><Relationship Id="rId4" Type="http://schemas.openxmlformats.org/officeDocument/2006/relationships/image" Target="../media/image42.png"/></Relationships>
</file>

<file path=ppt/slides/_rels/slide4.xml.rels><?xml version="1.0" encoding="UTF-8" standalone="yes"?>
<Relationships xmlns="http://schemas.openxmlformats.org/package/2006/relationships"><Relationship Id="rId3" Type="http://schemas.openxmlformats.org/officeDocument/2006/relationships/hyperlink" Target="https://indico.cern.ch/event/1439855/contributions/6542430/" TargetMode="External"/><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40.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image" Target="../media/image43.png"/><Relationship Id="rId1" Type="http://schemas.openxmlformats.org/officeDocument/2006/relationships/slideLayout" Target="../slideLayouts/slideLayout4.xml"/></Relationships>
</file>

<file path=ppt/slides/_rels/slide41.xml.rels><?xml version="1.0" encoding="UTF-8" standalone="yes"?>
<Relationships xmlns="http://schemas.openxmlformats.org/package/2006/relationships"><Relationship Id="rId2" Type="http://schemas.openxmlformats.org/officeDocument/2006/relationships/image" Target="../media/image47.png"/><Relationship Id="rId1" Type="http://schemas.openxmlformats.org/officeDocument/2006/relationships/slideLayout" Target="../slideLayouts/slideLayout4.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43.xml.rels><?xml version="1.0" encoding="UTF-8" standalone="yes"?>
<Relationships xmlns="http://schemas.openxmlformats.org/package/2006/relationships"><Relationship Id="rId2" Type="http://schemas.openxmlformats.org/officeDocument/2006/relationships/image" Target="../media/image48.png"/><Relationship Id="rId1" Type="http://schemas.openxmlformats.org/officeDocument/2006/relationships/slideLayout" Target="../slideLayouts/slideLayout27.xml"/></Relationships>
</file>

<file path=ppt/slides/_rels/slide44.xml.rels><?xml version="1.0" encoding="UTF-8" standalone="yes"?>
<Relationships xmlns="http://schemas.openxmlformats.org/package/2006/relationships"><Relationship Id="rId2" Type="http://schemas.openxmlformats.org/officeDocument/2006/relationships/image" Target="../media/image49.png"/><Relationship Id="rId1" Type="http://schemas.openxmlformats.org/officeDocument/2006/relationships/slideLayout" Target="../slideLayouts/slideLayout27.xml"/></Relationships>
</file>

<file path=ppt/slides/_rels/slide45.xml.rels><?xml version="1.0" encoding="UTF-8" standalone="yes"?>
<Relationships xmlns="http://schemas.openxmlformats.org/package/2006/relationships"><Relationship Id="rId2" Type="http://schemas.openxmlformats.org/officeDocument/2006/relationships/image" Target="../media/image50.png"/><Relationship Id="rId1" Type="http://schemas.openxmlformats.org/officeDocument/2006/relationships/slideLayout" Target="../slideLayouts/slideLayout27.xml"/></Relationships>
</file>

<file path=ppt/slides/_rels/slide46.xml.rels><?xml version="1.0" encoding="UTF-8" standalone="yes"?>
<Relationships xmlns="http://schemas.openxmlformats.org/package/2006/relationships"><Relationship Id="rId2" Type="http://schemas.openxmlformats.org/officeDocument/2006/relationships/image" Target="../media/image51.png"/><Relationship Id="rId1" Type="http://schemas.openxmlformats.org/officeDocument/2006/relationships/slideLayout" Target="../slideLayouts/slideLayout27.xml"/></Relationships>
</file>

<file path=ppt/slides/_rels/slide47.xml.rels><?xml version="1.0" encoding="UTF-8" standalone="yes"?>
<Relationships xmlns="http://schemas.openxmlformats.org/package/2006/relationships"><Relationship Id="rId2" Type="http://schemas.openxmlformats.org/officeDocument/2006/relationships/image" Target="../media/image52.png"/><Relationship Id="rId1" Type="http://schemas.openxmlformats.org/officeDocument/2006/relationships/slideLayout" Target="../slideLayouts/slideLayout27.xml"/></Relationships>
</file>

<file path=ppt/slides/_rels/slide48.xml.rels><?xml version="1.0" encoding="UTF-8" standalone="yes"?>
<Relationships xmlns="http://schemas.openxmlformats.org/package/2006/relationships"><Relationship Id="rId2" Type="http://schemas.openxmlformats.org/officeDocument/2006/relationships/image" Target="../media/image53.png"/><Relationship Id="rId1" Type="http://schemas.openxmlformats.org/officeDocument/2006/relationships/slideLayout" Target="../slideLayouts/slideLayout27.xml"/></Relationships>
</file>

<file path=ppt/slides/_rels/slide49.xml.rels><?xml version="1.0" encoding="UTF-8" standalone="yes"?>
<Relationships xmlns="http://schemas.openxmlformats.org/package/2006/relationships"><Relationship Id="rId2" Type="http://schemas.openxmlformats.org/officeDocument/2006/relationships/image" Target="../media/image54.png"/><Relationship Id="rId1" Type="http://schemas.openxmlformats.org/officeDocument/2006/relationships/slideLayout" Target="../slideLayouts/slideLayout27.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9.xml"/></Relationships>
</file>

<file path=ppt/slides/_rels/slide50.xml.rels><?xml version="1.0" encoding="UTF-8" standalone="yes"?>
<Relationships xmlns="http://schemas.openxmlformats.org/package/2006/relationships"><Relationship Id="rId2" Type="http://schemas.openxmlformats.org/officeDocument/2006/relationships/image" Target="../media/image56.png"/><Relationship Id="rId1" Type="http://schemas.openxmlformats.org/officeDocument/2006/relationships/slideLayout" Target="../slideLayouts/slideLayout27.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2.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image" Target="../media/image57.gif"/><Relationship Id="rId1" Type="http://schemas.openxmlformats.org/officeDocument/2006/relationships/slideLayout" Target="../slideLayouts/slideLayout4.xml"/><Relationship Id="rId6" Type="http://schemas.openxmlformats.org/officeDocument/2006/relationships/image" Target="../media/image61.png"/><Relationship Id="rId5" Type="http://schemas.openxmlformats.org/officeDocument/2006/relationships/image" Target="../media/image60.tiff"/><Relationship Id="rId4" Type="http://schemas.openxmlformats.org/officeDocument/2006/relationships/image" Target="../media/image59.png"/></Relationships>
</file>

<file path=ppt/slides/_rels/slide53.xml.rels><?xml version="1.0" encoding="UTF-8" standalone="yes"?>
<Relationships xmlns="http://schemas.openxmlformats.org/package/2006/relationships"><Relationship Id="rId3" Type="http://schemas.openxmlformats.org/officeDocument/2006/relationships/image" Target="../media/image231.png"/><Relationship Id="rId2" Type="http://schemas.openxmlformats.org/officeDocument/2006/relationships/image" Target="../media/image220.png"/><Relationship Id="rId1" Type="http://schemas.openxmlformats.org/officeDocument/2006/relationships/slideLayout" Target="../slideLayouts/slideLayout9.xml"/><Relationship Id="rId5" Type="http://schemas.openxmlformats.org/officeDocument/2006/relationships/image" Target="../media/image230.png"/></Relationships>
</file>

<file path=ppt/slides/_rels/slide54.xml.rels><?xml version="1.0" encoding="UTF-8" standalone="yes"?>
<Relationships xmlns="http://schemas.openxmlformats.org/package/2006/relationships"><Relationship Id="rId2" Type="http://schemas.openxmlformats.org/officeDocument/2006/relationships/image" Target="../media/image62.png"/><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xml"/><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xml"/><Relationship Id="rId1" Type="http://schemas.openxmlformats.org/officeDocument/2006/relationships/slideLayout" Target="../slideLayouts/slideLayout9.xml"/><Relationship Id="rId4" Type="http://schemas.openxmlformats.org/officeDocument/2006/relationships/image" Target="../media/image9.png"/></Relationships>
</file>

<file path=ppt/slides/_rels/slide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7769AB-39D6-1142-A961-E6D7DD215468}"/>
              </a:ext>
            </a:extLst>
          </p:cNvPr>
          <p:cNvSpPr>
            <a:spLocks noGrp="1"/>
          </p:cNvSpPr>
          <p:nvPr>
            <p:ph type="ctrTitle"/>
          </p:nvPr>
        </p:nvSpPr>
        <p:spPr>
          <a:xfrm>
            <a:off x="116378" y="1046163"/>
            <a:ext cx="11672422" cy="2387600"/>
          </a:xfrm>
        </p:spPr>
        <p:txBody>
          <a:bodyPr/>
          <a:lstStyle/>
          <a:p>
            <a:pPr algn="ctr"/>
            <a:r>
              <a:rPr lang="en-GB" sz="4400" noProof="0" dirty="0"/>
              <a:t>Assessment of large-scale accelerator projects at CERN </a:t>
            </a:r>
            <a:br>
              <a:rPr lang="en-GB" sz="4400" noProof="0" dirty="0"/>
            </a:br>
            <a:r>
              <a:rPr lang="en-GB" sz="4400" noProof="0" dirty="0"/>
              <a:t>ESG WG2a key findings</a:t>
            </a:r>
          </a:p>
        </p:txBody>
      </p:sp>
      <p:sp>
        <p:nvSpPr>
          <p:cNvPr id="3" name="Subtitle 2">
            <a:extLst>
              <a:ext uri="{FF2B5EF4-FFF2-40B4-BE49-F238E27FC236}">
                <a16:creationId xmlns:a16="http://schemas.microsoft.com/office/drawing/2014/main" id="{AFEAD5DA-D323-3943-A956-E1BE7148C6DF}"/>
              </a:ext>
            </a:extLst>
          </p:cNvPr>
          <p:cNvSpPr>
            <a:spLocks noGrp="1"/>
          </p:cNvSpPr>
          <p:nvPr>
            <p:ph type="subTitle" idx="1"/>
          </p:nvPr>
        </p:nvSpPr>
        <p:spPr>
          <a:xfrm>
            <a:off x="1380589" y="3768293"/>
            <a:ext cx="9144000" cy="1655762"/>
          </a:xfrm>
        </p:spPr>
        <p:txBody>
          <a:bodyPr/>
          <a:lstStyle/>
          <a:p>
            <a:r>
              <a:rPr lang="en-GB" sz="2400" b="0" dirty="0"/>
              <a:t>G. Arduini – CERN</a:t>
            </a:r>
          </a:p>
          <a:p>
            <a:r>
              <a:rPr lang="en-GB" b="0" dirty="0"/>
              <a:t>Acknowledgements: WG2a members</a:t>
            </a:r>
            <a:endParaRPr lang="en-GB" sz="2400" b="0" dirty="0"/>
          </a:p>
          <a:p>
            <a:endParaRPr lang="en-GB" sz="2400" dirty="0"/>
          </a:p>
        </p:txBody>
      </p:sp>
      <p:sp>
        <p:nvSpPr>
          <p:cNvPr id="4" name="Date Placeholder 3">
            <a:extLst>
              <a:ext uri="{FF2B5EF4-FFF2-40B4-BE49-F238E27FC236}">
                <a16:creationId xmlns:a16="http://schemas.microsoft.com/office/drawing/2014/main" id="{D58E21F1-CCC3-D01C-28EF-5E2E646DF7C3}"/>
              </a:ext>
            </a:extLst>
          </p:cNvPr>
          <p:cNvSpPr>
            <a:spLocks noGrp="1"/>
          </p:cNvSpPr>
          <p:nvPr>
            <p:ph type="dt" sz="half" idx="10"/>
          </p:nvPr>
        </p:nvSpPr>
        <p:spPr/>
        <p:txBody>
          <a:bodyPr/>
          <a:lstStyle/>
          <a:p>
            <a:r>
              <a:rPr lang="en-US"/>
              <a:t>03/11/2025</a:t>
            </a:r>
            <a:endParaRPr lang="en-US" dirty="0"/>
          </a:p>
        </p:txBody>
      </p:sp>
      <p:sp>
        <p:nvSpPr>
          <p:cNvPr id="5" name="Footer Placeholder 4">
            <a:extLst>
              <a:ext uri="{FF2B5EF4-FFF2-40B4-BE49-F238E27FC236}">
                <a16:creationId xmlns:a16="http://schemas.microsoft.com/office/drawing/2014/main" id="{9504D2EB-4593-099C-B642-FB6661A9B130}"/>
              </a:ext>
            </a:extLst>
          </p:cNvPr>
          <p:cNvSpPr>
            <a:spLocks noGrp="1"/>
          </p:cNvSpPr>
          <p:nvPr>
            <p:ph type="ftr" sz="quarter" idx="11"/>
          </p:nvPr>
        </p:nvSpPr>
        <p:spPr/>
        <p:txBody>
          <a:bodyPr/>
          <a:lstStyle/>
          <a:p>
            <a:r>
              <a:rPr lang="en-GB"/>
              <a:t>G. Arduini - Assessment of large-scale accelerator projects at CERN - ESG WG2a key findings</a:t>
            </a:r>
            <a:endParaRPr lang="en-US" dirty="0"/>
          </a:p>
        </p:txBody>
      </p:sp>
      <p:sp>
        <p:nvSpPr>
          <p:cNvPr id="6" name="Slide Number Placeholder 5">
            <a:extLst>
              <a:ext uri="{FF2B5EF4-FFF2-40B4-BE49-F238E27FC236}">
                <a16:creationId xmlns:a16="http://schemas.microsoft.com/office/drawing/2014/main" id="{0D811848-3447-1101-DF2D-FA7EA0691931}"/>
              </a:ext>
            </a:extLst>
          </p:cNvPr>
          <p:cNvSpPr>
            <a:spLocks noGrp="1"/>
          </p:cNvSpPr>
          <p:nvPr>
            <p:ph type="sldNum" sz="quarter" idx="12"/>
          </p:nvPr>
        </p:nvSpPr>
        <p:spPr/>
        <p:txBody>
          <a:bodyPr/>
          <a:lstStyle/>
          <a:p>
            <a:fld id="{36B5EA5A-BC32-A742-B11B-8E7414D5B535}" type="slidenum">
              <a:rPr lang="en-US" smtClean="0"/>
              <a:pPr/>
              <a:t>1</a:t>
            </a:fld>
            <a:endParaRPr lang="en-US" dirty="0"/>
          </a:p>
        </p:txBody>
      </p:sp>
    </p:spTree>
    <p:extLst>
      <p:ext uri="{BB962C8B-B14F-4D97-AF65-F5344CB8AC3E}">
        <p14:creationId xmlns:p14="http://schemas.microsoft.com/office/powerpoint/2010/main" val="277214849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28622C5F-BBE7-A006-D818-09F3ED9E0E63}"/>
              </a:ext>
            </a:extLst>
          </p:cNvPr>
          <p:cNvSpPr>
            <a:spLocks noGrp="1"/>
          </p:cNvSpPr>
          <p:nvPr>
            <p:ph idx="1"/>
          </p:nvPr>
        </p:nvSpPr>
        <p:spPr/>
        <p:txBody>
          <a:bodyPr/>
          <a:lstStyle/>
          <a:p>
            <a:r>
              <a:rPr lang="en-GB" sz="2400" dirty="0">
                <a:solidFill>
                  <a:schemeClr val="tx1"/>
                </a:solidFill>
              </a:rPr>
              <a:t>Projects’ assessment based on:</a:t>
            </a:r>
          </a:p>
          <a:p>
            <a:pPr marL="457200" lvl="0" indent="-457200">
              <a:lnSpc>
                <a:spcPct val="100000"/>
              </a:lnSpc>
              <a:spcBef>
                <a:spcPts val="600"/>
              </a:spcBef>
              <a:buFont typeface="+mj-lt"/>
              <a:buAutoNum type="arabicPeriod"/>
            </a:pPr>
            <a:r>
              <a:rPr lang="en-GB" sz="1800" b="0" dirty="0">
                <a:solidFill>
                  <a:schemeClr val="tx1"/>
                </a:solidFill>
              </a:rPr>
              <a:t>Scope level-of-definition</a:t>
            </a:r>
          </a:p>
          <a:p>
            <a:pPr marL="457200" lvl="0" indent="-457200">
              <a:lnSpc>
                <a:spcPct val="100000"/>
              </a:lnSpc>
              <a:spcBef>
                <a:spcPts val="600"/>
              </a:spcBef>
              <a:buFont typeface="+mj-lt"/>
              <a:buAutoNum type="arabicPeriod"/>
            </a:pPr>
            <a:r>
              <a:rPr lang="en-GB" sz="1800" b="0" dirty="0">
                <a:solidFill>
                  <a:schemeClr val="tx1"/>
                </a:solidFill>
              </a:rPr>
              <a:t>Technical Readiness Level of major sub-systems</a:t>
            </a:r>
          </a:p>
          <a:p>
            <a:pPr marL="457200" indent="-457200">
              <a:lnSpc>
                <a:spcPct val="100000"/>
              </a:lnSpc>
              <a:spcBef>
                <a:spcPts val="600"/>
              </a:spcBef>
              <a:buFont typeface="+mj-lt"/>
              <a:buAutoNum type="arabicPeriod"/>
            </a:pPr>
            <a:r>
              <a:rPr lang="en-GB" sz="1800" b="0" dirty="0">
                <a:solidFill>
                  <a:schemeClr val="tx1"/>
                </a:solidFill>
              </a:rPr>
              <a:t>R&amp;D </a:t>
            </a:r>
          </a:p>
          <a:p>
            <a:pPr marL="457200" indent="-457200">
              <a:lnSpc>
                <a:spcPct val="100000"/>
              </a:lnSpc>
              <a:spcBef>
                <a:spcPts val="600"/>
              </a:spcBef>
              <a:buFont typeface="+mj-lt"/>
              <a:buAutoNum type="arabicPeriod"/>
            </a:pPr>
            <a:r>
              <a:rPr lang="en-GB" sz="1800" b="0" dirty="0">
                <a:solidFill>
                  <a:schemeClr val="tx1"/>
                </a:solidFill>
              </a:rPr>
              <a:t>Test facilities/demonstrators</a:t>
            </a:r>
          </a:p>
          <a:p>
            <a:pPr marL="457200" indent="-457200">
              <a:lnSpc>
                <a:spcPct val="100000"/>
              </a:lnSpc>
              <a:spcBef>
                <a:spcPts val="600"/>
              </a:spcBef>
              <a:buFont typeface="+mj-lt"/>
              <a:buAutoNum type="arabicPeriod"/>
            </a:pPr>
            <a:r>
              <a:rPr lang="en-GB" sz="1800" b="0" dirty="0">
                <a:solidFill>
                  <a:schemeClr val="tx1"/>
                </a:solidFill>
              </a:rPr>
              <a:t>Performance uncertainty</a:t>
            </a:r>
          </a:p>
          <a:p>
            <a:pPr marL="457200" indent="-457200">
              <a:lnSpc>
                <a:spcPct val="100000"/>
              </a:lnSpc>
              <a:spcBef>
                <a:spcPts val="600"/>
              </a:spcBef>
              <a:buFont typeface="+mj-lt"/>
              <a:buAutoNum type="arabicPeriod"/>
            </a:pPr>
            <a:r>
              <a:rPr lang="en-GB" sz="1800" b="0" dirty="0">
                <a:solidFill>
                  <a:schemeClr val="tx1"/>
                </a:solidFill>
              </a:rPr>
              <a:t>Site preparation status</a:t>
            </a:r>
          </a:p>
          <a:p>
            <a:pPr marL="457200" indent="-457200">
              <a:lnSpc>
                <a:spcPct val="100000"/>
              </a:lnSpc>
              <a:spcBef>
                <a:spcPts val="600"/>
              </a:spcBef>
              <a:buFont typeface="+mj-lt"/>
              <a:buAutoNum type="arabicPeriod"/>
            </a:pPr>
            <a:r>
              <a:rPr lang="en-GB" sz="1800" b="0" dirty="0">
                <a:solidFill>
                  <a:schemeClr val="tx1"/>
                </a:solidFill>
              </a:rPr>
              <a:t>Schedule uncertainty</a:t>
            </a:r>
          </a:p>
          <a:p>
            <a:pPr marL="457200" indent="-457200">
              <a:lnSpc>
                <a:spcPct val="100000"/>
              </a:lnSpc>
              <a:spcBef>
                <a:spcPts val="600"/>
              </a:spcBef>
              <a:buFont typeface="+mj-lt"/>
              <a:buAutoNum type="arabicPeriod"/>
            </a:pPr>
            <a:r>
              <a:rPr lang="en-GB" sz="1800" b="0" dirty="0">
                <a:solidFill>
                  <a:schemeClr val="tx1"/>
                </a:solidFill>
              </a:rPr>
              <a:t>Cost uncertainty</a:t>
            </a:r>
          </a:p>
          <a:p>
            <a:pPr marL="457200" indent="-457200">
              <a:lnSpc>
                <a:spcPct val="100000"/>
              </a:lnSpc>
              <a:spcBef>
                <a:spcPts val="600"/>
              </a:spcBef>
              <a:buFont typeface="+mj-lt"/>
              <a:buAutoNum type="arabicPeriod"/>
            </a:pPr>
            <a:r>
              <a:rPr lang="en-GB" sz="1800" b="0" dirty="0">
                <a:solidFill>
                  <a:schemeClr val="tx1"/>
                </a:solidFill>
              </a:rPr>
              <a:t>Risk level-of-definition</a:t>
            </a:r>
          </a:p>
          <a:p>
            <a:endParaRPr lang="en-GB" dirty="0"/>
          </a:p>
          <a:p>
            <a:endParaRPr lang="en-GB" dirty="0"/>
          </a:p>
          <a:p>
            <a:pPr lvl="0"/>
            <a:endParaRPr lang="en-GB" sz="2400" dirty="0"/>
          </a:p>
          <a:p>
            <a:endParaRPr lang="en-GB" dirty="0"/>
          </a:p>
        </p:txBody>
      </p:sp>
      <p:sp>
        <p:nvSpPr>
          <p:cNvPr id="3" name="Title 2">
            <a:extLst>
              <a:ext uri="{FF2B5EF4-FFF2-40B4-BE49-F238E27FC236}">
                <a16:creationId xmlns:a16="http://schemas.microsoft.com/office/drawing/2014/main" id="{22B58CEE-D60F-3CF3-8767-1D48DD6CD0A8}"/>
              </a:ext>
            </a:extLst>
          </p:cNvPr>
          <p:cNvSpPr>
            <a:spLocks noGrp="1"/>
          </p:cNvSpPr>
          <p:nvPr>
            <p:ph type="title"/>
          </p:nvPr>
        </p:nvSpPr>
        <p:spPr/>
        <p:txBody>
          <a:bodyPr/>
          <a:lstStyle/>
          <a:p>
            <a:r>
              <a:rPr lang="en-US" dirty="0"/>
              <a:t>WG2a: Methodology</a:t>
            </a:r>
            <a:endParaRPr lang="en-GB" dirty="0"/>
          </a:p>
        </p:txBody>
      </p:sp>
      <p:sp>
        <p:nvSpPr>
          <p:cNvPr id="4" name="Date Placeholder 3">
            <a:extLst>
              <a:ext uri="{FF2B5EF4-FFF2-40B4-BE49-F238E27FC236}">
                <a16:creationId xmlns:a16="http://schemas.microsoft.com/office/drawing/2014/main" id="{1F8DAD12-628B-3228-0BB3-D9928ACE1D77}"/>
              </a:ext>
            </a:extLst>
          </p:cNvPr>
          <p:cNvSpPr>
            <a:spLocks noGrp="1"/>
          </p:cNvSpPr>
          <p:nvPr>
            <p:ph type="dt" sz="half" idx="10"/>
          </p:nvPr>
        </p:nvSpPr>
        <p:spPr/>
        <p:txBody>
          <a:bodyPr/>
          <a:lstStyle/>
          <a:p>
            <a:r>
              <a:rPr lang="en-US"/>
              <a:t>03/11/2025</a:t>
            </a:r>
            <a:endParaRPr lang="en-US" dirty="0"/>
          </a:p>
        </p:txBody>
      </p:sp>
      <p:sp>
        <p:nvSpPr>
          <p:cNvPr id="5" name="Footer Placeholder 4">
            <a:extLst>
              <a:ext uri="{FF2B5EF4-FFF2-40B4-BE49-F238E27FC236}">
                <a16:creationId xmlns:a16="http://schemas.microsoft.com/office/drawing/2014/main" id="{4872CCBD-EF76-8647-9896-14683FCC910D}"/>
              </a:ext>
            </a:extLst>
          </p:cNvPr>
          <p:cNvSpPr>
            <a:spLocks noGrp="1"/>
          </p:cNvSpPr>
          <p:nvPr>
            <p:ph type="ftr" sz="quarter" idx="11"/>
          </p:nvPr>
        </p:nvSpPr>
        <p:spPr/>
        <p:txBody>
          <a:bodyPr/>
          <a:lstStyle/>
          <a:p>
            <a:r>
              <a:rPr lang="en-GB"/>
              <a:t>G. Arduini - Assessment of large-scale accelerator projects at CERN - ESG WG2a key findings</a:t>
            </a:r>
            <a:endParaRPr lang="en-US" dirty="0"/>
          </a:p>
        </p:txBody>
      </p:sp>
      <p:sp>
        <p:nvSpPr>
          <p:cNvPr id="6" name="Slide Number Placeholder 5">
            <a:extLst>
              <a:ext uri="{FF2B5EF4-FFF2-40B4-BE49-F238E27FC236}">
                <a16:creationId xmlns:a16="http://schemas.microsoft.com/office/drawing/2014/main" id="{DD662585-27A2-CD29-9207-E6405A0D3139}"/>
              </a:ext>
            </a:extLst>
          </p:cNvPr>
          <p:cNvSpPr>
            <a:spLocks noGrp="1"/>
          </p:cNvSpPr>
          <p:nvPr>
            <p:ph type="sldNum" sz="quarter" idx="12"/>
          </p:nvPr>
        </p:nvSpPr>
        <p:spPr/>
        <p:txBody>
          <a:bodyPr/>
          <a:lstStyle/>
          <a:p>
            <a:fld id="{36B5EA5A-BC32-A742-B11B-8E7414D5B535}" type="slidenum">
              <a:rPr lang="en-US" smtClean="0"/>
              <a:pPr/>
              <a:t>10</a:t>
            </a:fld>
            <a:endParaRPr lang="en-US" dirty="0"/>
          </a:p>
        </p:txBody>
      </p:sp>
      <p:sp>
        <p:nvSpPr>
          <p:cNvPr id="9" name="Speech Bubble: Rectangle with Corners Rounded 8">
            <a:extLst>
              <a:ext uri="{FF2B5EF4-FFF2-40B4-BE49-F238E27FC236}">
                <a16:creationId xmlns:a16="http://schemas.microsoft.com/office/drawing/2014/main" id="{88E4EF9E-85E4-ADD9-4BDB-F92E251B596B}"/>
              </a:ext>
            </a:extLst>
          </p:cNvPr>
          <p:cNvSpPr/>
          <p:nvPr/>
        </p:nvSpPr>
        <p:spPr>
          <a:xfrm>
            <a:off x="4088505" y="1981805"/>
            <a:ext cx="7695508" cy="665519"/>
          </a:xfrm>
          <a:prstGeom prst="wedgeRoundRectCallout">
            <a:avLst>
              <a:gd name="adj1" fmla="val -59358"/>
              <a:gd name="adj2" fmla="val -10828"/>
              <a:gd name="adj3" fmla="val 16667"/>
            </a:avLst>
          </a:prstGeom>
          <a:solidFill>
            <a:srgbClr val="FF993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b="1" dirty="0">
                <a:solidFill>
                  <a:srgbClr val="FFFF00"/>
                </a:solidFill>
              </a:rPr>
              <a:t>The scope of a project is a detailed description of all the goals, objectives, tasks necessary for successful project completion.</a:t>
            </a:r>
          </a:p>
        </p:txBody>
      </p:sp>
      <p:sp>
        <p:nvSpPr>
          <p:cNvPr id="10" name="Speech Bubble: Rectangle with Corners Rounded 9">
            <a:extLst>
              <a:ext uri="{FF2B5EF4-FFF2-40B4-BE49-F238E27FC236}">
                <a16:creationId xmlns:a16="http://schemas.microsoft.com/office/drawing/2014/main" id="{65CAC3FF-2670-5419-4F0C-376C947A387C}"/>
              </a:ext>
            </a:extLst>
          </p:cNvPr>
          <p:cNvSpPr/>
          <p:nvPr/>
        </p:nvSpPr>
        <p:spPr>
          <a:xfrm>
            <a:off x="4093292" y="2738861"/>
            <a:ext cx="7695508" cy="365126"/>
          </a:xfrm>
          <a:prstGeom prst="wedgeRoundRectCallout">
            <a:avLst>
              <a:gd name="adj1" fmla="val -85231"/>
              <a:gd name="adj2" fmla="val 17364"/>
              <a:gd name="adj3" fmla="val 16667"/>
            </a:avLst>
          </a:prstGeom>
          <a:solidFill>
            <a:srgbClr val="FF993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b="1" dirty="0">
                <a:solidFill>
                  <a:srgbClr val="FFFF00"/>
                </a:solidFill>
              </a:rPr>
              <a:t>Required R&amp;D, R&amp;D plan level of definition, funding status</a:t>
            </a:r>
          </a:p>
        </p:txBody>
      </p:sp>
      <p:sp>
        <p:nvSpPr>
          <p:cNvPr id="11" name="Speech Bubble: Rectangle with Corners Rounded 10">
            <a:extLst>
              <a:ext uri="{FF2B5EF4-FFF2-40B4-BE49-F238E27FC236}">
                <a16:creationId xmlns:a16="http://schemas.microsoft.com/office/drawing/2014/main" id="{27B1BAE4-8A50-8C03-6BE0-F5C0B75575BC}"/>
              </a:ext>
            </a:extLst>
          </p:cNvPr>
          <p:cNvSpPr/>
          <p:nvPr/>
        </p:nvSpPr>
        <p:spPr>
          <a:xfrm>
            <a:off x="4093292" y="3146720"/>
            <a:ext cx="7695508" cy="365126"/>
          </a:xfrm>
          <a:prstGeom prst="wedgeRoundRectCallout">
            <a:avLst>
              <a:gd name="adj1" fmla="val -54179"/>
              <a:gd name="adj2" fmla="val 9060"/>
              <a:gd name="adj3" fmla="val 16667"/>
            </a:avLst>
          </a:prstGeom>
          <a:solidFill>
            <a:srgbClr val="FF993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b="1" dirty="0">
                <a:solidFill>
                  <a:srgbClr val="FFFF00"/>
                </a:solidFill>
              </a:rPr>
              <a:t>Need of new major test facility and its scope level of definition</a:t>
            </a:r>
          </a:p>
        </p:txBody>
      </p:sp>
    </p:spTree>
    <p:extLst>
      <p:ext uri="{BB962C8B-B14F-4D97-AF65-F5344CB8AC3E}">
        <p14:creationId xmlns:p14="http://schemas.microsoft.com/office/powerpoint/2010/main" val="31198929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xit" presetSubtype="0" fill="hold" grpId="1" nodeType="clickEffect">
                                  <p:stCondLst>
                                    <p:cond delay="0"/>
                                  </p:stCondLst>
                                  <p:childTnLst>
                                    <p:set>
                                      <p:cBhvr>
                                        <p:cTn id="10" dur="1" fill="hold">
                                          <p:stCondLst>
                                            <p:cond delay="0"/>
                                          </p:stCondLst>
                                        </p:cTn>
                                        <p:tgtEl>
                                          <p:spTgt spid="9"/>
                                        </p:tgtEl>
                                        <p:attrNameLst>
                                          <p:attrName>style.visibility</p:attrName>
                                        </p:attrNameLst>
                                      </p:cBhvr>
                                      <p:to>
                                        <p:strVal val="hidden"/>
                                      </p:to>
                                    </p:set>
                                  </p:childTnLst>
                                </p:cTn>
                              </p:par>
                              <p:par>
                                <p:cTn id="11" presetID="1" presetClass="entr" presetSubtype="0" fill="hold" grpId="0" nodeType="withEffect">
                                  <p:stCondLst>
                                    <p:cond delay="0"/>
                                  </p:stCondLst>
                                  <p:childTnLst>
                                    <p:set>
                                      <p:cBhvr>
                                        <p:cTn id="12" dur="1" fill="hold">
                                          <p:stCondLst>
                                            <p:cond delay="0"/>
                                          </p:stCondLst>
                                        </p:cTn>
                                        <p:tgtEl>
                                          <p:spTgt spid="10"/>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xit" presetSubtype="0" fill="hold" grpId="1" nodeType="clickEffect">
                                  <p:stCondLst>
                                    <p:cond delay="0"/>
                                  </p:stCondLst>
                                  <p:childTnLst>
                                    <p:set>
                                      <p:cBhvr>
                                        <p:cTn id="16" dur="1" fill="hold">
                                          <p:stCondLst>
                                            <p:cond delay="0"/>
                                          </p:stCondLst>
                                        </p:cTn>
                                        <p:tgtEl>
                                          <p:spTgt spid="10"/>
                                        </p:tgtEl>
                                        <p:attrNameLst>
                                          <p:attrName>style.visibility</p:attrName>
                                        </p:attrNameLst>
                                      </p:cBhvr>
                                      <p:to>
                                        <p:strVal val="hidden"/>
                                      </p:to>
                                    </p:set>
                                  </p:childTnLst>
                                </p:cTn>
                              </p:par>
                              <p:par>
                                <p:cTn id="17" presetID="1" presetClass="entr" presetSubtype="0" fill="hold" grpId="0" nodeType="withEffect">
                                  <p:stCondLst>
                                    <p:cond delay="0"/>
                                  </p:stCondLst>
                                  <p:childTnLst>
                                    <p:set>
                                      <p:cBhvr>
                                        <p:cTn id="18" dur="1" fill="hold">
                                          <p:stCondLst>
                                            <p:cond delay="0"/>
                                          </p:stCondLst>
                                        </p:cTn>
                                        <p:tgtEl>
                                          <p:spTgt spid="11"/>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xit" presetSubtype="0" fill="hold" grpId="1" nodeType="clickEffect">
                                  <p:stCondLst>
                                    <p:cond delay="0"/>
                                  </p:stCondLst>
                                  <p:childTnLst>
                                    <p:set>
                                      <p:cBhvr>
                                        <p:cTn id="22" dur="1" fill="hold">
                                          <p:stCondLst>
                                            <p:cond delay="0"/>
                                          </p:stCondLst>
                                        </p:cTn>
                                        <p:tgtEl>
                                          <p:spTgt spid="11"/>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9" grpId="1" animBg="1"/>
      <p:bldP spid="10" grpId="0" animBg="1"/>
      <p:bldP spid="10" grpId="1" animBg="1"/>
      <p:bldP spid="11" grpId="0" animBg="1"/>
      <p:bldP spid="11" grpId="1"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5233D3EF-48F7-60D5-E05A-0102F1346731}"/>
              </a:ext>
            </a:extLst>
          </p:cNvPr>
          <p:cNvSpPr>
            <a:spLocks noGrp="1"/>
          </p:cNvSpPr>
          <p:nvPr>
            <p:ph idx="1"/>
          </p:nvPr>
        </p:nvSpPr>
        <p:spPr>
          <a:xfrm>
            <a:off x="307970" y="1303601"/>
            <a:ext cx="7351475" cy="1076074"/>
          </a:xfrm>
        </p:spPr>
        <p:txBody>
          <a:bodyPr/>
          <a:lstStyle/>
          <a:p>
            <a:r>
              <a:rPr lang="en-GB" dirty="0">
                <a:solidFill>
                  <a:schemeClr val="tx1"/>
                </a:solidFill>
              </a:rPr>
              <a:t>Technical Readiness Level: </a:t>
            </a:r>
            <a:r>
              <a:rPr lang="en-GB" b="0" dirty="0">
                <a:solidFill>
                  <a:schemeClr val="tx1"/>
                </a:solidFill>
              </a:rPr>
              <a:t>a standardized 9-level scale to measure how mature and deployment-ready a technology is — from concept (TRL 1) to fully operational (TRL 9)</a:t>
            </a:r>
          </a:p>
        </p:txBody>
      </p:sp>
      <p:sp>
        <p:nvSpPr>
          <p:cNvPr id="3" name="Title 2">
            <a:extLst>
              <a:ext uri="{FF2B5EF4-FFF2-40B4-BE49-F238E27FC236}">
                <a16:creationId xmlns:a16="http://schemas.microsoft.com/office/drawing/2014/main" id="{2A45CB90-94F1-8AE0-4025-EBC9804B6FED}"/>
              </a:ext>
            </a:extLst>
          </p:cNvPr>
          <p:cNvSpPr>
            <a:spLocks noGrp="1"/>
          </p:cNvSpPr>
          <p:nvPr>
            <p:ph type="title"/>
          </p:nvPr>
        </p:nvSpPr>
        <p:spPr/>
        <p:txBody>
          <a:bodyPr/>
          <a:lstStyle/>
          <a:p>
            <a:r>
              <a:rPr lang="en-US" dirty="0"/>
              <a:t>WG2a: Methodology</a:t>
            </a:r>
            <a:endParaRPr lang="en-GB" dirty="0"/>
          </a:p>
        </p:txBody>
      </p:sp>
      <p:sp>
        <p:nvSpPr>
          <p:cNvPr id="4" name="Date Placeholder 3">
            <a:extLst>
              <a:ext uri="{FF2B5EF4-FFF2-40B4-BE49-F238E27FC236}">
                <a16:creationId xmlns:a16="http://schemas.microsoft.com/office/drawing/2014/main" id="{31110281-686D-EF09-BD81-3FAB4D3503A7}"/>
              </a:ext>
            </a:extLst>
          </p:cNvPr>
          <p:cNvSpPr>
            <a:spLocks noGrp="1"/>
          </p:cNvSpPr>
          <p:nvPr>
            <p:ph type="dt" sz="half" idx="10"/>
          </p:nvPr>
        </p:nvSpPr>
        <p:spPr/>
        <p:txBody>
          <a:bodyPr/>
          <a:lstStyle/>
          <a:p>
            <a:r>
              <a:rPr lang="en-US"/>
              <a:t>03/11/2025</a:t>
            </a:r>
            <a:endParaRPr lang="en-US" dirty="0"/>
          </a:p>
        </p:txBody>
      </p:sp>
      <p:sp>
        <p:nvSpPr>
          <p:cNvPr id="5" name="Footer Placeholder 4">
            <a:extLst>
              <a:ext uri="{FF2B5EF4-FFF2-40B4-BE49-F238E27FC236}">
                <a16:creationId xmlns:a16="http://schemas.microsoft.com/office/drawing/2014/main" id="{B54EAFBC-95BC-F7CF-4DC4-07992891E839}"/>
              </a:ext>
            </a:extLst>
          </p:cNvPr>
          <p:cNvSpPr>
            <a:spLocks noGrp="1"/>
          </p:cNvSpPr>
          <p:nvPr>
            <p:ph type="ftr" sz="quarter" idx="11"/>
          </p:nvPr>
        </p:nvSpPr>
        <p:spPr/>
        <p:txBody>
          <a:bodyPr/>
          <a:lstStyle/>
          <a:p>
            <a:r>
              <a:rPr lang="en-GB"/>
              <a:t>G. Arduini - Assessment of large-scale accelerator projects at CERN - ESG WG2a key findings</a:t>
            </a:r>
            <a:endParaRPr lang="en-US" dirty="0"/>
          </a:p>
        </p:txBody>
      </p:sp>
      <p:sp>
        <p:nvSpPr>
          <p:cNvPr id="6" name="Slide Number Placeholder 5">
            <a:extLst>
              <a:ext uri="{FF2B5EF4-FFF2-40B4-BE49-F238E27FC236}">
                <a16:creationId xmlns:a16="http://schemas.microsoft.com/office/drawing/2014/main" id="{18B35AD1-E28E-E9E7-50A9-6321E45AB7B4}"/>
              </a:ext>
            </a:extLst>
          </p:cNvPr>
          <p:cNvSpPr>
            <a:spLocks noGrp="1"/>
          </p:cNvSpPr>
          <p:nvPr>
            <p:ph type="sldNum" sz="quarter" idx="12"/>
          </p:nvPr>
        </p:nvSpPr>
        <p:spPr/>
        <p:txBody>
          <a:bodyPr/>
          <a:lstStyle/>
          <a:p>
            <a:fld id="{36B5EA5A-BC32-A742-B11B-8E7414D5B535}" type="slidenum">
              <a:rPr lang="en-US" smtClean="0"/>
              <a:pPr/>
              <a:t>11</a:t>
            </a:fld>
            <a:endParaRPr lang="en-US" dirty="0"/>
          </a:p>
        </p:txBody>
      </p:sp>
      <p:pic>
        <p:nvPicPr>
          <p:cNvPr id="7" name="image1.png">
            <a:extLst>
              <a:ext uri="{FF2B5EF4-FFF2-40B4-BE49-F238E27FC236}">
                <a16:creationId xmlns:a16="http://schemas.microsoft.com/office/drawing/2014/main" id="{538579B2-BFF8-775F-303A-4AA2C190DF8A}"/>
              </a:ext>
            </a:extLst>
          </p:cNvPr>
          <p:cNvPicPr>
            <a:picLocks noChangeAspect="1"/>
          </p:cNvPicPr>
          <p:nvPr/>
        </p:nvPicPr>
        <p:blipFill>
          <a:blip r:embed="rId3"/>
          <a:srcRect l="38613"/>
          <a:stretch>
            <a:fillRect/>
          </a:stretch>
        </p:blipFill>
        <p:spPr>
          <a:xfrm>
            <a:off x="7865653" y="1180714"/>
            <a:ext cx="3241893" cy="1978019"/>
          </a:xfrm>
          <a:prstGeom prst="rect">
            <a:avLst/>
          </a:prstGeom>
          <a:ln/>
        </p:spPr>
      </p:pic>
      <p:pic>
        <p:nvPicPr>
          <p:cNvPr id="2050" name="Picture 2">
            <a:extLst>
              <a:ext uri="{FF2B5EF4-FFF2-40B4-BE49-F238E27FC236}">
                <a16:creationId xmlns:a16="http://schemas.microsoft.com/office/drawing/2014/main" id="{F741E33A-AA85-A2C0-EA3F-E33FBFFC29C1}"/>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251170" y="3159500"/>
            <a:ext cx="5934075" cy="3009900"/>
          </a:xfrm>
          <a:prstGeom prst="rect">
            <a:avLst/>
          </a:prstGeom>
          <a:noFill/>
          <a:extLst>
            <a:ext uri="{909E8E84-426E-40DD-AFC4-6F175D3DCCD1}">
              <a14:hiddenFill xmlns:a14="http://schemas.microsoft.com/office/drawing/2010/main">
                <a:solidFill>
                  <a:srgbClr val="FFFFFF"/>
                </a:solidFill>
              </a14:hiddenFill>
            </a:ext>
          </a:extLst>
        </p:spPr>
      </p:pic>
      <p:sp>
        <p:nvSpPr>
          <p:cNvPr id="8" name="Content Placeholder 1">
            <a:extLst>
              <a:ext uri="{FF2B5EF4-FFF2-40B4-BE49-F238E27FC236}">
                <a16:creationId xmlns:a16="http://schemas.microsoft.com/office/drawing/2014/main" id="{EE1C3347-82AB-0F79-005D-DC8702F20472}"/>
              </a:ext>
            </a:extLst>
          </p:cNvPr>
          <p:cNvSpPr txBox="1">
            <a:spLocks/>
          </p:cNvSpPr>
          <p:nvPr/>
        </p:nvSpPr>
        <p:spPr>
          <a:xfrm>
            <a:off x="307970" y="3533493"/>
            <a:ext cx="6057273" cy="1148299"/>
          </a:xfrm>
          <a:prstGeom prst="rect">
            <a:avLst/>
          </a:prstGeom>
        </p:spPr>
        <p:txBody>
          <a:bodyPr vert="horz" lIns="0" tIns="0" rIns="0" bIns="0" rtlCol="0">
            <a:noAutofit/>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solidFill>
                <a:latin typeface="+mn-lt"/>
                <a:ea typeface="+mn-ea"/>
                <a:cs typeface="+mn-cs"/>
              </a:defRPr>
            </a:lvl1pPr>
            <a:lvl2pPr marL="324000" indent="-324000" algn="l" defTabSz="914400" rtl="0" eaLnBrk="1" latinLnBrk="0" hangingPunct="1">
              <a:lnSpc>
                <a:spcPct val="100000"/>
              </a:lnSpc>
              <a:spcBef>
                <a:spcPts val="500"/>
              </a:spcBef>
              <a:spcAft>
                <a:spcPts val="300"/>
              </a:spcAft>
              <a:buFont typeface="Arial" charset="0"/>
              <a:buChar char="•"/>
              <a:tabLst/>
              <a:defRPr sz="1800" kern="1200">
                <a:solidFill>
                  <a:schemeClr val="tx2"/>
                </a:solidFill>
                <a:latin typeface="+mn-lt"/>
                <a:ea typeface="+mn-ea"/>
                <a:cs typeface="+mn-cs"/>
              </a:defRPr>
            </a:lvl2pPr>
            <a:lvl3pPr marL="648000" indent="-32400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700" kern="1200">
                <a:solidFill>
                  <a:schemeClr val="tx2"/>
                </a:solidFill>
                <a:latin typeface="+mn-lt"/>
                <a:ea typeface="+mn-ea"/>
                <a:cs typeface="+mn-cs"/>
              </a:defRPr>
            </a:lvl3pPr>
            <a:lvl4pPr marL="972000" indent="-324000" algn="l" defTabSz="914400" rtl="0" eaLnBrk="1" latinLnBrk="0" hangingPunct="1">
              <a:lnSpc>
                <a:spcPct val="100000"/>
              </a:lnSpc>
              <a:spcBef>
                <a:spcPts val="500"/>
              </a:spcBef>
              <a:spcAft>
                <a:spcPts val="300"/>
              </a:spcAft>
              <a:buSzPct val="100000"/>
              <a:buFont typeface="Arial" charset="0"/>
              <a:buChar char="•"/>
              <a:tabLst/>
              <a:defRPr sz="16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GB" dirty="0">
                <a:solidFill>
                  <a:schemeClr val="tx1"/>
                </a:solidFill>
              </a:rPr>
              <a:t>Performance uncertainty: </a:t>
            </a:r>
            <a:r>
              <a:rPr lang="en-GB" b="0" dirty="0">
                <a:solidFill>
                  <a:schemeClr val="tx1"/>
                </a:solidFill>
              </a:rPr>
              <a:t>defined 3 ranges of luminosity uncertainty factors (</a:t>
            </a:r>
            <a:r>
              <a:rPr lang="en-GB" b="0" dirty="0">
                <a:solidFill>
                  <a:srgbClr val="00B050"/>
                </a:solidFill>
                <a:highlight>
                  <a:srgbClr val="C0C0C0"/>
                </a:highlight>
              </a:rPr>
              <a:t>&lt;3</a:t>
            </a:r>
            <a:r>
              <a:rPr lang="en-GB" b="0" dirty="0">
                <a:solidFill>
                  <a:schemeClr val="tx1"/>
                </a:solidFill>
                <a:highlight>
                  <a:srgbClr val="C0C0C0"/>
                </a:highlight>
              </a:rPr>
              <a:t>, </a:t>
            </a:r>
            <a:r>
              <a:rPr lang="en-GB" b="0" dirty="0">
                <a:solidFill>
                  <a:srgbClr val="FFFF00"/>
                </a:solidFill>
                <a:highlight>
                  <a:srgbClr val="C0C0C0"/>
                </a:highlight>
              </a:rPr>
              <a:t>&gt;3 and &lt;10</a:t>
            </a:r>
            <a:r>
              <a:rPr lang="en-GB" b="0" dirty="0">
                <a:solidFill>
                  <a:schemeClr val="tx1"/>
                </a:solidFill>
                <a:highlight>
                  <a:srgbClr val="C0C0C0"/>
                </a:highlight>
              </a:rPr>
              <a:t>, </a:t>
            </a:r>
            <a:r>
              <a:rPr lang="en-GB" b="0" dirty="0">
                <a:solidFill>
                  <a:srgbClr val="FF0000"/>
                </a:solidFill>
                <a:highlight>
                  <a:srgbClr val="C0C0C0"/>
                </a:highlight>
              </a:rPr>
              <a:t>&gt;10</a:t>
            </a:r>
            <a:r>
              <a:rPr lang="en-GB" b="0" dirty="0">
                <a:solidFill>
                  <a:schemeClr val="tx1"/>
                </a:solidFill>
              </a:rPr>
              <a:t>)</a:t>
            </a:r>
            <a:endParaRPr lang="en-GB" dirty="0">
              <a:solidFill>
                <a:schemeClr val="tx1"/>
              </a:solidFill>
            </a:endParaRPr>
          </a:p>
        </p:txBody>
      </p:sp>
      <p:sp>
        <p:nvSpPr>
          <p:cNvPr id="9" name="Content Placeholder 1">
            <a:extLst>
              <a:ext uri="{FF2B5EF4-FFF2-40B4-BE49-F238E27FC236}">
                <a16:creationId xmlns:a16="http://schemas.microsoft.com/office/drawing/2014/main" id="{880A7477-8F1E-A7F7-5CE3-F65139DDB4AA}"/>
              </a:ext>
            </a:extLst>
          </p:cNvPr>
          <p:cNvSpPr txBox="1">
            <a:spLocks/>
          </p:cNvSpPr>
          <p:nvPr/>
        </p:nvSpPr>
        <p:spPr>
          <a:xfrm>
            <a:off x="307970" y="4896240"/>
            <a:ext cx="6057273" cy="947612"/>
          </a:xfrm>
          <a:prstGeom prst="rect">
            <a:avLst/>
          </a:prstGeom>
        </p:spPr>
        <p:txBody>
          <a:bodyPr vert="horz" lIns="0" tIns="0" rIns="0" bIns="0" rtlCol="0">
            <a:noAutofit/>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solidFill>
                <a:latin typeface="+mn-lt"/>
                <a:ea typeface="+mn-ea"/>
                <a:cs typeface="+mn-cs"/>
              </a:defRPr>
            </a:lvl1pPr>
            <a:lvl2pPr marL="324000" indent="-324000" algn="l" defTabSz="914400" rtl="0" eaLnBrk="1" latinLnBrk="0" hangingPunct="1">
              <a:lnSpc>
                <a:spcPct val="100000"/>
              </a:lnSpc>
              <a:spcBef>
                <a:spcPts val="500"/>
              </a:spcBef>
              <a:spcAft>
                <a:spcPts val="300"/>
              </a:spcAft>
              <a:buFont typeface="Arial" charset="0"/>
              <a:buChar char="•"/>
              <a:tabLst/>
              <a:defRPr sz="1800" kern="1200">
                <a:solidFill>
                  <a:schemeClr val="tx2"/>
                </a:solidFill>
                <a:latin typeface="+mn-lt"/>
                <a:ea typeface="+mn-ea"/>
                <a:cs typeface="+mn-cs"/>
              </a:defRPr>
            </a:lvl2pPr>
            <a:lvl3pPr marL="648000" indent="-32400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700" kern="1200">
                <a:solidFill>
                  <a:schemeClr val="tx2"/>
                </a:solidFill>
                <a:latin typeface="+mn-lt"/>
                <a:ea typeface="+mn-ea"/>
                <a:cs typeface="+mn-cs"/>
              </a:defRPr>
            </a:lvl3pPr>
            <a:lvl4pPr marL="972000" indent="-324000" algn="l" defTabSz="914400" rtl="0" eaLnBrk="1" latinLnBrk="0" hangingPunct="1">
              <a:lnSpc>
                <a:spcPct val="100000"/>
              </a:lnSpc>
              <a:spcBef>
                <a:spcPts val="500"/>
              </a:spcBef>
              <a:spcAft>
                <a:spcPts val="300"/>
              </a:spcAft>
              <a:buSzPct val="100000"/>
              <a:buFont typeface="Arial" charset="0"/>
              <a:buChar char="•"/>
              <a:tabLst/>
              <a:defRPr sz="16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GB" dirty="0">
                <a:solidFill>
                  <a:schemeClr val="tx1"/>
                </a:solidFill>
              </a:rPr>
              <a:t>Cost Uncertainty: </a:t>
            </a:r>
            <a:r>
              <a:rPr lang="en-GB" b="0" dirty="0">
                <a:solidFill>
                  <a:schemeClr val="tx1"/>
                </a:solidFill>
              </a:rPr>
              <a:t> AACE</a:t>
            </a:r>
            <a:r>
              <a:rPr lang="en-GB" b="0" baseline="30000" dirty="0">
                <a:solidFill>
                  <a:schemeClr val="tx1"/>
                </a:solidFill>
              </a:rPr>
              <a:t>®</a:t>
            </a:r>
            <a:r>
              <a:rPr lang="en-GB" b="0" dirty="0">
                <a:solidFill>
                  <a:schemeClr val="tx1"/>
                </a:solidFill>
              </a:rPr>
              <a:t> (Association for the Advancement of Cost Engineering) International cost estimate classification matrix</a:t>
            </a:r>
            <a:r>
              <a:rPr lang="en-GB" dirty="0">
                <a:solidFill>
                  <a:schemeClr val="tx1"/>
                </a:solidFill>
              </a:rPr>
              <a:t> </a:t>
            </a:r>
          </a:p>
        </p:txBody>
      </p:sp>
      <p:sp>
        <p:nvSpPr>
          <p:cNvPr id="10" name="Content Placeholder 1">
            <a:extLst>
              <a:ext uri="{FF2B5EF4-FFF2-40B4-BE49-F238E27FC236}">
                <a16:creationId xmlns:a16="http://schemas.microsoft.com/office/drawing/2014/main" id="{D18014AB-65E2-A6BF-EF6A-DA3A85FBAF5A}"/>
              </a:ext>
            </a:extLst>
          </p:cNvPr>
          <p:cNvSpPr txBox="1">
            <a:spLocks/>
          </p:cNvSpPr>
          <p:nvPr/>
        </p:nvSpPr>
        <p:spPr>
          <a:xfrm>
            <a:off x="307970" y="2505414"/>
            <a:ext cx="7351475" cy="702531"/>
          </a:xfrm>
          <a:prstGeom prst="rect">
            <a:avLst/>
          </a:prstGeom>
        </p:spPr>
        <p:txBody>
          <a:bodyPr vert="horz" lIns="0" tIns="0" rIns="0" bIns="0" rtlCol="0">
            <a:noAutofit/>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solidFill>
                <a:latin typeface="+mn-lt"/>
                <a:ea typeface="+mn-ea"/>
                <a:cs typeface="+mn-cs"/>
              </a:defRPr>
            </a:lvl1pPr>
            <a:lvl2pPr marL="324000" indent="-324000" algn="l" defTabSz="914400" rtl="0" eaLnBrk="1" latinLnBrk="0" hangingPunct="1">
              <a:lnSpc>
                <a:spcPct val="100000"/>
              </a:lnSpc>
              <a:spcBef>
                <a:spcPts val="500"/>
              </a:spcBef>
              <a:spcAft>
                <a:spcPts val="300"/>
              </a:spcAft>
              <a:buFont typeface="Arial" charset="0"/>
              <a:buChar char="•"/>
              <a:tabLst/>
              <a:defRPr sz="1800" kern="1200">
                <a:solidFill>
                  <a:schemeClr val="tx2"/>
                </a:solidFill>
                <a:latin typeface="+mn-lt"/>
                <a:ea typeface="+mn-ea"/>
                <a:cs typeface="+mn-cs"/>
              </a:defRPr>
            </a:lvl2pPr>
            <a:lvl3pPr marL="648000" indent="-32400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700" kern="1200">
                <a:solidFill>
                  <a:schemeClr val="tx2"/>
                </a:solidFill>
                <a:latin typeface="+mn-lt"/>
                <a:ea typeface="+mn-ea"/>
                <a:cs typeface="+mn-cs"/>
              </a:defRPr>
            </a:lvl3pPr>
            <a:lvl4pPr marL="972000" indent="-324000" algn="l" defTabSz="914400" rtl="0" eaLnBrk="1" latinLnBrk="0" hangingPunct="1">
              <a:lnSpc>
                <a:spcPct val="100000"/>
              </a:lnSpc>
              <a:spcBef>
                <a:spcPts val="500"/>
              </a:spcBef>
              <a:spcAft>
                <a:spcPts val="300"/>
              </a:spcAft>
              <a:buSzPct val="100000"/>
              <a:buFont typeface="Arial" charset="0"/>
              <a:buChar char="•"/>
              <a:tabLst/>
              <a:defRPr sz="16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GB" b="0" dirty="0">
                <a:solidFill>
                  <a:schemeClr val="tx1"/>
                </a:solidFill>
              </a:rPr>
              <a:t>Cost-weighted average of the TRL scores of the main subsystems considered to define the colour code.</a:t>
            </a:r>
          </a:p>
        </p:txBody>
      </p:sp>
    </p:spTree>
    <p:extLst>
      <p:ext uri="{BB962C8B-B14F-4D97-AF65-F5344CB8AC3E}">
        <p14:creationId xmlns:p14="http://schemas.microsoft.com/office/powerpoint/2010/main" val="25452347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0">
                                            <p:txEl>
                                              <p:pRg st="0" end="0"/>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8"/>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9"/>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205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P spid="8" grpId="0"/>
      <p:bldP spid="9" grpId="0"/>
      <p:bldP spid="10"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02B483B8-8704-0C34-A7FA-94F13CB633A7}"/>
              </a:ext>
            </a:extLst>
          </p:cNvPr>
          <p:cNvSpPr>
            <a:spLocks noGrp="1"/>
          </p:cNvSpPr>
          <p:nvPr>
            <p:ph idx="1"/>
          </p:nvPr>
        </p:nvSpPr>
        <p:spPr>
          <a:xfrm>
            <a:off x="407987" y="1439335"/>
            <a:ext cx="11376024" cy="4608512"/>
          </a:xfrm>
        </p:spPr>
        <p:txBody>
          <a:bodyPr/>
          <a:lstStyle/>
          <a:p>
            <a:pPr>
              <a:spcBef>
                <a:spcPts val="1200"/>
              </a:spcBef>
            </a:pPr>
            <a:r>
              <a:rPr lang="en-GB" sz="2000" b="0" dirty="0">
                <a:solidFill>
                  <a:schemeClr val="tx1"/>
                </a:solidFill>
              </a:rPr>
              <a:t>For each criterion: </a:t>
            </a:r>
          </a:p>
          <a:p>
            <a:pPr marL="342900" indent="-342900">
              <a:spcBef>
                <a:spcPts val="1200"/>
              </a:spcBef>
              <a:buFont typeface="Arial" panose="020B0604020202020204" pitchFamily="34" charset="0"/>
              <a:buChar char="•"/>
            </a:pPr>
            <a:r>
              <a:rPr lang="en-GB" sz="1800" b="0" dirty="0">
                <a:solidFill>
                  <a:schemeClr val="tx1"/>
                </a:solidFill>
              </a:rPr>
              <a:t>a set of questions have been addressed</a:t>
            </a:r>
          </a:p>
          <a:p>
            <a:pPr marL="342900" indent="-342900">
              <a:spcBef>
                <a:spcPts val="1200"/>
              </a:spcBef>
              <a:buFont typeface="Arial" panose="020B0604020202020204" pitchFamily="34" charset="0"/>
              <a:buChar char="•"/>
            </a:pPr>
            <a:r>
              <a:rPr lang="en-GB" sz="1800" b="0" dirty="0">
                <a:solidFill>
                  <a:schemeClr val="tx1"/>
                </a:solidFill>
              </a:rPr>
              <a:t>a “traffic light” colour code associated to the answers</a:t>
            </a:r>
          </a:p>
          <a:p>
            <a:pPr marL="342900" indent="-342900">
              <a:spcBef>
                <a:spcPts val="1200"/>
              </a:spcBef>
              <a:buFont typeface="Arial" panose="020B0604020202020204" pitchFamily="34" charset="0"/>
              <a:buChar char="•"/>
            </a:pPr>
            <a:r>
              <a:rPr lang="en-GB" sz="1800" b="0" dirty="0">
                <a:solidFill>
                  <a:schemeClr val="tx1"/>
                </a:solidFill>
              </a:rPr>
              <a:t>Summary colour code are provided for each of the criteria considered</a:t>
            </a:r>
          </a:p>
          <a:p>
            <a:pPr>
              <a:spcBef>
                <a:spcPts val="1200"/>
              </a:spcBef>
            </a:pPr>
            <a:endParaRPr lang="en-GB" sz="2000" b="0" dirty="0">
              <a:solidFill>
                <a:schemeClr val="tx1"/>
              </a:solidFill>
            </a:endParaRPr>
          </a:p>
          <a:p>
            <a:pPr>
              <a:spcBef>
                <a:spcPts val="1200"/>
              </a:spcBef>
            </a:pPr>
            <a:endParaRPr lang="en-GB" sz="2000" b="0" dirty="0">
              <a:solidFill>
                <a:schemeClr val="tx1"/>
              </a:solidFill>
            </a:endParaRPr>
          </a:p>
          <a:p>
            <a:pPr>
              <a:spcBef>
                <a:spcPts val="1200"/>
              </a:spcBef>
            </a:pPr>
            <a:endParaRPr lang="en-GB" sz="2000" b="0" dirty="0">
              <a:solidFill>
                <a:schemeClr val="tx1"/>
              </a:solidFill>
            </a:endParaRPr>
          </a:p>
          <a:p>
            <a:pPr>
              <a:spcBef>
                <a:spcPts val="1200"/>
              </a:spcBef>
            </a:pPr>
            <a:endParaRPr lang="en-GB" sz="2000" b="0" dirty="0">
              <a:solidFill>
                <a:schemeClr val="tx1"/>
              </a:solidFill>
            </a:endParaRPr>
          </a:p>
          <a:p>
            <a:pPr>
              <a:spcBef>
                <a:spcPts val="1200"/>
              </a:spcBef>
            </a:pPr>
            <a:r>
              <a:rPr lang="en-GB" sz="2000" b="0" dirty="0">
                <a:solidFill>
                  <a:schemeClr val="tx1"/>
                </a:solidFill>
              </a:rPr>
              <a:t>based on the </a:t>
            </a:r>
            <a:r>
              <a:rPr lang="en-GB" sz="2000" dirty="0">
                <a:solidFill>
                  <a:schemeClr val="tx1"/>
                </a:solidFill>
              </a:rPr>
              <a:t>information submitted to the ESPP2026 </a:t>
            </a:r>
            <a:r>
              <a:rPr lang="en-GB" sz="2000" b="0" dirty="0">
                <a:solidFill>
                  <a:schemeClr val="tx1"/>
                </a:solidFill>
              </a:rPr>
              <a:t>and/or made available by the proponents in reply to a questionnaire sent to them</a:t>
            </a:r>
          </a:p>
          <a:p>
            <a:pPr>
              <a:spcBef>
                <a:spcPts val="1200"/>
              </a:spcBef>
            </a:pPr>
            <a:r>
              <a:rPr lang="en-GB" sz="2000" dirty="0">
                <a:solidFill>
                  <a:schemeClr val="tx1"/>
                </a:solidFill>
              </a:rPr>
              <a:t>The assessment refer to the present status of the projects</a:t>
            </a:r>
          </a:p>
          <a:p>
            <a:endParaRPr lang="en-GB" dirty="0"/>
          </a:p>
        </p:txBody>
      </p:sp>
      <p:sp>
        <p:nvSpPr>
          <p:cNvPr id="3" name="Title 2">
            <a:extLst>
              <a:ext uri="{FF2B5EF4-FFF2-40B4-BE49-F238E27FC236}">
                <a16:creationId xmlns:a16="http://schemas.microsoft.com/office/drawing/2014/main" id="{C349F161-7416-EEC9-AC6D-3E7180B3D1CA}"/>
              </a:ext>
            </a:extLst>
          </p:cNvPr>
          <p:cNvSpPr>
            <a:spLocks noGrp="1"/>
          </p:cNvSpPr>
          <p:nvPr>
            <p:ph type="title"/>
          </p:nvPr>
        </p:nvSpPr>
        <p:spPr/>
        <p:txBody>
          <a:bodyPr/>
          <a:lstStyle/>
          <a:p>
            <a:r>
              <a:rPr lang="en-US" dirty="0"/>
              <a:t>WG2a: Methodology</a:t>
            </a:r>
            <a:endParaRPr lang="en-GB" dirty="0"/>
          </a:p>
        </p:txBody>
      </p:sp>
      <p:sp>
        <p:nvSpPr>
          <p:cNvPr id="4" name="Date Placeholder 3">
            <a:extLst>
              <a:ext uri="{FF2B5EF4-FFF2-40B4-BE49-F238E27FC236}">
                <a16:creationId xmlns:a16="http://schemas.microsoft.com/office/drawing/2014/main" id="{E7F4E7B2-0C6A-D71E-370C-EB02A170F5F5}"/>
              </a:ext>
            </a:extLst>
          </p:cNvPr>
          <p:cNvSpPr>
            <a:spLocks noGrp="1"/>
          </p:cNvSpPr>
          <p:nvPr>
            <p:ph type="dt" sz="half" idx="10"/>
          </p:nvPr>
        </p:nvSpPr>
        <p:spPr/>
        <p:txBody>
          <a:bodyPr/>
          <a:lstStyle/>
          <a:p>
            <a:r>
              <a:rPr lang="en-US"/>
              <a:t>03/11/2025</a:t>
            </a:r>
            <a:endParaRPr lang="en-US" dirty="0"/>
          </a:p>
        </p:txBody>
      </p:sp>
      <p:sp>
        <p:nvSpPr>
          <p:cNvPr id="5" name="Footer Placeholder 4">
            <a:extLst>
              <a:ext uri="{FF2B5EF4-FFF2-40B4-BE49-F238E27FC236}">
                <a16:creationId xmlns:a16="http://schemas.microsoft.com/office/drawing/2014/main" id="{19E7263F-EF19-2137-D331-ED5875354BF9}"/>
              </a:ext>
            </a:extLst>
          </p:cNvPr>
          <p:cNvSpPr>
            <a:spLocks noGrp="1"/>
          </p:cNvSpPr>
          <p:nvPr>
            <p:ph type="ftr" sz="quarter" idx="11"/>
          </p:nvPr>
        </p:nvSpPr>
        <p:spPr/>
        <p:txBody>
          <a:bodyPr/>
          <a:lstStyle/>
          <a:p>
            <a:r>
              <a:rPr lang="en-GB"/>
              <a:t>G. Arduini - Assessment of large-scale accelerator projects at CERN - ESG WG2a key findings</a:t>
            </a:r>
            <a:endParaRPr lang="en-US" dirty="0"/>
          </a:p>
        </p:txBody>
      </p:sp>
      <p:sp>
        <p:nvSpPr>
          <p:cNvPr id="6" name="Slide Number Placeholder 5">
            <a:extLst>
              <a:ext uri="{FF2B5EF4-FFF2-40B4-BE49-F238E27FC236}">
                <a16:creationId xmlns:a16="http://schemas.microsoft.com/office/drawing/2014/main" id="{46D43C7A-744B-4C94-6AD4-49DCB00B006F}"/>
              </a:ext>
            </a:extLst>
          </p:cNvPr>
          <p:cNvSpPr>
            <a:spLocks noGrp="1"/>
          </p:cNvSpPr>
          <p:nvPr>
            <p:ph type="sldNum" sz="quarter" idx="12"/>
          </p:nvPr>
        </p:nvSpPr>
        <p:spPr/>
        <p:txBody>
          <a:bodyPr/>
          <a:lstStyle/>
          <a:p>
            <a:fld id="{36B5EA5A-BC32-A742-B11B-8E7414D5B535}" type="slidenum">
              <a:rPr lang="en-US" smtClean="0"/>
              <a:pPr/>
              <a:t>12</a:t>
            </a:fld>
            <a:endParaRPr lang="en-US" dirty="0"/>
          </a:p>
        </p:txBody>
      </p:sp>
      <p:pic>
        <p:nvPicPr>
          <p:cNvPr id="8" name="Content Placeholder 7">
            <a:extLst>
              <a:ext uri="{FF2B5EF4-FFF2-40B4-BE49-F238E27FC236}">
                <a16:creationId xmlns:a16="http://schemas.microsoft.com/office/drawing/2014/main" id="{EC47C93D-C34F-1EF2-5503-273B058078A2}"/>
              </a:ext>
            </a:extLst>
          </p:cNvPr>
          <p:cNvPicPr>
            <a:picLocks noGrp="1" noChangeAspect="1"/>
          </p:cNvPicPr>
          <p:nvPr>
            <p:ph sz="half" idx="4294967295"/>
          </p:nvPr>
        </p:nvPicPr>
        <p:blipFill>
          <a:blip r:embed="rId2"/>
          <a:stretch>
            <a:fillRect/>
          </a:stretch>
        </p:blipFill>
        <p:spPr>
          <a:xfrm>
            <a:off x="2344189" y="3062893"/>
            <a:ext cx="7115175" cy="1868488"/>
          </a:xfrm>
          <a:prstGeom prst="rect">
            <a:avLst/>
          </a:prstGeom>
        </p:spPr>
      </p:pic>
    </p:spTree>
    <p:extLst>
      <p:ext uri="{BB962C8B-B14F-4D97-AF65-F5344CB8AC3E}">
        <p14:creationId xmlns:p14="http://schemas.microsoft.com/office/powerpoint/2010/main" val="301491599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470DC31-E992-F35B-8F9F-3548D8D57762}"/>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39017D53-8AE1-DB46-F27B-D90C57D43520}"/>
              </a:ext>
            </a:extLst>
          </p:cNvPr>
          <p:cNvSpPr>
            <a:spLocks noGrp="1"/>
          </p:cNvSpPr>
          <p:nvPr>
            <p:ph type="title"/>
          </p:nvPr>
        </p:nvSpPr>
        <p:spPr/>
        <p:txBody>
          <a:bodyPr/>
          <a:lstStyle/>
          <a:p>
            <a:r>
              <a:rPr lang="en-US" dirty="0"/>
              <a:t>Parameters considered</a:t>
            </a:r>
            <a:endParaRPr lang="en-GB" dirty="0"/>
          </a:p>
        </p:txBody>
      </p:sp>
      <p:sp>
        <p:nvSpPr>
          <p:cNvPr id="4" name="Date Placeholder 3">
            <a:extLst>
              <a:ext uri="{FF2B5EF4-FFF2-40B4-BE49-F238E27FC236}">
                <a16:creationId xmlns:a16="http://schemas.microsoft.com/office/drawing/2014/main" id="{29DDE32B-9371-B42B-1A5E-8E642ED95703}"/>
              </a:ext>
            </a:extLst>
          </p:cNvPr>
          <p:cNvSpPr>
            <a:spLocks noGrp="1"/>
          </p:cNvSpPr>
          <p:nvPr>
            <p:ph type="dt" sz="half" idx="10"/>
          </p:nvPr>
        </p:nvSpPr>
        <p:spPr/>
        <p:txBody>
          <a:bodyPr/>
          <a:lstStyle/>
          <a:p>
            <a:r>
              <a:rPr lang="en-US"/>
              <a:t>03/11/2025</a:t>
            </a:r>
            <a:endParaRPr lang="en-US" dirty="0"/>
          </a:p>
        </p:txBody>
      </p:sp>
      <p:sp>
        <p:nvSpPr>
          <p:cNvPr id="5" name="Footer Placeholder 4">
            <a:extLst>
              <a:ext uri="{FF2B5EF4-FFF2-40B4-BE49-F238E27FC236}">
                <a16:creationId xmlns:a16="http://schemas.microsoft.com/office/drawing/2014/main" id="{6F463976-7863-770D-DBA4-7BCA13C6AC80}"/>
              </a:ext>
            </a:extLst>
          </p:cNvPr>
          <p:cNvSpPr>
            <a:spLocks noGrp="1"/>
          </p:cNvSpPr>
          <p:nvPr>
            <p:ph type="ftr" sz="quarter" idx="11"/>
          </p:nvPr>
        </p:nvSpPr>
        <p:spPr/>
        <p:txBody>
          <a:bodyPr/>
          <a:lstStyle/>
          <a:p>
            <a:r>
              <a:rPr lang="en-GB"/>
              <a:t>G. Arduini - Assessment of large-scale accelerator projects at CERN - ESG WG2a key findings</a:t>
            </a:r>
            <a:endParaRPr lang="en-US" dirty="0"/>
          </a:p>
        </p:txBody>
      </p:sp>
      <p:sp>
        <p:nvSpPr>
          <p:cNvPr id="6" name="Slide Number Placeholder 5">
            <a:extLst>
              <a:ext uri="{FF2B5EF4-FFF2-40B4-BE49-F238E27FC236}">
                <a16:creationId xmlns:a16="http://schemas.microsoft.com/office/drawing/2014/main" id="{9449B6FE-3F1F-33E5-7CE9-5BA2E6424EE4}"/>
              </a:ext>
            </a:extLst>
          </p:cNvPr>
          <p:cNvSpPr>
            <a:spLocks noGrp="1"/>
          </p:cNvSpPr>
          <p:nvPr>
            <p:ph type="sldNum" sz="quarter" idx="12"/>
          </p:nvPr>
        </p:nvSpPr>
        <p:spPr/>
        <p:txBody>
          <a:bodyPr/>
          <a:lstStyle/>
          <a:p>
            <a:fld id="{36B5EA5A-BC32-A742-B11B-8E7414D5B535}" type="slidenum">
              <a:rPr lang="en-US" smtClean="0"/>
              <a:pPr/>
              <a:t>13</a:t>
            </a:fld>
            <a:endParaRPr lang="en-US" dirty="0"/>
          </a:p>
        </p:txBody>
      </p:sp>
      <p:sp>
        <p:nvSpPr>
          <p:cNvPr id="17" name="Rectangle 4">
            <a:extLst>
              <a:ext uri="{FF2B5EF4-FFF2-40B4-BE49-F238E27FC236}">
                <a16:creationId xmlns:a16="http://schemas.microsoft.com/office/drawing/2014/main" id="{E90EA840-BFA8-3FEE-B857-C44C5158F5D7}"/>
              </a:ext>
            </a:extLst>
          </p:cNvPr>
          <p:cNvSpPr>
            <a:spLocks noChangeArrowheads="1"/>
          </p:cNvSpPr>
          <p:nvPr/>
        </p:nvSpPr>
        <p:spPr bwMode="auto">
          <a:xfrm>
            <a:off x="1623833" y="4379252"/>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pic>
        <p:nvPicPr>
          <p:cNvPr id="22" name="Picture 21">
            <a:extLst>
              <a:ext uri="{FF2B5EF4-FFF2-40B4-BE49-F238E27FC236}">
                <a16:creationId xmlns:a16="http://schemas.microsoft.com/office/drawing/2014/main" id="{BED9A824-535F-46AF-A9BE-A6F7D3B9E4D9}"/>
              </a:ext>
            </a:extLst>
          </p:cNvPr>
          <p:cNvPicPr>
            <a:picLocks noChangeAspect="1"/>
          </p:cNvPicPr>
          <p:nvPr/>
        </p:nvPicPr>
        <p:blipFill>
          <a:blip r:embed="rId2"/>
          <a:stretch>
            <a:fillRect/>
          </a:stretch>
        </p:blipFill>
        <p:spPr>
          <a:xfrm>
            <a:off x="426888" y="1190509"/>
            <a:ext cx="11239443" cy="4924678"/>
          </a:xfrm>
          <a:prstGeom prst="rect">
            <a:avLst/>
          </a:prstGeom>
        </p:spPr>
      </p:pic>
    </p:spTree>
    <p:extLst>
      <p:ext uri="{BB962C8B-B14F-4D97-AF65-F5344CB8AC3E}">
        <p14:creationId xmlns:p14="http://schemas.microsoft.com/office/powerpoint/2010/main" val="198643677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4">
            <a:extLst>
              <a:ext uri="{FF2B5EF4-FFF2-40B4-BE49-F238E27FC236}">
                <a16:creationId xmlns:a16="http://schemas.microsoft.com/office/drawing/2014/main" id="{9A346E1B-8E51-B52D-57CF-26678A628D25}"/>
              </a:ext>
            </a:extLst>
          </p:cNvPr>
          <p:cNvSpPr>
            <a:spLocks noGrp="1" noChangeArrowheads="1"/>
          </p:cNvSpPr>
          <p:nvPr>
            <p:ph type="title"/>
          </p:nvPr>
        </p:nvSpPr>
        <p:spPr/>
        <p:txBody>
          <a:bodyPr rtlCol="0">
            <a:noAutofit/>
          </a:bodyPr>
          <a:lstStyle/>
          <a:p>
            <a:pPr>
              <a:defRPr/>
            </a:pPr>
            <a:r>
              <a:rPr lang="en-GB" altLang="en-US" dirty="0">
                <a:latin typeface="+mn-lt"/>
              </a:rPr>
              <a:t>Compact Linear Collider (CLIC)</a:t>
            </a:r>
            <a:br>
              <a:rPr lang="en-GB" altLang="en-US" dirty="0">
                <a:latin typeface="+mn-lt"/>
              </a:rPr>
            </a:br>
            <a:r>
              <a:rPr lang="en-GB" altLang="en-US" dirty="0">
                <a:latin typeface="+mn-lt"/>
              </a:rPr>
              <a:t>380 GeV/1.5 TeV</a:t>
            </a:r>
          </a:p>
        </p:txBody>
      </p:sp>
      <p:sp>
        <p:nvSpPr>
          <p:cNvPr id="4" name="Content Placeholder 3">
            <a:extLst>
              <a:ext uri="{FF2B5EF4-FFF2-40B4-BE49-F238E27FC236}">
                <a16:creationId xmlns:a16="http://schemas.microsoft.com/office/drawing/2014/main" id="{85096194-BF7E-11F4-07B3-19ACA2592EFF}"/>
              </a:ext>
            </a:extLst>
          </p:cNvPr>
          <p:cNvSpPr>
            <a:spLocks noGrp="1"/>
          </p:cNvSpPr>
          <p:nvPr>
            <p:ph sz="half" idx="1"/>
          </p:nvPr>
        </p:nvSpPr>
        <p:spPr>
          <a:xfrm>
            <a:off x="195999" y="1787236"/>
            <a:ext cx="6279616" cy="4296088"/>
          </a:xfrm>
        </p:spPr>
        <p:txBody>
          <a:bodyPr/>
          <a:lstStyle/>
          <a:p>
            <a:r>
              <a:rPr lang="en-US" b="0" dirty="0">
                <a:solidFill>
                  <a:schemeClr val="tx1"/>
                </a:solidFill>
              </a:rPr>
              <a:t>Based on the Two-Beam Acceleration Concept:</a:t>
            </a:r>
          </a:p>
          <a:p>
            <a:pPr marL="342900" indent="-342900">
              <a:buFont typeface="Arial" panose="020B0604020202020204" pitchFamily="34" charset="0"/>
              <a:buChar char="•"/>
            </a:pPr>
            <a:r>
              <a:rPr lang="en-US" sz="2000" b="0" dirty="0">
                <a:solidFill>
                  <a:schemeClr val="tx1"/>
                </a:solidFill>
              </a:rPr>
              <a:t>12 GHz RF power extracted from High intensity lower energy beam (decelerated) to accelerate lower intensity main beam to high energy </a:t>
            </a:r>
            <a:r>
              <a:rPr lang="en-US" sz="2000" b="0" dirty="0">
                <a:solidFill>
                  <a:schemeClr val="tx1"/>
                </a:solidFill>
                <a:sym typeface="Wingdings" panose="05000000000000000000" pitchFamily="2" charset="2"/>
              </a:rPr>
              <a:t> Proof of Concept at CTF3 </a:t>
            </a:r>
            <a:endParaRPr lang="en-US" sz="2000" b="0" dirty="0">
              <a:solidFill>
                <a:schemeClr val="tx1"/>
              </a:solidFill>
            </a:endParaRPr>
          </a:p>
          <a:p>
            <a:pPr marL="342900" indent="-342900">
              <a:buFont typeface="Arial" panose="020B0604020202020204" pitchFamily="34" charset="0"/>
              <a:buChar char="•"/>
            </a:pPr>
            <a:r>
              <a:rPr lang="en-US" sz="2000" b="0" dirty="0">
                <a:solidFill>
                  <a:srgbClr val="FF0000"/>
                </a:solidFill>
              </a:rPr>
              <a:t>High gradient (70-100 MV/m) </a:t>
            </a:r>
            <a:r>
              <a:rPr lang="en-US" sz="2000" b="0" dirty="0">
                <a:solidFill>
                  <a:srgbClr val="FF0000"/>
                </a:solidFill>
                <a:sym typeface="Wingdings" panose="05000000000000000000" pitchFamily="2" charset="2"/>
              </a:rPr>
              <a:t> More c</a:t>
            </a:r>
            <a:r>
              <a:rPr lang="en-US" sz="2000" b="0" dirty="0">
                <a:solidFill>
                  <a:srgbClr val="FF0000"/>
                </a:solidFill>
              </a:rPr>
              <a:t>ompact accelerator</a:t>
            </a:r>
            <a:endParaRPr lang="en-GB" sz="2000" b="0" dirty="0">
              <a:solidFill>
                <a:srgbClr val="FF0000"/>
              </a:solidFill>
            </a:endParaRPr>
          </a:p>
          <a:p>
            <a:pPr marL="342900" indent="-342900">
              <a:buFont typeface="Arial" panose="020B0604020202020204" pitchFamily="34" charset="0"/>
              <a:buChar char="•"/>
            </a:pPr>
            <a:r>
              <a:rPr lang="en-GB" sz="2000" b="0" dirty="0">
                <a:solidFill>
                  <a:schemeClr val="tx1"/>
                </a:solidFill>
              </a:rPr>
              <a:t>Lower current </a:t>
            </a:r>
            <a:r>
              <a:rPr lang="en-US" sz="2000" b="0" dirty="0">
                <a:solidFill>
                  <a:schemeClr val="tx1"/>
                </a:solidFill>
              </a:rPr>
              <a:t>(limited by </a:t>
            </a:r>
            <a:r>
              <a:rPr lang="en-US" sz="2000" b="0" dirty="0" err="1">
                <a:solidFill>
                  <a:schemeClr val="tx1"/>
                </a:solidFill>
              </a:rPr>
              <a:t>wakefields</a:t>
            </a:r>
            <a:r>
              <a:rPr lang="en-US" sz="2000" b="0" dirty="0">
                <a:solidFill>
                  <a:schemeClr val="tx1"/>
                </a:solidFill>
              </a:rPr>
              <a:t>, power consumption) as compared to SRF LC</a:t>
            </a:r>
            <a:endParaRPr lang="en-US" sz="2000" b="0" dirty="0">
              <a:solidFill>
                <a:schemeClr val="tx1"/>
              </a:solidFill>
              <a:sym typeface="Wingdings" panose="05000000000000000000" pitchFamily="2" charset="2"/>
            </a:endParaRPr>
          </a:p>
          <a:p>
            <a:pPr marL="342900" indent="-342900">
              <a:buFont typeface="Arial" panose="020B0604020202020204" pitchFamily="34" charset="0"/>
              <a:buChar char="•"/>
            </a:pPr>
            <a:r>
              <a:rPr lang="en-US" sz="2000" b="0" dirty="0">
                <a:solidFill>
                  <a:schemeClr val="tx1"/>
                </a:solidFill>
                <a:sym typeface="Wingdings" panose="05000000000000000000" pitchFamily="2" charset="2"/>
              </a:rPr>
              <a:t>Recent doubling of repetition rate and two IPs sharing the available beam</a:t>
            </a:r>
            <a:endParaRPr lang="en-GB" sz="2000" b="0" dirty="0">
              <a:solidFill>
                <a:schemeClr val="tx1"/>
              </a:solidFill>
            </a:endParaRPr>
          </a:p>
        </p:txBody>
      </p:sp>
      <p:sp>
        <p:nvSpPr>
          <p:cNvPr id="2" name="Date Placeholder 1">
            <a:extLst>
              <a:ext uri="{FF2B5EF4-FFF2-40B4-BE49-F238E27FC236}">
                <a16:creationId xmlns:a16="http://schemas.microsoft.com/office/drawing/2014/main" id="{5B9D3D4B-1B0D-AA76-0651-1F1C74FDF6D0}"/>
              </a:ext>
            </a:extLst>
          </p:cNvPr>
          <p:cNvSpPr>
            <a:spLocks noGrp="1"/>
          </p:cNvSpPr>
          <p:nvPr>
            <p:ph type="dt" sz="half" idx="10"/>
          </p:nvPr>
        </p:nvSpPr>
        <p:spPr/>
        <p:txBody>
          <a:bodyPr/>
          <a:lstStyle/>
          <a:p>
            <a:pPr>
              <a:defRPr/>
            </a:pPr>
            <a:r>
              <a:rPr lang="en-US"/>
              <a:t>03/11/2025</a:t>
            </a:r>
            <a:endParaRPr lang="en-GB"/>
          </a:p>
        </p:txBody>
      </p:sp>
      <p:sp>
        <p:nvSpPr>
          <p:cNvPr id="3" name="Footer Placeholder 2">
            <a:extLst>
              <a:ext uri="{FF2B5EF4-FFF2-40B4-BE49-F238E27FC236}">
                <a16:creationId xmlns:a16="http://schemas.microsoft.com/office/drawing/2014/main" id="{B0F5F7D2-A3D5-8326-8171-309FDF2D9D59}"/>
              </a:ext>
            </a:extLst>
          </p:cNvPr>
          <p:cNvSpPr>
            <a:spLocks noGrp="1"/>
          </p:cNvSpPr>
          <p:nvPr>
            <p:ph type="ftr" sz="quarter" idx="11"/>
          </p:nvPr>
        </p:nvSpPr>
        <p:spPr/>
        <p:txBody>
          <a:bodyPr/>
          <a:lstStyle/>
          <a:p>
            <a:pPr>
              <a:defRPr/>
            </a:pPr>
            <a:r>
              <a:rPr lang="en-GB"/>
              <a:t>G. Arduini - Assessment of large-scale accelerator projects at CERN - ESG WG2a key findings</a:t>
            </a:r>
          </a:p>
        </p:txBody>
      </p:sp>
      <p:pic>
        <p:nvPicPr>
          <p:cNvPr id="6" name="Picture 1">
            <a:extLst>
              <a:ext uri="{FF2B5EF4-FFF2-40B4-BE49-F238E27FC236}">
                <a16:creationId xmlns:a16="http://schemas.microsoft.com/office/drawing/2014/main" id="{F24CDA35-E030-23C7-8848-CB19AB0B1C25}"/>
              </a:ext>
            </a:extLst>
          </p:cNvPr>
          <p:cNvPicPr>
            <a:picLocks noGrp="1" noChangeAspect="1" noChangeArrowheads="1"/>
          </p:cNvPicPr>
          <p:nvPr>
            <p:ph sz="half" idx="2"/>
          </p:nvPr>
        </p:nvPicPr>
        <p:blipFill>
          <a:blip r:embed="rId2">
            <a:extLst>
              <a:ext uri="{28A0092B-C50C-407E-A947-70E740481C1C}">
                <a14:useLocalDpi xmlns:a14="http://schemas.microsoft.com/office/drawing/2010/main" val="0"/>
              </a:ext>
            </a:extLst>
          </a:blip>
          <a:srcRect/>
          <a:stretch>
            <a:fillRect/>
          </a:stretch>
        </p:blipFill>
        <p:spPr bwMode="auto">
          <a:xfrm>
            <a:off x="6413919" y="1372100"/>
            <a:ext cx="5778081" cy="30129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Box 7">
            <a:extLst>
              <a:ext uri="{FF2B5EF4-FFF2-40B4-BE49-F238E27FC236}">
                <a16:creationId xmlns:a16="http://schemas.microsoft.com/office/drawing/2014/main" id="{6B878601-45CB-07F0-B9EA-A5EF00551B9E}"/>
              </a:ext>
            </a:extLst>
          </p:cNvPr>
          <p:cNvSpPr txBox="1"/>
          <p:nvPr/>
        </p:nvSpPr>
        <p:spPr>
          <a:xfrm>
            <a:off x="10577548" y="1272408"/>
            <a:ext cx="870625" cy="369332"/>
          </a:xfrm>
          <a:prstGeom prst="rect">
            <a:avLst/>
          </a:prstGeom>
          <a:solidFill>
            <a:srgbClr val="FF9900"/>
          </a:solidFill>
          <a:ln>
            <a:noFill/>
          </a:ln>
        </p:spPr>
        <p:style>
          <a:lnRef idx="3">
            <a:schemeClr val="lt1"/>
          </a:lnRef>
          <a:fillRef idx="1">
            <a:schemeClr val="accent1"/>
          </a:fillRef>
          <a:effectRef idx="1">
            <a:schemeClr val="accent1"/>
          </a:effectRef>
          <a:fontRef idx="minor">
            <a:schemeClr val="lt1"/>
          </a:fontRef>
        </p:style>
        <p:txBody>
          <a:bodyPr wrap="square" rtlCol="0">
            <a:spAutoFit/>
          </a:bodyPr>
          <a:lstStyle/>
          <a:p>
            <a:pPr algn="ctr"/>
            <a:r>
              <a:rPr lang="en-GB" b="1" dirty="0">
                <a:solidFill>
                  <a:srgbClr val="FFFF00"/>
                </a:solidFill>
              </a:rPr>
              <a:t>ID78</a:t>
            </a:r>
          </a:p>
        </p:txBody>
      </p:sp>
      <p:sp>
        <p:nvSpPr>
          <p:cNvPr id="9" name="TextBox 8">
            <a:extLst>
              <a:ext uri="{FF2B5EF4-FFF2-40B4-BE49-F238E27FC236}">
                <a16:creationId xmlns:a16="http://schemas.microsoft.com/office/drawing/2014/main" id="{58A6A42A-D73D-4C57-4F9F-0F6C7DB32B8A}"/>
              </a:ext>
            </a:extLst>
          </p:cNvPr>
          <p:cNvSpPr txBox="1"/>
          <p:nvPr/>
        </p:nvSpPr>
        <p:spPr>
          <a:xfrm>
            <a:off x="6739542" y="4673357"/>
            <a:ext cx="4708631" cy="369332"/>
          </a:xfrm>
          <a:prstGeom prst="rect">
            <a:avLst/>
          </a:prstGeom>
          <a:solidFill>
            <a:srgbClr val="FF9900"/>
          </a:solidFill>
          <a:ln>
            <a:noFill/>
          </a:ln>
        </p:spPr>
        <p:style>
          <a:lnRef idx="3">
            <a:schemeClr val="lt1"/>
          </a:lnRef>
          <a:fillRef idx="1">
            <a:schemeClr val="accent1"/>
          </a:fillRef>
          <a:effectRef idx="1">
            <a:schemeClr val="accent1"/>
          </a:effectRef>
          <a:fontRef idx="minor">
            <a:schemeClr val="lt1"/>
          </a:fontRef>
        </p:style>
        <p:txBody>
          <a:bodyPr wrap="square" rtlCol="0">
            <a:spAutoFit/>
          </a:bodyPr>
          <a:lstStyle/>
          <a:p>
            <a:pPr algn="ctr"/>
            <a:r>
              <a:rPr lang="en-GB" b="1" dirty="0">
                <a:solidFill>
                  <a:srgbClr val="FFFF00"/>
                </a:solidFill>
              </a:rPr>
              <a:t>12.1 km for 380 GeV/29 km for 1.5 TeV</a:t>
            </a:r>
          </a:p>
        </p:txBody>
      </p:sp>
      <p:sp>
        <p:nvSpPr>
          <p:cNvPr id="10" name="Slide Number Placeholder 9">
            <a:extLst>
              <a:ext uri="{FF2B5EF4-FFF2-40B4-BE49-F238E27FC236}">
                <a16:creationId xmlns:a16="http://schemas.microsoft.com/office/drawing/2014/main" id="{82C8AD95-2F67-F31D-289A-42686B3581A8}"/>
              </a:ext>
            </a:extLst>
          </p:cNvPr>
          <p:cNvSpPr>
            <a:spLocks noGrp="1"/>
          </p:cNvSpPr>
          <p:nvPr>
            <p:ph type="sldNum" sz="quarter" idx="12"/>
          </p:nvPr>
        </p:nvSpPr>
        <p:spPr/>
        <p:txBody>
          <a:bodyPr/>
          <a:lstStyle/>
          <a:p>
            <a:fld id="{36B5EA5A-BC32-A742-B11B-8E7414D5B535}" type="slidenum">
              <a:rPr lang="en-US" smtClean="0"/>
              <a:pPr/>
              <a:t>14</a:t>
            </a:fld>
            <a:endParaRPr lang="en-US" dirty="0"/>
          </a:p>
        </p:txBody>
      </p:sp>
      <p:sp>
        <p:nvSpPr>
          <p:cNvPr id="5" name="TextBox 4">
            <a:extLst>
              <a:ext uri="{FF2B5EF4-FFF2-40B4-BE49-F238E27FC236}">
                <a16:creationId xmlns:a16="http://schemas.microsoft.com/office/drawing/2014/main" id="{8D998D9C-71F9-CF77-946B-5852EFE2C5E2}"/>
              </a:ext>
            </a:extLst>
          </p:cNvPr>
          <p:cNvSpPr txBox="1"/>
          <p:nvPr/>
        </p:nvSpPr>
        <p:spPr>
          <a:xfrm>
            <a:off x="0" y="0"/>
            <a:ext cx="870625" cy="369332"/>
          </a:xfrm>
          <a:prstGeom prst="rect">
            <a:avLst/>
          </a:prstGeom>
          <a:solidFill>
            <a:srgbClr val="FF9900"/>
          </a:solidFill>
          <a:ln>
            <a:noFill/>
          </a:ln>
        </p:spPr>
        <p:style>
          <a:lnRef idx="3">
            <a:schemeClr val="lt1"/>
          </a:lnRef>
          <a:fillRef idx="1">
            <a:schemeClr val="accent1"/>
          </a:fillRef>
          <a:effectRef idx="1">
            <a:schemeClr val="accent1"/>
          </a:effectRef>
          <a:fontRef idx="minor">
            <a:schemeClr val="lt1"/>
          </a:fontRef>
        </p:style>
        <p:txBody>
          <a:bodyPr wrap="square" rtlCol="0">
            <a:spAutoFit/>
          </a:bodyPr>
          <a:lstStyle/>
          <a:p>
            <a:pPr algn="ctr"/>
            <a:r>
              <a:rPr lang="en-GB" b="1" dirty="0">
                <a:solidFill>
                  <a:srgbClr val="FFFF00"/>
                </a:solidFill>
              </a:rPr>
              <a:t>ID78</a:t>
            </a:r>
          </a:p>
        </p:txBody>
      </p:sp>
    </p:spTree>
  </p:cSld>
  <p:clrMapOvr>
    <a:masterClrMapping/>
  </p:clrMapOvr>
  <p:transition spd="slow"/>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Picture 19">
            <a:extLst>
              <a:ext uri="{FF2B5EF4-FFF2-40B4-BE49-F238E27FC236}">
                <a16:creationId xmlns:a16="http://schemas.microsoft.com/office/drawing/2014/main" id="{BC278C56-8571-2890-ACAC-3A8A4F262576}"/>
              </a:ext>
            </a:extLst>
          </p:cNvPr>
          <p:cNvPicPr>
            <a:picLocks noChangeAspect="1"/>
          </p:cNvPicPr>
          <p:nvPr/>
        </p:nvPicPr>
        <p:blipFill>
          <a:blip r:embed="rId3"/>
          <a:stretch>
            <a:fillRect/>
          </a:stretch>
        </p:blipFill>
        <p:spPr>
          <a:xfrm>
            <a:off x="-498412" y="1586003"/>
            <a:ext cx="7829886" cy="3882941"/>
          </a:xfrm>
          <a:prstGeom prst="rect">
            <a:avLst/>
          </a:prstGeom>
        </p:spPr>
      </p:pic>
      <p:sp>
        <p:nvSpPr>
          <p:cNvPr id="4" name="Content Placeholder 3">
            <a:extLst>
              <a:ext uri="{FF2B5EF4-FFF2-40B4-BE49-F238E27FC236}">
                <a16:creationId xmlns:a16="http://schemas.microsoft.com/office/drawing/2014/main" id="{07234DB0-E868-EB8D-C80A-C8AC76FD3F26}"/>
              </a:ext>
            </a:extLst>
          </p:cNvPr>
          <p:cNvSpPr>
            <a:spLocks noGrp="1"/>
          </p:cNvSpPr>
          <p:nvPr>
            <p:ph idx="1"/>
          </p:nvPr>
        </p:nvSpPr>
        <p:spPr>
          <a:xfrm>
            <a:off x="407989" y="5625533"/>
            <a:ext cx="4155698" cy="575242"/>
          </a:xfrm>
        </p:spPr>
        <p:txBody>
          <a:bodyPr/>
          <a:lstStyle/>
          <a:p>
            <a:r>
              <a:rPr lang="en-US" dirty="0">
                <a:solidFill>
                  <a:srgbClr val="FF0000"/>
                </a:solidFill>
              </a:rPr>
              <a:t>e</a:t>
            </a:r>
            <a:r>
              <a:rPr lang="en-US" baseline="30000" dirty="0">
                <a:solidFill>
                  <a:srgbClr val="FF0000"/>
                </a:solidFill>
              </a:rPr>
              <a:t>-</a:t>
            </a:r>
            <a:r>
              <a:rPr lang="en-US" dirty="0">
                <a:solidFill>
                  <a:srgbClr val="FF0000"/>
                </a:solidFill>
              </a:rPr>
              <a:t> beam polarization (</a:t>
            </a:r>
            <a:r>
              <a:rPr lang="en-GB" dirty="0">
                <a:solidFill>
                  <a:srgbClr val="FF0000"/>
                </a:solidFill>
              </a:rPr>
              <a:t>±80%)</a:t>
            </a:r>
          </a:p>
        </p:txBody>
      </p:sp>
      <p:sp>
        <p:nvSpPr>
          <p:cNvPr id="7" name="Rectangle 4">
            <a:extLst>
              <a:ext uri="{FF2B5EF4-FFF2-40B4-BE49-F238E27FC236}">
                <a16:creationId xmlns:a16="http://schemas.microsoft.com/office/drawing/2014/main" id="{F852932F-F0D2-8CCE-8AA9-7A43C8A5A3B1}"/>
              </a:ext>
            </a:extLst>
          </p:cNvPr>
          <p:cNvSpPr>
            <a:spLocks noGrp="1" noChangeArrowheads="1"/>
          </p:cNvSpPr>
          <p:nvPr>
            <p:ph type="title"/>
          </p:nvPr>
        </p:nvSpPr>
        <p:spPr/>
        <p:txBody>
          <a:bodyPr rtlCol="0">
            <a:noAutofit/>
          </a:bodyPr>
          <a:lstStyle/>
          <a:p>
            <a:pPr>
              <a:defRPr/>
            </a:pPr>
            <a:r>
              <a:rPr lang="en-GB" altLang="en-US" dirty="0">
                <a:latin typeface="+mn-lt"/>
              </a:rPr>
              <a:t>CLIC design parameters</a:t>
            </a:r>
          </a:p>
        </p:txBody>
      </p:sp>
      <p:sp>
        <p:nvSpPr>
          <p:cNvPr id="2" name="Date Placeholder 1">
            <a:extLst>
              <a:ext uri="{FF2B5EF4-FFF2-40B4-BE49-F238E27FC236}">
                <a16:creationId xmlns:a16="http://schemas.microsoft.com/office/drawing/2014/main" id="{ACF7830C-ADF4-ED3A-3A97-38630E446F23}"/>
              </a:ext>
            </a:extLst>
          </p:cNvPr>
          <p:cNvSpPr>
            <a:spLocks noGrp="1"/>
          </p:cNvSpPr>
          <p:nvPr>
            <p:ph type="dt" sz="half" idx="10"/>
          </p:nvPr>
        </p:nvSpPr>
        <p:spPr/>
        <p:txBody>
          <a:bodyPr/>
          <a:lstStyle/>
          <a:p>
            <a:pPr>
              <a:defRPr/>
            </a:pPr>
            <a:r>
              <a:rPr lang="en-US"/>
              <a:t>03/11/2025</a:t>
            </a:r>
            <a:endParaRPr lang="en-GB"/>
          </a:p>
        </p:txBody>
      </p:sp>
      <p:sp>
        <p:nvSpPr>
          <p:cNvPr id="3" name="Footer Placeholder 2">
            <a:extLst>
              <a:ext uri="{FF2B5EF4-FFF2-40B4-BE49-F238E27FC236}">
                <a16:creationId xmlns:a16="http://schemas.microsoft.com/office/drawing/2014/main" id="{0401BF44-63A5-C119-A769-A8BFB62E87A8}"/>
              </a:ext>
            </a:extLst>
          </p:cNvPr>
          <p:cNvSpPr>
            <a:spLocks noGrp="1"/>
          </p:cNvSpPr>
          <p:nvPr>
            <p:ph type="ftr" sz="quarter" idx="11"/>
          </p:nvPr>
        </p:nvSpPr>
        <p:spPr/>
        <p:txBody>
          <a:bodyPr/>
          <a:lstStyle/>
          <a:p>
            <a:pPr>
              <a:defRPr/>
            </a:pPr>
            <a:r>
              <a:rPr lang="en-GB"/>
              <a:t>G. Arduini - Assessment of large-scale accelerator projects at CERN - ESG WG2a key findings</a:t>
            </a:r>
          </a:p>
        </p:txBody>
      </p:sp>
      <p:grpSp>
        <p:nvGrpSpPr>
          <p:cNvPr id="5" name="Group 4">
            <a:extLst>
              <a:ext uri="{FF2B5EF4-FFF2-40B4-BE49-F238E27FC236}">
                <a16:creationId xmlns:a16="http://schemas.microsoft.com/office/drawing/2014/main" id="{7E22E545-0E2A-CEBD-F77B-63A34BBE11B1}"/>
              </a:ext>
            </a:extLst>
          </p:cNvPr>
          <p:cNvGrpSpPr/>
          <p:nvPr/>
        </p:nvGrpSpPr>
        <p:grpSpPr>
          <a:xfrm>
            <a:off x="130562" y="1249986"/>
            <a:ext cx="11930876" cy="926927"/>
            <a:chOff x="89373" y="2312069"/>
            <a:chExt cx="11930876" cy="1013110"/>
          </a:xfrm>
        </p:grpSpPr>
        <p:sp>
          <p:nvSpPr>
            <p:cNvPr id="6" name="Rectangle: Rounded Corners 5">
              <a:extLst>
                <a:ext uri="{FF2B5EF4-FFF2-40B4-BE49-F238E27FC236}">
                  <a16:creationId xmlns:a16="http://schemas.microsoft.com/office/drawing/2014/main" id="{716E6A7C-0A0B-9C2B-4658-AE520538D887}"/>
                </a:ext>
              </a:extLst>
            </p:cNvPr>
            <p:cNvSpPr/>
            <p:nvPr/>
          </p:nvSpPr>
          <p:spPr>
            <a:xfrm>
              <a:off x="89373" y="3100898"/>
              <a:ext cx="6614483" cy="224281"/>
            </a:xfrm>
            <a:prstGeom prst="roundRect">
              <a:avLst/>
            </a:prstGeom>
            <a:noFill/>
            <a:ln w="63500">
              <a:solidFill>
                <a:srgbClr val="FF9933"/>
              </a:solidFill>
              <a:prstDash val="solid"/>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8" name="Speech Bubble: Rectangle with Corners Rounded 7">
              <a:extLst>
                <a:ext uri="{FF2B5EF4-FFF2-40B4-BE49-F238E27FC236}">
                  <a16:creationId xmlns:a16="http://schemas.microsoft.com/office/drawing/2014/main" id="{4DBF5E95-0925-6FDE-DA0F-D445DA3ABC48}"/>
                </a:ext>
              </a:extLst>
            </p:cNvPr>
            <p:cNvSpPr/>
            <p:nvPr/>
          </p:nvSpPr>
          <p:spPr>
            <a:xfrm>
              <a:off x="7332376" y="2312069"/>
              <a:ext cx="4687873" cy="840828"/>
            </a:xfrm>
            <a:prstGeom prst="wedgeRoundRectCallout">
              <a:avLst>
                <a:gd name="adj1" fmla="val -62975"/>
                <a:gd name="adj2" fmla="val 49913"/>
                <a:gd name="adj3" fmla="val 16667"/>
              </a:avLst>
            </a:prstGeom>
            <a:solidFill>
              <a:srgbClr val="FF993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b="1" dirty="0">
                  <a:solidFill>
                    <a:srgbClr val="FFFF00"/>
                  </a:solidFill>
                </a:rPr>
                <a:t>1.5 TeV </a:t>
              </a:r>
              <a:r>
                <a:rPr lang="en-GB" b="1" dirty="0">
                  <a:solidFill>
                    <a:srgbClr val="FFFF00"/>
                  </a:solidFill>
                  <a:sym typeface="Wingdings" panose="05000000000000000000" pitchFamily="2" charset="2"/>
                </a:rPr>
                <a:t></a:t>
              </a:r>
              <a:r>
                <a:rPr lang="en-GB" b="1" dirty="0">
                  <a:solidFill>
                    <a:srgbClr val="FFFF00"/>
                  </a:solidFill>
                </a:rPr>
                <a:t> longer tunnel</a:t>
              </a:r>
              <a:endParaRPr lang="en-US" b="1" dirty="0">
                <a:solidFill>
                  <a:srgbClr val="FFFF00"/>
                </a:solidFill>
              </a:endParaRPr>
            </a:p>
            <a:p>
              <a:pPr algn="ctr"/>
              <a:r>
                <a:rPr lang="en-US" b="1" dirty="0">
                  <a:solidFill>
                    <a:srgbClr val="FFFF00"/>
                  </a:solidFill>
                </a:rPr>
                <a:t>Operation at lower energies possible only at lower luminosities</a:t>
              </a:r>
              <a:endParaRPr lang="en-GB" b="1" dirty="0">
                <a:solidFill>
                  <a:srgbClr val="FFFF00"/>
                </a:solidFill>
              </a:endParaRPr>
            </a:p>
          </p:txBody>
        </p:sp>
      </p:grpSp>
      <p:grpSp>
        <p:nvGrpSpPr>
          <p:cNvPr id="12" name="Group 11">
            <a:extLst>
              <a:ext uri="{FF2B5EF4-FFF2-40B4-BE49-F238E27FC236}">
                <a16:creationId xmlns:a16="http://schemas.microsoft.com/office/drawing/2014/main" id="{02313484-9266-8777-9F62-0FF214FC6CA6}"/>
              </a:ext>
            </a:extLst>
          </p:cNvPr>
          <p:cNvGrpSpPr/>
          <p:nvPr/>
        </p:nvGrpSpPr>
        <p:grpSpPr>
          <a:xfrm>
            <a:off x="130564" y="4738380"/>
            <a:ext cx="11902676" cy="704080"/>
            <a:chOff x="117573" y="2707357"/>
            <a:chExt cx="11902676" cy="769542"/>
          </a:xfrm>
        </p:grpSpPr>
        <p:sp>
          <p:nvSpPr>
            <p:cNvPr id="13" name="Rectangle: Rounded Corners 12">
              <a:extLst>
                <a:ext uri="{FF2B5EF4-FFF2-40B4-BE49-F238E27FC236}">
                  <a16:creationId xmlns:a16="http://schemas.microsoft.com/office/drawing/2014/main" id="{851034E8-8120-909B-0E4C-1C1CBD3DC3C1}"/>
                </a:ext>
              </a:extLst>
            </p:cNvPr>
            <p:cNvSpPr/>
            <p:nvPr/>
          </p:nvSpPr>
          <p:spPr>
            <a:xfrm>
              <a:off x="117573" y="3073709"/>
              <a:ext cx="6569658" cy="336279"/>
            </a:xfrm>
            <a:prstGeom prst="roundRect">
              <a:avLst/>
            </a:prstGeom>
            <a:noFill/>
            <a:ln w="63500">
              <a:solidFill>
                <a:srgbClr val="FF9933"/>
              </a:solidFill>
              <a:prstDash val="solid"/>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4" name="Speech Bubble: Rectangle with Corners Rounded 13">
              <a:extLst>
                <a:ext uri="{FF2B5EF4-FFF2-40B4-BE49-F238E27FC236}">
                  <a16:creationId xmlns:a16="http://schemas.microsoft.com/office/drawing/2014/main" id="{F9589683-9F7F-0009-FDED-A74C29DE2FFF}"/>
                </a:ext>
              </a:extLst>
            </p:cNvPr>
            <p:cNvSpPr/>
            <p:nvPr/>
          </p:nvSpPr>
          <p:spPr>
            <a:xfrm>
              <a:off x="7332376" y="2707357"/>
              <a:ext cx="4687873" cy="769542"/>
            </a:xfrm>
            <a:prstGeom prst="wedgeRoundRectCallout">
              <a:avLst>
                <a:gd name="adj1" fmla="val -64060"/>
                <a:gd name="adj2" fmla="val 20330"/>
                <a:gd name="adj3" fmla="val 16667"/>
              </a:avLst>
            </a:prstGeom>
            <a:solidFill>
              <a:srgbClr val="FF993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b="1" dirty="0">
                  <a:solidFill>
                    <a:srgbClr val="FFFF00"/>
                  </a:solidFill>
                </a:rPr>
                <a:t>Small beam size to compensate for lower current/low rep. rate</a:t>
              </a:r>
              <a:endParaRPr lang="en-GB" b="1" dirty="0">
                <a:solidFill>
                  <a:srgbClr val="FFFF00"/>
                </a:solidFill>
              </a:endParaRPr>
            </a:p>
          </p:txBody>
        </p:sp>
      </p:grpSp>
      <p:sp>
        <p:nvSpPr>
          <p:cNvPr id="15" name="TextBox 14">
            <a:extLst>
              <a:ext uri="{FF2B5EF4-FFF2-40B4-BE49-F238E27FC236}">
                <a16:creationId xmlns:a16="http://schemas.microsoft.com/office/drawing/2014/main" id="{5EED4F49-C469-D67E-54EE-260D5049A246}"/>
              </a:ext>
            </a:extLst>
          </p:cNvPr>
          <p:cNvSpPr txBox="1"/>
          <p:nvPr/>
        </p:nvSpPr>
        <p:spPr>
          <a:xfrm>
            <a:off x="423136" y="1025061"/>
            <a:ext cx="870625" cy="369332"/>
          </a:xfrm>
          <a:prstGeom prst="rect">
            <a:avLst/>
          </a:prstGeom>
          <a:solidFill>
            <a:srgbClr val="FF9900"/>
          </a:solidFill>
          <a:ln>
            <a:noFill/>
          </a:ln>
        </p:spPr>
        <p:style>
          <a:lnRef idx="3">
            <a:schemeClr val="lt1"/>
          </a:lnRef>
          <a:fillRef idx="1">
            <a:schemeClr val="accent1"/>
          </a:fillRef>
          <a:effectRef idx="1">
            <a:schemeClr val="accent1"/>
          </a:effectRef>
          <a:fontRef idx="minor">
            <a:schemeClr val="lt1"/>
          </a:fontRef>
        </p:style>
        <p:txBody>
          <a:bodyPr wrap="square" rtlCol="0">
            <a:spAutoFit/>
          </a:bodyPr>
          <a:lstStyle/>
          <a:p>
            <a:pPr algn="ctr"/>
            <a:r>
              <a:rPr lang="en-GB" b="1" dirty="0">
                <a:solidFill>
                  <a:srgbClr val="FFFF00"/>
                </a:solidFill>
              </a:rPr>
              <a:t>ID78</a:t>
            </a:r>
          </a:p>
        </p:txBody>
      </p:sp>
      <p:sp>
        <p:nvSpPr>
          <p:cNvPr id="17" name="Slide Number Placeholder 16">
            <a:extLst>
              <a:ext uri="{FF2B5EF4-FFF2-40B4-BE49-F238E27FC236}">
                <a16:creationId xmlns:a16="http://schemas.microsoft.com/office/drawing/2014/main" id="{97202657-5202-EB46-117D-38A716F13A47}"/>
              </a:ext>
            </a:extLst>
          </p:cNvPr>
          <p:cNvSpPr>
            <a:spLocks noGrp="1"/>
          </p:cNvSpPr>
          <p:nvPr>
            <p:ph type="sldNum" sz="quarter" idx="12"/>
          </p:nvPr>
        </p:nvSpPr>
        <p:spPr/>
        <p:txBody>
          <a:bodyPr/>
          <a:lstStyle/>
          <a:p>
            <a:fld id="{36B5EA5A-BC32-A742-B11B-8E7414D5B535}" type="slidenum">
              <a:rPr lang="en-US" smtClean="0"/>
              <a:pPr/>
              <a:t>15</a:t>
            </a:fld>
            <a:endParaRPr lang="en-US" dirty="0"/>
          </a:p>
        </p:txBody>
      </p:sp>
      <p:sp>
        <p:nvSpPr>
          <p:cNvPr id="16" name="TextBox 15">
            <a:extLst>
              <a:ext uri="{FF2B5EF4-FFF2-40B4-BE49-F238E27FC236}">
                <a16:creationId xmlns:a16="http://schemas.microsoft.com/office/drawing/2014/main" id="{4D954E99-BDCF-420E-1828-9A5783EE0FF4}"/>
              </a:ext>
            </a:extLst>
          </p:cNvPr>
          <p:cNvSpPr txBox="1"/>
          <p:nvPr/>
        </p:nvSpPr>
        <p:spPr>
          <a:xfrm>
            <a:off x="4975414" y="5702742"/>
            <a:ext cx="5351927" cy="369332"/>
          </a:xfrm>
          <a:prstGeom prst="rect">
            <a:avLst/>
          </a:prstGeom>
          <a:solidFill>
            <a:srgbClr val="FF9900"/>
          </a:solidFill>
          <a:ln>
            <a:noFill/>
          </a:ln>
        </p:spPr>
        <p:style>
          <a:lnRef idx="3">
            <a:schemeClr val="lt1"/>
          </a:lnRef>
          <a:fillRef idx="1">
            <a:schemeClr val="accent1"/>
          </a:fillRef>
          <a:effectRef idx="1">
            <a:schemeClr val="accent1"/>
          </a:effectRef>
          <a:fontRef idx="minor">
            <a:schemeClr val="lt1"/>
          </a:fontRef>
        </p:style>
        <p:txBody>
          <a:bodyPr wrap="square" rtlCol="0">
            <a:spAutoFit/>
          </a:bodyPr>
          <a:lstStyle/>
          <a:p>
            <a:pPr algn="ctr"/>
            <a:r>
              <a:rPr lang="en-GB" b="1" dirty="0">
                <a:solidFill>
                  <a:srgbClr val="FFFF00"/>
                </a:solidFill>
              </a:rPr>
              <a:t>7.24 BCHF (380 GeV) + 7.1 BCHF (1.5 TeV)</a:t>
            </a:r>
          </a:p>
        </p:txBody>
      </p:sp>
      <p:grpSp>
        <p:nvGrpSpPr>
          <p:cNvPr id="21" name="Group 20">
            <a:extLst>
              <a:ext uri="{FF2B5EF4-FFF2-40B4-BE49-F238E27FC236}">
                <a16:creationId xmlns:a16="http://schemas.microsoft.com/office/drawing/2014/main" id="{41351BF0-9023-D226-2851-C24E94465EF1}"/>
              </a:ext>
            </a:extLst>
          </p:cNvPr>
          <p:cNvGrpSpPr/>
          <p:nvPr/>
        </p:nvGrpSpPr>
        <p:grpSpPr>
          <a:xfrm>
            <a:off x="130562" y="2019290"/>
            <a:ext cx="11930876" cy="697519"/>
            <a:chOff x="162395" y="2927355"/>
            <a:chExt cx="11857854" cy="762372"/>
          </a:xfrm>
        </p:grpSpPr>
        <p:sp>
          <p:nvSpPr>
            <p:cNvPr id="22" name="Rectangle: Rounded Corners 21">
              <a:extLst>
                <a:ext uri="{FF2B5EF4-FFF2-40B4-BE49-F238E27FC236}">
                  <a16:creationId xmlns:a16="http://schemas.microsoft.com/office/drawing/2014/main" id="{ACA7FB87-4223-68D5-A17F-671D983284B8}"/>
                </a:ext>
              </a:extLst>
            </p:cNvPr>
            <p:cNvSpPr/>
            <p:nvPr/>
          </p:nvSpPr>
          <p:spPr>
            <a:xfrm>
              <a:off x="162395" y="3099634"/>
              <a:ext cx="6541461" cy="279277"/>
            </a:xfrm>
            <a:prstGeom prst="roundRect">
              <a:avLst/>
            </a:prstGeom>
            <a:noFill/>
            <a:ln w="63500">
              <a:solidFill>
                <a:srgbClr val="FF9933"/>
              </a:solidFill>
              <a:prstDash val="solid"/>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3" name="Speech Bubble: Rectangle with Corners Rounded 22">
              <a:extLst>
                <a:ext uri="{FF2B5EF4-FFF2-40B4-BE49-F238E27FC236}">
                  <a16:creationId xmlns:a16="http://schemas.microsoft.com/office/drawing/2014/main" id="{E16A4642-57DC-80D8-D2B2-AB5E60727B22}"/>
                </a:ext>
              </a:extLst>
            </p:cNvPr>
            <p:cNvSpPr/>
            <p:nvPr/>
          </p:nvSpPr>
          <p:spPr>
            <a:xfrm>
              <a:off x="7361068" y="2927355"/>
              <a:ext cx="4659181" cy="762372"/>
            </a:xfrm>
            <a:prstGeom prst="wedgeRoundRectCallout">
              <a:avLst>
                <a:gd name="adj1" fmla="val -63238"/>
                <a:gd name="adj2" fmla="val -2787"/>
                <a:gd name="adj3" fmla="val 16667"/>
              </a:avLst>
            </a:prstGeom>
            <a:solidFill>
              <a:srgbClr val="FF993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b="1" dirty="0">
                  <a:solidFill>
                    <a:srgbClr val="FFFF00"/>
                  </a:solidFill>
                </a:rPr>
                <a:t>Lower rep. rate as compared to circular colliders (kHz)</a:t>
              </a:r>
              <a:endParaRPr lang="en-GB" b="1" dirty="0">
                <a:solidFill>
                  <a:srgbClr val="FFFF00"/>
                </a:solidFill>
              </a:endParaRPr>
            </a:p>
          </p:txBody>
        </p:sp>
      </p:grpSp>
      <p:grpSp>
        <p:nvGrpSpPr>
          <p:cNvPr id="9" name="Group 8">
            <a:extLst>
              <a:ext uri="{FF2B5EF4-FFF2-40B4-BE49-F238E27FC236}">
                <a16:creationId xmlns:a16="http://schemas.microsoft.com/office/drawing/2014/main" id="{E50DF701-8DBD-6A68-C099-6E32BEAEC805}"/>
              </a:ext>
            </a:extLst>
          </p:cNvPr>
          <p:cNvGrpSpPr/>
          <p:nvPr/>
        </p:nvGrpSpPr>
        <p:grpSpPr>
          <a:xfrm>
            <a:off x="130562" y="2457373"/>
            <a:ext cx="11930876" cy="704080"/>
            <a:chOff x="117677" y="2707357"/>
            <a:chExt cx="11902572" cy="769542"/>
          </a:xfrm>
        </p:grpSpPr>
        <p:sp>
          <p:nvSpPr>
            <p:cNvPr id="10" name="Rectangle: Rounded Corners 9">
              <a:extLst>
                <a:ext uri="{FF2B5EF4-FFF2-40B4-BE49-F238E27FC236}">
                  <a16:creationId xmlns:a16="http://schemas.microsoft.com/office/drawing/2014/main" id="{DCBA708C-4FE6-FDE8-6C94-1525512AC405}"/>
                </a:ext>
              </a:extLst>
            </p:cNvPr>
            <p:cNvSpPr/>
            <p:nvPr/>
          </p:nvSpPr>
          <p:spPr>
            <a:xfrm>
              <a:off x="117677" y="2846038"/>
              <a:ext cx="6586179" cy="560864"/>
            </a:xfrm>
            <a:prstGeom prst="roundRect">
              <a:avLst/>
            </a:prstGeom>
            <a:noFill/>
            <a:ln w="63500">
              <a:solidFill>
                <a:srgbClr val="FF9933"/>
              </a:solidFill>
              <a:prstDash val="solid"/>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1" name="Speech Bubble: Rectangle with Corners Rounded 10">
              <a:extLst>
                <a:ext uri="{FF2B5EF4-FFF2-40B4-BE49-F238E27FC236}">
                  <a16:creationId xmlns:a16="http://schemas.microsoft.com/office/drawing/2014/main" id="{76F16A7C-2A8C-892A-5F8C-CAB7070D0343}"/>
                </a:ext>
              </a:extLst>
            </p:cNvPr>
            <p:cNvSpPr/>
            <p:nvPr/>
          </p:nvSpPr>
          <p:spPr>
            <a:xfrm>
              <a:off x="7332376" y="2707357"/>
              <a:ext cx="4687873" cy="769542"/>
            </a:xfrm>
            <a:prstGeom prst="wedgeRoundRectCallout">
              <a:avLst>
                <a:gd name="adj1" fmla="val -63348"/>
                <a:gd name="adj2" fmla="val 19149"/>
                <a:gd name="adj3" fmla="val 16667"/>
              </a:avLst>
            </a:prstGeom>
            <a:solidFill>
              <a:srgbClr val="FF993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b="1" dirty="0">
                  <a:solidFill>
                    <a:srgbClr val="FFFF00"/>
                  </a:solidFill>
                </a:rPr>
                <a:t>Tight bunch spacing – short pulses – bunch-by-bunch IP feedback difficult</a:t>
              </a:r>
              <a:endParaRPr lang="en-GB" b="1" dirty="0">
                <a:solidFill>
                  <a:srgbClr val="FFFF00"/>
                </a:solidFill>
              </a:endParaRPr>
            </a:p>
          </p:txBody>
        </p:sp>
      </p:grpSp>
      <mc:AlternateContent xmlns:mc="http://schemas.openxmlformats.org/markup-compatibility/2006" xmlns:a14="http://schemas.microsoft.com/office/drawing/2010/main">
        <mc:Choice Requires="a14">
          <p:sp>
            <p:nvSpPr>
              <p:cNvPr id="18" name="Object 2">
                <a:extLst>
                  <a:ext uri="{FF2B5EF4-FFF2-40B4-BE49-F238E27FC236}">
                    <a16:creationId xmlns:a16="http://schemas.microsoft.com/office/drawing/2014/main" id="{CBB85F50-9BCB-64A9-2852-EC6BFA2B67AC}"/>
                  </a:ext>
                </a:extLst>
              </p:cNvPr>
              <p:cNvSpPr txBox="1">
                <a:spLocks/>
              </p:cNvSpPr>
              <p:nvPr/>
            </p:nvSpPr>
            <p:spPr bwMode="auto">
              <a:xfrm>
                <a:off x="5863680" y="71993"/>
                <a:ext cx="2344406" cy="963758"/>
              </a:xfrm>
              <a:prstGeom prst="rect">
                <a:avLst/>
              </a:prstGeom>
              <a:solidFill>
                <a:srgbClr val="2D9DFF"/>
              </a:solidFill>
              <a:ln>
                <a:noFill/>
              </a:ln>
            </p:spPr>
            <p:txBody>
              <a:bodyPr vert="horz" lIns="0" tIns="0" rIns="0" bIns="0" rtlCol="0" anchor="ctr" anchorCtr="0">
                <a:normAutofit/>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a14:m>
                  <m:oMathPara xmlns:m="http://schemas.openxmlformats.org/officeDocument/2006/math">
                    <m:oMathParaPr>
                      <m:jc m:val="centerGroup"/>
                    </m:oMathParaPr>
                    <m:oMath xmlns:m="http://schemas.openxmlformats.org/officeDocument/2006/math">
                      <m:r>
                        <a:rPr lang="en-GB" i="1" smtClean="0">
                          <a:solidFill>
                            <a:srgbClr val="000000"/>
                          </a:solidFill>
                          <a:latin typeface="Cambria Math" panose="02040503050406030204" pitchFamily="18" charset="0"/>
                        </a:rPr>
                        <m:t>𝐿</m:t>
                      </m:r>
                      <m:r>
                        <a:rPr lang="en-GB" i="1" smtClean="0">
                          <a:solidFill>
                            <a:srgbClr val="000000"/>
                          </a:solidFill>
                          <a:latin typeface="Cambria Math" panose="02040503050406030204" pitchFamily="18" charset="0"/>
                          <a:ea typeface="Cambria Math" panose="02040503050406030204" pitchFamily="18" charset="0"/>
                        </a:rPr>
                        <m:t>∝</m:t>
                      </m:r>
                      <m:f>
                        <m:fPr>
                          <m:ctrlPr>
                            <a:rPr lang="en-GB" i="1">
                              <a:solidFill>
                                <a:srgbClr val="000000"/>
                              </a:solidFill>
                              <a:latin typeface="Cambria Math" panose="02040503050406030204" pitchFamily="18" charset="0"/>
                            </a:rPr>
                          </m:ctrlPr>
                        </m:fPr>
                        <m:num>
                          <m:sSub>
                            <m:sSubPr>
                              <m:ctrlPr>
                                <a:rPr lang="en-GB" i="1">
                                  <a:solidFill>
                                    <a:srgbClr val="000000"/>
                                  </a:solidFill>
                                  <a:latin typeface="Cambria Math" panose="02040503050406030204" pitchFamily="18" charset="0"/>
                                </a:rPr>
                              </m:ctrlPr>
                            </m:sSubPr>
                            <m:e>
                              <m:r>
                                <a:rPr lang="en-GB" i="1">
                                  <a:solidFill>
                                    <a:srgbClr val="000000"/>
                                  </a:solidFill>
                                  <a:latin typeface="Cambria Math" panose="02040503050406030204" pitchFamily="18" charset="0"/>
                                </a:rPr>
                                <m:t>𝑁</m:t>
                              </m:r>
                            </m:e>
                            <m:sub>
                              <m:r>
                                <a:rPr lang="en-GB" i="1">
                                  <a:solidFill>
                                    <a:srgbClr val="000000"/>
                                  </a:solidFill>
                                  <a:latin typeface="Cambria Math" panose="02040503050406030204" pitchFamily="18" charset="0"/>
                                </a:rPr>
                                <m:t>𝑏</m:t>
                              </m:r>
                            </m:sub>
                          </m:sSub>
                          <m:sSub>
                            <m:sSubPr>
                              <m:ctrlPr>
                                <a:rPr lang="en-GB" b="0" i="1" smtClean="0">
                                  <a:solidFill>
                                    <a:srgbClr val="000000"/>
                                  </a:solidFill>
                                  <a:latin typeface="Cambria Math" panose="02040503050406030204" pitchFamily="18" charset="0"/>
                                </a:rPr>
                              </m:ctrlPr>
                            </m:sSubPr>
                            <m:e>
                              <m:r>
                                <a:rPr lang="en-US" b="0" i="1" smtClean="0">
                                  <a:solidFill>
                                    <a:srgbClr val="000000"/>
                                  </a:solidFill>
                                  <a:latin typeface="Cambria Math" panose="02040503050406030204" pitchFamily="18" charset="0"/>
                                </a:rPr>
                                <m:t>𝑃</m:t>
                              </m:r>
                            </m:e>
                            <m:sub>
                              <m:r>
                                <a:rPr lang="en-US" b="0" i="1" smtClean="0">
                                  <a:solidFill>
                                    <a:srgbClr val="000000"/>
                                  </a:solidFill>
                                  <a:latin typeface="Cambria Math" panose="02040503050406030204" pitchFamily="18" charset="0"/>
                                </a:rPr>
                                <m:t>𝑏𝑒𝑎𝑚</m:t>
                              </m:r>
                            </m:sub>
                          </m:sSub>
                        </m:num>
                        <m:den>
                          <m:r>
                            <a:rPr lang="en-GB" i="1">
                              <a:solidFill>
                                <a:srgbClr val="000000"/>
                              </a:solidFill>
                              <a:latin typeface="Cambria Math" panose="02040503050406030204" pitchFamily="18" charset="0"/>
                            </a:rPr>
                            <m:t>𝛾</m:t>
                          </m:r>
                          <m:sSubSup>
                            <m:sSubSupPr>
                              <m:ctrlPr>
                                <a:rPr lang="en-GB" i="1">
                                  <a:solidFill>
                                    <a:srgbClr val="000000"/>
                                  </a:solidFill>
                                  <a:latin typeface="Cambria Math" panose="02040503050406030204" pitchFamily="18" charset="0"/>
                                </a:rPr>
                              </m:ctrlPr>
                            </m:sSubSupPr>
                            <m:e>
                              <m:r>
                                <a:rPr lang="en-GB" i="1">
                                  <a:solidFill>
                                    <a:srgbClr val="000000"/>
                                  </a:solidFill>
                                  <a:latin typeface="Cambria Math" panose="02040503050406030204" pitchFamily="18" charset="0"/>
                                </a:rPr>
                                <m:t>𝜎</m:t>
                              </m:r>
                            </m:e>
                            <m:sub>
                              <m:r>
                                <a:rPr lang="en-GB" i="1">
                                  <a:solidFill>
                                    <a:srgbClr val="000000"/>
                                  </a:solidFill>
                                  <a:latin typeface="Cambria Math" panose="02040503050406030204" pitchFamily="18" charset="0"/>
                                </a:rPr>
                                <m:t>𝑥</m:t>
                              </m:r>
                            </m:sub>
                            <m:sup>
                              <m:r>
                                <a:rPr lang="en-GB" i="1">
                                  <a:solidFill>
                                    <a:srgbClr val="000000"/>
                                  </a:solidFill>
                                  <a:latin typeface="Cambria Math" panose="02040503050406030204" pitchFamily="18" charset="0"/>
                                </a:rPr>
                                <m:t>∗</m:t>
                              </m:r>
                            </m:sup>
                          </m:sSubSup>
                          <m:sSubSup>
                            <m:sSubSupPr>
                              <m:ctrlPr>
                                <a:rPr lang="en-GB" i="1">
                                  <a:solidFill>
                                    <a:srgbClr val="000000"/>
                                  </a:solidFill>
                                  <a:latin typeface="Cambria Math" panose="02040503050406030204" pitchFamily="18" charset="0"/>
                                </a:rPr>
                              </m:ctrlPr>
                            </m:sSubSupPr>
                            <m:e>
                              <m:r>
                                <a:rPr lang="en-GB" i="1">
                                  <a:solidFill>
                                    <a:srgbClr val="000000"/>
                                  </a:solidFill>
                                  <a:latin typeface="Cambria Math" panose="02040503050406030204" pitchFamily="18" charset="0"/>
                                </a:rPr>
                                <m:t>𝜎</m:t>
                              </m:r>
                            </m:e>
                            <m:sub>
                              <m:r>
                                <a:rPr lang="en-GB" i="1">
                                  <a:solidFill>
                                    <a:srgbClr val="000000"/>
                                  </a:solidFill>
                                  <a:latin typeface="Cambria Math" panose="02040503050406030204" pitchFamily="18" charset="0"/>
                                </a:rPr>
                                <m:t>𝑦</m:t>
                              </m:r>
                            </m:sub>
                            <m:sup>
                              <m:r>
                                <a:rPr lang="en-GB" i="1">
                                  <a:solidFill>
                                    <a:srgbClr val="000000"/>
                                  </a:solidFill>
                                  <a:latin typeface="Cambria Math" panose="02040503050406030204" pitchFamily="18" charset="0"/>
                                </a:rPr>
                                <m:t>∗</m:t>
                              </m:r>
                            </m:sup>
                          </m:sSubSup>
                        </m:den>
                      </m:f>
                      <m:sSub>
                        <m:sSubPr>
                          <m:ctrlPr>
                            <a:rPr lang="en-GB" i="1">
                              <a:solidFill>
                                <a:srgbClr val="000000"/>
                              </a:solidFill>
                              <a:latin typeface="Cambria Math" panose="02040503050406030204" pitchFamily="18" charset="0"/>
                            </a:rPr>
                          </m:ctrlPr>
                        </m:sSubPr>
                        <m:e>
                          <m:r>
                            <a:rPr lang="en-US" b="0" i="1">
                              <a:solidFill>
                                <a:srgbClr val="000000"/>
                              </a:solidFill>
                              <a:latin typeface="Cambria Math" panose="02040503050406030204" pitchFamily="18" charset="0"/>
                            </a:rPr>
                            <m:t>𝐻</m:t>
                          </m:r>
                        </m:e>
                        <m:sub>
                          <m:r>
                            <a:rPr lang="en-US" b="0" i="1">
                              <a:solidFill>
                                <a:srgbClr val="000000"/>
                              </a:solidFill>
                              <a:latin typeface="Cambria Math" panose="02040503050406030204" pitchFamily="18" charset="0"/>
                            </a:rPr>
                            <m:t>𝐷</m:t>
                          </m:r>
                        </m:sub>
                      </m:sSub>
                    </m:oMath>
                  </m:oMathPara>
                </a14:m>
                <a:endParaRPr lang="en-GB" b="0" dirty="0"/>
              </a:p>
            </p:txBody>
          </p:sp>
        </mc:Choice>
        <mc:Fallback xmlns="">
          <p:sp>
            <p:nvSpPr>
              <p:cNvPr id="18" name="Object 2">
                <a:extLst>
                  <a:ext uri="{FF2B5EF4-FFF2-40B4-BE49-F238E27FC236}">
                    <a16:creationId xmlns:a16="http://schemas.microsoft.com/office/drawing/2014/main" id="{CBB85F50-9BCB-64A9-2852-EC6BFA2B67AC}"/>
                  </a:ext>
                </a:extLst>
              </p:cNvPr>
              <p:cNvSpPr txBox="1">
                <a:spLocks noRot="1" noChangeAspect="1" noMove="1" noResize="1" noEditPoints="1" noAdjustHandles="1" noChangeArrowheads="1" noChangeShapeType="1" noTextEdit="1"/>
              </p:cNvSpPr>
              <p:nvPr/>
            </p:nvSpPr>
            <p:spPr bwMode="auto">
              <a:xfrm>
                <a:off x="5863680" y="71993"/>
                <a:ext cx="2344406" cy="963758"/>
              </a:xfrm>
              <a:prstGeom prst="rect">
                <a:avLst/>
              </a:prstGeom>
              <a:blipFill>
                <a:blip r:embed="rId4"/>
                <a:stretch>
                  <a:fillRect/>
                </a:stretch>
              </a:blipFill>
              <a:ln>
                <a:noFill/>
              </a:ln>
            </p:spPr>
            <p:txBody>
              <a:bodyPr/>
              <a:lstStyle/>
              <a:p>
                <a:r>
                  <a:rPr lang="en-GB">
                    <a:noFill/>
                  </a:rPr>
                  <a:t> </a:t>
                </a:r>
              </a:p>
            </p:txBody>
          </p:sp>
        </mc:Fallback>
      </mc:AlternateContent>
      <p:grpSp>
        <p:nvGrpSpPr>
          <p:cNvPr id="19" name="Group 18">
            <a:extLst>
              <a:ext uri="{FF2B5EF4-FFF2-40B4-BE49-F238E27FC236}">
                <a16:creationId xmlns:a16="http://schemas.microsoft.com/office/drawing/2014/main" id="{CA12CC3E-21E9-B61C-464C-2C0C659023CA}"/>
              </a:ext>
            </a:extLst>
          </p:cNvPr>
          <p:cNvGrpSpPr/>
          <p:nvPr/>
        </p:nvGrpSpPr>
        <p:grpSpPr>
          <a:xfrm>
            <a:off x="130563" y="3998381"/>
            <a:ext cx="11886052" cy="704079"/>
            <a:chOff x="244703" y="2990450"/>
            <a:chExt cx="11841229" cy="496527"/>
          </a:xfrm>
        </p:grpSpPr>
        <p:sp>
          <p:nvSpPr>
            <p:cNvPr id="24" name="Rectangle: Rounded Corners 23">
              <a:extLst>
                <a:ext uri="{FF2B5EF4-FFF2-40B4-BE49-F238E27FC236}">
                  <a16:creationId xmlns:a16="http://schemas.microsoft.com/office/drawing/2014/main" id="{AFC59081-35E6-8F0C-7D0A-BEEADD6E4056}"/>
                </a:ext>
              </a:extLst>
            </p:cNvPr>
            <p:cNvSpPr/>
            <p:nvPr/>
          </p:nvSpPr>
          <p:spPr>
            <a:xfrm>
              <a:off x="244703" y="3050925"/>
              <a:ext cx="6541461" cy="218886"/>
            </a:xfrm>
            <a:prstGeom prst="roundRect">
              <a:avLst/>
            </a:prstGeom>
            <a:noFill/>
            <a:ln w="63500">
              <a:solidFill>
                <a:srgbClr val="FF9933"/>
              </a:solidFill>
              <a:prstDash val="solid"/>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5" name="Speech Bubble: Rectangle with Corners Rounded 24">
              <a:extLst>
                <a:ext uri="{FF2B5EF4-FFF2-40B4-BE49-F238E27FC236}">
                  <a16:creationId xmlns:a16="http://schemas.microsoft.com/office/drawing/2014/main" id="{64B57493-6838-F086-8BFF-A857EE6CA184}"/>
                </a:ext>
              </a:extLst>
            </p:cNvPr>
            <p:cNvSpPr/>
            <p:nvPr/>
          </p:nvSpPr>
          <p:spPr>
            <a:xfrm>
              <a:off x="7442883" y="2990450"/>
              <a:ext cx="4643049" cy="496527"/>
            </a:xfrm>
            <a:prstGeom prst="wedgeRoundRectCallout">
              <a:avLst>
                <a:gd name="adj1" fmla="val -64066"/>
                <a:gd name="adj2" fmla="val -13307"/>
                <a:gd name="adj3" fmla="val 16667"/>
              </a:avLst>
            </a:prstGeom>
            <a:solidFill>
              <a:srgbClr val="FF993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b="1" dirty="0">
                  <a:solidFill>
                    <a:srgbClr val="FFFF00"/>
                  </a:solidFill>
                </a:rPr>
                <a:t>No SR losses but significant beam power continuously damped</a:t>
              </a:r>
              <a:endParaRPr lang="en-GB" b="1" dirty="0">
                <a:solidFill>
                  <a:srgbClr val="FFFF00"/>
                </a:solidFill>
              </a:endParaRPr>
            </a:p>
          </p:txBody>
        </p:sp>
      </p:grpSp>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xit" presetSubtype="0" fill="hold" nodeType="clickEffect">
                                  <p:stCondLst>
                                    <p:cond delay="0"/>
                                  </p:stCondLst>
                                  <p:childTnLst>
                                    <p:set>
                                      <p:cBhvr>
                                        <p:cTn id="10" dur="1" fill="hold">
                                          <p:stCondLst>
                                            <p:cond delay="0"/>
                                          </p:stCondLst>
                                        </p:cTn>
                                        <p:tgtEl>
                                          <p:spTgt spid="5"/>
                                        </p:tgtEl>
                                        <p:attrNameLst>
                                          <p:attrName>style.visibility</p:attrName>
                                        </p:attrNameLst>
                                      </p:cBhvr>
                                      <p:to>
                                        <p:strVal val="hidden"/>
                                      </p:to>
                                    </p:set>
                                  </p:childTnLst>
                                </p:cTn>
                              </p:par>
                              <p:par>
                                <p:cTn id="11" presetID="1" presetClass="entr" presetSubtype="0" fill="hold" nodeType="withEffect">
                                  <p:stCondLst>
                                    <p:cond delay="0"/>
                                  </p:stCondLst>
                                  <p:childTnLst>
                                    <p:set>
                                      <p:cBhvr>
                                        <p:cTn id="12" dur="1" fill="hold">
                                          <p:stCondLst>
                                            <p:cond delay="0"/>
                                          </p:stCondLst>
                                        </p:cTn>
                                        <p:tgtEl>
                                          <p:spTgt spid="21"/>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xit" presetSubtype="0" fill="hold" nodeType="clickEffect">
                                  <p:stCondLst>
                                    <p:cond delay="0"/>
                                  </p:stCondLst>
                                  <p:childTnLst>
                                    <p:set>
                                      <p:cBhvr>
                                        <p:cTn id="16" dur="1" fill="hold">
                                          <p:stCondLst>
                                            <p:cond delay="0"/>
                                          </p:stCondLst>
                                        </p:cTn>
                                        <p:tgtEl>
                                          <p:spTgt spid="21"/>
                                        </p:tgtEl>
                                        <p:attrNameLst>
                                          <p:attrName>style.visibility</p:attrName>
                                        </p:attrNameLst>
                                      </p:cBhvr>
                                      <p:to>
                                        <p:strVal val="hidden"/>
                                      </p:to>
                                    </p:set>
                                  </p:childTnLst>
                                </p:cTn>
                              </p:par>
                              <p:par>
                                <p:cTn id="17" presetID="1" presetClass="entr" presetSubtype="0" fill="hold" nodeType="withEffect">
                                  <p:stCondLst>
                                    <p:cond delay="0"/>
                                  </p:stCondLst>
                                  <p:childTnLst>
                                    <p:set>
                                      <p:cBhvr>
                                        <p:cTn id="18" dur="1" fill="hold">
                                          <p:stCondLst>
                                            <p:cond delay="0"/>
                                          </p:stCondLst>
                                        </p:cTn>
                                        <p:tgtEl>
                                          <p:spTgt spid="9"/>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xit" presetSubtype="0" fill="hold" nodeType="clickEffect">
                                  <p:stCondLst>
                                    <p:cond delay="0"/>
                                  </p:stCondLst>
                                  <p:childTnLst>
                                    <p:set>
                                      <p:cBhvr>
                                        <p:cTn id="22" dur="1" fill="hold">
                                          <p:stCondLst>
                                            <p:cond delay="0"/>
                                          </p:stCondLst>
                                        </p:cTn>
                                        <p:tgtEl>
                                          <p:spTgt spid="9"/>
                                        </p:tgtEl>
                                        <p:attrNameLst>
                                          <p:attrName>style.visibility</p:attrName>
                                        </p:attrNameLst>
                                      </p:cBhvr>
                                      <p:to>
                                        <p:strVal val="hidden"/>
                                      </p:to>
                                    </p:set>
                                  </p:childTnLst>
                                </p:cTn>
                              </p:par>
                              <p:par>
                                <p:cTn id="23" presetID="1" presetClass="entr" presetSubtype="0" fill="hold" nodeType="withEffect">
                                  <p:stCondLst>
                                    <p:cond delay="0"/>
                                  </p:stCondLst>
                                  <p:childTnLst>
                                    <p:set>
                                      <p:cBhvr>
                                        <p:cTn id="24" dur="1" fill="hold">
                                          <p:stCondLst>
                                            <p:cond delay="0"/>
                                          </p:stCondLst>
                                        </p:cTn>
                                        <p:tgtEl>
                                          <p:spTgt spid="19"/>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xit" presetSubtype="0" fill="hold" nodeType="clickEffect">
                                  <p:stCondLst>
                                    <p:cond delay="0"/>
                                  </p:stCondLst>
                                  <p:childTnLst>
                                    <p:set>
                                      <p:cBhvr>
                                        <p:cTn id="28" dur="1" fill="hold">
                                          <p:stCondLst>
                                            <p:cond delay="0"/>
                                          </p:stCondLst>
                                        </p:cTn>
                                        <p:tgtEl>
                                          <p:spTgt spid="19"/>
                                        </p:tgtEl>
                                        <p:attrNameLst>
                                          <p:attrName>style.visibility</p:attrName>
                                        </p:attrNameLst>
                                      </p:cBhvr>
                                      <p:to>
                                        <p:strVal val="hidden"/>
                                      </p:to>
                                    </p:set>
                                  </p:childTnLst>
                                </p:cTn>
                              </p:par>
                              <p:par>
                                <p:cTn id="29" presetID="1" presetClass="entr" presetSubtype="0" fill="hold" nodeType="withEffect">
                                  <p:stCondLst>
                                    <p:cond delay="0"/>
                                  </p:stCondLst>
                                  <p:childTnLst>
                                    <p:set>
                                      <p:cBhvr>
                                        <p:cTn id="30" dur="1" fill="hold">
                                          <p:stCondLst>
                                            <p:cond delay="0"/>
                                          </p:stCondLst>
                                        </p:cTn>
                                        <p:tgtEl>
                                          <p:spTgt spid="12"/>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xit" presetSubtype="0" fill="hold" nodeType="clickEffect">
                                  <p:stCondLst>
                                    <p:cond delay="0"/>
                                  </p:stCondLst>
                                  <p:childTnLst>
                                    <p:set>
                                      <p:cBhvr>
                                        <p:cTn id="34" dur="1" fill="hold">
                                          <p:stCondLst>
                                            <p:cond delay="0"/>
                                          </p:stCondLst>
                                        </p:cTn>
                                        <p:tgtEl>
                                          <p:spTgt spid="12"/>
                                        </p:tgtEl>
                                        <p:attrNameLst>
                                          <p:attrName>style.visibility</p:attrName>
                                        </p:attrNameLst>
                                      </p:cBhvr>
                                      <p:to>
                                        <p:strVal val="hidden"/>
                                      </p:to>
                                    </p:set>
                                  </p:childTnLst>
                                </p:cTn>
                              </p:par>
                              <p:par>
                                <p:cTn id="35" presetID="1" presetClass="entr" presetSubtype="0" fill="hold" grpId="0" nodeType="withEffect">
                                  <p:stCondLst>
                                    <p:cond delay="0"/>
                                  </p:stCondLst>
                                  <p:childTnLst>
                                    <p:set>
                                      <p:cBhvr>
                                        <p:cTn id="3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xit" presetSubtype="0" fill="hold" grpId="1" nodeType="clickEffect">
                                  <p:stCondLst>
                                    <p:cond delay="0"/>
                                  </p:stCondLst>
                                  <p:childTnLst>
                                    <p:set>
                                      <p:cBhvr>
                                        <p:cTn id="40" dur="1" fill="hold">
                                          <p:stCondLst>
                                            <p:cond delay="0"/>
                                          </p:stCondLst>
                                        </p:cTn>
                                        <p:tgtEl>
                                          <p:spTgt spid="4">
                                            <p:txEl>
                                              <p:pRg st="0" end="0"/>
                                            </p:txEl>
                                          </p:spTgt>
                                        </p:tgtEl>
                                        <p:attrNameLst>
                                          <p:attrName>style.visibility</p:attrName>
                                        </p:attrNameLst>
                                      </p:cBhvr>
                                      <p:to>
                                        <p:strVal val="hidden"/>
                                      </p:to>
                                    </p:set>
                                  </p:childTnLst>
                                </p:cTn>
                              </p:par>
                              <p:par>
                                <p:cTn id="41" presetID="1" presetClass="entr" presetSubtype="0" fill="hold" grpId="0" nodeType="withEffect">
                                  <p:stCondLst>
                                    <p:cond delay="0"/>
                                  </p:stCondLst>
                                  <p:childTnLst>
                                    <p:set>
                                      <p:cBhvr>
                                        <p:cTn id="42"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P spid="4" grpId="1" build="p"/>
      <p:bldP spid="16"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C7F3D02D-B6E4-DC4E-BF38-B60BDF08DAC3}"/>
              </a:ext>
            </a:extLst>
          </p:cNvPr>
          <p:cNvSpPr>
            <a:spLocks noGrp="1"/>
          </p:cNvSpPr>
          <p:nvPr>
            <p:ph idx="1"/>
          </p:nvPr>
        </p:nvSpPr>
        <p:spPr/>
        <p:txBody>
          <a:bodyPr/>
          <a:lstStyle/>
          <a:p>
            <a:pPr>
              <a:spcBef>
                <a:spcPts val="1200"/>
              </a:spcBef>
            </a:pPr>
            <a:r>
              <a:rPr lang="en-GB" sz="2000" dirty="0">
                <a:solidFill>
                  <a:schemeClr val="tx1"/>
                </a:solidFill>
              </a:rPr>
              <a:t>Scope level-of-definition: </a:t>
            </a:r>
            <a:r>
              <a:rPr lang="en-GB" sz="2000" b="0" dirty="0">
                <a:solidFill>
                  <a:schemeClr val="tx1"/>
                </a:solidFill>
              </a:rPr>
              <a:t>CLIC design pursued for several decades and is mature </a:t>
            </a:r>
            <a:r>
              <a:rPr lang="en-GB" sz="2000" b="0" dirty="0">
                <a:solidFill>
                  <a:schemeClr val="tx1"/>
                </a:solidFill>
                <a:sym typeface="Wingdings" panose="05000000000000000000" pitchFamily="2" charset="2"/>
              </a:rPr>
              <a:t> </a:t>
            </a:r>
            <a:r>
              <a:rPr lang="en-GB" sz="2000" b="0" dirty="0">
                <a:solidFill>
                  <a:schemeClr val="tx1"/>
                </a:solidFill>
              </a:rPr>
              <a:t>scope is well defined</a:t>
            </a:r>
          </a:p>
          <a:p>
            <a:pPr>
              <a:spcBef>
                <a:spcPts val="1200"/>
              </a:spcBef>
            </a:pPr>
            <a:r>
              <a:rPr lang="en-GB" sz="2000" dirty="0">
                <a:solidFill>
                  <a:schemeClr val="tx1"/>
                </a:solidFill>
              </a:rPr>
              <a:t>TRL, R&amp;D, Prototype/Test facility:</a:t>
            </a:r>
          </a:p>
          <a:p>
            <a:pPr marL="342900" indent="-342900">
              <a:spcBef>
                <a:spcPts val="1200"/>
              </a:spcBef>
              <a:buFont typeface="Arial" panose="020B0604020202020204" pitchFamily="34" charset="0"/>
              <a:buChar char="•"/>
            </a:pPr>
            <a:r>
              <a:rPr lang="en-GB" sz="1800" b="0" dirty="0">
                <a:solidFill>
                  <a:schemeClr val="tx1"/>
                </a:solidFill>
              </a:rPr>
              <a:t>Proof of principle of Two-Beam-Acceleration at CTF3 though efficiency of the process partly validated and on a small scale as compared to CLIC </a:t>
            </a:r>
            <a:r>
              <a:rPr lang="en-GB" sz="1800" b="0" dirty="0">
                <a:solidFill>
                  <a:schemeClr val="tx1"/>
                </a:solidFill>
                <a:sym typeface="Wingdings" panose="05000000000000000000" pitchFamily="2" charset="2"/>
              </a:rPr>
              <a:t> larger scale demonstration necessary (more RF modules, longer pulses, etc). </a:t>
            </a:r>
          </a:p>
          <a:p>
            <a:pPr marL="342900" indent="-342900">
              <a:spcBef>
                <a:spcPts val="1200"/>
              </a:spcBef>
              <a:buFont typeface="Arial" panose="020B0604020202020204" pitchFamily="34" charset="0"/>
              <a:buChar char="•"/>
            </a:pPr>
            <a:r>
              <a:rPr lang="en-GB" sz="1800" b="0" dirty="0">
                <a:solidFill>
                  <a:schemeClr val="tx1"/>
                </a:solidFill>
                <a:sym typeface="Wingdings" panose="05000000000000000000" pitchFamily="2" charset="2"/>
              </a:rPr>
              <a:t>V</a:t>
            </a:r>
            <a:r>
              <a:rPr lang="en-GB" sz="1800" b="0" dirty="0">
                <a:solidFill>
                  <a:schemeClr val="tx1"/>
                </a:solidFill>
              </a:rPr>
              <a:t>alidation studies for the Final Focus System (FFS) </a:t>
            </a:r>
            <a:r>
              <a:rPr lang="en-GB" sz="1800" b="0" dirty="0">
                <a:solidFill>
                  <a:schemeClr val="tx1"/>
                </a:solidFill>
                <a:sym typeface="Wingdings" panose="05000000000000000000" pitchFamily="2" charset="2"/>
              </a:rPr>
              <a:t> </a:t>
            </a:r>
            <a:r>
              <a:rPr lang="en-GB" sz="1800" b="0" dirty="0">
                <a:solidFill>
                  <a:schemeClr val="tx1"/>
                </a:solidFill>
              </a:rPr>
              <a:t>continued operation and upgrades of the ATF2 test facility at KEK needed </a:t>
            </a:r>
          </a:p>
          <a:p>
            <a:pPr marL="342900" indent="-342900">
              <a:spcBef>
                <a:spcPts val="1200"/>
              </a:spcBef>
              <a:buFont typeface="Arial" panose="020B0604020202020204" pitchFamily="34" charset="0"/>
              <a:buChar char="•"/>
            </a:pPr>
            <a:r>
              <a:rPr lang="en-GB" sz="1800" b="0" dirty="0">
                <a:solidFill>
                  <a:schemeClr val="tx1"/>
                </a:solidFill>
              </a:rPr>
              <a:t>R&amp;D requirements:100 MCHF and 570 </a:t>
            </a:r>
            <a:r>
              <a:rPr lang="en-GB" sz="1800" b="0" dirty="0" err="1">
                <a:solidFill>
                  <a:schemeClr val="tx1"/>
                </a:solidFill>
              </a:rPr>
              <a:t>FTEy</a:t>
            </a:r>
            <a:r>
              <a:rPr lang="en-GB" sz="1800" b="0" dirty="0">
                <a:solidFill>
                  <a:schemeClr val="tx1"/>
                </a:solidFill>
              </a:rPr>
              <a:t> for preparation to construction (</a:t>
            </a:r>
            <a:r>
              <a:rPr lang="en-GB" sz="1800" dirty="0">
                <a:solidFill>
                  <a:schemeClr val="tx1"/>
                </a:solidFill>
              </a:rPr>
              <a:t>not including extended test facility</a:t>
            </a:r>
            <a:r>
              <a:rPr lang="en-GB" sz="1800" b="0" dirty="0">
                <a:solidFill>
                  <a:schemeClr val="tx1"/>
                </a:solidFill>
              </a:rPr>
              <a:t>) </a:t>
            </a:r>
            <a:r>
              <a:rPr lang="en-GB" sz="1800" b="0" dirty="0">
                <a:solidFill>
                  <a:schemeClr val="tx1"/>
                </a:solidFill>
                <a:sym typeface="Wingdings" panose="05000000000000000000" pitchFamily="2" charset="2"/>
              </a:rPr>
              <a:t> only partly funded</a:t>
            </a:r>
          </a:p>
          <a:p>
            <a:pPr>
              <a:spcBef>
                <a:spcPts val="1200"/>
              </a:spcBef>
            </a:pPr>
            <a:r>
              <a:rPr lang="en-GB" sz="2000" dirty="0">
                <a:solidFill>
                  <a:schemeClr val="tx1"/>
                </a:solidFill>
              </a:rPr>
              <a:t>Performance uncertainty</a:t>
            </a:r>
            <a:r>
              <a:rPr lang="en-GB" sz="2000" b="0" dirty="0">
                <a:solidFill>
                  <a:schemeClr val="tx1"/>
                </a:solidFill>
              </a:rPr>
              <a:t>: Performance level predicted by start-to-end simulations. </a:t>
            </a:r>
            <a:r>
              <a:rPr lang="en-GB" sz="2000" b="0" dirty="0">
                <a:solidFill>
                  <a:schemeClr val="tx1"/>
                </a:solidFill>
                <a:sym typeface="Wingdings" panose="05000000000000000000" pitchFamily="2" charset="2"/>
              </a:rPr>
              <a:t>Smaller beam size, larger impedance make CLIC more challenging than LCF (larger uncertainty on luminosity – factor 3 to 10).  Break-down rates to be demonstrated for 100 MV/m operation required for 1.5 TeV </a:t>
            </a:r>
            <a:endParaRPr lang="en-GB" sz="2000" b="0" dirty="0">
              <a:solidFill>
                <a:schemeClr val="tx1"/>
              </a:solidFill>
            </a:endParaRPr>
          </a:p>
          <a:p>
            <a:endParaRPr lang="en-GB" b="0" dirty="0"/>
          </a:p>
        </p:txBody>
      </p:sp>
      <p:sp>
        <p:nvSpPr>
          <p:cNvPr id="3" name="Title 2">
            <a:extLst>
              <a:ext uri="{FF2B5EF4-FFF2-40B4-BE49-F238E27FC236}">
                <a16:creationId xmlns:a16="http://schemas.microsoft.com/office/drawing/2014/main" id="{D3FEDEEA-F139-DBFE-36DC-3A9AFE474F6D}"/>
              </a:ext>
            </a:extLst>
          </p:cNvPr>
          <p:cNvSpPr>
            <a:spLocks noGrp="1"/>
          </p:cNvSpPr>
          <p:nvPr>
            <p:ph type="title"/>
          </p:nvPr>
        </p:nvSpPr>
        <p:spPr/>
        <p:txBody>
          <a:bodyPr/>
          <a:lstStyle/>
          <a:p>
            <a:r>
              <a:rPr lang="en-US" dirty="0"/>
              <a:t>CLIC</a:t>
            </a:r>
            <a:endParaRPr lang="en-GB" dirty="0"/>
          </a:p>
        </p:txBody>
      </p:sp>
      <p:sp>
        <p:nvSpPr>
          <p:cNvPr id="4" name="Date Placeholder 3">
            <a:extLst>
              <a:ext uri="{FF2B5EF4-FFF2-40B4-BE49-F238E27FC236}">
                <a16:creationId xmlns:a16="http://schemas.microsoft.com/office/drawing/2014/main" id="{F33F5D54-FFE8-5022-111D-92F8F30650B3}"/>
              </a:ext>
            </a:extLst>
          </p:cNvPr>
          <p:cNvSpPr>
            <a:spLocks noGrp="1"/>
          </p:cNvSpPr>
          <p:nvPr>
            <p:ph type="dt" sz="half" idx="10"/>
          </p:nvPr>
        </p:nvSpPr>
        <p:spPr/>
        <p:txBody>
          <a:bodyPr/>
          <a:lstStyle/>
          <a:p>
            <a:r>
              <a:rPr lang="en-US"/>
              <a:t>03/11/2025</a:t>
            </a:r>
            <a:endParaRPr lang="en-US" dirty="0"/>
          </a:p>
        </p:txBody>
      </p:sp>
      <p:sp>
        <p:nvSpPr>
          <p:cNvPr id="5" name="Footer Placeholder 4">
            <a:extLst>
              <a:ext uri="{FF2B5EF4-FFF2-40B4-BE49-F238E27FC236}">
                <a16:creationId xmlns:a16="http://schemas.microsoft.com/office/drawing/2014/main" id="{13F5B668-50CC-EA71-1382-15D71C678631}"/>
              </a:ext>
            </a:extLst>
          </p:cNvPr>
          <p:cNvSpPr>
            <a:spLocks noGrp="1"/>
          </p:cNvSpPr>
          <p:nvPr>
            <p:ph type="ftr" sz="quarter" idx="11"/>
          </p:nvPr>
        </p:nvSpPr>
        <p:spPr/>
        <p:txBody>
          <a:bodyPr/>
          <a:lstStyle/>
          <a:p>
            <a:r>
              <a:rPr lang="en-GB"/>
              <a:t>G. Arduini - Assessment of large-scale accelerator projects at CERN - ESG WG2a key findings</a:t>
            </a:r>
            <a:endParaRPr lang="en-US" dirty="0"/>
          </a:p>
        </p:txBody>
      </p:sp>
      <p:sp>
        <p:nvSpPr>
          <p:cNvPr id="6" name="Slide Number Placeholder 5">
            <a:extLst>
              <a:ext uri="{FF2B5EF4-FFF2-40B4-BE49-F238E27FC236}">
                <a16:creationId xmlns:a16="http://schemas.microsoft.com/office/drawing/2014/main" id="{5C1C823D-0B93-B80F-74D3-8C25240F897F}"/>
              </a:ext>
            </a:extLst>
          </p:cNvPr>
          <p:cNvSpPr>
            <a:spLocks noGrp="1"/>
          </p:cNvSpPr>
          <p:nvPr>
            <p:ph type="sldNum" sz="quarter" idx="12"/>
          </p:nvPr>
        </p:nvSpPr>
        <p:spPr/>
        <p:txBody>
          <a:bodyPr/>
          <a:lstStyle/>
          <a:p>
            <a:fld id="{36B5EA5A-BC32-A742-B11B-8E7414D5B535}" type="slidenum">
              <a:rPr lang="en-US" smtClean="0"/>
              <a:pPr/>
              <a:t>16</a:t>
            </a:fld>
            <a:endParaRPr lang="en-US" dirty="0"/>
          </a:p>
        </p:txBody>
      </p:sp>
      <p:pic>
        <p:nvPicPr>
          <p:cNvPr id="8" name="Picture 7">
            <a:extLst>
              <a:ext uri="{FF2B5EF4-FFF2-40B4-BE49-F238E27FC236}">
                <a16:creationId xmlns:a16="http://schemas.microsoft.com/office/drawing/2014/main" id="{CAE7FA8F-8EE0-EF3E-566A-90F28CA5234B}"/>
              </a:ext>
            </a:extLst>
          </p:cNvPr>
          <p:cNvPicPr>
            <a:picLocks noChangeAspect="1"/>
          </p:cNvPicPr>
          <p:nvPr/>
        </p:nvPicPr>
        <p:blipFill>
          <a:blip r:embed="rId3"/>
          <a:stretch>
            <a:fillRect/>
          </a:stretch>
        </p:blipFill>
        <p:spPr>
          <a:xfrm>
            <a:off x="2136874" y="109027"/>
            <a:ext cx="6072825" cy="1193527"/>
          </a:xfrm>
          <a:prstGeom prst="rect">
            <a:avLst/>
          </a:prstGeom>
        </p:spPr>
      </p:pic>
    </p:spTree>
    <p:extLst>
      <p:ext uri="{BB962C8B-B14F-4D97-AF65-F5344CB8AC3E}">
        <p14:creationId xmlns:p14="http://schemas.microsoft.com/office/powerpoint/2010/main" val="17805278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75A1DF0-8C13-3214-C984-9462F7396C26}"/>
            </a:ext>
          </a:extLst>
        </p:cNvPr>
        <p:cNvGrpSpPr/>
        <p:nvPr/>
      </p:nvGrpSpPr>
      <p:grpSpPr>
        <a:xfrm>
          <a:off x="0" y="0"/>
          <a:ext cx="0" cy="0"/>
          <a:chOff x="0" y="0"/>
          <a:chExt cx="0" cy="0"/>
        </a:xfrm>
      </p:grpSpPr>
      <p:sp>
        <p:nvSpPr>
          <p:cNvPr id="2" name="Content Placeholder 1">
            <a:extLst>
              <a:ext uri="{FF2B5EF4-FFF2-40B4-BE49-F238E27FC236}">
                <a16:creationId xmlns:a16="http://schemas.microsoft.com/office/drawing/2014/main" id="{948014AA-6C31-CFE6-8BAF-5FD72C030519}"/>
              </a:ext>
            </a:extLst>
          </p:cNvPr>
          <p:cNvSpPr>
            <a:spLocks noGrp="1"/>
          </p:cNvSpPr>
          <p:nvPr>
            <p:ph idx="1"/>
          </p:nvPr>
        </p:nvSpPr>
        <p:spPr>
          <a:xfrm>
            <a:off x="407987" y="1302554"/>
            <a:ext cx="11376024" cy="4608512"/>
          </a:xfrm>
        </p:spPr>
        <p:txBody>
          <a:bodyPr/>
          <a:lstStyle/>
          <a:p>
            <a:pPr>
              <a:spcBef>
                <a:spcPts val="1200"/>
              </a:spcBef>
            </a:pPr>
            <a:r>
              <a:rPr lang="en-GB" sz="2000" dirty="0">
                <a:solidFill>
                  <a:schemeClr val="tx1"/>
                </a:solidFill>
              </a:rPr>
              <a:t>Site preparations status</a:t>
            </a:r>
            <a:r>
              <a:rPr lang="en-GB" sz="2000" b="0" dirty="0">
                <a:solidFill>
                  <a:schemeClr val="tx1"/>
                </a:solidFill>
              </a:rPr>
              <a:t>: territorial implementation studies (including detailed site/geological investigations) necessary to confirm placement of tunnels and surface facilities.</a:t>
            </a:r>
          </a:p>
          <a:p>
            <a:pPr marL="342900" indent="-342900">
              <a:spcBef>
                <a:spcPts val="1200"/>
              </a:spcBef>
              <a:buFont typeface="Arial" panose="020B0604020202020204" pitchFamily="34" charset="0"/>
              <a:buChar char="•"/>
            </a:pPr>
            <a:r>
              <a:rPr lang="en-GB" sz="2000" b="0" dirty="0">
                <a:solidFill>
                  <a:schemeClr val="tx1"/>
                </a:solidFill>
              </a:rPr>
              <a:t>The orientation/depth of the tunnel is determined by the maximum energy:</a:t>
            </a:r>
          </a:p>
          <a:p>
            <a:pPr marL="666900" lvl="1" indent="-342900">
              <a:spcBef>
                <a:spcPts val="1200"/>
              </a:spcBef>
              <a:spcAft>
                <a:spcPts val="400"/>
              </a:spcAft>
              <a:buFont typeface="Arial" panose="020B0604020202020204" pitchFamily="34" charset="0"/>
              <a:buChar char="•"/>
            </a:pPr>
            <a:r>
              <a:rPr lang="en-GB" sz="1600" b="0" dirty="0">
                <a:solidFill>
                  <a:schemeClr val="tx1"/>
                </a:solidFill>
              </a:rPr>
              <a:t>3 TeV in principle possible (50 km) </a:t>
            </a:r>
            <a:r>
              <a:rPr lang="en-GB" sz="1600" b="0" dirty="0">
                <a:solidFill>
                  <a:schemeClr val="tx1"/>
                </a:solidFill>
                <a:sym typeface="Wingdings" panose="05000000000000000000" pitchFamily="2" charset="2"/>
              </a:rPr>
              <a:t> power consumption would approach 600 MW</a:t>
            </a:r>
            <a:endParaRPr lang="en-GB" sz="1400" b="0" dirty="0">
              <a:solidFill>
                <a:schemeClr val="tx1"/>
              </a:solidFill>
            </a:endParaRPr>
          </a:p>
          <a:p>
            <a:pPr>
              <a:spcBef>
                <a:spcPts val="1200"/>
              </a:spcBef>
            </a:pPr>
            <a:r>
              <a:rPr lang="en-GB" sz="2000" dirty="0">
                <a:solidFill>
                  <a:schemeClr val="tx1"/>
                </a:solidFill>
              </a:rPr>
              <a:t>Schedule uncertainty</a:t>
            </a:r>
            <a:r>
              <a:rPr lang="en-GB" sz="2000" b="0" dirty="0">
                <a:solidFill>
                  <a:schemeClr val="tx1"/>
                </a:solidFill>
              </a:rPr>
              <a:t>: schedule is well understood but uncertainties on:</a:t>
            </a:r>
          </a:p>
          <a:p>
            <a:pPr marL="342900" indent="-342900">
              <a:spcBef>
                <a:spcPts val="1200"/>
              </a:spcBef>
              <a:buFont typeface="Arial" panose="020B0604020202020204" pitchFamily="34" charset="0"/>
              <a:buChar char="•"/>
            </a:pPr>
            <a:r>
              <a:rPr lang="en-GB" sz="1800" b="0" dirty="0">
                <a:solidFill>
                  <a:schemeClr val="tx1"/>
                </a:solidFill>
              </a:rPr>
              <a:t>Demonstration of TBA scheme at a larger scale</a:t>
            </a:r>
          </a:p>
          <a:p>
            <a:pPr marL="342900" indent="-342900">
              <a:spcBef>
                <a:spcPts val="1200"/>
              </a:spcBef>
              <a:buFont typeface="Arial" panose="020B0604020202020204" pitchFamily="34" charset="0"/>
              <a:buChar char="•"/>
            </a:pPr>
            <a:r>
              <a:rPr lang="en-GB" sz="1800" b="0" dirty="0">
                <a:solidFill>
                  <a:schemeClr val="tx1"/>
                </a:solidFill>
              </a:rPr>
              <a:t>production, quality control, acceptance tests of ~20000 (UP machining) structures challenging</a:t>
            </a:r>
          </a:p>
          <a:p>
            <a:pPr marL="342900" indent="-342900">
              <a:spcBef>
                <a:spcPts val="1200"/>
              </a:spcBef>
              <a:buFont typeface="Arial" panose="020B0604020202020204" pitchFamily="34" charset="0"/>
              <a:buChar char="•"/>
            </a:pPr>
            <a:r>
              <a:rPr lang="en-GB" sz="1800" b="0" dirty="0">
                <a:solidFill>
                  <a:schemeClr val="tx1"/>
                </a:solidFill>
              </a:rPr>
              <a:t>assume conditioning of the structure in the tunnel once the machine is built</a:t>
            </a:r>
          </a:p>
          <a:p>
            <a:pPr>
              <a:spcBef>
                <a:spcPts val="1200"/>
              </a:spcBef>
            </a:pPr>
            <a:r>
              <a:rPr lang="en-GB" sz="2000" dirty="0">
                <a:solidFill>
                  <a:schemeClr val="tx1"/>
                </a:solidFill>
                <a:sym typeface="Wingdings" panose="05000000000000000000" pitchFamily="2" charset="2"/>
              </a:rPr>
              <a:t>Cost uncertainty: </a:t>
            </a:r>
            <a:r>
              <a:rPr lang="en-GB" sz="2000" b="0" dirty="0">
                <a:solidFill>
                  <a:schemeClr val="tx1"/>
                </a:solidFill>
                <a:sym typeface="Wingdings" panose="05000000000000000000" pitchFamily="2" charset="2"/>
              </a:rPr>
              <a:t>Sufficiently fine granularity. Major sub-systems in Class 3-4. No experience in large scale production.</a:t>
            </a:r>
            <a:endParaRPr lang="en-GB" sz="2000" b="0" dirty="0">
              <a:solidFill>
                <a:schemeClr val="tx1"/>
              </a:solidFill>
            </a:endParaRPr>
          </a:p>
          <a:p>
            <a:pPr>
              <a:spcBef>
                <a:spcPts val="1200"/>
              </a:spcBef>
            </a:pPr>
            <a:r>
              <a:rPr lang="en-GB" sz="2000" dirty="0">
                <a:solidFill>
                  <a:schemeClr val="tx1"/>
                </a:solidFill>
              </a:rPr>
              <a:t>Risk level-of-definition</a:t>
            </a:r>
            <a:r>
              <a:rPr lang="en-GB" sz="2000" b="0" dirty="0">
                <a:solidFill>
                  <a:schemeClr val="tx1"/>
                </a:solidFill>
              </a:rPr>
              <a:t>: Main risks analysed. Formal risk management plan would be prepared in the next phase</a:t>
            </a:r>
            <a:endParaRPr lang="en-GB" sz="2000" dirty="0">
              <a:solidFill>
                <a:schemeClr val="tx1"/>
              </a:solidFill>
            </a:endParaRPr>
          </a:p>
        </p:txBody>
      </p:sp>
      <p:sp>
        <p:nvSpPr>
          <p:cNvPr id="3" name="Title 2">
            <a:extLst>
              <a:ext uri="{FF2B5EF4-FFF2-40B4-BE49-F238E27FC236}">
                <a16:creationId xmlns:a16="http://schemas.microsoft.com/office/drawing/2014/main" id="{DE3180D6-7FED-CEF0-4DA8-24697FD5FC59}"/>
              </a:ext>
            </a:extLst>
          </p:cNvPr>
          <p:cNvSpPr>
            <a:spLocks noGrp="1"/>
          </p:cNvSpPr>
          <p:nvPr>
            <p:ph type="title"/>
          </p:nvPr>
        </p:nvSpPr>
        <p:spPr/>
        <p:txBody>
          <a:bodyPr/>
          <a:lstStyle/>
          <a:p>
            <a:r>
              <a:rPr lang="en-US" dirty="0"/>
              <a:t>CLIC</a:t>
            </a:r>
            <a:endParaRPr lang="en-GB" dirty="0"/>
          </a:p>
        </p:txBody>
      </p:sp>
      <p:sp>
        <p:nvSpPr>
          <p:cNvPr id="4" name="Date Placeholder 3">
            <a:extLst>
              <a:ext uri="{FF2B5EF4-FFF2-40B4-BE49-F238E27FC236}">
                <a16:creationId xmlns:a16="http://schemas.microsoft.com/office/drawing/2014/main" id="{11FEEF20-7BD2-B407-A10E-3E2364A96B7D}"/>
              </a:ext>
            </a:extLst>
          </p:cNvPr>
          <p:cNvSpPr>
            <a:spLocks noGrp="1"/>
          </p:cNvSpPr>
          <p:nvPr>
            <p:ph type="dt" sz="half" idx="10"/>
          </p:nvPr>
        </p:nvSpPr>
        <p:spPr/>
        <p:txBody>
          <a:bodyPr/>
          <a:lstStyle/>
          <a:p>
            <a:r>
              <a:rPr lang="en-US"/>
              <a:t>03/11/2025</a:t>
            </a:r>
            <a:endParaRPr lang="en-US" dirty="0"/>
          </a:p>
        </p:txBody>
      </p:sp>
      <p:sp>
        <p:nvSpPr>
          <p:cNvPr id="5" name="Footer Placeholder 4">
            <a:extLst>
              <a:ext uri="{FF2B5EF4-FFF2-40B4-BE49-F238E27FC236}">
                <a16:creationId xmlns:a16="http://schemas.microsoft.com/office/drawing/2014/main" id="{AE88CB10-F4E0-AC51-57D7-2519291E7B0F}"/>
              </a:ext>
            </a:extLst>
          </p:cNvPr>
          <p:cNvSpPr>
            <a:spLocks noGrp="1"/>
          </p:cNvSpPr>
          <p:nvPr>
            <p:ph type="ftr" sz="quarter" idx="11"/>
          </p:nvPr>
        </p:nvSpPr>
        <p:spPr/>
        <p:txBody>
          <a:bodyPr/>
          <a:lstStyle/>
          <a:p>
            <a:r>
              <a:rPr lang="en-GB"/>
              <a:t>G. Arduini - Assessment of large-scale accelerator projects at CERN - ESG WG2a key findings</a:t>
            </a:r>
            <a:endParaRPr lang="en-US" dirty="0"/>
          </a:p>
        </p:txBody>
      </p:sp>
      <p:sp>
        <p:nvSpPr>
          <p:cNvPr id="6" name="Slide Number Placeholder 5">
            <a:extLst>
              <a:ext uri="{FF2B5EF4-FFF2-40B4-BE49-F238E27FC236}">
                <a16:creationId xmlns:a16="http://schemas.microsoft.com/office/drawing/2014/main" id="{0DEEE862-8F0A-8AEA-EB91-7F9DA70DDEF2}"/>
              </a:ext>
            </a:extLst>
          </p:cNvPr>
          <p:cNvSpPr>
            <a:spLocks noGrp="1"/>
          </p:cNvSpPr>
          <p:nvPr>
            <p:ph type="sldNum" sz="quarter" idx="12"/>
          </p:nvPr>
        </p:nvSpPr>
        <p:spPr/>
        <p:txBody>
          <a:bodyPr/>
          <a:lstStyle/>
          <a:p>
            <a:fld id="{36B5EA5A-BC32-A742-B11B-8E7414D5B535}" type="slidenum">
              <a:rPr lang="en-US" smtClean="0"/>
              <a:pPr/>
              <a:t>17</a:t>
            </a:fld>
            <a:endParaRPr lang="en-US" dirty="0"/>
          </a:p>
        </p:txBody>
      </p:sp>
      <p:pic>
        <p:nvPicPr>
          <p:cNvPr id="12" name="Picture 11">
            <a:extLst>
              <a:ext uri="{FF2B5EF4-FFF2-40B4-BE49-F238E27FC236}">
                <a16:creationId xmlns:a16="http://schemas.microsoft.com/office/drawing/2014/main" id="{58EB07CE-67F7-E327-CC41-E7A84FDA47EC}"/>
              </a:ext>
            </a:extLst>
          </p:cNvPr>
          <p:cNvPicPr>
            <a:picLocks noChangeAspect="1"/>
          </p:cNvPicPr>
          <p:nvPr/>
        </p:nvPicPr>
        <p:blipFill>
          <a:blip r:embed="rId3"/>
          <a:stretch>
            <a:fillRect/>
          </a:stretch>
        </p:blipFill>
        <p:spPr>
          <a:xfrm>
            <a:off x="2045434" y="109027"/>
            <a:ext cx="6072825" cy="1193527"/>
          </a:xfrm>
          <a:prstGeom prst="rect">
            <a:avLst/>
          </a:prstGeom>
        </p:spPr>
      </p:pic>
    </p:spTree>
    <p:extLst>
      <p:ext uri="{BB962C8B-B14F-4D97-AF65-F5344CB8AC3E}">
        <p14:creationId xmlns:p14="http://schemas.microsoft.com/office/powerpoint/2010/main" val="182624897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7670938-8F7C-24DC-B94C-CC177D8CE652}"/>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FBB94CA8-BC69-D694-E84C-2EC3F28E5310}"/>
              </a:ext>
            </a:extLst>
          </p:cNvPr>
          <p:cNvSpPr>
            <a:spLocks noGrp="1"/>
          </p:cNvSpPr>
          <p:nvPr>
            <p:ph type="title"/>
          </p:nvPr>
        </p:nvSpPr>
        <p:spPr/>
        <p:txBody>
          <a:bodyPr/>
          <a:lstStyle/>
          <a:p>
            <a:r>
              <a:rPr lang="en-US" dirty="0"/>
              <a:t>FCC integrated </a:t>
            </a:r>
            <a:r>
              <a:rPr lang="en-US" dirty="0" err="1"/>
              <a:t>programme</a:t>
            </a:r>
            <a:endParaRPr lang="en-GB" dirty="0"/>
          </a:p>
        </p:txBody>
      </p:sp>
      <p:sp>
        <p:nvSpPr>
          <p:cNvPr id="2" name="Content Placeholder 1">
            <a:extLst>
              <a:ext uri="{FF2B5EF4-FFF2-40B4-BE49-F238E27FC236}">
                <a16:creationId xmlns:a16="http://schemas.microsoft.com/office/drawing/2014/main" id="{FBFE1843-018D-40A9-28BE-176C1A9FE4F3}"/>
              </a:ext>
            </a:extLst>
          </p:cNvPr>
          <p:cNvSpPr>
            <a:spLocks noGrp="1"/>
          </p:cNvSpPr>
          <p:nvPr>
            <p:ph idx="1"/>
          </p:nvPr>
        </p:nvSpPr>
        <p:spPr>
          <a:xfrm>
            <a:off x="407989" y="5783941"/>
            <a:ext cx="11376024" cy="416833"/>
          </a:xfrm>
        </p:spPr>
        <p:txBody>
          <a:bodyPr/>
          <a:lstStyle/>
          <a:p>
            <a:r>
              <a:rPr lang="en-GB" dirty="0">
                <a:solidFill>
                  <a:schemeClr val="tx1"/>
                </a:solidFill>
              </a:rPr>
              <a:t>Common civil engineering and technical infrastructures</a:t>
            </a:r>
          </a:p>
        </p:txBody>
      </p:sp>
      <p:pic>
        <p:nvPicPr>
          <p:cNvPr id="53255" name="Picture 1">
            <a:extLst>
              <a:ext uri="{FF2B5EF4-FFF2-40B4-BE49-F238E27FC236}">
                <a16:creationId xmlns:a16="http://schemas.microsoft.com/office/drawing/2014/main" id="{3B7417F9-93A2-6BA4-1E93-1E1B08A6775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15975" y="1632874"/>
            <a:ext cx="4518025" cy="3727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3256" name="Picture 2">
            <a:extLst>
              <a:ext uri="{FF2B5EF4-FFF2-40B4-BE49-F238E27FC236}">
                <a16:creationId xmlns:a16="http://schemas.microsoft.com/office/drawing/2014/main" id="{7928402D-99E2-29F0-7D57-A3570B414D5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193632" y="1655099"/>
            <a:ext cx="4529137" cy="368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Box 7">
            <a:extLst>
              <a:ext uri="{FF2B5EF4-FFF2-40B4-BE49-F238E27FC236}">
                <a16:creationId xmlns:a16="http://schemas.microsoft.com/office/drawing/2014/main" id="{968E42FC-D442-0894-BF67-9CE2F0CB7EFB}"/>
              </a:ext>
            </a:extLst>
          </p:cNvPr>
          <p:cNvSpPr txBox="1"/>
          <p:nvPr/>
        </p:nvSpPr>
        <p:spPr>
          <a:xfrm>
            <a:off x="6536268" y="1074059"/>
            <a:ext cx="3682469" cy="646331"/>
          </a:xfrm>
          <a:prstGeom prst="rect">
            <a:avLst/>
          </a:prstGeom>
          <a:solidFill>
            <a:srgbClr val="FF9900"/>
          </a:solidFill>
          <a:ln>
            <a:noFill/>
          </a:ln>
        </p:spPr>
        <p:style>
          <a:lnRef idx="3">
            <a:schemeClr val="lt1"/>
          </a:lnRef>
          <a:fillRef idx="1">
            <a:schemeClr val="accent1"/>
          </a:fillRef>
          <a:effectRef idx="1">
            <a:schemeClr val="accent1"/>
          </a:effectRef>
          <a:fontRef idx="minor">
            <a:schemeClr val="lt1"/>
          </a:fontRef>
        </p:style>
        <p:txBody>
          <a:bodyPr wrap="square" rtlCol="0">
            <a:spAutoFit/>
          </a:bodyPr>
          <a:lstStyle/>
          <a:p>
            <a:pPr algn="ctr"/>
            <a:r>
              <a:rPr lang="en-GB" b="1" dirty="0">
                <a:solidFill>
                  <a:srgbClr val="FFFF00"/>
                </a:solidFill>
              </a:rPr>
              <a:t>Stage 2: FCC-</a:t>
            </a:r>
            <a:r>
              <a:rPr lang="en-GB" b="1" dirty="0" err="1">
                <a:solidFill>
                  <a:srgbClr val="FFFF00"/>
                </a:solidFill>
              </a:rPr>
              <a:t>hh</a:t>
            </a:r>
            <a:endParaRPr lang="en-GB" b="1" dirty="0">
              <a:solidFill>
                <a:srgbClr val="FFFF00"/>
              </a:solidFill>
            </a:endParaRPr>
          </a:p>
          <a:p>
            <a:pPr algn="ctr"/>
            <a:r>
              <a:rPr lang="en-GB" b="1" dirty="0">
                <a:solidFill>
                  <a:srgbClr val="FFFF00"/>
                </a:solidFill>
              </a:rPr>
              <a:t> </a:t>
            </a:r>
            <a:r>
              <a:rPr lang="en-GB" sz="1400" b="1" dirty="0">
                <a:solidFill>
                  <a:srgbClr val="FFFF00"/>
                </a:solidFill>
              </a:rPr>
              <a:t>(~85 TeV, 14 T)</a:t>
            </a:r>
            <a:endParaRPr lang="en-GB" b="1" dirty="0">
              <a:solidFill>
                <a:srgbClr val="FFFF00"/>
              </a:solidFill>
            </a:endParaRPr>
          </a:p>
        </p:txBody>
      </p:sp>
      <p:sp>
        <p:nvSpPr>
          <p:cNvPr id="13" name="Date Placeholder 12">
            <a:extLst>
              <a:ext uri="{FF2B5EF4-FFF2-40B4-BE49-F238E27FC236}">
                <a16:creationId xmlns:a16="http://schemas.microsoft.com/office/drawing/2014/main" id="{7C9EB382-DA70-C991-46B4-4337C7A0A14D}"/>
              </a:ext>
            </a:extLst>
          </p:cNvPr>
          <p:cNvSpPr>
            <a:spLocks noGrp="1"/>
          </p:cNvSpPr>
          <p:nvPr>
            <p:ph type="dt" sz="half" idx="10"/>
          </p:nvPr>
        </p:nvSpPr>
        <p:spPr/>
        <p:txBody>
          <a:bodyPr/>
          <a:lstStyle/>
          <a:p>
            <a:r>
              <a:rPr lang="en-US"/>
              <a:t>03/11/2025</a:t>
            </a:r>
            <a:endParaRPr lang="en-US" dirty="0"/>
          </a:p>
        </p:txBody>
      </p:sp>
      <p:sp>
        <p:nvSpPr>
          <p:cNvPr id="14" name="Footer Placeholder 13">
            <a:extLst>
              <a:ext uri="{FF2B5EF4-FFF2-40B4-BE49-F238E27FC236}">
                <a16:creationId xmlns:a16="http://schemas.microsoft.com/office/drawing/2014/main" id="{FBEFF48D-817A-45E4-28B8-18EDB306B795}"/>
              </a:ext>
            </a:extLst>
          </p:cNvPr>
          <p:cNvSpPr>
            <a:spLocks noGrp="1"/>
          </p:cNvSpPr>
          <p:nvPr>
            <p:ph type="ftr" sz="quarter" idx="11"/>
          </p:nvPr>
        </p:nvSpPr>
        <p:spPr/>
        <p:txBody>
          <a:bodyPr/>
          <a:lstStyle/>
          <a:p>
            <a:r>
              <a:rPr lang="en-GB"/>
              <a:t>G. Arduini - Assessment of large-scale accelerator projects at CERN - ESG WG2a key findings</a:t>
            </a:r>
            <a:endParaRPr lang="en-US" dirty="0"/>
          </a:p>
        </p:txBody>
      </p:sp>
      <p:sp>
        <p:nvSpPr>
          <p:cNvPr id="21" name="Rectangle 20">
            <a:extLst>
              <a:ext uri="{FF2B5EF4-FFF2-40B4-BE49-F238E27FC236}">
                <a16:creationId xmlns:a16="http://schemas.microsoft.com/office/drawing/2014/main" id="{86B537CD-9A91-1C56-D28E-09E074B24625}"/>
              </a:ext>
            </a:extLst>
          </p:cNvPr>
          <p:cNvSpPr/>
          <p:nvPr/>
        </p:nvSpPr>
        <p:spPr>
          <a:xfrm>
            <a:off x="1673205" y="5329418"/>
            <a:ext cx="2722667" cy="216024"/>
          </a:xfrm>
          <a:prstGeom prst="rect">
            <a:avLst/>
          </a:prstGeom>
          <a:gradFill flip="none" rotWithShape="1">
            <a:gsLst>
              <a:gs pos="0">
                <a:srgbClr val="FFFFFF"/>
              </a:gs>
              <a:gs pos="27000">
                <a:srgbClr val="FF9900"/>
              </a:gs>
              <a:gs pos="85000">
                <a:srgbClr val="FF9900"/>
              </a:gs>
              <a:gs pos="100000">
                <a:srgbClr val="FFFFFF"/>
              </a:gs>
            </a:gsLst>
            <a:lin ang="0" scaled="1"/>
            <a:tileRect/>
          </a:gradFill>
          <a:ln w="12700" cap="flat" cmpd="sng" algn="ctr">
            <a:noFill/>
            <a:prstDash val="solid"/>
            <a:miter lim="800000"/>
          </a:ln>
          <a:effectLst/>
        </p:spPr>
        <p:txBody>
          <a:bodyPr rtlCol="0" anchor="ctr"/>
          <a:lstStyle/>
          <a:p>
            <a:pPr algn="ctr" defTabSz="685710">
              <a:defRPr/>
            </a:pPr>
            <a:r>
              <a:rPr lang="en-US" sz="1600" b="1" kern="0" dirty="0">
                <a:solidFill>
                  <a:srgbClr val="FFFFFF"/>
                </a:solidFill>
                <a:latin typeface="Arial"/>
              </a:rPr>
              <a:t>2046 - 2065 </a:t>
            </a:r>
            <a:endParaRPr lang="en-GB" sz="1600" b="1" kern="0" dirty="0">
              <a:solidFill>
                <a:srgbClr val="FFFFFF"/>
              </a:solidFill>
              <a:latin typeface="Arial"/>
            </a:endParaRPr>
          </a:p>
        </p:txBody>
      </p:sp>
      <p:sp>
        <p:nvSpPr>
          <p:cNvPr id="25" name="Rectangle 24">
            <a:extLst>
              <a:ext uri="{FF2B5EF4-FFF2-40B4-BE49-F238E27FC236}">
                <a16:creationId xmlns:a16="http://schemas.microsoft.com/office/drawing/2014/main" id="{456A7EEF-45C8-DB0A-2B83-609E77D0874A}"/>
              </a:ext>
            </a:extLst>
          </p:cNvPr>
          <p:cNvSpPr/>
          <p:nvPr/>
        </p:nvSpPr>
        <p:spPr>
          <a:xfrm>
            <a:off x="6764869" y="5329418"/>
            <a:ext cx="3057701" cy="216024"/>
          </a:xfrm>
          <a:prstGeom prst="rect">
            <a:avLst/>
          </a:prstGeom>
          <a:gradFill flip="none" rotWithShape="1">
            <a:gsLst>
              <a:gs pos="6000">
                <a:srgbClr val="0000FF">
                  <a:lumMod val="5000"/>
                  <a:lumOff val="95000"/>
                </a:srgbClr>
              </a:gs>
              <a:gs pos="37000">
                <a:srgbClr val="40C245">
                  <a:lumMod val="75000"/>
                </a:srgbClr>
              </a:gs>
              <a:gs pos="86000">
                <a:srgbClr val="40C245">
                  <a:lumMod val="75000"/>
                </a:srgbClr>
              </a:gs>
              <a:gs pos="100000">
                <a:srgbClr val="40C245">
                  <a:lumMod val="40000"/>
                  <a:lumOff val="60000"/>
                </a:srgbClr>
              </a:gs>
            </a:gsLst>
            <a:lin ang="0" scaled="1"/>
            <a:tileRect/>
          </a:gradFill>
          <a:ln w="12700" cap="flat" cmpd="sng" algn="ctr">
            <a:noFill/>
            <a:prstDash val="solid"/>
            <a:miter lim="800000"/>
          </a:ln>
          <a:effectLst/>
        </p:spPr>
        <p:txBody>
          <a:bodyPr rtlCol="0" anchor="ctr"/>
          <a:lstStyle/>
          <a:p>
            <a:pPr algn="ctr" defTabSz="685710">
              <a:defRPr/>
            </a:pPr>
            <a:r>
              <a:rPr lang="en-US" sz="1600" b="1" kern="0" dirty="0">
                <a:solidFill>
                  <a:srgbClr val="FFFFFF"/>
                </a:solidFill>
                <a:latin typeface="Arial"/>
              </a:rPr>
              <a:t>2070 - 2100</a:t>
            </a:r>
            <a:endParaRPr lang="en-GB" sz="1600" b="1" kern="0" dirty="0">
              <a:solidFill>
                <a:srgbClr val="FFFFFF"/>
              </a:solidFill>
              <a:latin typeface="Arial"/>
            </a:endParaRPr>
          </a:p>
        </p:txBody>
      </p:sp>
      <p:sp>
        <p:nvSpPr>
          <p:cNvPr id="4" name="TextBox 3">
            <a:extLst>
              <a:ext uri="{FF2B5EF4-FFF2-40B4-BE49-F238E27FC236}">
                <a16:creationId xmlns:a16="http://schemas.microsoft.com/office/drawing/2014/main" id="{A66A6B86-9623-FCF4-970B-F02F22E1F6BD}"/>
              </a:ext>
            </a:extLst>
          </p:cNvPr>
          <p:cNvSpPr txBox="1"/>
          <p:nvPr/>
        </p:nvSpPr>
        <p:spPr>
          <a:xfrm>
            <a:off x="1498431" y="1072390"/>
            <a:ext cx="3072213" cy="648000"/>
          </a:xfrm>
          <a:prstGeom prst="rect">
            <a:avLst/>
          </a:prstGeom>
          <a:solidFill>
            <a:srgbClr val="FF9900"/>
          </a:solidFill>
          <a:ln>
            <a:noFill/>
          </a:ln>
        </p:spPr>
        <p:style>
          <a:lnRef idx="3">
            <a:schemeClr val="lt1"/>
          </a:lnRef>
          <a:fillRef idx="1">
            <a:schemeClr val="accent1"/>
          </a:fillRef>
          <a:effectRef idx="1">
            <a:schemeClr val="accent1"/>
          </a:effectRef>
          <a:fontRef idx="minor">
            <a:schemeClr val="lt1"/>
          </a:fontRef>
        </p:style>
        <p:txBody>
          <a:bodyPr wrap="square" rtlCol="0">
            <a:spAutoFit/>
          </a:bodyPr>
          <a:lstStyle/>
          <a:p>
            <a:pPr algn="ctr"/>
            <a:r>
              <a:rPr lang="en-GB" b="1" dirty="0">
                <a:solidFill>
                  <a:srgbClr val="FFFF00"/>
                </a:solidFill>
              </a:rPr>
              <a:t>Stage 1: FCC-ee</a:t>
            </a:r>
          </a:p>
          <a:p>
            <a:pPr algn="ctr"/>
            <a:r>
              <a:rPr lang="en-GB" sz="1400" b="1" dirty="0">
                <a:solidFill>
                  <a:srgbClr val="FFFF00"/>
                </a:solidFill>
              </a:rPr>
              <a:t>90 </a:t>
            </a:r>
            <a:r>
              <a:rPr lang="en-GB" sz="1400" b="1" dirty="0">
                <a:solidFill>
                  <a:srgbClr val="FFFF00"/>
                </a:solidFill>
                <a:sym typeface="Wingdings" panose="05000000000000000000" pitchFamily="2" charset="2"/>
              </a:rPr>
              <a:t> 365 GeV </a:t>
            </a:r>
            <a:r>
              <a:rPr lang="en-GB" sz="1400" b="1" dirty="0" err="1">
                <a:solidFill>
                  <a:srgbClr val="FFFF00"/>
                </a:solidFill>
                <a:sym typeface="Wingdings" panose="05000000000000000000" pitchFamily="2" charset="2"/>
              </a:rPr>
              <a:t>e</a:t>
            </a:r>
            <a:r>
              <a:rPr lang="en-GB" sz="1400" b="1" baseline="30000" dirty="0" err="1">
                <a:solidFill>
                  <a:srgbClr val="FFFF00"/>
                </a:solidFill>
                <a:sym typeface="Wingdings" panose="05000000000000000000" pitchFamily="2" charset="2"/>
              </a:rPr>
              <a:t>+</a:t>
            </a:r>
            <a:r>
              <a:rPr lang="en-GB" sz="1400" b="1" dirty="0" err="1">
                <a:solidFill>
                  <a:srgbClr val="FFFF00"/>
                </a:solidFill>
                <a:sym typeface="Wingdings" panose="05000000000000000000" pitchFamily="2" charset="2"/>
              </a:rPr>
              <a:t>e</a:t>
            </a:r>
            <a:r>
              <a:rPr lang="en-GB" sz="1400" b="1" baseline="30000" dirty="0">
                <a:solidFill>
                  <a:srgbClr val="FFFF00"/>
                </a:solidFill>
                <a:sym typeface="Wingdings" panose="05000000000000000000" pitchFamily="2" charset="2"/>
              </a:rPr>
              <a:t>-</a:t>
            </a:r>
            <a:endParaRPr lang="en-GB" sz="1400" b="1" baseline="30000" dirty="0">
              <a:solidFill>
                <a:srgbClr val="FFFF00"/>
              </a:solidFill>
            </a:endParaRPr>
          </a:p>
        </p:txBody>
      </p:sp>
      <p:sp>
        <p:nvSpPr>
          <p:cNvPr id="10" name="TextBox 9">
            <a:extLst>
              <a:ext uri="{FF2B5EF4-FFF2-40B4-BE49-F238E27FC236}">
                <a16:creationId xmlns:a16="http://schemas.microsoft.com/office/drawing/2014/main" id="{E82EFFE3-3795-A567-04D6-02D15AAE146F}"/>
              </a:ext>
            </a:extLst>
          </p:cNvPr>
          <p:cNvSpPr txBox="1"/>
          <p:nvPr/>
        </p:nvSpPr>
        <p:spPr>
          <a:xfrm>
            <a:off x="8606103" y="5669191"/>
            <a:ext cx="3057701" cy="369332"/>
          </a:xfrm>
          <a:prstGeom prst="rect">
            <a:avLst/>
          </a:prstGeom>
          <a:solidFill>
            <a:srgbClr val="FF9900"/>
          </a:solidFill>
          <a:ln>
            <a:noFill/>
          </a:ln>
        </p:spPr>
        <p:style>
          <a:lnRef idx="3">
            <a:schemeClr val="lt1"/>
          </a:lnRef>
          <a:fillRef idx="1">
            <a:schemeClr val="accent1"/>
          </a:fillRef>
          <a:effectRef idx="1">
            <a:schemeClr val="accent1"/>
          </a:effectRef>
          <a:fontRef idx="minor">
            <a:schemeClr val="lt1"/>
          </a:fontRef>
        </p:style>
        <p:txBody>
          <a:bodyPr wrap="square" rtlCol="0">
            <a:spAutoFit/>
          </a:bodyPr>
          <a:lstStyle/>
          <a:p>
            <a:pPr algn="ctr"/>
            <a:r>
              <a:rPr lang="en-GB" b="1" dirty="0">
                <a:solidFill>
                  <a:srgbClr val="FFFF00"/>
                </a:solidFill>
              </a:rPr>
              <a:t>90.7 km circumference</a:t>
            </a:r>
          </a:p>
        </p:txBody>
      </p:sp>
      <p:sp>
        <p:nvSpPr>
          <p:cNvPr id="5" name="Slide Number Placeholder 4">
            <a:extLst>
              <a:ext uri="{FF2B5EF4-FFF2-40B4-BE49-F238E27FC236}">
                <a16:creationId xmlns:a16="http://schemas.microsoft.com/office/drawing/2014/main" id="{67AB205B-3B8D-9F65-491C-3C67C439DD9D}"/>
              </a:ext>
            </a:extLst>
          </p:cNvPr>
          <p:cNvSpPr>
            <a:spLocks noGrp="1"/>
          </p:cNvSpPr>
          <p:nvPr>
            <p:ph type="sldNum" sz="quarter" idx="12"/>
          </p:nvPr>
        </p:nvSpPr>
        <p:spPr/>
        <p:txBody>
          <a:bodyPr/>
          <a:lstStyle/>
          <a:p>
            <a:fld id="{36B5EA5A-BC32-A742-B11B-8E7414D5B535}" type="slidenum">
              <a:rPr lang="en-US" smtClean="0"/>
              <a:pPr/>
              <a:t>18</a:t>
            </a:fld>
            <a:endParaRPr lang="en-US" dirty="0"/>
          </a:p>
        </p:txBody>
      </p:sp>
    </p:spTree>
    <p:extLst>
      <p:ext uri="{BB962C8B-B14F-4D97-AF65-F5344CB8AC3E}">
        <p14:creationId xmlns:p14="http://schemas.microsoft.com/office/powerpoint/2010/main" val="176236728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59E4BEC-C996-DEC7-D949-B89AABC0D5C9}"/>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8BBB9769-D3F6-2950-B766-D671EFAFE2B1}"/>
              </a:ext>
            </a:extLst>
          </p:cNvPr>
          <p:cNvSpPr>
            <a:spLocks noGrp="1"/>
          </p:cNvSpPr>
          <p:nvPr>
            <p:ph type="title"/>
          </p:nvPr>
        </p:nvSpPr>
        <p:spPr/>
        <p:txBody>
          <a:bodyPr/>
          <a:lstStyle/>
          <a:p>
            <a:r>
              <a:rPr lang="en-US" dirty="0"/>
              <a:t>FCC-</a:t>
            </a:r>
            <a:r>
              <a:rPr lang="en-US" dirty="0" err="1"/>
              <a:t>hh</a:t>
            </a:r>
            <a:r>
              <a:rPr lang="en-US" dirty="0"/>
              <a:t> standalone</a:t>
            </a:r>
            <a:endParaRPr lang="en-GB" dirty="0"/>
          </a:p>
        </p:txBody>
      </p:sp>
      <p:pic>
        <p:nvPicPr>
          <p:cNvPr id="53256" name="Picture 2">
            <a:extLst>
              <a:ext uri="{FF2B5EF4-FFF2-40B4-BE49-F238E27FC236}">
                <a16:creationId xmlns:a16="http://schemas.microsoft.com/office/drawing/2014/main" id="{E4D5DF37-7B6E-5D31-515A-8B45F3FA6E4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59242" y="1655099"/>
            <a:ext cx="4529137" cy="368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Box 7">
            <a:extLst>
              <a:ext uri="{FF2B5EF4-FFF2-40B4-BE49-F238E27FC236}">
                <a16:creationId xmlns:a16="http://schemas.microsoft.com/office/drawing/2014/main" id="{F0BAD6AB-C981-0856-A516-7F59FAD8FA14}"/>
              </a:ext>
            </a:extLst>
          </p:cNvPr>
          <p:cNvSpPr txBox="1"/>
          <p:nvPr/>
        </p:nvSpPr>
        <p:spPr>
          <a:xfrm>
            <a:off x="4498417" y="1067463"/>
            <a:ext cx="1889387" cy="646331"/>
          </a:xfrm>
          <a:prstGeom prst="rect">
            <a:avLst/>
          </a:prstGeom>
          <a:solidFill>
            <a:srgbClr val="FF9900"/>
          </a:solidFill>
          <a:ln>
            <a:noFill/>
          </a:ln>
        </p:spPr>
        <p:style>
          <a:lnRef idx="3">
            <a:schemeClr val="lt1"/>
          </a:lnRef>
          <a:fillRef idx="1">
            <a:schemeClr val="accent1"/>
          </a:fillRef>
          <a:effectRef idx="1">
            <a:schemeClr val="accent1"/>
          </a:effectRef>
          <a:fontRef idx="minor">
            <a:schemeClr val="lt1"/>
          </a:fontRef>
        </p:style>
        <p:txBody>
          <a:bodyPr wrap="square" rtlCol="0">
            <a:spAutoFit/>
          </a:bodyPr>
          <a:lstStyle/>
          <a:p>
            <a:pPr algn="ctr"/>
            <a:r>
              <a:rPr lang="en-GB" b="1" dirty="0">
                <a:solidFill>
                  <a:srgbClr val="FFFF00"/>
                </a:solidFill>
              </a:rPr>
              <a:t>FCC-</a:t>
            </a:r>
            <a:r>
              <a:rPr lang="en-GB" b="1" dirty="0" err="1">
                <a:solidFill>
                  <a:srgbClr val="FFFF00"/>
                </a:solidFill>
              </a:rPr>
              <a:t>hh</a:t>
            </a:r>
            <a:endParaRPr lang="en-GB" b="1" dirty="0">
              <a:solidFill>
                <a:srgbClr val="FFFF00"/>
              </a:solidFill>
            </a:endParaRPr>
          </a:p>
          <a:p>
            <a:pPr algn="ctr"/>
            <a:r>
              <a:rPr lang="en-GB" b="1" dirty="0">
                <a:solidFill>
                  <a:srgbClr val="FFFF00"/>
                </a:solidFill>
              </a:rPr>
              <a:t> </a:t>
            </a:r>
            <a:r>
              <a:rPr lang="en-GB" sz="1400" b="1" dirty="0">
                <a:solidFill>
                  <a:srgbClr val="FFFF00"/>
                </a:solidFill>
              </a:rPr>
              <a:t>(~85 TeV, 14 T)</a:t>
            </a:r>
            <a:endParaRPr lang="en-GB" b="1" dirty="0">
              <a:solidFill>
                <a:srgbClr val="FFFF00"/>
              </a:solidFill>
            </a:endParaRPr>
          </a:p>
        </p:txBody>
      </p:sp>
      <p:sp>
        <p:nvSpPr>
          <p:cNvPr id="13" name="Date Placeholder 12">
            <a:extLst>
              <a:ext uri="{FF2B5EF4-FFF2-40B4-BE49-F238E27FC236}">
                <a16:creationId xmlns:a16="http://schemas.microsoft.com/office/drawing/2014/main" id="{96C52E9A-9432-10CF-785F-11FC54D54EDA}"/>
              </a:ext>
            </a:extLst>
          </p:cNvPr>
          <p:cNvSpPr>
            <a:spLocks noGrp="1"/>
          </p:cNvSpPr>
          <p:nvPr>
            <p:ph type="dt" sz="half" idx="10"/>
          </p:nvPr>
        </p:nvSpPr>
        <p:spPr/>
        <p:txBody>
          <a:bodyPr/>
          <a:lstStyle/>
          <a:p>
            <a:r>
              <a:rPr lang="en-US"/>
              <a:t>03/11/2025</a:t>
            </a:r>
            <a:endParaRPr lang="en-US" dirty="0"/>
          </a:p>
        </p:txBody>
      </p:sp>
      <p:sp>
        <p:nvSpPr>
          <p:cNvPr id="14" name="Footer Placeholder 13">
            <a:extLst>
              <a:ext uri="{FF2B5EF4-FFF2-40B4-BE49-F238E27FC236}">
                <a16:creationId xmlns:a16="http://schemas.microsoft.com/office/drawing/2014/main" id="{D25E9348-393D-A8F6-6DB2-119729BBBF2B}"/>
              </a:ext>
            </a:extLst>
          </p:cNvPr>
          <p:cNvSpPr>
            <a:spLocks noGrp="1"/>
          </p:cNvSpPr>
          <p:nvPr>
            <p:ph type="ftr" sz="quarter" idx="11"/>
          </p:nvPr>
        </p:nvSpPr>
        <p:spPr/>
        <p:txBody>
          <a:bodyPr/>
          <a:lstStyle/>
          <a:p>
            <a:r>
              <a:rPr lang="en-GB"/>
              <a:t>G. Arduini - Assessment of large-scale accelerator projects at CERN - ESG WG2a key findings</a:t>
            </a:r>
            <a:endParaRPr lang="en-US" dirty="0"/>
          </a:p>
        </p:txBody>
      </p:sp>
      <p:sp>
        <p:nvSpPr>
          <p:cNvPr id="25" name="Rectangle 24">
            <a:extLst>
              <a:ext uri="{FF2B5EF4-FFF2-40B4-BE49-F238E27FC236}">
                <a16:creationId xmlns:a16="http://schemas.microsoft.com/office/drawing/2014/main" id="{D3F868D1-8BE2-BD84-60EE-5AC32F4DF4FA}"/>
              </a:ext>
            </a:extLst>
          </p:cNvPr>
          <p:cNvSpPr/>
          <p:nvPr/>
        </p:nvSpPr>
        <p:spPr>
          <a:xfrm>
            <a:off x="3125592" y="5508810"/>
            <a:ext cx="4812416" cy="592731"/>
          </a:xfrm>
          <a:prstGeom prst="rect">
            <a:avLst/>
          </a:prstGeom>
          <a:gradFill flip="none" rotWithShape="1">
            <a:gsLst>
              <a:gs pos="0">
                <a:srgbClr val="B3E7B5"/>
              </a:gs>
              <a:gs pos="24000">
                <a:srgbClr val="40C245">
                  <a:lumMod val="75000"/>
                </a:srgbClr>
              </a:gs>
              <a:gs pos="86000">
                <a:srgbClr val="40C245">
                  <a:lumMod val="75000"/>
                </a:srgbClr>
              </a:gs>
              <a:gs pos="100000">
                <a:srgbClr val="40C245">
                  <a:lumMod val="40000"/>
                  <a:lumOff val="60000"/>
                </a:srgbClr>
              </a:gs>
            </a:gsLst>
            <a:lin ang="0" scaled="1"/>
            <a:tileRect/>
          </a:gradFill>
          <a:ln w="12700" cap="flat" cmpd="sng" algn="ctr">
            <a:noFill/>
            <a:prstDash val="solid"/>
            <a:miter lim="800000"/>
          </a:ln>
          <a:effectLst/>
        </p:spPr>
        <p:txBody>
          <a:bodyPr rtlCol="0" anchor="ctr"/>
          <a:lstStyle/>
          <a:p>
            <a:pPr algn="ctr" defTabSz="685710">
              <a:defRPr/>
            </a:pPr>
            <a:r>
              <a:rPr lang="en-US" sz="1600" b="1" kern="0" dirty="0">
                <a:solidFill>
                  <a:srgbClr val="FFFFFF"/>
                </a:solidFill>
                <a:latin typeface="Arial"/>
              </a:rPr>
              <a:t>&gt;2055 (if only technical considerations)</a:t>
            </a:r>
          </a:p>
          <a:p>
            <a:pPr algn="ctr" defTabSz="685710">
              <a:defRPr/>
            </a:pPr>
            <a:r>
              <a:rPr lang="en-US" sz="1600" b="1" kern="0" dirty="0">
                <a:solidFill>
                  <a:srgbClr val="FFFFFF"/>
                </a:solidFill>
                <a:latin typeface="Arial"/>
              </a:rPr>
              <a:t>Dictated by magnet R&amp;D and industrialization</a:t>
            </a:r>
            <a:endParaRPr lang="en-GB" sz="1600" b="1" kern="0" dirty="0">
              <a:solidFill>
                <a:srgbClr val="FFFFFF"/>
              </a:solidFill>
              <a:latin typeface="Arial"/>
            </a:endParaRPr>
          </a:p>
        </p:txBody>
      </p:sp>
      <p:sp>
        <p:nvSpPr>
          <p:cNvPr id="5" name="Slide Number Placeholder 4">
            <a:extLst>
              <a:ext uri="{FF2B5EF4-FFF2-40B4-BE49-F238E27FC236}">
                <a16:creationId xmlns:a16="http://schemas.microsoft.com/office/drawing/2014/main" id="{509B2BAA-AC9C-A0D4-B729-D40F65CFE8CC}"/>
              </a:ext>
            </a:extLst>
          </p:cNvPr>
          <p:cNvSpPr>
            <a:spLocks noGrp="1"/>
          </p:cNvSpPr>
          <p:nvPr>
            <p:ph type="sldNum" sz="quarter" idx="12"/>
          </p:nvPr>
        </p:nvSpPr>
        <p:spPr/>
        <p:txBody>
          <a:bodyPr/>
          <a:lstStyle/>
          <a:p>
            <a:fld id="{36B5EA5A-BC32-A742-B11B-8E7414D5B535}" type="slidenum">
              <a:rPr lang="en-US" smtClean="0"/>
              <a:pPr/>
              <a:t>19</a:t>
            </a:fld>
            <a:endParaRPr lang="en-US" dirty="0"/>
          </a:p>
        </p:txBody>
      </p:sp>
    </p:spTree>
    <p:extLst>
      <p:ext uri="{BB962C8B-B14F-4D97-AF65-F5344CB8AC3E}">
        <p14:creationId xmlns:p14="http://schemas.microsoft.com/office/powerpoint/2010/main" val="211425449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8EFE2269-8A4D-1B28-8BB6-26041A1A4403}"/>
              </a:ext>
            </a:extLst>
          </p:cNvPr>
          <p:cNvSpPr>
            <a:spLocks noGrp="1"/>
          </p:cNvSpPr>
          <p:nvPr>
            <p:ph idx="1"/>
          </p:nvPr>
        </p:nvSpPr>
        <p:spPr/>
        <p:txBody>
          <a:bodyPr/>
          <a:lstStyle/>
          <a:p>
            <a:r>
              <a:rPr lang="en-GB" sz="2000" dirty="0">
                <a:solidFill>
                  <a:schemeClr val="tx1"/>
                </a:solidFill>
              </a:rPr>
              <a:t>Comparison of the technical readiness and an assessment of the time and cost estimates of the various accelerator projects proposed as the next flagship accelerator at CERN.</a:t>
            </a:r>
            <a:r>
              <a:rPr lang="en-GB" sz="2000" b="0" dirty="0">
                <a:solidFill>
                  <a:schemeClr val="tx1"/>
                </a:solidFill>
              </a:rPr>
              <a:t> </a:t>
            </a:r>
          </a:p>
          <a:p>
            <a:r>
              <a:rPr lang="en-GB" sz="2000" b="0" dirty="0">
                <a:solidFill>
                  <a:schemeClr val="tx1"/>
                </a:solidFill>
              </a:rPr>
              <a:t>The technical assessment should address: </a:t>
            </a:r>
          </a:p>
          <a:p>
            <a:pPr marL="342900" lvl="0" indent="-342900">
              <a:buFont typeface="Arial" panose="020B0604020202020204" pitchFamily="34" charset="0"/>
              <a:buChar char="•"/>
            </a:pPr>
            <a:r>
              <a:rPr lang="en-GB" sz="2000" b="0" dirty="0">
                <a:solidFill>
                  <a:schemeClr val="tx1"/>
                </a:solidFill>
              </a:rPr>
              <a:t>The presented technical readiness and timescales of each machine (R&amp;D, construction steps and schedule, uncertainties) </a:t>
            </a:r>
          </a:p>
          <a:p>
            <a:pPr marL="342900" lvl="0" indent="-342900">
              <a:buFont typeface="Arial" panose="020B0604020202020204" pitchFamily="34" charset="0"/>
              <a:buChar char="•"/>
            </a:pPr>
            <a:r>
              <a:rPr lang="en-GB" sz="2000" b="0" dirty="0">
                <a:solidFill>
                  <a:schemeClr val="tx1"/>
                </a:solidFill>
              </a:rPr>
              <a:t>Assessment of the uncertainties in the presented cost estimates (FCC-ee costing assumptions as a reference). </a:t>
            </a:r>
          </a:p>
          <a:p>
            <a:pPr marL="342900" lvl="0" indent="-342900">
              <a:buFont typeface="Arial" panose="020B0604020202020204" pitchFamily="34" charset="0"/>
              <a:buChar char="•"/>
            </a:pPr>
            <a:r>
              <a:rPr lang="en-GB" sz="2000" b="0" dirty="0">
                <a:solidFill>
                  <a:schemeClr val="tx1"/>
                </a:solidFill>
              </a:rPr>
              <a:t>Uncertainties on machine performance (luminosity and any other relevant parameter), required developments and risks associated if not achieved</a:t>
            </a:r>
          </a:p>
          <a:p>
            <a:r>
              <a:rPr lang="en-GB" sz="2000" b="0" dirty="0">
                <a:solidFill>
                  <a:schemeClr val="tx1"/>
                </a:solidFill>
              </a:rPr>
              <a:t>The accelerators to be assessed are those that have submitted to the ESPP explicit machine proposals (in alphabetical order): </a:t>
            </a:r>
            <a:r>
              <a:rPr lang="en-GB" sz="2000" dirty="0">
                <a:solidFill>
                  <a:schemeClr val="tx1"/>
                </a:solidFill>
              </a:rPr>
              <a:t>CLIC, FCC-ee/FCC-</a:t>
            </a:r>
            <a:r>
              <a:rPr lang="en-GB" sz="2000" dirty="0" err="1">
                <a:solidFill>
                  <a:schemeClr val="tx1"/>
                </a:solidFill>
              </a:rPr>
              <a:t>hh</a:t>
            </a:r>
            <a:r>
              <a:rPr lang="en-GB" sz="2000" dirty="0">
                <a:solidFill>
                  <a:schemeClr val="tx1"/>
                </a:solidFill>
              </a:rPr>
              <a:t>, LCF, LEP3, </a:t>
            </a:r>
            <a:r>
              <a:rPr lang="en-GB" sz="2000" dirty="0" err="1">
                <a:solidFill>
                  <a:schemeClr val="tx1"/>
                </a:solidFill>
              </a:rPr>
              <a:t>LHeC</a:t>
            </a:r>
            <a:r>
              <a:rPr lang="en-GB" sz="2000" dirty="0">
                <a:solidFill>
                  <a:schemeClr val="tx1"/>
                </a:solidFill>
              </a:rPr>
              <a:t>, and Muon Collider. </a:t>
            </a:r>
          </a:p>
          <a:p>
            <a:pPr lvl="0"/>
            <a:endParaRPr lang="en-GB" sz="2000" b="0" dirty="0">
              <a:solidFill>
                <a:schemeClr val="tx1"/>
              </a:solidFill>
            </a:endParaRPr>
          </a:p>
          <a:p>
            <a:endParaRPr lang="en-GB" dirty="0">
              <a:solidFill>
                <a:schemeClr val="tx1"/>
              </a:solidFill>
            </a:endParaRPr>
          </a:p>
          <a:p>
            <a:endParaRPr lang="en-GB" dirty="0"/>
          </a:p>
        </p:txBody>
      </p:sp>
      <p:sp>
        <p:nvSpPr>
          <p:cNvPr id="3" name="Title 2">
            <a:extLst>
              <a:ext uri="{FF2B5EF4-FFF2-40B4-BE49-F238E27FC236}">
                <a16:creationId xmlns:a16="http://schemas.microsoft.com/office/drawing/2014/main" id="{025236BC-D563-7A01-D2A6-4AF9BF921871}"/>
              </a:ext>
            </a:extLst>
          </p:cNvPr>
          <p:cNvSpPr>
            <a:spLocks noGrp="1"/>
          </p:cNvSpPr>
          <p:nvPr>
            <p:ph type="title"/>
          </p:nvPr>
        </p:nvSpPr>
        <p:spPr/>
        <p:txBody>
          <a:bodyPr/>
          <a:lstStyle/>
          <a:p>
            <a:r>
              <a:rPr lang="en-US" dirty="0"/>
              <a:t>Mandate</a:t>
            </a:r>
            <a:endParaRPr lang="en-GB" dirty="0"/>
          </a:p>
        </p:txBody>
      </p:sp>
      <p:sp>
        <p:nvSpPr>
          <p:cNvPr id="4" name="Date Placeholder 3">
            <a:extLst>
              <a:ext uri="{FF2B5EF4-FFF2-40B4-BE49-F238E27FC236}">
                <a16:creationId xmlns:a16="http://schemas.microsoft.com/office/drawing/2014/main" id="{8E17C7A3-4C49-05CB-5CFF-06EA82B2EBA2}"/>
              </a:ext>
            </a:extLst>
          </p:cNvPr>
          <p:cNvSpPr>
            <a:spLocks noGrp="1"/>
          </p:cNvSpPr>
          <p:nvPr>
            <p:ph type="dt" sz="half" idx="10"/>
          </p:nvPr>
        </p:nvSpPr>
        <p:spPr/>
        <p:txBody>
          <a:bodyPr/>
          <a:lstStyle/>
          <a:p>
            <a:r>
              <a:rPr lang="en-US"/>
              <a:t>03/11/2025</a:t>
            </a:r>
            <a:endParaRPr lang="en-US" dirty="0"/>
          </a:p>
        </p:txBody>
      </p:sp>
      <p:sp>
        <p:nvSpPr>
          <p:cNvPr id="5" name="Footer Placeholder 4">
            <a:extLst>
              <a:ext uri="{FF2B5EF4-FFF2-40B4-BE49-F238E27FC236}">
                <a16:creationId xmlns:a16="http://schemas.microsoft.com/office/drawing/2014/main" id="{BBCC6FE7-B8F1-0DBE-998F-62C2BD15BC96}"/>
              </a:ext>
            </a:extLst>
          </p:cNvPr>
          <p:cNvSpPr>
            <a:spLocks noGrp="1"/>
          </p:cNvSpPr>
          <p:nvPr>
            <p:ph type="ftr" sz="quarter" idx="11"/>
          </p:nvPr>
        </p:nvSpPr>
        <p:spPr/>
        <p:txBody>
          <a:bodyPr/>
          <a:lstStyle/>
          <a:p>
            <a:r>
              <a:rPr lang="en-GB"/>
              <a:t>G. Arduini - Assessment of large-scale accelerator projects at CERN - ESG WG2a key findings</a:t>
            </a:r>
            <a:endParaRPr lang="en-US" dirty="0"/>
          </a:p>
        </p:txBody>
      </p:sp>
      <p:sp>
        <p:nvSpPr>
          <p:cNvPr id="6" name="Slide Number Placeholder 5">
            <a:extLst>
              <a:ext uri="{FF2B5EF4-FFF2-40B4-BE49-F238E27FC236}">
                <a16:creationId xmlns:a16="http://schemas.microsoft.com/office/drawing/2014/main" id="{1D7E244D-CE17-587D-1443-D2658A6561BC}"/>
              </a:ext>
            </a:extLst>
          </p:cNvPr>
          <p:cNvSpPr>
            <a:spLocks noGrp="1"/>
          </p:cNvSpPr>
          <p:nvPr>
            <p:ph type="sldNum" sz="quarter" idx="12"/>
          </p:nvPr>
        </p:nvSpPr>
        <p:spPr/>
        <p:txBody>
          <a:bodyPr/>
          <a:lstStyle/>
          <a:p>
            <a:fld id="{36B5EA5A-BC32-A742-B11B-8E7414D5B535}" type="slidenum">
              <a:rPr lang="en-US" smtClean="0"/>
              <a:pPr/>
              <a:t>2</a:t>
            </a:fld>
            <a:endParaRPr lang="en-US" dirty="0"/>
          </a:p>
        </p:txBody>
      </p:sp>
    </p:spTree>
    <p:extLst>
      <p:ext uri="{BB962C8B-B14F-4D97-AF65-F5344CB8AC3E}">
        <p14:creationId xmlns:p14="http://schemas.microsoft.com/office/powerpoint/2010/main" val="196949349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0985B5E-D5BD-5662-EFDD-0503854A2112}"/>
            </a:ext>
          </a:extLst>
        </p:cNvPr>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27" name="Table 26">
                <a:extLst>
                  <a:ext uri="{FF2B5EF4-FFF2-40B4-BE49-F238E27FC236}">
                    <a16:creationId xmlns:a16="http://schemas.microsoft.com/office/drawing/2014/main" id="{33F65836-30E7-A64A-1887-D0C309AFFD33}"/>
                  </a:ext>
                </a:extLst>
              </p:cNvPr>
              <p:cNvGraphicFramePr>
                <a:graphicFrameLocks noGrp="1"/>
              </p:cNvGraphicFramePr>
              <p:nvPr>
                <p:extLst>
                  <p:ext uri="{D42A27DB-BD31-4B8C-83A1-F6EECF244321}">
                    <p14:modId xmlns:p14="http://schemas.microsoft.com/office/powerpoint/2010/main" val="3380422669"/>
                  </p:ext>
                </p:extLst>
              </p:nvPr>
            </p:nvGraphicFramePr>
            <p:xfrm>
              <a:off x="176142" y="1202338"/>
              <a:ext cx="8168201" cy="3323949"/>
            </p:xfrm>
            <a:graphic>
              <a:graphicData uri="http://schemas.openxmlformats.org/drawingml/2006/table">
                <a:tbl>
                  <a:tblPr firstRow="1" bandRow="1"/>
                  <a:tblGrid>
                    <a:gridCol w="3337104">
                      <a:extLst>
                        <a:ext uri="{9D8B030D-6E8A-4147-A177-3AD203B41FA5}">
                          <a16:colId xmlns:a16="http://schemas.microsoft.com/office/drawing/2014/main" val="20000"/>
                        </a:ext>
                      </a:extLst>
                    </a:gridCol>
                    <a:gridCol w="917155">
                      <a:extLst>
                        <a:ext uri="{9D8B030D-6E8A-4147-A177-3AD203B41FA5}">
                          <a16:colId xmlns:a16="http://schemas.microsoft.com/office/drawing/2014/main" val="20001"/>
                        </a:ext>
                      </a:extLst>
                    </a:gridCol>
                    <a:gridCol w="986800">
                      <a:extLst>
                        <a:ext uri="{9D8B030D-6E8A-4147-A177-3AD203B41FA5}">
                          <a16:colId xmlns:a16="http://schemas.microsoft.com/office/drawing/2014/main" val="20004"/>
                        </a:ext>
                      </a:extLst>
                    </a:gridCol>
                    <a:gridCol w="1035544">
                      <a:extLst>
                        <a:ext uri="{9D8B030D-6E8A-4147-A177-3AD203B41FA5}">
                          <a16:colId xmlns:a16="http://schemas.microsoft.com/office/drawing/2014/main" val="20005"/>
                        </a:ext>
                      </a:extLst>
                    </a:gridCol>
                    <a:gridCol w="902051">
                      <a:extLst>
                        <a:ext uri="{9D8B030D-6E8A-4147-A177-3AD203B41FA5}">
                          <a16:colId xmlns:a16="http://schemas.microsoft.com/office/drawing/2014/main" val="818795718"/>
                        </a:ext>
                      </a:extLst>
                    </a:gridCol>
                    <a:gridCol w="989547">
                      <a:extLst>
                        <a:ext uri="{9D8B030D-6E8A-4147-A177-3AD203B41FA5}">
                          <a16:colId xmlns:a16="http://schemas.microsoft.com/office/drawing/2014/main" val="2232381764"/>
                        </a:ext>
                      </a:extLst>
                    </a:gridCol>
                  </a:tblGrid>
                  <a:tr h="353857">
                    <a:tc>
                      <a:txBody>
                        <a:bodyPr/>
                        <a:lstStyle>
                          <a:lvl1pPr marL="0" algn="l" defTabSz="914400" rtl="0" eaLnBrk="1" latinLnBrk="0" hangingPunct="1">
                            <a:defRPr kumimoji="0" sz="1800" b="1" kern="1200">
                              <a:solidFill>
                                <a:schemeClr val="lt1"/>
                              </a:solidFill>
                              <a:latin typeface="Arial"/>
                            </a:defRPr>
                          </a:lvl1pPr>
                          <a:lvl2pPr marL="457200" algn="l" defTabSz="914400" rtl="0" eaLnBrk="1" latinLnBrk="0" hangingPunct="1">
                            <a:defRPr kumimoji="0" sz="1800" b="1" kern="1200">
                              <a:solidFill>
                                <a:schemeClr val="lt1"/>
                              </a:solidFill>
                              <a:latin typeface="Arial"/>
                            </a:defRPr>
                          </a:lvl2pPr>
                          <a:lvl3pPr marL="914400" algn="l" defTabSz="914400" rtl="0" eaLnBrk="1" latinLnBrk="0" hangingPunct="1">
                            <a:defRPr kumimoji="0" sz="1800" b="1" kern="1200">
                              <a:solidFill>
                                <a:schemeClr val="lt1"/>
                              </a:solidFill>
                              <a:latin typeface="Arial"/>
                            </a:defRPr>
                          </a:lvl3pPr>
                          <a:lvl4pPr marL="1371600" algn="l" defTabSz="914400" rtl="0" eaLnBrk="1" latinLnBrk="0" hangingPunct="1">
                            <a:defRPr kumimoji="0" sz="1800" b="1" kern="1200">
                              <a:solidFill>
                                <a:schemeClr val="lt1"/>
                              </a:solidFill>
                              <a:latin typeface="Arial"/>
                            </a:defRPr>
                          </a:lvl4pPr>
                          <a:lvl5pPr marL="1828800" algn="l" defTabSz="914400" rtl="0" eaLnBrk="1" latinLnBrk="0" hangingPunct="1">
                            <a:defRPr kumimoji="0" sz="1800" b="1" kern="1200">
                              <a:solidFill>
                                <a:schemeClr val="lt1"/>
                              </a:solidFill>
                              <a:latin typeface="Arial"/>
                            </a:defRPr>
                          </a:lvl5pPr>
                          <a:lvl6pPr marL="2286000" algn="l" defTabSz="914400" rtl="0" eaLnBrk="1" latinLnBrk="0" hangingPunct="1">
                            <a:defRPr kumimoji="0" sz="1800" b="1" kern="1200">
                              <a:solidFill>
                                <a:schemeClr val="lt1"/>
                              </a:solidFill>
                              <a:latin typeface="Arial"/>
                            </a:defRPr>
                          </a:lvl6pPr>
                          <a:lvl7pPr marL="2743200" algn="l" defTabSz="914400" rtl="0" eaLnBrk="1" latinLnBrk="0" hangingPunct="1">
                            <a:defRPr kumimoji="0" sz="1800" b="1" kern="1200">
                              <a:solidFill>
                                <a:schemeClr val="lt1"/>
                              </a:solidFill>
                              <a:latin typeface="Arial"/>
                            </a:defRPr>
                          </a:lvl7pPr>
                          <a:lvl8pPr marL="3200400" algn="l" defTabSz="914400" rtl="0" eaLnBrk="1" latinLnBrk="0" hangingPunct="1">
                            <a:defRPr kumimoji="0" sz="1800" b="1" kern="1200">
                              <a:solidFill>
                                <a:schemeClr val="lt1"/>
                              </a:solidFill>
                              <a:latin typeface="Arial"/>
                            </a:defRPr>
                          </a:lvl8pPr>
                          <a:lvl9pPr marL="3657600" algn="l" defTabSz="914400" rtl="0" eaLnBrk="1" latinLnBrk="0" hangingPunct="1">
                            <a:defRPr kumimoji="0" sz="1800" b="1" kern="1200">
                              <a:solidFill>
                                <a:schemeClr val="lt1"/>
                              </a:solidFill>
                              <a:latin typeface="Arial"/>
                            </a:defRPr>
                          </a:lvl9pPr>
                        </a:lstStyle>
                        <a:p>
                          <a:r>
                            <a:rPr lang="en-GB" sz="1400" b="1" dirty="0">
                              <a:solidFill>
                                <a:schemeClr val="bg1"/>
                              </a:solidFill>
                            </a:rPr>
                            <a:t>parameter</a:t>
                          </a:r>
                        </a:p>
                      </a:txBody>
                      <a:tcPr marL="51435" marR="51435" marT="25718" marB="25718" anchor="ctr">
                        <a:lnL w="12700" cmpd="sng">
                          <a:solidFill>
                            <a:srgbClr val="A26B2D"/>
                          </a:solidFill>
                        </a:lnL>
                        <a:lnR>
                          <a:noFill/>
                        </a:lnR>
                        <a:lnT w="12700" cmpd="sng">
                          <a:solidFill>
                            <a:srgbClr val="A26B2D"/>
                          </a:solidFill>
                        </a:lnT>
                        <a:lnB w="12700" cmpd="sng">
                          <a:solidFill>
                            <a:srgbClr val="A26B2D"/>
                          </a:solidFill>
                        </a:lnB>
                        <a:lnTlToBr w="12700" cmpd="sng">
                          <a:noFill/>
                          <a:prstDash val="solid"/>
                        </a:lnTlToBr>
                        <a:lnBlToTr w="12700" cmpd="sng">
                          <a:noFill/>
                          <a:prstDash val="solid"/>
                        </a:lnBlToTr>
                        <a:solidFill>
                          <a:srgbClr val="A26B2D"/>
                        </a:solidFill>
                      </a:tcPr>
                    </a:tc>
                    <a:tc>
                      <a:txBody>
                        <a:bodyPr/>
                        <a:lstStyle>
                          <a:lvl1pPr marL="0" algn="l" defTabSz="914400" rtl="0" eaLnBrk="1" latinLnBrk="0" hangingPunct="1">
                            <a:defRPr kumimoji="0" sz="1800" b="1" kern="1200">
                              <a:solidFill>
                                <a:schemeClr val="lt1"/>
                              </a:solidFill>
                              <a:latin typeface="Arial"/>
                            </a:defRPr>
                          </a:lvl1pPr>
                          <a:lvl2pPr marL="457200" algn="l" defTabSz="914400" rtl="0" eaLnBrk="1" latinLnBrk="0" hangingPunct="1">
                            <a:defRPr kumimoji="0" sz="1800" b="1" kern="1200">
                              <a:solidFill>
                                <a:schemeClr val="lt1"/>
                              </a:solidFill>
                              <a:latin typeface="Arial"/>
                            </a:defRPr>
                          </a:lvl2pPr>
                          <a:lvl3pPr marL="914400" algn="l" defTabSz="914400" rtl="0" eaLnBrk="1" latinLnBrk="0" hangingPunct="1">
                            <a:defRPr kumimoji="0" sz="1800" b="1" kern="1200">
                              <a:solidFill>
                                <a:schemeClr val="lt1"/>
                              </a:solidFill>
                              <a:latin typeface="Arial"/>
                            </a:defRPr>
                          </a:lvl3pPr>
                          <a:lvl4pPr marL="1371600" algn="l" defTabSz="914400" rtl="0" eaLnBrk="1" latinLnBrk="0" hangingPunct="1">
                            <a:defRPr kumimoji="0" sz="1800" b="1" kern="1200">
                              <a:solidFill>
                                <a:schemeClr val="lt1"/>
                              </a:solidFill>
                              <a:latin typeface="Arial"/>
                            </a:defRPr>
                          </a:lvl4pPr>
                          <a:lvl5pPr marL="1828800" algn="l" defTabSz="914400" rtl="0" eaLnBrk="1" latinLnBrk="0" hangingPunct="1">
                            <a:defRPr kumimoji="0" sz="1800" b="1" kern="1200">
                              <a:solidFill>
                                <a:schemeClr val="lt1"/>
                              </a:solidFill>
                              <a:latin typeface="Arial"/>
                            </a:defRPr>
                          </a:lvl5pPr>
                          <a:lvl6pPr marL="2286000" algn="l" defTabSz="914400" rtl="0" eaLnBrk="1" latinLnBrk="0" hangingPunct="1">
                            <a:defRPr kumimoji="0" sz="1800" b="1" kern="1200">
                              <a:solidFill>
                                <a:schemeClr val="lt1"/>
                              </a:solidFill>
                              <a:latin typeface="Arial"/>
                            </a:defRPr>
                          </a:lvl6pPr>
                          <a:lvl7pPr marL="2743200" algn="l" defTabSz="914400" rtl="0" eaLnBrk="1" latinLnBrk="0" hangingPunct="1">
                            <a:defRPr kumimoji="0" sz="1800" b="1" kern="1200">
                              <a:solidFill>
                                <a:schemeClr val="lt1"/>
                              </a:solidFill>
                              <a:latin typeface="Arial"/>
                            </a:defRPr>
                          </a:lvl7pPr>
                          <a:lvl8pPr marL="3200400" algn="l" defTabSz="914400" rtl="0" eaLnBrk="1" latinLnBrk="0" hangingPunct="1">
                            <a:defRPr kumimoji="0" sz="1800" b="1" kern="1200">
                              <a:solidFill>
                                <a:schemeClr val="lt1"/>
                              </a:solidFill>
                              <a:latin typeface="Arial"/>
                            </a:defRPr>
                          </a:lvl8pPr>
                          <a:lvl9pPr marL="3657600" algn="l" defTabSz="914400" rtl="0" eaLnBrk="1" latinLnBrk="0" hangingPunct="1">
                            <a:defRPr kumimoji="0" sz="1800" b="1" kern="1200">
                              <a:solidFill>
                                <a:schemeClr val="lt1"/>
                              </a:solidFill>
                              <a:latin typeface="Arial"/>
                            </a:defRPr>
                          </a:lvl9pPr>
                        </a:lstStyle>
                        <a:p>
                          <a:pPr algn="ctr"/>
                          <a:r>
                            <a:rPr lang="en-GB" sz="1400" b="1" dirty="0">
                              <a:solidFill>
                                <a:schemeClr val="bg1"/>
                              </a:solidFill>
                            </a:rPr>
                            <a:t>Z</a:t>
                          </a:r>
                        </a:p>
                      </a:txBody>
                      <a:tcPr marL="51435" marR="51435" marT="25718" marB="25718" anchor="ctr">
                        <a:lnL>
                          <a:noFill/>
                        </a:lnL>
                        <a:lnR>
                          <a:noFill/>
                        </a:lnR>
                        <a:lnT w="12700" cmpd="sng">
                          <a:solidFill>
                            <a:srgbClr val="A26B2D"/>
                          </a:solidFill>
                        </a:lnT>
                        <a:lnB w="12700" cmpd="sng">
                          <a:solidFill>
                            <a:srgbClr val="A26B2D"/>
                          </a:solidFill>
                        </a:lnB>
                        <a:lnTlToBr w="12700" cmpd="sng">
                          <a:noFill/>
                          <a:prstDash val="solid"/>
                        </a:lnTlToBr>
                        <a:lnBlToTr w="12700" cmpd="sng">
                          <a:noFill/>
                          <a:prstDash val="solid"/>
                        </a:lnBlToTr>
                        <a:solidFill>
                          <a:srgbClr val="A26B2D"/>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lang="en-GB" sz="1400" b="1" dirty="0">
                              <a:solidFill>
                                <a:schemeClr val="bg1"/>
                              </a:solidFill>
                            </a:rPr>
                            <a:t>WW</a:t>
                          </a:r>
                        </a:p>
                      </a:txBody>
                      <a:tcPr marL="51435" marR="51435" marT="25718" marB="25718" anchor="ctr">
                        <a:lnL>
                          <a:noFill/>
                        </a:lnL>
                        <a:lnR w="12700" cap="flat" cmpd="sng" algn="ctr">
                          <a:noFill/>
                          <a:prstDash val="solid"/>
                          <a:round/>
                          <a:headEnd type="none" w="med" len="med"/>
                          <a:tailEnd type="none" w="med" len="med"/>
                        </a:lnR>
                        <a:lnT w="12700" cmpd="sng">
                          <a:solidFill>
                            <a:srgbClr val="A26B2D"/>
                          </a:solidFill>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lang="de-AT" sz="1400" b="1" dirty="0">
                              <a:solidFill>
                                <a:schemeClr val="bg1"/>
                              </a:solidFill>
                            </a:rPr>
                            <a:t>H</a:t>
                          </a:r>
                          <a:r>
                            <a:rPr lang="de-AT" sz="1400" b="1" baseline="0" dirty="0">
                              <a:solidFill>
                                <a:schemeClr val="bg1"/>
                              </a:solidFill>
                            </a:rPr>
                            <a:t> (ZH)</a:t>
                          </a:r>
                          <a:endParaRPr lang="de-AT" sz="1400" b="1" dirty="0">
                            <a:solidFill>
                              <a:schemeClr val="bg1"/>
                            </a:solidFill>
                          </a:endParaRPr>
                        </a:p>
                      </a:txBody>
                      <a:tcPr marL="51435" marR="51435" marT="25718" marB="25718"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solidFill>
                      </a:tcPr>
                    </a:tc>
                    <a:tc gridSpan="2">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14:m>
                            <m:oMathPara xmlns:m="http://schemas.openxmlformats.org/officeDocument/2006/math">
                              <m:oMathParaPr>
                                <m:jc m:val="centerGroup"/>
                              </m:oMathParaPr>
                              <m:oMath xmlns:m="http://schemas.openxmlformats.org/officeDocument/2006/math">
                                <m:r>
                                  <m:rPr>
                                    <m:nor/>
                                  </m:rPr>
                                  <a:rPr lang="en-US" sz="1400" b="1" i="0" dirty="0" smtClean="0">
                                    <a:solidFill>
                                      <a:schemeClr val="bg1"/>
                                    </a:solidFill>
                                    <a:latin typeface="Cambria Math" panose="02040503050406030204" pitchFamily="18" charset="0"/>
                                  </a:rPr>
                                  <m:t>t</m:t>
                                </m:r>
                                <m:acc>
                                  <m:accPr>
                                    <m:chr m:val="̅"/>
                                    <m:ctrlPr>
                                      <a:rPr lang="en-US" sz="1400" b="1" i="1" dirty="0" smtClean="0">
                                        <a:solidFill>
                                          <a:schemeClr val="bg1"/>
                                        </a:solidFill>
                                        <a:latin typeface="Cambria Math" panose="02040503050406030204" pitchFamily="18" charset="0"/>
                                      </a:rPr>
                                    </m:ctrlPr>
                                  </m:accPr>
                                  <m:e>
                                    <m:r>
                                      <m:rPr>
                                        <m:nor/>
                                      </m:rPr>
                                      <a:rPr lang="en-US" sz="1400" b="1" i="0" dirty="0" smtClean="0">
                                        <a:solidFill>
                                          <a:schemeClr val="bg1"/>
                                        </a:solidFill>
                                        <a:latin typeface="Cambria Math" panose="02040503050406030204" pitchFamily="18" charset="0"/>
                                      </a:rPr>
                                      <m:t>t</m:t>
                                    </m:r>
                                  </m:e>
                                </m:acc>
                              </m:oMath>
                            </m:oMathPara>
                          </a14:m>
                          <a:endParaRPr lang="de-AT" sz="1400" b="1" dirty="0">
                            <a:solidFill>
                              <a:schemeClr val="bg1"/>
                            </a:solidFill>
                          </a:endParaRPr>
                        </a:p>
                      </a:txBody>
                      <a:tcPr marL="51435" marR="51435" marT="25718" marB="25718" anchor="ctr">
                        <a:lnL w="12700" cap="flat" cmpd="sng" algn="ctr">
                          <a:no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solidFill>
                      </a:tcPr>
                    </a:tc>
                    <a:tc hMerge="1">
                      <a:txBody>
                        <a:bodyPr/>
                        <a:lstStyle/>
                        <a:p>
                          <a:pPr algn="ctr"/>
                          <a:endParaRPr lang="de-AT" sz="1400" b="1" dirty="0">
                            <a:solidFill>
                              <a:schemeClr val="bg1"/>
                            </a:solidFill>
                          </a:endParaRPr>
                        </a:p>
                      </a:txBody>
                      <a:tcPr marL="51435" marR="51435" marT="25718" marB="25718" anchor="ctr">
                        <a:lnL w="12700" cap="flat" cmpd="sng" algn="ctr">
                          <a:no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solidFill>
                      </a:tcPr>
                    </a:tc>
                    <a:extLst>
                      <a:ext uri="{0D108BD9-81ED-4DB2-BD59-A6C34878D82A}">
                        <a16:rowId xmlns:a16="http://schemas.microsoft.com/office/drawing/2014/main" val="10000"/>
                      </a:ext>
                    </a:extLst>
                  </a:tr>
                  <a:tr h="257175">
                    <a:tc>
                      <a:txBody>
                        <a:bodyPr/>
                        <a:lstStyle>
                          <a:lvl1pPr marL="0" algn="l" defTabSz="914400" rtl="0" eaLnBrk="1" latinLnBrk="0" hangingPunct="1">
                            <a:defRPr kumimoji="0" sz="1800" kern="1200">
                              <a:solidFill>
                                <a:schemeClr val="dk1"/>
                              </a:solidFill>
                              <a:latin typeface="Arial"/>
                            </a:defRPr>
                          </a:lvl1pPr>
                          <a:lvl2pPr marL="457200" algn="l" defTabSz="914400" rtl="0" eaLnBrk="1" latinLnBrk="0" hangingPunct="1">
                            <a:defRPr kumimoji="0" sz="1800" kern="1200">
                              <a:solidFill>
                                <a:schemeClr val="dk1"/>
                              </a:solidFill>
                              <a:latin typeface="Arial"/>
                            </a:defRPr>
                          </a:lvl2pPr>
                          <a:lvl3pPr marL="914400" algn="l" defTabSz="914400" rtl="0" eaLnBrk="1" latinLnBrk="0" hangingPunct="1">
                            <a:defRPr kumimoji="0" sz="1800" kern="1200">
                              <a:solidFill>
                                <a:schemeClr val="dk1"/>
                              </a:solidFill>
                              <a:latin typeface="Arial"/>
                            </a:defRPr>
                          </a:lvl3pPr>
                          <a:lvl4pPr marL="1371600" algn="l" defTabSz="914400" rtl="0" eaLnBrk="1" latinLnBrk="0" hangingPunct="1">
                            <a:defRPr kumimoji="0" sz="1800" kern="1200">
                              <a:solidFill>
                                <a:schemeClr val="dk1"/>
                              </a:solidFill>
                              <a:latin typeface="Arial"/>
                            </a:defRPr>
                          </a:lvl4pPr>
                          <a:lvl5pPr marL="1828800" algn="l" defTabSz="914400" rtl="0" eaLnBrk="1" latinLnBrk="0" hangingPunct="1">
                            <a:defRPr kumimoji="0" sz="1800" kern="1200">
                              <a:solidFill>
                                <a:schemeClr val="dk1"/>
                              </a:solidFill>
                              <a:latin typeface="Arial"/>
                            </a:defRPr>
                          </a:lvl5pPr>
                          <a:lvl6pPr marL="2286000" algn="l" defTabSz="914400" rtl="0" eaLnBrk="1" latinLnBrk="0" hangingPunct="1">
                            <a:defRPr kumimoji="0" sz="1800" kern="1200">
                              <a:solidFill>
                                <a:schemeClr val="dk1"/>
                              </a:solidFill>
                              <a:latin typeface="Arial"/>
                            </a:defRPr>
                          </a:lvl6pPr>
                          <a:lvl7pPr marL="2743200" algn="l" defTabSz="914400" rtl="0" eaLnBrk="1" latinLnBrk="0" hangingPunct="1">
                            <a:defRPr kumimoji="0" sz="1800" kern="1200">
                              <a:solidFill>
                                <a:schemeClr val="dk1"/>
                              </a:solidFill>
                              <a:latin typeface="Arial"/>
                            </a:defRPr>
                          </a:lvl7pPr>
                          <a:lvl8pPr marL="3200400" algn="l" defTabSz="914400" rtl="0" eaLnBrk="1" latinLnBrk="0" hangingPunct="1">
                            <a:defRPr kumimoji="0" sz="1800" kern="1200">
                              <a:solidFill>
                                <a:schemeClr val="dk1"/>
                              </a:solidFill>
                              <a:latin typeface="Arial"/>
                            </a:defRPr>
                          </a:lvl8pPr>
                          <a:lvl9pPr marL="3657600" algn="l" defTabSz="914400" rtl="0" eaLnBrk="1" latinLnBrk="0" hangingPunct="1">
                            <a:defRPr kumimoji="0" sz="1800" kern="1200">
                              <a:solidFill>
                                <a:schemeClr val="dk1"/>
                              </a:solidFill>
                              <a:latin typeface="Arial"/>
                            </a:defRPr>
                          </a:lvl9pPr>
                        </a:lstStyle>
                        <a:p>
                          <a:r>
                            <a:rPr kumimoji="0" lang="en-GB" sz="1200" b="1" kern="1200" dirty="0">
                              <a:solidFill>
                                <a:schemeClr val="tx1">
                                  <a:lumMod val="90000"/>
                                  <a:lumOff val="10000"/>
                                </a:schemeClr>
                              </a:solidFill>
                              <a:latin typeface="Arial"/>
                              <a:ea typeface="+mn-ea"/>
                              <a:cs typeface="+mn-cs"/>
                            </a:rPr>
                            <a:t>Collision energy √s  [GeV]</a:t>
                          </a:r>
                        </a:p>
                      </a:txBody>
                      <a:tcPr marL="51435" marR="51435" marT="25718" marB="25718" anchor="ctr">
                        <a:lnL w="12700" cmpd="sng">
                          <a:solidFill>
                            <a:srgbClr val="A26B2D"/>
                          </a:solidFill>
                        </a:lnL>
                        <a:lnR w="12700" cap="flat" cmpd="sng" algn="ctr">
                          <a:solidFill>
                            <a:sysClr val="windowText" lastClr="000000"/>
                          </a:solidFill>
                          <a:prstDash val="solid"/>
                          <a:round/>
                          <a:headEnd type="none" w="med" len="med"/>
                          <a:tailEnd type="none" w="med" len="med"/>
                        </a:lnR>
                        <a:lnT w="12700" cmpd="sng">
                          <a:solidFill>
                            <a:srgbClr val="A26B2D"/>
                          </a:solidFill>
                        </a:lnT>
                        <a:lnB w="12700" cmpd="sng">
                          <a:solidFill>
                            <a:srgbClr val="A26B2D"/>
                          </a:solidFill>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kumimoji="0" sz="1800" kern="1200">
                              <a:solidFill>
                                <a:schemeClr val="dk1"/>
                              </a:solidFill>
                              <a:latin typeface="Arial"/>
                            </a:defRPr>
                          </a:lvl1pPr>
                          <a:lvl2pPr marL="457200" algn="l" defTabSz="914400" rtl="0" eaLnBrk="1" latinLnBrk="0" hangingPunct="1">
                            <a:defRPr kumimoji="0" sz="1800" kern="1200">
                              <a:solidFill>
                                <a:schemeClr val="dk1"/>
                              </a:solidFill>
                              <a:latin typeface="Arial"/>
                            </a:defRPr>
                          </a:lvl2pPr>
                          <a:lvl3pPr marL="914400" algn="l" defTabSz="914400" rtl="0" eaLnBrk="1" latinLnBrk="0" hangingPunct="1">
                            <a:defRPr kumimoji="0" sz="1800" kern="1200">
                              <a:solidFill>
                                <a:schemeClr val="dk1"/>
                              </a:solidFill>
                              <a:latin typeface="Arial"/>
                            </a:defRPr>
                          </a:lvl3pPr>
                          <a:lvl4pPr marL="1371600" algn="l" defTabSz="914400" rtl="0" eaLnBrk="1" latinLnBrk="0" hangingPunct="1">
                            <a:defRPr kumimoji="0" sz="1800" kern="1200">
                              <a:solidFill>
                                <a:schemeClr val="dk1"/>
                              </a:solidFill>
                              <a:latin typeface="Arial"/>
                            </a:defRPr>
                          </a:lvl4pPr>
                          <a:lvl5pPr marL="1828800" algn="l" defTabSz="914400" rtl="0" eaLnBrk="1" latinLnBrk="0" hangingPunct="1">
                            <a:defRPr kumimoji="0" sz="1800" kern="1200">
                              <a:solidFill>
                                <a:schemeClr val="dk1"/>
                              </a:solidFill>
                              <a:latin typeface="Arial"/>
                            </a:defRPr>
                          </a:lvl5pPr>
                          <a:lvl6pPr marL="2286000" algn="l" defTabSz="914400" rtl="0" eaLnBrk="1" latinLnBrk="0" hangingPunct="1">
                            <a:defRPr kumimoji="0" sz="1800" kern="1200">
                              <a:solidFill>
                                <a:schemeClr val="dk1"/>
                              </a:solidFill>
                              <a:latin typeface="Arial"/>
                            </a:defRPr>
                          </a:lvl6pPr>
                          <a:lvl7pPr marL="2743200" algn="l" defTabSz="914400" rtl="0" eaLnBrk="1" latinLnBrk="0" hangingPunct="1">
                            <a:defRPr kumimoji="0" sz="1800" kern="1200">
                              <a:solidFill>
                                <a:schemeClr val="dk1"/>
                              </a:solidFill>
                              <a:latin typeface="Arial"/>
                            </a:defRPr>
                          </a:lvl7pPr>
                          <a:lvl8pPr marL="3200400" algn="l" defTabSz="914400" rtl="0" eaLnBrk="1" latinLnBrk="0" hangingPunct="1">
                            <a:defRPr kumimoji="0" sz="1800" kern="1200">
                              <a:solidFill>
                                <a:schemeClr val="dk1"/>
                              </a:solidFill>
                              <a:latin typeface="Arial"/>
                            </a:defRPr>
                          </a:lvl8pPr>
                          <a:lvl9pPr marL="3657600" algn="l" defTabSz="914400" rtl="0" eaLnBrk="1" latinLnBrk="0" hangingPunct="1">
                            <a:defRPr kumimoji="0" sz="1800" kern="1200">
                              <a:solidFill>
                                <a:schemeClr val="dk1"/>
                              </a:solidFill>
                              <a:latin typeface="Arial"/>
                            </a:defRPr>
                          </a:lvl9pPr>
                        </a:lstStyle>
                        <a:p>
                          <a:pPr marL="0" algn="ctr" rtl="0" eaLnBrk="1" latinLnBrk="0" hangingPunct="1"/>
                          <a:r>
                            <a:rPr kumimoji="0" lang="en-US" sz="1200" b="1" kern="1200" dirty="0">
                              <a:solidFill>
                                <a:schemeClr val="tx1">
                                  <a:lumMod val="90000"/>
                                  <a:lumOff val="10000"/>
                                </a:schemeClr>
                              </a:solidFill>
                              <a:latin typeface="Arial"/>
                              <a:ea typeface="+mn-ea"/>
                              <a:cs typeface="+mn-cs"/>
                            </a:rPr>
                            <a:t>88, 91, 94</a:t>
                          </a:r>
                          <a:endParaRPr kumimoji="0" lang="en-GB" sz="1200" b="1" kern="1200" dirty="0">
                            <a:solidFill>
                              <a:schemeClr val="tx1">
                                <a:lumMod val="90000"/>
                                <a:lumOff val="10000"/>
                              </a:schemeClr>
                            </a:solidFill>
                            <a:latin typeface="Arial"/>
                            <a:ea typeface="+mn-ea"/>
                            <a:cs typeface="+mn-cs"/>
                          </a:endParaRPr>
                        </a:p>
                      </a:txBody>
                      <a:tcPr marL="51435" marR="51435" marT="25718" marB="25718"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mpd="sng">
                          <a:solidFill>
                            <a:srgbClr val="A26B2D"/>
                          </a:solidFill>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n-US" sz="1200" b="1" kern="1200" dirty="0">
                              <a:solidFill>
                                <a:schemeClr val="tx1">
                                  <a:lumMod val="90000"/>
                                  <a:lumOff val="10000"/>
                                </a:schemeClr>
                              </a:solidFill>
                              <a:latin typeface="Arial"/>
                              <a:ea typeface="+mn-ea"/>
                              <a:cs typeface="+mn-cs"/>
                            </a:rPr>
                            <a:t>157, 163</a:t>
                          </a:r>
                          <a:endParaRPr kumimoji="0" lang="en-GB" sz="1200" b="1" kern="1200" dirty="0">
                            <a:solidFill>
                              <a:schemeClr val="tx1">
                                <a:lumMod val="90000"/>
                                <a:lumOff val="10000"/>
                              </a:schemeClr>
                            </a:solidFill>
                            <a:latin typeface="Arial"/>
                            <a:ea typeface="+mn-ea"/>
                            <a:cs typeface="+mn-cs"/>
                          </a:endParaRPr>
                        </a:p>
                      </a:txBody>
                      <a:tcPr marL="51435" marR="51435" marT="25718" marB="25718"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de-AT" sz="1200" b="1" kern="1200" dirty="0">
                              <a:solidFill>
                                <a:schemeClr val="tx1">
                                  <a:lumMod val="90000"/>
                                  <a:lumOff val="10000"/>
                                </a:schemeClr>
                              </a:solidFill>
                              <a:latin typeface="Arial"/>
                              <a:ea typeface="+mn-ea"/>
                              <a:cs typeface="+mn-cs"/>
                            </a:rPr>
                            <a:t>240</a:t>
                          </a:r>
                        </a:p>
                      </a:txBody>
                      <a:tcPr marL="51435" marR="51435" marT="25718" marB="25718"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de-AT" sz="1200" b="1" kern="1200" dirty="0">
                              <a:solidFill>
                                <a:schemeClr val="tx1">
                                  <a:lumMod val="90000"/>
                                  <a:lumOff val="10000"/>
                                </a:schemeClr>
                              </a:solidFill>
                              <a:latin typeface="Arial"/>
                              <a:ea typeface="+mn-ea"/>
                              <a:cs typeface="+mn-cs"/>
                            </a:rPr>
                            <a:t>340-350</a:t>
                          </a:r>
                        </a:p>
                      </a:txBody>
                      <a:tcPr marL="51435" marR="51435" marT="25718" marB="25718"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de-AT" sz="1200" b="1" kern="1200" dirty="0">
                              <a:solidFill>
                                <a:schemeClr val="tx1">
                                  <a:lumMod val="90000"/>
                                  <a:lumOff val="10000"/>
                                </a:schemeClr>
                              </a:solidFill>
                              <a:latin typeface="Arial"/>
                              <a:ea typeface="+mn-ea"/>
                              <a:cs typeface="+mn-cs"/>
                            </a:rPr>
                            <a:t>365</a:t>
                          </a:r>
                        </a:p>
                      </a:txBody>
                      <a:tcPr marL="51435" marR="51435" marT="25718" marB="25718" anchor="ctr">
                        <a:lnL w="12700" cap="flat" cmpd="sng" algn="ctr">
                          <a:solidFill>
                            <a:sysClr val="windowText" lastClr="000000"/>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10001"/>
                      </a:ext>
                    </a:extLst>
                  </a:tr>
                  <a:tr h="257175">
                    <a:tc>
                      <a:txBody>
                        <a:bodyPr/>
                        <a:lstStyle/>
                        <a:p>
                          <a:r>
                            <a:rPr kumimoji="0" lang="en-GB" sz="1200" b="1" kern="1200" dirty="0">
                              <a:solidFill>
                                <a:schemeClr val="tx1">
                                  <a:lumMod val="90000"/>
                                  <a:lumOff val="10000"/>
                                </a:schemeClr>
                              </a:solidFill>
                              <a:latin typeface="Arial"/>
                              <a:ea typeface="+mn-ea"/>
                              <a:cs typeface="+mn-cs"/>
                            </a:rPr>
                            <a:t>synchrotron radiation/beam [MW]</a:t>
                          </a:r>
                        </a:p>
                      </a:txBody>
                      <a:tcPr marL="51435" marR="51435" marT="25718" marB="25718" anchor="ctr">
                        <a:lnL w="12700" cmpd="sng">
                          <a:solidFill>
                            <a:srgbClr val="A26B2D"/>
                          </a:solidFill>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en-GB" sz="1200" b="1" kern="1200" dirty="0">
                              <a:solidFill>
                                <a:schemeClr val="tx1">
                                  <a:lumMod val="90000"/>
                                  <a:lumOff val="10000"/>
                                </a:schemeClr>
                              </a:solidFill>
                              <a:latin typeface="Arial"/>
                              <a:ea typeface="+mn-ea"/>
                              <a:cs typeface="+mn-cs"/>
                            </a:rPr>
                            <a:t>50</a:t>
                          </a:r>
                        </a:p>
                      </a:txBody>
                      <a:tcPr marL="51435" marR="51435" marT="25718" marB="25718"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GB" sz="1200" b="1" kern="1200" dirty="0">
                              <a:solidFill>
                                <a:schemeClr val="tx1">
                                  <a:lumMod val="90000"/>
                                  <a:lumOff val="10000"/>
                                </a:schemeClr>
                              </a:solidFill>
                              <a:latin typeface="+mn-lt"/>
                              <a:ea typeface="+mn-ea"/>
                              <a:cs typeface="+mn-cs"/>
                            </a:rPr>
                            <a:t>50</a:t>
                          </a:r>
                        </a:p>
                      </a:txBody>
                      <a:tcPr marL="51435" marR="51435" marT="25718" marB="25718"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GB" sz="1200" b="1" kern="1200" dirty="0">
                              <a:solidFill>
                                <a:schemeClr val="tx1">
                                  <a:lumMod val="90000"/>
                                  <a:lumOff val="10000"/>
                                </a:schemeClr>
                              </a:solidFill>
                              <a:latin typeface="+mn-lt"/>
                              <a:ea typeface="+mn-ea"/>
                              <a:cs typeface="+mn-cs"/>
                            </a:rPr>
                            <a:t>50</a:t>
                          </a:r>
                        </a:p>
                      </a:txBody>
                      <a:tcPr marL="51435" marR="51435" marT="25718" marB="25718"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GB" sz="1200" b="1" kern="1200" dirty="0">
                              <a:solidFill>
                                <a:schemeClr val="tx1">
                                  <a:lumMod val="90000"/>
                                  <a:lumOff val="10000"/>
                                </a:schemeClr>
                              </a:solidFill>
                              <a:latin typeface="+mn-lt"/>
                              <a:ea typeface="+mn-ea"/>
                              <a:cs typeface="+mn-cs"/>
                            </a:rPr>
                            <a:t>50</a:t>
                          </a:r>
                        </a:p>
                      </a:txBody>
                      <a:tcPr marL="51435" marR="51435" marT="25718" marB="25718"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GB" sz="1200" b="1" kern="1200" dirty="0">
                              <a:solidFill>
                                <a:schemeClr val="tx1">
                                  <a:lumMod val="90000"/>
                                  <a:lumOff val="10000"/>
                                </a:schemeClr>
                              </a:solidFill>
                              <a:latin typeface="+mn-lt"/>
                              <a:ea typeface="+mn-ea"/>
                              <a:cs typeface="+mn-cs"/>
                            </a:rPr>
                            <a:t>50</a:t>
                          </a:r>
                        </a:p>
                      </a:txBody>
                      <a:tcPr marL="51435" marR="51435" marT="25718" marB="25718" anchor="ctr">
                        <a:lnL w="12700" cap="flat" cmpd="sng" algn="ctr">
                          <a:solidFill>
                            <a:sysClr val="windowText" lastClr="000000"/>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4203968920"/>
                      </a:ext>
                    </a:extLst>
                  </a:tr>
                  <a:tr h="257175">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r>
                            <a:rPr kumimoji="0" lang="en-GB" sz="1200" b="1" kern="1200" dirty="0">
                              <a:solidFill>
                                <a:schemeClr val="tx1">
                                  <a:lumMod val="90000"/>
                                  <a:lumOff val="10000"/>
                                </a:schemeClr>
                              </a:solidFill>
                              <a:latin typeface="Arial"/>
                              <a:ea typeface="+mn-ea"/>
                              <a:cs typeface="+mn-cs"/>
                            </a:rPr>
                            <a:t>beam current [mA]</a:t>
                          </a:r>
                        </a:p>
                      </a:txBody>
                      <a:tcPr marL="51435" marR="51435" marT="25718" marB="25718" anchor="ctr">
                        <a:lnL w="12700" cmpd="sng">
                          <a:solidFill>
                            <a:srgbClr val="A26B2D"/>
                          </a:solidFill>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200" b="1" kern="1200" dirty="0">
                              <a:solidFill>
                                <a:schemeClr val="tx1">
                                  <a:lumMod val="90000"/>
                                  <a:lumOff val="10000"/>
                                </a:schemeClr>
                              </a:solidFill>
                              <a:latin typeface="Arial"/>
                              <a:ea typeface="+mn-ea"/>
                              <a:cs typeface="+mn-cs"/>
                            </a:rPr>
                            <a:t>1294</a:t>
                          </a:r>
                          <a:endParaRPr kumimoji="0" lang="en-GB" sz="1200" b="1" kern="1200" dirty="0">
                            <a:solidFill>
                              <a:schemeClr val="tx1">
                                <a:lumMod val="90000"/>
                                <a:lumOff val="10000"/>
                              </a:schemeClr>
                            </a:solidFill>
                            <a:latin typeface="Arial"/>
                            <a:ea typeface="+mn-ea"/>
                            <a:cs typeface="+mn-cs"/>
                          </a:endParaRPr>
                        </a:p>
                      </a:txBody>
                      <a:tcPr marL="51435" marR="51435" marT="25718" marB="25718"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GB" sz="1200" b="1" kern="1200" dirty="0">
                              <a:solidFill>
                                <a:schemeClr val="tx1">
                                  <a:lumMod val="90000"/>
                                  <a:lumOff val="10000"/>
                                </a:schemeClr>
                              </a:solidFill>
                              <a:latin typeface="Arial"/>
                              <a:ea typeface="+mn-ea"/>
                              <a:cs typeface="+mn-cs"/>
                            </a:rPr>
                            <a:t>135</a:t>
                          </a:r>
                        </a:p>
                      </a:txBody>
                      <a:tcPr marL="51435" marR="51435" marT="25718" marB="25718"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de-AT" sz="1200" b="1" kern="1200" dirty="0">
                              <a:solidFill>
                                <a:schemeClr val="tx1">
                                  <a:lumMod val="90000"/>
                                  <a:lumOff val="10000"/>
                                </a:schemeClr>
                              </a:solidFill>
                              <a:latin typeface="Arial"/>
                              <a:ea typeface="+mn-ea"/>
                              <a:cs typeface="+mn-cs"/>
                            </a:rPr>
                            <a:t>26.8</a:t>
                          </a:r>
                        </a:p>
                      </a:txBody>
                      <a:tcPr marL="51435" marR="51435" marT="25718" marB="25718"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de-AT" sz="1200" b="1" kern="1200" dirty="0">
                              <a:solidFill>
                                <a:schemeClr val="tx1">
                                  <a:lumMod val="90000"/>
                                  <a:lumOff val="10000"/>
                                </a:schemeClr>
                              </a:solidFill>
                              <a:latin typeface="Arial"/>
                              <a:ea typeface="+mn-ea"/>
                              <a:cs typeface="+mn-cs"/>
                            </a:rPr>
                            <a:t>6.0</a:t>
                          </a:r>
                        </a:p>
                      </a:txBody>
                      <a:tcPr marL="51435" marR="51435" marT="25718" marB="25718"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de-AT" sz="1200" b="1" kern="1200" dirty="0">
                              <a:solidFill>
                                <a:schemeClr val="tx1">
                                  <a:lumMod val="90000"/>
                                  <a:lumOff val="10000"/>
                                </a:schemeClr>
                              </a:solidFill>
                              <a:latin typeface="Arial"/>
                              <a:ea typeface="+mn-ea"/>
                              <a:cs typeface="+mn-cs"/>
                            </a:rPr>
                            <a:t>5.1</a:t>
                          </a:r>
                        </a:p>
                      </a:txBody>
                      <a:tcPr marL="51435" marR="51435" marT="25718" marB="25718" anchor="ctr">
                        <a:lnL w="12700" cap="flat" cmpd="sng" algn="ctr">
                          <a:solidFill>
                            <a:sysClr val="windowText" lastClr="000000"/>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10005"/>
                      </a:ext>
                    </a:extLst>
                  </a:tr>
                  <a:tr h="257175">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r>
                            <a:rPr kumimoji="0" lang="en-US" sz="1200" b="1" kern="1200" dirty="0">
                              <a:solidFill>
                                <a:schemeClr val="tx1">
                                  <a:lumMod val="90000"/>
                                  <a:lumOff val="10000"/>
                                </a:schemeClr>
                              </a:solidFill>
                              <a:latin typeface="Arial"/>
                              <a:ea typeface="+mn-ea"/>
                              <a:cs typeface="+mn-cs"/>
                            </a:rPr>
                            <a:t>number bunches / beam</a:t>
                          </a:r>
                          <a:endParaRPr kumimoji="0" lang="en-GB" sz="1200" b="1" kern="1200" dirty="0">
                            <a:solidFill>
                              <a:schemeClr val="tx1">
                                <a:lumMod val="90000"/>
                                <a:lumOff val="10000"/>
                              </a:schemeClr>
                            </a:solidFill>
                            <a:latin typeface="Arial"/>
                            <a:ea typeface="+mn-ea"/>
                            <a:cs typeface="+mn-cs"/>
                          </a:endParaRPr>
                        </a:p>
                      </a:txBody>
                      <a:tcPr marL="51435" marR="51435" marT="25718" marB="25718" anchor="ctr">
                        <a:lnL w="12700" cmpd="sng">
                          <a:solidFill>
                            <a:srgbClr val="A26B2D"/>
                          </a:solidFill>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algn="ctr" rtl="0" eaLnBrk="1" latinLnBrk="0" hangingPunct="1"/>
                          <a:r>
                            <a:rPr kumimoji="0" lang="en-US" sz="1200" b="1" kern="1200" dirty="0">
                              <a:solidFill>
                                <a:schemeClr val="tx1">
                                  <a:lumMod val="90000"/>
                                  <a:lumOff val="10000"/>
                                </a:schemeClr>
                              </a:solidFill>
                              <a:latin typeface="Arial"/>
                              <a:ea typeface="+mn-ea"/>
                              <a:cs typeface="+mn-cs"/>
                            </a:rPr>
                            <a:t>11200</a:t>
                          </a:r>
                          <a:endParaRPr kumimoji="0" lang="en-GB" sz="1200" b="1" kern="1200" dirty="0">
                            <a:solidFill>
                              <a:schemeClr val="tx1">
                                <a:lumMod val="90000"/>
                                <a:lumOff val="10000"/>
                              </a:schemeClr>
                            </a:solidFill>
                            <a:latin typeface="Arial"/>
                            <a:ea typeface="+mn-ea"/>
                            <a:cs typeface="+mn-cs"/>
                          </a:endParaRPr>
                        </a:p>
                      </a:txBody>
                      <a:tcPr marL="51435" marR="51435" marT="25718" marB="25718"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algn="ctr" rtl="0" eaLnBrk="1" latinLnBrk="0" hangingPunct="1"/>
                          <a:r>
                            <a:rPr kumimoji="0" lang="en-US" sz="1200" b="1" kern="1200" dirty="0">
                              <a:solidFill>
                                <a:schemeClr val="tx1">
                                  <a:lumMod val="90000"/>
                                  <a:lumOff val="10000"/>
                                </a:schemeClr>
                              </a:solidFill>
                              <a:latin typeface="Arial"/>
                              <a:ea typeface="+mn-ea"/>
                              <a:cs typeface="+mn-cs"/>
                            </a:rPr>
                            <a:t>1852</a:t>
                          </a:r>
                          <a:endParaRPr kumimoji="0" lang="en-GB" sz="1200" b="1" kern="1200" dirty="0">
                            <a:solidFill>
                              <a:schemeClr val="tx1">
                                <a:lumMod val="90000"/>
                                <a:lumOff val="10000"/>
                              </a:schemeClr>
                            </a:solidFill>
                            <a:latin typeface="Arial"/>
                            <a:ea typeface="+mn-ea"/>
                            <a:cs typeface="+mn-cs"/>
                          </a:endParaRPr>
                        </a:p>
                      </a:txBody>
                      <a:tcPr marL="51435" marR="51435" marT="25718" marB="25718"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algn="ctr" rtl="0" eaLnBrk="1" latinLnBrk="0" hangingPunct="1"/>
                          <a:r>
                            <a:rPr kumimoji="0" lang="de-AT" sz="1200" b="1" kern="1200" dirty="0">
                              <a:solidFill>
                                <a:schemeClr val="tx1">
                                  <a:lumMod val="90000"/>
                                  <a:lumOff val="10000"/>
                                </a:schemeClr>
                              </a:solidFill>
                              <a:latin typeface="Arial"/>
                              <a:ea typeface="+mn-ea"/>
                              <a:cs typeface="+mn-cs"/>
                            </a:rPr>
                            <a:t>300</a:t>
                          </a:r>
                        </a:p>
                      </a:txBody>
                      <a:tcPr marL="51435" marR="51435" marT="25718" marB="25718"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algn="ctr" rtl="0" eaLnBrk="1" latinLnBrk="0" hangingPunct="1"/>
                          <a:r>
                            <a:rPr kumimoji="0" lang="de-AT" sz="1200" b="1" kern="1200" dirty="0">
                              <a:solidFill>
                                <a:schemeClr val="tx1">
                                  <a:lumMod val="90000"/>
                                  <a:lumOff val="10000"/>
                                </a:schemeClr>
                              </a:solidFill>
                              <a:latin typeface="Arial"/>
                              <a:ea typeface="+mn-ea"/>
                              <a:cs typeface="+mn-cs"/>
                            </a:rPr>
                            <a:t>70</a:t>
                          </a:r>
                        </a:p>
                      </a:txBody>
                      <a:tcPr marL="51435" marR="51435" marT="25718" marB="25718"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marL="0" algn="ctr" rtl="0" eaLnBrk="1" latinLnBrk="0" hangingPunct="1"/>
                          <a:r>
                            <a:rPr kumimoji="0" lang="de-AT" sz="1200" b="1" kern="1200" dirty="0">
                              <a:solidFill>
                                <a:schemeClr val="tx1">
                                  <a:lumMod val="90000"/>
                                  <a:lumOff val="10000"/>
                                </a:schemeClr>
                              </a:solidFill>
                              <a:latin typeface="Arial"/>
                              <a:ea typeface="+mn-ea"/>
                              <a:cs typeface="+mn-cs"/>
                            </a:rPr>
                            <a:t>64</a:t>
                          </a:r>
                        </a:p>
                      </a:txBody>
                      <a:tcPr marL="51435" marR="51435" marT="25718" marB="25718" anchor="ctr">
                        <a:lnL w="12700" cap="flat" cmpd="sng" algn="ctr">
                          <a:solidFill>
                            <a:sysClr val="windowText" lastClr="000000"/>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963286293"/>
                      </a:ext>
                    </a:extLst>
                  </a:tr>
                  <a:tr h="257175">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r>
                            <a:rPr kumimoji="0" lang="en-US" sz="1200" b="1" kern="1200" dirty="0">
                              <a:solidFill>
                                <a:schemeClr val="tx1">
                                  <a:lumMod val="90000"/>
                                  <a:lumOff val="10000"/>
                                </a:schemeClr>
                              </a:solidFill>
                              <a:latin typeface="Arial"/>
                              <a:ea typeface="+mn-ea"/>
                              <a:cs typeface="+mn-cs"/>
                            </a:rPr>
                            <a:t>total RF voltage 400 / 800 MHz [GV]</a:t>
                          </a:r>
                          <a:endParaRPr kumimoji="0" lang="en-GB" sz="1200" b="1" kern="1200" dirty="0">
                            <a:solidFill>
                              <a:schemeClr val="tx1">
                                <a:lumMod val="90000"/>
                                <a:lumOff val="10000"/>
                              </a:schemeClr>
                            </a:solidFill>
                            <a:latin typeface="Arial"/>
                            <a:ea typeface="+mn-ea"/>
                            <a:cs typeface="+mn-cs"/>
                          </a:endParaRPr>
                        </a:p>
                      </a:txBody>
                      <a:tcPr marL="51435" marR="51435" marT="25718" marB="25718" anchor="ctr">
                        <a:lnL w="12700" cmpd="sng">
                          <a:solidFill>
                            <a:srgbClr val="A26B2D"/>
                          </a:solidFill>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200" b="1" kern="1200" dirty="0">
                              <a:solidFill>
                                <a:schemeClr val="tx1">
                                  <a:lumMod val="90000"/>
                                  <a:lumOff val="10000"/>
                                </a:schemeClr>
                              </a:solidFill>
                              <a:latin typeface="Arial"/>
                              <a:ea typeface="+mn-ea"/>
                              <a:cs typeface="+mn-cs"/>
                            </a:rPr>
                            <a:t>0.08 / 0</a:t>
                          </a:r>
                          <a:endParaRPr kumimoji="0" lang="en-GB" sz="1200" b="1" kern="1200" dirty="0">
                            <a:solidFill>
                              <a:schemeClr val="tx1">
                                <a:lumMod val="90000"/>
                                <a:lumOff val="10000"/>
                              </a:schemeClr>
                            </a:solidFill>
                            <a:latin typeface="Arial"/>
                            <a:ea typeface="+mn-ea"/>
                            <a:cs typeface="+mn-cs"/>
                          </a:endParaRPr>
                        </a:p>
                      </a:txBody>
                      <a:tcPr marL="51435" marR="51435" marT="25718" marB="25718"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200" b="1" kern="1200" dirty="0">
                              <a:solidFill>
                                <a:schemeClr val="tx1">
                                  <a:lumMod val="90000"/>
                                  <a:lumOff val="10000"/>
                                </a:schemeClr>
                              </a:solidFill>
                              <a:latin typeface="Arial"/>
                              <a:ea typeface="+mn-ea"/>
                              <a:cs typeface="+mn-cs"/>
                            </a:rPr>
                            <a:t>1.0 / 0</a:t>
                          </a:r>
                          <a:endParaRPr kumimoji="0" lang="en-GB" sz="1200" b="1" kern="1200" dirty="0">
                            <a:solidFill>
                              <a:schemeClr val="tx1">
                                <a:lumMod val="90000"/>
                                <a:lumOff val="10000"/>
                              </a:schemeClr>
                            </a:solidFill>
                            <a:latin typeface="Arial"/>
                            <a:ea typeface="+mn-ea"/>
                            <a:cs typeface="+mn-cs"/>
                          </a:endParaRPr>
                        </a:p>
                      </a:txBody>
                      <a:tcPr marL="51435" marR="51435" marT="25718" marB="25718"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200" b="1" kern="1200" dirty="0">
                              <a:solidFill>
                                <a:schemeClr val="tx1">
                                  <a:lumMod val="90000"/>
                                  <a:lumOff val="10000"/>
                                </a:schemeClr>
                              </a:solidFill>
                              <a:latin typeface="Arial"/>
                              <a:ea typeface="+mn-ea"/>
                              <a:cs typeface="+mn-cs"/>
                            </a:rPr>
                            <a:t>2.1 / 0</a:t>
                          </a:r>
                          <a:endParaRPr kumimoji="0" lang="en-GB" sz="1200" b="1" kern="1200" dirty="0">
                            <a:solidFill>
                              <a:schemeClr val="tx1">
                                <a:lumMod val="90000"/>
                                <a:lumOff val="10000"/>
                              </a:schemeClr>
                            </a:solidFill>
                            <a:latin typeface="Arial"/>
                            <a:ea typeface="+mn-ea"/>
                            <a:cs typeface="+mn-cs"/>
                          </a:endParaRPr>
                        </a:p>
                      </a:txBody>
                      <a:tcPr marL="51435" marR="51435" marT="25718" marB="25718"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GB" sz="1200" b="1" kern="1200" dirty="0">
                              <a:solidFill>
                                <a:schemeClr val="tx1">
                                  <a:lumMod val="90000"/>
                                  <a:lumOff val="10000"/>
                                </a:schemeClr>
                              </a:solidFill>
                              <a:latin typeface="Arial"/>
                              <a:ea typeface="+mn-ea"/>
                              <a:cs typeface="+mn-cs"/>
                            </a:rPr>
                            <a:t>2.1 / 7.4</a:t>
                          </a:r>
                        </a:p>
                      </a:txBody>
                      <a:tcPr marL="51435" marR="51435" marT="25718" marB="25718"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en-GB" sz="1200" b="1" kern="1200" dirty="0">
                              <a:solidFill>
                                <a:schemeClr val="tx1">
                                  <a:lumMod val="90000"/>
                                  <a:lumOff val="10000"/>
                                </a:schemeClr>
                              </a:solidFill>
                              <a:latin typeface="Arial"/>
                              <a:ea typeface="+mn-ea"/>
                              <a:cs typeface="+mn-cs"/>
                            </a:rPr>
                            <a:t>2.1 / 9.2</a:t>
                          </a:r>
                        </a:p>
                      </a:txBody>
                      <a:tcPr marL="51435" marR="51435" marT="25718" marB="25718" anchor="ctr">
                        <a:lnL w="12700" cap="flat" cmpd="sng" algn="ctr">
                          <a:solidFill>
                            <a:sysClr val="windowText" lastClr="000000"/>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3962529601"/>
                      </a:ext>
                    </a:extLst>
                  </a:tr>
                  <a:tr h="257175">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r>
                            <a:rPr kumimoji="0" lang="en-US" sz="1200" b="1" kern="1200" dirty="0">
                              <a:solidFill>
                                <a:schemeClr val="tx1">
                                  <a:lumMod val="90000"/>
                                  <a:lumOff val="10000"/>
                                </a:schemeClr>
                              </a:solidFill>
                              <a:latin typeface="Arial"/>
                              <a:ea typeface="+mn-ea"/>
                              <a:cs typeface="+mn-cs"/>
                            </a:rPr>
                            <a:t>luminosity / IP [10</a:t>
                          </a:r>
                          <a:r>
                            <a:rPr kumimoji="0" lang="en-US" sz="1200" b="1" kern="1200" baseline="30000" dirty="0">
                              <a:solidFill>
                                <a:schemeClr val="tx1">
                                  <a:lumMod val="90000"/>
                                  <a:lumOff val="10000"/>
                                </a:schemeClr>
                              </a:solidFill>
                              <a:latin typeface="Arial"/>
                              <a:ea typeface="+mn-ea"/>
                              <a:cs typeface="+mn-cs"/>
                            </a:rPr>
                            <a:t>34</a:t>
                          </a:r>
                          <a:r>
                            <a:rPr kumimoji="0" lang="en-US" sz="1200" b="1" kern="1200" dirty="0">
                              <a:solidFill>
                                <a:schemeClr val="tx1">
                                  <a:lumMod val="90000"/>
                                  <a:lumOff val="10000"/>
                                </a:schemeClr>
                              </a:solidFill>
                              <a:latin typeface="Arial"/>
                              <a:ea typeface="+mn-ea"/>
                              <a:cs typeface="+mn-cs"/>
                            </a:rPr>
                            <a:t> cm</a:t>
                          </a:r>
                          <a:r>
                            <a:rPr kumimoji="0" lang="en-US" sz="1200" b="1" kern="1200" baseline="30000" dirty="0">
                              <a:solidFill>
                                <a:schemeClr val="tx1">
                                  <a:lumMod val="90000"/>
                                  <a:lumOff val="10000"/>
                                </a:schemeClr>
                              </a:solidFill>
                              <a:latin typeface="Arial"/>
                              <a:ea typeface="+mn-ea"/>
                              <a:cs typeface="+mn-cs"/>
                            </a:rPr>
                            <a:t>-2</a:t>
                          </a:r>
                          <a:r>
                            <a:rPr kumimoji="0" lang="en-US" sz="1200" b="1" kern="1200" dirty="0">
                              <a:solidFill>
                                <a:schemeClr val="tx1">
                                  <a:lumMod val="90000"/>
                                  <a:lumOff val="10000"/>
                                </a:schemeClr>
                              </a:solidFill>
                              <a:latin typeface="Arial"/>
                              <a:ea typeface="+mn-ea"/>
                              <a:cs typeface="+mn-cs"/>
                            </a:rPr>
                            <a:t>s</a:t>
                          </a:r>
                          <a:r>
                            <a:rPr kumimoji="0" lang="en-US" sz="1200" b="1" kern="1200" baseline="30000" dirty="0">
                              <a:solidFill>
                                <a:schemeClr val="tx1">
                                  <a:lumMod val="90000"/>
                                  <a:lumOff val="10000"/>
                                </a:schemeClr>
                              </a:solidFill>
                              <a:latin typeface="Arial"/>
                              <a:ea typeface="+mn-ea"/>
                              <a:cs typeface="+mn-cs"/>
                            </a:rPr>
                            <a:t>-1</a:t>
                          </a:r>
                          <a:r>
                            <a:rPr kumimoji="0" lang="en-US" sz="1200" b="1" kern="1200" dirty="0">
                              <a:solidFill>
                                <a:schemeClr val="tx1">
                                  <a:lumMod val="90000"/>
                                  <a:lumOff val="10000"/>
                                </a:schemeClr>
                              </a:solidFill>
                              <a:latin typeface="Arial"/>
                              <a:ea typeface="+mn-ea"/>
                              <a:cs typeface="+mn-cs"/>
                            </a:rPr>
                            <a:t>]</a:t>
                          </a:r>
                          <a:endParaRPr kumimoji="0" lang="en-GB" sz="1200" b="1" kern="1200" dirty="0">
                            <a:solidFill>
                              <a:schemeClr val="tx1">
                                <a:lumMod val="90000"/>
                                <a:lumOff val="10000"/>
                              </a:schemeClr>
                            </a:solidFill>
                            <a:latin typeface="Arial"/>
                            <a:ea typeface="+mn-ea"/>
                            <a:cs typeface="+mn-cs"/>
                          </a:endParaRPr>
                        </a:p>
                      </a:txBody>
                      <a:tcPr marL="51435" marR="51435" marT="25718" marB="25718" anchor="ctr">
                        <a:lnL w="12700" cmpd="sng">
                          <a:solidFill>
                            <a:srgbClr val="A26B2D"/>
                          </a:solidFill>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200" b="1" kern="1200" dirty="0">
                              <a:solidFill>
                                <a:schemeClr val="tx1">
                                  <a:lumMod val="90000"/>
                                  <a:lumOff val="10000"/>
                                </a:schemeClr>
                              </a:solidFill>
                              <a:latin typeface="Arial"/>
                              <a:ea typeface="+mn-ea"/>
                              <a:cs typeface="+mn-cs"/>
                            </a:rPr>
                            <a:t>144</a:t>
                          </a:r>
                          <a:endParaRPr kumimoji="0" lang="en-GB" sz="1200" b="1" kern="1200" dirty="0">
                            <a:solidFill>
                              <a:schemeClr val="tx1">
                                <a:lumMod val="90000"/>
                                <a:lumOff val="10000"/>
                              </a:schemeClr>
                            </a:solidFill>
                            <a:latin typeface="Arial"/>
                            <a:ea typeface="+mn-ea"/>
                            <a:cs typeface="+mn-cs"/>
                          </a:endParaRPr>
                        </a:p>
                      </a:txBody>
                      <a:tcPr marL="51435" marR="51435" marT="25718" marB="25718" anchor="ctr">
                        <a:lnL w="12700" cap="flat" cmpd="sng" algn="ctr">
                          <a:solidFill>
                            <a:sysClr val="windowText" lastClr="000000"/>
                          </a:solidFill>
                          <a:prstDash val="solid"/>
                          <a:round/>
                          <a:headEnd type="none" w="med" len="med"/>
                          <a:tailEnd type="none" w="med" len="med"/>
                        </a:lnL>
                        <a:lnR w="12700" cap="flat" cmpd="sng" algn="ctr">
                          <a:solidFill>
                            <a:prstClr val="black"/>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200" b="1" kern="1200" dirty="0">
                              <a:solidFill>
                                <a:schemeClr val="tx1">
                                  <a:lumMod val="90000"/>
                                  <a:lumOff val="10000"/>
                                </a:schemeClr>
                              </a:solidFill>
                              <a:latin typeface="Arial"/>
                              <a:ea typeface="+mn-ea"/>
                              <a:cs typeface="+mn-cs"/>
                            </a:rPr>
                            <a:t>20</a:t>
                          </a:r>
                          <a:endParaRPr kumimoji="0" lang="en-GB" sz="1200" b="1" kern="1200" dirty="0">
                            <a:solidFill>
                              <a:schemeClr val="tx1">
                                <a:lumMod val="90000"/>
                                <a:lumOff val="10000"/>
                              </a:schemeClr>
                            </a:solidFill>
                            <a:latin typeface="Arial"/>
                            <a:ea typeface="+mn-ea"/>
                            <a:cs typeface="+mn-cs"/>
                          </a:endParaRPr>
                        </a:p>
                      </a:txBody>
                      <a:tcPr marL="51435" marR="51435" marT="25718" marB="25718" anchor="ctr">
                        <a:lnL w="12700" cap="flat" cmpd="sng" algn="ctr">
                          <a:solidFill>
                            <a:prstClr val="black"/>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200" b="1" kern="1200" dirty="0">
                              <a:solidFill>
                                <a:schemeClr val="tx1">
                                  <a:lumMod val="90000"/>
                                  <a:lumOff val="10000"/>
                                </a:schemeClr>
                              </a:solidFill>
                              <a:latin typeface="Arial"/>
                              <a:ea typeface="+mn-ea"/>
                              <a:cs typeface="+mn-cs"/>
                            </a:rPr>
                            <a:t>7.5</a:t>
                          </a:r>
                          <a:endParaRPr kumimoji="0" lang="en-GB" sz="1200" b="1" kern="1200" dirty="0">
                            <a:solidFill>
                              <a:schemeClr val="tx1">
                                <a:lumMod val="90000"/>
                                <a:lumOff val="10000"/>
                              </a:schemeClr>
                            </a:solidFill>
                            <a:latin typeface="Arial"/>
                            <a:ea typeface="+mn-ea"/>
                            <a:cs typeface="+mn-cs"/>
                          </a:endParaRPr>
                        </a:p>
                      </a:txBody>
                      <a:tcPr marL="51435" marR="51435" marT="25718" marB="25718"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algn="ctr" defTabSz="914400" rtl="0" eaLnBrk="1" latinLnBrk="0" hangingPunct="1"/>
                          <a:r>
                            <a:rPr kumimoji="0" lang="en-US" sz="1200" b="1" kern="1200" dirty="0">
                              <a:solidFill>
                                <a:schemeClr val="tx1">
                                  <a:lumMod val="90000"/>
                                  <a:lumOff val="10000"/>
                                </a:schemeClr>
                              </a:solidFill>
                              <a:latin typeface="Arial"/>
                              <a:ea typeface="+mn-ea"/>
                              <a:cs typeface="+mn-cs"/>
                            </a:rPr>
                            <a:t>1.8</a:t>
                          </a:r>
                          <a:endParaRPr kumimoji="0" lang="en-GB" sz="1200" b="1" kern="1200" dirty="0">
                            <a:solidFill>
                              <a:schemeClr val="tx1">
                                <a:lumMod val="90000"/>
                                <a:lumOff val="10000"/>
                              </a:schemeClr>
                            </a:solidFill>
                            <a:latin typeface="Arial"/>
                            <a:ea typeface="+mn-ea"/>
                            <a:cs typeface="+mn-cs"/>
                          </a:endParaRPr>
                        </a:p>
                      </a:txBody>
                      <a:tcPr marL="51435" marR="51435" marT="25718" marB="25718"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en-GB" sz="1200" b="1" kern="1200" dirty="0">
                              <a:solidFill>
                                <a:schemeClr val="tx1">
                                  <a:lumMod val="90000"/>
                                  <a:lumOff val="10000"/>
                                </a:schemeClr>
                              </a:solidFill>
                              <a:latin typeface="Arial"/>
                              <a:ea typeface="+mn-ea"/>
                              <a:cs typeface="+mn-cs"/>
                            </a:rPr>
                            <a:t>1.4</a:t>
                          </a:r>
                        </a:p>
                      </a:txBody>
                      <a:tcPr marL="51435" marR="51435" marT="25718" marB="25718" anchor="ctr">
                        <a:lnL w="12700" cap="flat" cmpd="sng" algn="ctr">
                          <a:solidFill>
                            <a:sysClr val="windowText" lastClr="000000"/>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1594538425"/>
                      </a:ext>
                    </a:extLst>
                  </a:tr>
                  <a:tr h="257175">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sz="1200" b="1" kern="1200" dirty="0">
                              <a:solidFill>
                                <a:schemeClr val="tx1">
                                  <a:lumMod val="90000"/>
                                  <a:lumOff val="10000"/>
                                </a:schemeClr>
                              </a:solidFill>
                              <a:latin typeface="+mn-lt"/>
                              <a:ea typeface="+mn-ea"/>
                              <a:cs typeface="+mn-cs"/>
                            </a:rPr>
                            <a:t>luminosity / year [ab</a:t>
                          </a:r>
                          <a:r>
                            <a:rPr kumimoji="0" lang="en-US" sz="1200" b="1" kern="1200" baseline="30000" dirty="0">
                              <a:solidFill>
                                <a:schemeClr val="tx1">
                                  <a:lumMod val="90000"/>
                                  <a:lumOff val="10000"/>
                                </a:schemeClr>
                              </a:solidFill>
                              <a:latin typeface="+mn-lt"/>
                              <a:ea typeface="+mn-ea"/>
                              <a:cs typeface="+mn-cs"/>
                            </a:rPr>
                            <a:t>-1</a:t>
                          </a:r>
                          <a:r>
                            <a:rPr kumimoji="0" lang="en-US" sz="1200" b="1" kern="1200" dirty="0">
                              <a:solidFill>
                                <a:schemeClr val="tx1">
                                  <a:lumMod val="90000"/>
                                  <a:lumOff val="10000"/>
                                </a:schemeClr>
                              </a:solidFill>
                              <a:latin typeface="+mn-lt"/>
                              <a:ea typeface="+mn-ea"/>
                              <a:cs typeface="+mn-cs"/>
                            </a:rPr>
                            <a:t>]</a:t>
                          </a:r>
                          <a:endParaRPr kumimoji="0" lang="en-GB" sz="1200" b="1" kern="1200" dirty="0">
                            <a:solidFill>
                              <a:schemeClr val="tx1">
                                <a:lumMod val="90000"/>
                                <a:lumOff val="10000"/>
                              </a:schemeClr>
                            </a:solidFill>
                            <a:latin typeface="+mn-lt"/>
                            <a:ea typeface="+mn-ea"/>
                            <a:cs typeface="+mn-cs"/>
                          </a:endParaRPr>
                        </a:p>
                      </a:txBody>
                      <a:tcPr marL="51435" marR="51435" marT="25718" marB="25718" anchor="ctr">
                        <a:lnL w="12700" cmpd="sng">
                          <a:solidFill>
                            <a:srgbClr val="A26B2D"/>
                          </a:solidFill>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en-GB" sz="1200" b="1" kern="1200" dirty="0">
                              <a:solidFill>
                                <a:schemeClr val="tx1">
                                  <a:lumMod val="90000"/>
                                  <a:lumOff val="10000"/>
                                </a:schemeClr>
                              </a:solidFill>
                              <a:latin typeface="Arial"/>
                              <a:ea typeface="+mn-ea"/>
                              <a:cs typeface="+mn-cs"/>
                            </a:rPr>
                            <a:t>68</a:t>
                          </a:r>
                        </a:p>
                      </a:txBody>
                      <a:tcPr marL="51435" marR="51435" marT="25718" marB="25718" anchor="ctr">
                        <a:lnL w="12700" cap="flat" cmpd="sng" algn="ctr">
                          <a:solidFill>
                            <a:sysClr val="windowText" lastClr="000000"/>
                          </a:solidFill>
                          <a:prstDash val="solid"/>
                          <a:round/>
                          <a:headEnd type="none" w="med" len="med"/>
                          <a:tailEnd type="none" w="med" len="med"/>
                        </a:lnL>
                        <a:lnR w="12700" cap="flat" cmpd="sng" algn="ctr">
                          <a:solidFill>
                            <a:prstClr val="black"/>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en-GB" sz="1200" b="1" kern="1200" dirty="0">
                              <a:solidFill>
                                <a:schemeClr val="tx1">
                                  <a:lumMod val="90000"/>
                                  <a:lumOff val="10000"/>
                                </a:schemeClr>
                              </a:solidFill>
                              <a:latin typeface="Arial"/>
                              <a:ea typeface="+mn-ea"/>
                              <a:cs typeface="+mn-cs"/>
                            </a:rPr>
                            <a:t>9.6</a:t>
                          </a:r>
                        </a:p>
                      </a:txBody>
                      <a:tcPr marL="51435" marR="51435" marT="25718" marB="25718" anchor="ctr">
                        <a:lnL w="12700" cap="flat" cmpd="sng" algn="ctr">
                          <a:solidFill>
                            <a:prstClr val="black"/>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en-GB" sz="1200" b="1" kern="1200" dirty="0">
                              <a:solidFill>
                                <a:schemeClr val="tx1">
                                  <a:lumMod val="90000"/>
                                  <a:lumOff val="10000"/>
                                </a:schemeClr>
                              </a:solidFill>
                              <a:latin typeface="Arial"/>
                              <a:ea typeface="+mn-ea"/>
                              <a:cs typeface="+mn-cs"/>
                            </a:rPr>
                            <a:t>3.6</a:t>
                          </a:r>
                        </a:p>
                      </a:txBody>
                      <a:tcPr marL="51435" marR="51435" marT="25718" marB="25718"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marL="0" algn="ctr" defTabSz="914400" rtl="0" eaLnBrk="1" latinLnBrk="0" hangingPunct="1"/>
                          <a:r>
                            <a:rPr kumimoji="0" lang="en-GB" sz="1200" b="1" kern="1200" dirty="0">
                              <a:solidFill>
                                <a:schemeClr val="tx1">
                                  <a:lumMod val="90000"/>
                                  <a:lumOff val="10000"/>
                                </a:schemeClr>
                              </a:solidFill>
                              <a:latin typeface="Arial"/>
                              <a:ea typeface="+mn-ea"/>
                              <a:cs typeface="+mn-cs"/>
                            </a:rPr>
                            <a:t>0.83</a:t>
                          </a:r>
                        </a:p>
                      </a:txBody>
                      <a:tcPr marL="51435" marR="51435" marT="25718" marB="25718"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en-GB" sz="1200" b="1" kern="1200" dirty="0">
                              <a:solidFill>
                                <a:schemeClr val="tx1">
                                  <a:lumMod val="90000"/>
                                  <a:lumOff val="10000"/>
                                </a:schemeClr>
                              </a:solidFill>
                              <a:latin typeface="Arial"/>
                              <a:ea typeface="+mn-ea"/>
                              <a:cs typeface="+mn-cs"/>
                            </a:rPr>
                            <a:t>0.67</a:t>
                          </a:r>
                        </a:p>
                      </a:txBody>
                      <a:tcPr marL="51435" marR="51435" marT="25718" marB="25718" anchor="ctr">
                        <a:lnL w="12700" cap="flat" cmpd="sng" algn="ctr">
                          <a:solidFill>
                            <a:sysClr val="windowText" lastClr="000000"/>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2440437566"/>
                      </a:ext>
                    </a:extLst>
                  </a:tr>
                  <a:tr h="257175">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GB" sz="1200" b="1" kern="1200" dirty="0">
                              <a:solidFill>
                                <a:schemeClr val="tx1">
                                  <a:lumMod val="90000"/>
                                  <a:lumOff val="10000"/>
                                </a:schemeClr>
                              </a:solidFill>
                              <a:latin typeface="+mn-lt"/>
                              <a:ea typeface="+mn-ea"/>
                              <a:cs typeface="+mn-cs"/>
                            </a:rPr>
                            <a:t>run time (including </a:t>
                          </a:r>
                          <a:r>
                            <a:rPr kumimoji="0" lang="en-GB" sz="1200" b="1" kern="1200" dirty="0" err="1">
                              <a:solidFill>
                                <a:schemeClr val="tx1">
                                  <a:lumMod val="90000"/>
                                  <a:lumOff val="10000"/>
                                </a:schemeClr>
                              </a:solidFill>
                              <a:latin typeface="+mn-lt"/>
                              <a:ea typeface="+mn-ea"/>
                              <a:cs typeface="+mn-cs"/>
                            </a:rPr>
                            <a:t>lumi</a:t>
                          </a:r>
                          <a:r>
                            <a:rPr kumimoji="0" lang="en-GB" sz="1200" b="1" kern="1200" dirty="0">
                              <a:solidFill>
                                <a:schemeClr val="tx1">
                                  <a:lumMod val="90000"/>
                                  <a:lumOff val="10000"/>
                                </a:schemeClr>
                              </a:solidFill>
                              <a:latin typeface="+mn-lt"/>
                              <a:ea typeface="+mn-ea"/>
                              <a:cs typeface="+mn-cs"/>
                            </a:rPr>
                            <a:t> ramp-up) [years]</a:t>
                          </a:r>
                        </a:p>
                      </a:txBody>
                      <a:tcPr marL="51435" marR="51435" marT="25718" marB="25718" anchor="ctr">
                        <a:lnL w="12700" cmpd="sng">
                          <a:solidFill>
                            <a:srgbClr val="A26B2D"/>
                          </a:solidFill>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en-GB" sz="1200" b="1" kern="1200" dirty="0">
                              <a:solidFill>
                                <a:schemeClr val="tx1">
                                  <a:lumMod val="90000"/>
                                  <a:lumOff val="10000"/>
                                </a:schemeClr>
                              </a:solidFill>
                              <a:latin typeface="Arial"/>
                              <a:ea typeface="+mn-ea"/>
                              <a:cs typeface="+mn-cs"/>
                            </a:rPr>
                            <a:t>4</a:t>
                          </a:r>
                        </a:p>
                      </a:txBody>
                      <a:tcPr marL="51435" marR="51435" marT="25718" marB="25718" anchor="ctr">
                        <a:lnL w="12700" cap="flat" cmpd="sng" algn="ctr">
                          <a:solidFill>
                            <a:sysClr val="windowText" lastClr="000000"/>
                          </a:solidFill>
                          <a:prstDash val="solid"/>
                          <a:round/>
                          <a:headEnd type="none" w="med" len="med"/>
                          <a:tailEnd type="none" w="med" len="med"/>
                        </a:lnL>
                        <a:lnR w="12700" cap="flat" cmpd="sng" algn="ctr">
                          <a:solidFill>
                            <a:prstClr val="black"/>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en-GB" sz="1200" b="1" kern="1200" dirty="0">
                              <a:solidFill>
                                <a:schemeClr val="tx1">
                                  <a:lumMod val="90000"/>
                                  <a:lumOff val="10000"/>
                                </a:schemeClr>
                              </a:solidFill>
                              <a:latin typeface="Arial"/>
                              <a:ea typeface="+mn-ea"/>
                              <a:cs typeface="+mn-cs"/>
                            </a:rPr>
                            <a:t>2</a:t>
                          </a:r>
                        </a:p>
                      </a:txBody>
                      <a:tcPr marL="51435" marR="51435" marT="25718" marB="25718" anchor="ctr">
                        <a:lnL w="12700" cap="flat" cmpd="sng" algn="ctr">
                          <a:solidFill>
                            <a:prstClr val="black"/>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en-GB" sz="1200" b="1" kern="1200" dirty="0">
                              <a:solidFill>
                                <a:schemeClr val="tx1">
                                  <a:lumMod val="90000"/>
                                  <a:lumOff val="10000"/>
                                </a:schemeClr>
                              </a:solidFill>
                              <a:latin typeface="Arial"/>
                              <a:ea typeface="+mn-ea"/>
                              <a:cs typeface="+mn-cs"/>
                            </a:rPr>
                            <a:t>3</a:t>
                          </a:r>
                        </a:p>
                      </a:txBody>
                      <a:tcPr marL="51435" marR="51435" marT="25718" marB="25718"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marL="0" algn="ctr" defTabSz="914400" rtl="0" eaLnBrk="1" latinLnBrk="0" hangingPunct="1"/>
                          <a:r>
                            <a:rPr kumimoji="0" lang="en-GB" sz="1200" b="1" kern="1200" dirty="0">
                              <a:solidFill>
                                <a:schemeClr val="tx1">
                                  <a:lumMod val="90000"/>
                                  <a:lumOff val="10000"/>
                                </a:schemeClr>
                              </a:solidFill>
                              <a:latin typeface="Arial"/>
                              <a:ea typeface="+mn-ea"/>
                              <a:cs typeface="+mn-cs"/>
                            </a:rPr>
                            <a:t>1</a:t>
                          </a:r>
                        </a:p>
                      </a:txBody>
                      <a:tcPr marL="51435" marR="51435" marT="25718" marB="25718"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marL="0" algn="ctr" defTabSz="914400" rtl="0" eaLnBrk="1" latinLnBrk="0" hangingPunct="1"/>
                          <a:r>
                            <a:rPr kumimoji="0" lang="en-GB" sz="1200" b="1" kern="1200" dirty="0">
                              <a:solidFill>
                                <a:schemeClr val="tx1">
                                  <a:lumMod val="90000"/>
                                  <a:lumOff val="10000"/>
                                </a:schemeClr>
                              </a:solidFill>
                              <a:latin typeface="Arial"/>
                              <a:ea typeface="+mn-ea"/>
                              <a:cs typeface="+mn-cs"/>
                            </a:rPr>
                            <a:t>4</a:t>
                          </a:r>
                        </a:p>
                      </a:txBody>
                      <a:tcPr marL="51435" marR="51435" marT="25718" marB="25718" anchor="ctr">
                        <a:lnL w="12700" cap="flat" cmpd="sng" algn="ctr">
                          <a:solidFill>
                            <a:sysClr val="windowText" lastClr="000000"/>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167799703"/>
                      </a:ext>
                    </a:extLst>
                  </a:tr>
                  <a:tr h="312616">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r>
                            <a:rPr kumimoji="0" lang="en-US" sz="1200" b="1" kern="1200" dirty="0">
                              <a:solidFill>
                                <a:schemeClr val="tx1">
                                  <a:lumMod val="90000"/>
                                  <a:lumOff val="10000"/>
                                </a:schemeClr>
                              </a:solidFill>
                              <a:latin typeface="Arial"/>
                              <a:ea typeface="+mn-ea"/>
                              <a:cs typeface="+mn-cs"/>
                            </a:rPr>
                            <a:t>total integrated luminosity [ab</a:t>
                          </a:r>
                          <a:r>
                            <a:rPr kumimoji="0" lang="en-US" sz="1200" b="1" kern="1200" baseline="30000" dirty="0">
                              <a:solidFill>
                                <a:schemeClr val="tx1">
                                  <a:lumMod val="90000"/>
                                  <a:lumOff val="10000"/>
                                </a:schemeClr>
                              </a:solidFill>
                              <a:latin typeface="Arial"/>
                              <a:ea typeface="+mn-ea"/>
                              <a:cs typeface="+mn-cs"/>
                            </a:rPr>
                            <a:t>-1</a:t>
                          </a:r>
                          <a:r>
                            <a:rPr kumimoji="0" lang="en-US" sz="1200" b="1" kern="1200" dirty="0">
                              <a:solidFill>
                                <a:schemeClr val="tx1">
                                  <a:lumMod val="90000"/>
                                  <a:lumOff val="10000"/>
                                </a:schemeClr>
                              </a:solidFill>
                              <a:latin typeface="Arial"/>
                              <a:ea typeface="+mn-ea"/>
                              <a:cs typeface="+mn-cs"/>
                            </a:rPr>
                            <a:t>]</a:t>
                          </a:r>
                          <a:endParaRPr kumimoji="0" lang="en-GB" sz="1200" b="1" kern="1200" dirty="0">
                            <a:solidFill>
                              <a:schemeClr val="tx1">
                                <a:lumMod val="90000"/>
                                <a:lumOff val="10000"/>
                              </a:schemeClr>
                            </a:solidFill>
                            <a:latin typeface="Arial"/>
                            <a:ea typeface="+mn-ea"/>
                            <a:cs typeface="+mn-cs"/>
                          </a:endParaRPr>
                        </a:p>
                      </a:txBody>
                      <a:tcPr marL="51435" marR="51435" marT="25718" marB="25718" anchor="ctr">
                        <a:lnL w="12700" cmpd="sng">
                          <a:solidFill>
                            <a:srgbClr val="A26B2D"/>
                          </a:solidFill>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200" b="1" kern="1200" dirty="0">
                              <a:solidFill>
                                <a:schemeClr val="tx1">
                                  <a:lumMod val="90000"/>
                                  <a:lumOff val="10000"/>
                                </a:schemeClr>
                              </a:solidFill>
                              <a:latin typeface="Arial"/>
                              <a:ea typeface="+mn-ea"/>
                              <a:cs typeface="+mn-cs"/>
                            </a:rPr>
                            <a:t>205</a:t>
                          </a:r>
                          <a:endParaRPr kumimoji="0" lang="en-GB" sz="1200" b="1" kern="1200" dirty="0">
                            <a:solidFill>
                              <a:schemeClr val="tx1">
                                <a:lumMod val="90000"/>
                                <a:lumOff val="10000"/>
                              </a:schemeClr>
                            </a:solidFill>
                            <a:latin typeface="Arial"/>
                            <a:ea typeface="+mn-ea"/>
                            <a:cs typeface="+mn-cs"/>
                          </a:endParaRPr>
                        </a:p>
                      </a:txBody>
                      <a:tcPr marL="51435" marR="51435" marT="25718" marB="25718" anchor="ctr">
                        <a:lnL w="12700" cap="flat" cmpd="sng" algn="ctr">
                          <a:solidFill>
                            <a:sysClr val="windowText" lastClr="000000"/>
                          </a:solidFill>
                          <a:prstDash val="solid"/>
                          <a:round/>
                          <a:headEnd type="none" w="med" len="med"/>
                          <a:tailEnd type="none" w="med" len="med"/>
                        </a:lnL>
                        <a:lnR w="12700" cmpd="sng">
                          <a:solidFill>
                            <a:prstClr val="black"/>
                          </a:solidFill>
                          <a:prstDash val="soli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200" b="1" kern="1200" dirty="0">
                              <a:solidFill>
                                <a:schemeClr val="tx1">
                                  <a:lumMod val="90000"/>
                                  <a:lumOff val="10000"/>
                                </a:schemeClr>
                              </a:solidFill>
                              <a:latin typeface="Arial"/>
                              <a:ea typeface="+mn-ea"/>
                              <a:cs typeface="+mn-cs"/>
                            </a:rPr>
                            <a:t>19.2</a:t>
                          </a:r>
                          <a:endParaRPr kumimoji="0" lang="en-GB" sz="1200" b="1" kern="1200" dirty="0">
                            <a:solidFill>
                              <a:schemeClr val="tx1">
                                <a:lumMod val="90000"/>
                                <a:lumOff val="10000"/>
                              </a:schemeClr>
                            </a:solidFill>
                            <a:latin typeface="Arial"/>
                            <a:ea typeface="+mn-ea"/>
                            <a:cs typeface="+mn-cs"/>
                          </a:endParaRPr>
                        </a:p>
                      </a:txBody>
                      <a:tcPr marL="51435" marR="51435" marT="25718" marB="25718" anchor="ctr">
                        <a:lnL w="12700" cmpd="sng">
                          <a:solidFill>
                            <a:prstClr val="black"/>
                          </a:solidFill>
                          <a:prstDash val="soli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200" b="1" kern="1200">
                              <a:solidFill>
                                <a:schemeClr val="tx1">
                                  <a:lumMod val="90000"/>
                                  <a:lumOff val="10000"/>
                                </a:schemeClr>
                              </a:solidFill>
                              <a:latin typeface="Arial"/>
                              <a:ea typeface="+mn-ea"/>
                              <a:cs typeface="+mn-cs"/>
                            </a:rPr>
                            <a:t>10.8</a:t>
                          </a:r>
                          <a:endParaRPr kumimoji="0" lang="en-GB" sz="1200" b="1" kern="1200" dirty="0">
                            <a:solidFill>
                              <a:schemeClr val="tx1">
                                <a:lumMod val="90000"/>
                                <a:lumOff val="10000"/>
                              </a:schemeClr>
                            </a:solidFill>
                            <a:latin typeface="Arial"/>
                            <a:ea typeface="+mn-ea"/>
                            <a:cs typeface="+mn-cs"/>
                          </a:endParaRPr>
                        </a:p>
                      </a:txBody>
                      <a:tcPr marL="51435" marR="51435" marT="25718" marB="25718"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algn="ctr" defTabSz="914400" rtl="0" eaLnBrk="1" latinLnBrk="0" hangingPunct="1"/>
                          <a:r>
                            <a:rPr kumimoji="0" lang="en-US" sz="1200" b="1" kern="1200" dirty="0">
                              <a:solidFill>
                                <a:schemeClr val="tx1">
                                  <a:lumMod val="90000"/>
                                  <a:lumOff val="10000"/>
                                </a:schemeClr>
                              </a:solidFill>
                              <a:latin typeface="Arial"/>
                              <a:ea typeface="+mn-ea"/>
                              <a:cs typeface="+mn-cs"/>
                            </a:rPr>
                            <a:t>0.4</a:t>
                          </a:r>
                          <a:endParaRPr kumimoji="0" lang="en-GB" sz="1200" b="1" kern="1200" dirty="0">
                            <a:solidFill>
                              <a:schemeClr val="tx1">
                                <a:lumMod val="90000"/>
                                <a:lumOff val="10000"/>
                              </a:schemeClr>
                            </a:solidFill>
                            <a:latin typeface="Arial"/>
                            <a:ea typeface="+mn-ea"/>
                            <a:cs typeface="+mn-cs"/>
                          </a:endParaRPr>
                        </a:p>
                      </a:txBody>
                      <a:tcPr marL="51435" marR="51435" marT="25718" marB="25718"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marL="0" algn="ctr" defTabSz="914400" rtl="0" eaLnBrk="1" latinLnBrk="0" hangingPunct="1"/>
                          <a:r>
                            <a:rPr kumimoji="0" lang="en-GB" sz="1200" b="1" kern="1200" dirty="0">
                              <a:solidFill>
                                <a:schemeClr val="tx1">
                                  <a:lumMod val="90000"/>
                                  <a:lumOff val="10000"/>
                                </a:schemeClr>
                              </a:solidFill>
                              <a:latin typeface="Arial"/>
                              <a:ea typeface="+mn-ea"/>
                              <a:cs typeface="+mn-cs"/>
                            </a:rPr>
                            <a:t>2.7</a:t>
                          </a:r>
                        </a:p>
                      </a:txBody>
                      <a:tcPr marL="51435" marR="51435" marT="25718" marB="25718" anchor="ctr">
                        <a:lnL w="12700" cap="flat" cmpd="sng" algn="ctr">
                          <a:solidFill>
                            <a:sysClr val="windowText" lastClr="000000"/>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2513034531"/>
                      </a:ext>
                    </a:extLst>
                  </a:tr>
                  <a:tr h="263583">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r>
                            <a:rPr kumimoji="0" lang="en-US" sz="1200" b="1" kern="1200" dirty="0">
                              <a:solidFill>
                                <a:schemeClr val="tx1">
                                  <a:lumMod val="90000"/>
                                  <a:lumOff val="10000"/>
                                </a:schemeClr>
                              </a:solidFill>
                              <a:latin typeface="Arial"/>
                              <a:ea typeface="+mn-ea"/>
                              <a:cs typeface="+mn-cs"/>
                            </a:rPr>
                            <a:t>total number of events</a:t>
                          </a:r>
                          <a:endParaRPr kumimoji="0" lang="en-GB" sz="1200" b="1" kern="1200" dirty="0">
                            <a:solidFill>
                              <a:schemeClr val="tx1">
                                <a:lumMod val="90000"/>
                                <a:lumOff val="10000"/>
                              </a:schemeClr>
                            </a:solidFill>
                            <a:latin typeface="Arial"/>
                            <a:ea typeface="+mn-ea"/>
                            <a:cs typeface="+mn-cs"/>
                          </a:endParaRPr>
                        </a:p>
                      </a:txBody>
                      <a:tcPr marL="51435" marR="51435" marT="25718" marB="25718" anchor="ctr">
                        <a:lnL w="12700" cmpd="sng">
                          <a:solidFill>
                            <a:srgbClr val="A26B2D"/>
                          </a:solidFill>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200" b="1" kern="1200" dirty="0">
                              <a:solidFill>
                                <a:schemeClr val="tx1">
                                  <a:lumMod val="90000"/>
                                  <a:lumOff val="10000"/>
                                </a:schemeClr>
                              </a:solidFill>
                              <a:latin typeface="Arial"/>
                              <a:ea typeface="+mn-ea"/>
                              <a:cs typeface="+mn-cs"/>
                            </a:rPr>
                            <a:t>6 10</a:t>
                          </a:r>
                          <a:r>
                            <a:rPr kumimoji="0" lang="en-US" sz="1200" b="1" kern="1200" baseline="30000" dirty="0">
                              <a:solidFill>
                                <a:schemeClr val="tx1">
                                  <a:lumMod val="90000"/>
                                  <a:lumOff val="10000"/>
                                </a:schemeClr>
                              </a:solidFill>
                              <a:latin typeface="Arial"/>
                              <a:ea typeface="+mn-ea"/>
                              <a:cs typeface="+mn-cs"/>
                            </a:rPr>
                            <a:t>12</a:t>
                          </a:r>
                          <a:r>
                            <a:rPr kumimoji="0" lang="en-US" sz="1200" b="1" kern="1200" dirty="0">
                              <a:solidFill>
                                <a:schemeClr val="tx1">
                                  <a:lumMod val="90000"/>
                                  <a:lumOff val="10000"/>
                                </a:schemeClr>
                              </a:solidFill>
                              <a:latin typeface="Arial"/>
                              <a:ea typeface="+mn-ea"/>
                              <a:cs typeface="+mn-cs"/>
                            </a:rPr>
                            <a:t> Z</a:t>
                          </a:r>
                          <a:endParaRPr kumimoji="0" lang="en-GB" sz="1200" b="1" kern="1200" dirty="0">
                            <a:solidFill>
                              <a:schemeClr val="tx1">
                                <a:lumMod val="90000"/>
                                <a:lumOff val="10000"/>
                              </a:schemeClr>
                            </a:solidFill>
                            <a:latin typeface="Arial"/>
                            <a:ea typeface="+mn-ea"/>
                            <a:cs typeface="+mn-cs"/>
                          </a:endParaRPr>
                        </a:p>
                      </a:txBody>
                      <a:tcPr marL="51435" marR="51435" marT="25718" marB="25718" anchor="ctr">
                        <a:lnL w="12700" cap="flat" cmpd="sng" algn="ctr">
                          <a:solidFill>
                            <a:sysClr val="windowText" lastClr="000000"/>
                          </a:solidFill>
                          <a:prstDash val="solid"/>
                          <a:round/>
                          <a:headEnd type="none" w="med" len="med"/>
                          <a:tailEnd type="none" w="med" len="med"/>
                        </a:lnL>
                        <a:lnR w="12700" cmpd="sng">
                          <a:solidFill>
                            <a:prstClr val="black"/>
                          </a:solidFill>
                          <a:prstDash val="soli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200" b="1" kern="1200" dirty="0">
                              <a:solidFill>
                                <a:schemeClr val="tx1">
                                  <a:lumMod val="90000"/>
                                  <a:lumOff val="10000"/>
                                </a:schemeClr>
                              </a:solidFill>
                              <a:latin typeface="Arial"/>
                              <a:ea typeface="+mn-ea"/>
                              <a:cs typeface="+mn-cs"/>
                            </a:rPr>
                            <a:t>2.4 10</a:t>
                          </a:r>
                          <a:r>
                            <a:rPr kumimoji="0" lang="en-US" sz="1200" b="1" kern="1200" baseline="30000" dirty="0">
                              <a:solidFill>
                                <a:schemeClr val="tx1">
                                  <a:lumMod val="90000"/>
                                  <a:lumOff val="10000"/>
                                </a:schemeClr>
                              </a:solidFill>
                              <a:latin typeface="Arial"/>
                              <a:ea typeface="+mn-ea"/>
                              <a:cs typeface="+mn-cs"/>
                            </a:rPr>
                            <a:t>8</a:t>
                          </a:r>
                          <a:r>
                            <a:rPr kumimoji="0" lang="en-US" sz="1200" b="1" kern="1200" dirty="0">
                              <a:solidFill>
                                <a:schemeClr val="tx1">
                                  <a:lumMod val="90000"/>
                                  <a:lumOff val="10000"/>
                                </a:schemeClr>
                              </a:solidFill>
                              <a:latin typeface="Arial"/>
                              <a:ea typeface="+mn-ea"/>
                              <a:cs typeface="+mn-cs"/>
                            </a:rPr>
                            <a:t> WW</a:t>
                          </a:r>
                        </a:p>
                        <a:p>
                          <a:pPr algn="ctr"/>
                          <a:r>
                            <a:rPr kumimoji="0" lang="en-US" sz="1200" b="0" kern="1200" dirty="0">
                              <a:solidFill>
                                <a:schemeClr val="tx1">
                                  <a:lumMod val="90000"/>
                                  <a:lumOff val="10000"/>
                                </a:schemeClr>
                              </a:solidFill>
                              <a:latin typeface="Arial"/>
                              <a:ea typeface="+mn-ea"/>
                              <a:cs typeface="+mn-cs"/>
                            </a:rPr>
                            <a:t>(incl. WW at higher </a:t>
                          </a:r>
                          <a:r>
                            <a:rPr kumimoji="0" lang="en-GB" sz="1200" b="0" kern="1200" dirty="0">
                              <a:solidFill>
                                <a:schemeClr val="tx1">
                                  <a:lumMod val="90000"/>
                                  <a:lumOff val="10000"/>
                                </a:schemeClr>
                              </a:solidFill>
                              <a:latin typeface="Arial"/>
                              <a:ea typeface="+mn-ea"/>
                              <a:cs typeface="+mn-cs"/>
                            </a:rPr>
                            <a:t>√s</a:t>
                          </a:r>
                          <a:r>
                            <a:rPr kumimoji="0" lang="en-US" sz="1200" b="0" kern="1200" dirty="0">
                              <a:solidFill>
                                <a:schemeClr val="tx1">
                                  <a:lumMod val="90000"/>
                                  <a:lumOff val="10000"/>
                                </a:schemeClr>
                              </a:solidFill>
                              <a:latin typeface="Arial"/>
                              <a:ea typeface="+mn-ea"/>
                              <a:cs typeface="+mn-cs"/>
                            </a:rPr>
                            <a:t>)</a:t>
                          </a:r>
                          <a:endParaRPr kumimoji="0" lang="en-GB" sz="1200" b="0" kern="1200" dirty="0">
                            <a:solidFill>
                              <a:schemeClr val="tx1">
                                <a:lumMod val="90000"/>
                                <a:lumOff val="10000"/>
                              </a:schemeClr>
                            </a:solidFill>
                            <a:latin typeface="Arial"/>
                            <a:ea typeface="+mn-ea"/>
                            <a:cs typeface="+mn-cs"/>
                          </a:endParaRPr>
                        </a:p>
                      </a:txBody>
                      <a:tcPr marL="51435" marR="51435" marT="25718" marB="25718" anchor="ctr">
                        <a:lnL w="12700" cmpd="sng">
                          <a:solidFill>
                            <a:prstClr val="black"/>
                          </a:solidFill>
                          <a:prstDash val="soli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1" kern="1200" dirty="0">
                              <a:solidFill>
                                <a:schemeClr val="tx1">
                                  <a:lumMod val="90000"/>
                                  <a:lumOff val="10000"/>
                                </a:schemeClr>
                              </a:solidFill>
                              <a:latin typeface="Arial"/>
                              <a:ea typeface="+mn-ea"/>
                              <a:cs typeface="+mn-cs"/>
                            </a:rPr>
                            <a:t>2.2 10</a:t>
                          </a:r>
                          <a:r>
                            <a:rPr kumimoji="0" lang="en-US" sz="1200" b="1" kern="1200" baseline="30000" dirty="0">
                              <a:solidFill>
                                <a:schemeClr val="tx1">
                                  <a:lumMod val="90000"/>
                                  <a:lumOff val="10000"/>
                                </a:schemeClr>
                              </a:solidFill>
                              <a:latin typeface="Arial"/>
                              <a:ea typeface="+mn-ea"/>
                              <a:cs typeface="+mn-cs"/>
                            </a:rPr>
                            <a:t>6</a:t>
                          </a:r>
                          <a:r>
                            <a:rPr kumimoji="0" lang="en-US" sz="1200" b="1" kern="1200" dirty="0">
                              <a:solidFill>
                                <a:schemeClr val="tx1">
                                  <a:lumMod val="90000"/>
                                  <a:lumOff val="10000"/>
                                </a:schemeClr>
                              </a:solidFill>
                              <a:latin typeface="Arial"/>
                              <a:ea typeface="+mn-ea"/>
                              <a:cs typeface="+mn-cs"/>
                            </a:rPr>
                            <a:t> ZH</a:t>
                          </a:r>
                          <a:endParaRPr kumimoji="0" lang="en-GB" sz="1200" b="1" kern="1200" dirty="0">
                            <a:solidFill>
                              <a:schemeClr val="tx1">
                                <a:lumMod val="90000"/>
                                <a:lumOff val="10000"/>
                              </a:schemeClr>
                            </a:solidFill>
                            <a:latin typeface="Arial"/>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1" kern="1200" dirty="0">
                              <a:solidFill>
                                <a:schemeClr val="tx1">
                                  <a:lumMod val="90000"/>
                                  <a:lumOff val="10000"/>
                                </a:schemeClr>
                              </a:solidFill>
                              <a:latin typeface="Arial"/>
                              <a:ea typeface="+mn-ea"/>
                              <a:cs typeface="+mn-cs"/>
                            </a:rPr>
                            <a:t>65k WW → H</a:t>
                          </a:r>
                          <a:endParaRPr kumimoji="0" lang="en-GB" sz="1200" b="1" kern="1200" dirty="0">
                            <a:solidFill>
                              <a:schemeClr val="tx1">
                                <a:lumMod val="90000"/>
                                <a:lumOff val="10000"/>
                              </a:schemeClr>
                            </a:solidFill>
                            <a:latin typeface="Arial"/>
                            <a:ea typeface="+mn-ea"/>
                            <a:cs typeface="+mn-cs"/>
                          </a:endParaRPr>
                        </a:p>
                      </a:txBody>
                      <a:tcPr marL="51435" marR="51435" marT="25718" marB="25718"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gridSpan="2">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1" kern="1200" dirty="0">
                              <a:solidFill>
                                <a:schemeClr val="tx1">
                                  <a:lumMod val="90000"/>
                                  <a:lumOff val="10000"/>
                                </a:schemeClr>
                              </a:solidFill>
                              <a:latin typeface="Arial"/>
                              <a:ea typeface="+mn-ea"/>
                              <a:cs typeface="+mn-cs"/>
                            </a:rPr>
                            <a:t>2 10</a:t>
                          </a:r>
                          <a:r>
                            <a:rPr kumimoji="0" lang="en-US" sz="1200" b="1" kern="1200" baseline="30000" dirty="0">
                              <a:solidFill>
                                <a:schemeClr val="tx1">
                                  <a:lumMod val="90000"/>
                                  <a:lumOff val="10000"/>
                                </a:schemeClr>
                              </a:solidFill>
                              <a:latin typeface="Arial"/>
                              <a:ea typeface="+mn-ea"/>
                              <a:cs typeface="+mn-cs"/>
                            </a:rPr>
                            <a:t>6</a:t>
                          </a:r>
                          <a:r>
                            <a:rPr kumimoji="0" lang="en-US" sz="1200" b="1" kern="1200" dirty="0">
                              <a:solidFill>
                                <a:schemeClr val="tx1">
                                  <a:lumMod val="90000"/>
                                  <a:lumOff val="10000"/>
                                </a:schemeClr>
                              </a:solidFill>
                              <a:latin typeface="Arial"/>
                              <a:ea typeface="+mn-ea"/>
                              <a:cs typeface="+mn-cs"/>
                            </a:rPr>
                            <a:t> </a:t>
                          </a:r>
                          <a14:m>
                            <m:oMath xmlns:m="http://schemas.openxmlformats.org/officeDocument/2006/math">
                              <m:r>
                                <m:rPr>
                                  <m:nor/>
                                </m:rPr>
                                <a:rPr lang="en-US" sz="1200" b="1" i="0" dirty="0" smtClean="0">
                                  <a:solidFill>
                                    <a:schemeClr val="tx1">
                                      <a:lumMod val="90000"/>
                                      <a:lumOff val="10000"/>
                                    </a:schemeClr>
                                  </a:solidFill>
                                  <a:latin typeface="Cambria Math" panose="02040503050406030204" pitchFamily="18" charset="0"/>
                                </a:rPr>
                                <m:t>t</m:t>
                              </m:r>
                              <m:acc>
                                <m:accPr>
                                  <m:chr m:val="̅"/>
                                  <m:ctrlPr>
                                    <a:rPr lang="en-US" sz="1200" b="1" i="1" dirty="0" smtClean="0">
                                      <a:solidFill>
                                        <a:schemeClr val="tx1">
                                          <a:lumMod val="90000"/>
                                          <a:lumOff val="10000"/>
                                        </a:schemeClr>
                                      </a:solidFill>
                                      <a:latin typeface="Cambria Math" panose="02040503050406030204" pitchFamily="18" charset="0"/>
                                    </a:rPr>
                                  </m:ctrlPr>
                                </m:accPr>
                                <m:e>
                                  <m:r>
                                    <m:rPr>
                                      <m:nor/>
                                    </m:rPr>
                                    <a:rPr lang="en-US" sz="1200" b="1" i="0" dirty="0" smtClean="0">
                                      <a:solidFill>
                                        <a:schemeClr val="tx1">
                                          <a:lumMod val="90000"/>
                                          <a:lumOff val="10000"/>
                                        </a:schemeClr>
                                      </a:solidFill>
                                      <a:latin typeface="Cambria Math" panose="02040503050406030204" pitchFamily="18" charset="0"/>
                                    </a:rPr>
                                    <m:t>t</m:t>
                                  </m:r>
                                </m:e>
                              </m:acc>
                            </m:oMath>
                          </a14:m>
                          <a:r>
                            <a:rPr kumimoji="0" lang="en-US" sz="1200" b="1" kern="1200" dirty="0">
                              <a:solidFill>
                                <a:schemeClr val="tx1">
                                  <a:lumMod val="90000"/>
                                  <a:lumOff val="10000"/>
                                </a:schemeClr>
                              </a:solidFill>
                              <a:latin typeface="Arial"/>
                              <a:ea typeface="+mn-ea"/>
                              <a:cs typeface="+mn-cs"/>
                            </a:rPr>
                            <a:t>  +  370k ZH</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1" kern="1200" dirty="0">
                              <a:solidFill>
                                <a:schemeClr val="tx1">
                                  <a:lumMod val="90000"/>
                                  <a:lumOff val="10000"/>
                                </a:schemeClr>
                              </a:solidFill>
                              <a:latin typeface="Arial"/>
                              <a:ea typeface="+mn-ea"/>
                              <a:cs typeface="+mn-cs"/>
                            </a:rPr>
                            <a:t>+  92k WW → H</a:t>
                          </a:r>
                          <a:endParaRPr kumimoji="0" lang="en-GB" sz="1200" b="1" kern="1200" dirty="0">
                            <a:solidFill>
                              <a:schemeClr val="tx1">
                                <a:lumMod val="90000"/>
                                <a:lumOff val="10000"/>
                              </a:schemeClr>
                            </a:solidFill>
                            <a:latin typeface="Arial"/>
                            <a:ea typeface="+mn-ea"/>
                            <a:cs typeface="+mn-cs"/>
                          </a:endParaRPr>
                        </a:p>
                      </a:txBody>
                      <a:tcPr marL="51435" marR="51435" marT="25718" marB="25718" anchor="ctr">
                        <a:lnL w="12700" cap="flat" cmpd="sng" algn="ctr">
                          <a:solidFill>
                            <a:sysClr val="windowText" lastClr="000000"/>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hMerge="1">
                      <a:txBody>
                        <a:bodyPr/>
                        <a:lstStyle/>
                        <a:p>
                          <a:endParaRPr dirty="0"/>
                        </a:p>
                      </a:txBody>
                      <a:tcPr marL="51435" marR="51435" marT="25718" marB="25718" anchor="ctr">
                        <a:lnL w="12700" cap="flat" cmpd="sng" algn="ctr">
                          <a:solidFill>
                            <a:sysClr val="windowText" lastClr="000000"/>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4062015532"/>
                      </a:ext>
                    </a:extLst>
                  </a:tr>
                </a:tbl>
              </a:graphicData>
            </a:graphic>
          </p:graphicFrame>
        </mc:Choice>
        <mc:Fallback xmlns="">
          <p:graphicFrame>
            <p:nvGraphicFramePr>
              <p:cNvPr id="27" name="Table 26">
                <a:extLst>
                  <a:ext uri="{FF2B5EF4-FFF2-40B4-BE49-F238E27FC236}">
                    <a16:creationId xmlns:a16="http://schemas.microsoft.com/office/drawing/2014/main" id="{33F65836-30E7-A64A-1887-D0C309AFFD33}"/>
                  </a:ext>
                </a:extLst>
              </p:cNvPr>
              <p:cNvGraphicFramePr>
                <a:graphicFrameLocks noGrp="1"/>
              </p:cNvGraphicFramePr>
              <p:nvPr>
                <p:extLst>
                  <p:ext uri="{D42A27DB-BD31-4B8C-83A1-F6EECF244321}">
                    <p14:modId xmlns:p14="http://schemas.microsoft.com/office/powerpoint/2010/main" val="3380422669"/>
                  </p:ext>
                </p:extLst>
              </p:nvPr>
            </p:nvGraphicFramePr>
            <p:xfrm>
              <a:off x="176142" y="1202338"/>
              <a:ext cx="8168201" cy="3323949"/>
            </p:xfrm>
            <a:graphic>
              <a:graphicData uri="http://schemas.openxmlformats.org/drawingml/2006/table">
                <a:tbl>
                  <a:tblPr firstRow="1" bandRow="1"/>
                  <a:tblGrid>
                    <a:gridCol w="3337104">
                      <a:extLst>
                        <a:ext uri="{9D8B030D-6E8A-4147-A177-3AD203B41FA5}">
                          <a16:colId xmlns:a16="http://schemas.microsoft.com/office/drawing/2014/main" val="20000"/>
                        </a:ext>
                      </a:extLst>
                    </a:gridCol>
                    <a:gridCol w="917155">
                      <a:extLst>
                        <a:ext uri="{9D8B030D-6E8A-4147-A177-3AD203B41FA5}">
                          <a16:colId xmlns:a16="http://schemas.microsoft.com/office/drawing/2014/main" val="20001"/>
                        </a:ext>
                      </a:extLst>
                    </a:gridCol>
                    <a:gridCol w="986800">
                      <a:extLst>
                        <a:ext uri="{9D8B030D-6E8A-4147-A177-3AD203B41FA5}">
                          <a16:colId xmlns:a16="http://schemas.microsoft.com/office/drawing/2014/main" val="20004"/>
                        </a:ext>
                      </a:extLst>
                    </a:gridCol>
                    <a:gridCol w="1035544">
                      <a:extLst>
                        <a:ext uri="{9D8B030D-6E8A-4147-A177-3AD203B41FA5}">
                          <a16:colId xmlns:a16="http://schemas.microsoft.com/office/drawing/2014/main" val="20005"/>
                        </a:ext>
                      </a:extLst>
                    </a:gridCol>
                    <a:gridCol w="902051">
                      <a:extLst>
                        <a:ext uri="{9D8B030D-6E8A-4147-A177-3AD203B41FA5}">
                          <a16:colId xmlns:a16="http://schemas.microsoft.com/office/drawing/2014/main" val="818795718"/>
                        </a:ext>
                      </a:extLst>
                    </a:gridCol>
                    <a:gridCol w="989547">
                      <a:extLst>
                        <a:ext uri="{9D8B030D-6E8A-4147-A177-3AD203B41FA5}">
                          <a16:colId xmlns:a16="http://schemas.microsoft.com/office/drawing/2014/main" val="2232381764"/>
                        </a:ext>
                      </a:extLst>
                    </a:gridCol>
                  </a:tblGrid>
                  <a:tr h="353857">
                    <a:tc>
                      <a:txBody>
                        <a:bodyPr/>
                        <a:lstStyle>
                          <a:lvl1pPr marL="0" algn="l" defTabSz="914400" rtl="0" eaLnBrk="1" latinLnBrk="0" hangingPunct="1">
                            <a:defRPr kumimoji="0" sz="1800" b="1" kern="1200">
                              <a:solidFill>
                                <a:schemeClr val="lt1"/>
                              </a:solidFill>
                              <a:latin typeface="Arial"/>
                            </a:defRPr>
                          </a:lvl1pPr>
                          <a:lvl2pPr marL="457200" algn="l" defTabSz="914400" rtl="0" eaLnBrk="1" latinLnBrk="0" hangingPunct="1">
                            <a:defRPr kumimoji="0" sz="1800" b="1" kern="1200">
                              <a:solidFill>
                                <a:schemeClr val="lt1"/>
                              </a:solidFill>
                              <a:latin typeface="Arial"/>
                            </a:defRPr>
                          </a:lvl2pPr>
                          <a:lvl3pPr marL="914400" algn="l" defTabSz="914400" rtl="0" eaLnBrk="1" latinLnBrk="0" hangingPunct="1">
                            <a:defRPr kumimoji="0" sz="1800" b="1" kern="1200">
                              <a:solidFill>
                                <a:schemeClr val="lt1"/>
                              </a:solidFill>
                              <a:latin typeface="Arial"/>
                            </a:defRPr>
                          </a:lvl3pPr>
                          <a:lvl4pPr marL="1371600" algn="l" defTabSz="914400" rtl="0" eaLnBrk="1" latinLnBrk="0" hangingPunct="1">
                            <a:defRPr kumimoji="0" sz="1800" b="1" kern="1200">
                              <a:solidFill>
                                <a:schemeClr val="lt1"/>
                              </a:solidFill>
                              <a:latin typeface="Arial"/>
                            </a:defRPr>
                          </a:lvl4pPr>
                          <a:lvl5pPr marL="1828800" algn="l" defTabSz="914400" rtl="0" eaLnBrk="1" latinLnBrk="0" hangingPunct="1">
                            <a:defRPr kumimoji="0" sz="1800" b="1" kern="1200">
                              <a:solidFill>
                                <a:schemeClr val="lt1"/>
                              </a:solidFill>
                              <a:latin typeface="Arial"/>
                            </a:defRPr>
                          </a:lvl5pPr>
                          <a:lvl6pPr marL="2286000" algn="l" defTabSz="914400" rtl="0" eaLnBrk="1" latinLnBrk="0" hangingPunct="1">
                            <a:defRPr kumimoji="0" sz="1800" b="1" kern="1200">
                              <a:solidFill>
                                <a:schemeClr val="lt1"/>
                              </a:solidFill>
                              <a:latin typeface="Arial"/>
                            </a:defRPr>
                          </a:lvl6pPr>
                          <a:lvl7pPr marL="2743200" algn="l" defTabSz="914400" rtl="0" eaLnBrk="1" latinLnBrk="0" hangingPunct="1">
                            <a:defRPr kumimoji="0" sz="1800" b="1" kern="1200">
                              <a:solidFill>
                                <a:schemeClr val="lt1"/>
                              </a:solidFill>
                              <a:latin typeface="Arial"/>
                            </a:defRPr>
                          </a:lvl7pPr>
                          <a:lvl8pPr marL="3200400" algn="l" defTabSz="914400" rtl="0" eaLnBrk="1" latinLnBrk="0" hangingPunct="1">
                            <a:defRPr kumimoji="0" sz="1800" b="1" kern="1200">
                              <a:solidFill>
                                <a:schemeClr val="lt1"/>
                              </a:solidFill>
                              <a:latin typeface="Arial"/>
                            </a:defRPr>
                          </a:lvl8pPr>
                          <a:lvl9pPr marL="3657600" algn="l" defTabSz="914400" rtl="0" eaLnBrk="1" latinLnBrk="0" hangingPunct="1">
                            <a:defRPr kumimoji="0" sz="1800" b="1" kern="1200">
                              <a:solidFill>
                                <a:schemeClr val="lt1"/>
                              </a:solidFill>
                              <a:latin typeface="Arial"/>
                            </a:defRPr>
                          </a:lvl9pPr>
                        </a:lstStyle>
                        <a:p>
                          <a:r>
                            <a:rPr lang="en-GB" sz="1400" b="1" dirty="0">
                              <a:solidFill>
                                <a:schemeClr val="bg1"/>
                              </a:solidFill>
                            </a:rPr>
                            <a:t>parameter</a:t>
                          </a:r>
                        </a:p>
                      </a:txBody>
                      <a:tcPr marL="51435" marR="51435" marT="25718" marB="25718" anchor="ctr">
                        <a:lnL w="12700" cmpd="sng">
                          <a:solidFill>
                            <a:srgbClr val="A26B2D"/>
                          </a:solidFill>
                        </a:lnL>
                        <a:lnR>
                          <a:noFill/>
                        </a:lnR>
                        <a:lnT w="12700" cmpd="sng">
                          <a:solidFill>
                            <a:srgbClr val="A26B2D"/>
                          </a:solidFill>
                        </a:lnT>
                        <a:lnB w="12700" cmpd="sng">
                          <a:solidFill>
                            <a:srgbClr val="A26B2D"/>
                          </a:solidFill>
                        </a:lnB>
                        <a:lnTlToBr w="12700" cmpd="sng">
                          <a:noFill/>
                          <a:prstDash val="solid"/>
                        </a:lnTlToBr>
                        <a:lnBlToTr w="12700" cmpd="sng">
                          <a:noFill/>
                          <a:prstDash val="solid"/>
                        </a:lnBlToTr>
                        <a:solidFill>
                          <a:srgbClr val="A26B2D"/>
                        </a:solidFill>
                      </a:tcPr>
                    </a:tc>
                    <a:tc>
                      <a:txBody>
                        <a:bodyPr/>
                        <a:lstStyle>
                          <a:lvl1pPr marL="0" algn="l" defTabSz="914400" rtl="0" eaLnBrk="1" latinLnBrk="0" hangingPunct="1">
                            <a:defRPr kumimoji="0" sz="1800" b="1" kern="1200">
                              <a:solidFill>
                                <a:schemeClr val="lt1"/>
                              </a:solidFill>
                              <a:latin typeface="Arial"/>
                            </a:defRPr>
                          </a:lvl1pPr>
                          <a:lvl2pPr marL="457200" algn="l" defTabSz="914400" rtl="0" eaLnBrk="1" latinLnBrk="0" hangingPunct="1">
                            <a:defRPr kumimoji="0" sz="1800" b="1" kern="1200">
                              <a:solidFill>
                                <a:schemeClr val="lt1"/>
                              </a:solidFill>
                              <a:latin typeface="Arial"/>
                            </a:defRPr>
                          </a:lvl2pPr>
                          <a:lvl3pPr marL="914400" algn="l" defTabSz="914400" rtl="0" eaLnBrk="1" latinLnBrk="0" hangingPunct="1">
                            <a:defRPr kumimoji="0" sz="1800" b="1" kern="1200">
                              <a:solidFill>
                                <a:schemeClr val="lt1"/>
                              </a:solidFill>
                              <a:latin typeface="Arial"/>
                            </a:defRPr>
                          </a:lvl3pPr>
                          <a:lvl4pPr marL="1371600" algn="l" defTabSz="914400" rtl="0" eaLnBrk="1" latinLnBrk="0" hangingPunct="1">
                            <a:defRPr kumimoji="0" sz="1800" b="1" kern="1200">
                              <a:solidFill>
                                <a:schemeClr val="lt1"/>
                              </a:solidFill>
                              <a:latin typeface="Arial"/>
                            </a:defRPr>
                          </a:lvl4pPr>
                          <a:lvl5pPr marL="1828800" algn="l" defTabSz="914400" rtl="0" eaLnBrk="1" latinLnBrk="0" hangingPunct="1">
                            <a:defRPr kumimoji="0" sz="1800" b="1" kern="1200">
                              <a:solidFill>
                                <a:schemeClr val="lt1"/>
                              </a:solidFill>
                              <a:latin typeface="Arial"/>
                            </a:defRPr>
                          </a:lvl5pPr>
                          <a:lvl6pPr marL="2286000" algn="l" defTabSz="914400" rtl="0" eaLnBrk="1" latinLnBrk="0" hangingPunct="1">
                            <a:defRPr kumimoji="0" sz="1800" b="1" kern="1200">
                              <a:solidFill>
                                <a:schemeClr val="lt1"/>
                              </a:solidFill>
                              <a:latin typeface="Arial"/>
                            </a:defRPr>
                          </a:lvl6pPr>
                          <a:lvl7pPr marL="2743200" algn="l" defTabSz="914400" rtl="0" eaLnBrk="1" latinLnBrk="0" hangingPunct="1">
                            <a:defRPr kumimoji="0" sz="1800" b="1" kern="1200">
                              <a:solidFill>
                                <a:schemeClr val="lt1"/>
                              </a:solidFill>
                              <a:latin typeface="Arial"/>
                            </a:defRPr>
                          </a:lvl7pPr>
                          <a:lvl8pPr marL="3200400" algn="l" defTabSz="914400" rtl="0" eaLnBrk="1" latinLnBrk="0" hangingPunct="1">
                            <a:defRPr kumimoji="0" sz="1800" b="1" kern="1200">
                              <a:solidFill>
                                <a:schemeClr val="lt1"/>
                              </a:solidFill>
                              <a:latin typeface="Arial"/>
                            </a:defRPr>
                          </a:lvl8pPr>
                          <a:lvl9pPr marL="3657600" algn="l" defTabSz="914400" rtl="0" eaLnBrk="1" latinLnBrk="0" hangingPunct="1">
                            <a:defRPr kumimoji="0" sz="1800" b="1" kern="1200">
                              <a:solidFill>
                                <a:schemeClr val="lt1"/>
                              </a:solidFill>
                              <a:latin typeface="Arial"/>
                            </a:defRPr>
                          </a:lvl9pPr>
                        </a:lstStyle>
                        <a:p>
                          <a:pPr algn="ctr"/>
                          <a:r>
                            <a:rPr lang="en-GB" sz="1400" b="1" dirty="0">
                              <a:solidFill>
                                <a:schemeClr val="bg1"/>
                              </a:solidFill>
                            </a:rPr>
                            <a:t>Z</a:t>
                          </a:r>
                        </a:p>
                      </a:txBody>
                      <a:tcPr marL="51435" marR="51435" marT="25718" marB="25718" anchor="ctr">
                        <a:lnL>
                          <a:noFill/>
                        </a:lnL>
                        <a:lnR>
                          <a:noFill/>
                        </a:lnR>
                        <a:lnT w="12700" cmpd="sng">
                          <a:solidFill>
                            <a:srgbClr val="A26B2D"/>
                          </a:solidFill>
                        </a:lnT>
                        <a:lnB w="12700" cmpd="sng">
                          <a:solidFill>
                            <a:srgbClr val="A26B2D"/>
                          </a:solidFill>
                        </a:lnB>
                        <a:lnTlToBr w="12700" cmpd="sng">
                          <a:noFill/>
                          <a:prstDash val="solid"/>
                        </a:lnTlToBr>
                        <a:lnBlToTr w="12700" cmpd="sng">
                          <a:noFill/>
                          <a:prstDash val="solid"/>
                        </a:lnBlToTr>
                        <a:solidFill>
                          <a:srgbClr val="A26B2D"/>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lang="en-GB" sz="1400" b="1" dirty="0">
                              <a:solidFill>
                                <a:schemeClr val="bg1"/>
                              </a:solidFill>
                            </a:rPr>
                            <a:t>WW</a:t>
                          </a:r>
                        </a:p>
                      </a:txBody>
                      <a:tcPr marL="51435" marR="51435" marT="25718" marB="25718" anchor="ctr">
                        <a:lnL>
                          <a:noFill/>
                        </a:lnL>
                        <a:lnR w="12700" cap="flat" cmpd="sng" algn="ctr">
                          <a:noFill/>
                          <a:prstDash val="solid"/>
                          <a:round/>
                          <a:headEnd type="none" w="med" len="med"/>
                          <a:tailEnd type="none" w="med" len="med"/>
                        </a:lnR>
                        <a:lnT w="12700" cmpd="sng">
                          <a:solidFill>
                            <a:srgbClr val="A26B2D"/>
                          </a:solidFill>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lang="de-AT" sz="1400" b="1" dirty="0">
                              <a:solidFill>
                                <a:schemeClr val="bg1"/>
                              </a:solidFill>
                            </a:rPr>
                            <a:t>H</a:t>
                          </a:r>
                          <a:r>
                            <a:rPr lang="de-AT" sz="1400" b="1" baseline="0" dirty="0">
                              <a:solidFill>
                                <a:schemeClr val="bg1"/>
                              </a:solidFill>
                            </a:rPr>
                            <a:t> (ZH)</a:t>
                          </a:r>
                          <a:endParaRPr lang="de-AT" sz="1400" b="1" dirty="0">
                            <a:solidFill>
                              <a:schemeClr val="bg1"/>
                            </a:solidFill>
                          </a:endParaRPr>
                        </a:p>
                      </a:txBody>
                      <a:tcPr marL="51435" marR="51435" marT="25718" marB="25718"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solidFill>
                      </a:tcPr>
                    </a:tc>
                    <a:tc gridSpan="2">
                      <a:txBody>
                        <a:bodyPr/>
                        <a:lstStyle/>
                        <a:p>
                          <a:endParaRPr lang="en-US"/>
                        </a:p>
                      </a:txBody>
                      <a:tcPr marL="51435" marR="51435" marT="25718" marB="25718" anchor="ctr">
                        <a:lnL w="12700" cap="flat" cmpd="sng" algn="ctr">
                          <a:no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blipFill>
                          <a:blip r:embed="rId3"/>
                          <a:stretch>
                            <a:fillRect l="-331511" t="-1724" r="-643" b="-858621"/>
                          </a:stretch>
                        </a:blipFill>
                      </a:tcPr>
                    </a:tc>
                    <a:tc hMerge="1">
                      <a:txBody>
                        <a:bodyPr/>
                        <a:lstStyle/>
                        <a:p>
                          <a:pPr algn="ctr"/>
                          <a:endParaRPr lang="de-AT" sz="1400" b="1" dirty="0">
                            <a:solidFill>
                              <a:schemeClr val="bg1"/>
                            </a:solidFill>
                          </a:endParaRPr>
                        </a:p>
                      </a:txBody>
                      <a:tcPr marL="51435" marR="51435" marT="25718" marB="25718" anchor="ctr">
                        <a:lnL w="12700" cap="flat" cmpd="sng" algn="ctr">
                          <a:no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solidFill>
                      </a:tcPr>
                    </a:tc>
                    <a:extLst>
                      <a:ext uri="{0D108BD9-81ED-4DB2-BD59-A6C34878D82A}">
                        <a16:rowId xmlns:a16="http://schemas.microsoft.com/office/drawing/2014/main" val="10000"/>
                      </a:ext>
                    </a:extLst>
                  </a:tr>
                  <a:tr h="257175">
                    <a:tc>
                      <a:txBody>
                        <a:bodyPr/>
                        <a:lstStyle>
                          <a:lvl1pPr marL="0" algn="l" defTabSz="914400" rtl="0" eaLnBrk="1" latinLnBrk="0" hangingPunct="1">
                            <a:defRPr kumimoji="0" sz="1800" kern="1200">
                              <a:solidFill>
                                <a:schemeClr val="dk1"/>
                              </a:solidFill>
                              <a:latin typeface="Arial"/>
                            </a:defRPr>
                          </a:lvl1pPr>
                          <a:lvl2pPr marL="457200" algn="l" defTabSz="914400" rtl="0" eaLnBrk="1" latinLnBrk="0" hangingPunct="1">
                            <a:defRPr kumimoji="0" sz="1800" kern="1200">
                              <a:solidFill>
                                <a:schemeClr val="dk1"/>
                              </a:solidFill>
                              <a:latin typeface="Arial"/>
                            </a:defRPr>
                          </a:lvl2pPr>
                          <a:lvl3pPr marL="914400" algn="l" defTabSz="914400" rtl="0" eaLnBrk="1" latinLnBrk="0" hangingPunct="1">
                            <a:defRPr kumimoji="0" sz="1800" kern="1200">
                              <a:solidFill>
                                <a:schemeClr val="dk1"/>
                              </a:solidFill>
                              <a:latin typeface="Arial"/>
                            </a:defRPr>
                          </a:lvl3pPr>
                          <a:lvl4pPr marL="1371600" algn="l" defTabSz="914400" rtl="0" eaLnBrk="1" latinLnBrk="0" hangingPunct="1">
                            <a:defRPr kumimoji="0" sz="1800" kern="1200">
                              <a:solidFill>
                                <a:schemeClr val="dk1"/>
                              </a:solidFill>
                              <a:latin typeface="Arial"/>
                            </a:defRPr>
                          </a:lvl4pPr>
                          <a:lvl5pPr marL="1828800" algn="l" defTabSz="914400" rtl="0" eaLnBrk="1" latinLnBrk="0" hangingPunct="1">
                            <a:defRPr kumimoji="0" sz="1800" kern="1200">
                              <a:solidFill>
                                <a:schemeClr val="dk1"/>
                              </a:solidFill>
                              <a:latin typeface="Arial"/>
                            </a:defRPr>
                          </a:lvl5pPr>
                          <a:lvl6pPr marL="2286000" algn="l" defTabSz="914400" rtl="0" eaLnBrk="1" latinLnBrk="0" hangingPunct="1">
                            <a:defRPr kumimoji="0" sz="1800" kern="1200">
                              <a:solidFill>
                                <a:schemeClr val="dk1"/>
                              </a:solidFill>
                              <a:latin typeface="Arial"/>
                            </a:defRPr>
                          </a:lvl6pPr>
                          <a:lvl7pPr marL="2743200" algn="l" defTabSz="914400" rtl="0" eaLnBrk="1" latinLnBrk="0" hangingPunct="1">
                            <a:defRPr kumimoji="0" sz="1800" kern="1200">
                              <a:solidFill>
                                <a:schemeClr val="dk1"/>
                              </a:solidFill>
                              <a:latin typeface="Arial"/>
                            </a:defRPr>
                          </a:lvl7pPr>
                          <a:lvl8pPr marL="3200400" algn="l" defTabSz="914400" rtl="0" eaLnBrk="1" latinLnBrk="0" hangingPunct="1">
                            <a:defRPr kumimoji="0" sz="1800" kern="1200">
                              <a:solidFill>
                                <a:schemeClr val="dk1"/>
                              </a:solidFill>
                              <a:latin typeface="Arial"/>
                            </a:defRPr>
                          </a:lvl8pPr>
                          <a:lvl9pPr marL="3657600" algn="l" defTabSz="914400" rtl="0" eaLnBrk="1" latinLnBrk="0" hangingPunct="1">
                            <a:defRPr kumimoji="0" sz="1800" kern="1200">
                              <a:solidFill>
                                <a:schemeClr val="dk1"/>
                              </a:solidFill>
                              <a:latin typeface="Arial"/>
                            </a:defRPr>
                          </a:lvl9pPr>
                        </a:lstStyle>
                        <a:p>
                          <a:r>
                            <a:rPr kumimoji="0" lang="en-GB" sz="1200" b="1" kern="1200" dirty="0">
                              <a:solidFill>
                                <a:schemeClr val="tx1">
                                  <a:lumMod val="90000"/>
                                  <a:lumOff val="10000"/>
                                </a:schemeClr>
                              </a:solidFill>
                              <a:latin typeface="Arial"/>
                              <a:ea typeface="+mn-ea"/>
                              <a:cs typeface="+mn-cs"/>
                            </a:rPr>
                            <a:t>Collision energy √s  [GeV]</a:t>
                          </a:r>
                        </a:p>
                      </a:txBody>
                      <a:tcPr marL="51435" marR="51435" marT="25718" marB="25718" anchor="ctr">
                        <a:lnL w="12700" cmpd="sng">
                          <a:solidFill>
                            <a:srgbClr val="A26B2D"/>
                          </a:solidFill>
                        </a:lnL>
                        <a:lnR w="12700" cap="flat" cmpd="sng" algn="ctr">
                          <a:solidFill>
                            <a:sysClr val="windowText" lastClr="000000"/>
                          </a:solidFill>
                          <a:prstDash val="solid"/>
                          <a:round/>
                          <a:headEnd type="none" w="med" len="med"/>
                          <a:tailEnd type="none" w="med" len="med"/>
                        </a:lnR>
                        <a:lnT w="12700" cmpd="sng">
                          <a:solidFill>
                            <a:srgbClr val="A26B2D"/>
                          </a:solidFill>
                        </a:lnT>
                        <a:lnB w="12700" cmpd="sng">
                          <a:solidFill>
                            <a:srgbClr val="A26B2D"/>
                          </a:solidFill>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kumimoji="0" sz="1800" kern="1200">
                              <a:solidFill>
                                <a:schemeClr val="dk1"/>
                              </a:solidFill>
                              <a:latin typeface="Arial"/>
                            </a:defRPr>
                          </a:lvl1pPr>
                          <a:lvl2pPr marL="457200" algn="l" defTabSz="914400" rtl="0" eaLnBrk="1" latinLnBrk="0" hangingPunct="1">
                            <a:defRPr kumimoji="0" sz="1800" kern="1200">
                              <a:solidFill>
                                <a:schemeClr val="dk1"/>
                              </a:solidFill>
                              <a:latin typeface="Arial"/>
                            </a:defRPr>
                          </a:lvl2pPr>
                          <a:lvl3pPr marL="914400" algn="l" defTabSz="914400" rtl="0" eaLnBrk="1" latinLnBrk="0" hangingPunct="1">
                            <a:defRPr kumimoji="0" sz="1800" kern="1200">
                              <a:solidFill>
                                <a:schemeClr val="dk1"/>
                              </a:solidFill>
                              <a:latin typeface="Arial"/>
                            </a:defRPr>
                          </a:lvl3pPr>
                          <a:lvl4pPr marL="1371600" algn="l" defTabSz="914400" rtl="0" eaLnBrk="1" latinLnBrk="0" hangingPunct="1">
                            <a:defRPr kumimoji="0" sz="1800" kern="1200">
                              <a:solidFill>
                                <a:schemeClr val="dk1"/>
                              </a:solidFill>
                              <a:latin typeface="Arial"/>
                            </a:defRPr>
                          </a:lvl4pPr>
                          <a:lvl5pPr marL="1828800" algn="l" defTabSz="914400" rtl="0" eaLnBrk="1" latinLnBrk="0" hangingPunct="1">
                            <a:defRPr kumimoji="0" sz="1800" kern="1200">
                              <a:solidFill>
                                <a:schemeClr val="dk1"/>
                              </a:solidFill>
                              <a:latin typeface="Arial"/>
                            </a:defRPr>
                          </a:lvl5pPr>
                          <a:lvl6pPr marL="2286000" algn="l" defTabSz="914400" rtl="0" eaLnBrk="1" latinLnBrk="0" hangingPunct="1">
                            <a:defRPr kumimoji="0" sz="1800" kern="1200">
                              <a:solidFill>
                                <a:schemeClr val="dk1"/>
                              </a:solidFill>
                              <a:latin typeface="Arial"/>
                            </a:defRPr>
                          </a:lvl6pPr>
                          <a:lvl7pPr marL="2743200" algn="l" defTabSz="914400" rtl="0" eaLnBrk="1" latinLnBrk="0" hangingPunct="1">
                            <a:defRPr kumimoji="0" sz="1800" kern="1200">
                              <a:solidFill>
                                <a:schemeClr val="dk1"/>
                              </a:solidFill>
                              <a:latin typeface="Arial"/>
                            </a:defRPr>
                          </a:lvl7pPr>
                          <a:lvl8pPr marL="3200400" algn="l" defTabSz="914400" rtl="0" eaLnBrk="1" latinLnBrk="0" hangingPunct="1">
                            <a:defRPr kumimoji="0" sz="1800" kern="1200">
                              <a:solidFill>
                                <a:schemeClr val="dk1"/>
                              </a:solidFill>
                              <a:latin typeface="Arial"/>
                            </a:defRPr>
                          </a:lvl8pPr>
                          <a:lvl9pPr marL="3657600" algn="l" defTabSz="914400" rtl="0" eaLnBrk="1" latinLnBrk="0" hangingPunct="1">
                            <a:defRPr kumimoji="0" sz="1800" kern="1200">
                              <a:solidFill>
                                <a:schemeClr val="dk1"/>
                              </a:solidFill>
                              <a:latin typeface="Arial"/>
                            </a:defRPr>
                          </a:lvl9pPr>
                        </a:lstStyle>
                        <a:p>
                          <a:pPr marL="0" algn="ctr" rtl="0" eaLnBrk="1" latinLnBrk="0" hangingPunct="1"/>
                          <a:r>
                            <a:rPr kumimoji="0" lang="en-US" sz="1200" b="1" kern="1200" dirty="0">
                              <a:solidFill>
                                <a:schemeClr val="tx1">
                                  <a:lumMod val="90000"/>
                                  <a:lumOff val="10000"/>
                                </a:schemeClr>
                              </a:solidFill>
                              <a:latin typeface="Arial"/>
                              <a:ea typeface="+mn-ea"/>
                              <a:cs typeface="+mn-cs"/>
                            </a:rPr>
                            <a:t>88, 91, 94</a:t>
                          </a:r>
                          <a:endParaRPr kumimoji="0" lang="en-GB" sz="1200" b="1" kern="1200" dirty="0">
                            <a:solidFill>
                              <a:schemeClr val="tx1">
                                <a:lumMod val="90000"/>
                                <a:lumOff val="10000"/>
                              </a:schemeClr>
                            </a:solidFill>
                            <a:latin typeface="Arial"/>
                            <a:ea typeface="+mn-ea"/>
                            <a:cs typeface="+mn-cs"/>
                          </a:endParaRPr>
                        </a:p>
                      </a:txBody>
                      <a:tcPr marL="51435" marR="51435" marT="25718" marB="25718"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mpd="sng">
                          <a:solidFill>
                            <a:srgbClr val="A26B2D"/>
                          </a:solidFill>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n-US" sz="1200" b="1" kern="1200" dirty="0">
                              <a:solidFill>
                                <a:schemeClr val="tx1">
                                  <a:lumMod val="90000"/>
                                  <a:lumOff val="10000"/>
                                </a:schemeClr>
                              </a:solidFill>
                              <a:latin typeface="Arial"/>
                              <a:ea typeface="+mn-ea"/>
                              <a:cs typeface="+mn-cs"/>
                            </a:rPr>
                            <a:t>157, 163</a:t>
                          </a:r>
                          <a:endParaRPr kumimoji="0" lang="en-GB" sz="1200" b="1" kern="1200" dirty="0">
                            <a:solidFill>
                              <a:schemeClr val="tx1">
                                <a:lumMod val="90000"/>
                                <a:lumOff val="10000"/>
                              </a:schemeClr>
                            </a:solidFill>
                            <a:latin typeface="Arial"/>
                            <a:ea typeface="+mn-ea"/>
                            <a:cs typeface="+mn-cs"/>
                          </a:endParaRPr>
                        </a:p>
                      </a:txBody>
                      <a:tcPr marL="51435" marR="51435" marT="25718" marB="25718"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de-AT" sz="1200" b="1" kern="1200" dirty="0">
                              <a:solidFill>
                                <a:schemeClr val="tx1">
                                  <a:lumMod val="90000"/>
                                  <a:lumOff val="10000"/>
                                </a:schemeClr>
                              </a:solidFill>
                              <a:latin typeface="Arial"/>
                              <a:ea typeface="+mn-ea"/>
                              <a:cs typeface="+mn-cs"/>
                            </a:rPr>
                            <a:t>240</a:t>
                          </a:r>
                        </a:p>
                      </a:txBody>
                      <a:tcPr marL="51435" marR="51435" marT="25718" marB="25718"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de-AT" sz="1200" b="1" kern="1200" dirty="0">
                              <a:solidFill>
                                <a:schemeClr val="tx1">
                                  <a:lumMod val="90000"/>
                                  <a:lumOff val="10000"/>
                                </a:schemeClr>
                              </a:solidFill>
                              <a:latin typeface="Arial"/>
                              <a:ea typeface="+mn-ea"/>
                              <a:cs typeface="+mn-cs"/>
                            </a:rPr>
                            <a:t>340-350</a:t>
                          </a:r>
                        </a:p>
                      </a:txBody>
                      <a:tcPr marL="51435" marR="51435" marT="25718" marB="25718"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de-AT" sz="1200" b="1" kern="1200" dirty="0">
                              <a:solidFill>
                                <a:schemeClr val="tx1">
                                  <a:lumMod val="90000"/>
                                  <a:lumOff val="10000"/>
                                </a:schemeClr>
                              </a:solidFill>
                              <a:latin typeface="Arial"/>
                              <a:ea typeface="+mn-ea"/>
                              <a:cs typeface="+mn-cs"/>
                            </a:rPr>
                            <a:t>365</a:t>
                          </a:r>
                        </a:p>
                      </a:txBody>
                      <a:tcPr marL="51435" marR="51435" marT="25718" marB="25718" anchor="ctr">
                        <a:lnL w="12700" cap="flat" cmpd="sng" algn="ctr">
                          <a:solidFill>
                            <a:sysClr val="windowText" lastClr="000000"/>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10001"/>
                      </a:ext>
                    </a:extLst>
                  </a:tr>
                  <a:tr h="257175">
                    <a:tc>
                      <a:txBody>
                        <a:bodyPr/>
                        <a:lstStyle/>
                        <a:p>
                          <a:r>
                            <a:rPr kumimoji="0" lang="en-GB" sz="1200" b="1" kern="1200" dirty="0">
                              <a:solidFill>
                                <a:schemeClr val="tx1">
                                  <a:lumMod val="90000"/>
                                  <a:lumOff val="10000"/>
                                </a:schemeClr>
                              </a:solidFill>
                              <a:latin typeface="Arial"/>
                              <a:ea typeface="+mn-ea"/>
                              <a:cs typeface="+mn-cs"/>
                            </a:rPr>
                            <a:t>synchrotron radiation/beam [MW]</a:t>
                          </a:r>
                        </a:p>
                      </a:txBody>
                      <a:tcPr marL="51435" marR="51435" marT="25718" marB="25718" anchor="ctr">
                        <a:lnL w="12700" cmpd="sng">
                          <a:solidFill>
                            <a:srgbClr val="A26B2D"/>
                          </a:solidFill>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en-GB" sz="1200" b="1" kern="1200" dirty="0">
                              <a:solidFill>
                                <a:schemeClr val="tx1">
                                  <a:lumMod val="90000"/>
                                  <a:lumOff val="10000"/>
                                </a:schemeClr>
                              </a:solidFill>
                              <a:latin typeface="Arial"/>
                              <a:ea typeface="+mn-ea"/>
                              <a:cs typeface="+mn-cs"/>
                            </a:rPr>
                            <a:t>50</a:t>
                          </a:r>
                        </a:p>
                      </a:txBody>
                      <a:tcPr marL="51435" marR="51435" marT="25718" marB="25718"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GB" sz="1200" b="1" kern="1200" dirty="0">
                              <a:solidFill>
                                <a:schemeClr val="tx1">
                                  <a:lumMod val="90000"/>
                                  <a:lumOff val="10000"/>
                                </a:schemeClr>
                              </a:solidFill>
                              <a:latin typeface="+mn-lt"/>
                              <a:ea typeface="+mn-ea"/>
                              <a:cs typeface="+mn-cs"/>
                            </a:rPr>
                            <a:t>50</a:t>
                          </a:r>
                        </a:p>
                      </a:txBody>
                      <a:tcPr marL="51435" marR="51435" marT="25718" marB="25718"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GB" sz="1200" b="1" kern="1200" dirty="0">
                              <a:solidFill>
                                <a:schemeClr val="tx1">
                                  <a:lumMod val="90000"/>
                                  <a:lumOff val="10000"/>
                                </a:schemeClr>
                              </a:solidFill>
                              <a:latin typeface="+mn-lt"/>
                              <a:ea typeface="+mn-ea"/>
                              <a:cs typeface="+mn-cs"/>
                            </a:rPr>
                            <a:t>50</a:t>
                          </a:r>
                        </a:p>
                      </a:txBody>
                      <a:tcPr marL="51435" marR="51435" marT="25718" marB="25718"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GB" sz="1200" b="1" kern="1200" dirty="0">
                              <a:solidFill>
                                <a:schemeClr val="tx1">
                                  <a:lumMod val="90000"/>
                                  <a:lumOff val="10000"/>
                                </a:schemeClr>
                              </a:solidFill>
                              <a:latin typeface="+mn-lt"/>
                              <a:ea typeface="+mn-ea"/>
                              <a:cs typeface="+mn-cs"/>
                            </a:rPr>
                            <a:t>50</a:t>
                          </a:r>
                        </a:p>
                      </a:txBody>
                      <a:tcPr marL="51435" marR="51435" marT="25718" marB="25718"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GB" sz="1200" b="1" kern="1200" dirty="0">
                              <a:solidFill>
                                <a:schemeClr val="tx1">
                                  <a:lumMod val="90000"/>
                                  <a:lumOff val="10000"/>
                                </a:schemeClr>
                              </a:solidFill>
                              <a:latin typeface="+mn-lt"/>
                              <a:ea typeface="+mn-ea"/>
                              <a:cs typeface="+mn-cs"/>
                            </a:rPr>
                            <a:t>50</a:t>
                          </a:r>
                        </a:p>
                      </a:txBody>
                      <a:tcPr marL="51435" marR="51435" marT="25718" marB="25718" anchor="ctr">
                        <a:lnL w="12700" cap="flat" cmpd="sng" algn="ctr">
                          <a:solidFill>
                            <a:sysClr val="windowText" lastClr="000000"/>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4203968920"/>
                      </a:ext>
                    </a:extLst>
                  </a:tr>
                  <a:tr h="257175">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r>
                            <a:rPr kumimoji="0" lang="en-GB" sz="1200" b="1" kern="1200" dirty="0">
                              <a:solidFill>
                                <a:schemeClr val="tx1">
                                  <a:lumMod val="90000"/>
                                  <a:lumOff val="10000"/>
                                </a:schemeClr>
                              </a:solidFill>
                              <a:latin typeface="Arial"/>
                              <a:ea typeface="+mn-ea"/>
                              <a:cs typeface="+mn-cs"/>
                            </a:rPr>
                            <a:t>beam current [mA]</a:t>
                          </a:r>
                        </a:p>
                      </a:txBody>
                      <a:tcPr marL="51435" marR="51435" marT="25718" marB="25718" anchor="ctr">
                        <a:lnL w="12700" cmpd="sng">
                          <a:solidFill>
                            <a:srgbClr val="A26B2D"/>
                          </a:solidFill>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200" b="1" kern="1200" dirty="0">
                              <a:solidFill>
                                <a:schemeClr val="tx1">
                                  <a:lumMod val="90000"/>
                                  <a:lumOff val="10000"/>
                                </a:schemeClr>
                              </a:solidFill>
                              <a:latin typeface="Arial"/>
                              <a:ea typeface="+mn-ea"/>
                              <a:cs typeface="+mn-cs"/>
                            </a:rPr>
                            <a:t>1294</a:t>
                          </a:r>
                          <a:endParaRPr kumimoji="0" lang="en-GB" sz="1200" b="1" kern="1200" dirty="0">
                            <a:solidFill>
                              <a:schemeClr val="tx1">
                                <a:lumMod val="90000"/>
                                <a:lumOff val="10000"/>
                              </a:schemeClr>
                            </a:solidFill>
                            <a:latin typeface="Arial"/>
                            <a:ea typeface="+mn-ea"/>
                            <a:cs typeface="+mn-cs"/>
                          </a:endParaRPr>
                        </a:p>
                      </a:txBody>
                      <a:tcPr marL="51435" marR="51435" marT="25718" marB="25718"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GB" sz="1200" b="1" kern="1200" dirty="0">
                              <a:solidFill>
                                <a:schemeClr val="tx1">
                                  <a:lumMod val="90000"/>
                                  <a:lumOff val="10000"/>
                                </a:schemeClr>
                              </a:solidFill>
                              <a:latin typeface="Arial"/>
                              <a:ea typeface="+mn-ea"/>
                              <a:cs typeface="+mn-cs"/>
                            </a:rPr>
                            <a:t>135</a:t>
                          </a:r>
                        </a:p>
                      </a:txBody>
                      <a:tcPr marL="51435" marR="51435" marT="25718" marB="25718"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de-AT" sz="1200" b="1" kern="1200" dirty="0">
                              <a:solidFill>
                                <a:schemeClr val="tx1">
                                  <a:lumMod val="90000"/>
                                  <a:lumOff val="10000"/>
                                </a:schemeClr>
                              </a:solidFill>
                              <a:latin typeface="Arial"/>
                              <a:ea typeface="+mn-ea"/>
                              <a:cs typeface="+mn-cs"/>
                            </a:rPr>
                            <a:t>26.8</a:t>
                          </a:r>
                        </a:p>
                      </a:txBody>
                      <a:tcPr marL="51435" marR="51435" marT="25718" marB="25718"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de-AT" sz="1200" b="1" kern="1200" dirty="0">
                              <a:solidFill>
                                <a:schemeClr val="tx1">
                                  <a:lumMod val="90000"/>
                                  <a:lumOff val="10000"/>
                                </a:schemeClr>
                              </a:solidFill>
                              <a:latin typeface="Arial"/>
                              <a:ea typeface="+mn-ea"/>
                              <a:cs typeface="+mn-cs"/>
                            </a:rPr>
                            <a:t>6.0</a:t>
                          </a:r>
                        </a:p>
                      </a:txBody>
                      <a:tcPr marL="51435" marR="51435" marT="25718" marB="25718"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de-AT" sz="1200" b="1" kern="1200" dirty="0">
                              <a:solidFill>
                                <a:schemeClr val="tx1">
                                  <a:lumMod val="90000"/>
                                  <a:lumOff val="10000"/>
                                </a:schemeClr>
                              </a:solidFill>
                              <a:latin typeface="Arial"/>
                              <a:ea typeface="+mn-ea"/>
                              <a:cs typeface="+mn-cs"/>
                            </a:rPr>
                            <a:t>5.1</a:t>
                          </a:r>
                        </a:p>
                      </a:txBody>
                      <a:tcPr marL="51435" marR="51435" marT="25718" marB="25718" anchor="ctr">
                        <a:lnL w="12700" cap="flat" cmpd="sng" algn="ctr">
                          <a:solidFill>
                            <a:sysClr val="windowText" lastClr="000000"/>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10005"/>
                      </a:ext>
                    </a:extLst>
                  </a:tr>
                  <a:tr h="257175">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r>
                            <a:rPr kumimoji="0" lang="en-US" sz="1200" b="1" kern="1200" dirty="0">
                              <a:solidFill>
                                <a:schemeClr val="tx1">
                                  <a:lumMod val="90000"/>
                                  <a:lumOff val="10000"/>
                                </a:schemeClr>
                              </a:solidFill>
                              <a:latin typeface="Arial"/>
                              <a:ea typeface="+mn-ea"/>
                              <a:cs typeface="+mn-cs"/>
                            </a:rPr>
                            <a:t>number bunches / beam</a:t>
                          </a:r>
                          <a:endParaRPr kumimoji="0" lang="en-GB" sz="1200" b="1" kern="1200" dirty="0">
                            <a:solidFill>
                              <a:schemeClr val="tx1">
                                <a:lumMod val="90000"/>
                                <a:lumOff val="10000"/>
                              </a:schemeClr>
                            </a:solidFill>
                            <a:latin typeface="Arial"/>
                            <a:ea typeface="+mn-ea"/>
                            <a:cs typeface="+mn-cs"/>
                          </a:endParaRPr>
                        </a:p>
                      </a:txBody>
                      <a:tcPr marL="51435" marR="51435" marT="25718" marB="25718" anchor="ctr">
                        <a:lnL w="12700" cmpd="sng">
                          <a:solidFill>
                            <a:srgbClr val="A26B2D"/>
                          </a:solidFill>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algn="ctr" rtl="0" eaLnBrk="1" latinLnBrk="0" hangingPunct="1"/>
                          <a:r>
                            <a:rPr kumimoji="0" lang="en-US" sz="1200" b="1" kern="1200" dirty="0">
                              <a:solidFill>
                                <a:schemeClr val="tx1">
                                  <a:lumMod val="90000"/>
                                  <a:lumOff val="10000"/>
                                </a:schemeClr>
                              </a:solidFill>
                              <a:latin typeface="Arial"/>
                              <a:ea typeface="+mn-ea"/>
                              <a:cs typeface="+mn-cs"/>
                            </a:rPr>
                            <a:t>11200</a:t>
                          </a:r>
                          <a:endParaRPr kumimoji="0" lang="en-GB" sz="1200" b="1" kern="1200" dirty="0">
                            <a:solidFill>
                              <a:schemeClr val="tx1">
                                <a:lumMod val="90000"/>
                                <a:lumOff val="10000"/>
                              </a:schemeClr>
                            </a:solidFill>
                            <a:latin typeface="Arial"/>
                            <a:ea typeface="+mn-ea"/>
                            <a:cs typeface="+mn-cs"/>
                          </a:endParaRPr>
                        </a:p>
                      </a:txBody>
                      <a:tcPr marL="51435" marR="51435" marT="25718" marB="25718"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algn="ctr" rtl="0" eaLnBrk="1" latinLnBrk="0" hangingPunct="1"/>
                          <a:r>
                            <a:rPr kumimoji="0" lang="en-US" sz="1200" b="1" kern="1200" dirty="0">
                              <a:solidFill>
                                <a:schemeClr val="tx1">
                                  <a:lumMod val="90000"/>
                                  <a:lumOff val="10000"/>
                                </a:schemeClr>
                              </a:solidFill>
                              <a:latin typeface="Arial"/>
                              <a:ea typeface="+mn-ea"/>
                              <a:cs typeface="+mn-cs"/>
                            </a:rPr>
                            <a:t>1852</a:t>
                          </a:r>
                          <a:endParaRPr kumimoji="0" lang="en-GB" sz="1200" b="1" kern="1200" dirty="0">
                            <a:solidFill>
                              <a:schemeClr val="tx1">
                                <a:lumMod val="90000"/>
                                <a:lumOff val="10000"/>
                              </a:schemeClr>
                            </a:solidFill>
                            <a:latin typeface="Arial"/>
                            <a:ea typeface="+mn-ea"/>
                            <a:cs typeface="+mn-cs"/>
                          </a:endParaRPr>
                        </a:p>
                      </a:txBody>
                      <a:tcPr marL="51435" marR="51435" marT="25718" marB="25718"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algn="ctr" rtl="0" eaLnBrk="1" latinLnBrk="0" hangingPunct="1"/>
                          <a:r>
                            <a:rPr kumimoji="0" lang="de-AT" sz="1200" b="1" kern="1200" dirty="0">
                              <a:solidFill>
                                <a:schemeClr val="tx1">
                                  <a:lumMod val="90000"/>
                                  <a:lumOff val="10000"/>
                                </a:schemeClr>
                              </a:solidFill>
                              <a:latin typeface="Arial"/>
                              <a:ea typeface="+mn-ea"/>
                              <a:cs typeface="+mn-cs"/>
                            </a:rPr>
                            <a:t>300</a:t>
                          </a:r>
                        </a:p>
                      </a:txBody>
                      <a:tcPr marL="51435" marR="51435" marT="25718" marB="25718"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algn="ctr" rtl="0" eaLnBrk="1" latinLnBrk="0" hangingPunct="1"/>
                          <a:r>
                            <a:rPr kumimoji="0" lang="de-AT" sz="1200" b="1" kern="1200" dirty="0">
                              <a:solidFill>
                                <a:schemeClr val="tx1">
                                  <a:lumMod val="90000"/>
                                  <a:lumOff val="10000"/>
                                </a:schemeClr>
                              </a:solidFill>
                              <a:latin typeface="Arial"/>
                              <a:ea typeface="+mn-ea"/>
                              <a:cs typeface="+mn-cs"/>
                            </a:rPr>
                            <a:t>70</a:t>
                          </a:r>
                        </a:p>
                      </a:txBody>
                      <a:tcPr marL="51435" marR="51435" marT="25718" marB="25718"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marL="0" algn="ctr" rtl="0" eaLnBrk="1" latinLnBrk="0" hangingPunct="1"/>
                          <a:r>
                            <a:rPr kumimoji="0" lang="de-AT" sz="1200" b="1" kern="1200" dirty="0">
                              <a:solidFill>
                                <a:schemeClr val="tx1">
                                  <a:lumMod val="90000"/>
                                  <a:lumOff val="10000"/>
                                </a:schemeClr>
                              </a:solidFill>
                              <a:latin typeface="Arial"/>
                              <a:ea typeface="+mn-ea"/>
                              <a:cs typeface="+mn-cs"/>
                            </a:rPr>
                            <a:t>64</a:t>
                          </a:r>
                        </a:p>
                      </a:txBody>
                      <a:tcPr marL="51435" marR="51435" marT="25718" marB="25718" anchor="ctr">
                        <a:lnL w="12700" cap="flat" cmpd="sng" algn="ctr">
                          <a:solidFill>
                            <a:sysClr val="windowText" lastClr="000000"/>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963286293"/>
                      </a:ext>
                    </a:extLst>
                  </a:tr>
                  <a:tr h="257175">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r>
                            <a:rPr kumimoji="0" lang="en-US" sz="1200" b="1" kern="1200" dirty="0">
                              <a:solidFill>
                                <a:schemeClr val="tx1">
                                  <a:lumMod val="90000"/>
                                  <a:lumOff val="10000"/>
                                </a:schemeClr>
                              </a:solidFill>
                              <a:latin typeface="Arial"/>
                              <a:ea typeface="+mn-ea"/>
                              <a:cs typeface="+mn-cs"/>
                            </a:rPr>
                            <a:t>total RF voltage 400 / 800 MHz [GV]</a:t>
                          </a:r>
                          <a:endParaRPr kumimoji="0" lang="en-GB" sz="1200" b="1" kern="1200" dirty="0">
                            <a:solidFill>
                              <a:schemeClr val="tx1">
                                <a:lumMod val="90000"/>
                                <a:lumOff val="10000"/>
                              </a:schemeClr>
                            </a:solidFill>
                            <a:latin typeface="Arial"/>
                            <a:ea typeface="+mn-ea"/>
                            <a:cs typeface="+mn-cs"/>
                          </a:endParaRPr>
                        </a:p>
                      </a:txBody>
                      <a:tcPr marL="51435" marR="51435" marT="25718" marB="25718" anchor="ctr">
                        <a:lnL w="12700" cmpd="sng">
                          <a:solidFill>
                            <a:srgbClr val="A26B2D"/>
                          </a:solidFill>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200" b="1" kern="1200" dirty="0">
                              <a:solidFill>
                                <a:schemeClr val="tx1">
                                  <a:lumMod val="90000"/>
                                  <a:lumOff val="10000"/>
                                </a:schemeClr>
                              </a:solidFill>
                              <a:latin typeface="Arial"/>
                              <a:ea typeface="+mn-ea"/>
                              <a:cs typeface="+mn-cs"/>
                            </a:rPr>
                            <a:t>0.08 / 0</a:t>
                          </a:r>
                          <a:endParaRPr kumimoji="0" lang="en-GB" sz="1200" b="1" kern="1200" dirty="0">
                            <a:solidFill>
                              <a:schemeClr val="tx1">
                                <a:lumMod val="90000"/>
                                <a:lumOff val="10000"/>
                              </a:schemeClr>
                            </a:solidFill>
                            <a:latin typeface="Arial"/>
                            <a:ea typeface="+mn-ea"/>
                            <a:cs typeface="+mn-cs"/>
                          </a:endParaRPr>
                        </a:p>
                      </a:txBody>
                      <a:tcPr marL="51435" marR="51435" marT="25718" marB="25718"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200" b="1" kern="1200" dirty="0">
                              <a:solidFill>
                                <a:schemeClr val="tx1">
                                  <a:lumMod val="90000"/>
                                  <a:lumOff val="10000"/>
                                </a:schemeClr>
                              </a:solidFill>
                              <a:latin typeface="Arial"/>
                              <a:ea typeface="+mn-ea"/>
                              <a:cs typeface="+mn-cs"/>
                            </a:rPr>
                            <a:t>1.0 / 0</a:t>
                          </a:r>
                          <a:endParaRPr kumimoji="0" lang="en-GB" sz="1200" b="1" kern="1200" dirty="0">
                            <a:solidFill>
                              <a:schemeClr val="tx1">
                                <a:lumMod val="90000"/>
                                <a:lumOff val="10000"/>
                              </a:schemeClr>
                            </a:solidFill>
                            <a:latin typeface="Arial"/>
                            <a:ea typeface="+mn-ea"/>
                            <a:cs typeface="+mn-cs"/>
                          </a:endParaRPr>
                        </a:p>
                      </a:txBody>
                      <a:tcPr marL="51435" marR="51435" marT="25718" marB="25718"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200" b="1" kern="1200" dirty="0">
                              <a:solidFill>
                                <a:schemeClr val="tx1">
                                  <a:lumMod val="90000"/>
                                  <a:lumOff val="10000"/>
                                </a:schemeClr>
                              </a:solidFill>
                              <a:latin typeface="Arial"/>
                              <a:ea typeface="+mn-ea"/>
                              <a:cs typeface="+mn-cs"/>
                            </a:rPr>
                            <a:t>2.1 / 0</a:t>
                          </a:r>
                          <a:endParaRPr kumimoji="0" lang="en-GB" sz="1200" b="1" kern="1200" dirty="0">
                            <a:solidFill>
                              <a:schemeClr val="tx1">
                                <a:lumMod val="90000"/>
                                <a:lumOff val="10000"/>
                              </a:schemeClr>
                            </a:solidFill>
                            <a:latin typeface="Arial"/>
                            <a:ea typeface="+mn-ea"/>
                            <a:cs typeface="+mn-cs"/>
                          </a:endParaRPr>
                        </a:p>
                      </a:txBody>
                      <a:tcPr marL="51435" marR="51435" marT="25718" marB="25718"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GB" sz="1200" b="1" kern="1200" dirty="0">
                              <a:solidFill>
                                <a:schemeClr val="tx1">
                                  <a:lumMod val="90000"/>
                                  <a:lumOff val="10000"/>
                                </a:schemeClr>
                              </a:solidFill>
                              <a:latin typeface="Arial"/>
                              <a:ea typeface="+mn-ea"/>
                              <a:cs typeface="+mn-cs"/>
                            </a:rPr>
                            <a:t>2.1 / 7.4</a:t>
                          </a:r>
                        </a:p>
                      </a:txBody>
                      <a:tcPr marL="51435" marR="51435" marT="25718" marB="25718"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en-GB" sz="1200" b="1" kern="1200" dirty="0">
                              <a:solidFill>
                                <a:schemeClr val="tx1">
                                  <a:lumMod val="90000"/>
                                  <a:lumOff val="10000"/>
                                </a:schemeClr>
                              </a:solidFill>
                              <a:latin typeface="Arial"/>
                              <a:ea typeface="+mn-ea"/>
                              <a:cs typeface="+mn-cs"/>
                            </a:rPr>
                            <a:t>2.1 / 9.2</a:t>
                          </a:r>
                        </a:p>
                      </a:txBody>
                      <a:tcPr marL="51435" marR="51435" marT="25718" marB="25718" anchor="ctr">
                        <a:lnL w="12700" cap="flat" cmpd="sng" algn="ctr">
                          <a:solidFill>
                            <a:sysClr val="windowText" lastClr="000000"/>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3962529601"/>
                      </a:ext>
                    </a:extLst>
                  </a:tr>
                  <a:tr h="257175">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r>
                            <a:rPr kumimoji="0" lang="en-US" sz="1200" b="1" kern="1200" dirty="0">
                              <a:solidFill>
                                <a:schemeClr val="tx1">
                                  <a:lumMod val="90000"/>
                                  <a:lumOff val="10000"/>
                                </a:schemeClr>
                              </a:solidFill>
                              <a:latin typeface="Arial"/>
                              <a:ea typeface="+mn-ea"/>
                              <a:cs typeface="+mn-cs"/>
                            </a:rPr>
                            <a:t>luminosity / IP [10</a:t>
                          </a:r>
                          <a:r>
                            <a:rPr kumimoji="0" lang="en-US" sz="1200" b="1" kern="1200" baseline="30000" dirty="0">
                              <a:solidFill>
                                <a:schemeClr val="tx1">
                                  <a:lumMod val="90000"/>
                                  <a:lumOff val="10000"/>
                                </a:schemeClr>
                              </a:solidFill>
                              <a:latin typeface="Arial"/>
                              <a:ea typeface="+mn-ea"/>
                              <a:cs typeface="+mn-cs"/>
                            </a:rPr>
                            <a:t>34</a:t>
                          </a:r>
                          <a:r>
                            <a:rPr kumimoji="0" lang="en-US" sz="1200" b="1" kern="1200" dirty="0">
                              <a:solidFill>
                                <a:schemeClr val="tx1">
                                  <a:lumMod val="90000"/>
                                  <a:lumOff val="10000"/>
                                </a:schemeClr>
                              </a:solidFill>
                              <a:latin typeface="Arial"/>
                              <a:ea typeface="+mn-ea"/>
                              <a:cs typeface="+mn-cs"/>
                            </a:rPr>
                            <a:t> cm</a:t>
                          </a:r>
                          <a:r>
                            <a:rPr kumimoji="0" lang="en-US" sz="1200" b="1" kern="1200" baseline="30000" dirty="0">
                              <a:solidFill>
                                <a:schemeClr val="tx1">
                                  <a:lumMod val="90000"/>
                                  <a:lumOff val="10000"/>
                                </a:schemeClr>
                              </a:solidFill>
                              <a:latin typeface="Arial"/>
                              <a:ea typeface="+mn-ea"/>
                              <a:cs typeface="+mn-cs"/>
                            </a:rPr>
                            <a:t>-2</a:t>
                          </a:r>
                          <a:r>
                            <a:rPr kumimoji="0" lang="en-US" sz="1200" b="1" kern="1200" dirty="0">
                              <a:solidFill>
                                <a:schemeClr val="tx1">
                                  <a:lumMod val="90000"/>
                                  <a:lumOff val="10000"/>
                                </a:schemeClr>
                              </a:solidFill>
                              <a:latin typeface="Arial"/>
                              <a:ea typeface="+mn-ea"/>
                              <a:cs typeface="+mn-cs"/>
                            </a:rPr>
                            <a:t>s</a:t>
                          </a:r>
                          <a:r>
                            <a:rPr kumimoji="0" lang="en-US" sz="1200" b="1" kern="1200" baseline="30000" dirty="0">
                              <a:solidFill>
                                <a:schemeClr val="tx1">
                                  <a:lumMod val="90000"/>
                                  <a:lumOff val="10000"/>
                                </a:schemeClr>
                              </a:solidFill>
                              <a:latin typeface="Arial"/>
                              <a:ea typeface="+mn-ea"/>
                              <a:cs typeface="+mn-cs"/>
                            </a:rPr>
                            <a:t>-1</a:t>
                          </a:r>
                          <a:r>
                            <a:rPr kumimoji="0" lang="en-US" sz="1200" b="1" kern="1200" dirty="0">
                              <a:solidFill>
                                <a:schemeClr val="tx1">
                                  <a:lumMod val="90000"/>
                                  <a:lumOff val="10000"/>
                                </a:schemeClr>
                              </a:solidFill>
                              <a:latin typeface="Arial"/>
                              <a:ea typeface="+mn-ea"/>
                              <a:cs typeface="+mn-cs"/>
                            </a:rPr>
                            <a:t>]</a:t>
                          </a:r>
                          <a:endParaRPr kumimoji="0" lang="en-GB" sz="1200" b="1" kern="1200" dirty="0">
                            <a:solidFill>
                              <a:schemeClr val="tx1">
                                <a:lumMod val="90000"/>
                                <a:lumOff val="10000"/>
                              </a:schemeClr>
                            </a:solidFill>
                            <a:latin typeface="Arial"/>
                            <a:ea typeface="+mn-ea"/>
                            <a:cs typeface="+mn-cs"/>
                          </a:endParaRPr>
                        </a:p>
                      </a:txBody>
                      <a:tcPr marL="51435" marR="51435" marT="25718" marB="25718" anchor="ctr">
                        <a:lnL w="12700" cmpd="sng">
                          <a:solidFill>
                            <a:srgbClr val="A26B2D"/>
                          </a:solidFill>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200" b="1" kern="1200" dirty="0">
                              <a:solidFill>
                                <a:schemeClr val="tx1">
                                  <a:lumMod val="90000"/>
                                  <a:lumOff val="10000"/>
                                </a:schemeClr>
                              </a:solidFill>
                              <a:latin typeface="Arial"/>
                              <a:ea typeface="+mn-ea"/>
                              <a:cs typeface="+mn-cs"/>
                            </a:rPr>
                            <a:t>144</a:t>
                          </a:r>
                          <a:endParaRPr kumimoji="0" lang="en-GB" sz="1200" b="1" kern="1200" dirty="0">
                            <a:solidFill>
                              <a:schemeClr val="tx1">
                                <a:lumMod val="90000"/>
                                <a:lumOff val="10000"/>
                              </a:schemeClr>
                            </a:solidFill>
                            <a:latin typeface="Arial"/>
                            <a:ea typeface="+mn-ea"/>
                            <a:cs typeface="+mn-cs"/>
                          </a:endParaRPr>
                        </a:p>
                      </a:txBody>
                      <a:tcPr marL="51435" marR="51435" marT="25718" marB="25718" anchor="ctr">
                        <a:lnL w="12700" cap="flat" cmpd="sng" algn="ctr">
                          <a:solidFill>
                            <a:sysClr val="windowText" lastClr="000000"/>
                          </a:solidFill>
                          <a:prstDash val="solid"/>
                          <a:round/>
                          <a:headEnd type="none" w="med" len="med"/>
                          <a:tailEnd type="none" w="med" len="med"/>
                        </a:lnL>
                        <a:lnR w="12700" cap="flat" cmpd="sng" algn="ctr">
                          <a:solidFill>
                            <a:prstClr val="black"/>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200" b="1" kern="1200" dirty="0">
                              <a:solidFill>
                                <a:schemeClr val="tx1">
                                  <a:lumMod val="90000"/>
                                  <a:lumOff val="10000"/>
                                </a:schemeClr>
                              </a:solidFill>
                              <a:latin typeface="Arial"/>
                              <a:ea typeface="+mn-ea"/>
                              <a:cs typeface="+mn-cs"/>
                            </a:rPr>
                            <a:t>20</a:t>
                          </a:r>
                          <a:endParaRPr kumimoji="0" lang="en-GB" sz="1200" b="1" kern="1200" dirty="0">
                            <a:solidFill>
                              <a:schemeClr val="tx1">
                                <a:lumMod val="90000"/>
                                <a:lumOff val="10000"/>
                              </a:schemeClr>
                            </a:solidFill>
                            <a:latin typeface="Arial"/>
                            <a:ea typeface="+mn-ea"/>
                            <a:cs typeface="+mn-cs"/>
                          </a:endParaRPr>
                        </a:p>
                      </a:txBody>
                      <a:tcPr marL="51435" marR="51435" marT="25718" marB="25718" anchor="ctr">
                        <a:lnL w="12700" cap="flat" cmpd="sng" algn="ctr">
                          <a:solidFill>
                            <a:prstClr val="black"/>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200" b="1" kern="1200" dirty="0">
                              <a:solidFill>
                                <a:schemeClr val="tx1">
                                  <a:lumMod val="90000"/>
                                  <a:lumOff val="10000"/>
                                </a:schemeClr>
                              </a:solidFill>
                              <a:latin typeface="Arial"/>
                              <a:ea typeface="+mn-ea"/>
                              <a:cs typeface="+mn-cs"/>
                            </a:rPr>
                            <a:t>7.5</a:t>
                          </a:r>
                          <a:endParaRPr kumimoji="0" lang="en-GB" sz="1200" b="1" kern="1200" dirty="0">
                            <a:solidFill>
                              <a:schemeClr val="tx1">
                                <a:lumMod val="90000"/>
                                <a:lumOff val="10000"/>
                              </a:schemeClr>
                            </a:solidFill>
                            <a:latin typeface="Arial"/>
                            <a:ea typeface="+mn-ea"/>
                            <a:cs typeface="+mn-cs"/>
                          </a:endParaRPr>
                        </a:p>
                      </a:txBody>
                      <a:tcPr marL="51435" marR="51435" marT="25718" marB="25718"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algn="ctr" defTabSz="914400" rtl="0" eaLnBrk="1" latinLnBrk="0" hangingPunct="1"/>
                          <a:r>
                            <a:rPr kumimoji="0" lang="en-US" sz="1200" b="1" kern="1200" dirty="0">
                              <a:solidFill>
                                <a:schemeClr val="tx1">
                                  <a:lumMod val="90000"/>
                                  <a:lumOff val="10000"/>
                                </a:schemeClr>
                              </a:solidFill>
                              <a:latin typeface="Arial"/>
                              <a:ea typeface="+mn-ea"/>
                              <a:cs typeface="+mn-cs"/>
                            </a:rPr>
                            <a:t>1.8</a:t>
                          </a:r>
                          <a:endParaRPr kumimoji="0" lang="en-GB" sz="1200" b="1" kern="1200" dirty="0">
                            <a:solidFill>
                              <a:schemeClr val="tx1">
                                <a:lumMod val="90000"/>
                                <a:lumOff val="10000"/>
                              </a:schemeClr>
                            </a:solidFill>
                            <a:latin typeface="Arial"/>
                            <a:ea typeface="+mn-ea"/>
                            <a:cs typeface="+mn-cs"/>
                          </a:endParaRPr>
                        </a:p>
                      </a:txBody>
                      <a:tcPr marL="51435" marR="51435" marT="25718" marB="25718"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en-GB" sz="1200" b="1" kern="1200" dirty="0">
                              <a:solidFill>
                                <a:schemeClr val="tx1">
                                  <a:lumMod val="90000"/>
                                  <a:lumOff val="10000"/>
                                </a:schemeClr>
                              </a:solidFill>
                              <a:latin typeface="Arial"/>
                              <a:ea typeface="+mn-ea"/>
                              <a:cs typeface="+mn-cs"/>
                            </a:rPr>
                            <a:t>1.4</a:t>
                          </a:r>
                        </a:p>
                      </a:txBody>
                      <a:tcPr marL="51435" marR="51435" marT="25718" marB="25718" anchor="ctr">
                        <a:lnL w="12700" cap="flat" cmpd="sng" algn="ctr">
                          <a:solidFill>
                            <a:sysClr val="windowText" lastClr="000000"/>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1594538425"/>
                      </a:ext>
                    </a:extLst>
                  </a:tr>
                  <a:tr h="257175">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sz="1200" b="1" kern="1200" dirty="0">
                              <a:solidFill>
                                <a:schemeClr val="tx1">
                                  <a:lumMod val="90000"/>
                                  <a:lumOff val="10000"/>
                                </a:schemeClr>
                              </a:solidFill>
                              <a:latin typeface="+mn-lt"/>
                              <a:ea typeface="+mn-ea"/>
                              <a:cs typeface="+mn-cs"/>
                            </a:rPr>
                            <a:t>luminosity / year [ab</a:t>
                          </a:r>
                          <a:r>
                            <a:rPr kumimoji="0" lang="en-US" sz="1200" b="1" kern="1200" baseline="30000" dirty="0">
                              <a:solidFill>
                                <a:schemeClr val="tx1">
                                  <a:lumMod val="90000"/>
                                  <a:lumOff val="10000"/>
                                </a:schemeClr>
                              </a:solidFill>
                              <a:latin typeface="+mn-lt"/>
                              <a:ea typeface="+mn-ea"/>
                              <a:cs typeface="+mn-cs"/>
                            </a:rPr>
                            <a:t>-1</a:t>
                          </a:r>
                          <a:r>
                            <a:rPr kumimoji="0" lang="en-US" sz="1200" b="1" kern="1200" dirty="0">
                              <a:solidFill>
                                <a:schemeClr val="tx1">
                                  <a:lumMod val="90000"/>
                                  <a:lumOff val="10000"/>
                                </a:schemeClr>
                              </a:solidFill>
                              <a:latin typeface="+mn-lt"/>
                              <a:ea typeface="+mn-ea"/>
                              <a:cs typeface="+mn-cs"/>
                            </a:rPr>
                            <a:t>]</a:t>
                          </a:r>
                          <a:endParaRPr kumimoji="0" lang="en-GB" sz="1200" b="1" kern="1200" dirty="0">
                            <a:solidFill>
                              <a:schemeClr val="tx1">
                                <a:lumMod val="90000"/>
                                <a:lumOff val="10000"/>
                              </a:schemeClr>
                            </a:solidFill>
                            <a:latin typeface="+mn-lt"/>
                            <a:ea typeface="+mn-ea"/>
                            <a:cs typeface="+mn-cs"/>
                          </a:endParaRPr>
                        </a:p>
                      </a:txBody>
                      <a:tcPr marL="51435" marR="51435" marT="25718" marB="25718" anchor="ctr">
                        <a:lnL w="12700" cmpd="sng">
                          <a:solidFill>
                            <a:srgbClr val="A26B2D"/>
                          </a:solidFill>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en-GB" sz="1200" b="1" kern="1200" dirty="0">
                              <a:solidFill>
                                <a:schemeClr val="tx1">
                                  <a:lumMod val="90000"/>
                                  <a:lumOff val="10000"/>
                                </a:schemeClr>
                              </a:solidFill>
                              <a:latin typeface="Arial"/>
                              <a:ea typeface="+mn-ea"/>
                              <a:cs typeface="+mn-cs"/>
                            </a:rPr>
                            <a:t>68</a:t>
                          </a:r>
                        </a:p>
                      </a:txBody>
                      <a:tcPr marL="51435" marR="51435" marT="25718" marB="25718" anchor="ctr">
                        <a:lnL w="12700" cap="flat" cmpd="sng" algn="ctr">
                          <a:solidFill>
                            <a:sysClr val="windowText" lastClr="000000"/>
                          </a:solidFill>
                          <a:prstDash val="solid"/>
                          <a:round/>
                          <a:headEnd type="none" w="med" len="med"/>
                          <a:tailEnd type="none" w="med" len="med"/>
                        </a:lnL>
                        <a:lnR w="12700" cap="flat" cmpd="sng" algn="ctr">
                          <a:solidFill>
                            <a:prstClr val="black"/>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en-GB" sz="1200" b="1" kern="1200" dirty="0">
                              <a:solidFill>
                                <a:schemeClr val="tx1">
                                  <a:lumMod val="90000"/>
                                  <a:lumOff val="10000"/>
                                </a:schemeClr>
                              </a:solidFill>
                              <a:latin typeface="Arial"/>
                              <a:ea typeface="+mn-ea"/>
                              <a:cs typeface="+mn-cs"/>
                            </a:rPr>
                            <a:t>9.6</a:t>
                          </a:r>
                        </a:p>
                      </a:txBody>
                      <a:tcPr marL="51435" marR="51435" marT="25718" marB="25718" anchor="ctr">
                        <a:lnL w="12700" cap="flat" cmpd="sng" algn="ctr">
                          <a:solidFill>
                            <a:prstClr val="black"/>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en-GB" sz="1200" b="1" kern="1200" dirty="0">
                              <a:solidFill>
                                <a:schemeClr val="tx1">
                                  <a:lumMod val="90000"/>
                                  <a:lumOff val="10000"/>
                                </a:schemeClr>
                              </a:solidFill>
                              <a:latin typeface="Arial"/>
                              <a:ea typeface="+mn-ea"/>
                              <a:cs typeface="+mn-cs"/>
                            </a:rPr>
                            <a:t>3.6</a:t>
                          </a:r>
                        </a:p>
                      </a:txBody>
                      <a:tcPr marL="51435" marR="51435" marT="25718" marB="25718"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marL="0" algn="ctr" defTabSz="914400" rtl="0" eaLnBrk="1" latinLnBrk="0" hangingPunct="1"/>
                          <a:r>
                            <a:rPr kumimoji="0" lang="en-GB" sz="1200" b="1" kern="1200" dirty="0">
                              <a:solidFill>
                                <a:schemeClr val="tx1">
                                  <a:lumMod val="90000"/>
                                  <a:lumOff val="10000"/>
                                </a:schemeClr>
                              </a:solidFill>
                              <a:latin typeface="Arial"/>
                              <a:ea typeface="+mn-ea"/>
                              <a:cs typeface="+mn-cs"/>
                            </a:rPr>
                            <a:t>0.83</a:t>
                          </a:r>
                        </a:p>
                      </a:txBody>
                      <a:tcPr marL="51435" marR="51435" marT="25718" marB="25718"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en-GB" sz="1200" b="1" kern="1200" dirty="0">
                              <a:solidFill>
                                <a:schemeClr val="tx1">
                                  <a:lumMod val="90000"/>
                                  <a:lumOff val="10000"/>
                                </a:schemeClr>
                              </a:solidFill>
                              <a:latin typeface="Arial"/>
                              <a:ea typeface="+mn-ea"/>
                              <a:cs typeface="+mn-cs"/>
                            </a:rPr>
                            <a:t>0.67</a:t>
                          </a:r>
                        </a:p>
                      </a:txBody>
                      <a:tcPr marL="51435" marR="51435" marT="25718" marB="25718" anchor="ctr">
                        <a:lnL w="12700" cap="flat" cmpd="sng" algn="ctr">
                          <a:solidFill>
                            <a:sysClr val="windowText" lastClr="000000"/>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2440437566"/>
                      </a:ext>
                    </a:extLst>
                  </a:tr>
                  <a:tr h="257175">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GB" sz="1200" b="1" kern="1200" dirty="0">
                              <a:solidFill>
                                <a:schemeClr val="tx1">
                                  <a:lumMod val="90000"/>
                                  <a:lumOff val="10000"/>
                                </a:schemeClr>
                              </a:solidFill>
                              <a:latin typeface="+mn-lt"/>
                              <a:ea typeface="+mn-ea"/>
                              <a:cs typeface="+mn-cs"/>
                            </a:rPr>
                            <a:t>run time (including </a:t>
                          </a:r>
                          <a:r>
                            <a:rPr kumimoji="0" lang="en-GB" sz="1200" b="1" kern="1200" dirty="0" err="1">
                              <a:solidFill>
                                <a:schemeClr val="tx1">
                                  <a:lumMod val="90000"/>
                                  <a:lumOff val="10000"/>
                                </a:schemeClr>
                              </a:solidFill>
                              <a:latin typeface="+mn-lt"/>
                              <a:ea typeface="+mn-ea"/>
                              <a:cs typeface="+mn-cs"/>
                            </a:rPr>
                            <a:t>lumi</a:t>
                          </a:r>
                          <a:r>
                            <a:rPr kumimoji="0" lang="en-GB" sz="1200" b="1" kern="1200" dirty="0">
                              <a:solidFill>
                                <a:schemeClr val="tx1">
                                  <a:lumMod val="90000"/>
                                  <a:lumOff val="10000"/>
                                </a:schemeClr>
                              </a:solidFill>
                              <a:latin typeface="+mn-lt"/>
                              <a:ea typeface="+mn-ea"/>
                              <a:cs typeface="+mn-cs"/>
                            </a:rPr>
                            <a:t> ramp-up) [years]</a:t>
                          </a:r>
                        </a:p>
                      </a:txBody>
                      <a:tcPr marL="51435" marR="51435" marT="25718" marB="25718" anchor="ctr">
                        <a:lnL w="12700" cmpd="sng">
                          <a:solidFill>
                            <a:srgbClr val="A26B2D"/>
                          </a:solidFill>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en-GB" sz="1200" b="1" kern="1200" dirty="0">
                              <a:solidFill>
                                <a:schemeClr val="tx1">
                                  <a:lumMod val="90000"/>
                                  <a:lumOff val="10000"/>
                                </a:schemeClr>
                              </a:solidFill>
                              <a:latin typeface="Arial"/>
                              <a:ea typeface="+mn-ea"/>
                              <a:cs typeface="+mn-cs"/>
                            </a:rPr>
                            <a:t>4</a:t>
                          </a:r>
                        </a:p>
                      </a:txBody>
                      <a:tcPr marL="51435" marR="51435" marT="25718" marB="25718" anchor="ctr">
                        <a:lnL w="12700" cap="flat" cmpd="sng" algn="ctr">
                          <a:solidFill>
                            <a:sysClr val="windowText" lastClr="000000"/>
                          </a:solidFill>
                          <a:prstDash val="solid"/>
                          <a:round/>
                          <a:headEnd type="none" w="med" len="med"/>
                          <a:tailEnd type="none" w="med" len="med"/>
                        </a:lnL>
                        <a:lnR w="12700" cap="flat" cmpd="sng" algn="ctr">
                          <a:solidFill>
                            <a:prstClr val="black"/>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en-GB" sz="1200" b="1" kern="1200" dirty="0">
                              <a:solidFill>
                                <a:schemeClr val="tx1">
                                  <a:lumMod val="90000"/>
                                  <a:lumOff val="10000"/>
                                </a:schemeClr>
                              </a:solidFill>
                              <a:latin typeface="Arial"/>
                              <a:ea typeface="+mn-ea"/>
                              <a:cs typeface="+mn-cs"/>
                            </a:rPr>
                            <a:t>2</a:t>
                          </a:r>
                        </a:p>
                      </a:txBody>
                      <a:tcPr marL="51435" marR="51435" marT="25718" marB="25718" anchor="ctr">
                        <a:lnL w="12700" cap="flat" cmpd="sng" algn="ctr">
                          <a:solidFill>
                            <a:prstClr val="black"/>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en-GB" sz="1200" b="1" kern="1200" dirty="0">
                              <a:solidFill>
                                <a:schemeClr val="tx1">
                                  <a:lumMod val="90000"/>
                                  <a:lumOff val="10000"/>
                                </a:schemeClr>
                              </a:solidFill>
                              <a:latin typeface="Arial"/>
                              <a:ea typeface="+mn-ea"/>
                              <a:cs typeface="+mn-cs"/>
                            </a:rPr>
                            <a:t>3</a:t>
                          </a:r>
                        </a:p>
                      </a:txBody>
                      <a:tcPr marL="51435" marR="51435" marT="25718" marB="25718"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marL="0" algn="ctr" defTabSz="914400" rtl="0" eaLnBrk="1" latinLnBrk="0" hangingPunct="1"/>
                          <a:r>
                            <a:rPr kumimoji="0" lang="en-GB" sz="1200" b="1" kern="1200" dirty="0">
                              <a:solidFill>
                                <a:schemeClr val="tx1">
                                  <a:lumMod val="90000"/>
                                  <a:lumOff val="10000"/>
                                </a:schemeClr>
                              </a:solidFill>
                              <a:latin typeface="Arial"/>
                              <a:ea typeface="+mn-ea"/>
                              <a:cs typeface="+mn-cs"/>
                            </a:rPr>
                            <a:t>1</a:t>
                          </a:r>
                        </a:p>
                      </a:txBody>
                      <a:tcPr marL="51435" marR="51435" marT="25718" marB="25718"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marL="0" algn="ctr" defTabSz="914400" rtl="0" eaLnBrk="1" latinLnBrk="0" hangingPunct="1"/>
                          <a:r>
                            <a:rPr kumimoji="0" lang="en-GB" sz="1200" b="1" kern="1200" dirty="0">
                              <a:solidFill>
                                <a:schemeClr val="tx1">
                                  <a:lumMod val="90000"/>
                                  <a:lumOff val="10000"/>
                                </a:schemeClr>
                              </a:solidFill>
                              <a:latin typeface="Arial"/>
                              <a:ea typeface="+mn-ea"/>
                              <a:cs typeface="+mn-cs"/>
                            </a:rPr>
                            <a:t>4</a:t>
                          </a:r>
                        </a:p>
                      </a:txBody>
                      <a:tcPr marL="51435" marR="51435" marT="25718" marB="25718" anchor="ctr">
                        <a:lnL w="12700" cap="flat" cmpd="sng" algn="ctr">
                          <a:solidFill>
                            <a:sysClr val="windowText" lastClr="000000"/>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167799703"/>
                      </a:ext>
                    </a:extLst>
                  </a:tr>
                  <a:tr h="312616">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r>
                            <a:rPr kumimoji="0" lang="en-US" sz="1200" b="1" kern="1200" dirty="0">
                              <a:solidFill>
                                <a:schemeClr val="tx1">
                                  <a:lumMod val="90000"/>
                                  <a:lumOff val="10000"/>
                                </a:schemeClr>
                              </a:solidFill>
                              <a:latin typeface="Arial"/>
                              <a:ea typeface="+mn-ea"/>
                              <a:cs typeface="+mn-cs"/>
                            </a:rPr>
                            <a:t>total integrated luminosity [ab</a:t>
                          </a:r>
                          <a:r>
                            <a:rPr kumimoji="0" lang="en-US" sz="1200" b="1" kern="1200" baseline="30000" dirty="0">
                              <a:solidFill>
                                <a:schemeClr val="tx1">
                                  <a:lumMod val="90000"/>
                                  <a:lumOff val="10000"/>
                                </a:schemeClr>
                              </a:solidFill>
                              <a:latin typeface="Arial"/>
                              <a:ea typeface="+mn-ea"/>
                              <a:cs typeface="+mn-cs"/>
                            </a:rPr>
                            <a:t>-1</a:t>
                          </a:r>
                          <a:r>
                            <a:rPr kumimoji="0" lang="en-US" sz="1200" b="1" kern="1200" dirty="0">
                              <a:solidFill>
                                <a:schemeClr val="tx1">
                                  <a:lumMod val="90000"/>
                                  <a:lumOff val="10000"/>
                                </a:schemeClr>
                              </a:solidFill>
                              <a:latin typeface="Arial"/>
                              <a:ea typeface="+mn-ea"/>
                              <a:cs typeface="+mn-cs"/>
                            </a:rPr>
                            <a:t>]</a:t>
                          </a:r>
                          <a:endParaRPr kumimoji="0" lang="en-GB" sz="1200" b="1" kern="1200" dirty="0">
                            <a:solidFill>
                              <a:schemeClr val="tx1">
                                <a:lumMod val="90000"/>
                                <a:lumOff val="10000"/>
                              </a:schemeClr>
                            </a:solidFill>
                            <a:latin typeface="Arial"/>
                            <a:ea typeface="+mn-ea"/>
                            <a:cs typeface="+mn-cs"/>
                          </a:endParaRPr>
                        </a:p>
                      </a:txBody>
                      <a:tcPr marL="51435" marR="51435" marT="25718" marB="25718" anchor="ctr">
                        <a:lnL w="12700" cmpd="sng">
                          <a:solidFill>
                            <a:srgbClr val="A26B2D"/>
                          </a:solidFill>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200" b="1" kern="1200" dirty="0">
                              <a:solidFill>
                                <a:schemeClr val="tx1">
                                  <a:lumMod val="90000"/>
                                  <a:lumOff val="10000"/>
                                </a:schemeClr>
                              </a:solidFill>
                              <a:latin typeface="Arial"/>
                              <a:ea typeface="+mn-ea"/>
                              <a:cs typeface="+mn-cs"/>
                            </a:rPr>
                            <a:t>205</a:t>
                          </a:r>
                          <a:endParaRPr kumimoji="0" lang="en-GB" sz="1200" b="1" kern="1200" dirty="0">
                            <a:solidFill>
                              <a:schemeClr val="tx1">
                                <a:lumMod val="90000"/>
                                <a:lumOff val="10000"/>
                              </a:schemeClr>
                            </a:solidFill>
                            <a:latin typeface="Arial"/>
                            <a:ea typeface="+mn-ea"/>
                            <a:cs typeface="+mn-cs"/>
                          </a:endParaRPr>
                        </a:p>
                      </a:txBody>
                      <a:tcPr marL="51435" marR="51435" marT="25718" marB="25718" anchor="ctr">
                        <a:lnL w="12700" cap="flat" cmpd="sng" algn="ctr">
                          <a:solidFill>
                            <a:sysClr val="windowText" lastClr="000000"/>
                          </a:solidFill>
                          <a:prstDash val="solid"/>
                          <a:round/>
                          <a:headEnd type="none" w="med" len="med"/>
                          <a:tailEnd type="none" w="med" len="med"/>
                        </a:lnL>
                        <a:lnR w="12700" cmpd="sng">
                          <a:solidFill>
                            <a:prstClr val="black"/>
                          </a:solidFill>
                          <a:prstDash val="soli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200" b="1" kern="1200" dirty="0">
                              <a:solidFill>
                                <a:schemeClr val="tx1">
                                  <a:lumMod val="90000"/>
                                  <a:lumOff val="10000"/>
                                </a:schemeClr>
                              </a:solidFill>
                              <a:latin typeface="Arial"/>
                              <a:ea typeface="+mn-ea"/>
                              <a:cs typeface="+mn-cs"/>
                            </a:rPr>
                            <a:t>19.2</a:t>
                          </a:r>
                          <a:endParaRPr kumimoji="0" lang="en-GB" sz="1200" b="1" kern="1200" dirty="0">
                            <a:solidFill>
                              <a:schemeClr val="tx1">
                                <a:lumMod val="90000"/>
                                <a:lumOff val="10000"/>
                              </a:schemeClr>
                            </a:solidFill>
                            <a:latin typeface="Arial"/>
                            <a:ea typeface="+mn-ea"/>
                            <a:cs typeface="+mn-cs"/>
                          </a:endParaRPr>
                        </a:p>
                      </a:txBody>
                      <a:tcPr marL="51435" marR="51435" marT="25718" marB="25718" anchor="ctr">
                        <a:lnL w="12700" cmpd="sng">
                          <a:solidFill>
                            <a:prstClr val="black"/>
                          </a:solidFill>
                          <a:prstDash val="soli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200" b="1" kern="1200">
                              <a:solidFill>
                                <a:schemeClr val="tx1">
                                  <a:lumMod val="90000"/>
                                  <a:lumOff val="10000"/>
                                </a:schemeClr>
                              </a:solidFill>
                              <a:latin typeface="Arial"/>
                              <a:ea typeface="+mn-ea"/>
                              <a:cs typeface="+mn-cs"/>
                            </a:rPr>
                            <a:t>10.8</a:t>
                          </a:r>
                          <a:endParaRPr kumimoji="0" lang="en-GB" sz="1200" b="1" kern="1200" dirty="0">
                            <a:solidFill>
                              <a:schemeClr val="tx1">
                                <a:lumMod val="90000"/>
                                <a:lumOff val="10000"/>
                              </a:schemeClr>
                            </a:solidFill>
                            <a:latin typeface="Arial"/>
                            <a:ea typeface="+mn-ea"/>
                            <a:cs typeface="+mn-cs"/>
                          </a:endParaRPr>
                        </a:p>
                      </a:txBody>
                      <a:tcPr marL="51435" marR="51435" marT="25718" marB="25718"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algn="ctr" defTabSz="914400" rtl="0" eaLnBrk="1" latinLnBrk="0" hangingPunct="1"/>
                          <a:r>
                            <a:rPr kumimoji="0" lang="en-US" sz="1200" b="1" kern="1200" dirty="0">
                              <a:solidFill>
                                <a:schemeClr val="tx1">
                                  <a:lumMod val="90000"/>
                                  <a:lumOff val="10000"/>
                                </a:schemeClr>
                              </a:solidFill>
                              <a:latin typeface="Arial"/>
                              <a:ea typeface="+mn-ea"/>
                              <a:cs typeface="+mn-cs"/>
                            </a:rPr>
                            <a:t>0.4</a:t>
                          </a:r>
                          <a:endParaRPr kumimoji="0" lang="en-GB" sz="1200" b="1" kern="1200" dirty="0">
                            <a:solidFill>
                              <a:schemeClr val="tx1">
                                <a:lumMod val="90000"/>
                                <a:lumOff val="10000"/>
                              </a:schemeClr>
                            </a:solidFill>
                            <a:latin typeface="Arial"/>
                            <a:ea typeface="+mn-ea"/>
                            <a:cs typeface="+mn-cs"/>
                          </a:endParaRPr>
                        </a:p>
                      </a:txBody>
                      <a:tcPr marL="51435" marR="51435" marT="25718" marB="25718"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marL="0" algn="ctr" defTabSz="914400" rtl="0" eaLnBrk="1" latinLnBrk="0" hangingPunct="1"/>
                          <a:r>
                            <a:rPr kumimoji="0" lang="en-GB" sz="1200" b="1" kern="1200" dirty="0">
                              <a:solidFill>
                                <a:schemeClr val="tx1">
                                  <a:lumMod val="90000"/>
                                  <a:lumOff val="10000"/>
                                </a:schemeClr>
                              </a:solidFill>
                              <a:latin typeface="Arial"/>
                              <a:ea typeface="+mn-ea"/>
                              <a:cs typeface="+mn-cs"/>
                            </a:rPr>
                            <a:t>2.7</a:t>
                          </a:r>
                        </a:p>
                      </a:txBody>
                      <a:tcPr marL="51435" marR="51435" marT="25718" marB="25718" anchor="ctr">
                        <a:lnL w="12700" cap="flat" cmpd="sng" algn="ctr">
                          <a:solidFill>
                            <a:sysClr val="windowText" lastClr="000000"/>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2513034531"/>
                      </a:ext>
                    </a:extLst>
                  </a:tr>
                  <a:tr h="600076">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r>
                            <a:rPr kumimoji="0" lang="en-US" sz="1200" b="1" kern="1200" dirty="0">
                              <a:solidFill>
                                <a:schemeClr val="tx1">
                                  <a:lumMod val="90000"/>
                                  <a:lumOff val="10000"/>
                                </a:schemeClr>
                              </a:solidFill>
                              <a:latin typeface="Arial"/>
                              <a:ea typeface="+mn-ea"/>
                              <a:cs typeface="+mn-cs"/>
                            </a:rPr>
                            <a:t>total number of events</a:t>
                          </a:r>
                          <a:endParaRPr kumimoji="0" lang="en-GB" sz="1200" b="1" kern="1200" dirty="0">
                            <a:solidFill>
                              <a:schemeClr val="tx1">
                                <a:lumMod val="90000"/>
                                <a:lumOff val="10000"/>
                              </a:schemeClr>
                            </a:solidFill>
                            <a:latin typeface="Arial"/>
                            <a:ea typeface="+mn-ea"/>
                            <a:cs typeface="+mn-cs"/>
                          </a:endParaRPr>
                        </a:p>
                      </a:txBody>
                      <a:tcPr marL="51435" marR="51435" marT="25718" marB="25718" anchor="ctr">
                        <a:lnL w="12700" cmpd="sng">
                          <a:solidFill>
                            <a:srgbClr val="A26B2D"/>
                          </a:solidFill>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200" b="1" kern="1200" dirty="0">
                              <a:solidFill>
                                <a:schemeClr val="tx1">
                                  <a:lumMod val="90000"/>
                                  <a:lumOff val="10000"/>
                                </a:schemeClr>
                              </a:solidFill>
                              <a:latin typeface="Arial"/>
                              <a:ea typeface="+mn-ea"/>
                              <a:cs typeface="+mn-cs"/>
                            </a:rPr>
                            <a:t>6 10</a:t>
                          </a:r>
                          <a:r>
                            <a:rPr kumimoji="0" lang="en-US" sz="1200" b="1" kern="1200" baseline="30000" dirty="0">
                              <a:solidFill>
                                <a:schemeClr val="tx1">
                                  <a:lumMod val="90000"/>
                                  <a:lumOff val="10000"/>
                                </a:schemeClr>
                              </a:solidFill>
                              <a:latin typeface="Arial"/>
                              <a:ea typeface="+mn-ea"/>
                              <a:cs typeface="+mn-cs"/>
                            </a:rPr>
                            <a:t>12</a:t>
                          </a:r>
                          <a:r>
                            <a:rPr kumimoji="0" lang="en-US" sz="1200" b="1" kern="1200" dirty="0">
                              <a:solidFill>
                                <a:schemeClr val="tx1">
                                  <a:lumMod val="90000"/>
                                  <a:lumOff val="10000"/>
                                </a:schemeClr>
                              </a:solidFill>
                              <a:latin typeface="Arial"/>
                              <a:ea typeface="+mn-ea"/>
                              <a:cs typeface="+mn-cs"/>
                            </a:rPr>
                            <a:t> Z</a:t>
                          </a:r>
                          <a:endParaRPr kumimoji="0" lang="en-GB" sz="1200" b="1" kern="1200" dirty="0">
                            <a:solidFill>
                              <a:schemeClr val="tx1">
                                <a:lumMod val="90000"/>
                                <a:lumOff val="10000"/>
                              </a:schemeClr>
                            </a:solidFill>
                            <a:latin typeface="Arial"/>
                            <a:ea typeface="+mn-ea"/>
                            <a:cs typeface="+mn-cs"/>
                          </a:endParaRPr>
                        </a:p>
                      </a:txBody>
                      <a:tcPr marL="51435" marR="51435" marT="25718" marB="25718" anchor="ctr">
                        <a:lnL w="12700" cap="flat" cmpd="sng" algn="ctr">
                          <a:solidFill>
                            <a:sysClr val="windowText" lastClr="000000"/>
                          </a:solidFill>
                          <a:prstDash val="solid"/>
                          <a:round/>
                          <a:headEnd type="none" w="med" len="med"/>
                          <a:tailEnd type="none" w="med" len="med"/>
                        </a:lnL>
                        <a:lnR w="12700" cmpd="sng">
                          <a:solidFill>
                            <a:prstClr val="black"/>
                          </a:solidFill>
                          <a:prstDash val="soli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200" b="1" kern="1200" dirty="0">
                              <a:solidFill>
                                <a:schemeClr val="tx1">
                                  <a:lumMod val="90000"/>
                                  <a:lumOff val="10000"/>
                                </a:schemeClr>
                              </a:solidFill>
                              <a:latin typeface="Arial"/>
                              <a:ea typeface="+mn-ea"/>
                              <a:cs typeface="+mn-cs"/>
                            </a:rPr>
                            <a:t>2.4 10</a:t>
                          </a:r>
                          <a:r>
                            <a:rPr kumimoji="0" lang="en-US" sz="1200" b="1" kern="1200" baseline="30000" dirty="0">
                              <a:solidFill>
                                <a:schemeClr val="tx1">
                                  <a:lumMod val="90000"/>
                                  <a:lumOff val="10000"/>
                                </a:schemeClr>
                              </a:solidFill>
                              <a:latin typeface="Arial"/>
                              <a:ea typeface="+mn-ea"/>
                              <a:cs typeface="+mn-cs"/>
                            </a:rPr>
                            <a:t>8</a:t>
                          </a:r>
                          <a:r>
                            <a:rPr kumimoji="0" lang="en-US" sz="1200" b="1" kern="1200" dirty="0">
                              <a:solidFill>
                                <a:schemeClr val="tx1">
                                  <a:lumMod val="90000"/>
                                  <a:lumOff val="10000"/>
                                </a:schemeClr>
                              </a:solidFill>
                              <a:latin typeface="Arial"/>
                              <a:ea typeface="+mn-ea"/>
                              <a:cs typeface="+mn-cs"/>
                            </a:rPr>
                            <a:t> WW</a:t>
                          </a:r>
                        </a:p>
                        <a:p>
                          <a:pPr algn="ctr"/>
                          <a:r>
                            <a:rPr kumimoji="0" lang="en-US" sz="1200" b="0" kern="1200" dirty="0">
                              <a:solidFill>
                                <a:schemeClr val="tx1">
                                  <a:lumMod val="90000"/>
                                  <a:lumOff val="10000"/>
                                </a:schemeClr>
                              </a:solidFill>
                              <a:latin typeface="Arial"/>
                              <a:ea typeface="+mn-ea"/>
                              <a:cs typeface="+mn-cs"/>
                            </a:rPr>
                            <a:t>(incl. WW at higher </a:t>
                          </a:r>
                          <a:r>
                            <a:rPr kumimoji="0" lang="en-GB" sz="1200" b="0" kern="1200" dirty="0">
                              <a:solidFill>
                                <a:schemeClr val="tx1">
                                  <a:lumMod val="90000"/>
                                  <a:lumOff val="10000"/>
                                </a:schemeClr>
                              </a:solidFill>
                              <a:latin typeface="Arial"/>
                              <a:ea typeface="+mn-ea"/>
                              <a:cs typeface="+mn-cs"/>
                            </a:rPr>
                            <a:t>√s</a:t>
                          </a:r>
                          <a:r>
                            <a:rPr kumimoji="0" lang="en-US" sz="1200" b="0" kern="1200" dirty="0">
                              <a:solidFill>
                                <a:schemeClr val="tx1">
                                  <a:lumMod val="90000"/>
                                  <a:lumOff val="10000"/>
                                </a:schemeClr>
                              </a:solidFill>
                              <a:latin typeface="Arial"/>
                              <a:ea typeface="+mn-ea"/>
                              <a:cs typeface="+mn-cs"/>
                            </a:rPr>
                            <a:t>)</a:t>
                          </a:r>
                          <a:endParaRPr kumimoji="0" lang="en-GB" sz="1200" b="0" kern="1200" dirty="0">
                            <a:solidFill>
                              <a:schemeClr val="tx1">
                                <a:lumMod val="90000"/>
                                <a:lumOff val="10000"/>
                              </a:schemeClr>
                            </a:solidFill>
                            <a:latin typeface="Arial"/>
                            <a:ea typeface="+mn-ea"/>
                            <a:cs typeface="+mn-cs"/>
                          </a:endParaRPr>
                        </a:p>
                      </a:txBody>
                      <a:tcPr marL="51435" marR="51435" marT="25718" marB="25718" anchor="ctr">
                        <a:lnL w="12700" cmpd="sng">
                          <a:solidFill>
                            <a:prstClr val="black"/>
                          </a:solidFill>
                          <a:prstDash val="soli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1" kern="1200" dirty="0">
                              <a:solidFill>
                                <a:schemeClr val="tx1">
                                  <a:lumMod val="90000"/>
                                  <a:lumOff val="10000"/>
                                </a:schemeClr>
                              </a:solidFill>
                              <a:latin typeface="Arial"/>
                              <a:ea typeface="+mn-ea"/>
                              <a:cs typeface="+mn-cs"/>
                            </a:rPr>
                            <a:t>2.2 10</a:t>
                          </a:r>
                          <a:r>
                            <a:rPr kumimoji="0" lang="en-US" sz="1200" b="1" kern="1200" baseline="30000" dirty="0">
                              <a:solidFill>
                                <a:schemeClr val="tx1">
                                  <a:lumMod val="90000"/>
                                  <a:lumOff val="10000"/>
                                </a:schemeClr>
                              </a:solidFill>
                              <a:latin typeface="Arial"/>
                              <a:ea typeface="+mn-ea"/>
                              <a:cs typeface="+mn-cs"/>
                            </a:rPr>
                            <a:t>6</a:t>
                          </a:r>
                          <a:r>
                            <a:rPr kumimoji="0" lang="en-US" sz="1200" b="1" kern="1200" dirty="0">
                              <a:solidFill>
                                <a:schemeClr val="tx1">
                                  <a:lumMod val="90000"/>
                                  <a:lumOff val="10000"/>
                                </a:schemeClr>
                              </a:solidFill>
                              <a:latin typeface="Arial"/>
                              <a:ea typeface="+mn-ea"/>
                              <a:cs typeface="+mn-cs"/>
                            </a:rPr>
                            <a:t> ZH</a:t>
                          </a:r>
                          <a:endParaRPr kumimoji="0" lang="en-GB" sz="1200" b="1" kern="1200" dirty="0">
                            <a:solidFill>
                              <a:schemeClr val="tx1">
                                <a:lumMod val="90000"/>
                                <a:lumOff val="10000"/>
                              </a:schemeClr>
                            </a:solidFill>
                            <a:latin typeface="Arial"/>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1" kern="1200" dirty="0">
                              <a:solidFill>
                                <a:schemeClr val="tx1">
                                  <a:lumMod val="90000"/>
                                  <a:lumOff val="10000"/>
                                </a:schemeClr>
                              </a:solidFill>
                              <a:latin typeface="Arial"/>
                              <a:ea typeface="+mn-ea"/>
                              <a:cs typeface="+mn-cs"/>
                            </a:rPr>
                            <a:t>65k WW → H</a:t>
                          </a:r>
                          <a:endParaRPr kumimoji="0" lang="en-GB" sz="1200" b="1" kern="1200" dirty="0">
                            <a:solidFill>
                              <a:schemeClr val="tx1">
                                <a:lumMod val="90000"/>
                                <a:lumOff val="10000"/>
                              </a:schemeClr>
                            </a:solidFill>
                            <a:latin typeface="Arial"/>
                            <a:ea typeface="+mn-ea"/>
                            <a:cs typeface="+mn-cs"/>
                          </a:endParaRPr>
                        </a:p>
                      </a:txBody>
                      <a:tcPr marL="51435" marR="51435" marT="25718" marB="25718"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gridSpan="2">
                      <a:txBody>
                        <a:bodyPr/>
                        <a:lstStyle/>
                        <a:p>
                          <a:endParaRPr lang="en-US"/>
                        </a:p>
                      </a:txBody>
                      <a:tcPr marL="51435" marR="51435" marT="25718" marB="25718" anchor="ctr">
                        <a:lnL w="12700" cap="flat" cmpd="sng" algn="ctr">
                          <a:solidFill>
                            <a:sysClr val="windowText" lastClr="000000"/>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blipFill>
                          <a:blip r:embed="rId3"/>
                          <a:stretch>
                            <a:fillRect l="-331511" t="-452525" r="-643" b="-10101"/>
                          </a:stretch>
                        </a:blipFill>
                      </a:tcPr>
                    </a:tc>
                    <a:tc hMerge="1">
                      <a:txBody>
                        <a:bodyPr/>
                        <a:lstStyle/>
                        <a:p>
                          <a:endParaRPr dirty="0"/>
                        </a:p>
                      </a:txBody>
                      <a:tcPr marL="51435" marR="51435" marT="25718" marB="25718" anchor="ctr">
                        <a:lnL w="12700" cap="flat" cmpd="sng" algn="ctr">
                          <a:solidFill>
                            <a:sysClr val="windowText" lastClr="000000"/>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4062015532"/>
                      </a:ext>
                    </a:extLst>
                  </a:tr>
                </a:tbl>
              </a:graphicData>
            </a:graphic>
          </p:graphicFrame>
        </mc:Fallback>
      </mc:AlternateContent>
      <p:sp>
        <p:nvSpPr>
          <p:cNvPr id="3" name="Title 2">
            <a:extLst>
              <a:ext uri="{FF2B5EF4-FFF2-40B4-BE49-F238E27FC236}">
                <a16:creationId xmlns:a16="http://schemas.microsoft.com/office/drawing/2014/main" id="{359484C1-F78F-44B8-D00F-C2CBD05FC35C}"/>
              </a:ext>
            </a:extLst>
          </p:cNvPr>
          <p:cNvSpPr>
            <a:spLocks noGrp="1"/>
          </p:cNvSpPr>
          <p:nvPr>
            <p:ph type="title"/>
          </p:nvPr>
        </p:nvSpPr>
        <p:spPr/>
        <p:txBody>
          <a:bodyPr/>
          <a:lstStyle/>
          <a:p>
            <a:r>
              <a:rPr lang="en-GB" altLang="en-US" dirty="0"/>
              <a:t>FCC-ee design parameters</a:t>
            </a:r>
            <a:endParaRPr lang="en-GB" dirty="0"/>
          </a:p>
        </p:txBody>
      </p:sp>
      <p:sp>
        <p:nvSpPr>
          <p:cNvPr id="4" name="Date Placeholder 3">
            <a:extLst>
              <a:ext uri="{FF2B5EF4-FFF2-40B4-BE49-F238E27FC236}">
                <a16:creationId xmlns:a16="http://schemas.microsoft.com/office/drawing/2014/main" id="{837C92A3-C46F-3A04-E312-D88B810184CB}"/>
              </a:ext>
            </a:extLst>
          </p:cNvPr>
          <p:cNvSpPr>
            <a:spLocks noGrp="1"/>
          </p:cNvSpPr>
          <p:nvPr>
            <p:ph type="dt" sz="half" idx="10"/>
          </p:nvPr>
        </p:nvSpPr>
        <p:spPr/>
        <p:txBody>
          <a:bodyPr/>
          <a:lstStyle/>
          <a:p>
            <a:r>
              <a:rPr lang="en-US"/>
              <a:t>03/11/2025</a:t>
            </a:r>
            <a:endParaRPr lang="en-US" dirty="0"/>
          </a:p>
        </p:txBody>
      </p:sp>
      <p:sp>
        <p:nvSpPr>
          <p:cNvPr id="5" name="Footer Placeholder 4">
            <a:extLst>
              <a:ext uri="{FF2B5EF4-FFF2-40B4-BE49-F238E27FC236}">
                <a16:creationId xmlns:a16="http://schemas.microsoft.com/office/drawing/2014/main" id="{9214FA99-C137-F654-2435-8BD40D5C5132}"/>
              </a:ext>
            </a:extLst>
          </p:cNvPr>
          <p:cNvSpPr>
            <a:spLocks noGrp="1"/>
          </p:cNvSpPr>
          <p:nvPr>
            <p:ph type="ftr" sz="quarter" idx="11"/>
          </p:nvPr>
        </p:nvSpPr>
        <p:spPr/>
        <p:txBody>
          <a:bodyPr/>
          <a:lstStyle/>
          <a:p>
            <a:r>
              <a:rPr lang="en-GB"/>
              <a:t>G. Arduini - Assessment of large-scale accelerator projects at CERN - ESG WG2a key findings</a:t>
            </a:r>
            <a:endParaRPr lang="en-US" dirty="0"/>
          </a:p>
        </p:txBody>
      </p:sp>
      <p:grpSp>
        <p:nvGrpSpPr>
          <p:cNvPr id="9" name="Group 8">
            <a:extLst>
              <a:ext uri="{FF2B5EF4-FFF2-40B4-BE49-F238E27FC236}">
                <a16:creationId xmlns:a16="http://schemas.microsoft.com/office/drawing/2014/main" id="{FF17C35D-B10E-178F-69EF-D8AD26097520}"/>
              </a:ext>
            </a:extLst>
          </p:cNvPr>
          <p:cNvGrpSpPr/>
          <p:nvPr/>
        </p:nvGrpSpPr>
        <p:grpSpPr>
          <a:xfrm>
            <a:off x="162395" y="1559545"/>
            <a:ext cx="12029606" cy="1065742"/>
            <a:chOff x="162395" y="2366370"/>
            <a:chExt cx="12029606" cy="1065742"/>
          </a:xfrm>
        </p:grpSpPr>
        <p:sp>
          <p:nvSpPr>
            <p:cNvPr id="7" name="Rectangle: Rounded Corners 6">
              <a:extLst>
                <a:ext uri="{FF2B5EF4-FFF2-40B4-BE49-F238E27FC236}">
                  <a16:creationId xmlns:a16="http://schemas.microsoft.com/office/drawing/2014/main" id="{EA2D68FD-F8A1-B011-DF2D-6F69314B7B4A}"/>
                </a:ext>
              </a:extLst>
            </p:cNvPr>
            <p:cNvSpPr/>
            <p:nvPr/>
          </p:nvSpPr>
          <p:spPr>
            <a:xfrm>
              <a:off x="162395" y="2899241"/>
              <a:ext cx="8193734" cy="505610"/>
            </a:xfrm>
            <a:prstGeom prst="roundRect">
              <a:avLst/>
            </a:prstGeom>
            <a:noFill/>
            <a:ln w="63500">
              <a:solidFill>
                <a:srgbClr val="FF9933"/>
              </a:solidFill>
              <a:prstDash val="solid"/>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8" name="Speech Bubble: Rectangle with Corners Rounded 7">
              <a:extLst>
                <a:ext uri="{FF2B5EF4-FFF2-40B4-BE49-F238E27FC236}">
                  <a16:creationId xmlns:a16="http://schemas.microsoft.com/office/drawing/2014/main" id="{F53489CA-23CD-8DA9-CF5C-8FC0C4C73F09}"/>
                </a:ext>
              </a:extLst>
            </p:cNvPr>
            <p:cNvSpPr/>
            <p:nvPr/>
          </p:nvSpPr>
          <p:spPr>
            <a:xfrm>
              <a:off x="8489833" y="2366370"/>
              <a:ext cx="3702168" cy="1065742"/>
            </a:xfrm>
            <a:prstGeom prst="wedgeRoundRectCallout">
              <a:avLst>
                <a:gd name="adj1" fmla="val -54560"/>
                <a:gd name="adj2" fmla="val 26662"/>
                <a:gd name="adj3" fmla="val 16667"/>
              </a:avLst>
            </a:prstGeom>
            <a:solidFill>
              <a:srgbClr val="FF993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b="1" dirty="0">
                  <a:solidFill>
                    <a:srgbClr val="FFFF00"/>
                  </a:solidFill>
                </a:rPr>
                <a:t>Many bunches, high current, like LHC and B factories, different from LEP</a:t>
              </a:r>
            </a:p>
          </p:txBody>
        </p:sp>
      </p:grpSp>
      <mc:AlternateContent xmlns:mc="http://schemas.openxmlformats.org/markup-compatibility/2006" xmlns:a14="http://schemas.microsoft.com/office/drawing/2010/main">
        <mc:Choice Requires="a14">
          <p:sp>
            <p:nvSpPr>
              <p:cNvPr id="2" name="Object 2">
                <a:extLst>
                  <a:ext uri="{FF2B5EF4-FFF2-40B4-BE49-F238E27FC236}">
                    <a16:creationId xmlns:a16="http://schemas.microsoft.com/office/drawing/2014/main" id="{2B85EB48-7F7E-E6AF-2F14-A81113DF54C5}"/>
                  </a:ext>
                </a:extLst>
              </p:cNvPr>
              <p:cNvSpPr txBox="1"/>
              <p:nvPr/>
            </p:nvSpPr>
            <p:spPr bwMode="auto">
              <a:xfrm>
                <a:off x="6389276" y="111186"/>
                <a:ext cx="1757886" cy="860891"/>
              </a:xfrm>
              <a:prstGeom prst="rect">
                <a:avLst/>
              </a:prstGeom>
              <a:solidFill>
                <a:srgbClr val="2D9DFF"/>
              </a:solidFill>
              <a:ln>
                <a:noFill/>
              </a:ln>
            </p:spPr>
            <p:txBody>
              <a:bodyPr anchor="ctr" anchorCtr="0">
                <a:normAutofit/>
              </a:bodyPr>
              <a:lstStyle/>
              <a:p>
                <a:pPr algn="ctr"/>
                <a14:m>
                  <m:oMath xmlns:m="http://schemas.openxmlformats.org/officeDocument/2006/math">
                    <m:r>
                      <a:rPr lang="en-GB" b="0" i="1" smtClean="0">
                        <a:solidFill>
                          <a:srgbClr val="000000"/>
                        </a:solidFill>
                        <a:latin typeface="Cambria Math" panose="02040503050406030204" pitchFamily="18" charset="0"/>
                      </a:rPr>
                      <m:t>𝐿</m:t>
                    </m:r>
                    <m:r>
                      <a:rPr lang="en-US" i="1">
                        <a:solidFill>
                          <a:srgbClr val="000000"/>
                        </a:solidFill>
                        <a:latin typeface="Cambria Math" panose="02040503050406030204" pitchFamily="18" charset="0"/>
                        <a:ea typeface="Cambria Math" panose="02040503050406030204" pitchFamily="18" charset="0"/>
                      </a:rPr>
                      <m:t>∝</m:t>
                    </m:r>
                  </m:oMath>
                </a14:m>
                <a:r>
                  <a:rPr lang="en-GB" dirty="0">
                    <a:solidFill>
                      <a:srgbClr val="000000"/>
                    </a:solidFill>
                  </a:rPr>
                  <a:t> </a:t>
                </a:r>
                <a14:m>
                  <m:oMath xmlns:m="http://schemas.openxmlformats.org/officeDocument/2006/math">
                    <m:f>
                      <m:fPr>
                        <m:ctrlPr>
                          <a:rPr lang="en-GB" i="1">
                            <a:solidFill>
                              <a:srgbClr val="2F2F2F"/>
                            </a:solidFill>
                            <a:latin typeface="Cambria Math" panose="02040503050406030204" pitchFamily="18" charset="0"/>
                          </a:rPr>
                        </m:ctrlPr>
                      </m:fPr>
                      <m:num>
                        <m:r>
                          <a:rPr lang="en-US" b="0" i="1">
                            <a:solidFill>
                              <a:srgbClr val="2F2F2F"/>
                            </a:solidFill>
                            <a:latin typeface="Cambria Math" panose="02040503050406030204" pitchFamily="18" charset="0"/>
                            <a:ea typeface="Cambria Math" panose="02040503050406030204" pitchFamily="18" charset="0"/>
                          </a:rPr>
                          <m:t>𝜌</m:t>
                        </m:r>
                      </m:num>
                      <m:den>
                        <m:sSubSup>
                          <m:sSubSupPr>
                            <m:ctrlPr>
                              <a:rPr lang="en-GB" i="1">
                                <a:solidFill>
                                  <a:srgbClr val="2F2F2F"/>
                                </a:solidFill>
                                <a:latin typeface="Cambria Math" panose="02040503050406030204" pitchFamily="18" charset="0"/>
                              </a:rPr>
                            </m:ctrlPr>
                          </m:sSubSupPr>
                          <m:e>
                            <m:r>
                              <a:rPr lang="en-GB" b="0" i="1">
                                <a:solidFill>
                                  <a:srgbClr val="2F2F2F"/>
                                </a:solidFill>
                                <a:latin typeface="Cambria Math" panose="02040503050406030204" pitchFamily="18" charset="0"/>
                              </a:rPr>
                              <m:t>𝛽</m:t>
                            </m:r>
                          </m:e>
                          <m:sub>
                            <m:r>
                              <a:rPr lang="en-US" b="0" i="1">
                                <a:solidFill>
                                  <a:srgbClr val="2F2F2F"/>
                                </a:solidFill>
                                <a:latin typeface="Cambria Math" panose="02040503050406030204" pitchFamily="18" charset="0"/>
                              </a:rPr>
                              <m:t>𝑦</m:t>
                            </m:r>
                          </m:sub>
                          <m:sup>
                            <m:r>
                              <a:rPr lang="en-GB" b="0" i="1">
                                <a:solidFill>
                                  <a:srgbClr val="2F2F2F"/>
                                </a:solidFill>
                                <a:latin typeface="Cambria Math" panose="02040503050406030204" pitchFamily="18" charset="0"/>
                              </a:rPr>
                              <m:t>∗</m:t>
                            </m:r>
                          </m:sup>
                        </m:sSubSup>
                      </m:den>
                    </m:f>
                    <m:f>
                      <m:fPr>
                        <m:ctrlPr>
                          <a:rPr lang="en-US" i="1">
                            <a:solidFill>
                              <a:srgbClr val="2F2F2F"/>
                            </a:solidFill>
                            <a:latin typeface="Cambria Math" panose="02040503050406030204" pitchFamily="18" charset="0"/>
                          </a:rPr>
                        </m:ctrlPr>
                      </m:fPr>
                      <m:num>
                        <m:sSub>
                          <m:sSubPr>
                            <m:ctrlPr>
                              <a:rPr lang="en-GB" i="1" smtClean="0">
                                <a:solidFill>
                                  <a:srgbClr val="2F2F2F"/>
                                </a:solidFill>
                                <a:latin typeface="Cambria Math" panose="02040503050406030204" pitchFamily="18" charset="0"/>
                              </a:rPr>
                            </m:ctrlPr>
                          </m:sSubPr>
                          <m:e>
                            <m:r>
                              <a:rPr lang="en-US" b="0" i="1">
                                <a:solidFill>
                                  <a:srgbClr val="2F2F2F"/>
                                </a:solidFill>
                                <a:latin typeface="Cambria Math" panose="02040503050406030204" pitchFamily="18" charset="0"/>
                              </a:rPr>
                              <m:t>𝑃</m:t>
                            </m:r>
                          </m:e>
                          <m:sub>
                            <m:r>
                              <a:rPr lang="en-US" b="0" i="1">
                                <a:solidFill>
                                  <a:srgbClr val="2F2F2F"/>
                                </a:solidFill>
                                <a:latin typeface="Cambria Math" panose="02040503050406030204" pitchFamily="18" charset="0"/>
                              </a:rPr>
                              <m:t>𝑆𝑅</m:t>
                            </m:r>
                          </m:sub>
                        </m:sSub>
                      </m:num>
                      <m:den>
                        <m:sSup>
                          <m:sSupPr>
                            <m:ctrlPr>
                              <a:rPr lang="en-US" i="1" smtClean="0">
                                <a:solidFill>
                                  <a:srgbClr val="2F2F2F"/>
                                </a:solidFill>
                                <a:latin typeface="Cambria Math" panose="02040503050406030204" pitchFamily="18" charset="0"/>
                              </a:rPr>
                            </m:ctrlPr>
                          </m:sSupPr>
                          <m:e>
                            <m:r>
                              <a:rPr lang="en-US" b="0" i="1">
                                <a:solidFill>
                                  <a:srgbClr val="2F2F2F"/>
                                </a:solidFill>
                                <a:latin typeface="Cambria Math" panose="02040503050406030204" pitchFamily="18" charset="0"/>
                                <a:ea typeface="Cambria Math" panose="02040503050406030204" pitchFamily="18" charset="0"/>
                              </a:rPr>
                              <m:t>𝛾</m:t>
                            </m:r>
                          </m:e>
                          <m:sup>
                            <m:r>
                              <a:rPr lang="en-US" b="0" i="1">
                                <a:solidFill>
                                  <a:srgbClr val="2F2F2F"/>
                                </a:solidFill>
                                <a:latin typeface="Cambria Math" panose="02040503050406030204" pitchFamily="18" charset="0"/>
                              </a:rPr>
                              <m:t>3</m:t>
                            </m:r>
                          </m:sup>
                        </m:sSup>
                      </m:den>
                    </m:f>
                  </m:oMath>
                </a14:m>
                <a:r>
                  <a:rPr lang="en-GB" dirty="0"/>
                  <a:t> </a:t>
                </a:r>
              </a:p>
            </p:txBody>
          </p:sp>
        </mc:Choice>
        <mc:Fallback xmlns="">
          <p:sp>
            <p:nvSpPr>
              <p:cNvPr id="2" name="Object 2">
                <a:extLst>
                  <a:ext uri="{FF2B5EF4-FFF2-40B4-BE49-F238E27FC236}">
                    <a16:creationId xmlns:a16="http://schemas.microsoft.com/office/drawing/2014/main" id="{2B85EB48-7F7E-E6AF-2F14-A81113DF54C5}"/>
                  </a:ext>
                </a:extLst>
              </p:cNvPr>
              <p:cNvSpPr txBox="1">
                <a:spLocks noRot="1" noChangeAspect="1" noMove="1" noResize="1" noEditPoints="1" noAdjustHandles="1" noChangeArrowheads="1" noChangeShapeType="1" noTextEdit="1"/>
              </p:cNvSpPr>
              <p:nvPr/>
            </p:nvSpPr>
            <p:spPr bwMode="auto">
              <a:xfrm>
                <a:off x="6389276" y="111186"/>
                <a:ext cx="1757886" cy="860891"/>
              </a:xfrm>
              <a:prstGeom prst="rect">
                <a:avLst/>
              </a:prstGeom>
              <a:blipFill>
                <a:blip r:embed="rId4"/>
                <a:stretch>
                  <a:fillRect/>
                </a:stretch>
              </a:blipFill>
              <a:ln>
                <a:noFill/>
              </a:ln>
            </p:spPr>
            <p:txBody>
              <a:bodyPr/>
              <a:lstStyle/>
              <a:p>
                <a:r>
                  <a:rPr lang="en-GB">
                    <a:noFill/>
                  </a:rPr>
                  <a:t> </a:t>
                </a:r>
              </a:p>
            </p:txBody>
          </p:sp>
        </mc:Fallback>
      </mc:AlternateContent>
      <p:grpSp>
        <p:nvGrpSpPr>
          <p:cNvPr id="13" name="Group 12">
            <a:extLst>
              <a:ext uri="{FF2B5EF4-FFF2-40B4-BE49-F238E27FC236}">
                <a16:creationId xmlns:a16="http://schemas.microsoft.com/office/drawing/2014/main" id="{156743BB-2EEA-88C8-4388-02396EDC1BF8}"/>
              </a:ext>
            </a:extLst>
          </p:cNvPr>
          <p:cNvGrpSpPr/>
          <p:nvPr/>
        </p:nvGrpSpPr>
        <p:grpSpPr>
          <a:xfrm>
            <a:off x="162394" y="1517469"/>
            <a:ext cx="11513234" cy="610915"/>
            <a:chOff x="162395" y="2721567"/>
            <a:chExt cx="11513234" cy="610915"/>
          </a:xfrm>
        </p:grpSpPr>
        <p:sp>
          <p:nvSpPr>
            <p:cNvPr id="14" name="Rectangle: Rounded Corners 13">
              <a:extLst>
                <a:ext uri="{FF2B5EF4-FFF2-40B4-BE49-F238E27FC236}">
                  <a16:creationId xmlns:a16="http://schemas.microsoft.com/office/drawing/2014/main" id="{C5D8C8FB-FB6B-F635-941D-44C42889FDCF}"/>
                </a:ext>
              </a:extLst>
            </p:cNvPr>
            <p:cNvSpPr/>
            <p:nvPr/>
          </p:nvSpPr>
          <p:spPr>
            <a:xfrm>
              <a:off x="162395" y="3039725"/>
              <a:ext cx="8193734" cy="283103"/>
            </a:xfrm>
            <a:prstGeom prst="roundRect">
              <a:avLst/>
            </a:prstGeom>
            <a:noFill/>
            <a:ln w="63500">
              <a:solidFill>
                <a:srgbClr val="FF9933"/>
              </a:solidFill>
              <a:prstDash val="solid"/>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5" name="Speech Bubble: Rectangle with Corners Rounded 14">
              <a:extLst>
                <a:ext uri="{FF2B5EF4-FFF2-40B4-BE49-F238E27FC236}">
                  <a16:creationId xmlns:a16="http://schemas.microsoft.com/office/drawing/2014/main" id="{B98E22D4-F694-F2A3-521C-9D60523E6E2A}"/>
                </a:ext>
              </a:extLst>
            </p:cNvPr>
            <p:cNvSpPr/>
            <p:nvPr/>
          </p:nvSpPr>
          <p:spPr>
            <a:xfrm>
              <a:off x="8478048" y="2721567"/>
              <a:ext cx="3197581" cy="610915"/>
            </a:xfrm>
            <a:prstGeom prst="wedgeRoundRectCallout">
              <a:avLst>
                <a:gd name="adj1" fmla="val -54232"/>
                <a:gd name="adj2" fmla="val 23612"/>
                <a:gd name="adj3" fmla="val 16667"/>
              </a:avLst>
            </a:prstGeom>
            <a:solidFill>
              <a:srgbClr val="FF993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b="1" dirty="0">
                  <a:solidFill>
                    <a:srgbClr val="FFFF00"/>
                  </a:solidFill>
                </a:rPr>
                <a:t>Limited by electricity consumption</a:t>
              </a:r>
              <a:endParaRPr lang="en-GB" b="1" dirty="0">
                <a:solidFill>
                  <a:srgbClr val="FFFF00"/>
                </a:solidFill>
              </a:endParaRPr>
            </a:p>
          </p:txBody>
        </p:sp>
      </p:grpSp>
      <p:grpSp>
        <p:nvGrpSpPr>
          <p:cNvPr id="16" name="Group 15">
            <a:extLst>
              <a:ext uri="{FF2B5EF4-FFF2-40B4-BE49-F238E27FC236}">
                <a16:creationId xmlns:a16="http://schemas.microsoft.com/office/drawing/2014/main" id="{D3FD1525-8BB9-A01D-8E3D-97117DD4A6BC}"/>
              </a:ext>
            </a:extLst>
          </p:cNvPr>
          <p:cNvGrpSpPr/>
          <p:nvPr/>
        </p:nvGrpSpPr>
        <p:grpSpPr>
          <a:xfrm>
            <a:off x="162396" y="2260348"/>
            <a:ext cx="12029600" cy="1208093"/>
            <a:chOff x="162395" y="2701100"/>
            <a:chExt cx="12029600" cy="1208093"/>
          </a:xfrm>
        </p:grpSpPr>
        <p:sp>
          <p:nvSpPr>
            <p:cNvPr id="17" name="Rectangle: Rounded Corners 16">
              <a:extLst>
                <a:ext uri="{FF2B5EF4-FFF2-40B4-BE49-F238E27FC236}">
                  <a16:creationId xmlns:a16="http://schemas.microsoft.com/office/drawing/2014/main" id="{CDD7568B-C2EE-06A8-485F-6B346A53B980}"/>
                </a:ext>
              </a:extLst>
            </p:cNvPr>
            <p:cNvSpPr/>
            <p:nvPr/>
          </p:nvSpPr>
          <p:spPr>
            <a:xfrm>
              <a:off x="162395" y="3039725"/>
              <a:ext cx="8193734" cy="283103"/>
            </a:xfrm>
            <a:prstGeom prst="roundRect">
              <a:avLst/>
            </a:prstGeom>
            <a:noFill/>
            <a:ln w="63500">
              <a:solidFill>
                <a:srgbClr val="FF9933"/>
              </a:solidFill>
              <a:prstDash val="solid"/>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8" name="Speech Bubble: Rectangle with Corners Rounded 17">
              <a:extLst>
                <a:ext uri="{FF2B5EF4-FFF2-40B4-BE49-F238E27FC236}">
                  <a16:creationId xmlns:a16="http://schemas.microsoft.com/office/drawing/2014/main" id="{1ECBD899-3F52-8259-171E-EC427B686200}"/>
                </a:ext>
              </a:extLst>
            </p:cNvPr>
            <p:cNvSpPr/>
            <p:nvPr/>
          </p:nvSpPr>
          <p:spPr>
            <a:xfrm>
              <a:off x="8478046" y="2701100"/>
              <a:ext cx="3713949" cy="1208093"/>
            </a:xfrm>
            <a:prstGeom prst="wedgeRoundRectCallout">
              <a:avLst>
                <a:gd name="adj1" fmla="val -54163"/>
                <a:gd name="adj2" fmla="val -8799"/>
                <a:gd name="adj3" fmla="val 16667"/>
              </a:avLst>
            </a:prstGeom>
            <a:solidFill>
              <a:srgbClr val="FF993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b="1" dirty="0">
                  <a:solidFill>
                    <a:srgbClr val="FFFF00"/>
                  </a:solidFill>
                </a:rPr>
                <a:t>L</a:t>
              </a:r>
              <a:r>
                <a:rPr lang="en-GB" b="1" dirty="0" err="1">
                  <a:solidFill>
                    <a:srgbClr val="FFFF00"/>
                  </a:solidFill>
                </a:rPr>
                <a:t>arge</a:t>
              </a:r>
              <a:r>
                <a:rPr lang="en-GB" b="1" dirty="0">
                  <a:solidFill>
                    <a:srgbClr val="FFFF00"/>
                  </a:solidFill>
                </a:rPr>
                <a:t> RF system to compensate for SR loss and cover large intensity/energy range</a:t>
              </a:r>
            </a:p>
          </p:txBody>
        </p:sp>
      </p:grpSp>
      <p:grpSp>
        <p:nvGrpSpPr>
          <p:cNvPr id="10" name="Group 9">
            <a:extLst>
              <a:ext uri="{FF2B5EF4-FFF2-40B4-BE49-F238E27FC236}">
                <a16:creationId xmlns:a16="http://schemas.microsoft.com/office/drawing/2014/main" id="{ED47F84B-03A8-186A-AAB4-2A69A5DE3C84}"/>
              </a:ext>
            </a:extLst>
          </p:cNvPr>
          <p:cNvGrpSpPr/>
          <p:nvPr/>
        </p:nvGrpSpPr>
        <p:grpSpPr>
          <a:xfrm>
            <a:off x="162396" y="1207071"/>
            <a:ext cx="12029602" cy="621728"/>
            <a:chOff x="162395" y="2701100"/>
            <a:chExt cx="12029602" cy="621728"/>
          </a:xfrm>
        </p:grpSpPr>
        <p:sp>
          <p:nvSpPr>
            <p:cNvPr id="11" name="Rectangle: Rounded Corners 10">
              <a:extLst>
                <a:ext uri="{FF2B5EF4-FFF2-40B4-BE49-F238E27FC236}">
                  <a16:creationId xmlns:a16="http://schemas.microsoft.com/office/drawing/2014/main" id="{0C4B9ED4-210C-F3BE-93DE-99007CDE1159}"/>
                </a:ext>
              </a:extLst>
            </p:cNvPr>
            <p:cNvSpPr/>
            <p:nvPr/>
          </p:nvSpPr>
          <p:spPr>
            <a:xfrm>
              <a:off x="162395" y="3039725"/>
              <a:ext cx="8193734" cy="283103"/>
            </a:xfrm>
            <a:prstGeom prst="roundRect">
              <a:avLst/>
            </a:prstGeom>
            <a:noFill/>
            <a:ln w="63500">
              <a:solidFill>
                <a:srgbClr val="FF9933"/>
              </a:solidFill>
              <a:prstDash val="solid"/>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2" name="Speech Bubble: Rectangle with Corners Rounded 11">
              <a:extLst>
                <a:ext uri="{FF2B5EF4-FFF2-40B4-BE49-F238E27FC236}">
                  <a16:creationId xmlns:a16="http://schemas.microsoft.com/office/drawing/2014/main" id="{65190404-D037-74B2-AE34-38040B067F46}"/>
                </a:ext>
              </a:extLst>
            </p:cNvPr>
            <p:cNvSpPr/>
            <p:nvPr/>
          </p:nvSpPr>
          <p:spPr>
            <a:xfrm>
              <a:off x="8466261" y="2701100"/>
              <a:ext cx="3725736" cy="568839"/>
            </a:xfrm>
            <a:prstGeom prst="wedgeRoundRectCallout">
              <a:avLst>
                <a:gd name="adj1" fmla="val -53859"/>
                <a:gd name="adj2" fmla="val 32514"/>
                <a:gd name="adj3" fmla="val 16667"/>
              </a:avLst>
            </a:prstGeom>
            <a:solidFill>
              <a:srgbClr val="FF993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b="1" dirty="0">
                  <a:solidFill>
                    <a:srgbClr val="FFFF00"/>
                  </a:solidFill>
                </a:rPr>
                <a:t>L</a:t>
              </a:r>
              <a:r>
                <a:rPr lang="en-GB" b="1" dirty="0" err="1">
                  <a:solidFill>
                    <a:srgbClr val="FFFF00"/>
                  </a:solidFill>
                </a:rPr>
                <a:t>arge</a:t>
              </a:r>
              <a:r>
                <a:rPr lang="en-GB" b="1" dirty="0">
                  <a:solidFill>
                    <a:srgbClr val="FFFF00"/>
                  </a:solidFill>
                </a:rPr>
                <a:t> energy span at high luminosity</a:t>
              </a:r>
            </a:p>
          </p:txBody>
        </p:sp>
      </p:grpSp>
      <p:grpSp>
        <p:nvGrpSpPr>
          <p:cNvPr id="23" name="Group 22">
            <a:extLst>
              <a:ext uri="{FF2B5EF4-FFF2-40B4-BE49-F238E27FC236}">
                <a16:creationId xmlns:a16="http://schemas.microsoft.com/office/drawing/2014/main" id="{8AA8E082-8126-E8C1-7524-8B1D5114BD4E}"/>
              </a:ext>
            </a:extLst>
          </p:cNvPr>
          <p:cNvGrpSpPr/>
          <p:nvPr/>
        </p:nvGrpSpPr>
        <p:grpSpPr>
          <a:xfrm>
            <a:off x="160565" y="3063670"/>
            <a:ext cx="12031435" cy="1096485"/>
            <a:chOff x="198258" y="3372483"/>
            <a:chExt cx="12031435" cy="1096485"/>
          </a:xfrm>
        </p:grpSpPr>
        <p:sp>
          <p:nvSpPr>
            <p:cNvPr id="24" name="Rectangle: Rounded Corners 23">
              <a:extLst>
                <a:ext uri="{FF2B5EF4-FFF2-40B4-BE49-F238E27FC236}">
                  <a16:creationId xmlns:a16="http://schemas.microsoft.com/office/drawing/2014/main" id="{A748648A-2C97-D021-6521-279D74489725}"/>
                </a:ext>
              </a:extLst>
            </p:cNvPr>
            <p:cNvSpPr/>
            <p:nvPr/>
          </p:nvSpPr>
          <p:spPr>
            <a:xfrm>
              <a:off x="198258" y="3408030"/>
              <a:ext cx="8193734" cy="283103"/>
            </a:xfrm>
            <a:prstGeom prst="roundRect">
              <a:avLst/>
            </a:prstGeom>
            <a:noFill/>
            <a:ln w="63500">
              <a:solidFill>
                <a:srgbClr val="FF9933"/>
              </a:solidFill>
              <a:prstDash val="solid"/>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5" name="Speech Bubble: Rectangle with Corners Rounded 24">
              <a:extLst>
                <a:ext uri="{FF2B5EF4-FFF2-40B4-BE49-F238E27FC236}">
                  <a16:creationId xmlns:a16="http://schemas.microsoft.com/office/drawing/2014/main" id="{ADA7B650-AE11-9FC0-25A1-B202C93BC863}"/>
                </a:ext>
              </a:extLst>
            </p:cNvPr>
            <p:cNvSpPr/>
            <p:nvPr/>
          </p:nvSpPr>
          <p:spPr>
            <a:xfrm>
              <a:off x="8489616" y="3372483"/>
              <a:ext cx="3740077" cy="1096485"/>
            </a:xfrm>
            <a:prstGeom prst="wedgeRoundRectCallout">
              <a:avLst>
                <a:gd name="adj1" fmla="val -51963"/>
                <a:gd name="adj2" fmla="val -31528"/>
                <a:gd name="adj3" fmla="val 16667"/>
              </a:avLst>
            </a:prstGeom>
            <a:solidFill>
              <a:srgbClr val="FF993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b="1" dirty="0">
                  <a:solidFill>
                    <a:srgbClr val="FFFF00"/>
                  </a:solidFill>
                </a:rPr>
                <a:t>Requires top-up injection (SR sources, existing e+/e- colliders) high machine availability/system reliability</a:t>
              </a:r>
              <a:endParaRPr lang="en-GB" b="1" dirty="0">
                <a:solidFill>
                  <a:srgbClr val="FFFF00"/>
                </a:solidFill>
              </a:endParaRPr>
            </a:p>
          </p:txBody>
        </p:sp>
      </p:grpSp>
      <p:grpSp>
        <p:nvGrpSpPr>
          <p:cNvPr id="20" name="Group 19">
            <a:extLst>
              <a:ext uri="{FF2B5EF4-FFF2-40B4-BE49-F238E27FC236}">
                <a16:creationId xmlns:a16="http://schemas.microsoft.com/office/drawing/2014/main" id="{268AE158-2132-20F3-6502-7546B7D9B505}"/>
              </a:ext>
            </a:extLst>
          </p:cNvPr>
          <p:cNvGrpSpPr/>
          <p:nvPr/>
        </p:nvGrpSpPr>
        <p:grpSpPr>
          <a:xfrm>
            <a:off x="162394" y="2810583"/>
            <a:ext cx="12043945" cy="954593"/>
            <a:chOff x="162395" y="2990109"/>
            <a:chExt cx="12043945" cy="954593"/>
          </a:xfrm>
        </p:grpSpPr>
        <p:sp>
          <p:nvSpPr>
            <p:cNvPr id="21" name="Rectangle: Rounded Corners 20">
              <a:extLst>
                <a:ext uri="{FF2B5EF4-FFF2-40B4-BE49-F238E27FC236}">
                  <a16:creationId xmlns:a16="http://schemas.microsoft.com/office/drawing/2014/main" id="{D1315EB6-2DA2-E37E-CE3D-CBC44F451C78}"/>
                </a:ext>
              </a:extLst>
            </p:cNvPr>
            <p:cNvSpPr/>
            <p:nvPr/>
          </p:nvSpPr>
          <p:spPr>
            <a:xfrm>
              <a:off x="162395" y="3039725"/>
              <a:ext cx="8193734" cy="283103"/>
            </a:xfrm>
            <a:prstGeom prst="roundRect">
              <a:avLst/>
            </a:prstGeom>
            <a:noFill/>
            <a:ln w="63500">
              <a:solidFill>
                <a:srgbClr val="FF9933"/>
              </a:solidFill>
              <a:prstDash val="solid"/>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2" name="Speech Bubble: Rectangle with Corners Rounded 21">
              <a:extLst>
                <a:ext uri="{FF2B5EF4-FFF2-40B4-BE49-F238E27FC236}">
                  <a16:creationId xmlns:a16="http://schemas.microsoft.com/office/drawing/2014/main" id="{6D7C3E85-DD30-1CAA-FA7E-157DB88E2362}"/>
                </a:ext>
              </a:extLst>
            </p:cNvPr>
            <p:cNvSpPr/>
            <p:nvPr/>
          </p:nvSpPr>
          <p:spPr>
            <a:xfrm>
              <a:off x="8466263" y="2990109"/>
              <a:ext cx="3740077" cy="954593"/>
            </a:xfrm>
            <a:prstGeom prst="wedgeRoundRectCallout">
              <a:avLst>
                <a:gd name="adj1" fmla="val -51963"/>
                <a:gd name="adj2" fmla="val -31528"/>
                <a:gd name="adj3" fmla="val 16667"/>
              </a:avLst>
            </a:prstGeom>
            <a:solidFill>
              <a:srgbClr val="FF993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b="1" dirty="0">
                  <a:solidFill>
                    <a:srgbClr val="FFFF00"/>
                  </a:solidFill>
                </a:rPr>
                <a:t>High luminosity with </a:t>
              </a:r>
              <a:r>
                <a:rPr lang="en-GB" b="1" dirty="0">
                  <a:solidFill>
                    <a:srgbClr val="FFFF00"/>
                  </a:solidFill>
                </a:rPr>
                <a:t>Crab waist collision scheme demonstrated at DA</a:t>
              </a:r>
              <a:r>
                <a:rPr lang="en-GB" b="1" dirty="0">
                  <a:solidFill>
                    <a:srgbClr val="FFFF00"/>
                  </a:solidFill>
                  <a:latin typeface="Symbol" panose="05050102010706020507" pitchFamily="18" charset="2"/>
                </a:rPr>
                <a:t>F</a:t>
              </a:r>
              <a:r>
                <a:rPr lang="en-GB" b="1" dirty="0">
                  <a:solidFill>
                    <a:srgbClr val="FFFF00"/>
                  </a:solidFill>
                </a:rPr>
                <a:t>NE and </a:t>
              </a:r>
              <a:r>
                <a:rPr lang="en-GB" b="1" dirty="0" err="1">
                  <a:solidFill>
                    <a:srgbClr val="FFFF00"/>
                  </a:solidFill>
                </a:rPr>
                <a:t>SuperKEKB</a:t>
              </a:r>
              <a:endParaRPr lang="en-GB" b="1" dirty="0">
                <a:solidFill>
                  <a:srgbClr val="FFFF00"/>
                </a:solidFill>
              </a:endParaRPr>
            </a:p>
          </p:txBody>
        </p:sp>
      </p:grpSp>
      <p:sp>
        <p:nvSpPr>
          <p:cNvPr id="26" name="TextBox 25">
            <a:extLst>
              <a:ext uri="{FF2B5EF4-FFF2-40B4-BE49-F238E27FC236}">
                <a16:creationId xmlns:a16="http://schemas.microsoft.com/office/drawing/2014/main" id="{2CE578B8-5EF6-CB9E-C0E8-FE1EEB529481}"/>
              </a:ext>
            </a:extLst>
          </p:cNvPr>
          <p:cNvSpPr txBox="1"/>
          <p:nvPr/>
        </p:nvSpPr>
        <p:spPr>
          <a:xfrm>
            <a:off x="0" y="-15190"/>
            <a:ext cx="870625" cy="369332"/>
          </a:xfrm>
          <a:prstGeom prst="rect">
            <a:avLst/>
          </a:prstGeom>
          <a:solidFill>
            <a:srgbClr val="FF9900"/>
          </a:solidFill>
          <a:ln>
            <a:noFill/>
          </a:ln>
        </p:spPr>
        <p:style>
          <a:lnRef idx="3">
            <a:schemeClr val="lt1"/>
          </a:lnRef>
          <a:fillRef idx="1">
            <a:schemeClr val="accent1"/>
          </a:fillRef>
          <a:effectRef idx="1">
            <a:schemeClr val="accent1"/>
          </a:effectRef>
          <a:fontRef idx="minor">
            <a:schemeClr val="lt1"/>
          </a:fontRef>
        </p:style>
        <p:txBody>
          <a:bodyPr wrap="square" rtlCol="0">
            <a:spAutoFit/>
          </a:bodyPr>
          <a:lstStyle/>
          <a:p>
            <a:pPr algn="ctr"/>
            <a:r>
              <a:rPr lang="en-GB" b="1" dirty="0">
                <a:solidFill>
                  <a:srgbClr val="FFFF00"/>
                </a:solidFill>
              </a:rPr>
              <a:t>ID233</a:t>
            </a:r>
          </a:p>
        </p:txBody>
      </p:sp>
      <p:sp>
        <p:nvSpPr>
          <p:cNvPr id="19" name="TextBox 18">
            <a:extLst>
              <a:ext uri="{FF2B5EF4-FFF2-40B4-BE49-F238E27FC236}">
                <a16:creationId xmlns:a16="http://schemas.microsoft.com/office/drawing/2014/main" id="{E7EB7D3C-FFF3-7510-E146-0B5664F38296}"/>
              </a:ext>
            </a:extLst>
          </p:cNvPr>
          <p:cNvSpPr txBox="1"/>
          <p:nvPr/>
        </p:nvSpPr>
        <p:spPr>
          <a:xfrm>
            <a:off x="1593814" y="4783076"/>
            <a:ext cx="4502186" cy="369332"/>
          </a:xfrm>
          <a:prstGeom prst="rect">
            <a:avLst/>
          </a:prstGeom>
          <a:solidFill>
            <a:srgbClr val="FF9900"/>
          </a:solidFill>
          <a:ln>
            <a:noFill/>
          </a:ln>
        </p:spPr>
        <p:style>
          <a:lnRef idx="3">
            <a:schemeClr val="lt1"/>
          </a:lnRef>
          <a:fillRef idx="1">
            <a:schemeClr val="accent1"/>
          </a:fillRef>
          <a:effectRef idx="1">
            <a:schemeClr val="accent1"/>
          </a:effectRef>
          <a:fontRef idx="minor">
            <a:schemeClr val="lt1"/>
          </a:fontRef>
        </p:style>
        <p:txBody>
          <a:bodyPr wrap="square" rtlCol="0">
            <a:spAutoFit/>
          </a:bodyPr>
          <a:lstStyle/>
          <a:p>
            <a:pPr algn="ctr"/>
            <a:r>
              <a:rPr lang="en-GB" b="1" dirty="0">
                <a:solidFill>
                  <a:srgbClr val="FFFF00"/>
                </a:solidFill>
              </a:rPr>
              <a:t>Power consumption 250-380 MW</a:t>
            </a:r>
          </a:p>
        </p:txBody>
      </p:sp>
      <p:sp>
        <p:nvSpPr>
          <p:cNvPr id="28" name="Slide Number Placeholder 27">
            <a:extLst>
              <a:ext uri="{FF2B5EF4-FFF2-40B4-BE49-F238E27FC236}">
                <a16:creationId xmlns:a16="http://schemas.microsoft.com/office/drawing/2014/main" id="{8EB2357A-45B7-0453-064E-9F5FD7A3F2E4}"/>
              </a:ext>
            </a:extLst>
          </p:cNvPr>
          <p:cNvSpPr>
            <a:spLocks noGrp="1"/>
          </p:cNvSpPr>
          <p:nvPr>
            <p:ph type="sldNum" sz="quarter" idx="12"/>
          </p:nvPr>
        </p:nvSpPr>
        <p:spPr/>
        <p:txBody>
          <a:bodyPr/>
          <a:lstStyle/>
          <a:p>
            <a:fld id="{36B5EA5A-BC32-A742-B11B-8E7414D5B535}" type="slidenum">
              <a:rPr lang="en-US" smtClean="0"/>
              <a:pPr/>
              <a:t>20</a:t>
            </a:fld>
            <a:endParaRPr lang="en-US" dirty="0"/>
          </a:p>
        </p:txBody>
      </p:sp>
      <p:sp>
        <p:nvSpPr>
          <p:cNvPr id="6" name="TextBox 5">
            <a:extLst>
              <a:ext uri="{FF2B5EF4-FFF2-40B4-BE49-F238E27FC236}">
                <a16:creationId xmlns:a16="http://schemas.microsoft.com/office/drawing/2014/main" id="{8BF3ED06-6895-77BC-EEC7-8D8681818C62}"/>
              </a:ext>
            </a:extLst>
          </p:cNvPr>
          <p:cNvSpPr txBox="1"/>
          <p:nvPr/>
        </p:nvSpPr>
        <p:spPr>
          <a:xfrm>
            <a:off x="3656833" y="5436312"/>
            <a:ext cx="2183160" cy="369332"/>
          </a:xfrm>
          <a:prstGeom prst="rect">
            <a:avLst/>
          </a:prstGeom>
          <a:solidFill>
            <a:srgbClr val="FF9900"/>
          </a:solidFill>
          <a:ln>
            <a:noFill/>
          </a:ln>
        </p:spPr>
        <p:style>
          <a:lnRef idx="3">
            <a:schemeClr val="lt1"/>
          </a:lnRef>
          <a:fillRef idx="1">
            <a:schemeClr val="accent1"/>
          </a:fillRef>
          <a:effectRef idx="1">
            <a:schemeClr val="accent1"/>
          </a:effectRef>
          <a:fontRef idx="minor">
            <a:schemeClr val="lt1"/>
          </a:fontRef>
        </p:style>
        <p:txBody>
          <a:bodyPr wrap="square" rtlCol="0">
            <a:spAutoFit/>
          </a:bodyPr>
          <a:lstStyle/>
          <a:p>
            <a:pPr algn="ctr"/>
            <a:r>
              <a:rPr lang="en-GB" b="1" dirty="0">
                <a:solidFill>
                  <a:srgbClr val="FFFF00"/>
                </a:solidFill>
              </a:rPr>
              <a:t>15 BCHF</a:t>
            </a:r>
          </a:p>
        </p:txBody>
      </p:sp>
    </p:spTree>
    <p:extLst>
      <p:ext uri="{BB962C8B-B14F-4D97-AF65-F5344CB8AC3E}">
        <p14:creationId xmlns:p14="http://schemas.microsoft.com/office/powerpoint/2010/main" val="33754046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xit" presetSubtype="0" fill="hold" nodeType="clickEffect">
                                  <p:stCondLst>
                                    <p:cond delay="0"/>
                                  </p:stCondLst>
                                  <p:childTnLst>
                                    <p:set>
                                      <p:cBhvr>
                                        <p:cTn id="10" dur="1" fill="hold">
                                          <p:stCondLst>
                                            <p:cond delay="0"/>
                                          </p:stCondLst>
                                        </p:cTn>
                                        <p:tgtEl>
                                          <p:spTgt spid="10"/>
                                        </p:tgtEl>
                                        <p:attrNameLst>
                                          <p:attrName>style.visibility</p:attrName>
                                        </p:attrNameLst>
                                      </p:cBhvr>
                                      <p:to>
                                        <p:strVal val="hidden"/>
                                      </p:to>
                                    </p:set>
                                  </p:childTnLst>
                                </p:cTn>
                              </p:par>
                              <p:par>
                                <p:cTn id="11" presetID="1" presetClass="entr" presetSubtype="0" fill="hold" nodeType="withEffect">
                                  <p:stCondLst>
                                    <p:cond delay="0"/>
                                  </p:stCondLst>
                                  <p:childTnLst>
                                    <p:set>
                                      <p:cBhvr>
                                        <p:cTn id="12" dur="1" fill="hold">
                                          <p:stCondLst>
                                            <p:cond delay="0"/>
                                          </p:stCondLst>
                                        </p:cTn>
                                        <p:tgtEl>
                                          <p:spTgt spid="13"/>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xit" presetSubtype="0" fill="hold" nodeType="clickEffect">
                                  <p:stCondLst>
                                    <p:cond delay="0"/>
                                  </p:stCondLst>
                                  <p:childTnLst>
                                    <p:set>
                                      <p:cBhvr>
                                        <p:cTn id="16" dur="1" fill="hold">
                                          <p:stCondLst>
                                            <p:cond delay="0"/>
                                          </p:stCondLst>
                                        </p:cTn>
                                        <p:tgtEl>
                                          <p:spTgt spid="13"/>
                                        </p:tgtEl>
                                        <p:attrNameLst>
                                          <p:attrName>style.visibility</p:attrName>
                                        </p:attrNameLst>
                                      </p:cBhvr>
                                      <p:to>
                                        <p:strVal val="hidden"/>
                                      </p:to>
                                    </p:set>
                                  </p:childTnLst>
                                </p:cTn>
                              </p:par>
                              <p:par>
                                <p:cTn id="17" presetID="1" presetClass="entr" presetSubtype="0" fill="hold" nodeType="withEffect">
                                  <p:stCondLst>
                                    <p:cond delay="0"/>
                                  </p:stCondLst>
                                  <p:childTnLst>
                                    <p:set>
                                      <p:cBhvr>
                                        <p:cTn id="18" dur="1" fill="hold">
                                          <p:stCondLst>
                                            <p:cond delay="0"/>
                                          </p:stCondLst>
                                        </p:cTn>
                                        <p:tgtEl>
                                          <p:spTgt spid="9"/>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xit" presetSubtype="0" fill="hold" nodeType="clickEffect">
                                  <p:stCondLst>
                                    <p:cond delay="0"/>
                                  </p:stCondLst>
                                  <p:childTnLst>
                                    <p:set>
                                      <p:cBhvr>
                                        <p:cTn id="22" dur="1" fill="hold">
                                          <p:stCondLst>
                                            <p:cond delay="0"/>
                                          </p:stCondLst>
                                        </p:cTn>
                                        <p:tgtEl>
                                          <p:spTgt spid="9"/>
                                        </p:tgtEl>
                                        <p:attrNameLst>
                                          <p:attrName>style.visibility</p:attrName>
                                        </p:attrNameLst>
                                      </p:cBhvr>
                                      <p:to>
                                        <p:strVal val="hidden"/>
                                      </p:to>
                                    </p:set>
                                  </p:childTnLst>
                                </p:cTn>
                              </p:par>
                              <p:par>
                                <p:cTn id="23" presetID="1" presetClass="entr" presetSubtype="0" fill="hold" nodeType="withEffect">
                                  <p:stCondLst>
                                    <p:cond delay="0"/>
                                  </p:stCondLst>
                                  <p:childTnLst>
                                    <p:set>
                                      <p:cBhvr>
                                        <p:cTn id="24" dur="1" fill="hold">
                                          <p:stCondLst>
                                            <p:cond delay="0"/>
                                          </p:stCondLst>
                                        </p:cTn>
                                        <p:tgtEl>
                                          <p:spTgt spid="16"/>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xit" presetSubtype="0" fill="hold" nodeType="clickEffect">
                                  <p:stCondLst>
                                    <p:cond delay="0"/>
                                  </p:stCondLst>
                                  <p:childTnLst>
                                    <p:set>
                                      <p:cBhvr>
                                        <p:cTn id="28" dur="1" fill="hold">
                                          <p:stCondLst>
                                            <p:cond delay="0"/>
                                          </p:stCondLst>
                                        </p:cTn>
                                        <p:tgtEl>
                                          <p:spTgt spid="16"/>
                                        </p:tgtEl>
                                        <p:attrNameLst>
                                          <p:attrName>style.visibility</p:attrName>
                                        </p:attrNameLst>
                                      </p:cBhvr>
                                      <p:to>
                                        <p:strVal val="hidden"/>
                                      </p:to>
                                    </p:set>
                                  </p:childTnLst>
                                </p:cTn>
                              </p:par>
                              <p:par>
                                <p:cTn id="29" presetID="1" presetClass="entr" presetSubtype="0" fill="hold" nodeType="withEffect">
                                  <p:stCondLst>
                                    <p:cond delay="0"/>
                                  </p:stCondLst>
                                  <p:childTnLst>
                                    <p:set>
                                      <p:cBhvr>
                                        <p:cTn id="30" dur="1" fill="hold">
                                          <p:stCondLst>
                                            <p:cond delay="0"/>
                                          </p:stCondLst>
                                        </p:cTn>
                                        <p:tgtEl>
                                          <p:spTgt spid="20"/>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xit" presetSubtype="0" fill="hold" nodeType="clickEffect">
                                  <p:stCondLst>
                                    <p:cond delay="0"/>
                                  </p:stCondLst>
                                  <p:childTnLst>
                                    <p:set>
                                      <p:cBhvr>
                                        <p:cTn id="34" dur="1" fill="hold">
                                          <p:stCondLst>
                                            <p:cond delay="0"/>
                                          </p:stCondLst>
                                        </p:cTn>
                                        <p:tgtEl>
                                          <p:spTgt spid="20"/>
                                        </p:tgtEl>
                                        <p:attrNameLst>
                                          <p:attrName>style.visibility</p:attrName>
                                        </p:attrNameLst>
                                      </p:cBhvr>
                                      <p:to>
                                        <p:strVal val="hidden"/>
                                      </p:to>
                                    </p:set>
                                  </p:childTnLst>
                                </p:cTn>
                              </p:par>
                              <p:par>
                                <p:cTn id="35" presetID="1" presetClass="entr" presetSubtype="0" fill="hold" nodeType="withEffect">
                                  <p:stCondLst>
                                    <p:cond delay="0"/>
                                  </p:stCondLst>
                                  <p:childTnLst>
                                    <p:set>
                                      <p:cBhvr>
                                        <p:cTn id="36" dur="1" fill="hold">
                                          <p:stCondLst>
                                            <p:cond delay="0"/>
                                          </p:stCondLst>
                                        </p:cTn>
                                        <p:tgtEl>
                                          <p:spTgt spid="23"/>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xit" presetSubtype="0" fill="hold" nodeType="clickEffect">
                                  <p:stCondLst>
                                    <p:cond delay="0"/>
                                  </p:stCondLst>
                                  <p:childTnLst>
                                    <p:set>
                                      <p:cBhvr>
                                        <p:cTn id="40" dur="1" fill="hold">
                                          <p:stCondLst>
                                            <p:cond delay="0"/>
                                          </p:stCondLst>
                                        </p:cTn>
                                        <p:tgtEl>
                                          <p:spTgt spid="23"/>
                                        </p:tgtEl>
                                        <p:attrNameLst>
                                          <p:attrName>style.visibility</p:attrName>
                                        </p:attrNameLst>
                                      </p:cBhvr>
                                      <p:to>
                                        <p:strVal val="hidden"/>
                                      </p:to>
                                    </p:set>
                                  </p:childTnLst>
                                </p:cTn>
                              </p:par>
                              <p:par>
                                <p:cTn id="41" presetID="1" presetClass="entr" presetSubtype="0" fill="hold" grpId="0" nodeType="withEffect">
                                  <p:stCondLst>
                                    <p:cond delay="0"/>
                                  </p:stCondLst>
                                  <p:childTnLst>
                                    <p:set>
                                      <p:cBhvr>
                                        <p:cTn id="42" dur="1" fill="hold">
                                          <p:stCondLst>
                                            <p:cond delay="0"/>
                                          </p:stCondLst>
                                        </p:cTn>
                                        <p:tgtEl>
                                          <p:spTgt spid="19"/>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6"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9A19A79F-0899-2D52-C76A-0FD3E6619ABF}"/>
              </a:ext>
            </a:extLst>
          </p:cNvPr>
          <p:cNvSpPr>
            <a:spLocks noGrp="1"/>
          </p:cNvSpPr>
          <p:nvPr>
            <p:ph idx="1"/>
          </p:nvPr>
        </p:nvSpPr>
        <p:spPr>
          <a:xfrm>
            <a:off x="407987" y="1359507"/>
            <a:ext cx="11376024" cy="4608512"/>
          </a:xfrm>
        </p:spPr>
        <p:txBody>
          <a:bodyPr/>
          <a:lstStyle/>
          <a:p>
            <a:pPr>
              <a:spcBef>
                <a:spcPts val="1200"/>
              </a:spcBef>
            </a:pPr>
            <a:r>
              <a:rPr lang="en-GB" sz="2000" b="0" dirty="0">
                <a:solidFill>
                  <a:schemeClr val="tx1"/>
                </a:solidFill>
              </a:rPr>
              <a:t>The FCC Feasibility Study has been reviewed by expert committees, CERN Council and its subordinate bodies. Recommendations made after the mid-term review implemented.</a:t>
            </a:r>
          </a:p>
          <a:p>
            <a:pPr>
              <a:spcBef>
                <a:spcPts val="1200"/>
              </a:spcBef>
            </a:pPr>
            <a:r>
              <a:rPr lang="en-GB" sz="2000" dirty="0">
                <a:solidFill>
                  <a:schemeClr val="tx1"/>
                </a:solidFill>
              </a:rPr>
              <a:t>Scope level-of-definition:</a:t>
            </a:r>
            <a:r>
              <a:rPr lang="en-GB" sz="2000" b="0" dirty="0">
                <a:solidFill>
                  <a:schemeClr val="tx1"/>
                </a:solidFill>
              </a:rPr>
              <a:t> substantial detail with well-developed WBS </a:t>
            </a:r>
          </a:p>
          <a:p>
            <a:pPr>
              <a:spcBef>
                <a:spcPts val="1200"/>
              </a:spcBef>
            </a:pPr>
            <a:r>
              <a:rPr lang="en-GB" sz="2000" dirty="0">
                <a:solidFill>
                  <a:schemeClr val="tx1"/>
                </a:solidFill>
              </a:rPr>
              <a:t>TRL:</a:t>
            </a:r>
          </a:p>
          <a:p>
            <a:pPr marL="342900" indent="-342900" fontAlgn="base">
              <a:spcBef>
                <a:spcPts val="600"/>
              </a:spcBef>
              <a:buFont typeface="Arial" panose="020B0604020202020204" pitchFamily="34" charset="0"/>
              <a:buChar char="•"/>
            </a:pPr>
            <a:r>
              <a:rPr lang="en-GB" sz="1800" b="0" dirty="0">
                <a:solidFill>
                  <a:schemeClr val="tx1"/>
                </a:solidFill>
              </a:rPr>
              <a:t>Collider/booster have a high TRL level because of the mature technologies generally used, CE</a:t>
            </a:r>
            <a:r>
              <a:rPr lang="en-GB" sz="1800" b="0" dirty="0">
                <a:solidFill>
                  <a:schemeClr val="tx1"/>
                </a:solidFill>
                <a:sym typeface="Wingdings" panose="05000000000000000000" pitchFamily="2" charset="2"/>
              </a:rPr>
              <a:t> </a:t>
            </a:r>
            <a:r>
              <a:rPr lang="en-GB" sz="1800" b="0" dirty="0">
                <a:solidFill>
                  <a:schemeClr val="tx1"/>
                </a:solidFill>
              </a:rPr>
              <a:t>risks understood and partially carried in the project as actual cost</a:t>
            </a:r>
          </a:p>
          <a:p>
            <a:pPr marL="342900" indent="-342900" fontAlgn="base">
              <a:spcBef>
                <a:spcPts val="600"/>
              </a:spcBef>
              <a:buFont typeface="Arial" panose="020B0604020202020204" pitchFamily="34" charset="0"/>
              <a:buChar char="•"/>
            </a:pPr>
            <a:r>
              <a:rPr lang="en-GB" sz="1800" b="0" dirty="0">
                <a:solidFill>
                  <a:schemeClr val="tx1"/>
                </a:solidFill>
              </a:rPr>
              <a:t>Injector designs were recently updated and are mature</a:t>
            </a:r>
          </a:p>
          <a:p>
            <a:pPr marL="342900" indent="-342900" fontAlgn="base">
              <a:spcBef>
                <a:spcPts val="600"/>
              </a:spcBef>
              <a:buFont typeface="Arial" panose="020B0604020202020204" pitchFamily="34" charset="0"/>
              <a:buChar char="•"/>
            </a:pPr>
            <a:r>
              <a:rPr lang="en-GB" sz="1800" b="0" dirty="0">
                <a:solidFill>
                  <a:schemeClr val="tx1"/>
                </a:solidFill>
              </a:rPr>
              <a:t>Lower-level systems (SRF, photon beam dumps, etc) have lower TRL but lower cost too</a:t>
            </a:r>
          </a:p>
          <a:p>
            <a:pPr>
              <a:spcBef>
                <a:spcPts val="1200"/>
              </a:spcBef>
            </a:pPr>
            <a:r>
              <a:rPr lang="en-GB" sz="2000" dirty="0">
                <a:solidFill>
                  <a:schemeClr val="tx1"/>
                </a:solidFill>
              </a:rPr>
              <a:t>R&amp;D and test facility demonstrator: </a:t>
            </a:r>
          </a:p>
          <a:p>
            <a:pPr marL="342900" indent="-342900">
              <a:spcBef>
                <a:spcPts val="600"/>
              </a:spcBef>
              <a:buFont typeface="Arial" panose="020B0604020202020204" pitchFamily="34" charset="0"/>
              <a:buChar char="•"/>
            </a:pPr>
            <a:r>
              <a:rPr lang="en-GB" sz="1800" b="0" dirty="0">
                <a:solidFill>
                  <a:schemeClr val="tx1"/>
                </a:solidFill>
              </a:rPr>
              <a:t>Plan well defined and reviewed. The resources to complete preparatory activities prior to construction start in 2033: 200 MCHF and 900 </a:t>
            </a:r>
            <a:r>
              <a:rPr lang="en-GB" sz="1800" b="0" dirty="0" err="1">
                <a:solidFill>
                  <a:schemeClr val="tx1"/>
                </a:solidFill>
              </a:rPr>
              <a:t>FTEy</a:t>
            </a:r>
            <a:r>
              <a:rPr lang="en-GB" sz="1800" b="0" dirty="0">
                <a:solidFill>
                  <a:schemeClr val="tx1"/>
                </a:solidFill>
              </a:rPr>
              <a:t>. </a:t>
            </a:r>
            <a:r>
              <a:rPr lang="en-GB" sz="1800" dirty="0">
                <a:solidFill>
                  <a:schemeClr val="tx1"/>
                </a:solidFill>
              </a:rPr>
              <a:t>Funding for a pre-TDR phase has been identified in the CERN Medium Term Plan (MTP)</a:t>
            </a:r>
            <a:r>
              <a:rPr lang="en-GB" sz="1800" b="0" dirty="0">
                <a:solidFill>
                  <a:schemeClr val="tx1"/>
                </a:solidFill>
              </a:rPr>
              <a:t>. </a:t>
            </a:r>
          </a:p>
          <a:p>
            <a:pPr marL="342900" indent="-342900">
              <a:spcBef>
                <a:spcPts val="600"/>
              </a:spcBef>
              <a:buFont typeface="Arial" panose="020B0604020202020204" pitchFamily="34" charset="0"/>
              <a:buChar char="•"/>
            </a:pPr>
            <a:r>
              <a:rPr lang="en-GB" sz="1800" b="0" dirty="0">
                <a:solidFill>
                  <a:schemeClr val="tx1"/>
                </a:solidFill>
              </a:rPr>
              <a:t>No new demonstrator/test facility required. Past and operating e</a:t>
            </a:r>
            <a:r>
              <a:rPr lang="en-GB" sz="1800" b="0" baseline="30000" dirty="0">
                <a:solidFill>
                  <a:schemeClr val="tx1"/>
                </a:solidFill>
              </a:rPr>
              <a:t>+</a:t>
            </a:r>
            <a:r>
              <a:rPr lang="en-GB" sz="1800" b="0" dirty="0">
                <a:solidFill>
                  <a:schemeClr val="tx1"/>
                </a:solidFill>
              </a:rPr>
              <a:t>/e</a:t>
            </a:r>
            <a:r>
              <a:rPr lang="en-GB" sz="1800" b="0" baseline="30000" dirty="0">
                <a:solidFill>
                  <a:schemeClr val="tx1"/>
                </a:solidFill>
              </a:rPr>
              <a:t>-</a:t>
            </a:r>
            <a:r>
              <a:rPr lang="en-GB" sz="1800" b="0" dirty="0">
                <a:solidFill>
                  <a:schemeClr val="tx1"/>
                </a:solidFill>
              </a:rPr>
              <a:t> colliders and light sources provide valuable experience </a:t>
            </a:r>
            <a:endParaRPr lang="en-GB" sz="1800" dirty="0">
              <a:solidFill>
                <a:schemeClr val="tx1"/>
              </a:solidFill>
            </a:endParaRPr>
          </a:p>
        </p:txBody>
      </p:sp>
      <p:sp>
        <p:nvSpPr>
          <p:cNvPr id="3" name="Title 2">
            <a:extLst>
              <a:ext uri="{FF2B5EF4-FFF2-40B4-BE49-F238E27FC236}">
                <a16:creationId xmlns:a16="http://schemas.microsoft.com/office/drawing/2014/main" id="{E84EEEB6-2A6C-16CD-1974-DCB56A108009}"/>
              </a:ext>
            </a:extLst>
          </p:cNvPr>
          <p:cNvSpPr>
            <a:spLocks noGrp="1"/>
          </p:cNvSpPr>
          <p:nvPr>
            <p:ph type="title"/>
          </p:nvPr>
        </p:nvSpPr>
        <p:spPr/>
        <p:txBody>
          <a:bodyPr/>
          <a:lstStyle/>
          <a:p>
            <a:r>
              <a:rPr lang="en-US" dirty="0"/>
              <a:t>FCC-ee</a:t>
            </a:r>
            <a:br>
              <a:rPr lang="en-US" dirty="0"/>
            </a:br>
            <a:endParaRPr lang="en-GB" dirty="0"/>
          </a:p>
        </p:txBody>
      </p:sp>
      <p:sp>
        <p:nvSpPr>
          <p:cNvPr id="4" name="Date Placeholder 3">
            <a:extLst>
              <a:ext uri="{FF2B5EF4-FFF2-40B4-BE49-F238E27FC236}">
                <a16:creationId xmlns:a16="http://schemas.microsoft.com/office/drawing/2014/main" id="{5C37122A-ABAD-84D7-209C-667EE6235F6B}"/>
              </a:ext>
            </a:extLst>
          </p:cNvPr>
          <p:cNvSpPr>
            <a:spLocks noGrp="1"/>
          </p:cNvSpPr>
          <p:nvPr>
            <p:ph type="dt" sz="half" idx="10"/>
          </p:nvPr>
        </p:nvSpPr>
        <p:spPr/>
        <p:txBody>
          <a:bodyPr/>
          <a:lstStyle/>
          <a:p>
            <a:r>
              <a:rPr lang="en-US"/>
              <a:t>03/11/2025</a:t>
            </a:r>
            <a:endParaRPr lang="en-US" dirty="0"/>
          </a:p>
        </p:txBody>
      </p:sp>
      <p:sp>
        <p:nvSpPr>
          <p:cNvPr id="5" name="Footer Placeholder 4">
            <a:extLst>
              <a:ext uri="{FF2B5EF4-FFF2-40B4-BE49-F238E27FC236}">
                <a16:creationId xmlns:a16="http://schemas.microsoft.com/office/drawing/2014/main" id="{8981F92F-688A-B7CB-E9B7-E7A6F4A0DEBA}"/>
              </a:ext>
            </a:extLst>
          </p:cNvPr>
          <p:cNvSpPr>
            <a:spLocks noGrp="1"/>
          </p:cNvSpPr>
          <p:nvPr>
            <p:ph type="ftr" sz="quarter" idx="11"/>
          </p:nvPr>
        </p:nvSpPr>
        <p:spPr/>
        <p:txBody>
          <a:bodyPr/>
          <a:lstStyle/>
          <a:p>
            <a:r>
              <a:rPr lang="en-GB"/>
              <a:t>G. Arduini - Assessment of large-scale accelerator projects at CERN - ESG WG2a key findings</a:t>
            </a:r>
            <a:endParaRPr lang="en-US" dirty="0"/>
          </a:p>
        </p:txBody>
      </p:sp>
      <p:sp>
        <p:nvSpPr>
          <p:cNvPr id="6" name="Slide Number Placeholder 5">
            <a:extLst>
              <a:ext uri="{FF2B5EF4-FFF2-40B4-BE49-F238E27FC236}">
                <a16:creationId xmlns:a16="http://schemas.microsoft.com/office/drawing/2014/main" id="{25F625FC-4DF5-E906-5F27-682462A339B3}"/>
              </a:ext>
            </a:extLst>
          </p:cNvPr>
          <p:cNvSpPr>
            <a:spLocks noGrp="1"/>
          </p:cNvSpPr>
          <p:nvPr>
            <p:ph type="sldNum" sz="quarter" idx="12"/>
          </p:nvPr>
        </p:nvSpPr>
        <p:spPr/>
        <p:txBody>
          <a:bodyPr/>
          <a:lstStyle/>
          <a:p>
            <a:fld id="{36B5EA5A-BC32-A742-B11B-8E7414D5B535}" type="slidenum">
              <a:rPr lang="en-US" smtClean="0"/>
              <a:pPr/>
              <a:t>21</a:t>
            </a:fld>
            <a:endParaRPr lang="en-US" dirty="0"/>
          </a:p>
        </p:txBody>
      </p:sp>
      <p:pic>
        <p:nvPicPr>
          <p:cNvPr id="8" name="Picture 7">
            <a:extLst>
              <a:ext uri="{FF2B5EF4-FFF2-40B4-BE49-F238E27FC236}">
                <a16:creationId xmlns:a16="http://schemas.microsoft.com/office/drawing/2014/main" id="{CD621FE0-4CCC-2AD6-1CA2-1CA471B54BE4}"/>
              </a:ext>
            </a:extLst>
          </p:cNvPr>
          <p:cNvPicPr>
            <a:picLocks noChangeAspect="1"/>
          </p:cNvPicPr>
          <p:nvPr/>
        </p:nvPicPr>
        <p:blipFill>
          <a:blip r:embed="rId3"/>
          <a:stretch>
            <a:fillRect/>
          </a:stretch>
        </p:blipFill>
        <p:spPr>
          <a:xfrm>
            <a:off x="2120028" y="109027"/>
            <a:ext cx="6056642" cy="1120701"/>
          </a:xfrm>
          <a:prstGeom prst="rect">
            <a:avLst/>
          </a:prstGeom>
        </p:spPr>
      </p:pic>
    </p:spTree>
    <p:extLst>
      <p:ext uri="{BB962C8B-B14F-4D97-AF65-F5344CB8AC3E}">
        <p14:creationId xmlns:p14="http://schemas.microsoft.com/office/powerpoint/2010/main" val="52109151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BD0B1AB5-4E13-4215-C099-9D1CEF09CF4A}"/>
              </a:ext>
            </a:extLst>
          </p:cNvPr>
          <p:cNvSpPr>
            <a:spLocks noGrp="1"/>
          </p:cNvSpPr>
          <p:nvPr>
            <p:ph idx="1"/>
          </p:nvPr>
        </p:nvSpPr>
        <p:spPr/>
        <p:txBody>
          <a:bodyPr/>
          <a:lstStyle/>
          <a:p>
            <a:pPr>
              <a:lnSpc>
                <a:spcPct val="100000"/>
              </a:lnSpc>
              <a:spcBef>
                <a:spcPts val="600"/>
              </a:spcBef>
            </a:pPr>
            <a:r>
              <a:rPr lang="en-US" sz="2000" dirty="0">
                <a:solidFill>
                  <a:schemeClr val="tx1"/>
                </a:solidFill>
              </a:rPr>
              <a:t>Performance uncertainty:</a:t>
            </a:r>
          </a:p>
          <a:p>
            <a:pPr marL="342900" indent="-342900">
              <a:lnSpc>
                <a:spcPct val="100000"/>
              </a:lnSpc>
              <a:spcBef>
                <a:spcPts val="600"/>
              </a:spcBef>
              <a:buFont typeface="Arial" panose="020B0604020202020204" pitchFamily="34" charset="0"/>
              <a:buChar char="•"/>
            </a:pPr>
            <a:r>
              <a:rPr lang="en-GB" sz="1800" b="0" dirty="0">
                <a:solidFill>
                  <a:schemeClr val="tx1"/>
                </a:solidFill>
              </a:rPr>
              <a:t>high current, crab-waist scheme, very small </a:t>
            </a:r>
            <a:r>
              <a:rPr lang="en-GB" sz="1800" b="0" dirty="0">
                <a:solidFill>
                  <a:schemeClr val="tx1"/>
                </a:solidFill>
                <a:latin typeface="Symbol" panose="05050102010706020507" pitchFamily="18" charset="2"/>
              </a:rPr>
              <a:t>b</a:t>
            </a:r>
            <a:r>
              <a:rPr lang="en-GB" sz="1800" b="0" dirty="0">
                <a:solidFill>
                  <a:schemeClr val="tx1"/>
                </a:solidFill>
              </a:rPr>
              <a:t>* demonstrated at PEP-II / </a:t>
            </a:r>
            <a:r>
              <a:rPr lang="en-GB" sz="1800" b="0" dirty="0" err="1">
                <a:solidFill>
                  <a:schemeClr val="tx1"/>
                </a:solidFill>
              </a:rPr>
              <a:t>KEKb</a:t>
            </a:r>
            <a:r>
              <a:rPr lang="en-GB" sz="1800" b="0" dirty="0">
                <a:solidFill>
                  <a:schemeClr val="tx1"/>
                </a:solidFill>
              </a:rPr>
              <a:t> / </a:t>
            </a:r>
            <a:r>
              <a:rPr lang="en-GB" sz="1800" b="0" dirty="0" err="1">
                <a:solidFill>
                  <a:schemeClr val="tx1"/>
                </a:solidFill>
              </a:rPr>
              <a:t>SuperKEKb</a:t>
            </a:r>
            <a:r>
              <a:rPr lang="en-GB" sz="1800" b="0" dirty="0">
                <a:solidFill>
                  <a:schemeClr val="tx1"/>
                </a:solidFill>
              </a:rPr>
              <a:t>, experience from LEP/LEP2 provide guidance for beam-beam limits at similar range of energies</a:t>
            </a:r>
          </a:p>
          <a:p>
            <a:pPr marL="342900" indent="-342900">
              <a:lnSpc>
                <a:spcPct val="100000"/>
              </a:lnSpc>
              <a:spcBef>
                <a:spcPts val="600"/>
              </a:spcBef>
              <a:buFont typeface="Arial" panose="020B0604020202020204" pitchFamily="34" charset="0"/>
              <a:buChar char="•"/>
            </a:pPr>
            <a:r>
              <a:rPr lang="en-GB" sz="1800" b="0" dirty="0">
                <a:solidFill>
                  <a:schemeClr val="tx1"/>
                </a:solidFill>
              </a:rPr>
              <a:t>Realistic to expect uncertainty lower than factor 3 in luminosity and ramp-up &lt; 5 years</a:t>
            </a:r>
          </a:p>
          <a:p>
            <a:pPr>
              <a:lnSpc>
                <a:spcPct val="100000"/>
              </a:lnSpc>
              <a:spcBef>
                <a:spcPts val="600"/>
              </a:spcBef>
            </a:pPr>
            <a:r>
              <a:rPr lang="en-GB" sz="2000" dirty="0">
                <a:solidFill>
                  <a:schemeClr val="tx1"/>
                </a:solidFill>
              </a:rPr>
              <a:t>Site preparation status: </a:t>
            </a:r>
            <a:r>
              <a:rPr lang="en-GB" sz="2000" b="0" dirty="0">
                <a:solidFill>
                  <a:schemeClr val="tx1"/>
                </a:solidFill>
              </a:rPr>
              <a:t>thorough territorial implementation study. Geological investigations well advanced</a:t>
            </a:r>
          </a:p>
          <a:p>
            <a:pPr>
              <a:lnSpc>
                <a:spcPct val="100000"/>
              </a:lnSpc>
              <a:spcBef>
                <a:spcPts val="600"/>
              </a:spcBef>
            </a:pPr>
            <a:r>
              <a:rPr lang="en-GB" sz="2000" dirty="0">
                <a:solidFill>
                  <a:schemeClr val="tx1"/>
                </a:solidFill>
              </a:rPr>
              <a:t>Schedule</a:t>
            </a:r>
            <a:r>
              <a:rPr lang="en-GB" sz="2000" b="0" dirty="0">
                <a:solidFill>
                  <a:schemeClr val="tx1"/>
                </a:solidFill>
              </a:rPr>
              <a:t> </a:t>
            </a:r>
            <a:r>
              <a:rPr lang="en-GB" sz="2000" dirty="0">
                <a:solidFill>
                  <a:schemeClr val="tx1"/>
                </a:solidFill>
              </a:rPr>
              <a:t>uncertainty</a:t>
            </a:r>
            <a:r>
              <a:rPr lang="en-GB" sz="2000" b="0" dirty="0">
                <a:solidFill>
                  <a:schemeClr val="tx1"/>
                </a:solidFill>
              </a:rPr>
              <a:t>: credible schedule with risks inherent to a large construction project (as for the others..)</a:t>
            </a:r>
            <a:endParaRPr lang="en-GB" sz="2000" dirty="0">
              <a:solidFill>
                <a:schemeClr val="tx1"/>
              </a:solidFill>
            </a:endParaRPr>
          </a:p>
          <a:p>
            <a:pPr>
              <a:lnSpc>
                <a:spcPct val="100000"/>
              </a:lnSpc>
              <a:spcBef>
                <a:spcPts val="600"/>
              </a:spcBef>
            </a:pPr>
            <a:r>
              <a:rPr lang="en-GB" sz="2000" dirty="0">
                <a:solidFill>
                  <a:schemeClr val="tx1"/>
                </a:solidFill>
              </a:rPr>
              <a:t>Cost uncertainty: </a:t>
            </a:r>
            <a:r>
              <a:rPr lang="en-GB" sz="2000" b="0" dirty="0">
                <a:solidFill>
                  <a:schemeClr val="tx1"/>
                </a:solidFill>
              </a:rPr>
              <a:t>extensively reviewed </a:t>
            </a:r>
            <a:r>
              <a:rPr lang="en-GB" sz="2000" b="0" dirty="0">
                <a:solidFill>
                  <a:schemeClr val="tx1"/>
                </a:solidFill>
                <a:sym typeface="Wingdings" panose="05000000000000000000" pitchFamily="2" charset="2"/>
              </a:rPr>
              <a:t> Overall cost uncertainty at Class 3. Sound </a:t>
            </a:r>
            <a:r>
              <a:rPr lang="en-GB" sz="2000" b="0" dirty="0">
                <a:solidFill>
                  <a:schemeClr val="tx1"/>
                </a:solidFill>
              </a:rPr>
              <a:t>for this stage of the project.</a:t>
            </a:r>
            <a:r>
              <a:rPr lang="en-GB" sz="2000" dirty="0">
                <a:solidFill>
                  <a:schemeClr val="tx1"/>
                </a:solidFill>
              </a:rPr>
              <a:t> Cost estimate stable and uncertainty reduced </a:t>
            </a:r>
            <a:r>
              <a:rPr lang="en-GB" sz="2000" b="0" dirty="0">
                <a:solidFill>
                  <a:schemeClr val="tx1"/>
                </a:solidFill>
              </a:rPr>
              <a:t>(as compared to mid-term review)</a:t>
            </a:r>
          </a:p>
          <a:p>
            <a:pPr fontAlgn="base">
              <a:lnSpc>
                <a:spcPct val="100000"/>
              </a:lnSpc>
              <a:spcBef>
                <a:spcPts val="600"/>
              </a:spcBef>
            </a:pPr>
            <a:r>
              <a:rPr lang="en-GB" sz="2000" dirty="0">
                <a:solidFill>
                  <a:schemeClr val="tx1"/>
                </a:solidFill>
              </a:rPr>
              <a:t>Risk level-of-definition: </a:t>
            </a:r>
            <a:r>
              <a:rPr lang="en-GB" sz="2000" b="0" dirty="0">
                <a:solidFill>
                  <a:schemeClr val="tx1"/>
                </a:solidFill>
              </a:rPr>
              <a:t>Formal risk management plan for the construction phase available and regularly being updated/evaluated. Major uncertainties and risks identified and mitigation strategies in place.</a:t>
            </a:r>
          </a:p>
          <a:p>
            <a:pPr>
              <a:spcBef>
                <a:spcPts val="600"/>
              </a:spcBef>
            </a:pPr>
            <a:endParaRPr lang="en-GB" dirty="0"/>
          </a:p>
          <a:p>
            <a:endParaRPr lang="en-GB" dirty="0"/>
          </a:p>
        </p:txBody>
      </p:sp>
      <p:sp>
        <p:nvSpPr>
          <p:cNvPr id="3" name="Title 2">
            <a:extLst>
              <a:ext uri="{FF2B5EF4-FFF2-40B4-BE49-F238E27FC236}">
                <a16:creationId xmlns:a16="http://schemas.microsoft.com/office/drawing/2014/main" id="{435A75DB-D3DE-8C5E-EB3A-63A0750D5601}"/>
              </a:ext>
            </a:extLst>
          </p:cNvPr>
          <p:cNvSpPr>
            <a:spLocks noGrp="1"/>
          </p:cNvSpPr>
          <p:nvPr>
            <p:ph type="title"/>
          </p:nvPr>
        </p:nvSpPr>
        <p:spPr/>
        <p:txBody>
          <a:bodyPr/>
          <a:lstStyle/>
          <a:p>
            <a:r>
              <a:rPr lang="en-US" dirty="0"/>
              <a:t>FCC-ee</a:t>
            </a:r>
            <a:endParaRPr lang="en-GB" dirty="0"/>
          </a:p>
        </p:txBody>
      </p:sp>
      <p:sp>
        <p:nvSpPr>
          <p:cNvPr id="4" name="Date Placeholder 3">
            <a:extLst>
              <a:ext uri="{FF2B5EF4-FFF2-40B4-BE49-F238E27FC236}">
                <a16:creationId xmlns:a16="http://schemas.microsoft.com/office/drawing/2014/main" id="{B0DE5AE3-0C8F-F2D8-4BC7-62C2F5179AC8}"/>
              </a:ext>
            </a:extLst>
          </p:cNvPr>
          <p:cNvSpPr>
            <a:spLocks noGrp="1"/>
          </p:cNvSpPr>
          <p:nvPr>
            <p:ph type="dt" sz="half" idx="10"/>
          </p:nvPr>
        </p:nvSpPr>
        <p:spPr/>
        <p:txBody>
          <a:bodyPr/>
          <a:lstStyle/>
          <a:p>
            <a:r>
              <a:rPr lang="en-US"/>
              <a:t>03/11/2025</a:t>
            </a:r>
            <a:endParaRPr lang="en-US" dirty="0"/>
          </a:p>
        </p:txBody>
      </p:sp>
      <p:sp>
        <p:nvSpPr>
          <p:cNvPr id="5" name="Footer Placeholder 4">
            <a:extLst>
              <a:ext uri="{FF2B5EF4-FFF2-40B4-BE49-F238E27FC236}">
                <a16:creationId xmlns:a16="http://schemas.microsoft.com/office/drawing/2014/main" id="{D9B42DD2-9895-03A9-FA85-7E90351D763C}"/>
              </a:ext>
            </a:extLst>
          </p:cNvPr>
          <p:cNvSpPr>
            <a:spLocks noGrp="1"/>
          </p:cNvSpPr>
          <p:nvPr>
            <p:ph type="ftr" sz="quarter" idx="11"/>
          </p:nvPr>
        </p:nvSpPr>
        <p:spPr/>
        <p:txBody>
          <a:bodyPr/>
          <a:lstStyle/>
          <a:p>
            <a:r>
              <a:rPr lang="en-GB"/>
              <a:t>G. Arduini - Assessment of large-scale accelerator projects at CERN - ESG WG2a key findings</a:t>
            </a:r>
            <a:endParaRPr lang="en-US" dirty="0"/>
          </a:p>
        </p:txBody>
      </p:sp>
      <p:sp>
        <p:nvSpPr>
          <p:cNvPr id="6" name="Slide Number Placeholder 5">
            <a:extLst>
              <a:ext uri="{FF2B5EF4-FFF2-40B4-BE49-F238E27FC236}">
                <a16:creationId xmlns:a16="http://schemas.microsoft.com/office/drawing/2014/main" id="{2881CA11-720C-DA2F-B837-9073C058C548}"/>
              </a:ext>
            </a:extLst>
          </p:cNvPr>
          <p:cNvSpPr>
            <a:spLocks noGrp="1"/>
          </p:cNvSpPr>
          <p:nvPr>
            <p:ph type="sldNum" sz="quarter" idx="12"/>
          </p:nvPr>
        </p:nvSpPr>
        <p:spPr/>
        <p:txBody>
          <a:bodyPr/>
          <a:lstStyle/>
          <a:p>
            <a:fld id="{36B5EA5A-BC32-A742-B11B-8E7414D5B535}" type="slidenum">
              <a:rPr lang="en-US" smtClean="0"/>
              <a:pPr/>
              <a:t>22</a:t>
            </a:fld>
            <a:endParaRPr lang="en-US" dirty="0"/>
          </a:p>
        </p:txBody>
      </p:sp>
      <p:pic>
        <p:nvPicPr>
          <p:cNvPr id="8" name="Picture 7">
            <a:extLst>
              <a:ext uri="{FF2B5EF4-FFF2-40B4-BE49-F238E27FC236}">
                <a16:creationId xmlns:a16="http://schemas.microsoft.com/office/drawing/2014/main" id="{94680921-5B59-B700-8170-1A88B54C52FE}"/>
              </a:ext>
            </a:extLst>
          </p:cNvPr>
          <p:cNvPicPr>
            <a:picLocks noChangeAspect="1"/>
          </p:cNvPicPr>
          <p:nvPr/>
        </p:nvPicPr>
        <p:blipFill>
          <a:blip r:embed="rId3"/>
          <a:stretch>
            <a:fillRect/>
          </a:stretch>
        </p:blipFill>
        <p:spPr>
          <a:xfrm>
            <a:off x="2194842" y="109027"/>
            <a:ext cx="6056642" cy="1120701"/>
          </a:xfrm>
          <a:prstGeom prst="rect">
            <a:avLst/>
          </a:prstGeom>
        </p:spPr>
      </p:pic>
    </p:spTree>
    <p:extLst>
      <p:ext uri="{BB962C8B-B14F-4D97-AF65-F5344CB8AC3E}">
        <p14:creationId xmlns:p14="http://schemas.microsoft.com/office/powerpoint/2010/main" val="30852413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a:extLst>
              <a:ext uri="{FF2B5EF4-FFF2-40B4-BE49-F238E27FC236}">
                <a16:creationId xmlns:a16="http://schemas.microsoft.com/office/drawing/2014/main" id="{A5F1436B-1385-FE6C-2C9F-4F477C0D294D}"/>
              </a:ext>
            </a:extLst>
          </p:cNvPr>
          <p:cNvSpPr>
            <a:spLocks noGrp="1"/>
          </p:cNvSpPr>
          <p:nvPr>
            <p:ph idx="1"/>
          </p:nvPr>
        </p:nvSpPr>
        <p:spPr/>
        <p:txBody>
          <a:bodyPr/>
          <a:lstStyle/>
          <a:p>
            <a:endParaRPr lang="en-GB" dirty="0"/>
          </a:p>
        </p:txBody>
      </p:sp>
      <p:sp>
        <p:nvSpPr>
          <p:cNvPr id="7" name="Rectangle 4">
            <a:extLst>
              <a:ext uri="{FF2B5EF4-FFF2-40B4-BE49-F238E27FC236}">
                <a16:creationId xmlns:a16="http://schemas.microsoft.com/office/drawing/2014/main" id="{9935157A-48AE-EDB6-A62A-F1E064AB930E}"/>
              </a:ext>
            </a:extLst>
          </p:cNvPr>
          <p:cNvSpPr>
            <a:spLocks noGrp="1" noChangeArrowheads="1"/>
          </p:cNvSpPr>
          <p:nvPr>
            <p:ph type="title"/>
          </p:nvPr>
        </p:nvSpPr>
        <p:spPr/>
        <p:txBody>
          <a:bodyPr rtlCol="0">
            <a:noAutofit/>
          </a:bodyPr>
          <a:lstStyle/>
          <a:p>
            <a:pPr>
              <a:defRPr/>
            </a:pPr>
            <a:r>
              <a:rPr lang="en-GB" altLang="en-US" sz="3200" dirty="0">
                <a:latin typeface="+mn-lt"/>
              </a:rPr>
              <a:t>FCC-</a:t>
            </a:r>
            <a:r>
              <a:rPr lang="en-GB" altLang="en-US" sz="3200" dirty="0" err="1">
                <a:latin typeface="+mn-lt"/>
              </a:rPr>
              <a:t>hh</a:t>
            </a:r>
            <a:r>
              <a:rPr lang="en-GB" altLang="en-US" sz="3200" dirty="0">
                <a:latin typeface="+mn-lt"/>
              </a:rPr>
              <a:t> design parameters</a:t>
            </a:r>
          </a:p>
        </p:txBody>
      </p:sp>
      <p:sp>
        <p:nvSpPr>
          <p:cNvPr id="2" name="Date Placeholder 1">
            <a:extLst>
              <a:ext uri="{FF2B5EF4-FFF2-40B4-BE49-F238E27FC236}">
                <a16:creationId xmlns:a16="http://schemas.microsoft.com/office/drawing/2014/main" id="{A86FCC68-666C-CD3E-279C-B000DAADD897}"/>
              </a:ext>
            </a:extLst>
          </p:cNvPr>
          <p:cNvSpPr>
            <a:spLocks noGrp="1"/>
          </p:cNvSpPr>
          <p:nvPr>
            <p:ph type="dt" sz="half" idx="10"/>
          </p:nvPr>
        </p:nvSpPr>
        <p:spPr/>
        <p:txBody>
          <a:bodyPr/>
          <a:lstStyle/>
          <a:p>
            <a:pPr>
              <a:defRPr/>
            </a:pPr>
            <a:r>
              <a:rPr lang="en-US"/>
              <a:t>03/11/2025</a:t>
            </a:r>
            <a:endParaRPr lang="en-GB"/>
          </a:p>
        </p:txBody>
      </p:sp>
      <p:sp>
        <p:nvSpPr>
          <p:cNvPr id="3" name="Footer Placeholder 2">
            <a:extLst>
              <a:ext uri="{FF2B5EF4-FFF2-40B4-BE49-F238E27FC236}">
                <a16:creationId xmlns:a16="http://schemas.microsoft.com/office/drawing/2014/main" id="{73F49AD7-789B-A565-ECF2-96F8A0DC732D}"/>
              </a:ext>
            </a:extLst>
          </p:cNvPr>
          <p:cNvSpPr>
            <a:spLocks noGrp="1"/>
          </p:cNvSpPr>
          <p:nvPr>
            <p:ph type="ftr" sz="quarter" idx="11"/>
          </p:nvPr>
        </p:nvSpPr>
        <p:spPr/>
        <p:txBody>
          <a:bodyPr/>
          <a:lstStyle/>
          <a:p>
            <a:pPr>
              <a:defRPr/>
            </a:pPr>
            <a:r>
              <a:rPr lang="en-GB"/>
              <a:t>G. Arduini - Assessment of large-scale accelerator projects at CERN - ESG WG2a key findings</a:t>
            </a:r>
          </a:p>
        </p:txBody>
      </p:sp>
      <p:sp>
        <p:nvSpPr>
          <p:cNvPr id="5" name="TextBox 4">
            <a:extLst>
              <a:ext uri="{FF2B5EF4-FFF2-40B4-BE49-F238E27FC236}">
                <a16:creationId xmlns:a16="http://schemas.microsoft.com/office/drawing/2014/main" id="{F7B536CC-0EA9-09E8-C357-9ABE6DB00E1C}"/>
              </a:ext>
            </a:extLst>
          </p:cNvPr>
          <p:cNvSpPr txBox="1"/>
          <p:nvPr/>
        </p:nvSpPr>
        <p:spPr>
          <a:xfrm>
            <a:off x="0" y="-24440"/>
            <a:ext cx="870625" cy="369332"/>
          </a:xfrm>
          <a:prstGeom prst="rect">
            <a:avLst/>
          </a:prstGeom>
          <a:solidFill>
            <a:srgbClr val="FF9900"/>
          </a:solidFill>
          <a:ln>
            <a:noFill/>
          </a:ln>
        </p:spPr>
        <p:style>
          <a:lnRef idx="3">
            <a:schemeClr val="lt1"/>
          </a:lnRef>
          <a:fillRef idx="1">
            <a:schemeClr val="accent1"/>
          </a:fillRef>
          <a:effectRef idx="1">
            <a:schemeClr val="accent1"/>
          </a:effectRef>
          <a:fontRef idx="minor">
            <a:schemeClr val="lt1"/>
          </a:fontRef>
        </p:style>
        <p:txBody>
          <a:bodyPr wrap="square" rtlCol="0">
            <a:spAutoFit/>
          </a:bodyPr>
          <a:lstStyle/>
          <a:p>
            <a:pPr algn="ctr"/>
            <a:r>
              <a:rPr lang="en-GB" b="1" dirty="0">
                <a:solidFill>
                  <a:srgbClr val="FFFF00"/>
                </a:solidFill>
              </a:rPr>
              <a:t>ID247</a:t>
            </a:r>
          </a:p>
        </p:txBody>
      </p:sp>
      <p:graphicFrame>
        <p:nvGraphicFramePr>
          <p:cNvPr id="6" name="Table 5">
            <a:extLst>
              <a:ext uri="{FF2B5EF4-FFF2-40B4-BE49-F238E27FC236}">
                <a16:creationId xmlns:a16="http://schemas.microsoft.com/office/drawing/2014/main" id="{8399F537-F743-B13C-0DD6-B900BC2BF54A}"/>
              </a:ext>
            </a:extLst>
          </p:cNvPr>
          <p:cNvGraphicFramePr>
            <a:graphicFrameLocks noGrp="1"/>
          </p:cNvGraphicFramePr>
          <p:nvPr>
            <p:extLst>
              <p:ext uri="{D42A27DB-BD31-4B8C-83A1-F6EECF244321}">
                <p14:modId xmlns:p14="http://schemas.microsoft.com/office/powerpoint/2010/main" val="362807469"/>
              </p:ext>
            </p:extLst>
          </p:nvPr>
        </p:nvGraphicFramePr>
        <p:xfrm>
          <a:off x="295021" y="1115181"/>
          <a:ext cx="6944639" cy="4130179"/>
        </p:xfrm>
        <a:graphic>
          <a:graphicData uri="http://schemas.openxmlformats.org/drawingml/2006/table">
            <a:tbl>
              <a:tblPr firstRow="1" bandRow="1"/>
              <a:tblGrid>
                <a:gridCol w="3344639">
                  <a:extLst>
                    <a:ext uri="{9D8B030D-6E8A-4147-A177-3AD203B41FA5}">
                      <a16:colId xmlns:a16="http://schemas.microsoft.com/office/drawing/2014/main" val="20000"/>
                    </a:ext>
                  </a:extLst>
                </a:gridCol>
                <a:gridCol w="1800000">
                  <a:extLst>
                    <a:ext uri="{9D8B030D-6E8A-4147-A177-3AD203B41FA5}">
                      <a16:colId xmlns:a16="http://schemas.microsoft.com/office/drawing/2014/main" val="20001"/>
                    </a:ext>
                  </a:extLst>
                </a:gridCol>
                <a:gridCol w="1800000">
                  <a:extLst>
                    <a:ext uri="{9D8B030D-6E8A-4147-A177-3AD203B41FA5}">
                      <a16:colId xmlns:a16="http://schemas.microsoft.com/office/drawing/2014/main" val="808875039"/>
                    </a:ext>
                  </a:extLst>
                </a:gridCol>
              </a:tblGrid>
              <a:tr h="701053">
                <a:tc>
                  <a:txBody>
                    <a:bodyPr/>
                    <a:lstStyle>
                      <a:lvl1pPr marL="0" algn="l" defTabSz="914400" rtl="0" eaLnBrk="1" latinLnBrk="0" hangingPunct="1">
                        <a:defRPr kumimoji="0" sz="1800" b="1" kern="1200">
                          <a:solidFill>
                            <a:schemeClr val="lt1"/>
                          </a:solidFill>
                          <a:latin typeface="Arial"/>
                        </a:defRPr>
                      </a:lvl1pPr>
                      <a:lvl2pPr marL="457200" algn="l" defTabSz="914400" rtl="0" eaLnBrk="1" latinLnBrk="0" hangingPunct="1">
                        <a:defRPr kumimoji="0" sz="1800" b="1" kern="1200">
                          <a:solidFill>
                            <a:schemeClr val="lt1"/>
                          </a:solidFill>
                          <a:latin typeface="Arial"/>
                        </a:defRPr>
                      </a:lvl2pPr>
                      <a:lvl3pPr marL="914400" algn="l" defTabSz="914400" rtl="0" eaLnBrk="1" latinLnBrk="0" hangingPunct="1">
                        <a:defRPr kumimoji="0" sz="1800" b="1" kern="1200">
                          <a:solidFill>
                            <a:schemeClr val="lt1"/>
                          </a:solidFill>
                          <a:latin typeface="Arial"/>
                        </a:defRPr>
                      </a:lvl3pPr>
                      <a:lvl4pPr marL="1371600" algn="l" defTabSz="914400" rtl="0" eaLnBrk="1" latinLnBrk="0" hangingPunct="1">
                        <a:defRPr kumimoji="0" sz="1800" b="1" kern="1200">
                          <a:solidFill>
                            <a:schemeClr val="lt1"/>
                          </a:solidFill>
                          <a:latin typeface="Arial"/>
                        </a:defRPr>
                      </a:lvl4pPr>
                      <a:lvl5pPr marL="1828800" algn="l" defTabSz="914400" rtl="0" eaLnBrk="1" latinLnBrk="0" hangingPunct="1">
                        <a:defRPr kumimoji="0" sz="1800" b="1" kern="1200">
                          <a:solidFill>
                            <a:schemeClr val="lt1"/>
                          </a:solidFill>
                          <a:latin typeface="Arial"/>
                        </a:defRPr>
                      </a:lvl5pPr>
                      <a:lvl6pPr marL="2286000" algn="l" defTabSz="914400" rtl="0" eaLnBrk="1" latinLnBrk="0" hangingPunct="1">
                        <a:defRPr kumimoji="0" sz="1800" b="1" kern="1200">
                          <a:solidFill>
                            <a:schemeClr val="lt1"/>
                          </a:solidFill>
                          <a:latin typeface="Arial"/>
                        </a:defRPr>
                      </a:lvl6pPr>
                      <a:lvl7pPr marL="2743200" algn="l" defTabSz="914400" rtl="0" eaLnBrk="1" latinLnBrk="0" hangingPunct="1">
                        <a:defRPr kumimoji="0" sz="1800" b="1" kern="1200">
                          <a:solidFill>
                            <a:schemeClr val="lt1"/>
                          </a:solidFill>
                          <a:latin typeface="Arial"/>
                        </a:defRPr>
                      </a:lvl7pPr>
                      <a:lvl8pPr marL="3200400" algn="l" defTabSz="914400" rtl="0" eaLnBrk="1" latinLnBrk="0" hangingPunct="1">
                        <a:defRPr kumimoji="0" sz="1800" b="1" kern="1200">
                          <a:solidFill>
                            <a:schemeClr val="lt1"/>
                          </a:solidFill>
                          <a:latin typeface="Arial"/>
                        </a:defRPr>
                      </a:lvl8pPr>
                      <a:lvl9pPr marL="3657600" algn="l" defTabSz="914400" rtl="0" eaLnBrk="1" latinLnBrk="0" hangingPunct="1">
                        <a:defRPr kumimoji="0" sz="1800" b="1" kern="1200">
                          <a:solidFill>
                            <a:schemeClr val="lt1"/>
                          </a:solidFill>
                          <a:latin typeface="Arial"/>
                        </a:defRPr>
                      </a:lvl9pPr>
                    </a:lstStyle>
                    <a:p>
                      <a:r>
                        <a:rPr lang="en-GB" sz="2000" b="1" dirty="0">
                          <a:solidFill>
                            <a:schemeClr val="bg1"/>
                          </a:solidFill>
                        </a:rPr>
                        <a:t>parameter</a:t>
                      </a:r>
                    </a:p>
                  </a:txBody>
                  <a:tcPr marL="91439" marR="91439" marT="45727" marB="45727" anchor="ctr">
                    <a:lnL w="12700" cmpd="sng">
                      <a:solidFill>
                        <a:srgbClr val="A26B2D"/>
                      </a:solidFill>
                    </a:lnL>
                    <a:lnR>
                      <a:noFill/>
                    </a:lnR>
                    <a:lnT w="12700" cmpd="sng">
                      <a:solidFill>
                        <a:srgbClr val="A26B2D"/>
                      </a:solidFill>
                    </a:lnT>
                    <a:lnB w="12700" cmpd="sng">
                      <a:solidFill>
                        <a:srgbClr val="A26B2D"/>
                      </a:solidFill>
                    </a:lnB>
                    <a:lnTlToBr w="12700" cmpd="sng">
                      <a:noFill/>
                      <a:prstDash val="solid"/>
                    </a:lnTlToBr>
                    <a:lnBlToTr w="12700" cmpd="sng">
                      <a:noFill/>
                      <a:prstDash val="solid"/>
                    </a:lnBlToTr>
                    <a:solidFill>
                      <a:srgbClr val="A26B2D"/>
                    </a:solidFill>
                  </a:tcPr>
                </a:tc>
                <a:tc>
                  <a:txBody>
                    <a:bodyPr/>
                    <a:lstStyle>
                      <a:lvl1pPr marL="0" algn="l" defTabSz="914400" rtl="0" eaLnBrk="1" latinLnBrk="0" hangingPunct="1">
                        <a:defRPr kumimoji="0" sz="1800" b="1" kern="1200">
                          <a:solidFill>
                            <a:schemeClr val="lt1"/>
                          </a:solidFill>
                          <a:latin typeface="Arial"/>
                        </a:defRPr>
                      </a:lvl1pPr>
                      <a:lvl2pPr marL="457200" algn="l" defTabSz="914400" rtl="0" eaLnBrk="1" latinLnBrk="0" hangingPunct="1">
                        <a:defRPr kumimoji="0" sz="1800" b="1" kern="1200">
                          <a:solidFill>
                            <a:schemeClr val="lt1"/>
                          </a:solidFill>
                          <a:latin typeface="Arial"/>
                        </a:defRPr>
                      </a:lvl2pPr>
                      <a:lvl3pPr marL="914400" algn="l" defTabSz="914400" rtl="0" eaLnBrk="1" latinLnBrk="0" hangingPunct="1">
                        <a:defRPr kumimoji="0" sz="1800" b="1" kern="1200">
                          <a:solidFill>
                            <a:schemeClr val="lt1"/>
                          </a:solidFill>
                          <a:latin typeface="Arial"/>
                        </a:defRPr>
                      </a:lvl3pPr>
                      <a:lvl4pPr marL="1371600" algn="l" defTabSz="914400" rtl="0" eaLnBrk="1" latinLnBrk="0" hangingPunct="1">
                        <a:defRPr kumimoji="0" sz="1800" b="1" kern="1200">
                          <a:solidFill>
                            <a:schemeClr val="lt1"/>
                          </a:solidFill>
                          <a:latin typeface="Arial"/>
                        </a:defRPr>
                      </a:lvl4pPr>
                      <a:lvl5pPr marL="1828800" algn="l" defTabSz="914400" rtl="0" eaLnBrk="1" latinLnBrk="0" hangingPunct="1">
                        <a:defRPr kumimoji="0" sz="1800" b="1" kern="1200">
                          <a:solidFill>
                            <a:schemeClr val="lt1"/>
                          </a:solidFill>
                          <a:latin typeface="Arial"/>
                        </a:defRPr>
                      </a:lvl5pPr>
                      <a:lvl6pPr marL="2286000" algn="l" defTabSz="914400" rtl="0" eaLnBrk="1" latinLnBrk="0" hangingPunct="1">
                        <a:defRPr kumimoji="0" sz="1800" b="1" kern="1200">
                          <a:solidFill>
                            <a:schemeClr val="lt1"/>
                          </a:solidFill>
                          <a:latin typeface="Arial"/>
                        </a:defRPr>
                      </a:lvl6pPr>
                      <a:lvl7pPr marL="2743200" algn="l" defTabSz="914400" rtl="0" eaLnBrk="1" latinLnBrk="0" hangingPunct="1">
                        <a:defRPr kumimoji="0" sz="1800" b="1" kern="1200">
                          <a:solidFill>
                            <a:schemeClr val="lt1"/>
                          </a:solidFill>
                          <a:latin typeface="Arial"/>
                        </a:defRPr>
                      </a:lvl7pPr>
                      <a:lvl8pPr marL="3200400" algn="l" defTabSz="914400" rtl="0" eaLnBrk="1" latinLnBrk="0" hangingPunct="1">
                        <a:defRPr kumimoji="0" sz="1800" b="1" kern="1200">
                          <a:solidFill>
                            <a:schemeClr val="lt1"/>
                          </a:solidFill>
                          <a:latin typeface="Arial"/>
                        </a:defRPr>
                      </a:lvl8pPr>
                      <a:lvl9pPr marL="3657600" algn="l" defTabSz="914400" rtl="0" eaLnBrk="1" latinLnBrk="0" hangingPunct="1">
                        <a:defRPr kumimoji="0" sz="1800" b="1" kern="1200">
                          <a:solidFill>
                            <a:schemeClr val="lt1"/>
                          </a:solidFill>
                          <a:latin typeface="Arial"/>
                        </a:defRPr>
                      </a:lvl9pPr>
                    </a:lstStyle>
                    <a:p>
                      <a:pPr algn="ctr"/>
                      <a:r>
                        <a:rPr lang="en-GB" sz="2000" b="1" dirty="0">
                          <a:solidFill>
                            <a:srgbClr val="FFFF00"/>
                          </a:solidFill>
                        </a:rPr>
                        <a:t>FCC-</a:t>
                      </a:r>
                      <a:r>
                        <a:rPr lang="en-GB" sz="2000" b="1" dirty="0" err="1">
                          <a:solidFill>
                            <a:srgbClr val="FFFF00"/>
                          </a:solidFill>
                        </a:rPr>
                        <a:t>hh</a:t>
                      </a:r>
                      <a:endParaRPr lang="en-GB" sz="2000" b="1" dirty="0">
                        <a:solidFill>
                          <a:srgbClr val="FFFF00"/>
                        </a:solidFill>
                      </a:endParaRPr>
                    </a:p>
                  </a:txBody>
                  <a:tcPr marL="91439" marR="91439" marT="45727" marB="45727" anchor="ctr">
                    <a:lnL>
                      <a:noFill/>
                    </a:lnL>
                    <a:lnR w="12700" cmpd="sng">
                      <a:solidFill>
                        <a:prstClr val="black"/>
                      </a:solidFill>
                      <a:prstDash val="solid"/>
                    </a:lnR>
                    <a:lnT w="12700" cmpd="sng">
                      <a:solidFill>
                        <a:srgbClr val="A26B2D"/>
                      </a:solidFill>
                    </a:lnT>
                    <a:lnB w="12700" cmpd="sng">
                      <a:solidFill>
                        <a:srgbClr val="A26B2D"/>
                      </a:solidFill>
                    </a:lnB>
                    <a:lnTlToBr w="12700" cmpd="sng">
                      <a:noFill/>
                      <a:prstDash val="solid"/>
                    </a:lnTlToBr>
                    <a:lnBlToTr w="12700" cmpd="sng">
                      <a:noFill/>
                      <a:prstDash val="solid"/>
                    </a:lnBlToTr>
                    <a:solidFill>
                      <a:srgbClr val="A26B2D"/>
                    </a:solidFill>
                  </a:tcP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de-AT" sz="2000" b="0" dirty="0">
                          <a:solidFill>
                            <a:schemeClr val="bg1"/>
                          </a:solidFill>
                        </a:rPr>
                        <a:t>HL-LHC</a:t>
                      </a:r>
                    </a:p>
                  </a:txBody>
                  <a:tcPr marL="91439" marR="91439" marT="45727" marB="45727" anchor="ctr">
                    <a:lnL w="12700" cap="flat" cmpd="sng" algn="ctr">
                      <a:solidFill>
                        <a:prstClr val="black"/>
                      </a:solidFill>
                      <a:prstDash val="solid"/>
                      <a:round/>
                      <a:headEnd type="none" w="med" len="med"/>
                      <a:tailEnd type="none" w="med" len="med"/>
                    </a:lnL>
                    <a:lnR w="12700" cmpd="sng">
                      <a:solidFill>
                        <a:prstClr val="black"/>
                      </a:solidFill>
                      <a:prstDash val="solid"/>
                    </a:lnR>
                    <a:lnT w="12700" cmpd="sng">
                      <a:solidFill>
                        <a:srgbClr val="A26B2D"/>
                      </a:solidFill>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solidFill>
                  </a:tcPr>
                </a:tc>
                <a:extLst>
                  <a:ext uri="{0D108BD9-81ED-4DB2-BD59-A6C34878D82A}">
                    <a16:rowId xmlns:a16="http://schemas.microsoft.com/office/drawing/2014/main" val="10000"/>
                  </a:ext>
                </a:extLst>
              </a:tr>
              <a:tr h="375933">
                <a:tc>
                  <a:txBody>
                    <a:bodyPr/>
                    <a:lstStyle>
                      <a:lvl1pPr marL="0" algn="l" defTabSz="914400" rtl="0" eaLnBrk="1" latinLnBrk="0" hangingPunct="1">
                        <a:defRPr kumimoji="0" sz="1800" kern="1200">
                          <a:solidFill>
                            <a:schemeClr val="dk1"/>
                          </a:solidFill>
                          <a:latin typeface="Arial"/>
                        </a:defRPr>
                      </a:lvl1pPr>
                      <a:lvl2pPr marL="457200" algn="l" defTabSz="914400" rtl="0" eaLnBrk="1" latinLnBrk="0" hangingPunct="1">
                        <a:defRPr kumimoji="0" sz="1800" kern="1200">
                          <a:solidFill>
                            <a:schemeClr val="dk1"/>
                          </a:solidFill>
                          <a:latin typeface="Arial"/>
                        </a:defRPr>
                      </a:lvl2pPr>
                      <a:lvl3pPr marL="914400" algn="l" defTabSz="914400" rtl="0" eaLnBrk="1" latinLnBrk="0" hangingPunct="1">
                        <a:defRPr kumimoji="0" sz="1800" kern="1200">
                          <a:solidFill>
                            <a:schemeClr val="dk1"/>
                          </a:solidFill>
                          <a:latin typeface="Arial"/>
                        </a:defRPr>
                      </a:lvl3pPr>
                      <a:lvl4pPr marL="1371600" algn="l" defTabSz="914400" rtl="0" eaLnBrk="1" latinLnBrk="0" hangingPunct="1">
                        <a:defRPr kumimoji="0" sz="1800" kern="1200">
                          <a:solidFill>
                            <a:schemeClr val="dk1"/>
                          </a:solidFill>
                          <a:latin typeface="Arial"/>
                        </a:defRPr>
                      </a:lvl4pPr>
                      <a:lvl5pPr marL="1828800" algn="l" defTabSz="914400" rtl="0" eaLnBrk="1" latinLnBrk="0" hangingPunct="1">
                        <a:defRPr kumimoji="0" sz="1800" kern="1200">
                          <a:solidFill>
                            <a:schemeClr val="dk1"/>
                          </a:solidFill>
                          <a:latin typeface="Arial"/>
                        </a:defRPr>
                      </a:lvl5pPr>
                      <a:lvl6pPr marL="2286000" algn="l" defTabSz="914400" rtl="0" eaLnBrk="1" latinLnBrk="0" hangingPunct="1">
                        <a:defRPr kumimoji="0" sz="1800" kern="1200">
                          <a:solidFill>
                            <a:schemeClr val="dk1"/>
                          </a:solidFill>
                          <a:latin typeface="Arial"/>
                        </a:defRPr>
                      </a:lvl6pPr>
                      <a:lvl7pPr marL="2743200" algn="l" defTabSz="914400" rtl="0" eaLnBrk="1" latinLnBrk="0" hangingPunct="1">
                        <a:defRPr kumimoji="0" sz="1800" kern="1200">
                          <a:solidFill>
                            <a:schemeClr val="dk1"/>
                          </a:solidFill>
                          <a:latin typeface="Arial"/>
                        </a:defRPr>
                      </a:lvl7pPr>
                      <a:lvl8pPr marL="3200400" algn="l" defTabSz="914400" rtl="0" eaLnBrk="1" latinLnBrk="0" hangingPunct="1">
                        <a:defRPr kumimoji="0" sz="1800" kern="1200">
                          <a:solidFill>
                            <a:schemeClr val="dk1"/>
                          </a:solidFill>
                          <a:latin typeface="Arial"/>
                        </a:defRPr>
                      </a:lvl8pPr>
                      <a:lvl9pPr marL="3657600" algn="l" defTabSz="914400" rtl="0" eaLnBrk="1" latinLnBrk="0" hangingPunct="1">
                        <a:defRPr kumimoji="0" sz="1800" kern="1200">
                          <a:solidFill>
                            <a:schemeClr val="dk1"/>
                          </a:solidFill>
                          <a:latin typeface="Arial"/>
                        </a:defRPr>
                      </a:lvl9pPr>
                    </a:lstStyle>
                    <a:p>
                      <a:r>
                        <a:rPr kumimoji="0" lang="en-GB" sz="1900" b="1" kern="1200" dirty="0">
                          <a:solidFill>
                            <a:schemeClr val="dk1"/>
                          </a:solidFill>
                          <a:latin typeface="Arial"/>
                          <a:ea typeface="+mn-ea"/>
                          <a:cs typeface="+mn-cs"/>
                        </a:rPr>
                        <a:t>collision energy </a:t>
                      </a:r>
                      <a:r>
                        <a:rPr kumimoji="0" lang="en-GB" sz="1900" b="1" kern="1200" dirty="0" err="1">
                          <a:solidFill>
                            <a:schemeClr val="dk1"/>
                          </a:solidFill>
                          <a:latin typeface="Arial"/>
                          <a:ea typeface="+mn-ea"/>
                          <a:cs typeface="+mn-cs"/>
                        </a:rPr>
                        <a:t>cms</a:t>
                      </a:r>
                      <a:r>
                        <a:rPr kumimoji="0" lang="en-GB" sz="1900" b="1" kern="1200" dirty="0">
                          <a:solidFill>
                            <a:schemeClr val="dk1"/>
                          </a:solidFill>
                          <a:latin typeface="Arial"/>
                          <a:ea typeface="+mn-ea"/>
                          <a:cs typeface="+mn-cs"/>
                        </a:rPr>
                        <a:t> [</a:t>
                      </a:r>
                      <a:r>
                        <a:rPr kumimoji="0" lang="en-GB" sz="1900" b="1" kern="1200" dirty="0" err="1">
                          <a:solidFill>
                            <a:schemeClr val="dk1"/>
                          </a:solidFill>
                          <a:latin typeface="Arial"/>
                          <a:ea typeface="+mn-ea"/>
                          <a:cs typeface="+mn-cs"/>
                        </a:rPr>
                        <a:t>TeV</a:t>
                      </a:r>
                      <a:r>
                        <a:rPr kumimoji="0" lang="en-GB" sz="1900" b="1" kern="1200" dirty="0">
                          <a:solidFill>
                            <a:schemeClr val="dk1"/>
                          </a:solidFill>
                          <a:latin typeface="Arial"/>
                          <a:ea typeface="+mn-ea"/>
                          <a:cs typeface="+mn-cs"/>
                        </a:rPr>
                        <a:t>]</a:t>
                      </a:r>
                    </a:p>
                  </a:txBody>
                  <a:tcPr marL="91439" marR="91439" marT="45727" marB="45727">
                    <a:lnL w="12700" cmpd="sng">
                      <a:solidFill>
                        <a:srgbClr val="A26B2D"/>
                      </a:solidFill>
                    </a:lnL>
                    <a:lnR w="12700" cap="flat" cmpd="sng" algn="ctr">
                      <a:solidFill>
                        <a:srgbClr val="0C377B"/>
                      </a:solidFill>
                      <a:prstDash val="solid"/>
                      <a:round/>
                      <a:headEnd type="none" w="med" len="med"/>
                      <a:tailEnd type="none" w="med" len="med"/>
                    </a:lnR>
                    <a:lnT w="12700" cmpd="sng">
                      <a:solidFill>
                        <a:srgbClr val="A26B2D"/>
                      </a:solidFill>
                    </a:lnT>
                    <a:lnB w="12700" cmpd="sng">
                      <a:solidFill>
                        <a:srgbClr val="A26B2D"/>
                      </a:solidFill>
                    </a:lnB>
                    <a:lnTlToBr w="12700" cmpd="sng">
                      <a:noFill/>
                      <a:prstDash val="solid"/>
                    </a:lnTlToBr>
                    <a:lnBlToTr w="12700" cmpd="sng">
                      <a:noFill/>
                      <a:prstDash val="solid"/>
                    </a:lnBlToTr>
                    <a:solidFill>
                      <a:srgbClr val="F0EBE8"/>
                    </a:solidFill>
                  </a:tcPr>
                </a:tc>
                <a:tc>
                  <a:txBody>
                    <a:bodyPr/>
                    <a:lstStyle>
                      <a:lvl1pPr marL="0" algn="l" defTabSz="914400" rtl="0" eaLnBrk="1" latinLnBrk="0" hangingPunct="1">
                        <a:defRPr kumimoji="0" sz="1800" kern="1200">
                          <a:solidFill>
                            <a:schemeClr val="dk1"/>
                          </a:solidFill>
                          <a:latin typeface="Arial"/>
                        </a:defRPr>
                      </a:lvl1pPr>
                      <a:lvl2pPr marL="457200" algn="l" defTabSz="914400" rtl="0" eaLnBrk="1" latinLnBrk="0" hangingPunct="1">
                        <a:defRPr kumimoji="0" sz="1800" kern="1200">
                          <a:solidFill>
                            <a:schemeClr val="dk1"/>
                          </a:solidFill>
                          <a:latin typeface="Arial"/>
                        </a:defRPr>
                      </a:lvl2pPr>
                      <a:lvl3pPr marL="914400" algn="l" defTabSz="914400" rtl="0" eaLnBrk="1" latinLnBrk="0" hangingPunct="1">
                        <a:defRPr kumimoji="0" sz="1800" kern="1200">
                          <a:solidFill>
                            <a:schemeClr val="dk1"/>
                          </a:solidFill>
                          <a:latin typeface="Arial"/>
                        </a:defRPr>
                      </a:lvl3pPr>
                      <a:lvl4pPr marL="1371600" algn="l" defTabSz="914400" rtl="0" eaLnBrk="1" latinLnBrk="0" hangingPunct="1">
                        <a:defRPr kumimoji="0" sz="1800" kern="1200">
                          <a:solidFill>
                            <a:schemeClr val="dk1"/>
                          </a:solidFill>
                          <a:latin typeface="Arial"/>
                        </a:defRPr>
                      </a:lvl4pPr>
                      <a:lvl5pPr marL="1828800" algn="l" defTabSz="914400" rtl="0" eaLnBrk="1" latinLnBrk="0" hangingPunct="1">
                        <a:defRPr kumimoji="0" sz="1800" kern="1200">
                          <a:solidFill>
                            <a:schemeClr val="dk1"/>
                          </a:solidFill>
                          <a:latin typeface="Arial"/>
                        </a:defRPr>
                      </a:lvl5pPr>
                      <a:lvl6pPr marL="2286000" algn="l" defTabSz="914400" rtl="0" eaLnBrk="1" latinLnBrk="0" hangingPunct="1">
                        <a:defRPr kumimoji="0" sz="1800" kern="1200">
                          <a:solidFill>
                            <a:schemeClr val="dk1"/>
                          </a:solidFill>
                          <a:latin typeface="Arial"/>
                        </a:defRPr>
                      </a:lvl6pPr>
                      <a:lvl7pPr marL="2743200" algn="l" defTabSz="914400" rtl="0" eaLnBrk="1" latinLnBrk="0" hangingPunct="1">
                        <a:defRPr kumimoji="0" sz="1800" kern="1200">
                          <a:solidFill>
                            <a:schemeClr val="dk1"/>
                          </a:solidFill>
                          <a:latin typeface="Arial"/>
                        </a:defRPr>
                      </a:lvl7pPr>
                      <a:lvl8pPr marL="3200400" algn="l" defTabSz="914400" rtl="0" eaLnBrk="1" latinLnBrk="0" hangingPunct="1">
                        <a:defRPr kumimoji="0" sz="1800" kern="1200">
                          <a:solidFill>
                            <a:schemeClr val="dk1"/>
                          </a:solidFill>
                          <a:latin typeface="Arial"/>
                        </a:defRPr>
                      </a:lvl8pPr>
                      <a:lvl9pPr marL="3657600" algn="l" defTabSz="914400" rtl="0" eaLnBrk="1" latinLnBrk="0" hangingPunct="1">
                        <a:defRPr kumimoji="0" sz="1800" kern="1200">
                          <a:solidFill>
                            <a:schemeClr val="dk1"/>
                          </a:solidFill>
                          <a:latin typeface="Arial"/>
                        </a:defRPr>
                      </a:lvl9pPr>
                    </a:lstStyle>
                    <a:p>
                      <a:pPr marL="0" algn="ctr" defTabSz="914400" rtl="0" eaLnBrk="1" latinLnBrk="0" hangingPunct="1"/>
                      <a:r>
                        <a:rPr kumimoji="0" lang="en-US" sz="1900" b="1" kern="1200" dirty="0">
                          <a:solidFill>
                            <a:srgbClr val="FF0000"/>
                          </a:solidFill>
                          <a:latin typeface="Arial"/>
                          <a:ea typeface="+mn-ea"/>
                          <a:cs typeface="+mn-cs"/>
                        </a:rPr>
                        <a:t>85</a:t>
                      </a:r>
                      <a:endParaRPr kumimoji="0" lang="en-GB" sz="1900" b="1" kern="1200" dirty="0">
                        <a:solidFill>
                          <a:srgbClr val="FF0000"/>
                        </a:solidFill>
                        <a:latin typeface="Arial"/>
                        <a:ea typeface="+mn-ea"/>
                        <a:cs typeface="+mn-cs"/>
                      </a:endParaRPr>
                    </a:p>
                  </a:txBody>
                  <a:tcPr marL="91439" marR="91439" marT="45727" marB="45727">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mpd="sng">
                      <a:solidFill>
                        <a:srgbClr val="A26B2D"/>
                      </a:solidFill>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marL="0" algn="ctr" defTabSz="914400" rtl="0" eaLnBrk="1" latinLnBrk="0" hangingPunct="1"/>
                      <a:r>
                        <a:rPr kumimoji="0" lang="en-GB" sz="1900" b="1" kern="1200" dirty="0">
                          <a:solidFill>
                            <a:schemeClr val="tx1"/>
                          </a:solidFill>
                          <a:latin typeface="Arial"/>
                          <a:ea typeface="+mn-ea"/>
                          <a:cs typeface="+mn-cs"/>
                        </a:rPr>
                        <a:t>14</a:t>
                      </a:r>
                    </a:p>
                  </a:txBody>
                  <a:tcPr marL="91439" marR="91439" marT="45727" marB="45727">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10001"/>
                  </a:ext>
                </a:extLst>
              </a:tr>
              <a:tr h="375933">
                <a:tc>
                  <a:txBody>
                    <a:bodyPr/>
                    <a:lstStyle>
                      <a:lvl1pPr marL="0" algn="l" defTabSz="914400" rtl="0" eaLnBrk="1" latinLnBrk="0" hangingPunct="1">
                        <a:defRPr kumimoji="0" sz="1800" kern="1200">
                          <a:solidFill>
                            <a:schemeClr val="dk1"/>
                          </a:solidFill>
                          <a:latin typeface="Arial"/>
                        </a:defRPr>
                      </a:lvl1pPr>
                      <a:lvl2pPr marL="457200" algn="l" defTabSz="914400" rtl="0" eaLnBrk="1" latinLnBrk="0" hangingPunct="1">
                        <a:defRPr kumimoji="0" sz="1800" kern="1200">
                          <a:solidFill>
                            <a:schemeClr val="dk1"/>
                          </a:solidFill>
                          <a:latin typeface="Arial"/>
                        </a:defRPr>
                      </a:lvl2pPr>
                      <a:lvl3pPr marL="914400" algn="l" defTabSz="914400" rtl="0" eaLnBrk="1" latinLnBrk="0" hangingPunct="1">
                        <a:defRPr kumimoji="0" sz="1800" kern="1200">
                          <a:solidFill>
                            <a:schemeClr val="dk1"/>
                          </a:solidFill>
                          <a:latin typeface="Arial"/>
                        </a:defRPr>
                      </a:lvl3pPr>
                      <a:lvl4pPr marL="1371600" algn="l" defTabSz="914400" rtl="0" eaLnBrk="1" latinLnBrk="0" hangingPunct="1">
                        <a:defRPr kumimoji="0" sz="1800" kern="1200">
                          <a:solidFill>
                            <a:schemeClr val="dk1"/>
                          </a:solidFill>
                          <a:latin typeface="Arial"/>
                        </a:defRPr>
                      </a:lvl4pPr>
                      <a:lvl5pPr marL="1828800" algn="l" defTabSz="914400" rtl="0" eaLnBrk="1" latinLnBrk="0" hangingPunct="1">
                        <a:defRPr kumimoji="0" sz="1800" kern="1200">
                          <a:solidFill>
                            <a:schemeClr val="dk1"/>
                          </a:solidFill>
                          <a:latin typeface="Arial"/>
                        </a:defRPr>
                      </a:lvl5pPr>
                      <a:lvl6pPr marL="2286000" algn="l" defTabSz="914400" rtl="0" eaLnBrk="1" latinLnBrk="0" hangingPunct="1">
                        <a:defRPr kumimoji="0" sz="1800" kern="1200">
                          <a:solidFill>
                            <a:schemeClr val="dk1"/>
                          </a:solidFill>
                          <a:latin typeface="Arial"/>
                        </a:defRPr>
                      </a:lvl6pPr>
                      <a:lvl7pPr marL="2743200" algn="l" defTabSz="914400" rtl="0" eaLnBrk="1" latinLnBrk="0" hangingPunct="1">
                        <a:defRPr kumimoji="0" sz="1800" kern="1200">
                          <a:solidFill>
                            <a:schemeClr val="dk1"/>
                          </a:solidFill>
                          <a:latin typeface="Arial"/>
                        </a:defRPr>
                      </a:lvl7pPr>
                      <a:lvl8pPr marL="3200400" algn="l" defTabSz="914400" rtl="0" eaLnBrk="1" latinLnBrk="0" hangingPunct="1">
                        <a:defRPr kumimoji="0" sz="1800" kern="1200">
                          <a:solidFill>
                            <a:schemeClr val="dk1"/>
                          </a:solidFill>
                          <a:latin typeface="Arial"/>
                        </a:defRPr>
                      </a:lvl8pPr>
                      <a:lvl9pPr marL="3657600" algn="l" defTabSz="914400" rtl="0" eaLnBrk="1" latinLnBrk="0" hangingPunct="1">
                        <a:defRPr kumimoji="0" sz="1800" kern="1200">
                          <a:solidFill>
                            <a:schemeClr val="dk1"/>
                          </a:solidFill>
                          <a:latin typeface="Arial"/>
                        </a:defRPr>
                      </a:lvl9pPr>
                    </a:lstStyle>
                    <a:p>
                      <a:r>
                        <a:rPr kumimoji="0" lang="en-GB" sz="1900" b="1" kern="1200" dirty="0">
                          <a:solidFill>
                            <a:schemeClr val="dk1"/>
                          </a:solidFill>
                          <a:latin typeface="Arial"/>
                          <a:ea typeface="+mn-ea"/>
                          <a:cs typeface="+mn-cs"/>
                        </a:rPr>
                        <a:t>dipole field [T]</a:t>
                      </a:r>
                    </a:p>
                  </a:txBody>
                  <a:tcPr marL="91439" marR="91439" marT="45727" marB="45727">
                    <a:lnL w="12700" cmpd="sng">
                      <a:solidFill>
                        <a:srgbClr val="A26B2D"/>
                      </a:solidFill>
                    </a:lnL>
                    <a:lnR w="12700" cap="flat" cmpd="sng" algn="ctr">
                      <a:solidFill>
                        <a:srgbClr val="0C377B"/>
                      </a:solidFill>
                      <a:prstDash val="solid"/>
                      <a:round/>
                      <a:headEnd type="none" w="med" len="med"/>
                      <a:tailEnd type="none" w="med" len="med"/>
                    </a:lnR>
                    <a:lnT w="12700" cmpd="sng">
                      <a:solidFill>
                        <a:srgbClr val="A26B2D"/>
                      </a:solidFill>
                    </a:lnT>
                    <a:lnB w="12700" cmpd="sng">
                      <a:solidFill>
                        <a:srgbClr val="A26B2D"/>
                      </a:solidFill>
                    </a:lnB>
                    <a:lnTlToBr w="12700" cmpd="sng">
                      <a:noFill/>
                      <a:prstDash val="solid"/>
                    </a:lnTlToBr>
                    <a:lnBlToTr w="12700" cmpd="sng">
                      <a:noFill/>
                      <a:prstDash val="solid"/>
                    </a:lnBlToTr>
                    <a:solidFill>
                      <a:srgbClr val="F0EBE8"/>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n-US" sz="1900" b="1" kern="1200" dirty="0">
                          <a:solidFill>
                            <a:srgbClr val="FF0000"/>
                          </a:solidFill>
                          <a:latin typeface="Arial"/>
                          <a:ea typeface="+mn-ea"/>
                          <a:cs typeface="+mn-cs"/>
                        </a:rPr>
                        <a:t>14 </a:t>
                      </a:r>
                      <a:endParaRPr kumimoji="0" lang="en-GB" sz="1900" b="1" kern="1200" dirty="0">
                        <a:solidFill>
                          <a:srgbClr val="FF0000"/>
                        </a:solidFill>
                        <a:latin typeface="Arial"/>
                        <a:ea typeface="+mn-ea"/>
                        <a:cs typeface="+mn-cs"/>
                      </a:endParaRPr>
                    </a:p>
                  </a:txBody>
                  <a:tcPr marL="91439" marR="91439" marT="45727" marB="45727">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n-GB" sz="1900" b="1" kern="1200" dirty="0">
                          <a:solidFill>
                            <a:schemeClr val="tx1"/>
                          </a:solidFill>
                          <a:latin typeface="Arial"/>
                          <a:ea typeface="+mn-ea"/>
                          <a:cs typeface="+mn-cs"/>
                        </a:rPr>
                        <a:t>8.33</a:t>
                      </a:r>
                    </a:p>
                  </a:txBody>
                  <a:tcPr marL="91439" marR="91439" marT="45727" marB="45727">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10002"/>
                  </a:ext>
                </a:extLst>
              </a:tr>
              <a:tr h="375933">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de-AT" sz="1900" b="1" kern="1200" dirty="0">
                          <a:solidFill>
                            <a:schemeClr val="dk1"/>
                          </a:solidFill>
                          <a:latin typeface="Arial" panose="020B0604020202020204" pitchFamily="34" charset="0"/>
                          <a:ea typeface="+mn-ea"/>
                          <a:cs typeface="Arial" panose="020B0604020202020204" pitchFamily="34" charset="0"/>
                        </a:rPr>
                        <a:t>circumference</a:t>
                      </a:r>
                      <a:r>
                        <a:rPr kumimoji="0" lang="de-AT" sz="1900" b="1" kern="1200" baseline="0" dirty="0">
                          <a:solidFill>
                            <a:schemeClr val="dk1"/>
                          </a:solidFill>
                          <a:latin typeface="Arial" panose="020B0604020202020204" pitchFamily="34" charset="0"/>
                          <a:ea typeface="+mn-ea"/>
                          <a:cs typeface="Arial" panose="020B0604020202020204" pitchFamily="34" charset="0"/>
                        </a:rPr>
                        <a:t> </a:t>
                      </a:r>
                      <a:r>
                        <a:rPr kumimoji="0" lang="en-GB" sz="1900" b="1" kern="1200" dirty="0">
                          <a:solidFill>
                            <a:schemeClr val="dk1"/>
                          </a:solidFill>
                          <a:latin typeface="Arial" panose="020B0604020202020204" pitchFamily="34" charset="0"/>
                          <a:ea typeface="+mn-ea"/>
                          <a:cs typeface="Arial" panose="020B0604020202020204" pitchFamily="34" charset="0"/>
                        </a:rPr>
                        <a:t>[km]</a:t>
                      </a:r>
                    </a:p>
                  </a:txBody>
                  <a:tcPr marL="91439" marR="91439" marT="45727" marB="45727">
                    <a:lnL w="12700" cmpd="sng">
                      <a:solidFill>
                        <a:srgbClr val="A26B2D"/>
                      </a:solidFill>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algn="ctr" defTabSz="914400" rtl="0" eaLnBrk="1" latinLnBrk="0" hangingPunct="1"/>
                      <a:r>
                        <a:rPr kumimoji="0" lang="de-AT" sz="1900" b="1" kern="1200" dirty="0">
                          <a:solidFill>
                            <a:srgbClr val="FF0000"/>
                          </a:solidFill>
                          <a:latin typeface="Arial"/>
                          <a:ea typeface="+mn-ea"/>
                          <a:cs typeface="+mn-cs"/>
                        </a:rPr>
                        <a:t>90.7</a:t>
                      </a:r>
                      <a:endParaRPr kumimoji="0" lang="en-GB" sz="1900" b="1" kern="1200" dirty="0">
                        <a:solidFill>
                          <a:srgbClr val="FF0000"/>
                        </a:solidFill>
                        <a:latin typeface="Arial"/>
                        <a:ea typeface="+mn-ea"/>
                        <a:cs typeface="+mn-cs"/>
                      </a:endParaRPr>
                    </a:p>
                  </a:txBody>
                  <a:tcPr marL="91439" marR="91439" marT="45727" marB="45727">
                    <a:lnL w="12700" cap="flat" cmpd="sng" algn="ctr">
                      <a:solidFill>
                        <a:srgbClr val="0C377B"/>
                      </a:solidFill>
                      <a:prstDash val="solid"/>
                      <a:round/>
                      <a:headEnd type="none" w="med" len="med"/>
                      <a:tailEnd type="none" w="med" len="med"/>
                    </a:lnL>
                    <a:lnR w="12700" cmpd="sng">
                      <a:solidFill>
                        <a:prstClr val="black"/>
                      </a:solidFill>
                      <a:prstDash val="soli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marL="0" algn="ctr" defTabSz="914400" rtl="0" eaLnBrk="1" latinLnBrk="0" hangingPunct="1"/>
                      <a:r>
                        <a:rPr kumimoji="0" lang="en-GB" sz="1900" b="1" kern="1200" dirty="0">
                          <a:solidFill>
                            <a:schemeClr val="tx1"/>
                          </a:solidFill>
                          <a:latin typeface="Arial"/>
                          <a:ea typeface="+mn-ea"/>
                          <a:cs typeface="+mn-cs"/>
                        </a:rPr>
                        <a:t>26.7</a:t>
                      </a:r>
                    </a:p>
                  </a:txBody>
                  <a:tcPr marL="91439" marR="91439" marT="45727" marB="45727">
                    <a:lnL w="12700" cap="flat" cmpd="sng" algn="ctr">
                      <a:solidFill>
                        <a:prstClr val="black"/>
                      </a:solidFill>
                      <a:prstDash val="solid"/>
                      <a:round/>
                      <a:headEnd type="none" w="med" len="med"/>
                      <a:tailEnd type="none" w="med" len="med"/>
                    </a:lnL>
                    <a:lnR w="12700" cmpd="sng">
                      <a:solidFill>
                        <a:prstClr val="black"/>
                      </a:solidFill>
                      <a:prstDash val="soli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10003"/>
                  </a:ext>
                </a:extLst>
              </a:tr>
              <a:tr h="375933">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r>
                        <a:rPr kumimoji="0" lang="en-GB" sz="1900" b="1" kern="1200" dirty="0">
                          <a:solidFill>
                            <a:schemeClr val="dk1"/>
                          </a:solidFill>
                          <a:latin typeface="Arial"/>
                          <a:ea typeface="+mn-ea"/>
                          <a:cs typeface="+mn-cs"/>
                        </a:rPr>
                        <a:t>beam current [A]</a:t>
                      </a:r>
                    </a:p>
                  </a:txBody>
                  <a:tcPr marL="91439" marR="91439" marT="45727" marB="45727">
                    <a:lnL w="12700" cmpd="sng">
                      <a:solidFill>
                        <a:srgbClr val="A26B2D"/>
                      </a:solidFill>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algn="ctr" defTabSz="914400" rtl="0" eaLnBrk="1" latinLnBrk="0" hangingPunct="1"/>
                      <a:r>
                        <a:rPr kumimoji="0" lang="en-GB" sz="1900" b="1" kern="1200" dirty="0">
                          <a:solidFill>
                            <a:schemeClr val="tx1"/>
                          </a:solidFill>
                          <a:latin typeface="Arial"/>
                          <a:ea typeface="+mn-ea"/>
                          <a:cs typeface="+mn-cs"/>
                        </a:rPr>
                        <a:t>0.5</a:t>
                      </a:r>
                    </a:p>
                  </a:txBody>
                  <a:tcPr marL="91439" marR="91439" marT="45727" marB="45727">
                    <a:lnL w="12700" cap="flat" cmpd="sng" algn="ctr">
                      <a:solidFill>
                        <a:srgbClr val="0C377B"/>
                      </a:solidFill>
                      <a:prstDash val="solid"/>
                      <a:round/>
                      <a:headEnd type="none" w="med" len="med"/>
                      <a:tailEnd type="none" w="med" len="med"/>
                    </a:lnL>
                    <a:lnR w="12700" cap="flat" cmpd="sng" algn="ctr">
                      <a:solidFill>
                        <a:prstClr val="black"/>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marL="0" algn="ctr" defTabSz="914400" rtl="0" eaLnBrk="1" latinLnBrk="0" hangingPunct="1"/>
                      <a:r>
                        <a:rPr kumimoji="0" lang="en-GB" sz="1900" b="1" kern="1200" dirty="0">
                          <a:solidFill>
                            <a:schemeClr val="tx1"/>
                          </a:solidFill>
                          <a:latin typeface="Arial"/>
                          <a:ea typeface="+mn-ea"/>
                          <a:cs typeface="+mn-cs"/>
                        </a:rPr>
                        <a:t>1.1</a:t>
                      </a:r>
                    </a:p>
                  </a:txBody>
                  <a:tcPr marL="91439" marR="91439" marT="45727" marB="45727">
                    <a:lnL w="12700" cap="flat" cmpd="sng" algn="ctr">
                      <a:solidFill>
                        <a:prstClr val="black"/>
                      </a:solidFill>
                      <a:prstDash val="solid"/>
                      <a:round/>
                      <a:headEnd type="none" w="med" len="med"/>
                      <a:tailEnd type="none" w="med" len="med"/>
                    </a:lnL>
                    <a:lnR w="12700" cap="flat" cmpd="sng" algn="ctr">
                      <a:solidFill>
                        <a:prstClr val="black"/>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10005"/>
                  </a:ext>
                </a:extLst>
              </a:tr>
              <a:tr h="375933">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GB" sz="1900" b="1" kern="1200" dirty="0" err="1">
                          <a:solidFill>
                            <a:schemeClr val="dk1"/>
                          </a:solidFill>
                          <a:latin typeface="+mn-lt"/>
                          <a:ea typeface="+mn-ea"/>
                          <a:cs typeface="+mn-cs"/>
                        </a:rPr>
                        <a:t>synchr</a:t>
                      </a:r>
                      <a:r>
                        <a:rPr kumimoji="0" lang="en-GB" sz="1900" b="1" kern="1200" dirty="0">
                          <a:solidFill>
                            <a:schemeClr val="dk1"/>
                          </a:solidFill>
                          <a:latin typeface="+mn-lt"/>
                          <a:ea typeface="+mn-ea"/>
                          <a:cs typeface="+mn-cs"/>
                        </a:rPr>
                        <a:t>. rad. per ring [kW]</a:t>
                      </a:r>
                    </a:p>
                  </a:txBody>
                  <a:tcPr marL="91439" marR="91439" marT="45727" marB="45727">
                    <a:lnL w="12700" cmpd="sng">
                      <a:solidFill>
                        <a:srgbClr val="A26B2D"/>
                      </a:solidFill>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marL="0" algn="ctr" defTabSz="914400" rtl="0" eaLnBrk="1" latinLnBrk="0" hangingPunct="1"/>
                      <a:r>
                        <a:rPr kumimoji="0" lang="en-GB" sz="1900" b="1" kern="1200" dirty="0">
                          <a:solidFill>
                            <a:srgbClr val="FF0000"/>
                          </a:solidFill>
                          <a:latin typeface="Arial"/>
                          <a:ea typeface="+mn-ea"/>
                          <a:cs typeface="+mn-cs"/>
                        </a:rPr>
                        <a:t>1200</a:t>
                      </a:r>
                    </a:p>
                  </a:txBody>
                  <a:tcPr marL="91439" marR="91439" marT="45727" marB="45727">
                    <a:lnL w="12700" cap="flat" cmpd="sng" algn="ctr">
                      <a:solidFill>
                        <a:srgbClr val="0C377B"/>
                      </a:solidFill>
                      <a:prstDash val="solid"/>
                      <a:round/>
                      <a:headEnd type="none" w="med" len="med"/>
                      <a:tailEnd type="none" w="med" len="med"/>
                    </a:lnL>
                    <a:lnR w="12700" cap="flat" cmpd="sng" algn="ctr">
                      <a:solidFill>
                        <a:prstClr val="black"/>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marL="0" algn="ctr" defTabSz="914400" rtl="0" eaLnBrk="1" latinLnBrk="0" hangingPunct="1"/>
                      <a:r>
                        <a:rPr kumimoji="0" lang="en-GB" sz="1900" b="1" kern="1200" dirty="0">
                          <a:solidFill>
                            <a:schemeClr val="tx1"/>
                          </a:solidFill>
                          <a:latin typeface="Arial"/>
                          <a:ea typeface="+mn-ea"/>
                          <a:cs typeface="+mn-cs"/>
                        </a:rPr>
                        <a:t>7.3</a:t>
                      </a:r>
                    </a:p>
                  </a:txBody>
                  <a:tcPr marL="91439" marR="91439" marT="45727" marB="45727">
                    <a:lnL w="12700" cap="flat" cmpd="sng" algn="ctr">
                      <a:solidFill>
                        <a:prstClr val="black"/>
                      </a:solidFill>
                      <a:prstDash val="solid"/>
                      <a:round/>
                      <a:headEnd type="none" w="med" len="med"/>
                      <a:tailEnd type="none" w="med" len="med"/>
                    </a:lnL>
                    <a:lnR w="12700" cap="flat" cmpd="sng" algn="ctr">
                      <a:solidFill>
                        <a:prstClr val="black"/>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3724798972"/>
                  </a:ext>
                </a:extLst>
              </a:tr>
              <a:tr h="375933">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sz="1900" b="1" kern="1200" dirty="0">
                          <a:solidFill>
                            <a:schemeClr val="dk1"/>
                          </a:solidFill>
                          <a:latin typeface="+mn-lt"/>
                          <a:ea typeface="+mn-ea"/>
                          <a:cs typeface="+mn-cs"/>
                        </a:rPr>
                        <a:t>peak </a:t>
                      </a:r>
                      <a:r>
                        <a:rPr kumimoji="0" lang="en-US" sz="1900" b="1" kern="1200" dirty="0" err="1">
                          <a:solidFill>
                            <a:schemeClr val="dk1"/>
                          </a:solidFill>
                          <a:latin typeface="+mn-lt"/>
                          <a:ea typeface="+mn-ea"/>
                          <a:cs typeface="+mn-cs"/>
                        </a:rPr>
                        <a:t>luminos</a:t>
                      </a:r>
                      <a:r>
                        <a:rPr kumimoji="0" lang="en-US" sz="1900" b="1" kern="1200" dirty="0">
                          <a:solidFill>
                            <a:schemeClr val="dk1"/>
                          </a:solidFill>
                          <a:latin typeface="+mn-lt"/>
                          <a:ea typeface="+mn-ea"/>
                          <a:cs typeface="+mn-cs"/>
                        </a:rPr>
                        <a:t>. [10</a:t>
                      </a:r>
                      <a:r>
                        <a:rPr kumimoji="0" lang="en-US" sz="1900" b="1" kern="1200" baseline="30000" dirty="0">
                          <a:solidFill>
                            <a:schemeClr val="dk1"/>
                          </a:solidFill>
                          <a:latin typeface="+mn-lt"/>
                          <a:ea typeface="+mn-ea"/>
                          <a:cs typeface="+mn-cs"/>
                        </a:rPr>
                        <a:t>34</a:t>
                      </a:r>
                      <a:r>
                        <a:rPr kumimoji="0" lang="en-US" sz="1900" b="1" kern="1200" dirty="0">
                          <a:solidFill>
                            <a:schemeClr val="dk1"/>
                          </a:solidFill>
                          <a:latin typeface="+mn-lt"/>
                          <a:ea typeface="+mn-ea"/>
                          <a:cs typeface="+mn-cs"/>
                        </a:rPr>
                        <a:t> cm</a:t>
                      </a:r>
                      <a:r>
                        <a:rPr kumimoji="0" lang="en-US" sz="1900" b="1" kern="1200" baseline="30000" dirty="0">
                          <a:solidFill>
                            <a:schemeClr val="dk1"/>
                          </a:solidFill>
                          <a:latin typeface="+mn-lt"/>
                          <a:ea typeface="+mn-ea"/>
                          <a:cs typeface="+mn-cs"/>
                        </a:rPr>
                        <a:t>-2</a:t>
                      </a:r>
                      <a:r>
                        <a:rPr kumimoji="0" lang="en-US" sz="1900" b="1" kern="1200" dirty="0">
                          <a:solidFill>
                            <a:schemeClr val="dk1"/>
                          </a:solidFill>
                          <a:latin typeface="+mn-lt"/>
                          <a:ea typeface="+mn-ea"/>
                          <a:cs typeface="+mn-cs"/>
                        </a:rPr>
                        <a:t>s</a:t>
                      </a:r>
                      <a:r>
                        <a:rPr kumimoji="0" lang="en-US" sz="1900" b="1" kern="1200" baseline="30000" dirty="0">
                          <a:solidFill>
                            <a:schemeClr val="dk1"/>
                          </a:solidFill>
                          <a:latin typeface="+mn-lt"/>
                          <a:ea typeface="+mn-ea"/>
                          <a:cs typeface="+mn-cs"/>
                        </a:rPr>
                        <a:t>-1</a:t>
                      </a:r>
                      <a:r>
                        <a:rPr kumimoji="0" lang="en-US" sz="1900" b="1" kern="1200" dirty="0">
                          <a:solidFill>
                            <a:schemeClr val="dk1"/>
                          </a:solidFill>
                          <a:latin typeface="+mn-lt"/>
                          <a:ea typeface="+mn-ea"/>
                          <a:cs typeface="+mn-cs"/>
                        </a:rPr>
                        <a:t>]</a:t>
                      </a:r>
                      <a:endParaRPr kumimoji="0" lang="en-GB" sz="1900" b="1" kern="1200" dirty="0">
                        <a:solidFill>
                          <a:schemeClr val="dk1"/>
                        </a:solidFill>
                        <a:latin typeface="+mn-lt"/>
                        <a:ea typeface="+mn-ea"/>
                        <a:cs typeface="+mn-cs"/>
                      </a:endParaRPr>
                    </a:p>
                  </a:txBody>
                  <a:tcPr marL="91439" marR="91439" marT="45727" marB="45727">
                    <a:lnL w="12700" cmpd="sng">
                      <a:solidFill>
                        <a:srgbClr val="A26B2D"/>
                      </a:solidFill>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algn="ctr" defTabSz="914400" rtl="0" eaLnBrk="1" latinLnBrk="0" hangingPunct="1"/>
                      <a:r>
                        <a:rPr kumimoji="0" lang="en-US" sz="1900" b="1" kern="1200" dirty="0">
                          <a:solidFill>
                            <a:schemeClr val="tx1"/>
                          </a:solidFill>
                          <a:latin typeface="Arial"/>
                          <a:ea typeface="+mn-ea"/>
                          <a:cs typeface="+mn-cs"/>
                        </a:rPr>
                        <a:t>30</a:t>
                      </a:r>
                      <a:endParaRPr kumimoji="0" lang="en-GB" sz="1900" b="1" kern="1200" dirty="0">
                        <a:solidFill>
                          <a:schemeClr val="tx1"/>
                        </a:solidFill>
                        <a:latin typeface="Arial"/>
                        <a:ea typeface="+mn-ea"/>
                        <a:cs typeface="+mn-cs"/>
                      </a:endParaRPr>
                    </a:p>
                  </a:txBody>
                  <a:tcPr marL="91439" marR="91439" marT="45727" marB="45727">
                    <a:lnL w="12700" cap="flat" cmpd="sng" algn="ctr">
                      <a:solidFill>
                        <a:srgbClr val="0C377B"/>
                      </a:solidFill>
                      <a:prstDash val="solid"/>
                      <a:round/>
                      <a:headEnd type="none" w="med" len="med"/>
                      <a:tailEnd type="none" w="med" len="med"/>
                    </a:lnL>
                    <a:lnR w="12700" cap="flat" cmpd="sng" algn="ctr">
                      <a:solidFill>
                        <a:prstClr val="black"/>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algn="ctr" defTabSz="914400" rtl="0" eaLnBrk="1" latinLnBrk="0" hangingPunct="1"/>
                      <a:r>
                        <a:rPr kumimoji="0" lang="en-US" sz="1900" b="1" kern="1200" dirty="0">
                          <a:solidFill>
                            <a:schemeClr val="tx1"/>
                          </a:solidFill>
                          <a:latin typeface="Arial"/>
                          <a:ea typeface="+mn-ea"/>
                          <a:cs typeface="+mn-cs"/>
                        </a:rPr>
                        <a:t>5 (lev.)</a:t>
                      </a:r>
                      <a:endParaRPr kumimoji="0" lang="en-GB" sz="1900" b="1" kern="1200" dirty="0">
                        <a:solidFill>
                          <a:schemeClr val="tx1"/>
                        </a:solidFill>
                        <a:latin typeface="Arial"/>
                        <a:ea typeface="+mn-ea"/>
                        <a:cs typeface="+mn-cs"/>
                      </a:endParaRPr>
                    </a:p>
                  </a:txBody>
                  <a:tcPr marL="91439" marR="91439" marT="45727" marB="45727">
                    <a:lnL w="12700" cap="flat" cmpd="sng" algn="ctr">
                      <a:solidFill>
                        <a:prstClr val="black"/>
                      </a:solidFill>
                      <a:prstDash val="solid"/>
                      <a:round/>
                      <a:headEnd type="none" w="med" len="med"/>
                      <a:tailEnd type="none" w="med" len="med"/>
                    </a:lnL>
                    <a:lnR w="12700" cap="flat" cmpd="sng" algn="ctr">
                      <a:solidFill>
                        <a:prstClr val="black"/>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1849368322"/>
                  </a:ext>
                </a:extLst>
              </a:tr>
              <a:tr h="375933">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r>
                        <a:rPr kumimoji="0" lang="en-GB" sz="1900" b="1" kern="1200" dirty="0">
                          <a:solidFill>
                            <a:schemeClr val="dk1"/>
                          </a:solidFill>
                          <a:latin typeface="Arial"/>
                          <a:ea typeface="+mn-ea"/>
                          <a:cs typeface="+mn-cs"/>
                        </a:rPr>
                        <a:t>events/bunch crossing</a:t>
                      </a:r>
                    </a:p>
                  </a:txBody>
                  <a:tcPr marL="91439" marR="91439" marT="45727" marB="45727">
                    <a:lnL w="12700" cmpd="sng">
                      <a:solidFill>
                        <a:srgbClr val="A26B2D"/>
                      </a:solidFill>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n-US" sz="1900" b="1" kern="1200" dirty="0">
                          <a:solidFill>
                            <a:schemeClr val="tx1"/>
                          </a:solidFill>
                          <a:latin typeface="Arial"/>
                          <a:ea typeface="+mn-ea"/>
                          <a:cs typeface="+mn-cs"/>
                        </a:rPr>
                        <a:t>1</a:t>
                      </a:r>
                      <a:r>
                        <a:rPr kumimoji="0" lang="en-GB" sz="1900" b="1" kern="1200" dirty="0">
                          <a:solidFill>
                            <a:schemeClr val="tx1"/>
                          </a:solidFill>
                          <a:latin typeface="Arial"/>
                          <a:ea typeface="+mn-ea"/>
                          <a:cs typeface="+mn-cs"/>
                        </a:rPr>
                        <a:t>000</a:t>
                      </a:r>
                    </a:p>
                  </a:txBody>
                  <a:tcPr marL="91439" marR="91439" marT="45727" marB="45727">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algn="ctr" defTabSz="914400" rtl="0" eaLnBrk="1" latinLnBrk="0" hangingPunct="1"/>
                      <a:r>
                        <a:rPr kumimoji="0" lang="en-GB" sz="1900" b="1" kern="1200" dirty="0">
                          <a:solidFill>
                            <a:schemeClr val="tx1"/>
                          </a:solidFill>
                          <a:latin typeface="Arial"/>
                          <a:ea typeface="+mn-ea"/>
                          <a:cs typeface="+mn-cs"/>
                        </a:rPr>
                        <a:t>132 </a:t>
                      </a:r>
                    </a:p>
                  </a:txBody>
                  <a:tcPr marL="91439" marR="91439" marT="45727" marB="45727">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10012"/>
                  </a:ext>
                </a:extLst>
              </a:tr>
              <a:tr h="375933">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r>
                        <a:rPr kumimoji="0" lang="en-GB" sz="1900" b="1" kern="1200" dirty="0">
                          <a:solidFill>
                            <a:schemeClr val="dk1"/>
                          </a:solidFill>
                          <a:latin typeface="Arial"/>
                          <a:ea typeface="+mn-ea"/>
                          <a:cs typeface="+mn-cs"/>
                        </a:rPr>
                        <a:t>stored energy/beam [GJ]</a:t>
                      </a:r>
                    </a:p>
                  </a:txBody>
                  <a:tcPr marL="91439" marR="91439" marT="45727" marB="45727">
                    <a:lnL w="12700" cmpd="sng">
                      <a:solidFill>
                        <a:srgbClr val="A26B2D"/>
                      </a:solidFill>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n-US" sz="1900" b="1" kern="1200" dirty="0">
                          <a:solidFill>
                            <a:schemeClr val="tx1"/>
                          </a:solidFill>
                          <a:latin typeface="Arial"/>
                          <a:ea typeface="+mn-ea"/>
                          <a:cs typeface="+mn-cs"/>
                        </a:rPr>
                        <a:t>6.5 </a:t>
                      </a:r>
                      <a:endParaRPr kumimoji="0" lang="en-GB" sz="1900" b="1" kern="1200" dirty="0">
                        <a:solidFill>
                          <a:schemeClr val="tx1"/>
                        </a:solidFill>
                        <a:latin typeface="Arial"/>
                        <a:ea typeface="+mn-ea"/>
                        <a:cs typeface="+mn-cs"/>
                      </a:endParaRPr>
                    </a:p>
                  </a:txBody>
                  <a:tcPr marL="91439" marR="91439" marT="45727" marB="45727">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algn="ctr" defTabSz="914400" rtl="0" eaLnBrk="1" latinLnBrk="0" hangingPunct="1"/>
                      <a:r>
                        <a:rPr kumimoji="0" lang="de-AT" sz="1900" b="1" kern="1200" dirty="0">
                          <a:solidFill>
                            <a:schemeClr val="tx1"/>
                          </a:solidFill>
                          <a:latin typeface="Arial"/>
                          <a:ea typeface="+mn-ea"/>
                          <a:cs typeface="+mn-cs"/>
                        </a:rPr>
                        <a:t>0.7</a:t>
                      </a:r>
                      <a:endParaRPr kumimoji="0" lang="en-GB" sz="1900" b="1" kern="1200" dirty="0">
                        <a:solidFill>
                          <a:schemeClr val="tx1"/>
                        </a:solidFill>
                        <a:latin typeface="Arial"/>
                        <a:ea typeface="+mn-ea"/>
                        <a:cs typeface="+mn-cs"/>
                      </a:endParaRPr>
                    </a:p>
                  </a:txBody>
                  <a:tcPr marL="91439" marR="91439" marT="45727" marB="45727">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10013"/>
                  </a:ext>
                </a:extLst>
              </a:tr>
              <a:tr h="375933">
                <a:tc>
                  <a:txBody>
                    <a:bodyPr/>
                    <a:lstStyle>
                      <a:lvl1pPr marL="0" algn="l" defTabSz="914377" rtl="0" eaLnBrk="1" latinLnBrk="0" hangingPunct="1">
                        <a:defRPr sz="1800" kern="1200">
                          <a:solidFill>
                            <a:schemeClr val="tx1"/>
                          </a:solidFill>
                          <a:latin typeface="Calibri" panose="020F0502020204030204"/>
                        </a:defRPr>
                      </a:lvl1pPr>
                      <a:lvl2pPr marL="457189" algn="l" defTabSz="914377" rtl="0" eaLnBrk="1" latinLnBrk="0" hangingPunct="1">
                        <a:defRPr sz="1800" kern="1200">
                          <a:solidFill>
                            <a:schemeClr val="tx1"/>
                          </a:solidFill>
                          <a:latin typeface="Calibri" panose="020F0502020204030204"/>
                        </a:defRPr>
                      </a:lvl2pPr>
                      <a:lvl3pPr marL="914377" algn="l" defTabSz="914377" rtl="0" eaLnBrk="1" latinLnBrk="0" hangingPunct="1">
                        <a:defRPr sz="1800" kern="1200">
                          <a:solidFill>
                            <a:schemeClr val="tx1"/>
                          </a:solidFill>
                          <a:latin typeface="Calibri" panose="020F0502020204030204"/>
                        </a:defRPr>
                      </a:lvl3pPr>
                      <a:lvl4pPr marL="1371566" algn="l" defTabSz="914377" rtl="0" eaLnBrk="1" latinLnBrk="0" hangingPunct="1">
                        <a:defRPr sz="1800" kern="1200">
                          <a:solidFill>
                            <a:schemeClr val="tx1"/>
                          </a:solidFill>
                          <a:latin typeface="Calibri" panose="020F0502020204030204"/>
                        </a:defRPr>
                      </a:lvl4pPr>
                      <a:lvl5pPr marL="1828754" algn="l" defTabSz="914377" rtl="0" eaLnBrk="1" latinLnBrk="0" hangingPunct="1">
                        <a:defRPr sz="1800" kern="1200">
                          <a:solidFill>
                            <a:schemeClr val="tx1"/>
                          </a:solidFill>
                          <a:latin typeface="Calibri" panose="020F0502020204030204"/>
                        </a:defRPr>
                      </a:lvl5pPr>
                      <a:lvl6pPr marL="2285943" algn="l" defTabSz="914377" rtl="0" eaLnBrk="1" latinLnBrk="0" hangingPunct="1">
                        <a:defRPr sz="1800" kern="1200">
                          <a:solidFill>
                            <a:schemeClr val="tx1"/>
                          </a:solidFill>
                          <a:latin typeface="Calibri" panose="020F0502020204030204"/>
                        </a:defRPr>
                      </a:lvl6pPr>
                      <a:lvl7pPr marL="2743131" algn="l" defTabSz="914377" rtl="0" eaLnBrk="1" latinLnBrk="0" hangingPunct="1">
                        <a:defRPr sz="1800" kern="1200">
                          <a:solidFill>
                            <a:schemeClr val="tx1"/>
                          </a:solidFill>
                          <a:latin typeface="Calibri" panose="020F0502020204030204"/>
                        </a:defRPr>
                      </a:lvl7pPr>
                      <a:lvl8pPr marL="3200320" algn="l" defTabSz="914377" rtl="0" eaLnBrk="1" latinLnBrk="0" hangingPunct="1">
                        <a:defRPr sz="1800" kern="1200">
                          <a:solidFill>
                            <a:schemeClr val="tx1"/>
                          </a:solidFill>
                          <a:latin typeface="Calibri" panose="020F0502020204030204"/>
                        </a:defRPr>
                      </a:lvl8pPr>
                      <a:lvl9pPr marL="3657509" algn="l" defTabSz="914377" rtl="0" eaLnBrk="1" latinLnBrk="0" hangingPunct="1">
                        <a:defRPr sz="1800" kern="1200">
                          <a:solidFill>
                            <a:schemeClr val="tx1"/>
                          </a:solidFill>
                          <a:latin typeface="Calibri" panose="020F0502020204030204"/>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900" b="1" kern="1200" dirty="0" err="1">
                          <a:solidFill>
                            <a:schemeClr val="dk1"/>
                          </a:solidFill>
                          <a:latin typeface="Arial"/>
                          <a:ea typeface="+mn-ea"/>
                          <a:cs typeface="+mn-cs"/>
                        </a:rPr>
                        <a:t>integr</a:t>
                      </a:r>
                      <a:r>
                        <a:rPr kumimoji="0" lang="en-GB" sz="1900" b="1" kern="1200" dirty="0">
                          <a:solidFill>
                            <a:schemeClr val="dk1"/>
                          </a:solidFill>
                          <a:latin typeface="Arial"/>
                          <a:ea typeface="+mn-ea"/>
                          <a:cs typeface="+mn-cs"/>
                        </a:rPr>
                        <a:t>. luminosity / IP [fb</a:t>
                      </a:r>
                      <a:r>
                        <a:rPr kumimoji="0" lang="en-GB" sz="1900" b="1" kern="1200" baseline="30000" dirty="0">
                          <a:solidFill>
                            <a:schemeClr val="dk1"/>
                          </a:solidFill>
                          <a:latin typeface="Arial"/>
                          <a:ea typeface="+mn-ea"/>
                          <a:cs typeface="+mn-cs"/>
                        </a:rPr>
                        <a:t>-1</a:t>
                      </a:r>
                      <a:r>
                        <a:rPr kumimoji="0" lang="en-GB" sz="1900" b="1" kern="1200" dirty="0">
                          <a:solidFill>
                            <a:schemeClr val="dk1"/>
                          </a:solidFill>
                          <a:latin typeface="Arial"/>
                          <a:ea typeface="+mn-ea"/>
                          <a:cs typeface="+mn-cs"/>
                        </a:rPr>
                        <a:t>]</a:t>
                      </a:r>
                    </a:p>
                  </a:txBody>
                  <a:tcPr marL="91439" marR="91439" marT="45727" marB="45727">
                    <a:lnL w="12700" cmpd="sng">
                      <a:solidFill>
                        <a:srgbClr val="A26B2D"/>
                      </a:solidFill>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377" rtl="0" eaLnBrk="1" latinLnBrk="0" hangingPunct="1">
                        <a:defRPr sz="1800" kern="1200">
                          <a:solidFill>
                            <a:schemeClr val="tx1"/>
                          </a:solidFill>
                          <a:latin typeface="Calibri" panose="020F0502020204030204"/>
                        </a:defRPr>
                      </a:lvl1pPr>
                      <a:lvl2pPr marL="457189" algn="l" defTabSz="914377" rtl="0" eaLnBrk="1" latinLnBrk="0" hangingPunct="1">
                        <a:defRPr sz="1800" kern="1200">
                          <a:solidFill>
                            <a:schemeClr val="tx1"/>
                          </a:solidFill>
                          <a:latin typeface="Calibri" panose="020F0502020204030204"/>
                        </a:defRPr>
                      </a:lvl2pPr>
                      <a:lvl3pPr marL="914377" algn="l" defTabSz="914377" rtl="0" eaLnBrk="1" latinLnBrk="0" hangingPunct="1">
                        <a:defRPr sz="1800" kern="1200">
                          <a:solidFill>
                            <a:schemeClr val="tx1"/>
                          </a:solidFill>
                          <a:latin typeface="Calibri" panose="020F0502020204030204"/>
                        </a:defRPr>
                      </a:lvl3pPr>
                      <a:lvl4pPr marL="1371566" algn="l" defTabSz="914377" rtl="0" eaLnBrk="1" latinLnBrk="0" hangingPunct="1">
                        <a:defRPr sz="1800" kern="1200">
                          <a:solidFill>
                            <a:schemeClr val="tx1"/>
                          </a:solidFill>
                          <a:latin typeface="Calibri" panose="020F0502020204030204"/>
                        </a:defRPr>
                      </a:lvl4pPr>
                      <a:lvl5pPr marL="1828754" algn="l" defTabSz="914377" rtl="0" eaLnBrk="1" latinLnBrk="0" hangingPunct="1">
                        <a:defRPr sz="1800" kern="1200">
                          <a:solidFill>
                            <a:schemeClr val="tx1"/>
                          </a:solidFill>
                          <a:latin typeface="Calibri" panose="020F0502020204030204"/>
                        </a:defRPr>
                      </a:lvl5pPr>
                      <a:lvl6pPr marL="2285943" algn="l" defTabSz="914377" rtl="0" eaLnBrk="1" latinLnBrk="0" hangingPunct="1">
                        <a:defRPr sz="1800" kern="1200">
                          <a:solidFill>
                            <a:schemeClr val="tx1"/>
                          </a:solidFill>
                          <a:latin typeface="Calibri" panose="020F0502020204030204"/>
                        </a:defRPr>
                      </a:lvl6pPr>
                      <a:lvl7pPr marL="2743131" algn="l" defTabSz="914377" rtl="0" eaLnBrk="1" latinLnBrk="0" hangingPunct="1">
                        <a:defRPr sz="1800" kern="1200">
                          <a:solidFill>
                            <a:schemeClr val="tx1"/>
                          </a:solidFill>
                          <a:latin typeface="Calibri" panose="020F0502020204030204"/>
                        </a:defRPr>
                      </a:lvl7pPr>
                      <a:lvl8pPr marL="3200320" algn="l" defTabSz="914377" rtl="0" eaLnBrk="1" latinLnBrk="0" hangingPunct="1">
                        <a:defRPr sz="1800" kern="1200">
                          <a:solidFill>
                            <a:schemeClr val="tx1"/>
                          </a:solidFill>
                          <a:latin typeface="Calibri" panose="020F0502020204030204"/>
                        </a:defRPr>
                      </a:lvl8pPr>
                      <a:lvl9pPr marL="3657509" algn="l" defTabSz="914377" rtl="0" eaLnBrk="1" latinLnBrk="0" hangingPunct="1">
                        <a:defRPr sz="1800" kern="1200">
                          <a:solidFill>
                            <a:schemeClr val="tx1"/>
                          </a:solidFill>
                          <a:latin typeface="Calibri" panose="020F0502020204030204"/>
                        </a:defRPr>
                      </a:lvl9p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n-GB" sz="1900" b="1" kern="1200" dirty="0">
                          <a:solidFill>
                            <a:schemeClr val="tx1"/>
                          </a:solidFill>
                          <a:latin typeface="Arial"/>
                          <a:ea typeface="+mn-ea"/>
                          <a:cs typeface="+mn-cs"/>
                        </a:rPr>
                        <a:t>20000</a:t>
                      </a:r>
                    </a:p>
                  </a:txBody>
                  <a:tcPr marL="91439" marR="91439" marT="45727" marB="45727">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377" rtl="0" eaLnBrk="1" latinLnBrk="0" hangingPunct="1">
                        <a:defRPr sz="1800" kern="1200">
                          <a:solidFill>
                            <a:schemeClr val="tx1"/>
                          </a:solidFill>
                          <a:latin typeface="Calibri" panose="020F0502020204030204"/>
                        </a:defRPr>
                      </a:lvl1pPr>
                      <a:lvl2pPr marL="457189" algn="l" defTabSz="914377" rtl="0" eaLnBrk="1" latinLnBrk="0" hangingPunct="1">
                        <a:defRPr sz="1800" kern="1200">
                          <a:solidFill>
                            <a:schemeClr val="tx1"/>
                          </a:solidFill>
                          <a:latin typeface="Calibri" panose="020F0502020204030204"/>
                        </a:defRPr>
                      </a:lvl2pPr>
                      <a:lvl3pPr marL="914377" algn="l" defTabSz="914377" rtl="0" eaLnBrk="1" latinLnBrk="0" hangingPunct="1">
                        <a:defRPr sz="1800" kern="1200">
                          <a:solidFill>
                            <a:schemeClr val="tx1"/>
                          </a:solidFill>
                          <a:latin typeface="Calibri" panose="020F0502020204030204"/>
                        </a:defRPr>
                      </a:lvl3pPr>
                      <a:lvl4pPr marL="1371566" algn="l" defTabSz="914377" rtl="0" eaLnBrk="1" latinLnBrk="0" hangingPunct="1">
                        <a:defRPr sz="1800" kern="1200">
                          <a:solidFill>
                            <a:schemeClr val="tx1"/>
                          </a:solidFill>
                          <a:latin typeface="Calibri" panose="020F0502020204030204"/>
                        </a:defRPr>
                      </a:lvl4pPr>
                      <a:lvl5pPr marL="1828754" algn="l" defTabSz="914377" rtl="0" eaLnBrk="1" latinLnBrk="0" hangingPunct="1">
                        <a:defRPr sz="1800" kern="1200">
                          <a:solidFill>
                            <a:schemeClr val="tx1"/>
                          </a:solidFill>
                          <a:latin typeface="Calibri" panose="020F0502020204030204"/>
                        </a:defRPr>
                      </a:lvl5pPr>
                      <a:lvl6pPr marL="2285943" algn="l" defTabSz="914377" rtl="0" eaLnBrk="1" latinLnBrk="0" hangingPunct="1">
                        <a:defRPr sz="1800" kern="1200">
                          <a:solidFill>
                            <a:schemeClr val="tx1"/>
                          </a:solidFill>
                          <a:latin typeface="Calibri" panose="020F0502020204030204"/>
                        </a:defRPr>
                      </a:lvl6pPr>
                      <a:lvl7pPr marL="2743131" algn="l" defTabSz="914377" rtl="0" eaLnBrk="1" latinLnBrk="0" hangingPunct="1">
                        <a:defRPr sz="1800" kern="1200">
                          <a:solidFill>
                            <a:schemeClr val="tx1"/>
                          </a:solidFill>
                          <a:latin typeface="Calibri" panose="020F0502020204030204"/>
                        </a:defRPr>
                      </a:lvl7pPr>
                      <a:lvl8pPr marL="3200320" algn="l" defTabSz="914377" rtl="0" eaLnBrk="1" latinLnBrk="0" hangingPunct="1">
                        <a:defRPr sz="1800" kern="1200">
                          <a:solidFill>
                            <a:schemeClr val="tx1"/>
                          </a:solidFill>
                          <a:latin typeface="Calibri" panose="020F0502020204030204"/>
                        </a:defRPr>
                      </a:lvl8pPr>
                      <a:lvl9pPr marL="3657509" algn="l" defTabSz="914377" rtl="0" eaLnBrk="1" latinLnBrk="0" hangingPunct="1">
                        <a:defRPr sz="1800" kern="1200">
                          <a:solidFill>
                            <a:schemeClr val="tx1"/>
                          </a:solidFill>
                          <a:latin typeface="Calibri" panose="020F0502020204030204"/>
                        </a:defRPr>
                      </a:lvl9pPr>
                    </a:lstStyle>
                    <a:p>
                      <a:pPr marL="0" algn="ctr" defTabSz="914400" rtl="0" eaLnBrk="1" latinLnBrk="0" hangingPunct="1"/>
                      <a:r>
                        <a:rPr kumimoji="0" lang="en-GB" sz="1900" b="1" kern="1200" dirty="0">
                          <a:solidFill>
                            <a:schemeClr val="tx1"/>
                          </a:solidFill>
                          <a:latin typeface="Arial"/>
                          <a:ea typeface="+mn-ea"/>
                          <a:cs typeface="+mn-cs"/>
                        </a:rPr>
                        <a:t>3000</a:t>
                      </a:r>
                    </a:p>
                  </a:txBody>
                  <a:tcPr marL="91439" marR="91439" marT="45727" marB="45727">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3507897425"/>
                  </a:ext>
                </a:extLst>
              </a:tr>
            </a:tbl>
          </a:graphicData>
        </a:graphic>
      </p:graphicFrame>
      <p:grpSp>
        <p:nvGrpSpPr>
          <p:cNvPr id="10" name="Group 9">
            <a:extLst>
              <a:ext uri="{FF2B5EF4-FFF2-40B4-BE49-F238E27FC236}">
                <a16:creationId xmlns:a16="http://schemas.microsoft.com/office/drawing/2014/main" id="{E0958F32-DBC8-DE28-BEB4-13BB29352553}"/>
              </a:ext>
            </a:extLst>
          </p:cNvPr>
          <p:cNvGrpSpPr/>
          <p:nvPr/>
        </p:nvGrpSpPr>
        <p:grpSpPr>
          <a:xfrm>
            <a:off x="295021" y="1562071"/>
            <a:ext cx="11409299" cy="621729"/>
            <a:chOff x="127195" y="2701100"/>
            <a:chExt cx="11409299" cy="621729"/>
          </a:xfrm>
        </p:grpSpPr>
        <p:sp>
          <p:nvSpPr>
            <p:cNvPr id="11" name="Rectangle: Rounded Corners 10">
              <a:extLst>
                <a:ext uri="{FF2B5EF4-FFF2-40B4-BE49-F238E27FC236}">
                  <a16:creationId xmlns:a16="http://schemas.microsoft.com/office/drawing/2014/main" id="{F1196FFC-124D-C8CC-ED0F-8EDA35679EC4}"/>
                </a:ext>
              </a:extLst>
            </p:cNvPr>
            <p:cNvSpPr/>
            <p:nvPr/>
          </p:nvSpPr>
          <p:spPr>
            <a:xfrm>
              <a:off x="127195" y="2946311"/>
              <a:ext cx="6944639" cy="376518"/>
            </a:xfrm>
            <a:prstGeom prst="roundRect">
              <a:avLst/>
            </a:prstGeom>
            <a:noFill/>
            <a:ln w="63500">
              <a:solidFill>
                <a:srgbClr val="FF9933"/>
              </a:solidFill>
              <a:prstDash val="solid"/>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2" name="Speech Bubble: Rectangle with Corners Rounded 11">
              <a:extLst>
                <a:ext uri="{FF2B5EF4-FFF2-40B4-BE49-F238E27FC236}">
                  <a16:creationId xmlns:a16="http://schemas.microsoft.com/office/drawing/2014/main" id="{BC572BE9-078B-5E72-00E4-BDE758B62514}"/>
                </a:ext>
              </a:extLst>
            </p:cNvPr>
            <p:cNvSpPr/>
            <p:nvPr/>
          </p:nvSpPr>
          <p:spPr>
            <a:xfrm>
              <a:off x="8061774" y="2701100"/>
              <a:ext cx="3474720" cy="568839"/>
            </a:xfrm>
            <a:prstGeom prst="wedgeRoundRectCallout">
              <a:avLst>
                <a:gd name="adj1" fmla="val -79045"/>
                <a:gd name="adj2" fmla="val 33115"/>
                <a:gd name="adj3" fmla="val 16667"/>
              </a:avLst>
            </a:prstGeom>
            <a:solidFill>
              <a:srgbClr val="FF993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b="1" dirty="0">
                  <a:solidFill>
                    <a:srgbClr val="FFFF00"/>
                  </a:solidFill>
                </a:rPr>
                <a:t>Unprecedented energy</a:t>
              </a:r>
              <a:endParaRPr lang="en-GB" b="1" dirty="0">
                <a:solidFill>
                  <a:srgbClr val="FFFF00"/>
                </a:solidFill>
              </a:endParaRPr>
            </a:p>
          </p:txBody>
        </p:sp>
      </p:grpSp>
      <p:grpSp>
        <p:nvGrpSpPr>
          <p:cNvPr id="13" name="Group 12">
            <a:extLst>
              <a:ext uri="{FF2B5EF4-FFF2-40B4-BE49-F238E27FC236}">
                <a16:creationId xmlns:a16="http://schemas.microsoft.com/office/drawing/2014/main" id="{14E83ED7-640D-3C24-F33F-56D40E74503A}"/>
              </a:ext>
            </a:extLst>
          </p:cNvPr>
          <p:cNvGrpSpPr/>
          <p:nvPr/>
        </p:nvGrpSpPr>
        <p:grpSpPr>
          <a:xfrm>
            <a:off x="295021" y="1947716"/>
            <a:ext cx="11409299" cy="621729"/>
            <a:chOff x="127195" y="2701100"/>
            <a:chExt cx="11409299" cy="621729"/>
          </a:xfrm>
        </p:grpSpPr>
        <p:sp>
          <p:nvSpPr>
            <p:cNvPr id="14" name="Rectangle: Rounded Corners 13">
              <a:extLst>
                <a:ext uri="{FF2B5EF4-FFF2-40B4-BE49-F238E27FC236}">
                  <a16:creationId xmlns:a16="http://schemas.microsoft.com/office/drawing/2014/main" id="{AEDB2860-163B-C137-B979-90118E9BCBBB}"/>
                </a:ext>
              </a:extLst>
            </p:cNvPr>
            <p:cNvSpPr/>
            <p:nvPr/>
          </p:nvSpPr>
          <p:spPr>
            <a:xfrm>
              <a:off x="127195" y="2946311"/>
              <a:ext cx="6944639" cy="376518"/>
            </a:xfrm>
            <a:prstGeom prst="roundRect">
              <a:avLst/>
            </a:prstGeom>
            <a:noFill/>
            <a:ln w="63500">
              <a:solidFill>
                <a:srgbClr val="FF9933"/>
              </a:solidFill>
              <a:prstDash val="solid"/>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5" name="Speech Bubble: Rectangle with Corners Rounded 14">
              <a:extLst>
                <a:ext uri="{FF2B5EF4-FFF2-40B4-BE49-F238E27FC236}">
                  <a16:creationId xmlns:a16="http://schemas.microsoft.com/office/drawing/2014/main" id="{56A282A3-C53A-C860-178E-E0F9650F211B}"/>
                </a:ext>
              </a:extLst>
            </p:cNvPr>
            <p:cNvSpPr/>
            <p:nvPr/>
          </p:nvSpPr>
          <p:spPr>
            <a:xfrm>
              <a:off x="8061774" y="2701100"/>
              <a:ext cx="3474720" cy="568839"/>
            </a:xfrm>
            <a:prstGeom prst="wedgeRoundRectCallout">
              <a:avLst>
                <a:gd name="adj1" fmla="val -77497"/>
                <a:gd name="adj2" fmla="val 33115"/>
                <a:gd name="adj3" fmla="val 16667"/>
              </a:avLst>
            </a:prstGeom>
            <a:solidFill>
              <a:srgbClr val="FF993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b="1" dirty="0">
                  <a:solidFill>
                    <a:srgbClr val="FFFF00"/>
                  </a:solidFill>
                </a:rPr>
                <a:t>High Field SC magnets</a:t>
              </a:r>
            </a:p>
            <a:p>
              <a:pPr algn="ctr"/>
              <a:r>
                <a:rPr lang="en-US" b="1" dirty="0">
                  <a:solidFill>
                    <a:srgbClr val="FFFF00"/>
                  </a:solidFill>
                </a:rPr>
                <a:t>LTS/HTS</a:t>
              </a:r>
              <a:endParaRPr lang="en-GB" b="1" dirty="0">
                <a:solidFill>
                  <a:srgbClr val="FFFF00"/>
                </a:solidFill>
              </a:endParaRPr>
            </a:p>
          </p:txBody>
        </p:sp>
      </p:grpSp>
      <p:grpSp>
        <p:nvGrpSpPr>
          <p:cNvPr id="16" name="Group 15">
            <a:extLst>
              <a:ext uri="{FF2B5EF4-FFF2-40B4-BE49-F238E27FC236}">
                <a16:creationId xmlns:a16="http://schemas.microsoft.com/office/drawing/2014/main" id="{39AECBA6-D8CD-25C0-4936-EEBDB6426231}"/>
              </a:ext>
            </a:extLst>
          </p:cNvPr>
          <p:cNvGrpSpPr/>
          <p:nvPr/>
        </p:nvGrpSpPr>
        <p:grpSpPr>
          <a:xfrm>
            <a:off x="295021" y="2569446"/>
            <a:ext cx="11409299" cy="1138677"/>
            <a:chOff x="127195" y="2184152"/>
            <a:chExt cx="11409299" cy="1138677"/>
          </a:xfrm>
        </p:grpSpPr>
        <p:sp>
          <p:nvSpPr>
            <p:cNvPr id="17" name="Rectangle: Rounded Corners 16">
              <a:extLst>
                <a:ext uri="{FF2B5EF4-FFF2-40B4-BE49-F238E27FC236}">
                  <a16:creationId xmlns:a16="http://schemas.microsoft.com/office/drawing/2014/main" id="{59AFECDF-2AAF-9BF5-BF19-D630E4679BD5}"/>
                </a:ext>
              </a:extLst>
            </p:cNvPr>
            <p:cNvSpPr/>
            <p:nvPr/>
          </p:nvSpPr>
          <p:spPr>
            <a:xfrm>
              <a:off x="127195" y="2946311"/>
              <a:ext cx="6944639" cy="376518"/>
            </a:xfrm>
            <a:prstGeom prst="roundRect">
              <a:avLst/>
            </a:prstGeom>
            <a:noFill/>
            <a:ln w="63500">
              <a:solidFill>
                <a:srgbClr val="FF9933"/>
              </a:solidFill>
              <a:prstDash val="solid"/>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8" name="Speech Bubble: Rectangle with Corners Rounded 17">
              <a:extLst>
                <a:ext uri="{FF2B5EF4-FFF2-40B4-BE49-F238E27FC236}">
                  <a16:creationId xmlns:a16="http://schemas.microsoft.com/office/drawing/2014/main" id="{D8475AE3-9290-6AE6-A1B7-C853A534DE03}"/>
                </a:ext>
              </a:extLst>
            </p:cNvPr>
            <p:cNvSpPr/>
            <p:nvPr/>
          </p:nvSpPr>
          <p:spPr>
            <a:xfrm>
              <a:off x="8061774" y="2184152"/>
              <a:ext cx="3474720" cy="1085788"/>
            </a:xfrm>
            <a:prstGeom prst="wedgeRoundRectCallout">
              <a:avLst>
                <a:gd name="adj1" fmla="val -78426"/>
                <a:gd name="adj2" fmla="val 31224"/>
                <a:gd name="adj3" fmla="val 16667"/>
              </a:avLst>
            </a:prstGeom>
            <a:solidFill>
              <a:srgbClr val="FF993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b="1" dirty="0">
                  <a:solidFill>
                    <a:srgbClr val="FFFF00"/>
                  </a:solidFill>
                </a:rPr>
                <a:t>High SR power intercepted at 40-60 K</a:t>
              </a:r>
            </a:p>
            <a:p>
              <a:pPr algn="ctr"/>
              <a:r>
                <a:rPr lang="en-US" b="1" dirty="0">
                  <a:solidFill>
                    <a:srgbClr val="FFFF00"/>
                  </a:solidFill>
                </a:rPr>
                <a:t>“almost” a lepton machine</a:t>
              </a:r>
              <a:endParaRPr lang="en-GB" b="1" dirty="0">
                <a:solidFill>
                  <a:srgbClr val="FFFF00"/>
                </a:solidFill>
              </a:endParaRPr>
            </a:p>
          </p:txBody>
        </p:sp>
      </p:grpSp>
      <p:grpSp>
        <p:nvGrpSpPr>
          <p:cNvPr id="19" name="Group 18">
            <a:extLst>
              <a:ext uri="{FF2B5EF4-FFF2-40B4-BE49-F238E27FC236}">
                <a16:creationId xmlns:a16="http://schemas.microsoft.com/office/drawing/2014/main" id="{5396B37F-A1EC-91BE-EDE9-7C28C511973F}"/>
              </a:ext>
            </a:extLst>
          </p:cNvPr>
          <p:cNvGrpSpPr/>
          <p:nvPr/>
        </p:nvGrpSpPr>
        <p:grpSpPr>
          <a:xfrm>
            <a:off x="295021" y="3838861"/>
            <a:ext cx="11409299" cy="621729"/>
            <a:chOff x="127195" y="2701100"/>
            <a:chExt cx="11409299" cy="621729"/>
          </a:xfrm>
        </p:grpSpPr>
        <p:sp>
          <p:nvSpPr>
            <p:cNvPr id="20" name="Rectangle: Rounded Corners 19">
              <a:extLst>
                <a:ext uri="{FF2B5EF4-FFF2-40B4-BE49-F238E27FC236}">
                  <a16:creationId xmlns:a16="http://schemas.microsoft.com/office/drawing/2014/main" id="{1082ED97-9C29-E303-82D4-6AAB82CF68B7}"/>
                </a:ext>
              </a:extLst>
            </p:cNvPr>
            <p:cNvSpPr/>
            <p:nvPr/>
          </p:nvSpPr>
          <p:spPr>
            <a:xfrm>
              <a:off x="127195" y="2946311"/>
              <a:ext cx="6944639" cy="376518"/>
            </a:xfrm>
            <a:prstGeom prst="roundRect">
              <a:avLst/>
            </a:prstGeom>
            <a:noFill/>
            <a:ln w="63500">
              <a:solidFill>
                <a:srgbClr val="FF9933"/>
              </a:solidFill>
              <a:prstDash val="solid"/>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1" name="Speech Bubble: Rectangle with Corners Rounded 20">
              <a:extLst>
                <a:ext uri="{FF2B5EF4-FFF2-40B4-BE49-F238E27FC236}">
                  <a16:creationId xmlns:a16="http://schemas.microsoft.com/office/drawing/2014/main" id="{85DF8C61-1DDC-0F74-778C-C79CA42CF122}"/>
                </a:ext>
              </a:extLst>
            </p:cNvPr>
            <p:cNvSpPr/>
            <p:nvPr/>
          </p:nvSpPr>
          <p:spPr>
            <a:xfrm>
              <a:off x="8061774" y="2701100"/>
              <a:ext cx="3474720" cy="568839"/>
            </a:xfrm>
            <a:prstGeom prst="wedgeRoundRectCallout">
              <a:avLst>
                <a:gd name="adj1" fmla="val -79355"/>
                <a:gd name="adj2" fmla="val 25551"/>
                <a:gd name="adj3" fmla="val 16667"/>
              </a:avLst>
            </a:prstGeom>
            <a:solidFill>
              <a:srgbClr val="FF993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b="1" dirty="0">
                  <a:solidFill>
                    <a:srgbClr val="FFFF00"/>
                  </a:solidFill>
                </a:rPr>
                <a:t>Challenge for the experiments</a:t>
              </a:r>
              <a:endParaRPr lang="en-GB" b="1" dirty="0">
                <a:solidFill>
                  <a:srgbClr val="FFFF00"/>
                </a:solidFill>
              </a:endParaRPr>
            </a:p>
          </p:txBody>
        </p:sp>
      </p:grpSp>
      <p:grpSp>
        <p:nvGrpSpPr>
          <p:cNvPr id="22" name="Group 21">
            <a:extLst>
              <a:ext uri="{FF2B5EF4-FFF2-40B4-BE49-F238E27FC236}">
                <a16:creationId xmlns:a16="http://schemas.microsoft.com/office/drawing/2014/main" id="{1DAB4849-7986-EC2C-1A19-8F4485ABDBB8}"/>
              </a:ext>
            </a:extLst>
          </p:cNvPr>
          <p:cNvGrpSpPr/>
          <p:nvPr/>
        </p:nvGrpSpPr>
        <p:grpSpPr>
          <a:xfrm>
            <a:off x="295021" y="4402978"/>
            <a:ext cx="11409299" cy="455223"/>
            <a:chOff x="127195" y="2867606"/>
            <a:chExt cx="11409299" cy="455223"/>
          </a:xfrm>
        </p:grpSpPr>
        <p:sp>
          <p:nvSpPr>
            <p:cNvPr id="23" name="Rectangle: Rounded Corners 22">
              <a:extLst>
                <a:ext uri="{FF2B5EF4-FFF2-40B4-BE49-F238E27FC236}">
                  <a16:creationId xmlns:a16="http://schemas.microsoft.com/office/drawing/2014/main" id="{135EFA90-561E-77F9-9383-82D517C496B3}"/>
                </a:ext>
              </a:extLst>
            </p:cNvPr>
            <p:cNvSpPr/>
            <p:nvPr/>
          </p:nvSpPr>
          <p:spPr>
            <a:xfrm>
              <a:off x="127195" y="2946311"/>
              <a:ext cx="6944639" cy="376518"/>
            </a:xfrm>
            <a:prstGeom prst="roundRect">
              <a:avLst/>
            </a:prstGeom>
            <a:noFill/>
            <a:ln w="63500">
              <a:solidFill>
                <a:srgbClr val="FF9933"/>
              </a:solidFill>
              <a:prstDash val="solid"/>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4" name="Speech Bubble: Rectangle with Corners Rounded 23">
              <a:extLst>
                <a:ext uri="{FF2B5EF4-FFF2-40B4-BE49-F238E27FC236}">
                  <a16:creationId xmlns:a16="http://schemas.microsoft.com/office/drawing/2014/main" id="{E2225EFD-2AC7-EBFE-9A49-1F29CF705703}"/>
                </a:ext>
              </a:extLst>
            </p:cNvPr>
            <p:cNvSpPr/>
            <p:nvPr/>
          </p:nvSpPr>
          <p:spPr>
            <a:xfrm>
              <a:off x="8061774" y="2867606"/>
              <a:ext cx="3474720" cy="402333"/>
            </a:xfrm>
            <a:prstGeom prst="wedgeRoundRectCallout">
              <a:avLst>
                <a:gd name="adj1" fmla="val -78735"/>
                <a:gd name="adj2" fmla="val 25876"/>
                <a:gd name="adj3" fmla="val 16667"/>
              </a:avLst>
            </a:prstGeom>
            <a:solidFill>
              <a:srgbClr val="FF993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b="1" dirty="0">
                  <a:solidFill>
                    <a:srgbClr val="FFFF00"/>
                  </a:solidFill>
                </a:rPr>
                <a:t>Machine protection!</a:t>
              </a:r>
              <a:endParaRPr lang="en-GB" b="1" dirty="0">
                <a:solidFill>
                  <a:srgbClr val="FFFF00"/>
                </a:solidFill>
              </a:endParaRPr>
            </a:p>
          </p:txBody>
        </p:sp>
      </p:grpSp>
      <p:sp>
        <p:nvSpPr>
          <p:cNvPr id="4" name="TextBox 3">
            <a:extLst>
              <a:ext uri="{FF2B5EF4-FFF2-40B4-BE49-F238E27FC236}">
                <a16:creationId xmlns:a16="http://schemas.microsoft.com/office/drawing/2014/main" id="{9253CC8B-987A-A50C-6A79-319B5A995467}"/>
              </a:ext>
            </a:extLst>
          </p:cNvPr>
          <p:cNvSpPr txBox="1"/>
          <p:nvPr/>
        </p:nvSpPr>
        <p:spPr>
          <a:xfrm>
            <a:off x="1593814" y="5398288"/>
            <a:ext cx="4502186" cy="369332"/>
          </a:xfrm>
          <a:prstGeom prst="rect">
            <a:avLst/>
          </a:prstGeom>
          <a:solidFill>
            <a:srgbClr val="FF9900"/>
          </a:solidFill>
          <a:ln>
            <a:noFill/>
          </a:ln>
        </p:spPr>
        <p:style>
          <a:lnRef idx="3">
            <a:schemeClr val="lt1"/>
          </a:lnRef>
          <a:fillRef idx="1">
            <a:schemeClr val="accent1"/>
          </a:fillRef>
          <a:effectRef idx="1">
            <a:schemeClr val="accent1"/>
          </a:effectRef>
          <a:fontRef idx="minor">
            <a:schemeClr val="lt1"/>
          </a:fontRef>
        </p:style>
        <p:txBody>
          <a:bodyPr wrap="square" rtlCol="0">
            <a:spAutoFit/>
          </a:bodyPr>
          <a:lstStyle/>
          <a:p>
            <a:pPr algn="ctr"/>
            <a:r>
              <a:rPr lang="en-GB" b="1" dirty="0">
                <a:solidFill>
                  <a:srgbClr val="FFFF00"/>
                </a:solidFill>
              </a:rPr>
              <a:t>Power consumption 355 MW</a:t>
            </a:r>
          </a:p>
        </p:txBody>
      </p:sp>
      <p:sp>
        <p:nvSpPr>
          <p:cNvPr id="9" name="Slide Number Placeholder 8">
            <a:extLst>
              <a:ext uri="{FF2B5EF4-FFF2-40B4-BE49-F238E27FC236}">
                <a16:creationId xmlns:a16="http://schemas.microsoft.com/office/drawing/2014/main" id="{D1D5AE0B-6D2F-CA6D-4CED-9406BBA3E2C5}"/>
              </a:ext>
            </a:extLst>
          </p:cNvPr>
          <p:cNvSpPr>
            <a:spLocks noGrp="1"/>
          </p:cNvSpPr>
          <p:nvPr>
            <p:ph type="sldNum" sz="quarter" idx="12"/>
          </p:nvPr>
        </p:nvSpPr>
        <p:spPr/>
        <p:txBody>
          <a:bodyPr/>
          <a:lstStyle/>
          <a:p>
            <a:fld id="{36B5EA5A-BC32-A742-B11B-8E7414D5B535}" type="slidenum">
              <a:rPr lang="en-US" smtClean="0"/>
              <a:pPr/>
              <a:t>23</a:t>
            </a:fld>
            <a:endParaRPr lang="en-US" dirty="0"/>
          </a:p>
        </p:txBody>
      </p:sp>
      <p:sp>
        <p:nvSpPr>
          <p:cNvPr id="25" name="TextBox 24">
            <a:extLst>
              <a:ext uri="{FF2B5EF4-FFF2-40B4-BE49-F238E27FC236}">
                <a16:creationId xmlns:a16="http://schemas.microsoft.com/office/drawing/2014/main" id="{E6BB5EA7-0F50-B5A7-261D-8405CC08C9F7}"/>
              </a:ext>
            </a:extLst>
          </p:cNvPr>
          <p:cNvSpPr txBox="1"/>
          <p:nvPr/>
        </p:nvSpPr>
        <p:spPr>
          <a:xfrm>
            <a:off x="704565" y="5811537"/>
            <a:ext cx="6868819" cy="369332"/>
          </a:xfrm>
          <a:prstGeom prst="rect">
            <a:avLst/>
          </a:prstGeom>
          <a:solidFill>
            <a:srgbClr val="FF9900"/>
          </a:solidFill>
          <a:ln>
            <a:noFill/>
          </a:ln>
        </p:spPr>
        <p:style>
          <a:lnRef idx="3">
            <a:schemeClr val="lt1"/>
          </a:lnRef>
          <a:fillRef idx="1">
            <a:schemeClr val="accent1"/>
          </a:fillRef>
          <a:effectRef idx="1">
            <a:schemeClr val="accent1"/>
          </a:effectRef>
          <a:fontRef idx="minor">
            <a:schemeClr val="lt1"/>
          </a:fontRef>
        </p:style>
        <p:txBody>
          <a:bodyPr wrap="square" rtlCol="0">
            <a:spAutoFit/>
          </a:bodyPr>
          <a:lstStyle/>
          <a:p>
            <a:pPr algn="ctr"/>
            <a:r>
              <a:rPr lang="en-GB" b="1" dirty="0">
                <a:solidFill>
                  <a:srgbClr val="FFFF00"/>
                </a:solidFill>
              </a:rPr>
              <a:t>19 BCHF as second phase/28.4 BCHF as stand-alone</a:t>
            </a:r>
          </a:p>
        </p:txBody>
      </p:sp>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xit" presetSubtype="0" fill="hold" nodeType="clickEffect">
                                  <p:stCondLst>
                                    <p:cond delay="0"/>
                                  </p:stCondLst>
                                  <p:childTnLst>
                                    <p:set>
                                      <p:cBhvr>
                                        <p:cTn id="10" dur="1" fill="hold">
                                          <p:stCondLst>
                                            <p:cond delay="0"/>
                                          </p:stCondLst>
                                        </p:cTn>
                                        <p:tgtEl>
                                          <p:spTgt spid="10"/>
                                        </p:tgtEl>
                                        <p:attrNameLst>
                                          <p:attrName>style.visibility</p:attrName>
                                        </p:attrNameLst>
                                      </p:cBhvr>
                                      <p:to>
                                        <p:strVal val="hidden"/>
                                      </p:to>
                                    </p:set>
                                  </p:childTnLst>
                                </p:cTn>
                              </p:par>
                              <p:par>
                                <p:cTn id="11" presetID="1" presetClass="entr" presetSubtype="0" fill="hold" nodeType="withEffect">
                                  <p:stCondLst>
                                    <p:cond delay="0"/>
                                  </p:stCondLst>
                                  <p:childTnLst>
                                    <p:set>
                                      <p:cBhvr>
                                        <p:cTn id="12" dur="1" fill="hold">
                                          <p:stCondLst>
                                            <p:cond delay="0"/>
                                          </p:stCondLst>
                                        </p:cTn>
                                        <p:tgtEl>
                                          <p:spTgt spid="13"/>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xit" presetSubtype="0" fill="hold" nodeType="clickEffect">
                                  <p:stCondLst>
                                    <p:cond delay="0"/>
                                  </p:stCondLst>
                                  <p:childTnLst>
                                    <p:set>
                                      <p:cBhvr>
                                        <p:cTn id="16" dur="1" fill="hold">
                                          <p:stCondLst>
                                            <p:cond delay="0"/>
                                          </p:stCondLst>
                                        </p:cTn>
                                        <p:tgtEl>
                                          <p:spTgt spid="13"/>
                                        </p:tgtEl>
                                        <p:attrNameLst>
                                          <p:attrName>style.visibility</p:attrName>
                                        </p:attrNameLst>
                                      </p:cBhvr>
                                      <p:to>
                                        <p:strVal val="hidden"/>
                                      </p:to>
                                    </p:set>
                                  </p:childTnLst>
                                </p:cTn>
                              </p:par>
                              <p:par>
                                <p:cTn id="17" presetID="1" presetClass="entr" presetSubtype="0" fill="hold" nodeType="withEffect">
                                  <p:stCondLst>
                                    <p:cond delay="0"/>
                                  </p:stCondLst>
                                  <p:childTnLst>
                                    <p:set>
                                      <p:cBhvr>
                                        <p:cTn id="18" dur="1" fill="hold">
                                          <p:stCondLst>
                                            <p:cond delay="0"/>
                                          </p:stCondLst>
                                        </p:cTn>
                                        <p:tgtEl>
                                          <p:spTgt spid="1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xit" presetSubtype="0" fill="hold" nodeType="clickEffect">
                                  <p:stCondLst>
                                    <p:cond delay="0"/>
                                  </p:stCondLst>
                                  <p:childTnLst>
                                    <p:set>
                                      <p:cBhvr>
                                        <p:cTn id="22" dur="1" fill="hold">
                                          <p:stCondLst>
                                            <p:cond delay="0"/>
                                          </p:stCondLst>
                                        </p:cTn>
                                        <p:tgtEl>
                                          <p:spTgt spid="16"/>
                                        </p:tgtEl>
                                        <p:attrNameLst>
                                          <p:attrName>style.visibility</p:attrName>
                                        </p:attrNameLst>
                                      </p:cBhvr>
                                      <p:to>
                                        <p:strVal val="hidden"/>
                                      </p:to>
                                    </p:set>
                                  </p:childTnLst>
                                </p:cTn>
                              </p:par>
                              <p:par>
                                <p:cTn id="23" presetID="1" presetClass="entr" presetSubtype="0" fill="hold" nodeType="withEffect">
                                  <p:stCondLst>
                                    <p:cond delay="0"/>
                                  </p:stCondLst>
                                  <p:childTnLst>
                                    <p:set>
                                      <p:cBhvr>
                                        <p:cTn id="24" dur="1" fill="hold">
                                          <p:stCondLst>
                                            <p:cond delay="0"/>
                                          </p:stCondLst>
                                        </p:cTn>
                                        <p:tgtEl>
                                          <p:spTgt spid="19"/>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xit" presetSubtype="0" fill="hold" nodeType="clickEffect">
                                  <p:stCondLst>
                                    <p:cond delay="0"/>
                                  </p:stCondLst>
                                  <p:childTnLst>
                                    <p:set>
                                      <p:cBhvr>
                                        <p:cTn id="28" dur="1" fill="hold">
                                          <p:stCondLst>
                                            <p:cond delay="0"/>
                                          </p:stCondLst>
                                        </p:cTn>
                                        <p:tgtEl>
                                          <p:spTgt spid="19"/>
                                        </p:tgtEl>
                                        <p:attrNameLst>
                                          <p:attrName>style.visibility</p:attrName>
                                        </p:attrNameLst>
                                      </p:cBhvr>
                                      <p:to>
                                        <p:strVal val="hidden"/>
                                      </p:to>
                                    </p:set>
                                  </p:childTnLst>
                                </p:cTn>
                              </p:par>
                              <p:par>
                                <p:cTn id="29" presetID="1" presetClass="entr" presetSubtype="0" fill="hold" nodeType="withEffect">
                                  <p:stCondLst>
                                    <p:cond delay="0"/>
                                  </p:stCondLst>
                                  <p:childTnLst>
                                    <p:set>
                                      <p:cBhvr>
                                        <p:cTn id="30" dur="1" fill="hold">
                                          <p:stCondLst>
                                            <p:cond delay="0"/>
                                          </p:stCondLst>
                                        </p:cTn>
                                        <p:tgtEl>
                                          <p:spTgt spid="22"/>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xit" presetSubtype="0" fill="hold" nodeType="clickEffect">
                                  <p:stCondLst>
                                    <p:cond delay="0"/>
                                  </p:stCondLst>
                                  <p:childTnLst>
                                    <p:set>
                                      <p:cBhvr>
                                        <p:cTn id="34" dur="1" fill="hold">
                                          <p:stCondLst>
                                            <p:cond delay="0"/>
                                          </p:stCondLst>
                                        </p:cTn>
                                        <p:tgtEl>
                                          <p:spTgt spid="22"/>
                                        </p:tgtEl>
                                        <p:attrNameLst>
                                          <p:attrName>style.visibility</p:attrName>
                                        </p:attrNameLst>
                                      </p:cBhvr>
                                      <p:to>
                                        <p:strVal val="hidden"/>
                                      </p:to>
                                    </p:set>
                                  </p:childTnLst>
                                </p:cTn>
                              </p:par>
                              <p:par>
                                <p:cTn id="35" presetID="1" presetClass="entr" presetSubtype="0" fill="hold" grpId="0" nodeType="withEffect">
                                  <p:stCondLst>
                                    <p:cond delay="0"/>
                                  </p:stCondLst>
                                  <p:childTnLst>
                                    <p:set>
                                      <p:cBhvr>
                                        <p:cTn id="36" dur="1" fill="hold">
                                          <p:stCondLst>
                                            <p:cond delay="0"/>
                                          </p:stCondLst>
                                        </p:cTn>
                                        <p:tgtEl>
                                          <p:spTgt spid="4"/>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grpId="0" nodeType="clickEffect">
                                  <p:stCondLst>
                                    <p:cond delay="0"/>
                                  </p:stCondLst>
                                  <p:childTnLst>
                                    <p:set>
                                      <p:cBhvr>
                                        <p:cTn id="40" dur="1" fill="hold">
                                          <p:stCondLst>
                                            <p:cond delay="0"/>
                                          </p:stCondLst>
                                        </p:cTn>
                                        <p:tgtEl>
                                          <p:spTgt spid="2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25"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07A52EE-B355-8544-D886-F776977B21A2}"/>
            </a:ext>
          </a:extLst>
        </p:cNvPr>
        <p:cNvGrpSpPr/>
        <p:nvPr/>
      </p:nvGrpSpPr>
      <p:grpSpPr>
        <a:xfrm>
          <a:off x="0" y="0"/>
          <a:ext cx="0" cy="0"/>
          <a:chOff x="0" y="0"/>
          <a:chExt cx="0" cy="0"/>
        </a:xfrm>
      </p:grpSpPr>
      <p:sp>
        <p:nvSpPr>
          <p:cNvPr id="9" name="Title 8">
            <a:extLst>
              <a:ext uri="{FF2B5EF4-FFF2-40B4-BE49-F238E27FC236}">
                <a16:creationId xmlns:a16="http://schemas.microsoft.com/office/drawing/2014/main" id="{04834C78-64D9-DF32-BE8B-B037B2D2A9BA}"/>
              </a:ext>
            </a:extLst>
          </p:cNvPr>
          <p:cNvSpPr>
            <a:spLocks noGrp="1"/>
          </p:cNvSpPr>
          <p:nvPr>
            <p:ph type="title"/>
          </p:nvPr>
        </p:nvSpPr>
        <p:spPr/>
        <p:txBody>
          <a:bodyPr/>
          <a:lstStyle/>
          <a:p>
            <a:r>
              <a:rPr lang="en-US" dirty="0"/>
              <a:t>LTS and HTS R&amp;D ongoing</a:t>
            </a:r>
            <a:br>
              <a:rPr lang="en-US" dirty="0"/>
            </a:br>
            <a:endParaRPr lang="en-GB" dirty="0"/>
          </a:p>
        </p:txBody>
      </p:sp>
      <p:grpSp>
        <p:nvGrpSpPr>
          <p:cNvPr id="7" name="Group 6">
            <a:extLst>
              <a:ext uri="{FF2B5EF4-FFF2-40B4-BE49-F238E27FC236}">
                <a16:creationId xmlns:a16="http://schemas.microsoft.com/office/drawing/2014/main" id="{F193661B-E928-4F66-7C25-4642C6079FA8}"/>
              </a:ext>
            </a:extLst>
          </p:cNvPr>
          <p:cNvGrpSpPr>
            <a:grpSpLocks noChangeAspect="1"/>
          </p:cNvGrpSpPr>
          <p:nvPr/>
        </p:nvGrpSpPr>
        <p:grpSpPr>
          <a:xfrm>
            <a:off x="181608" y="2125018"/>
            <a:ext cx="4552532" cy="4378681"/>
            <a:chOff x="235938" y="1060069"/>
            <a:chExt cx="4192046" cy="4031961"/>
          </a:xfrm>
        </p:grpSpPr>
        <p:pic>
          <p:nvPicPr>
            <p:cNvPr id="5" name="Picture 4" descr="A blue circle with red and white circles&#10;&#10;AI-generated content may be incorrect.">
              <a:extLst>
                <a:ext uri="{FF2B5EF4-FFF2-40B4-BE49-F238E27FC236}">
                  <a16:creationId xmlns:a16="http://schemas.microsoft.com/office/drawing/2014/main" id="{40795C82-3EC1-C8FC-FB34-DBC6DD801D61}"/>
                </a:ext>
              </a:extLst>
            </p:cNvPr>
            <p:cNvPicPr>
              <a:picLocks noChangeAspect="1"/>
            </p:cNvPicPr>
            <p:nvPr/>
          </p:nvPicPr>
          <p:blipFill>
            <a:blip r:embed="rId3" cstate="screen">
              <a:extLst>
                <a:ext uri="{28A0092B-C50C-407E-A947-70E740481C1C}">
                  <a14:useLocalDpi xmlns:a14="http://schemas.microsoft.com/office/drawing/2010/main"/>
                </a:ext>
              </a:extLst>
            </a:blip>
            <a:srcRect r="49192"/>
            <a:stretch/>
          </p:blipFill>
          <p:spPr>
            <a:xfrm>
              <a:off x="867721" y="1060069"/>
              <a:ext cx="2831075" cy="1434816"/>
            </a:xfrm>
            <a:prstGeom prst="rect">
              <a:avLst/>
            </a:prstGeom>
            <a:noFill/>
          </p:spPr>
        </p:pic>
        <p:pic>
          <p:nvPicPr>
            <p:cNvPr id="6" name="Picture 5">
              <a:extLst>
                <a:ext uri="{FF2B5EF4-FFF2-40B4-BE49-F238E27FC236}">
                  <a16:creationId xmlns:a16="http://schemas.microsoft.com/office/drawing/2014/main" id="{4628398E-41C1-BD38-D162-3669E4451352}"/>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374128" y="2495374"/>
              <a:ext cx="478993" cy="478993"/>
            </a:xfrm>
            <a:prstGeom prst="rect">
              <a:avLst/>
            </a:prstGeom>
          </p:spPr>
        </p:pic>
        <p:pic>
          <p:nvPicPr>
            <p:cNvPr id="11" name="Picture 10">
              <a:extLst>
                <a:ext uri="{FF2B5EF4-FFF2-40B4-BE49-F238E27FC236}">
                  <a16:creationId xmlns:a16="http://schemas.microsoft.com/office/drawing/2014/main" id="{4C6B3A84-658B-036A-E40D-18322B313958}"/>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2901458" y="2515831"/>
              <a:ext cx="730687" cy="458535"/>
            </a:xfrm>
            <a:prstGeom prst="rect">
              <a:avLst/>
            </a:prstGeom>
          </p:spPr>
        </p:pic>
        <p:pic>
          <p:nvPicPr>
            <p:cNvPr id="12" name="Picture 11">
              <a:extLst>
                <a:ext uri="{FF2B5EF4-FFF2-40B4-BE49-F238E27FC236}">
                  <a16:creationId xmlns:a16="http://schemas.microsoft.com/office/drawing/2014/main" id="{96735D54-E1AF-496D-005E-CD1D5AD6004B}"/>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2339781" y="2505426"/>
              <a:ext cx="478993" cy="478993"/>
            </a:xfrm>
            <a:prstGeom prst="rect">
              <a:avLst/>
            </a:prstGeom>
          </p:spPr>
        </p:pic>
        <p:pic>
          <p:nvPicPr>
            <p:cNvPr id="13" name="Picture 12" descr="A red square with white text&#10;&#10;Description automatically generated">
              <a:extLst>
                <a:ext uri="{FF2B5EF4-FFF2-40B4-BE49-F238E27FC236}">
                  <a16:creationId xmlns:a16="http://schemas.microsoft.com/office/drawing/2014/main" id="{F0D79E32-B9C1-5BC0-F0FB-7CB89BA32519}"/>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1955014" y="4481369"/>
              <a:ext cx="567570" cy="565579"/>
            </a:xfrm>
            <a:prstGeom prst="rect">
              <a:avLst/>
            </a:prstGeom>
          </p:spPr>
        </p:pic>
        <p:pic>
          <p:nvPicPr>
            <p:cNvPr id="15" name="Graphic 14">
              <a:extLst>
                <a:ext uri="{FF2B5EF4-FFF2-40B4-BE49-F238E27FC236}">
                  <a16:creationId xmlns:a16="http://schemas.microsoft.com/office/drawing/2014/main" id="{DC1CDD7D-A109-3C9E-68D0-045E31A6E20F}"/>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369107" y="4584407"/>
              <a:ext cx="868797" cy="359502"/>
            </a:xfrm>
            <a:prstGeom prst="rect">
              <a:avLst/>
            </a:prstGeom>
          </p:spPr>
        </p:pic>
        <p:pic>
          <p:nvPicPr>
            <p:cNvPr id="17" name="Picture 16">
              <a:extLst>
                <a:ext uri="{FF2B5EF4-FFF2-40B4-BE49-F238E27FC236}">
                  <a16:creationId xmlns:a16="http://schemas.microsoft.com/office/drawing/2014/main" id="{36783A99-EF84-65FA-172A-C2756BBBE4D3}"/>
                </a:ext>
              </a:extLst>
            </p:cNvPr>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a:off x="3096596" y="4495936"/>
              <a:ext cx="1173559" cy="596094"/>
            </a:xfrm>
            <a:prstGeom prst="rect">
              <a:avLst/>
            </a:prstGeom>
          </p:spPr>
        </p:pic>
        <p:grpSp>
          <p:nvGrpSpPr>
            <p:cNvPr id="19" name="Group 18">
              <a:extLst>
                <a:ext uri="{FF2B5EF4-FFF2-40B4-BE49-F238E27FC236}">
                  <a16:creationId xmlns:a16="http://schemas.microsoft.com/office/drawing/2014/main" id="{BE64A372-E9D5-8384-396A-7CF1961D369F}"/>
                </a:ext>
              </a:extLst>
            </p:cNvPr>
            <p:cNvGrpSpPr/>
            <p:nvPr/>
          </p:nvGrpSpPr>
          <p:grpSpPr>
            <a:xfrm>
              <a:off x="3017312" y="3156625"/>
              <a:ext cx="1410672" cy="1401812"/>
              <a:chOff x="5616200" y="1229323"/>
              <a:chExt cx="1410672" cy="1401812"/>
            </a:xfrm>
          </p:grpSpPr>
          <p:pic>
            <p:nvPicPr>
              <p:cNvPr id="22" name="Picture 21" descr="DAISY_ASC24_CrossSection_V2.jpg">
                <a:extLst>
                  <a:ext uri="{FF2B5EF4-FFF2-40B4-BE49-F238E27FC236}">
                    <a16:creationId xmlns:a16="http://schemas.microsoft.com/office/drawing/2014/main" id="{96C67637-0E1B-7195-15FA-F13BA568B49A}"/>
                  </a:ext>
                </a:extLst>
              </p:cNvPr>
              <p:cNvPicPr>
                <a:picLocks noChangeAspect="1"/>
              </p:cNvPicPr>
              <p:nvPr/>
            </p:nvPicPr>
            <p:blipFill>
              <a:blip r:embed="rId10" cstate="screen">
                <a:extLst>
                  <a:ext uri="{BEBA8EAE-BF5A-486C-A8C5-ECC9F3942E4B}">
                    <a14:imgProps xmlns:a14="http://schemas.microsoft.com/office/drawing/2010/main">
                      <a14:imgLayer r:embed="rId11">
                        <a14:imgEffect>
                          <a14:backgroundRemoval t="4636" b="97351" l="2640" r="97030">
                            <a14:foregroundMark x1="47525" y1="5960" x2="22442" y2="14570"/>
                            <a14:foregroundMark x1="22442" y1="14570" x2="5941" y2="37086"/>
                            <a14:foregroundMark x1="5941" y1="37086" x2="5281" y2="64238"/>
                            <a14:foregroundMark x1="5281" y1="64238" x2="21782" y2="87417"/>
                            <a14:foregroundMark x1="21782" y1="87417" x2="47525" y2="94371"/>
                            <a14:foregroundMark x1="47525" y1="94371" x2="74917" y2="89073"/>
                            <a14:foregroundMark x1="74917" y1="89073" x2="90759" y2="63907"/>
                            <a14:foregroundMark x1="90759" y1="63907" x2="95380" y2="36755"/>
                            <a14:foregroundMark x1="95380" y1="36755" x2="79538" y2="15894"/>
                            <a14:foregroundMark x1="79538" y1="15894" x2="56106" y2="4636"/>
                            <a14:foregroundMark x1="56106" y1="4636" x2="40924" y2="4636"/>
                            <a14:foregroundMark x1="3630" y1="36093" x2="3630" y2="62914"/>
                            <a14:foregroundMark x1="3630" y1="62914" x2="7591" y2="33444"/>
                            <a14:foregroundMark x1="7591" y1="33444" x2="3630" y2="60596"/>
                            <a14:foregroundMark x1="3630" y1="60596" x2="5281" y2="70199"/>
                            <a14:foregroundMark x1="30693" y1="96026" x2="57756" y2="95033"/>
                            <a14:foregroundMark x1="57756" y1="95033" x2="31023" y2="92384"/>
                            <a14:foregroundMark x1="31023" y1="92384" x2="59736" y2="98013"/>
                            <a14:foregroundMark x1="59736" y1="98013" x2="67987" y2="93709"/>
                            <a14:foregroundMark x1="92739" y1="63907" x2="91419" y2="37086"/>
                            <a14:foregroundMark x1="91419" y1="37086" x2="95710" y2="64238"/>
                            <a14:foregroundMark x1="95710" y1="64238" x2="94389" y2="38411"/>
                            <a14:foregroundMark x1="94389" y1="38411" x2="91419" y2="31126"/>
                            <a14:foregroundMark x1="95710" y1="45364" x2="97030" y2="62914"/>
                          </a14:backgroundRemoval>
                        </a14:imgEffect>
                      </a14:imgLayer>
                    </a14:imgProps>
                  </a:ext>
                  <a:ext uri="{28A0092B-C50C-407E-A947-70E740481C1C}">
                    <a14:useLocalDpi xmlns:a14="http://schemas.microsoft.com/office/drawing/2010/main"/>
                  </a:ext>
                </a:extLst>
              </a:blip>
              <a:stretch>
                <a:fillRect/>
              </a:stretch>
            </p:blipFill>
            <p:spPr>
              <a:xfrm>
                <a:off x="5616200" y="1229323"/>
                <a:ext cx="1410672" cy="1401812"/>
              </a:xfrm>
              <a:prstGeom prst="rect">
                <a:avLst/>
              </a:prstGeom>
            </p:spPr>
          </p:pic>
          <p:sp>
            <p:nvSpPr>
              <p:cNvPr id="28" name="Oval 27">
                <a:extLst>
                  <a:ext uri="{FF2B5EF4-FFF2-40B4-BE49-F238E27FC236}">
                    <a16:creationId xmlns:a16="http://schemas.microsoft.com/office/drawing/2014/main" id="{B8EF6AD5-647F-4F18-51CB-537D7CBC4A30}"/>
                  </a:ext>
                </a:extLst>
              </p:cNvPr>
              <p:cNvSpPr/>
              <p:nvPr/>
            </p:nvSpPr>
            <p:spPr>
              <a:xfrm>
                <a:off x="5668435" y="1290912"/>
                <a:ext cx="1289568" cy="1289568"/>
              </a:xfrm>
              <a:prstGeom prst="ellipse">
                <a:avLst/>
              </a:prstGeom>
              <a:noFill/>
              <a:ln w="120650">
                <a:solidFill>
                  <a:srgbClr val="A5A5A5"/>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a:p>
            </p:txBody>
          </p:sp>
        </p:grpSp>
        <p:pic>
          <p:nvPicPr>
            <p:cNvPr id="30" name="Picture 29" descr="A blue circle with red and white circles&#10;&#10;AI-generated content may be incorrect.">
              <a:extLst>
                <a:ext uri="{FF2B5EF4-FFF2-40B4-BE49-F238E27FC236}">
                  <a16:creationId xmlns:a16="http://schemas.microsoft.com/office/drawing/2014/main" id="{4732144F-C6B5-5307-9791-D48D28781AD1}"/>
                </a:ext>
              </a:extLst>
            </p:cNvPr>
            <p:cNvPicPr>
              <a:picLocks noChangeAspect="1"/>
            </p:cNvPicPr>
            <p:nvPr/>
          </p:nvPicPr>
          <p:blipFill>
            <a:blip r:embed="rId3" cstate="screen">
              <a:extLst>
                <a:ext uri="{28A0092B-C50C-407E-A947-70E740481C1C}">
                  <a14:useLocalDpi xmlns:a14="http://schemas.microsoft.com/office/drawing/2010/main"/>
                </a:ext>
              </a:extLst>
            </a:blip>
            <a:srcRect l="50671"/>
            <a:stretch/>
          </p:blipFill>
          <p:spPr>
            <a:xfrm>
              <a:off x="235938" y="3125766"/>
              <a:ext cx="2748660" cy="1434816"/>
            </a:xfrm>
            <a:prstGeom prst="rect">
              <a:avLst/>
            </a:prstGeom>
            <a:noFill/>
          </p:spPr>
        </p:pic>
      </p:grpSp>
      <p:sp>
        <p:nvSpPr>
          <p:cNvPr id="31" name="TextBox 30">
            <a:extLst>
              <a:ext uri="{FF2B5EF4-FFF2-40B4-BE49-F238E27FC236}">
                <a16:creationId xmlns:a16="http://schemas.microsoft.com/office/drawing/2014/main" id="{E013C397-1148-2F9D-13EC-CAB583525AE5}"/>
              </a:ext>
            </a:extLst>
          </p:cNvPr>
          <p:cNvSpPr txBox="1"/>
          <p:nvPr/>
        </p:nvSpPr>
        <p:spPr>
          <a:xfrm>
            <a:off x="142875" y="802365"/>
            <a:ext cx="4804145" cy="1374735"/>
          </a:xfrm>
          <a:prstGeom prst="rect">
            <a:avLst/>
          </a:prstGeom>
          <a:noFill/>
        </p:spPr>
        <p:txBody>
          <a:bodyPr wrap="square" rtlCol="0">
            <a:spAutoFit/>
          </a:bodyPr>
          <a:lstStyle/>
          <a:p>
            <a:pPr>
              <a:lnSpc>
                <a:spcPts val="2533"/>
              </a:lnSpc>
            </a:pPr>
            <a:r>
              <a:rPr lang="en-US" sz="2000" b="1" dirty="0"/>
              <a:t>Nb</a:t>
            </a:r>
            <a:r>
              <a:rPr lang="en-US" sz="2000" b="1" baseline="-25000" dirty="0"/>
              <a:t>3</a:t>
            </a:r>
            <a:r>
              <a:rPr lang="en-US" sz="2000" b="1" dirty="0"/>
              <a:t>Sn: </a:t>
            </a:r>
          </a:p>
          <a:p>
            <a:pPr marL="380990" indent="-380990">
              <a:lnSpc>
                <a:spcPts val="2533"/>
              </a:lnSpc>
              <a:buFont typeface="Arial" panose="020B0604020202020204" pitchFamily="34" charset="0"/>
              <a:buChar char="•"/>
            </a:pPr>
            <a:r>
              <a:rPr lang="en-US" dirty="0"/>
              <a:t>12- and 14-T short demonstrators</a:t>
            </a:r>
          </a:p>
          <a:p>
            <a:pPr marL="380990" indent="-380990">
              <a:lnSpc>
                <a:spcPts val="2533"/>
              </a:lnSpc>
              <a:buFont typeface="Arial" panose="020B0604020202020204" pitchFamily="34" charset="0"/>
              <a:buChar char="•"/>
            </a:pPr>
            <a:r>
              <a:rPr lang="en-US" dirty="0"/>
              <a:t>different coil geometries             </a:t>
            </a:r>
          </a:p>
          <a:p>
            <a:pPr marL="380990" indent="-380990">
              <a:lnSpc>
                <a:spcPts val="2533"/>
              </a:lnSpc>
              <a:buFont typeface="Arial" panose="020B0604020202020204" pitchFamily="34" charset="0"/>
              <a:buChar char="•"/>
            </a:pPr>
            <a:r>
              <a:rPr lang="en-US" dirty="0"/>
              <a:t>tests scheduled for 2026</a:t>
            </a:r>
            <a:endParaRPr lang="en-US" sz="2133" dirty="0"/>
          </a:p>
        </p:txBody>
      </p:sp>
      <p:pic>
        <p:nvPicPr>
          <p:cNvPr id="47" name="Picture 46">
            <a:extLst>
              <a:ext uri="{FF2B5EF4-FFF2-40B4-BE49-F238E27FC236}">
                <a16:creationId xmlns:a16="http://schemas.microsoft.com/office/drawing/2014/main" id="{6E4822FB-7784-0D0A-E225-AD51DF132B5D}"/>
              </a:ext>
            </a:extLst>
          </p:cNvPr>
          <p:cNvPicPr>
            <a:picLocks noChangeAspect="1"/>
          </p:cNvPicPr>
          <p:nvPr/>
        </p:nvPicPr>
        <p:blipFill>
          <a:blip r:embed="rId12"/>
          <a:stretch>
            <a:fillRect/>
          </a:stretch>
        </p:blipFill>
        <p:spPr>
          <a:xfrm>
            <a:off x="5441672" y="2185167"/>
            <a:ext cx="6487315" cy="4146403"/>
          </a:xfrm>
          <a:prstGeom prst="rect">
            <a:avLst/>
          </a:prstGeom>
        </p:spPr>
      </p:pic>
      <p:sp>
        <p:nvSpPr>
          <p:cNvPr id="3" name="Date Placeholder 2">
            <a:extLst>
              <a:ext uri="{FF2B5EF4-FFF2-40B4-BE49-F238E27FC236}">
                <a16:creationId xmlns:a16="http://schemas.microsoft.com/office/drawing/2014/main" id="{CE3200E3-3A18-DFA6-954D-B6CB863E5E8C}"/>
              </a:ext>
            </a:extLst>
          </p:cNvPr>
          <p:cNvSpPr>
            <a:spLocks noGrp="1"/>
          </p:cNvSpPr>
          <p:nvPr>
            <p:ph type="dt" sz="half" idx="10"/>
          </p:nvPr>
        </p:nvSpPr>
        <p:spPr/>
        <p:txBody>
          <a:bodyPr/>
          <a:lstStyle/>
          <a:p>
            <a:r>
              <a:rPr lang="en-US"/>
              <a:t>03/11/2025</a:t>
            </a:r>
            <a:endParaRPr lang="en-US" dirty="0"/>
          </a:p>
        </p:txBody>
      </p:sp>
      <p:sp>
        <p:nvSpPr>
          <p:cNvPr id="4" name="Footer Placeholder 3">
            <a:extLst>
              <a:ext uri="{FF2B5EF4-FFF2-40B4-BE49-F238E27FC236}">
                <a16:creationId xmlns:a16="http://schemas.microsoft.com/office/drawing/2014/main" id="{432885F0-C353-A776-1651-78D200664BC7}"/>
              </a:ext>
            </a:extLst>
          </p:cNvPr>
          <p:cNvSpPr>
            <a:spLocks noGrp="1"/>
          </p:cNvSpPr>
          <p:nvPr>
            <p:ph type="ftr" sz="quarter" idx="11"/>
          </p:nvPr>
        </p:nvSpPr>
        <p:spPr/>
        <p:txBody>
          <a:bodyPr/>
          <a:lstStyle/>
          <a:p>
            <a:r>
              <a:rPr lang="en-GB"/>
              <a:t>G. Arduini - Assessment of large-scale accelerator projects at CERN - ESG WG2a key findings</a:t>
            </a:r>
            <a:endParaRPr lang="en-US" dirty="0"/>
          </a:p>
        </p:txBody>
      </p:sp>
      <p:sp>
        <p:nvSpPr>
          <p:cNvPr id="10" name="Slide Number Placeholder 9">
            <a:extLst>
              <a:ext uri="{FF2B5EF4-FFF2-40B4-BE49-F238E27FC236}">
                <a16:creationId xmlns:a16="http://schemas.microsoft.com/office/drawing/2014/main" id="{DA047FE8-AC12-A778-F642-F3FE6C56F484}"/>
              </a:ext>
            </a:extLst>
          </p:cNvPr>
          <p:cNvSpPr>
            <a:spLocks noGrp="1"/>
          </p:cNvSpPr>
          <p:nvPr>
            <p:ph type="sldNum" sz="quarter" idx="12"/>
          </p:nvPr>
        </p:nvSpPr>
        <p:spPr/>
        <p:txBody>
          <a:bodyPr/>
          <a:lstStyle/>
          <a:p>
            <a:fld id="{36B5EA5A-BC32-A742-B11B-8E7414D5B535}" type="slidenum">
              <a:rPr lang="en-US" smtClean="0"/>
              <a:pPr/>
              <a:t>24</a:t>
            </a:fld>
            <a:endParaRPr lang="en-US" dirty="0"/>
          </a:p>
        </p:txBody>
      </p:sp>
      <p:sp>
        <p:nvSpPr>
          <p:cNvPr id="8" name="TextBox 7">
            <a:extLst>
              <a:ext uri="{FF2B5EF4-FFF2-40B4-BE49-F238E27FC236}">
                <a16:creationId xmlns:a16="http://schemas.microsoft.com/office/drawing/2014/main" id="{CFBA5D23-495F-BB3F-1468-58A3C312EA66}"/>
              </a:ext>
            </a:extLst>
          </p:cNvPr>
          <p:cNvSpPr txBox="1"/>
          <p:nvPr/>
        </p:nvSpPr>
        <p:spPr>
          <a:xfrm>
            <a:off x="5704685" y="1019087"/>
            <a:ext cx="6487315" cy="1374735"/>
          </a:xfrm>
          <a:prstGeom prst="rect">
            <a:avLst/>
          </a:prstGeom>
          <a:noFill/>
        </p:spPr>
        <p:txBody>
          <a:bodyPr wrap="square" rtlCol="0">
            <a:spAutoFit/>
          </a:bodyPr>
          <a:lstStyle/>
          <a:p>
            <a:pPr>
              <a:lnSpc>
                <a:spcPts val="2533"/>
              </a:lnSpc>
            </a:pPr>
            <a:r>
              <a:rPr lang="en-US" sz="2000" b="1" dirty="0"/>
              <a:t>HTS </a:t>
            </a:r>
            <a:r>
              <a:rPr lang="en-US" sz="2000" dirty="0"/>
              <a:t>R&amp;D in various domains:</a:t>
            </a:r>
          </a:p>
          <a:p>
            <a:pPr marL="380990" indent="-380990">
              <a:lnSpc>
                <a:spcPts val="2533"/>
              </a:lnSpc>
              <a:buFont typeface="Arial" panose="020B0604020202020204" pitchFamily="34" charset="0"/>
              <a:buChar char="•"/>
            </a:pPr>
            <a:r>
              <a:rPr lang="en-US" dirty="0" err="1"/>
              <a:t>ReBCO</a:t>
            </a:r>
            <a:r>
              <a:rPr lang="en-US" dirty="0"/>
              <a:t> and IBS Conductor R&amp;D</a:t>
            </a:r>
          </a:p>
          <a:p>
            <a:pPr marL="380990" indent="-380990">
              <a:lnSpc>
                <a:spcPts val="2533"/>
              </a:lnSpc>
              <a:buFont typeface="Arial" panose="020B0604020202020204" pitchFamily="34" charset="0"/>
              <a:buChar char="•"/>
            </a:pPr>
            <a:r>
              <a:rPr lang="en-US" dirty="0"/>
              <a:t>racetrack coil developments</a:t>
            </a:r>
          </a:p>
          <a:p>
            <a:pPr marL="380990" indent="-380990">
              <a:lnSpc>
                <a:spcPts val="2533"/>
              </a:lnSpc>
              <a:buFont typeface="Arial" panose="020B0604020202020204" pitchFamily="34" charset="0"/>
              <a:buChar char="•"/>
            </a:pPr>
            <a:r>
              <a:rPr lang="en-US" b="1" dirty="0">
                <a:solidFill>
                  <a:srgbClr val="FF0000"/>
                </a:solidFill>
              </a:rPr>
              <a:t>Operation at higher field and/or temperature</a:t>
            </a:r>
            <a:endParaRPr lang="en-US" sz="2133" b="1" dirty="0">
              <a:solidFill>
                <a:srgbClr val="FF0000"/>
              </a:solidFill>
            </a:endParaRPr>
          </a:p>
        </p:txBody>
      </p:sp>
    </p:spTree>
    <p:extLst>
      <p:ext uri="{BB962C8B-B14F-4D97-AF65-F5344CB8AC3E}">
        <p14:creationId xmlns:p14="http://schemas.microsoft.com/office/powerpoint/2010/main" val="37105717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par>
                                <p:cTn id="8" presetID="10" presetClass="entr" presetSubtype="0" fill="hold" nodeType="withEffect">
                                  <p:stCondLst>
                                    <p:cond delay="0"/>
                                  </p:stCondLst>
                                  <p:childTnLst>
                                    <p:set>
                                      <p:cBhvr>
                                        <p:cTn id="9" dur="1" fill="hold">
                                          <p:stCondLst>
                                            <p:cond delay="0"/>
                                          </p:stCondLst>
                                        </p:cTn>
                                        <p:tgtEl>
                                          <p:spTgt spid="47"/>
                                        </p:tgtEl>
                                        <p:attrNameLst>
                                          <p:attrName>style.visibility</p:attrName>
                                        </p:attrNameLst>
                                      </p:cBhvr>
                                      <p:to>
                                        <p:strVal val="visible"/>
                                      </p:to>
                                    </p:set>
                                    <p:animEffect transition="in" filter="fade">
                                      <p:cBhvr>
                                        <p:cTn id="10" dur="500"/>
                                        <p:tgtEl>
                                          <p:spTgt spid="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7C08E749-C2D0-C291-4E4B-65B5722133C7}"/>
              </a:ext>
            </a:extLst>
          </p:cNvPr>
          <p:cNvSpPr>
            <a:spLocks noGrp="1"/>
          </p:cNvSpPr>
          <p:nvPr>
            <p:ph type="title"/>
          </p:nvPr>
        </p:nvSpPr>
        <p:spPr/>
        <p:txBody>
          <a:bodyPr/>
          <a:lstStyle/>
          <a:p>
            <a:r>
              <a:rPr lang="en-GB" dirty="0"/>
              <a:t>LTS/HTS conductors</a:t>
            </a:r>
          </a:p>
        </p:txBody>
      </p:sp>
      <p:sp>
        <p:nvSpPr>
          <p:cNvPr id="9" name="Content Placeholder 8">
            <a:extLst>
              <a:ext uri="{FF2B5EF4-FFF2-40B4-BE49-F238E27FC236}">
                <a16:creationId xmlns:a16="http://schemas.microsoft.com/office/drawing/2014/main" id="{FCBD78FA-818A-2259-4EE1-D541681EC873}"/>
              </a:ext>
            </a:extLst>
          </p:cNvPr>
          <p:cNvSpPr>
            <a:spLocks noGrp="1"/>
          </p:cNvSpPr>
          <p:nvPr>
            <p:ph sz="half" idx="2"/>
          </p:nvPr>
        </p:nvSpPr>
        <p:spPr>
          <a:xfrm>
            <a:off x="5486401" y="1592264"/>
            <a:ext cx="6297612" cy="4608511"/>
          </a:xfrm>
        </p:spPr>
        <p:txBody>
          <a:bodyPr/>
          <a:lstStyle/>
          <a:p>
            <a:pPr>
              <a:lnSpc>
                <a:spcPct val="100000"/>
              </a:lnSpc>
            </a:pPr>
            <a:r>
              <a:rPr lang="en-GB" sz="2000" b="0" dirty="0" err="1">
                <a:solidFill>
                  <a:schemeClr val="tx1"/>
                </a:solidFill>
              </a:rPr>
              <a:t>ReBCO</a:t>
            </a:r>
            <a:r>
              <a:rPr lang="en-GB" sz="2000" b="0" dirty="0">
                <a:solidFill>
                  <a:schemeClr val="tx1"/>
                </a:solidFill>
              </a:rPr>
              <a:t> is produced as a flat tape 4-12 mm wide</a:t>
            </a:r>
          </a:p>
          <a:p>
            <a:pPr>
              <a:lnSpc>
                <a:spcPct val="100000"/>
              </a:lnSpc>
            </a:pPr>
            <a:r>
              <a:rPr lang="en-GB" sz="2000" b="0" dirty="0">
                <a:solidFill>
                  <a:schemeClr val="tx1"/>
                </a:solidFill>
              </a:rPr>
              <a:t>Screening currents, which are induced in all types of conductors during a magnet ramp, increase with the major dimension of the superconductor. </a:t>
            </a:r>
          </a:p>
          <a:p>
            <a:pPr>
              <a:lnSpc>
                <a:spcPct val="100000"/>
              </a:lnSpc>
            </a:pPr>
            <a:r>
              <a:rPr lang="en-GB" sz="2000" b="0" dirty="0">
                <a:solidFill>
                  <a:schemeClr val="tx1"/>
                </a:solidFill>
              </a:rPr>
              <a:t>Keeping ramp losses low and achieving </a:t>
            </a:r>
            <a:r>
              <a:rPr lang="en-GB" sz="2000" dirty="0">
                <a:solidFill>
                  <a:srgbClr val="FF0000"/>
                </a:solidFill>
              </a:rPr>
              <a:t>good, stable, and reproducible field quality during injection, ramp, and physics is more challenging </a:t>
            </a:r>
            <a:r>
              <a:rPr lang="en-GB" sz="2000" b="0" dirty="0">
                <a:solidFill>
                  <a:schemeClr val="tx1"/>
                </a:solidFill>
              </a:rPr>
              <a:t>with </a:t>
            </a:r>
            <a:r>
              <a:rPr lang="en-GB" sz="2000" b="0" dirty="0" err="1">
                <a:solidFill>
                  <a:schemeClr val="tx1"/>
                </a:solidFill>
              </a:rPr>
              <a:t>ReBCO</a:t>
            </a:r>
            <a:r>
              <a:rPr lang="en-GB" sz="2000" b="0" dirty="0">
                <a:solidFill>
                  <a:schemeClr val="tx1"/>
                </a:solidFill>
              </a:rPr>
              <a:t> tapes than other conductors with smaller filament sizes (Nb-Ti: 5</a:t>
            </a:r>
            <a:r>
              <a:rPr lang="en-GB" sz="2000" b="0" dirty="0">
                <a:solidFill>
                  <a:schemeClr val="tx1"/>
                </a:solidFill>
                <a:latin typeface="Symbol" panose="05050102010706020507" pitchFamily="18" charset="2"/>
              </a:rPr>
              <a:t>m</a:t>
            </a:r>
            <a:r>
              <a:rPr lang="en-GB" sz="2000" b="0" dirty="0">
                <a:solidFill>
                  <a:schemeClr val="tx1"/>
                </a:solidFill>
              </a:rPr>
              <a:t>m, Nb</a:t>
            </a:r>
            <a:r>
              <a:rPr lang="en-GB" sz="2000" b="0" baseline="-25000" dirty="0">
                <a:solidFill>
                  <a:schemeClr val="tx1"/>
                </a:solidFill>
              </a:rPr>
              <a:t>3</a:t>
            </a:r>
            <a:r>
              <a:rPr lang="en-GB" sz="2000" b="0" dirty="0">
                <a:solidFill>
                  <a:schemeClr val="tx1"/>
                </a:solidFill>
              </a:rPr>
              <a:t>Sn:50 </a:t>
            </a:r>
            <a:r>
              <a:rPr lang="en-GB" sz="2000" b="0" dirty="0">
                <a:solidFill>
                  <a:schemeClr val="tx1"/>
                </a:solidFill>
                <a:latin typeface="Symbol" panose="05050102010706020507" pitchFamily="18" charset="2"/>
              </a:rPr>
              <a:t>m</a:t>
            </a:r>
            <a:r>
              <a:rPr lang="en-GB" sz="2000" b="0" dirty="0">
                <a:solidFill>
                  <a:schemeClr val="tx1"/>
                </a:solidFill>
              </a:rPr>
              <a:t>m).</a:t>
            </a:r>
          </a:p>
        </p:txBody>
      </p:sp>
      <p:pic>
        <p:nvPicPr>
          <p:cNvPr id="2050" name="Picture 2">
            <a:extLst>
              <a:ext uri="{FF2B5EF4-FFF2-40B4-BE49-F238E27FC236}">
                <a16:creationId xmlns:a16="http://schemas.microsoft.com/office/drawing/2014/main" id="{0AC4F442-CB27-4D66-E091-C1169DE9373C}"/>
              </a:ext>
            </a:extLst>
          </p:cNvPr>
          <p:cNvPicPr>
            <a:picLocks noGrp="1" noChangeAspect="1" noChangeArrowheads="1"/>
          </p:cNvPicPr>
          <p:nvPr>
            <p:ph sz="half" idx="1"/>
          </p:nvPr>
        </p:nvPicPr>
        <p:blipFill>
          <a:blip r:embed="rId2">
            <a:extLst>
              <a:ext uri="{28A0092B-C50C-407E-A947-70E740481C1C}">
                <a14:useLocalDpi xmlns:a14="http://schemas.microsoft.com/office/drawing/2010/main" val="0"/>
              </a:ext>
            </a:extLst>
          </a:blip>
          <a:srcRect/>
          <a:stretch>
            <a:fillRect/>
          </a:stretch>
        </p:blipFill>
        <p:spPr bwMode="auto">
          <a:xfrm>
            <a:off x="407988" y="984707"/>
            <a:ext cx="4710990" cy="4672584"/>
          </a:xfrm>
          <a:prstGeom prst="rect">
            <a:avLst/>
          </a:prstGeom>
          <a:noFill/>
          <a:extLst>
            <a:ext uri="{909E8E84-426E-40DD-AFC4-6F175D3DCCD1}">
              <a14:hiddenFill xmlns:a14="http://schemas.microsoft.com/office/drawing/2010/main">
                <a:solidFill>
                  <a:srgbClr val="FFFFFF"/>
                </a:solidFill>
              </a14:hiddenFill>
            </a:ext>
          </a:extLst>
        </p:spPr>
      </p:pic>
      <p:sp>
        <p:nvSpPr>
          <p:cNvPr id="3" name="Date Placeholder 2">
            <a:extLst>
              <a:ext uri="{FF2B5EF4-FFF2-40B4-BE49-F238E27FC236}">
                <a16:creationId xmlns:a16="http://schemas.microsoft.com/office/drawing/2014/main" id="{827B2D90-B890-5C60-B6CF-62703080A18A}"/>
              </a:ext>
            </a:extLst>
          </p:cNvPr>
          <p:cNvSpPr>
            <a:spLocks noGrp="1"/>
          </p:cNvSpPr>
          <p:nvPr>
            <p:ph type="dt" sz="half" idx="10"/>
          </p:nvPr>
        </p:nvSpPr>
        <p:spPr/>
        <p:txBody>
          <a:bodyPr/>
          <a:lstStyle/>
          <a:p>
            <a:r>
              <a:rPr lang="en-US"/>
              <a:t>03/11/2025</a:t>
            </a:r>
            <a:endParaRPr lang="en-US" dirty="0"/>
          </a:p>
        </p:txBody>
      </p:sp>
      <p:sp>
        <p:nvSpPr>
          <p:cNvPr id="4" name="Footer Placeholder 3">
            <a:extLst>
              <a:ext uri="{FF2B5EF4-FFF2-40B4-BE49-F238E27FC236}">
                <a16:creationId xmlns:a16="http://schemas.microsoft.com/office/drawing/2014/main" id="{8874EA19-2335-95CA-D606-E80D1F8E5506}"/>
              </a:ext>
            </a:extLst>
          </p:cNvPr>
          <p:cNvSpPr>
            <a:spLocks noGrp="1"/>
          </p:cNvSpPr>
          <p:nvPr>
            <p:ph type="ftr" sz="quarter" idx="11"/>
          </p:nvPr>
        </p:nvSpPr>
        <p:spPr/>
        <p:txBody>
          <a:bodyPr/>
          <a:lstStyle/>
          <a:p>
            <a:r>
              <a:rPr lang="en-GB"/>
              <a:t>G. Arduini - Assessment of large-scale accelerator projects at CERN - ESG WG2a key findings</a:t>
            </a:r>
            <a:endParaRPr lang="en-US" dirty="0"/>
          </a:p>
        </p:txBody>
      </p:sp>
      <p:sp>
        <p:nvSpPr>
          <p:cNvPr id="6" name="Slide Number Placeholder 5">
            <a:extLst>
              <a:ext uri="{FF2B5EF4-FFF2-40B4-BE49-F238E27FC236}">
                <a16:creationId xmlns:a16="http://schemas.microsoft.com/office/drawing/2014/main" id="{F89CA4EA-FF76-9561-AD21-D2CC0AE83879}"/>
              </a:ext>
            </a:extLst>
          </p:cNvPr>
          <p:cNvSpPr>
            <a:spLocks noGrp="1"/>
          </p:cNvSpPr>
          <p:nvPr>
            <p:ph type="sldNum" sz="quarter" idx="12"/>
          </p:nvPr>
        </p:nvSpPr>
        <p:spPr/>
        <p:txBody>
          <a:bodyPr/>
          <a:lstStyle/>
          <a:p>
            <a:fld id="{36B5EA5A-BC32-A742-B11B-8E7414D5B535}" type="slidenum">
              <a:rPr lang="en-US" smtClean="0"/>
              <a:pPr/>
              <a:t>25</a:t>
            </a:fld>
            <a:endParaRPr lang="en-US" dirty="0"/>
          </a:p>
        </p:txBody>
      </p:sp>
    </p:spTree>
    <p:extLst>
      <p:ext uri="{BB962C8B-B14F-4D97-AF65-F5344CB8AC3E}">
        <p14:creationId xmlns:p14="http://schemas.microsoft.com/office/powerpoint/2010/main" val="112303108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F020631-C450-99A5-A2E5-DF0072C17DF8}"/>
            </a:ext>
          </a:extLst>
        </p:cNvPr>
        <p:cNvGrpSpPr/>
        <p:nvPr/>
      </p:nvGrpSpPr>
      <p:grpSpPr>
        <a:xfrm>
          <a:off x="0" y="0"/>
          <a:ext cx="0" cy="0"/>
          <a:chOff x="0" y="0"/>
          <a:chExt cx="0" cy="0"/>
        </a:xfrm>
      </p:grpSpPr>
      <p:sp>
        <p:nvSpPr>
          <p:cNvPr id="2" name="Content Placeholder 1">
            <a:extLst>
              <a:ext uri="{FF2B5EF4-FFF2-40B4-BE49-F238E27FC236}">
                <a16:creationId xmlns:a16="http://schemas.microsoft.com/office/drawing/2014/main" id="{B0F8FFF6-51FB-2083-3DC0-906AC0B7D8EF}"/>
              </a:ext>
            </a:extLst>
          </p:cNvPr>
          <p:cNvSpPr>
            <a:spLocks noGrp="1"/>
          </p:cNvSpPr>
          <p:nvPr>
            <p:ph idx="1"/>
          </p:nvPr>
        </p:nvSpPr>
        <p:spPr/>
        <p:txBody>
          <a:bodyPr/>
          <a:lstStyle/>
          <a:p>
            <a:pPr>
              <a:lnSpc>
                <a:spcPct val="100000"/>
              </a:lnSpc>
              <a:spcBef>
                <a:spcPts val="1200"/>
              </a:spcBef>
            </a:pPr>
            <a:r>
              <a:rPr lang="en-GB" sz="2000" dirty="0">
                <a:solidFill>
                  <a:schemeClr val="tx1"/>
                </a:solidFill>
              </a:rPr>
              <a:t>Scope level-of-definition:</a:t>
            </a:r>
            <a:r>
              <a:rPr lang="en-GB" sz="2000" b="0" dirty="0">
                <a:solidFill>
                  <a:schemeClr val="tx1"/>
                </a:solidFill>
              </a:rPr>
              <a:t> sufficiently detailed for most of the subsystems in the baseline configuration (Nb</a:t>
            </a:r>
            <a:r>
              <a:rPr lang="en-GB" sz="2000" b="0" baseline="-25000" dirty="0">
                <a:solidFill>
                  <a:schemeClr val="tx1"/>
                </a:solidFill>
              </a:rPr>
              <a:t>3</a:t>
            </a:r>
            <a:r>
              <a:rPr lang="en-GB" sz="2000" b="0" dirty="0">
                <a:solidFill>
                  <a:schemeClr val="tx1"/>
                </a:solidFill>
              </a:rPr>
              <a:t>Sn)</a:t>
            </a:r>
          </a:p>
          <a:p>
            <a:pPr>
              <a:lnSpc>
                <a:spcPct val="100000"/>
              </a:lnSpc>
              <a:spcBef>
                <a:spcPts val="1200"/>
              </a:spcBef>
            </a:pPr>
            <a:r>
              <a:rPr lang="en-GB" sz="2000" dirty="0">
                <a:solidFill>
                  <a:schemeClr val="tx1"/>
                </a:solidFill>
              </a:rPr>
              <a:t>TRL:</a:t>
            </a:r>
            <a:r>
              <a:rPr lang="en-GB" sz="2000" b="0" dirty="0">
                <a:solidFill>
                  <a:schemeClr val="tx1"/>
                </a:solidFill>
              </a:rPr>
              <a:t> lowest values for collider dipole magnets and for the injector chain (to be defined based on the FCC-</a:t>
            </a:r>
            <a:r>
              <a:rPr lang="en-GB" sz="2000" b="0" dirty="0" err="1">
                <a:solidFill>
                  <a:schemeClr val="tx1"/>
                </a:solidFill>
              </a:rPr>
              <a:t>hh</a:t>
            </a:r>
            <a:r>
              <a:rPr lang="en-GB" sz="2000" b="0" dirty="0">
                <a:solidFill>
                  <a:schemeClr val="tx1"/>
                </a:solidFill>
              </a:rPr>
              <a:t> magnet technology). </a:t>
            </a:r>
            <a:r>
              <a:rPr lang="en-GB" sz="2000" dirty="0">
                <a:solidFill>
                  <a:schemeClr val="tx1"/>
                </a:solidFill>
              </a:rPr>
              <a:t>HTS option has a lower TRL.</a:t>
            </a:r>
            <a:endParaRPr lang="en-GB" sz="2000" b="0" dirty="0">
              <a:solidFill>
                <a:schemeClr val="tx1"/>
              </a:solidFill>
            </a:endParaRPr>
          </a:p>
          <a:p>
            <a:pPr>
              <a:lnSpc>
                <a:spcPct val="100000"/>
              </a:lnSpc>
              <a:spcBef>
                <a:spcPts val="1200"/>
              </a:spcBef>
            </a:pPr>
            <a:r>
              <a:rPr lang="en-GB" sz="2000" dirty="0">
                <a:solidFill>
                  <a:schemeClr val="tx1"/>
                </a:solidFill>
              </a:rPr>
              <a:t>R&amp;D:</a:t>
            </a:r>
            <a:r>
              <a:rPr lang="en-GB" sz="2000" b="0" dirty="0">
                <a:solidFill>
                  <a:schemeClr val="tx1"/>
                </a:solidFill>
              </a:rPr>
              <a:t> ongoing for Nb</a:t>
            </a:r>
            <a:r>
              <a:rPr lang="en-GB" sz="2000" b="0" baseline="-25000" dirty="0">
                <a:solidFill>
                  <a:schemeClr val="tx1"/>
                </a:solidFill>
              </a:rPr>
              <a:t>3</a:t>
            </a:r>
            <a:r>
              <a:rPr lang="en-GB" sz="2000" b="0" dirty="0">
                <a:solidFill>
                  <a:schemeClr val="tx1"/>
                </a:solidFill>
              </a:rPr>
              <a:t>Sn magnets but no </a:t>
            </a:r>
            <a:r>
              <a:rPr lang="en-GB" sz="2000" b="0" dirty="0" err="1">
                <a:solidFill>
                  <a:schemeClr val="tx1"/>
                </a:solidFill>
              </a:rPr>
              <a:t>industrialisable</a:t>
            </a:r>
            <a:r>
              <a:rPr lang="en-GB" sz="2000" b="0" dirty="0">
                <a:solidFill>
                  <a:schemeClr val="tx1"/>
                </a:solidFill>
              </a:rPr>
              <a:t> design for at least 15-20 years. HTS approach actively pursued but likely on a 10-year longer timescale, with higher risk at this stage. </a:t>
            </a:r>
            <a:r>
              <a:rPr lang="en-GB" sz="2000" dirty="0">
                <a:solidFill>
                  <a:schemeClr val="tx1"/>
                </a:solidFill>
              </a:rPr>
              <a:t>HFM programme ongoing</a:t>
            </a:r>
          </a:p>
          <a:p>
            <a:pPr>
              <a:lnSpc>
                <a:spcPct val="100000"/>
              </a:lnSpc>
              <a:spcBef>
                <a:spcPts val="1200"/>
              </a:spcBef>
            </a:pPr>
            <a:r>
              <a:rPr lang="en-GB" sz="2000" dirty="0">
                <a:solidFill>
                  <a:schemeClr val="tx1"/>
                </a:solidFill>
              </a:rPr>
              <a:t>Performance uncertainty</a:t>
            </a:r>
            <a:r>
              <a:rPr lang="en-GB" sz="2000" b="0" dirty="0">
                <a:solidFill>
                  <a:schemeClr val="tx1"/>
                </a:solidFill>
              </a:rPr>
              <a:t>: extensive LHC experience </a:t>
            </a:r>
            <a:r>
              <a:rPr lang="en-GB" sz="2000" b="0" dirty="0">
                <a:solidFill>
                  <a:schemeClr val="tx1"/>
                </a:solidFill>
                <a:sym typeface="Wingdings" panose="05000000000000000000" pitchFamily="2" charset="2"/>
              </a:rPr>
              <a:t> luminosity achievable within a factor &lt;3   levelling scenario (pile-up, SR power, beam-beam, other) to determine exact integrated value. Energy (85 TeV achievable) and power consumption have uncertainties depending on the magnet technology.</a:t>
            </a:r>
            <a:endParaRPr lang="en-GB" sz="2000" b="0" dirty="0">
              <a:solidFill>
                <a:schemeClr val="tx1"/>
              </a:solidFill>
            </a:endParaRPr>
          </a:p>
          <a:p>
            <a:pPr>
              <a:lnSpc>
                <a:spcPct val="100000"/>
              </a:lnSpc>
              <a:spcBef>
                <a:spcPts val="1200"/>
              </a:spcBef>
            </a:pPr>
            <a:r>
              <a:rPr lang="en-GB" sz="2000" dirty="0">
                <a:solidFill>
                  <a:schemeClr val="tx1"/>
                </a:solidFill>
              </a:rPr>
              <a:t>Site preparation status: </a:t>
            </a:r>
            <a:r>
              <a:rPr lang="en-GB" sz="2000" b="0" dirty="0">
                <a:solidFill>
                  <a:schemeClr val="tx1"/>
                </a:solidFill>
              </a:rPr>
              <a:t>benefit from the work done for FCC-ee (limited additional CE)</a:t>
            </a:r>
          </a:p>
          <a:p>
            <a:br>
              <a:rPr lang="en-GB" b="0" dirty="0"/>
            </a:br>
            <a:br>
              <a:rPr lang="en-GB" dirty="0"/>
            </a:br>
            <a:endParaRPr lang="en-GB" dirty="0"/>
          </a:p>
        </p:txBody>
      </p:sp>
      <p:sp>
        <p:nvSpPr>
          <p:cNvPr id="3" name="Title 2">
            <a:extLst>
              <a:ext uri="{FF2B5EF4-FFF2-40B4-BE49-F238E27FC236}">
                <a16:creationId xmlns:a16="http://schemas.microsoft.com/office/drawing/2014/main" id="{40E7495B-050D-4E40-DA52-EB1CDB34219E}"/>
              </a:ext>
            </a:extLst>
          </p:cNvPr>
          <p:cNvSpPr>
            <a:spLocks noGrp="1"/>
          </p:cNvSpPr>
          <p:nvPr>
            <p:ph type="title"/>
          </p:nvPr>
        </p:nvSpPr>
        <p:spPr/>
        <p:txBody>
          <a:bodyPr/>
          <a:lstStyle/>
          <a:p>
            <a:r>
              <a:rPr lang="en-US" dirty="0"/>
              <a:t>FCC-</a:t>
            </a:r>
            <a:r>
              <a:rPr lang="en-US" dirty="0" err="1"/>
              <a:t>hh</a:t>
            </a:r>
            <a:endParaRPr lang="en-GB" dirty="0"/>
          </a:p>
        </p:txBody>
      </p:sp>
      <p:sp>
        <p:nvSpPr>
          <p:cNvPr id="4" name="Date Placeholder 3">
            <a:extLst>
              <a:ext uri="{FF2B5EF4-FFF2-40B4-BE49-F238E27FC236}">
                <a16:creationId xmlns:a16="http://schemas.microsoft.com/office/drawing/2014/main" id="{73BD2412-B7BB-9EE6-EF55-3EFAD3E48ED8}"/>
              </a:ext>
            </a:extLst>
          </p:cNvPr>
          <p:cNvSpPr>
            <a:spLocks noGrp="1"/>
          </p:cNvSpPr>
          <p:nvPr>
            <p:ph type="dt" sz="half" idx="10"/>
          </p:nvPr>
        </p:nvSpPr>
        <p:spPr/>
        <p:txBody>
          <a:bodyPr/>
          <a:lstStyle/>
          <a:p>
            <a:r>
              <a:rPr lang="en-US"/>
              <a:t>03/11/2025</a:t>
            </a:r>
            <a:endParaRPr lang="en-US" dirty="0"/>
          </a:p>
        </p:txBody>
      </p:sp>
      <p:sp>
        <p:nvSpPr>
          <p:cNvPr id="5" name="Footer Placeholder 4">
            <a:extLst>
              <a:ext uri="{FF2B5EF4-FFF2-40B4-BE49-F238E27FC236}">
                <a16:creationId xmlns:a16="http://schemas.microsoft.com/office/drawing/2014/main" id="{C43E7A6A-F7BE-7F3B-F016-77931A4C0780}"/>
              </a:ext>
            </a:extLst>
          </p:cNvPr>
          <p:cNvSpPr>
            <a:spLocks noGrp="1"/>
          </p:cNvSpPr>
          <p:nvPr>
            <p:ph type="ftr" sz="quarter" idx="11"/>
          </p:nvPr>
        </p:nvSpPr>
        <p:spPr/>
        <p:txBody>
          <a:bodyPr/>
          <a:lstStyle/>
          <a:p>
            <a:r>
              <a:rPr lang="en-GB"/>
              <a:t>G. Arduini - Assessment of large-scale accelerator projects at CERN - ESG WG2a key findings</a:t>
            </a:r>
            <a:endParaRPr lang="en-US" dirty="0"/>
          </a:p>
        </p:txBody>
      </p:sp>
      <p:sp>
        <p:nvSpPr>
          <p:cNvPr id="6" name="Slide Number Placeholder 5">
            <a:extLst>
              <a:ext uri="{FF2B5EF4-FFF2-40B4-BE49-F238E27FC236}">
                <a16:creationId xmlns:a16="http://schemas.microsoft.com/office/drawing/2014/main" id="{A6DF83C6-4CA0-CAF7-780F-9ED7DE537FD3}"/>
              </a:ext>
            </a:extLst>
          </p:cNvPr>
          <p:cNvSpPr>
            <a:spLocks noGrp="1"/>
          </p:cNvSpPr>
          <p:nvPr>
            <p:ph type="sldNum" sz="quarter" idx="12"/>
          </p:nvPr>
        </p:nvSpPr>
        <p:spPr/>
        <p:txBody>
          <a:bodyPr/>
          <a:lstStyle/>
          <a:p>
            <a:fld id="{36B5EA5A-BC32-A742-B11B-8E7414D5B535}" type="slidenum">
              <a:rPr lang="en-US" smtClean="0"/>
              <a:pPr/>
              <a:t>26</a:t>
            </a:fld>
            <a:endParaRPr lang="en-US" dirty="0"/>
          </a:p>
        </p:txBody>
      </p:sp>
      <p:pic>
        <p:nvPicPr>
          <p:cNvPr id="10" name="Picture 9">
            <a:extLst>
              <a:ext uri="{FF2B5EF4-FFF2-40B4-BE49-F238E27FC236}">
                <a16:creationId xmlns:a16="http://schemas.microsoft.com/office/drawing/2014/main" id="{38586220-E2A0-D84B-E91A-646A545F9178}"/>
              </a:ext>
            </a:extLst>
          </p:cNvPr>
          <p:cNvPicPr>
            <a:picLocks noChangeAspect="1"/>
          </p:cNvPicPr>
          <p:nvPr/>
        </p:nvPicPr>
        <p:blipFill>
          <a:blip r:embed="rId3"/>
          <a:stretch>
            <a:fillRect/>
          </a:stretch>
        </p:blipFill>
        <p:spPr>
          <a:xfrm>
            <a:off x="2143164" y="0"/>
            <a:ext cx="6076871" cy="1537424"/>
          </a:xfrm>
          <a:prstGeom prst="rect">
            <a:avLst/>
          </a:prstGeom>
        </p:spPr>
      </p:pic>
    </p:spTree>
    <p:extLst>
      <p:ext uri="{BB962C8B-B14F-4D97-AF65-F5344CB8AC3E}">
        <p14:creationId xmlns:p14="http://schemas.microsoft.com/office/powerpoint/2010/main" val="64715692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6806CD54-6984-D154-9FB3-6EA8BF5A5A1D}"/>
              </a:ext>
            </a:extLst>
          </p:cNvPr>
          <p:cNvSpPr>
            <a:spLocks noGrp="1"/>
          </p:cNvSpPr>
          <p:nvPr>
            <p:ph idx="1"/>
          </p:nvPr>
        </p:nvSpPr>
        <p:spPr/>
        <p:txBody>
          <a:bodyPr/>
          <a:lstStyle/>
          <a:p>
            <a:pPr>
              <a:lnSpc>
                <a:spcPct val="100000"/>
              </a:lnSpc>
              <a:spcBef>
                <a:spcPts val="1200"/>
              </a:spcBef>
            </a:pPr>
            <a:r>
              <a:rPr lang="en-GB" dirty="0">
                <a:solidFill>
                  <a:schemeClr val="tx1"/>
                </a:solidFill>
              </a:rPr>
              <a:t>Schedule uncertainty: </a:t>
            </a:r>
          </a:p>
          <a:p>
            <a:pPr marL="342900" indent="-342900">
              <a:lnSpc>
                <a:spcPct val="100000"/>
              </a:lnSpc>
              <a:spcBef>
                <a:spcPts val="1200"/>
              </a:spcBef>
              <a:buFont typeface="Arial" panose="020B0604020202020204" pitchFamily="34" charset="0"/>
              <a:buChar char="•"/>
            </a:pPr>
            <a:r>
              <a:rPr lang="en-GB" b="0" dirty="0">
                <a:solidFill>
                  <a:schemeClr val="tx1"/>
                </a:solidFill>
              </a:rPr>
              <a:t>technically limited schedule determined by the readiness of the dipoles: earliest commissioning is 2050-55 with Nb</a:t>
            </a:r>
            <a:r>
              <a:rPr lang="en-GB" b="0" baseline="-25000" dirty="0">
                <a:solidFill>
                  <a:schemeClr val="tx1"/>
                </a:solidFill>
              </a:rPr>
              <a:t>3</a:t>
            </a:r>
            <a:r>
              <a:rPr lang="en-GB" b="0" dirty="0">
                <a:solidFill>
                  <a:schemeClr val="tx1"/>
                </a:solidFill>
              </a:rPr>
              <a:t>Sn magnets and 2060-2070 with HTS</a:t>
            </a:r>
          </a:p>
          <a:p>
            <a:pPr>
              <a:lnSpc>
                <a:spcPct val="100000"/>
              </a:lnSpc>
              <a:spcBef>
                <a:spcPts val="1200"/>
              </a:spcBef>
            </a:pPr>
            <a:r>
              <a:rPr lang="en-GB" dirty="0">
                <a:solidFill>
                  <a:schemeClr val="tx1"/>
                </a:solidFill>
                <a:sym typeface="Wingdings" panose="05000000000000000000" pitchFamily="2" charset="2"/>
              </a:rPr>
              <a:t>Cost uncertainty: </a:t>
            </a:r>
            <a:r>
              <a:rPr lang="en-GB" b="0" dirty="0">
                <a:solidFill>
                  <a:schemeClr val="tx1"/>
                </a:solidFill>
              </a:rPr>
              <a:t>Dominant uncertainty from the magnet cost (Class 5)</a:t>
            </a:r>
          </a:p>
          <a:p>
            <a:pPr>
              <a:lnSpc>
                <a:spcPct val="100000"/>
              </a:lnSpc>
              <a:spcBef>
                <a:spcPts val="1200"/>
              </a:spcBef>
            </a:pPr>
            <a:r>
              <a:rPr lang="en-GB" dirty="0">
                <a:solidFill>
                  <a:schemeClr val="tx1"/>
                </a:solidFill>
              </a:rPr>
              <a:t>Risk level-of-definition:</a:t>
            </a:r>
            <a:r>
              <a:rPr lang="en-GB" b="0" dirty="0">
                <a:solidFill>
                  <a:schemeClr val="tx1"/>
                </a:solidFill>
              </a:rPr>
              <a:t> risk management plan partially developed (as compared to FCC-ee)</a:t>
            </a:r>
          </a:p>
          <a:p>
            <a:pPr>
              <a:lnSpc>
                <a:spcPct val="100000"/>
              </a:lnSpc>
              <a:spcBef>
                <a:spcPts val="1200"/>
              </a:spcBef>
            </a:pPr>
            <a:r>
              <a:rPr lang="en-GB" dirty="0">
                <a:solidFill>
                  <a:schemeClr val="tx1"/>
                </a:solidFill>
              </a:rPr>
              <a:t>As a standalone project</a:t>
            </a:r>
            <a:r>
              <a:rPr lang="en-GB" b="0" dirty="0">
                <a:solidFill>
                  <a:schemeClr val="tx1"/>
                </a:solidFill>
              </a:rPr>
              <a:t> risk and uncertainties associated with CE similar to those for FCC-ee. Dipole development would be based on the Nb</a:t>
            </a:r>
            <a:r>
              <a:rPr lang="en-GB" b="0" baseline="-25000" dirty="0">
                <a:solidFill>
                  <a:schemeClr val="tx1"/>
                </a:solidFill>
              </a:rPr>
              <a:t>3</a:t>
            </a:r>
            <a:r>
              <a:rPr lang="en-GB" b="0" dirty="0">
                <a:solidFill>
                  <a:schemeClr val="tx1"/>
                </a:solidFill>
              </a:rPr>
              <a:t>Sn technology. HTS accelerator magnet technology not expected to be available for commissioning in 2050-55. 12 T option (73 TeV) could represent a lower cost pathway.</a:t>
            </a:r>
          </a:p>
          <a:p>
            <a:pPr>
              <a:lnSpc>
                <a:spcPct val="100000"/>
              </a:lnSpc>
            </a:pPr>
            <a:br>
              <a:rPr lang="en-GB" dirty="0"/>
            </a:br>
            <a:endParaRPr lang="en-GB" dirty="0"/>
          </a:p>
        </p:txBody>
      </p:sp>
      <p:sp>
        <p:nvSpPr>
          <p:cNvPr id="3" name="Title 2">
            <a:extLst>
              <a:ext uri="{FF2B5EF4-FFF2-40B4-BE49-F238E27FC236}">
                <a16:creationId xmlns:a16="http://schemas.microsoft.com/office/drawing/2014/main" id="{52AA8E7F-D013-C90C-1AE7-77B3625A39D9}"/>
              </a:ext>
            </a:extLst>
          </p:cNvPr>
          <p:cNvSpPr>
            <a:spLocks noGrp="1"/>
          </p:cNvSpPr>
          <p:nvPr>
            <p:ph type="title"/>
          </p:nvPr>
        </p:nvSpPr>
        <p:spPr/>
        <p:txBody>
          <a:bodyPr/>
          <a:lstStyle/>
          <a:p>
            <a:r>
              <a:rPr lang="en-US" dirty="0"/>
              <a:t>FCC-</a:t>
            </a:r>
            <a:r>
              <a:rPr lang="en-US" dirty="0" err="1"/>
              <a:t>hh</a:t>
            </a:r>
            <a:endParaRPr lang="en-GB" dirty="0"/>
          </a:p>
        </p:txBody>
      </p:sp>
      <p:sp>
        <p:nvSpPr>
          <p:cNvPr id="4" name="Date Placeholder 3">
            <a:extLst>
              <a:ext uri="{FF2B5EF4-FFF2-40B4-BE49-F238E27FC236}">
                <a16:creationId xmlns:a16="http://schemas.microsoft.com/office/drawing/2014/main" id="{922A6EA1-D9BF-FB76-C4CF-DDC5A904EBE5}"/>
              </a:ext>
            </a:extLst>
          </p:cNvPr>
          <p:cNvSpPr>
            <a:spLocks noGrp="1"/>
          </p:cNvSpPr>
          <p:nvPr>
            <p:ph type="dt" sz="half" idx="10"/>
          </p:nvPr>
        </p:nvSpPr>
        <p:spPr/>
        <p:txBody>
          <a:bodyPr/>
          <a:lstStyle/>
          <a:p>
            <a:r>
              <a:rPr lang="en-US"/>
              <a:t>03/11/2025</a:t>
            </a:r>
            <a:endParaRPr lang="en-US" dirty="0"/>
          </a:p>
        </p:txBody>
      </p:sp>
      <p:sp>
        <p:nvSpPr>
          <p:cNvPr id="5" name="Footer Placeholder 4">
            <a:extLst>
              <a:ext uri="{FF2B5EF4-FFF2-40B4-BE49-F238E27FC236}">
                <a16:creationId xmlns:a16="http://schemas.microsoft.com/office/drawing/2014/main" id="{6519FD25-285E-7452-CEAE-2C43496FD8D2}"/>
              </a:ext>
            </a:extLst>
          </p:cNvPr>
          <p:cNvSpPr>
            <a:spLocks noGrp="1"/>
          </p:cNvSpPr>
          <p:nvPr>
            <p:ph type="ftr" sz="quarter" idx="11"/>
          </p:nvPr>
        </p:nvSpPr>
        <p:spPr/>
        <p:txBody>
          <a:bodyPr/>
          <a:lstStyle/>
          <a:p>
            <a:r>
              <a:rPr lang="en-GB"/>
              <a:t>G. Arduini - Assessment of large-scale accelerator projects at CERN - ESG WG2a key findings</a:t>
            </a:r>
            <a:endParaRPr lang="en-US" dirty="0"/>
          </a:p>
        </p:txBody>
      </p:sp>
      <p:sp>
        <p:nvSpPr>
          <p:cNvPr id="6" name="Slide Number Placeholder 5">
            <a:extLst>
              <a:ext uri="{FF2B5EF4-FFF2-40B4-BE49-F238E27FC236}">
                <a16:creationId xmlns:a16="http://schemas.microsoft.com/office/drawing/2014/main" id="{84336750-91F5-9EE6-A52F-E2057A8035DE}"/>
              </a:ext>
            </a:extLst>
          </p:cNvPr>
          <p:cNvSpPr>
            <a:spLocks noGrp="1"/>
          </p:cNvSpPr>
          <p:nvPr>
            <p:ph type="sldNum" sz="quarter" idx="12"/>
          </p:nvPr>
        </p:nvSpPr>
        <p:spPr/>
        <p:txBody>
          <a:bodyPr/>
          <a:lstStyle/>
          <a:p>
            <a:fld id="{36B5EA5A-BC32-A742-B11B-8E7414D5B535}" type="slidenum">
              <a:rPr lang="en-US" smtClean="0"/>
              <a:pPr/>
              <a:t>27</a:t>
            </a:fld>
            <a:endParaRPr lang="en-US" dirty="0"/>
          </a:p>
        </p:txBody>
      </p:sp>
      <p:pic>
        <p:nvPicPr>
          <p:cNvPr id="7" name="Picture 6">
            <a:extLst>
              <a:ext uri="{FF2B5EF4-FFF2-40B4-BE49-F238E27FC236}">
                <a16:creationId xmlns:a16="http://schemas.microsoft.com/office/drawing/2014/main" id="{EF88BBDB-C7C1-1083-E5D1-BC57FDE7E878}"/>
              </a:ext>
            </a:extLst>
          </p:cNvPr>
          <p:cNvPicPr>
            <a:picLocks noChangeAspect="1"/>
          </p:cNvPicPr>
          <p:nvPr/>
        </p:nvPicPr>
        <p:blipFill>
          <a:blip r:embed="rId3"/>
          <a:stretch>
            <a:fillRect/>
          </a:stretch>
        </p:blipFill>
        <p:spPr>
          <a:xfrm>
            <a:off x="2143164" y="0"/>
            <a:ext cx="6076871" cy="1537424"/>
          </a:xfrm>
          <a:prstGeom prst="rect">
            <a:avLst/>
          </a:prstGeom>
        </p:spPr>
      </p:pic>
    </p:spTree>
    <p:extLst>
      <p:ext uri="{BB962C8B-B14F-4D97-AF65-F5344CB8AC3E}">
        <p14:creationId xmlns:p14="http://schemas.microsoft.com/office/powerpoint/2010/main" val="142437220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Content Placeholder 12" descr="A diagram of a diagram of a diagram&#10;&#10;AI-generated content may be incorrect.">
            <a:extLst>
              <a:ext uri="{FF2B5EF4-FFF2-40B4-BE49-F238E27FC236}">
                <a16:creationId xmlns:a16="http://schemas.microsoft.com/office/drawing/2014/main" id="{FD877832-4E8E-83F1-A97C-DFEF842FCE9A}"/>
              </a:ext>
            </a:extLst>
          </p:cNvPr>
          <p:cNvPicPr>
            <a:picLocks noGrp="1" noChangeAspect="1"/>
          </p:cNvPicPr>
          <p:nvPr>
            <p:ph sz="half" idx="1"/>
          </p:nvPr>
        </p:nvPicPr>
        <p:blipFill>
          <a:blip r:embed="rId2"/>
          <a:stretch>
            <a:fillRect/>
          </a:stretch>
        </p:blipFill>
        <p:spPr>
          <a:xfrm>
            <a:off x="4726243" y="3459841"/>
            <a:ext cx="7573333" cy="3154286"/>
          </a:xfrm>
        </p:spPr>
      </p:pic>
      <p:sp>
        <p:nvSpPr>
          <p:cNvPr id="7" name="Title 6">
            <a:extLst>
              <a:ext uri="{FF2B5EF4-FFF2-40B4-BE49-F238E27FC236}">
                <a16:creationId xmlns:a16="http://schemas.microsoft.com/office/drawing/2014/main" id="{9C814E4C-A7DE-4EE2-120F-2A6F9281DBDE}"/>
              </a:ext>
            </a:extLst>
          </p:cNvPr>
          <p:cNvSpPr>
            <a:spLocks noGrp="1"/>
          </p:cNvSpPr>
          <p:nvPr>
            <p:ph type="title"/>
          </p:nvPr>
        </p:nvSpPr>
        <p:spPr>
          <a:xfrm>
            <a:off x="480679" y="393559"/>
            <a:ext cx="11376025" cy="1065742"/>
          </a:xfrm>
        </p:spPr>
        <p:txBody>
          <a:bodyPr/>
          <a:lstStyle/>
          <a:p>
            <a:r>
              <a:rPr lang="en-US" dirty="0"/>
              <a:t>Linear Collider Facility (LCF)</a:t>
            </a:r>
            <a:br>
              <a:rPr lang="en-US" dirty="0"/>
            </a:br>
            <a:r>
              <a:rPr lang="en-US" dirty="0"/>
              <a:t>250/550 GeV</a:t>
            </a:r>
            <a:endParaRPr lang="en-GB" dirty="0"/>
          </a:p>
        </p:txBody>
      </p:sp>
      <p:sp>
        <p:nvSpPr>
          <p:cNvPr id="10" name="Content Placeholder 9">
            <a:extLst>
              <a:ext uri="{FF2B5EF4-FFF2-40B4-BE49-F238E27FC236}">
                <a16:creationId xmlns:a16="http://schemas.microsoft.com/office/drawing/2014/main" id="{953265BB-8F5D-5A07-52C6-A1EAF5326EA4}"/>
              </a:ext>
            </a:extLst>
          </p:cNvPr>
          <p:cNvSpPr>
            <a:spLocks noGrp="1"/>
          </p:cNvSpPr>
          <p:nvPr>
            <p:ph sz="half" idx="2"/>
          </p:nvPr>
        </p:nvSpPr>
        <p:spPr>
          <a:xfrm>
            <a:off x="407986" y="1686975"/>
            <a:ext cx="8019299" cy="1602625"/>
          </a:xfrm>
        </p:spPr>
        <p:txBody>
          <a:bodyPr/>
          <a:lstStyle/>
          <a:p>
            <a:pPr>
              <a:spcBef>
                <a:spcPts val="1200"/>
              </a:spcBef>
            </a:pPr>
            <a:r>
              <a:rPr lang="en-US" sz="2000" b="0" dirty="0">
                <a:solidFill>
                  <a:schemeClr val="tx1"/>
                </a:solidFill>
              </a:rPr>
              <a:t>Based on International Linear Collider design (250 GeV </a:t>
            </a:r>
            <a:r>
              <a:rPr lang="en-US" sz="2000" b="0" dirty="0" err="1">
                <a:solidFill>
                  <a:schemeClr val="tx1"/>
                </a:solidFill>
              </a:rPr>
              <a:t>c.o.m.</a:t>
            </a:r>
            <a:r>
              <a:rPr lang="en-US" sz="2000" b="0" dirty="0">
                <a:solidFill>
                  <a:schemeClr val="tx1"/>
                </a:solidFill>
              </a:rPr>
              <a:t> energy) considered for Japan but:</a:t>
            </a:r>
          </a:p>
          <a:p>
            <a:pPr marL="342900" indent="-342900">
              <a:spcBef>
                <a:spcPts val="1200"/>
              </a:spcBef>
              <a:buFont typeface="Arial" panose="020B0604020202020204" pitchFamily="34" charset="0"/>
              <a:buChar char="•"/>
            </a:pPr>
            <a:r>
              <a:rPr lang="en-US" sz="1800" b="0" dirty="0">
                <a:solidFill>
                  <a:schemeClr val="tx1"/>
                </a:solidFill>
              </a:rPr>
              <a:t>Double repetition rate: 5 </a:t>
            </a:r>
            <a:r>
              <a:rPr lang="en-US" sz="1800" b="0" dirty="0">
                <a:solidFill>
                  <a:schemeClr val="tx1"/>
                </a:solidFill>
                <a:sym typeface="Wingdings" panose="05000000000000000000" pitchFamily="2" charset="2"/>
              </a:rPr>
              <a:t> 10 Hz (upgrade option to double number of bunches)</a:t>
            </a:r>
          </a:p>
          <a:p>
            <a:pPr marL="342900" indent="-342900">
              <a:spcBef>
                <a:spcPts val="1200"/>
              </a:spcBef>
              <a:buFont typeface="Arial" panose="020B0604020202020204" pitchFamily="34" charset="0"/>
              <a:buChar char="•"/>
            </a:pPr>
            <a:r>
              <a:rPr lang="en-US" sz="1800" b="0" dirty="0">
                <a:solidFill>
                  <a:schemeClr val="tx1"/>
                </a:solidFill>
              </a:rPr>
              <a:t>Two separate IPs sharing the available intensity</a:t>
            </a:r>
            <a:endParaRPr lang="en-US" sz="1800" b="0" dirty="0">
              <a:solidFill>
                <a:schemeClr val="tx1"/>
              </a:solidFill>
              <a:sym typeface="Wingdings" panose="05000000000000000000" pitchFamily="2" charset="2"/>
            </a:endParaRPr>
          </a:p>
          <a:p>
            <a:pPr marL="342900" indent="-342900">
              <a:spcBef>
                <a:spcPts val="1200"/>
              </a:spcBef>
              <a:buFont typeface="Arial" panose="020B0604020202020204" pitchFamily="34" charset="0"/>
              <a:buChar char="•"/>
            </a:pPr>
            <a:r>
              <a:rPr lang="en-US" sz="1800" b="0" dirty="0">
                <a:solidFill>
                  <a:schemeClr val="tx1"/>
                </a:solidFill>
              </a:rPr>
              <a:t>Longer (smaller diameter) tunnel (33.5 km) to accommodate extension to 550 GeV</a:t>
            </a:r>
          </a:p>
        </p:txBody>
      </p:sp>
      <p:sp>
        <p:nvSpPr>
          <p:cNvPr id="14" name="TextBox 13">
            <a:extLst>
              <a:ext uri="{FF2B5EF4-FFF2-40B4-BE49-F238E27FC236}">
                <a16:creationId xmlns:a16="http://schemas.microsoft.com/office/drawing/2014/main" id="{7477B54D-2DA2-A840-E42B-CF5DD5742891}"/>
              </a:ext>
            </a:extLst>
          </p:cNvPr>
          <p:cNvSpPr txBox="1"/>
          <p:nvPr/>
        </p:nvSpPr>
        <p:spPr>
          <a:xfrm>
            <a:off x="10089283" y="5717139"/>
            <a:ext cx="1879898" cy="369332"/>
          </a:xfrm>
          <a:prstGeom prst="rect">
            <a:avLst/>
          </a:prstGeom>
          <a:solidFill>
            <a:srgbClr val="FF9900"/>
          </a:solidFill>
          <a:ln>
            <a:noFill/>
          </a:ln>
        </p:spPr>
        <p:style>
          <a:lnRef idx="3">
            <a:schemeClr val="lt1"/>
          </a:lnRef>
          <a:fillRef idx="1">
            <a:schemeClr val="accent1"/>
          </a:fillRef>
          <a:effectRef idx="1">
            <a:schemeClr val="accent1"/>
          </a:effectRef>
          <a:fontRef idx="minor">
            <a:schemeClr val="lt1"/>
          </a:fontRef>
        </p:style>
        <p:txBody>
          <a:bodyPr wrap="square" rtlCol="0">
            <a:spAutoFit/>
          </a:bodyPr>
          <a:lstStyle/>
          <a:p>
            <a:pPr algn="ctr"/>
            <a:r>
              <a:rPr lang="en-GB" b="1" dirty="0">
                <a:solidFill>
                  <a:srgbClr val="FFFF00"/>
                </a:solidFill>
              </a:rPr>
              <a:t>33.5 km</a:t>
            </a:r>
          </a:p>
        </p:txBody>
      </p:sp>
      <p:sp>
        <p:nvSpPr>
          <p:cNvPr id="15" name="Content Placeholder 9">
            <a:extLst>
              <a:ext uri="{FF2B5EF4-FFF2-40B4-BE49-F238E27FC236}">
                <a16:creationId xmlns:a16="http://schemas.microsoft.com/office/drawing/2014/main" id="{34A90EEC-F4D7-3FA4-D9A9-D08596E86ECE}"/>
              </a:ext>
            </a:extLst>
          </p:cNvPr>
          <p:cNvSpPr txBox="1">
            <a:spLocks/>
          </p:cNvSpPr>
          <p:nvPr/>
        </p:nvSpPr>
        <p:spPr>
          <a:xfrm>
            <a:off x="412775" y="4217973"/>
            <a:ext cx="5178166" cy="1602625"/>
          </a:xfrm>
          <a:prstGeom prst="rect">
            <a:avLst/>
          </a:prstGeom>
        </p:spPr>
        <p:txBody>
          <a:bodyPr vert="horz" lIns="0" tIns="0" rIns="0" bIns="0" rtlCol="0">
            <a:noAutofit/>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342900" indent="-342900">
              <a:spcBef>
                <a:spcPts val="1200"/>
              </a:spcBef>
              <a:buFont typeface="Arial" panose="020B0604020202020204" pitchFamily="34" charset="0"/>
              <a:buChar char="•"/>
            </a:pPr>
            <a:r>
              <a:rPr lang="en-US" sz="1800" b="0" dirty="0">
                <a:solidFill>
                  <a:schemeClr val="tx1"/>
                </a:solidFill>
              </a:rPr>
              <a:t>High gradient 1.3 GHz </a:t>
            </a:r>
            <a:r>
              <a:rPr lang="en-US" sz="1800" b="0" dirty="0">
                <a:solidFill>
                  <a:srgbClr val="FF0000"/>
                </a:solidFill>
              </a:rPr>
              <a:t>Superconducting RF</a:t>
            </a:r>
            <a:r>
              <a:rPr lang="en-US" sz="1800" b="0" dirty="0"/>
              <a:t> </a:t>
            </a:r>
            <a:r>
              <a:rPr lang="en-US" sz="1800" b="0" dirty="0">
                <a:solidFill>
                  <a:schemeClr val="tx1"/>
                </a:solidFill>
              </a:rPr>
              <a:t>(31.5 MV/m) with Q</a:t>
            </a:r>
            <a:r>
              <a:rPr lang="en-US" sz="1800" b="0" baseline="-25000" dirty="0">
                <a:solidFill>
                  <a:schemeClr val="tx1"/>
                </a:solidFill>
              </a:rPr>
              <a:t>0</a:t>
            </a:r>
            <a:r>
              <a:rPr lang="en-US" sz="1800" b="0" dirty="0">
                <a:solidFill>
                  <a:schemeClr val="tx1"/>
                </a:solidFill>
              </a:rPr>
              <a:t>=2</a:t>
            </a:r>
            <a:r>
              <a:rPr lang="en-GB" sz="1800" b="0" dirty="0">
                <a:solidFill>
                  <a:schemeClr val="tx1"/>
                </a:solidFill>
              </a:rPr>
              <a:t>×10</a:t>
            </a:r>
            <a:r>
              <a:rPr lang="en-GB" sz="1800" b="0" baseline="30000" dirty="0">
                <a:solidFill>
                  <a:schemeClr val="tx1"/>
                </a:solidFill>
              </a:rPr>
              <a:t>10 </a:t>
            </a:r>
            <a:r>
              <a:rPr lang="en-GB" sz="1800" b="0" dirty="0"/>
              <a:t>(</a:t>
            </a:r>
            <a:r>
              <a:rPr lang="en-GB" sz="1800" b="0" dirty="0">
                <a:solidFill>
                  <a:srgbClr val="FF0000"/>
                </a:solidFill>
              </a:rPr>
              <a:t>2×ILC specifications</a:t>
            </a:r>
            <a:r>
              <a:rPr lang="en-GB" sz="1800" b="0" dirty="0"/>
              <a:t>) </a:t>
            </a:r>
            <a:r>
              <a:rPr lang="en-GB" sz="1800" b="0" dirty="0">
                <a:solidFill>
                  <a:schemeClr val="tx1"/>
                </a:solidFill>
              </a:rPr>
              <a:t>@ 2K</a:t>
            </a:r>
          </a:p>
          <a:p>
            <a:pPr marL="342900" indent="-342900">
              <a:spcBef>
                <a:spcPts val="1200"/>
              </a:spcBef>
              <a:buFont typeface="Arial" panose="020B0604020202020204" pitchFamily="34" charset="0"/>
              <a:buChar char="•"/>
            </a:pPr>
            <a:r>
              <a:rPr lang="en-US" sz="1800" b="0" dirty="0">
                <a:solidFill>
                  <a:schemeClr val="tx1"/>
                </a:solidFill>
              </a:rPr>
              <a:t>Operational experience at Eu-XFEL, though at &lt;70% of the LCF gradient</a:t>
            </a:r>
          </a:p>
          <a:p>
            <a:pPr marL="342900" indent="-342900">
              <a:buFont typeface="Arial" panose="020B0604020202020204" pitchFamily="34" charset="0"/>
              <a:buChar char="•"/>
            </a:pPr>
            <a:endParaRPr lang="en-GB" b="0" dirty="0"/>
          </a:p>
        </p:txBody>
      </p:sp>
      <p:sp>
        <p:nvSpPr>
          <p:cNvPr id="16" name="TextBox 15">
            <a:extLst>
              <a:ext uri="{FF2B5EF4-FFF2-40B4-BE49-F238E27FC236}">
                <a16:creationId xmlns:a16="http://schemas.microsoft.com/office/drawing/2014/main" id="{1FAE7D65-A191-E398-C3A6-AA4AD6C96C50}"/>
              </a:ext>
            </a:extLst>
          </p:cNvPr>
          <p:cNvSpPr txBox="1"/>
          <p:nvPr/>
        </p:nvSpPr>
        <p:spPr>
          <a:xfrm>
            <a:off x="0" y="0"/>
            <a:ext cx="944444" cy="369332"/>
          </a:xfrm>
          <a:prstGeom prst="rect">
            <a:avLst/>
          </a:prstGeom>
          <a:solidFill>
            <a:srgbClr val="FF9900"/>
          </a:solidFill>
          <a:ln>
            <a:noFill/>
          </a:ln>
        </p:spPr>
        <p:style>
          <a:lnRef idx="3">
            <a:schemeClr val="lt1"/>
          </a:lnRef>
          <a:fillRef idx="1">
            <a:schemeClr val="accent1"/>
          </a:fillRef>
          <a:effectRef idx="1">
            <a:schemeClr val="accent1"/>
          </a:effectRef>
          <a:fontRef idx="minor">
            <a:schemeClr val="lt1"/>
          </a:fontRef>
        </p:style>
        <p:txBody>
          <a:bodyPr wrap="square" rtlCol="0">
            <a:spAutoFit/>
          </a:bodyPr>
          <a:lstStyle/>
          <a:p>
            <a:pPr algn="ctr"/>
            <a:r>
              <a:rPr lang="en-GB" b="1" dirty="0">
                <a:solidFill>
                  <a:srgbClr val="FFFF00"/>
                </a:solidFill>
              </a:rPr>
              <a:t>ID40</a:t>
            </a:r>
          </a:p>
        </p:txBody>
      </p:sp>
      <p:sp>
        <p:nvSpPr>
          <p:cNvPr id="2" name="Date Placeholder 1">
            <a:extLst>
              <a:ext uri="{FF2B5EF4-FFF2-40B4-BE49-F238E27FC236}">
                <a16:creationId xmlns:a16="http://schemas.microsoft.com/office/drawing/2014/main" id="{29010874-FF6E-1FDD-A2EC-51569FB16B90}"/>
              </a:ext>
            </a:extLst>
          </p:cNvPr>
          <p:cNvSpPr>
            <a:spLocks noGrp="1"/>
          </p:cNvSpPr>
          <p:nvPr>
            <p:ph type="dt" sz="half" idx="10"/>
          </p:nvPr>
        </p:nvSpPr>
        <p:spPr/>
        <p:txBody>
          <a:bodyPr/>
          <a:lstStyle/>
          <a:p>
            <a:r>
              <a:rPr lang="en-US"/>
              <a:t>03/11/2025</a:t>
            </a:r>
            <a:endParaRPr lang="en-US" dirty="0"/>
          </a:p>
        </p:txBody>
      </p:sp>
      <p:sp>
        <p:nvSpPr>
          <p:cNvPr id="3" name="Footer Placeholder 2">
            <a:extLst>
              <a:ext uri="{FF2B5EF4-FFF2-40B4-BE49-F238E27FC236}">
                <a16:creationId xmlns:a16="http://schemas.microsoft.com/office/drawing/2014/main" id="{1C50F1AE-A212-CE0A-DAAE-5847D108FB43}"/>
              </a:ext>
            </a:extLst>
          </p:cNvPr>
          <p:cNvSpPr>
            <a:spLocks noGrp="1"/>
          </p:cNvSpPr>
          <p:nvPr>
            <p:ph type="ftr" sz="quarter" idx="11"/>
          </p:nvPr>
        </p:nvSpPr>
        <p:spPr/>
        <p:txBody>
          <a:bodyPr/>
          <a:lstStyle/>
          <a:p>
            <a:r>
              <a:rPr lang="en-GB"/>
              <a:t>G. Arduini - Assessment of large-scale accelerator projects at CERN - ESG WG2a key findings</a:t>
            </a:r>
            <a:endParaRPr lang="en-US" dirty="0"/>
          </a:p>
        </p:txBody>
      </p:sp>
      <p:sp>
        <p:nvSpPr>
          <p:cNvPr id="4" name="Slide Number Placeholder 3">
            <a:extLst>
              <a:ext uri="{FF2B5EF4-FFF2-40B4-BE49-F238E27FC236}">
                <a16:creationId xmlns:a16="http://schemas.microsoft.com/office/drawing/2014/main" id="{811FF72D-399A-54F6-31C9-37585ABF6C90}"/>
              </a:ext>
            </a:extLst>
          </p:cNvPr>
          <p:cNvSpPr>
            <a:spLocks noGrp="1"/>
          </p:cNvSpPr>
          <p:nvPr>
            <p:ph type="sldNum" sz="quarter" idx="12"/>
          </p:nvPr>
        </p:nvSpPr>
        <p:spPr/>
        <p:txBody>
          <a:bodyPr/>
          <a:lstStyle/>
          <a:p>
            <a:fld id="{36B5EA5A-BC32-A742-B11B-8E7414D5B535}" type="slidenum">
              <a:rPr lang="en-US" smtClean="0"/>
              <a:pPr/>
              <a:t>28</a:t>
            </a:fld>
            <a:endParaRPr lang="en-US" dirty="0"/>
          </a:p>
        </p:txBody>
      </p:sp>
      <p:pic>
        <p:nvPicPr>
          <p:cNvPr id="6" name="Picture 5">
            <a:extLst>
              <a:ext uri="{FF2B5EF4-FFF2-40B4-BE49-F238E27FC236}">
                <a16:creationId xmlns:a16="http://schemas.microsoft.com/office/drawing/2014/main" id="{7213B8E4-9116-A942-F761-5A28EB8D7584}"/>
              </a:ext>
            </a:extLst>
          </p:cNvPr>
          <p:cNvPicPr>
            <a:picLocks noChangeAspect="1"/>
          </p:cNvPicPr>
          <p:nvPr/>
        </p:nvPicPr>
        <p:blipFill>
          <a:blip r:embed="rId3"/>
          <a:stretch>
            <a:fillRect/>
          </a:stretch>
        </p:blipFill>
        <p:spPr>
          <a:xfrm>
            <a:off x="8427286" y="1127464"/>
            <a:ext cx="3625717" cy="2409736"/>
          </a:xfrm>
          <a:prstGeom prst="rect">
            <a:avLst/>
          </a:prstGeom>
        </p:spPr>
      </p:pic>
    </p:spTree>
    <p:extLst>
      <p:ext uri="{BB962C8B-B14F-4D97-AF65-F5344CB8AC3E}">
        <p14:creationId xmlns:p14="http://schemas.microsoft.com/office/powerpoint/2010/main" val="312079323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C9BC58A9-A098-8F81-BBED-ECC31FBCA3D4}"/>
              </a:ext>
            </a:extLst>
          </p:cNvPr>
          <p:cNvSpPr>
            <a:spLocks noGrp="1"/>
          </p:cNvSpPr>
          <p:nvPr>
            <p:ph type="title"/>
          </p:nvPr>
        </p:nvSpPr>
        <p:spPr/>
        <p:txBody>
          <a:bodyPr/>
          <a:lstStyle/>
          <a:p>
            <a:r>
              <a:rPr lang="en-US" dirty="0"/>
              <a:t>LCF</a:t>
            </a:r>
            <a:endParaRPr lang="en-GB" dirty="0"/>
          </a:p>
        </p:txBody>
      </p:sp>
      <p:sp>
        <p:nvSpPr>
          <p:cNvPr id="5" name="Date Placeholder 4">
            <a:extLst>
              <a:ext uri="{FF2B5EF4-FFF2-40B4-BE49-F238E27FC236}">
                <a16:creationId xmlns:a16="http://schemas.microsoft.com/office/drawing/2014/main" id="{E3EB550F-978F-1C7A-2D62-3B0408973E91}"/>
              </a:ext>
            </a:extLst>
          </p:cNvPr>
          <p:cNvSpPr>
            <a:spLocks noGrp="1"/>
          </p:cNvSpPr>
          <p:nvPr>
            <p:ph type="dt" sz="half" idx="10"/>
          </p:nvPr>
        </p:nvSpPr>
        <p:spPr/>
        <p:txBody>
          <a:bodyPr/>
          <a:lstStyle/>
          <a:p>
            <a:r>
              <a:rPr lang="en-US"/>
              <a:t>03/11/2025</a:t>
            </a:r>
            <a:endParaRPr lang="en-US" dirty="0"/>
          </a:p>
        </p:txBody>
      </p:sp>
      <p:sp>
        <p:nvSpPr>
          <p:cNvPr id="6" name="Footer Placeholder 5">
            <a:extLst>
              <a:ext uri="{FF2B5EF4-FFF2-40B4-BE49-F238E27FC236}">
                <a16:creationId xmlns:a16="http://schemas.microsoft.com/office/drawing/2014/main" id="{3005F2F3-7110-7E02-06A3-DBF47F2BEE9E}"/>
              </a:ext>
            </a:extLst>
          </p:cNvPr>
          <p:cNvSpPr>
            <a:spLocks noGrp="1"/>
          </p:cNvSpPr>
          <p:nvPr>
            <p:ph type="ftr" sz="quarter" idx="11"/>
          </p:nvPr>
        </p:nvSpPr>
        <p:spPr/>
        <p:txBody>
          <a:bodyPr/>
          <a:lstStyle/>
          <a:p>
            <a:r>
              <a:rPr lang="en-GB"/>
              <a:t>G. Arduini - Assessment of large-scale accelerator projects at CERN - ESG WG2a key findings</a:t>
            </a:r>
            <a:endParaRPr lang="en-US" dirty="0"/>
          </a:p>
        </p:txBody>
      </p:sp>
      <p:pic>
        <p:nvPicPr>
          <p:cNvPr id="15" name="Content Placeholder 14">
            <a:extLst>
              <a:ext uri="{FF2B5EF4-FFF2-40B4-BE49-F238E27FC236}">
                <a16:creationId xmlns:a16="http://schemas.microsoft.com/office/drawing/2014/main" id="{2306CC9E-B4DE-F7F5-BA33-E98F09BA1254}"/>
              </a:ext>
            </a:extLst>
          </p:cNvPr>
          <p:cNvPicPr>
            <a:picLocks noGrp="1" noChangeAspect="1"/>
          </p:cNvPicPr>
          <p:nvPr>
            <p:ph idx="1"/>
          </p:nvPr>
        </p:nvPicPr>
        <p:blipFill>
          <a:blip r:embed="rId2"/>
          <a:stretch>
            <a:fillRect/>
          </a:stretch>
        </p:blipFill>
        <p:spPr>
          <a:xfrm>
            <a:off x="167073" y="1314660"/>
            <a:ext cx="7413378" cy="4377307"/>
          </a:xfrm>
        </p:spPr>
      </p:pic>
      <p:grpSp>
        <p:nvGrpSpPr>
          <p:cNvPr id="16" name="Group 15">
            <a:extLst>
              <a:ext uri="{FF2B5EF4-FFF2-40B4-BE49-F238E27FC236}">
                <a16:creationId xmlns:a16="http://schemas.microsoft.com/office/drawing/2014/main" id="{096DF3E9-D622-9075-359F-581585EDE089}"/>
              </a:ext>
            </a:extLst>
          </p:cNvPr>
          <p:cNvGrpSpPr/>
          <p:nvPr/>
        </p:nvGrpSpPr>
        <p:grpSpPr>
          <a:xfrm>
            <a:off x="319473" y="1019380"/>
            <a:ext cx="11857854" cy="1065742"/>
            <a:chOff x="162395" y="2312069"/>
            <a:chExt cx="11857854" cy="1164830"/>
          </a:xfrm>
        </p:grpSpPr>
        <p:sp>
          <p:nvSpPr>
            <p:cNvPr id="17" name="Rectangle: Rounded Corners 16">
              <a:extLst>
                <a:ext uri="{FF2B5EF4-FFF2-40B4-BE49-F238E27FC236}">
                  <a16:creationId xmlns:a16="http://schemas.microsoft.com/office/drawing/2014/main" id="{131EC122-7A00-08E1-249E-009BE9DDC900}"/>
                </a:ext>
              </a:extLst>
            </p:cNvPr>
            <p:cNvSpPr/>
            <p:nvPr/>
          </p:nvSpPr>
          <p:spPr>
            <a:xfrm>
              <a:off x="162395" y="3126892"/>
              <a:ext cx="7413378" cy="195936"/>
            </a:xfrm>
            <a:prstGeom prst="roundRect">
              <a:avLst/>
            </a:prstGeom>
            <a:noFill/>
            <a:ln w="63500">
              <a:solidFill>
                <a:srgbClr val="FF9933"/>
              </a:solidFill>
              <a:prstDash val="solid"/>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8" name="Speech Bubble: Rectangle with Corners Rounded 17">
              <a:extLst>
                <a:ext uri="{FF2B5EF4-FFF2-40B4-BE49-F238E27FC236}">
                  <a16:creationId xmlns:a16="http://schemas.microsoft.com/office/drawing/2014/main" id="{E2DAF2D5-C3F8-3FBF-D21A-0754C11295C1}"/>
                </a:ext>
              </a:extLst>
            </p:cNvPr>
            <p:cNvSpPr/>
            <p:nvPr/>
          </p:nvSpPr>
          <p:spPr>
            <a:xfrm>
              <a:off x="8051007" y="2312069"/>
              <a:ext cx="3969242" cy="1164830"/>
            </a:xfrm>
            <a:prstGeom prst="wedgeRoundRectCallout">
              <a:avLst>
                <a:gd name="adj1" fmla="val -61883"/>
                <a:gd name="adj2" fmla="val 31344"/>
                <a:gd name="adj3" fmla="val 16667"/>
              </a:avLst>
            </a:prstGeom>
            <a:solidFill>
              <a:srgbClr val="FF993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b="1" dirty="0">
                  <a:solidFill>
                    <a:srgbClr val="FFFF00"/>
                  </a:solidFill>
                </a:rPr>
                <a:t>Operation at lower energies possible only at lower luminosities</a:t>
              </a:r>
              <a:endParaRPr lang="en-GB" b="1" dirty="0">
                <a:solidFill>
                  <a:srgbClr val="FFFF00"/>
                </a:solidFill>
              </a:endParaRPr>
            </a:p>
          </p:txBody>
        </p:sp>
      </p:grpSp>
      <p:grpSp>
        <p:nvGrpSpPr>
          <p:cNvPr id="19" name="Group 18">
            <a:extLst>
              <a:ext uri="{FF2B5EF4-FFF2-40B4-BE49-F238E27FC236}">
                <a16:creationId xmlns:a16="http://schemas.microsoft.com/office/drawing/2014/main" id="{8E0E5586-909F-3A11-6C49-6C57315551C0}"/>
              </a:ext>
            </a:extLst>
          </p:cNvPr>
          <p:cNvGrpSpPr/>
          <p:nvPr/>
        </p:nvGrpSpPr>
        <p:grpSpPr>
          <a:xfrm>
            <a:off x="319473" y="1954613"/>
            <a:ext cx="11857854" cy="365125"/>
            <a:chOff x="162395" y="2927355"/>
            <a:chExt cx="11857854" cy="399073"/>
          </a:xfrm>
        </p:grpSpPr>
        <p:sp>
          <p:nvSpPr>
            <p:cNvPr id="20" name="Rectangle: Rounded Corners 19">
              <a:extLst>
                <a:ext uri="{FF2B5EF4-FFF2-40B4-BE49-F238E27FC236}">
                  <a16:creationId xmlns:a16="http://schemas.microsoft.com/office/drawing/2014/main" id="{73A41071-A4A0-F155-C4D7-DD21692CEDFE}"/>
                </a:ext>
              </a:extLst>
            </p:cNvPr>
            <p:cNvSpPr/>
            <p:nvPr/>
          </p:nvSpPr>
          <p:spPr>
            <a:xfrm>
              <a:off x="162395" y="3126892"/>
              <a:ext cx="7413378" cy="195936"/>
            </a:xfrm>
            <a:prstGeom prst="roundRect">
              <a:avLst/>
            </a:prstGeom>
            <a:noFill/>
            <a:ln w="63500">
              <a:solidFill>
                <a:srgbClr val="FF9933"/>
              </a:solidFill>
              <a:prstDash val="solid"/>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1" name="Speech Bubble: Rectangle with Corners Rounded 20">
              <a:extLst>
                <a:ext uri="{FF2B5EF4-FFF2-40B4-BE49-F238E27FC236}">
                  <a16:creationId xmlns:a16="http://schemas.microsoft.com/office/drawing/2014/main" id="{22781DB8-42E9-5E9E-C3FD-A86E2F1CA3DA}"/>
                </a:ext>
              </a:extLst>
            </p:cNvPr>
            <p:cNvSpPr/>
            <p:nvPr/>
          </p:nvSpPr>
          <p:spPr>
            <a:xfrm>
              <a:off x="8051007" y="2927355"/>
              <a:ext cx="3969242" cy="399073"/>
            </a:xfrm>
            <a:prstGeom prst="wedgeRoundRectCallout">
              <a:avLst>
                <a:gd name="adj1" fmla="val -62154"/>
                <a:gd name="adj2" fmla="val 28059"/>
                <a:gd name="adj3" fmla="val 16667"/>
              </a:avLst>
            </a:prstGeom>
            <a:solidFill>
              <a:srgbClr val="FF993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b="1" dirty="0">
                  <a:solidFill>
                    <a:srgbClr val="FFFF00"/>
                  </a:solidFill>
                </a:rPr>
                <a:t>Polarized e</a:t>
              </a:r>
              <a:r>
                <a:rPr lang="en-US" b="1" baseline="30000" dirty="0">
                  <a:solidFill>
                    <a:srgbClr val="FFFF00"/>
                  </a:solidFill>
                </a:rPr>
                <a:t>+</a:t>
              </a:r>
              <a:r>
                <a:rPr lang="en-US" b="1" dirty="0">
                  <a:solidFill>
                    <a:srgbClr val="FFFF00"/>
                  </a:solidFill>
                </a:rPr>
                <a:t>/e</a:t>
              </a:r>
              <a:r>
                <a:rPr lang="en-US" b="1" baseline="30000" dirty="0">
                  <a:solidFill>
                    <a:srgbClr val="FFFF00"/>
                  </a:solidFill>
                </a:rPr>
                <a:t>-</a:t>
              </a:r>
              <a:r>
                <a:rPr lang="en-US" b="1" dirty="0">
                  <a:solidFill>
                    <a:srgbClr val="FFFF00"/>
                  </a:solidFill>
                </a:rPr>
                <a:t> beams</a:t>
              </a:r>
              <a:endParaRPr lang="en-GB" b="1" dirty="0">
                <a:solidFill>
                  <a:srgbClr val="FFFF00"/>
                </a:solidFill>
              </a:endParaRPr>
            </a:p>
          </p:txBody>
        </p:sp>
      </p:grpSp>
      <p:grpSp>
        <p:nvGrpSpPr>
          <p:cNvPr id="25" name="Group 24">
            <a:extLst>
              <a:ext uri="{FF2B5EF4-FFF2-40B4-BE49-F238E27FC236}">
                <a16:creationId xmlns:a16="http://schemas.microsoft.com/office/drawing/2014/main" id="{34459C98-549B-FBA4-6565-C39D3ABA9D8E}"/>
              </a:ext>
            </a:extLst>
          </p:cNvPr>
          <p:cNvGrpSpPr/>
          <p:nvPr/>
        </p:nvGrpSpPr>
        <p:grpSpPr>
          <a:xfrm>
            <a:off x="334146" y="3774541"/>
            <a:ext cx="11857854" cy="632789"/>
            <a:chOff x="162395" y="2880176"/>
            <a:chExt cx="11857854" cy="446252"/>
          </a:xfrm>
        </p:grpSpPr>
        <p:sp>
          <p:nvSpPr>
            <p:cNvPr id="26" name="Rectangle: Rounded Corners 25">
              <a:extLst>
                <a:ext uri="{FF2B5EF4-FFF2-40B4-BE49-F238E27FC236}">
                  <a16:creationId xmlns:a16="http://schemas.microsoft.com/office/drawing/2014/main" id="{B2E790E9-270C-D7FD-1BA9-CCCCBC1DC849}"/>
                </a:ext>
              </a:extLst>
            </p:cNvPr>
            <p:cNvSpPr/>
            <p:nvPr/>
          </p:nvSpPr>
          <p:spPr>
            <a:xfrm>
              <a:off x="162395" y="3038862"/>
              <a:ext cx="7413378" cy="281884"/>
            </a:xfrm>
            <a:prstGeom prst="roundRect">
              <a:avLst/>
            </a:prstGeom>
            <a:noFill/>
            <a:ln w="63500">
              <a:solidFill>
                <a:srgbClr val="FF9933"/>
              </a:solidFill>
              <a:prstDash val="solid"/>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7" name="Speech Bubble: Rectangle with Corners Rounded 26">
              <a:extLst>
                <a:ext uri="{FF2B5EF4-FFF2-40B4-BE49-F238E27FC236}">
                  <a16:creationId xmlns:a16="http://schemas.microsoft.com/office/drawing/2014/main" id="{5A474227-498C-C2E3-35BB-30E525FDDE46}"/>
                </a:ext>
              </a:extLst>
            </p:cNvPr>
            <p:cNvSpPr/>
            <p:nvPr/>
          </p:nvSpPr>
          <p:spPr>
            <a:xfrm>
              <a:off x="8036334" y="2880176"/>
              <a:ext cx="3983915" cy="446252"/>
            </a:xfrm>
            <a:prstGeom prst="wedgeRoundRectCallout">
              <a:avLst>
                <a:gd name="adj1" fmla="val -62014"/>
                <a:gd name="adj2" fmla="val 8779"/>
                <a:gd name="adj3" fmla="val 16667"/>
              </a:avLst>
            </a:prstGeom>
            <a:solidFill>
              <a:srgbClr val="FF993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b="1" dirty="0">
                  <a:solidFill>
                    <a:srgbClr val="FFFF00"/>
                  </a:solidFill>
                </a:rPr>
                <a:t>nm beam size at the IP due to lower repetition frequency</a:t>
              </a:r>
              <a:endParaRPr lang="en-GB" b="1" dirty="0">
                <a:solidFill>
                  <a:srgbClr val="FFFF00"/>
                </a:solidFill>
              </a:endParaRPr>
            </a:p>
          </p:txBody>
        </p:sp>
      </p:grpSp>
      <p:grpSp>
        <p:nvGrpSpPr>
          <p:cNvPr id="28" name="Group 27">
            <a:extLst>
              <a:ext uri="{FF2B5EF4-FFF2-40B4-BE49-F238E27FC236}">
                <a16:creationId xmlns:a16="http://schemas.microsoft.com/office/drawing/2014/main" id="{BDEE6E3A-2F16-37E1-D5DA-C9311853E779}"/>
              </a:ext>
            </a:extLst>
          </p:cNvPr>
          <p:cNvGrpSpPr/>
          <p:nvPr/>
        </p:nvGrpSpPr>
        <p:grpSpPr>
          <a:xfrm>
            <a:off x="334146" y="4532406"/>
            <a:ext cx="11857854" cy="1105010"/>
            <a:chOff x="162395" y="2880176"/>
            <a:chExt cx="11857854" cy="779269"/>
          </a:xfrm>
        </p:grpSpPr>
        <p:sp>
          <p:nvSpPr>
            <p:cNvPr id="29" name="Rectangle: Rounded Corners 28">
              <a:extLst>
                <a:ext uri="{FF2B5EF4-FFF2-40B4-BE49-F238E27FC236}">
                  <a16:creationId xmlns:a16="http://schemas.microsoft.com/office/drawing/2014/main" id="{99DAAA9C-0EAE-4506-D584-6B8F5CCE7310}"/>
                </a:ext>
              </a:extLst>
            </p:cNvPr>
            <p:cNvSpPr/>
            <p:nvPr/>
          </p:nvSpPr>
          <p:spPr>
            <a:xfrm>
              <a:off x="162395" y="3038862"/>
              <a:ext cx="7413378" cy="281884"/>
            </a:xfrm>
            <a:prstGeom prst="roundRect">
              <a:avLst/>
            </a:prstGeom>
            <a:noFill/>
            <a:ln w="63500">
              <a:solidFill>
                <a:srgbClr val="FF9933"/>
              </a:solidFill>
              <a:prstDash val="solid"/>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0" name="Speech Bubble: Rectangle with Corners Rounded 29">
              <a:extLst>
                <a:ext uri="{FF2B5EF4-FFF2-40B4-BE49-F238E27FC236}">
                  <a16:creationId xmlns:a16="http://schemas.microsoft.com/office/drawing/2014/main" id="{77D447B9-CE47-6FDA-98C7-49FE964207AD}"/>
                </a:ext>
              </a:extLst>
            </p:cNvPr>
            <p:cNvSpPr/>
            <p:nvPr/>
          </p:nvSpPr>
          <p:spPr>
            <a:xfrm>
              <a:off x="8036334" y="2880176"/>
              <a:ext cx="3983915" cy="779269"/>
            </a:xfrm>
            <a:prstGeom prst="wedgeRoundRectCallout">
              <a:avLst>
                <a:gd name="adj1" fmla="val -60664"/>
                <a:gd name="adj2" fmla="val -3862"/>
                <a:gd name="adj3" fmla="val 16667"/>
              </a:avLst>
            </a:prstGeom>
            <a:solidFill>
              <a:srgbClr val="FF993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b="1" dirty="0">
                  <a:solidFill>
                    <a:srgbClr val="FFFF00"/>
                  </a:solidFill>
                </a:rPr>
                <a:t>No SR losses but significant beam power continuously damped </a:t>
              </a:r>
              <a:r>
                <a:rPr lang="en-US" b="1" dirty="0">
                  <a:solidFill>
                    <a:srgbClr val="FFFF00"/>
                  </a:solidFill>
                  <a:sym typeface="Wingdings" panose="05000000000000000000" pitchFamily="2" charset="2"/>
                </a:rPr>
                <a:t> e</a:t>
              </a:r>
              <a:r>
                <a:rPr lang="en-US" b="1" baseline="30000" dirty="0">
                  <a:solidFill>
                    <a:srgbClr val="FFFF00"/>
                  </a:solidFill>
                  <a:sym typeface="Wingdings" panose="05000000000000000000" pitchFamily="2" charset="2"/>
                </a:rPr>
                <a:t>+</a:t>
              </a:r>
              <a:r>
                <a:rPr lang="en-US" b="1" dirty="0">
                  <a:solidFill>
                    <a:srgbClr val="FFFF00"/>
                  </a:solidFill>
                  <a:sym typeface="Wingdings" panose="05000000000000000000" pitchFamily="2" charset="2"/>
                </a:rPr>
                <a:t> production, beam dump critical</a:t>
              </a:r>
              <a:endParaRPr lang="en-GB" b="1" dirty="0">
                <a:solidFill>
                  <a:srgbClr val="FFFF00"/>
                </a:solidFill>
              </a:endParaRPr>
            </a:p>
          </p:txBody>
        </p:sp>
      </p:grpSp>
      <p:sp>
        <p:nvSpPr>
          <p:cNvPr id="2" name="Slide Number Placeholder 1">
            <a:extLst>
              <a:ext uri="{FF2B5EF4-FFF2-40B4-BE49-F238E27FC236}">
                <a16:creationId xmlns:a16="http://schemas.microsoft.com/office/drawing/2014/main" id="{0BFA12FC-256F-D3D1-C99E-F261F4EE6DC0}"/>
              </a:ext>
            </a:extLst>
          </p:cNvPr>
          <p:cNvSpPr>
            <a:spLocks noGrp="1"/>
          </p:cNvSpPr>
          <p:nvPr>
            <p:ph type="sldNum" sz="quarter" idx="12"/>
          </p:nvPr>
        </p:nvSpPr>
        <p:spPr/>
        <p:txBody>
          <a:bodyPr/>
          <a:lstStyle/>
          <a:p>
            <a:fld id="{36B5EA5A-BC32-A742-B11B-8E7414D5B535}" type="slidenum">
              <a:rPr lang="en-US" smtClean="0"/>
              <a:pPr/>
              <a:t>29</a:t>
            </a:fld>
            <a:endParaRPr lang="en-US" dirty="0"/>
          </a:p>
        </p:txBody>
      </p:sp>
      <p:grpSp>
        <p:nvGrpSpPr>
          <p:cNvPr id="3" name="Group 2">
            <a:extLst>
              <a:ext uri="{FF2B5EF4-FFF2-40B4-BE49-F238E27FC236}">
                <a16:creationId xmlns:a16="http://schemas.microsoft.com/office/drawing/2014/main" id="{B26DAE4E-09A0-C860-D61D-9426FAA792DD}"/>
              </a:ext>
            </a:extLst>
          </p:cNvPr>
          <p:cNvGrpSpPr/>
          <p:nvPr/>
        </p:nvGrpSpPr>
        <p:grpSpPr>
          <a:xfrm>
            <a:off x="319473" y="2137409"/>
            <a:ext cx="11857854" cy="697519"/>
            <a:chOff x="162395" y="2927355"/>
            <a:chExt cx="11857854" cy="762372"/>
          </a:xfrm>
        </p:grpSpPr>
        <p:sp>
          <p:nvSpPr>
            <p:cNvPr id="4" name="Rectangle: Rounded Corners 3">
              <a:extLst>
                <a:ext uri="{FF2B5EF4-FFF2-40B4-BE49-F238E27FC236}">
                  <a16:creationId xmlns:a16="http://schemas.microsoft.com/office/drawing/2014/main" id="{BB29C401-BA24-F9D2-FFF5-3E792478087D}"/>
                </a:ext>
              </a:extLst>
            </p:cNvPr>
            <p:cNvSpPr/>
            <p:nvPr/>
          </p:nvSpPr>
          <p:spPr>
            <a:xfrm>
              <a:off x="162395" y="3126892"/>
              <a:ext cx="7413378" cy="195936"/>
            </a:xfrm>
            <a:prstGeom prst="roundRect">
              <a:avLst/>
            </a:prstGeom>
            <a:noFill/>
            <a:ln w="63500">
              <a:solidFill>
                <a:srgbClr val="FF9933"/>
              </a:solidFill>
              <a:prstDash val="solid"/>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9" name="Speech Bubble: Rectangle with Corners Rounded 8">
              <a:extLst>
                <a:ext uri="{FF2B5EF4-FFF2-40B4-BE49-F238E27FC236}">
                  <a16:creationId xmlns:a16="http://schemas.microsoft.com/office/drawing/2014/main" id="{7E5EA0D3-D4CA-8480-D24C-419E3B6D5398}"/>
                </a:ext>
              </a:extLst>
            </p:cNvPr>
            <p:cNvSpPr/>
            <p:nvPr/>
          </p:nvSpPr>
          <p:spPr>
            <a:xfrm>
              <a:off x="8051007" y="2927355"/>
              <a:ext cx="3969242" cy="762372"/>
            </a:xfrm>
            <a:prstGeom prst="wedgeRoundRectCallout">
              <a:avLst>
                <a:gd name="adj1" fmla="val -63238"/>
                <a:gd name="adj2" fmla="val -2787"/>
                <a:gd name="adj3" fmla="val 16667"/>
              </a:avLst>
            </a:prstGeom>
            <a:solidFill>
              <a:srgbClr val="FF993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b="1" dirty="0">
                  <a:solidFill>
                    <a:srgbClr val="FFFF00"/>
                  </a:solidFill>
                </a:rPr>
                <a:t>Lower rep. rate as compared to circular colliders (kHz)</a:t>
              </a:r>
              <a:endParaRPr lang="en-GB" b="1" dirty="0">
                <a:solidFill>
                  <a:srgbClr val="FFFF00"/>
                </a:solidFill>
              </a:endParaRPr>
            </a:p>
          </p:txBody>
        </p:sp>
      </p:grpSp>
      <p:sp>
        <p:nvSpPr>
          <p:cNvPr id="7" name="TextBox 6">
            <a:extLst>
              <a:ext uri="{FF2B5EF4-FFF2-40B4-BE49-F238E27FC236}">
                <a16:creationId xmlns:a16="http://schemas.microsoft.com/office/drawing/2014/main" id="{07A143B7-AA50-8FC5-1A05-EF118BD27E5C}"/>
              </a:ext>
            </a:extLst>
          </p:cNvPr>
          <p:cNvSpPr txBox="1"/>
          <p:nvPr/>
        </p:nvSpPr>
        <p:spPr>
          <a:xfrm>
            <a:off x="479239" y="5737517"/>
            <a:ext cx="7413378" cy="369332"/>
          </a:xfrm>
          <a:prstGeom prst="rect">
            <a:avLst/>
          </a:prstGeom>
          <a:solidFill>
            <a:srgbClr val="FF9900"/>
          </a:solidFill>
          <a:ln>
            <a:noFill/>
          </a:ln>
        </p:spPr>
        <p:style>
          <a:lnRef idx="3">
            <a:schemeClr val="lt1"/>
          </a:lnRef>
          <a:fillRef idx="1">
            <a:schemeClr val="accent1"/>
          </a:fillRef>
          <a:effectRef idx="1">
            <a:schemeClr val="accent1"/>
          </a:effectRef>
          <a:fontRef idx="minor">
            <a:schemeClr val="lt1"/>
          </a:fontRef>
        </p:style>
        <p:txBody>
          <a:bodyPr wrap="square" rtlCol="0">
            <a:spAutoFit/>
          </a:bodyPr>
          <a:lstStyle/>
          <a:p>
            <a:pPr algn="ctr"/>
            <a:r>
              <a:rPr lang="en-US" b="1" dirty="0">
                <a:solidFill>
                  <a:srgbClr val="FFFF00"/>
                </a:solidFill>
              </a:rPr>
              <a:t>8.3 BCHF (LP) + 0.8 BCHF (FP) + 5.5 BCHF (550 GeV – FP)</a:t>
            </a:r>
          </a:p>
        </p:txBody>
      </p:sp>
    </p:spTree>
    <p:extLst>
      <p:ext uri="{BB962C8B-B14F-4D97-AF65-F5344CB8AC3E}">
        <p14:creationId xmlns:p14="http://schemas.microsoft.com/office/powerpoint/2010/main" val="15203067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xit" presetSubtype="0" fill="hold" nodeType="clickEffect">
                                  <p:stCondLst>
                                    <p:cond delay="0"/>
                                  </p:stCondLst>
                                  <p:childTnLst>
                                    <p:set>
                                      <p:cBhvr>
                                        <p:cTn id="10" dur="1" fill="hold">
                                          <p:stCondLst>
                                            <p:cond delay="0"/>
                                          </p:stCondLst>
                                        </p:cTn>
                                        <p:tgtEl>
                                          <p:spTgt spid="16"/>
                                        </p:tgtEl>
                                        <p:attrNameLst>
                                          <p:attrName>style.visibility</p:attrName>
                                        </p:attrNameLst>
                                      </p:cBhvr>
                                      <p:to>
                                        <p:strVal val="hidden"/>
                                      </p:to>
                                    </p:set>
                                  </p:childTnLst>
                                </p:cTn>
                              </p:par>
                              <p:par>
                                <p:cTn id="11" presetID="1" presetClass="entr" presetSubtype="0" fill="hold" nodeType="withEffect">
                                  <p:stCondLst>
                                    <p:cond delay="0"/>
                                  </p:stCondLst>
                                  <p:childTnLst>
                                    <p:set>
                                      <p:cBhvr>
                                        <p:cTn id="12" dur="1" fill="hold">
                                          <p:stCondLst>
                                            <p:cond delay="0"/>
                                          </p:stCondLst>
                                        </p:cTn>
                                        <p:tgtEl>
                                          <p:spTgt spid="19"/>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xit" presetSubtype="0" fill="hold" nodeType="clickEffect">
                                  <p:stCondLst>
                                    <p:cond delay="0"/>
                                  </p:stCondLst>
                                  <p:childTnLst>
                                    <p:set>
                                      <p:cBhvr>
                                        <p:cTn id="16" dur="1" fill="hold">
                                          <p:stCondLst>
                                            <p:cond delay="0"/>
                                          </p:stCondLst>
                                        </p:cTn>
                                        <p:tgtEl>
                                          <p:spTgt spid="19"/>
                                        </p:tgtEl>
                                        <p:attrNameLst>
                                          <p:attrName>style.visibility</p:attrName>
                                        </p:attrNameLst>
                                      </p:cBhvr>
                                      <p:to>
                                        <p:strVal val="hidden"/>
                                      </p:to>
                                    </p:set>
                                  </p:childTnLst>
                                </p:cTn>
                              </p:par>
                              <p:par>
                                <p:cTn id="17" presetID="1" presetClass="entr" presetSubtype="0" fill="hold" nodeType="withEffect">
                                  <p:stCondLst>
                                    <p:cond delay="0"/>
                                  </p:stCondLst>
                                  <p:childTnLst>
                                    <p:set>
                                      <p:cBhvr>
                                        <p:cTn id="18" dur="1" fill="hold">
                                          <p:stCondLst>
                                            <p:cond delay="0"/>
                                          </p:stCondLst>
                                        </p:cTn>
                                        <p:tgtEl>
                                          <p:spTgt spid="3"/>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xit" presetSubtype="0" fill="hold" nodeType="clickEffect">
                                  <p:stCondLst>
                                    <p:cond delay="0"/>
                                  </p:stCondLst>
                                  <p:childTnLst>
                                    <p:set>
                                      <p:cBhvr>
                                        <p:cTn id="22" dur="1" fill="hold">
                                          <p:stCondLst>
                                            <p:cond delay="0"/>
                                          </p:stCondLst>
                                        </p:cTn>
                                        <p:tgtEl>
                                          <p:spTgt spid="3"/>
                                        </p:tgtEl>
                                        <p:attrNameLst>
                                          <p:attrName>style.visibility</p:attrName>
                                        </p:attrNameLst>
                                      </p:cBhvr>
                                      <p:to>
                                        <p:strVal val="hidden"/>
                                      </p:to>
                                    </p:set>
                                  </p:childTnLst>
                                </p:cTn>
                              </p:par>
                              <p:par>
                                <p:cTn id="23" presetID="1" presetClass="entr" presetSubtype="0" fill="hold" nodeType="withEffect">
                                  <p:stCondLst>
                                    <p:cond delay="0"/>
                                  </p:stCondLst>
                                  <p:childTnLst>
                                    <p:set>
                                      <p:cBhvr>
                                        <p:cTn id="24" dur="1" fill="hold">
                                          <p:stCondLst>
                                            <p:cond delay="0"/>
                                          </p:stCondLst>
                                        </p:cTn>
                                        <p:tgtEl>
                                          <p:spTgt spid="25"/>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xit" presetSubtype="0" fill="hold" nodeType="clickEffect">
                                  <p:stCondLst>
                                    <p:cond delay="0"/>
                                  </p:stCondLst>
                                  <p:childTnLst>
                                    <p:set>
                                      <p:cBhvr>
                                        <p:cTn id="28" dur="1" fill="hold">
                                          <p:stCondLst>
                                            <p:cond delay="0"/>
                                          </p:stCondLst>
                                        </p:cTn>
                                        <p:tgtEl>
                                          <p:spTgt spid="25"/>
                                        </p:tgtEl>
                                        <p:attrNameLst>
                                          <p:attrName>style.visibility</p:attrName>
                                        </p:attrNameLst>
                                      </p:cBhvr>
                                      <p:to>
                                        <p:strVal val="hidden"/>
                                      </p:to>
                                    </p:set>
                                  </p:childTnLst>
                                </p:cTn>
                              </p:par>
                              <p:par>
                                <p:cTn id="29" presetID="1" presetClass="entr" presetSubtype="0" fill="hold" nodeType="withEffect">
                                  <p:stCondLst>
                                    <p:cond delay="0"/>
                                  </p:stCondLst>
                                  <p:childTnLst>
                                    <p:set>
                                      <p:cBhvr>
                                        <p:cTn id="30" dur="1" fill="hold">
                                          <p:stCondLst>
                                            <p:cond delay="0"/>
                                          </p:stCondLst>
                                        </p:cTn>
                                        <p:tgtEl>
                                          <p:spTgt spid="28"/>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xit" presetSubtype="0" fill="hold" nodeType="clickEffect">
                                  <p:stCondLst>
                                    <p:cond delay="0"/>
                                  </p:stCondLst>
                                  <p:childTnLst>
                                    <p:set>
                                      <p:cBhvr>
                                        <p:cTn id="34" dur="1" fill="hold">
                                          <p:stCondLst>
                                            <p:cond delay="0"/>
                                          </p:stCondLst>
                                        </p:cTn>
                                        <p:tgtEl>
                                          <p:spTgt spid="28"/>
                                        </p:tgtEl>
                                        <p:attrNameLst>
                                          <p:attrName>style.visibility</p:attrName>
                                        </p:attrNameLst>
                                      </p:cBhvr>
                                      <p:to>
                                        <p:strVal val="hidden"/>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8CC44F4-BB9E-9B39-129E-05BFB9920E7B}"/>
            </a:ext>
          </a:extLst>
        </p:cNvPr>
        <p:cNvGrpSpPr/>
        <p:nvPr/>
      </p:nvGrpSpPr>
      <p:grpSpPr>
        <a:xfrm>
          <a:off x="0" y="0"/>
          <a:ext cx="0" cy="0"/>
          <a:chOff x="0" y="0"/>
          <a:chExt cx="0" cy="0"/>
        </a:xfrm>
      </p:grpSpPr>
      <p:sp>
        <p:nvSpPr>
          <p:cNvPr id="7" name="Title 6">
            <a:extLst>
              <a:ext uri="{FF2B5EF4-FFF2-40B4-BE49-F238E27FC236}">
                <a16:creationId xmlns:a16="http://schemas.microsoft.com/office/drawing/2014/main" id="{CA86622A-4C31-3C0D-1BD0-8CEC66482F19}"/>
              </a:ext>
            </a:extLst>
          </p:cNvPr>
          <p:cNvSpPr>
            <a:spLocks noGrp="1"/>
          </p:cNvSpPr>
          <p:nvPr>
            <p:ph type="title"/>
          </p:nvPr>
        </p:nvSpPr>
        <p:spPr/>
        <p:txBody>
          <a:bodyPr/>
          <a:lstStyle/>
          <a:p>
            <a:r>
              <a:rPr lang="en-US" dirty="0"/>
              <a:t>Composition</a:t>
            </a:r>
            <a:endParaRPr lang="en-GB" dirty="0"/>
          </a:p>
        </p:txBody>
      </p:sp>
      <p:sp>
        <p:nvSpPr>
          <p:cNvPr id="2" name="Content Placeholder 1">
            <a:extLst>
              <a:ext uri="{FF2B5EF4-FFF2-40B4-BE49-F238E27FC236}">
                <a16:creationId xmlns:a16="http://schemas.microsoft.com/office/drawing/2014/main" id="{4D8EE226-6E55-C20D-3E6F-690806219F04}"/>
              </a:ext>
            </a:extLst>
          </p:cNvPr>
          <p:cNvSpPr>
            <a:spLocks noGrp="1"/>
          </p:cNvSpPr>
          <p:nvPr>
            <p:ph sz="half" idx="1"/>
          </p:nvPr>
        </p:nvSpPr>
        <p:spPr>
          <a:xfrm>
            <a:off x="407987" y="1592264"/>
            <a:ext cx="5764212" cy="4608512"/>
          </a:xfrm>
        </p:spPr>
        <p:txBody>
          <a:bodyPr/>
          <a:lstStyle/>
          <a:p>
            <a:r>
              <a:rPr lang="en-GB" sz="1800" b="0" dirty="0">
                <a:solidFill>
                  <a:schemeClr val="tx1"/>
                </a:solidFill>
                <a:latin typeface="+mj-lt"/>
                <a:ea typeface="Calibri" panose="020F0502020204030204" pitchFamily="34" charset="0"/>
                <a:sym typeface="Wingdings" panose="05000000000000000000" pitchFamily="2" charset="2"/>
              </a:rPr>
              <a:t>Gianluigi Arduini (CERN – convener)</a:t>
            </a:r>
          </a:p>
          <a:p>
            <a:r>
              <a:rPr lang="en-GB" sz="1800" b="0" dirty="0">
                <a:solidFill>
                  <a:srgbClr val="FF0000"/>
                </a:solidFill>
                <a:latin typeface="+mj-lt"/>
                <a:ea typeface="Calibri" panose="020F0502020204030204" pitchFamily="34" charset="0"/>
                <a:sym typeface="Wingdings" panose="05000000000000000000" pitchFamily="2" charset="2"/>
              </a:rPr>
              <a:t>Frederick Bordry (CERN – co-opted acc. expert)</a:t>
            </a:r>
          </a:p>
          <a:p>
            <a:r>
              <a:rPr lang="en-GB" sz="1800" b="0" dirty="0">
                <a:solidFill>
                  <a:srgbClr val="FF0000"/>
                </a:solidFill>
                <a:effectLst/>
                <a:latin typeface="+mj-lt"/>
                <a:ea typeface="Calibri" panose="020F0502020204030204" pitchFamily="34" charset="0"/>
                <a:sym typeface="Wingdings" panose="05000000000000000000" pitchFamily="2" charset="2"/>
              </a:rPr>
              <a:t>Reinhard Brinkmann (DESY, DE</a:t>
            </a:r>
            <a:r>
              <a:rPr lang="en-GB" sz="1800" b="0" dirty="0">
                <a:solidFill>
                  <a:srgbClr val="FF0000"/>
                </a:solidFill>
                <a:latin typeface="+mj-lt"/>
                <a:ea typeface="Calibri" panose="020F0502020204030204" pitchFamily="34" charset="0"/>
                <a:sym typeface="Wingdings" panose="05000000000000000000" pitchFamily="2" charset="2"/>
              </a:rPr>
              <a:t> </a:t>
            </a:r>
            <a:r>
              <a:rPr lang="en-GB" sz="1800" b="0" dirty="0">
                <a:solidFill>
                  <a:srgbClr val="FF0000"/>
                </a:solidFill>
                <a:ea typeface="Calibri" panose="020F0502020204030204" pitchFamily="34" charset="0"/>
                <a:sym typeface="Wingdings" panose="05000000000000000000" pitchFamily="2" charset="2"/>
              </a:rPr>
              <a:t>– </a:t>
            </a:r>
            <a:r>
              <a:rPr lang="en-GB" sz="1800" b="0" dirty="0">
                <a:solidFill>
                  <a:srgbClr val="FF0000"/>
                </a:solidFill>
                <a:effectLst/>
                <a:latin typeface="+mj-lt"/>
                <a:ea typeface="Calibri" panose="020F0502020204030204" pitchFamily="34" charset="0"/>
                <a:sym typeface="Wingdings" panose="05000000000000000000" pitchFamily="2" charset="2"/>
              </a:rPr>
              <a:t>co-opted acc. expert)</a:t>
            </a:r>
          </a:p>
          <a:p>
            <a:r>
              <a:rPr lang="en-GB" sz="1800" b="0" dirty="0">
                <a:solidFill>
                  <a:schemeClr val="tx1"/>
                </a:solidFill>
                <a:latin typeface="+mj-lt"/>
                <a:ea typeface="Calibri" panose="020F0502020204030204" pitchFamily="34" charset="0"/>
              </a:rPr>
              <a:t>Phil Burrows (Oxford/JAI, UK – convener)</a:t>
            </a:r>
            <a:endParaRPr lang="en-GB" sz="1800" b="0" dirty="0">
              <a:solidFill>
                <a:schemeClr val="tx1"/>
              </a:solidFill>
              <a:effectLst/>
              <a:latin typeface="+mj-lt"/>
              <a:ea typeface="Calibri" panose="020F0502020204030204" pitchFamily="34" charset="0"/>
            </a:endParaRPr>
          </a:p>
          <a:p>
            <a:r>
              <a:rPr lang="en-GB" sz="1800" b="0" dirty="0">
                <a:solidFill>
                  <a:schemeClr val="tx1"/>
                </a:solidFill>
              </a:rPr>
              <a:t>Klaus Desch (U. Bonn, DE) </a:t>
            </a:r>
          </a:p>
          <a:p>
            <a:r>
              <a:rPr lang="en-GB" sz="1800" b="0" dirty="0">
                <a:solidFill>
                  <a:schemeClr val="tx1"/>
                </a:solidFill>
              </a:rPr>
              <a:t>Sinead Farrington (STFC-RAL, UK)</a:t>
            </a:r>
          </a:p>
          <a:p>
            <a:r>
              <a:rPr lang="en-GB" sz="1800" b="0" dirty="0">
                <a:solidFill>
                  <a:schemeClr val="tx1"/>
                </a:solidFill>
              </a:rPr>
              <a:t>Fabiola Gianotti (CERN)</a:t>
            </a:r>
          </a:p>
          <a:p>
            <a:r>
              <a:rPr lang="en-GB" sz="1800" b="0" dirty="0">
                <a:solidFill>
                  <a:schemeClr val="tx1"/>
                </a:solidFill>
              </a:rPr>
              <a:t>Kazunori </a:t>
            </a:r>
            <a:r>
              <a:rPr lang="en-GB" sz="1800" b="0" dirty="0" err="1">
                <a:solidFill>
                  <a:schemeClr val="tx1"/>
                </a:solidFill>
              </a:rPr>
              <a:t>Hanagaki</a:t>
            </a:r>
            <a:r>
              <a:rPr lang="en-GB" sz="1800" b="0" dirty="0">
                <a:solidFill>
                  <a:schemeClr val="tx1"/>
                </a:solidFill>
              </a:rPr>
              <a:t> (KEK, JP)</a:t>
            </a:r>
          </a:p>
        </p:txBody>
      </p:sp>
      <p:sp>
        <p:nvSpPr>
          <p:cNvPr id="8" name="Content Placeholder 7">
            <a:extLst>
              <a:ext uri="{FF2B5EF4-FFF2-40B4-BE49-F238E27FC236}">
                <a16:creationId xmlns:a16="http://schemas.microsoft.com/office/drawing/2014/main" id="{76047616-455E-F48E-97BB-406196ABA7BA}"/>
              </a:ext>
            </a:extLst>
          </p:cNvPr>
          <p:cNvSpPr>
            <a:spLocks noGrp="1"/>
          </p:cNvSpPr>
          <p:nvPr>
            <p:ph sz="half" idx="2"/>
          </p:nvPr>
        </p:nvSpPr>
        <p:spPr>
          <a:xfrm>
            <a:off x="6247014" y="1592264"/>
            <a:ext cx="5611813" cy="4608511"/>
          </a:xfrm>
        </p:spPr>
        <p:txBody>
          <a:bodyPr/>
          <a:lstStyle/>
          <a:p>
            <a:r>
              <a:rPr lang="en-GB" sz="1800" b="0" dirty="0">
                <a:solidFill>
                  <a:srgbClr val="FF0000"/>
                </a:solidFill>
              </a:rPr>
              <a:t>Norbert Holtkamp (SLAC, USA – co-opted acc. expert)</a:t>
            </a:r>
            <a:endParaRPr lang="en-US" sz="1800" b="0" dirty="0">
              <a:solidFill>
                <a:schemeClr val="tx1"/>
              </a:solidFill>
              <a:ea typeface="Calibri" panose="020F0502020204030204" pitchFamily="34" charset="0"/>
            </a:endParaRPr>
          </a:p>
          <a:p>
            <a:r>
              <a:rPr lang="en-US" sz="1800" b="0" dirty="0">
                <a:solidFill>
                  <a:schemeClr val="tx1"/>
                </a:solidFill>
                <a:ea typeface="Calibri" panose="020F0502020204030204" pitchFamily="34" charset="0"/>
              </a:rPr>
              <a:t>Jacqueline Keintzel (CERN – Sc. </a:t>
            </a:r>
            <a:r>
              <a:rPr lang="en-US" sz="1800" b="0" dirty="0" err="1">
                <a:solidFill>
                  <a:schemeClr val="tx1"/>
                </a:solidFill>
                <a:ea typeface="Calibri" panose="020F0502020204030204" pitchFamily="34" charset="0"/>
              </a:rPr>
              <a:t>Secr</a:t>
            </a:r>
            <a:r>
              <a:rPr lang="en-US" sz="1800" b="0" dirty="0">
                <a:solidFill>
                  <a:schemeClr val="tx1"/>
                </a:solidFill>
                <a:ea typeface="Calibri" panose="020F0502020204030204" pitchFamily="34" charset="0"/>
              </a:rPr>
              <a:t>.)</a:t>
            </a:r>
            <a:endParaRPr lang="en-US" sz="1800" b="0" dirty="0">
              <a:solidFill>
                <a:schemeClr val="tx1"/>
              </a:solidFill>
              <a:latin typeface="+mj-lt"/>
              <a:ea typeface="Calibri" panose="020F0502020204030204" pitchFamily="34" charset="0"/>
            </a:endParaRPr>
          </a:p>
          <a:p>
            <a:r>
              <a:rPr lang="en-US" sz="1800" b="0" dirty="0">
                <a:solidFill>
                  <a:schemeClr val="tx1"/>
                </a:solidFill>
                <a:latin typeface="+mj-lt"/>
                <a:ea typeface="Calibri" panose="020F0502020204030204" pitchFamily="34" charset="0"/>
              </a:rPr>
              <a:t>Ben Kilminster (U. Zurich – CH)</a:t>
            </a:r>
          </a:p>
          <a:p>
            <a:r>
              <a:rPr lang="en-US" sz="1800" b="0" dirty="0">
                <a:solidFill>
                  <a:schemeClr val="tx1"/>
                </a:solidFill>
                <a:latin typeface="+mj-lt"/>
                <a:ea typeface="Calibri" panose="020F0502020204030204" pitchFamily="34" charset="0"/>
              </a:rPr>
              <a:t>Tadeusz Lesiak (IFJ PAN, Krakow, PL)</a:t>
            </a:r>
          </a:p>
          <a:p>
            <a:r>
              <a:rPr lang="en-US" sz="1800" b="0" dirty="0">
                <a:solidFill>
                  <a:srgbClr val="FF0000"/>
                </a:solidFill>
                <a:latin typeface="+mj-lt"/>
                <a:ea typeface="Calibri" panose="020F0502020204030204" pitchFamily="34" charset="0"/>
              </a:rPr>
              <a:t>Leonid Rivkin (PSI,CH </a:t>
            </a:r>
            <a:r>
              <a:rPr lang="en-GB" sz="1800" b="0" dirty="0">
                <a:solidFill>
                  <a:srgbClr val="FF0000"/>
                </a:solidFill>
                <a:ea typeface="Calibri" panose="020F0502020204030204" pitchFamily="34" charset="0"/>
                <a:sym typeface="Wingdings" panose="05000000000000000000" pitchFamily="2" charset="2"/>
              </a:rPr>
              <a:t>– co-opted acc. expert</a:t>
            </a:r>
            <a:r>
              <a:rPr lang="en-US" sz="1800" b="0" dirty="0">
                <a:solidFill>
                  <a:srgbClr val="FF0000"/>
                </a:solidFill>
                <a:latin typeface="+mj-lt"/>
                <a:ea typeface="Calibri" panose="020F0502020204030204" pitchFamily="34" charset="0"/>
              </a:rPr>
              <a:t>)</a:t>
            </a:r>
            <a:endParaRPr lang="en-GB" sz="1800" b="0" dirty="0">
              <a:solidFill>
                <a:srgbClr val="FF0000"/>
              </a:solidFill>
            </a:endParaRPr>
          </a:p>
          <a:p>
            <a:r>
              <a:rPr lang="en-GB" sz="1800" b="0" dirty="0">
                <a:solidFill>
                  <a:schemeClr val="tx1"/>
                </a:solidFill>
              </a:rPr>
              <a:t>Franck </a:t>
            </a:r>
            <a:r>
              <a:rPr lang="en-GB" sz="1800" b="0" dirty="0" err="1">
                <a:solidFill>
                  <a:schemeClr val="tx1"/>
                </a:solidFill>
              </a:rPr>
              <a:t>Sabatié</a:t>
            </a:r>
            <a:r>
              <a:rPr lang="en-GB" sz="1800" b="0" dirty="0">
                <a:solidFill>
                  <a:schemeClr val="tx1"/>
                </a:solidFill>
              </a:rPr>
              <a:t> (IRFU, CEA, F)</a:t>
            </a:r>
          </a:p>
          <a:p>
            <a:r>
              <a:rPr lang="en-GB" sz="1800" b="0" dirty="0">
                <a:solidFill>
                  <a:schemeClr val="tx1"/>
                </a:solidFill>
              </a:rPr>
              <a:t>Mike Tuts (Columbia U., USA)</a:t>
            </a:r>
          </a:p>
          <a:p>
            <a:r>
              <a:rPr lang="en-GB" sz="1800" b="0" dirty="0">
                <a:solidFill>
                  <a:schemeClr val="tx1"/>
                </a:solidFill>
              </a:rPr>
              <a:t>Antonio Zoccoli (INFN, IT)</a:t>
            </a:r>
            <a:endParaRPr lang="en-GB" b="0" dirty="0">
              <a:solidFill>
                <a:schemeClr val="tx1"/>
              </a:solidFill>
            </a:endParaRPr>
          </a:p>
        </p:txBody>
      </p:sp>
      <p:sp>
        <p:nvSpPr>
          <p:cNvPr id="3" name="Date Placeholder 2">
            <a:extLst>
              <a:ext uri="{FF2B5EF4-FFF2-40B4-BE49-F238E27FC236}">
                <a16:creationId xmlns:a16="http://schemas.microsoft.com/office/drawing/2014/main" id="{80385FBA-6E97-519C-8F43-C430DD545598}"/>
              </a:ext>
            </a:extLst>
          </p:cNvPr>
          <p:cNvSpPr>
            <a:spLocks noGrp="1"/>
          </p:cNvSpPr>
          <p:nvPr>
            <p:ph type="dt" sz="half" idx="10"/>
          </p:nvPr>
        </p:nvSpPr>
        <p:spPr/>
        <p:txBody>
          <a:bodyPr/>
          <a:lstStyle/>
          <a:p>
            <a:r>
              <a:rPr lang="en-US"/>
              <a:t>03/11/2025</a:t>
            </a:r>
            <a:endParaRPr lang="en-US" dirty="0"/>
          </a:p>
        </p:txBody>
      </p:sp>
      <p:sp>
        <p:nvSpPr>
          <p:cNvPr id="4" name="Footer Placeholder 3">
            <a:extLst>
              <a:ext uri="{FF2B5EF4-FFF2-40B4-BE49-F238E27FC236}">
                <a16:creationId xmlns:a16="http://schemas.microsoft.com/office/drawing/2014/main" id="{6F3F1EFA-8819-2BF4-1C8E-6F479B114F00}"/>
              </a:ext>
            </a:extLst>
          </p:cNvPr>
          <p:cNvSpPr>
            <a:spLocks noGrp="1"/>
          </p:cNvSpPr>
          <p:nvPr>
            <p:ph type="ftr" sz="quarter" idx="11"/>
          </p:nvPr>
        </p:nvSpPr>
        <p:spPr/>
        <p:txBody>
          <a:bodyPr/>
          <a:lstStyle/>
          <a:p>
            <a:r>
              <a:rPr lang="en-GB"/>
              <a:t>G. Arduini - Assessment of large-scale accelerator projects at CERN - ESG WG2a key findings</a:t>
            </a:r>
            <a:endParaRPr lang="en-US" dirty="0"/>
          </a:p>
        </p:txBody>
      </p:sp>
      <p:sp>
        <p:nvSpPr>
          <p:cNvPr id="6" name="Slide Number Placeholder 5">
            <a:extLst>
              <a:ext uri="{FF2B5EF4-FFF2-40B4-BE49-F238E27FC236}">
                <a16:creationId xmlns:a16="http://schemas.microsoft.com/office/drawing/2014/main" id="{5019C338-D578-01EC-92F5-8DAA04327C2D}"/>
              </a:ext>
            </a:extLst>
          </p:cNvPr>
          <p:cNvSpPr>
            <a:spLocks noGrp="1"/>
          </p:cNvSpPr>
          <p:nvPr>
            <p:ph type="sldNum" sz="quarter" idx="12"/>
          </p:nvPr>
        </p:nvSpPr>
        <p:spPr/>
        <p:txBody>
          <a:bodyPr/>
          <a:lstStyle/>
          <a:p>
            <a:fld id="{36B5EA5A-BC32-A742-B11B-8E7414D5B535}" type="slidenum">
              <a:rPr lang="en-US" smtClean="0"/>
              <a:pPr/>
              <a:t>3</a:t>
            </a:fld>
            <a:endParaRPr lang="en-US" dirty="0"/>
          </a:p>
        </p:txBody>
      </p:sp>
    </p:spTree>
    <p:extLst>
      <p:ext uri="{BB962C8B-B14F-4D97-AF65-F5344CB8AC3E}">
        <p14:creationId xmlns:p14="http://schemas.microsoft.com/office/powerpoint/2010/main" val="218046031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58167C70-6751-56F0-9F11-7931A06AA27A}"/>
              </a:ext>
            </a:extLst>
          </p:cNvPr>
          <p:cNvSpPr>
            <a:spLocks noGrp="1"/>
          </p:cNvSpPr>
          <p:nvPr>
            <p:ph idx="1"/>
          </p:nvPr>
        </p:nvSpPr>
        <p:spPr/>
        <p:txBody>
          <a:bodyPr/>
          <a:lstStyle/>
          <a:p>
            <a:pPr>
              <a:spcBef>
                <a:spcPts val="1200"/>
              </a:spcBef>
            </a:pPr>
            <a:r>
              <a:rPr lang="en-GB" sz="2000" dirty="0">
                <a:solidFill>
                  <a:schemeClr val="tx1"/>
                </a:solidFill>
              </a:rPr>
              <a:t>Scope level-of-definition: </a:t>
            </a:r>
          </a:p>
          <a:p>
            <a:pPr marL="342900" indent="-342900">
              <a:spcBef>
                <a:spcPts val="1200"/>
              </a:spcBef>
              <a:buFont typeface="Arial" panose="020B0604020202020204" pitchFamily="34" charset="0"/>
              <a:buChar char="•"/>
            </a:pPr>
            <a:r>
              <a:rPr lang="en-GB" sz="1800" b="0" dirty="0">
                <a:solidFill>
                  <a:schemeClr val="tx1"/>
                </a:solidFill>
              </a:rPr>
              <a:t>based on the mature ILC design, though recent </a:t>
            </a:r>
            <a:r>
              <a:rPr lang="en-GB" sz="1800" dirty="0">
                <a:solidFill>
                  <a:schemeClr val="tx1"/>
                </a:solidFill>
              </a:rPr>
              <a:t>doubling IP number </a:t>
            </a:r>
            <a:r>
              <a:rPr lang="en-GB" sz="1800" b="0" dirty="0">
                <a:solidFill>
                  <a:schemeClr val="tx1"/>
                </a:solidFill>
              </a:rPr>
              <a:t>and more </a:t>
            </a:r>
            <a:r>
              <a:rPr lang="en-GB" sz="1800" dirty="0">
                <a:solidFill>
                  <a:schemeClr val="tx1"/>
                </a:solidFill>
              </a:rPr>
              <a:t>ambitious SRF cavity parameters</a:t>
            </a:r>
            <a:r>
              <a:rPr lang="en-GB" sz="1800" b="0" dirty="0">
                <a:solidFill>
                  <a:schemeClr val="tx1"/>
                </a:solidFill>
              </a:rPr>
              <a:t>. WBS is detailed enough to support translation into engineering designs for most systems. Lower gradient as compared to CLIC </a:t>
            </a:r>
            <a:r>
              <a:rPr lang="en-GB" sz="1800" b="0" dirty="0">
                <a:solidFill>
                  <a:schemeClr val="tx1"/>
                </a:solidFill>
                <a:sym typeface="Wingdings" panose="05000000000000000000" pitchFamily="2" charset="2"/>
              </a:rPr>
              <a:t> higher cost</a:t>
            </a:r>
            <a:endParaRPr lang="en-GB" sz="1800" b="0" dirty="0">
              <a:solidFill>
                <a:schemeClr val="tx1"/>
              </a:solidFill>
            </a:endParaRPr>
          </a:p>
          <a:p>
            <a:pPr>
              <a:spcBef>
                <a:spcPts val="1200"/>
              </a:spcBef>
            </a:pPr>
            <a:endParaRPr lang="en-GB" sz="1800" b="0" dirty="0">
              <a:solidFill>
                <a:schemeClr val="tx1"/>
              </a:solidFill>
            </a:endParaRPr>
          </a:p>
          <a:p>
            <a:pPr>
              <a:spcBef>
                <a:spcPts val="1200"/>
              </a:spcBef>
            </a:pPr>
            <a:r>
              <a:rPr lang="en-GB" sz="2000" dirty="0">
                <a:solidFill>
                  <a:schemeClr val="tx1"/>
                </a:solidFill>
              </a:rPr>
              <a:t>TRL, R&amp;D, test-facilities: </a:t>
            </a:r>
          </a:p>
          <a:p>
            <a:pPr marL="342900" indent="-342900">
              <a:spcBef>
                <a:spcPts val="1200"/>
              </a:spcBef>
              <a:buFont typeface="Arial" panose="020B0604020202020204" pitchFamily="34" charset="0"/>
              <a:buChar char="•"/>
            </a:pPr>
            <a:r>
              <a:rPr lang="en-GB" sz="1800" b="0" dirty="0">
                <a:solidFill>
                  <a:schemeClr val="tx1"/>
                </a:solidFill>
              </a:rPr>
              <a:t>SRF cavities’ specifications, not yet demonstrated in operation </a:t>
            </a:r>
            <a:r>
              <a:rPr lang="en-GB" sz="1800" b="0" dirty="0">
                <a:solidFill>
                  <a:schemeClr val="tx1"/>
                </a:solidFill>
                <a:sym typeface="Wingdings" panose="05000000000000000000" pitchFamily="2" charset="2"/>
              </a:rPr>
              <a:t> </a:t>
            </a:r>
            <a:r>
              <a:rPr lang="en-GB" sz="1800" b="0" dirty="0">
                <a:solidFill>
                  <a:schemeClr val="tx1"/>
                </a:solidFill>
              </a:rPr>
              <a:t>R&amp;D programme needed. </a:t>
            </a:r>
            <a:r>
              <a:rPr lang="en-GB" sz="1800" b="0" dirty="0">
                <a:solidFill>
                  <a:schemeClr val="tx1"/>
                </a:solidFill>
                <a:sym typeface="Wingdings" panose="05000000000000000000" pitchFamily="2" charset="2"/>
              </a:rPr>
              <a:t>Associated cost risk in case specs not achieved is within project cost uncertainties </a:t>
            </a:r>
            <a:r>
              <a:rPr lang="en-GB" sz="1800" b="0" dirty="0">
                <a:solidFill>
                  <a:schemeClr val="tx1"/>
                </a:solidFill>
              </a:rPr>
              <a:t>(for the 250 GeV </a:t>
            </a:r>
            <a:r>
              <a:rPr lang="en-GB" sz="1800" b="0" dirty="0" err="1">
                <a:solidFill>
                  <a:schemeClr val="tx1"/>
                </a:solidFill>
              </a:rPr>
              <a:t>c.o.m.</a:t>
            </a:r>
            <a:r>
              <a:rPr lang="en-GB" sz="1800" b="0" dirty="0">
                <a:solidFill>
                  <a:schemeClr val="tx1"/>
                </a:solidFill>
              </a:rPr>
              <a:t> energy scenario) </a:t>
            </a:r>
          </a:p>
          <a:p>
            <a:pPr marL="342900" indent="-342900">
              <a:spcBef>
                <a:spcPts val="1200"/>
              </a:spcBef>
              <a:buFont typeface="Arial" panose="020B0604020202020204" pitchFamily="34" charset="0"/>
              <a:buChar char="•"/>
            </a:pPr>
            <a:r>
              <a:rPr lang="en-GB" sz="1800" b="0" dirty="0">
                <a:solidFill>
                  <a:schemeClr val="tx1"/>
                </a:solidFill>
              </a:rPr>
              <a:t>Polarized e</a:t>
            </a:r>
            <a:r>
              <a:rPr lang="en-GB" sz="1800" b="0" baseline="30000" dirty="0">
                <a:solidFill>
                  <a:schemeClr val="tx1"/>
                </a:solidFill>
              </a:rPr>
              <a:t>+</a:t>
            </a:r>
            <a:r>
              <a:rPr lang="en-GB" sz="1800" b="0" dirty="0">
                <a:solidFill>
                  <a:schemeClr val="tx1"/>
                </a:solidFill>
              </a:rPr>
              <a:t> source, beam dump, and RF modulators currently have the lowest TRLs</a:t>
            </a:r>
          </a:p>
          <a:p>
            <a:pPr marL="342900" indent="-342900">
              <a:spcBef>
                <a:spcPts val="1200"/>
              </a:spcBef>
              <a:buFont typeface="Arial" panose="020B0604020202020204" pitchFamily="34" charset="0"/>
              <a:buChar char="•"/>
            </a:pPr>
            <a:r>
              <a:rPr lang="en-GB" sz="1800" b="0" dirty="0">
                <a:solidFill>
                  <a:schemeClr val="tx1"/>
                </a:solidFill>
              </a:rPr>
              <a:t>Final Focus System (FFS) to be further validated at ATF2 </a:t>
            </a:r>
            <a:r>
              <a:rPr lang="en-GB" sz="1800" b="0" dirty="0">
                <a:solidFill>
                  <a:schemeClr val="tx1"/>
                </a:solidFill>
                <a:sym typeface="Wingdings" panose="05000000000000000000" pitchFamily="2" charset="2"/>
              </a:rPr>
              <a:t> upgrades required</a:t>
            </a:r>
            <a:endParaRPr lang="en-GB" sz="1800" b="0" dirty="0">
              <a:solidFill>
                <a:schemeClr val="tx1"/>
              </a:solidFill>
            </a:endParaRPr>
          </a:p>
          <a:p>
            <a:pPr marL="342900" indent="-342900">
              <a:spcBef>
                <a:spcPts val="1200"/>
              </a:spcBef>
              <a:buFont typeface="Arial" panose="020B0604020202020204" pitchFamily="34" charset="0"/>
              <a:buChar char="•"/>
            </a:pPr>
            <a:r>
              <a:rPr lang="en-GB" sz="1800" b="0" dirty="0">
                <a:solidFill>
                  <a:schemeClr val="tx1"/>
                </a:solidFill>
              </a:rPr>
              <a:t>185 MCHF and 750 </a:t>
            </a:r>
            <a:r>
              <a:rPr lang="en-GB" sz="1800" b="0" dirty="0" err="1">
                <a:solidFill>
                  <a:schemeClr val="tx1"/>
                </a:solidFill>
              </a:rPr>
              <a:t>FTEy</a:t>
            </a:r>
            <a:r>
              <a:rPr lang="en-GB" sz="1800" b="0" dirty="0">
                <a:solidFill>
                  <a:schemeClr val="tx1"/>
                </a:solidFill>
              </a:rPr>
              <a:t> are necessary </a:t>
            </a:r>
            <a:r>
              <a:rPr lang="en-GB" sz="1800" b="0" dirty="0">
                <a:solidFill>
                  <a:schemeClr val="tx1"/>
                </a:solidFill>
                <a:sym typeface="Wingdings" panose="05000000000000000000" pitchFamily="2" charset="2"/>
              </a:rPr>
              <a:t> </a:t>
            </a:r>
            <a:r>
              <a:rPr lang="en-GB" sz="1800" b="0" dirty="0">
                <a:solidFill>
                  <a:schemeClr val="tx1"/>
                </a:solidFill>
              </a:rPr>
              <a:t>funding situation presently unclear</a:t>
            </a:r>
          </a:p>
        </p:txBody>
      </p:sp>
      <p:sp>
        <p:nvSpPr>
          <p:cNvPr id="3" name="Title 2">
            <a:extLst>
              <a:ext uri="{FF2B5EF4-FFF2-40B4-BE49-F238E27FC236}">
                <a16:creationId xmlns:a16="http://schemas.microsoft.com/office/drawing/2014/main" id="{D95F30F8-C226-E325-F249-EACC3CC4E92C}"/>
              </a:ext>
            </a:extLst>
          </p:cNvPr>
          <p:cNvSpPr>
            <a:spLocks noGrp="1"/>
          </p:cNvSpPr>
          <p:nvPr>
            <p:ph type="title"/>
          </p:nvPr>
        </p:nvSpPr>
        <p:spPr/>
        <p:txBody>
          <a:bodyPr/>
          <a:lstStyle/>
          <a:p>
            <a:r>
              <a:rPr lang="en-US" dirty="0"/>
              <a:t>LCF</a:t>
            </a:r>
            <a:endParaRPr lang="en-GB" dirty="0"/>
          </a:p>
        </p:txBody>
      </p:sp>
      <p:sp>
        <p:nvSpPr>
          <p:cNvPr id="4" name="Date Placeholder 3">
            <a:extLst>
              <a:ext uri="{FF2B5EF4-FFF2-40B4-BE49-F238E27FC236}">
                <a16:creationId xmlns:a16="http://schemas.microsoft.com/office/drawing/2014/main" id="{A6115C04-CC80-9218-693A-BBDF3AD297F2}"/>
              </a:ext>
            </a:extLst>
          </p:cNvPr>
          <p:cNvSpPr>
            <a:spLocks noGrp="1"/>
          </p:cNvSpPr>
          <p:nvPr>
            <p:ph type="dt" sz="half" idx="10"/>
          </p:nvPr>
        </p:nvSpPr>
        <p:spPr/>
        <p:txBody>
          <a:bodyPr/>
          <a:lstStyle/>
          <a:p>
            <a:r>
              <a:rPr lang="en-US"/>
              <a:t>03/11/2025</a:t>
            </a:r>
            <a:endParaRPr lang="en-US" dirty="0"/>
          </a:p>
        </p:txBody>
      </p:sp>
      <p:sp>
        <p:nvSpPr>
          <p:cNvPr id="5" name="Footer Placeholder 4">
            <a:extLst>
              <a:ext uri="{FF2B5EF4-FFF2-40B4-BE49-F238E27FC236}">
                <a16:creationId xmlns:a16="http://schemas.microsoft.com/office/drawing/2014/main" id="{BABC46A8-70FF-A045-EC47-FF2F31D63401}"/>
              </a:ext>
            </a:extLst>
          </p:cNvPr>
          <p:cNvSpPr>
            <a:spLocks noGrp="1"/>
          </p:cNvSpPr>
          <p:nvPr>
            <p:ph type="ftr" sz="quarter" idx="11"/>
          </p:nvPr>
        </p:nvSpPr>
        <p:spPr/>
        <p:txBody>
          <a:bodyPr/>
          <a:lstStyle/>
          <a:p>
            <a:r>
              <a:rPr lang="en-GB"/>
              <a:t>G. Arduini - Assessment of large-scale accelerator projects at CERN - ESG WG2a key findings</a:t>
            </a:r>
            <a:endParaRPr lang="en-US" dirty="0"/>
          </a:p>
        </p:txBody>
      </p:sp>
      <p:sp>
        <p:nvSpPr>
          <p:cNvPr id="6" name="Slide Number Placeholder 5">
            <a:extLst>
              <a:ext uri="{FF2B5EF4-FFF2-40B4-BE49-F238E27FC236}">
                <a16:creationId xmlns:a16="http://schemas.microsoft.com/office/drawing/2014/main" id="{941F0B37-BF24-BF8F-FE47-A89D9014FCCC}"/>
              </a:ext>
            </a:extLst>
          </p:cNvPr>
          <p:cNvSpPr>
            <a:spLocks noGrp="1"/>
          </p:cNvSpPr>
          <p:nvPr>
            <p:ph type="sldNum" sz="quarter" idx="12"/>
          </p:nvPr>
        </p:nvSpPr>
        <p:spPr/>
        <p:txBody>
          <a:bodyPr/>
          <a:lstStyle/>
          <a:p>
            <a:fld id="{36B5EA5A-BC32-A742-B11B-8E7414D5B535}" type="slidenum">
              <a:rPr lang="en-US" smtClean="0"/>
              <a:pPr/>
              <a:t>30</a:t>
            </a:fld>
            <a:endParaRPr lang="en-US" dirty="0"/>
          </a:p>
        </p:txBody>
      </p:sp>
      <p:pic>
        <p:nvPicPr>
          <p:cNvPr id="8" name="Picture 7">
            <a:extLst>
              <a:ext uri="{FF2B5EF4-FFF2-40B4-BE49-F238E27FC236}">
                <a16:creationId xmlns:a16="http://schemas.microsoft.com/office/drawing/2014/main" id="{EF50E9B4-CD89-6EB7-C243-8A80DA14D7F7}"/>
              </a:ext>
            </a:extLst>
          </p:cNvPr>
          <p:cNvPicPr>
            <a:picLocks noChangeAspect="1"/>
          </p:cNvPicPr>
          <p:nvPr/>
        </p:nvPicPr>
        <p:blipFill>
          <a:blip r:embed="rId3"/>
          <a:stretch>
            <a:fillRect/>
          </a:stretch>
        </p:blipFill>
        <p:spPr>
          <a:xfrm>
            <a:off x="2140857" y="114281"/>
            <a:ext cx="6098111" cy="1085887"/>
          </a:xfrm>
          <a:prstGeom prst="rect">
            <a:avLst/>
          </a:prstGeom>
        </p:spPr>
      </p:pic>
    </p:spTree>
    <p:extLst>
      <p:ext uri="{BB962C8B-B14F-4D97-AF65-F5344CB8AC3E}">
        <p14:creationId xmlns:p14="http://schemas.microsoft.com/office/powerpoint/2010/main" val="232631925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D6D51AE-E73E-1321-8DC7-9ADF33B8F372}"/>
            </a:ext>
          </a:extLst>
        </p:cNvPr>
        <p:cNvGrpSpPr/>
        <p:nvPr/>
      </p:nvGrpSpPr>
      <p:grpSpPr>
        <a:xfrm>
          <a:off x="0" y="0"/>
          <a:ext cx="0" cy="0"/>
          <a:chOff x="0" y="0"/>
          <a:chExt cx="0" cy="0"/>
        </a:xfrm>
      </p:grpSpPr>
      <p:sp>
        <p:nvSpPr>
          <p:cNvPr id="2" name="Content Placeholder 1">
            <a:extLst>
              <a:ext uri="{FF2B5EF4-FFF2-40B4-BE49-F238E27FC236}">
                <a16:creationId xmlns:a16="http://schemas.microsoft.com/office/drawing/2014/main" id="{19D8F021-B8EE-7A09-D58D-EECD149A63D6}"/>
              </a:ext>
            </a:extLst>
          </p:cNvPr>
          <p:cNvSpPr>
            <a:spLocks noGrp="1"/>
          </p:cNvSpPr>
          <p:nvPr>
            <p:ph idx="1"/>
          </p:nvPr>
        </p:nvSpPr>
        <p:spPr/>
        <p:txBody>
          <a:bodyPr/>
          <a:lstStyle/>
          <a:p>
            <a:pPr>
              <a:lnSpc>
                <a:spcPct val="100000"/>
              </a:lnSpc>
            </a:pPr>
            <a:r>
              <a:rPr lang="en-GB" sz="2000" dirty="0">
                <a:solidFill>
                  <a:schemeClr val="tx1"/>
                </a:solidFill>
              </a:rPr>
              <a:t>Performance uncertainty: </a:t>
            </a:r>
            <a:r>
              <a:rPr lang="en-GB" sz="2000" b="0" dirty="0">
                <a:solidFill>
                  <a:schemeClr val="tx1"/>
                </a:solidFill>
              </a:rPr>
              <a:t>detailed start-to-end simulations. Luminosity uncertainty &lt; factor 3 (performance of the challenging e</a:t>
            </a:r>
            <a:r>
              <a:rPr lang="en-GB" sz="2000" b="0" baseline="30000" dirty="0">
                <a:solidFill>
                  <a:schemeClr val="tx1"/>
                </a:solidFill>
              </a:rPr>
              <a:t>+</a:t>
            </a:r>
            <a:r>
              <a:rPr lang="en-GB" sz="2000" b="0" dirty="0">
                <a:solidFill>
                  <a:schemeClr val="tx1"/>
                </a:solidFill>
              </a:rPr>
              <a:t> source, especially for the intensity/luminosity upgrade and machine availability concerns related to the tunnel geometry)</a:t>
            </a:r>
          </a:p>
          <a:p>
            <a:pPr>
              <a:lnSpc>
                <a:spcPct val="100000"/>
              </a:lnSpc>
            </a:pPr>
            <a:r>
              <a:rPr lang="en-GB" sz="2000" dirty="0">
                <a:solidFill>
                  <a:schemeClr val="tx1"/>
                </a:solidFill>
              </a:rPr>
              <a:t>Site preparation status: </a:t>
            </a:r>
            <a:r>
              <a:rPr lang="en-GB" sz="2000" b="0" dirty="0">
                <a:solidFill>
                  <a:schemeClr val="tx1"/>
                </a:solidFill>
              </a:rPr>
              <a:t>Access points and possible interferences/synergies with existing surface infrastructure to be addressed. Geological investigations needed. </a:t>
            </a:r>
          </a:p>
          <a:p>
            <a:pPr>
              <a:lnSpc>
                <a:spcPct val="100000"/>
              </a:lnSpc>
            </a:pPr>
            <a:r>
              <a:rPr lang="en-GB" sz="2000" dirty="0">
                <a:solidFill>
                  <a:schemeClr val="tx1"/>
                </a:solidFill>
              </a:rPr>
              <a:t>Schedule uncertainty: </a:t>
            </a:r>
            <a:r>
              <a:rPr lang="en-GB" sz="2000" b="0" dirty="0">
                <a:solidFill>
                  <a:schemeClr val="tx1"/>
                </a:solidFill>
              </a:rPr>
              <a:t>Credible schedule, based on SRF experience so far but project start uncertainty related to funding for R&amp;D and preparation phase.</a:t>
            </a:r>
          </a:p>
          <a:p>
            <a:pPr>
              <a:lnSpc>
                <a:spcPct val="100000"/>
              </a:lnSpc>
            </a:pPr>
            <a:r>
              <a:rPr lang="en-GB" sz="2000" dirty="0">
                <a:solidFill>
                  <a:schemeClr val="tx1"/>
                </a:solidFill>
              </a:rPr>
              <a:t>Cost uncertainty</a:t>
            </a:r>
            <a:r>
              <a:rPr lang="en-GB" sz="2000" b="0" dirty="0">
                <a:solidFill>
                  <a:schemeClr val="tx1"/>
                </a:solidFill>
              </a:rPr>
              <a:t>: credible estimate, based on ILC cost update. Major sub-systems in Class 3-4. CE has largest cost uncertainty (Class 4). </a:t>
            </a:r>
          </a:p>
          <a:p>
            <a:pPr>
              <a:lnSpc>
                <a:spcPct val="100000"/>
              </a:lnSpc>
            </a:pPr>
            <a:r>
              <a:rPr lang="en-GB" sz="2000" dirty="0">
                <a:solidFill>
                  <a:schemeClr val="tx1"/>
                </a:solidFill>
              </a:rPr>
              <a:t>Risk level of definition</a:t>
            </a:r>
            <a:r>
              <a:rPr lang="en-GB" sz="2000" b="0" dirty="0">
                <a:solidFill>
                  <a:schemeClr val="tx1"/>
                </a:solidFill>
              </a:rPr>
              <a:t>: risk management plan for the construction phase not yet available. Analysis of the major risks conducted and main mitigation strategies defined.</a:t>
            </a:r>
            <a:endParaRPr lang="en-GB" sz="2000" dirty="0">
              <a:solidFill>
                <a:schemeClr val="tx1"/>
              </a:solidFill>
            </a:endParaRPr>
          </a:p>
        </p:txBody>
      </p:sp>
      <p:sp>
        <p:nvSpPr>
          <p:cNvPr id="3" name="Title 2">
            <a:extLst>
              <a:ext uri="{FF2B5EF4-FFF2-40B4-BE49-F238E27FC236}">
                <a16:creationId xmlns:a16="http://schemas.microsoft.com/office/drawing/2014/main" id="{365A9ED1-A540-BB3F-2272-9DCC4660EA55}"/>
              </a:ext>
            </a:extLst>
          </p:cNvPr>
          <p:cNvSpPr>
            <a:spLocks noGrp="1"/>
          </p:cNvSpPr>
          <p:nvPr>
            <p:ph type="title"/>
          </p:nvPr>
        </p:nvSpPr>
        <p:spPr/>
        <p:txBody>
          <a:bodyPr/>
          <a:lstStyle/>
          <a:p>
            <a:r>
              <a:rPr lang="en-US" dirty="0"/>
              <a:t>LCF</a:t>
            </a:r>
            <a:endParaRPr lang="en-GB" dirty="0"/>
          </a:p>
        </p:txBody>
      </p:sp>
      <p:sp>
        <p:nvSpPr>
          <p:cNvPr id="4" name="Date Placeholder 3">
            <a:extLst>
              <a:ext uri="{FF2B5EF4-FFF2-40B4-BE49-F238E27FC236}">
                <a16:creationId xmlns:a16="http://schemas.microsoft.com/office/drawing/2014/main" id="{D37FFDA4-8AD4-A36E-F2F8-2CD4A9828CA3}"/>
              </a:ext>
            </a:extLst>
          </p:cNvPr>
          <p:cNvSpPr>
            <a:spLocks noGrp="1"/>
          </p:cNvSpPr>
          <p:nvPr>
            <p:ph type="dt" sz="half" idx="10"/>
          </p:nvPr>
        </p:nvSpPr>
        <p:spPr/>
        <p:txBody>
          <a:bodyPr/>
          <a:lstStyle/>
          <a:p>
            <a:r>
              <a:rPr lang="en-US"/>
              <a:t>03/11/2025</a:t>
            </a:r>
            <a:endParaRPr lang="en-US" dirty="0"/>
          </a:p>
        </p:txBody>
      </p:sp>
      <p:sp>
        <p:nvSpPr>
          <p:cNvPr id="5" name="Footer Placeholder 4">
            <a:extLst>
              <a:ext uri="{FF2B5EF4-FFF2-40B4-BE49-F238E27FC236}">
                <a16:creationId xmlns:a16="http://schemas.microsoft.com/office/drawing/2014/main" id="{2D1C9E4F-0739-5297-7883-C534D808B37C}"/>
              </a:ext>
            </a:extLst>
          </p:cNvPr>
          <p:cNvSpPr>
            <a:spLocks noGrp="1"/>
          </p:cNvSpPr>
          <p:nvPr>
            <p:ph type="ftr" sz="quarter" idx="11"/>
          </p:nvPr>
        </p:nvSpPr>
        <p:spPr/>
        <p:txBody>
          <a:bodyPr/>
          <a:lstStyle/>
          <a:p>
            <a:r>
              <a:rPr lang="en-GB"/>
              <a:t>G. Arduini - Assessment of large-scale accelerator projects at CERN - ESG WG2a key findings</a:t>
            </a:r>
            <a:endParaRPr lang="en-US" dirty="0"/>
          </a:p>
        </p:txBody>
      </p:sp>
      <p:sp>
        <p:nvSpPr>
          <p:cNvPr id="6" name="Slide Number Placeholder 5">
            <a:extLst>
              <a:ext uri="{FF2B5EF4-FFF2-40B4-BE49-F238E27FC236}">
                <a16:creationId xmlns:a16="http://schemas.microsoft.com/office/drawing/2014/main" id="{B81C0122-E16E-3702-0625-8ED1A2D1EF89}"/>
              </a:ext>
            </a:extLst>
          </p:cNvPr>
          <p:cNvSpPr>
            <a:spLocks noGrp="1"/>
          </p:cNvSpPr>
          <p:nvPr>
            <p:ph type="sldNum" sz="quarter" idx="12"/>
          </p:nvPr>
        </p:nvSpPr>
        <p:spPr/>
        <p:txBody>
          <a:bodyPr/>
          <a:lstStyle/>
          <a:p>
            <a:fld id="{36B5EA5A-BC32-A742-B11B-8E7414D5B535}" type="slidenum">
              <a:rPr lang="en-US" smtClean="0"/>
              <a:pPr/>
              <a:t>31</a:t>
            </a:fld>
            <a:endParaRPr lang="en-US" dirty="0"/>
          </a:p>
        </p:txBody>
      </p:sp>
      <p:pic>
        <p:nvPicPr>
          <p:cNvPr id="8" name="Picture 7">
            <a:extLst>
              <a:ext uri="{FF2B5EF4-FFF2-40B4-BE49-F238E27FC236}">
                <a16:creationId xmlns:a16="http://schemas.microsoft.com/office/drawing/2014/main" id="{CE06C4B8-EEF5-8461-3A81-4B966C4465E2}"/>
              </a:ext>
            </a:extLst>
          </p:cNvPr>
          <p:cNvPicPr>
            <a:picLocks noChangeAspect="1"/>
          </p:cNvPicPr>
          <p:nvPr/>
        </p:nvPicPr>
        <p:blipFill>
          <a:blip r:embed="rId3"/>
          <a:stretch>
            <a:fillRect/>
          </a:stretch>
        </p:blipFill>
        <p:spPr>
          <a:xfrm>
            <a:off x="2099293" y="114281"/>
            <a:ext cx="6098111" cy="1085887"/>
          </a:xfrm>
          <a:prstGeom prst="rect">
            <a:avLst/>
          </a:prstGeom>
        </p:spPr>
      </p:pic>
    </p:spTree>
    <p:extLst>
      <p:ext uri="{BB962C8B-B14F-4D97-AF65-F5344CB8AC3E}">
        <p14:creationId xmlns:p14="http://schemas.microsoft.com/office/powerpoint/2010/main" val="243001174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BC35A90A-F7DC-DFD3-341F-9E1B99AAA02B}"/>
              </a:ext>
            </a:extLst>
          </p:cNvPr>
          <p:cNvSpPr>
            <a:spLocks noGrp="1"/>
          </p:cNvSpPr>
          <p:nvPr>
            <p:ph type="title"/>
          </p:nvPr>
        </p:nvSpPr>
        <p:spPr/>
        <p:txBody>
          <a:bodyPr/>
          <a:lstStyle/>
          <a:p>
            <a:r>
              <a:rPr lang="en-US" dirty="0"/>
              <a:t>Possible reuse of the LHC tunnel</a:t>
            </a:r>
            <a:br>
              <a:rPr lang="en-US" dirty="0"/>
            </a:br>
            <a:r>
              <a:rPr lang="en-US" dirty="0"/>
              <a:t>LEP3</a:t>
            </a:r>
            <a:endParaRPr lang="en-GB" dirty="0"/>
          </a:p>
        </p:txBody>
      </p:sp>
      <p:sp>
        <p:nvSpPr>
          <p:cNvPr id="5" name="Date Placeholder 4">
            <a:extLst>
              <a:ext uri="{FF2B5EF4-FFF2-40B4-BE49-F238E27FC236}">
                <a16:creationId xmlns:a16="http://schemas.microsoft.com/office/drawing/2014/main" id="{9FF64A32-2A8E-2383-611C-1D53095C592C}"/>
              </a:ext>
            </a:extLst>
          </p:cNvPr>
          <p:cNvSpPr>
            <a:spLocks noGrp="1"/>
          </p:cNvSpPr>
          <p:nvPr>
            <p:ph type="dt" sz="half" idx="10"/>
          </p:nvPr>
        </p:nvSpPr>
        <p:spPr/>
        <p:txBody>
          <a:bodyPr/>
          <a:lstStyle/>
          <a:p>
            <a:r>
              <a:rPr lang="en-US"/>
              <a:t>03/11/2025</a:t>
            </a:r>
            <a:endParaRPr lang="en-US" dirty="0"/>
          </a:p>
        </p:txBody>
      </p:sp>
      <p:sp>
        <p:nvSpPr>
          <p:cNvPr id="6" name="Footer Placeholder 5">
            <a:extLst>
              <a:ext uri="{FF2B5EF4-FFF2-40B4-BE49-F238E27FC236}">
                <a16:creationId xmlns:a16="http://schemas.microsoft.com/office/drawing/2014/main" id="{B4D279D1-26B7-FE5B-6044-7FA798328E88}"/>
              </a:ext>
            </a:extLst>
          </p:cNvPr>
          <p:cNvSpPr>
            <a:spLocks noGrp="1"/>
          </p:cNvSpPr>
          <p:nvPr>
            <p:ph type="ftr" sz="quarter" idx="11"/>
          </p:nvPr>
        </p:nvSpPr>
        <p:spPr/>
        <p:txBody>
          <a:bodyPr/>
          <a:lstStyle/>
          <a:p>
            <a:r>
              <a:rPr lang="en-GB"/>
              <a:t>G. Arduini - Assessment of large-scale accelerator projects at CERN - ESG WG2a key findings</a:t>
            </a:r>
            <a:endParaRPr lang="en-US" dirty="0"/>
          </a:p>
        </p:txBody>
      </p:sp>
      <p:pic>
        <p:nvPicPr>
          <p:cNvPr id="11" name="Picture 8">
            <a:extLst>
              <a:ext uri="{FF2B5EF4-FFF2-40B4-BE49-F238E27FC236}">
                <a16:creationId xmlns:a16="http://schemas.microsoft.com/office/drawing/2014/main" id="{77BF90E1-6634-688E-19EA-DD82CCCD58FF}"/>
              </a:ext>
            </a:extLst>
          </p:cNvPr>
          <p:cNvPicPr>
            <a:picLocks noGrp="1" noChangeAspect="1" noChangeArrowheads="1"/>
          </p:cNvPicPr>
          <p:nvPr>
            <p:ph idx="1"/>
          </p:nvPr>
        </p:nvPicPr>
        <p:blipFill rotWithShape="1">
          <a:blip r:embed="rId2">
            <a:extLst>
              <a:ext uri="{28A0092B-C50C-407E-A947-70E740481C1C}">
                <a14:useLocalDpi xmlns:a14="http://schemas.microsoft.com/office/drawing/2010/main" val="0"/>
              </a:ext>
            </a:extLst>
          </a:blip>
          <a:srcRect t="1" r="17862" b="39423"/>
          <a:stretch>
            <a:fillRect/>
          </a:stretch>
        </p:blipFill>
        <p:spPr bwMode="auto">
          <a:xfrm>
            <a:off x="407989" y="1538230"/>
            <a:ext cx="5891212" cy="39524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0" name="Group 9">
            <a:extLst>
              <a:ext uri="{FF2B5EF4-FFF2-40B4-BE49-F238E27FC236}">
                <a16:creationId xmlns:a16="http://schemas.microsoft.com/office/drawing/2014/main" id="{194155C8-E353-4B45-6D23-38636A337B8D}"/>
              </a:ext>
            </a:extLst>
          </p:cNvPr>
          <p:cNvGrpSpPr/>
          <p:nvPr/>
        </p:nvGrpSpPr>
        <p:grpSpPr>
          <a:xfrm>
            <a:off x="363301" y="1620527"/>
            <a:ext cx="11637166" cy="426895"/>
            <a:chOff x="926790" y="2584485"/>
            <a:chExt cx="11408333" cy="466586"/>
          </a:xfrm>
        </p:grpSpPr>
        <p:sp>
          <p:nvSpPr>
            <p:cNvPr id="12" name="Rectangle: Rounded Corners 11">
              <a:extLst>
                <a:ext uri="{FF2B5EF4-FFF2-40B4-BE49-F238E27FC236}">
                  <a16:creationId xmlns:a16="http://schemas.microsoft.com/office/drawing/2014/main" id="{AB1C1111-03CE-4493-A45B-3D765B9E09E9}"/>
                </a:ext>
              </a:extLst>
            </p:cNvPr>
            <p:cNvSpPr/>
            <p:nvPr/>
          </p:nvSpPr>
          <p:spPr>
            <a:xfrm>
              <a:off x="926790" y="2799568"/>
              <a:ext cx="5885577" cy="251503"/>
            </a:xfrm>
            <a:prstGeom prst="roundRect">
              <a:avLst/>
            </a:prstGeom>
            <a:noFill/>
            <a:ln w="63500">
              <a:solidFill>
                <a:srgbClr val="FF9933"/>
              </a:solidFill>
              <a:prstDash val="solid"/>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3" name="Speech Bubble: Rectangle with Corners Rounded 12">
              <a:extLst>
                <a:ext uri="{FF2B5EF4-FFF2-40B4-BE49-F238E27FC236}">
                  <a16:creationId xmlns:a16="http://schemas.microsoft.com/office/drawing/2014/main" id="{27877222-9AB8-5FDE-99FE-90BC4FA83CB2}"/>
                </a:ext>
              </a:extLst>
            </p:cNvPr>
            <p:cNvSpPr/>
            <p:nvPr/>
          </p:nvSpPr>
          <p:spPr>
            <a:xfrm>
              <a:off x="7094573" y="2584485"/>
              <a:ext cx="5240550" cy="439503"/>
            </a:xfrm>
            <a:prstGeom prst="wedgeRoundRectCallout">
              <a:avLst>
                <a:gd name="adj1" fmla="val -55361"/>
                <a:gd name="adj2" fmla="val 8641"/>
                <a:gd name="adj3" fmla="val 16667"/>
              </a:avLst>
            </a:prstGeom>
            <a:solidFill>
              <a:srgbClr val="FF993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b="1" dirty="0">
                  <a:solidFill>
                    <a:srgbClr val="FFFF00"/>
                  </a:solidFill>
                </a:rPr>
                <a:t>2 experiments as compared to 4 for FCC-ee</a:t>
              </a:r>
              <a:endParaRPr lang="en-GB" b="1" dirty="0">
                <a:solidFill>
                  <a:srgbClr val="FFFF00"/>
                </a:solidFill>
              </a:endParaRPr>
            </a:p>
          </p:txBody>
        </p:sp>
      </p:grpSp>
      <p:grpSp>
        <p:nvGrpSpPr>
          <p:cNvPr id="18" name="Group 17">
            <a:extLst>
              <a:ext uri="{FF2B5EF4-FFF2-40B4-BE49-F238E27FC236}">
                <a16:creationId xmlns:a16="http://schemas.microsoft.com/office/drawing/2014/main" id="{A4EA003A-32AC-E472-5416-F7C2C0B58A06}"/>
              </a:ext>
            </a:extLst>
          </p:cNvPr>
          <p:cNvGrpSpPr/>
          <p:nvPr/>
        </p:nvGrpSpPr>
        <p:grpSpPr>
          <a:xfrm>
            <a:off x="363302" y="2302319"/>
            <a:ext cx="11637165" cy="524412"/>
            <a:chOff x="927136" y="2854623"/>
            <a:chExt cx="11550486" cy="351295"/>
          </a:xfrm>
        </p:grpSpPr>
        <p:sp>
          <p:nvSpPr>
            <p:cNvPr id="19" name="Rectangle: Rounded Corners 18">
              <a:extLst>
                <a:ext uri="{FF2B5EF4-FFF2-40B4-BE49-F238E27FC236}">
                  <a16:creationId xmlns:a16="http://schemas.microsoft.com/office/drawing/2014/main" id="{9B686762-5849-2CC8-21F6-901A4A71BE4E}"/>
                </a:ext>
              </a:extLst>
            </p:cNvPr>
            <p:cNvSpPr/>
            <p:nvPr/>
          </p:nvSpPr>
          <p:spPr>
            <a:xfrm>
              <a:off x="927136" y="2854623"/>
              <a:ext cx="5958914" cy="273807"/>
            </a:xfrm>
            <a:prstGeom prst="roundRect">
              <a:avLst/>
            </a:prstGeom>
            <a:noFill/>
            <a:ln w="63500">
              <a:solidFill>
                <a:srgbClr val="FF9933"/>
              </a:solidFill>
              <a:prstDash val="solid"/>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0" name="Speech Bubble: Rectangle with Corners Rounded 19">
              <a:extLst>
                <a:ext uri="{FF2B5EF4-FFF2-40B4-BE49-F238E27FC236}">
                  <a16:creationId xmlns:a16="http://schemas.microsoft.com/office/drawing/2014/main" id="{70ADC585-1906-F93A-1FE9-F9467B36F154}"/>
                </a:ext>
              </a:extLst>
            </p:cNvPr>
            <p:cNvSpPr/>
            <p:nvPr/>
          </p:nvSpPr>
          <p:spPr>
            <a:xfrm>
              <a:off x="7171772" y="2936547"/>
              <a:ext cx="5305850" cy="269371"/>
            </a:xfrm>
            <a:prstGeom prst="wedgeRoundRectCallout">
              <a:avLst>
                <a:gd name="adj1" fmla="val -55960"/>
                <a:gd name="adj2" fmla="val -16428"/>
                <a:gd name="adj3" fmla="val 16667"/>
              </a:avLst>
            </a:prstGeom>
            <a:solidFill>
              <a:srgbClr val="FF993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b="1" dirty="0">
                  <a:solidFill>
                    <a:srgbClr val="FFFF00"/>
                  </a:solidFill>
                </a:rPr>
                <a:t>1/3.4 </a:t>
              </a:r>
              <a:r>
                <a:rPr lang="en-US" b="1" dirty="0">
                  <a:solidFill>
                    <a:srgbClr val="FFFF00"/>
                  </a:solidFill>
                  <a:latin typeface="Symbol" panose="05050102010706020507" pitchFamily="18" charset="2"/>
                </a:rPr>
                <a:t>r</a:t>
              </a:r>
              <a:r>
                <a:rPr lang="en-US" b="1" dirty="0">
                  <a:solidFill>
                    <a:srgbClr val="FFFF00"/>
                  </a:solidFill>
                </a:rPr>
                <a:t>/circumference of FCC-ee</a:t>
              </a:r>
              <a:endParaRPr lang="en-GB" b="1" dirty="0">
                <a:solidFill>
                  <a:srgbClr val="FFFF00"/>
                </a:solidFill>
              </a:endParaRPr>
            </a:p>
          </p:txBody>
        </p:sp>
      </p:grpSp>
      <p:grpSp>
        <p:nvGrpSpPr>
          <p:cNvPr id="21" name="Group 20">
            <a:extLst>
              <a:ext uri="{FF2B5EF4-FFF2-40B4-BE49-F238E27FC236}">
                <a16:creationId xmlns:a16="http://schemas.microsoft.com/office/drawing/2014/main" id="{32C3FD12-74A1-8B92-FCD1-6B2F6B50DF02}"/>
              </a:ext>
            </a:extLst>
          </p:cNvPr>
          <p:cNvGrpSpPr/>
          <p:nvPr/>
        </p:nvGrpSpPr>
        <p:grpSpPr>
          <a:xfrm>
            <a:off x="363301" y="1989453"/>
            <a:ext cx="11637166" cy="402116"/>
            <a:chOff x="927135" y="2766415"/>
            <a:chExt cx="11550487" cy="439503"/>
          </a:xfrm>
        </p:grpSpPr>
        <p:sp>
          <p:nvSpPr>
            <p:cNvPr id="22" name="Rectangle: Rounded Corners 21">
              <a:extLst>
                <a:ext uri="{FF2B5EF4-FFF2-40B4-BE49-F238E27FC236}">
                  <a16:creationId xmlns:a16="http://schemas.microsoft.com/office/drawing/2014/main" id="{D1CE32C7-6910-D90C-6E5A-7DE957D2FB9D}"/>
                </a:ext>
              </a:extLst>
            </p:cNvPr>
            <p:cNvSpPr/>
            <p:nvPr/>
          </p:nvSpPr>
          <p:spPr>
            <a:xfrm>
              <a:off x="927135" y="2829777"/>
              <a:ext cx="5958915" cy="251504"/>
            </a:xfrm>
            <a:prstGeom prst="roundRect">
              <a:avLst/>
            </a:prstGeom>
            <a:noFill/>
            <a:ln w="63500">
              <a:solidFill>
                <a:srgbClr val="FF9933"/>
              </a:solidFill>
              <a:prstDash val="solid"/>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3" name="Speech Bubble: Rectangle with Corners Rounded 22">
              <a:extLst>
                <a:ext uri="{FF2B5EF4-FFF2-40B4-BE49-F238E27FC236}">
                  <a16:creationId xmlns:a16="http://schemas.microsoft.com/office/drawing/2014/main" id="{86351D8D-5AF5-88C0-D0A1-F2A7F584DDA7}"/>
                </a:ext>
              </a:extLst>
            </p:cNvPr>
            <p:cNvSpPr/>
            <p:nvPr/>
          </p:nvSpPr>
          <p:spPr>
            <a:xfrm>
              <a:off x="7171772" y="2766415"/>
              <a:ext cx="5305850" cy="439503"/>
            </a:xfrm>
            <a:prstGeom prst="wedgeRoundRectCallout">
              <a:avLst>
                <a:gd name="adj1" fmla="val -55960"/>
                <a:gd name="adj2" fmla="val -16428"/>
                <a:gd name="adj3" fmla="val 16667"/>
              </a:avLst>
            </a:prstGeom>
            <a:solidFill>
              <a:srgbClr val="FF993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b="1" dirty="0">
                  <a:solidFill>
                    <a:srgbClr val="FFFF00"/>
                  </a:solidFill>
                </a:rPr>
                <a:t>Limited to 230 GeV </a:t>
              </a:r>
              <a:r>
                <a:rPr lang="en-US" b="1" dirty="0" err="1">
                  <a:solidFill>
                    <a:srgbClr val="FFFF00"/>
                  </a:solidFill>
                </a:rPr>
                <a:t>c.o.m.</a:t>
              </a:r>
              <a:r>
                <a:rPr lang="en-US" b="1" dirty="0">
                  <a:solidFill>
                    <a:srgbClr val="FFFF00"/>
                  </a:solidFill>
                </a:rPr>
                <a:t> energy</a:t>
              </a:r>
              <a:endParaRPr lang="en-GB" b="1" dirty="0">
                <a:solidFill>
                  <a:srgbClr val="FFFF00"/>
                </a:solidFill>
              </a:endParaRPr>
            </a:p>
          </p:txBody>
        </p:sp>
      </p:grpSp>
      <p:grpSp>
        <p:nvGrpSpPr>
          <p:cNvPr id="27" name="Group 26">
            <a:extLst>
              <a:ext uri="{FF2B5EF4-FFF2-40B4-BE49-F238E27FC236}">
                <a16:creationId xmlns:a16="http://schemas.microsoft.com/office/drawing/2014/main" id="{B4CCC9D7-1A0F-D41B-D311-C94137EF991E}"/>
              </a:ext>
            </a:extLst>
          </p:cNvPr>
          <p:cNvGrpSpPr/>
          <p:nvPr/>
        </p:nvGrpSpPr>
        <p:grpSpPr>
          <a:xfrm>
            <a:off x="363302" y="3606962"/>
            <a:ext cx="11637166" cy="402116"/>
            <a:chOff x="927135" y="2766415"/>
            <a:chExt cx="11550487" cy="439503"/>
          </a:xfrm>
        </p:grpSpPr>
        <p:sp>
          <p:nvSpPr>
            <p:cNvPr id="28" name="Rectangle: Rounded Corners 27">
              <a:extLst>
                <a:ext uri="{FF2B5EF4-FFF2-40B4-BE49-F238E27FC236}">
                  <a16:creationId xmlns:a16="http://schemas.microsoft.com/office/drawing/2014/main" id="{53EEC917-F62C-9ABF-912C-9502DCE08522}"/>
                </a:ext>
              </a:extLst>
            </p:cNvPr>
            <p:cNvSpPr/>
            <p:nvPr/>
          </p:nvSpPr>
          <p:spPr>
            <a:xfrm>
              <a:off x="927135" y="2829777"/>
              <a:ext cx="5958915" cy="251504"/>
            </a:xfrm>
            <a:prstGeom prst="roundRect">
              <a:avLst/>
            </a:prstGeom>
            <a:noFill/>
            <a:ln w="63500">
              <a:solidFill>
                <a:srgbClr val="FF9933"/>
              </a:solidFill>
              <a:prstDash val="solid"/>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9" name="Speech Bubble: Rectangle with Corners Rounded 28">
              <a:extLst>
                <a:ext uri="{FF2B5EF4-FFF2-40B4-BE49-F238E27FC236}">
                  <a16:creationId xmlns:a16="http://schemas.microsoft.com/office/drawing/2014/main" id="{44D1B7C1-75B1-C46E-FE52-DE8039C9A01E}"/>
                </a:ext>
              </a:extLst>
            </p:cNvPr>
            <p:cNvSpPr/>
            <p:nvPr/>
          </p:nvSpPr>
          <p:spPr>
            <a:xfrm>
              <a:off x="7171772" y="2766415"/>
              <a:ext cx="5305850" cy="439503"/>
            </a:xfrm>
            <a:prstGeom prst="wedgeRoundRectCallout">
              <a:avLst>
                <a:gd name="adj1" fmla="val -55960"/>
                <a:gd name="adj2" fmla="val -16428"/>
                <a:gd name="adj3" fmla="val 16667"/>
              </a:avLst>
            </a:prstGeom>
            <a:solidFill>
              <a:srgbClr val="FF993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b="1" dirty="0">
                  <a:solidFill>
                    <a:srgbClr val="FFFF00"/>
                  </a:solidFill>
                </a:rPr>
                <a:t>1/3.4 of FCC-ee current</a:t>
              </a:r>
              <a:endParaRPr lang="en-GB" b="1" dirty="0">
                <a:solidFill>
                  <a:srgbClr val="FFFF00"/>
                </a:solidFill>
              </a:endParaRPr>
            </a:p>
          </p:txBody>
        </p:sp>
      </p:grpSp>
      <p:grpSp>
        <p:nvGrpSpPr>
          <p:cNvPr id="31" name="Group 30">
            <a:extLst>
              <a:ext uri="{FF2B5EF4-FFF2-40B4-BE49-F238E27FC236}">
                <a16:creationId xmlns:a16="http://schemas.microsoft.com/office/drawing/2014/main" id="{C39913E8-F519-E5CB-B6F6-DA3227BFDC3C}"/>
              </a:ext>
            </a:extLst>
          </p:cNvPr>
          <p:cNvGrpSpPr/>
          <p:nvPr/>
        </p:nvGrpSpPr>
        <p:grpSpPr>
          <a:xfrm>
            <a:off x="363301" y="4731997"/>
            <a:ext cx="11637166" cy="402116"/>
            <a:chOff x="927135" y="2766415"/>
            <a:chExt cx="11550487" cy="439503"/>
          </a:xfrm>
        </p:grpSpPr>
        <p:sp>
          <p:nvSpPr>
            <p:cNvPr id="32" name="Rectangle: Rounded Corners 31">
              <a:extLst>
                <a:ext uri="{FF2B5EF4-FFF2-40B4-BE49-F238E27FC236}">
                  <a16:creationId xmlns:a16="http://schemas.microsoft.com/office/drawing/2014/main" id="{D7352B09-CA32-C099-CF08-CA5FF74E2B53}"/>
                </a:ext>
              </a:extLst>
            </p:cNvPr>
            <p:cNvSpPr/>
            <p:nvPr/>
          </p:nvSpPr>
          <p:spPr>
            <a:xfrm>
              <a:off x="927135" y="2829777"/>
              <a:ext cx="5958915" cy="251504"/>
            </a:xfrm>
            <a:prstGeom prst="roundRect">
              <a:avLst/>
            </a:prstGeom>
            <a:noFill/>
            <a:ln w="63500">
              <a:solidFill>
                <a:srgbClr val="FF9933"/>
              </a:solidFill>
              <a:prstDash val="solid"/>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3" name="Speech Bubble: Rectangle with Corners Rounded 32">
              <a:extLst>
                <a:ext uri="{FF2B5EF4-FFF2-40B4-BE49-F238E27FC236}">
                  <a16:creationId xmlns:a16="http://schemas.microsoft.com/office/drawing/2014/main" id="{F51FF491-1400-A67E-FFD9-4EAAE75D7080}"/>
                </a:ext>
              </a:extLst>
            </p:cNvPr>
            <p:cNvSpPr/>
            <p:nvPr/>
          </p:nvSpPr>
          <p:spPr>
            <a:xfrm>
              <a:off x="7171772" y="2766415"/>
              <a:ext cx="5305850" cy="439503"/>
            </a:xfrm>
            <a:prstGeom prst="wedgeRoundRectCallout">
              <a:avLst>
                <a:gd name="adj1" fmla="val -55960"/>
                <a:gd name="adj2" fmla="val -16428"/>
                <a:gd name="adj3" fmla="val 16667"/>
              </a:avLst>
            </a:prstGeom>
            <a:solidFill>
              <a:srgbClr val="FF993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b="1" dirty="0">
                  <a:solidFill>
                    <a:srgbClr val="FFFF00"/>
                  </a:solidFill>
                </a:rPr>
                <a:t>1/5-1/3 of FCC-ee luminosity/IP</a:t>
              </a:r>
              <a:endParaRPr lang="en-GB" b="1" dirty="0">
                <a:solidFill>
                  <a:srgbClr val="FFFF00"/>
                </a:solidFill>
              </a:endParaRPr>
            </a:p>
          </p:txBody>
        </p:sp>
      </p:grpSp>
      <p:sp>
        <p:nvSpPr>
          <p:cNvPr id="34" name="TextBox 33">
            <a:extLst>
              <a:ext uri="{FF2B5EF4-FFF2-40B4-BE49-F238E27FC236}">
                <a16:creationId xmlns:a16="http://schemas.microsoft.com/office/drawing/2014/main" id="{660A9CD9-8A54-6830-AAFF-98814ECF8AD9}"/>
              </a:ext>
            </a:extLst>
          </p:cNvPr>
          <p:cNvSpPr txBox="1"/>
          <p:nvPr/>
        </p:nvSpPr>
        <p:spPr>
          <a:xfrm>
            <a:off x="0" y="-11152"/>
            <a:ext cx="870625" cy="369332"/>
          </a:xfrm>
          <a:prstGeom prst="rect">
            <a:avLst/>
          </a:prstGeom>
          <a:solidFill>
            <a:srgbClr val="FF9900"/>
          </a:solidFill>
          <a:ln>
            <a:noFill/>
          </a:ln>
        </p:spPr>
        <p:style>
          <a:lnRef idx="3">
            <a:schemeClr val="lt1"/>
          </a:lnRef>
          <a:fillRef idx="1">
            <a:schemeClr val="accent1"/>
          </a:fillRef>
          <a:effectRef idx="1">
            <a:schemeClr val="accent1"/>
          </a:effectRef>
          <a:fontRef idx="minor">
            <a:schemeClr val="lt1"/>
          </a:fontRef>
        </p:style>
        <p:txBody>
          <a:bodyPr wrap="square" rtlCol="0">
            <a:spAutoFit/>
          </a:bodyPr>
          <a:lstStyle/>
          <a:p>
            <a:pPr algn="ctr"/>
            <a:r>
              <a:rPr lang="en-GB" b="1" dirty="0">
                <a:solidFill>
                  <a:srgbClr val="FFFF00"/>
                </a:solidFill>
              </a:rPr>
              <a:t>ID188</a:t>
            </a:r>
          </a:p>
        </p:txBody>
      </p:sp>
      <p:sp>
        <p:nvSpPr>
          <p:cNvPr id="2" name="Slide Number Placeholder 1">
            <a:extLst>
              <a:ext uri="{FF2B5EF4-FFF2-40B4-BE49-F238E27FC236}">
                <a16:creationId xmlns:a16="http://schemas.microsoft.com/office/drawing/2014/main" id="{AD1D244C-6441-A377-EF9E-506F1979B05A}"/>
              </a:ext>
            </a:extLst>
          </p:cNvPr>
          <p:cNvSpPr>
            <a:spLocks noGrp="1"/>
          </p:cNvSpPr>
          <p:nvPr>
            <p:ph type="sldNum" sz="quarter" idx="12"/>
          </p:nvPr>
        </p:nvSpPr>
        <p:spPr/>
        <p:txBody>
          <a:bodyPr/>
          <a:lstStyle/>
          <a:p>
            <a:fld id="{36B5EA5A-BC32-A742-B11B-8E7414D5B535}" type="slidenum">
              <a:rPr lang="en-US" smtClean="0"/>
              <a:pPr/>
              <a:t>32</a:t>
            </a:fld>
            <a:endParaRPr lang="en-US" dirty="0"/>
          </a:p>
        </p:txBody>
      </p:sp>
      <p:sp>
        <p:nvSpPr>
          <p:cNvPr id="4" name="TextBox 3">
            <a:extLst>
              <a:ext uri="{FF2B5EF4-FFF2-40B4-BE49-F238E27FC236}">
                <a16:creationId xmlns:a16="http://schemas.microsoft.com/office/drawing/2014/main" id="{06BB20E8-33AC-F565-E6C4-39B83AF7734F}"/>
              </a:ext>
            </a:extLst>
          </p:cNvPr>
          <p:cNvSpPr txBox="1"/>
          <p:nvPr/>
        </p:nvSpPr>
        <p:spPr>
          <a:xfrm>
            <a:off x="2853932" y="5898842"/>
            <a:ext cx="1825051" cy="369332"/>
          </a:xfrm>
          <a:prstGeom prst="rect">
            <a:avLst/>
          </a:prstGeom>
          <a:solidFill>
            <a:srgbClr val="FF9900"/>
          </a:solidFill>
          <a:ln>
            <a:noFill/>
          </a:ln>
        </p:spPr>
        <p:style>
          <a:lnRef idx="3">
            <a:schemeClr val="lt1"/>
          </a:lnRef>
          <a:fillRef idx="1">
            <a:schemeClr val="accent1"/>
          </a:fillRef>
          <a:effectRef idx="1">
            <a:schemeClr val="accent1"/>
          </a:effectRef>
          <a:fontRef idx="minor">
            <a:schemeClr val="lt1"/>
          </a:fontRef>
        </p:style>
        <p:txBody>
          <a:bodyPr wrap="square" rtlCol="0">
            <a:spAutoFit/>
          </a:bodyPr>
          <a:lstStyle/>
          <a:p>
            <a:pPr algn="ctr"/>
            <a:r>
              <a:rPr lang="en-US" b="1" dirty="0">
                <a:solidFill>
                  <a:srgbClr val="FFFF00"/>
                </a:solidFill>
              </a:rPr>
              <a:t>3.9 BCHF</a:t>
            </a:r>
            <a:endParaRPr lang="en-GB" b="1" dirty="0">
              <a:solidFill>
                <a:srgbClr val="FFFF00"/>
              </a:solidFill>
            </a:endParaRPr>
          </a:p>
        </p:txBody>
      </p:sp>
      <p:sp>
        <p:nvSpPr>
          <p:cNvPr id="9" name="TextBox 8">
            <a:extLst>
              <a:ext uri="{FF2B5EF4-FFF2-40B4-BE49-F238E27FC236}">
                <a16:creationId xmlns:a16="http://schemas.microsoft.com/office/drawing/2014/main" id="{B7FFB9C2-ECE8-1D57-DEB7-F428D298FC27}"/>
              </a:ext>
            </a:extLst>
          </p:cNvPr>
          <p:cNvSpPr txBox="1"/>
          <p:nvPr/>
        </p:nvSpPr>
        <p:spPr>
          <a:xfrm>
            <a:off x="6654799" y="2206555"/>
            <a:ext cx="5345668" cy="2585323"/>
          </a:xfrm>
          <a:prstGeom prst="rect">
            <a:avLst/>
          </a:prstGeom>
          <a:solidFill>
            <a:schemeClr val="bg1"/>
          </a:solidFill>
        </p:spPr>
        <p:txBody>
          <a:bodyPr wrap="square">
            <a:spAutoFit/>
          </a:bodyPr>
          <a:lstStyle/>
          <a:p>
            <a:pPr marL="285750" indent="-285750">
              <a:buFont typeface="Arial" panose="020B0604020202020204" pitchFamily="34" charset="0"/>
              <a:buChar char="•"/>
            </a:pPr>
            <a:r>
              <a:rPr lang="en-GB" sz="1800" b="0" dirty="0">
                <a:solidFill>
                  <a:schemeClr val="tx1"/>
                </a:solidFill>
              </a:rPr>
              <a:t>Pre-conceptual design not yet validated by simulation studies </a:t>
            </a:r>
            <a:r>
              <a:rPr lang="en-GB" sz="1800" b="0" dirty="0">
                <a:solidFill>
                  <a:schemeClr val="tx1"/>
                </a:solidFill>
                <a:sym typeface="Wingdings" panose="05000000000000000000" pitchFamily="2" charset="2"/>
              </a:rPr>
              <a:t> extrapolation from FCC-ee (including injectors) and earlier preliminary studies (2017)</a:t>
            </a:r>
          </a:p>
          <a:p>
            <a:pPr marL="285750" indent="-285750">
              <a:buFont typeface="Arial" panose="020B0604020202020204" pitchFamily="34" charset="0"/>
              <a:buChar char="•"/>
            </a:pPr>
            <a:endParaRPr lang="en-GB" sz="1800" b="0" dirty="0">
              <a:solidFill>
                <a:schemeClr val="tx1"/>
              </a:solidFill>
            </a:endParaRPr>
          </a:p>
          <a:p>
            <a:pPr marL="285750" indent="-285750">
              <a:buFont typeface="Arial" panose="020B0604020202020204" pitchFamily="34" charset="0"/>
              <a:buChar char="•"/>
            </a:pPr>
            <a:r>
              <a:rPr lang="en-GB" dirty="0"/>
              <a:t>SC (HTS) magnets (quadrupoles/</a:t>
            </a:r>
            <a:r>
              <a:rPr lang="en-GB" dirty="0" err="1"/>
              <a:t>sextupoles</a:t>
            </a:r>
            <a:r>
              <a:rPr lang="en-GB" dirty="0"/>
              <a:t>), l</a:t>
            </a:r>
            <a:r>
              <a:rPr lang="en-GB" sz="1800" b="0" dirty="0">
                <a:solidFill>
                  <a:schemeClr val="tx1"/>
                </a:solidFill>
              </a:rPr>
              <a:t>arge SRF system</a:t>
            </a:r>
            <a:r>
              <a:rPr lang="en-GB" dirty="0"/>
              <a:t> </a:t>
            </a:r>
            <a:r>
              <a:rPr lang="en-GB" sz="1800" b="0" dirty="0">
                <a:solidFill>
                  <a:schemeClr val="tx1"/>
                </a:solidFill>
              </a:rPr>
              <a:t>and high-energy booster installed in the same tunnel of the collider </a:t>
            </a:r>
            <a:r>
              <a:rPr lang="en-GB" sz="1800" b="0" dirty="0">
                <a:solidFill>
                  <a:schemeClr val="tx1"/>
                </a:solidFill>
                <a:sym typeface="Wingdings" panose="05000000000000000000" pitchFamily="2" charset="2"/>
              </a:rPr>
              <a:t> </a:t>
            </a:r>
            <a:r>
              <a:rPr lang="en-GB" sz="1800" b="0" dirty="0">
                <a:solidFill>
                  <a:schemeClr val="tx1"/>
                </a:solidFill>
              </a:rPr>
              <a:t>integration studies to assess extent of CE</a:t>
            </a:r>
            <a:endParaRPr lang="en-GB" sz="2000" b="0" dirty="0">
              <a:solidFill>
                <a:schemeClr val="tx1"/>
              </a:solidFill>
            </a:endParaRPr>
          </a:p>
        </p:txBody>
      </p:sp>
      <p:sp>
        <p:nvSpPr>
          <p:cNvPr id="3" name="TextBox 2">
            <a:extLst>
              <a:ext uri="{FF2B5EF4-FFF2-40B4-BE49-F238E27FC236}">
                <a16:creationId xmlns:a16="http://schemas.microsoft.com/office/drawing/2014/main" id="{A9B26E7A-0DDA-DC35-E8C3-9EDF8159B2CB}"/>
              </a:ext>
            </a:extLst>
          </p:cNvPr>
          <p:cNvSpPr txBox="1"/>
          <p:nvPr/>
        </p:nvSpPr>
        <p:spPr>
          <a:xfrm>
            <a:off x="1701268" y="5511798"/>
            <a:ext cx="4130381" cy="369332"/>
          </a:xfrm>
          <a:prstGeom prst="rect">
            <a:avLst/>
          </a:prstGeom>
          <a:solidFill>
            <a:srgbClr val="FF9900"/>
          </a:solidFill>
          <a:ln>
            <a:noFill/>
          </a:ln>
        </p:spPr>
        <p:style>
          <a:lnRef idx="3">
            <a:schemeClr val="lt1"/>
          </a:lnRef>
          <a:fillRef idx="1">
            <a:schemeClr val="accent1"/>
          </a:fillRef>
          <a:effectRef idx="1">
            <a:schemeClr val="accent1"/>
          </a:effectRef>
          <a:fontRef idx="minor">
            <a:schemeClr val="lt1"/>
          </a:fontRef>
        </p:style>
        <p:txBody>
          <a:bodyPr wrap="square" rtlCol="0">
            <a:spAutoFit/>
          </a:bodyPr>
          <a:lstStyle/>
          <a:p>
            <a:pPr algn="ctr"/>
            <a:r>
              <a:rPr lang="en-GB" b="1" dirty="0">
                <a:solidFill>
                  <a:srgbClr val="FFFF00"/>
                </a:solidFill>
              </a:rPr>
              <a:t>Power consumption 200-250 MW </a:t>
            </a:r>
          </a:p>
        </p:txBody>
      </p:sp>
    </p:spTree>
    <p:extLst>
      <p:ext uri="{BB962C8B-B14F-4D97-AF65-F5344CB8AC3E}">
        <p14:creationId xmlns:p14="http://schemas.microsoft.com/office/powerpoint/2010/main" val="34593309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xit" presetSubtype="0" fill="hold" nodeType="clickEffect">
                                  <p:stCondLst>
                                    <p:cond delay="0"/>
                                  </p:stCondLst>
                                  <p:childTnLst>
                                    <p:set>
                                      <p:cBhvr>
                                        <p:cTn id="10" dur="1" fill="hold">
                                          <p:stCondLst>
                                            <p:cond delay="0"/>
                                          </p:stCondLst>
                                        </p:cTn>
                                        <p:tgtEl>
                                          <p:spTgt spid="10"/>
                                        </p:tgtEl>
                                        <p:attrNameLst>
                                          <p:attrName>style.visibility</p:attrName>
                                        </p:attrNameLst>
                                      </p:cBhvr>
                                      <p:to>
                                        <p:strVal val="hidden"/>
                                      </p:to>
                                    </p:set>
                                  </p:childTnLst>
                                </p:cTn>
                              </p:par>
                              <p:par>
                                <p:cTn id="11" presetID="1" presetClass="entr" presetSubtype="0" fill="hold" nodeType="withEffect">
                                  <p:stCondLst>
                                    <p:cond delay="0"/>
                                  </p:stCondLst>
                                  <p:childTnLst>
                                    <p:set>
                                      <p:cBhvr>
                                        <p:cTn id="12" dur="1" fill="hold">
                                          <p:stCondLst>
                                            <p:cond delay="0"/>
                                          </p:stCondLst>
                                        </p:cTn>
                                        <p:tgtEl>
                                          <p:spTgt spid="18"/>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xit" presetSubtype="0" fill="hold" nodeType="clickEffect">
                                  <p:stCondLst>
                                    <p:cond delay="0"/>
                                  </p:stCondLst>
                                  <p:childTnLst>
                                    <p:set>
                                      <p:cBhvr>
                                        <p:cTn id="16" dur="1" fill="hold">
                                          <p:stCondLst>
                                            <p:cond delay="0"/>
                                          </p:stCondLst>
                                        </p:cTn>
                                        <p:tgtEl>
                                          <p:spTgt spid="18"/>
                                        </p:tgtEl>
                                        <p:attrNameLst>
                                          <p:attrName>style.visibility</p:attrName>
                                        </p:attrNameLst>
                                      </p:cBhvr>
                                      <p:to>
                                        <p:strVal val="hidden"/>
                                      </p:to>
                                    </p:set>
                                  </p:childTnLst>
                                </p:cTn>
                              </p:par>
                              <p:par>
                                <p:cTn id="17" presetID="1" presetClass="entr" presetSubtype="0" fill="hold" nodeType="withEffect">
                                  <p:stCondLst>
                                    <p:cond delay="0"/>
                                  </p:stCondLst>
                                  <p:childTnLst>
                                    <p:set>
                                      <p:cBhvr>
                                        <p:cTn id="18" dur="1" fill="hold">
                                          <p:stCondLst>
                                            <p:cond delay="0"/>
                                          </p:stCondLst>
                                        </p:cTn>
                                        <p:tgtEl>
                                          <p:spTgt spid="21"/>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xit" presetSubtype="0" fill="hold" nodeType="clickEffect">
                                  <p:stCondLst>
                                    <p:cond delay="0"/>
                                  </p:stCondLst>
                                  <p:childTnLst>
                                    <p:set>
                                      <p:cBhvr>
                                        <p:cTn id="22" dur="1" fill="hold">
                                          <p:stCondLst>
                                            <p:cond delay="0"/>
                                          </p:stCondLst>
                                        </p:cTn>
                                        <p:tgtEl>
                                          <p:spTgt spid="21"/>
                                        </p:tgtEl>
                                        <p:attrNameLst>
                                          <p:attrName>style.visibility</p:attrName>
                                        </p:attrNameLst>
                                      </p:cBhvr>
                                      <p:to>
                                        <p:strVal val="hidden"/>
                                      </p:to>
                                    </p:set>
                                  </p:childTnLst>
                                </p:cTn>
                              </p:par>
                              <p:par>
                                <p:cTn id="23" presetID="1" presetClass="entr" presetSubtype="0" fill="hold" nodeType="withEffect">
                                  <p:stCondLst>
                                    <p:cond delay="0"/>
                                  </p:stCondLst>
                                  <p:childTnLst>
                                    <p:set>
                                      <p:cBhvr>
                                        <p:cTn id="24" dur="1" fill="hold">
                                          <p:stCondLst>
                                            <p:cond delay="0"/>
                                          </p:stCondLst>
                                        </p:cTn>
                                        <p:tgtEl>
                                          <p:spTgt spid="27"/>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xit" presetSubtype="0" fill="hold" nodeType="clickEffect">
                                  <p:stCondLst>
                                    <p:cond delay="0"/>
                                  </p:stCondLst>
                                  <p:childTnLst>
                                    <p:set>
                                      <p:cBhvr>
                                        <p:cTn id="28" dur="1" fill="hold">
                                          <p:stCondLst>
                                            <p:cond delay="0"/>
                                          </p:stCondLst>
                                        </p:cTn>
                                        <p:tgtEl>
                                          <p:spTgt spid="27"/>
                                        </p:tgtEl>
                                        <p:attrNameLst>
                                          <p:attrName>style.visibility</p:attrName>
                                        </p:attrNameLst>
                                      </p:cBhvr>
                                      <p:to>
                                        <p:strVal val="hidden"/>
                                      </p:to>
                                    </p:set>
                                  </p:childTnLst>
                                </p:cTn>
                              </p:par>
                            </p:childTnLst>
                          </p:cTn>
                        </p:par>
                        <p:par>
                          <p:cTn id="29" fill="hold">
                            <p:stCondLst>
                              <p:cond delay="0"/>
                            </p:stCondLst>
                            <p:childTnLst>
                              <p:par>
                                <p:cTn id="30" presetID="1" presetClass="entr" presetSubtype="0" fill="hold" nodeType="afterEffect">
                                  <p:stCondLst>
                                    <p:cond delay="0"/>
                                  </p:stCondLst>
                                  <p:childTnLst>
                                    <p:set>
                                      <p:cBhvr>
                                        <p:cTn id="31" dur="1" fill="hold">
                                          <p:stCondLst>
                                            <p:cond delay="0"/>
                                          </p:stCondLst>
                                        </p:cTn>
                                        <p:tgtEl>
                                          <p:spTgt spid="31"/>
                                        </p:tgtEl>
                                        <p:attrNameLst>
                                          <p:attrName>style.visibility</p:attrName>
                                        </p:attrNameLst>
                                      </p:cBhvr>
                                      <p:to>
                                        <p:strVal val="visible"/>
                                      </p:to>
                                    </p:set>
                                  </p:childTnLst>
                                </p:cTn>
                              </p:par>
                            </p:childTnLst>
                          </p:cTn>
                        </p:par>
                      </p:childTnLst>
                    </p:cTn>
                  </p:par>
                  <p:par>
                    <p:cTn id="32" fill="hold">
                      <p:stCondLst>
                        <p:cond delay="indefinite"/>
                      </p:stCondLst>
                      <p:childTnLst>
                        <p:par>
                          <p:cTn id="33" fill="hold">
                            <p:stCondLst>
                              <p:cond delay="0"/>
                            </p:stCondLst>
                            <p:childTnLst>
                              <p:par>
                                <p:cTn id="34" presetID="1" presetClass="exit" presetSubtype="0" fill="hold" nodeType="clickEffect">
                                  <p:stCondLst>
                                    <p:cond delay="0"/>
                                  </p:stCondLst>
                                  <p:childTnLst>
                                    <p:set>
                                      <p:cBhvr>
                                        <p:cTn id="35" dur="1" fill="hold">
                                          <p:stCondLst>
                                            <p:cond delay="0"/>
                                          </p:stCondLst>
                                        </p:cTn>
                                        <p:tgtEl>
                                          <p:spTgt spid="31"/>
                                        </p:tgtEl>
                                        <p:attrNameLst>
                                          <p:attrName>style.visibility</p:attrName>
                                        </p:attrNameLst>
                                      </p:cBhvr>
                                      <p:to>
                                        <p:strVal val="hidden"/>
                                      </p:to>
                                    </p:set>
                                  </p:childTnLst>
                                </p:cTn>
                              </p:par>
                              <p:par>
                                <p:cTn id="36" presetID="1" presetClass="entr" presetSubtype="0" fill="hold" grpId="0" nodeType="withEffect">
                                  <p:stCondLst>
                                    <p:cond delay="0"/>
                                  </p:stCondLst>
                                  <p:childTnLst>
                                    <p:set>
                                      <p:cBhvr>
                                        <p:cTn id="37" dur="1" fill="hold">
                                          <p:stCondLst>
                                            <p:cond delay="0"/>
                                          </p:stCondLst>
                                        </p:cTn>
                                        <p:tgtEl>
                                          <p:spTgt spid="3"/>
                                        </p:tgtEl>
                                        <p:attrNameLst>
                                          <p:attrName>style.visibility</p:attrName>
                                        </p:attrNameLst>
                                      </p:cBhvr>
                                      <p:to>
                                        <p:strVal val="visible"/>
                                      </p:to>
                                    </p:set>
                                  </p:childTnLst>
                                </p:cTn>
                              </p:par>
                            </p:childTnLst>
                          </p:cTn>
                        </p:par>
                      </p:childTnLst>
                    </p:cTn>
                  </p:par>
                  <p:par>
                    <p:cTn id="38" fill="hold">
                      <p:stCondLst>
                        <p:cond delay="indefinite"/>
                      </p:stCondLst>
                      <p:childTnLst>
                        <p:par>
                          <p:cTn id="39" fill="hold">
                            <p:stCondLst>
                              <p:cond delay="0"/>
                            </p:stCondLst>
                            <p:childTnLst>
                              <p:par>
                                <p:cTn id="40" presetID="1" presetClass="exit" presetSubtype="0" fill="hold" grpId="1" nodeType="clickEffect">
                                  <p:stCondLst>
                                    <p:cond delay="0"/>
                                  </p:stCondLst>
                                  <p:childTnLst>
                                    <p:set>
                                      <p:cBhvr>
                                        <p:cTn id="41" dur="1" fill="hold">
                                          <p:stCondLst>
                                            <p:cond delay="0"/>
                                          </p:stCondLst>
                                        </p:cTn>
                                        <p:tgtEl>
                                          <p:spTgt spid="3"/>
                                        </p:tgtEl>
                                        <p:attrNameLst>
                                          <p:attrName>style.visibility</p:attrName>
                                        </p:attrNameLst>
                                      </p:cBhvr>
                                      <p:to>
                                        <p:strVal val="hidden"/>
                                      </p:to>
                                    </p:set>
                                  </p:childTnLst>
                                </p:cTn>
                              </p:par>
                              <p:par>
                                <p:cTn id="42" presetID="1" presetClass="entr" presetSubtype="0" fill="hold" grpId="0" nodeType="withEffect">
                                  <p:stCondLst>
                                    <p:cond delay="0"/>
                                  </p:stCondLst>
                                  <p:childTnLst>
                                    <p:set>
                                      <p:cBhvr>
                                        <p:cTn id="43" dur="1" fill="hold">
                                          <p:stCondLst>
                                            <p:cond delay="0"/>
                                          </p:stCondLst>
                                        </p:cTn>
                                        <p:tgtEl>
                                          <p:spTgt spid="4"/>
                                        </p:tgtEl>
                                        <p:attrNameLst>
                                          <p:attrName>style.visibility</p:attrName>
                                        </p:attrNameLst>
                                      </p:cBhvr>
                                      <p:to>
                                        <p:strVal val="visible"/>
                                      </p:to>
                                    </p:set>
                                  </p:childTnLst>
                                </p:cTn>
                              </p:par>
                            </p:childTnLst>
                          </p:cTn>
                        </p:par>
                      </p:childTnLst>
                    </p:cTn>
                  </p:par>
                  <p:par>
                    <p:cTn id="44" fill="hold">
                      <p:stCondLst>
                        <p:cond delay="indefinite"/>
                      </p:stCondLst>
                      <p:childTnLst>
                        <p:par>
                          <p:cTn id="45" fill="hold">
                            <p:stCondLst>
                              <p:cond delay="0"/>
                            </p:stCondLst>
                            <p:childTnLst>
                              <p:par>
                                <p:cTn id="46" presetID="1" presetClass="exit" presetSubtype="0" fill="hold" grpId="1" nodeType="clickEffect">
                                  <p:stCondLst>
                                    <p:cond delay="0"/>
                                  </p:stCondLst>
                                  <p:childTnLst>
                                    <p:set>
                                      <p:cBhvr>
                                        <p:cTn id="47" dur="1" fill="hold">
                                          <p:stCondLst>
                                            <p:cond delay="0"/>
                                          </p:stCondLst>
                                        </p:cTn>
                                        <p:tgtEl>
                                          <p:spTgt spid="4"/>
                                        </p:tgtEl>
                                        <p:attrNameLst>
                                          <p:attrName>style.visibility</p:attrName>
                                        </p:attrNameLst>
                                      </p:cBhvr>
                                      <p:to>
                                        <p:strVal val="hidden"/>
                                      </p:to>
                                    </p:set>
                                  </p:childTnLst>
                                </p:cTn>
                              </p:par>
                              <p:par>
                                <p:cTn id="48" presetID="1" presetClass="entr" presetSubtype="0" fill="hold" grpId="0" nodeType="withEffect">
                                  <p:stCondLst>
                                    <p:cond delay="0"/>
                                  </p:stCondLst>
                                  <p:childTnLst>
                                    <p:set>
                                      <p:cBhvr>
                                        <p:cTn id="49"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4" grpId="1" animBg="1"/>
      <p:bldP spid="9" grpId="0" animBg="1"/>
      <p:bldP spid="3" grpId="0" animBg="1"/>
      <p:bldP spid="3" grpId="1" animBg="1"/>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30DC2AB8-F590-C5B8-E889-BA73C8E9EC76}"/>
              </a:ext>
            </a:extLst>
          </p:cNvPr>
          <p:cNvSpPr>
            <a:spLocks noGrp="1"/>
          </p:cNvSpPr>
          <p:nvPr>
            <p:ph idx="1"/>
          </p:nvPr>
        </p:nvSpPr>
        <p:spPr/>
        <p:txBody>
          <a:bodyPr/>
          <a:lstStyle/>
          <a:p>
            <a:pPr>
              <a:spcBef>
                <a:spcPts val="1200"/>
              </a:spcBef>
            </a:pPr>
            <a:r>
              <a:rPr lang="en-GB" sz="2000" dirty="0">
                <a:solidFill>
                  <a:schemeClr val="tx1"/>
                </a:solidFill>
              </a:rPr>
              <a:t>Scope level-of-definition</a:t>
            </a:r>
            <a:r>
              <a:rPr lang="en-GB" sz="2000" b="0" dirty="0">
                <a:solidFill>
                  <a:schemeClr val="tx1"/>
                </a:solidFill>
              </a:rPr>
              <a:t>: scope only partly defined due to the early phase, cannot be translated into a complete engineering design at this stage.</a:t>
            </a:r>
          </a:p>
          <a:p>
            <a:pPr>
              <a:spcBef>
                <a:spcPts val="1200"/>
              </a:spcBef>
            </a:pPr>
            <a:r>
              <a:rPr lang="en-GB" sz="2000" dirty="0">
                <a:solidFill>
                  <a:schemeClr val="tx1"/>
                </a:solidFill>
              </a:rPr>
              <a:t>TRL, R&amp;D, Prototype/Test facility:</a:t>
            </a:r>
          </a:p>
          <a:p>
            <a:pPr marL="342900" indent="-342900">
              <a:spcBef>
                <a:spcPts val="1200"/>
              </a:spcBef>
              <a:buFont typeface="Arial" panose="020B0604020202020204" pitchFamily="34" charset="0"/>
              <a:buChar char="•"/>
            </a:pPr>
            <a:r>
              <a:rPr lang="en-GB" sz="1800" b="0" dirty="0">
                <a:solidFill>
                  <a:schemeClr val="tx1"/>
                </a:solidFill>
              </a:rPr>
              <a:t>Baseline HTS nested quadrupoles/</a:t>
            </a:r>
            <a:r>
              <a:rPr lang="en-GB" sz="1800" b="0" dirty="0" err="1">
                <a:solidFill>
                  <a:schemeClr val="tx1"/>
                </a:solidFill>
              </a:rPr>
              <a:t>sextupoles</a:t>
            </a:r>
            <a:r>
              <a:rPr lang="en-GB" sz="1800" b="0" dirty="0">
                <a:solidFill>
                  <a:schemeClr val="tx1"/>
                </a:solidFill>
              </a:rPr>
              <a:t> </a:t>
            </a:r>
            <a:r>
              <a:rPr lang="en-GB" sz="1800" b="0" dirty="0">
                <a:solidFill>
                  <a:schemeClr val="tx1"/>
                </a:solidFill>
                <a:sym typeface="Wingdings" panose="05000000000000000000" pitchFamily="2" charset="2"/>
              </a:rPr>
              <a:t> </a:t>
            </a:r>
            <a:r>
              <a:rPr lang="en-GB" sz="1800" b="0" dirty="0">
                <a:solidFill>
                  <a:schemeClr val="tx1"/>
                </a:solidFill>
              </a:rPr>
              <a:t>lowest TRL components </a:t>
            </a:r>
            <a:r>
              <a:rPr lang="en-GB" sz="1800" b="0" dirty="0">
                <a:solidFill>
                  <a:schemeClr val="tx1"/>
                </a:solidFill>
                <a:sym typeface="Wingdings" panose="05000000000000000000" pitchFamily="2" charset="2"/>
              </a:rPr>
              <a:t> </a:t>
            </a:r>
            <a:r>
              <a:rPr lang="en-GB" sz="1800" b="0" dirty="0">
                <a:solidFill>
                  <a:schemeClr val="tx1"/>
                </a:solidFill>
              </a:rPr>
              <a:t>critical for achieving the desired performance, in terms of both luminosity and power efficiency. Several other components (SRF) require specific adaptation from FCC-ee design</a:t>
            </a:r>
          </a:p>
          <a:p>
            <a:pPr marL="342900" indent="-342900">
              <a:spcBef>
                <a:spcPts val="1200"/>
              </a:spcBef>
              <a:buFont typeface="Arial" panose="020B0604020202020204" pitchFamily="34" charset="0"/>
              <a:buChar char="•"/>
            </a:pPr>
            <a:r>
              <a:rPr lang="en-GB" sz="1800" b="0" dirty="0">
                <a:solidFill>
                  <a:srgbClr val="003399"/>
                </a:solidFill>
              </a:rPr>
              <a:t>No major new test facilities needed</a:t>
            </a:r>
          </a:p>
          <a:p>
            <a:pPr marL="342900" indent="-342900">
              <a:spcBef>
                <a:spcPts val="1200"/>
              </a:spcBef>
              <a:buFont typeface="Arial" panose="020B0604020202020204" pitchFamily="34" charset="0"/>
              <a:buChar char="•"/>
            </a:pPr>
            <a:r>
              <a:rPr lang="en-GB" sz="1800" b="0" dirty="0">
                <a:solidFill>
                  <a:schemeClr val="tx1"/>
                </a:solidFill>
              </a:rPr>
              <a:t>Further definition of the project scope required (need 25 MCHF and 40 </a:t>
            </a:r>
            <a:r>
              <a:rPr lang="en-GB" sz="1800" b="0" dirty="0" err="1">
                <a:solidFill>
                  <a:schemeClr val="tx1"/>
                </a:solidFill>
              </a:rPr>
              <a:t>FTEy</a:t>
            </a:r>
            <a:r>
              <a:rPr lang="en-GB" sz="1800" b="0" dirty="0">
                <a:solidFill>
                  <a:schemeClr val="tx1"/>
                </a:solidFill>
              </a:rPr>
              <a:t> for a CDR) </a:t>
            </a:r>
            <a:r>
              <a:rPr lang="en-GB" sz="1800" b="0" dirty="0">
                <a:solidFill>
                  <a:schemeClr val="tx1"/>
                </a:solidFill>
                <a:sym typeface="Wingdings" panose="05000000000000000000" pitchFamily="2" charset="2"/>
              </a:rPr>
              <a:t> </a:t>
            </a:r>
            <a:r>
              <a:rPr lang="en-GB" sz="1800" b="0" dirty="0">
                <a:solidFill>
                  <a:schemeClr val="tx1"/>
                </a:solidFill>
              </a:rPr>
              <a:t>Necessary step to detail R&amp;D programme, timeline, resources required for a full engineering design </a:t>
            </a:r>
            <a:endParaRPr lang="en-GB" sz="1800" b="0" dirty="0">
              <a:solidFill>
                <a:srgbClr val="003399"/>
              </a:solidFill>
            </a:endParaRPr>
          </a:p>
          <a:p>
            <a:pPr>
              <a:spcBef>
                <a:spcPts val="1200"/>
              </a:spcBef>
            </a:pPr>
            <a:r>
              <a:rPr lang="en-GB" sz="2000" dirty="0">
                <a:solidFill>
                  <a:schemeClr val="tx1"/>
                </a:solidFill>
              </a:rPr>
              <a:t>Performance uncertainty: </a:t>
            </a:r>
            <a:r>
              <a:rPr lang="en-GB" sz="2000" b="0" dirty="0">
                <a:solidFill>
                  <a:schemeClr val="tx1"/>
                </a:solidFill>
              </a:rPr>
              <a:t>Extensive experience with circular colliders exists </a:t>
            </a:r>
            <a:r>
              <a:rPr lang="en-GB" sz="2000" b="0" dirty="0">
                <a:solidFill>
                  <a:schemeClr val="tx1"/>
                </a:solidFill>
                <a:sym typeface="Wingdings" panose="05000000000000000000" pitchFamily="2" charset="2"/>
              </a:rPr>
              <a:t> </a:t>
            </a:r>
            <a:r>
              <a:rPr lang="en-GB" sz="2000" b="0" dirty="0">
                <a:solidFill>
                  <a:schemeClr val="tx1"/>
                </a:solidFill>
              </a:rPr>
              <a:t>moderate confidence in the feasibility but absence of a detailed lattice design and full-scale simulations introduces significant uncertainty in nominal luminosity (</a:t>
            </a:r>
            <a:r>
              <a:rPr lang="en-GB" sz="2000" b="0" dirty="0">
                <a:solidFill>
                  <a:srgbClr val="FFFF00"/>
                </a:solidFill>
                <a:highlight>
                  <a:srgbClr val="C0C0C0"/>
                </a:highlight>
              </a:rPr>
              <a:t>&gt;3 and &lt;10</a:t>
            </a:r>
            <a:r>
              <a:rPr lang="en-GB" sz="2000" b="0" dirty="0">
                <a:solidFill>
                  <a:schemeClr val="tx1"/>
                </a:solidFill>
              </a:rPr>
              <a:t>), time to reach it and power consumption.</a:t>
            </a:r>
            <a:endParaRPr lang="en-GB" sz="2000" b="0" dirty="0"/>
          </a:p>
        </p:txBody>
      </p:sp>
      <p:sp>
        <p:nvSpPr>
          <p:cNvPr id="3" name="Title 2">
            <a:extLst>
              <a:ext uri="{FF2B5EF4-FFF2-40B4-BE49-F238E27FC236}">
                <a16:creationId xmlns:a16="http://schemas.microsoft.com/office/drawing/2014/main" id="{877150B0-280E-7BA2-9EE6-5FF52811ED6C}"/>
              </a:ext>
            </a:extLst>
          </p:cNvPr>
          <p:cNvSpPr>
            <a:spLocks noGrp="1"/>
          </p:cNvSpPr>
          <p:nvPr>
            <p:ph type="title"/>
          </p:nvPr>
        </p:nvSpPr>
        <p:spPr/>
        <p:txBody>
          <a:bodyPr/>
          <a:lstStyle/>
          <a:p>
            <a:r>
              <a:rPr lang="en-US" dirty="0"/>
              <a:t>LEP3</a:t>
            </a:r>
            <a:endParaRPr lang="en-GB" dirty="0"/>
          </a:p>
        </p:txBody>
      </p:sp>
      <p:sp>
        <p:nvSpPr>
          <p:cNvPr id="4" name="Date Placeholder 3">
            <a:extLst>
              <a:ext uri="{FF2B5EF4-FFF2-40B4-BE49-F238E27FC236}">
                <a16:creationId xmlns:a16="http://schemas.microsoft.com/office/drawing/2014/main" id="{55741B9B-B20B-E99C-AC5E-7AA106B40825}"/>
              </a:ext>
            </a:extLst>
          </p:cNvPr>
          <p:cNvSpPr>
            <a:spLocks noGrp="1"/>
          </p:cNvSpPr>
          <p:nvPr>
            <p:ph type="dt" sz="half" idx="10"/>
          </p:nvPr>
        </p:nvSpPr>
        <p:spPr/>
        <p:txBody>
          <a:bodyPr/>
          <a:lstStyle/>
          <a:p>
            <a:r>
              <a:rPr lang="en-US"/>
              <a:t>03/11/2025</a:t>
            </a:r>
            <a:endParaRPr lang="en-US" dirty="0"/>
          </a:p>
        </p:txBody>
      </p:sp>
      <p:sp>
        <p:nvSpPr>
          <p:cNvPr id="5" name="Footer Placeholder 4">
            <a:extLst>
              <a:ext uri="{FF2B5EF4-FFF2-40B4-BE49-F238E27FC236}">
                <a16:creationId xmlns:a16="http://schemas.microsoft.com/office/drawing/2014/main" id="{82EC6FBB-599B-7A39-B57A-DC30ED621AE8}"/>
              </a:ext>
            </a:extLst>
          </p:cNvPr>
          <p:cNvSpPr>
            <a:spLocks noGrp="1"/>
          </p:cNvSpPr>
          <p:nvPr>
            <p:ph type="ftr" sz="quarter" idx="11"/>
          </p:nvPr>
        </p:nvSpPr>
        <p:spPr/>
        <p:txBody>
          <a:bodyPr/>
          <a:lstStyle/>
          <a:p>
            <a:r>
              <a:rPr lang="en-GB"/>
              <a:t>G. Arduini - Assessment of large-scale accelerator projects at CERN - ESG WG2a key findings</a:t>
            </a:r>
            <a:endParaRPr lang="en-US" dirty="0"/>
          </a:p>
        </p:txBody>
      </p:sp>
      <p:sp>
        <p:nvSpPr>
          <p:cNvPr id="6" name="Slide Number Placeholder 5">
            <a:extLst>
              <a:ext uri="{FF2B5EF4-FFF2-40B4-BE49-F238E27FC236}">
                <a16:creationId xmlns:a16="http://schemas.microsoft.com/office/drawing/2014/main" id="{724AA9F1-4AB6-09E1-620E-6894A263CD9D}"/>
              </a:ext>
            </a:extLst>
          </p:cNvPr>
          <p:cNvSpPr>
            <a:spLocks noGrp="1"/>
          </p:cNvSpPr>
          <p:nvPr>
            <p:ph type="sldNum" sz="quarter" idx="12"/>
          </p:nvPr>
        </p:nvSpPr>
        <p:spPr/>
        <p:txBody>
          <a:bodyPr/>
          <a:lstStyle/>
          <a:p>
            <a:fld id="{36B5EA5A-BC32-A742-B11B-8E7414D5B535}" type="slidenum">
              <a:rPr lang="en-US" smtClean="0"/>
              <a:pPr/>
              <a:t>33</a:t>
            </a:fld>
            <a:endParaRPr lang="en-US" dirty="0"/>
          </a:p>
        </p:txBody>
      </p:sp>
      <p:pic>
        <p:nvPicPr>
          <p:cNvPr id="8" name="Picture 7">
            <a:extLst>
              <a:ext uri="{FF2B5EF4-FFF2-40B4-BE49-F238E27FC236}">
                <a16:creationId xmlns:a16="http://schemas.microsoft.com/office/drawing/2014/main" id="{8B4E6FE3-3805-5AAD-1745-6465D1F6E30B}"/>
              </a:ext>
            </a:extLst>
          </p:cNvPr>
          <p:cNvPicPr>
            <a:picLocks noChangeAspect="1"/>
          </p:cNvPicPr>
          <p:nvPr/>
        </p:nvPicPr>
        <p:blipFill>
          <a:blip r:embed="rId2"/>
          <a:stretch>
            <a:fillRect/>
          </a:stretch>
        </p:blipFill>
        <p:spPr>
          <a:xfrm>
            <a:off x="2114878" y="102851"/>
            <a:ext cx="6166693" cy="1108747"/>
          </a:xfrm>
          <a:prstGeom prst="rect">
            <a:avLst/>
          </a:prstGeom>
        </p:spPr>
      </p:pic>
    </p:spTree>
    <p:extLst>
      <p:ext uri="{BB962C8B-B14F-4D97-AF65-F5344CB8AC3E}">
        <p14:creationId xmlns:p14="http://schemas.microsoft.com/office/powerpoint/2010/main" val="43568198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2073CDF8-4274-DACA-DB84-E504608E44CA}"/>
              </a:ext>
            </a:extLst>
          </p:cNvPr>
          <p:cNvSpPr>
            <a:spLocks noGrp="1"/>
          </p:cNvSpPr>
          <p:nvPr>
            <p:ph idx="1"/>
          </p:nvPr>
        </p:nvSpPr>
        <p:spPr>
          <a:xfrm>
            <a:off x="349797" y="1439335"/>
            <a:ext cx="11376024" cy="4608512"/>
          </a:xfrm>
        </p:spPr>
        <p:txBody>
          <a:bodyPr/>
          <a:lstStyle/>
          <a:p>
            <a:r>
              <a:rPr lang="en-GB" dirty="0">
                <a:solidFill>
                  <a:srgbClr val="003399"/>
                </a:solidFill>
              </a:rPr>
              <a:t>Site preparation status: </a:t>
            </a:r>
            <a:r>
              <a:rPr lang="en-GB" b="0" dirty="0">
                <a:solidFill>
                  <a:srgbClr val="003399"/>
                </a:solidFill>
              </a:rPr>
              <a:t>Reusing the LHC tunnel, injectors on the </a:t>
            </a:r>
            <a:r>
              <a:rPr lang="en-GB" b="0" dirty="0" err="1">
                <a:solidFill>
                  <a:srgbClr val="003399"/>
                </a:solidFill>
              </a:rPr>
              <a:t>Prévessin</a:t>
            </a:r>
            <a:r>
              <a:rPr lang="en-GB" b="0" dirty="0">
                <a:solidFill>
                  <a:srgbClr val="003399"/>
                </a:solidFill>
              </a:rPr>
              <a:t> site </a:t>
            </a:r>
            <a:r>
              <a:rPr lang="en-GB" b="0" dirty="0">
                <a:solidFill>
                  <a:srgbClr val="003399"/>
                </a:solidFill>
                <a:sym typeface="Wingdings" panose="05000000000000000000" pitchFamily="2" charset="2"/>
              </a:rPr>
              <a:t> </a:t>
            </a:r>
            <a:r>
              <a:rPr lang="en-GB" b="0" dirty="0">
                <a:solidFill>
                  <a:srgbClr val="003399"/>
                </a:solidFill>
              </a:rPr>
              <a:t>minimum territorial implementation studies required</a:t>
            </a:r>
          </a:p>
          <a:p>
            <a:r>
              <a:rPr lang="en-GB" dirty="0">
                <a:solidFill>
                  <a:srgbClr val="003399"/>
                </a:solidFill>
              </a:rPr>
              <a:t>Schedule uncertainty</a:t>
            </a:r>
            <a:r>
              <a:rPr lang="en-GB" b="0" dirty="0">
                <a:solidFill>
                  <a:srgbClr val="003399"/>
                </a:solidFill>
              </a:rPr>
              <a:t>:</a:t>
            </a:r>
          </a:p>
          <a:p>
            <a:pPr marL="666900" lvl="1" indent="-342900">
              <a:buFont typeface="Arial" panose="020B0604020202020204" pitchFamily="34" charset="0"/>
              <a:buChar char="•"/>
            </a:pPr>
            <a:r>
              <a:rPr lang="en-GB" dirty="0">
                <a:solidFill>
                  <a:srgbClr val="003399"/>
                </a:solidFill>
              </a:rPr>
              <a:t>lack of a CDR/detailed WBS </a:t>
            </a:r>
            <a:r>
              <a:rPr lang="en-GB" dirty="0">
                <a:solidFill>
                  <a:srgbClr val="003399"/>
                </a:solidFill>
                <a:sym typeface="Wingdings" panose="05000000000000000000" pitchFamily="2" charset="2"/>
              </a:rPr>
              <a:t> schedule only outlined</a:t>
            </a:r>
            <a:endParaRPr lang="en-GB" b="0" dirty="0">
              <a:solidFill>
                <a:srgbClr val="003399"/>
              </a:solidFill>
            </a:endParaRPr>
          </a:p>
          <a:p>
            <a:pPr marL="666900" lvl="1" indent="-342900">
              <a:buFont typeface="Arial" panose="020B0604020202020204" pitchFamily="34" charset="0"/>
              <a:buChar char="•"/>
            </a:pPr>
            <a:r>
              <a:rPr lang="en-GB" b="0" dirty="0">
                <a:solidFill>
                  <a:srgbClr val="003399"/>
                </a:solidFill>
              </a:rPr>
              <a:t>dismantling and disposal of LHC/HL-LHC equipment (especially components with high radiation levels such as collimators, dumps, and experimental insertion devices) </a:t>
            </a:r>
            <a:r>
              <a:rPr lang="en-GB" b="0" dirty="0">
                <a:solidFill>
                  <a:srgbClr val="003399"/>
                </a:solidFill>
                <a:sym typeface="Wingdings" panose="05000000000000000000" pitchFamily="2" charset="2"/>
              </a:rPr>
              <a:t> </a:t>
            </a:r>
            <a:r>
              <a:rPr lang="en-GB" b="1" dirty="0">
                <a:solidFill>
                  <a:srgbClr val="003399"/>
                </a:solidFill>
                <a:sym typeface="Wingdings" panose="05000000000000000000" pitchFamily="2" charset="2"/>
              </a:rPr>
              <a:t>I</a:t>
            </a:r>
            <a:r>
              <a:rPr lang="en-GB" b="1" dirty="0">
                <a:solidFill>
                  <a:srgbClr val="003399"/>
                </a:solidFill>
              </a:rPr>
              <a:t>mplications for the possible reuse of the LHC as an injector for FCC-</a:t>
            </a:r>
            <a:r>
              <a:rPr lang="en-GB" b="1" dirty="0" err="1">
                <a:solidFill>
                  <a:srgbClr val="003399"/>
                </a:solidFill>
              </a:rPr>
              <a:t>hh</a:t>
            </a:r>
            <a:r>
              <a:rPr lang="en-GB" dirty="0">
                <a:solidFill>
                  <a:srgbClr val="003399"/>
                </a:solidFill>
              </a:rPr>
              <a:t>. </a:t>
            </a:r>
            <a:endParaRPr lang="en-GB" b="0" dirty="0">
              <a:solidFill>
                <a:srgbClr val="003399"/>
              </a:solidFill>
            </a:endParaRPr>
          </a:p>
          <a:p>
            <a:pPr marL="666900" lvl="1" indent="-342900">
              <a:buFont typeface="Arial" panose="020B0604020202020204" pitchFamily="34" charset="0"/>
              <a:buChar char="•"/>
            </a:pPr>
            <a:r>
              <a:rPr lang="en-GB" dirty="0">
                <a:solidFill>
                  <a:srgbClr val="003399"/>
                </a:solidFill>
              </a:rPr>
              <a:t>uncertainty on the R&amp;D progress</a:t>
            </a:r>
          </a:p>
          <a:p>
            <a:r>
              <a:rPr lang="en-GB" dirty="0">
                <a:solidFill>
                  <a:srgbClr val="003399"/>
                </a:solidFill>
              </a:rPr>
              <a:t>Cost uncertainty</a:t>
            </a:r>
            <a:r>
              <a:rPr lang="en-GB" b="0" dirty="0">
                <a:solidFill>
                  <a:srgbClr val="003399"/>
                </a:solidFill>
              </a:rPr>
              <a:t>: difficult to assess due to the early phase of the study (CE work, disposal and storage of LHC equipment, HTS magnet design and cryogenics, technical infrastructure modifications/consolidation require further analysis at this stage)</a:t>
            </a:r>
          </a:p>
          <a:p>
            <a:r>
              <a:rPr lang="en-GB" dirty="0">
                <a:solidFill>
                  <a:schemeClr val="tx1"/>
                </a:solidFill>
              </a:rPr>
              <a:t>Risk level-of-definition: </a:t>
            </a:r>
            <a:r>
              <a:rPr lang="en-GB" b="0" dirty="0">
                <a:solidFill>
                  <a:schemeClr val="tx1"/>
                </a:solidFill>
              </a:rPr>
              <a:t>no</a:t>
            </a:r>
            <a:r>
              <a:rPr lang="en-GB" dirty="0">
                <a:solidFill>
                  <a:schemeClr val="tx1"/>
                </a:solidFill>
              </a:rPr>
              <a:t> </a:t>
            </a:r>
            <a:r>
              <a:rPr lang="en-GB" b="0" dirty="0">
                <a:solidFill>
                  <a:schemeClr val="tx1"/>
                </a:solidFill>
              </a:rPr>
              <a:t>formal risk management</a:t>
            </a:r>
            <a:r>
              <a:rPr lang="en-GB" dirty="0">
                <a:solidFill>
                  <a:schemeClr val="tx1"/>
                </a:solidFill>
              </a:rPr>
              <a:t> </a:t>
            </a:r>
            <a:r>
              <a:rPr lang="en-GB" b="0" dirty="0">
                <a:solidFill>
                  <a:srgbClr val="003399"/>
                </a:solidFill>
              </a:rPr>
              <a:t>plan for the construction phase, some risks have been identified and potential mitigation measures outlined</a:t>
            </a:r>
            <a:endParaRPr lang="en-GB" dirty="0">
              <a:solidFill>
                <a:srgbClr val="003399"/>
              </a:solidFill>
            </a:endParaRPr>
          </a:p>
          <a:p>
            <a:endParaRPr lang="en-GB" dirty="0"/>
          </a:p>
        </p:txBody>
      </p:sp>
      <p:sp>
        <p:nvSpPr>
          <p:cNvPr id="3" name="Title 2">
            <a:extLst>
              <a:ext uri="{FF2B5EF4-FFF2-40B4-BE49-F238E27FC236}">
                <a16:creationId xmlns:a16="http://schemas.microsoft.com/office/drawing/2014/main" id="{9D8FC255-BC81-B6A1-0013-450259913B34}"/>
              </a:ext>
            </a:extLst>
          </p:cNvPr>
          <p:cNvSpPr>
            <a:spLocks noGrp="1"/>
          </p:cNvSpPr>
          <p:nvPr>
            <p:ph type="title"/>
          </p:nvPr>
        </p:nvSpPr>
        <p:spPr/>
        <p:txBody>
          <a:bodyPr/>
          <a:lstStyle/>
          <a:p>
            <a:r>
              <a:rPr lang="en-US" dirty="0"/>
              <a:t>LEP3</a:t>
            </a:r>
            <a:endParaRPr lang="en-GB" dirty="0"/>
          </a:p>
        </p:txBody>
      </p:sp>
      <p:sp>
        <p:nvSpPr>
          <p:cNvPr id="4" name="Date Placeholder 3">
            <a:extLst>
              <a:ext uri="{FF2B5EF4-FFF2-40B4-BE49-F238E27FC236}">
                <a16:creationId xmlns:a16="http://schemas.microsoft.com/office/drawing/2014/main" id="{CB3057A3-1B73-4B0A-D11B-1776DDEA25C3}"/>
              </a:ext>
            </a:extLst>
          </p:cNvPr>
          <p:cNvSpPr>
            <a:spLocks noGrp="1"/>
          </p:cNvSpPr>
          <p:nvPr>
            <p:ph type="dt" sz="half" idx="10"/>
          </p:nvPr>
        </p:nvSpPr>
        <p:spPr/>
        <p:txBody>
          <a:bodyPr/>
          <a:lstStyle/>
          <a:p>
            <a:r>
              <a:rPr lang="en-US"/>
              <a:t>03/11/2025</a:t>
            </a:r>
            <a:endParaRPr lang="en-US" dirty="0"/>
          </a:p>
        </p:txBody>
      </p:sp>
      <p:sp>
        <p:nvSpPr>
          <p:cNvPr id="5" name="Footer Placeholder 4">
            <a:extLst>
              <a:ext uri="{FF2B5EF4-FFF2-40B4-BE49-F238E27FC236}">
                <a16:creationId xmlns:a16="http://schemas.microsoft.com/office/drawing/2014/main" id="{BA356E55-4FBC-E803-DC5E-B3F5BFC374A7}"/>
              </a:ext>
            </a:extLst>
          </p:cNvPr>
          <p:cNvSpPr>
            <a:spLocks noGrp="1"/>
          </p:cNvSpPr>
          <p:nvPr>
            <p:ph type="ftr" sz="quarter" idx="11"/>
          </p:nvPr>
        </p:nvSpPr>
        <p:spPr/>
        <p:txBody>
          <a:bodyPr/>
          <a:lstStyle/>
          <a:p>
            <a:r>
              <a:rPr lang="en-GB"/>
              <a:t>G. Arduini - Assessment of large-scale accelerator projects at CERN - ESG WG2a key findings</a:t>
            </a:r>
            <a:endParaRPr lang="en-US" dirty="0"/>
          </a:p>
        </p:txBody>
      </p:sp>
      <p:sp>
        <p:nvSpPr>
          <p:cNvPr id="6" name="Slide Number Placeholder 5">
            <a:extLst>
              <a:ext uri="{FF2B5EF4-FFF2-40B4-BE49-F238E27FC236}">
                <a16:creationId xmlns:a16="http://schemas.microsoft.com/office/drawing/2014/main" id="{981DE9DC-27A9-F24B-1191-D9ED947478DD}"/>
              </a:ext>
            </a:extLst>
          </p:cNvPr>
          <p:cNvSpPr>
            <a:spLocks noGrp="1"/>
          </p:cNvSpPr>
          <p:nvPr>
            <p:ph type="sldNum" sz="quarter" idx="12"/>
          </p:nvPr>
        </p:nvSpPr>
        <p:spPr/>
        <p:txBody>
          <a:bodyPr/>
          <a:lstStyle/>
          <a:p>
            <a:fld id="{36B5EA5A-BC32-A742-B11B-8E7414D5B535}" type="slidenum">
              <a:rPr lang="en-US" smtClean="0"/>
              <a:pPr/>
              <a:t>34</a:t>
            </a:fld>
            <a:endParaRPr lang="en-US" dirty="0"/>
          </a:p>
        </p:txBody>
      </p:sp>
      <p:pic>
        <p:nvPicPr>
          <p:cNvPr id="8" name="Picture 7">
            <a:extLst>
              <a:ext uri="{FF2B5EF4-FFF2-40B4-BE49-F238E27FC236}">
                <a16:creationId xmlns:a16="http://schemas.microsoft.com/office/drawing/2014/main" id="{C9BF9F8C-D6C6-205D-A701-3AD07299CE20}"/>
              </a:ext>
            </a:extLst>
          </p:cNvPr>
          <p:cNvPicPr>
            <a:picLocks noChangeAspect="1"/>
          </p:cNvPicPr>
          <p:nvPr/>
        </p:nvPicPr>
        <p:blipFill>
          <a:blip r:embed="rId2"/>
          <a:stretch>
            <a:fillRect/>
          </a:stretch>
        </p:blipFill>
        <p:spPr>
          <a:xfrm>
            <a:off x="2106566" y="109027"/>
            <a:ext cx="6166693" cy="1108747"/>
          </a:xfrm>
          <a:prstGeom prst="rect">
            <a:avLst/>
          </a:prstGeom>
        </p:spPr>
      </p:pic>
    </p:spTree>
    <p:extLst>
      <p:ext uri="{BB962C8B-B14F-4D97-AF65-F5344CB8AC3E}">
        <p14:creationId xmlns:p14="http://schemas.microsoft.com/office/powerpoint/2010/main" val="3816117665"/>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10C082E-DF4C-46CF-F384-E006BA621203}"/>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106FD747-FDC9-8D66-FE07-7C193DC7D64B}"/>
              </a:ext>
            </a:extLst>
          </p:cNvPr>
          <p:cNvSpPr>
            <a:spLocks noGrp="1"/>
          </p:cNvSpPr>
          <p:nvPr>
            <p:ph type="title"/>
          </p:nvPr>
        </p:nvSpPr>
        <p:spPr/>
        <p:txBody>
          <a:bodyPr/>
          <a:lstStyle/>
          <a:p>
            <a:r>
              <a:rPr lang="en-US" dirty="0"/>
              <a:t>Possible reuse of the LHC tunnel</a:t>
            </a:r>
            <a:br>
              <a:rPr lang="en-US" dirty="0"/>
            </a:br>
            <a:r>
              <a:rPr lang="en-US" dirty="0" err="1"/>
              <a:t>LHeC</a:t>
            </a:r>
            <a:endParaRPr lang="en-GB" dirty="0"/>
          </a:p>
        </p:txBody>
      </p:sp>
      <p:sp>
        <p:nvSpPr>
          <p:cNvPr id="4" name="Date Placeholder 3">
            <a:extLst>
              <a:ext uri="{FF2B5EF4-FFF2-40B4-BE49-F238E27FC236}">
                <a16:creationId xmlns:a16="http://schemas.microsoft.com/office/drawing/2014/main" id="{A79FB72D-A5A5-7DCC-74DC-E09121743F7E}"/>
              </a:ext>
            </a:extLst>
          </p:cNvPr>
          <p:cNvSpPr>
            <a:spLocks noGrp="1"/>
          </p:cNvSpPr>
          <p:nvPr>
            <p:ph type="dt" sz="half" idx="10"/>
          </p:nvPr>
        </p:nvSpPr>
        <p:spPr/>
        <p:txBody>
          <a:bodyPr/>
          <a:lstStyle/>
          <a:p>
            <a:r>
              <a:rPr lang="en-US"/>
              <a:t>03/11/2025</a:t>
            </a:r>
            <a:endParaRPr lang="en-US" dirty="0"/>
          </a:p>
        </p:txBody>
      </p:sp>
      <p:sp>
        <p:nvSpPr>
          <p:cNvPr id="5" name="Footer Placeholder 4">
            <a:extLst>
              <a:ext uri="{FF2B5EF4-FFF2-40B4-BE49-F238E27FC236}">
                <a16:creationId xmlns:a16="http://schemas.microsoft.com/office/drawing/2014/main" id="{3581F9CE-A3FF-A165-CC3F-66F9BC78538E}"/>
              </a:ext>
            </a:extLst>
          </p:cNvPr>
          <p:cNvSpPr>
            <a:spLocks noGrp="1"/>
          </p:cNvSpPr>
          <p:nvPr>
            <p:ph type="ftr" sz="quarter" idx="11"/>
          </p:nvPr>
        </p:nvSpPr>
        <p:spPr/>
        <p:txBody>
          <a:bodyPr/>
          <a:lstStyle/>
          <a:p>
            <a:r>
              <a:rPr lang="en-GB"/>
              <a:t>G. Arduini - Assessment of large-scale accelerator projects at CERN - ESG WG2a key findings</a:t>
            </a:r>
            <a:endParaRPr lang="en-US" dirty="0"/>
          </a:p>
        </p:txBody>
      </p:sp>
      <p:sp>
        <p:nvSpPr>
          <p:cNvPr id="12" name="Content Placeholder 1">
            <a:extLst>
              <a:ext uri="{FF2B5EF4-FFF2-40B4-BE49-F238E27FC236}">
                <a16:creationId xmlns:a16="http://schemas.microsoft.com/office/drawing/2014/main" id="{62B385E9-104D-175D-5B54-6B22EB414604}"/>
              </a:ext>
            </a:extLst>
          </p:cNvPr>
          <p:cNvSpPr txBox="1">
            <a:spLocks/>
          </p:cNvSpPr>
          <p:nvPr/>
        </p:nvSpPr>
        <p:spPr>
          <a:xfrm>
            <a:off x="407989" y="3947985"/>
            <a:ext cx="6037118" cy="2252790"/>
          </a:xfrm>
          <a:prstGeom prst="rect">
            <a:avLst/>
          </a:prstGeom>
        </p:spPr>
        <p:txBody>
          <a:bodyPr vert="horz" lIns="0" tIns="0" rIns="0" bIns="0" rtlCol="0">
            <a:noAutofit/>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lvl="1" indent="0">
              <a:spcBef>
                <a:spcPts val="600"/>
              </a:spcBef>
              <a:spcAft>
                <a:spcPts val="0"/>
              </a:spcAft>
              <a:buFont typeface="Arial" charset="0"/>
              <a:buNone/>
            </a:pPr>
            <a:endParaRPr lang="en-GB" sz="2400" dirty="0">
              <a:solidFill>
                <a:schemeClr val="tx1"/>
              </a:solidFill>
            </a:endParaRPr>
          </a:p>
        </p:txBody>
      </p:sp>
      <p:pic>
        <p:nvPicPr>
          <p:cNvPr id="19" name="Content Placeholder 14" descr="A diagram of a nuclear reactor&#10;&#10;AI-generated content may be incorrect.">
            <a:extLst>
              <a:ext uri="{FF2B5EF4-FFF2-40B4-BE49-F238E27FC236}">
                <a16:creationId xmlns:a16="http://schemas.microsoft.com/office/drawing/2014/main" id="{E20758FA-98CD-7A47-71AD-A8935C739A18}"/>
              </a:ext>
            </a:extLst>
          </p:cNvPr>
          <p:cNvPicPr>
            <a:picLocks noGrp="1" noChangeAspect="1"/>
          </p:cNvPicPr>
          <p:nvPr>
            <p:ph sz="half" idx="1"/>
          </p:nvPr>
        </p:nvPicPr>
        <p:blipFill>
          <a:blip r:embed="rId3"/>
          <a:stretch>
            <a:fillRect/>
          </a:stretch>
        </p:blipFill>
        <p:spPr>
          <a:xfrm>
            <a:off x="20841" y="1813133"/>
            <a:ext cx="5616575" cy="3692529"/>
          </a:xfrm>
        </p:spPr>
      </p:pic>
      <p:sp>
        <p:nvSpPr>
          <p:cNvPr id="20" name="TextBox 19">
            <a:extLst>
              <a:ext uri="{FF2B5EF4-FFF2-40B4-BE49-F238E27FC236}">
                <a16:creationId xmlns:a16="http://schemas.microsoft.com/office/drawing/2014/main" id="{633709DA-994F-2AB8-71B5-D55F30B45402}"/>
              </a:ext>
            </a:extLst>
          </p:cNvPr>
          <p:cNvSpPr txBox="1"/>
          <p:nvPr/>
        </p:nvSpPr>
        <p:spPr>
          <a:xfrm>
            <a:off x="-2863" y="4278145"/>
            <a:ext cx="1592525" cy="307777"/>
          </a:xfrm>
          <a:prstGeom prst="rect">
            <a:avLst/>
          </a:prstGeom>
          <a:solidFill>
            <a:srgbClr val="FF9900"/>
          </a:solidFill>
          <a:ln>
            <a:noFill/>
          </a:ln>
        </p:spPr>
        <p:style>
          <a:lnRef idx="3">
            <a:schemeClr val="lt1"/>
          </a:lnRef>
          <a:fillRef idx="1">
            <a:schemeClr val="accent1"/>
          </a:fillRef>
          <a:effectRef idx="1">
            <a:schemeClr val="accent1"/>
          </a:effectRef>
          <a:fontRef idx="minor">
            <a:schemeClr val="lt1"/>
          </a:fontRef>
        </p:style>
        <p:txBody>
          <a:bodyPr wrap="square" rtlCol="0">
            <a:spAutoFit/>
          </a:bodyPr>
          <a:lstStyle/>
          <a:p>
            <a:pPr algn="ctr"/>
            <a:r>
              <a:rPr lang="en-GB" sz="1400" b="1" dirty="0">
                <a:solidFill>
                  <a:srgbClr val="FFFF00"/>
                </a:solidFill>
              </a:rPr>
              <a:t>HL-LHC – 7 TeV</a:t>
            </a:r>
          </a:p>
        </p:txBody>
      </p:sp>
      <p:sp>
        <p:nvSpPr>
          <p:cNvPr id="21" name="TextBox 20">
            <a:extLst>
              <a:ext uri="{FF2B5EF4-FFF2-40B4-BE49-F238E27FC236}">
                <a16:creationId xmlns:a16="http://schemas.microsoft.com/office/drawing/2014/main" id="{22418F71-C636-86E9-1057-DC514B9754EA}"/>
              </a:ext>
            </a:extLst>
          </p:cNvPr>
          <p:cNvSpPr txBox="1"/>
          <p:nvPr/>
        </p:nvSpPr>
        <p:spPr>
          <a:xfrm>
            <a:off x="2098761" y="1348163"/>
            <a:ext cx="2008161" cy="369332"/>
          </a:xfrm>
          <a:prstGeom prst="rect">
            <a:avLst/>
          </a:prstGeom>
          <a:solidFill>
            <a:srgbClr val="FF9900"/>
          </a:solidFill>
          <a:ln>
            <a:noFill/>
          </a:ln>
        </p:spPr>
        <p:style>
          <a:lnRef idx="3">
            <a:schemeClr val="lt1"/>
          </a:lnRef>
          <a:fillRef idx="1">
            <a:schemeClr val="accent1"/>
          </a:fillRef>
          <a:effectRef idx="1">
            <a:schemeClr val="accent1"/>
          </a:effectRef>
          <a:fontRef idx="minor">
            <a:schemeClr val="lt1"/>
          </a:fontRef>
        </p:style>
        <p:txBody>
          <a:bodyPr wrap="square" rtlCol="0">
            <a:spAutoFit/>
          </a:bodyPr>
          <a:lstStyle/>
          <a:p>
            <a:pPr algn="ctr"/>
            <a:r>
              <a:rPr lang="en-GB" b="1" dirty="0">
                <a:solidFill>
                  <a:srgbClr val="FFFF00"/>
                </a:solidFill>
              </a:rPr>
              <a:t>Schematic view</a:t>
            </a:r>
          </a:p>
        </p:txBody>
      </p:sp>
      <p:sp>
        <p:nvSpPr>
          <p:cNvPr id="25" name="Speech Bubble: Rectangle with Corners Rounded 24">
            <a:extLst>
              <a:ext uri="{FF2B5EF4-FFF2-40B4-BE49-F238E27FC236}">
                <a16:creationId xmlns:a16="http://schemas.microsoft.com/office/drawing/2014/main" id="{D2EF2642-F5F8-B3D6-239C-18EEDA888B49}"/>
              </a:ext>
            </a:extLst>
          </p:cNvPr>
          <p:cNvSpPr/>
          <p:nvPr/>
        </p:nvSpPr>
        <p:spPr>
          <a:xfrm>
            <a:off x="3187326" y="1813132"/>
            <a:ext cx="2147586" cy="303387"/>
          </a:xfrm>
          <a:prstGeom prst="wedgeRoundRectCallout">
            <a:avLst>
              <a:gd name="adj1" fmla="val -90409"/>
              <a:gd name="adj2" fmla="val 148805"/>
              <a:gd name="adj3" fmla="val 16667"/>
            </a:avLst>
          </a:prstGeom>
          <a:solidFill>
            <a:srgbClr val="FF993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400" b="1" dirty="0">
                <a:solidFill>
                  <a:srgbClr val="FFFF00"/>
                </a:solidFill>
              </a:rPr>
              <a:t>1/3 LHC circumference</a:t>
            </a:r>
          </a:p>
        </p:txBody>
      </p:sp>
      <p:graphicFrame>
        <p:nvGraphicFramePr>
          <p:cNvPr id="26" name="Content Placeholder 8">
            <a:extLst>
              <a:ext uri="{FF2B5EF4-FFF2-40B4-BE49-F238E27FC236}">
                <a16:creationId xmlns:a16="http://schemas.microsoft.com/office/drawing/2014/main" id="{9F9778F5-1AFB-33ED-5F94-22FDF8DD0CD1}"/>
              </a:ext>
            </a:extLst>
          </p:cNvPr>
          <p:cNvGraphicFramePr>
            <a:graphicFrameLocks/>
          </p:cNvGraphicFramePr>
          <p:nvPr/>
        </p:nvGraphicFramePr>
        <p:xfrm>
          <a:off x="5661120" y="1477589"/>
          <a:ext cx="3049812" cy="3436640"/>
        </p:xfrm>
        <a:graphic>
          <a:graphicData uri="http://schemas.openxmlformats.org/drawingml/2006/table">
            <a:tbl>
              <a:tblPr firstRow="1" bandRow="1"/>
              <a:tblGrid>
                <a:gridCol w="3049812">
                  <a:extLst>
                    <a:ext uri="{9D8B030D-6E8A-4147-A177-3AD203B41FA5}">
                      <a16:colId xmlns:a16="http://schemas.microsoft.com/office/drawing/2014/main" val="20000"/>
                    </a:ext>
                  </a:extLst>
                </a:gridCol>
              </a:tblGrid>
              <a:tr h="624842">
                <a:tc>
                  <a:txBody>
                    <a:bodyPr/>
                    <a:lstStyle>
                      <a:lvl1pPr marL="0" algn="l" defTabSz="457200" rtl="0" eaLnBrk="1" latinLnBrk="0" hangingPunct="1">
                        <a:defRPr sz="1800" b="1" kern="1200">
                          <a:solidFill>
                            <a:schemeClr val="lt1"/>
                          </a:solidFill>
                          <a:latin typeface="Calibri"/>
                        </a:defRPr>
                      </a:lvl1pPr>
                      <a:lvl2pPr marL="457200" algn="l" defTabSz="457200" rtl="0" eaLnBrk="1" latinLnBrk="0" hangingPunct="1">
                        <a:defRPr sz="1800" b="1" kern="1200">
                          <a:solidFill>
                            <a:schemeClr val="lt1"/>
                          </a:solidFill>
                          <a:latin typeface="Calibri"/>
                        </a:defRPr>
                      </a:lvl2pPr>
                      <a:lvl3pPr marL="914400" algn="l" defTabSz="457200" rtl="0" eaLnBrk="1" latinLnBrk="0" hangingPunct="1">
                        <a:defRPr sz="1800" b="1" kern="1200">
                          <a:solidFill>
                            <a:schemeClr val="lt1"/>
                          </a:solidFill>
                          <a:latin typeface="Calibri"/>
                        </a:defRPr>
                      </a:lvl3pPr>
                      <a:lvl4pPr marL="1371600" algn="l" defTabSz="457200" rtl="0" eaLnBrk="1" latinLnBrk="0" hangingPunct="1">
                        <a:defRPr sz="1800" b="1" kern="1200">
                          <a:solidFill>
                            <a:schemeClr val="lt1"/>
                          </a:solidFill>
                          <a:latin typeface="Calibri"/>
                        </a:defRPr>
                      </a:lvl4pPr>
                      <a:lvl5pPr marL="1828800" algn="l" defTabSz="457200" rtl="0" eaLnBrk="1" latinLnBrk="0" hangingPunct="1">
                        <a:defRPr sz="1800" b="1" kern="1200">
                          <a:solidFill>
                            <a:schemeClr val="lt1"/>
                          </a:solidFill>
                          <a:latin typeface="Calibri"/>
                        </a:defRPr>
                      </a:lvl5pPr>
                      <a:lvl6pPr marL="2286000" algn="l" defTabSz="457200" rtl="0" eaLnBrk="1" latinLnBrk="0" hangingPunct="1">
                        <a:defRPr sz="1800" b="1" kern="1200">
                          <a:solidFill>
                            <a:schemeClr val="lt1"/>
                          </a:solidFill>
                          <a:latin typeface="Calibri"/>
                        </a:defRPr>
                      </a:lvl6pPr>
                      <a:lvl7pPr marL="2743200" algn="l" defTabSz="457200" rtl="0" eaLnBrk="1" latinLnBrk="0" hangingPunct="1">
                        <a:defRPr sz="1800" b="1" kern="1200">
                          <a:solidFill>
                            <a:schemeClr val="lt1"/>
                          </a:solidFill>
                          <a:latin typeface="Calibri"/>
                        </a:defRPr>
                      </a:lvl7pPr>
                      <a:lvl8pPr marL="3200400" algn="l" defTabSz="457200" rtl="0" eaLnBrk="1" latinLnBrk="0" hangingPunct="1">
                        <a:defRPr sz="1800" b="1" kern="1200">
                          <a:solidFill>
                            <a:schemeClr val="lt1"/>
                          </a:solidFill>
                          <a:latin typeface="Calibri"/>
                        </a:defRPr>
                      </a:lvl8pPr>
                      <a:lvl9pPr marL="3657600" algn="l" defTabSz="457200" rtl="0" eaLnBrk="1" latinLnBrk="0" hangingPunct="1">
                        <a:defRPr sz="1800" b="1" kern="1200">
                          <a:solidFill>
                            <a:schemeClr val="lt1"/>
                          </a:solidFill>
                          <a:latin typeface="Calibri"/>
                        </a:defRPr>
                      </a:lvl9pPr>
                    </a:lstStyle>
                    <a:p>
                      <a:pPr marL="0" marR="0" indent="0" algn="l" defTabSz="457150" rtl="0" eaLnBrk="1" fontAlgn="auto" latinLnBrk="0" hangingPunct="1">
                        <a:lnSpc>
                          <a:spcPct val="100000"/>
                        </a:lnSpc>
                        <a:spcBef>
                          <a:spcPts val="0"/>
                        </a:spcBef>
                        <a:spcAft>
                          <a:spcPts val="0"/>
                        </a:spcAft>
                        <a:buClrTx/>
                        <a:buSzTx/>
                        <a:buFontTx/>
                        <a:buNone/>
                        <a:tabLst/>
                        <a:defRPr/>
                      </a:pPr>
                      <a:endParaRPr lang="en-US" sz="1600" dirty="0">
                        <a:solidFill>
                          <a:srgbClr val="FF0000"/>
                        </a:solidFill>
                      </a:endParaRPr>
                    </a:p>
                  </a:txBody>
                  <a:tcPr marL="68580" marR="68580" marT="34291" marB="34291">
                    <a:lnL w="12700" cmpd="sng">
                      <a:solidFill>
                        <a:sysClr val="window" lastClr="FFFFFF"/>
                      </a:solidFill>
                    </a:lnL>
                    <a:lnR w="12700" cap="flat" cmpd="sng" algn="ctr">
                      <a:solidFill>
                        <a:sysClr val="window" lastClr="FFFFFF"/>
                      </a:solidFill>
                      <a:prstDash val="solid"/>
                      <a:round/>
                      <a:headEnd type="none" w="med" len="med"/>
                      <a:tailEnd type="none" w="med" len="med"/>
                    </a:lnR>
                    <a:lnT w="12700" cmpd="sng">
                      <a:solidFill>
                        <a:sysClr val="window" lastClr="FFFFFF"/>
                      </a:solidFill>
                    </a:lnT>
                    <a:lnB w="381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4F81BD">
                        <a:lumMod val="40000"/>
                        <a:lumOff val="60000"/>
                      </a:srgbClr>
                    </a:solidFill>
                  </a:tcPr>
                </a:tc>
                <a:extLst>
                  <a:ext uri="{0D108BD9-81ED-4DB2-BD59-A6C34878D82A}">
                    <a16:rowId xmlns:a16="http://schemas.microsoft.com/office/drawing/2014/main" val="10000"/>
                  </a:ext>
                </a:extLst>
              </a:tr>
              <a:tr h="312421">
                <a:tc>
                  <a:txBody>
                    <a:bodyPr/>
                    <a:lstStyle>
                      <a:lvl1pPr marL="0" algn="l" defTabSz="457200" rtl="0" eaLnBrk="1" latinLnBrk="0" hangingPunct="1">
                        <a:defRPr sz="1800" kern="1200">
                          <a:solidFill>
                            <a:schemeClr val="dk1"/>
                          </a:solidFill>
                          <a:latin typeface="Calibri"/>
                        </a:defRPr>
                      </a:lvl1pPr>
                      <a:lvl2pPr marL="457200" algn="l" defTabSz="457200" rtl="0" eaLnBrk="1" latinLnBrk="0" hangingPunct="1">
                        <a:defRPr sz="1800" kern="1200">
                          <a:solidFill>
                            <a:schemeClr val="dk1"/>
                          </a:solidFill>
                          <a:latin typeface="Calibri"/>
                        </a:defRPr>
                      </a:lvl2pPr>
                      <a:lvl3pPr marL="914400" algn="l" defTabSz="457200" rtl="0" eaLnBrk="1" latinLnBrk="0" hangingPunct="1">
                        <a:defRPr sz="1800" kern="1200">
                          <a:solidFill>
                            <a:schemeClr val="dk1"/>
                          </a:solidFill>
                          <a:latin typeface="Calibri"/>
                        </a:defRPr>
                      </a:lvl3pPr>
                      <a:lvl4pPr marL="1371600" algn="l" defTabSz="457200" rtl="0" eaLnBrk="1" latinLnBrk="0" hangingPunct="1">
                        <a:defRPr sz="1800" kern="1200">
                          <a:solidFill>
                            <a:schemeClr val="dk1"/>
                          </a:solidFill>
                          <a:latin typeface="Calibri"/>
                        </a:defRPr>
                      </a:lvl4pPr>
                      <a:lvl5pPr marL="1828800" algn="l" defTabSz="457200" rtl="0" eaLnBrk="1" latinLnBrk="0" hangingPunct="1">
                        <a:defRPr sz="1800" kern="1200">
                          <a:solidFill>
                            <a:schemeClr val="dk1"/>
                          </a:solidFill>
                          <a:latin typeface="Calibri"/>
                        </a:defRPr>
                      </a:lvl5pPr>
                      <a:lvl6pPr marL="2286000" algn="l" defTabSz="457200" rtl="0" eaLnBrk="1" latinLnBrk="0" hangingPunct="1">
                        <a:defRPr sz="1800" kern="1200">
                          <a:solidFill>
                            <a:schemeClr val="dk1"/>
                          </a:solidFill>
                          <a:latin typeface="Calibri"/>
                        </a:defRPr>
                      </a:lvl6pPr>
                      <a:lvl7pPr marL="2743200" algn="l" defTabSz="457200" rtl="0" eaLnBrk="1" latinLnBrk="0" hangingPunct="1">
                        <a:defRPr sz="1800" kern="1200">
                          <a:solidFill>
                            <a:schemeClr val="dk1"/>
                          </a:solidFill>
                          <a:latin typeface="Calibri"/>
                        </a:defRPr>
                      </a:lvl7pPr>
                      <a:lvl8pPr marL="3200400" algn="l" defTabSz="457200" rtl="0" eaLnBrk="1" latinLnBrk="0" hangingPunct="1">
                        <a:defRPr sz="1800" kern="1200">
                          <a:solidFill>
                            <a:schemeClr val="dk1"/>
                          </a:solidFill>
                          <a:latin typeface="Calibri"/>
                        </a:defRPr>
                      </a:lvl8pPr>
                      <a:lvl9pPr marL="3657600" algn="l" defTabSz="457200" rtl="0" eaLnBrk="1" latinLnBrk="0" hangingPunct="1">
                        <a:defRPr sz="1800" kern="1200">
                          <a:solidFill>
                            <a:schemeClr val="dk1"/>
                          </a:solidFill>
                          <a:latin typeface="Calibri"/>
                        </a:defRPr>
                      </a:lvl9pPr>
                    </a:lstStyle>
                    <a:p>
                      <a:r>
                        <a:rPr lang="en-US" sz="1600" dirty="0">
                          <a:solidFill>
                            <a:schemeClr val="bg1"/>
                          </a:solidFill>
                        </a:rPr>
                        <a:t>Beam Energy [</a:t>
                      </a:r>
                      <a:r>
                        <a:rPr lang="en-US" sz="1600" dirty="0" err="1">
                          <a:solidFill>
                            <a:schemeClr val="bg1"/>
                          </a:solidFill>
                        </a:rPr>
                        <a:t>GeV</a:t>
                      </a:r>
                      <a:r>
                        <a:rPr lang="en-US" sz="1600" dirty="0">
                          <a:solidFill>
                            <a:schemeClr val="bg1"/>
                          </a:solidFill>
                        </a:rPr>
                        <a:t>]</a:t>
                      </a:r>
                    </a:p>
                  </a:txBody>
                  <a:tcPr marL="68580" marR="68580" marT="34291" marB="34291">
                    <a:lnL w="12700" cmpd="sng">
                      <a:solidFill>
                        <a:sysClr val="window" lastClr="FFFFFF"/>
                      </a:solidFill>
                    </a:lnL>
                    <a:lnR w="12700" cmpd="sng">
                      <a:solidFill>
                        <a:sysClr val="window" lastClr="FFFFFF"/>
                      </a:solidFill>
                    </a:lnR>
                    <a:lnT w="38100" cap="flat" cmpd="sng" algn="ctr">
                      <a:solidFill>
                        <a:sysClr val="window" lastClr="FFFFFF"/>
                      </a:solidFill>
                      <a:prstDash val="solid"/>
                      <a:round/>
                      <a:headEnd type="none" w="med" len="med"/>
                      <a:tailEnd type="none" w="med" len="med"/>
                    </a:lnT>
                    <a:lnB w="12700" cmpd="sng">
                      <a:solidFill>
                        <a:sysClr val="window" lastClr="FFFFFF"/>
                      </a:solidFill>
                    </a:lnB>
                    <a:lnTlToBr w="12700" cmpd="sng">
                      <a:noFill/>
                      <a:prstDash val="solid"/>
                    </a:lnTlToBr>
                    <a:lnBlToTr w="12700" cmpd="sng">
                      <a:noFill/>
                      <a:prstDash val="solid"/>
                    </a:lnBlToTr>
                    <a:solidFill>
                      <a:srgbClr val="4F81BD">
                        <a:lumMod val="75000"/>
                      </a:srgbClr>
                    </a:solidFill>
                  </a:tcPr>
                </a:tc>
                <a:extLst>
                  <a:ext uri="{0D108BD9-81ED-4DB2-BD59-A6C34878D82A}">
                    <a16:rowId xmlns:a16="http://schemas.microsoft.com/office/drawing/2014/main" val="10001"/>
                  </a:ext>
                </a:extLst>
              </a:tr>
              <a:tr h="312421">
                <a:tc>
                  <a:txBody>
                    <a:bodyPr/>
                    <a:lstStyle>
                      <a:lvl1pPr marL="0" algn="l" defTabSz="457200" rtl="0" eaLnBrk="1" latinLnBrk="0" hangingPunct="1">
                        <a:defRPr sz="1800" kern="1200">
                          <a:solidFill>
                            <a:schemeClr val="dk1"/>
                          </a:solidFill>
                          <a:latin typeface="Calibri"/>
                        </a:defRPr>
                      </a:lvl1pPr>
                      <a:lvl2pPr marL="457200" algn="l" defTabSz="457200" rtl="0" eaLnBrk="1" latinLnBrk="0" hangingPunct="1">
                        <a:defRPr sz="1800" kern="1200">
                          <a:solidFill>
                            <a:schemeClr val="dk1"/>
                          </a:solidFill>
                          <a:latin typeface="Calibri"/>
                        </a:defRPr>
                      </a:lvl2pPr>
                      <a:lvl3pPr marL="914400" algn="l" defTabSz="457200" rtl="0" eaLnBrk="1" latinLnBrk="0" hangingPunct="1">
                        <a:defRPr sz="1800" kern="1200">
                          <a:solidFill>
                            <a:schemeClr val="dk1"/>
                          </a:solidFill>
                          <a:latin typeface="Calibri"/>
                        </a:defRPr>
                      </a:lvl3pPr>
                      <a:lvl4pPr marL="1371600" algn="l" defTabSz="457200" rtl="0" eaLnBrk="1" latinLnBrk="0" hangingPunct="1">
                        <a:defRPr sz="1800" kern="1200">
                          <a:solidFill>
                            <a:schemeClr val="dk1"/>
                          </a:solidFill>
                          <a:latin typeface="Calibri"/>
                        </a:defRPr>
                      </a:lvl4pPr>
                      <a:lvl5pPr marL="1828800" algn="l" defTabSz="457200" rtl="0" eaLnBrk="1" latinLnBrk="0" hangingPunct="1">
                        <a:defRPr sz="1800" kern="1200">
                          <a:solidFill>
                            <a:schemeClr val="dk1"/>
                          </a:solidFill>
                          <a:latin typeface="Calibri"/>
                        </a:defRPr>
                      </a:lvl5pPr>
                      <a:lvl6pPr marL="2286000" algn="l" defTabSz="457200" rtl="0" eaLnBrk="1" latinLnBrk="0" hangingPunct="1">
                        <a:defRPr sz="1800" kern="1200">
                          <a:solidFill>
                            <a:schemeClr val="dk1"/>
                          </a:solidFill>
                          <a:latin typeface="Calibri"/>
                        </a:defRPr>
                      </a:lvl6pPr>
                      <a:lvl7pPr marL="2743200" algn="l" defTabSz="457200" rtl="0" eaLnBrk="1" latinLnBrk="0" hangingPunct="1">
                        <a:defRPr sz="1800" kern="1200">
                          <a:solidFill>
                            <a:schemeClr val="dk1"/>
                          </a:solidFill>
                          <a:latin typeface="Calibri"/>
                        </a:defRPr>
                      </a:lvl7pPr>
                      <a:lvl8pPr marL="3200400" algn="l" defTabSz="457200" rtl="0" eaLnBrk="1" latinLnBrk="0" hangingPunct="1">
                        <a:defRPr sz="1800" kern="1200">
                          <a:solidFill>
                            <a:schemeClr val="dk1"/>
                          </a:solidFill>
                          <a:latin typeface="Calibri"/>
                        </a:defRPr>
                      </a:lvl8pPr>
                      <a:lvl9pPr marL="3657600" algn="l" defTabSz="457200" rtl="0" eaLnBrk="1" latinLnBrk="0" hangingPunct="1">
                        <a:defRPr sz="1800" kern="1200">
                          <a:solidFill>
                            <a:schemeClr val="dk1"/>
                          </a:solidFill>
                          <a:latin typeface="Calibri"/>
                        </a:defRPr>
                      </a:lvl9pPr>
                    </a:lstStyle>
                    <a:p>
                      <a:r>
                        <a:rPr lang="en-US" sz="1600" dirty="0">
                          <a:solidFill>
                            <a:schemeClr val="bg1"/>
                          </a:solidFill>
                        </a:rPr>
                        <a:t>Luminosity [10</a:t>
                      </a:r>
                      <a:r>
                        <a:rPr lang="en-US" sz="1600" baseline="30000" dirty="0">
                          <a:solidFill>
                            <a:schemeClr val="bg1"/>
                          </a:solidFill>
                        </a:rPr>
                        <a:t>34</a:t>
                      </a:r>
                      <a:r>
                        <a:rPr lang="en-US" sz="1600" dirty="0">
                          <a:solidFill>
                            <a:schemeClr val="bg1"/>
                          </a:solidFill>
                        </a:rPr>
                        <a:t>cm</a:t>
                      </a:r>
                      <a:r>
                        <a:rPr lang="en-US" sz="1600" baseline="30000" dirty="0">
                          <a:solidFill>
                            <a:schemeClr val="bg1"/>
                          </a:solidFill>
                        </a:rPr>
                        <a:t>-2</a:t>
                      </a:r>
                      <a:r>
                        <a:rPr lang="en-US" sz="1600" dirty="0">
                          <a:solidFill>
                            <a:schemeClr val="bg1"/>
                          </a:solidFill>
                        </a:rPr>
                        <a:t>s</a:t>
                      </a:r>
                      <a:r>
                        <a:rPr lang="en-US" sz="1600" baseline="30000" dirty="0">
                          <a:solidFill>
                            <a:schemeClr val="bg1"/>
                          </a:solidFill>
                        </a:rPr>
                        <a:t>-1</a:t>
                      </a:r>
                      <a:r>
                        <a:rPr lang="en-US" sz="1600" dirty="0">
                          <a:solidFill>
                            <a:schemeClr val="bg1"/>
                          </a:solidFill>
                        </a:rPr>
                        <a:t>]</a:t>
                      </a:r>
                    </a:p>
                  </a:txBody>
                  <a:tcPr marL="68580" marR="68580" marT="34291" marB="34291">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lumMod val="75000"/>
                      </a:srgbClr>
                    </a:solidFill>
                  </a:tcPr>
                </a:tc>
                <a:extLst>
                  <a:ext uri="{0D108BD9-81ED-4DB2-BD59-A6C34878D82A}">
                    <a16:rowId xmlns:a16="http://schemas.microsoft.com/office/drawing/2014/main" val="10002"/>
                  </a:ext>
                </a:extLst>
              </a:tr>
              <a:tr h="312421">
                <a:tc>
                  <a:txBody>
                    <a:bodyPr/>
                    <a:lstStyle>
                      <a:lvl1pPr marL="0" algn="l" defTabSz="457200" rtl="0" eaLnBrk="1" latinLnBrk="0" hangingPunct="1">
                        <a:defRPr sz="1800" kern="1200">
                          <a:solidFill>
                            <a:schemeClr val="dk1"/>
                          </a:solidFill>
                          <a:latin typeface="Calibri"/>
                        </a:defRPr>
                      </a:lvl1pPr>
                      <a:lvl2pPr marL="457200" algn="l" defTabSz="457200" rtl="0" eaLnBrk="1" latinLnBrk="0" hangingPunct="1">
                        <a:defRPr sz="1800" kern="1200">
                          <a:solidFill>
                            <a:schemeClr val="dk1"/>
                          </a:solidFill>
                          <a:latin typeface="Calibri"/>
                        </a:defRPr>
                      </a:lvl2pPr>
                      <a:lvl3pPr marL="914400" algn="l" defTabSz="457200" rtl="0" eaLnBrk="1" latinLnBrk="0" hangingPunct="1">
                        <a:defRPr sz="1800" kern="1200">
                          <a:solidFill>
                            <a:schemeClr val="dk1"/>
                          </a:solidFill>
                          <a:latin typeface="Calibri"/>
                        </a:defRPr>
                      </a:lvl3pPr>
                      <a:lvl4pPr marL="1371600" algn="l" defTabSz="457200" rtl="0" eaLnBrk="1" latinLnBrk="0" hangingPunct="1">
                        <a:defRPr sz="1800" kern="1200">
                          <a:solidFill>
                            <a:schemeClr val="dk1"/>
                          </a:solidFill>
                          <a:latin typeface="Calibri"/>
                        </a:defRPr>
                      </a:lvl4pPr>
                      <a:lvl5pPr marL="1828800" algn="l" defTabSz="457200" rtl="0" eaLnBrk="1" latinLnBrk="0" hangingPunct="1">
                        <a:defRPr sz="1800" kern="1200">
                          <a:solidFill>
                            <a:schemeClr val="dk1"/>
                          </a:solidFill>
                          <a:latin typeface="Calibri"/>
                        </a:defRPr>
                      </a:lvl5pPr>
                      <a:lvl6pPr marL="2286000" algn="l" defTabSz="457200" rtl="0" eaLnBrk="1" latinLnBrk="0" hangingPunct="1">
                        <a:defRPr sz="1800" kern="1200">
                          <a:solidFill>
                            <a:schemeClr val="dk1"/>
                          </a:solidFill>
                          <a:latin typeface="Calibri"/>
                        </a:defRPr>
                      </a:lvl6pPr>
                      <a:lvl7pPr marL="2743200" algn="l" defTabSz="457200" rtl="0" eaLnBrk="1" latinLnBrk="0" hangingPunct="1">
                        <a:defRPr sz="1800" kern="1200">
                          <a:solidFill>
                            <a:schemeClr val="dk1"/>
                          </a:solidFill>
                          <a:latin typeface="Calibri"/>
                        </a:defRPr>
                      </a:lvl7pPr>
                      <a:lvl8pPr marL="3200400" algn="l" defTabSz="457200" rtl="0" eaLnBrk="1" latinLnBrk="0" hangingPunct="1">
                        <a:defRPr sz="1800" kern="1200">
                          <a:solidFill>
                            <a:schemeClr val="dk1"/>
                          </a:solidFill>
                          <a:latin typeface="Calibri"/>
                        </a:defRPr>
                      </a:lvl8pPr>
                      <a:lvl9pPr marL="3657600" algn="l" defTabSz="457200" rtl="0" eaLnBrk="1" latinLnBrk="0" hangingPunct="1">
                        <a:defRPr sz="1800" kern="1200">
                          <a:solidFill>
                            <a:schemeClr val="dk1"/>
                          </a:solidFill>
                          <a:latin typeface="Calibri"/>
                        </a:defRPr>
                      </a:lvl9pPr>
                    </a:lstStyle>
                    <a:p>
                      <a:r>
                        <a:rPr lang="en-US" sz="1600" dirty="0">
                          <a:solidFill>
                            <a:schemeClr val="bg1"/>
                          </a:solidFill>
                        </a:rPr>
                        <a:t>Normalized </a:t>
                      </a:r>
                      <a:r>
                        <a:rPr lang="en-US" sz="1600" dirty="0" err="1">
                          <a:solidFill>
                            <a:schemeClr val="bg1"/>
                          </a:solidFill>
                        </a:rPr>
                        <a:t>emittance</a:t>
                      </a:r>
                      <a:r>
                        <a:rPr lang="en-US" sz="1600" dirty="0">
                          <a:solidFill>
                            <a:schemeClr val="bg1"/>
                          </a:solidFill>
                        </a:rPr>
                        <a:t> </a:t>
                      </a:r>
                      <a:r>
                        <a:rPr lang="en-US" sz="1600" dirty="0" err="1">
                          <a:solidFill>
                            <a:schemeClr val="bg1"/>
                          </a:solidFill>
                          <a:latin typeface="Symbol" charset="2"/>
                          <a:cs typeface="Symbol" charset="2"/>
                        </a:rPr>
                        <a:t>ge</a:t>
                      </a:r>
                      <a:r>
                        <a:rPr lang="en-US" sz="1600" baseline="-25000" dirty="0" err="1">
                          <a:solidFill>
                            <a:schemeClr val="bg1"/>
                          </a:solidFill>
                        </a:rPr>
                        <a:t>x,y</a:t>
                      </a:r>
                      <a:r>
                        <a:rPr lang="en-US" sz="1600" baseline="-25000" dirty="0">
                          <a:solidFill>
                            <a:schemeClr val="bg1"/>
                          </a:solidFill>
                        </a:rPr>
                        <a:t> </a:t>
                      </a:r>
                      <a:r>
                        <a:rPr lang="en-US" sz="1600" dirty="0">
                          <a:solidFill>
                            <a:schemeClr val="bg1"/>
                          </a:solidFill>
                        </a:rPr>
                        <a:t>[</a:t>
                      </a:r>
                      <a:r>
                        <a:rPr lang="en-US" sz="1600" dirty="0">
                          <a:solidFill>
                            <a:schemeClr val="bg1"/>
                          </a:solidFill>
                          <a:latin typeface="Symbol" charset="2"/>
                          <a:cs typeface="Symbol" charset="2"/>
                        </a:rPr>
                        <a:t>m</a:t>
                      </a:r>
                      <a:r>
                        <a:rPr lang="en-US" sz="1600" dirty="0">
                          <a:solidFill>
                            <a:schemeClr val="bg1"/>
                          </a:solidFill>
                        </a:rPr>
                        <a:t>m]</a:t>
                      </a:r>
                    </a:p>
                  </a:txBody>
                  <a:tcPr marL="68580" marR="68580" marT="34291" marB="34291">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lumMod val="75000"/>
                      </a:srgbClr>
                    </a:solidFill>
                  </a:tcPr>
                </a:tc>
                <a:extLst>
                  <a:ext uri="{0D108BD9-81ED-4DB2-BD59-A6C34878D82A}">
                    <a16:rowId xmlns:a16="http://schemas.microsoft.com/office/drawing/2014/main" val="10003"/>
                  </a:ext>
                </a:extLst>
              </a:tr>
              <a:tr h="312421">
                <a:tc>
                  <a:txBody>
                    <a:bodyPr/>
                    <a:lstStyle>
                      <a:lvl1pPr marL="0" algn="l" defTabSz="457200" rtl="0" eaLnBrk="1" latinLnBrk="0" hangingPunct="1">
                        <a:defRPr sz="1800" kern="1200">
                          <a:solidFill>
                            <a:schemeClr val="dk1"/>
                          </a:solidFill>
                          <a:latin typeface="Calibri"/>
                        </a:defRPr>
                      </a:lvl1pPr>
                      <a:lvl2pPr marL="457200" algn="l" defTabSz="457200" rtl="0" eaLnBrk="1" latinLnBrk="0" hangingPunct="1">
                        <a:defRPr sz="1800" kern="1200">
                          <a:solidFill>
                            <a:schemeClr val="dk1"/>
                          </a:solidFill>
                          <a:latin typeface="Calibri"/>
                        </a:defRPr>
                      </a:lvl2pPr>
                      <a:lvl3pPr marL="914400" algn="l" defTabSz="457200" rtl="0" eaLnBrk="1" latinLnBrk="0" hangingPunct="1">
                        <a:defRPr sz="1800" kern="1200">
                          <a:solidFill>
                            <a:schemeClr val="dk1"/>
                          </a:solidFill>
                          <a:latin typeface="Calibri"/>
                        </a:defRPr>
                      </a:lvl3pPr>
                      <a:lvl4pPr marL="1371600" algn="l" defTabSz="457200" rtl="0" eaLnBrk="1" latinLnBrk="0" hangingPunct="1">
                        <a:defRPr sz="1800" kern="1200">
                          <a:solidFill>
                            <a:schemeClr val="dk1"/>
                          </a:solidFill>
                          <a:latin typeface="Calibri"/>
                        </a:defRPr>
                      </a:lvl4pPr>
                      <a:lvl5pPr marL="1828800" algn="l" defTabSz="457200" rtl="0" eaLnBrk="1" latinLnBrk="0" hangingPunct="1">
                        <a:defRPr sz="1800" kern="1200">
                          <a:solidFill>
                            <a:schemeClr val="dk1"/>
                          </a:solidFill>
                          <a:latin typeface="Calibri"/>
                        </a:defRPr>
                      </a:lvl5pPr>
                      <a:lvl6pPr marL="2286000" algn="l" defTabSz="457200" rtl="0" eaLnBrk="1" latinLnBrk="0" hangingPunct="1">
                        <a:defRPr sz="1800" kern="1200">
                          <a:solidFill>
                            <a:schemeClr val="dk1"/>
                          </a:solidFill>
                          <a:latin typeface="Calibri"/>
                        </a:defRPr>
                      </a:lvl6pPr>
                      <a:lvl7pPr marL="2743200" algn="l" defTabSz="457200" rtl="0" eaLnBrk="1" latinLnBrk="0" hangingPunct="1">
                        <a:defRPr sz="1800" kern="1200">
                          <a:solidFill>
                            <a:schemeClr val="dk1"/>
                          </a:solidFill>
                          <a:latin typeface="Calibri"/>
                        </a:defRPr>
                      </a:lvl7pPr>
                      <a:lvl8pPr marL="3200400" algn="l" defTabSz="457200" rtl="0" eaLnBrk="1" latinLnBrk="0" hangingPunct="1">
                        <a:defRPr sz="1800" kern="1200">
                          <a:solidFill>
                            <a:schemeClr val="dk1"/>
                          </a:solidFill>
                          <a:latin typeface="Calibri"/>
                        </a:defRPr>
                      </a:lvl8pPr>
                      <a:lvl9pPr marL="3657600" algn="l" defTabSz="457200" rtl="0" eaLnBrk="1" latinLnBrk="0" hangingPunct="1">
                        <a:defRPr sz="1800" kern="1200">
                          <a:solidFill>
                            <a:schemeClr val="dk1"/>
                          </a:solidFill>
                          <a:latin typeface="Calibri"/>
                        </a:defRPr>
                      </a:lvl9pPr>
                    </a:lstStyle>
                    <a:p>
                      <a:r>
                        <a:rPr lang="en-US" sz="1600" dirty="0">
                          <a:solidFill>
                            <a:schemeClr val="bg1"/>
                          </a:solidFill>
                        </a:rPr>
                        <a:t>Beta Function </a:t>
                      </a:r>
                      <a:r>
                        <a:rPr lang="en-US" sz="1600" dirty="0">
                          <a:solidFill>
                            <a:schemeClr val="bg1"/>
                          </a:solidFill>
                          <a:latin typeface="Symbol" charset="2"/>
                          <a:cs typeface="Symbol" charset="2"/>
                        </a:rPr>
                        <a:t>b</a:t>
                      </a:r>
                      <a:r>
                        <a:rPr lang="en-US" sz="1600" baseline="30000" dirty="0">
                          <a:solidFill>
                            <a:schemeClr val="bg1"/>
                          </a:solidFill>
                          <a:latin typeface="Symbol" charset="2"/>
                          <a:cs typeface="Symbol" charset="2"/>
                        </a:rPr>
                        <a:t>*</a:t>
                      </a:r>
                      <a:r>
                        <a:rPr lang="en-US" sz="1600" baseline="-25000" dirty="0" err="1">
                          <a:solidFill>
                            <a:schemeClr val="bg1"/>
                          </a:solidFill>
                        </a:rPr>
                        <a:t>x,y</a:t>
                      </a:r>
                      <a:r>
                        <a:rPr lang="en-US" sz="1600" baseline="-25000" dirty="0">
                          <a:solidFill>
                            <a:schemeClr val="bg1"/>
                          </a:solidFill>
                        </a:rPr>
                        <a:t> </a:t>
                      </a:r>
                      <a:r>
                        <a:rPr lang="en-US" sz="1600" dirty="0">
                          <a:solidFill>
                            <a:schemeClr val="bg1"/>
                          </a:solidFill>
                        </a:rPr>
                        <a:t>[m]</a:t>
                      </a:r>
                    </a:p>
                  </a:txBody>
                  <a:tcPr marL="68580" marR="68580" marT="34291" marB="34291">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lumMod val="75000"/>
                      </a:srgbClr>
                    </a:solidFill>
                  </a:tcPr>
                </a:tc>
                <a:extLst>
                  <a:ext uri="{0D108BD9-81ED-4DB2-BD59-A6C34878D82A}">
                    <a16:rowId xmlns:a16="http://schemas.microsoft.com/office/drawing/2014/main" val="10004"/>
                  </a:ext>
                </a:extLst>
              </a:tr>
              <a:tr h="312421">
                <a:tc>
                  <a:txBody>
                    <a:bodyPr/>
                    <a:lstStyle>
                      <a:lvl1pPr marL="0" algn="l" defTabSz="457200" rtl="0" eaLnBrk="1" latinLnBrk="0" hangingPunct="1">
                        <a:defRPr sz="1800" kern="1200">
                          <a:solidFill>
                            <a:schemeClr val="dk1"/>
                          </a:solidFill>
                          <a:latin typeface="Calibri"/>
                        </a:defRPr>
                      </a:lvl1pPr>
                      <a:lvl2pPr marL="457200" algn="l" defTabSz="457200" rtl="0" eaLnBrk="1" latinLnBrk="0" hangingPunct="1">
                        <a:defRPr sz="1800" kern="1200">
                          <a:solidFill>
                            <a:schemeClr val="dk1"/>
                          </a:solidFill>
                          <a:latin typeface="Calibri"/>
                        </a:defRPr>
                      </a:lvl2pPr>
                      <a:lvl3pPr marL="914400" algn="l" defTabSz="457200" rtl="0" eaLnBrk="1" latinLnBrk="0" hangingPunct="1">
                        <a:defRPr sz="1800" kern="1200">
                          <a:solidFill>
                            <a:schemeClr val="dk1"/>
                          </a:solidFill>
                          <a:latin typeface="Calibri"/>
                        </a:defRPr>
                      </a:lvl3pPr>
                      <a:lvl4pPr marL="1371600" algn="l" defTabSz="457200" rtl="0" eaLnBrk="1" latinLnBrk="0" hangingPunct="1">
                        <a:defRPr sz="1800" kern="1200">
                          <a:solidFill>
                            <a:schemeClr val="dk1"/>
                          </a:solidFill>
                          <a:latin typeface="Calibri"/>
                        </a:defRPr>
                      </a:lvl4pPr>
                      <a:lvl5pPr marL="1828800" algn="l" defTabSz="457200" rtl="0" eaLnBrk="1" latinLnBrk="0" hangingPunct="1">
                        <a:defRPr sz="1800" kern="1200">
                          <a:solidFill>
                            <a:schemeClr val="dk1"/>
                          </a:solidFill>
                          <a:latin typeface="Calibri"/>
                        </a:defRPr>
                      </a:lvl5pPr>
                      <a:lvl6pPr marL="2286000" algn="l" defTabSz="457200" rtl="0" eaLnBrk="1" latinLnBrk="0" hangingPunct="1">
                        <a:defRPr sz="1800" kern="1200">
                          <a:solidFill>
                            <a:schemeClr val="dk1"/>
                          </a:solidFill>
                          <a:latin typeface="Calibri"/>
                        </a:defRPr>
                      </a:lvl6pPr>
                      <a:lvl7pPr marL="2743200" algn="l" defTabSz="457200" rtl="0" eaLnBrk="1" latinLnBrk="0" hangingPunct="1">
                        <a:defRPr sz="1800" kern="1200">
                          <a:solidFill>
                            <a:schemeClr val="dk1"/>
                          </a:solidFill>
                          <a:latin typeface="Calibri"/>
                        </a:defRPr>
                      </a:lvl7pPr>
                      <a:lvl8pPr marL="3200400" algn="l" defTabSz="457200" rtl="0" eaLnBrk="1" latinLnBrk="0" hangingPunct="1">
                        <a:defRPr sz="1800" kern="1200">
                          <a:solidFill>
                            <a:schemeClr val="dk1"/>
                          </a:solidFill>
                          <a:latin typeface="Calibri"/>
                        </a:defRPr>
                      </a:lvl8pPr>
                      <a:lvl9pPr marL="3657600" algn="l" defTabSz="457200" rtl="0" eaLnBrk="1" latinLnBrk="0" hangingPunct="1">
                        <a:defRPr sz="1800" kern="1200">
                          <a:solidFill>
                            <a:schemeClr val="dk1"/>
                          </a:solidFill>
                          <a:latin typeface="Calibri"/>
                        </a:defRPr>
                      </a:lvl9pPr>
                    </a:lstStyle>
                    <a:p>
                      <a:r>
                        <a:rPr lang="en-US" sz="1600" dirty="0" err="1">
                          <a:solidFill>
                            <a:schemeClr val="bg1"/>
                          </a:solidFill>
                        </a:rPr>
                        <a:t>rms</a:t>
                      </a:r>
                      <a:r>
                        <a:rPr lang="en-US" sz="1600" dirty="0">
                          <a:solidFill>
                            <a:schemeClr val="bg1"/>
                          </a:solidFill>
                        </a:rPr>
                        <a:t> Beam size </a:t>
                      </a:r>
                      <a:r>
                        <a:rPr lang="en-US" sz="1600" dirty="0">
                          <a:solidFill>
                            <a:schemeClr val="bg1"/>
                          </a:solidFill>
                          <a:latin typeface="Symbol" charset="2"/>
                          <a:cs typeface="Symbol" charset="2"/>
                        </a:rPr>
                        <a:t>s</a:t>
                      </a:r>
                      <a:r>
                        <a:rPr lang="en-US" sz="1600" baseline="30000" dirty="0">
                          <a:solidFill>
                            <a:schemeClr val="bg1"/>
                          </a:solidFill>
                          <a:latin typeface="Symbol" charset="2"/>
                          <a:cs typeface="Symbol" charset="2"/>
                        </a:rPr>
                        <a:t>*</a:t>
                      </a:r>
                      <a:r>
                        <a:rPr lang="en-US" sz="1600" baseline="-25000" dirty="0" err="1">
                          <a:solidFill>
                            <a:schemeClr val="bg1"/>
                          </a:solidFill>
                        </a:rPr>
                        <a:t>x,y</a:t>
                      </a:r>
                      <a:r>
                        <a:rPr lang="en-US" sz="1600" baseline="-25000" dirty="0">
                          <a:solidFill>
                            <a:schemeClr val="bg1"/>
                          </a:solidFill>
                        </a:rPr>
                        <a:t> </a:t>
                      </a:r>
                      <a:r>
                        <a:rPr lang="en-US" sz="1600" dirty="0">
                          <a:solidFill>
                            <a:schemeClr val="bg1"/>
                          </a:solidFill>
                        </a:rPr>
                        <a:t>[</a:t>
                      </a:r>
                      <a:r>
                        <a:rPr lang="en-US" sz="1600" dirty="0">
                          <a:solidFill>
                            <a:schemeClr val="bg1"/>
                          </a:solidFill>
                          <a:latin typeface="Symbol" charset="2"/>
                          <a:cs typeface="Symbol" charset="2"/>
                        </a:rPr>
                        <a:t>m</a:t>
                      </a:r>
                      <a:r>
                        <a:rPr lang="en-US" sz="1600" dirty="0">
                          <a:solidFill>
                            <a:schemeClr val="bg1"/>
                          </a:solidFill>
                        </a:rPr>
                        <a:t>m] </a:t>
                      </a:r>
                    </a:p>
                  </a:txBody>
                  <a:tcPr marL="68580" marR="68580" marT="34291" marB="34291">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lumMod val="75000"/>
                      </a:srgbClr>
                    </a:solidFill>
                  </a:tcPr>
                </a:tc>
                <a:extLst>
                  <a:ext uri="{0D108BD9-81ED-4DB2-BD59-A6C34878D82A}">
                    <a16:rowId xmlns:a16="http://schemas.microsoft.com/office/drawing/2014/main" val="10005"/>
                  </a:ext>
                </a:extLst>
              </a:tr>
              <a:tr h="312421">
                <a:tc>
                  <a:txBody>
                    <a:bodyPr/>
                    <a:lstStyle>
                      <a:lvl1pPr marL="0" algn="l" defTabSz="457200" rtl="0" eaLnBrk="1" latinLnBrk="0" hangingPunct="1">
                        <a:defRPr sz="1800" kern="1200">
                          <a:solidFill>
                            <a:schemeClr val="dk1"/>
                          </a:solidFill>
                          <a:latin typeface="Calibri"/>
                        </a:defRPr>
                      </a:lvl1pPr>
                      <a:lvl2pPr marL="457200" algn="l" defTabSz="457200" rtl="0" eaLnBrk="1" latinLnBrk="0" hangingPunct="1">
                        <a:defRPr sz="1800" kern="1200">
                          <a:solidFill>
                            <a:schemeClr val="dk1"/>
                          </a:solidFill>
                          <a:latin typeface="Calibri"/>
                        </a:defRPr>
                      </a:lvl2pPr>
                      <a:lvl3pPr marL="914400" algn="l" defTabSz="457200" rtl="0" eaLnBrk="1" latinLnBrk="0" hangingPunct="1">
                        <a:defRPr sz="1800" kern="1200">
                          <a:solidFill>
                            <a:schemeClr val="dk1"/>
                          </a:solidFill>
                          <a:latin typeface="Calibri"/>
                        </a:defRPr>
                      </a:lvl3pPr>
                      <a:lvl4pPr marL="1371600" algn="l" defTabSz="457200" rtl="0" eaLnBrk="1" latinLnBrk="0" hangingPunct="1">
                        <a:defRPr sz="1800" kern="1200">
                          <a:solidFill>
                            <a:schemeClr val="dk1"/>
                          </a:solidFill>
                          <a:latin typeface="Calibri"/>
                        </a:defRPr>
                      </a:lvl4pPr>
                      <a:lvl5pPr marL="1828800" algn="l" defTabSz="457200" rtl="0" eaLnBrk="1" latinLnBrk="0" hangingPunct="1">
                        <a:defRPr sz="1800" kern="1200">
                          <a:solidFill>
                            <a:schemeClr val="dk1"/>
                          </a:solidFill>
                          <a:latin typeface="Calibri"/>
                        </a:defRPr>
                      </a:lvl5pPr>
                      <a:lvl6pPr marL="2286000" algn="l" defTabSz="457200" rtl="0" eaLnBrk="1" latinLnBrk="0" hangingPunct="1">
                        <a:defRPr sz="1800" kern="1200">
                          <a:solidFill>
                            <a:schemeClr val="dk1"/>
                          </a:solidFill>
                          <a:latin typeface="Calibri"/>
                        </a:defRPr>
                      </a:lvl6pPr>
                      <a:lvl7pPr marL="2743200" algn="l" defTabSz="457200" rtl="0" eaLnBrk="1" latinLnBrk="0" hangingPunct="1">
                        <a:defRPr sz="1800" kern="1200">
                          <a:solidFill>
                            <a:schemeClr val="dk1"/>
                          </a:solidFill>
                          <a:latin typeface="Calibri"/>
                        </a:defRPr>
                      </a:lvl7pPr>
                      <a:lvl8pPr marL="3200400" algn="l" defTabSz="457200" rtl="0" eaLnBrk="1" latinLnBrk="0" hangingPunct="1">
                        <a:defRPr sz="1800" kern="1200">
                          <a:solidFill>
                            <a:schemeClr val="dk1"/>
                          </a:solidFill>
                          <a:latin typeface="Calibri"/>
                        </a:defRPr>
                      </a:lvl8pPr>
                      <a:lvl9pPr marL="3657600" algn="l" defTabSz="457200" rtl="0" eaLnBrk="1" latinLnBrk="0" hangingPunct="1">
                        <a:defRPr sz="1800" kern="1200">
                          <a:solidFill>
                            <a:schemeClr val="dk1"/>
                          </a:solidFill>
                          <a:latin typeface="Calibri"/>
                        </a:defRPr>
                      </a:lvl9pPr>
                    </a:lstStyle>
                    <a:p>
                      <a:r>
                        <a:rPr lang="en-US" sz="1600" dirty="0">
                          <a:solidFill>
                            <a:schemeClr val="bg1"/>
                          </a:solidFill>
                        </a:rPr>
                        <a:t>Beam Current @ IP [mA]</a:t>
                      </a:r>
                    </a:p>
                  </a:txBody>
                  <a:tcPr marL="68580" marR="68580" marT="34291" marB="34291">
                    <a:lnL w="12700" cmpd="sng">
                      <a:solidFill>
                        <a:sysClr val="window" lastClr="FFFFFF"/>
                      </a:solidFill>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mpd="sng">
                      <a:solidFill>
                        <a:sysClr val="window" lastClr="FFFFFF"/>
                      </a:solidFill>
                    </a:lnB>
                    <a:lnTlToBr w="12700" cmpd="sng">
                      <a:noFill/>
                      <a:prstDash val="solid"/>
                    </a:lnTlToBr>
                    <a:lnBlToTr w="12700" cmpd="sng">
                      <a:noFill/>
                      <a:prstDash val="solid"/>
                    </a:lnBlToTr>
                    <a:solidFill>
                      <a:srgbClr val="4F81BD">
                        <a:lumMod val="75000"/>
                      </a:srgbClr>
                    </a:solidFill>
                  </a:tcPr>
                </a:tc>
                <a:extLst>
                  <a:ext uri="{0D108BD9-81ED-4DB2-BD59-A6C34878D82A}">
                    <a16:rowId xmlns:a16="http://schemas.microsoft.com/office/drawing/2014/main" val="10007"/>
                  </a:ext>
                </a:extLst>
              </a:tr>
              <a:tr h="312421">
                <a:tc>
                  <a:txBody>
                    <a:bodyPr/>
                    <a:lstStyle>
                      <a:lvl1pPr marL="0" algn="l" defTabSz="457200" rtl="0" eaLnBrk="1" latinLnBrk="0" hangingPunct="1">
                        <a:defRPr sz="1800" kern="1200">
                          <a:solidFill>
                            <a:schemeClr val="dk1"/>
                          </a:solidFill>
                          <a:latin typeface="Calibri"/>
                        </a:defRPr>
                      </a:lvl1pPr>
                      <a:lvl2pPr marL="457200" algn="l" defTabSz="457200" rtl="0" eaLnBrk="1" latinLnBrk="0" hangingPunct="1">
                        <a:defRPr sz="1800" kern="1200">
                          <a:solidFill>
                            <a:schemeClr val="dk1"/>
                          </a:solidFill>
                          <a:latin typeface="Calibri"/>
                        </a:defRPr>
                      </a:lvl2pPr>
                      <a:lvl3pPr marL="914400" algn="l" defTabSz="457200" rtl="0" eaLnBrk="1" latinLnBrk="0" hangingPunct="1">
                        <a:defRPr sz="1800" kern="1200">
                          <a:solidFill>
                            <a:schemeClr val="dk1"/>
                          </a:solidFill>
                          <a:latin typeface="Calibri"/>
                        </a:defRPr>
                      </a:lvl3pPr>
                      <a:lvl4pPr marL="1371600" algn="l" defTabSz="457200" rtl="0" eaLnBrk="1" latinLnBrk="0" hangingPunct="1">
                        <a:defRPr sz="1800" kern="1200">
                          <a:solidFill>
                            <a:schemeClr val="dk1"/>
                          </a:solidFill>
                          <a:latin typeface="Calibri"/>
                        </a:defRPr>
                      </a:lvl4pPr>
                      <a:lvl5pPr marL="1828800" algn="l" defTabSz="457200" rtl="0" eaLnBrk="1" latinLnBrk="0" hangingPunct="1">
                        <a:defRPr sz="1800" kern="1200">
                          <a:solidFill>
                            <a:schemeClr val="dk1"/>
                          </a:solidFill>
                          <a:latin typeface="Calibri"/>
                        </a:defRPr>
                      </a:lvl5pPr>
                      <a:lvl6pPr marL="2286000" algn="l" defTabSz="457200" rtl="0" eaLnBrk="1" latinLnBrk="0" hangingPunct="1">
                        <a:defRPr sz="1800" kern="1200">
                          <a:solidFill>
                            <a:schemeClr val="dk1"/>
                          </a:solidFill>
                          <a:latin typeface="Calibri"/>
                        </a:defRPr>
                      </a:lvl6pPr>
                      <a:lvl7pPr marL="2743200" algn="l" defTabSz="457200" rtl="0" eaLnBrk="1" latinLnBrk="0" hangingPunct="1">
                        <a:defRPr sz="1800" kern="1200">
                          <a:solidFill>
                            <a:schemeClr val="dk1"/>
                          </a:solidFill>
                          <a:latin typeface="Calibri"/>
                        </a:defRPr>
                      </a:lvl7pPr>
                      <a:lvl8pPr marL="3200400" algn="l" defTabSz="457200" rtl="0" eaLnBrk="1" latinLnBrk="0" hangingPunct="1">
                        <a:defRPr sz="1800" kern="1200">
                          <a:solidFill>
                            <a:schemeClr val="dk1"/>
                          </a:solidFill>
                          <a:latin typeface="Calibri"/>
                        </a:defRPr>
                      </a:lvl8pPr>
                      <a:lvl9pPr marL="3657600" algn="l" defTabSz="457200" rtl="0" eaLnBrk="1" latinLnBrk="0" hangingPunct="1">
                        <a:defRPr sz="1800" kern="1200">
                          <a:solidFill>
                            <a:schemeClr val="dk1"/>
                          </a:solidFill>
                          <a:latin typeface="Calibri"/>
                        </a:defRPr>
                      </a:lvl9pPr>
                    </a:lstStyle>
                    <a:p>
                      <a:r>
                        <a:rPr lang="en-US" sz="1600" dirty="0">
                          <a:solidFill>
                            <a:schemeClr val="bg1"/>
                          </a:solidFill>
                        </a:rPr>
                        <a:t>Bunch Spacing @ IP [ns]</a:t>
                      </a:r>
                    </a:p>
                  </a:txBody>
                  <a:tcPr marL="68580" marR="68580" marT="34291" marB="34291">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lumMod val="75000"/>
                      </a:srgbClr>
                    </a:solidFill>
                  </a:tcPr>
                </a:tc>
                <a:extLst>
                  <a:ext uri="{0D108BD9-81ED-4DB2-BD59-A6C34878D82A}">
                    <a16:rowId xmlns:a16="http://schemas.microsoft.com/office/drawing/2014/main" val="10008"/>
                  </a:ext>
                </a:extLst>
              </a:tr>
              <a:tr h="312421">
                <a:tc>
                  <a:txBody>
                    <a:bodyPr/>
                    <a:lstStyle>
                      <a:lvl1pPr marL="0" algn="l" defTabSz="457200" rtl="0" eaLnBrk="1" latinLnBrk="0" hangingPunct="1">
                        <a:defRPr sz="1800" kern="1200">
                          <a:solidFill>
                            <a:schemeClr val="dk1"/>
                          </a:solidFill>
                          <a:latin typeface="Calibri"/>
                        </a:defRPr>
                      </a:lvl1pPr>
                      <a:lvl2pPr marL="457200" algn="l" defTabSz="457200" rtl="0" eaLnBrk="1" latinLnBrk="0" hangingPunct="1">
                        <a:defRPr sz="1800" kern="1200">
                          <a:solidFill>
                            <a:schemeClr val="dk1"/>
                          </a:solidFill>
                          <a:latin typeface="Calibri"/>
                        </a:defRPr>
                      </a:lvl2pPr>
                      <a:lvl3pPr marL="914400" algn="l" defTabSz="457200" rtl="0" eaLnBrk="1" latinLnBrk="0" hangingPunct="1">
                        <a:defRPr sz="1800" kern="1200">
                          <a:solidFill>
                            <a:schemeClr val="dk1"/>
                          </a:solidFill>
                          <a:latin typeface="Calibri"/>
                        </a:defRPr>
                      </a:lvl3pPr>
                      <a:lvl4pPr marL="1371600" algn="l" defTabSz="457200" rtl="0" eaLnBrk="1" latinLnBrk="0" hangingPunct="1">
                        <a:defRPr sz="1800" kern="1200">
                          <a:solidFill>
                            <a:schemeClr val="dk1"/>
                          </a:solidFill>
                          <a:latin typeface="Calibri"/>
                        </a:defRPr>
                      </a:lvl4pPr>
                      <a:lvl5pPr marL="1828800" algn="l" defTabSz="457200" rtl="0" eaLnBrk="1" latinLnBrk="0" hangingPunct="1">
                        <a:defRPr sz="1800" kern="1200">
                          <a:solidFill>
                            <a:schemeClr val="dk1"/>
                          </a:solidFill>
                          <a:latin typeface="Calibri"/>
                        </a:defRPr>
                      </a:lvl5pPr>
                      <a:lvl6pPr marL="2286000" algn="l" defTabSz="457200" rtl="0" eaLnBrk="1" latinLnBrk="0" hangingPunct="1">
                        <a:defRPr sz="1800" kern="1200">
                          <a:solidFill>
                            <a:schemeClr val="dk1"/>
                          </a:solidFill>
                          <a:latin typeface="Calibri"/>
                        </a:defRPr>
                      </a:lvl6pPr>
                      <a:lvl7pPr marL="2743200" algn="l" defTabSz="457200" rtl="0" eaLnBrk="1" latinLnBrk="0" hangingPunct="1">
                        <a:defRPr sz="1800" kern="1200">
                          <a:solidFill>
                            <a:schemeClr val="dk1"/>
                          </a:solidFill>
                          <a:latin typeface="Calibri"/>
                        </a:defRPr>
                      </a:lvl7pPr>
                      <a:lvl8pPr marL="3200400" algn="l" defTabSz="457200" rtl="0" eaLnBrk="1" latinLnBrk="0" hangingPunct="1">
                        <a:defRPr sz="1800" kern="1200">
                          <a:solidFill>
                            <a:schemeClr val="dk1"/>
                          </a:solidFill>
                          <a:latin typeface="Calibri"/>
                        </a:defRPr>
                      </a:lvl8pPr>
                      <a:lvl9pPr marL="3657600" algn="l" defTabSz="457200" rtl="0" eaLnBrk="1" latinLnBrk="0" hangingPunct="1">
                        <a:defRPr sz="1800" kern="1200">
                          <a:solidFill>
                            <a:schemeClr val="dk1"/>
                          </a:solidFill>
                          <a:latin typeface="Calibri"/>
                        </a:defRPr>
                      </a:lvl9pPr>
                    </a:lstStyle>
                    <a:p>
                      <a:r>
                        <a:rPr lang="en-US" sz="1600" dirty="0">
                          <a:solidFill>
                            <a:schemeClr val="bg1"/>
                          </a:solidFill>
                        </a:rPr>
                        <a:t>Bunch Population [10</a:t>
                      </a:r>
                      <a:r>
                        <a:rPr lang="en-US" sz="1600" baseline="30000" dirty="0">
                          <a:solidFill>
                            <a:schemeClr val="bg1"/>
                          </a:solidFill>
                        </a:rPr>
                        <a:t>11</a:t>
                      </a:r>
                      <a:r>
                        <a:rPr lang="en-US" sz="1600" dirty="0">
                          <a:solidFill>
                            <a:schemeClr val="bg1"/>
                          </a:solidFill>
                        </a:rPr>
                        <a:t>]</a:t>
                      </a:r>
                    </a:p>
                  </a:txBody>
                  <a:tcPr marL="68580" marR="68580" marT="34291" marB="34291">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lumMod val="75000"/>
                      </a:srgbClr>
                    </a:solidFill>
                  </a:tcPr>
                </a:tc>
                <a:extLst>
                  <a:ext uri="{0D108BD9-81ED-4DB2-BD59-A6C34878D82A}">
                    <a16:rowId xmlns:a16="http://schemas.microsoft.com/office/drawing/2014/main" val="10009"/>
                  </a:ext>
                </a:extLst>
              </a:tr>
              <a:tr h="312421">
                <a:tc>
                  <a:txBody>
                    <a:bodyPr/>
                    <a:lstStyle>
                      <a:lvl1pPr marL="0" algn="l" defTabSz="457200" rtl="0" eaLnBrk="1" latinLnBrk="0" hangingPunct="1">
                        <a:defRPr sz="1800" kern="1200">
                          <a:solidFill>
                            <a:schemeClr val="dk1"/>
                          </a:solidFill>
                          <a:latin typeface="Calibri"/>
                        </a:defRPr>
                      </a:lvl1pPr>
                      <a:lvl2pPr marL="457200" algn="l" defTabSz="457200" rtl="0" eaLnBrk="1" latinLnBrk="0" hangingPunct="1">
                        <a:defRPr sz="1800" kern="1200">
                          <a:solidFill>
                            <a:schemeClr val="dk1"/>
                          </a:solidFill>
                          <a:latin typeface="Calibri"/>
                        </a:defRPr>
                      </a:lvl2pPr>
                      <a:lvl3pPr marL="914400" algn="l" defTabSz="457200" rtl="0" eaLnBrk="1" latinLnBrk="0" hangingPunct="1">
                        <a:defRPr sz="1800" kern="1200">
                          <a:solidFill>
                            <a:schemeClr val="dk1"/>
                          </a:solidFill>
                          <a:latin typeface="Calibri"/>
                        </a:defRPr>
                      </a:lvl3pPr>
                      <a:lvl4pPr marL="1371600" algn="l" defTabSz="457200" rtl="0" eaLnBrk="1" latinLnBrk="0" hangingPunct="1">
                        <a:defRPr sz="1800" kern="1200">
                          <a:solidFill>
                            <a:schemeClr val="dk1"/>
                          </a:solidFill>
                          <a:latin typeface="Calibri"/>
                        </a:defRPr>
                      </a:lvl4pPr>
                      <a:lvl5pPr marL="1828800" algn="l" defTabSz="457200" rtl="0" eaLnBrk="1" latinLnBrk="0" hangingPunct="1">
                        <a:defRPr sz="1800" kern="1200">
                          <a:solidFill>
                            <a:schemeClr val="dk1"/>
                          </a:solidFill>
                          <a:latin typeface="Calibri"/>
                        </a:defRPr>
                      </a:lvl5pPr>
                      <a:lvl6pPr marL="2286000" algn="l" defTabSz="457200" rtl="0" eaLnBrk="1" latinLnBrk="0" hangingPunct="1">
                        <a:defRPr sz="1800" kern="1200">
                          <a:solidFill>
                            <a:schemeClr val="dk1"/>
                          </a:solidFill>
                          <a:latin typeface="Calibri"/>
                        </a:defRPr>
                      </a:lvl6pPr>
                      <a:lvl7pPr marL="2743200" algn="l" defTabSz="457200" rtl="0" eaLnBrk="1" latinLnBrk="0" hangingPunct="1">
                        <a:defRPr sz="1800" kern="1200">
                          <a:solidFill>
                            <a:schemeClr val="dk1"/>
                          </a:solidFill>
                          <a:latin typeface="Calibri"/>
                        </a:defRPr>
                      </a:lvl7pPr>
                      <a:lvl8pPr marL="3200400" algn="l" defTabSz="457200" rtl="0" eaLnBrk="1" latinLnBrk="0" hangingPunct="1">
                        <a:defRPr sz="1800" kern="1200">
                          <a:solidFill>
                            <a:schemeClr val="dk1"/>
                          </a:solidFill>
                          <a:latin typeface="Calibri"/>
                        </a:defRPr>
                      </a:lvl8pPr>
                      <a:lvl9pPr marL="3657600" algn="l" defTabSz="457200" rtl="0" eaLnBrk="1" latinLnBrk="0" hangingPunct="1">
                        <a:defRPr sz="1800" kern="1200">
                          <a:solidFill>
                            <a:schemeClr val="dk1"/>
                          </a:solidFill>
                          <a:latin typeface="Calibri"/>
                        </a:defRPr>
                      </a:lvl9pPr>
                    </a:lstStyle>
                    <a:p>
                      <a:r>
                        <a:rPr lang="en-US" sz="1600" dirty="0">
                          <a:solidFill>
                            <a:schemeClr val="bg1"/>
                          </a:solidFill>
                        </a:rPr>
                        <a:t>Bunch charge [</a:t>
                      </a:r>
                      <a:r>
                        <a:rPr lang="en-US" sz="1600" dirty="0" err="1">
                          <a:solidFill>
                            <a:schemeClr val="bg1"/>
                          </a:solidFill>
                        </a:rPr>
                        <a:t>nC</a:t>
                      </a:r>
                      <a:r>
                        <a:rPr lang="en-US" sz="1600" dirty="0">
                          <a:solidFill>
                            <a:schemeClr val="bg1"/>
                          </a:solidFill>
                        </a:rPr>
                        <a:t>]</a:t>
                      </a:r>
                    </a:p>
                  </a:txBody>
                  <a:tcPr marL="68580" marR="68580" marT="34291" marB="34291">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lumMod val="75000"/>
                      </a:srgbClr>
                    </a:solidFill>
                  </a:tcPr>
                </a:tc>
                <a:extLst>
                  <a:ext uri="{0D108BD9-81ED-4DB2-BD59-A6C34878D82A}">
                    <a16:rowId xmlns:a16="http://schemas.microsoft.com/office/drawing/2014/main" val="10010"/>
                  </a:ext>
                </a:extLst>
              </a:tr>
            </a:tbl>
          </a:graphicData>
        </a:graphic>
      </p:graphicFrame>
      <mc:AlternateContent xmlns:mc="http://schemas.openxmlformats.org/markup-compatibility/2006" xmlns:a14="http://schemas.microsoft.com/office/drawing/2010/main">
        <mc:Choice Requires="a14">
          <p:sp>
            <p:nvSpPr>
              <p:cNvPr id="27" name="TextBox 26">
                <a:extLst>
                  <a:ext uri="{FF2B5EF4-FFF2-40B4-BE49-F238E27FC236}">
                    <a16:creationId xmlns:a16="http://schemas.microsoft.com/office/drawing/2014/main" id="{6A8047C2-65E3-7849-5B6A-7980577F3296}"/>
                  </a:ext>
                </a:extLst>
              </p:cNvPr>
              <p:cNvSpPr txBox="1"/>
              <p:nvPr/>
            </p:nvSpPr>
            <p:spPr>
              <a:xfrm>
                <a:off x="6372747" y="1606814"/>
                <a:ext cx="1451393" cy="384721"/>
              </a:xfrm>
              <a:prstGeom prst="rect">
                <a:avLst/>
              </a:prstGeom>
              <a:solidFill>
                <a:srgbClr val="FF9900"/>
              </a:solidFill>
              <a:ln>
                <a:noFill/>
              </a:ln>
            </p:spPr>
            <p:style>
              <a:lnRef idx="3">
                <a:schemeClr val="lt1"/>
              </a:lnRef>
              <a:fillRef idx="1">
                <a:schemeClr val="accent1"/>
              </a:fillRef>
              <a:effectRef idx="1">
                <a:schemeClr val="accent1"/>
              </a:effectRef>
              <a:fontRef idx="minor">
                <a:schemeClr val="lt1"/>
              </a:fontRef>
            </p:style>
            <p:txBody>
              <a:bodyPr wrap="square" rtlCol="0">
                <a:spAutoFit/>
              </a:bodyPr>
              <a:lstStyle/>
              <a:p>
                <a:pPr algn="ctr"/>
                <a14:m>
                  <m:oMath xmlns:m="http://schemas.openxmlformats.org/officeDocument/2006/math">
                    <m:rad>
                      <m:radPr>
                        <m:degHide m:val="on"/>
                        <m:ctrlPr>
                          <a:rPr lang="en-GB" sz="1867" b="1" i="1" smtClean="0">
                            <a:solidFill>
                              <a:srgbClr val="FFFF00"/>
                            </a:solidFill>
                            <a:latin typeface="Cambria Math" panose="02040503050406030204" pitchFamily="18" charset="0"/>
                          </a:rPr>
                        </m:ctrlPr>
                      </m:radPr>
                      <m:deg/>
                      <m:e>
                        <m:r>
                          <a:rPr lang="en-GB" sz="1867" b="1">
                            <a:solidFill>
                              <a:srgbClr val="FFFF00"/>
                            </a:solidFill>
                            <a:latin typeface="Cambria Math" panose="02040503050406030204" pitchFamily="18" charset="0"/>
                          </a:rPr>
                          <m:t>𝐬</m:t>
                        </m:r>
                      </m:e>
                    </m:rad>
                  </m:oMath>
                </a14:m>
                <a:r>
                  <a:rPr lang="en-GB" sz="1867" b="1" dirty="0">
                    <a:solidFill>
                      <a:srgbClr val="FFFF00"/>
                    </a:solidFill>
                    <a:latin typeface="Calibri" panose="020F0502020204030204" pitchFamily="34" charset="0"/>
                    <a:ea typeface="Calibri" panose="020F0502020204030204" pitchFamily="34" charset="0"/>
                    <a:cs typeface="Calibri" panose="020F0502020204030204" pitchFamily="34" charset="0"/>
                  </a:rPr>
                  <a:t>=1.18 TeV</a:t>
                </a:r>
              </a:p>
            </p:txBody>
          </p:sp>
        </mc:Choice>
        <mc:Fallback xmlns="">
          <p:sp>
            <p:nvSpPr>
              <p:cNvPr id="27" name="TextBox 26">
                <a:extLst>
                  <a:ext uri="{FF2B5EF4-FFF2-40B4-BE49-F238E27FC236}">
                    <a16:creationId xmlns:a16="http://schemas.microsoft.com/office/drawing/2014/main" id="{6A8047C2-65E3-7849-5B6A-7980577F3296}"/>
                  </a:ext>
                </a:extLst>
              </p:cNvPr>
              <p:cNvSpPr txBox="1">
                <a:spLocks noRot="1" noChangeAspect="1" noMove="1" noResize="1" noEditPoints="1" noAdjustHandles="1" noChangeArrowheads="1" noChangeShapeType="1" noTextEdit="1"/>
              </p:cNvSpPr>
              <p:nvPr/>
            </p:nvSpPr>
            <p:spPr>
              <a:xfrm>
                <a:off x="6372747" y="1606814"/>
                <a:ext cx="1451393" cy="384721"/>
              </a:xfrm>
              <a:prstGeom prst="rect">
                <a:avLst/>
              </a:prstGeom>
              <a:blipFill>
                <a:blip r:embed="rId4"/>
                <a:stretch>
                  <a:fillRect t="-6349" r="-2101" b="-25397"/>
                </a:stretch>
              </a:blipFill>
              <a:ln>
                <a:noFill/>
              </a:ln>
            </p:spPr>
            <p:txBody>
              <a:bodyPr/>
              <a:lstStyle/>
              <a:p>
                <a:r>
                  <a:rPr lang="en-GB">
                    <a:noFill/>
                  </a:rPr>
                  <a:t> </a:t>
                </a:r>
              </a:p>
            </p:txBody>
          </p:sp>
        </mc:Fallback>
      </mc:AlternateContent>
      <p:graphicFrame>
        <p:nvGraphicFramePr>
          <p:cNvPr id="28" name="Content Placeholder 8">
            <a:extLst>
              <a:ext uri="{FF2B5EF4-FFF2-40B4-BE49-F238E27FC236}">
                <a16:creationId xmlns:a16="http://schemas.microsoft.com/office/drawing/2014/main" id="{7DE8AA0A-FBD2-4DA4-76B6-5CDD73596CE6}"/>
              </a:ext>
            </a:extLst>
          </p:cNvPr>
          <p:cNvGraphicFramePr>
            <a:graphicFrameLocks/>
          </p:cNvGraphicFramePr>
          <p:nvPr/>
        </p:nvGraphicFramePr>
        <p:xfrm>
          <a:off x="8710932" y="1473069"/>
          <a:ext cx="1920000" cy="3436642"/>
        </p:xfrm>
        <a:graphic>
          <a:graphicData uri="http://schemas.openxmlformats.org/drawingml/2006/table">
            <a:tbl>
              <a:tblPr firstRow="1" bandRow="1"/>
              <a:tblGrid>
                <a:gridCol w="960000">
                  <a:extLst>
                    <a:ext uri="{9D8B030D-6E8A-4147-A177-3AD203B41FA5}">
                      <a16:colId xmlns:a16="http://schemas.microsoft.com/office/drawing/2014/main" val="20001"/>
                    </a:ext>
                  </a:extLst>
                </a:gridCol>
                <a:gridCol w="960000">
                  <a:extLst>
                    <a:ext uri="{9D8B030D-6E8A-4147-A177-3AD203B41FA5}">
                      <a16:colId xmlns:a16="http://schemas.microsoft.com/office/drawing/2014/main" val="20002"/>
                    </a:ext>
                  </a:extLst>
                </a:gridCol>
              </a:tblGrid>
              <a:tr h="312421">
                <a:tc gridSpan="2">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600" b="1" dirty="0" err="1">
                          <a:solidFill>
                            <a:srgbClr val="FF0000"/>
                          </a:solidFill>
                        </a:rPr>
                        <a:t>LHeC</a:t>
                      </a:r>
                      <a:endParaRPr lang="en-US" sz="1600" b="1" dirty="0">
                        <a:solidFill>
                          <a:srgbClr val="FF0000"/>
                        </a:solidFill>
                      </a:endParaRPr>
                    </a:p>
                  </a:txBody>
                  <a:tcPr marL="68580" marR="68580" marT="34291" marB="34291">
                    <a:lnL w="12700" cmpd="sng">
                      <a:solidFill>
                        <a:sysClr val="window" lastClr="FFFFFF"/>
                      </a:solidFill>
                    </a:lnL>
                    <a:lnR w="12700" cap="flat" cmpd="sng" algn="ctr">
                      <a:solidFill>
                        <a:sysClr val="window" lastClr="FFFFFF"/>
                      </a:solidFill>
                      <a:prstDash val="solid"/>
                      <a:round/>
                      <a:headEnd type="none" w="med" len="med"/>
                      <a:tailEnd type="none" w="med" len="med"/>
                    </a:lnR>
                    <a:lnT w="12700" cmpd="sng">
                      <a:solidFill>
                        <a:sysClr val="window" lastClr="FFFFFF"/>
                      </a:solidFill>
                    </a:lnT>
                    <a:lnB w="381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4F81BD">
                        <a:lumMod val="40000"/>
                        <a:lumOff val="60000"/>
                      </a:srgbClr>
                    </a:solidFill>
                  </a:tcPr>
                </a:tc>
                <a:tc hMerge="1">
                  <a:txBody>
                    <a:bodyPr/>
                    <a:lstStyle/>
                    <a:p>
                      <a:endParaRPr lang="en-GB" dirty="0"/>
                    </a:p>
                  </a:txBody>
                  <a:tcPr marL="51435" marR="51435" marT="25718" marB="25718">
                    <a:lnL w="12700" cmpd="sng">
                      <a:solidFill>
                        <a:sysClr val="window" lastClr="FFFFFF"/>
                      </a:solidFill>
                    </a:lnL>
                    <a:lnR w="12700" cmpd="sng">
                      <a:solidFill>
                        <a:sysClr val="window" lastClr="FFFFFF"/>
                      </a:solidFill>
                    </a:lnR>
                    <a:lnT w="12700" cmpd="sng">
                      <a:solidFill>
                        <a:sysClr val="window" lastClr="FFFFFF"/>
                      </a:solidFill>
                    </a:lnT>
                    <a:lnB w="381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4F81BD">
                        <a:lumMod val="40000"/>
                        <a:lumOff val="60000"/>
                      </a:srgbClr>
                    </a:solidFill>
                  </a:tcPr>
                </a:tc>
                <a:extLst>
                  <a:ext uri="{0D108BD9-81ED-4DB2-BD59-A6C34878D82A}">
                    <a16:rowId xmlns:a16="http://schemas.microsoft.com/office/drawing/2014/main" val="10000"/>
                  </a:ext>
                </a:extLst>
              </a:tr>
              <a:tr h="312421">
                <a:tc>
                  <a:txBody>
                    <a:bodyPr/>
                    <a:lstStyle>
                      <a:lvl1pPr marL="0" algn="l" defTabSz="457200" rtl="0" eaLnBrk="1" latinLnBrk="0" hangingPunct="1">
                        <a:defRPr sz="1800" b="1" kern="1200">
                          <a:solidFill>
                            <a:schemeClr val="lt1"/>
                          </a:solidFill>
                          <a:latin typeface="Calibri"/>
                        </a:defRPr>
                      </a:lvl1pPr>
                      <a:lvl2pPr marL="457200" algn="l" defTabSz="457200" rtl="0" eaLnBrk="1" latinLnBrk="0" hangingPunct="1">
                        <a:defRPr sz="1800" b="1" kern="1200">
                          <a:solidFill>
                            <a:schemeClr val="lt1"/>
                          </a:solidFill>
                          <a:latin typeface="Calibri"/>
                        </a:defRPr>
                      </a:lvl2pPr>
                      <a:lvl3pPr marL="914400" algn="l" defTabSz="457200" rtl="0" eaLnBrk="1" latinLnBrk="0" hangingPunct="1">
                        <a:defRPr sz="1800" b="1" kern="1200">
                          <a:solidFill>
                            <a:schemeClr val="lt1"/>
                          </a:solidFill>
                          <a:latin typeface="Calibri"/>
                        </a:defRPr>
                      </a:lvl3pPr>
                      <a:lvl4pPr marL="1371600" algn="l" defTabSz="457200" rtl="0" eaLnBrk="1" latinLnBrk="0" hangingPunct="1">
                        <a:defRPr sz="1800" b="1" kern="1200">
                          <a:solidFill>
                            <a:schemeClr val="lt1"/>
                          </a:solidFill>
                          <a:latin typeface="Calibri"/>
                        </a:defRPr>
                      </a:lvl4pPr>
                      <a:lvl5pPr marL="1828800" algn="l" defTabSz="457200" rtl="0" eaLnBrk="1" latinLnBrk="0" hangingPunct="1">
                        <a:defRPr sz="1800" b="1" kern="1200">
                          <a:solidFill>
                            <a:schemeClr val="lt1"/>
                          </a:solidFill>
                          <a:latin typeface="Calibri"/>
                        </a:defRPr>
                      </a:lvl5pPr>
                      <a:lvl6pPr marL="2286000" algn="l" defTabSz="457200" rtl="0" eaLnBrk="1" latinLnBrk="0" hangingPunct="1">
                        <a:defRPr sz="1800" b="1" kern="1200">
                          <a:solidFill>
                            <a:schemeClr val="lt1"/>
                          </a:solidFill>
                          <a:latin typeface="Calibri"/>
                        </a:defRPr>
                      </a:lvl6pPr>
                      <a:lvl7pPr marL="2743200" algn="l" defTabSz="457200" rtl="0" eaLnBrk="1" latinLnBrk="0" hangingPunct="1">
                        <a:defRPr sz="1800" b="1" kern="1200">
                          <a:solidFill>
                            <a:schemeClr val="lt1"/>
                          </a:solidFill>
                          <a:latin typeface="Calibri"/>
                        </a:defRPr>
                      </a:lvl7pPr>
                      <a:lvl8pPr marL="3200400" algn="l" defTabSz="457200" rtl="0" eaLnBrk="1" latinLnBrk="0" hangingPunct="1">
                        <a:defRPr sz="1800" b="1" kern="1200">
                          <a:solidFill>
                            <a:schemeClr val="lt1"/>
                          </a:solidFill>
                          <a:latin typeface="Calibri"/>
                        </a:defRPr>
                      </a:lvl8pPr>
                      <a:lvl9pPr marL="3657600" algn="l" defTabSz="457200" rtl="0" eaLnBrk="1" latinLnBrk="0" hangingPunct="1">
                        <a:defRPr sz="1800" b="1" kern="1200">
                          <a:solidFill>
                            <a:schemeClr val="lt1"/>
                          </a:solidFill>
                          <a:latin typeface="Calibri"/>
                        </a:defRPr>
                      </a:lvl9pPr>
                    </a:lstStyle>
                    <a:p>
                      <a:pPr algn="ctr"/>
                      <a:r>
                        <a:rPr lang="en-US" sz="1600" dirty="0">
                          <a:solidFill>
                            <a:schemeClr val="tx1"/>
                          </a:solidFill>
                        </a:rPr>
                        <a:t>p</a:t>
                      </a:r>
                    </a:p>
                  </a:txBody>
                  <a:tcPr marL="68580" marR="68580" marT="34291" marB="34291">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38100" cap="flat" cmpd="sng" algn="ctr">
                      <a:solidFill>
                        <a:sysClr val="window" lastClr="FFFFFF"/>
                      </a:solidFill>
                      <a:prstDash val="solid"/>
                      <a:round/>
                      <a:headEnd type="none" w="med" len="med"/>
                      <a:tailEnd type="none" w="med" len="med"/>
                    </a:lnT>
                    <a:lnB w="381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4F81BD">
                        <a:lumMod val="40000"/>
                        <a:lumOff val="60000"/>
                      </a:srgbClr>
                    </a:solidFill>
                  </a:tcPr>
                </a:tc>
                <a:tc>
                  <a:txBody>
                    <a:bodyPr/>
                    <a:lstStyle>
                      <a:lvl1pPr marL="0" algn="l" defTabSz="457200" rtl="0" eaLnBrk="1" latinLnBrk="0" hangingPunct="1">
                        <a:defRPr sz="1800" b="1" kern="1200">
                          <a:solidFill>
                            <a:schemeClr val="lt1"/>
                          </a:solidFill>
                          <a:latin typeface="Calibri"/>
                        </a:defRPr>
                      </a:lvl1pPr>
                      <a:lvl2pPr marL="457200" algn="l" defTabSz="457200" rtl="0" eaLnBrk="1" latinLnBrk="0" hangingPunct="1">
                        <a:defRPr sz="1800" b="1" kern="1200">
                          <a:solidFill>
                            <a:schemeClr val="lt1"/>
                          </a:solidFill>
                          <a:latin typeface="Calibri"/>
                        </a:defRPr>
                      </a:lvl2pPr>
                      <a:lvl3pPr marL="914400" algn="l" defTabSz="457200" rtl="0" eaLnBrk="1" latinLnBrk="0" hangingPunct="1">
                        <a:defRPr sz="1800" b="1" kern="1200">
                          <a:solidFill>
                            <a:schemeClr val="lt1"/>
                          </a:solidFill>
                          <a:latin typeface="Calibri"/>
                        </a:defRPr>
                      </a:lvl3pPr>
                      <a:lvl4pPr marL="1371600" algn="l" defTabSz="457200" rtl="0" eaLnBrk="1" latinLnBrk="0" hangingPunct="1">
                        <a:defRPr sz="1800" b="1" kern="1200">
                          <a:solidFill>
                            <a:schemeClr val="lt1"/>
                          </a:solidFill>
                          <a:latin typeface="Calibri"/>
                        </a:defRPr>
                      </a:lvl4pPr>
                      <a:lvl5pPr marL="1828800" algn="l" defTabSz="457200" rtl="0" eaLnBrk="1" latinLnBrk="0" hangingPunct="1">
                        <a:defRPr sz="1800" b="1" kern="1200">
                          <a:solidFill>
                            <a:schemeClr val="lt1"/>
                          </a:solidFill>
                          <a:latin typeface="Calibri"/>
                        </a:defRPr>
                      </a:lvl5pPr>
                      <a:lvl6pPr marL="2286000" algn="l" defTabSz="457200" rtl="0" eaLnBrk="1" latinLnBrk="0" hangingPunct="1">
                        <a:defRPr sz="1800" b="1" kern="1200">
                          <a:solidFill>
                            <a:schemeClr val="lt1"/>
                          </a:solidFill>
                          <a:latin typeface="Calibri"/>
                        </a:defRPr>
                      </a:lvl6pPr>
                      <a:lvl7pPr marL="2743200" algn="l" defTabSz="457200" rtl="0" eaLnBrk="1" latinLnBrk="0" hangingPunct="1">
                        <a:defRPr sz="1800" b="1" kern="1200">
                          <a:solidFill>
                            <a:schemeClr val="lt1"/>
                          </a:solidFill>
                          <a:latin typeface="Calibri"/>
                        </a:defRPr>
                      </a:lvl7pPr>
                      <a:lvl8pPr marL="3200400" algn="l" defTabSz="457200" rtl="0" eaLnBrk="1" latinLnBrk="0" hangingPunct="1">
                        <a:defRPr sz="1800" b="1" kern="1200">
                          <a:solidFill>
                            <a:schemeClr val="lt1"/>
                          </a:solidFill>
                          <a:latin typeface="Calibri"/>
                        </a:defRPr>
                      </a:lvl8pPr>
                      <a:lvl9pPr marL="3657600" algn="l" defTabSz="457200" rtl="0" eaLnBrk="1" latinLnBrk="0" hangingPunct="1">
                        <a:defRPr sz="1800" b="1" kern="1200">
                          <a:solidFill>
                            <a:schemeClr val="lt1"/>
                          </a:solidFill>
                          <a:latin typeface="Calibri"/>
                        </a:defRPr>
                      </a:lvl9pPr>
                    </a:lstStyle>
                    <a:p>
                      <a:pPr algn="ctr"/>
                      <a:r>
                        <a:rPr lang="en-US" sz="1600" dirty="0">
                          <a:solidFill>
                            <a:schemeClr val="tx1"/>
                          </a:solidFill>
                        </a:rPr>
                        <a:t>e</a:t>
                      </a:r>
                      <a:r>
                        <a:rPr lang="en-US" sz="1600" baseline="30000" dirty="0">
                          <a:solidFill>
                            <a:schemeClr val="tx1"/>
                          </a:solidFill>
                        </a:rPr>
                        <a:t>-</a:t>
                      </a:r>
                    </a:p>
                  </a:txBody>
                  <a:tcPr marL="68580" marR="68580" marT="34291" marB="34291">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38100" cap="flat" cmpd="sng" algn="ctr">
                      <a:solidFill>
                        <a:sysClr val="window" lastClr="FFFFFF"/>
                      </a:solidFill>
                      <a:prstDash val="solid"/>
                      <a:round/>
                      <a:headEnd type="none" w="med" len="med"/>
                      <a:tailEnd type="none" w="med" len="med"/>
                    </a:lnT>
                    <a:lnB w="381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4F81BD">
                        <a:lumMod val="40000"/>
                        <a:lumOff val="60000"/>
                      </a:srgbClr>
                    </a:solidFill>
                  </a:tcPr>
                </a:tc>
                <a:extLst>
                  <a:ext uri="{0D108BD9-81ED-4DB2-BD59-A6C34878D82A}">
                    <a16:rowId xmlns:a16="http://schemas.microsoft.com/office/drawing/2014/main" val="2125015585"/>
                  </a:ext>
                </a:extLst>
              </a:tr>
              <a:tr h="312421">
                <a:tc>
                  <a:txBody>
                    <a:bodyPr/>
                    <a:lstStyle>
                      <a:lvl1pPr marL="0" algn="l" defTabSz="457200" rtl="0" eaLnBrk="1" latinLnBrk="0" hangingPunct="1">
                        <a:defRPr sz="1800" kern="1200">
                          <a:solidFill>
                            <a:schemeClr val="dk1"/>
                          </a:solidFill>
                          <a:latin typeface="Calibri"/>
                        </a:defRPr>
                      </a:lvl1pPr>
                      <a:lvl2pPr marL="457200" algn="l" defTabSz="457200" rtl="0" eaLnBrk="1" latinLnBrk="0" hangingPunct="1">
                        <a:defRPr sz="1800" kern="1200">
                          <a:solidFill>
                            <a:schemeClr val="dk1"/>
                          </a:solidFill>
                          <a:latin typeface="Calibri"/>
                        </a:defRPr>
                      </a:lvl2pPr>
                      <a:lvl3pPr marL="914400" algn="l" defTabSz="457200" rtl="0" eaLnBrk="1" latinLnBrk="0" hangingPunct="1">
                        <a:defRPr sz="1800" kern="1200">
                          <a:solidFill>
                            <a:schemeClr val="dk1"/>
                          </a:solidFill>
                          <a:latin typeface="Calibri"/>
                        </a:defRPr>
                      </a:lvl3pPr>
                      <a:lvl4pPr marL="1371600" algn="l" defTabSz="457200" rtl="0" eaLnBrk="1" latinLnBrk="0" hangingPunct="1">
                        <a:defRPr sz="1800" kern="1200">
                          <a:solidFill>
                            <a:schemeClr val="dk1"/>
                          </a:solidFill>
                          <a:latin typeface="Calibri"/>
                        </a:defRPr>
                      </a:lvl4pPr>
                      <a:lvl5pPr marL="1828800" algn="l" defTabSz="457200" rtl="0" eaLnBrk="1" latinLnBrk="0" hangingPunct="1">
                        <a:defRPr sz="1800" kern="1200">
                          <a:solidFill>
                            <a:schemeClr val="dk1"/>
                          </a:solidFill>
                          <a:latin typeface="Calibri"/>
                        </a:defRPr>
                      </a:lvl5pPr>
                      <a:lvl6pPr marL="2286000" algn="l" defTabSz="457200" rtl="0" eaLnBrk="1" latinLnBrk="0" hangingPunct="1">
                        <a:defRPr sz="1800" kern="1200">
                          <a:solidFill>
                            <a:schemeClr val="dk1"/>
                          </a:solidFill>
                          <a:latin typeface="Calibri"/>
                        </a:defRPr>
                      </a:lvl6pPr>
                      <a:lvl7pPr marL="2743200" algn="l" defTabSz="457200" rtl="0" eaLnBrk="1" latinLnBrk="0" hangingPunct="1">
                        <a:defRPr sz="1800" kern="1200">
                          <a:solidFill>
                            <a:schemeClr val="dk1"/>
                          </a:solidFill>
                          <a:latin typeface="Calibri"/>
                        </a:defRPr>
                      </a:lvl7pPr>
                      <a:lvl8pPr marL="3200400" algn="l" defTabSz="457200" rtl="0" eaLnBrk="1" latinLnBrk="0" hangingPunct="1">
                        <a:defRPr sz="1800" kern="1200">
                          <a:solidFill>
                            <a:schemeClr val="dk1"/>
                          </a:solidFill>
                          <a:latin typeface="Calibri"/>
                        </a:defRPr>
                      </a:lvl8pPr>
                      <a:lvl9pPr marL="3657600" algn="l" defTabSz="457200" rtl="0" eaLnBrk="1" latinLnBrk="0" hangingPunct="1">
                        <a:defRPr sz="1800" kern="1200">
                          <a:solidFill>
                            <a:schemeClr val="dk1"/>
                          </a:solidFill>
                          <a:latin typeface="Calibri"/>
                        </a:defRPr>
                      </a:lvl9pPr>
                    </a:lstStyle>
                    <a:p>
                      <a:pPr algn="ctr"/>
                      <a:r>
                        <a:rPr lang="en-US" sz="1600" b="1" dirty="0"/>
                        <a:t>7000</a:t>
                      </a:r>
                    </a:p>
                  </a:txBody>
                  <a:tcPr marL="68580" marR="68580" marT="34291" marB="34291">
                    <a:lnL w="12700" cmpd="sng">
                      <a:solidFill>
                        <a:sysClr val="window" lastClr="FFFFFF"/>
                      </a:solidFill>
                    </a:lnL>
                    <a:lnR w="12700" cmpd="sng">
                      <a:solidFill>
                        <a:sysClr val="window" lastClr="FFFFFF"/>
                      </a:solidFill>
                    </a:lnR>
                    <a:lnT w="381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4F81BD">
                        <a:tint val="40000"/>
                      </a:srgbClr>
                    </a:solidFill>
                  </a:tcPr>
                </a:tc>
                <a:tc>
                  <a:txBody>
                    <a:bodyPr/>
                    <a:lstStyle>
                      <a:lvl1pPr marL="0" algn="l" defTabSz="457200" rtl="0" eaLnBrk="1" latinLnBrk="0" hangingPunct="1">
                        <a:defRPr sz="1800" kern="1200">
                          <a:solidFill>
                            <a:schemeClr val="dk1"/>
                          </a:solidFill>
                          <a:latin typeface="Calibri"/>
                        </a:defRPr>
                      </a:lvl1pPr>
                      <a:lvl2pPr marL="457200" algn="l" defTabSz="457200" rtl="0" eaLnBrk="1" latinLnBrk="0" hangingPunct="1">
                        <a:defRPr sz="1800" kern="1200">
                          <a:solidFill>
                            <a:schemeClr val="dk1"/>
                          </a:solidFill>
                          <a:latin typeface="Calibri"/>
                        </a:defRPr>
                      </a:lvl2pPr>
                      <a:lvl3pPr marL="914400" algn="l" defTabSz="457200" rtl="0" eaLnBrk="1" latinLnBrk="0" hangingPunct="1">
                        <a:defRPr sz="1800" kern="1200">
                          <a:solidFill>
                            <a:schemeClr val="dk1"/>
                          </a:solidFill>
                          <a:latin typeface="Calibri"/>
                        </a:defRPr>
                      </a:lvl3pPr>
                      <a:lvl4pPr marL="1371600" algn="l" defTabSz="457200" rtl="0" eaLnBrk="1" latinLnBrk="0" hangingPunct="1">
                        <a:defRPr sz="1800" kern="1200">
                          <a:solidFill>
                            <a:schemeClr val="dk1"/>
                          </a:solidFill>
                          <a:latin typeface="Calibri"/>
                        </a:defRPr>
                      </a:lvl4pPr>
                      <a:lvl5pPr marL="1828800" algn="l" defTabSz="457200" rtl="0" eaLnBrk="1" latinLnBrk="0" hangingPunct="1">
                        <a:defRPr sz="1800" kern="1200">
                          <a:solidFill>
                            <a:schemeClr val="dk1"/>
                          </a:solidFill>
                          <a:latin typeface="Calibri"/>
                        </a:defRPr>
                      </a:lvl5pPr>
                      <a:lvl6pPr marL="2286000" algn="l" defTabSz="457200" rtl="0" eaLnBrk="1" latinLnBrk="0" hangingPunct="1">
                        <a:defRPr sz="1800" kern="1200">
                          <a:solidFill>
                            <a:schemeClr val="dk1"/>
                          </a:solidFill>
                          <a:latin typeface="Calibri"/>
                        </a:defRPr>
                      </a:lvl6pPr>
                      <a:lvl7pPr marL="2743200" algn="l" defTabSz="457200" rtl="0" eaLnBrk="1" latinLnBrk="0" hangingPunct="1">
                        <a:defRPr sz="1800" kern="1200">
                          <a:solidFill>
                            <a:schemeClr val="dk1"/>
                          </a:solidFill>
                          <a:latin typeface="Calibri"/>
                        </a:defRPr>
                      </a:lvl7pPr>
                      <a:lvl8pPr marL="3200400" algn="l" defTabSz="457200" rtl="0" eaLnBrk="1" latinLnBrk="0" hangingPunct="1">
                        <a:defRPr sz="1800" kern="1200">
                          <a:solidFill>
                            <a:schemeClr val="dk1"/>
                          </a:solidFill>
                          <a:latin typeface="Calibri"/>
                        </a:defRPr>
                      </a:lvl8pPr>
                      <a:lvl9pPr marL="3657600" algn="l" defTabSz="457200" rtl="0" eaLnBrk="1" latinLnBrk="0" hangingPunct="1">
                        <a:defRPr sz="1800" kern="1200">
                          <a:solidFill>
                            <a:schemeClr val="dk1"/>
                          </a:solidFill>
                          <a:latin typeface="Calibri"/>
                        </a:defRPr>
                      </a:lvl9pPr>
                    </a:lstStyle>
                    <a:p>
                      <a:pPr algn="ctr"/>
                      <a:r>
                        <a:rPr lang="en-US" sz="1600" b="1" dirty="0">
                          <a:solidFill>
                            <a:srgbClr val="FF0000"/>
                          </a:solidFill>
                        </a:rPr>
                        <a:t>50</a:t>
                      </a:r>
                    </a:p>
                  </a:txBody>
                  <a:tcPr marL="68580" marR="68580" marT="34291" marB="34291">
                    <a:lnL w="12700" cmpd="sng">
                      <a:solidFill>
                        <a:sysClr val="window" lastClr="FFFFFF"/>
                      </a:solidFill>
                    </a:lnL>
                    <a:lnR w="12700" cmpd="sng">
                      <a:solidFill>
                        <a:sysClr val="window" lastClr="FFFFFF"/>
                      </a:solidFill>
                    </a:lnR>
                    <a:lnT w="38100" cap="flat" cmpd="sng" algn="ctr">
                      <a:solidFill>
                        <a:sysClr val="window" lastClr="FFFFFF"/>
                      </a:solidFill>
                      <a:prstDash val="solid"/>
                      <a:round/>
                      <a:headEnd type="none" w="med" len="med"/>
                      <a:tailEnd type="none" w="med" len="med"/>
                    </a:lnT>
                    <a:lnB w="12700" cmpd="sng">
                      <a:solidFill>
                        <a:sysClr val="window" lastClr="FFFFFF"/>
                      </a:solidFill>
                    </a:lnB>
                    <a:lnTlToBr w="12700" cmpd="sng">
                      <a:noFill/>
                      <a:prstDash val="solid"/>
                    </a:lnTlToBr>
                    <a:lnBlToTr w="12700" cmpd="sng">
                      <a:noFill/>
                      <a:prstDash val="solid"/>
                    </a:lnBlToTr>
                    <a:solidFill>
                      <a:srgbClr val="4F81BD">
                        <a:tint val="40000"/>
                      </a:srgbClr>
                    </a:solidFill>
                  </a:tcPr>
                </a:tc>
                <a:extLst>
                  <a:ext uri="{0D108BD9-81ED-4DB2-BD59-A6C34878D82A}">
                    <a16:rowId xmlns:a16="http://schemas.microsoft.com/office/drawing/2014/main" val="10001"/>
                  </a:ext>
                </a:extLst>
              </a:tr>
              <a:tr h="312421">
                <a:tc gridSpan="2">
                  <a:txBody>
                    <a:bodyPr/>
                    <a:lstStyle>
                      <a:lvl1pPr marL="0" algn="l" defTabSz="457200" rtl="0" eaLnBrk="1" latinLnBrk="0" hangingPunct="1">
                        <a:defRPr sz="1800" kern="1200">
                          <a:solidFill>
                            <a:schemeClr val="dk1"/>
                          </a:solidFill>
                          <a:latin typeface="Calibri"/>
                        </a:defRPr>
                      </a:lvl1pPr>
                      <a:lvl2pPr marL="457200" algn="l" defTabSz="457200" rtl="0" eaLnBrk="1" latinLnBrk="0" hangingPunct="1">
                        <a:defRPr sz="1800" kern="1200">
                          <a:solidFill>
                            <a:schemeClr val="dk1"/>
                          </a:solidFill>
                          <a:latin typeface="Calibri"/>
                        </a:defRPr>
                      </a:lvl2pPr>
                      <a:lvl3pPr marL="914400" algn="l" defTabSz="457200" rtl="0" eaLnBrk="1" latinLnBrk="0" hangingPunct="1">
                        <a:defRPr sz="1800" kern="1200">
                          <a:solidFill>
                            <a:schemeClr val="dk1"/>
                          </a:solidFill>
                          <a:latin typeface="Calibri"/>
                        </a:defRPr>
                      </a:lvl3pPr>
                      <a:lvl4pPr marL="1371600" algn="l" defTabSz="457200" rtl="0" eaLnBrk="1" latinLnBrk="0" hangingPunct="1">
                        <a:defRPr sz="1800" kern="1200">
                          <a:solidFill>
                            <a:schemeClr val="dk1"/>
                          </a:solidFill>
                          <a:latin typeface="Calibri"/>
                        </a:defRPr>
                      </a:lvl4pPr>
                      <a:lvl5pPr marL="1828800" algn="l" defTabSz="457200" rtl="0" eaLnBrk="1" latinLnBrk="0" hangingPunct="1">
                        <a:defRPr sz="1800" kern="1200">
                          <a:solidFill>
                            <a:schemeClr val="dk1"/>
                          </a:solidFill>
                          <a:latin typeface="Calibri"/>
                        </a:defRPr>
                      </a:lvl5pPr>
                      <a:lvl6pPr marL="2286000" algn="l" defTabSz="457200" rtl="0" eaLnBrk="1" latinLnBrk="0" hangingPunct="1">
                        <a:defRPr sz="1800" kern="1200">
                          <a:solidFill>
                            <a:schemeClr val="dk1"/>
                          </a:solidFill>
                          <a:latin typeface="Calibri"/>
                        </a:defRPr>
                      </a:lvl6pPr>
                      <a:lvl7pPr marL="2743200" algn="l" defTabSz="457200" rtl="0" eaLnBrk="1" latinLnBrk="0" hangingPunct="1">
                        <a:defRPr sz="1800" kern="1200">
                          <a:solidFill>
                            <a:schemeClr val="dk1"/>
                          </a:solidFill>
                          <a:latin typeface="Calibri"/>
                        </a:defRPr>
                      </a:lvl7pPr>
                      <a:lvl8pPr marL="3200400" algn="l" defTabSz="457200" rtl="0" eaLnBrk="1" latinLnBrk="0" hangingPunct="1">
                        <a:defRPr sz="1800" kern="1200">
                          <a:solidFill>
                            <a:schemeClr val="dk1"/>
                          </a:solidFill>
                          <a:latin typeface="Calibri"/>
                        </a:defRPr>
                      </a:lvl8pPr>
                      <a:lvl9pPr marL="3657600" algn="l" defTabSz="457200" rtl="0" eaLnBrk="1" latinLnBrk="0" hangingPunct="1">
                        <a:defRPr sz="1800" kern="1200">
                          <a:solidFill>
                            <a:schemeClr val="dk1"/>
                          </a:solidFill>
                          <a:latin typeface="Calibri"/>
                        </a:defRPr>
                      </a:lvl9pPr>
                    </a:lstStyle>
                    <a:p>
                      <a:pPr algn="ctr"/>
                      <a:r>
                        <a:rPr lang="en-US" sz="1600" b="1" dirty="0">
                          <a:solidFill>
                            <a:srgbClr val="FF0000"/>
                          </a:solidFill>
                        </a:rPr>
                        <a:t>2.3</a:t>
                      </a:r>
                    </a:p>
                  </a:txBody>
                  <a:tcPr marL="68580" marR="68580" marT="34291" marB="34291">
                    <a:lnL w="12700" cmpd="sng">
                      <a:solidFill>
                        <a:sysClr val="window" lastClr="FFFFFF"/>
                      </a:solidFill>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4F81BD">
                        <a:tint val="20000"/>
                      </a:srgbClr>
                    </a:solidFill>
                  </a:tcPr>
                </a:tc>
                <a:tc hMerge="1">
                  <a:txBody>
                    <a:bodyPr/>
                    <a:lstStyle>
                      <a:lvl1pPr marL="0" algn="l" defTabSz="457200" rtl="0" eaLnBrk="1" latinLnBrk="0" hangingPunct="1">
                        <a:defRPr sz="1800" kern="1200">
                          <a:solidFill>
                            <a:schemeClr val="dk1"/>
                          </a:solidFill>
                          <a:latin typeface="Calibri"/>
                        </a:defRPr>
                      </a:lvl1pPr>
                      <a:lvl2pPr marL="457200" algn="l" defTabSz="457200" rtl="0" eaLnBrk="1" latinLnBrk="0" hangingPunct="1">
                        <a:defRPr sz="1800" kern="1200">
                          <a:solidFill>
                            <a:schemeClr val="dk1"/>
                          </a:solidFill>
                          <a:latin typeface="Calibri"/>
                        </a:defRPr>
                      </a:lvl2pPr>
                      <a:lvl3pPr marL="914400" algn="l" defTabSz="457200" rtl="0" eaLnBrk="1" latinLnBrk="0" hangingPunct="1">
                        <a:defRPr sz="1800" kern="1200">
                          <a:solidFill>
                            <a:schemeClr val="dk1"/>
                          </a:solidFill>
                          <a:latin typeface="Calibri"/>
                        </a:defRPr>
                      </a:lvl3pPr>
                      <a:lvl4pPr marL="1371600" algn="l" defTabSz="457200" rtl="0" eaLnBrk="1" latinLnBrk="0" hangingPunct="1">
                        <a:defRPr sz="1800" kern="1200">
                          <a:solidFill>
                            <a:schemeClr val="dk1"/>
                          </a:solidFill>
                          <a:latin typeface="Calibri"/>
                        </a:defRPr>
                      </a:lvl4pPr>
                      <a:lvl5pPr marL="1828800" algn="l" defTabSz="457200" rtl="0" eaLnBrk="1" latinLnBrk="0" hangingPunct="1">
                        <a:defRPr sz="1800" kern="1200">
                          <a:solidFill>
                            <a:schemeClr val="dk1"/>
                          </a:solidFill>
                          <a:latin typeface="Calibri"/>
                        </a:defRPr>
                      </a:lvl5pPr>
                      <a:lvl6pPr marL="2286000" algn="l" defTabSz="457200" rtl="0" eaLnBrk="1" latinLnBrk="0" hangingPunct="1">
                        <a:defRPr sz="1800" kern="1200">
                          <a:solidFill>
                            <a:schemeClr val="dk1"/>
                          </a:solidFill>
                          <a:latin typeface="Calibri"/>
                        </a:defRPr>
                      </a:lvl6pPr>
                      <a:lvl7pPr marL="2743200" algn="l" defTabSz="457200" rtl="0" eaLnBrk="1" latinLnBrk="0" hangingPunct="1">
                        <a:defRPr sz="1800" kern="1200">
                          <a:solidFill>
                            <a:schemeClr val="dk1"/>
                          </a:solidFill>
                          <a:latin typeface="Calibri"/>
                        </a:defRPr>
                      </a:lvl7pPr>
                      <a:lvl8pPr marL="3200400" algn="l" defTabSz="457200" rtl="0" eaLnBrk="1" latinLnBrk="0" hangingPunct="1">
                        <a:defRPr sz="1800" kern="1200">
                          <a:solidFill>
                            <a:schemeClr val="dk1"/>
                          </a:solidFill>
                          <a:latin typeface="Calibri"/>
                        </a:defRPr>
                      </a:lvl8pPr>
                      <a:lvl9pPr marL="3657600" algn="l" defTabSz="457200" rtl="0" eaLnBrk="1" latinLnBrk="0" hangingPunct="1">
                        <a:defRPr sz="1800" kern="1200">
                          <a:solidFill>
                            <a:schemeClr val="dk1"/>
                          </a:solidFill>
                          <a:latin typeface="Calibri"/>
                        </a:defRPr>
                      </a:lvl9pPr>
                    </a:lstStyle>
                    <a:p>
                      <a:pPr algn="r"/>
                      <a:endParaRPr lang="en-US" sz="1200" b="1" dirty="0"/>
                    </a:p>
                  </a:txBody>
                  <a:tcPr marL="51435" marR="51435" marT="25718" marB="25718">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extLst>
                  <a:ext uri="{0D108BD9-81ED-4DB2-BD59-A6C34878D82A}">
                    <a16:rowId xmlns:a16="http://schemas.microsoft.com/office/drawing/2014/main" val="10002"/>
                  </a:ext>
                </a:extLst>
              </a:tr>
              <a:tr h="312421">
                <a:tc>
                  <a:txBody>
                    <a:bodyPr/>
                    <a:lstStyle>
                      <a:lvl1pPr marL="0" algn="l" defTabSz="457200" rtl="0" eaLnBrk="1" latinLnBrk="0" hangingPunct="1">
                        <a:defRPr sz="1800" kern="1200">
                          <a:solidFill>
                            <a:schemeClr val="dk1"/>
                          </a:solidFill>
                          <a:latin typeface="Calibri"/>
                        </a:defRPr>
                      </a:lvl1pPr>
                      <a:lvl2pPr marL="457200" algn="l" defTabSz="457200" rtl="0" eaLnBrk="1" latinLnBrk="0" hangingPunct="1">
                        <a:defRPr sz="1800" kern="1200">
                          <a:solidFill>
                            <a:schemeClr val="dk1"/>
                          </a:solidFill>
                          <a:latin typeface="Calibri"/>
                        </a:defRPr>
                      </a:lvl2pPr>
                      <a:lvl3pPr marL="914400" algn="l" defTabSz="457200" rtl="0" eaLnBrk="1" latinLnBrk="0" hangingPunct="1">
                        <a:defRPr sz="1800" kern="1200">
                          <a:solidFill>
                            <a:schemeClr val="dk1"/>
                          </a:solidFill>
                          <a:latin typeface="Calibri"/>
                        </a:defRPr>
                      </a:lvl3pPr>
                      <a:lvl4pPr marL="1371600" algn="l" defTabSz="457200" rtl="0" eaLnBrk="1" latinLnBrk="0" hangingPunct="1">
                        <a:defRPr sz="1800" kern="1200">
                          <a:solidFill>
                            <a:schemeClr val="dk1"/>
                          </a:solidFill>
                          <a:latin typeface="Calibri"/>
                        </a:defRPr>
                      </a:lvl4pPr>
                      <a:lvl5pPr marL="1828800" algn="l" defTabSz="457200" rtl="0" eaLnBrk="1" latinLnBrk="0" hangingPunct="1">
                        <a:defRPr sz="1800" kern="1200">
                          <a:solidFill>
                            <a:schemeClr val="dk1"/>
                          </a:solidFill>
                          <a:latin typeface="Calibri"/>
                        </a:defRPr>
                      </a:lvl5pPr>
                      <a:lvl6pPr marL="2286000" algn="l" defTabSz="457200" rtl="0" eaLnBrk="1" latinLnBrk="0" hangingPunct="1">
                        <a:defRPr sz="1800" kern="1200">
                          <a:solidFill>
                            <a:schemeClr val="dk1"/>
                          </a:solidFill>
                          <a:latin typeface="Calibri"/>
                        </a:defRPr>
                      </a:lvl6pPr>
                      <a:lvl7pPr marL="2743200" algn="l" defTabSz="457200" rtl="0" eaLnBrk="1" latinLnBrk="0" hangingPunct="1">
                        <a:defRPr sz="1800" kern="1200">
                          <a:solidFill>
                            <a:schemeClr val="dk1"/>
                          </a:solidFill>
                          <a:latin typeface="Calibri"/>
                        </a:defRPr>
                      </a:lvl7pPr>
                      <a:lvl8pPr marL="3200400" algn="l" defTabSz="457200" rtl="0" eaLnBrk="1" latinLnBrk="0" hangingPunct="1">
                        <a:defRPr sz="1800" kern="1200">
                          <a:solidFill>
                            <a:schemeClr val="dk1"/>
                          </a:solidFill>
                          <a:latin typeface="Calibri"/>
                        </a:defRPr>
                      </a:lvl8pPr>
                      <a:lvl9pPr marL="3657600" algn="l" defTabSz="457200" rtl="0" eaLnBrk="1" latinLnBrk="0" hangingPunct="1">
                        <a:defRPr sz="1800" kern="1200">
                          <a:solidFill>
                            <a:schemeClr val="dk1"/>
                          </a:solidFill>
                          <a:latin typeface="Calibri"/>
                        </a:defRPr>
                      </a:lvl9pPr>
                    </a:lstStyle>
                    <a:p>
                      <a:pPr algn="ctr"/>
                      <a:r>
                        <a:rPr lang="en-US" sz="1600" b="1" dirty="0">
                          <a:solidFill>
                            <a:schemeClr val="tx1"/>
                          </a:solidFill>
                        </a:rPr>
                        <a:t>2.5</a:t>
                      </a:r>
                    </a:p>
                  </a:txBody>
                  <a:tcPr marL="68580" marR="68580" marT="34291" marB="34291">
                    <a:lnL w="12700" cmpd="sng">
                      <a:solidFill>
                        <a:sysClr val="window" lastClr="FFFFFF"/>
                      </a:solidFill>
                    </a:lnL>
                    <a:lnR w="12700" cmpd="sng">
                      <a:solidFill>
                        <a:sysClr val="window" lastClr="FFFFFF"/>
                      </a:solidFill>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4F81BD">
                        <a:tint val="40000"/>
                      </a:srgbClr>
                    </a:solidFill>
                  </a:tcPr>
                </a:tc>
                <a:tc>
                  <a:txBody>
                    <a:bodyPr/>
                    <a:lstStyle>
                      <a:lvl1pPr marL="0" algn="l" defTabSz="457200" rtl="0" eaLnBrk="1" latinLnBrk="0" hangingPunct="1">
                        <a:defRPr sz="1800" kern="1200">
                          <a:solidFill>
                            <a:schemeClr val="dk1"/>
                          </a:solidFill>
                          <a:latin typeface="Calibri"/>
                        </a:defRPr>
                      </a:lvl1pPr>
                      <a:lvl2pPr marL="457200" algn="l" defTabSz="457200" rtl="0" eaLnBrk="1" latinLnBrk="0" hangingPunct="1">
                        <a:defRPr sz="1800" kern="1200">
                          <a:solidFill>
                            <a:schemeClr val="dk1"/>
                          </a:solidFill>
                          <a:latin typeface="Calibri"/>
                        </a:defRPr>
                      </a:lvl2pPr>
                      <a:lvl3pPr marL="914400" algn="l" defTabSz="457200" rtl="0" eaLnBrk="1" latinLnBrk="0" hangingPunct="1">
                        <a:defRPr sz="1800" kern="1200">
                          <a:solidFill>
                            <a:schemeClr val="dk1"/>
                          </a:solidFill>
                          <a:latin typeface="Calibri"/>
                        </a:defRPr>
                      </a:lvl3pPr>
                      <a:lvl4pPr marL="1371600" algn="l" defTabSz="457200" rtl="0" eaLnBrk="1" latinLnBrk="0" hangingPunct="1">
                        <a:defRPr sz="1800" kern="1200">
                          <a:solidFill>
                            <a:schemeClr val="dk1"/>
                          </a:solidFill>
                          <a:latin typeface="Calibri"/>
                        </a:defRPr>
                      </a:lvl4pPr>
                      <a:lvl5pPr marL="1828800" algn="l" defTabSz="457200" rtl="0" eaLnBrk="1" latinLnBrk="0" hangingPunct="1">
                        <a:defRPr sz="1800" kern="1200">
                          <a:solidFill>
                            <a:schemeClr val="dk1"/>
                          </a:solidFill>
                          <a:latin typeface="Calibri"/>
                        </a:defRPr>
                      </a:lvl5pPr>
                      <a:lvl6pPr marL="2286000" algn="l" defTabSz="457200" rtl="0" eaLnBrk="1" latinLnBrk="0" hangingPunct="1">
                        <a:defRPr sz="1800" kern="1200">
                          <a:solidFill>
                            <a:schemeClr val="dk1"/>
                          </a:solidFill>
                          <a:latin typeface="Calibri"/>
                        </a:defRPr>
                      </a:lvl6pPr>
                      <a:lvl7pPr marL="2743200" algn="l" defTabSz="457200" rtl="0" eaLnBrk="1" latinLnBrk="0" hangingPunct="1">
                        <a:defRPr sz="1800" kern="1200">
                          <a:solidFill>
                            <a:schemeClr val="dk1"/>
                          </a:solidFill>
                          <a:latin typeface="Calibri"/>
                        </a:defRPr>
                      </a:lvl7pPr>
                      <a:lvl8pPr marL="3200400" algn="l" defTabSz="457200" rtl="0" eaLnBrk="1" latinLnBrk="0" hangingPunct="1">
                        <a:defRPr sz="1800" kern="1200">
                          <a:solidFill>
                            <a:schemeClr val="dk1"/>
                          </a:solidFill>
                          <a:latin typeface="Calibri"/>
                        </a:defRPr>
                      </a:lvl8pPr>
                      <a:lvl9pPr marL="3657600" algn="l" defTabSz="457200" rtl="0" eaLnBrk="1" latinLnBrk="0" hangingPunct="1">
                        <a:defRPr sz="1800" kern="1200">
                          <a:solidFill>
                            <a:schemeClr val="dk1"/>
                          </a:solidFill>
                          <a:latin typeface="Calibri"/>
                        </a:defRPr>
                      </a:lvl9pPr>
                    </a:lstStyle>
                    <a:p>
                      <a:pPr algn="ctr"/>
                      <a:r>
                        <a:rPr lang="en-US" sz="1600" b="1" dirty="0"/>
                        <a:t>20</a:t>
                      </a:r>
                    </a:p>
                  </a:txBody>
                  <a:tcPr marL="68580" marR="68580" marT="34291" marB="34291">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40000"/>
                      </a:srgbClr>
                    </a:solidFill>
                  </a:tcPr>
                </a:tc>
                <a:extLst>
                  <a:ext uri="{0D108BD9-81ED-4DB2-BD59-A6C34878D82A}">
                    <a16:rowId xmlns:a16="http://schemas.microsoft.com/office/drawing/2014/main" val="10003"/>
                  </a:ext>
                </a:extLst>
              </a:tr>
              <a:tr h="312421">
                <a:tc>
                  <a:txBody>
                    <a:bodyPr/>
                    <a:lstStyle>
                      <a:lvl1pPr marL="0" algn="l" defTabSz="457200" rtl="0" eaLnBrk="1" latinLnBrk="0" hangingPunct="1">
                        <a:defRPr sz="1800" kern="1200">
                          <a:solidFill>
                            <a:schemeClr val="dk1"/>
                          </a:solidFill>
                          <a:latin typeface="Calibri"/>
                        </a:defRPr>
                      </a:lvl1pPr>
                      <a:lvl2pPr marL="457200" algn="l" defTabSz="457200" rtl="0" eaLnBrk="1" latinLnBrk="0" hangingPunct="1">
                        <a:defRPr sz="1800" kern="1200">
                          <a:solidFill>
                            <a:schemeClr val="dk1"/>
                          </a:solidFill>
                          <a:latin typeface="Calibri"/>
                        </a:defRPr>
                      </a:lvl2pPr>
                      <a:lvl3pPr marL="914400" algn="l" defTabSz="457200" rtl="0" eaLnBrk="1" latinLnBrk="0" hangingPunct="1">
                        <a:defRPr sz="1800" kern="1200">
                          <a:solidFill>
                            <a:schemeClr val="dk1"/>
                          </a:solidFill>
                          <a:latin typeface="Calibri"/>
                        </a:defRPr>
                      </a:lvl3pPr>
                      <a:lvl4pPr marL="1371600" algn="l" defTabSz="457200" rtl="0" eaLnBrk="1" latinLnBrk="0" hangingPunct="1">
                        <a:defRPr sz="1800" kern="1200">
                          <a:solidFill>
                            <a:schemeClr val="dk1"/>
                          </a:solidFill>
                          <a:latin typeface="Calibri"/>
                        </a:defRPr>
                      </a:lvl4pPr>
                      <a:lvl5pPr marL="1828800" algn="l" defTabSz="457200" rtl="0" eaLnBrk="1" latinLnBrk="0" hangingPunct="1">
                        <a:defRPr sz="1800" kern="1200">
                          <a:solidFill>
                            <a:schemeClr val="dk1"/>
                          </a:solidFill>
                          <a:latin typeface="Calibri"/>
                        </a:defRPr>
                      </a:lvl5pPr>
                      <a:lvl6pPr marL="2286000" algn="l" defTabSz="457200" rtl="0" eaLnBrk="1" latinLnBrk="0" hangingPunct="1">
                        <a:defRPr sz="1800" kern="1200">
                          <a:solidFill>
                            <a:schemeClr val="dk1"/>
                          </a:solidFill>
                          <a:latin typeface="Calibri"/>
                        </a:defRPr>
                      </a:lvl6pPr>
                      <a:lvl7pPr marL="2743200" algn="l" defTabSz="457200" rtl="0" eaLnBrk="1" latinLnBrk="0" hangingPunct="1">
                        <a:defRPr sz="1800" kern="1200">
                          <a:solidFill>
                            <a:schemeClr val="dk1"/>
                          </a:solidFill>
                          <a:latin typeface="Calibri"/>
                        </a:defRPr>
                      </a:lvl7pPr>
                      <a:lvl8pPr marL="3200400" algn="l" defTabSz="457200" rtl="0" eaLnBrk="1" latinLnBrk="0" hangingPunct="1">
                        <a:defRPr sz="1800" kern="1200">
                          <a:solidFill>
                            <a:schemeClr val="dk1"/>
                          </a:solidFill>
                          <a:latin typeface="Calibri"/>
                        </a:defRPr>
                      </a:lvl8pPr>
                      <a:lvl9pPr marL="3657600" algn="l" defTabSz="457200" rtl="0" eaLnBrk="1" latinLnBrk="0" hangingPunct="1">
                        <a:defRPr sz="1800" kern="1200">
                          <a:solidFill>
                            <a:schemeClr val="dk1"/>
                          </a:solidFill>
                          <a:latin typeface="Calibri"/>
                        </a:defRPr>
                      </a:lvl9pPr>
                    </a:lstStyle>
                    <a:p>
                      <a:pPr algn="ctr"/>
                      <a:r>
                        <a:rPr lang="en-US" sz="1600" b="1" dirty="0">
                          <a:solidFill>
                            <a:srgbClr val="FF0000"/>
                          </a:solidFill>
                        </a:rPr>
                        <a:t>0.07</a:t>
                      </a:r>
                    </a:p>
                  </a:txBody>
                  <a:tcPr marL="68580" marR="68580" marT="34291" marB="34291">
                    <a:lnL w="12700" cmpd="sng">
                      <a:solidFill>
                        <a:sysClr val="window" lastClr="FFFFFF"/>
                      </a:solidFill>
                    </a:lnL>
                    <a:lnR w="12700" cmpd="sng">
                      <a:solidFill>
                        <a:sysClr val="window" lastClr="FFFFFF"/>
                      </a:solidFill>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4F81BD">
                        <a:tint val="20000"/>
                      </a:srgbClr>
                    </a:solidFill>
                  </a:tcPr>
                </a:tc>
                <a:tc>
                  <a:txBody>
                    <a:bodyPr/>
                    <a:lstStyle>
                      <a:lvl1pPr marL="0" algn="l" defTabSz="457200" rtl="0" eaLnBrk="1" latinLnBrk="0" hangingPunct="1">
                        <a:defRPr sz="1800" kern="1200">
                          <a:solidFill>
                            <a:schemeClr val="dk1"/>
                          </a:solidFill>
                          <a:latin typeface="Calibri"/>
                        </a:defRPr>
                      </a:lvl1pPr>
                      <a:lvl2pPr marL="457200" algn="l" defTabSz="457200" rtl="0" eaLnBrk="1" latinLnBrk="0" hangingPunct="1">
                        <a:defRPr sz="1800" kern="1200">
                          <a:solidFill>
                            <a:schemeClr val="dk1"/>
                          </a:solidFill>
                          <a:latin typeface="Calibri"/>
                        </a:defRPr>
                      </a:lvl2pPr>
                      <a:lvl3pPr marL="914400" algn="l" defTabSz="457200" rtl="0" eaLnBrk="1" latinLnBrk="0" hangingPunct="1">
                        <a:defRPr sz="1800" kern="1200">
                          <a:solidFill>
                            <a:schemeClr val="dk1"/>
                          </a:solidFill>
                          <a:latin typeface="Calibri"/>
                        </a:defRPr>
                      </a:lvl3pPr>
                      <a:lvl4pPr marL="1371600" algn="l" defTabSz="457200" rtl="0" eaLnBrk="1" latinLnBrk="0" hangingPunct="1">
                        <a:defRPr sz="1800" kern="1200">
                          <a:solidFill>
                            <a:schemeClr val="dk1"/>
                          </a:solidFill>
                          <a:latin typeface="Calibri"/>
                        </a:defRPr>
                      </a:lvl4pPr>
                      <a:lvl5pPr marL="1828800" algn="l" defTabSz="457200" rtl="0" eaLnBrk="1" latinLnBrk="0" hangingPunct="1">
                        <a:defRPr sz="1800" kern="1200">
                          <a:solidFill>
                            <a:schemeClr val="dk1"/>
                          </a:solidFill>
                          <a:latin typeface="Calibri"/>
                        </a:defRPr>
                      </a:lvl5pPr>
                      <a:lvl6pPr marL="2286000" algn="l" defTabSz="457200" rtl="0" eaLnBrk="1" latinLnBrk="0" hangingPunct="1">
                        <a:defRPr sz="1800" kern="1200">
                          <a:solidFill>
                            <a:schemeClr val="dk1"/>
                          </a:solidFill>
                          <a:latin typeface="Calibri"/>
                        </a:defRPr>
                      </a:lvl6pPr>
                      <a:lvl7pPr marL="2743200" algn="l" defTabSz="457200" rtl="0" eaLnBrk="1" latinLnBrk="0" hangingPunct="1">
                        <a:defRPr sz="1800" kern="1200">
                          <a:solidFill>
                            <a:schemeClr val="dk1"/>
                          </a:solidFill>
                          <a:latin typeface="Calibri"/>
                        </a:defRPr>
                      </a:lvl7pPr>
                      <a:lvl8pPr marL="3200400" algn="l" defTabSz="457200" rtl="0" eaLnBrk="1" latinLnBrk="0" hangingPunct="1">
                        <a:defRPr sz="1800" kern="1200">
                          <a:solidFill>
                            <a:schemeClr val="dk1"/>
                          </a:solidFill>
                          <a:latin typeface="Calibri"/>
                        </a:defRPr>
                      </a:lvl8pPr>
                      <a:lvl9pPr marL="3657600" algn="l" defTabSz="457200" rtl="0" eaLnBrk="1" latinLnBrk="0" hangingPunct="1">
                        <a:defRPr sz="1800" kern="1200">
                          <a:solidFill>
                            <a:schemeClr val="dk1"/>
                          </a:solidFill>
                          <a:latin typeface="Calibri"/>
                        </a:defRPr>
                      </a:lvl9pPr>
                    </a:lstStyle>
                    <a:p>
                      <a:pPr algn="ctr"/>
                      <a:r>
                        <a:rPr lang="en-US" sz="1600" b="1" dirty="0">
                          <a:solidFill>
                            <a:srgbClr val="FF0000"/>
                          </a:solidFill>
                        </a:rPr>
                        <a:t>0.1</a:t>
                      </a:r>
                    </a:p>
                  </a:txBody>
                  <a:tcPr marL="68580" marR="68580" marT="34291" marB="34291">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extLst>
                  <a:ext uri="{0D108BD9-81ED-4DB2-BD59-A6C34878D82A}">
                    <a16:rowId xmlns:a16="http://schemas.microsoft.com/office/drawing/2014/main" val="10004"/>
                  </a:ext>
                </a:extLst>
              </a:tr>
              <a:tr h="312421">
                <a:tc>
                  <a:txBody>
                    <a:bodyPr/>
                    <a:lstStyle>
                      <a:lvl1pPr marL="0" algn="l" defTabSz="457200" rtl="0" eaLnBrk="1" latinLnBrk="0" hangingPunct="1">
                        <a:defRPr sz="1800" kern="1200">
                          <a:solidFill>
                            <a:schemeClr val="dk1"/>
                          </a:solidFill>
                          <a:latin typeface="Calibri"/>
                        </a:defRPr>
                      </a:lvl1pPr>
                      <a:lvl2pPr marL="457200" algn="l" defTabSz="457200" rtl="0" eaLnBrk="1" latinLnBrk="0" hangingPunct="1">
                        <a:defRPr sz="1800" kern="1200">
                          <a:solidFill>
                            <a:schemeClr val="dk1"/>
                          </a:solidFill>
                          <a:latin typeface="Calibri"/>
                        </a:defRPr>
                      </a:lvl2pPr>
                      <a:lvl3pPr marL="914400" algn="l" defTabSz="457200" rtl="0" eaLnBrk="1" latinLnBrk="0" hangingPunct="1">
                        <a:defRPr sz="1800" kern="1200">
                          <a:solidFill>
                            <a:schemeClr val="dk1"/>
                          </a:solidFill>
                          <a:latin typeface="Calibri"/>
                        </a:defRPr>
                      </a:lvl3pPr>
                      <a:lvl4pPr marL="1371600" algn="l" defTabSz="457200" rtl="0" eaLnBrk="1" latinLnBrk="0" hangingPunct="1">
                        <a:defRPr sz="1800" kern="1200">
                          <a:solidFill>
                            <a:schemeClr val="dk1"/>
                          </a:solidFill>
                          <a:latin typeface="Calibri"/>
                        </a:defRPr>
                      </a:lvl4pPr>
                      <a:lvl5pPr marL="1828800" algn="l" defTabSz="457200" rtl="0" eaLnBrk="1" latinLnBrk="0" hangingPunct="1">
                        <a:defRPr sz="1800" kern="1200">
                          <a:solidFill>
                            <a:schemeClr val="dk1"/>
                          </a:solidFill>
                          <a:latin typeface="Calibri"/>
                        </a:defRPr>
                      </a:lvl5pPr>
                      <a:lvl6pPr marL="2286000" algn="l" defTabSz="457200" rtl="0" eaLnBrk="1" latinLnBrk="0" hangingPunct="1">
                        <a:defRPr sz="1800" kern="1200">
                          <a:solidFill>
                            <a:schemeClr val="dk1"/>
                          </a:solidFill>
                          <a:latin typeface="Calibri"/>
                        </a:defRPr>
                      </a:lvl6pPr>
                      <a:lvl7pPr marL="2743200" algn="l" defTabSz="457200" rtl="0" eaLnBrk="1" latinLnBrk="0" hangingPunct="1">
                        <a:defRPr sz="1800" kern="1200">
                          <a:solidFill>
                            <a:schemeClr val="dk1"/>
                          </a:solidFill>
                          <a:latin typeface="Calibri"/>
                        </a:defRPr>
                      </a:lvl7pPr>
                      <a:lvl8pPr marL="3200400" algn="l" defTabSz="457200" rtl="0" eaLnBrk="1" latinLnBrk="0" hangingPunct="1">
                        <a:defRPr sz="1800" kern="1200">
                          <a:solidFill>
                            <a:schemeClr val="dk1"/>
                          </a:solidFill>
                          <a:latin typeface="Calibri"/>
                        </a:defRPr>
                      </a:lvl8pPr>
                      <a:lvl9pPr marL="3657600" algn="l" defTabSz="457200" rtl="0" eaLnBrk="1" latinLnBrk="0" hangingPunct="1">
                        <a:defRPr sz="1800" kern="1200">
                          <a:solidFill>
                            <a:schemeClr val="dk1"/>
                          </a:solidFill>
                          <a:latin typeface="Calibri"/>
                        </a:defRPr>
                      </a:lvl9pPr>
                    </a:lstStyle>
                    <a:p>
                      <a:pPr algn="ctr"/>
                      <a:r>
                        <a:rPr lang="en-US" sz="1600" b="1" dirty="0">
                          <a:solidFill>
                            <a:schemeClr val="tx1"/>
                          </a:solidFill>
                        </a:rPr>
                        <a:t>4</a:t>
                      </a:r>
                    </a:p>
                  </a:txBody>
                  <a:tcPr marL="68580" marR="68580" marT="34291" marB="34291">
                    <a:lnL w="12700" cmpd="sng">
                      <a:solidFill>
                        <a:sysClr val="window" lastClr="FFFFFF"/>
                      </a:solidFill>
                    </a:lnL>
                    <a:lnR w="12700" cmpd="sng">
                      <a:solidFill>
                        <a:sysClr val="window" lastClr="FFFFFF"/>
                      </a:solidFill>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4F81BD">
                        <a:tint val="40000"/>
                      </a:srgbClr>
                    </a:solidFill>
                  </a:tcPr>
                </a:tc>
                <a:tc>
                  <a:txBody>
                    <a:bodyPr/>
                    <a:lstStyle>
                      <a:lvl1pPr marL="0" algn="l" defTabSz="457200" rtl="0" eaLnBrk="1" latinLnBrk="0" hangingPunct="1">
                        <a:defRPr sz="1800" kern="1200">
                          <a:solidFill>
                            <a:schemeClr val="dk1"/>
                          </a:solidFill>
                          <a:latin typeface="Calibri"/>
                        </a:defRPr>
                      </a:lvl1pPr>
                      <a:lvl2pPr marL="457200" algn="l" defTabSz="457200" rtl="0" eaLnBrk="1" latinLnBrk="0" hangingPunct="1">
                        <a:defRPr sz="1800" kern="1200">
                          <a:solidFill>
                            <a:schemeClr val="dk1"/>
                          </a:solidFill>
                          <a:latin typeface="Calibri"/>
                        </a:defRPr>
                      </a:lvl2pPr>
                      <a:lvl3pPr marL="914400" algn="l" defTabSz="457200" rtl="0" eaLnBrk="1" latinLnBrk="0" hangingPunct="1">
                        <a:defRPr sz="1800" kern="1200">
                          <a:solidFill>
                            <a:schemeClr val="dk1"/>
                          </a:solidFill>
                          <a:latin typeface="Calibri"/>
                        </a:defRPr>
                      </a:lvl3pPr>
                      <a:lvl4pPr marL="1371600" algn="l" defTabSz="457200" rtl="0" eaLnBrk="1" latinLnBrk="0" hangingPunct="1">
                        <a:defRPr sz="1800" kern="1200">
                          <a:solidFill>
                            <a:schemeClr val="dk1"/>
                          </a:solidFill>
                          <a:latin typeface="Calibri"/>
                        </a:defRPr>
                      </a:lvl4pPr>
                      <a:lvl5pPr marL="1828800" algn="l" defTabSz="457200" rtl="0" eaLnBrk="1" latinLnBrk="0" hangingPunct="1">
                        <a:defRPr sz="1800" kern="1200">
                          <a:solidFill>
                            <a:schemeClr val="dk1"/>
                          </a:solidFill>
                          <a:latin typeface="Calibri"/>
                        </a:defRPr>
                      </a:lvl5pPr>
                      <a:lvl6pPr marL="2286000" algn="l" defTabSz="457200" rtl="0" eaLnBrk="1" latinLnBrk="0" hangingPunct="1">
                        <a:defRPr sz="1800" kern="1200">
                          <a:solidFill>
                            <a:schemeClr val="dk1"/>
                          </a:solidFill>
                          <a:latin typeface="Calibri"/>
                        </a:defRPr>
                      </a:lvl6pPr>
                      <a:lvl7pPr marL="2743200" algn="l" defTabSz="457200" rtl="0" eaLnBrk="1" latinLnBrk="0" hangingPunct="1">
                        <a:defRPr sz="1800" kern="1200">
                          <a:solidFill>
                            <a:schemeClr val="dk1"/>
                          </a:solidFill>
                          <a:latin typeface="Calibri"/>
                        </a:defRPr>
                      </a:lvl7pPr>
                      <a:lvl8pPr marL="3200400" algn="l" defTabSz="457200" rtl="0" eaLnBrk="1" latinLnBrk="0" hangingPunct="1">
                        <a:defRPr sz="1800" kern="1200">
                          <a:solidFill>
                            <a:schemeClr val="dk1"/>
                          </a:solidFill>
                          <a:latin typeface="Calibri"/>
                        </a:defRPr>
                      </a:lvl8pPr>
                      <a:lvl9pPr marL="3657600" algn="l" defTabSz="457200" rtl="0" eaLnBrk="1" latinLnBrk="0" hangingPunct="1">
                        <a:defRPr sz="1800" kern="1200">
                          <a:solidFill>
                            <a:schemeClr val="dk1"/>
                          </a:solidFill>
                          <a:latin typeface="Calibri"/>
                        </a:defRPr>
                      </a:lvl9pPr>
                    </a:lstStyle>
                    <a:p>
                      <a:pPr algn="ctr"/>
                      <a:r>
                        <a:rPr lang="en-US" sz="1600" b="1" dirty="0"/>
                        <a:t>4</a:t>
                      </a:r>
                    </a:p>
                  </a:txBody>
                  <a:tcPr marL="68580" marR="68580" marT="34291" marB="34291">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40000"/>
                      </a:srgbClr>
                    </a:solidFill>
                  </a:tcPr>
                </a:tc>
                <a:extLst>
                  <a:ext uri="{0D108BD9-81ED-4DB2-BD59-A6C34878D82A}">
                    <a16:rowId xmlns:a16="http://schemas.microsoft.com/office/drawing/2014/main" val="10005"/>
                  </a:ext>
                </a:extLst>
              </a:tr>
              <a:tr h="312421">
                <a:tc>
                  <a:txBody>
                    <a:bodyPr/>
                    <a:lstStyle>
                      <a:lvl1pPr marL="0" algn="l" defTabSz="457200" rtl="0" eaLnBrk="1" latinLnBrk="0" hangingPunct="1">
                        <a:defRPr sz="1800" kern="1200">
                          <a:solidFill>
                            <a:schemeClr val="dk1"/>
                          </a:solidFill>
                          <a:latin typeface="Calibri"/>
                        </a:defRPr>
                      </a:lvl1pPr>
                      <a:lvl2pPr marL="457200" algn="l" defTabSz="457200" rtl="0" eaLnBrk="1" latinLnBrk="0" hangingPunct="1">
                        <a:defRPr sz="1800" kern="1200">
                          <a:solidFill>
                            <a:schemeClr val="dk1"/>
                          </a:solidFill>
                          <a:latin typeface="Calibri"/>
                        </a:defRPr>
                      </a:lvl2pPr>
                      <a:lvl3pPr marL="914400" algn="l" defTabSz="457200" rtl="0" eaLnBrk="1" latinLnBrk="0" hangingPunct="1">
                        <a:defRPr sz="1800" kern="1200">
                          <a:solidFill>
                            <a:schemeClr val="dk1"/>
                          </a:solidFill>
                          <a:latin typeface="Calibri"/>
                        </a:defRPr>
                      </a:lvl3pPr>
                      <a:lvl4pPr marL="1371600" algn="l" defTabSz="457200" rtl="0" eaLnBrk="1" latinLnBrk="0" hangingPunct="1">
                        <a:defRPr sz="1800" kern="1200">
                          <a:solidFill>
                            <a:schemeClr val="dk1"/>
                          </a:solidFill>
                          <a:latin typeface="Calibri"/>
                        </a:defRPr>
                      </a:lvl4pPr>
                      <a:lvl5pPr marL="1828800" algn="l" defTabSz="457200" rtl="0" eaLnBrk="1" latinLnBrk="0" hangingPunct="1">
                        <a:defRPr sz="1800" kern="1200">
                          <a:solidFill>
                            <a:schemeClr val="dk1"/>
                          </a:solidFill>
                          <a:latin typeface="Calibri"/>
                        </a:defRPr>
                      </a:lvl5pPr>
                      <a:lvl6pPr marL="2286000" algn="l" defTabSz="457200" rtl="0" eaLnBrk="1" latinLnBrk="0" hangingPunct="1">
                        <a:defRPr sz="1800" kern="1200">
                          <a:solidFill>
                            <a:schemeClr val="dk1"/>
                          </a:solidFill>
                          <a:latin typeface="Calibri"/>
                        </a:defRPr>
                      </a:lvl6pPr>
                      <a:lvl7pPr marL="2743200" algn="l" defTabSz="457200" rtl="0" eaLnBrk="1" latinLnBrk="0" hangingPunct="1">
                        <a:defRPr sz="1800" kern="1200">
                          <a:solidFill>
                            <a:schemeClr val="dk1"/>
                          </a:solidFill>
                          <a:latin typeface="Calibri"/>
                        </a:defRPr>
                      </a:lvl7pPr>
                      <a:lvl8pPr marL="3200400" algn="l" defTabSz="457200" rtl="0" eaLnBrk="1" latinLnBrk="0" hangingPunct="1">
                        <a:defRPr sz="1800" kern="1200">
                          <a:solidFill>
                            <a:schemeClr val="dk1"/>
                          </a:solidFill>
                          <a:latin typeface="Calibri"/>
                        </a:defRPr>
                      </a:lvl8pPr>
                      <a:lvl9pPr marL="3657600" algn="l" defTabSz="457200" rtl="0" eaLnBrk="1" latinLnBrk="0" hangingPunct="1">
                        <a:defRPr sz="1800" kern="1200">
                          <a:solidFill>
                            <a:schemeClr val="dk1"/>
                          </a:solidFill>
                          <a:latin typeface="Calibri"/>
                        </a:defRPr>
                      </a:lvl9pPr>
                    </a:lstStyle>
                    <a:p>
                      <a:pPr algn="ctr"/>
                      <a:r>
                        <a:rPr lang="en-US" sz="1600" b="1" baseline="0" dirty="0">
                          <a:solidFill>
                            <a:schemeClr val="tx1"/>
                          </a:solidFill>
                        </a:rPr>
                        <a:t>1100</a:t>
                      </a:r>
                      <a:endParaRPr lang="en-US" sz="1600" b="1" dirty="0">
                        <a:solidFill>
                          <a:schemeClr val="tx1"/>
                        </a:solidFill>
                      </a:endParaRPr>
                    </a:p>
                  </a:txBody>
                  <a:tcPr marL="68580" marR="68580" marT="34291" marB="34291">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4F81BD">
                        <a:tint val="40000"/>
                      </a:srgbClr>
                    </a:solidFill>
                  </a:tcPr>
                </a:tc>
                <a:tc>
                  <a:txBody>
                    <a:bodyPr/>
                    <a:lstStyle>
                      <a:lvl1pPr marL="0" algn="l" defTabSz="457200" rtl="0" eaLnBrk="1" latinLnBrk="0" hangingPunct="1">
                        <a:defRPr sz="1800" kern="1200">
                          <a:solidFill>
                            <a:schemeClr val="dk1"/>
                          </a:solidFill>
                          <a:latin typeface="Calibri"/>
                        </a:defRPr>
                      </a:lvl1pPr>
                      <a:lvl2pPr marL="457200" algn="l" defTabSz="457200" rtl="0" eaLnBrk="1" latinLnBrk="0" hangingPunct="1">
                        <a:defRPr sz="1800" kern="1200">
                          <a:solidFill>
                            <a:schemeClr val="dk1"/>
                          </a:solidFill>
                          <a:latin typeface="Calibri"/>
                        </a:defRPr>
                      </a:lvl2pPr>
                      <a:lvl3pPr marL="914400" algn="l" defTabSz="457200" rtl="0" eaLnBrk="1" latinLnBrk="0" hangingPunct="1">
                        <a:defRPr sz="1800" kern="1200">
                          <a:solidFill>
                            <a:schemeClr val="dk1"/>
                          </a:solidFill>
                          <a:latin typeface="Calibri"/>
                        </a:defRPr>
                      </a:lvl3pPr>
                      <a:lvl4pPr marL="1371600" algn="l" defTabSz="457200" rtl="0" eaLnBrk="1" latinLnBrk="0" hangingPunct="1">
                        <a:defRPr sz="1800" kern="1200">
                          <a:solidFill>
                            <a:schemeClr val="dk1"/>
                          </a:solidFill>
                          <a:latin typeface="Calibri"/>
                        </a:defRPr>
                      </a:lvl4pPr>
                      <a:lvl5pPr marL="1828800" algn="l" defTabSz="457200" rtl="0" eaLnBrk="1" latinLnBrk="0" hangingPunct="1">
                        <a:defRPr sz="1800" kern="1200">
                          <a:solidFill>
                            <a:schemeClr val="dk1"/>
                          </a:solidFill>
                          <a:latin typeface="Calibri"/>
                        </a:defRPr>
                      </a:lvl5pPr>
                      <a:lvl6pPr marL="2286000" algn="l" defTabSz="457200" rtl="0" eaLnBrk="1" latinLnBrk="0" hangingPunct="1">
                        <a:defRPr sz="1800" kern="1200">
                          <a:solidFill>
                            <a:schemeClr val="dk1"/>
                          </a:solidFill>
                          <a:latin typeface="Calibri"/>
                        </a:defRPr>
                      </a:lvl6pPr>
                      <a:lvl7pPr marL="2743200" algn="l" defTabSz="457200" rtl="0" eaLnBrk="1" latinLnBrk="0" hangingPunct="1">
                        <a:defRPr sz="1800" kern="1200">
                          <a:solidFill>
                            <a:schemeClr val="dk1"/>
                          </a:solidFill>
                          <a:latin typeface="Calibri"/>
                        </a:defRPr>
                      </a:lvl7pPr>
                      <a:lvl8pPr marL="3200400" algn="l" defTabSz="457200" rtl="0" eaLnBrk="1" latinLnBrk="0" hangingPunct="1">
                        <a:defRPr sz="1800" kern="1200">
                          <a:solidFill>
                            <a:schemeClr val="dk1"/>
                          </a:solidFill>
                          <a:latin typeface="Calibri"/>
                        </a:defRPr>
                      </a:lvl8pPr>
                      <a:lvl9pPr marL="3657600" algn="l" defTabSz="457200" rtl="0" eaLnBrk="1" latinLnBrk="0" hangingPunct="1">
                        <a:defRPr sz="1800" kern="1200">
                          <a:solidFill>
                            <a:schemeClr val="dk1"/>
                          </a:solidFill>
                          <a:latin typeface="Calibri"/>
                        </a:defRPr>
                      </a:lvl9pPr>
                    </a:lstStyle>
                    <a:p>
                      <a:pPr algn="ctr"/>
                      <a:r>
                        <a:rPr lang="en-US" sz="1600" b="1" dirty="0">
                          <a:solidFill>
                            <a:srgbClr val="FF0000"/>
                          </a:solidFill>
                        </a:rPr>
                        <a:t>50</a:t>
                      </a:r>
                    </a:p>
                  </a:txBody>
                  <a:tcPr marL="68580" marR="68580" marT="34291" marB="34291">
                    <a:lnL w="12700" cap="flat" cmpd="sng" algn="ctr">
                      <a:solidFill>
                        <a:sysClr val="window" lastClr="FFFFFF"/>
                      </a:solidFill>
                      <a:prstDash val="solid"/>
                      <a:round/>
                      <a:headEnd type="none" w="med" len="med"/>
                      <a:tailEnd type="none" w="med" len="med"/>
                    </a:lnL>
                    <a:lnR w="12700" cmpd="sng">
                      <a:solidFill>
                        <a:sysClr val="window" lastClr="FFFFFF"/>
                      </a:solidFill>
                    </a:lnR>
                    <a:lnT w="12700" cap="flat" cmpd="sng" algn="ctr">
                      <a:solidFill>
                        <a:sysClr val="window" lastClr="FFFFFF"/>
                      </a:solidFill>
                      <a:prstDash val="solid"/>
                      <a:round/>
                      <a:headEnd type="none" w="med" len="med"/>
                      <a:tailEnd type="none" w="med" len="med"/>
                    </a:lnT>
                    <a:lnB w="12700" cmpd="sng">
                      <a:solidFill>
                        <a:sysClr val="window" lastClr="FFFFFF"/>
                      </a:solidFill>
                    </a:lnB>
                    <a:lnTlToBr w="12700" cmpd="sng">
                      <a:noFill/>
                      <a:prstDash val="solid"/>
                    </a:lnTlToBr>
                    <a:lnBlToTr w="12700" cmpd="sng">
                      <a:noFill/>
                      <a:prstDash val="solid"/>
                    </a:lnBlToTr>
                    <a:solidFill>
                      <a:srgbClr val="4F81BD">
                        <a:tint val="40000"/>
                      </a:srgbClr>
                    </a:solidFill>
                  </a:tcPr>
                </a:tc>
                <a:extLst>
                  <a:ext uri="{0D108BD9-81ED-4DB2-BD59-A6C34878D82A}">
                    <a16:rowId xmlns:a16="http://schemas.microsoft.com/office/drawing/2014/main" val="10007"/>
                  </a:ext>
                </a:extLst>
              </a:tr>
              <a:tr h="312421">
                <a:tc>
                  <a:txBody>
                    <a:bodyPr/>
                    <a:lstStyle>
                      <a:lvl1pPr marL="0" algn="l" defTabSz="457200" rtl="0" eaLnBrk="1" latinLnBrk="0" hangingPunct="1">
                        <a:defRPr sz="1800" kern="1200">
                          <a:solidFill>
                            <a:schemeClr val="dk1"/>
                          </a:solidFill>
                          <a:latin typeface="Calibri"/>
                        </a:defRPr>
                      </a:lvl1pPr>
                      <a:lvl2pPr marL="457200" algn="l" defTabSz="457200" rtl="0" eaLnBrk="1" latinLnBrk="0" hangingPunct="1">
                        <a:defRPr sz="1800" kern="1200">
                          <a:solidFill>
                            <a:schemeClr val="dk1"/>
                          </a:solidFill>
                          <a:latin typeface="Calibri"/>
                        </a:defRPr>
                      </a:lvl2pPr>
                      <a:lvl3pPr marL="914400" algn="l" defTabSz="457200" rtl="0" eaLnBrk="1" latinLnBrk="0" hangingPunct="1">
                        <a:defRPr sz="1800" kern="1200">
                          <a:solidFill>
                            <a:schemeClr val="dk1"/>
                          </a:solidFill>
                          <a:latin typeface="Calibri"/>
                        </a:defRPr>
                      </a:lvl3pPr>
                      <a:lvl4pPr marL="1371600" algn="l" defTabSz="457200" rtl="0" eaLnBrk="1" latinLnBrk="0" hangingPunct="1">
                        <a:defRPr sz="1800" kern="1200">
                          <a:solidFill>
                            <a:schemeClr val="dk1"/>
                          </a:solidFill>
                          <a:latin typeface="Calibri"/>
                        </a:defRPr>
                      </a:lvl4pPr>
                      <a:lvl5pPr marL="1828800" algn="l" defTabSz="457200" rtl="0" eaLnBrk="1" latinLnBrk="0" hangingPunct="1">
                        <a:defRPr sz="1800" kern="1200">
                          <a:solidFill>
                            <a:schemeClr val="dk1"/>
                          </a:solidFill>
                          <a:latin typeface="Calibri"/>
                        </a:defRPr>
                      </a:lvl5pPr>
                      <a:lvl6pPr marL="2286000" algn="l" defTabSz="457200" rtl="0" eaLnBrk="1" latinLnBrk="0" hangingPunct="1">
                        <a:defRPr sz="1800" kern="1200">
                          <a:solidFill>
                            <a:schemeClr val="dk1"/>
                          </a:solidFill>
                          <a:latin typeface="Calibri"/>
                        </a:defRPr>
                      </a:lvl6pPr>
                      <a:lvl7pPr marL="2743200" algn="l" defTabSz="457200" rtl="0" eaLnBrk="1" latinLnBrk="0" hangingPunct="1">
                        <a:defRPr sz="1800" kern="1200">
                          <a:solidFill>
                            <a:schemeClr val="dk1"/>
                          </a:solidFill>
                          <a:latin typeface="Calibri"/>
                        </a:defRPr>
                      </a:lvl7pPr>
                      <a:lvl8pPr marL="3200400" algn="l" defTabSz="457200" rtl="0" eaLnBrk="1" latinLnBrk="0" hangingPunct="1">
                        <a:defRPr sz="1800" kern="1200">
                          <a:solidFill>
                            <a:schemeClr val="dk1"/>
                          </a:solidFill>
                          <a:latin typeface="Calibri"/>
                        </a:defRPr>
                      </a:lvl8pPr>
                      <a:lvl9pPr marL="3657600" algn="l" defTabSz="457200" rtl="0" eaLnBrk="1" latinLnBrk="0" hangingPunct="1">
                        <a:defRPr sz="1800" kern="1200">
                          <a:solidFill>
                            <a:schemeClr val="dk1"/>
                          </a:solidFill>
                          <a:latin typeface="Calibri"/>
                        </a:defRPr>
                      </a:lvl9pPr>
                    </a:lstStyle>
                    <a:p>
                      <a:pPr algn="ctr"/>
                      <a:r>
                        <a:rPr lang="en-US" sz="1600" b="1" dirty="0">
                          <a:solidFill>
                            <a:schemeClr val="tx1"/>
                          </a:solidFill>
                        </a:rPr>
                        <a:t>25</a:t>
                      </a:r>
                    </a:p>
                  </a:txBody>
                  <a:tcPr marL="68580" marR="68580" marT="34291" marB="34291">
                    <a:lnL w="12700" cmpd="sng">
                      <a:solidFill>
                        <a:sysClr val="window" lastClr="FFFFFF"/>
                      </a:solidFill>
                    </a:lnL>
                    <a:lnR w="12700" cmpd="sng">
                      <a:solidFill>
                        <a:sysClr val="window" lastClr="FFFFFF"/>
                      </a:solidFill>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4F81BD">
                        <a:tint val="20000"/>
                      </a:srgbClr>
                    </a:solidFill>
                  </a:tcPr>
                </a:tc>
                <a:tc>
                  <a:txBody>
                    <a:bodyPr/>
                    <a:lstStyle>
                      <a:lvl1pPr marL="0" algn="l" defTabSz="457200" rtl="0" eaLnBrk="1" latinLnBrk="0" hangingPunct="1">
                        <a:defRPr sz="1800" kern="1200">
                          <a:solidFill>
                            <a:schemeClr val="dk1"/>
                          </a:solidFill>
                          <a:latin typeface="Calibri"/>
                        </a:defRPr>
                      </a:lvl1pPr>
                      <a:lvl2pPr marL="457200" algn="l" defTabSz="457200" rtl="0" eaLnBrk="1" latinLnBrk="0" hangingPunct="1">
                        <a:defRPr sz="1800" kern="1200">
                          <a:solidFill>
                            <a:schemeClr val="dk1"/>
                          </a:solidFill>
                          <a:latin typeface="Calibri"/>
                        </a:defRPr>
                      </a:lvl2pPr>
                      <a:lvl3pPr marL="914400" algn="l" defTabSz="457200" rtl="0" eaLnBrk="1" latinLnBrk="0" hangingPunct="1">
                        <a:defRPr sz="1800" kern="1200">
                          <a:solidFill>
                            <a:schemeClr val="dk1"/>
                          </a:solidFill>
                          <a:latin typeface="Calibri"/>
                        </a:defRPr>
                      </a:lvl3pPr>
                      <a:lvl4pPr marL="1371600" algn="l" defTabSz="457200" rtl="0" eaLnBrk="1" latinLnBrk="0" hangingPunct="1">
                        <a:defRPr sz="1800" kern="1200">
                          <a:solidFill>
                            <a:schemeClr val="dk1"/>
                          </a:solidFill>
                          <a:latin typeface="Calibri"/>
                        </a:defRPr>
                      </a:lvl4pPr>
                      <a:lvl5pPr marL="1828800" algn="l" defTabSz="457200" rtl="0" eaLnBrk="1" latinLnBrk="0" hangingPunct="1">
                        <a:defRPr sz="1800" kern="1200">
                          <a:solidFill>
                            <a:schemeClr val="dk1"/>
                          </a:solidFill>
                          <a:latin typeface="Calibri"/>
                        </a:defRPr>
                      </a:lvl5pPr>
                      <a:lvl6pPr marL="2286000" algn="l" defTabSz="457200" rtl="0" eaLnBrk="1" latinLnBrk="0" hangingPunct="1">
                        <a:defRPr sz="1800" kern="1200">
                          <a:solidFill>
                            <a:schemeClr val="dk1"/>
                          </a:solidFill>
                          <a:latin typeface="Calibri"/>
                        </a:defRPr>
                      </a:lvl6pPr>
                      <a:lvl7pPr marL="2743200" algn="l" defTabSz="457200" rtl="0" eaLnBrk="1" latinLnBrk="0" hangingPunct="1">
                        <a:defRPr sz="1800" kern="1200">
                          <a:solidFill>
                            <a:schemeClr val="dk1"/>
                          </a:solidFill>
                          <a:latin typeface="Calibri"/>
                        </a:defRPr>
                      </a:lvl7pPr>
                      <a:lvl8pPr marL="3200400" algn="l" defTabSz="457200" rtl="0" eaLnBrk="1" latinLnBrk="0" hangingPunct="1">
                        <a:defRPr sz="1800" kern="1200">
                          <a:solidFill>
                            <a:schemeClr val="dk1"/>
                          </a:solidFill>
                          <a:latin typeface="Calibri"/>
                        </a:defRPr>
                      </a:lvl8pPr>
                      <a:lvl9pPr marL="3657600" algn="l" defTabSz="457200" rtl="0" eaLnBrk="1" latinLnBrk="0" hangingPunct="1">
                        <a:defRPr sz="1800" kern="1200">
                          <a:solidFill>
                            <a:schemeClr val="dk1"/>
                          </a:solidFill>
                          <a:latin typeface="Calibri"/>
                        </a:defRPr>
                      </a:lvl9pPr>
                    </a:lstStyle>
                    <a:p>
                      <a:pPr algn="ctr"/>
                      <a:r>
                        <a:rPr lang="en-US" sz="1600" b="1" dirty="0"/>
                        <a:t>25</a:t>
                      </a:r>
                    </a:p>
                  </a:txBody>
                  <a:tcPr marL="68580" marR="68580" marT="34291" marB="34291">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extLst>
                  <a:ext uri="{0D108BD9-81ED-4DB2-BD59-A6C34878D82A}">
                    <a16:rowId xmlns:a16="http://schemas.microsoft.com/office/drawing/2014/main" val="10008"/>
                  </a:ext>
                </a:extLst>
              </a:tr>
              <a:tr h="312421">
                <a:tc>
                  <a:txBody>
                    <a:bodyPr/>
                    <a:lstStyle>
                      <a:lvl1pPr marL="0" algn="l" defTabSz="457200" rtl="0" eaLnBrk="1" latinLnBrk="0" hangingPunct="1">
                        <a:defRPr sz="1800" kern="1200">
                          <a:solidFill>
                            <a:schemeClr val="dk1"/>
                          </a:solidFill>
                          <a:latin typeface="Calibri"/>
                        </a:defRPr>
                      </a:lvl1pPr>
                      <a:lvl2pPr marL="457200" algn="l" defTabSz="457200" rtl="0" eaLnBrk="1" latinLnBrk="0" hangingPunct="1">
                        <a:defRPr sz="1800" kern="1200">
                          <a:solidFill>
                            <a:schemeClr val="dk1"/>
                          </a:solidFill>
                          <a:latin typeface="Calibri"/>
                        </a:defRPr>
                      </a:lvl2pPr>
                      <a:lvl3pPr marL="914400" algn="l" defTabSz="457200" rtl="0" eaLnBrk="1" latinLnBrk="0" hangingPunct="1">
                        <a:defRPr sz="1800" kern="1200">
                          <a:solidFill>
                            <a:schemeClr val="dk1"/>
                          </a:solidFill>
                          <a:latin typeface="Calibri"/>
                        </a:defRPr>
                      </a:lvl3pPr>
                      <a:lvl4pPr marL="1371600" algn="l" defTabSz="457200" rtl="0" eaLnBrk="1" latinLnBrk="0" hangingPunct="1">
                        <a:defRPr sz="1800" kern="1200">
                          <a:solidFill>
                            <a:schemeClr val="dk1"/>
                          </a:solidFill>
                          <a:latin typeface="Calibri"/>
                        </a:defRPr>
                      </a:lvl4pPr>
                      <a:lvl5pPr marL="1828800" algn="l" defTabSz="457200" rtl="0" eaLnBrk="1" latinLnBrk="0" hangingPunct="1">
                        <a:defRPr sz="1800" kern="1200">
                          <a:solidFill>
                            <a:schemeClr val="dk1"/>
                          </a:solidFill>
                          <a:latin typeface="Calibri"/>
                        </a:defRPr>
                      </a:lvl5pPr>
                      <a:lvl6pPr marL="2286000" algn="l" defTabSz="457200" rtl="0" eaLnBrk="1" latinLnBrk="0" hangingPunct="1">
                        <a:defRPr sz="1800" kern="1200">
                          <a:solidFill>
                            <a:schemeClr val="dk1"/>
                          </a:solidFill>
                          <a:latin typeface="Calibri"/>
                        </a:defRPr>
                      </a:lvl6pPr>
                      <a:lvl7pPr marL="2743200" algn="l" defTabSz="457200" rtl="0" eaLnBrk="1" latinLnBrk="0" hangingPunct="1">
                        <a:defRPr sz="1800" kern="1200">
                          <a:solidFill>
                            <a:schemeClr val="dk1"/>
                          </a:solidFill>
                          <a:latin typeface="Calibri"/>
                        </a:defRPr>
                      </a:lvl7pPr>
                      <a:lvl8pPr marL="3200400" algn="l" defTabSz="457200" rtl="0" eaLnBrk="1" latinLnBrk="0" hangingPunct="1">
                        <a:defRPr sz="1800" kern="1200">
                          <a:solidFill>
                            <a:schemeClr val="dk1"/>
                          </a:solidFill>
                          <a:latin typeface="Calibri"/>
                        </a:defRPr>
                      </a:lvl8pPr>
                      <a:lvl9pPr marL="3657600" algn="l" defTabSz="457200" rtl="0" eaLnBrk="1" latinLnBrk="0" hangingPunct="1">
                        <a:defRPr sz="1800" kern="1200">
                          <a:solidFill>
                            <a:schemeClr val="dk1"/>
                          </a:solidFill>
                          <a:latin typeface="Calibri"/>
                        </a:defRPr>
                      </a:lvl9pPr>
                    </a:lstStyle>
                    <a:p>
                      <a:pPr algn="ctr"/>
                      <a:r>
                        <a:rPr lang="en-US" sz="1600" b="1" dirty="0">
                          <a:solidFill>
                            <a:schemeClr val="tx1"/>
                          </a:solidFill>
                        </a:rPr>
                        <a:t>2.2</a:t>
                      </a:r>
                      <a:endParaRPr lang="en-US" sz="1600" b="1" baseline="30000" dirty="0">
                        <a:solidFill>
                          <a:schemeClr val="tx1"/>
                        </a:solidFill>
                      </a:endParaRPr>
                    </a:p>
                  </a:txBody>
                  <a:tcPr marL="68580" marR="68580" marT="34291" marB="34291">
                    <a:lnL w="12700" cmpd="sng">
                      <a:solidFill>
                        <a:sysClr val="window" lastClr="FFFFFF"/>
                      </a:solidFill>
                    </a:lnL>
                    <a:lnR w="12700" cmpd="sng">
                      <a:solidFill>
                        <a:sysClr val="window" lastClr="FFFFFF"/>
                      </a:solidFill>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4F81BD">
                        <a:tint val="40000"/>
                      </a:srgbClr>
                    </a:solidFill>
                  </a:tcPr>
                </a:tc>
                <a:tc>
                  <a:txBody>
                    <a:bodyPr/>
                    <a:lstStyle>
                      <a:lvl1pPr marL="0" algn="l" defTabSz="457200" rtl="0" eaLnBrk="1" latinLnBrk="0" hangingPunct="1">
                        <a:defRPr sz="1800" kern="1200">
                          <a:solidFill>
                            <a:schemeClr val="dk1"/>
                          </a:solidFill>
                          <a:latin typeface="Calibri"/>
                        </a:defRPr>
                      </a:lvl1pPr>
                      <a:lvl2pPr marL="457200" algn="l" defTabSz="457200" rtl="0" eaLnBrk="1" latinLnBrk="0" hangingPunct="1">
                        <a:defRPr sz="1800" kern="1200">
                          <a:solidFill>
                            <a:schemeClr val="dk1"/>
                          </a:solidFill>
                          <a:latin typeface="Calibri"/>
                        </a:defRPr>
                      </a:lvl2pPr>
                      <a:lvl3pPr marL="914400" algn="l" defTabSz="457200" rtl="0" eaLnBrk="1" latinLnBrk="0" hangingPunct="1">
                        <a:defRPr sz="1800" kern="1200">
                          <a:solidFill>
                            <a:schemeClr val="dk1"/>
                          </a:solidFill>
                          <a:latin typeface="Calibri"/>
                        </a:defRPr>
                      </a:lvl3pPr>
                      <a:lvl4pPr marL="1371600" algn="l" defTabSz="457200" rtl="0" eaLnBrk="1" latinLnBrk="0" hangingPunct="1">
                        <a:defRPr sz="1800" kern="1200">
                          <a:solidFill>
                            <a:schemeClr val="dk1"/>
                          </a:solidFill>
                          <a:latin typeface="Calibri"/>
                        </a:defRPr>
                      </a:lvl4pPr>
                      <a:lvl5pPr marL="1828800" algn="l" defTabSz="457200" rtl="0" eaLnBrk="1" latinLnBrk="0" hangingPunct="1">
                        <a:defRPr sz="1800" kern="1200">
                          <a:solidFill>
                            <a:schemeClr val="dk1"/>
                          </a:solidFill>
                          <a:latin typeface="Calibri"/>
                        </a:defRPr>
                      </a:lvl5pPr>
                      <a:lvl6pPr marL="2286000" algn="l" defTabSz="457200" rtl="0" eaLnBrk="1" latinLnBrk="0" hangingPunct="1">
                        <a:defRPr sz="1800" kern="1200">
                          <a:solidFill>
                            <a:schemeClr val="dk1"/>
                          </a:solidFill>
                          <a:latin typeface="Calibri"/>
                        </a:defRPr>
                      </a:lvl6pPr>
                      <a:lvl7pPr marL="2743200" algn="l" defTabSz="457200" rtl="0" eaLnBrk="1" latinLnBrk="0" hangingPunct="1">
                        <a:defRPr sz="1800" kern="1200">
                          <a:solidFill>
                            <a:schemeClr val="dk1"/>
                          </a:solidFill>
                          <a:latin typeface="Calibri"/>
                        </a:defRPr>
                      </a:lvl7pPr>
                      <a:lvl8pPr marL="3200400" algn="l" defTabSz="457200" rtl="0" eaLnBrk="1" latinLnBrk="0" hangingPunct="1">
                        <a:defRPr sz="1800" kern="1200">
                          <a:solidFill>
                            <a:schemeClr val="dk1"/>
                          </a:solidFill>
                          <a:latin typeface="Calibri"/>
                        </a:defRPr>
                      </a:lvl8pPr>
                      <a:lvl9pPr marL="3657600" algn="l" defTabSz="457200" rtl="0" eaLnBrk="1" latinLnBrk="0" hangingPunct="1">
                        <a:defRPr sz="1800" kern="1200">
                          <a:solidFill>
                            <a:schemeClr val="dk1"/>
                          </a:solidFill>
                          <a:latin typeface="Calibri"/>
                        </a:defRPr>
                      </a:lvl9pPr>
                    </a:lstStyle>
                    <a:p>
                      <a:pPr marL="0" marR="0" indent="0" algn="ctr" defTabSz="457150" rtl="0" eaLnBrk="1" fontAlgn="auto" latinLnBrk="0" hangingPunct="1">
                        <a:lnSpc>
                          <a:spcPct val="100000"/>
                        </a:lnSpc>
                        <a:spcBef>
                          <a:spcPts val="0"/>
                        </a:spcBef>
                        <a:spcAft>
                          <a:spcPts val="0"/>
                        </a:spcAft>
                        <a:buClrTx/>
                        <a:buSzTx/>
                        <a:buFontTx/>
                        <a:buNone/>
                        <a:tabLst/>
                        <a:defRPr/>
                      </a:pPr>
                      <a:r>
                        <a:rPr lang="en-US" sz="1600" b="1" baseline="0" dirty="0">
                          <a:solidFill>
                            <a:srgbClr val="0055A0"/>
                          </a:solidFill>
                        </a:rPr>
                        <a:t>0.078</a:t>
                      </a:r>
                    </a:p>
                  </a:txBody>
                  <a:tcPr marL="68580" marR="68580" marT="34291" marB="34291">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40000"/>
                      </a:srgbClr>
                    </a:solidFill>
                  </a:tcPr>
                </a:tc>
                <a:extLst>
                  <a:ext uri="{0D108BD9-81ED-4DB2-BD59-A6C34878D82A}">
                    <a16:rowId xmlns:a16="http://schemas.microsoft.com/office/drawing/2014/main" val="10009"/>
                  </a:ext>
                </a:extLst>
              </a:tr>
              <a:tr h="312421">
                <a:tc>
                  <a:txBody>
                    <a:bodyPr/>
                    <a:lstStyle>
                      <a:lvl1pPr marL="0" algn="l" defTabSz="457200" rtl="0" eaLnBrk="1" latinLnBrk="0" hangingPunct="1">
                        <a:defRPr sz="1800" kern="1200">
                          <a:solidFill>
                            <a:schemeClr val="dk1"/>
                          </a:solidFill>
                          <a:latin typeface="Calibri"/>
                        </a:defRPr>
                      </a:lvl1pPr>
                      <a:lvl2pPr marL="457200" algn="l" defTabSz="457200" rtl="0" eaLnBrk="1" latinLnBrk="0" hangingPunct="1">
                        <a:defRPr sz="1800" kern="1200">
                          <a:solidFill>
                            <a:schemeClr val="dk1"/>
                          </a:solidFill>
                          <a:latin typeface="Calibri"/>
                        </a:defRPr>
                      </a:lvl2pPr>
                      <a:lvl3pPr marL="914400" algn="l" defTabSz="457200" rtl="0" eaLnBrk="1" latinLnBrk="0" hangingPunct="1">
                        <a:defRPr sz="1800" kern="1200">
                          <a:solidFill>
                            <a:schemeClr val="dk1"/>
                          </a:solidFill>
                          <a:latin typeface="Calibri"/>
                        </a:defRPr>
                      </a:lvl3pPr>
                      <a:lvl4pPr marL="1371600" algn="l" defTabSz="457200" rtl="0" eaLnBrk="1" latinLnBrk="0" hangingPunct="1">
                        <a:defRPr sz="1800" kern="1200">
                          <a:solidFill>
                            <a:schemeClr val="dk1"/>
                          </a:solidFill>
                          <a:latin typeface="Calibri"/>
                        </a:defRPr>
                      </a:lvl4pPr>
                      <a:lvl5pPr marL="1828800" algn="l" defTabSz="457200" rtl="0" eaLnBrk="1" latinLnBrk="0" hangingPunct="1">
                        <a:defRPr sz="1800" kern="1200">
                          <a:solidFill>
                            <a:schemeClr val="dk1"/>
                          </a:solidFill>
                          <a:latin typeface="Calibri"/>
                        </a:defRPr>
                      </a:lvl5pPr>
                      <a:lvl6pPr marL="2286000" algn="l" defTabSz="457200" rtl="0" eaLnBrk="1" latinLnBrk="0" hangingPunct="1">
                        <a:defRPr sz="1800" kern="1200">
                          <a:solidFill>
                            <a:schemeClr val="dk1"/>
                          </a:solidFill>
                          <a:latin typeface="Calibri"/>
                        </a:defRPr>
                      </a:lvl6pPr>
                      <a:lvl7pPr marL="2743200" algn="l" defTabSz="457200" rtl="0" eaLnBrk="1" latinLnBrk="0" hangingPunct="1">
                        <a:defRPr sz="1800" kern="1200">
                          <a:solidFill>
                            <a:schemeClr val="dk1"/>
                          </a:solidFill>
                          <a:latin typeface="Calibri"/>
                        </a:defRPr>
                      </a:lvl7pPr>
                      <a:lvl8pPr marL="3200400" algn="l" defTabSz="457200" rtl="0" eaLnBrk="1" latinLnBrk="0" hangingPunct="1">
                        <a:defRPr sz="1800" kern="1200">
                          <a:solidFill>
                            <a:schemeClr val="dk1"/>
                          </a:solidFill>
                          <a:latin typeface="Calibri"/>
                        </a:defRPr>
                      </a:lvl8pPr>
                      <a:lvl9pPr marL="3657600" algn="l" defTabSz="457200" rtl="0" eaLnBrk="1" latinLnBrk="0" hangingPunct="1">
                        <a:defRPr sz="1800" kern="1200">
                          <a:solidFill>
                            <a:schemeClr val="dk1"/>
                          </a:solidFill>
                          <a:latin typeface="Calibri"/>
                        </a:defRPr>
                      </a:lvl9pPr>
                    </a:lstStyle>
                    <a:p>
                      <a:pPr algn="ctr"/>
                      <a:r>
                        <a:rPr lang="en-US" sz="1600" b="1" dirty="0">
                          <a:solidFill>
                            <a:schemeClr val="tx1"/>
                          </a:solidFill>
                        </a:rPr>
                        <a:t>35</a:t>
                      </a:r>
                    </a:p>
                  </a:txBody>
                  <a:tcPr marL="68580" marR="68580" marT="34291" marB="34291">
                    <a:lnL w="12700" cmpd="sng">
                      <a:solidFill>
                        <a:sysClr val="window" lastClr="FFFFFF"/>
                      </a:solidFill>
                    </a:lnL>
                    <a:lnR w="12700" cmpd="sng">
                      <a:solidFill>
                        <a:sysClr val="window" lastClr="FFFFFF"/>
                      </a:solidFill>
                    </a:lnR>
                    <a:lnT w="12700" cap="flat" cmpd="sng" algn="ctr">
                      <a:solidFill>
                        <a:sysClr val="window" lastClr="FFFFFF"/>
                      </a:solidFill>
                      <a:prstDash val="solid"/>
                      <a:round/>
                      <a:headEnd type="none" w="med" len="med"/>
                      <a:tailEnd type="none" w="med" len="med"/>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tc>
                  <a:txBody>
                    <a:bodyPr/>
                    <a:lstStyle>
                      <a:lvl1pPr marL="0" algn="l" defTabSz="457200" rtl="0" eaLnBrk="1" latinLnBrk="0" hangingPunct="1">
                        <a:defRPr sz="1800" kern="1200">
                          <a:solidFill>
                            <a:schemeClr val="dk1"/>
                          </a:solidFill>
                          <a:latin typeface="Calibri"/>
                        </a:defRPr>
                      </a:lvl1pPr>
                      <a:lvl2pPr marL="457200" algn="l" defTabSz="457200" rtl="0" eaLnBrk="1" latinLnBrk="0" hangingPunct="1">
                        <a:defRPr sz="1800" kern="1200">
                          <a:solidFill>
                            <a:schemeClr val="dk1"/>
                          </a:solidFill>
                          <a:latin typeface="Calibri"/>
                        </a:defRPr>
                      </a:lvl2pPr>
                      <a:lvl3pPr marL="914400" algn="l" defTabSz="457200" rtl="0" eaLnBrk="1" latinLnBrk="0" hangingPunct="1">
                        <a:defRPr sz="1800" kern="1200">
                          <a:solidFill>
                            <a:schemeClr val="dk1"/>
                          </a:solidFill>
                          <a:latin typeface="Calibri"/>
                        </a:defRPr>
                      </a:lvl3pPr>
                      <a:lvl4pPr marL="1371600" algn="l" defTabSz="457200" rtl="0" eaLnBrk="1" latinLnBrk="0" hangingPunct="1">
                        <a:defRPr sz="1800" kern="1200">
                          <a:solidFill>
                            <a:schemeClr val="dk1"/>
                          </a:solidFill>
                          <a:latin typeface="Calibri"/>
                        </a:defRPr>
                      </a:lvl4pPr>
                      <a:lvl5pPr marL="1828800" algn="l" defTabSz="457200" rtl="0" eaLnBrk="1" latinLnBrk="0" hangingPunct="1">
                        <a:defRPr sz="1800" kern="1200">
                          <a:solidFill>
                            <a:schemeClr val="dk1"/>
                          </a:solidFill>
                          <a:latin typeface="Calibri"/>
                        </a:defRPr>
                      </a:lvl5pPr>
                      <a:lvl6pPr marL="2286000" algn="l" defTabSz="457200" rtl="0" eaLnBrk="1" latinLnBrk="0" hangingPunct="1">
                        <a:defRPr sz="1800" kern="1200">
                          <a:solidFill>
                            <a:schemeClr val="dk1"/>
                          </a:solidFill>
                          <a:latin typeface="Calibri"/>
                        </a:defRPr>
                      </a:lvl6pPr>
                      <a:lvl7pPr marL="2743200" algn="l" defTabSz="457200" rtl="0" eaLnBrk="1" latinLnBrk="0" hangingPunct="1">
                        <a:defRPr sz="1800" kern="1200">
                          <a:solidFill>
                            <a:schemeClr val="dk1"/>
                          </a:solidFill>
                          <a:latin typeface="Calibri"/>
                        </a:defRPr>
                      </a:lvl7pPr>
                      <a:lvl8pPr marL="3200400" algn="l" defTabSz="457200" rtl="0" eaLnBrk="1" latinLnBrk="0" hangingPunct="1">
                        <a:defRPr sz="1800" kern="1200">
                          <a:solidFill>
                            <a:schemeClr val="dk1"/>
                          </a:solidFill>
                          <a:latin typeface="Calibri"/>
                        </a:defRPr>
                      </a:lvl8pPr>
                      <a:lvl9pPr marL="3657600" algn="l" defTabSz="457200" rtl="0" eaLnBrk="1" latinLnBrk="0" hangingPunct="1">
                        <a:defRPr sz="1800" kern="1200">
                          <a:solidFill>
                            <a:schemeClr val="dk1"/>
                          </a:solidFill>
                          <a:latin typeface="Calibri"/>
                        </a:defRPr>
                      </a:lvl9pPr>
                    </a:lstStyle>
                    <a:p>
                      <a:pPr algn="ctr"/>
                      <a:r>
                        <a:rPr lang="en-US" sz="1600" b="1" dirty="0"/>
                        <a:t>1.24</a:t>
                      </a:r>
                    </a:p>
                  </a:txBody>
                  <a:tcPr marL="68580" marR="68580" marT="34291" marB="34291">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extLst>
                  <a:ext uri="{0D108BD9-81ED-4DB2-BD59-A6C34878D82A}">
                    <a16:rowId xmlns:a16="http://schemas.microsoft.com/office/drawing/2014/main" val="10010"/>
                  </a:ext>
                </a:extLst>
              </a:tr>
            </a:tbl>
          </a:graphicData>
        </a:graphic>
      </p:graphicFrame>
      <p:grpSp>
        <p:nvGrpSpPr>
          <p:cNvPr id="31" name="Group 30">
            <a:extLst>
              <a:ext uri="{FF2B5EF4-FFF2-40B4-BE49-F238E27FC236}">
                <a16:creationId xmlns:a16="http://schemas.microsoft.com/office/drawing/2014/main" id="{4A1EF4DD-A500-F88D-E40B-AF5D20EAFC14}"/>
              </a:ext>
            </a:extLst>
          </p:cNvPr>
          <p:cNvGrpSpPr/>
          <p:nvPr/>
        </p:nvGrpSpPr>
        <p:grpSpPr>
          <a:xfrm>
            <a:off x="10723419" y="2632889"/>
            <a:ext cx="1468582" cy="729345"/>
            <a:chOff x="10723419" y="2632889"/>
            <a:chExt cx="1468582" cy="729345"/>
          </a:xfrm>
        </p:grpSpPr>
        <p:sp>
          <p:nvSpPr>
            <p:cNvPr id="29" name="Speech Bubble: Rectangle with Corners Rounded 28">
              <a:extLst>
                <a:ext uri="{FF2B5EF4-FFF2-40B4-BE49-F238E27FC236}">
                  <a16:creationId xmlns:a16="http://schemas.microsoft.com/office/drawing/2014/main" id="{382A8EC8-8AA2-5546-B6FE-719992AA7BD6}"/>
                </a:ext>
              </a:extLst>
            </p:cNvPr>
            <p:cNvSpPr/>
            <p:nvPr/>
          </p:nvSpPr>
          <p:spPr>
            <a:xfrm>
              <a:off x="10831483" y="2632889"/>
              <a:ext cx="1223137" cy="729345"/>
            </a:xfrm>
            <a:prstGeom prst="wedgeRoundRectCallout">
              <a:avLst>
                <a:gd name="adj1" fmla="val -92335"/>
                <a:gd name="adj2" fmla="val 113473"/>
                <a:gd name="adj3" fmla="val 16667"/>
              </a:avLst>
            </a:prstGeom>
            <a:solidFill>
              <a:srgbClr val="FF993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400" b="1" dirty="0">
                  <a:solidFill>
                    <a:srgbClr val="FFFF00"/>
                  </a:solidFill>
                </a:rPr>
                <a:t>2.5 GW beam power</a:t>
              </a:r>
            </a:p>
          </p:txBody>
        </p:sp>
        <p:sp>
          <p:nvSpPr>
            <p:cNvPr id="30" name="Speech Bubble: Rectangle with Corners Rounded 29">
              <a:extLst>
                <a:ext uri="{FF2B5EF4-FFF2-40B4-BE49-F238E27FC236}">
                  <a16:creationId xmlns:a16="http://schemas.microsoft.com/office/drawing/2014/main" id="{1BA54745-6949-E63B-1020-4662A6A4537C}"/>
                </a:ext>
              </a:extLst>
            </p:cNvPr>
            <p:cNvSpPr/>
            <p:nvPr/>
          </p:nvSpPr>
          <p:spPr>
            <a:xfrm>
              <a:off x="10723419" y="2632889"/>
              <a:ext cx="1468582" cy="729345"/>
            </a:xfrm>
            <a:prstGeom prst="wedgeRoundRectCallout">
              <a:avLst>
                <a:gd name="adj1" fmla="val -75013"/>
                <a:gd name="adj2" fmla="val -103080"/>
                <a:gd name="adj3" fmla="val 16667"/>
              </a:avLst>
            </a:prstGeom>
            <a:solidFill>
              <a:srgbClr val="FF993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400" b="1" dirty="0">
                  <a:solidFill>
                    <a:srgbClr val="FFFF00"/>
                  </a:solidFill>
                </a:rPr>
                <a:t>2.5 GW beam power</a:t>
              </a:r>
            </a:p>
          </p:txBody>
        </p:sp>
      </p:grpSp>
      <p:sp>
        <p:nvSpPr>
          <p:cNvPr id="32" name="TextBox 31"/>
          <p:cNvSpPr txBox="1"/>
          <p:nvPr/>
        </p:nvSpPr>
        <p:spPr>
          <a:xfrm>
            <a:off x="6806495" y="5077830"/>
            <a:ext cx="4343049" cy="666977"/>
          </a:xfrm>
          <a:prstGeom prst="rect">
            <a:avLst/>
          </a:prstGeom>
          <a:solidFill>
            <a:srgbClr val="FF9900"/>
          </a:solidFill>
          <a:ln>
            <a:noFill/>
          </a:ln>
        </p:spPr>
        <p:style>
          <a:lnRef idx="3">
            <a:schemeClr val="lt1"/>
          </a:lnRef>
          <a:fillRef idx="1">
            <a:schemeClr val="accent1"/>
          </a:fillRef>
          <a:effectRef idx="1">
            <a:schemeClr val="accent1"/>
          </a:effectRef>
          <a:fontRef idx="minor">
            <a:schemeClr val="lt1"/>
          </a:fontRef>
        </p:style>
        <p:txBody>
          <a:bodyPr wrap="square" rtlCol="0">
            <a:spAutoFit/>
          </a:bodyPr>
          <a:lstStyle/>
          <a:p>
            <a:pPr algn="ctr"/>
            <a:r>
              <a:rPr lang="en-GB" sz="1867" b="1" dirty="0">
                <a:solidFill>
                  <a:srgbClr val="FFFF00"/>
                </a:solidFill>
              </a:rPr>
              <a:t>HL-LHC proton beam parameters</a:t>
            </a:r>
          </a:p>
          <a:p>
            <a:pPr algn="ctr"/>
            <a:r>
              <a:rPr lang="en-GB" sz="1867" b="1" dirty="0">
                <a:solidFill>
                  <a:srgbClr val="FFFF00"/>
                </a:solidFill>
              </a:rPr>
              <a:t>50 mA e</a:t>
            </a:r>
            <a:r>
              <a:rPr lang="en-GB" sz="1867" b="1" baseline="30000" dirty="0">
                <a:solidFill>
                  <a:srgbClr val="FFFF00"/>
                </a:solidFill>
              </a:rPr>
              <a:t>-</a:t>
            </a:r>
            <a:r>
              <a:rPr lang="en-GB" sz="1867" b="1" dirty="0">
                <a:solidFill>
                  <a:srgbClr val="FFFF00"/>
                </a:solidFill>
              </a:rPr>
              <a:t> current</a:t>
            </a:r>
          </a:p>
        </p:txBody>
      </p:sp>
      <p:sp>
        <p:nvSpPr>
          <p:cNvPr id="2" name="Slide Number Placeholder 1">
            <a:extLst>
              <a:ext uri="{FF2B5EF4-FFF2-40B4-BE49-F238E27FC236}">
                <a16:creationId xmlns:a16="http://schemas.microsoft.com/office/drawing/2014/main" id="{E6EBCF75-D953-E2D8-C91E-90F25347461D}"/>
              </a:ext>
            </a:extLst>
          </p:cNvPr>
          <p:cNvSpPr>
            <a:spLocks noGrp="1"/>
          </p:cNvSpPr>
          <p:nvPr>
            <p:ph type="sldNum" sz="quarter" idx="12"/>
          </p:nvPr>
        </p:nvSpPr>
        <p:spPr/>
        <p:txBody>
          <a:bodyPr/>
          <a:lstStyle/>
          <a:p>
            <a:fld id="{36B5EA5A-BC32-A742-B11B-8E7414D5B535}" type="slidenum">
              <a:rPr lang="en-US" smtClean="0"/>
              <a:pPr/>
              <a:t>35</a:t>
            </a:fld>
            <a:endParaRPr lang="en-US" dirty="0"/>
          </a:p>
        </p:txBody>
      </p:sp>
      <p:sp>
        <p:nvSpPr>
          <p:cNvPr id="8" name="TextBox 7">
            <a:extLst>
              <a:ext uri="{FF2B5EF4-FFF2-40B4-BE49-F238E27FC236}">
                <a16:creationId xmlns:a16="http://schemas.microsoft.com/office/drawing/2014/main" id="{8B0A2ED5-4579-D0A6-79C4-82ED9F3FD984}"/>
              </a:ext>
            </a:extLst>
          </p:cNvPr>
          <p:cNvSpPr txBox="1"/>
          <p:nvPr/>
        </p:nvSpPr>
        <p:spPr>
          <a:xfrm>
            <a:off x="0" y="5370314"/>
            <a:ext cx="6554411" cy="369332"/>
          </a:xfrm>
          <a:prstGeom prst="rect">
            <a:avLst/>
          </a:prstGeom>
          <a:solidFill>
            <a:srgbClr val="FF9900"/>
          </a:solidFill>
          <a:ln>
            <a:noFill/>
          </a:ln>
        </p:spPr>
        <p:style>
          <a:lnRef idx="3">
            <a:schemeClr val="lt1"/>
          </a:lnRef>
          <a:fillRef idx="1">
            <a:schemeClr val="accent1"/>
          </a:fillRef>
          <a:effectRef idx="1">
            <a:schemeClr val="accent1"/>
          </a:effectRef>
          <a:fontRef idx="minor">
            <a:schemeClr val="lt1"/>
          </a:fontRef>
        </p:style>
        <p:txBody>
          <a:bodyPr wrap="square" rtlCol="0">
            <a:spAutoFit/>
          </a:bodyPr>
          <a:lstStyle/>
          <a:p>
            <a:pPr algn="ctr"/>
            <a:r>
              <a:rPr lang="en-GB" b="1" dirty="0">
                <a:solidFill>
                  <a:srgbClr val="FFFF00"/>
                </a:solidFill>
              </a:rPr>
              <a:t>Power consumption 250 MW (LHC injectors excluded) </a:t>
            </a:r>
          </a:p>
        </p:txBody>
      </p:sp>
      <p:sp>
        <p:nvSpPr>
          <p:cNvPr id="9" name="TextBox 8">
            <a:extLst>
              <a:ext uri="{FF2B5EF4-FFF2-40B4-BE49-F238E27FC236}">
                <a16:creationId xmlns:a16="http://schemas.microsoft.com/office/drawing/2014/main" id="{ACAC5A6C-6D72-CDFA-4781-EF68AF188D58}"/>
              </a:ext>
            </a:extLst>
          </p:cNvPr>
          <p:cNvSpPr txBox="1"/>
          <p:nvPr/>
        </p:nvSpPr>
        <p:spPr>
          <a:xfrm>
            <a:off x="1589662" y="5823585"/>
            <a:ext cx="2632053" cy="369332"/>
          </a:xfrm>
          <a:prstGeom prst="rect">
            <a:avLst/>
          </a:prstGeom>
          <a:solidFill>
            <a:srgbClr val="FF9900"/>
          </a:solidFill>
          <a:ln>
            <a:noFill/>
          </a:ln>
        </p:spPr>
        <p:style>
          <a:lnRef idx="3">
            <a:schemeClr val="lt1"/>
          </a:lnRef>
          <a:fillRef idx="1">
            <a:schemeClr val="accent1"/>
          </a:fillRef>
          <a:effectRef idx="1">
            <a:schemeClr val="accent1"/>
          </a:effectRef>
          <a:fontRef idx="minor">
            <a:schemeClr val="lt1"/>
          </a:fontRef>
        </p:style>
        <p:txBody>
          <a:bodyPr wrap="square" rtlCol="0">
            <a:spAutoFit/>
          </a:bodyPr>
          <a:lstStyle/>
          <a:p>
            <a:pPr algn="ctr"/>
            <a:r>
              <a:rPr lang="en-US" b="1" dirty="0">
                <a:solidFill>
                  <a:srgbClr val="FFFF00"/>
                </a:solidFill>
              </a:rPr>
              <a:t>~2 BCHF</a:t>
            </a:r>
            <a:endParaRPr lang="en-GB" b="1" dirty="0">
              <a:solidFill>
                <a:srgbClr val="FFFF00"/>
              </a:solidFill>
            </a:endParaRPr>
          </a:p>
        </p:txBody>
      </p:sp>
      <p:sp>
        <p:nvSpPr>
          <p:cNvPr id="6" name="TextBox 5">
            <a:extLst>
              <a:ext uri="{FF2B5EF4-FFF2-40B4-BE49-F238E27FC236}">
                <a16:creationId xmlns:a16="http://schemas.microsoft.com/office/drawing/2014/main" id="{859326D9-2DE7-1D53-BB8C-AA885F4C39AF}"/>
              </a:ext>
            </a:extLst>
          </p:cNvPr>
          <p:cNvSpPr txBox="1"/>
          <p:nvPr/>
        </p:nvSpPr>
        <p:spPr>
          <a:xfrm>
            <a:off x="-2863" y="-205"/>
            <a:ext cx="870625" cy="369332"/>
          </a:xfrm>
          <a:prstGeom prst="rect">
            <a:avLst/>
          </a:prstGeom>
          <a:solidFill>
            <a:srgbClr val="FF9900"/>
          </a:solidFill>
          <a:ln>
            <a:noFill/>
          </a:ln>
        </p:spPr>
        <p:style>
          <a:lnRef idx="3">
            <a:schemeClr val="lt1"/>
          </a:lnRef>
          <a:fillRef idx="1">
            <a:schemeClr val="accent1"/>
          </a:fillRef>
          <a:effectRef idx="1">
            <a:schemeClr val="accent1"/>
          </a:effectRef>
          <a:fontRef idx="minor">
            <a:schemeClr val="lt1"/>
          </a:fontRef>
        </p:style>
        <p:txBody>
          <a:bodyPr wrap="square" rtlCol="0">
            <a:spAutoFit/>
          </a:bodyPr>
          <a:lstStyle/>
          <a:p>
            <a:pPr algn="ctr"/>
            <a:r>
              <a:rPr lang="en-GB" b="1" dirty="0">
                <a:solidFill>
                  <a:srgbClr val="FFFF00"/>
                </a:solidFill>
              </a:rPr>
              <a:t>ID214</a:t>
            </a:r>
          </a:p>
        </p:txBody>
      </p:sp>
    </p:spTree>
    <p:extLst>
      <p:ext uri="{BB962C8B-B14F-4D97-AF65-F5344CB8AC3E}">
        <p14:creationId xmlns:p14="http://schemas.microsoft.com/office/powerpoint/2010/main" val="6118914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xit" presetSubtype="0" fill="hold" grpId="1" nodeType="clickEffect">
                                  <p:stCondLst>
                                    <p:cond delay="0"/>
                                  </p:stCondLst>
                                  <p:childTnLst>
                                    <p:set>
                                      <p:cBhvr>
                                        <p:cTn id="10" dur="1" fill="hold">
                                          <p:stCondLst>
                                            <p:cond delay="0"/>
                                          </p:stCondLst>
                                        </p:cTn>
                                        <p:tgtEl>
                                          <p:spTgt spid="32"/>
                                        </p:tgtEl>
                                        <p:attrNameLst>
                                          <p:attrName>style.visibility</p:attrName>
                                        </p:attrNameLst>
                                      </p:cBhvr>
                                      <p:to>
                                        <p:strVal val="hidden"/>
                                      </p:to>
                                    </p:set>
                                  </p:childTnLst>
                                </p:cTn>
                              </p:par>
                              <p:par>
                                <p:cTn id="11" presetID="1" presetClass="entr" presetSubtype="0" fill="hold" nodeType="withEffect">
                                  <p:stCondLst>
                                    <p:cond delay="0"/>
                                  </p:stCondLst>
                                  <p:childTnLst>
                                    <p:set>
                                      <p:cBhvr>
                                        <p:cTn id="12" dur="1" fill="hold">
                                          <p:stCondLst>
                                            <p:cond delay="0"/>
                                          </p:stCondLst>
                                        </p:cTn>
                                        <p:tgtEl>
                                          <p:spTgt spid="31"/>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xit" presetSubtype="0" fill="hold" nodeType="clickEffect">
                                  <p:stCondLst>
                                    <p:cond delay="0"/>
                                  </p:stCondLst>
                                  <p:childTnLst>
                                    <p:set>
                                      <p:cBhvr>
                                        <p:cTn id="16" dur="1" fill="hold">
                                          <p:stCondLst>
                                            <p:cond delay="0"/>
                                          </p:stCondLst>
                                        </p:cTn>
                                        <p:tgtEl>
                                          <p:spTgt spid="31"/>
                                        </p:tgtEl>
                                        <p:attrNameLst>
                                          <p:attrName>style.visibility</p:attrName>
                                        </p:attrNameLst>
                                      </p:cBhvr>
                                      <p:to>
                                        <p:strVal val="hidden"/>
                                      </p:to>
                                    </p:set>
                                  </p:childTnLst>
                                </p:cTn>
                              </p:par>
                              <p:par>
                                <p:cTn id="17" presetID="1" presetClass="entr" presetSubtype="0" fill="hold" grpId="0" nodeType="withEffect">
                                  <p:stCondLst>
                                    <p:cond delay="0"/>
                                  </p:stCondLst>
                                  <p:childTnLst>
                                    <p:set>
                                      <p:cBhvr>
                                        <p:cTn id="18" dur="1" fill="hold">
                                          <p:stCondLst>
                                            <p:cond delay="0"/>
                                          </p:stCondLst>
                                        </p:cTn>
                                        <p:tgtEl>
                                          <p:spTgt spid="8"/>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xit" presetSubtype="0" fill="hold" grpId="1" nodeType="clickEffect">
                                  <p:stCondLst>
                                    <p:cond delay="0"/>
                                  </p:stCondLst>
                                  <p:childTnLst>
                                    <p:set>
                                      <p:cBhvr>
                                        <p:cTn id="22" dur="1" fill="hold">
                                          <p:stCondLst>
                                            <p:cond delay="0"/>
                                          </p:stCondLst>
                                        </p:cTn>
                                        <p:tgtEl>
                                          <p:spTgt spid="8"/>
                                        </p:tgtEl>
                                        <p:attrNameLst>
                                          <p:attrName>style.visibility</p:attrName>
                                        </p:attrNameLst>
                                      </p:cBhvr>
                                      <p:to>
                                        <p:strVal val="hidden"/>
                                      </p:to>
                                    </p:set>
                                  </p:childTnLst>
                                </p:cTn>
                              </p:par>
                              <p:par>
                                <p:cTn id="23" presetID="1" presetClass="entr" presetSubtype="0" fill="hold" grpId="0" nodeType="withEffect">
                                  <p:stCondLst>
                                    <p:cond delay="0"/>
                                  </p:stCondLst>
                                  <p:childTnLst>
                                    <p:set>
                                      <p:cBhvr>
                                        <p:cTn id="24"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animBg="1"/>
      <p:bldP spid="32" grpId="1" animBg="1"/>
      <p:bldP spid="8" grpId="0" animBg="1"/>
      <p:bldP spid="8" grpId="1" animBg="1"/>
      <p:bldP spid="9" grpId="0" animBg="1"/>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42448F2C-08FC-2D99-57D4-18F21E1C501F}"/>
              </a:ext>
            </a:extLst>
          </p:cNvPr>
          <p:cNvPicPr>
            <a:picLocks noChangeAspect="1"/>
          </p:cNvPicPr>
          <p:nvPr/>
        </p:nvPicPr>
        <p:blipFill>
          <a:blip r:embed="rId3"/>
          <a:stretch>
            <a:fillRect/>
          </a:stretch>
        </p:blipFill>
        <p:spPr>
          <a:xfrm>
            <a:off x="3884744" y="3421375"/>
            <a:ext cx="7812615" cy="3311980"/>
          </a:xfrm>
          <a:prstGeom prst="rect">
            <a:avLst/>
          </a:prstGeom>
        </p:spPr>
      </p:pic>
      <p:sp>
        <p:nvSpPr>
          <p:cNvPr id="2" name="Title 1"/>
          <p:cNvSpPr>
            <a:spLocks noGrp="1"/>
          </p:cNvSpPr>
          <p:nvPr>
            <p:ph type="title"/>
          </p:nvPr>
        </p:nvSpPr>
        <p:spPr/>
        <p:txBody>
          <a:bodyPr>
            <a:normAutofit/>
          </a:bodyPr>
          <a:lstStyle/>
          <a:p>
            <a:r>
              <a:rPr lang="en-GB" sz="3733" dirty="0" err="1"/>
              <a:t>LHeC</a:t>
            </a:r>
            <a:endParaRPr lang="en-GB" sz="3733" dirty="0"/>
          </a:p>
        </p:txBody>
      </p:sp>
      <p:sp>
        <p:nvSpPr>
          <p:cNvPr id="5" name="Date Placeholder 4"/>
          <p:cNvSpPr>
            <a:spLocks noGrp="1"/>
          </p:cNvSpPr>
          <p:nvPr>
            <p:ph type="dt" sz="half" idx="10"/>
          </p:nvPr>
        </p:nvSpPr>
        <p:spPr/>
        <p:txBody>
          <a:bodyPr/>
          <a:lstStyle/>
          <a:p>
            <a:r>
              <a:rPr lang="en-US"/>
              <a:t>03/11/2025</a:t>
            </a:r>
            <a:endParaRPr lang="en-US" dirty="0"/>
          </a:p>
        </p:txBody>
      </p:sp>
      <p:sp>
        <p:nvSpPr>
          <p:cNvPr id="6" name="Footer Placeholder 5"/>
          <p:cNvSpPr>
            <a:spLocks noGrp="1"/>
          </p:cNvSpPr>
          <p:nvPr>
            <p:ph type="ftr" sz="quarter" idx="11"/>
          </p:nvPr>
        </p:nvSpPr>
        <p:spPr/>
        <p:txBody>
          <a:bodyPr/>
          <a:lstStyle/>
          <a:p>
            <a:r>
              <a:rPr lang="en-GB"/>
              <a:t>G. Arduini - Assessment of large-scale accelerator projects at CERN - ESG WG2a key findings</a:t>
            </a:r>
            <a:endParaRPr lang="en-US" dirty="0"/>
          </a:p>
        </p:txBody>
      </p:sp>
      <p:sp>
        <p:nvSpPr>
          <p:cNvPr id="13" name="TextBox 12">
            <a:extLst>
              <a:ext uri="{FF2B5EF4-FFF2-40B4-BE49-F238E27FC236}">
                <a16:creationId xmlns:a16="http://schemas.microsoft.com/office/drawing/2014/main" id="{1CDF8A4E-0DAA-3CF1-EC5B-D54CD0BEF3B7}"/>
              </a:ext>
            </a:extLst>
          </p:cNvPr>
          <p:cNvSpPr txBox="1"/>
          <p:nvPr/>
        </p:nvSpPr>
        <p:spPr>
          <a:xfrm>
            <a:off x="10760002" y="5923089"/>
            <a:ext cx="1248076" cy="276999"/>
          </a:xfrm>
          <a:prstGeom prst="rect">
            <a:avLst/>
          </a:prstGeom>
          <a:solidFill>
            <a:srgbClr val="FF9900"/>
          </a:solidFill>
          <a:ln>
            <a:noFill/>
          </a:ln>
        </p:spPr>
        <p:style>
          <a:lnRef idx="3">
            <a:schemeClr val="lt1"/>
          </a:lnRef>
          <a:fillRef idx="1">
            <a:schemeClr val="accent1"/>
          </a:fillRef>
          <a:effectRef idx="1">
            <a:schemeClr val="accent1"/>
          </a:effectRef>
          <a:fontRef idx="minor">
            <a:schemeClr val="lt1"/>
          </a:fontRef>
        </p:style>
        <p:txBody>
          <a:bodyPr wrap="square" rtlCol="0">
            <a:spAutoFit/>
          </a:bodyPr>
          <a:lstStyle/>
          <a:p>
            <a:pPr algn="ctr"/>
            <a:r>
              <a:rPr lang="en-GB" sz="1200" b="1" dirty="0">
                <a:solidFill>
                  <a:srgbClr val="FFFF00"/>
                </a:solidFill>
              </a:rPr>
              <a:t>89 MeV-20 mA</a:t>
            </a:r>
          </a:p>
        </p:txBody>
      </p:sp>
      <p:sp>
        <p:nvSpPr>
          <p:cNvPr id="14" name="TextBox 13">
            <a:extLst>
              <a:ext uri="{FF2B5EF4-FFF2-40B4-BE49-F238E27FC236}">
                <a16:creationId xmlns:a16="http://schemas.microsoft.com/office/drawing/2014/main" id="{3934AF65-9033-6F08-316B-3FB1A9D1E53F}"/>
              </a:ext>
            </a:extLst>
          </p:cNvPr>
          <p:cNvSpPr txBox="1"/>
          <p:nvPr/>
        </p:nvSpPr>
        <p:spPr>
          <a:xfrm>
            <a:off x="10760002" y="6158308"/>
            <a:ext cx="1452024" cy="276999"/>
          </a:xfrm>
          <a:prstGeom prst="rect">
            <a:avLst/>
          </a:prstGeom>
          <a:solidFill>
            <a:srgbClr val="FF9900"/>
          </a:solidFill>
          <a:ln>
            <a:noFill/>
          </a:ln>
        </p:spPr>
        <p:style>
          <a:lnRef idx="3">
            <a:schemeClr val="lt1"/>
          </a:lnRef>
          <a:fillRef idx="1">
            <a:schemeClr val="accent1"/>
          </a:fillRef>
          <a:effectRef idx="1">
            <a:schemeClr val="accent1"/>
          </a:effectRef>
          <a:fontRef idx="minor">
            <a:schemeClr val="lt1"/>
          </a:fontRef>
        </p:style>
        <p:txBody>
          <a:bodyPr wrap="square" rtlCol="0">
            <a:spAutoFit/>
          </a:bodyPr>
          <a:lstStyle/>
          <a:p>
            <a:pPr algn="ctr"/>
            <a:r>
              <a:rPr lang="en-GB" sz="1200" b="1" dirty="0">
                <a:solidFill>
                  <a:srgbClr val="FFFF00"/>
                </a:solidFill>
              </a:rPr>
              <a:t>250 MeV – 20 mA</a:t>
            </a:r>
          </a:p>
        </p:txBody>
      </p:sp>
      <p:sp>
        <p:nvSpPr>
          <p:cNvPr id="3" name="Slide Number Placeholder 2">
            <a:extLst>
              <a:ext uri="{FF2B5EF4-FFF2-40B4-BE49-F238E27FC236}">
                <a16:creationId xmlns:a16="http://schemas.microsoft.com/office/drawing/2014/main" id="{B67ABB0B-D59A-713E-BCEB-A7709A6004A7}"/>
              </a:ext>
            </a:extLst>
          </p:cNvPr>
          <p:cNvSpPr>
            <a:spLocks noGrp="1"/>
          </p:cNvSpPr>
          <p:nvPr>
            <p:ph type="sldNum" sz="quarter" idx="12"/>
          </p:nvPr>
        </p:nvSpPr>
        <p:spPr/>
        <p:txBody>
          <a:bodyPr/>
          <a:lstStyle/>
          <a:p>
            <a:fld id="{36B5EA5A-BC32-A742-B11B-8E7414D5B535}" type="slidenum">
              <a:rPr lang="en-US" smtClean="0"/>
              <a:pPr/>
              <a:t>36</a:t>
            </a:fld>
            <a:endParaRPr lang="en-US" dirty="0"/>
          </a:p>
        </p:txBody>
      </p:sp>
      <p:sp>
        <p:nvSpPr>
          <p:cNvPr id="4" name="Content Placeholder 7">
            <a:extLst>
              <a:ext uri="{FF2B5EF4-FFF2-40B4-BE49-F238E27FC236}">
                <a16:creationId xmlns:a16="http://schemas.microsoft.com/office/drawing/2014/main" id="{FBDF8906-1612-60A2-6388-AA6719855619}"/>
              </a:ext>
            </a:extLst>
          </p:cNvPr>
          <p:cNvSpPr txBox="1">
            <a:spLocks/>
          </p:cNvSpPr>
          <p:nvPr/>
        </p:nvSpPr>
        <p:spPr>
          <a:xfrm>
            <a:off x="407986" y="3949842"/>
            <a:ext cx="3252784" cy="1828668"/>
          </a:xfrm>
          <a:prstGeom prst="rect">
            <a:avLst/>
          </a:prstGeom>
        </p:spPr>
        <p:txBody>
          <a:bodyPr vert="horz" lIns="0" tIns="0" rIns="0" bIns="0" rtlCol="0">
            <a:normAutofit/>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a:lnSpc>
                <a:spcPct val="100000"/>
              </a:lnSpc>
              <a:spcBef>
                <a:spcPts val="1200"/>
              </a:spcBef>
            </a:pPr>
            <a:r>
              <a:rPr lang="en-GB" sz="2000" b="0" dirty="0">
                <a:solidFill>
                  <a:schemeClr val="tx1"/>
                </a:solidFill>
              </a:rPr>
              <a:t>46 MEUR and 328 </a:t>
            </a:r>
            <a:r>
              <a:rPr lang="en-GB" sz="2000" b="0" dirty="0" err="1">
                <a:solidFill>
                  <a:schemeClr val="tx1"/>
                </a:solidFill>
              </a:rPr>
              <a:t>FTEy</a:t>
            </a:r>
            <a:r>
              <a:rPr lang="en-GB" sz="2000" b="0" dirty="0">
                <a:solidFill>
                  <a:schemeClr val="tx1"/>
                </a:solidFill>
              </a:rPr>
              <a:t> required, ~25% unfunded </a:t>
            </a:r>
            <a:r>
              <a:rPr lang="en-GB" sz="2000" b="0" dirty="0">
                <a:solidFill>
                  <a:schemeClr val="tx1"/>
                </a:solidFill>
                <a:sym typeface="Wingdings" panose="05000000000000000000" pitchFamily="2" charset="2"/>
              </a:rPr>
              <a:t> some uncertainty in the R&amp;D timeline</a:t>
            </a:r>
            <a:endParaRPr lang="en-GB" sz="2000" b="0" dirty="0">
              <a:solidFill>
                <a:schemeClr val="tx1"/>
              </a:solidFill>
            </a:endParaRPr>
          </a:p>
        </p:txBody>
      </p:sp>
      <p:sp>
        <p:nvSpPr>
          <p:cNvPr id="8" name="Content Placeholder 7"/>
          <p:cNvSpPr>
            <a:spLocks noGrp="1"/>
          </p:cNvSpPr>
          <p:nvPr>
            <p:ph sz="half" idx="1"/>
          </p:nvPr>
        </p:nvSpPr>
        <p:spPr>
          <a:xfrm>
            <a:off x="407986" y="1391797"/>
            <a:ext cx="11784014" cy="2398823"/>
          </a:xfrm>
        </p:spPr>
        <p:txBody>
          <a:bodyPr>
            <a:noAutofit/>
          </a:bodyPr>
          <a:lstStyle/>
          <a:p>
            <a:pPr>
              <a:lnSpc>
                <a:spcPct val="110000"/>
              </a:lnSpc>
              <a:spcBef>
                <a:spcPts val="600"/>
              </a:spcBef>
            </a:pPr>
            <a:r>
              <a:rPr lang="en-GB" sz="2000" dirty="0">
                <a:solidFill>
                  <a:schemeClr val="tx1"/>
                </a:solidFill>
              </a:rPr>
              <a:t>Scope level-of-definition: </a:t>
            </a:r>
            <a:r>
              <a:rPr lang="en-GB" sz="2000" b="0" dirty="0" err="1">
                <a:solidFill>
                  <a:schemeClr val="tx1"/>
                </a:solidFill>
              </a:rPr>
              <a:t>LHeC</a:t>
            </a:r>
            <a:r>
              <a:rPr lang="en-GB" sz="2000" b="0" dirty="0">
                <a:solidFill>
                  <a:schemeClr val="tx1"/>
                </a:solidFill>
              </a:rPr>
              <a:t> design developed over past decade </a:t>
            </a:r>
            <a:r>
              <a:rPr lang="en-GB" sz="2000" b="0" dirty="0">
                <a:solidFill>
                  <a:schemeClr val="tx1"/>
                </a:solidFill>
                <a:sym typeface="Wingdings" panose="05000000000000000000" pitchFamily="2" charset="2"/>
              </a:rPr>
              <a:t></a:t>
            </a:r>
            <a:r>
              <a:rPr lang="en-GB" sz="2000" b="0" dirty="0">
                <a:solidFill>
                  <a:schemeClr val="tx1"/>
                </a:solidFill>
              </a:rPr>
              <a:t> advanced conceptual stage, but no detailed WBS at present</a:t>
            </a:r>
          </a:p>
          <a:p>
            <a:pPr>
              <a:lnSpc>
                <a:spcPct val="110000"/>
              </a:lnSpc>
              <a:spcBef>
                <a:spcPts val="600"/>
              </a:spcBef>
            </a:pPr>
            <a:r>
              <a:rPr lang="en-GB" sz="2000" dirty="0">
                <a:solidFill>
                  <a:schemeClr val="tx1"/>
                </a:solidFill>
              </a:rPr>
              <a:t>TRL, R&amp;D, test-facilities: </a:t>
            </a:r>
            <a:endParaRPr lang="en-GB" sz="2000" b="0" dirty="0">
              <a:solidFill>
                <a:schemeClr val="tx1"/>
              </a:solidFill>
            </a:endParaRPr>
          </a:p>
          <a:p>
            <a:pPr marL="342900" indent="-342900">
              <a:lnSpc>
                <a:spcPct val="110000"/>
              </a:lnSpc>
              <a:spcBef>
                <a:spcPts val="600"/>
              </a:spcBef>
              <a:buFont typeface="Arial" panose="020B0604020202020204" pitchFamily="34" charset="0"/>
              <a:buChar char="•"/>
            </a:pPr>
            <a:r>
              <a:rPr lang="en-GB" sz="1800" b="0" dirty="0">
                <a:solidFill>
                  <a:schemeClr val="tx1"/>
                </a:solidFill>
              </a:rPr>
              <a:t>Three-pass recirculation/energy recovery at high current/energy (~2.5 GW beam power) with ppm losses</a:t>
            </a:r>
          </a:p>
          <a:p>
            <a:pPr marL="342900" indent="-342900">
              <a:lnSpc>
                <a:spcPct val="110000"/>
              </a:lnSpc>
              <a:spcBef>
                <a:spcPts val="600"/>
              </a:spcBef>
              <a:buFont typeface="Arial" panose="020B0604020202020204" pitchFamily="34" charset="0"/>
              <a:buChar char="•"/>
            </a:pPr>
            <a:r>
              <a:rPr lang="en-GB" sz="1800" b="0" dirty="0">
                <a:solidFill>
                  <a:schemeClr val="tx1"/>
                </a:solidFill>
              </a:rPr>
              <a:t>Need demonstrator of this key </a:t>
            </a:r>
            <a:r>
              <a:rPr lang="en-GB" sz="1800" b="0" dirty="0" err="1">
                <a:solidFill>
                  <a:schemeClr val="tx1"/>
                </a:solidFill>
              </a:rPr>
              <a:t>LHeC</a:t>
            </a:r>
            <a:r>
              <a:rPr lang="en-GB" sz="1800" b="0" dirty="0">
                <a:solidFill>
                  <a:schemeClr val="tx1"/>
                </a:solidFill>
              </a:rPr>
              <a:t> element </a:t>
            </a:r>
            <a:r>
              <a:rPr lang="en-GB" sz="1800" b="0" dirty="0">
                <a:solidFill>
                  <a:schemeClr val="tx1"/>
                </a:solidFill>
                <a:sym typeface="Wingdings" panose="05000000000000000000" pitchFamily="2" charset="2"/>
              </a:rPr>
              <a:t> </a:t>
            </a:r>
            <a:r>
              <a:rPr lang="en-GB" sz="1800" b="0" dirty="0">
                <a:solidFill>
                  <a:srgbClr val="FF0000"/>
                </a:solidFill>
                <a:sym typeface="Wingdings" panose="05000000000000000000" pitchFamily="2" charset="2"/>
              </a:rPr>
              <a:t>PERLE (</a:t>
            </a:r>
            <a:r>
              <a:rPr lang="en-US" sz="1800" b="0" dirty="0">
                <a:solidFill>
                  <a:srgbClr val="FF0000"/>
                </a:solidFill>
              </a:rPr>
              <a:t>Powerful Energy Recovery Linac for Experiments) </a:t>
            </a:r>
            <a:r>
              <a:rPr lang="en-GB" sz="1800" b="0" dirty="0">
                <a:solidFill>
                  <a:schemeClr val="tx1"/>
                </a:solidFill>
              </a:rPr>
              <a:t>being built at </a:t>
            </a:r>
            <a:r>
              <a:rPr lang="en-GB" sz="1800" b="0" dirty="0" err="1">
                <a:solidFill>
                  <a:schemeClr val="tx1"/>
                </a:solidFill>
              </a:rPr>
              <a:t>IJCLab</a:t>
            </a:r>
            <a:r>
              <a:rPr lang="en-GB" sz="1800" b="0" dirty="0">
                <a:solidFill>
                  <a:schemeClr val="tx1"/>
                </a:solidFill>
              </a:rPr>
              <a:t> - Orsay</a:t>
            </a:r>
            <a:endParaRPr lang="en-GB" sz="1800" b="0" dirty="0">
              <a:solidFill>
                <a:srgbClr val="FF0000"/>
              </a:solidFill>
            </a:endParaRPr>
          </a:p>
        </p:txBody>
      </p:sp>
      <p:pic>
        <p:nvPicPr>
          <p:cNvPr id="9" name="Picture 8">
            <a:extLst>
              <a:ext uri="{FF2B5EF4-FFF2-40B4-BE49-F238E27FC236}">
                <a16:creationId xmlns:a16="http://schemas.microsoft.com/office/drawing/2014/main" id="{27835F48-2880-DD99-1393-371B387D8004}"/>
              </a:ext>
            </a:extLst>
          </p:cNvPr>
          <p:cNvPicPr>
            <a:picLocks noChangeAspect="1"/>
          </p:cNvPicPr>
          <p:nvPr/>
        </p:nvPicPr>
        <p:blipFill>
          <a:blip r:embed="rId4"/>
          <a:stretch>
            <a:fillRect/>
          </a:stretch>
        </p:blipFill>
        <p:spPr>
          <a:xfrm>
            <a:off x="2106306" y="124645"/>
            <a:ext cx="6183839" cy="1228766"/>
          </a:xfrm>
          <a:prstGeom prst="rect">
            <a:avLst/>
          </a:prstGeom>
        </p:spPr>
      </p:pic>
    </p:spTree>
    <p:extLst>
      <p:ext uri="{BB962C8B-B14F-4D97-AF65-F5344CB8AC3E}">
        <p14:creationId xmlns:p14="http://schemas.microsoft.com/office/powerpoint/2010/main" val="811316954"/>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7C77F8B4-4DF1-369A-E0DF-EE4F44774908}"/>
              </a:ext>
            </a:extLst>
          </p:cNvPr>
          <p:cNvSpPr>
            <a:spLocks noGrp="1"/>
          </p:cNvSpPr>
          <p:nvPr>
            <p:ph idx="1"/>
          </p:nvPr>
        </p:nvSpPr>
        <p:spPr/>
        <p:txBody>
          <a:bodyPr/>
          <a:lstStyle/>
          <a:p>
            <a:pPr>
              <a:spcBef>
                <a:spcPts val="600"/>
              </a:spcBef>
            </a:pPr>
            <a:r>
              <a:rPr lang="en-GB" sz="2000" dirty="0">
                <a:solidFill>
                  <a:srgbClr val="003399"/>
                </a:solidFill>
              </a:rPr>
              <a:t>Performance uncertainty:</a:t>
            </a:r>
          </a:p>
          <a:p>
            <a:pPr marL="342900" indent="-342900">
              <a:spcBef>
                <a:spcPts val="600"/>
              </a:spcBef>
              <a:buFont typeface="Arial" panose="020B0604020202020204" pitchFamily="34" charset="0"/>
              <a:buChar char="•"/>
            </a:pPr>
            <a:r>
              <a:rPr lang="en-GB" sz="1800" b="0" dirty="0">
                <a:solidFill>
                  <a:srgbClr val="003399"/>
                </a:solidFill>
              </a:rPr>
              <a:t>40% of the nominal </a:t>
            </a:r>
            <a:r>
              <a:rPr lang="en-GB" sz="1800" b="0" dirty="0" err="1">
                <a:solidFill>
                  <a:srgbClr val="003399"/>
                </a:solidFill>
              </a:rPr>
              <a:t>LHeC</a:t>
            </a:r>
            <a:r>
              <a:rPr lang="en-GB" sz="1800" b="0" dirty="0">
                <a:solidFill>
                  <a:srgbClr val="003399"/>
                </a:solidFill>
              </a:rPr>
              <a:t> beam current to be tested at PERLE. Impact of e</a:t>
            </a:r>
            <a:r>
              <a:rPr lang="en-GB" sz="1800" b="0" baseline="30000" dirty="0">
                <a:solidFill>
                  <a:srgbClr val="003399"/>
                </a:solidFill>
              </a:rPr>
              <a:t>-</a:t>
            </a:r>
            <a:r>
              <a:rPr lang="en-GB" sz="1800" b="0" dirty="0">
                <a:solidFill>
                  <a:srgbClr val="003399"/>
                </a:solidFill>
              </a:rPr>
              <a:t> beam disruption at IP on beam losses/energy recovery efficiency can’t be tested</a:t>
            </a:r>
          </a:p>
          <a:p>
            <a:pPr marL="342900" indent="-342900">
              <a:spcBef>
                <a:spcPts val="600"/>
              </a:spcBef>
              <a:buFont typeface="Arial" panose="020B0604020202020204" pitchFamily="34" charset="0"/>
              <a:buChar char="•"/>
            </a:pPr>
            <a:r>
              <a:rPr lang="en-GB" sz="1800" b="0" dirty="0">
                <a:solidFill>
                  <a:srgbClr val="003399"/>
                </a:solidFill>
              </a:rPr>
              <a:t>absence of energy recovery </a:t>
            </a:r>
            <a:r>
              <a:rPr lang="en-GB" sz="1800" b="0" dirty="0">
                <a:solidFill>
                  <a:srgbClr val="003399"/>
                </a:solidFill>
                <a:sym typeface="Wingdings" panose="05000000000000000000" pitchFamily="2" charset="2"/>
              </a:rPr>
              <a:t> current/luminosity reduction (&gt; factor 10)</a:t>
            </a:r>
          </a:p>
          <a:p>
            <a:pPr marL="342900" indent="-342900">
              <a:spcBef>
                <a:spcPts val="600"/>
              </a:spcBef>
              <a:buFont typeface="Arial" panose="020B0604020202020204" pitchFamily="34" charset="0"/>
              <a:buChar char="•"/>
            </a:pPr>
            <a:r>
              <a:rPr lang="en-GB" sz="1800" b="0" dirty="0">
                <a:solidFill>
                  <a:srgbClr val="003399"/>
                </a:solidFill>
                <a:sym typeface="Wingdings" panose="05000000000000000000" pitchFamily="2" charset="2"/>
              </a:rPr>
              <a:t>new beam dynamics regime might imply longer performance ramp-up</a:t>
            </a:r>
          </a:p>
          <a:p>
            <a:pPr>
              <a:spcBef>
                <a:spcPts val="600"/>
              </a:spcBef>
            </a:pPr>
            <a:r>
              <a:rPr lang="en-GB" sz="2000" dirty="0">
                <a:solidFill>
                  <a:srgbClr val="003399"/>
                </a:solidFill>
                <a:sym typeface="Wingdings" panose="05000000000000000000" pitchFamily="2" charset="2"/>
              </a:rPr>
              <a:t>Site preparation status: </a:t>
            </a:r>
            <a:r>
              <a:rPr lang="en-GB" sz="2000" b="0" dirty="0">
                <a:solidFill>
                  <a:srgbClr val="003399"/>
                </a:solidFill>
                <a:sym typeface="Wingdings" panose="05000000000000000000" pitchFamily="2" charset="2"/>
              </a:rPr>
              <a:t>m</a:t>
            </a:r>
            <a:r>
              <a:rPr lang="en-GB" sz="2000" b="0" dirty="0">
                <a:solidFill>
                  <a:srgbClr val="003399"/>
                </a:solidFill>
              </a:rPr>
              <a:t>odest territorial implementation work</a:t>
            </a:r>
            <a:endParaRPr lang="en-GB" sz="2000" dirty="0">
              <a:solidFill>
                <a:srgbClr val="003399"/>
              </a:solidFill>
            </a:endParaRPr>
          </a:p>
          <a:p>
            <a:pPr>
              <a:spcBef>
                <a:spcPts val="600"/>
              </a:spcBef>
            </a:pPr>
            <a:r>
              <a:rPr lang="en-GB" sz="2000" dirty="0">
                <a:solidFill>
                  <a:srgbClr val="003399"/>
                </a:solidFill>
              </a:rPr>
              <a:t>Schedule uncertainty:</a:t>
            </a:r>
          </a:p>
          <a:p>
            <a:pPr marL="342900" indent="-342900">
              <a:spcBef>
                <a:spcPts val="600"/>
              </a:spcBef>
              <a:buFont typeface="Arial" panose="020B0604020202020204" pitchFamily="34" charset="0"/>
              <a:buChar char="•"/>
            </a:pPr>
            <a:r>
              <a:rPr lang="en-GB" sz="1800" b="0" dirty="0">
                <a:solidFill>
                  <a:srgbClr val="003399"/>
                </a:solidFill>
              </a:rPr>
              <a:t>timeline can only be reliably established after the successful PERLE completion </a:t>
            </a:r>
          </a:p>
          <a:p>
            <a:pPr marL="342900" indent="-342900">
              <a:spcBef>
                <a:spcPts val="600"/>
              </a:spcBef>
              <a:buFont typeface="Arial" panose="020B0604020202020204" pitchFamily="34" charset="0"/>
              <a:buChar char="•"/>
            </a:pPr>
            <a:r>
              <a:rPr lang="en-GB" sz="1800" b="0" dirty="0">
                <a:solidFill>
                  <a:srgbClr val="003399"/>
                </a:solidFill>
              </a:rPr>
              <a:t>potential interference between CE works and HL-LHC operations</a:t>
            </a:r>
          </a:p>
          <a:p>
            <a:pPr>
              <a:spcBef>
                <a:spcPts val="600"/>
              </a:spcBef>
            </a:pPr>
            <a:r>
              <a:rPr lang="en-GB" sz="2000" dirty="0">
                <a:solidFill>
                  <a:srgbClr val="003399"/>
                </a:solidFill>
              </a:rPr>
              <a:t>Cost uncertainty: </a:t>
            </a:r>
            <a:r>
              <a:rPr lang="en-GB" sz="2000" b="0" dirty="0">
                <a:solidFill>
                  <a:srgbClr val="003399"/>
                </a:solidFill>
              </a:rPr>
              <a:t>2018 estimate (benchmarked with similar projects) </a:t>
            </a:r>
            <a:r>
              <a:rPr lang="en-GB" sz="2000" b="0" dirty="0">
                <a:solidFill>
                  <a:srgbClr val="003399"/>
                </a:solidFill>
                <a:sym typeface="Wingdings" panose="05000000000000000000" pitchFamily="2" charset="2"/>
              </a:rPr>
              <a:t> extrapolation to 2024. Expect cost uncertainty class 3-4. Reliable update depends on PERLE results</a:t>
            </a:r>
            <a:endParaRPr lang="en-GB" sz="2000" b="0" dirty="0">
              <a:solidFill>
                <a:srgbClr val="003399"/>
              </a:solidFill>
            </a:endParaRPr>
          </a:p>
          <a:p>
            <a:pPr>
              <a:spcBef>
                <a:spcPts val="600"/>
              </a:spcBef>
            </a:pPr>
            <a:r>
              <a:rPr lang="en-GB" sz="2000" dirty="0">
                <a:solidFill>
                  <a:srgbClr val="003399"/>
                </a:solidFill>
              </a:rPr>
              <a:t>Risk level of definition: </a:t>
            </a:r>
            <a:r>
              <a:rPr lang="en-GB" sz="2000" b="0" dirty="0">
                <a:solidFill>
                  <a:srgbClr val="003399"/>
                </a:solidFill>
              </a:rPr>
              <a:t>No formal risk management plan for the construction phase, some key risks have been identified</a:t>
            </a:r>
            <a:br>
              <a:rPr lang="en-GB" sz="2000" dirty="0"/>
            </a:br>
            <a:endParaRPr lang="en-GB" sz="2000" dirty="0"/>
          </a:p>
        </p:txBody>
      </p:sp>
      <p:sp>
        <p:nvSpPr>
          <p:cNvPr id="3" name="Title 2">
            <a:extLst>
              <a:ext uri="{FF2B5EF4-FFF2-40B4-BE49-F238E27FC236}">
                <a16:creationId xmlns:a16="http://schemas.microsoft.com/office/drawing/2014/main" id="{17EB3009-64FC-AAD1-5A0F-E1FAE69D2C11}"/>
              </a:ext>
            </a:extLst>
          </p:cNvPr>
          <p:cNvSpPr>
            <a:spLocks noGrp="1"/>
          </p:cNvSpPr>
          <p:nvPr>
            <p:ph type="title"/>
          </p:nvPr>
        </p:nvSpPr>
        <p:spPr/>
        <p:txBody>
          <a:bodyPr/>
          <a:lstStyle/>
          <a:p>
            <a:r>
              <a:rPr lang="en-US" dirty="0" err="1"/>
              <a:t>LHeC</a:t>
            </a:r>
            <a:endParaRPr lang="en-GB" dirty="0"/>
          </a:p>
        </p:txBody>
      </p:sp>
      <p:sp>
        <p:nvSpPr>
          <p:cNvPr id="4" name="Date Placeholder 3">
            <a:extLst>
              <a:ext uri="{FF2B5EF4-FFF2-40B4-BE49-F238E27FC236}">
                <a16:creationId xmlns:a16="http://schemas.microsoft.com/office/drawing/2014/main" id="{2B21DC12-92BE-EEA6-ED15-0022AD0D5DD5}"/>
              </a:ext>
            </a:extLst>
          </p:cNvPr>
          <p:cNvSpPr>
            <a:spLocks noGrp="1"/>
          </p:cNvSpPr>
          <p:nvPr>
            <p:ph type="dt" sz="half" idx="10"/>
          </p:nvPr>
        </p:nvSpPr>
        <p:spPr/>
        <p:txBody>
          <a:bodyPr/>
          <a:lstStyle/>
          <a:p>
            <a:r>
              <a:rPr lang="en-US"/>
              <a:t>03/11/2025</a:t>
            </a:r>
            <a:endParaRPr lang="en-US" dirty="0"/>
          </a:p>
        </p:txBody>
      </p:sp>
      <p:sp>
        <p:nvSpPr>
          <p:cNvPr id="5" name="Footer Placeholder 4">
            <a:extLst>
              <a:ext uri="{FF2B5EF4-FFF2-40B4-BE49-F238E27FC236}">
                <a16:creationId xmlns:a16="http://schemas.microsoft.com/office/drawing/2014/main" id="{91B7F510-789E-DCC5-CBE4-46B7C08F5B19}"/>
              </a:ext>
            </a:extLst>
          </p:cNvPr>
          <p:cNvSpPr>
            <a:spLocks noGrp="1"/>
          </p:cNvSpPr>
          <p:nvPr>
            <p:ph type="ftr" sz="quarter" idx="11"/>
          </p:nvPr>
        </p:nvSpPr>
        <p:spPr/>
        <p:txBody>
          <a:bodyPr/>
          <a:lstStyle/>
          <a:p>
            <a:r>
              <a:rPr lang="en-GB"/>
              <a:t>G. Arduini - Assessment of large-scale accelerator projects at CERN - ESG WG2a key findings</a:t>
            </a:r>
            <a:endParaRPr lang="en-US" dirty="0"/>
          </a:p>
        </p:txBody>
      </p:sp>
      <p:sp>
        <p:nvSpPr>
          <p:cNvPr id="6" name="Slide Number Placeholder 5">
            <a:extLst>
              <a:ext uri="{FF2B5EF4-FFF2-40B4-BE49-F238E27FC236}">
                <a16:creationId xmlns:a16="http://schemas.microsoft.com/office/drawing/2014/main" id="{3D2F9193-4CA6-C2E9-5BDE-BE6C903DCB68}"/>
              </a:ext>
            </a:extLst>
          </p:cNvPr>
          <p:cNvSpPr>
            <a:spLocks noGrp="1"/>
          </p:cNvSpPr>
          <p:nvPr>
            <p:ph type="sldNum" sz="quarter" idx="12"/>
          </p:nvPr>
        </p:nvSpPr>
        <p:spPr/>
        <p:txBody>
          <a:bodyPr/>
          <a:lstStyle/>
          <a:p>
            <a:fld id="{36B5EA5A-BC32-A742-B11B-8E7414D5B535}" type="slidenum">
              <a:rPr lang="en-US" smtClean="0"/>
              <a:pPr/>
              <a:t>37</a:t>
            </a:fld>
            <a:endParaRPr lang="en-US" dirty="0"/>
          </a:p>
        </p:txBody>
      </p:sp>
      <p:pic>
        <p:nvPicPr>
          <p:cNvPr id="8" name="Picture 7">
            <a:extLst>
              <a:ext uri="{FF2B5EF4-FFF2-40B4-BE49-F238E27FC236}">
                <a16:creationId xmlns:a16="http://schemas.microsoft.com/office/drawing/2014/main" id="{D3646492-EAAE-38C3-0B4D-B6629EB7C3D4}"/>
              </a:ext>
            </a:extLst>
          </p:cNvPr>
          <p:cNvPicPr>
            <a:picLocks noChangeAspect="1"/>
          </p:cNvPicPr>
          <p:nvPr/>
        </p:nvPicPr>
        <p:blipFill>
          <a:blip r:embed="rId3"/>
          <a:stretch>
            <a:fillRect/>
          </a:stretch>
        </p:blipFill>
        <p:spPr>
          <a:xfrm>
            <a:off x="2023179" y="109027"/>
            <a:ext cx="6183839" cy="1228766"/>
          </a:xfrm>
          <a:prstGeom prst="rect">
            <a:avLst/>
          </a:prstGeom>
        </p:spPr>
      </p:pic>
    </p:spTree>
    <p:extLst>
      <p:ext uri="{BB962C8B-B14F-4D97-AF65-F5344CB8AC3E}">
        <p14:creationId xmlns:p14="http://schemas.microsoft.com/office/powerpoint/2010/main" val="3082066541"/>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71971D1-E612-B8E2-B14A-B1C17EF933FC}"/>
            </a:ext>
          </a:extLst>
        </p:cNvPr>
        <p:cNvGrpSpPr/>
        <p:nvPr/>
      </p:nvGrpSpPr>
      <p:grpSpPr>
        <a:xfrm>
          <a:off x="0" y="0"/>
          <a:ext cx="0" cy="0"/>
          <a:chOff x="0" y="0"/>
          <a:chExt cx="0" cy="0"/>
        </a:xfrm>
      </p:grpSpPr>
      <p:sp>
        <p:nvSpPr>
          <p:cNvPr id="2" name="Content Placeholder 1">
            <a:extLst>
              <a:ext uri="{FF2B5EF4-FFF2-40B4-BE49-F238E27FC236}">
                <a16:creationId xmlns:a16="http://schemas.microsoft.com/office/drawing/2014/main" id="{02593D04-0B7B-90AD-CFF2-0444F0DC6B9E}"/>
              </a:ext>
            </a:extLst>
          </p:cNvPr>
          <p:cNvSpPr>
            <a:spLocks noGrp="1"/>
          </p:cNvSpPr>
          <p:nvPr>
            <p:ph idx="1"/>
          </p:nvPr>
        </p:nvSpPr>
        <p:spPr>
          <a:xfrm>
            <a:off x="238209" y="1296632"/>
            <a:ext cx="6572222" cy="3956339"/>
          </a:xfrm>
        </p:spPr>
        <p:txBody>
          <a:bodyPr/>
          <a:lstStyle/>
          <a:p>
            <a:pPr>
              <a:spcBef>
                <a:spcPts val="1200"/>
              </a:spcBef>
            </a:pPr>
            <a:r>
              <a:rPr lang="en-GB" sz="2000" b="0" dirty="0">
                <a:solidFill>
                  <a:srgbClr val="003399"/>
                </a:solidFill>
              </a:rPr>
              <a:t>Together with FCC-</a:t>
            </a:r>
            <a:r>
              <a:rPr lang="en-GB" sz="2000" b="0" dirty="0" err="1">
                <a:solidFill>
                  <a:srgbClr val="003399"/>
                </a:solidFill>
              </a:rPr>
              <a:t>hh</a:t>
            </a:r>
            <a:r>
              <a:rPr lang="en-GB" sz="2000" b="0" dirty="0">
                <a:solidFill>
                  <a:srgbClr val="003399"/>
                </a:solidFill>
              </a:rPr>
              <a:t>, promises a potentially energy-efficient path toward high-luminosity collisions at 10 TeV </a:t>
            </a:r>
            <a:r>
              <a:rPr lang="en-GB" sz="2000" b="0" dirty="0" err="1">
                <a:solidFill>
                  <a:srgbClr val="003399"/>
                </a:solidFill>
              </a:rPr>
              <a:t>pCM</a:t>
            </a:r>
            <a:r>
              <a:rPr lang="en-GB" sz="2000" b="0" dirty="0">
                <a:solidFill>
                  <a:srgbClr val="003399"/>
                </a:solidFill>
              </a:rPr>
              <a:t>. </a:t>
            </a:r>
          </a:p>
          <a:p>
            <a:pPr>
              <a:spcBef>
                <a:spcPts val="1200"/>
              </a:spcBef>
            </a:pPr>
            <a:r>
              <a:rPr lang="en-GB" sz="2000" b="0" dirty="0">
                <a:solidFill>
                  <a:srgbClr val="003399"/>
                </a:solidFill>
              </a:rPr>
              <a:t>Not yet the level of maturity of the other ESPP2026 Large-Scale Project proposals assessed by WG2a. </a:t>
            </a:r>
          </a:p>
          <a:p>
            <a:pPr>
              <a:spcBef>
                <a:spcPts val="1200"/>
              </a:spcBef>
            </a:pPr>
            <a:r>
              <a:rPr lang="en-GB" sz="2000" b="0" dirty="0">
                <a:solidFill>
                  <a:srgbClr val="003399"/>
                </a:solidFill>
              </a:rPr>
              <a:t>IMCC main focus: assessment of the key technological and operational challenges of a MC in preparation for a possible conceptual design study. </a:t>
            </a:r>
          </a:p>
          <a:p>
            <a:pPr>
              <a:spcBef>
                <a:spcPts val="1200"/>
              </a:spcBef>
            </a:pPr>
            <a:endParaRPr lang="en-GB" sz="2000" b="0" dirty="0">
              <a:solidFill>
                <a:srgbClr val="003399"/>
              </a:solidFill>
            </a:endParaRPr>
          </a:p>
          <a:p>
            <a:pPr>
              <a:spcBef>
                <a:spcPts val="1200"/>
              </a:spcBef>
            </a:pPr>
            <a:endParaRPr lang="en-GB" sz="2000" b="0" dirty="0">
              <a:solidFill>
                <a:srgbClr val="003399"/>
              </a:solidFill>
            </a:endParaRPr>
          </a:p>
        </p:txBody>
      </p:sp>
      <p:sp>
        <p:nvSpPr>
          <p:cNvPr id="3" name="Title 2">
            <a:extLst>
              <a:ext uri="{FF2B5EF4-FFF2-40B4-BE49-F238E27FC236}">
                <a16:creationId xmlns:a16="http://schemas.microsoft.com/office/drawing/2014/main" id="{FD76FC10-8925-6EC0-18C8-6BF52BC1EEA7}"/>
              </a:ext>
            </a:extLst>
          </p:cNvPr>
          <p:cNvSpPr>
            <a:spLocks noGrp="1"/>
          </p:cNvSpPr>
          <p:nvPr>
            <p:ph type="title"/>
          </p:nvPr>
        </p:nvSpPr>
        <p:spPr/>
        <p:txBody>
          <a:bodyPr/>
          <a:lstStyle/>
          <a:p>
            <a:r>
              <a:rPr lang="en-US" dirty="0"/>
              <a:t>Muon Collider</a:t>
            </a:r>
            <a:endParaRPr lang="en-GB" dirty="0"/>
          </a:p>
        </p:txBody>
      </p:sp>
      <p:sp>
        <p:nvSpPr>
          <p:cNvPr id="4" name="Date Placeholder 3">
            <a:extLst>
              <a:ext uri="{FF2B5EF4-FFF2-40B4-BE49-F238E27FC236}">
                <a16:creationId xmlns:a16="http://schemas.microsoft.com/office/drawing/2014/main" id="{449900CF-036E-3358-7EFB-16F5F998CD04}"/>
              </a:ext>
            </a:extLst>
          </p:cNvPr>
          <p:cNvSpPr>
            <a:spLocks noGrp="1"/>
          </p:cNvSpPr>
          <p:nvPr>
            <p:ph type="dt" sz="half" idx="10"/>
          </p:nvPr>
        </p:nvSpPr>
        <p:spPr/>
        <p:txBody>
          <a:bodyPr/>
          <a:lstStyle/>
          <a:p>
            <a:r>
              <a:rPr lang="en-US"/>
              <a:t>03/11/2025</a:t>
            </a:r>
            <a:endParaRPr lang="en-US" dirty="0"/>
          </a:p>
        </p:txBody>
      </p:sp>
      <p:sp>
        <p:nvSpPr>
          <p:cNvPr id="5" name="Footer Placeholder 4">
            <a:extLst>
              <a:ext uri="{FF2B5EF4-FFF2-40B4-BE49-F238E27FC236}">
                <a16:creationId xmlns:a16="http://schemas.microsoft.com/office/drawing/2014/main" id="{66729667-5539-1B11-FAA8-F132B888E0F0}"/>
              </a:ext>
            </a:extLst>
          </p:cNvPr>
          <p:cNvSpPr>
            <a:spLocks noGrp="1"/>
          </p:cNvSpPr>
          <p:nvPr>
            <p:ph type="ftr" sz="quarter" idx="11"/>
          </p:nvPr>
        </p:nvSpPr>
        <p:spPr/>
        <p:txBody>
          <a:bodyPr/>
          <a:lstStyle/>
          <a:p>
            <a:r>
              <a:rPr lang="en-GB"/>
              <a:t>G. Arduini - Assessment of large-scale accelerator projects at CERN - ESG WG2a key findings</a:t>
            </a:r>
            <a:endParaRPr lang="en-US" dirty="0"/>
          </a:p>
        </p:txBody>
      </p:sp>
      <p:sp>
        <p:nvSpPr>
          <p:cNvPr id="6" name="Slide Number Placeholder 5">
            <a:extLst>
              <a:ext uri="{FF2B5EF4-FFF2-40B4-BE49-F238E27FC236}">
                <a16:creationId xmlns:a16="http://schemas.microsoft.com/office/drawing/2014/main" id="{CDD30C78-94B0-E028-D58C-999B8F1C90A3}"/>
              </a:ext>
            </a:extLst>
          </p:cNvPr>
          <p:cNvSpPr>
            <a:spLocks noGrp="1"/>
          </p:cNvSpPr>
          <p:nvPr>
            <p:ph type="sldNum" sz="quarter" idx="12"/>
          </p:nvPr>
        </p:nvSpPr>
        <p:spPr/>
        <p:txBody>
          <a:bodyPr/>
          <a:lstStyle/>
          <a:p>
            <a:fld id="{36B5EA5A-BC32-A742-B11B-8E7414D5B535}" type="slidenum">
              <a:rPr lang="en-US" smtClean="0"/>
              <a:pPr/>
              <a:t>38</a:t>
            </a:fld>
            <a:endParaRPr lang="en-US" dirty="0"/>
          </a:p>
        </p:txBody>
      </p:sp>
      <p:pic>
        <p:nvPicPr>
          <p:cNvPr id="7" name="Picture 6" descr="A diagram of a computer&#10;&#10;AI-generated content may be incorrect.">
            <a:extLst>
              <a:ext uri="{FF2B5EF4-FFF2-40B4-BE49-F238E27FC236}">
                <a16:creationId xmlns:a16="http://schemas.microsoft.com/office/drawing/2014/main" id="{638AA2D7-0705-70A8-D26C-435048068752}"/>
              </a:ext>
            </a:extLst>
          </p:cNvPr>
          <p:cNvPicPr>
            <a:picLocks noChangeAspect="1"/>
          </p:cNvPicPr>
          <p:nvPr/>
        </p:nvPicPr>
        <p:blipFill>
          <a:blip r:embed="rId3">
            <a:extLst>
              <a:ext uri="{28A0092B-C50C-407E-A947-70E740481C1C}">
                <a14:useLocalDpi xmlns:a14="http://schemas.microsoft.com/office/drawing/2010/main" val="0"/>
              </a:ext>
            </a:extLst>
          </a:blip>
          <a:srcRect l="-2" r="-1032"/>
          <a:stretch>
            <a:fillRect/>
          </a:stretch>
        </p:blipFill>
        <p:spPr>
          <a:xfrm>
            <a:off x="4752195" y="3796664"/>
            <a:ext cx="7201596" cy="1080135"/>
          </a:xfrm>
          <a:prstGeom prst="rect">
            <a:avLst/>
          </a:prstGeom>
        </p:spPr>
      </p:pic>
      <p:pic>
        <p:nvPicPr>
          <p:cNvPr id="9" name="Picture 8">
            <a:extLst>
              <a:ext uri="{FF2B5EF4-FFF2-40B4-BE49-F238E27FC236}">
                <a16:creationId xmlns:a16="http://schemas.microsoft.com/office/drawing/2014/main" id="{1E6E6441-F2FB-AB63-EA49-E8824CDE1358}"/>
              </a:ext>
            </a:extLst>
          </p:cNvPr>
          <p:cNvPicPr>
            <a:picLocks noChangeAspect="1"/>
          </p:cNvPicPr>
          <p:nvPr/>
        </p:nvPicPr>
        <p:blipFill>
          <a:blip r:embed="rId4"/>
          <a:stretch>
            <a:fillRect/>
          </a:stretch>
        </p:blipFill>
        <p:spPr>
          <a:xfrm>
            <a:off x="3513791" y="0"/>
            <a:ext cx="6155263" cy="1177330"/>
          </a:xfrm>
          <a:prstGeom prst="rect">
            <a:avLst/>
          </a:prstGeom>
        </p:spPr>
      </p:pic>
      <p:sp>
        <p:nvSpPr>
          <p:cNvPr id="8" name="TextBox 7">
            <a:extLst>
              <a:ext uri="{FF2B5EF4-FFF2-40B4-BE49-F238E27FC236}">
                <a16:creationId xmlns:a16="http://schemas.microsoft.com/office/drawing/2014/main" id="{0D1DF79A-82CA-8D1F-5B10-9DDEF25469D2}"/>
              </a:ext>
            </a:extLst>
          </p:cNvPr>
          <p:cNvSpPr txBox="1"/>
          <p:nvPr/>
        </p:nvSpPr>
        <p:spPr>
          <a:xfrm>
            <a:off x="0" y="-18660"/>
            <a:ext cx="870625" cy="369332"/>
          </a:xfrm>
          <a:prstGeom prst="rect">
            <a:avLst/>
          </a:prstGeom>
          <a:solidFill>
            <a:srgbClr val="FF9900"/>
          </a:solidFill>
          <a:ln>
            <a:noFill/>
          </a:ln>
        </p:spPr>
        <p:style>
          <a:lnRef idx="3">
            <a:schemeClr val="lt1"/>
          </a:lnRef>
          <a:fillRef idx="1">
            <a:schemeClr val="accent1"/>
          </a:fillRef>
          <a:effectRef idx="1">
            <a:schemeClr val="accent1"/>
          </a:effectRef>
          <a:fontRef idx="minor">
            <a:schemeClr val="lt1"/>
          </a:fontRef>
        </p:style>
        <p:txBody>
          <a:bodyPr wrap="square" rtlCol="0">
            <a:spAutoFit/>
          </a:bodyPr>
          <a:lstStyle/>
          <a:p>
            <a:pPr algn="ctr"/>
            <a:r>
              <a:rPr lang="en-GB" b="1" dirty="0">
                <a:solidFill>
                  <a:srgbClr val="FFFF00"/>
                </a:solidFill>
              </a:rPr>
              <a:t>ID207</a:t>
            </a:r>
          </a:p>
        </p:txBody>
      </p:sp>
      <p:pic>
        <p:nvPicPr>
          <p:cNvPr id="11" name="Picture 10">
            <a:extLst>
              <a:ext uri="{FF2B5EF4-FFF2-40B4-BE49-F238E27FC236}">
                <a16:creationId xmlns:a16="http://schemas.microsoft.com/office/drawing/2014/main" id="{7523F626-7009-1DA8-78DB-4FA3787D6A34}"/>
              </a:ext>
            </a:extLst>
          </p:cNvPr>
          <p:cNvPicPr>
            <a:picLocks noChangeAspect="1"/>
          </p:cNvPicPr>
          <p:nvPr/>
        </p:nvPicPr>
        <p:blipFill>
          <a:blip r:embed="rId5"/>
          <a:srcRect b="33273"/>
          <a:stretch>
            <a:fillRect/>
          </a:stretch>
        </p:blipFill>
        <p:spPr>
          <a:xfrm>
            <a:off x="7046017" y="1550923"/>
            <a:ext cx="5057718" cy="1599194"/>
          </a:xfrm>
          <a:prstGeom prst="rect">
            <a:avLst/>
          </a:prstGeom>
        </p:spPr>
      </p:pic>
      <p:sp>
        <p:nvSpPr>
          <p:cNvPr id="12" name="Content Placeholder 1">
            <a:extLst>
              <a:ext uri="{FF2B5EF4-FFF2-40B4-BE49-F238E27FC236}">
                <a16:creationId xmlns:a16="http://schemas.microsoft.com/office/drawing/2014/main" id="{0D31600E-149D-F514-D0B6-590F9D8AE8BB}"/>
              </a:ext>
            </a:extLst>
          </p:cNvPr>
          <p:cNvSpPr txBox="1">
            <a:spLocks/>
          </p:cNvSpPr>
          <p:nvPr/>
        </p:nvSpPr>
        <p:spPr>
          <a:xfrm>
            <a:off x="238209" y="4876799"/>
            <a:ext cx="11556333" cy="1745059"/>
          </a:xfrm>
          <a:prstGeom prst="rect">
            <a:avLst/>
          </a:prstGeom>
        </p:spPr>
        <p:txBody>
          <a:bodyPr vert="horz" lIns="0" tIns="0" rIns="0" bIns="0" rtlCol="0">
            <a:noAutofit/>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solidFill>
                <a:latin typeface="+mn-lt"/>
                <a:ea typeface="+mn-ea"/>
                <a:cs typeface="+mn-cs"/>
              </a:defRPr>
            </a:lvl1pPr>
            <a:lvl2pPr marL="324000" indent="-324000" algn="l" defTabSz="914400" rtl="0" eaLnBrk="1" latinLnBrk="0" hangingPunct="1">
              <a:lnSpc>
                <a:spcPct val="100000"/>
              </a:lnSpc>
              <a:spcBef>
                <a:spcPts val="500"/>
              </a:spcBef>
              <a:spcAft>
                <a:spcPts val="300"/>
              </a:spcAft>
              <a:buFont typeface="Arial" charset="0"/>
              <a:buChar char="•"/>
              <a:tabLst/>
              <a:defRPr sz="1800" kern="1200">
                <a:solidFill>
                  <a:schemeClr val="tx2"/>
                </a:solidFill>
                <a:latin typeface="+mn-lt"/>
                <a:ea typeface="+mn-ea"/>
                <a:cs typeface="+mn-cs"/>
              </a:defRPr>
            </a:lvl2pPr>
            <a:lvl3pPr marL="648000" indent="-32400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700" kern="1200">
                <a:solidFill>
                  <a:schemeClr val="tx2"/>
                </a:solidFill>
                <a:latin typeface="+mn-lt"/>
                <a:ea typeface="+mn-ea"/>
                <a:cs typeface="+mn-cs"/>
              </a:defRPr>
            </a:lvl3pPr>
            <a:lvl4pPr marL="972000" indent="-324000" algn="l" defTabSz="914400" rtl="0" eaLnBrk="1" latinLnBrk="0" hangingPunct="1">
              <a:lnSpc>
                <a:spcPct val="100000"/>
              </a:lnSpc>
              <a:spcBef>
                <a:spcPts val="500"/>
              </a:spcBef>
              <a:spcAft>
                <a:spcPts val="300"/>
              </a:spcAft>
              <a:buSzPct val="100000"/>
              <a:buFont typeface="Arial" charset="0"/>
              <a:buChar char="•"/>
              <a:tabLst/>
              <a:defRPr sz="16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a:spcBef>
                <a:spcPts val="1200"/>
              </a:spcBef>
            </a:pPr>
            <a:r>
              <a:rPr lang="en-GB" sz="2000" dirty="0">
                <a:solidFill>
                  <a:schemeClr val="tx1"/>
                </a:solidFill>
              </a:rPr>
              <a:t>Scope level-of-definition: </a:t>
            </a:r>
          </a:p>
          <a:p>
            <a:pPr>
              <a:spcBef>
                <a:spcPts val="1200"/>
              </a:spcBef>
            </a:pPr>
            <a:r>
              <a:rPr lang="en-GB" sz="2000" b="0" dirty="0">
                <a:solidFill>
                  <a:srgbClr val="003399"/>
                </a:solidFill>
              </a:rPr>
              <a:t>Only a preliminary WBS has been developed, project scope cannot support translation into an engineering design, yet </a:t>
            </a:r>
          </a:p>
        </p:txBody>
      </p:sp>
    </p:spTree>
    <p:extLst>
      <p:ext uri="{BB962C8B-B14F-4D97-AF65-F5344CB8AC3E}">
        <p14:creationId xmlns:p14="http://schemas.microsoft.com/office/powerpoint/2010/main" val="1840362361"/>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7D1FF221-8118-7094-DE1F-49E2C840D7D9}"/>
              </a:ext>
            </a:extLst>
          </p:cNvPr>
          <p:cNvSpPr>
            <a:spLocks noGrp="1"/>
          </p:cNvSpPr>
          <p:nvPr>
            <p:ph idx="1"/>
          </p:nvPr>
        </p:nvSpPr>
        <p:spPr>
          <a:xfrm>
            <a:off x="178003" y="1522370"/>
            <a:ext cx="7238881" cy="3813260"/>
          </a:xfrm>
        </p:spPr>
        <p:txBody>
          <a:bodyPr/>
          <a:lstStyle/>
          <a:p>
            <a:pPr>
              <a:spcBef>
                <a:spcPts val="1200"/>
              </a:spcBef>
            </a:pPr>
            <a:r>
              <a:rPr lang="en-GB" sz="2000" dirty="0">
                <a:solidFill>
                  <a:schemeClr val="tx1"/>
                </a:solidFill>
              </a:rPr>
              <a:t>TRL, R&amp;D, test-facilities: </a:t>
            </a:r>
          </a:p>
          <a:p>
            <a:pPr lvl="1">
              <a:spcBef>
                <a:spcPts val="1200"/>
              </a:spcBef>
            </a:pPr>
            <a:r>
              <a:rPr lang="en-GB" sz="1700" b="1" dirty="0">
                <a:solidFill>
                  <a:schemeClr val="tx1"/>
                </a:solidFill>
              </a:rPr>
              <a:t>6D Cooling demonstrator </a:t>
            </a:r>
            <a:r>
              <a:rPr lang="en-GB" sz="1700" dirty="0">
                <a:solidFill>
                  <a:schemeClr val="tx1"/>
                </a:solidFill>
              </a:rPr>
              <a:t>is a crucial milestone</a:t>
            </a:r>
            <a:endParaRPr lang="en-US" sz="1700" b="0" dirty="0">
              <a:solidFill>
                <a:schemeClr val="tx1"/>
              </a:solidFill>
            </a:endParaRPr>
          </a:p>
          <a:p>
            <a:pPr marL="666900" lvl="1" indent="-342900">
              <a:spcBef>
                <a:spcPts val="1200"/>
              </a:spcBef>
              <a:buFont typeface="Arial" panose="020B0604020202020204" pitchFamily="34" charset="0"/>
              <a:buChar char="•"/>
            </a:pPr>
            <a:r>
              <a:rPr lang="en-US" sz="1500" b="0" dirty="0">
                <a:solidFill>
                  <a:schemeClr val="tx1"/>
                </a:solidFill>
              </a:rPr>
              <a:t>Ionization cooling provided by Low-Z wedge absorbers</a:t>
            </a:r>
          </a:p>
          <a:p>
            <a:pPr marL="666900" lvl="1" indent="-342900">
              <a:spcBef>
                <a:spcPts val="1200"/>
              </a:spcBef>
              <a:buFont typeface="Arial" panose="020B0604020202020204" pitchFamily="34" charset="0"/>
              <a:buChar char="•"/>
            </a:pPr>
            <a:r>
              <a:rPr lang="en-US" sz="1500" b="0" dirty="0">
                <a:solidFill>
                  <a:schemeClr val="tx1"/>
                </a:solidFill>
              </a:rPr>
              <a:t>Solenoid magnets to focus the beam at the absorber location</a:t>
            </a:r>
          </a:p>
          <a:p>
            <a:pPr marL="666900" lvl="1" indent="-342900">
              <a:spcBef>
                <a:spcPts val="1200"/>
              </a:spcBef>
              <a:buFont typeface="Arial" panose="020B0604020202020204" pitchFamily="34" charset="0"/>
              <a:buChar char="•"/>
            </a:pPr>
            <a:r>
              <a:rPr lang="en-US" sz="1500" dirty="0">
                <a:solidFill>
                  <a:schemeClr val="tx1"/>
                </a:solidFill>
              </a:rPr>
              <a:t>Warm RF cavities </a:t>
            </a:r>
            <a:r>
              <a:rPr lang="en-US" sz="1500" b="0" dirty="0">
                <a:solidFill>
                  <a:schemeClr val="tx1"/>
                </a:solidFill>
              </a:rPr>
              <a:t>(20-30 MV/m) in </a:t>
            </a:r>
            <a:r>
              <a:rPr lang="en-US" sz="1500" dirty="0">
                <a:solidFill>
                  <a:schemeClr val="tx1"/>
                </a:solidFill>
              </a:rPr>
              <a:t>strong magnetic field </a:t>
            </a:r>
            <a:r>
              <a:rPr lang="en-US" sz="1500" b="0" dirty="0">
                <a:solidFill>
                  <a:schemeClr val="tx1"/>
                </a:solidFill>
              </a:rPr>
              <a:t>- O(10 T) -  to restore the beam longitudinal momentum</a:t>
            </a:r>
          </a:p>
          <a:p>
            <a:pPr marL="666900" lvl="1" indent="-342900">
              <a:spcBef>
                <a:spcPts val="1200"/>
              </a:spcBef>
              <a:buFont typeface="Arial" panose="020B0604020202020204" pitchFamily="34" charset="0"/>
              <a:buChar char="•"/>
            </a:pPr>
            <a:r>
              <a:rPr lang="en-US" sz="1500" dirty="0">
                <a:solidFill>
                  <a:schemeClr val="tx1"/>
                </a:solidFill>
              </a:rPr>
              <a:t>O(km) length cooling channel</a:t>
            </a:r>
          </a:p>
          <a:p>
            <a:pPr marL="666900" lvl="1" indent="-342900">
              <a:spcBef>
                <a:spcPts val="1200"/>
              </a:spcBef>
              <a:buFont typeface="Arial" panose="020B0604020202020204" pitchFamily="34" charset="0"/>
              <a:buChar char="•"/>
            </a:pPr>
            <a:r>
              <a:rPr lang="en-US" sz="1500" b="0" dirty="0">
                <a:solidFill>
                  <a:schemeClr val="tx1"/>
                </a:solidFill>
              </a:rPr>
              <a:t>Quite </a:t>
            </a:r>
            <a:r>
              <a:rPr lang="en-US" sz="1500" dirty="0">
                <a:solidFill>
                  <a:schemeClr val="tx1"/>
                </a:solidFill>
              </a:rPr>
              <a:t>a number of technological challenges</a:t>
            </a:r>
            <a:endParaRPr lang="en-US" dirty="0">
              <a:solidFill>
                <a:schemeClr val="tx1"/>
              </a:solidFill>
            </a:endParaRPr>
          </a:p>
        </p:txBody>
      </p:sp>
      <p:sp>
        <p:nvSpPr>
          <p:cNvPr id="5" name="Title 4">
            <a:extLst>
              <a:ext uri="{FF2B5EF4-FFF2-40B4-BE49-F238E27FC236}">
                <a16:creationId xmlns:a16="http://schemas.microsoft.com/office/drawing/2014/main" id="{6408EFBC-8543-6D62-2324-6F46209ABDCE}"/>
              </a:ext>
            </a:extLst>
          </p:cNvPr>
          <p:cNvSpPr>
            <a:spLocks noGrp="1"/>
          </p:cNvSpPr>
          <p:nvPr>
            <p:ph type="title"/>
          </p:nvPr>
        </p:nvSpPr>
        <p:spPr>
          <a:xfrm>
            <a:off x="412775" y="327741"/>
            <a:ext cx="11376025" cy="1065742"/>
          </a:xfrm>
        </p:spPr>
        <p:txBody>
          <a:bodyPr/>
          <a:lstStyle/>
          <a:p>
            <a:r>
              <a:rPr lang="en-US" dirty="0"/>
              <a:t>Muon Collider</a:t>
            </a:r>
            <a:endParaRPr lang="en-GB" dirty="0"/>
          </a:p>
        </p:txBody>
      </p:sp>
      <p:sp>
        <p:nvSpPr>
          <p:cNvPr id="7" name="Date Placeholder 6">
            <a:extLst>
              <a:ext uri="{FF2B5EF4-FFF2-40B4-BE49-F238E27FC236}">
                <a16:creationId xmlns:a16="http://schemas.microsoft.com/office/drawing/2014/main" id="{D7D25A72-10DF-D1D0-9469-0D0EA7DE818C}"/>
              </a:ext>
            </a:extLst>
          </p:cNvPr>
          <p:cNvSpPr>
            <a:spLocks noGrp="1"/>
          </p:cNvSpPr>
          <p:nvPr>
            <p:ph type="dt" sz="half" idx="10"/>
          </p:nvPr>
        </p:nvSpPr>
        <p:spPr>
          <a:xfrm>
            <a:off x="3416531" y="6378349"/>
            <a:ext cx="1004862" cy="365125"/>
          </a:xfrm>
          <a:prstGeom prst="rect">
            <a:avLst/>
          </a:prstGeom>
        </p:spPr>
        <p:txBody>
          <a:bodyPr vert="horz" lIns="91440" tIns="45720" rIns="91440" bIns="45720" rtlCol="0" anchor="ctr"/>
          <a:lstStyle>
            <a:defPPr>
              <a:defRPr lang="en-US"/>
            </a:defPPr>
            <a:lvl1pPr marL="0" algn="l" defTabSz="457200" rtl="0" eaLnBrk="1" latinLnBrk="0" hangingPunct="1">
              <a:defRPr sz="1200" kern="1200">
                <a:solidFill>
                  <a:schemeClr val="tx1">
                    <a:tint val="75000"/>
                  </a:schemeClr>
                </a:solidFill>
                <a:latin typeface="Fira Sans" panose="020B0503050000020004" pitchFamily="34" charset="0"/>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1000">
                <a:solidFill>
                  <a:schemeClr val="tx1"/>
                </a:solidFill>
                <a:latin typeface="+mj-lt"/>
              </a:rPr>
              <a:t>03/11/2025</a:t>
            </a:r>
            <a:endParaRPr lang="en-GB" sz="1000" dirty="0">
              <a:solidFill>
                <a:schemeClr val="tx1"/>
              </a:solidFill>
              <a:latin typeface="+mj-lt"/>
            </a:endParaRPr>
          </a:p>
        </p:txBody>
      </p:sp>
      <p:sp>
        <p:nvSpPr>
          <p:cNvPr id="3" name="Footer Placeholder 2">
            <a:extLst>
              <a:ext uri="{FF2B5EF4-FFF2-40B4-BE49-F238E27FC236}">
                <a16:creationId xmlns:a16="http://schemas.microsoft.com/office/drawing/2014/main" id="{3E480818-719F-A14B-F434-51D3DC7233CB}"/>
              </a:ext>
            </a:extLst>
          </p:cNvPr>
          <p:cNvSpPr>
            <a:spLocks noGrp="1"/>
          </p:cNvSpPr>
          <p:nvPr>
            <p:ph type="ftr" sz="quarter" idx="11"/>
          </p:nvPr>
        </p:nvSpPr>
        <p:spPr/>
        <p:txBody>
          <a:bodyPr/>
          <a:lstStyle/>
          <a:p>
            <a:r>
              <a:rPr lang="en-GB">
                <a:cs typeface="Arial Narrow" panose="020B0604020202020204" pitchFamily="34" charset="0"/>
              </a:rPr>
              <a:t>G. Arduini - Assessment of large-scale accelerator projects at CERN - ESG WG2a key findings</a:t>
            </a:r>
            <a:endParaRPr lang="fr-FR" dirty="0">
              <a:cs typeface="Arial Narrow" panose="020B0604020202020204" pitchFamily="34" charset="0"/>
            </a:endParaRPr>
          </a:p>
        </p:txBody>
      </p:sp>
      <p:pic>
        <p:nvPicPr>
          <p:cNvPr id="9" name="Picture 8">
            <a:extLst>
              <a:ext uri="{FF2B5EF4-FFF2-40B4-BE49-F238E27FC236}">
                <a16:creationId xmlns:a16="http://schemas.microsoft.com/office/drawing/2014/main" id="{59C8DC91-3713-9186-680A-B885724EEE3B}"/>
              </a:ext>
            </a:extLst>
          </p:cNvPr>
          <p:cNvPicPr>
            <a:picLocks noChangeAspect="1"/>
          </p:cNvPicPr>
          <p:nvPr/>
        </p:nvPicPr>
        <p:blipFill>
          <a:blip r:embed="rId3"/>
          <a:stretch>
            <a:fillRect/>
          </a:stretch>
        </p:blipFill>
        <p:spPr>
          <a:xfrm>
            <a:off x="7365967" y="2650026"/>
            <a:ext cx="4648029" cy="2683720"/>
          </a:xfrm>
          <a:prstGeom prst="rect">
            <a:avLst/>
          </a:prstGeom>
        </p:spPr>
      </p:pic>
      <p:pic>
        <p:nvPicPr>
          <p:cNvPr id="8" name="Picture 7" descr="A diagram of a computer&#10;&#10;AI-generated content may be incorrect.">
            <a:extLst>
              <a:ext uri="{FF2B5EF4-FFF2-40B4-BE49-F238E27FC236}">
                <a16:creationId xmlns:a16="http://schemas.microsoft.com/office/drawing/2014/main" id="{738D4A2D-E09C-0918-E2DE-D7A917C44536}"/>
              </a:ext>
            </a:extLst>
          </p:cNvPr>
          <p:cNvPicPr>
            <a:picLocks noChangeAspect="1"/>
          </p:cNvPicPr>
          <p:nvPr/>
        </p:nvPicPr>
        <p:blipFill>
          <a:blip r:embed="rId4">
            <a:extLst>
              <a:ext uri="{28A0092B-C50C-407E-A947-70E740481C1C}">
                <a14:useLocalDpi xmlns:a14="http://schemas.microsoft.com/office/drawing/2010/main" val="0"/>
              </a:ext>
            </a:extLst>
          </a:blip>
          <a:srcRect l="-1" r="29555"/>
          <a:stretch>
            <a:fillRect/>
          </a:stretch>
        </p:blipFill>
        <p:spPr>
          <a:xfrm>
            <a:off x="7111793" y="1356174"/>
            <a:ext cx="5021342" cy="1080135"/>
          </a:xfrm>
          <a:prstGeom prst="rect">
            <a:avLst/>
          </a:prstGeom>
        </p:spPr>
      </p:pic>
      <p:sp>
        <p:nvSpPr>
          <p:cNvPr id="6" name="Slide Number Placeholder 5">
            <a:extLst>
              <a:ext uri="{FF2B5EF4-FFF2-40B4-BE49-F238E27FC236}">
                <a16:creationId xmlns:a16="http://schemas.microsoft.com/office/drawing/2014/main" id="{69673234-2F51-B003-DAE3-5E7F008FA1BD}"/>
              </a:ext>
            </a:extLst>
          </p:cNvPr>
          <p:cNvSpPr>
            <a:spLocks noGrp="1"/>
          </p:cNvSpPr>
          <p:nvPr>
            <p:ph type="sldNum" sz="quarter" idx="12"/>
          </p:nvPr>
        </p:nvSpPr>
        <p:spPr/>
        <p:txBody>
          <a:bodyPr/>
          <a:lstStyle/>
          <a:p>
            <a:fld id="{36B5EA5A-BC32-A742-B11B-8E7414D5B535}" type="slidenum">
              <a:rPr lang="en-US" smtClean="0"/>
              <a:pPr/>
              <a:t>39</a:t>
            </a:fld>
            <a:endParaRPr lang="en-US" dirty="0"/>
          </a:p>
        </p:txBody>
      </p:sp>
      <p:sp>
        <p:nvSpPr>
          <p:cNvPr id="4" name="Content Placeholder 1">
            <a:extLst>
              <a:ext uri="{FF2B5EF4-FFF2-40B4-BE49-F238E27FC236}">
                <a16:creationId xmlns:a16="http://schemas.microsoft.com/office/drawing/2014/main" id="{3257F0F4-6235-27A2-2545-01D65E60DA46}"/>
              </a:ext>
            </a:extLst>
          </p:cNvPr>
          <p:cNvSpPr txBox="1">
            <a:spLocks/>
          </p:cNvSpPr>
          <p:nvPr/>
        </p:nvSpPr>
        <p:spPr>
          <a:xfrm>
            <a:off x="178004" y="4961758"/>
            <a:ext cx="7469706" cy="1235970"/>
          </a:xfrm>
          <a:prstGeom prst="rect">
            <a:avLst/>
          </a:prstGeom>
        </p:spPr>
        <p:txBody>
          <a:bodyPr vert="horz" lIns="0" tIns="0" rIns="0" bIns="0" rtlCol="0">
            <a:noAutofit/>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solidFill>
                <a:latin typeface="+mn-lt"/>
                <a:ea typeface="+mn-ea"/>
                <a:cs typeface="+mn-cs"/>
              </a:defRPr>
            </a:lvl1pPr>
            <a:lvl2pPr marL="324000" indent="-324000" algn="l" defTabSz="914400" rtl="0" eaLnBrk="1" latinLnBrk="0" hangingPunct="1">
              <a:lnSpc>
                <a:spcPct val="100000"/>
              </a:lnSpc>
              <a:spcBef>
                <a:spcPts val="500"/>
              </a:spcBef>
              <a:spcAft>
                <a:spcPts val="300"/>
              </a:spcAft>
              <a:buFont typeface="Arial" charset="0"/>
              <a:buChar char="•"/>
              <a:tabLst/>
              <a:defRPr sz="1800" kern="1200">
                <a:solidFill>
                  <a:schemeClr val="tx2"/>
                </a:solidFill>
                <a:latin typeface="+mn-lt"/>
                <a:ea typeface="+mn-ea"/>
                <a:cs typeface="+mn-cs"/>
              </a:defRPr>
            </a:lvl2pPr>
            <a:lvl3pPr marL="648000" indent="-32400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700" kern="1200">
                <a:solidFill>
                  <a:schemeClr val="tx2"/>
                </a:solidFill>
                <a:latin typeface="+mn-lt"/>
                <a:ea typeface="+mn-ea"/>
                <a:cs typeface="+mn-cs"/>
              </a:defRPr>
            </a:lvl3pPr>
            <a:lvl4pPr marL="972000" indent="-324000" algn="l" defTabSz="914400" rtl="0" eaLnBrk="1" latinLnBrk="0" hangingPunct="1">
              <a:lnSpc>
                <a:spcPct val="100000"/>
              </a:lnSpc>
              <a:spcBef>
                <a:spcPts val="500"/>
              </a:spcBef>
              <a:spcAft>
                <a:spcPts val="300"/>
              </a:spcAft>
              <a:buSzPct val="100000"/>
              <a:buFont typeface="Arial" charset="0"/>
              <a:buChar char="•"/>
              <a:tabLst/>
              <a:defRPr sz="16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a:spcBef>
                <a:spcPts val="1200"/>
              </a:spcBef>
            </a:pPr>
            <a:r>
              <a:rPr lang="en-GB" sz="2000" b="0" dirty="0">
                <a:solidFill>
                  <a:schemeClr val="tx1"/>
                </a:solidFill>
              </a:rPr>
              <a:t>R&amp;D roadmap developed (including 6D cooling demonstrator technology but no detailed scope definition for the test facility, yet) at least 300 MCHF and 1800 </a:t>
            </a:r>
            <a:r>
              <a:rPr lang="en-GB" sz="2000" b="0" dirty="0" err="1">
                <a:solidFill>
                  <a:schemeClr val="tx1"/>
                </a:solidFill>
              </a:rPr>
              <a:t>FTEy</a:t>
            </a:r>
            <a:r>
              <a:rPr lang="en-GB" sz="2000" b="0" dirty="0">
                <a:solidFill>
                  <a:schemeClr val="tx1"/>
                </a:solidFill>
              </a:rPr>
              <a:t> over ten years required</a:t>
            </a:r>
          </a:p>
          <a:p>
            <a:pPr>
              <a:spcBef>
                <a:spcPts val="1200"/>
              </a:spcBef>
            </a:pPr>
            <a:r>
              <a:rPr lang="en-GB" sz="2000" b="0" dirty="0">
                <a:solidFill>
                  <a:schemeClr val="tx1"/>
                </a:solidFill>
              </a:rPr>
              <a:t>The above R&amp;D is vital to answer key open questions</a:t>
            </a:r>
            <a:endParaRPr lang="en-US" sz="2000" b="0" dirty="0">
              <a:solidFill>
                <a:schemeClr val="tx1"/>
              </a:solidFill>
            </a:endParaRPr>
          </a:p>
        </p:txBody>
      </p:sp>
      <p:pic>
        <p:nvPicPr>
          <p:cNvPr id="12" name="Picture 11">
            <a:extLst>
              <a:ext uri="{FF2B5EF4-FFF2-40B4-BE49-F238E27FC236}">
                <a16:creationId xmlns:a16="http://schemas.microsoft.com/office/drawing/2014/main" id="{86ED2D6D-BFAD-4748-01D7-53DCADFE7F61}"/>
              </a:ext>
            </a:extLst>
          </p:cNvPr>
          <p:cNvPicPr>
            <a:picLocks noChangeAspect="1"/>
          </p:cNvPicPr>
          <p:nvPr/>
        </p:nvPicPr>
        <p:blipFill>
          <a:blip r:embed="rId5"/>
          <a:stretch>
            <a:fillRect/>
          </a:stretch>
        </p:blipFill>
        <p:spPr>
          <a:xfrm>
            <a:off x="3525391" y="0"/>
            <a:ext cx="6155263" cy="1177330"/>
          </a:xfrm>
          <a:prstGeom prst="rect">
            <a:avLst/>
          </a:prstGeom>
        </p:spPr>
      </p:pic>
    </p:spTree>
    <p:extLst>
      <p:ext uri="{BB962C8B-B14F-4D97-AF65-F5344CB8AC3E}">
        <p14:creationId xmlns:p14="http://schemas.microsoft.com/office/powerpoint/2010/main" val="1563889642"/>
      </p:ext>
    </p:extLst>
  </p:cSld>
  <p:clrMapOvr>
    <a:masterClrMapping/>
  </p:clrMapOvr>
  <mc:AlternateContent xmlns:mc="http://schemas.openxmlformats.org/markup-compatibility/2006" xmlns:p14="http://schemas.microsoft.com/office/powerpoint/2010/main">
    <mc:Choice Requires="p14">
      <p:transition spd="slow" p14:dur="2000" advTm="106025"/>
    </mc:Choice>
    <mc:Fallback xmlns="">
      <p:transition spd="slow" advTm="106025"/>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4FCED4E4-0F82-D3BA-ADFA-465F3E19BF70}"/>
              </a:ext>
            </a:extLst>
          </p:cNvPr>
          <p:cNvSpPr>
            <a:spLocks noGrp="1"/>
          </p:cNvSpPr>
          <p:nvPr>
            <p:ph idx="1"/>
          </p:nvPr>
        </p:nvSpPr>
        <p:spPr/>
        <p:txBody>
          <a:bodyPr/>
          <a:lstStyle/>
          <a:p>
            <a:r>
              <a:rPr lang="en-GB" sz="2000" b="0" dirty="0">
                <a:solidFill>
                  <a:schemeClr val="accent1"/>
                </a:solidFill>
              </a:rPr>
              <a:t>Working group established by CERN Directorate in June 2023, involving Project Leaders of main projects and other experts</a:t>
            </a:r>
          </a:p>
          <a:p>
            <a:r>
              <a:rPr lang="en-GB" sz="2000" b="0" dirty="0">
                <a:solidFill>
                  <a:schemeClr val="accent1"/>
                </a:solidFill>
              </a:rPr>
              <a:t>Membership: </a:t>
            </a:r>
            <a:r>
              <a:rPr lang="en-GB" sz="2000" b="0" u="sng" dirty="0">
                <a:solidFill>
                  <a:srgbClr val="003399"/>
                </a:solidFill>
              </a:rPr>
              <a:t>G. Arduini</a:t>
            </a:r>
            <a:r>
              <a:rPr lang="en-GB" sz="2000" b="0" dirty="0">
                <a:solidFill>
                  <a:srgbClr val="003399"/>
                </a:solidFill>
              </a:rPr>
              <a:t>, M. Benedikt, F. Gianotti, K. Jakobs, M. Lamont, R. Losito, M. Meddahi, J. Mnich, N. Mounet, D. Schulte, F. Sonnemann, S. Stapnes, F. Zimmermann</a:t>
            </a:r>
          </a:p>
          <a:p>
            <a:r>
              <a:rPr lang="en-GB" sz="2000" b="0" dirty="0">
                <a:solidFill>
                  <a:schemeClr val="accent1"/>
                </a:solidFill>
              </a:rPr>
              <a:t>Goal: </a:t>
            </a:r>
            <a:r>
              <a:rPr lang="en-GB" sz="2000" b="0" dirty="0">
                <a:solidFill>
                  <a:srgbClr val="FF0000"/>
                </a:solidFill>
              </a:rPr>
              <a:t>compare </a:t>
            </a:r>
            <a:r>
              <a:rPr lang="en-GB" sz="2000" b="0" dirty="0">
                <a:solidFill>
                  <a:schemeClr val="accent1"/>
                </a:solidFill>
              </a:rPr>
              <a:t>FCC and alternative scenarios in a consistent way, using common assumptions and methodology, in view of the ESPP Update 2026</a:t>
            </a:r>
            <a:endParaRPr lang="en-GB" sz="2000" b="0" dirty="0"/>
          </a:p>
          <a:p>
            <a:r>
              <a:rPr lang="en-GB" sz="2000" dirty="0">
                <a:solidFill>
                  <a:srgbClr val="003399"/>
                </a:solidFill>
              </a:rPr>
              <a:t>Deliverables:</a:t>
            </a:r>
          </a:p>
          <a:p>
            <a:pPr marL="666900" lvl="1" indent="-342900">
              <a:buFont typeface="Arial" panose="020B0604020202020204" pitchFamily="34" charset="0"/>
              <a:buChar char="•"/>
            </a:pPr>
            <a:r>
              <a:rPr lang="en-GB" dirty="0">
                <a:solidFill>
                  <a:srgbClr val="FF0000"/>
                </a:solidFill>
              </a:rPr>
              <a:t>Summaries of FCC-ee and alternative options for implementation at CERN</a:t>
            </a:r>
            <a:endParaRPr lang="en-GB" dirty="0"/>
          </a:p>
          <a:p>
            <a:pPr marL="666900" lvl="1" indent="-342900">
              <a:buFont typeface="Arial" panose="020B0604020202020204" pitchFamily="34" charset="0"/>
              <a:buChar char="•"/>
            </a:pPr>
            <a:r>
              <a:rPr lang="en-GB" dirty="0">
                <a:solidFill>
                  <a:srgbClr val="FF0000"/>
                </a:solidFill>
              </a:rPr>
              <a:t>Metrics for comparison</a:t>
            </a:r>
            <a:endParaRPr lang="en-GB" dirty="0"/>
          </a:p>
          <a:p>
            <a:pPr marL="666900" lvl="1" indent="-342900">
              <a:buFont typeface="Arial" panose="020B0604020202020204" pitchFamily="34" charset="0"/>
              <a:buChar char="•"/>
            </a:pPr>
            <a:r>
              <a:rPr lang="en-GB" dirty="0">
                <a:solidFill>
                  <a:srgbClr val="003399"/>
                </a:solidFill>
              </a:rPr>
              <a:t>Comparative evaluation of the potential options for realization at CERN</a:t>
            </a:r>
          </a:p>
          <a:p>
            <a:pPr marL="666900" lvl="1" indent="-342900">
              <a:buFont typeface="Arial" panose="020B0604020202020204" pitchFamily="34" charset="0"/>
              <a:buChar char="•"/>
            </a:pPr>
            <a:r>
              <a:rPr lang="en-GB" dirty="0">
                <a:solidFill>
                  <a:srgbClr val="003399"/>
                </a:solidFill>
              </a:rPr>
              <a:t>Credible and consistent timelines for implementation and time to first physics </a:t>
            </a:r>
          </a:p>
          <a:p>
            <a:endParaRPr lang="en-GB" dirty="0"/>
          </a:p>
        </p:txBody>
      </p:sp>
      <p:sp>
        <p:nvSpPr>
          <p:cNvPr id="3" name="Title 2">
            <a:extLst>
              <a:ext uri="{FF2B5EF4-FFF2-40B4-BE49-F238E27FC236}">
                <a16:creationId xmlns:a16="http://schemas.microsoft.com/office/drawing/2014/main" id="{EBE2518A-6AD3-63A9-18F8-CED7A9831906}"/>
              </a:ext>
            </a:extLst>
          </p:cNvPr>
          <p:cNvSpPr>
            <a:spLocks noGrp="1"/>
          </p:cNvSpPr>
          <p:nvPr>
            <p:ph type="title"/>
          </p:nvPr>
        </p:nvSpPr>
        <p:spPr/>
        <p:txBody>
          <a:bodyPr/>
          <a:lstStyle/>
          <a:p>
            <a:r>
              <a:rPr lang="en-GB" dirty="0"/>
              <a:t>Future Colliders Comparative </a:t>
            </a:r>
            <a:br>
              <a:rPr lang="en-GB" dirty="0"/>
            </a:br>
            <a:r>
              <a:rPr lang="en-GB" dirty="0"/>
              <a:t>Evaluation</a:t>
            </a:r>
          </a:p>
        </p:txBody>
      </p:sp>
      <p:sp>
        <p:nvSpPr>
          <p:cNvPr id="4" name="Slide Number Placeholder 3">
            <a:extLst>
              <a:ext uri="{FF2B5EF4-FFF2-40B4-BE49-F238E27FC236}">
                <a16:creationId xmlns:a16="http://schemas.microsoft.com/office/drawing/2014/main" id="{6C7323A4-0C94-B864-44BA-8DA0B67932D5}"/>
              </a:ext>
            </a:extLst>
          </p:cNvPr>
          <p:cNvSpPr>
            <a:spLocks noGrp="1"/>
          </p:cNvSpPr>
          <p:nvPr>
            <p:ph type="sldNum" sz="quarter" idx="12"/>
          </p:nvPr>
        </p:nvSpPr>
        <p:spPr/>
        <p:txBody>
          <a:bodyPr/>
          <a:lstStyle/>
          <a:p>
            <a:fld id="{36B5EA5A-BC32-A742-B11B-8E7414D5B535}" type="slidenum">
              <a:rPr lang="en-US" smtClean="0"/>
              <a:pPr/>
              <a:t>4</a:t>
            </a:fld>
            <a:endParaRPr lang="en-US" dirty="0"/>
          </a:p>
        </p:txBody>
      </p:sp>
      <p:sp>
        <p:nvSpPr>
          <p:cNvPr id="5" name="TextBox 4">
            <a:extLst>
              <a:ext uri="{FF2B5EF4-FFF2-40B4-BE49-F238E27FC236}">
                <a16:creationId xmlns:a16="http://schemas.microsoft.com/office/drawing/2014/main" id="{30130EBC-1A5A-09C8-A017-F92033ACBC13}"/>
              </a:ext>
            </a:extLst>
          </p:cNvPr>
          <p:cNvSpPr txBox="1"/>
          <p:nvPr/>
        </p:nvSpPr>
        <p:spPr>
          <a:xfrm>
            <a:off x="1771075" y="5939165"/>
            <a:ext cx="6904533" cy="523220"/>
          </a:xfrm>
          <a:prstGeom prst="rect">
            <a:avLst/>
          </a:prstGeom>
          <a:solidFill>
            <a:srgbClr val="FF9900"/>
          </a:solidFill>
          <a:ln>
            <a:noFill/>
          </a:ln>
        </p:spPr>
        <p:style>
          <a:lnRef idx="3">
            <a:schemeClr val="lt1"/>
          </a:lnRef>
          <a:fillRef idx="1">
            <a:schemeClr val="accent1"/>
          </a:fillRef>
          <a:effectRef idx="1">
            <a:schemeClr val="accent1"/>
          </a:effectRef>
          <a:fontRef idx="minor">
            <a:schemeClr val="lt1"/>
          </a:fontRef>
        </p:style>
        <p:txBody>
          <a:bodyPr wrap="square" rtlCol="0">
            <a:spAutoFit/>
          </a:bodyPr>
          <a:lstStyle/>
          <a:p>
            <a:pPr algn="ctr"/>
            <a:r>
              <a:rPr lang="en-US" sz="1400" b="1" dirty="0">
                <a:solidFill>
                  <a:srgbClr val="FFFF00"/>
                </a:solidFill>
              </a:rPr>
              <a:t>W</a:t>
            </a:r>
            <a:r>
              <a:rPr lang="en-GB" sz="1400" b="1" dirty="0" err="1">
                <a:solidFill>
                  <a:srgbClr val="FFFF00"/>
                </a:solidFill>
              </a:rPr>
              <a:t>orking</a:t>
            </a:r>
            <a:r>
              <a:rPr lang="en-GB" sz="1400" b="1" dirty="0">
                <a:solidFill>
                  <a:srgbClr val="FFFF00"/>
                </a:solidFill>
              </a:rPr>
              <a:t> Group report submitted as input to ESPP2026 on 26/5/2025</a:t>
            </a:r>
          </a:p>
          <a:p>
            <a:pPr algn="ctr"/>
            <a:r>
              <a:rPr lang="en-GB" sz="1400" b="1" dirty="0">
                <a:solidFill>
                  <a:schemeClr val="tx2"/>
                </a:solidFill>
                <a:hlinkClick r:id="rId3"/>
              </a:rPr>
              <a:t>https://indico.cern.ch/event/1439855/contributions/6542430/</a:t>
            </a:r>
            <a:r>
              <a:rPr lang="en-GB" sz="1400" b="1" dirty="0">
                <a:solidFill>
                  <a:schemeClr val="tx2"/>
                </a:solidFill>
              </a:rPr>
              <a:t> </a:t>
            </a:r>
            <a:r>
              <a:rPr lang="en-GB" sz="1400" b="1" dirty="0">
                <a:solidFill>
                  <a:srgbClr val="FFFF00"/>
                </a:solidFill>
              </a:rPr>
              <a:t> </a:t>
            </a:r>
          </a:p>
        </p:txBody>
      </p:sp>
      <p:sp>
        <p:nvSpPr>
          <p:cNvPr id="6" name="Date Placeholder 5">
            <a:extLst>
              <a:ext uri="{FF2B5EF4-FFF2-40B4-BE49-F238E27FC236}">
                <a16:creationId xmlns:a16="http://schemas.microsoft.com/office/drawing/2014/main" id="{5581711B-15AC-EC59-A5D5-DF5FA85165D3}"/>
              </a:ext>
            </a:extLst>
          </p:cNvPr>
          <p:cNvSpPr>
            <a:spLocks noGrp="1"/>
          </p:cNvSpPr>
          <p:nvPr>
            <p:ph type="dt" sz="half" idx="10"/>
          </p:nvPr>
        </p:nvSpPr>
        <p:spPr/>
        <p:txBody>
          <a:bodyPr/>
          <a:lstStyle/>
          <a:p>
            <a:r>
              <a:rPr lang="en-US"/>
              <a:t>03/11/2025</a:t>
            </a:r>
            <a:endParaRPr lang="en-US" dirty="0"/>
          </a:p>
        </p:txBody>
      </p:sp>
      <p:sp>
        <p:nvSpPr>
          <p:cNvPr id="7" name="Footer Placeholder 6">
            <a:extLst>
              <a:ext uri="{FF2B5EF4-FFF2-40B4-BE49-F238E27FC236}">
                <a16:creationId xmlns:a16="http://schemas.microsoft.com/office/drawing/2014/main" id="{40D13710-1D6D-C819-DFF2-FA8676E2049F}"/>
              </a:ext>
            </a:extLst>
          </p:cNvPr>
          <p:cNvSpPr>
            <a:spLocks noGrp="1"/>
          </p:cNvSpPr>
          <p:nvPr>
            <p:ph type="ftr" sz="quarter" idx="11"/>
          </p:nvPr>
        </p:nvSpPr>
        <p:spPr/>
        <p:txBody>
          <a:bodyPr/>
          <a:lstStyle/>
          <a:p>
            <a:r>
              <a:rPr lang="en-GB"/>
              <a:t>G. Arduini - Assessment of large-scale accelerator projects at CERN - ESG WG2a key findings</a:t>
            </a:r>
            <a:endParaRPr lang="en-US" dirty="0"/>
          </a:p>
        </p:txBody>
      </p:sp>
    </p:spTree>
    <p:extLst>
      <p:ext uri="{BB962C8B-B14F-4D97-AF65-F5344CB8AC3E}">
        <p14:creationId xmlns:p14="http://schemas.microsoft.com/office/powerpoint/2010/main" val="2564423976"/>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7B0189A-00FA-B3FD-14DF-5159FDE80CFD}"/>
            </a:ext>
          </a:extLst>
        </p:cNvPr>
        <p:cNvGrpSpPr/>
        <p:nvPr/>
      </p:nvGrpSpPr>
      <p:grpSpPr>
        <a:xfrm>
          <a:off x="0" y="0"/>
          <a:ext cx="0" cy="0"/>
          <a:chOff x="0" y="0"/>
          <a:chExt cx="0" cy="0"/>
        </a:xfrm>
      </p:grpSpPr>
      <p:sp>
        <p:nvSpPr>
          <p:cNvPr id="2" name="Content Placeholder 1">
            <a:extLst>
              <a:ext uri="{FF2B5EF4-FFF2-40B4-BE49-F238E27FC236}">
                <a16:creationId xmlns:a16="http://schemas.microsoft.com/office/drawing/2014/main" id="{3A3A5E37-EB4A-BED2-B0D5-5B3F24B96276}"/>
              </a:ext>
            </a:extLst>
          </p:cNvPr>
          <p:cNvSpPr>
            <a:spLocks noGrp="1"/>
          </p:cNvSpPr>
          <p:nvPr>
            <p:ph idx="1"/>
          </p:nvPr>
        </p:nvSpPr>
        <p:spPr>
          <a:xfrm>
            <a:off x="407989" y="2385753"/>
            <a:ext cx="7203544" cy="3815022"/>
          </a:xfrm>
        </p:spPr>
        <p:txBody>
          <a:bodyPr/>
          <a:lstStyle/>
          <a:p>
            <a:pPr>
              <a:spcBef>
                <a:spcPts val="1200"/>
              </a:spcBef>
            </a:pPr>
            <a:r>
              <a:rPr lang="en-GB" sz="2000" dirty="0">
                <a:solidFill>
                  <a:srgbClr val="003399"/>
                </a:solidFill>
              </a:rPr>
              <a:t>Performance, schedule, cost: </a:t>
            </a:r>
            <a:r>
              <a:rPr lang="en-GB" sz="2000" b="0" dirty="0">
                <a:solidFill>
                  <a:srgbClr val="003399"/>
                </a:solidFill>
              </a:rPr>
              <a:t>Realistic estimates appear not to be possible before R&amp;D/demonstrator results are available. </a:t>
            </a:r>
          </a:p>
          <a:p>
            <a:pPr>
              <a:spcBef>
                <a:spcPts val="1200"/>
              </a:spcBef>
            </a:pPr>
            <a:r>
              <a:rPr lang="en-GB" sz="2000" dirty="0">
                <a:solidFill>
                  <a:srgbClr val="003399"/>
                </a:solidFill>
              </a:rPr>
              <a:t>Site preparation: </a:t>
            </a:r>
          </a:p>
          <a:p>
            <a:pPr marL="342900" indent="-342900">
              <a:spcBef>
                <a:spcPts val="1200"/>
              </a:spcBef>
              <a:buFont typeface="Arial" panose="020B0604020202020204" pitchFamily="34" charset="0"/>
              <a:buChar char="•"/>
            </a:pPr>
            <a:r>
              <a:rPr lang="en-GB" sz="1800" b="0" dirty="0">
                <a:solidFill>
                  <a:srgbClr val="003399"/>
                </a:solidFill>
              </a:rPr>
              <a:t>SPS and LHC tunnels could be reused for the Rapid Cycling Synchrotrons </a:t>
            </a:r>
            <a:r>
              <a:rPr lang="en-GB" sz="1800" b="0" dirty="0">
                <a:solidFill>
                  <a:srgbClr val="003399"/>
                </a:solidFill>
                <a:sym typeface="Wingdings" panose="05000000000000000000" pitchFamily="2" charset="2"/>
              </a:rPr>
              <a:t></a:t>
            </a:r>
            <a:r>
              <a:rPr lang="en-GB" sz="1800" b="0" dirty="0">
                <a:solidFill>
                  <a:srgbClr val="003399"/>
                </a:solidFill>
              </a:rPr>
              <a:t> design and integration studies are necessary. </a:t>
            </a:r>
          </a:p>
          <a:p>
            <a:pPr marL="342900" indent="-342900">
              <a:spcBef>
                <a:spcPts val="1200"/>
              </a:spcBef>
              <a:buFont typeface="Arial" panose="020B0604020202020204" pitchFamily="34" charset="0"/>
              <a:buChar char="•"/>
            </a:pPr>
            <a:r>
              <a:rPr lang="en-GB" sz="1800" b="0" dirty="0">
                <a:solidFill>
                  <a:srgbClr val="003399"/>
                </a:solidFill>
              </a:rPr>
              <a:t>Ionizing radiation generated at distance by the large </a:t>
            </a:r>
            <a:r>
              <a:rPr lang="en-GB" sz="1800" b="0" dirty="0">
                <a:solidFill>
                  <a:srgbClr val="003399"/>
                </a:solidFill>
                <a:latin typeface="Symbol" panose="05050102010706020507" pitchFamily="18" charset="2"/>
              </a:rPr>
              <a:t>n</a:t>
            </a:r>
            <a:r>
              <a:rPr lang="en-GB" sz="1800" b="0" dirty="0">
                <a:solidFill>
                  <a:srgbClr val="003399"/>
                </a:solidFill>
              </a:rPr>
              <a:t> flux from muon decays is an issue and potential showstopper to be addressed for any selected location and in particular for those close to populated areas, as the CERN site.</a:t>
            </a:r>
          </a:p>
          <a:p>
            <a:pPr>
              <a:spcBef>
                <a:spcPts val="1200"/>
              </a:spcBef>
            </a:pPr>
            <a:r>
              <a:rPr lang="en-GB" sz="1800" dirty="0">
                <a:solidFill>
                  <a:srgbClr val="003399"/>
                </a:solidFill>
              </a:rPr>
              <a:t>Risk: </a:t>
            </a:r>
            <a:r>
              <a:rPr lang="en-GB" sz="1800" b="0" dirty="0">
                <a:solidFill>
                  <a:srgbClr val="003399"/>
                </a:solidFill>
              </a:rPr>
              <a:t>No formal risk register/mitigation available but status for the various subsystems indicated. Comprehensive simulations tools are necessary to assess the design robustness. </a:t>
            </a:r>
          </a:p>
        </p:txBody>
      </p:sp>
      <p:sp>
        <p:nvSpPr>
          <p:cNvPr id="3" name="Title 2">
            <a:extLst>
              <a:ext uri="{FF2B5EF4-FFF2-40B4-BE49-F238E27FC236}">
                <a16:creationId xmlns:a16="http://schemas.microsoft.com/office/drawing/2014/main" id="{DB82870F-8D58-468C-AEA8-91AA1AB5D2B1}"/>
              </a:ext>
            </a:extLst>
          </p:cNvPr>
          <p:cNvSpPr>
            <a:spLocks noGrp="1"/>
          </p:cNvSpPr>
          <p:nvPr>
            <p:ph type="title"/>
          </p:nvPr>
        </p:nvSpPr>
        <p:spPr/>
        <p:txBody>
          <a:bodyPr/>
          <a:lstStyle/>
          <a:p>
            <a:r>
              <a:rPr lang="en-US" dirty="0"/>
              <a:t>Muon Collider</a:t>
            </a:r>
            <a:endParaRPr lang="en-GB" dirty="0"/>
          </a:p>
        </p:txBody>
      </p:sp>
      <p:sp>
        <p:nvSpPr>
          <p:cNvPr id="4" name="Date Placeholder 3">
            <a:extLst>
              <a:ext uri="{FF2B5EF4-FFF2-40B4-BE49-F238E27FC236}">
                <a16:creationId xmlns:a16="http://schemas.microsoft.com/office/drawing/2014/main" id="{9B9EB198-D9C6-3BF3-B61B-1B078150B2AA}"/>
              </a:ext>
            </a:extLst>
          </p:cNvPr>
          <p:cNvSpPr>
            <a:spLocks noGrp="1"/>
          </p:cNvSpPr>
          <p:nvPr>
            <p:ph type="dt" sz="half" idx="10"/>
          </p:nvPr>
        </p:nvSpPr>
        <p:spPr/>
        <p:txBody>
          <a:bodyPr/>
          <a:lstStyle/>
          <a:p>
            <a:r>
              <a:rPr lang="en-US"/>
              <a:t>03/11/2025</a:t>
            </a:r>
            <a:endParaRPr lang="en-US" dirty="0"/>
          </a:p>
        </p:txBody>
      </p:sp>
      <p:sp>
        <p:nvSpPr>
          <p:cNvPr id="5" name="Footer Placeholder 4">
            <a:extLst>
              <a:ext uri="{FF2B5EF4-FFF2-40B4-BE49-F238E27FC236}">
                <a16:creationId xmlns:a16="http://schemas.microsoft.com/office/drawing/2014/main" id="{3B8224CD-2E92-938D-0928-432FEF85C6F5}"/>
              </a:ext>
            </a:extLst>
          </p:cNvPr>
          <p:cNvSpPr>
            <a:spLocks noGrp="1"/>
          </p:cNvSpPr>
          <p:nvPr>
            <p:ph type="ftr" sz="quarter" idx="11"/>
          </p:nvPr>
        </p:nvSpPr>
        <p:spPr/>
        <p:txBody>
          <a:bodyPr/>
          <a:lstStyle/>
          <a:p>
            <a:r>
              <a:rPr lang="en-GB"/>
              <a:t>G. Arduini - Assessment of large-scale accelerator projects at CERN - ESG WG2a key findings</a:t>
            </a:r>
            <a:endParaRPr lang="en-US" dirty="0"/>
          </a:p>
        </p:txBody>
      </p:sp>
      <p:sp>
        <p:nvSpPr>
          <p:cNvPr id="6" name="Slide Number Placeholder 5">
            <a:extLst>
              <a:ext uri="{FF2B5EF4-FFF2-40B4-BE49-F238E27FC236}">
                <a16:creationId xmlns:a16="http://schemas.microsoft.com/office/drawing/2014/main" id="{01BA0A4F-D4AC-9950-D40A-0A830A04DDCF}"/>
              </a:ext>
            </a:extLst>
          </p:cNvPr>
          <p:cNvSpPr>
            <a:spLocks noGrp="1"/>
          </p:cNvSpPr>
          <p:nvPr>
            <p:ph type="sldNum" sz="quarter" idx="12"/>
          </p:nvPr>
        </p:nvSpPr>
        <p:spPr/>
        <p:txBody>
          <a:bodyPr/>
          <a:lstStyle/>
          <a:p>
            <a:fld id="{36B5EA5A-BC32-A742-B11B-8E7414D5B535}" type="slidenum">
              <a:rPr lang="en-US" smtClean="0"/>
              <a:pPr/>
              <a:t>40</a:t>
            </a:fld>
            <a:endParaRPr lang="en-US" dirty="0"/>
          </a:p>
        </p:txBody>
      </p:sp>
      <p:pic>
        <p:nvPicPr>
          <p:cNvPr id="8" name="Picture 7">
            <a:extLst>
              <a:ext uri="{FF2B5EF4-FFF2-40B4-BE49-F238E27FC236}">
                <a16:creationId xmlns:a16="http://schemas.microsoft.com/office/drawing/2014/main" id="{3B830515-CDF6-E4B7-5597-64A434C1D671}"/>
              </a:ext>
            </a:extLst>
          </p:cNvPr>
          <p:cNvPicPr>
            <a:picLocks noChangeAspect="1"/>
          </p:cNvPicPr>
          <p:nvPr/>
        </p:nvPicPr>
        <p:blipFill>
          <a:blip r:embed="rId2"/>
          <a:stretch>
            <a:fillRect/>
          </a:stretch>
        </p:blipFill>
        <p:spPr>
          <a:xfrm>
            <a:off x="2519605" y="1116887"/>
            <a:ext cx="6155263" cy="1177330"/>
          </a:xfrm>
          <a:prstGeom prst="rect">
            <a:avLst/>
          </a:prstGeom>
        </p:spPr>
      </p:pic>
      <p:pic>
        <p:nvPicPr>
          <p:cNvPr id="9" name="Picture 8" descr="A map of a plane&#10;&#10;Description automatically generated">
            <a:extLst>
              <a:ext uri="{FF2B5EF4-FFF2-40B4-BE49-F238E27FC236}">
                <a16:creationId xmlns:a16="http://schemas.microsoft.com/office/drawing/2014/main" id="{F50E5A09-1F78-753C-4794-26D950851F3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752406" y="2385753"/>
            <a:ext cx="4260826" cy="3015849"/>
          </a:xfrm>
          <a:prstGeom prst="rect">
            <a:avLst/>
          </a:prstGeom>
        </p:spPr>
      </p:pic>
    </p:spTree>
    <p:extLst>
      <p:ext uri="{BB962C8B-B14F-4D97-AF65-F5344CB8AC3E}">
        <p14:creationId xmlns:p14="http://schemas.microsoft.com/office/powerpoint/2010/main" val="548526038"/>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FEC59A92-E61A-FAC7-CB16-4FF09191E000}"/>
              </a:ext>
            </a:extLst>
          </p:cNvPr>
          <p:cNvSpPr>
            <a:spLocks noGrp="1"/>
          </p:cNvSpPr>
          <p:nvPr>
            <p:ph type="title"/>
          </p:nvPr>
        </p:nvSpPr>
        <p:spPr/>
        <p:txBody>
          <a:bodyPr/>
          <a:lstStyle/>
          <a:p>
            <a:r>
              <a:rPr lang="en-US" dirty="0"/>
              <a:t>Summary SCHEMATIC assessment</a:t>
            </a:r>
            <a:endParaRPr lang="en-GB" dirty="0"/>
          </a:p>
        </p:txBody>
      </p:sp>
      <p:sp>
        <p:nvSpPr>
          <p:cNvPr id="4" name="Date Placeholder 3">
            <a:extLst>
              <a:ext uri="{FF2B5EF4-FFF2-40B4-BE49-F238E27FC236}">
                <a16:creationId xmlns:a16="http://schemas.microsoft.com/office/drawing/2014/main" id="{ABD5C17F-6D82-3B83-78C3-02C90FB73756}"/>
              </a:ext>
            </a:extLst>
          </p:cNvPr>
          <p:cNvSpPr>
            <a:spLocks noGrp="1"/>
          </p:cNvSpPr>
          <p:nvPr>
            <p:ph type="dt" sz="half" idx="10"/>
          </p:nvPr>
        </p:nvSpPr>
        <p:spPr/>
        <p:txBody>
          <a:bodyPr/>
          <a:lstStyle/>
          <a:p>
            <a:r>
              <a:rPr lang="en-US"/>
              <a:t>03/11/2025</a:t>
            </a:r>
            <a:endParaRPr lang="en-US" dirty="0"/>
          </a:p>
        </p:txBody>
      </p:sp>
      <p:sp>
        <p:nvSpPr>
          <p:cNvPr id="5" name="Footer Placeholder 4">
            <a:extLst>
              <a:ext uri="{FF2B5EF4-FFF2-40B4-BE49-F238E27FC236}">
                <a16:creationId xmlns:a16="http://schemas.microsoft.com/office/drawing/2014/main" id="{58D2C25F-51E5-F79B-2A6E-7B02DD720EAB}"/>
              </a:ext>
            </a:extLst>
          </p:cNvPr>
          <p:cNvSpPr>
            <a:spLocks noGrp="1"/>
          </p:cNvSpPr>
          <p:nvPr>
            <p:ph type="ftr" sz="quarter" idx="11"/>
          </p:nvPr>
        </p:nvSpPr>
        <p:spPr/>
        <p:txBody>
          <a:bodyPr/>
          <a:lstStyle/>
          <a:p>
            <a:r>
              <a:rPr lang="en-GB"/>
              <a:t>G. Arduini - Assessment of large-scale accelerator projects at CERN - ESG WG2a key findings</a:t>
            </a:r>
            <a:endParaRPr lang="en-US" dirty="0"/>
          </a:p>
        </p:txBody>
      </p:sp>
      <p:sp>
        <p:nvSpPr>
          <p:cNvPr id="6" name="Slide Number Placeholder 5">
            <a:extLst>
              <a:ext uri="{FF2B5EF4-FFF2-40B4-BE49-F238E27FC236}">
                <a16:creationId xmlns:a16="http://schemas.microsoft.com/office/drawing/2014/main" id="{3507E3B2-0D0C-3178-EAEB-5103A0CD2F20}"/>
              </a:ext>
            </a:extLst>
          </p:cNvPr>
          <p:cNvSpPr>
            <a:spLocks noGrp="1"/>
          </p:cNvSpPr>
          <p:nvPr>
            <p:ph type="sldNum" sz="quarter" idx="12"/>
          </p:nvPr>
        </p:nvSpPr>
        <p:spPr/>
        <p:txBody>
          <a:bodyPr/>
          <a:lstStyle/>
          <a:p>
            <a:fld id="{36B5EA5A-BC32-A742-B11B-8E7414D5B535}" type="slidenum">
              <a:rPr lang="en-US" smtClean="0"/>
              <a:pPr/>
              <a:t>41</a:t>
            </a:fld>
            <a:endParaRPr lang="en-US" dirty="0"/>
          </a:p>
        </p:txBody>
      </p:sp>
      <p:pic>
        <p:nvPicPr>
          <p:cNvPr id="16" name="Content Placeholder 15">
            <a:extLst>
              <a:ext uri="{FF2B5EF4-FFF2-40B4-BE49-F238E27FC236}">
                <a16:creationId xmlns:a16="http://schemas.microsoft.com/office/drawing/2014/main" id="{F4E7CBB8-58D3-5951-75D7-897CF6E940B7}"/>
              </a:ext>
            </a:extLst>
          </p:cNvPr>
          <p:cNvPicPr>
            <a:picLocks noGrp="1" noChangeAspect="1"/>
          </p:cNvPicPr>
          <p:nvPr>
            <p:ph idx="1"/>
          </p:nvPr>
        </p:nvPicPr>
        <p:blipFill>
          <a:blip r:embed="rId2"/>
          <a:stretch>
            <a:fillRect/>
          </a:stretch>
        </p:blipFill>
        <p:spPr>
          <a:xfrm>
            <a:off x="1371357" y="1068561"/>
            <a:ext cx="9449286" cy="5162815"/>
          </a:xfrm>
          <a:prstGeom prst="rect">
            <a:avLst/>
          </a:prstGeom>
        </p:spPr>
      </p:pic>
    </p:spTree>
    <p:extLst>
      <p:ext uri="{BB962C8B-B14F-4D97-AF65-F5344CB8AC3E}">
        <p14:creationId xmlns:p14="http://schemas.microsoft.com/office/powerpoint/2010/main" val="3070242405"/>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053802780"/>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Content Placeholder 9">
            <a:extLst>
              <a:ext uri="{FF2B5EF4-FFF2-40B4-BE49-F238E27FC236}">
                <a16:creationId xmlns:a16="http://schemas.microsoft.com/office/drawing/2014/main" id="{38A25CD2-242F-2293-B33D-19ACA3F8AB6C}"/>
              </a:ext>
            </a:extLst>
          </p:cNvPr>
          <p:cNvPicPr>
            <a:picLocks noGrp="1" noChangeAspect="1"/>
          </p:cNvPicPr>
          <p:nvPr>
            <p:ph idx="1"/>
          </p:nvPr>
        </p:nvPicPr>
        <p:blipFill>
          <a:blip r:embed="rId2"/>
          <a:stretch>
            <a:fillRect/>
          </a:stretch>
        </p:blipFill>
        <p:spPr>
          <a:xfrm>
            <a:off x="378774" y="2357064"/>
            <a:ext cx="11405239" cy="2976473"/>
          </a:xfrm>
          <a:prstGeom prst="rect">
            <a:avLst/>
          </a:prstGeom>
        </p:spPr>
      </p:pic>
      <p:sp>
        <p:nvSpPr>
          <p:cNvPr id="7" name="Title 6">
            <a:extLst>
              <a:ext uri="{FF2B5EF4-FFF2-40B4-BE49-F238E27FC236}">
                <a16:creationId xmlns:a16="http://schemas.microsoft.com/office/drawing/2014/main" id="{B2EA4A6B-2889-7618-E69D-315A56D06BDB}"/>
              </a:ext>
            </a:extLst>
          </p:cNvPr>
          <p:cNvSpPr>
            <a:spLocks noGrp="1"/>
          </p:cNvSpPr>
          <p:nvPr>
            <p:ph type="title"/>
          </p:nvPr>
        </p:nvSpPr>
        <p:spPr/>
        <p:txBody>
          <a:bodyPr/>
          <a:lstStyle/>
          <a:p>
            <a:r>
              <a:rPr lang="en-US" dirty="0"/>
              <a:t>Scope</a:t>
            </a:r>
            <a:endParaRPr lang="en-GB" dirty="0"/>
          </a:p>
        </p:txBody>
      </p:sp>
      <p:sp>
        <p:nvSpPr>
          <p:cNvPr id="4" name="Date Placeholder 3">
            <a:extLst>
              <a:ext uri="{FF2B5EF4-FFF2-40B4-BE49-F238E27FC236}">
                <a16:creationId xmlns:a16="http://schemas.microsoft.com/office/drawing/2014/main" id="{D8B38B45-83C2-87C1-C5A6-392102C3DC01}"/>
              </a:ext>
            </a:extLst>
          </p:cNvPr>
          <p:cNvSpPr>
            <a:spLocks noGrp="1"/>
          </p:cNvSpPr>
          <p:nvPr>
            <p:ph type="dt" sz="half" idx="10"/>
          </p:nvPr>
        </p:nvSpPr>
        <p:spPr/>
        <p:txBody>
          <a:bodyPr/>
          <a:lstStyle/>
          <a:p>
            <a:r>
              <a:rPr lang="en-US"/>
              <a:t>03/11/2025</a:t>
            </a:r>
            <a:endParaRPr lang="en-US" dirty="0"/>
          </a:p>
        </p:txBody>
      </p:sp>
      <p:sp>
        <p:nvSpPr>
          <p:cNvPr id="5" name="Footer Placeholder 4">
            <a:extLst>
              <a:ext uri="{FF2B5EF4-FFF2-40B4-BE49-F238E27FC236}">
                <a16:creationId xmlns:a16="http://schemas.microsoft.com/office/drawing/2014/main" id="{5BABD8BE-8C93-ACCC-1137-2607614959AF}"/>
              </a:ext>
            </a:extLst>
          </p:cNvPr>
          <p:cNvSpPr>
            <a:spLocks noGrp="1"/>
          </p:cNvSpPr>
          <p:nvPr>
            <p:ph type="ftr" sz="quarter" idx="11"/>
          </p:nvPr>
        </p:nvSpPr>
        <p:spPr/>
        <p:txBody>
          <a:bodyPr/>
          <a:lstStyle/>
          <a:p>
            <a:r>
              <a:rPr lang="en-GB"/>
              <a:t>G. Arduini - Assessment of large-scale accelerator projects at CERN - ESG WG2a key findings</a:t>
            </a:r>
            <a:endParaRPr lang="en-US" dirty="0"/>
          </a:p>
        </p:txBody>
      </p:sp>
      <p:sp>
        <p:nvSpPr>
          <p:cNvPr id="6" name="Slide Number Placeholder 5">
            <a:extLst>
              <a:ext uri="{FF2B5EF4-FFF2-40B4-BE49-F238E27FC236}">
                <a16:creationId xmlns:a16="http://schemas.microsoft.com/office/drawing/2014/main" id="{7018C8E2-4DEE-C275-780C-52CF4BDF30EE}"/>
              </a:ext>
            </a:extLst>
          </p:cNvPr>
          <p:cNvSpPr>
            <a:spLocks noGrp="1"/>
          </p:cNvSpPr>
          <p:nvPr>
            <p:ph type="sldNum" sz="quarter" idx="12"/>
          </p:nvPr>
        </p:nvSpPr>
        <p:spPr/>
        <p:txBody>
          <a:bodyPr/>
          <a:lstStyle/>
          <a:p>
            <a:fld id="{36B5EA5A-BC32-A742-B11B-8E7414D5B535}" type="slidenum">
              <a:rPr lang="en-US" smtClean="0"/>
              <a:pPr/>
              <a:t>43</a:t>
            </a:fld>
            <a:endParaRPr lang="en-US" dirty="0"/>
          </a:p>
        </p:txBody>
      </p:sp>
    </p:spTree>
    <p:extLst>
      <p:ext uri="{BB962C8B-B14F-4D97-AF65-F5344CB8AC3E}">
        <p14:creationId xmlns:p14="http://schemas.microsoft.com/office/powerpoint/2010/main" val="1260708277"/>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Content Placeholder 9">
            <a:extLst>
              <a:ext uri="{FF2B5EF4-FFF2-40B4-BE49-F238E27FC236}">
                <a16:creationId xmlns:a16="http://schemas.microsoft.com/office/drawing/2014/main" id="{CE4B33D9-20F6-B911-E424-D2AFE6E5E0B0}"/>
              </a:ext>
            </a:extLst>
          </p:cNvPr>
          <p:cNvPicPr>
            <a:picLocks noGrp="1" noChangeAspect="1"/>
          </p:cNvPicPr>
          <p:nvPr>
            <p:ph idx="1"/>
          </p:nvPr>
        </p:nvPicPr>
        <p:blipFill>
          <a:blip r:embed="rId2"/>
          <a:stretch>
            <a:fillRect/>
          </a:stretch>
        </p:blipFill>
        <p:spPr>
          <a:xfrm>
            <a:off x="310962" y="1303660"/>
            <a:ext cx="11350373" cy="4766471"/>
          </a:xfrm>
          <a:prstGeom prst="rect">
            <a:avLst/>
          </a:prstGeom>
        </p:spPr>
      </p:pic>
      <p:sp>
        <p:nvSpPr>
          <p:cNvPr id="3" name="Title 2">
            <a:extLst>
              <a:ext uri="{FF2B5EF4-FFF2-40B4-BE49-F238E27FC236}">
                <a16:creationId xmlns:a16="http://schemas.microsoft.com/office/drawing/2014/main" id="{5789E4AF-8E5C-0F72-2327-078B6D00CC96}"/>
              </a:ext>
            </a:extLst>
          </p:cNvPr>
          <p:cNvSpPr>
            <a:spLocks noGrp="1"/>
          </p:cNvSpPr>
          <p:nvPr>
            <p:ph type="title"/>
          </p:nvPr>
        </p:nvSpPr>
        <p:spPr/>
        <p:txBody>
          <a:bodyPr/>
          <a:lstStyle/>
          <a:p>
            <a:r>
              <a:rPr lang="en-US" dirty="0"/>
              <a:t>R&amp;D</a:t>
            </a:r>
            <a:endParaRPr lang="en-GB" dirty="0"/>
          </a:p>
        </p:txBody>
      </p:sp>
      <p:sp>
        <p:nvSpPr>
          <p:cNvPr id="4" name="Date Placeholder 3">
            <a:extLst>
              <a:ext uri="{FF2B5EF4-FFF2-40B4-BE49-F238E27FC236}">
                <a16:creationId xmlns:a16="http://schemas.microsoft.com/office/drawing/2014/main" id="{0549C854-D2A4-C30C-F76F-9D80F731036F}"/>
              </a:ext>
            </a:extLst>
          </p:cNvPr>
          <p:cNvSpPr>
            <a:spLocks noGrp="1"/>
          </p:cNvSpPr>
          <p:nvPr>
            <p:ph type="dt" sz="half" idx="10"/>
          </p:nvPr>
        </p:nvSpPr>
        <p:spPr/>
        <p:txBody>
          <a:bodyPr/>
          <a:lstStyle/>
          <a:p>
            <a:r>
              <a:rPr lang="en-US"/>
              <a:t>03/11/2025</a:t>
            </a:r>
            <a:endParaRPr lang="en-US" dirty="0"/>
          </a:p>
        </p:txBody>
      </p:sp>
      <p:sp>
        <p:nvSpPr>
          <p:cNvPr id="5" name="Footer Placeholder 4">
            <a:extLst>
              <a:ext uri="{FF2B5EF4-FFF2-40B4-BE49-F238E27FC236}">
                <a16:creationId xmlns:a16="http://schemas.microsoft.com/office/drawing/2014/main" id="{59CEA7AA-65F9-C18B-A6A9-C5FF880E355F}"/>
              </a:ext>
            </a:extLst>
          </p:cNvPr>
          <p:cNvSpPr>
            <a:spLocks noGrp="1"/>
          </p:cNvSpPr>
          <p:nvPr>
            <p:ph type="ftr" sz="quarter" idx="11"/>
          </p:nvPr>
        </p:nvSpPr>
        <p:spPr/>
        <p:txBody>
          <a:bodyPr/>
          <a:lstStyle/>
          <a:p>
            <a:r>
              <a:rPr lang="en-GB"/>
              <a:t>G. Arduini - Assessment of large-scale accelerator projects at CERN - ESG WG2a key findings</a:t>
            </a:r>
            <a:endParaRPr lang="en-US" dirty="0"/>
          </a:p>
        </p:txBody>
      </p:sp>
      <p:sp>
        <p:nvSpPr>
          <p:cNvPr id="6" name="Slide Number Placeholder 5">
            <a:extLst>
              <a:ext uri="{FF2B5EF4-FFF2-40B4-BE49-F238E27FC236}">
                <a16:creationId xmlns:a16="http://schemas.microsoft.com/office/drawing/2014/main" id="{8293A5C5-FA0D-2C60-09B3-01EF86228D94}"/>
              </a:ext>
            </a:extLst>
          </p:cNvPr>
          <p:cNvSpPr>
            <a:spLocks noGrp="1"/>
          </p:cNvSpPr>
          <p:nvPr>
            <p:ph type="sldNum" sz="quarter" idx="12"/>
          </p:nvPr>
        </p:nvSpPr>
        <p:spPr/>
        <p:txBody>
          <a:bodyPr/>
          <a:lstStyle/>
          <a:p>
            <a:fld id="{36B5EA5A-BC32-A742-B11B-8E7414D5B535}" type="slidenum">
              <a:rPr lang="en-US" smtClean="0"/>
              <a:pPr/>
              <a:t>44</a:t>
            </a:fld>
            <a:endParaRPr lang="en-US" dirty="0"/>
          </a:p>
        </p:txBody>
      </p:sp>
    </p:spTree>
    <p:extLst>
      <p:ext uri="{BB962C8B-B14F-4D97-AF65-F5344CB8AC3E}">
        <p14:creationId xmlns:p14="http://schemas.microsoft.com/office/powerpoint/2010/main" val="4238557108"/>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Content Placeholder 7">
            <a:extLst>
              <a:ext uri="{FF2B5EF4-FFF2-40B4-BE49-F238E27FC236}">
                <a16:creationId xmlns:a16="http://schemas.microsoft.com/office/drawing/2014/main" id="{DCBDEA4C-DB3F-9829-510B-7E9C64288B5C}"/>
              </a:ext>
            </a:extLst>
          </p:cNvPr>
          <p:cNvPicPr>
            <a:picLocks noGrp="1" noChangeAspect="1"/>
          </p:cNvPicPr>
          <p:nvPr>
            <p:ph idx="1"/>
          </p:nvPr>
        </p:nvPicPr>
        <p:blipFill>
          <a:blip r:embed="rId2"/>
          <a:stretch>
            <a:fillRect/>
          </a:stretch>
        </p:blipFill>
        <p:spPr>
          <a:xfrm>
            <a:off x="407988" y="1657734"/>
            <a:ext cx="11535546" cy="4375552"/>
          </a:xfrm>
          <a:prstGeom prst="rect">
            <a:avLst/>
          </a:prstGeom>
        </p:spPr>
      </p:pic>
      <p:sp>
        <p:nvSpPr>
          <p:cNvPr id="3" name="Title 2">
            <a:extLst>
              <a:ext uri="{FF2B5EF4-FFF2-40B4-BE49-F238E27FC236}">
                <a16:creationId xmlns:a16="http://schemas.microsoft.com/office/drawing/2014/main" id="{50BC6862-FD7B-6F80-3591-1F067BC53BFD}"/>
              </a:ext>
            </a:extLst>
          </p:cNvPr>
          <p:cNvSpPr>
            <a:spLocks noGrp="1"/>
          </p:cNvSpPr>
          <p:nvPr>
            <p:ph type="title"/>
          </p:nvPr>
        </p:nvSpPr>
        <p:spPr/>
        <p:txBody>
          <a:bodyPr/>
          <a:lstStyle/>
          <a:p>
            <a:r>
              <a:rPr lang="en-US" dirty="0"/>
              <a:t>Test facilities</a:t>
            </a:r>
            <a:endParaRPr lang="en-GB" dirty="0"/>
          </a:p>
        </p:txBody>
      </p:sp>
      <p:sp>
        <p:nvSpPr>
          <p:cNvPr id="4" name="Date Placeholder 3">
            <a:extLst>
              <a:ext uri="{FF2B5EF4-FFF2-40B4-BE49-F238E27FC236}">
                <a16:creationId xmlns:a16="http://schemas.microsoft.com/office/drawing/2014/main" id="{E04DED08-A1B3-ABFF-9702-886B41F30B13}"/>
              </a:ext>
            </a:extLst>
          </p:cNvPr>
          <p:cNvSpPr>
            <a:spLocks noGrp="1"/>
          </p:cNvSpPr>
          <p:nvPr>
            <p:ph type="dt" sz="half" idx="10"/>
          </p:nvPr>
        </p:nvSpPr>
        <p:spPr/>
        <p:txBody>
          <a:bodyPr/>
          <a:lstStyle/>
          <a:p>
            <a:r>
              <a:rPr lang="en-US"/>
              <a:t>03/11/2025</a:t>
            </a:r>
            <a:endParaRPr lang="en-US" dirty="0"/>
          </a:p>
        </p:txBody>
      </p:sp>
      <p:sp>
        <p:nvSpPr>
          <p:cNvPr id="5" name="Footer Placeholder 4">
            <a:extLst>
              <a:ext uri="{FF2B5EF4-FFF2-40B4-BE49-F238E27FC236}">
                <a16:creationId xmlns:a16="http://schemas.microsoft.com/office/drawing/2014/main" id="{61A4FEDC-B78F-174D-4311-BA3AA231C797}"/>
              </a:ext>
            </a:extLst>
          </p:cNvPr>
          <p:cNvSpPr>
            <a:spLocks noGrp="1"/>
          </p:cNvSpPr>
          <p:nvPr>
            <p:ph type="ftr" sz="quarter" idx="11"/>
          </p:nvPr>
        </p:nvSpPr>
        <p:spPr/>
        <p:txBody>
          <a:bodyPr/>
          <a:lstStyle/>
          <a:p>
            <a:r>
              <a:rPr lang="en-GB"/>
              <a:t>G. Arduini - Assessment of large-scale accelerator projects at CERN - ESG WG2a key findings</a:t>
            </a:r>
            <a:endParaRPr lang="en-US" dirty="0"/>
          </a:p>
        </p:txBody>
      </p:sp>
      <p:sp>
        <p:nvSpPr>
          <p:cNvPr id="6" name="Slide Number Placeholder 5">
            <a:extLst>
              <a:ext uri="{FF2B5EF4-FFF2-40B4-BE49-F238E27FC236}">
                <a16:creationId xmlns:a16="http://schemas.microsoft.com/office/drawing/2014/main" id="{23F34E4B-EC40-AF9B-D5EE-8CA4B8F4622F}"/>
              </a:ext>
            </a:extLst>
          </p:cNvPr>
          <p:cNvSpPr>
            <a:spLocks noGrp="1"/>
          </p:cNvSpPr>
          <p:nvPr>
            <p:ph type="sldNum" sz="quarter" idx="12"/>
          </p:nvPr>
        </p:nvSpPr>
        <p:spPr/>
        <p:txBody>
          <a:bodyPr/>
          <a:lstStyle/>
          <a:p>
            <a:fld id="{36B5EA5A-BC32-A742-B11B-8E7414D5B535}" type="slidenum">
              <a:rPr lang="en-US" smtClean="0"/>
              <a:pPr/>
              <a:t>45</a:t>
            </a:fld>
            <a:endParaRPr lang="en-US" dirty="0"/>
          </a:p>
        </p:txBody>
      </p:sp>
    </p:spTree>
    <p:extLst>
      <p:ext uri="{BB962C8B-B14F-4D97-AF65-F5344CB8AC3E}">
        <p14:creationId xmlns:p14="http://schemas.microsoft.com/office/powerpoint/2010/main" val="2954418081"/>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Content Placeholder 7">
            <a:extLst>
              <a:ext uri="{FF2B5EF4-FFF2-40B4-BE49-F238E27FC236}">
                <a16:creationId xmlns:a16="http://schemas.microsoft.com/office/drawing/2014/main" id="{531B7E2D-508D-5EC3-9300-ECCC77027F69}"/>
              </a:ext>
            </a:extLst>
          </p:cNvPr>
          <p:cNvPicPr>
            <a:picLocks noGrp="1" noChangeAspect="1"/>
          </p:cNvPicPr>
          <p:nvPr>
            <p:ph idx="1"/>
          </p:nvPr>
        </p:nvPicPr>
        <p:blipFill>
          <a:blip r:embed="rId2"/>
          <a:stretch>
            <a:fillRect/>
          </a:stretch>
        </p:blipFill>
        <p:spPr>
          <a:xfrm>
            <a:off x="563461" y="1947655"/>
            <a:ext cx="11322941" cy="3360534"/>
          </a:xfrm>
          <a:prstGeom prst="rect">
            <a:avLst/>
          </a:prstGeom>
        </p:spPr>
      </p:pic>
      <p:sp>
        <p:nvSpPr>
          <p:cNvPr id="3" name="Title 2">
            <a:extLst>
              <a:ext uri="{FF2B5EF4-FFF2-40B4-BE49-F238E27FC236}">
                <a16:creationId xmlns:a16="http://schemas.microsoft.com/office/drawing/2014/main" id="{BA932404-D137-1787-85C6-FF42F76AD4D4}"/>
              </a:ext>
            </a:extLst>
          </p:cNvPr>
          <p:cNvSpPr>
            <a:spLocks noGrp="1"/>
          </p:cNvSpPr>
          <p:nvPr>
            <p:ph type="title"/>
          </p:nvPr>
        </p:nvSpPr>
        <p:spPr/>
        <p:txBody>
          <a:bodyPr/>
          <a:lstStyle/>
          <a:p>
            <a:r>
              <a:rPr lang="en-US" dirty="0"/>
              <a:t>Performance</a:t>
            </a:r>
            <a:endParaRPr lang="en-GB" dirty="0"/>
          </a:p>
        </p:txBody>
      </p:sp>
      <p:sp>
        <p:nvSpPr>
          <p:cNvPr id="4" name="Date Placeholder 3">
            <a:extLst>
              <a:ext uri="{FF2B5EF4-FFF2-40B4-BE49-F238E27FC236}">
                <a16:creationId xmlns:a16="http://schemas.microsoft.com/office/drawing/2014/main" id="{A26803A5-0B23-50B0-97F8-EC079CD30F7B}"/>
              </a:ext>
            </a:extLst>
          </p:cNvPr>
          <p:cNvSpPr>
            <a:spLocks noGrp="1"/>
          </p:cNvSpPr>
          <p:nvPr>
            <p:ph type="dt" sz="half" idx="10"/>
          </p:nvPr>
        </p:nvSpPr>
        <p:spPr/>
        <p:txBody>
          <a:bodyPr/>
          <a:lstStyle/>
          <a:p>
            <a:r>
              <a:rPr lang="en-US"/>
              <a:t>03/11/2025</a:t>
            </a:r>
            <a:endParaRPr lang="en-US" dirty="0"/>
          </a:p>
        </p:txBody>
      </p:sp>
      <p:sp>
        <p:nvSpPr>
          <p:cNvPr id="5" name="Footer Placeholder 4">
            <a:extLst>
              <a:ext uri="{FF2B5EF4-FFF2-40B4-BE49-F238E27FC236}">
                <a16:creationId xmlns:a16="http://schemas.microsoft.com/office/drawing/2014/main" id="{24C64660-2556-3287-739E-1A1CA789EB18}"/>
              </a:ext>
            </a:extLst>
          </p:cNvPr>
          <p:cNvSpPr>
            <a:spLocks noGrp="1"/>
          </p:cNvSpPr>
          <p:nvPr>
            <p:ph type="ftr" sz="quarter" idx="11"/>
          </p:nvPr>
        </p:nvSpPr>
        <p:spPr/>
        <p:txBody>
          <a:bodyPr/>
          <a:lstStyle/>
          <a:p>
            <a:r>
              <a:rPr lang="en-GB"/>
              <a:t>G. Arduini - Assessment of large-scale accelerator projects at CERN - ESG WG2a key findings</a:t>
            </a:r>
            <a:endParaRPr lang="en-US" dirty="0"/>
          </a:p>
        </p:txBody>
      </p:sp>
      <p:sp>
        <p:nvSpPr>
          <p:cNvPr id="6" name="Slide Number Placeholder 5">
            <a:extLst>
              <a:ext uri="{FF2B5EF4-FFF2-40B4-BE49-F238E27FC236}">
                <a16:creationId xmlns:a16="http://schemas.microsoft.com/office/drawing/2014/main" id="{F4180A4F-CBD3-4EC0-09AE-B473163979F9}"/>
              </a:ext>
            </a:extLst>
          </p:cNvPr>
          <p:cNvSpPr>
            <a:spLocks noGrp="1"/>
          </p:cNvSpPr>
          <p:nvPr>
            <p:ph type="sldNum" sz="quarter" idx="12"/>
          </p:nvPr>
        </p:nvSpPr>
        <p:spPr/>
        <p:txBody>
          <a:bodyPr/>
          <a:lstStyle/>
          <a:p>
            <a:fld id="{36B5EA5A-BC32-A742-B11B-8E7414D5B535}" type="slidenum">
              <a:rPr lang="en-US" smtClean="0"/>
              <a:pPr/>
              <a:t>46</a:t>
            </a:fld>
            <a:endParaRPr lang="en-US" dirty="0"/>
          </a:p>
        </p:txBody>
      </p:sp>
    </p:spTree>
    <p:extLst>
      <p:ext uri="{BB962C8B-B14F-4D97-AF65-F5344CB8AC3E}">
        <p14:creationId xmlns:p14="http://schemas.microsoft.com/office/powerpoint/2010/main" val="1122604386"/>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Content Placeholder 7">
            <a:extLst>
              <a:ext uri="{FF2B5EF4-FFF2-40B4-BE49-F238E27FC236}">
                <a16:creationId xmlns:a16="http://schemas.microsoft.com/office/drawing/2014/main" id="{DAC241AB-0A68-9CE7-83E0-3447744FF63B}"/>
              </a:ext>
            </a:extLst>
          </p:cNvPr>
          <p:cNvPicPr>
            <a:picLocks noGrp="1" noChangeAspect="1"/>
          </p:cNvPicPr>
          <p:nvPr>
            <p:ph idx="1"/>
          </p:nvPr>
        </p:nvPicPr>
        <p:blipFill>
          <a:blip r:embed="rId2"/>
          <a:stretch>
            <a:fillRect/>
          </a:stretch>
        </p:blipFill>
        <p:spPr>
          <a:xfrm>
            <a:off x="407988" y="2281212"/>
            <a:ext cx="11274932" cy="2839308"/>
          </a:xfrm>
          <a:prstGeom prst="rect">
            <a:avLst/>
          </a:prstGeom>
        </p:spPr>
      </p:pic>
      <p:sp>
        <p:nvSpPr>
          <p:cNvPr id="3" name="Title 2">
            <a:extLst>
              <a:ext uri="{FF2B5EF4-FFF2-40B4-BE49-F238E27FC236}">
                <a16:creationId xmlns:a16="http://schemas.microsoft.com/office/drawing/2014/main" id="{62F4278B-5C1F-FFE1-838B-1DA6DCC21BBF}"/>
              </a:ext>
            </a:extLst>
          </p:cNvPr>
          <p:cNvSpPr>
            <a:spLocks noGrp="1"/>
          </p:cNvSpPr>
          <p:nvPr>
            <p:ph type="title"/>
          </p:nvPr>
        </p:nvSpPr>
        <p:spPr/>
        <p:txBody>
          <a:bodyPr/>
          <a:lstStyle/>
          <a:p>
            <a:r>
              <a:rPr lang="en-US" dirty="0"/>
              <a:t>Site preparation</a:t>
            </a:r>
            <a:endParaRPr lang="en-GB" dirty="0"/>
          </a:p>
        </p:txBody>
      </p:sp>
      <p:sp>
        <p:nvSpPr>
          <p:cNvPr id="4" name="Date Placeholder 3">
            <a:extLst>
              <a:ext uri="{FF2B5EF4-FFF2-40B4-BE49-F238E27FC236}">
                <a16:creationId xmlns:a16="http://schemas.microsoft.com/office/drawing/2014/main" id="{FBC16265-16F4-E969-A97B-9F922D78F589}"/>
              </a:ext>
            </a:extLst>
          </p:cNvPr>
          <p:cNvSpPr>
            <a:spLocks noGrp="1"/>
          </p:cNvSpPr>
          <p:nvPr>
            <p:ph type="dt" sz="half" idx="10"/>
          </p:nvPr>
        </p:nvSpPr>
        <p:spPr/>
        <p:txBody>
          <a:bodyPr/>
          <a:lstStyle/>
          <a:p>
            <a:r>
              <a:rPr lang="en-US"/>
              <a:t>03/11/2025</a:t>
            </a:r>
            <a:endParaRPr lang="en-US" dirty="0"/>
          </a:p>
        </p:txBody>
      </p:sp>
      <p:sp>
        <p:nvSpPr>
          <p:cNvPr id="5" name="Footer Placeholder 4">
            <a:extLst>
              <a:ext uri="{FF2B5EF4-FFF2-40B4-BE49-F238E27FC236}">
                <a16:creationId xmlns:a16="http://schemas.microsoft.com/office/drawing/2014/main" id="{086627E4-AF9C-433C-5C2F-660A150C4268}"/>
              </a:ext>
            </a:extLst>
          </p:cNvPr>
          <p:cNvSpPr>
            <a:spLocks noGrp="1"/>
          </p:cNvSpPr>
          <p:nvPr>
            <p:ph type="ftr" sz="quarter" idx="11"/>
          </p:nvPr>
        </p:nvSpPr>
        <p:spPr/>
        <p:txBody>
          <a:bodyPr/>
          <a:lstStyle/>
          <a:p>
            <a:r>
              <a:rPr lang="en-GB"/>
              <a:t>G. Arduini - Assessment of large-scale accelerator projects at CERN - ESG WG2a key findings</a:t>
            </a:r>
            <a:endParaRPr lang="en-US" dirty="0"/>
          </a:p>
        </p:txBody>
      </p:sp>
      <p:sp>
        <p:nvSpPr>
          <p:cNvPr id="6" name="Slide Number Placeholder 5">
            <a:extLst>
              <a:ext uri="{FF2B5EF4-FFF2-40B4-BE49-F238E27FC236}">
                <a16:creationId xmlns:a16="http://schemas.microsoft.com/office/drawing/2014/main" id="{68F60BFF-D316-ADE9-C1D4-8620741C4DC9}"/>
              </a:ext>
            </a:extLst>
          </p:cNvPr>
          <p:cNvSpPr>
            <a:spLocks noGrp="1"/>
          </p:cNvSpPr>
          <p:nvPr>
            <p:ph type="sldNum" sz="quarter" idx="12"/>
          </p:nvPr>
        </p:nvSpPr>
        <p:spPr/>
        <p:txBody>
          <a:bodyPr/>
          <a:lstStyle/>
          <a:p>
            <a:fld id="{36B5EA5A-BC32-A742-B11B-8E7414D5B535}" type="slidenum">
              <a:rPr lang="en-US" smtClean="0"/>
              <a:pPr/>
              <a:t>47</a:t>
            </a:fld>
            <a:endParaRPr lang="en-US" dirty="0"/>
          </a:p>
        </p:txBody>
      </p:sp>
    </p:spTree>
    <p:extLst>
      <p:ext uri="{BB962C8B-B14F-4D97-AF65-F5344CB8AC3E}">
        <p14:creationId xmlns:p14="http://schemas.microsoft.com/office/powerpoint/2010/main" val="207637195"/>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Content Placeholder 9">
            <a:extLst>
              <a:ext uri="{FF2B5EF4-FFF2-40B4-BE49-F238E27FC236}">
                <a16:creationId xmlns:a16="http://schemas.microsoft.com/office/drawing/2014/main" id="{7681292E-C532-6606-2E84-8CF8F042AEE5}"/>
              </a:ext>
            </a:extLst>
          </p:cNvPr>
          <p:cNvPicPr>
            <a:picLocks noGrp="1" noChangeAspect="1"/>
          </p:cNvPicPr>
          <p:nvPr>
            <p:ph idx="1"/>
          </p:nvPr>
        </p:nvPicPr>
        <p:blipFill>
          <a:blip r:embed="rId2"/>
          <a:stretch>
            <a:fillRect/>
          </a:stretch>
        </p:blipFill>
        <p:spPr>
          <a:xfrm>
            <a:off x="500150" y="2044295"/>
            <a:ext cx="11288650" cy="3168503"/>
          </a:xfrm>
          <a:prstGeom prst="rect">
            <a:avLst/>
          </a:prstGeom>
        </p:spPr>
      </p:pic>
      <p:sp>
        <p:nvSpPr>
          <p:cNvPr id="3" name="Title 2">
            <a:extLst>
              <a:ext uri="{FF2B5EF4-FFF2-40B4-BE49-F238E27FC236}">
                <a16:creationId xmlns:a16="http://schemas.microsoft.com/office/drawing/2014/main" id="{919DFCA3-AB2E-35E7-E642-69BE6E5FB6BE}"/>
              </a:ext>
            </a:extLst>
          </p:cNvPr>
          <p:cNvSpPr>
            <a:spLocks noGrp="1"/>
          </p:cNvSpPr>
          <p:nvPr>
            <p:ph type="title"/>
          </p:nvPr>
        </p:nvSpPr>
        <p:spPr/>
        <p:txBody>
          <a:bodyPr/>
          <a:lstStyle/>
          <a:p>
            <a:r>
              <a:rPr lang="en-US" dirty="0"/>
              <a:t>Schedule</a:t>
            </a:r>
            <a:endParaRPr lang="en-GB" dirty="0"/>
          </a:p>
        </p:txBody>
      </p:sp>
      <p:sp>
        <p:nvSpPr>
          <p:cNvPr id="4" name="Date Placeholder 3">
            <a:extLst>
              <a:ext uri="{FF2B5EF4-FFF2-40B4-BE49-F238E27FC236}">
                <a16:creationId xmlns:a16="http://schemas.microsoft.com/office/drawing/2014/main" id="{28FCBF2D-7503-FEBC-6B20-E77E75CB06FF}"/>
              </a:ext>
            </a:extLst>
          </p:cNvPr>
          <p:cNvSpPr>
            <a:spLocks noGrp="1"/>
          </p:cNvSpPr>
          <p:nvPr>
            <p:ph type="dt" sz="half" idx="10"/>
          </p:nvPr>
        </p:nvSpPr>
        <p:spPr/>
        <p:txBody>
          <a:bodyPr/>
          <a:lstStyle/>
          <a:p>
            <a:r>
              <a:rPr lang="en-US"/>
              <a:t>03/11/2025</a:t>
            </a:r>
            <a:endParaRPr lang="en-US" dirty="0"/>
          </a:p>
        </p:txBody>
      </p:sp>
      <p:sp>
        <p:nvSpPr>
          <p:cNvPr id="5" name="Footer Placeholder 4">
            <a:extLst>
              <a:ext uri="{FF2B5EF4-FFF2-40B4-BE49-F238E27FC236}">
                <a16:creationId xmlns:a16="http://schemas.microsoft.com/office/drawing/2014/main" id="{DE7163E3-41E7-19F5-E11D-F86CFD3237B4}"/>
              </a:ext>
            </a:extLst>
          </p:cNvPr>
          <p:cNvSpPr>
            <a:spLocks noGrp="1"/>
          </p:cNvSpPr>
          <p:nvPr>
            <p:ph type="ftr" sz="quarter" idx="11"/>
          </p:nvPr>
        </p:nvSpPr>
        <p:spPr/>
        <p:txBody>
          <a:bodyPr/>
          <a:lstStyle/>
          <a:p>
            <a:r>
              <a:rPr lang="en-GB"/>
              <a:t>G. Arduini - Assessment of large-scale accelerator projects at CERN - ESG WG2a key findings</a:t>
            </a:r>
            <a:endParaRPr lang="en-US" dirty="0"/>
          </a:p>
        </p:txBody>
      </p:sp>
      <p:sp>
        <p:nvSpPr>
          <p:cNvPr id="6" name="Slide Number Placeholder 5">
            <a:extLst>
              <a:ext uri="{FF2B5EF4-FFF2-40B4-BE49-F238E27FC236}">
                <a16:creationId xmlns:a16="http://schemas.microsoft.com/office/drawing/2014/main" id="{E6F41EFD-5298-3D3B-E88C-3C9E8EA5805D}"/>
              </a:ext>
            </a:extLst>
          </p:cNvPr>
          <p:cNvSpPr>
            <a:spLocks noGrp="1"/>
          </p:cNvSpPr>
          <p:nvPr>
            <p:ph type="sldNum" sz="quarter" idx="12"/>
          </p:nvPr>
        </p:nvSpPr>
        <p:spPr/>
        <p:txBody>
          <a:bodyPr/>
          <a:lstStyle/>
          <a:p>
            <a:fld id="{36B5EA5A-BC32-A742-B11B-8E7414D5B535}" type="slidenum">
              <a:rPr lang="en-US" smtClean="0"/>
              <a:pPr/>
              <a:t>48</a:t>
            </a:fld>
            <a:endParaRPr lang="en-US" dirty="0"/>
          </a:p>
        </p:txBody>
      </p:sp>
    </p:spTree>
    <p:extLst>
      <p:ext uri="{BB962C8B-B14F-4D97-AF65-F5344CB8AC3E}">
        <p14:creationId xmlns:p14="http://schemas.microsoft.com/office/powerpoint/2010/main" val="1389594907"/>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Content Placeholder 7">
            <a:extLst>
              <a:ext uri="{FF2B5EF4-FFF2-40B4-BE49-F238E27FC236}">
                <a16:creationId xmlns:a16="http://schemas.microsoft.com/office/drawing/2014/main" id="{3B07642A-5192-5F41-5C4F-028C84213F7B}"/>
              </a:ext>
            </a:extLst>
          </p:cNvPr>
          <p:cNvPicPr>
            <a:picLocks noGrp="1" noChangeAspect="1"/>
          </p:cNvPicPr>
          <p:nvPr>
            <p:ph idx="1"/>
          </p:nvPr>
        </p:nvPicPr>
        <p:blipFill>
          <a:blip r:embed="rId2"/>
          <a:stretch>
            <a:fillRect/>
          </a:stretch>
        </p:blipFill>
        <p:spPr>
          <a:xfrm>
            <a:off x="335640" y="2713217"/>
            <a:ext cx="11370948" cy="2640419"/>
          </a:xfrm>
          <a:prstGeom prst="rect">
            <a:avLst/>
          </a:prstGeom>
        </p:spPr>
      </p:pic>
      <p:sp>
        <p:nvSpPr>
          <p:cNvPr id="3" name="Title 2">
            <a:extLst>
              <a:ext uri="{FF2B5EF4-FFF2-40B4-BE49-F238E27FC236}">
                <a16:creationId xmlns:a16="http://schemas.microsoft.com/office/drawing/2014/main" id="{4853A6AE-DB1D-2EAC-813E-035D5622DC51}"/>
              </a:ext>
            </a:extLst>
          </p:cNvPr>
          <p:cNvSpPr>
            <a:spLocks noGrp="1"/>
          </p:cNvSpPr>
          <p:nvPr>
            <p:ph type="title"/>
          </p:nvPr>
        </p:nvSpPr>
        <p:spPr/>
        <p:txBody>
          <a:bodyPr/>
          <a:lstStyle/>
          <a:p>
            <a:r>
              <a:rPr lang="en-US" dirty="0"/>
              <a:t>Cost</a:t>
            </a:r>
            <a:endParaRPr lang="en-GB" dirty="0"/>
          </a:p>
        </p:txBody>
      </p:sp>
      <p:sp>
        <p:nvSpPr>
          <p:cNvPr id="4" name="Date Placeholder 3">
            <a:extLst>
              <a:ext uri="{FF2B5EF4-FFF2-40B4-BE49-F238E27FC236}">
                <a16:creationId xmlns:a16="http://schemas.microsoft.com/office/drawing/2014/main" id="{FF9DF122-5FD3-83D4-DB58-F22B30D2C56D}"/>
              </a:ext>
            </a:extLst>
          </p:cNvPr>
          <p:cNvSpPr>
            <a:spLocks noGrp="1"/>
          </p:cNvSpPr>
          <p:nvPr>
            <p:ph type="dt" sz="half" idx="10"/>
          </p:nvPr>
        </p:nvSpPr>
        <p:spPr/>
        <p:txBody>
          <a:bodyPr/>
          <a:lstStyle/>
          <a:p>
            <a:r>
              <a:rPr lang="en-US"/>
              <a:t>03/11/2025</a:t>
            </a:r>
            <a:endParaRPr lang="en-US" dirty="0"/>
          </a:p>
        </p:txBody>
      </p:sp>
      <p:sp>
        <p:nvSpPr>
          <p:cNvPr id="5" name="Footer Placeholder 4">
            <a:extLst>
              <a:ext uri="{FF2B5EF4-FFF2-40B4-BE49-F238E27FC236}">
                <a16:creationId xmlns:a16="http://schemas.microsoft.com/office/drawing/2014/main" id="{9865251F-37A0-B224-C9FD-40482E41187C}"/>
              </a:ext>
            </a:extLst>
          </p:cNvPr>
          <p:cNvSpPr>
            <a:spLocks noGrp="1"/>
          </p:cNvSpPr>
          <p:nvPr>
            <p:ph type="ftr" sz="quarter" idx="11"/>
          </p:nvPr>
        </p:nvSpPr>
        <p:spPr/>
        <p:txBody>
          <a:bodyPr/>
          <a:lstStyle/>
          <a:p>
            <a:r>
              <a:rPr lang="en-GB"/>
              <a:t>G. Arduini - Assessment of large-scale accelerator projects at CERN - ESG WG2a key findings</a:t>
            </a:r>
            <a:endParaRPr lang="en-US" dirty="0"/>
          </a:p>
        </p:txBody>
      </p:sp>
      <p:sp>
        <p:nvSpPr>
          <p:cNvPr id="6" name="Slide Number Placeholder 5">
            <a:extLst>
              <a:ext uri="{FF2B5EF4-FFF2-40B4-BE49-F238E27FC236}">
                <a16:creationId xmlns:a16="http://schemas.microsoft.com/office/drawing/2014/main" id="{D976F378-ABB5-9F70-F06D-05BAFAE525B1}"/>
              </a:ext>
            </a:extLst>
          </p:cNvPr>
          <p:cNvSpPr>
            <a:spLocks noGrp="1"/>
          </p:cNvSpPr>
          <p:nvPr>
            <p:ph type="sldNum" sz="quarter" idx="12"/>
          </p:nvPr>
        </p:nvSpPr>
        <p:spPr/>
        <p:txBody>
          <a:bodyPr/>
          <a:lstStyle/>
          <a:p>
            <a:fld id="{36B5EA5A-BC32-A742-B11B-8E7414D5B535}" type="slidenum">
              <a:rPr lang="en-US" smtClean="0"/>
              <a:pPr/>
              <a:t>49</a:t>
            </a:fld>
            <a:endParaRPr lang="en-US" dirty="0"/>
          </a:p>
        </p:txBody>
      </p:sp>
    </p:spTree>
    <p:extLst>
      <p:ext uri="{BB962C8B-B14F-4D97-AF65-F5344CB8AC3E}">
        <p14:creationId xmlns:p14="http://schemas.microsoft.com/office/powerpoint/2010/main" val="237542259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FF77EEDB-B6C2-C452-1C33-E4ECAC002E3E}"/>
              </a:ext>
            </a:extLst>
          </p:cNvPr>
          <p:cNvSpPr>
            <a:spLocks noGrp="1"/>
          </p:cNvSpPr>
          <p:nvPr>
            <p:ph type="title"/>
          </p:nvPr>
        </p:nvSpPr>
        <p:spPr/>
        <p:txBody>
          <a:bodyPr/>
          <a:lstStyle/>
          <a:p>
            <a:r>
              <a:rPr lang="en-US" dirty="0"/>
              <a:t>Performance comparison</a:t>
            </a:r>
            <a:endParaRPr lang="en-GB" dirty="0"/>
          </a:p>
        </p:txBody>
      </p:sp>
      <p:sp>
        <p:nvSpPr>
          <p:cNvPr id="2" name="Content Placeholder 1">
            <a:extLst>
              <a:ext uri="{FF2B5EF4-FFF2-40B4-BE49-F238E27FC236}">
                <a16:creationId xmlns:a16="http://schemas.microsoft.com/office/drawing/2014/main" id="{BA6A3D7A-F42E-6B31-61CB-4BB8FF557FDA}"/>
              </a:ext>
            </a:extLst>
          </p:cNvPr>
          <p:cNvSpPr>
            <a:spLocks noGrp="1"/>
          </p:cNvSpPr>
          <p:nvPr>
            <p:ph sz="half" idx="1"/>
          </p:nvPr>
        </p:nvSpPr>
        <p:spPr>
          <a:xfrm>
            <a:off x="407988" y="1592264"/>
            <a:ext cx="5611814" cy="4608512"/>
          </a:xfrm>
        </p:spPr>
        <p:txBody>
          <a:bodyPr/>
          <a:lstStyle/>
          <a:p>
            <a:r>
              <a:rPr lang="en-GB" sz="2000" dirty="0">
                <a:solidFill>
                  <a:schemeClr val="tx1"/>
                </a:solidFill>
                <a:ea typeface="Times New Roman" panose="02020603050405020304" pitchFamily="18" charset="0"/>
              </a:rPr>
              <a:t>Common assumptions for the operational scenarios for e</a:t>
            </a:r>
            <a:r>
              <a:rPr lang="en-GB" sz="2000" baseline="30000" dirty="0">
                <a:solidFill>
                  <a:schemeClr val="tx1"/>
                </a:solidFill>
                <a:ea typeface="Times New Roman" panose="02020603050405020304" pitchFamily="18" charset="0"/>
              </a:rPr>
              <a:t>+</a:t>
            </a:r>
            <a:r>
              <a:rPr lang="en-GB" sz="2000" dirty="0">
                <a:solidFill>
                  <a:schemeClr val="tx1"/>
                </a:solidFill>
                <a:ea typeface="Times New Roman" panose="02020603050405020304" pitchFamily="18" charset="0"/>
              </a:rPr>
              <a:t>/e</a:t>
            </a:r>
            <a:r>
              <a:rPr lang="en-GB" sz="2000" baseline="30000" dirty="0">
                <a:solidFill>
                  <a:schemeClr val="tx1"/>
                </a:solidFill>
                <a:ea typeface="Times New Roman" panose="02020603050405020304" pitchFamily="18" charset="0"/>
              </a:rPr>
              <a:t>-</a:t>
            </a:r>
            <a:r>
              <a:rPr lang="en-GB" sz="2000" dirty="0">
                <a:solidFill>
                  <a:schemeClr val="tx1"/>
                </a:solidFill>
                <a:ea typeface="Times New Roman" panose="02020603050405020304" pitchFamily="18" charset="0"/>
              </a:rPr>
              <a:t> colliders </a:t>
            </a:r>
          </a:p>
          <a:p>
            <a:pPr marL="609750" lvl="1" indent="-285750">
              <a:buFont typeface="Arial" panose="020B0604020202020204" pitchFamily="34" charset="0"/>
              <a:buChar char="•"/>
            </a:pPr>
            <a:r>
              <a:rPr lang="en-GB" sz="1700" b="1" dirty="0">
                <a:solidFill>
                  <a:srgbClr val="FF0000"/>
                </a:solidFill>
                <a:ea typeface="Times New Roman" panose="02020603050405020304" pitchFamily="18" charset="0"/>
              </a:rPr>
              <a:t>integrated luminosity </a:t>
            </a:r>
            <a:r>
              <a:rPr lang="en-GB" sz="1700" dirty="0">
                <a:solidFill>
                  <a:schemeClr val="tx1"/>
                </a:solidFill>
                <a:ea typeface="Times New Roman" panose="02020603050405020304" pitchFamily="18" charset="0"/>
              </a:rPr>
              <a:t>estimate per year (</a:t>
            </a:r>
            <a:r>
              <a:rPr lang="en-GB" sz="1700" b="1" dirty="0">
                <a:solidFill>
                  <a:schemeClr val="tx1"/>
                </a:solidFill>
                <a:ea typeface="Times New Roman" panose="02020603050405020304" pitchFamily="18" charset="0"/>
              </a:rPr>
              <a:t>summed over all IPs</a:t>
            </a:r>
            <a:r>
              <a:rPr lang="en-GB" sz="1700" dirty="0">
                <a:solidFill>
                  <a:schemeClr val="tx1"/>
                </a:solidFill>
                <a:ea typeface="Times New Roman" panose="02020603050405020304" pitchFamily="18" charset="0"/>
              </a:rPr>
              <a:t>)</a:t>
            </a:r>
          </a:p>
          <a:p>
            <a:pPr marL="609750" lvl="1" indent="-285750">
              <a:buFont typeface="Arial" panose="020B0604020202020204" pitchFamily="34" charset="0"/>
              <a:buChar char="•"/>
            </a:pPr>
            <a:r>
              <a:rPr lang="en-GB" sz="1700" b="1" dirty="0">
                <a:solidFill>
                  <a:srgbClr val="FF0000"/>
                </a:solidFill>
                <a:ea typeface="Times New Roman" panose="02020603050405020304" pitchFamily="18" charset="0"/>
              </a:rPr>
              <a:t>electricity consumption</a:t>
            </a:r>
            <a:r>
              <a:rPr lang="en-GB" sz="1700" dirty="0">
                <a:ea typeface="Times New Roman" panose="02020603050405020304" pitchFamily="18" charset="0"/>
              </a:rPr>
              <a:t> </a:t>
            </a:r>
            <a:r>
              <a:rPr lang="en-GB" sz="1700" dirty="0">
                <a:solidFill>
                  <a:schemeClr val="tx1"/>
                </a:solidFill>
                <a:ea typeface="Times New Roman" panose="02020603050405020304" pitchFamily="18" charset="0"/>
              </a:rPr>
              <a:t>per year, knowing the peak wall plug power and the fraction used during each operation phase, </a:t>
            </a:r>
            <a:r>
              <a:rPr lang="en-GB" sz="1700" b="1" dirty="0">
                <a:solidFill>
                  <a:schemeClr val="tx1"/>
                </a:solidFill>
                <a:ea typeface="Times New Roman" panose="02020603050405020304" pitchFamily="18" charset="0"/>
              </a:rPr>
              <a:t>provided by the projects</a:t>
            </a:r>
            <a:r>
              <a:rPr lang="en-GB" sz="1700" dirty="0">
                <a:solidFill>
                  <a:schemeClr val="tx1"/>
                </a:solidFill>
                <a:ea typeface="Times New Roman" panose="02020603050405020304" pitchFamily="18" charset="0"/>
              </a:rPr>
              <a:t>.</a:t>
            </a:r>
          </a:p>
          <a:p>
            <a:pPr marL="609750" lvl="1" indent="-285750">
              <a:buFont typeface="Arial" panose="020B0604020202020204" pitchFamily="34" charset="0"/>
              <a:buChar char="•"/>
            </a:pPr>
            <a:endParaRPr lang="en-GB" sz="1700" dirty="0">
              <a:solidFill>
                <a:schemeClr val="tx1"/>
              </a:solidFill>
              <a:ea typeface="Times New Roman" panose="02020603050405020304" pitchFamily="18" charset="0"/>
            </a:endParaRPr>
          </a:p>
          <a:p>
            <a:pPr marL="609750" lvl="1" indent="-285750">
              <a:buFont typeface="Arial" panose="020B0604020202020204" pitchFamily="34" charset="0"/>
              <a:buChar char="•"/>
            </a:pPr>
            <a:endParaRPr lang="en-GB" sz="1700" dirty="0">
              <a:solidFill>
                <a:schemeClr val="tx1"/>
              </a:solidFill>
              <a:ea typeface="Times New Roman" panose="02020603050405020304" pitchFamily="18" charset="0"/>
            </a:endParaRPr>
          </a:p>
          <a:p>
            <a:pPr marL="609750" lvl="1" indent="-285750">
              <a:buFont typeface="Arial" panose="020B0604020202020204" pitchFamily="34" charset="0"/>
              <a:buChar char="•"/>
            </a:pPr>
            <a:endParaRPr lang="en-GB" sz="1700" dirty="0">
              <a:solidFill>
                <a:schemeClr val="tx1"/>
              </a:solidFill>
              <a:ea typeface="Times New Roman" panose="02020603050405020304" pitchFamily="18" charset="0"/>
            </a:endParaRPr>
          </a:p>
          <a:p>
            <a:pPr marL="324000" lvl="1" indent="0">
              <a:buNone/>
            </a:pPr>
            <a:endParaRPr lang="en-GB" sz="1700" dirty="0">
              <a:solidFill>
                <a:schemeClr val="tx1"/>
              </a:solidFill>
              <a:ea typeface="Times New Roman" panose="02020603050405020304" pitchFamily="18" charset="0"/>
            </a:endParaRPr>
          </a:p>
        </p:txBody>
      </p:sp>
      <p:sp>
        <p:nvSpPr>
          <p:cNvPr id="5" name="Content Placeholder 4">
            <a:extLst>
              <a:ext uri="{FF2B5EF4-FFF2-40B4-BE49-F238E27FC236}">
                <a16:creationId xmlns:a16="http://schemas.microsoft.com/office/drawing/2014/main" id="{40236834-F123-7582-3814-B644429D9015}"/>
              </a:ext>
            </a:extLst>
          </p:cNvPr>
          <p:cNvSpPr>
            <a:spLocks noGrp="1"/>
          </p:cNvSpPr>
          <p:nvPr>
            <p:ph sz="half" idx="2"/>
          </p:nvPr>
        </p:nvSpPr>
        <p:spPr>
          <a:xfrm>
            <a:off x="407988" y="5829351"/>
            <a:ext cx="11908622" cy="380757"/>
          </a:xfrm>
        </p:spPr>
        <p:txBody>
          <a:bodyPr/>
          <a:lstStyle/>
          <a:p>
            <a:r>
              <a:rPr lang="en-GB" dirty="0">
                <a:solidFill>
                  <a:schemeClr val="tx1"/>
                </a:solidFill>
              </a:rPr>
              <a:t>Contributed to standardise/normalise the input provided by the projects to the ESPP2026</a:t>
            </a:r>
          </a:p>
          <a:p>
            <a:endParaRPr lang="en-GB" dirty="0"/>
          </a:p>
        </p:txBody>
      </p:sp>
      <p:sp>
        <p:nvSpPr>
          <p:cNvPr id="4" name="Slide Number Placeholder 3">
            <a:extLst>
              <a:ext uri="{FF2B5EF4-FFF2-40B4-BE49-F238E27FC236}">
                <a16:creationId xmlns:a16="http://schemas.microsoft.com/office/drawing/2014/main" id="{641EA7C0-E729-66BD-7E82-1A46908FEECC}"/>
              </a:ext>
            </a:extLst>
          </p:cNvPr>
          <p:cNvSpPr>
            <a:spLocks noGrp="1"/>
          </p:cNvSpPr>
          <p:nvPr>
            <p:ph type="sldNum" sz="quarter" idx="12"/>
          </p:nvPr>
        </p:nvSpPr>
        <p:spPr/>
        <p:txBody>
          <a:bodyPr/>
          <a:lstStyle/>
          <a:p>
            <a:fld id="{36B5EA5A-BC32-A742-B11B-8E7414D5B535}" type="slidenum">
              <a:rPr lang="en-US" smtClean="0"/>
              <a:pPr/>
              <a:t>5</a:t>
            </a:fld>
            <a:endParaRPr lang="en-US" dirty="0"/>
          </a:p>
        </p:txBody>
      </p:sp>
      <p:pic>
        <p:nvPicPr>
          <p:cNvPr id="7" name="Picture 6">
            <a:extLst>
              <a:ext uri="{FF2B5EF4-FFF2-40B4-BE49-F238E27FC236}">
                <a16:creationId xmlns:a16="http://schemas.microsoft.com/office/drawing/2014/main" id="{EBA75699-9F69-6547-9C9D-759B00D4DC4F}"/>
              </a:ext>
            </a:extLst>
          </p:cNvPr>
          <p:cNvPicPr>
            <a:picLocks noChangeAspect="1"/>
          </p:cNvPicPr>
          <p:nvPr/>
        </p:nvPicPr>
        <p:blipFill>
          <a:blip r:embed="rId2"/>
          <a:stretch>
            <a:fillRect/>
          </a:stretch>
        </p:blipFill>
        <p:spPr>
          <a:xfrm>
            <a:off x="6024562" y="1076841"/>
            <a:ext cx="6155407" cy="3318903"/>
          </a:xfrm>
          <a:prstGeom prst="rect">
            <a:avLst/>
          </a:prstGeom>
        </p:spPr>
      </p:pic>
      <p:pic>
        <p:nvPicPr>
          <p:cNvPr id="21" name="Picture 20">
            <a:extLst>
              <a:ext uri="{FF2B5EF4-FFF2-40B4-BE49-F238E27FC236}">
                <a16:creationId xmlns:a16="http://schemas.microsoft.com/office/drawing/2014/main" id="{27936577-106A-3942-9167-55DA2AEF1700}"/>
              </a:ext>
            </a:extLst>
          </p:cNvPr>
          <p:cNvPicPr>
            <a:picLocks noChangeAspect="1"/>
          </p:cNvPicPr>
          <p:nvPr/>
        </p:nvPicPr>
        <p:blipFill>
          <a:blip r:embed="rId3"/>
          <a:stretch>
            <a:fillRect/>
          </a:stretch>
        </p:blipFill>
        <p:spPr>
          <a:xfrm>
            <a:off x="211572" y="3757589"/>
            <a:ext cx="7809632" cy="1865726"/>
          </a:xfrm>
          <a:prstGeom prst="rect">
            <a:avLst/>
          </a:prstGeom>
        </p:spPr>
      </p:pic>
      <p:sp>
        <p:nvSpPr>
          <p:cNvPr id="6" name="Date Placeholder 5">
            <a:extLst>
              <a:ext uri="{FF2B5EF4-FFF2-40B4-BE49-F238E27FC236}">
                <a16:creationId xmlns:a16="http://schemas.microsoft.com/office/drawing/2014/main" id="{0A621C1F-BBE1-1941-7243-01625D26F048}"/>
              </a:ext>
            </a:extLst>
          </p:cNvPr>
          <p:cNvSpPr>
            <a:spLocks noGrp="1"/>
          </p:cNvSpPr>
          <p:nvPr>
            <p:ph type="dt" sz="half" idx="10"/>
          </p:nvPr>
        </p:nvSpPr>
        <p:spPr/>
        <p:txBody>
          <a:bodyPr/>
          <a:lstStyle/>
          <a:p>
            <a:r>
              <a:rPr lang="en-US"/>
              <a:t>03/11/2025</a:t>
            </a:r>
            <a:endParaRPr lang="en-US" dirty="0"/>
          </a:p>
        </p:txBody>
      </p:sp>
      <p:sp>
        <p:nvSpPr>
          <p:cNvPr id="8" name="Footer Placeholder 7">
            <a:extLst>
              <a:ext uri="{FF2B5EF4-FFF2-40B4-BE49-F238E27FC236}">
                <a16:creationId xmlns:a16="http://schemas.microsoft.com/office/drawing/2014/main" id="{DBECB43E-E518-F28C-4AB8-F69936DFEB17}"/>
              </a:ext>
            </a:extLst>
          </p:cNvPr>
          <p:cNvSpPr>
            <a:spLocks noGrp="1"/>
          </p:cNvSpPr>
          <p:nvPr>
            <p:ph type="ftr" sz="quarter" idx="11"/>
          </p:nvPr>
        </p:nvSpPr>
        <p:spPr/>
        <p:txBody>
          <a:bodyPr/>
          <a:lstStyle/>
          <a:p>
            <a:r>
              <a:rPr lang="en-GB"/>
              <a:t>G. Arduini - Assessment of large-scale accelerator projects at CERN - ESG WG2a key findings</a:t>
            </a:r>
            <a:endParaRPr lang="en-US" dirty="0"/>
          </a:p>
        </p:txBody>
      </p:sp>
    </p:spTree>
    <p:extLst>
      <p:ext uri="{BB962C8B-B14F-4D97-AF65-F5344CB8AC3E}">
        <p14:creationId xmlns:p14="http://schemas.microsoft.com/office/powerpoint/2010/main" val="4082874585"/>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Content Placeholder 7">
            <a:extLst>
              <a:ext uri="{FF2B5EF4-FFF2-40B4-BE49-F238E27FC236}">
                <a16:creationId xmlns:a16="http://schemas.microsoft.com/office/drawing/2014/main" id="{CA727C9F-17E4-8199-D0DB-2B62FF9264F6}"/>
              </a:ext>
            </a:extLst>
          </p:cNvPr>
          <p:cNvPicPr>
            <a:picLocks noGrp="1" noChangeAspect="1"/>
          </p:cNvPicPr>
          <p:nvPr>
            <p:ph idx="1"/>
          </p:nvPr>
        </p:nvPicPr>
        <p:blipFill>
          <a:blip r:embed="rId2"/>
          <a:stretch>
            <a:fillRect/>
          </a:stretch>
        </p:blipFill>
        <p:spPr>
          <a:xfrm>
            <a:off x="410994" y="2046371"/>
            <a:ext cx="11377806" cy="3223369"/>
          </a:xfrm>
          <a:prstGeom prst="rect">
            <a:avLst/>
          </a:prstGeom>
        </p:spPr>
      </p:pic>
      <p:sp>
        <p:nvSpPr>
          <p:cNvPr id="3" name="Title 2">
            <a:extLst>
              <a:ext uri="{FF2B5EF4-FFF2-40B4-BE49-F238E27FC236}">
                <a16:creationId xmlns:a16="http://schemas.microsoft.com/office/drawing/2014/main" id="{01E06658-27B5-246A-3903-EFF2FD46AA1A}"/>
              </a:ext>
            </a:extLst>
          </p:cNvPr>
          <p:cNvSpPr>
            <a:spLocks noGrp="1"/>
          </p:cNvSpPr>
          <p:nvPr>
            <p:ph type="title"/>
          </p:nvPr>
        </p:nvSpPr>
        <p:spPr/>
        <p:txBody>
          <a:bodyPr/>
          <a:lstStyle/>
          <a:p>
            <a:r>
              <a:rPr lang="en-US" dirty="0"/>
              <a:t>Risk</a:t>
            </a:r>
            <a:endParaRPr lang="en-GB" dirty="0"/>
          </a:p>
        </p:txBody>
      </p:sp>
      <p:sp>
        <p:nvSpPr>
          <p:cNvPr id="4" name="Date Placeholder 3">
            <a:extLst>
              <a:ext uri="{FF2B5EF4-FFF2-40B4-BE49-F238E27FC236}">
                <a16:creationId xmlns:a16="http://schemas.microsoft.com/office/drawing/2014/main" id="{7A944A02-B0A7-B9C9-2983-E185CB4F48F3}"/>
              </a:ext>
            </a:extLst>
          </p:cNvPr>
          <p:cNvSpPr>
            <a:spLocks noGrp="1"/>
          </p:cNvSpPr>
          <p:nvPr>
            <p:ph type="dt" sz="half" idx="10"/>
          </p:nvPr>
        </p:nvSpPr>
        <p:spPr/>
        <p:txBody>
          <a:bodyPr/>
          <a:lstStyle/>
          <a:p>
            <a:r>
              <a:rPr lang="en-US"/>
              <a:t>03/11/2025</a:t>
            </a:r>
            <a:endParaRPr lang="en-US" dirty="0"/>
          </a:p>
        </p:txBody>
      </p:sp>
      <p:sp>
        <p:nvSpPr>
          <p:cNvPr id="5" name="Footer Placeholder 4">
            <a:extLst>
              <a:ext uri="{FF2B5EF4-FFF2-40B4-BE49-F238E27FC236}">
                <a16:creationId xmlns:a16="http://schemas.microsoft.com/office/drawing/2014/main" id="{C3D23062-D293-6495-21B9-8A270D4183C0}"/>
              </a:ext>
            </a:extLst>
          </p:cNvPr>
          <p:cNvSpPr>
            <a:spLocks noGrp="1"/>
          </p:cNvSpPr>
          <p:nvPr>
            <p:ph type="ftr" sz="quarter" idx="11"/>
          </p:nvPr>
        </p:nvSpPr>
        <p:spPr/>
        <p:txBody>
          <a:bodyPr/>
          <a:lstStyle/>
          <a:p>
            <a:r>
              <a:rPr lang="en-GB"/>
              <a:t>G. Arduini - Assessment of large-scale accelerator projects at CERN - ESG WG2a key findings</a:t>
            </a:r>
            <a:endParaRPr lang="en-US" dirty="0"/>
          </a:p>
        </p:txBody>
      </p:sp>
      <p:sp>
        <p:nvSpPr>
          <p:cNvPr id="6" name="Slide Number Placeholder 5">
            <a:extLst>
              <a:ext uri="{FF2B5EF4-FFF2-40B4-BE49-F238E27FC236}">
                <a16:creationId xmlns:a16="http://schemas.microsoft.com/office/drawing/2014/main" id="{9DA3C0BF-0761-17E8-F101-C51215B324A6}"/>
              </a:ext>
            </a:extLst>
          </p:cNvPr>
          <p:cNvSpPr>
            <a:spLocks noGrp="1"/>
          </p:cNvSpPr>
          <p:nvPr>
            <p:ph type="sldNum" sz="quarter" idx="12"/>
          </p:nvPr>
        </p:nvSpPr>
        <p:spPr/>
        <p:txBody>
          <a:bodyPr/>
          <a:lstStyle/>
          <a:p>
            <a:fld id="{36B5EA5A-BC32-A742-B11B-8E7414D5B535}" type="slidenum">
              <a:rPr lang="en-US" smtClean="0"/>
              <a:pPr/>
              <a:t>50</a:t>
            </a:fld>
            <a:endParaRPr lang="en-US" dirty="0"/>
          </a:p>
        </p:txBody>
      </p:sp>
    </p:spTree>
    <p:extLst>
      <p:ext uri="{BB962C8B-B14F-4D97-AF65-F5344CB8AC3E}">
        <p14:creationId xmlns:p14="http://schemas.microsoft.com/office/powerpoint/2010/main" val="2781369493"/>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Content Placeholder 6">
            <a:extLst>
              <a:ext uri="{FF2B5EF4-FFF2-40B4-BE49-F238E27FC236}">
                <a16:creationId xmlns:a16="http://schemas.microsoft.com/office/drawing/2014/main" id="{B436312A-8AC1-FEE5-00EA-F24823411316}"/>
              </a:ext>
            </a:extLst>
          </p:cNvPr>
          <p:cNvGraphicFramePr>
            <a:graphicFrameLocks noGrp="1"/>
          </p:cNvGraphicFramePr>
          <p:nvPr>
            <p:ph idx="1"/>
            <p:extLst>
              <p:ext uri="{D42A27DB-BD31-4B8C-83A1-F6EECF244321}">
                <p14:modId xmlns:p14="http://schemas.microsoft.com/office/powerpoint/2010/main" val="1922332138"/>
              </p:ext>
            </p:extLst>
          </p:nvPr>
        </p:nvGraphicFramePr>
        <p:xfrm>
          <a:off x="486705" y="1151700"/>
          <a:ext cx="11302095" cy="5091014"/>
        </p:xfrm>
        <a:graphic>
          <a:graphicData uri="http://schemas.openxmlformats.org/drawingml/2006/table">
            <a:tbl>
              <a:tblPr firstRow="1" firstCol="1" bandRow="1">
                <a:tableStyleId>{3B4B98B0-60AC-42C2-AFA5-B58CD77FA1E5}</a:tableStyleId>
              </a:tblPr>
              <a:tblGrid>
                <a:gridCol w="3456000">
                  <a:extLst>
                    <a:ext uri="{9D8B030D-6E8A-4147-A177-3AD203B41FA5}">
                      <a16:colId xmlns:a16="http://schemas.microsoft.com/office/drawing/2014/main" val="4074373881"/>
                    </a:ext>
                  </a:extLst>
                </a:gridCol>
                <a:gridCol w="3953408">
                  <a:extLst>
                    <a:ext uri="{9D8B030D-6E8A-4147-A177-3AD203B41FA5}">
                      <a16:colId xmlns:a16="http://schemas.microsoft.com/office/drawing/2014/main" val="1173698593"/>
                    </a:ext>
                  </a:extLst>
                </a:gridCol>
                <a:gridCol w="3892687">
                  <a:extLst>
                    <a:ext uri="{9D8B030D-6E8A-4147-A177-3AD203B41FA5}">
                      <a16:colId xmlns:a16="http://schemas.microsoft.com/office/drawing/2014/main" val="3007114076"/>
                    </a:ext>
                  </a:extLst>
                </a:gridCol>
              </a:tblGrid>
              <a:tr h="149799">
                <a:tc>
                  <a:txBody>
                    <a:bodyPr/>
                    <a:lstStyle/>
                    <a:p>
                      <a:pPr>
                        <a:buNone/>
                      </a:pPr>
                      <a:r>
                        <a:rPr lang="en-GB" sz="1400" b="1" dirty="0"/>
                        <a:t>TRL</a:t>
                      </a:r>
                      <a:endParaRPr lang="en-GB" sz="1400" dirty="0"/>
                    </a:p>
                  </a:txBody>
                  <a:tcPr anchor="ctr"/>
                </a:tc>
                <a:tc>
                  <a:txBody>
                    <a:bodyPr/>
                    <a:lstStyle/>
                    <a:p>
                      <a:pPr>
                        <a:buNone/>
                      </a:pPr>
                      <a:r>
                        <a:rPr lang="en-GB" sz="1400" b="1"/>
                        <a:t>Description</a:t>
                      </a:r>
                      <a:endParaRPr lang="en-GB" sz="1400"/>
                    </a:p>
                  </a:txBody>
                  <a:tcPr anchor="ctr"/>
                </a:tc>
                <a:tc>
                  <a:txBody>
                    <a:bodyPr/>
                    <a:lstStyle/>
                    <a:p>
                      <a:pPr>
                        <a:buNone/>
                      </a:pPr>
                      <a:r>
                        <a:rPr lang="en-GB" sz="1400" b="1"/>
                        <a:t>Example</a:t>
                      </a:r>
                      <a:endParaRPr lang="en-GB" sz="1400"/>
                    </a:p>
                  </a:txBody>
                  <a:tcPr anchor="ctr"/>
                </a:tc>
                <a:extLst>
                  <a:ext uri="{0D108BD9-81ED-4DB2-BD59-A6C34878D82A}">
                    <a16:rowId xmlns:a16="http://schemas.microsoft.com/office/drawing/2014/main" val="271566373"/>
                  </a:ext>
                </a:extLst>
              </a:tr>
              <a:tr h="477222">
                <a:tc>
                  <a:txBody>
                    <a:bodyPr/>
                    <a:lstStyle/>
                    <a:p>
                      <a:pPr>
                        <a:buNone/>
                      </a:pPr>
                      <a:r>
                        <a:rPr lang="en-GB" sz="1400" b="1" dirty="0"/>
                        <a:t>1. Basic principles observed</a:t>
                      </a:r>
                      <a:endParaRPr lang="en-GB" sz="1400" dirty="0"/>
                    </a:p>
                  </a:txBody>
                  <a:tcPr anchor="ctr"/>
                </a:tc>
                <a:tc>
                  <a:txBody>
                    <a:bodyPr/>
                    <a:lstStyle/>
                    <a:p>
                      <a:pPr>
                        <a:buNone/>
                      </a:pPr>
                      <a:r>
                        <a:rPr lang="en-GB" sz="1400"/>
                        <a:t>Scientific research begins to be translated into applied research and development.</a:t>
                      </a:r>
                    </a:p>
                  </a:txBody>
                  <a:tcPr anchor="ctr"/>
                </a:tc>
                <a:tc>
                  <a:txBody>
                    <a:bodyPr/>
                    <a:lstStyle/>
                    <a:p>
                      <a:pPr>
                        <a:buNone/>
                      </a:pPr>
                      <a:r>
                        <a:rPr lang="en-GB" sz="1400"/>
                        <a:t>A new propulsion concept is identified in academic research.</a:t>
                      </a:r>
                    </a:p>
                  </a:txBody>
                  <a:tcPr anchor="ctr"/>
                </a:tc>
                <a:extLst>
                  <a:ext uri="{0D108BD9-81ED-4DB2-BD59-A6C34878D82A}">
                    <a16:rowId xmlns:a16="http://schemas.microsoft.com/office/drawing/2014/main" val="2152610747"/>
                  </a:ext>
                </a:extLst>
              </a:tr>
              <a:tr h="477222">
                <a:tc>
                  <a:txBody>
                    <a:bodyPr/>
                    <a:lstStyle/>
                    <a:p>
                      <a:pPr>
                        <a:buNone/>
                      </a:pPr>
                      <a:r>
                        <a:rPr lang="en-GB" sz="1400" b="1" dirty="0"/>
                        <a:t>2. Technology concept formulated</a:t>
                      </a:r>
                      <a:endParaRPr lang="en-GB" sz="1400" dirty="0"/>
                    </a:p>
                  </a:txBody>
                  <a:tcPr anchor="ctr"/>
                </a:tc>
                <a:tc>
                  <a:txBody>
                    <a:bodyPr/>
                    <a:lstStyle/>
                    <a:p>
                      <a:pPr>
                        <a:buNone/>
                      </a:pPr>
                      <a:r>
                        <a:rPr lang="en-GB" sz="1400"/>
                        <a:t>Practical applications are identified but not yet proven.</a:t>
                      </a:r>
                    </a:p>
                  </a:txBody>
                  <a:tcPr anchor="ctr"/>
                </a:tc>
                <a:tc>
                  <a:txBody>
                    <a:bodyPr/>
                    <a:lstStyle/>
                    <a:p>
                      <a:pPr>
                        <a:buNone/>
                      </a:pPr>
                      <a:r>
                        <a:rPr lang="en-GB" sz="1400"/>
                        <a:t>Theoretical model for new propulsion system created.</a:t>
                      </a:r>
                    </a:p>
                  </a:txBody>
                  <a:tcPr anchor="ctr"/>
                </a:tc>
                <a:extLst>
                  <a:ext uri="{0D108BD9-81ED-4DB2-BD59-A6C34878D82A}">
                    <a16:rowId xmlns:a16="http://schemas.microsoft.com/office/drawing/2014/main" val="1788955610"/>
                  </a:ext>
                </a:extLst>
              </a:tr>
              <a:tr h="477222">
                <a:tc>
                  <a:txBody>
                    <a:bodyPr/>
                    <a:lstStyle/>
                    <a:p>
                      <a:pPr>
                        <a:buNone/>
                      </a:pPr>
                      <a:r>
                        <a:rPr lang="en-GB" sz="1400" b="1" dirty="0"/>
                        <a:t>3. Experimental proof of concept</a:t>
                      </a:r>
                      <a:endParaRPr lang="en-GB" sz="1400" dirty="0"/>
                    </a:p>
                  </a:txBody>
                  <a:tcPr anchor="ctr"/>
                </a:tc>
                <a:tc>
                  <a:txBody>
                    <a:bodyPr/>
                    <a:lstStyle/>
                    <a:p>
                      <a:pPr>
                        <a:buNone/>
                      </a:pPr>
                      <a:r>
                        <a:rPr lang="en-GB" sz="1400"/>
                        <a:t>Active research and lab experiments validate basic functionality.</a:t>
                      </a:r>
                    </a:p>
                  </a:txBody>
                  <a:tcPr anchor="ctr"/>
                </a:tc>
                <a:tc>
                  <a:txBody>
                    <a:bodyPr/>
                    <a:lstStyle/>
                    <a:p>
                      <a:pPr>
                        <a:buNone/>
                      </a:pPr>
                      <a:r>
                        <a:rPr lang="en-GB" sz="1400"/>
                        <a:t>Prototype parts are tested in lab to confirm basic principles.</a:t>
                      </a:r>
                    </a:p>
                  </a:txBody>
                  <a:tcPr anchor="ctr"/>
                </a:tc>
                <a:extLst>
                  <a:ext uri="{0D108BD9-81ED-4DB2-BD59-A6C34878D82A}">
                    <a16:rowId xmlns:a16="http://schemas.microsoft.com/office/drawing/2014/main" val="3709044701"/>
                  </a:ext>
                </a:extLst>
              </a:tr>
              <a:tr h="477222">
                <a:tc>
                  <a:txBody>
                    <a:bodyPr/>
                    <a:lstStyle/>
                    <a:p>
                      <a:pPr>
                        <a:buNone/>
                      </a:pPr>
                      <a:r>
                        <a:rPr lang="en-GB" sz="1400" b="1" dirty="0"/>
                        <a:t>4. Technology validated in lab</a:t>
                      </a:r>
                      <a:endParaRPr lang="en-GB" sz="1400" dirty="0"/>
                    </a:p>
                  </a:txBody>
                  <a:tcPr anchor="ctr"/>
                </a:tc>
                <a:tc>
                  <a:txBody>
                    <a:bodyPr/>
                    <a:lstStyle/>
                    <a:p>
                      <a:pPr>
                        <a:buNone/>
                      </a:pPr>
                      <a:r>
                        <a:rPr lang="en-GB" sz="1400" dirty="0"/>
                        <a:t>Components are integrated and tested together in a lab environment.</a:t>
                      </a:r>
                    </a:p>
                  </a:txBody>
                  <a:tcPr anchor="ctr"/>
                </a:tc>
                <a:tc>
                  <a:txBody>
                    <a:bodyPr/>
                    <a:lstStyle/>
                    <a:p>
                      <a:pPr>
                        <a:buNone/>
                      </a:pPr>
                      <a:r>
                        <a:rPr lang="en-GB" sz="1400"/>
                        <a:t>Subsystems of the propulsion system work together in controlled tests.</a:t>
                      </a:r>
                    </a:p>
                  </a:txBody>
                  <a:tcPr anchor="ctr"/>
                </a:tc>
                <a:extLst>
                  <a:ext uri="{0D108BD9-81ED-4DB2-BD59-A6C34878D82A}">
                    <a16:rowId xmlns:a16="http://schemas.microsoft.com/office/drawing/2014/main" val="2150998258"/>
                  </a:ext>
                </a:extLst>
              </a:tr>
              <a:tr h="477222">
                <a:tc>
                  <a:txBody>
                    <a:bodyPr/>
                    <a:lstStyle/>
                    <a:p>
                      <a:pPr>
                        <a:buNone/>
                      </a:pPr>
                      <a:r>
                        <a:rPr lang="en-GB" sz="1400" b="1" dirty="0"/>
                        <a:t>5. Technology validated in relevant environment</a:t>
                      </a:r>
                      <a:endParaRPr lang="en-GB" sz="1400" dirty="0"/>
                    </a:p>
                  </a:txBody>
                  <a:tcPr anchor="ctr"/>
                </a:tc>
                <a:tc>
                  <a:txBody>
                    <a:bodyPr/>
                    <a:lstStyle/>
                    <a:p>
                      <a:pPr>
                        <a:buNone/>
                      </a:pPr>
                      <a:r>
                        <a:rPr lang="en-GB" sz="1400"/>
                        <a:t>Technology tested in an environment similar to intended use.</a:t>
                      </a:r>
                    </a:p>
                  </a:txBody>
                  <a:tcPr anchor="ctr"/>
                </a:tc>
                <a:tc>
                  <a:txBody>
                    <a:bodyPr/>
                    <a:lstStyle/>
                    <a:p>
                      <a:pPr>
                        <a:buNone/>
                      </a:pPr>
                      <a:r>
                        <a:rPr lang="en-GB" sz="1400" dirty="0"/>
                        <a:t>Propulsion tested in a vacuum chamber simulating space.</a:t>
                      </a:r>
                    </a:p>
                  </a:txBody>
                  <a:tcPr anchor="ctr"/>
                </a:tc>
                <a:extLst>
                  <a:ext uri="{0D108BD9-81ED-4DB2-BD59-A6C34878D82A}">
                    <a16:rowId xmlns:a16="http://schemas.microsoft.com/office/drawing/2014/main" val="3556613552"/>
                  </a:ext>
                </a:extLst>
              </a:tr>
              <a:tr h="477222">
                <a:tc>
                  <a:txBody>
                    <a:bodyPr/>
                    <a:lstStyle/>
                    <a:p>
                      <a:pPr>
                        <a:buNone/>
                      </a:pPr>
                      <a:r>
                        <a:rPr lang="en-GB" sz="1400" b="1" dirty="0"/>
                        <a:t>6. Technology demonstrated in relevant environment</a:t>
                      </a:r>
                      <a:endParaRPr lang="en-GB" sz="1400" dirty="0"/>
                    </a:p>
                  </a:txBody>
                  <a:tcPr anchor="ctr"/>
                </a:tc>
                <a:tc>
                  <a:txBody>
                    <a:bodyPr/>
                    <a:lstStyle/>
                    <a:p>
                      <a:pPr>
                        <a:buNone/>
                      </a:pPr>
                      <a:r>
                        <a:rPr lang="en-GB" sz="1400"/>
                        <a:t>Prototype system tested under operationally relevant conditions.</a:t>
                      </a:r>
                    </a:p>
                  </a:txBody>
                  <a:tcPr anchor="ctr"/>
                </a:tc>
                <a:tc>
                  <a:txBody>
                    <a:bodyPr/>
                    <a:lstStyle/>
                    <a:p>
                      <a:pPr>
                        <a:buNone/>
                      </a:pPr>
                      <a:r>
                        <a:rPr lang="en-GB" sz="1400" dirty="0"/>
                        <a:t>Full propulsion prototype tested on a suborbital vehicle.</a:t>
                      </a:r>
                    </a:p>
                  </a:txBody>
                  <a:tcPr anchor="ctr"/>
                </a:tc>
                <a:extLst>
                  <a:ext uri="{0D108BD9-81ED-4DB2-BD59-A6C34878D82A}">
                    <a16:rowId xmlns:a16="http://schemas.microsoft.com/office/drawing/2014/main" val="1619170191"/>
                  </a:ext>
                </a:extLst>
              </a:tr>
              <a:tr h="477222">
                <a:tc>
                  <a:txBody>
                    <a:bodyPr/>
                    <a:lstStyle/>
                    <a:p>
                      <a:pPr>
                        <a:buNone/>
                      </a:pPr>
                      <a:r>
                        <a:rPr lang="en-GB" sz="1400" b="1" dirty="0"/>
                        <a:t>7. System prototype demonstrated in operational environment</a:t>
                      </a:r>
                      <a:endParaRPr lang="en-GB" sz="1400" dirty="0"/>
                    </a:p>
                  </a:txBody>
                  <a:tcPr anchor="ctr"/>
                </a:tc>
                <a:tc>
                  <a:txBody>
                    <a:bodyPr/>
                    <a:lstStyle/>
                    <a:p>
                      <a:pPr>
                        <a:buNone/>
                      </a:pPr>
                      <a:r>
                        <a:rPr lang="en-GB" sz="1400"/>
                        <a:t>Prototype works in the real operational environment.</a:t>
                      </a:r>
                    </a:p>
                  </a:txBody>
                  <a:tcPr anchor="ctr"/>
                </a:tc>
                <a:tc>
                  <a:txBody>
                    <a:bodyPr/>
                    <a:lstStyle/>
                    <a:p>
                      <a:pPr>
                        <a:buNone/>
                      </a:pPr>
                      <a:r>
                        <a:rPr lang="en-GB" sz="1400" dirty="0"/>
                        <a:t>Propulsion system flown on a real spacecraft.</a:t>
                      </a:r>
                    </a:p>
                  </a:txBody>
                  <a:tcPr anchor="ctr"/>
                </a:tc>
                <a:extLst>
                  <a:ext uri="{0D108BD9-81ED-4DB2-BD59-A6C34878D82A}">
                    <a16:rowId xmlns:a16="http://schemas.microsoft.com/office/drawing/2014/main" val="1363338176"/>
                  </a:ext>
                </a:extLst>
              </a:tr>
              <a:tr h="477222">
                <a:tc>
                  <a:txBody>
                    <a:bodyPr/>
                    <a:lstStyle/>
                    <a:p>
                      <a:pPr>
                        <a:buNone/>
                      </a:pPr>
                      <a:r>
                        <a:rPr lang="en-GB" sz="1400" b="1" dirty="0"/>
                        <a:t>8. System complete and qualified</a:t>
                      </a:r>
                      <a:endParaRPr lang="en-GB" sz="1400" dirty="0"/>
                    </a:p>
                  </a:txBody>
                  <a:tcPr anchor="ctr"/>
                </a:tc>
                <a:tc>
                  <a:txBody>
                    <a:bodyPr/>
                    <a:lstStyle/>
                    <a:p>
                      <a:pPr>
                        <a:buNone/>
                      </a:pPr>
                      <a:r>
                        <a:rPr lang="en-GB" sz="1400"/>
                        <a:t>Technology has been proven to work and is qualified through testing and demonstration.</a:t>
                      </a:r>
                    </a:p>
                  </a:txBody>
                  <a:tcPr anchor="ctr"/>
                </a:tc>
                <a:tc>
                  <a:txBody>
                    <a:bodyPr/>
                    <a:lstStyle/>
                    <a:p>
                      <a:pPr>
                        <a:buNone/>
                      </a:pPr>
                      <a:r>
                        <a:rPr lang="en-GB" sz="1400" dirty="0"/>
                        <a:t>Flight-ready propulsion system successfully integrated into production spacecraft.</a:t>
                      </a:r>
                    </a:p>
                  </a:txBody>
                  <a:tcPr anchor="ctr"/>
                </a:tc>
                <a:extLst>
                  <a:ext uri="{0D108BD9-81ED-4DB2-BD59-A6C34878D82A}">
                    <a16:rowId xmlns:a16="http://schemas.microsoft.com/office/drawing/2014/main" val="2606364011"/>
                  </a:ext>
                </a:extLst>
              </a:tr>
              <a:tr h="640934">
                <a:tc>
                  <a:txBody>
                    <a:bodyPr/>
                    <a:lstStyle/>
                    <a:p>
                      <a:pPr>
                        <a:buNone/>
                      </a:pPr>
                      <a:r>
                        <a:rPr lang="en-GB" sz="1400" b="1" dirty="0"/>
                        <a:t>9. Actual system proven in operational environment</a:t>
                      </a:r>
                      <a:endParaRPr lang="en-GB" sz="1400" dirty="0"/>
                    </a:p>
                  </a:txBody>
                  <a:tcPr anchor="ctr"/>
                </a:tc>
                <a:tc>
                  <a:txBody>
                    <a:bodyPr/>
                    <a:lstStyle/>
                    <a:p>
                      <a:pPr>
                        <a:buNone/>
                      </a:pPr>
                      <a:r>
                        <a:rPr lang="en-GB" sz="1400"/>
                        <a:t>Technology is fully mature and used in real missions or production.</a:t>
                      </a:r>
                    </a:p>
                  </a:txBody>
                  <a:tcPr anchor="ctr"/>
                </a:tc>
                <a:tc>
                  <a:txBody>
                    <a:bodyPr/>
                    <a:lstStyle/>
                    <a:p>
                      <a:pPr>
                        <a:buNone/>
                      </a:pPr>
                      <a:r>
                        <a:rPr lang="en-GB" sz="1400" dirty="0"/>
                        <a:t>Propulsion system in regular use in commercial or government missions.</a:t>
                      </a:r>
                    </a:p>
                  </a:txBody>
                  <a:tcPr anchor="ctr"/>
                </a:tc>
                <a:extLst>
                  <a:ext uri="{0D108BD9-81ED-4DB2-BD59-A6C34878D82A}">
                    <a16:rowId xmlns:a16="http://schemas.microsoft.com/office/drawing/2014/main" val="2117822620"/>
                  </a:ext>
                </a:extLst>
              </a:tr>
            </a:tbl>
          </a:graphicData>
        </a:graphic>
      </p:graphicFrame>
      <p:sp>
        <p:nvSpPr>
          <p:cNvPr id="3" name="Title 2">
            <a:extLst>
              <a:ext uri="{FF2B5EF4-FFF2-40B4-BE49-F238E27FC236}">
                <a16:creationId xmlns:a16="http://schemas.microsoft.com/office/drawing/2014/main" id="{10C03E8B-17C5-6C2D-7817-8F18967DE76F}"/>
              </a:ext>
            </a:extLst>
          </p:cNvPr>
          <p:cNvSpPr>
            <a:spLocks noGrp="1"/>
          </p:cNvSpPr>
          <p:nvPr>
            <p:ph type="title"/>
          </p:nvPr>
        </p:nvSpPr>
        <p:spPr/>
        <p:txBody>
          <a:bodyPr/>
          <a:lstStyle/>
          <a:p>
            <a:r>
              <a:rPr lang="en-US" dirty="0"/>
              <a:t>TRL</a:t>
            </a:r>
            <a:endParaRPr lang="en-GB" dirty="0"/>
          </a:p>
        </p:txBody>
      </p:sp>
      <p:sp>
        <p:nvSpPr>
          <p:cNvPr id="4" name="Date Placeholder 3">
            <a:extLst>
              <a:ext uri="{FF2B5EF4-FFF2-40B4-BE49-F238E27FC236}">
                <a16:creationId xmlns:a16="http://schemas.microsoft.com/office/drawing/2014/main" id="{31989E80-41E2-7DF7-890B-DC84B930BF17}"/>
              </a:ext>
            </a:extLst>
          </p:cNvPr>
          <p:cNvSpPr>
            <a:spLocks noGrp="1"/>
          </p:cNvSpPr>
          <p:nvPr>
            <p:ph type="dt" sz="half" idx="10"/>
          </p:nvPr>
        </p:nvSpPr>
        <p:spPr/>
        <p:txBody>
          <a:bodyPr/>
          <a:lstStyle/>
          <a:p>
            <a:r>
              <a:rPr lang="en-US"/>
              <a:t>03/11/2025</a:t>
            </a:r>
            <a:endParaRPr lang="en-US" dirty="0"/>
          </a:p>
        </p:txBody>
      </p:sp>
      <p:sp>
        <p:nvSpPr>
          <p:cNvPr id="5" name="Footer Placeholder 4">
            <a:extLst>
              <a:ext uri="{FF2B5EF4-FFF2-40B4-BE49-F238E27FC236}">
                <a16:creationId xmlns:a16="http://schemas.microsoft.com/office/drawing/2014/main" id="{608E60B4-76DF-E131-72F8-906822E357EF}"/>
              </a:ext>
            </a:extLst>
          </p:cNvPr>
          <p:cNvSpPr>
            <a:spLocks noGrp="1"/>
          </p:cNvSpPr>
          <p:nvPr>
            <p:ph type="ftr" sz="quarter" idx="11"/>
          </p:nvPr>
        </p:nvSpPr>
        <p:spPr/>
        <p:txBody>
          <a:bodyPr/>
          <a:lstStyle/>
          <a:p>
            <a:r>
              <a:rPr lang="en-GB"/>
              <a:t>G. Arduini - Assessment of large-scale accelerator projects at CERN - ESG WG2a key findings</a:t>
            </a:r>
            <a:endParaRPr lang="en-US" dirty="0"/>
          </a:p>
        </p:txBody>
      </p:sp>
      <p:sp>
        <p:nvSpPr>
          <p:cNvPr id="6" name="Slide Number Placeholder 5">
            <a:extLst>
              <a:ext uri="{FF2B5EF4-FFF2-40B4-BE49-F238E27FC236}">
                <a16:creationId xmlns:a16="http://schemas.microsoft.com/office/drawing/2014/main" id="{320ACE57-9026-FE35-979C-CFE20A805AAA}"/>
              </a:ext>
            </a:extLst>
          </p:cNvPr>
          <p:cNvSpPr>
            <a:spLocks noGrp="1"/>
          </p:cNvSpPr>
          <p:nvPr>
            <p:ph type="sldNum" sz="quarter" idx="12"/>
          </p:nvPr>
        </p:nvSpPr>
        <p:spPr/>
        <p:txBody>
          <a:bodyPr/>
          <a:lstStyle/>
          <a:p>
            <a:fld id="{36B5EA5A-BC32-A742-B11B-8E7414D5B535}" type="slidenum">
              <a:rPr lang="en-US" smtClean="0"/>
              <a:pPr/>
              <a:t>51</a:t>
            </a:fld>
            <a:endParaRPr lang="en-US" dirty="0"/>
          </a:p>
        </p:txBody>
      </p:sp>
    </p:spTree>
    <p:extLst>
      <p:ext uri="{BB962C8B-B14F-4D97-AF65-F5344CB8AC3E}">
        <p14:creationId xmlns:p14="http://schemas.microsoft.com/office/powerpoint/2010/main" val="4015897604"/>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2D6EC0D-FB83-BD55-02C1-537CD1F2E524}"/>
            </a:ext>
          </a:extLst>
        </p:cNvPr>
        <p:cNvGrpSpPr/>
        <p:nvPr/>
      </p:nvGrpSpPr>
      <p:grpSpPr>
        <a:xfrm>
          <a:off x="0" y="0"/>
          <a:ext cx="0" cy="0"/>
          <a:chOff x="0" y="0"/>
          <a:chExt cx="0" cy="0"/>
        </a:xfrm>
      </p:grpSpPr>
      <p:sp>
        <p:nvSpPr>
          <p:cNvPr id="5" name="Titel 4">
            <a:extLst>
              <a:ext uri="{FF2B5EF4-FFF2-40B4-BE49-F238E27FC236}">
                <a16:creationId xmlns:a16="http://schemas.microsoft.com/office/drawing/2014/main" id="{E2CDC3EC-2F30-6649-62FD-923BA4F6B120}"/>
              </a:ext>
            </a:extLst>
          </p:cNvPr>
          <p:cNvSpPr>
            <a:spLocks noGrp="1"/>
          </p:cNvSpPr>
          <p:nvPr>
            <p:ph type="title"/>
          </p:nvPr>
        </p:nvSpPr>
        <p:spPr/>
        <p:txBody>
          <a:bodyPr/>
          <a:lstStyle/>
          <a:p>
            <a:r>
              <a:rPr lang="en-GB" sz="3733" dirty="0"/>
              <a:t>FCC-ee RF</a:t>
            </a:r>
            <a:endParaRPr lang="en-US" sz="3733" dirty="0"/>
          </a:p>
        </p:txBody>
      </p:sp>
      <p:pic>
        <p:nvPicPr>
          <p:cNvPr id="9" name="Picture 8" descr="A blue and red colored objects&#10;&#10;Description automatically generated with medium confidence">
            <a:extLst>
              <a:ext uri="{FF2B5EF4-FFF2-40B4-BE49-F238E27FC236}">
                <a16:creationId xmlns:a16="http://schemas.microsoft.com/office/drawing/2014/main" id="{0448194A-42AE-D39C-46A9-EAA61881BFF5}"/>
              </a:ext>
            </a:extLst>
          </p:cNvPr>
          <p:cNvPicPr>
            <a:picLocks noChangeAspect="1"/>
          </p:cNvPicPr>
          <p:nvPr/>
        </p:nvPicPr>
        <p:blipFill>
          <a:blip r:embed="rId2"/>
          <a:srcRect l="20602" r="22784"/>
          <a:stretch/>
        </p:blipFill>
        <p:spPr>
          <a:xfrm>
            <a:off x="9100189" y="2752977"/>
            <a:ext cx="2391443" cy="2069624"/>
          </a:xfrm>
          <a:prstGeom prst="rect">
            <a:avLst/>
          </a:prstGeom>
        </p:spPr>
      </p:pic>
      <p:pic>
        <p:nvPicPr>
          <p:cNvPr id="12" name="Picture 11">
            <a:extLst>
              <a:ext uri="{FF2B5EF4-FFF2-40B4-BE49-F238E27FC236}">
                <a16:creationId xmlns:a16="http://schemas.microsoft.com/office/drawing/2014/main" id="{1BDC6C03-10B4-1CB6-3DD3-8D571CE41EAC}"/>
              </a:ext>
            </a:extLst>
          </p:cNvPr>
          <p:cNvPicPr>
            <a:picLocks noChangeAspect="1"/>
          </p:cNvPicPr>
          <p:nvPr/>
        </p:nvPicPr>
        <p:blipFill>
          <a:blip r:embed="rId3"/>
          <a:stretch>
            <a:fillRect/>
          </a:stretch>
        </p:blipFill>
        <p:spPr>
          <a:xfrm>
            <a:off x="470389" y="1016591"/>
            <a:ext cx="2344617" cy="1504379"/>
          </a:xfrm>
          <a:prstGeom prst="rect">
            <a:avLst/>
          </a:prstGeom>
        </p:spPr>
      </p:pic>
      <p:sp>
        <p:nvSpPr>
          <p:cNvPr id="14" name="Rectangle 13">
            <a:extLst>
              <a:ext uri="{FF2B5EF4-FFF2-40B4-BE49-F238E27FC236}">
                <a16:creationId xmlns:a16="http://schemas.microsoft.com/office/drawing/2014/main" id="{60394B70-6D52-A25F-4EAD-52E74A96D8BE}"/>
              </a:ext>
            </a:extLst>
          </p:cNvPr>
          <p:cNvSpPr/>
          <p:nvPr/>
        </p:nvSpPr>
        <p:spPr>
          <a:xfrm>
            <a:off x="211465" y="2671236"/>
            <a:ext cx="3869632" cy="912814"/>
          </a:xfrm>
          <a:prstGeom prst="rect">
            <a:avLst/>
          </a:prstGeom>
        </p:spPr>
        <p:txBody>
          <a:bodyPr wrap="square">
            <a:spAutoFit/>
          </a:bodyPr>
          <a:lstStyle/>
          <a:p>
            <a:pPr defTabSz="914257">
              <a:defRPr/>
            </a:pPr>
            <a:r>
              <a:rPr lang="en-GB" sz="1333" b="1" u="sng" dirty="0">
                <a:solidFill>
                  <a:srgbClr val="0F124A"/>
                </a:solidFill>
                <a:latin typeface="Verdana" panose="020B0604030504040204" pitchFamily="34" charset="0"/>
                <a:ea typeface="Verdana" panose="020B0604030504040204" pitchFamily="34" charset="0"/>
              </a:rPr>
              <a:t>Superconducting elliptical cavity</a:t>
            </a:r>
          </a:p>
          <a:p>
            <a:pPr marL="380981" indent="-380981" defTabSz="914257">
              <a:buFont typeface="Wingdings" panose="05000000000000000000" pitchFamily="2" charset="2"/>
              <a:buChar char="§"/>
              <a:defRPr/>
            </a:pPr>
            <a:r>
              <a:rPr lang="en-GB" sz="1333" dirty="0">
                <a:solidFill>
                  <a:srgbClr val="0F124A"/>
                </a:solidFill>
                <a:latin typeface="Verdana" panose="020B0604030504040204" pitchFamily="34" charset="0"/>
                <a:ea typeface="Verdana" panose="020B0604030504040204" pitchFamily="34" charset="0"/>
              </a:rPr>
              <a:t>400 MHz, 2-cell, copper Nb coated</a:t>
            </a:r>
          </a:p>
          <a:p>
            <a:pPr marL="380981" indent="-380981" defTabSz="914257">
              <a:buFont typeface="Wingdings" panose="05000000000000000000" pitchFamily="2" charset="2"/>
              <a:buChar char="§"/>
              <a:defRPr/>
            </a:pPr>
            <a:r>
              <a:rPr lang="en-GB" sz="1333" dirty="0">
                <a:solidFill>
                  <a:srgbClr val="0F124A"/>
                </a:solidFill>
                <a:latin typeface="Verdana" panose="020B0604030504040204" pitchFamily="34" charset="0"/>
                <a:ea typeface="Verdana" panose="020B0604030504040204" pitchFamily="34" charset="0"/>
              </a:rPr>
              <a:t>1.5 m. long</a:t>
            </a:r>
          </a:p>
          <a:p>
            <a:pPr marL="380981" indent="-380981" defTabSz="914257">
              <a:buFont typeface="Wingdings" panose="05000000000000000000" pitchFamily="2" charset="2"/>
              <a:buChar char="§"/>
              <a:defRPr/>
            </a:pPr>
            <a:endParaRPr lang="en-GB" sz="1333" dirty="0">
              <a:solidFill>
                <a:srgbClr val="0F124A"/>
              </a:solidFill>
              <a:latin typeface="Verdana" panose="020B0604030504040204" pitchFamily="34" charset="0"/>
              <a:ea typeface="Verdana" panose="020B0604030504040204" pitchFamily="34" charset="0"/>
            </a:endParaRPr>
          </a:p>
        </p:txBody>
      </p:sp>
      <p:sp>
        <p:nvSpPr>
          <p:cNvPr id="21" name="Rectangle 20">
            <a:extLst>
              <a:ext uri="{FF2B5EF4-FFF2-40B4-BE49-F238E27FC236}">
                <a16:creationId xmlns:a16="http://schemas.microsoft.com/office/drawing/2014/main" id="{17381D50-F480-2007-0CF5-5499F33DBEC3}"/>
              </a:ext>
            </a:extLst>
          </p:cNvPr>
          <p:cNvSpPr/>
          <p:nvPr/>
        </p:nvSpPr>
        <p:spPr>
          <a:xfrm>
            <a:off x="3964556" y="2881999"/>
            <a:ext cx="4406499" cy="523220"/>
          </a:xfrm>
          <a:prstGeom prst="rect">
            <a:avLst/>
          </a:prstGeom>
        </p:spPr>
        <p:txBody>
          <a:bodyPr wrap="square">
            <a:spAutoFit/>
          </a:bodyPr>
          <a:lstStyle/>
          <a:p>
            <a:pPr defTabSz="914257">
              <a:defRPr/>
            </a:pPr>
            <a:r>
              <a:rPr lang="en-GB" sz="1400" b="1" u="sng" dirty="0">
                <a:solidFill>
                  <a:srgbClr val="0F124A"/>
                </a:solidFill>
                <a:latin typeface="Verdana" panose="020B0604030504040204" pitchFamily="34" charset="0"/>
                <a:ea typeface="Verdana" panose="020B0604030504040204" pitchFamily="34" charset="0"/>
              </a:rPr>
              <a:t>400 MHz Cryomodule</a:t>
            </a:r>
          </a:p>
          <a:p>
            <a:pPr defTabSz="914257">
              <a:defRPr/>
            </a:pPr>
            <a:endParaRPr lang="en-GB" sz="1400" dirty="0">
              <a:solidFill>
                <a:srgbClr val="0F124A"/>
              </a:solidFill>
              <a:latin typeface="Verdana" panose="020B0604030504040204" pitchFamily="34" charset="0"/>
              <a:ea typeface="Verdana" panose="020B0604030504040204" pitchFamily="34" charset="0"/>
            </a:endParaRPr>
          </a:p>
        </p:txBody>
      </p:sp>
      <p:sp>
        <p:nvSpPr>
          <p:cNvPr id="27" name="TextBox 26">
            <a:extLst>
              <a:ext uri="{FF2B5EF4-FFF2-40B4-BE49-F238E27FC236}">
                <a16:creationId xmlns:a16="http://schemas.microsoft.com/office/drawing/2014/main" id="{91FB97E1-4C1F-8EF7-54BD-096FA2E35B0C}"/>
              </a:ext>
            </a:extLst>
          </p:cNvPr>
          <p:cNvSpPr txBox="1"/>
          <p:nvPr/>
        </p:nvSpPr>
        <p:spPr>
          <a:xfrm>
            <a:off x="8526987" y="1749482"/>
            <a:ext cx="3636439" cy="1117935"/>
          </a:xfrm>
          <a:prstGeom prst="rect">
            <a:avLst/>
          </a:prstGeom>
        </p:spPr>
        <p:txBody>
          <a:bodyPr wrap="square">
            <a:spAutoFit/>
          </a:bodyPr>
          <a:lstStyle>
            <a:defPPr>
              <a:defRPr lang="de-DE"/>
            </a:defPPr>
            <a:lvl1pPr marL="285750" indent="-285750">
              <a:buFont typeface="Wingdings" panose="05000000000000000000" pitchFamily="2" charset="2"/>
              <a:buChar char="§"/>
              <a:defRPr sz="1800"/>
            </a:lvl1pPr>
            <a:lvl2pPr marL="243000" indent="-243000" defTabSz="685800">
              <a:lnSpc>
                <a:spcPts val="1388"/>
              </a:lnSpc>
              <a:spcBef>
                <a:spcPts val="0"/>
              </a:spcBef>
              <a:buFont typeface="Arial" panose="020B0604020202020204" pitchFamily="34" charset="0"/>
              <a:buChar char="•"/>
              <a:defRPr sz="1200"/>
            </a:lvl2pPr>
            <a:lvl3pPr marL="486000" indent="-243000" defTabSz="685800">
              <a:lnSpc>
                <a:spcPts val="1388"/>
              </a:lnSpc>
              <a:spcBef>
                <a:spcPts val="0"/>
              </a:spcBef>
              <a:buSzPct val="100000"/>
              <a:buFont typeface="Arial" panose="020B0604020202020204" pitchFamily="34" charset="0"/>
              <a:buChar char="•"/>
              <a:defRPr sz="1200"/>
            </a:lvl3pPr>
            <a:lvl4pPr marL="729000" indent="-243000" defTabSz="685800">
              <a:lnSpc>
                <a:spcPts val="1388"/>
              </a:lnSpc>
              <a:spcBef>
                <a:spcPts val="0"/>
              </a:spcBef>
              <a:buSzPct val="100000"/>
              <a:buFont typeface="Arial" panose="020B0604020202020204" pitchFamily="34" charset="0"/>
              <a:buChar char="•"/>
              <a:defRPr sz="1200"/>
            </a:lvl4pPr>
            <a:lvl5pPr marL="972000" indent="-243000" defTabSz="685800">
              <a:lnSpc>
                <a:spcPts val="1388"/>
              </a:lnSpc>
              <a:spcBef>
                <a:spcPts val="0"/>
              </a:spcBef>
              <a:buSzPct val="100000"/>
              <a:buFont typeface="Arial" panose="020B0604020202020204" pitchFamily="34" charset="0"/>
              <a:buChar char="•"/>
              <a:defRPr sz="1200"/>
            </a:lvl5pPr>
            <a:lvl6pPr marL="1885950" indent="-171450" defTabSz="685800">
              <a:lnSpc>
                <a:spcPct val="90000"/>
              </a:lnSpc>
              <a:spcBef>
                <a:spcPts val="375"/>
              </a:spcBef>
              <a:buFont typeface="Arial" panose="020B0604020202020204" pitchFamily="34" charset="0"/>
              <a:buChar char="•"/>
            </a:lvl6pPr>
            <a:lvl7pPr marL="2228850" indent="-171450" defTabSz="685800">
              <a:lnSpc>
                <a:spcPct val="90000"/>
              </a:lnSpc>
              <a:spcBef>
                <a:spcPts val="375"/>
              </a:spcBef>
              <a:buFont typeface="Arial" panose="020B0604020202020204" pitchFamily="34" charset="0"/>
              <a:buChar char="•"/>
            </a:lvl7pPr>
            <a:lvl8pPr marL="2571750" indent="-171450" defTabSz="685800">
              <a:lnSpc>
                <a:spcPct val="90000"/>
              </a:lnSpc>
              <a:spcBef>
                <a:spcPts val="375"/>
              </a:spcBef>
              <a:buFont typeface="Arial" panose="020B0604020202020204" pitchFamily="34" charset="0"/>
              <a:buChar char="•"/>
            </a:lvl8pPr>
            <a:lvl9pPr marL="2914650" indent="-171450" defTabSz="685800">
              <a:lnSpc>
                <a:spcPct val="90000"/>
              </a:lnSpc>
              <a:spcBef>
                <a:spcPts val="375"/>
              </a:spcBef>
              <a:buFont typeface="Arial" panose="020B0604020202020204" pitchFamily="34" charset="0"/>
              <a:buChar char="•"/>
            </a:lvl9pPr>
          </a:lstStyle>
          <a:p>
            <a:pPr marL="0" indent="0" defTabSz="914257">
              <a:buNone/>
              <a:defRPr/>
            </a:pPr>
            <a:r>
              <a:rPr lang="en-US" sz="1333" b="1" u="sng" dirty="0">
                <a:solidFill>
                  <a:srgbClr val="0F124A"/>
                </a:solidFill>
                <a:latin typeface="Verdana" panose="020B0604030504040204" pitchFamily="34" charset="0"/>
                <a:ea typeface="Verdana" panose="020B0604030504040204" pitchFamily="34" charset="0"/>
                <a:sym typeface="Helvetica Neue"/>
              </a:rPr>
              <a:t>Power source: Multibeam </a:t>
            </a:r>
            <a:r>
              <a:rPr lang="en-US" sz="1333" b="1" u="sng" dirty="0" err="1">
                <a:solidFill>
                  <a:srgbClr val="0F124A"/>
                </a:solidFill>
                <a:latin typeface="Verdana" panose="020B0604030504040204" pitchFamily="34" charset="0"/>
                <a:ea typeface="Verdana" panose="020B0604030504040204" pitchFamily="34" charset="0"/>
                <a:sym typeface="Helvetica Neue"/>
              </a:rPr>
              <a:t>Tristron</a:t>
            </a:r>
            <a:endParaRPr lang="en-US" sz="1333" b="1" u="sng" dirty="0">
              <a:solidFill>
                <a:srgbClr val="0F124A"/>
              </a:solidFill>
              <a:latin typeface="Verdana" panose="020B0604030504040204" pitchFamily="34" charset="0"/>
              <a:ea typeface="Verdana" panose="020B0604030504040204" pitchFamily="34" charset="0"/>
              <a:sym typeface="Helvetica Neue"/>
            </a:endParaRPr>
          </a:p>
          <a:p>
            <a:pPr marL="380981" indent="-380981" defTabSz="914257">
              <a:defRPr/>
            </a:pPr>
            <a:r>
              <a:rPr lang="en-US" sz="1333" b="1" u="sng" dirty="0">
                <a:solidFill>
                  <a:srgbClr val="00B050"/>
                </a:solidFill>
                <a:latin typeface="Verdana" panose="020B0604030504040204" pitchFamily="34" charset="0"/>
                <a:ea typeface="Verdana" panose="020B0604030504040204" pitchFamily="34" charset="0"/>
                <a:sym typeface="Helvetica Neue"/>
              </a:rPr>
              <a:t>Very</a:t>
            </a:r>
            <a:r>
              <a:rPr lang="en-US" sz="1333" b="1" dirty="0">
                <a:solidFill>
                  <a:srgbClr val="00B050"/>
                </a:solidFill>
                <a:latin typeface="Verdana" panose="020B0604030504040204" pitchFamily="34" charset="0"/>
                <a:ea typeface="Verdana" panose="020B0604030504040204" pitchFamily="34" charset="0"/>
                <a:sym typeface="Helvetica Neue"/>
              </a:rPr>
              <a:t> efficient ~90 % ! &lt;&lt;OPEX</a:t>
            </a:r>
          </a:p>
          <a:p>
            <a:pPr marL="380981" indent="-380981" defTabSz="914257">
              <a:defRPr/>
            </a:pPr>
            <a:r>
              <a:rPr lang="en-US" sz="1333" dirty="0">
                <a:solidFill>
                  <a:srgbClr val="0F124A"/>
                </a:solidFill>
                <a:latin typeface="Verdana" panose="020B0604030504040204" pitchFamily="34" charset="0"/>
                <a:ea typeface="Verdana" panose="020B0604030504040204" pitchFamily="34" charset="0"/>
              </a:rPr>
              <a:t>3 m long</a:t>
            </a:r>
          </a:p>
          <a:p>
            <a:pPr marL="380981" indent="-380981" defTabSz="914257">
              <a:defRPr/>
            </a:pPr>
            <a:r>
              <a:rPr lang="en-US" sz="1333" dirty="0">
                <a:solidFill>
                  <a:srgbClr val="0F124A"/>
                </a:solidFill>
                <a:latin typeface="Verdana" panose="020B0604030504040204" pitchFamily="34" charset="0"/>
                <a:ea typeface="Verdana" panose="020B0604030504040204" pitchFamily="34" charset="0"/>
              </a:rPr>
              <a:t>50 kV</a:t>
            </a:r>
          </a:p>
          <a:p>
            <a:pPr marL="380981" indent="-380981" defTabSz="914257">
              <a:defRPr/>
            </a:pPr>
            <a:r>
              <a:rPr lang="en-US" sz="1333" dirty="0">
                <a:solidFill>
                  <a:srgbClr val="0F124A"/>
                </a:solidFill>
                <a:latin typeface="Verdana" panose="020B0604030504040204" pitchFamily="34" charset="0"/>
                <a:ea typeface="Verdana" panose="020B0604030504040204" pitchFamily="34" charset="0"/>
              </a:rPr>
              <a:t>500 kW, CW</a:t>
            </a:r>
          </a:p>
        </p:txBody>
      </p:sp>
      <p:pic>
        <p:nvPicPr>
          <p:cNvPr id="28" name="Picture 27">
            <a:extLst>
              <a:ext uri="{FF2B5EF4-FFF2-40B4-BE49-F238E27FC236}">
                <a16:creationId xmlns:a16="http://schemas.microsoft.com/office/drawing/2014/main" id="{7FAA4038-9E4B-441B-0337-F9F4D33D96AC}"/>
              </a:ext>
            </a:extLst>
          </p:cNvPr>
          <p:cNvPicPr>
            <a:picLocks noChangeAspect="1"/>
          </p:cNvPicPr>
          <p:nvPr/>
        </p:nvPicPr>
        <p:blipFill>
          <a:blip r:embed="rId4">
            <a:clrChange>
              <a:clrFrom>
                <a:srgbClr val="FFFFFF"/>
              </a:clrFrom>
              <a:clrTo>
                <a:srgbClr val="FFFFFF">
                  <a:alpha val="0"/>
                </a:srgbClr>
              </a:clrTo>
            </a:clrChange>
          </a:blip>
          <a:stretch>
            <a:fillRect/>
          </a:stretch>
        </p:blipFill>
        <p:spPr>
          <a:xfrm>
            <a:off x="3699403" y="877869"/>
            <a:ext cx="4348007" cy="1963275"/>
          </a:xfrm>
          <a:prstGeom prst="rect">
            <a:avLst/>
          </a:prstGeom>
        </p:spPr>
      </p:pic>
      <p:pic>
        <p:nvPicPr>
          <p:cNvPr id="29" name="Picture 28" descr="A close-up of a silver object&#10;&#10;Description automatically generated">
            <a:extLst>
              <a:ext uri="{FF2B5EF4-FFF2-40B4-BE49-F238E27FC236}">
                <a16:creationId xmlns:a16="http://schemas.microsoft.com/office/drawing/2014/main" id="{6C46D2B7-E25D-9B34-BB36-89E6D17A7092}"/>
              </a:ext>
            </a:extLst>
          </p:cNvPr>
          <p:cNvPicPr>
            <a:picLocks noChangeAspect="1"/>
          </p:cNvPicPr>
          <p:nvPr/>
        </p:nvPicPr>
        <p:blipFill rotWithShape="1">
          <a:blip r:embed="rId5">
            <a:extLst>
              <a:ext uri="{28A0092B-C50C-407E-A947-70E740481C1C}">
                <a14:useLocalDpi xmlns:a14="http://schemas.microsoft.com/office/drawing/2010/main" val="0"/>
              </a:ext>
            </a:extLst>
          </a:blip>
          <a:srcRect l="3492" t="32644" r="10331" b="13335"/>
          <a:stretch/>
        </p:blipFill>
        <p:spPr>
          <a:xfrm>
            <a:off x="0" y="4276640"/>
            <a:ext cx="3475064" cy="1059069"/>
          </a:xfrm>
          <a:prstGeom prst="rect">
            <a:avLst/>
          </a:prstGeom>
        </p:spPr>
      </p:pic>
      <p:sp>
        <p:nvSpPr>
          <p:cNvPr id="30" name="Rectangle 29">
            <a:extLst>
              <a:ext uri="{FF2B5EF4-FFF2-40B4-BE49-F238E27FC236}">
                <a16:creationId xmlns:a16="http://schemas.microsoft.com/office/drawing/2014/main" id="{511AF60A-C5B9-1AF9-59D0-9484A9218E69}"/>
              </a:ext>
            </a:extLst>
          </p:cNvPr>
          <p:cNvSpPr/>
          <p:nvPr/>
        </p:nvSpPr>
        <p:spPr>
          <a:xfrm>
            <a:off x="88108" y="5627439"/>
            <a:ext cx="3869632" cy="912814"/>
          </a:xfrm>
          <a:prstGeom prst="rect">
            <a:avLst/>
          </a:prstGeom>
        </p:spPr>
        <p:txBody>
          <a:bodyPr wrap="square">
            <a:spAutoFit/>
          </a:bodyPr>
          <a:lstStyle/>
          <a:p>
            <a:pPr defTabSz="914257">
              <a:defRPr/>
            </a:pPr>
            <a:r>
              <a:rPr lang="en-GB" sz="1333" b="1" u="sng" dirty="0">
                <a:solidFill>
                  <a:srgbClr val="0F124A"/>
                </a:solidFill>
                <a:latin typeface="Verdana" panose="020B0604030504040204" pitchFamily="34" charset="0"/>
                <a:ea typeface="Verdana" panose="020B0604030504040204" pitchFamily="34" charset="0"/>
              </a:rPr>
              <a:t>Superconducting elliptical cavity</a:t>
            </a:r>
          </a:p>
          <a:p>
            <a:pPr marL="380981" indent="-380981" defTabSz="914257">
              <a:buFont typeface="Wingdings" panose="05000000000000000000" pitchFamily="2" charset="2"/>
              <a:buChar char="§"/>
              <a:defRPr/>
            </a:pPr>
            <a:r>
              <a:rPr lang="en-GB" sz="1333" dirty="0">
                <a:solidFill>
                  <a:srgbClr val="0F124A"/>
                </a:solidFill>
                <a:latin typeface="Verdana" panose="020B0604030504040204" pitchFamily="34" charset="0"/>
                <a:ea typeface="Verdana" panose="020B0604030504040204" pitchFamily="34" charset="0"/>
              </a:rPr>
              <a:t>800 MHz, 6-cell, bulk Nb</a:t>
            </a:r>
          </a:p>
          <a:p>
            <a:pPr marL="380981" indent="-380981" defTabSz="914257">
              <a:buFont typeface="Wingdings" panose="05000000000000000000" pitchFamily="2" charset="2"/>
              <a:buChar char="§"/>
              <a:defRPr/>
            </a:pPr>
            <a:r>
              <a:rPr lang="en-GB" sz="1333" dirty="0">
                <a:solidFill>
                  <a:srgbClr val="0F124A"/>
                </a:solidFill>
                <a:latin typeface="Verdana" panose="020B0604030504040204" pitchFamily="34" charset="0"/>
                <a:ea typeface="Verdana" panose="020B0604030504040204" pitchFamily="34" charset="0"/>
              </a:rPr>
              <a:t>Nb</a:t>
            </a:r>
            <a:r>
              <a:rPr lang="en-GB" sz="1333" baseline="-25000" dirty="0">
                <a:solidFill>
                  <a:srgbClr val="0F124A"/>
                </a:solidFill>
                <a:latin typeface="Verdana" panose="020B0604030504040204" pitchFamily="34" charset="0"/>
                <a:ea typeface="Verdana" panose="020B0604030504040204" pitchFamily="34" charset="0"/>
              </a:rPr>
              <a:t>3</a:t>
            </a:r>
            <a:r>
              <a:rPr lang="en-GB" sz="1333" dirty="0">
                <a:solidFill>
                  <a:srgbClr val="0F124A"/>
                </a:solidFill>
                <a:latin typeface="Verdana" panose="020B0604030504040204" pitchFamily="34" charset="0"/>
                <a:ea typeface="Verdana" panose="020B0604030504040204" pitchFamily="34" charset="0"/>
              </a:rPr>
              <a:t>Sn if R&amp;D is successful</a:t>
            </a:r>
          </a:p>
          <a:p>
            <a:pPr marL="380981" indent="-380981" defTabSz="914257">
              <a:buFont typeface="Wingdings" panose="05000000000000000000" pitchFamily="2" charset="2"/>
              <a:buChar char="§"/>
              <a:defRPr/>
            </a:pPr>
            <a:endParaRPr lang="en-GB" sz="1333" dirty="0">
              <a:solidFill>
                <a:srgbClr val="0F124A"/>
              </a:solidFill>
              <a:latin typeface="Verdana" panose="020B0604030504040204" pitchFamily="34" charset="0"/>
              <a:ea typeface="Verdana" panose="020B0604030504040204" pitchFamily="34" charset="0"/>
            </a:endParaRPr>
          </a:p>
        </p:txBody>
      </p:sp>
      <p:sp>
        <p:nvSpPr>
          <p:cNvPr id="31" name="Rectangle 30">
            <a:extLst>
              <a:ext uri="{FF2B5EF4-FFF2-40B4-BE49-F238E27FC236}">
                <a16:creationId xmlns:a16="http://schemas.microsoft.com/office/drawing/2014/main" id="{4E8DAC0D-B353-5B94-CD71-051ADDFD37D6}"/>
              </a:ext>
            </a:extLst>
          </p:cNvPr>
          <p:cNvSpPr/>
          <p:nvPr/>
        </p:nvSpPr>
        <p:spPr>
          <a:xfrm>
            <a:off x="3827764" y="5897593"/>
            <a:ext cx="4406499" cy="523220"/>
          </a:xfrm>
          <a:prstGeom prst="rect">
            <a:avLst/>
          </a:prstGeom>
        </p:spPr>
        <p:txBody>
          <a:bodyPr wrap="square">
            <a:spAutoFit/>
          </a:bodyPr>
          <a:lstStyle/>
          <a:p>
            <a:pPr defTabSz="914257">
              <a:defRPr/>
            </a:pPr>
            <a:r>
              <a:rPr lang="en-GB" sz="1400" b="1" u="sng" dirty="0">
                <a:solidFill>
                  <a:srgbClr val="0F124A"/>
                </a:solidFill>
                <a:latin typeface="Verdana" panose="020B0604030504040204" pitchFamily="34" charset="0"/>
                <a:ea typeface="Verdana" panose="020B0604030504040204" pitchFamily="34" charset="0"/>
              </a:rPr>
              <a:t>800 MHz Cryomodule</a:t>
            </a:r>
          </a:p>
          <a:p>
            <a:pPr defTabSz="914257">
              <a:defRPr/>
            </a:pPr>
            <a:endParaRPr lang="en-GB" sz="1400" dirty="0">
              <a:solidFill>
                <a:srgbClr val="0F124A"/>
              </a:solidFill>
              <a:latin typeface="Verdana" panose="020B0604030504040204" pitchFamily="34" charset="0"/>
              <a:ea typeface="Verdana" panose="020B0604030504040204" pitchFamily="34" charset="0"/>
            </a:endParaRPr>
          </a:p>
        </p:txBody>
      </p:sp>
      <p:pic>
        <p:nvPicPr>
          <p:cNvPr id="32" name="Picture 31">
            <a:extLst>
              <a:ext uri="{FF2B5EF4-FFF2-40B4-BE49-F238E27FC236}">
                <a16:creationId xmlns:a16="http://schemas.microsoft.com/office/drawing/2014/main" id="{2A11B7BB-08B6-9866-C55C-5431E75ADF72}"/>
              </a:ext>
            </a:extLst>
          </p:cNvPr>
          <p:cNvPicPr>
            <a:picLocks noChangeAspect="1"/>
          </p:cNvPicPr>
          <p:nvPr/>
        </p:nvPicPr>
        <p:blipFill>
          <a:blip r:embed="rId6">
            <a:clrChange>
              <a:clrFrom>
                <a:srgbClr val="FFFFFF"/>
              </a:clrFrom>
              <a:clrTo>
                <a:srgbClr val="FFFFFF">
                  <a:alpha val="0"/>
                </a:srgbClr>
              </a:clrTo>
            </a:clrChange>
          </a:blip>
          <a:stretch>
            <a:fillRect/>
          </a:stretch>
        </p:blipFill>
        <p:spPr>
          <a:xfrm>
            <a:off x="3442353" y="3677138"/>
            <a:ext cx="4654423" cy="2206595"/>
          </a:xfrm>
          <a:prstGeom prst="rect">
            <a:avLst/>
          </a:prstGeom>
        </p:spPr>
      </p:pic>
      <p:sp>
        <p:nvSpPr>
          <p:cNvPr id="33" name="Rectangle 32">
            <a:extLst>
              <a:ext uri="{FF2B5EF4-FFF2-40B4-BE49-F238E27FC236}">
                <a16:creationId xmlns:a16="http://schemas.microsoft.com/office/drawing/2014/main" id="{B0E6A6F7-474D-0D56-43F2-6F1E5E109412}"/>
              </a:ext>
            </a:extLst>
          </p:cNvPr>
          <p:cNvSpPr/>
          <p:nvPr/>
        </p:nvSpPr>
        <p:spPr>
          <a:xfrm>
            <a:off x="2085784" y="2375934"/>
            <a:ext cx="1165576" cy="348878"/>
          </a:xfrm>
          <a:prstGeom prst="rect">
            <a:avLst/>
          </a:prstGeom>
          <a:noFill/>
        </p:spPr>
        <p:txBody>
          <a:bodyPr wrap="square" lIns="121920" tIns="60960" rIns="121920" bIns="60960">
            <a:spAutoFit/>
          </a:bodyPr>
          <a:lstStyle/>
          <a:p>
            <a:pPr defTabSz="914257">
              <a:defRPr/>
            </a:pPr>
            <a:r>
              <a:rPr lang="en-GB" sz="1467" b="1" dirty="0">
                <a:ln w="0"/>
                <a:solidFill>
                  <a:srgbClr val="FF0000"/>
                </a:solidFill>
                <a:latin typeface="Verdana" panose="020B0604030504040204" pitchFamily="34" charset="0"/>
                <a:ea typeface="Verdana" panose="020B0604030504040204" pitchFamily="34" charset="0"/>
              </a:rPr>
              <a:t>X 264</a:t>
            </a:r>
            <a:endParaRPr lang="en-GB" sz="1600" b="1" dirty="0">
              <a:ln w="0"/>
              <a:solidFill>
                <a:srgbClr val="FF0000"/>
              </a:solidFill>
              <a:latin typeface="Verdana" panose="020B0604030504040204" pitchFamily="34" charset="0"/>
              <a:ea typeface="Verdana" panose="020B0604030504040204" pitchFamily="34" charset="0"/>
            </a:endParaRPr>
          </a:p>
        </p:txBody>
      </p:sp>
      <p:sp>
        <p:nvSpPr>
          <p:cNvPr id="34" name="Rectangle 33">
            <a:extLst>
              <a:ext uri="{FF2B5EF4-FFF2-40B4-BE49-F238E27FC236}">
                <a16:creationId xmlns:a16="http://schemas.microsoft.com/office/drawing/2014/main" id="{2257E3B1-7801-60AC-835A-6E51C9E90AEB}"/>
              </a:ext>
            </a:extLst>
          </p:cNvPr>
          <p:cNvSpPr/>
          <p:nvPr/>
        </p:nvSpPr>
        <p:spPr>
          <a:xfrm>
            <a:off x="8468036" y="3086486"/>
            <a:ext cx="1165576" cy="348878"/>
          </a:xfrm>
          <a:prstGeom prst="rect">
            <a:avLst/>
          </a:prstGeom>
          <a:noFill/>
        </p:spPr>
        <p:txBody>
          <a:bodyPr wrap="square" lIns="121920" tIns="60960" rIns="121920" bIns="60960">
            <a:spAutoFit/>
          </a:bodyPr>
          <a:lstStyle/>
          <a:p>
            <a:pPr defTabSz="914257">
              <a:defRPr/>
            </a:pPr>
            <a:r>
              <a:rPr lang="en-GB" sz="1467" b="1" dirty="0">
                <a:ln w="0"/>
                <a:solidFill>
                  <a:srgbClr val="FF0000"/>
                </a:solidFill>
                <a:latin typeface="Verdana" panose="020B0604030504040204" pitchFamily="34" charset="0"/>
                <a:ea typeface="Verdana" panose="020B0604030504040204" pitchFamily="34" charset="0"/>
              </a:rPr>
              <a:t>X 264</a:t>
            </a:r>
            <a:endParaRPr lang="en-GB" sz="1600" b="1" dirty="0">
              <a:ln w="0"/>
              <a:solidFill>
                <a:srgbClr val="FF0000"/>
              </a:solidFill>
              <a:latin typeface="Verdana" panose="020B0604030504040204" pitchFamily="34" charset="0"/>
              <a:ea typeface="Verdana" panose="020B0604030504040204" pitchFamily="34" charset="0"/>
            </a:endParaRPr>
          </a:p>
        </p:txBody>
      </p:sp>
      <p:sp>
        <p:nvSpPr>
          <p:cNvPr id="35" name="Rectangle 34">
            <a:extLst>
              <a:ext uri="{FF2B5EF4-FFF2-40B4-BE49-F238E27FC236}">
                <a16:creationId xmlns:a16="http://schemas.microsoft.com/office/drawing/2014/main" id="{EC1C7580-0177-F614-80D6-D13CE2A93429}"/>
              </a:ext>
            </a:extLst>
          </p:cNvPr>
          <p:cNvSpPr/>
          <p:nvPr/>
        </p:nvSpPr>
        <p:spPr>
          <a:xfrm>
            <a:off x="6038659" y="2497850"/>
            <a:ext cx="1165576" cy="348878"/>
          </a:xfrm>
          <a:prstGeom prst="rect">
            <a:avLst/>
          </a:prstGeom>
          <a:noFill/>
        </p:spPr>
        <p:txBody>
          <a:bodyPr wrap="square" lIns="121920" tIns="60960" rIns="121920" bIns="60960">
            <a:spAutoFit/>
          </a:bodyPr>
          <a:lstStyle/>
          <a:p>
            <a:pPr defTabSz="914257">
              <a:defRPr/>
            </a:pPr>
            <a:r>
              <a:rPr lang="en-GB" sz="1467" b="1" dirty="0">
                <a:ln w="0"/>
                <a:solidFill>
                  <a:srgbClr val="FF0000"/>
                </a:solidFill>
                <a:latin typeface="Verdana" panose="020B0604030504040204" pitchFamily="34" charset="0"/>
                <a:ea typeface="Verdana" panose="020B0604030504040204" pitchFamily="34" charset="0"/>
              </a:rPr>
              <a:t>X 66</a:t>
            </a:r>
            <a:endParaRPr lang="en-GB" sz="1600" b="1" dirty="0">
              <a:ln w="0"/>
              <a:solidFill>
                <a:srgbClr val="FF0000"/>
              </a:solidFill>
              <a:latin typeface="Verdana" panose="020B0604030504040204" pitchFamily="34" charset="0"/>
              <a:ea typeface="Verdana" panose="020B0604030504040204" pitchFamily="34" charset="0"/>
            </a:endParaRPr>
          </a:p>
        </p:txBody>
      </p:sp>
      <p:sp>
        <p:nvSpPr>
          <p:cNvPr id="36" name="Rectangle 35">
            <a:extLst>
              <a:ext uri="{FF2B5EF4-FFF2-40B4-BE49-F238E27FC236}">
                <a16:creationId xmlns:a16="http://schemas.microsoft.com/office/drawing/2014/main" id="{DC5DB734-571E-85BC-674F-CFD91AF69AE9}"/>
              </a:ext>
            </a:extLst>
          </p:cNvPr>
          <p:cNvSpPr/>
          <p:nvPr/>
        </p:nvSpPr>
        <p:spPr>
          <a:xfrm>
            <a:off x="522961" y="3890468"/>
            <a:ext cx="2685191" cy="348878"/>
          </a:xfrm>
          <a:prstGeom prst="rect">
            <a:avLst/>
          </a:prstGeom>
          <a:noFill/>
        </p:spPr>
        <p:txBody>
          <a:bodyPr wrap="square" lIns="121920" tIns="60960" rIns="121920" bIns="60960">
            <a:spAutoFit/>
          </a:bodyPr>
          <a:lstStyle/>
          <a:p>
            <a:pPr defTabSz="914257">
              <a:defRPr/>
            </a:pPr>
            <a:r>
              <a:rPr lang="en-GB" sz="1467" b="1" dirty="0">
                <a:ln w="0"/>
                <a:solidFill>
                  <a:srgbClr val="FF0000"/>
                </a:solidFill>
                <a:latin typeface="Verdana" panose="020B0604030504040204" pitchFamily="34" charset="0"/>
                <a:ea typeface="Verdana" panose="020B0604030504040204" pitchFamily="34" charset="0"/>
              </a:rPr>
              <a:t>X (408 + 448 booster)</a:t>
            </a:r>
            <a:endParaRPr lang="en-GB" sz="1600" b="1" dirty="0">
              <a:ln w="0"/>
              <a:solidFill>
                <a:srgbClr val="FF0000"/>
              </a:solidFill>
              <a:latin typeface="Verdana" panose="020B0604030504040204" pitchFamily="34" charset="0"/>
              <a:ea typeface="Verdana" panose="020B0604030504040204" pitchFamily="34" charset="0"/>
            </a:endParaRPr>
          </a:p>
        </p:txBody>
      </p:sp>
      <p:sp>
        <p:nvSpPr>
          <p:cNvPr id="37" name="Rectangle 36">
            <a:extLst>
              <a:ext uri="{FF2B5EF4-FFF2-40B4-BE49-F238E27FC236}">
                <a16:creationId xmlns:a16="http://schemas.microsoft.com/office/drawing/2014/main" id="{3287AD80-FF82-F5F6-6C0E-E6B5CFD360DB}"/>
              </a:ext>
            </a:extLst>
          </p:cNvPr>
          <p:cNvSpPr/>
          <p:nvPr/>
        </p:nvSpPr>
        <p:spPr>
          <a:xfrm>
            <a:off x="4075130" y="3895658"/>
            <a:ext cx="3344847" cy="348878"/>
          </a:xfrm>
          <a:prstGeom prst="rect">
            <a:avLst/>
          </a:prstGeom>
          <a:noFill/>
        </p:spPr>
        <p:txBody>
          <a:bodyPr wrap="square" lIns="121920" tIns="60960" rIns="121920" bIns="60960">
            <a:spAutoFit/>
          </a:bodyPr>
          <a:lstStyle/>
          <a:p>
            <a:pPr defTabSz="914257">
              <a:defRPr/>
            </a:pPr>
            <a:r>
              <a:rPr lang="en-GB" sz="1467" b="1" dirty="0">
                <a:ln w="0"/>
                <a:solidFill>
                  <a:srgbClr val="FF0000"/>
                </a:solidFill>
                <a:latin typeface="Verdana" panose="020B0604030504040204" pitchFamily="34" charset="0"/>
                <a:ea typeface="Verdana" panose="020B0604030504040204" pitchFamily="34" charset="0"/>
              </a:rPr>
              <a:t>X (102 + 112 booster)</a:t>
            </a:r>
            <a:endParaRPr lang="en-GB" sz="1600" b="1" dirty="0">
              <a:ln w="0"/>
              <a:solidFill>
                <a:srgbClr val="FF0000"/>
              </a:solidFill>
              <a:latin typeface="Verdana" panose="020B0604030504040204" pitchFamily="34" charset="0"/>
              <a:ea typeface="Verdana" panose="020B0604030504040204" pitchFamily="34" charset="0"/>
            </a:endParaRPr>
          </a:p>
        </p:txBody>
      </p:sp>
      <p:sp>
        <p:nvSpPr>
          <p:cNvPr id="38" name="Rectangle 37">
            <a:extLst>
              <a:ext uri="{FF2B5EF4-FFF2-40B4-BE49-F238E27FC236}">
                <a16:creationId xmlns:a16="http://schemas.microsoft.com/office/drawing/2014/main" id="{9AC2FBEA-6E4F-77FB-D1A5-2189BCAF5C1D}"/>
              </a:ext>
            </a:extLst>
          </p:cNvPr>
          <p:cNvSpPr/>
          <p:nvPr/>
        </p:nvSpPr>
        <p:spPr>
          <a:xfrm>
            <a:off x="2722824" y="897391"/>
            <a:ext cx="4406499" cy="584775"/>
          </a:xfrm>
          <a:prstGeom prst="rect">
            <a:avLst/>
          </a:prstGeom>
        </p:spPr>
        <p:txBody>
          <a:bodyPr wrap="square">
            <a:spAutoFit/>
          </a:bodyPr>
          <a:lstStyle/>
          <a:p>
            <a:pPr defTabSz="914257">
              <a:defRPr/>
            </a:pPr>
            <a:r>
              <a:rPr lang="en-GB" sz="1600" b="1" u="sng" dirty="0">
                <a:solidFill>
                  <a:srgbClr val="0000CC"/>
                </a:solidFill>
                <a:latin typeface="Verdana" panose="020B0604030504040204" pitchFamily="34" charset="0"/>
                <a:ea typeface="Verdana" panose="020B0604030504040204" pitchFamily="34" charset="0"/>
              </a:rPr>
              <a:t>400 MHz Collider</a:t>
            </a:r>
          </a:p>
          <a:p>
            <a:pPr defTabSz="914257">
              <a:defRPr/>
            </a:pPr>
            <a:endParaRPr lang="en-GB" sz="1600" dirty="0">
              <a:solidFill>
                <a:srgbClr val="0000CC"/>
              </a:solidFill>
              <a:latin typeface="Verdana" panose="020B0604030504040204" pitchFamily="34" charset="0"/>
              <a:ea typeface="Verdana" panose="020B0604030504040204" pitchFamily="34" charset="0"/>
            </a:endParaRPr>
          </a:p>
        </p:txBody>
      </p:sp>
      <p:sp>
        <p:nvSpPr>
          <p:cNvPr id="39" name="Rectangle 38">
            <a:extLst>
              <a:ext uri="{FF2B5EF4-FFF2-40B4-BE49-F238E27FC236}">
                <a16:creationId xmlns:a16="http://schemas.microsoft.com/office/drawing/2014/main" id="{B22ED63D-66F6-7E2C-99B9-DF967BAE4614}"/>
              </a:ext>
            </a:extLst>
          </p:cNvPr>
          <p:cNvSpPr/>
          <p:nvPr/>
        </p:nvSpPr>
        <p:spPr>
          <a:xfrm>
            <a:off x="2057681" y="3525631"/>
            <a:ext cx="4406499" cy="584775"/>
          </a:xfrm>
          <a:prstGeom prst="rect">
            <a:avLst/>
          </a:prstGeom>
        </p:spPr>
        <p:txBody>
          <a:bodyPr wrap="square">
            <a:spAutoFit/>
          </a:bodyPr>
          <a:lstStyle/>
          <a:p>
            <a:pPr defTabSz="914257">
              <a:defRPr/>
            </a:pPr>
            <a:r>
              <a:rPr lang="en-GB" sz="1600" b="1" u="sng" dirty="0">
                <a:solidFill>
                  <a:srgbClr val="0000CC"/>
                </a:solidFill>
                <a:latin typeface="Verdana" panose="020B0604030504040204" pitchFamily="34" charset="0"/>
                <a:ea typeface="Verdana" panose="020B0604030504040204" pitchFamily="34" charset="0"/>
              </a:rPr>
              <a:t>800 MHz Collider + Booster</a:t>
            </a:r>
          </a:p>
          <a:p>
            <a:pPr defTabSz="914257">
              <a:defRPr/>
            </a:pPr>
            <a:endParaRPr lang="en-GB" sz="1600" dirty="0">
              <a:solidFill>
                <a:srgbClr val="0000CC"/>
              </a:solidFill>
              <a:latin typeface="Verdana" panose="020B0604030504040204" pitchFamily="34" charset="0"/>
              <a:ea typeface="Verdana" panose="020B0604030504040204" pitchFamily="34" charset="0"/>
            </a:endParaRPr>
          </a:p>
        </p:txBody>
      </p:sp>
      <p:sp>
        <p:nvSpPr>
          <p:cNvPr id="40" name="Rectangle 39">
            <a:extLst>
              <a:ext uri="{FF2B5EF4-FFF2-40B4-BE49-F238E27FC236}">
                <a16:creationId xmlns:a16="http://schemas.microsoft.com/office/drawing/2014/main" id="{2A48D742-49A0-10BA-C079-0523150661ED}"/>
              </a:ext>
            </a:extLst>
          </p:cNvPr>
          <p:cNvSpPr/>
          <p:nvPr/>
        </p:nvSpPr>
        <p:spPr>
          <a:xfrm>
            <a:off x="8526989" y="4715809"/>
            <a:ext cx="3270575" cy="800412"/>
          </a:xfrm>
          <a:prstGeom prst="rect">
            <a:avLst/>
          </a:prstGeom>
          <a:noFill/>
        </p:spPr>
        <p:txBody>
          <a:bodyPr wrap="square" lIns="121920" tIns="60960" rIns="121920" bIns="60960">
            <a:spAutoFit/>
          </a:bodyPr>
          <a:lstStyle/>
          <a:p>
            <a:pPr defTabSz="914257">
              <a:defRPr/>
            </a:pPr>
            <a:r>
              <a:rPr lang="en-GB" sz="1467" b="1" dirty="0">
                <a:ln w="0"/>
                <a:solidFill>
                  <a:srgbClr val="FF0000"/>
                </a:solidFill>
                <a:latin typeface="Verdana" panose="020B0604030504040204" pitchFamily="34" charset="0"/>
                <a:ea typeface="Verdana" panose="020B0604030504040204" pitchFamily="34" charset="0"/>
              </a:rPr>
              <a:t>X 204 </a:t>
            </a:r>
          </a:p>
          <a:p>
            <a:pPr defTabSz="914257">
              <a:defRPr/>
            </a:pPr>
            <a:endParaRPr lang="en-GB" sz="1467" b="1" dirty="0">
              <a:ln w="0"/>
              <a:solidFill>
                <a:srgbClr val="FF0000"/>
              </a:solidFill>
              <a:latin typeface="Verdana" panose="020B0604030504040204" pitchFamily="34" charset="0"/>
              <a:ea typeface="Verdana" panose="020B0604030504040204" pitchFamily="34" charset="0"/>
            </a:endParaRPr>
          </a:p>
          <a:p>
            <a:pPr defTabSz="914257">
              <a:defRPr/>
            </a:pPr>
            <a:r>
              <a:rPr lang="en-GB" sz="1467" b="1" dirty="0">
                <a:ln w="0"/>
                <a:solidFill>
                  <a:srgbClr val="FF0000"/>
                </a:solidFill>
                <a:latin typeface="Verdana" panose="020B0604030504040204" pitchFamily="34" charset="0"/>
                <a:ea typeface="Verdana" panose="020B0604030504040204" pitchFamily="34" charset="0"/>
              </a:rPr>
              <a:t>+ 448 x 10 kW SSA booster</a:t>
            </a:r>
            <a:endParaRPr lang="en-GB" sz="1600" b="1" dirty="0">
              <a:ln w="0"/>
              <a:solidFill>
                <a:srgbClr val="FF0000"/>
              </a:solidFill>
              <a:latin typeface="Verdana" panose="020B0604030504040204" pitchFamily="34" charset="0"/>
              <a:ea typeface="Verdana" panose="020B0604030504040204" pitchFamily="34" charset="0"/>
            </a:endParaRPr>
          </a:p>
        </p:txBody>
      </p:sp>
      <p:sp>
        <p:nvSpPr>
          <p:cNvPr id="3" name="TextBox 2">
            <a:extLst>
              <a:ext uri="{FF2B5EF4-FFF2-40B4-BE49-F238E27FC236}">
                <a16:creationId xmlns:a16="http://schemas.microsoft.com/office/drawing/2014/main" id="{5FCF80D9-9D98-4544-42F5-1086D54F857F}"/>
              </a:ext>
            </a:extLst>
          </p:cNvPr>
          <p:cNvSpPr txBox="1"/>
          <p:nvPr/>
        </p:nvSpPr>
        <p:spPr>
          <a:xfrm>
            <a:off x="6767571" y="5742845"/>
            <a:ext cx="4566506" cy="369332"/>
          </a:xfrm>
          <a:prstGeom prst="rect">
            <a:avLst/>
          </a:prstGeom>
          <a:solidFill>
            <a:srgbClr val="FF9900"/>
          </a:solidFill>
          <a:ln>
            <a:noFill/>
          </a:ln>
        </p:spPr>
        <p:style>
          <a:lnRef idx="3">
            <a:schemeClr val="lt1"/>
          </a:lnRef>
          <a:fillRef idx="1">
            <a:schemeClr val="accent1"/>
          </a:fillRef>
          <a:effectRef idx="1">
            <a:schemeClr val="accent1"/>
          </a:effectRef>
          <a:fontRef idx="minor">
            <a:schemeClr val="lt1"/>
          </a:fontRef>
        </p:style>
        <p:txBody>
          <a:bodyPr wrap="square" rtlCol="0">
            <a:spAutoFit/>
          </a:bodyPr>
          <a:lstStyle/>
          <a:p>
            <a:pPr algn="ctr"/>
            <a:r>
              <a:rPr lang="en-GB" b="1" dirty="0">
                <a:solidFill>
                  <a:srgbClr val="FFFF00"/>
                </a:solidFill>
              </a:rPr>
              <a:t>Large SRF Facility being built at CERN </a:t>
            </a:r>
          </a:p>
        </p:txBody>
      </p:sp>
      <p:sp>
        <p:nvSpPr>
          <p:cNvPr id="2" name="Date Placeholder 1">
            <a:extLst>
              <a:ext uri="{FF2B5EF4-FFF2-40B4-BE49-F238E27FC236}">
                <a16:creationId xmlns:a16="http://schemas.microsoft.com/office/drawing/2014/main" id="{CA34360D-0B49-2323-AE02-112C20A980C7}"/>
              </a:ext>
            </a:extLst>
          </p:cNvPr>
          <p:cNvSpPr>
            <a:spLocks noGrp="1"/>
          </p:cNvSpPr>
          <p:nvPr>
            <p:ph type="dt" sz="half" idx="10"/>
          </p:nvPr>
        </p:nvSpPr>
        <p:spPr/>
        <p:txBody>
          <a:bodyPr/>
          <a:lstStyle/>
          <a:p>
            <a:r>
              <a:rPr lang="en-US"/>
              <a:t>03/11/2025</a:t>
            </a:r>
            <a:endParaRPr lang="en-US" dirty="0"/>
          </a:p>
        </p:txBody>
      </p:sp>
      <p:sp>
        <p:nvSpPr>
          <p:cNvPr id="4" name="Footer Placeholder 3">
            <a:extLst>
              <a:ext uri="{FF2B5EF4-FFF2-40B4-BE49-F238E27FC236}">
                <a16:creationId xmlns:a16="http://schemas.microsoft.com/office/drawing/2014/main" id="{B77BE538-20A3-5779-8B79-C5953D57B633}"/>
              </a:ext>
            </a:extLst>
          </p:cNvPr>
          <p:cNvSpPr>
            <a:spLocks noGrp="1"/>
          </p:cNvSpPr>
          <p:nvPr>
            <p:ph type="ftr" sz="quarter" idx="11"/>
          </p:nvPr>
        </p:nvSpPr>
        <p:spPr/>
        <p:txBody>
          <a:bodyPr/>
          <a:lstStyle/>
          <a:p>
            <a:r>
              <a:rPr lang="en-GB"/>
              <a:t>G. Arduini - Assessment of large-scale accelerator projects at CERN - ESG WG2a key findings</a:t>
            </a:r>
            <a:endParaRPr lang="en-US" dirty="0"/>
          </a:p>
        </p:txBody>
      </p:sp>
      <p:sp>
        <p:nvSpPr>
          <p:cNvPr id="7" name="Slide Number Placeholder 6">
            <a:extLst>
              <a:ext uri="{FF2B5EF4-FFF2-40B4-BE49-F238E27FC236}">
                <a16:creationId xmlns:a16="http://schemas.microsoft.com/office/drawing/2014/main" id="{E8B6724A-FD7A-61AD-BF3F-E45BB1855A76}"/>
              </a:ext>
            </a:extLst>
          </p:cNvPr>
          <p:cNvSpPr>
            <a:spLocks noGrp="1"/>
          </p:cNvSpPr>
          <p:nvPr>
            <p:ph type="sldNum" sz="quarter" idx="12"/>
          </p:nvPr>
        </p:nvSpPr>
        <p:spPr/>
        <p:txBody>
          <a:bodyPr/>
          <a:lstStyle/>
          <a:p>
            <a:fld id="{36B5EA5A-BC32-A742-B11B-8E7414D5B535}" type="slidenum">
              <a:rPr lang="en-US" smtClean="0"/>
              <a:pPr/>
              <a:t>52</a:t>
            </a:fld>
            <a:endParaRPr lang="en-US" dirty="0"/>
          </a:p>
        </p:txBody>
      </p:sp>
    </p:spTree>
    <p:extLst>
      <p:ext uri="{BB962C8B-B14F-4D97-AF65-F5344CB8AC3E}">
        <p14:creationId xmlns:p14="http://schemas.microsoft.com/office/powerpoint/2010/main" val="2883560035"/>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8FB47C43-0676-BDB8-05D0-59B65B4A8C50}"/>
              </a:ext>
            </a:extLst>
          </p:cNvPr>
          <p:cNvSpPr>
            <a:spLocks noGrp="1"/>
          </p:cNvSpPr>
          <p:nvPr>
            <p:ph type="title"/>
          </p:nvPr>
        </p:nvSpPr>
        <p:spPr/>
        <p:txBody>
          <a:bodyPr/>
          <a:lstStyle/>
          <a:p>
            <a:r>
              <a:rPr lang="en-US" dirty="0"/>
              <a:t>Luminosity vs. circumference</a:t>
            </a:r>
            <a:endParaRPr lang="en-GB" dirty="0"/>
          </a:p>
        </p:txBody>
      </p:sp>
      <mc:AlternateContent xmlns:mc="http://schemas.openxmlformats.org/markup-compatibility/2006" xmlns:a14="http://schemas.microsoft.com/office/drawing/2010/main">
        <mc:Choice Requires="a14">
          <p:sp>
            <p:nvSpPr>
              <p:cNvPr id="2" name="Content Placeholder 1">
                <a:extLst>
                  <a:ext uri="{FF2B5EF4-FFF2-40B4-BE49-F238E27FC236}">
                    <a16:creationId xmlns:a16="http://schemas.microsoft.com/office/drawing/2014/main" id="{2C9DFC73-E288-EC14-DE80-AF6E35D559B6}"/>
                  </a:ext>
                </a:extLst>
              </p:cNvPr>
              <p:cNvSpPr>
                <a:spLocks noGrp="1"/>
              </p:cNvSpPr>
              <p:nvPr>
                <p:ph sz="half" idx="1"/>
              </p:nvPr>
            </p:nvSpPr>
            <p:spPr>
              <a:xfrm>
                <a:off x="338051" y="1124744"/>
                <a:ext cx="8956556" cy="4608512"/>
              </a:xfrm>
            </p:spPr>
            <p:txBody>
              <a:bodyPr/>
              <a:lstStyle/>
              <a:p>
                <a:r>
                  <a:rPr lang="en-US" dirty="0">
                    <a:solidFill>
                      <a:schemeClr val="tx1"/>
                    </a:solidFill>
                  </a:rPr>
                  <a:t>LEP3 pre-conceptual design to reuse the LEP/LHC tunnel</a:t>
                </a:r>
              </a:p>
              <a:p>
                <a:r>
                  <a:rPr lang="en-US" b="0" dirty="0">
                    <a:solidFill>
                      <a:schemeClr val="tx1"/>
                    </a:solidFill>
                  </a:rPr>
                  <a:t>Smaller circumference </a:t>
                </a:r>
                <a:r>
                  <a:rPr lang="en-US" b="0" dirty="0">
                    <a:solidFill>
                      <a:schemeClr val="tx1"/>
                    </a:solidFill>
                    <a:sym typeface="Wingdings" panose="05000000000000000000" pitchFamily="2" charset="2"/>
                  </a:rPr>
                  <a:t> smaller </a:t>
                </a:r>
                <a:r>
                  <a:rPr lang="en-US" b="0" dirty="0">
                    <a:solidFill>
                      <a:schemeClr val="tx1"/>
                    </a:solidFill>
                  </a:rPr>
                  <a:t>radius of curvature </a:t>
                </a:r>
                <a:r>
                  <a:rPr lang="en-US" b="0" dirty="0">
                    <a:solidFill>
                      <a:schemeClr val="tx1"/>
                    </a:solidFill>
                    <a:latin typeface="Symbol" panose="05050102010706020507" pitchFamily="18" charset="2"/>
                  </a:rPr>
                  <a:t>r</a:t>
                </a:r>
                <a:endParaRPr lang="en-US" b="0" dirty="0">
                  <a:solidFill>
                    <a:schemeClr val="tx1"/>
                  </a:solidFill>
                </a:endParaRPr>
              </a:p>
              <a:p>
                <a:pPr marL="342900" indent="-342900">
                  <a:buFont typeface="Arial" panose="020B0604020202020204" pitchFamily="34" charset="0"/>
                  <a:buChar char="•"/>
                </a:pPr>
                <a:r>
                  <a:rPr lang="en-US" b="0" dirty="0">
                    <a:solidFill>
                      <a:schemeClr val="tx1"/>
                    </a:solidFill>
                    <a:sym typeface="Wingdings" panose="05000000000000000000" pitchFamily="2" charset="2"/>
                  </a:rPr>
                  <a:t>Lower current at constant P</a:t>
                </a:r>
                <a:r>
                  <a:rPr lang="en-US" b="0" baseline="-25000" dirty="0">
                    <a:solidFill>
                      <a:schemeClr val="tx1"/>
                    </a:solidFill>
                    <a:sym typeface="Wingdings" panose="05000000000000000000" pitchFamily="2" charset="2"/>
                  </a:rPr>
                  <a:t>SR </a:t>
                </a:r>
                <a:r>
                  <a:rPr lang="en-US" b="0" dirty="0">
                    <a:solidFill>
                      <a:schemeClr val="tx1"/>
                    </a:solidFill>
                    <a:sym typeface="Wingdings" panose="05000000000000000000" pitchFamily="2" charset="2"/>
                  </a:rPr>
                  <a:t></a:t>
                </a:r>
                <a:r>
                  <a:rPr lang="en-US" b="0" baseline="-25000" dirty="0">
                    <a:solidFill>
                      <a:schemeClr val="tx1"/>
                    </a:solidFill>
                    <a:sym typeface="Wingdings" panose="05000000000000000000" pitchFamily="2" charset="2"/>
                  </a:rPr>
                  <a:t> </a:t>
                </a:r>
                <a:r>
                  <a:rPr lang="en-US" b="0" dirty="0" err="1">
                    <a:solidFill>
                      <a:schemeClr val="tx1"/>
                    </a:solidFill>
                    <a:sym typeface="Wingdings" panose="05000000000000000000" pitchFamily="2" charset="2"/>
                  </a:rPr>
                  <a:t>I</a:t>
                </a:r>
                <a:r>
                  <a:rPr lang="en-US" b="0" baseline="-25000" dirty="0" err="1">
                    <a:solidFill>
                      <a:schemeClr val="tx1"/>
                    </a:solidFill>
                    <a:sym typeface="Wingdings" panose="05000000000000000000" pitchFamily="2" charset="2"/>
                  </a:rPr>
                  <a:t>beam</a:t>
                </a:r>
                <a14:m>
                  <m:oMath xmlns:m="http://schemas.openxmlformats.org/officeDocument/2006/math">
                    <m:r>
                      <a:rPr lang="en-US" b="0" i="0" smtClean="0">
                        <a:solidFill>
                          <a:schemeClr val="tx1"/>
                        </a:solidFill>
                        <a:latin typeface="Cambria Math" panose="02040503050406030204" pitchFamily="18" charset="0"/>
                        <a:ea typeface="Cambria Math" panose="02040503050406030204" pitchFamily="18" charset="0"/>
                        <a:sym typeface="Wingdings" panose="05000000000000000000" pitchFamily="2" charset="2"/>
                      </a:rPr>
                      <m:t> </m:t>
                    </m:r>
                    <m:r>
                      <a:rPr lang="en-US" b="0" i="1" smtClean="0">
                        <a:solidFill>
                          <a:schemeClr val="tx1"/>
                        </a:solidFill>
                        <a:latin typeface="Cambria Math" panose="02040503050406030204" pitchFamily="18" charset="0"/>
                        <a:ea typeface="Cambria Math" panose="02040503050406030204" pitchFamily="18" charset="0"/>
                        <a:sym typeface="Wingdings" panose="05000000000000000000" pitchFamily="2" charset="2"/>
                      </a:rPr>
                      <m:t>∝ </m:t>
                    </m:r>
                  </m:oMath>
                </a14:m>
                <a:r>
                  <a:rPr lang="en-US" b="0" dirty="0">
                    <a:solidFill>
                      <a:schemeClr val="tx1"/>
                    </a:solidFill>
                    <a:latin typeface="Symbol" panose="05050102010706020507" pitchFamily="18" charset="2"/>
                  </a:rPr>
                  <a:t>r</a:t>
                </a:r>
                <a:endParaRPr lang="en-US" b="0" dirty="0">
                  <a:solidFill>
                    <a:schemeClr val="tx1"/>
                  </a:solidFill>
                  <a:sym typeface="Wingdings" panose="05000000000000000000" pitchFamily="2" charset="2"/>
                </a:endParaRPr>
              </a:p>
              <a:p>
                <a:pPr marL="342900" indent="-342900">
                  <a:buFont typeface="Arial" panose="020B0604020202020204" pitchFamily="34" charset="0"/>
                  <a:buChar char="•"/>
                </a:pPr>
                <a:r>
                  <a:rPr lang="en-US" b="0" dirty="0">
                    <a:solidFill>
                      <a:schemeClr val="tx1"/>
                    </a:solidFill>
                  </a:rPr>
                  <a:t>Larger RF system for the same energy V</a:t>
                </a:r>
                <a:r>
                  <a:rPr lang="en-US" b="0" baseline="-25000" dirty="0">
                    <a:solidFill>
                      <a:schemeClr val="tx1"/>
                    </a:solidFill>
                  </a:rPr>
                  <a:t>RF</a:t>
                </a:r>
                <a:r>
                  <a:rPr lang="en-US" b="0" dirty="0">
                    <a:solidFill>
                      <a:schemeClr val="tx1"/>
                    </a:solidFill>
                  </a:rPr>
                  <a:t> ~ </a:t>
                </a:r>
                <a:r>
                  <a:rPr lang="en-US" b="0" dirty="0">
                    <a:solidFill>
                      <a:schemeClr val="tx1"/>
                    </a:solidFill>
                    <a:latin typeface="Symbol" panose="05050102010706020507" pitchFamily="18" charset="2"/>
                  </a:rPr>
                  <a:t>g</a:t>
                </a:r>
                <a:r>
                  <a:rPr lang="en-US" b="0" baseline="30000" dirty="0">
                    <a:solidFill>
                      <a:schemeClr val="tx1"/>
                    </a:solidFill>
                  </a:rPr>
                  <a:t>4</a:t>
                </a:r>
                <a:r>
                  <a:rPr lang="en-US" b="0" dirty="0">
                    <a:solidFill>
                      <a:schemeClr val="tx1"/>
                    </a:solidFill>
                  </a:rPr>
                  <a:t>/</a:t>
                </a:r>
                <a:r>
                  <a:rPr lang="en-US" b="0" dirty="0">
                    <a:solidFill>
                      <a:schemeClr val="tx1"/>
                    </a:solidFill>
                    <a:latin typeface="Symbol" panose="05050102010706020507" pitchFamily="18" charset="2"/>
                  </a:rPr>
                  <a:t>r </a:t>
                </a:r>
                <a:r>
                  <a:rPr lang="en-US" b="0" dirty="0">
                    <a:solidFill>
                      <a:schemeClr val="tx1"/>
                    </a:solidFill>
                    <a:latin typeface="Symbol" panose="05050102010706020507" pitchFamily="18" charset="2"/>
                    <a:sym typeface="Wingdings" panose="05000000000000000000" pitchFamily="2" charset="2"/>
                  </a:rPr>
                  <a:t> </a:t>
                </a:r>
                <a:r>
                  <a:rPr lang="en-US" b="0" dirty="0">
                    <a:solidFill>
                      <a:schemeClr val="tx1"/>
                    </a:solidFill>
                    <a:sym typeface="Wingdings" panose="05000000000000000000" pitchFamily="2" charset="2"/>
                  </a:rPr>
                  <a:t>LEP3</a:t>
                </a:r>
                <a:r>
                  <a:rPr lang="en-US" b="0" dirty="0">
                    <a:solidFill>
                      <a:schemeClr val="tx1"/>
                    </a:solidFill>
                    <a:latin typeface="Symbol" panose="05050102010706020507" pitchFamily="18" charset="2"/>
                    <a:sym typeface="Wingdings" panose="05000000000000000000" pitchFamily="2" charset="2"/>
                  </a:rPr>
                  <a:t> </a:t>
                </a:r>
                <a:r>
                  <a:rPr lang="en-US" b="0" dirty="0">
                    <a:solidFill>
                      <a:schemeClr val="tx1"/>
                    </a:solidFill>
                    <a:sym typeface="Wingdings" panose="05000000000000000000" pitchFamily="2" charset="2"/>
                  </a:rPr>
                  <a:t>maximum energy 230 GeV</a:t>
                </a:r>
                <a:endParaRPr lang="en-US" b="0" dirty="0">
                  <a:solidFill>
                    <a:schemeClr val="tx1"/>
                  </a:solidFill>
                </a:endParaRPr>
              </a:p>
              <a:p>
                <a:r>
                  <a:rPr lang="en-US" b="0" dirty="0">
                    <a:solidFill>
                      <a:schemeClr val="tx1"/>
                    </a:solidFill>
                  </a:rPr>
                  <a:t>More compact lattice cells requiring higher gradient quadrupoles / </a:t>
                </a:r>
                <a:r>
                  <a:rPr lang="en-US" b="0" dirty="0" err="1">
                    <a:solidFill>
                      <a:schemeClr val="tx1"/>
                    </a:solidFill>
                  </a:rPr>
                  <a:t>sextupoles</a:t>
                </a:r>
                <a:r>
                  <a:rPr lang="en-US" b="0" dirty="0">
                    <a:solidFill>
                      <a:schemeClr val="tx1"/>
                    </a:solidFill>
                  </a:rPr>
                  <a:t> (~1/</a:t>
                </a:r>
                <a:r>
                  <a:rPr lang="en-US" b="0" dirty="0">
                    <a:solidFill>
                      <a:schemeClr val="tx1"/>
                    </a:solidFill>
                    <a:latin typeface="Symbol" panose="05050102010706020507" pitchFamily="18" charset="2"/>
                  </a:rPr>
                  <a:t>r</a:t>
                </a:r>
                <a:r>
                  <a:rPr lang="en-US" b="0" baseline="30000" dirty="0">
                    <a:solidFill>
                      <a:schemeClr val="tx1"/>
                    </a:solidFill>
                  </a:rPr>
                  <a:t>2</a:t>
                </a:r>
                <a:r>
                  <a:rPr lang="en-US" b="0" dirty="0">
                    <a:solidFill>
                      <a:schemeClr val="tx1"/>
                    </a:solidFill>
                  </a:rPr>
                  <a:t>) if we want to maintain small emittances </a:t>
                </a:r>
                <a:r>
                  <a:rPr lang="en-US" b="0" dirty="0">
                    <a:solidFill>
                      <a:schemeClr val="tx1"/>
                    </a:solidFill>
                    <a:sym typeface="Wingdings" panose="05000000000000000000" pitchFamily="2" charset="2"/>
                  </a:rPr>
                  <a:t> power consumption  SC magnets. </a:t>
                </a:r>
              </a:p>
              <a:p>
                <a:r>
                  <a:rPr lang="en-US" b="0" dirty="0">
                    <a:solidFill>
                      <a:schemeClr val="tx1"/>
                    </a:solidFill>
                    <a:sym typeface="Wingdings" panose="05000000000000000000" pitchFamily="2" charset="2"/>
                  </a:rPr>
                  <a:t>Feasibility, integration in existing tunnel need to be further studied</a:t>
                </a:r>
              </a:p>
              <a:p>
                <a:r>
                  <a:rPr lang="en-US" b="0" dirty="0">
                    <a:solidFill>
                      <a:schemeClr val="tx1"/>
                    </a:solidFill>
                  </a:rPr>
                  <a:t>Full simulations </a:t>
                </a:r>
                <a:r>
                  <a:rPr lang="en-US" b="0" dirty="0">
                    <a:solidFill>
                      <a:schemeClr val="tx1"/>
                    </a:solidFill>
                    <a:sym typeface="Wingdings" panose="05000000000000000000" pitchFamily="2" charset="2"/>
                  </a:rPr>
                  <a:t>required to assess with more confidence performance, cost, power consumption</a:t>
                </a:r>
                <a:endParaRPr lang="en-US" b="0" dirty="0">
                  <a:solidFill>
                    <a:schemeClr val="tx1"/>
                  </a:solidFill>
                </a:endParaRPr>
              </a:p>
              <a:p>
                <a:endParaRPr lang="en-US" dirty="0"/>
              </a:p>
              <a:p>
                <a:endParaRPr lang="en-GB" dirty="0"/>
              </a:p>
            </p:txBody>
          </p:sp>
        </mc:Choice>
        <mc:Fallback xmlns="">
          <p:sp>
            <p:nvSpPr>
              <p:cNvPr id="2" name="Content Placeholder 1">
                <a:extLst>
                  <a:ext uri="{FF2B5EF4-FFF2-40B4-BE49-F238E27FC236}">
                    <a16:creationId xmlns:a16="http://schemas.microsoft.com/office/drawing/2014/main" id="{2C9DFC73-E288-EC14-DE80-AF6E35D559B6}"/>
                  </a:ext>
                </a:extLst>
              </p:cNvPr>
              <p:cNvSpPr>
                <a:spLocks noGrp="1" noRot="1" noChangeAspect="1" noMove="1" noResize="1" noEditPoints="1" noAdjustHandles="1" noChangeArrowheads="1" noChangeShapeType="1" noTextEdit="1"/>
              </p:cNvSpPr>
              <p:nvPr>
                <p:ph sz="half" idx="1"/>
              </p:nvPr>
            </p:nvSpPr>
            <p:spPr>
              <a:xfrm>
                <a:off x="338051" y="1124744"/>
                <a:ext cx="8956556" cy="4608512"/>
              </a:xfrm>
              <a:blipFill>
                <a:blip r:embed="rId2"/>
                <a:stretch>
                  <a:fillRect l="-1837" t="-2649" r="-2585" b="-8874"/>
                </a:stretch>
              </a:blipFill>
            </p:spPr>
            <p:txBody>
              <a:bodyPr/>
              <a:lstStyle/>
              <a:p>
                <a:r>
                  <a:rPr lang="en-GB">
                    <a:noFill/>
                  </a:rPr>
                  <a:t> </a:t>
                </a:r>
              </a:p>
            </p:txBody>
          </p:sp>
        </mc:Fallback>
      </mc:AlternateContent>
      <p:sp>
        <p:nvSpPr>
          <p:cNvPr id="4" name="Date Placeholder 3">
            <a:extLst>
              <a:ext uri="{FF2B5EF4-FFF2-40B4-BE49-F238E27FC236}">
                <a16:creationId xmlns:a16="http://schemas.microsoft.com/office/drawing/2014/main" id="{9C39B4C7-6BB6-44FC-D660-89D3B890E9BA}"/>
              </a:ext>
            </a:extLst>
          </p:cNvPr>
          <p:cNvSpPr>
            <a:spLocks noGrp="1"/>
          </p:cNvSpPr>
          <p:nvPr>
            <p:ph type="dt" sz="half" idx="10"/>
          </p:nvPr>
        </p:nvSpPr>
        <p:spPr/>
        <p:txBody>
          <a:bodyPr/>
          <a:lstStyle/>
          <a:p>
            <a:r>
              <a:rPr lang="en-US"/>
              <a:t>03/11/2025</a:t>
            </a:r>
            <a:endParaRPr lang="en-US" dirty="0"/>
          </a:p>
        </p:txBody>
      </p:sp>
      <p:sp>
        <p:nvSpPr>
          <p:cNvPr id="5" name="Footer Placeholder 4">
            <a:extLst>
              <a:ext uri="{FF2B5EF4-FFF2-40B4-BE49-F238E27FC236}">
                <a16:creationId xmlns:a16="http://schemas.microsoft.com/office/drawing/2014/main" id="{45BB1D3D-4EC9-32EC-9B10-BC892A3C7F7F}"/>
              </a:ext>
            </a:extLst>
          </p:cNvPr>
          <p:cNvSpPr>
            <a:spLocks noGrp="1"/>
          </p:cNvSpPr>
          <p:nvPr>
            <p:ph type="ftr" sz="quarter" idx="11"/>
          </p:nvPr>
        </p:nvSpPr>
        <p:spPr/>
        <p:txBody>
          <a:bodyPr/>
          <a:lstStyle/>
          <a:p>
            <a:r>
              <a:rPr lang="en-GB"/>
              <a:t>G. Arduini - Assessment of large-scale accelerator projects at CERN - ESG WG2a key findings</a:t>
            </a:r>
            <a:endParaRPr lang="en-US" dirty="0"/>
          </a:p>
        </p:txBody>
      </p:sp>
      <p:sp>
        <p:nvSpPr>
          <p:cNvPr id="6" name="Slide Number Placeholder 5">
            <a:extLst>
              <a:ext uri="{FF2B5EF4-FFF2-40B4-BE49-F238E27FC236}">
                <a16:creationId xmlns:a16="http://schemas.microsoft.com/office/drawing/2014/main" id="{087A9503-A646-BF13-84A6-A0576700C3DF}"/>
              </a:ext>
            </a:extLst>
          </p:cNvPr>
          <p:cNvSpPr>
            <a:spLocks noGrp="1"/>
          </p:cNvSpPr>
          <p:nvPr>
            <p:ph type="sldNum" sz="quarter" idx="12"/>
          </p:nvPr>
        </p:nvSpPr>
        <p:spPr/>
        <p:txBody>
          <a:bodyPr/>
          <a:lstStyle/>
          <a:p>
            <a:fld id="{36B5EA5A-BC32-A742-B11B-8E7414D5B535}" type="slidenum">
              <a:rPr lang="en-US" smtClean="0"/>
              <a:pPr/>
              <a:t>53</a:t>
            </a:fld>
            <a:endParaRPr lang="en-US" dirty="0"/>
          </a:p>
        </p:txBody>
      </p:sp>
      <mc:AlternateContent xmlns:mc="http://schemas.openxmlformats.org/markup-compatibility/2006" xmlns:a14="http://schemas.microsoft.com/office/drawing/2010/main">
        <mc:Choice Requires="a14">
          <p:sp>
            <p:nvSpPr>
              <p:cNvPr id="7" name="Object 2">
                <a:extLst>
                  <a:ext uri="{FF2B5EF4-FFF2-40B4-BE49-F238E27FC236}">
                    <a16:creationId xmlns:a16="http://schemas.microsoft.com/office/drawing/2014/main" id="{B0E29584-1E30-CD98-B0A0-D5712BB0A2DE}"/>
                  </a:ext>
                </a:extLst>
              </p:cNvPr>
              <p:cNvSpPr txBox="1"/>
              <p:nvPr/>
            </p:nvSpPr>
            <p:spPr bwMode="auto">
              <a:xfrm>
                <a:off x="9211801" y="3754802"/>
                <a:ext cx="2980199" cy="722164"/>
              </a:xfrm>
              <a:prstGeom prst="rect">
                <a:avLst/>
              </a:prstGeom>
              <a:solidFill>
                <a:srgbClr val="2D9DFF"/>
              </a:solidFill>
              <a:ln>
                <a:noFill/>
              </a:ln>
            </p:spPr>
            <p:txBody>
              <a:bodyPr>
                <a:normAutofit/>
              </a:bodyPr>
              <a:lstStyle/>
              <a:p>
                <a:pPr/>
                <a14:m>
                  <m:oMathPara xmlns:m="http://schemas.openxmlformats.org/officeDocument/2006/math">
                    <m:oMathParaPr>
                      <m:jc m:val="left"/>
                    </m:oMathParaPr>
                    <m:oMath xmlns:m="http://schemas.openxmlformats.org/officeDocument/2006/math">
                      <m:r>
                        <a:rPr lang="en-US" b="0" i="1" smtClean="0">
                          <a:solidFill>
                            <a:srgbClr val="000000"/>
                          </a:solidFill>
                          <a:latin typeface="Cambria Math" panose="02040503050406030204" pitchFamily="18" charset="0"/>
                          <a:ea typeface="Cambria Math" panose="02040503050406030204" pitchFamily="18" charset="0"/>
                        </a:rPr>
                        <m:t>𝜀</m:t>
                      </m:r>
                      <m:r>
                        <a:rPr lang="en-GB" i="1" smtClean="0">
                          <a:solidFill>
                            <a:srgbClr val="000000"/>
                          </a:solidFill>
                          <a:latin typeface="Cambria Math" panose="02040503050406030204" pitchFamily="18" charset="0"/>
                          <a:ea typeface="Cambria Math" panose="02040503050406030204" pitchFamily="18" charset="0"/>
                        </a:rPr>
                        <m:t>∝</m:t>
                      </m:r>
                      <m:sSup>
                        <m:sSupPr>
                          <m:ctrlPr>
                            <a:rPr lang="en-US" i="1">
                              <a:solidFill>
                                <a:srgbClr val="000000"/>
                              </a:solidFill>
                              <a:latin typeface="Cambria Math" panose="02040503050406030204" pitchFamily="18" charset="0"/>
                            </a:rPr>
                          </m:ctrlPr>
                        </m:sSupPr>
                        <m:e>
                          <m:r>
                            <a:rPr lang="en-US" i="1">
                              <a:solidFill>
                                <a:srgbClr val="000000"/>
                              </a:solidFill>
                              <a:latin typeface="Cambria Math" panose="02040503050406030204" pitchFamily="18" charset="0"/>
                              <a:ea typeface="Cambria Math" panose="02040503050406030204" pitchFamily="18" charset="0"/>
                            </a:rPr>
                            <m:t>𝛾</m:t>
                          </m:r>
                        </m:e>
                        <m:sup>
                          <m:r>
                            <a:rPr lang="en-US" i="1">
                              <a:solidFill>
                                <a:srgbClr val="000000"/>
                              </a:solidFill>
                              <a:latin typeface="Cambria Math" panose="02040503050406030204" pitchFamily="18" charset="0"/>
                            </a:rPr>
                            <m:t>2</m:t>
                          </m:r>
                        </m:sup>
                      </m:sSup>
                      <m:sSup>
                        <m:sSupPr>
                          <m:ctrlPr>
                            <a:rPr lang="en-US" i="1" smtClean="0">
                              <a:solidFill>
                                <a:srgbClr val="000000"/>
                              </a:solidFill>
                              <a:latin typeface="Cambria Math" panose="02040503050406030204" pitchFamily="18" charset="0"/>
                            </a:rPr>
                          </m:ctrlPr>
                        </m:sSupPr>
                        <m:e>
                          <m:r>
                            <a:rPr lang="en-US" i="1">
                              <a:solidFill>
                                <a:srgbClr val="000000"/>
                              </a:solidFill>
                              <a:latin typeface="Cambria Math" panose="02040503050406030204" pitchFamily="18" charset="0"/>
                              <a:ea typeface="Cambria Math" panose="02040503050406030204" pitchFamily="18" charset="0"/>
                            </a:rPr>
                            <m:t>𝜗</m:t>
                          </m:r>
                        </m:e>
                        <m:sup>
                          <m:r>
                            <a:rPr lang="en-US" b="0" i="1" smtClean="0">
                              <a:solidFill>
                                <a:srgbClr val="000000"/>
                              </a:solidFill>
                              <a:latin typeface="Cambria Math" panose="02040503050406030204" pitchFamily="18" charset="0"/>
                            </a:rPr>
                            <m:t>3</m:t>
                          </m:r>
                        </m:sup>
                      </m:sSup>
                      <m:r>
                        <a:rPr lang="en-US" b="0" i="1" smtClean="0">
                          <a:solidFill>
                            <a:srgbClr val="000000"/>
                          </a:solidFill>
                          <a:latin typeface="Cambria Math" panose="02040503050406030204" pitchFamily="18" charset="0"/>
                          <a:ea typeface="Cambria Math" panose="02040503050406030204" pitchFamily="18" charset="0"/>
                        </a:rPr>
                        <m:t> </m:t>
                      </m:r>
                    </m:oMath>
                  </m:oMathPara>
                </a14:m>
                <a:endParaRPr lang="en-US" b="0" dirty="0">
                  <a:solidFill>
                    <a:srgbClr val="000000"/>
                  </a:solidFill>
                  <a:ea typeface="Cambria Math" panose="02040503050406030204" pitchFamily="18" charset="0"/>
                </a:endParaRPr>
              </a:p>
              <a:p>
                <a:pPr/>
                <a14:m>
                  <m:oMathPara xmlns:m="http://schemas.openxmlformats.org/officeDocument/2006/math">
                    <m:oMathParaPr>
                      <m:jc m:val="left"/>
                    </m:oMathParaPr>
                    <m:oMath xmlns:m="http://schemas.openxmlformats.org/officeDocument/2006/math">
                      <m:r>
                        <a:rPr lang="en-US" i="1" smtClean="0">
                          <a:solidFill>
                            <a:srgbClr val="000000"/>
                          </a:solidFill>
                          <a:latin typeface="Cambria Math" panose="02040503050406030204" pitchFamily="18" charset="0"/>
                          <a:ea typeface="Cambria Math" panose="02040503050406030204" pitchFamily="18" charset="0"/>
                        </a:rPr>
                        <m:t>𝜗</m:t>
                      </m:r>
                      <m:r>
                        <a:rPr lang="en-US" i="1" smtClean="0">
                          <a:solidFill>
                            <a:srgbClr val="000000"/>
                          </a:solidFill>
                          <a:latin typeface="Cambria Math" panose="02040503050406030204" pitchFamily="18" charset="0"/>
                          <a:ea typeface="Cambria Math" panose="02040503050406030204" pitchFamily="18" charset="0"/>
                        </a:rPr>
                        <m:t>≡</m:t>
                      </m:r>
                      <m:r>
                        <a:rPr lang="en-US" b="0" i="1" smtClean="0">
                          <a:solidFill>
                            <a:srgbClr val="000000"/>
                          </a:solidFill>
                          <a:latin typeface="Cambria Math" panose="02040503050406030204" pitchFamily="18" charset="0"/>
                          <a:ea typeface="Cambria Math" panose="02040503050406030204" pitchFamily="18" charset="0"/>
                        </a:rPr>
                        <m:t>𝑏𝑒𝑛𝑑𝑖𝑛𝑔</m:t>
                      </m:r>
                      <m:r>
                        <a:rPr lang="en-US" b="0" i="1" smtClean="0">
                          <a:solidFill>
                            <a:srgbClr val="000000"/>
                          </a:solidFill>
                          <a:latin typeface="Cambria Math" panose="02040503050406030204" pitchFamily="18" charset="0"/>
                          <a:ea typeface="Cambria Math" panose="02040503050406030204" pitchFamily="18" charset="0"/>
                        </a:rPr>
                        <m:t> </m:t>
                      </m:r>
                      <m:r>
                        <a:rPr lang="en-US" b="0" i="1" smtClean="0">
                          <a:solidFill>
                            <a:srgbClr val="000000"/>
                          </a:solidFill>
                          <a:latin typeface="Cambria Math" panose="02040503050406030204" pitchFamily="18" charset="0"/>
                          <a:ea typeface="Cambria Math" panose="02040503050406030204" pitchFamily="18" charset="0"/>
                        </a:rPr>
                        <m:t>𝑎𝑛𝑔𝑙𝑒</m:t>
                      </m:r>
                      <m:r>
                        <a:rPr lang="en-US" b="0" i="1" smtClean="0">
                          <a:solidFill>
                            <a:srgbClr val="000000"/>
                          </a:solidFill>
                          <a:latin typeface="Cambria Math" panose="02040503050406030204" pitchFamily="18" charset="0"/>
                          <a:ea typeface="Cambria Math" panose="02040503050406030204" pitchFamily="18" charset="0"/>
                        </a:rPr>
                        <m:t>/</m:t>
                      </m:r>
                      <m:r>
                        <a:rPr lang="en-US" b="0" i="1" smtClean="0">
                          <a:solidFill>
                            <a:srgbClr val="000000"/>
                          </a:solidFill>
                          <a:latin typeface="Cambria Math" panose="02040503050406030204" pitchFamily="18" charset="0"/>
                          <a:ea typeface="Cambria Math" panose="02040503050406030204" pitchFamily="18" charset="0"/>
                        </a:rPr>
                        <m:t>𝑐𝑒𝑙𝑙</m:t>
                      </m:r>
                      <m:r>
                        <a:rPr lang="en-US" b="0" i="1" smtClean="0">
                          <a:solidFill>
                            <a:srgbClr val="000000"/>
                          </a:solidFill>
                          <a:latin typeface="Cambria Math" panose="02040503050406030204" pitchFamily="18" charset="0"/>
                          <a:ea typeface="Cambria Math" panose="02040503050406030204" pitchFamily="18" charset="0"/>
                        </a:rPr>
                        <m:t> </m:t>
                      </m:r>
                    </m:oMath>
                  </m:oMathPara>
                </a14:m>
                <a:endParaRPr lang="en-US" b="0" dirty="0">
                  <a:solidFill>
                    <a:srgbClr val="000000"/>
                  </a:solidFill>
                  <a:ea typeface="Cambria Math" panose="02040503050406030204" pitchFamily="18" charset="0"/>
                </a:endParaRPr>
              </a:p>
              <a:p>
                <a:endParaRPr lang="en-GB" dirty="0"/>
              </a:p>
            </p:txBody>
          </p:sp>
        </mc:Choice>
        <mc:Fallback xmlns="">
          <p:sp>
            <p:nvSpPr>
              <p:cNvPr id="7" name="Object 2">
                <a:extLst>
                  <a:ext uri="{FF2B5EF4-FFF2-40B4-BE49-F238E27FC236}">
                    <a16:creationId xmlns:a16="http://schemas.microsoft.com/office/drawing/2014/main" id="{B0E29584-1E30-CD98-B0A0-D5712BB0A2DE}"/>
                  </a:ext>
                </a:extLst>
              </p:cNvPr>
              <p:cNvSpPr txBox="1">
                <a:spLocks noRot="1" noChangeAspect="1" noMove="1" noResize="1" noEditPoints="1" noAdjustHandles="1" noChangeArrowheads="1" noChangeShapeType="1" noTextEdit="1"/>
              </p:cNvSpPr>
              <p:nvPr/>
            </p:nvSpPr>
            <p:spPr bwMode="auto">
              <a:xfrm>
                <a:off x="9211801" y="3754802"/>
                <a:ext cx="2980199" cy="722164"/>
              </a:xfrm>
              <a:prstGeom prst="rect">
                <a:avLst/>
              </a:prstGeom>
              <a:blipFill>
                <a:blip r:embed="rId3"/>
                <a:stretch>
                  <a:fillRect/>
                </a:stretch>
              </a:blipFill>
              <a:ln>
                <a:noFill/>
              </a:ln>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8" name="Object 2">
                <a:extLst>
                  <a:ext uri="{FF2B5EF4-FFF2-40B4-BE49-F238E27FC236}">
                    <a16:creationId xmlns:a16="http://schemas.microsoft.com/office/drawing/2014/main" id="{2E8A00A5-E2C1-833A-E562-4B47B5691ED8}"/>
                  </a:ext>
                </a:extLst>
              </p:cNvPr>
              <p:cNvSpPr txBox="1"/>
              <p:nvPr/>
            </p:nvSpPr>
            <p:spPr bwMode="auto">
              <a:xfrm>
                <a:off x="9789129" y="1963590"/>
                <a:ext cx="954174" cy="584978"/>
              </a:xfrm>
              <a:prstGeom prst="rect">
                <a:avLst/>
              </a:prstGeom>
              <a:solidFill>
                <a:srgbClr val="2D9DFF"/>
              </a:solidFill>
              <a:ln>
                <a:noFill/>
              </a:ln>
            </p:spPr>
            <p:txBody>
              <a:bodyPr>
                <a:normAutofit/>
              </a:bodyPr>
              <a:lstStyle/>
              <a:p>
                <a14:m>
                  <m:oMath xmlns:m="http://schemas.openxmlformats.org/officeDocument/2006/math">
                    <m:sSub>
                      <m:sSubPr>
                        <m:ctrlPr>
                          <a:rPr lang="en-GB" i="1" smtClean="0">
                            <a:solidFill>
                              <a:srgbClr val="000000"/>
                            </a:solidFill>
                            <a:latin typeface="Cambria Math" panose="02040503050406030204" pitchFamily="18" charset="0"/>
                          </a:rPr>
                        </m:ctrlPr>
                      </m:sSubPr>
                      <m:e>
                        <m:r>
                          <a:rPr lang="en-US" b="0" i="1" smtClean="0">
                            <a:solidFill>
                              <a:srgbClr val="000000"/>
                            </a:solidFill>
                            <a:latin typeface="Cambria Math" panose="02040503050406030204" pitchFamily="18" charset="0"/>
                          </a:rPr>
                          <m:t>𝑈</m:t>
                        </m:r>
                      </m:e>
                      <m:sub>
                        <m:r>
                          <a:rPr lang="en-US" b="0" i="1" smtClean="0">
                            <a:solidFill>
                              <a:srgbClr val="000000"/>
                            </a:solidFill>
                            <a:latin typeface="Cambria Math" panose="02040503050406030204" pitchFamily="18" charset="0"/>
                          </a:rPr>
                          <m:t>0</m:t>
                        </m:r>
                      </m:sub>
                    </m:sSub>
                    <m:r>
                      <a:rPr lang="en-GB" i="1">
                        <a:solidFill>
                          <a:srgbClr val="000000"/>
                        </a:solidFill>
                        <a:latin typeface="Cambria Math" panose="02040503050406030204" pitchFamily="18" charset="0"/>
                        <a:ea typeface="Cambria Math" panose="02040503050406030204" pitchFamily="18" charset="0"/>
                      </a:rPr>
                      <m:t>∝</m:t>
                    </m:r>
                    <m:f>
                      <m:fPr>
                        <m:ctrlPr>
                          <a:rPr lang="en-GB" i="1">
                            <a:solidFill>
                              <a:srgbClr val="000000"/>
                            </a:solidFill>
                            <a:latin typeface="Cambria Math" panose="02040503050406030204" pitchFamily="18" charset="0"/>
                          </a:rPr>
                        </m:ctrlPr>
                      </m:fPr>
                      <m:num>
                        <m:sSup>
                          <m:sSupPr>
                            <m:ctrlPr>
                              <a:rPr lang="en-US" i="1">
                                <a:solidFill>
                                  <a:srgbClr val="000000"/>
                                </a:solidFill>
                                <a:latin typeface="Cambria Math" panose="02040503050406030204" pitchFamily="18" charset="0"/>
                              </a:rPr>
                            </m:ctrlPr>
                          </m:sSupPr>
                          <m:e>
                            <m:r>
                              <a:rPr lang="en-US" i="1">
                                <a:solidFill>
                                  <a:srgbClr val="000000"/>
                                </a:solidFill>
                                <a:latin typeface="Cambria Math" panose="02040503050406030204" pitchFamily="18" charset="0"/>
                                <a:ea typeface="Cambria Math" panose="02040503050406030204" pitchFamily="18" charset="0"/>
                              </a:rPr>
                              <m:t>𝛾</m:t>
                            </m:r>
                          </m:e>
                          <m:sup>
                            <m:r>
                              <a:rPr lang="en-US" b="0" i="1" smtClean="0">
                                <a:solidFill>
                                  <a:srgbClr val="000000"/>
                                </a:solidFill>
                                <a:latin typeface="Cambria Math" panose="02040503050406030204" pitchFamily="18" charset="0"/>
                                <a:ea typeface="Cambria Math" panose="02040503050406030204" pitchFamily="18" charset="0"/>
                              </a:rPr>
                              <m:t>4</m:t>
                            </m:r>
                          </m:sup>
                        </m:sSup>
                      </m:num>
                      <m:den>
                        <m:r>
                          <a:rPr lang="en-US" i="1">
                            <a:solidFill>
                              <a:srgbClr val="000000"/>
                            </a:solidFill>
                            <a:latin typeface="Cambria Math" panose="02040503050406030204" pitchFamily="18" charset="0"/>
                            <a:ea typeface="Cambria Math" panose="02040503050406030204" pitchFamily="18" charset="0"/>
                          </a:rPr>
                          <m:t>𝜌</m:t>
                        </m:r>
                      </m:den>
                    </m:f>
                  </m:oMath>
                </a14:m>
                <a:r>
                  <a:rPr lang="en-GB" dirty="0"/>
                  <a:t> </a:t>
                </a:r>
              </a:p>
            </p:txBody>
          </p:sp>
        </mc:Choice>
        <mc:Fallback xmlns="">
          <p:sp>
            <p:nvSpPr>
              <p:cNvPr id="8" name="Object 2">
                <a:extLst>
                  <a:ext uri="{FF2B5EF4-FFF2-40B4-BE49-F238E27FC236}">
                    <a16:creationId xmlns:a16="http://schemas.microsoft.com/office/drawing/2014/main" id="{2E8A00A5-E2C1-833A-E562-4B47B5691ED8}"/>
                  </a:ext>
                </a:extLst>
              </p:cNvPr>
              <p:cNvSpPr txBox="1">
                <a:spLocks noRot="1" noChangeAspect="1" noMove="1" noResize="1" noEditPoints="1" noAdjustHandles="1" noChangeArrowheads="1" noChangeShapeType="1" noTextEdit="1"/>
              </p:cNvSpPr>
              <p:nvPr/>
            </p:nvSpPr>
            <p:spPr bwMode="auto">
              <a:xfrm>
                <a:off x="9789129" y="1963590"/>
                <a:ext cx="954174" cy="584978"/>
              </a:xfrm>
              <a:prstGeom prst="rect">
                <a:avLst/>
              </a:prstGeom>
              <a:blipFill>
                <a:blip r:embed="rId5"/>
                <a:stretch>
                  <a:fillRect/>
                </a:stretch>
              </a:blipFill>
              <a:ln>
                <a:noFill/>
              </a:ln>
            </p:spPr>
            <p:txBody>
              <a:bodyPr/>
              <a:lstStyle/>
              <a:p>
                <a:r>
                  <a:rPr lang="en-GB">
                    <a:noFill/>
                  </a:rPr>
                  <a:t> </a:t>
                </a:r>
              </a:p>
            </p:txBody>
          </p:sp>
        </mc:Fallback>
      </mc:AlternateContent>
    </p:spTree>
    <p:extLst>
      <p:ext uri="{BB962C8B-B14F-4D97-AF65-F5344CB8AC3E}">
        <p14:creationId xmlns:p14="http://schemas.microsoft.com/office/powerpoint/2010/main" val="3960562952"/>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603F8C17-9873-52A2-E4E6-7237986B72ED}"/>
              </a:ext>
            </a:extLst>
          </p:cNvPr>
          <p:cNvSpPr>
            <a:spLocks noGrp="1"/>
          </p:cNvSpPr>
          <p:nvPr>
            <p:ph type="title"/>
          </p:nvPr>
        </p:nvSpPr>
        <p:spPr/>
        <p:txBody>
          <a:bodyPr/>
          <a:lstStyle/>
          <a:p>
            <a:r>
              <a:rPr lang="en-US" dirty="0"/>
              <a:t>WG2a: Activities</a:t>
            </a:r>
            <a:endParaRPr lang="en-GB" dirty="0"/>
          </a:p>
        </p:txBody>
      </p:sp>
      <p:sp>
        <p:nvSpPr>
          <p:cNvPr id="4" name="Date Placeholder 3">
            <a:extLst>
              <a:ext uri="{FF2B5EF4-FFF2-40B4-BE49-F238E27FC236}">
                <a16:creationId xmlns:a16="http://schemas.microsoft.com/office/drawing/2014/main" id="{E2713202-675B-D0FE-7829-218ED29DE8D2}"/>
              </a:ext>
            </a:extLst>
          </p:cNvPr>
          <p:cNvSpPr>
            <a:spLocks noGrp="1"/>
          </p:cNvSpPr>
          <p:nvPr>
            <p:ph type="dt" sz="half" idx="10"/>
          </p:nvPr>
        </p:nvSpPr>
        <p:spPr/>
        <p:txBody>
          <a:bodyPr/>
          <a:lstStyle/>
          <a:p>
            <a:r>
              <a:rPr lang="en-US"/>
              <a:t>03/11/2025</a:t>
            </a:r>
            <a:endParaRPr lang="en-US" dirty="0"/>
          </a:p>
        </p:txBody>
      </p:sp>
      <p:sp>
        <p:nvSpPr>
          <p:cNvPr id="5" name="Footer Placeholder 4">
            <a:extLst>
              <a:ext uri="{FF2B5EF4-FFF2-40B4-BE49-F238E27FC236}">
                <a16:creationId xmlns:a16="http://schemas.microsoft.com/office/drawing/2014/main" id="{B06192AC-C9E7-9833-08B6-BAB4539218E1}"/>
              </a:ext>
            </a:extLst>
          </p:cNvPr>
          <p:cNvSpPr>
            <a:spLocks noGrp="1"/>
          </p:cNvSpPr>
          <p:nvPr>
            <p:ph type="ftr" sz="quarter" idx="11"/>
          </p:nvPr>
        </p:nvSpPr>
        <p:spPr/>
        <p:txBody>
          <a:bodyPr/>
          <a:lstStyle/>
          <a:p>
            <a:r>
              <a:rPr lang="en-GB"/>
              <a:t>G. Arduini - Assessment of large-scale accelerator projects at CERN - ESG WG2a key findings</a:t>
            </a:r>
            <a:endParaRPr lang="en-US" dirty="0"/>
          </a:p>
        </p:txBody>
      </p:sp>
      <p:sp>
        <p:nvSpPr>
          <p:cNvPr id="6" name="Slide Number Placeholder 5">
            <a:extLst>
              <a:ext uri="{FF2B5EF4-FFF2-40B4-BE49-F238E27FC236}">
                <a16:creationId xmlns:a16="http://schemas.microsoft.com/office/drawing/2014/main" id="{E6C3B100-62CE-DF64-BBF4-4544CDB4FE4A}"/>
              </a:ext>
            </a:extLst>
          </p:cNvPr>
          <p:cNvSpPr>
            <a:spLocks noGrp="1"/>
          </p:cNvSpPr>
          <p:nvPr>
            <p:ph type="sldNum" sz="quarter" idx="12"/>
          </p:nvPr>
        </p:nvSpPr>
        <p:spPr/>
        <p:txBody>
          <a:bodyPr/>
          <a:lstStyle/>
          <a:p>
            <a:fld id="{36B5EA5A-BC32-A742-B11B-8E7414D5B535}" type="slidenum">
              <a:rPr lang="en-US" smtClean="0"/>
              <a:pPr/>
              <a:t>54</a:t>
            </a:fld>
            <a:endParaRPr lang="en-US" dirty="0"/>
          </a:p>
        </p:txBody>
      </p:sp>
      <p:pic>
        <p:nvPicPr>
          <p:cNvPr id="10" name="Content Placeholder 19">
            <a:extLst>
              <a:ext uri="{FF2B5EF4-FFF2-40B4-BE49-F238E27FC236}">
                <a16:creationId xmlns:a16="http://schemas.microsoft.com/office/drawing/2014/main" id="{5C1C19C9-2CE7-3775-FFB3-64E1104A0EB4}"/>
              </a:ext>
            </a:extLst>
          </p:cNvPr>
          <p:cNvPicPr>
            <a:picLocks noGrp="1" noChangeAspect="1"/>
          </p:cNvPicPr>
          <p:nvPr>
            <p:ph sz="half" idx="2"/>
          </p:nvPr>
        </p:nvPicPr>
        <p:blipFill>
          <a:blip r:embed="rId2"/>
          <a:srcRect t="13250" r="39755"/>
          <a:stretch>
            <a:fillRect/>
          </a:stretch>
        </p:blipFill>
        <p:spPr>
          <a:xfrm>
            <a:off x="5469465" y="1084365"/>
            <a:ext cx="6610564" cy="5116411"/>
          </a:xfrm>
          <a:prstGeom prst="rect">
            <a:avLst/>
          </a:prstGeom>
        </p:spPr>
      </p:pic>
      <p:sp>
        <p:nvSpPr>
          <p:cNvPr id="8" name="Content Placeholder 7">
            <a:extLst>
              <a:ext uri="{FF2B5EF4-FFF2-40B4-BE49-F238E27FC236}">
                <a16:creationId xmlns:a16="http://schemas.microsoft.com/office/drawing/2014/main" id="{BC075294-062D-E4BD-9209-1A40AB4DC3DD}"/>
              </a:ext>
            </a:extLst>
          </p:cNvPr>
          <p:cNvSpPr>
            <a:spLocks noGrp="1"/>
          </p:cNvSpPr>
          <p:nvPr>
            <p:ph sz="half" idx="1"/>
          </p:nvPr>
        </p:nvSpPr>
        <p:spPr/>
        <p:txBody>
          <a:bodyPr/>
          <a:lstStyle/>
          <a:p>
            <a:r>
              <a:rPr lang="en-US" sz="2000" dirty="0">
                <a:solidFill>
                  <a:schemeClr val="tx1"/>
                </a:solidFill>
              </a:rPr>
              <a:t>18 meetings in total</a:t>
            </a:r>
          </a:p>
          <a:p>
            <a:r>
              <a:rPr lang="en-US" sz="2000" dirty="0">
                <a:solidFill>
                  <a:schemeClr val="tx1"/>
                </a:solidFill>
              </a:rPr>
              <a:t>15 meetings with external experts starting in August:</a:t>
            </a:r>
          </a:p>
          <a:p>
            <a:pPr marL="342900" indent="-342900">
              <a:buFont typeface="Arial" panose="020B0604020202020204" pitchFamily="34" charset="0"/>
              <a:buChar char="•"/>
            </a:pPr>
            <a:r>
              <a:rPr lang="en-US" sz="1800" b="0" dirty="0">
                <a:solidFill>
                  <a:schemeClr val="tx1"/>
                </a:solidFill>
              </a:rPr>
              <a:t>Review of the information available for each project</a:t>
            </a:r>
          </a:p>
          <a:p>
            <a:pPr marL="342900" indent="-342900">
              <a:buFont typeface="Arial" panose="020B0604020202020204" pitchFamily="34" charset="0"/>
              <a:buChar char="•"/>
            </a:pPr>
            <a:r>
              <a:rPr lang="en-US" sz="1800" b="0" dirty="0">
                <a:solidFill>
                  <a:schemeClr val="tx1"/>
                </a:solidFill>
              </a:rPr>
              <a:t>Definition of the criteria and general questions to be submitted to all proponents</a:t>
            </a:r>
          </a:p>
          <a:p>
            <a:pPr marL="342900" indent="-342900">
              <a:buFont typeface="Arial" panose="020B0604020202020204" pitchFamily="34" charset="0"/>
              <a:buChar char="•"/>
            </a:pPr>
            <a:r>
              <a:rPr lang="en-US" sz="1800" b="0" dirty="0">
                <a:solidFill>
                  <a:schemeClr val="tx1"/>
                </a:solidFill>
              </a:rPr>
              <a:t>Definition of additional questions (if needed)</a:t>
            </a:r>
          </a:p>
          <a:p>
            <a:pPr marL="342900" indent="-342900">
              <a:buFont typeface="Arial" panose="020B0604020202020204" pitchFamily="34" charset="0"/>
              <a:buChar char="•"/>
            </a:pPr>
            <a:r>
              <a:rPr lang="en-US" sz="1800" b="0" dirty="0">
                <a:solidFill>
                  <a:schemeClr val="tx1"/>
                </a:solidFill>
              </a:rPr>
              <a:t>Q/A sessions (when needed – </a:t>
            </a:r>
            <a:r>
              <a:rPr lang="en-GB" sz="1800" b="0" dirty="0">
                <a:solidFill>
                  <a:srgbClr val="003399"/>
                </a:solidFill>
              </a:rPr>
              <a:t>limited time!!</a:t>
            </a:r>
            <a:r>
              <a:rPr lang="en-US" sz="1800" b="0" dirty="0">
                <a:solidFill>
                  <a:schemeClr val="tx1"/>
                </a:solidFill>
              </a:rPr>
              <a:t>)</a:t>
            </a:r>
          </a:p>
          <a:p>
            <a:pPr marL="342900" indent="-342900">
              <a:buFont typeface="Arial" panose="020B0604020202020204" pitchFamily="34" charset="0"/>
              <a:buChar char="•"/>
            </a:pPr>
            <a:r>
              <a:rPr lang="en-US" sz="1800" b="0" dirty="0">
                <a:solidFill>
                  <a:schemeClr val="tx1"/>
                </a:solidFill>
              </a:rPr>
              <a:t>“</a:t>
            </a:r>
            <a:r>
              <a:rPr lang="en-US" sz="1800" b="0" dirty="0" err="1">
                <a:solidFill>
                  <a:schemeClr val="tx1"/>
                </a:solidFill>
              </a:rPr>
              <a:t>Normalisation</a:t>
            </a:r>
            <a:r>
              <a:rPr lang="en-US" sz="1800" b="0" dirty="0">
                <a:solidFill>
                  <a:schemeClr val="tx1"/>
                </a:solidFill>
              </a:rPr>
              <a:t>” sessions</a:t>
            </a:r>
          </a:p>
          <a:p>
            <a:pPr marL="342900" indent="-342900">
              <a:buFont typeface="Arial" panose="020B0604020202020204" pitchFamily="34" charset="0"/>
              <a:buChar char="•"/>
            </a:pPr>
            <a:r>
              <a:rPr lang="en-US" sz="1800" b="0" dirty="0">
                <a:solidFill>
                  <a:schemeClr val="tx1"/>
                </a:solidFill>
              </a:rPr>
              <a:t>Report drafting sessions</a:t>
            </a:r>
          </a:p>
          <a:p>
            <a:endParaRPr lang="en-US" dirty="0"/>
          </a:p>
          <a:p>
            <a:endParaRPr lang="en-US" dirty="0"/>
          </a:p>
          <a:p>
            <a:endParaRPr lang="en-GB" dirty="0"/>
          </a:p>
        </p:txBody>
      </p:sp>
    </p:spTree>
    <p:extLst>
      <p:ext uri="{BB962C8B-B14F-4D97-AF65-F5344CB8AC3E}">
        <p14:creationId xmlns:p14="http://schemas.microsoft.com/office/powerpoint/2010/main" val="11654194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FF77EEDB-B6C2-C452-1C33-E4ECAC002E3E}"/>
              </a:ext>
            </a:extLst>
          </p:cNvPr>
          <p:cNvSpPr>
            <a:spLocks noGrp="1"/>
          </p:cNvSpPr>
          <p:nvPr>
            <p:ph type="title"/>
          </p:nvPr>
        </p:nvSpPr>
        <p:spPr/>
        <p:txBody>
          <a:bodyPr/>
          <a:lstStyle/>
          <a:p>
            <a:r>
              <a:rPr lang="en-US" dirty="0"/>
              <a:t>Performance comparison </a:t>
            </a:r>
            <a:br>
              <a:rPr lang="en-US" dirty="0"/>
            </a:br>
            <a:r>
              <a:rPr lang="en-US" dirty="0"/>
              <a:t>(e</a:t>
            </a:r>
            <a:r>
              <a:rPr lang="en-US" baseline="30000" dirty="0"/>
              <a:t>+</a:t>
            </a:r>
            <a:r>
              <a:rPr lang="en-US" dirty="0"/>
              <a:t>/e</a:t>
            </a:r>
            <a:r>
              <a:rPr lang="en-US" baseline="30000" dirty="0"/>
              <a:t>-</a:t>
            </a:r>
            <a:r>
              <a:rPr lang="en-US" dirty="0"/>
              <a:t> colliders)</a:t>
            </a:r>
            <a:endParaRPr lang="en-GB" dirty="0"/>
          </a:p>
        </p:txBody>
      </p:sp>
      <p:pic>
        <p:nvPicPr>
          <p:cNvPr id="10" name="Content Placeholder 9">
            <a:extLst>
              <a:ext uri="{FF2B5EF4-FFF2-40B4-BE49-F238E27FC236}">
                <a16:creationId xmlns:a16="http://schemas.microsoft.com/office/drawing/2014/main" id="{C9BBAC92-27A2-3422-FAE2-1DF97220F8DD}"/>
              </a:ext>
            </a:extLst>
          </p:cNvPr>
          <p:cNvPicPr>
            <a:picLocks noGrp="1" noChangeAspect="1"/>
          </p:cNvPicPr>
          <p:nvPr>
            <p:ph sz="half" idx="1"/>
          </p:nvPr>
        </p:nvPicPr>
        <p:blipFill>
          <a:blip r:embed="rId3"/>
          <a:stretch>
            <a:fillRect/>
          </a:stretch>
        </p:blipFill>
        <p:spPr>
          <a:xfrm>
            <a:off x="117532" y="2018383"/>
            <a:ext cx="5616575" cy="3276711"/>
          </a:xfrm>
          <a:prstGeom prst="rect">
            <a:avLst/>
          </a:prstGeom>
        </p:spPr>
      </p:pic>
      <p:sp>
        <p:nvSpPr>
          <p:cNvPr id="8" name="Content Placeholder 7">
            <a:extLst>
              <a:ext uri="{FF2B5EF4-FFF2-40B4-BE49-F238E27FC236}">
                <a16:creationId xmlns:a16="http://schemas.microsoft.com/office/drawing/2014/main" id="{9F063302-C1CB-69FD-111D-D096ADCDBADB}"/>
              </a:ext>
            </a:extLst>
          </p:cNvPr>
          <p:cNvSpPr>
            <a:spLocks noGrp="1"/>
          </p:cNvSpPr>
          <p:nvPr>
            <p:ph sz="half" idx="2"/>
          </p:nvPr>
        </p:nvSpPr>
        <p:spPr>
          <a:xfrm>
            <a:off x="5881742" y="1242283"/>
            <a:ext cx="6019801" cy="4608511"/>
          </a:xfrm>
        </p:spPr>
        <p:txBody>
          <a:bodyPr/>
          <a:lstStyle/>
          <a:p>
            <a:pPr marL="342900" indent="-342900">
              <a:lnSpc>
                <a:spcPct val="100000"/>
              </a:lnSpc>
              <a:buFont typeface="Arial" panose="020B0604020202020204" pitchFamily="34" charset="0"/>
              <a:buChar char="•"/>
            </a:pPr>
            <a:r>
              <a:rPr lang="en-GB" sz="1800" dirty="0">
                <a:solidFill>
                  <a:schemeClr val="tx1"/>
                </a:solidFill>
              </a:rPr>
              <a:t>Circular colliders (CC) are more efficient than Linear Colliders (LC) at energies up to at least 300 GeV.</a:t>
            </a:r>
            <a:r>
              <a:rPr lang="en-GB" sz="1800" b="0" dirty="0">
                <a:solidFill>
                  <a:schemeClr val="tx1"/>
                </a:solidFill>
              </a:rPr>
              <a:t> Note the improvement </a:t>
            </a:r>
            <a:r>
              <a:rPr lang="en-GB" sz="1800" b="0" dirty="0" err="1">
                <a:solidFill>
                  <a:schemeClr val="tx1"/>
                </a:solidFill>
              </a:rPr>
              <a:t>w.r.t.</a:t>
            </a:r>
            <a:r>
              <a:rPr lang="en-GB" sz="1800" b="0" dirty="0">
                <a:solidFill>
                  <a:schemeClr val="tx1"/>
                </a:solidFill>
              </a:rPr>
              <a:t> LEP/LEP2</a:t>
            </a:r>
          </a:p>
          <a:p>
            <a:pPr marL="342900" indent="-342900">
              <a:lnSpc>
                <a:spcPct val="100000"/>
              </a:lnSpc>
              <a:buFont typeface="Arial" panose="020B0604020202020204" pitchFamily="34" charset="0"/>
              <a:buChar char="•"/>
            </a:pPr>
            <a:r>
              <a:rPr lang="en-GB" sz="1800" dirty="0">
                <a:solidFill>
                  <a:schemeClr val="tx1"/>
                </a:solidFill>
              </a:rPr>
              <a:t>LC (CLIC) can reach the O(TeV) region </a:t>
            </a:r>
            <a:r>
              <a:rPr lang="en-GB" sz="1800" b="0" dirty="0">
                <a:solidFill>
                  <a:schemeClr val="tx1"/>
                </a:solidFill>
              </a:rPr>
              <a:t>(no synchrotron radiation loss)</a:t>
            </a:r>
          </a:p>
          <a:p>
            <a:pPr marL="342900" indent="-342900">
              <a:lnSpc>
                <a:spcPct val="100000"/>
              </a:lnSpc>
              <a:buFont typeface="Arial" panose="020B0604020202020204" pitchFamily="34" charset="0"/>
              <a:buChar char="•"/>
            </a:pPr>
            <a:r>
              <a:rPr lang="en-GB" sz="1800" dirty="0">
                <a:solidFill>
                  <a:schemeClr val="tx1"/>
                </a:solidFill>
              </a:rPr>
              <a:t>CC can accommodate more experiments </a:t>
            </a:r>
            <a:r>
              <a:rPr lang="en-GB" sz="1800" b="0" dirty="0">
                <a:solidFill>
                  <a:schemeClr val="tx1"/>
                </a:solidFill>
              </a:rPr>
              <a:t>operating in parallel</a:t>
            </a:r>
          </a:p>
          <a:p>
            <a:pPr marL="342900" indent="-342900">
              <a:lnSpc>
                <a:spcPct val="100000"/>
              </a:lnSpc>
              <a:buFont typeface="Arial" panose="020B0604020202020204" pitchFamily="34" charset="0"/>
              <a:buChar char="•"/>
            </a:pPr>
            <a:r>
              <a:rPr lang="en-GB" sz="1800" dirty="0">
                <a:solidFill>
                  <a:schemeClr val="tx1"/>
                </a:solidFill>
              </a:rPr>
              <a:t>FCC-ee collision energy can be varied between 90 and 240 GeV seamlessly</a:t>
            </a:r>
            <a:r>
              <a:rPr lang="en-GB" sz="1800" b="0" dirty="0">
                <a:solidFill>
                  <a:schemeClr val="tx1"/>
                </a:solidFill>
              </a:rPr>
              <a:t> at unparalleled luminosity.</a:t>
            </a:r>
          </a:p>
          <a:p>
            <a:pPr marL="342900" indent="-342900">
              <a:lnSpc>
                <a:spcPct val="100000"/>
              </a:lnSpc>
              <a:buFont typeface="Arial" panose="020B0604020202020204" pitchFamily="34" charset="0"/>
              <a:buChar char="•"/>
            </a:pPr>
            <a:r>
              <a:rPr lang="en-GB" sz="1800" dirty="0">
                <a:solidFill>
                  <a:schemeClr val="tx1"/>
                </a:solidFill>
              </a:rPr>
              <a:t>LC baselines include polarized </a:t>
            </a:r>
            <a:r>
              <a:rPr lang="en-GB" sz="1800" b="0" dirty="0">
                <a:solidFill>
                  <a:schemeClr val="tx1"/>
                </a:solidFill>
              </a:rPr>
              <a:t>e</a:t>
            </a:r>
            <a:r>
              <a:rPr lang="en-GB" sz="1800" b="0" baseline="30000" dirty="0">
                <a:solidFill>
                  <a:schemeClr val="tx1"/>
                </a:solidFill>
              </a:rPr>
              <a:t>- </a:t>
            </a:r>
            <a:r>
              <a:rPr lang="en-GB" sz="1800" b="0" dirty="0">
                <a:solidFill>
                  <a:schemeClr val="tx1"/>
                </a:solidFill>
              </a:rPr>
              <a:t>beam. For LCF e</a:t>
            </a:r>
            <a:r>
              <a:rPr lang="en-GB" sz="1800" b="0" baseline="30000" dirty="0">
                <a:solidFill>
                  <a:schemeClr val="tx1"/>
                </a:solidFill>
              </a:rPr>
              <a:t>+</a:t>
            </a:r>
            <a:r>
              <a:rPr lang="en-GB" sz="1800" b="0" dirty="0">
                <a:solidFill>
                  <a:schemeClr val="tx1"/>
                </a:solidFill>
              </a:rPr>
              <a:t> too.</a:t>
            </a:r>
          </a:p>
          <a:p>
            <a:pPr marL="342900" indent="-342900">
              <a:lnSpc>
                <a:spcPct val="100000"/>
              </a:lnSpc>
              <a:buFont typeface="Arial" panose="020B0604020202020204" pitchFamily="34" charset="0"/>
              <a:buChar char="•"/>
            </a:pPr>
            <a:r>
              <a:rPr lang="en-GB" sz="1800" dirty="0">
                <a:solidFill>
                  <a:schemeClr val="tx1"/>
                </a:solidFill>
              </a:rPr>
              <a:t>LEP3 proposal still at pre-conceptual design level</a:t>
            </a:r>
            <a:r>
              <a:rPr lang="en-GB" sz="1800" b="0" dirty="0">
                <a:solidFill>
                  <a:schemeClr val="tx1"/>
                </a:solidFill>
              </a:rPr>
              <a:t>: larger uncertainty on luminosity, power consumption</a:t>
            </a:r>
          </a:p>
        </p:txBody>
      </p:sp>
      <p:sp>
        <p:nvSpPr>
          <p:cNvPr id="2" name="Date Placeholder 1">
            <a:extLst>
              <a:ext uri="{FF2B5EF4-FFF2-40B4-BE49-F238E27FC236}">
                <a16:creationId xmlns:a16="http://schemas.microsoft.com/office/drawing/2014/main" id="{5C6F3DF9-C5E7-1CCB-C9C0-E441FEFC69DB}"/>
              </a:ext>
            </a:extLst>
          </p:cNvPr>
          <p:cNvSpPr>
            <a:spLocks noGrp="1"/>
          </p:cNvSpPr>
          <p:nvPr>
            <p:ph type="dt" sz="half" idx="10"/>
          </p:nvPr>
        </p:nvSpPr>
        <p:spPr/>
        <p:txBody>
          <a:bodyPr/>
          <a:lstStyle/>
          <a:p>
            <a:r>
              <a:rPr lang="en-US"/>
              <a:t>03/11/2025</a:t>
            </a:r>
            <a:endParaRPr lang="en-US" dirty="0"/>
          </a:p>
        </p:txBody>
      </p:sp>
      <p:sp>
        <p:nvSpPr>
          <p:cNvPr id="6" name="Footer Placeholder 5">
            <a:extLst>
              <a:ext uri="{FF2B5EF4-FFF2-40B4-BE49-F238E27FC236}">
                <a16:creationId xmlns:a16="http://schemas.microsoft.com/office/drawing/2014/main" id="{BC070E31-7505-C6F4-19F7-65EA97089DA2}"/>
              </a:ext>
            </a:extLst>
          </p:cNvPr>
          <p:cNvSpPr>
            <a:spLocks noGrp="1"/>
          </p:cNvSpPr>
          <p:nvPr>
            <p:ph type="ftr" sz="quarter" idx="11"/>
          </p:nvPr>
        </p:nvSpPr>
        <p:spPr/>
        <p:txBody>
          <a:bodyPr/>
          <a:lstStyle/>
          <a:p>
            <a:r>
              <a:rPr lang="en-GB"/>
              <a:t>G. Arduini - Assessment of large-scale accelerator projects at CERN - ESG WG2a key findings</a:t>
            </a:r>
            <a:endParaRPr lang="en-US" dirty="0"/>
          </a:p>
        </p:txBody>
      </p:sp>
      <p:sp>
        <p:nvSpPr>
          <p:cNvPr id="4" name="Slide Number Placeholder 3">
            <a:extLst>
              <a:ext uri="{FF2B5EF4-FFF2-40B4-BE49-F238E27FC236}">
                <a16:creationId xmlns:a16="http://schemas.microsoft.com/office/drawing/2014/main" id="{641EA7C0-E729-66BD-7E82-1A46908FEECC}"/>
              </a:ext>
            </a:extLst>
          </p:cNvPr>
          <p:cNvSpPr>
            <a:spLocks noGrp="1"/>
          </p:cNvSpPr>
          <p:nvPr>
            <p:ph type="sldNum" sz="quarter" idx="12"/>
          </p:nvPr>
        </p:nvSpPr>
        <p:spPr/>
        <p:txBody>
          <a:bodyPr/>
          <a:lstStyle/>
          <a:p>
            <a:fld id="{36B5EA5A-BC32-A742-B11B-8E7414D5B535}" type="slidenum">
              <a:rPr lang="en-US" smtClean="0"/>
              <a:pPr/>
              <a:t>6</a:t>
            </a:fld>
            <a:endParaRPr lang="en-US" dirty="0"/>
          </a:p>
        </p:txBody>
      </p:sp>
      <p:sp>
        <p:nvSpPr>
          <p:cNvPr id="5" name="TextBox 4">
            <a:extLst>
              <a:ext uri="{FF2B5EF4-FFF2-40B4-BE49-F238E27FC236}">
                <a16:creationId xmlns:a16="http://schemas.microsoft.com/office/drawing/2014/main" id="{1E525523-D4FA-7A5E-78BD-669AEEA9AF74}"/>
              </a:ext>
            </a:extLst>
          </p:cNvPr>
          <p:cNvSpPr txBox="1"/>
          <p:nvPr/>
        </p:nvSpPr>
        <p:spPr>
          <a:xfrm>
            <a:off x="407988" y="5771945"/>
            <a:ext cx="870625" cy="369332"/>
          </a:xfrm>
          <a:prstGeom prst="rect">
            <a:avLst/>
          </a:prstGeom>
          <a:solidFill>
            <a:srgbClr val="FF9900"/>
          </a:solidFill>
          <a:ln>
            <a:noFill/>
          </a:ln>
        </p:spPr>
        <p:style>
          <a:lnRef idx="3">
            <a:schemeClr val="lt1"/>
          </a:lnRef>
          <a:fillRef idx="1">
            <a:schemeClr val="accent1"/>
          </a:fillRef>
          <a:effectRef idx="1">
            <a:schemeClr val="accent1"/>
          </a:effectRef>
          <a:fontRef idx="minor">
            <a:schemeClr val="lt1"/>
          </a:fontRef>
        </p:style>
        <p:txBody>
          <a:bodyPr wrap="square" rtlCol="0">
            <a:spAutoFit/>
          </a:bodyPr>
          <a:lstStyle/>
          <a:p>
            <a:pPr algn="ctr"/>
            <a:r>
              <a:rPr lang="en-GB" b="1" dirty="0">
                <a:solidFill>
                  <a:srgbClr val="FFFF00"/>
                </a:solidFill>
              </a:rPr>
              <a:t>ID281</a:t>
            </a:r>
          </a:p>
        </p:txBody>
      </p:sp>
    </p:spTree>
    <p:extLst>
      <p:ext uri="{BB962C8B-B14F-4D97-AF65-F5344CB8AC3E}">
        <p14:creationId xmlns:p14="http://schemas.microsoft.com/office/powerpoint/2010/main" val="169659928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375BA21B-6E54-D83C-8EE5-8F8366B63ECD}"/>
              </a:ext>
            </a:extLst>
          </p:cNvPr>
          <p:cNvSpPr>
            <a:spLocks noGrp="1"/>
          </p:cNvSpPr>
          <p:nvPr>
            <p:ph type="title"/>
          </p:nvPr>
        </p:nvSpPr>
        <p:spPr/>
        <p:txBody>
          <a:bodyPr/>
          <a:lstStyle/>
          <a:p>
            <a:r>
              <a:rPr lang="en-US" dirty="0"/>
              <a:t>Project timeline</a:t>
            </a:r>
            <a:endParaRPr lang="en-GB" dirty="0"/>
          </a:p>
        </p:txBody>
      </p:sp>
      <p:sp>
        <p:nvSpPr>
          <p:cNvPr id="6" name="Content Placeholder 5">
            <a:extLst>
              <a:ext uri="{FF2B5EF4-FFF2-40B4-BE49-F238E27FC236}">
                <a16:creationId xmlns:a16="http://schemas.microsoft.com/office/drawing/2014/main" id="{BFB3D62F-ACD0-F117-AB1F-1F21275982D9}"/>
              </a:ext>
            </a:extLst>
          </p:cNvPr>
          <p:cNvSpPr>
            <a:spLocks noGrp="1"/>
          </p:cNvSpPr>
          <p:nvPr>
            <p:ph sz="half" idx="1"/>
          </p:nvPr>
        </p:nvSpPr>
        <p:spPr>
          <a:xfrm>
            <a:off x="407986" y="1280160"/>
            <a:ext cx="6654363" cy="5103688"/>
          </a:xfrm>
        </p:spPr>
        <p:txBody>
          <a:bodyPr/>
          <a:lstStyle/>
          <a:p>
            <a:pPr>
              <a:lnSpc>
                <a:spcPct val="100000"/>
              </a:lnSpc>
            </a:pPr>
            <a:r>
              <a:rPr lang="en-US" b="0" dirty="0">
                <a:solidFill>
                  <a:schemeClr val="tx1"/>
                </a:solidFill>
              </a:rPr>
              <a:t>Financial and personnel commitments for HL-LHC operations imply that </a:t>
            </a:r>
            <a:r>
              <a:rPr lang="en-US" dirty="0">
                <a:solidFill>
                  <a:schemeClr val="tx1"/>
                </a:solidFill>
              </a:rPr>
              <a:t>a future collider cannot realistically start operation before mid 40s</a:t>
            </a:r>
          </a:p>
          <a:p>
            <a:pPr>
              <a:lnSpc>
                <a:spcPct val="100000"/>
              </a:lnSpc>
            </a:pPr>
            <a:r>
              <a:rPr lang="en-US" dirty="0">
                <a:solidFill>
                  <a:schemeClr val="tx1"/>
                </a:solidFill>
              </a:rPr>
              <a:t>FCC</a:t>
            </a:r>
            <a:r>
              <a:rPr lang="en-US" b="0" dirty="0">
                <a:solidFill>
                  <a:schemeClr val="tx1"/>
                </a:solidFill>
              </a:rPr>
              <a:t> feasibility study completed and </a:t>
            </a:r>
            <a:r>
              <a:rPr lang="en-US" dirty="0">
                <a:solidFill>
                  <a:schemeClr val="tx1"/>
                </a:solidFill>
              </a:rPr>
              <a:t>detailed timeline </a:t>
            </a:r>
            <a:r>
              <a:rPr lang="en-US" b="0" dirty="0">
                <a:solidFill>
                  <a:schemeClr val="tx1"/>
                </a:solidFill>
              </a:rPr>
              <a:t>established considering the above constraints</a:t>
            </a:r>
          </a:p>
          <a:p>
            <a:pPr>
              <a:lnSpc>
                <a:spcPct val="100000"/>
              </a:lnSpc>
            </a:pPr>
            <a:r>
              <a:rPr lang="en-US" dirty="0">
                <a:solidFill>
                  <a:schemeClr val="tx1"/>
                </a:solidFill>
              </a:rPr>
              <a:t>CLIC</a:t>
            </a:r>
            <a:r>
              <a:rPr lang="en-US" b="0" dirty="0">
                <a:solidFill>
                  <a:schemeClr val="tx1"/>
                </a:solidFill>
              </a:rPr>
              <a:t>, and particularly </a:t>
            </a:r>
            <a:r>
              <a:rPr lang="en-US" dirty="0">
                <a:solidFill>
                  <a:schemeClr val="tx1"/>
                </a:solidFill>
              </a:rPr>
              <a:t>LCF@CERN</a:t>
            </a:r>
            <a:r>
              <a:rPr lang="en-US" b="0" dirty="0">
                <a:solidFill>
                  <a:schemeClr val="tx1"/>
                </a:solidFill>
              </a:rPr>
              <a:t>, </a:t>
            </a:r>
            <a:r>
              <a:rPr lang="en-US" dirty="0">
                <a:solidFill>
                  <a:schemeClr val="tx1"/>
                </a:solidFill>
              </a:rPr>
              <a:t>would require a preparation phase </a:t>
            </a:r>
            <a:r>
              <a:rPr lang="en-US" b="0" dirty="0">
                <a:solidFill>
                  <a:schemeClr val="tx1"/>
                </a:solidFill>
              </a:rPr>
              <a:t>(with corresponding resources) to reach a level of detail comparable to the FCC FS </a:t>
            </a:r>
            <a:r>
              <a:rPr lang="en-US" b="0" dirty="0">
                <a:solidFill>
                  <a:schemeClr val="tx1"/>
                </a:solidFill>
                <a:sym typeface="Wingdings" panose="05000000000000000000" pitchFamily="2" charset="2"/>
              </a:rPr>
              <a:t> </a:t>
            </a:r>
            <a:r>
              <a:rPr lang="en-US" dirty="0">
                <a:solidFill>
                  <a:schemeClr val="tx1"/>
                </a:solidFill>
                <a:sym typeface="Wingdings" panose="05000000000000000000" pitchFamily="2" charset="2"/>
              </a:rPr>
              <a:t>Difficult to conduct two territorial implementation studies in parallel in the Host States</a:t>
            </a:r>
          </a:p>
          <a:p>
            <a:pPr>
              <a:lnSpc>
                <a:spcPct val="100000"/>
              </a:lnSpc>
            </a:pPr>
            <a:r>
              <a:rPr lang="en-US" b="0" dirty="0">
                <a:solidFill>
                  <a:schemeClr val="tx1"/>
                </a:solidFill>
                <a:sym typeface="Wingdings" panose="05000000000000000000" pitchFamily="2" charset="2"/>
              </a:rPr>
              <a:t>CLIC/LCF: only </a:t>
            </a:r>
            <a:r>
              <a:rPr lang="en-US" dirty="0">
                <a:solidFill>
                  <a:schemeClr val="tx1"/>
                </a:solidFill>
                <a:sym typeface="Wingdings" panose="05000000000000000000" pitchFamily="2" charset="2"/>
              </a:rPr>
              <a:t>relative timelines</a:t>
            </a:r>
            <a:r>
              <a:rPr lang="en-US" b="0" dirty="0">
                <a:solidFill>
                  <a:schemeClr val="tx1"/>
                </a:solidFill>
                <a:sym typeface="Wingdings" panose="05000000000000000000" pitchFamily="2" charset="2"/>
              </a:rPr>
              <a:t> with respect to decision points (and considering the above constraint)</a:t>
            </a:r>
          </a:p>
        </p:txBody>
      </p:sp>
      <p:sp>
        <p:nvSpPr>
          <p:cNvPr id="7" name="Content Placeholder 6">
            <a:extLst>
              <a:ext uri="{FF2B5EF4-FFF2-40B4-BE49-F238E27FC236}">
                <a16:creationId xmlns:a16="http://schemas.microsoft.com/office/drawing/2014/main" id="{99702F19-AF81-EB28-4BEA-BDA692CC134B}"/>
              </a:ext>
            </a:extLst>
          </p:cNvPr>
          <p:cNvSpPr>
            <a:spLocks noGrp="1"/>
          </p:cNvSpPr>
          <p:nvPr>
            <p:ph sz="half" idx="2"/>
          </p:nvPr>
        </p:nvSpPr>
        <p:spPr/>
        <p:txBody>
          <a:bodyPr/>
          <a:lstStyle/>
          <a:p>
            <a:endParaRPr lang="en-GB" dirty="0"/>
          </a:p>
        </p:txBody>
      </p:sp>
      <p:sp>
        <p:nvSpPr>
          <p:cNvPr id="4" name="Slide Number Placeholder 3">
            <a:extLst>
              <a:ext uri="{FF2B5EF4-FFF2-40B4-BE49-F238E27FC236}">
                <a16:creationId xmlns:a16="http://schemas.microsoft.com/office/drawing/2014/main" id="{CFFD2A1D-4C0B-A35C-5EC3-49A6D60F31CE}"/>
              </a:ext>
            </a:extLst>
          </p:cNvPr>
          <p:cNvSpPr>
            <a:spLocks noGrp="1"/>
          </p:cNvSpPr>
          <p:nvPr>
            <p:ph type="sldNum" sz="quarter" idx="12"/>
          </p:nvPr>
        </p:nvSpPr>
        <p:spPr/>
        <p:txBody>
          <a:bodyPr/>
          <a:lstStyle/>
          <a:p>
            <a:fld id="{36B5EA5A-BC32-A742-B11B-8E7414D5B535}" type="slidenum">
              <a:rPr lang="en-US" smtClean="0"/>
              <a:pPr/>
              <a:t>7</a:t>
            </a:fld>
            <a:endParaRPr lang="en-US" dirty="0"/>
          </a:p>
        </p:txBody>
      </p:sp>
      <p:pic>
        <p:nvPicPr>
          <p:cNvPr id="18" name="Picture 17">
            <a:extLst>
              <a:ext uri="{FF2B5EF4-FFF2-40B4-BE49-F238E27FC236}">
                <a16:creationId xmlns:a16="http://schemas.microsoft.com/office/drawing/2014/main" id="{7BEBFC34-A614-B489-6193-934292DA9EED}"/>
              </a:ext>
            </a:extLst>
          </p:cNvPr>
          <p:cNvPicPr>
            <a:picLocks noChangeAspect="1"/>
          </p:cNvPicPr>
          <p:nvPr/>
        </p:nvPicPr>
        <p:blipFill>
          <a:blip r:embed="rId3"/>
          <a:srcRect b="1604"/>
          <a:stretch/>
        </p:blipFill>
        <p:spPr>
          <a:xfrm>
            <a:off x="7472458" y="1370232"/>
            <a:ext cx="4316342" cy="2058768"/>
          </a:xfrm>
          <a:prstGeom prst="rect">
            <a:avLst/>
          </a:prstGeom>
        </p:spPr>
      </p:pic>
      <p:pic>
        <p:nvPicPr>
          <p:cNvPr id="19" name="Picture 18">
            <a:extLst>
              <a:ext uri="{FF2B5EF4-FFF2-40B4-BE49-F238E27FC236}">
                <a16:creationId xmlns:a16="http://schemas.microsoft.com/office/drawing/2014/main" id="{C008E13D-109D-A82F-F181-8D2E4314DC2E}"/>
              </a:ext>
            </a:extLst>
          </p:cNvPr>
          <p:cNvPicPr>
            <a:picLocks noChangeAspect="1"/>
          </p:cNvPicPr>
          <p:nvPr/>
        </p:nvPicPr>
        <p:blipFill>
          <a:blip r:embed="rId4"/>
          <a:stretch>
            <a:fillRect/>
          </a:stretch>
        </p:blipFill>
        <p:spPr>
          <a:xfrm>
            <a:off x="7328402" y="3718549"/>
            <a:ext cx="4582395" cy="2601094"/>
          </a:xfrm>
          <a:prstGeom prst="rect">
            <a:avLst/>
          </a:prstGeom>
        </p:spPr>
      </p:pic>
      <p:sp>
        <p:nvSpPr>
          <p:cNvPr id="2" name="Date Placeholder 1">
            <a:extLst>
              <a:ext uri="{FF2B5EF4-FFF2-40B4-BE49-F238E27FC236}">
                <a16:creationId xmlns:a16="http://schemas.microsoft.com/office/drawing/2014/main" id="{103E06A3-1F32-6A00-518F-638698CEE570}"/>
              </a:ext>
            </a:extLst>
          </p:cNvPr>
          <p:cNvSpPr>
            <a:spLocks noGrp="1"/>
          </p:cNvSpPr>
          <p:nvPr>
            <p:ph type="dt" sz="half" idx="10"/>
          </p:nvPr>
        </p:nvSpPr>
        <p:spPr/>
        <p:txBody>
          <a:bodyPr/>
          <a:lstStyle/>
          <a:p>
            <a:r>
              <a:rPr lang="en-US"/>
              <a:t>03/11/2025</a:t>
            </a:r>
            <a:endParaRPr lang="en-US" dirty="0"/>
          </a:p>
        </p:txBody>
      </p:sp>
      <p:sp>
        <p:nvSpPr>
          <p:cNvPr id="3" name="Footer Placeholder 2">
            <a:extLst>
              <a:ext uri="{FF2B5EF4-FFF2-40B4-BE49-F238E27FC236}">
                <a16:creationId xmlns:a16="http://schemas.microsoft.com/office/drawing/2014/main" id="{5050C73E-6889-23D0-A9B8-A1233F015D5F}"/>
              </a:ext>
            </a:extLst>
          </p:cNvPr>
          <p:cNvSpPr>
            <a:spLocks noGrp="1"/>
          </p:cNvSpPr>
          <p:nvPr>
            <p:ph type="ftr" sz="quarter" idx="11"/>
          </p:nvPr>
        </p:nvSpPr>
        <p:spPr/>
        <p:txBody>
          <a:bodyPr/>
          <a:lstStyle/>
          <a:p>
            <a:r>
              <a:rPr lang="en-GB"/>
              <a:t>G. Arduini - Assessment of large-scale accelerator projects at CERN - ESG WG2a key findings</a:t>
            </a:r>
            <a:endParaRPr lang="en-US" dirty="0"/>
          </a:p>
        </p:txBody>
      </p:sp>
    </p:spTree>
    <p:extLst>
      <p:ext uri="{BB962C8B-B14F-4D97-AF65-F5344CB8AC3E}">
        <p14:creationId xmlns:p14="http://schemas.microsoft.com/office/powerpoint/2010/main" val="177396963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3460C4-965A-8DFB-8A54-38DCEA2E54EF}"/>
              </a:ext>
            </a:extLst>
          </p:cNvPr>
          <p:cNvSpPr>
            <a:spLocks noGrp="1"/>
          </p:cNvSpPr>
          <p:nvPr>
            <p:ph type="title"/>
          </p:nvPr>
        </p:nvSpPr>
        <p:spPr/>
        <p:txBody>
          <a:bodyPr/>
          <a:lstStyle/>
          <a:p>
            <a:r>
              <a:rPr lang="en-US" dirty="0"/>
              <a:t>Project timeline</a:t>
            </a:r>
            <a:endParaRPr lang="en-GB" dirty="0"/>
          </a:p>
        </p:txBody>
      </p:sp>
      <p:sp>
        <p:nvSpPr>
          <p:cNvPr id="3" name="Content Placeholder 2">
            <a:extLst>
              <a:ext uri="{FF2B5EF4-FFF2-40B4-BE49-F238E27FC236}">
                <a16:creationId xmlns:a16="http://schemas.microsoft.com/office/drawing/2014/main" id="{44FD45A6-5C91-6B26-ADFB-4E7A287C4486}"/>
              </a:ext>
            </a:extLst>
          </p:cNvPr>
          <p:cNvSpPr>
            <a:spLocks noGrp="1"/>
          </p:cNvSpPr>
          <p:nvPr>
            <p:ph sz="half" idx="1"/>
          </p:nvPr>
        </p:nvSpPr>
        <p:spPr>
          <a:xfrm>
            <a:off x="407987" y="1592264"/>
            <a:ext cx="7282598" cy="4608512"/>
          </a:xfrm>
        </p:spPr>
        <p:txBody>
          <a:bodyPr/>
          <a:lstStyle/>
          <a:p>
            <a:endParaRPr lang="en-US" dirty="0"/>
          </a:p>
          <a:p>
            <a:r>
              <a:rPr lang="en-US" b="0" dirty="0">
                <a:solidFill>
                  <a:schemeClr val="tx1"/>
                </a:solidFill>
              </a:rPr>
              <a:t>As a </a:t>
            </a:r>
            <a:r>
              <a:rPr lang="en-US" dirty="0">
                <a:solidFill>
                  <a:schemeClr val="tx1"/>
                </a:solidFill>
              </a:rPr>
              <a:t>2</a:t>
            </a:r>
            <a:r>
              <a:rPr lang="en-US" baseline="30000" dirty="0">
                <a:solidFill>
                  <a:schemeClr val="tx1"/>
                </a:solidFill>
              </a:rPr>
              <a:t>nd</a:t>
            </a:r>
            <a:r>
              <a:rPr lang="en-US" dirty="0">
                <a:solidFill>
                  <a:schemeClr val="tx1"/>
                </a:solidFill>
              </a:rPr>
              <a:t> phase after FCC-ee</a:t>
            </a:r>
            <a:r>
              <a:rPr lang="en-US" b="0" dirty="0">
                <a:solidFill>
                  <a:schemeClr val="tx1"/>
                </a:solidFill>
              </a:rPr>
              <a:t>, FCC-</a:t>
            </a:r>
            <a:r>
              <a:rPr lang="en-US" b="0" dirty="0" err="1">
                <a:solidFill>
                  <a:schemeClr val="tx1"/>
                </a:solidFill>
              </a:rPr>
              <a:t>hh</a:t>
            </a:r>
            <a:r>
              <a:rPr lang="en-US" b="0" dirty="0">
                <a:solidFill>
                  <a:schemeClr val="tx1"/>
                </a:solidFill>
              </a:rPr>
              <a:t> could start operation in mid 2070s</a:t>
            </a:r>
          </a:p>
          <a:p>
            <a:endParaRPr lang="en-US" b="0" dirty="0">
              <a:solidFill>
                <a:schemeClr val="tx1"/>
              </a:solidFill>
            </a:endParaRPr>
          </a:p>
          <a:p>
            <a:endParaRPr lang="en-US" b="0" dirty="0">
              <a:solidFill>
                <a:schemeClr val="tx1"/>
              </a:solidFill>
            </a:endParaRPr>
          </a:p>
          <a:p>
            <a:r>
              <a:rPr lang="en-US" b="0" dirty="0">
                <a:solidFill>
                  <a:schemeClr val="tx1"/>
                </a:solidFill>
              </a:rPr>
              <a:t>On a </a:t>
            </a:r>
            <a:r>
              <a:rPr lang="en-US" dirty="0">
                <a:solidFill>
                  <a:schemeClr val="tx1"/>
                </a:solidFill>
              </a:rPr>
              <a:t>technically-limited timescale </a:t>
            </a:r>
            <a:r>
              <a:rPr lang="en-US" b="0" dirty="0">
                <a:solidFill>
                  <a:schemeClr val="tx1"/>
                </a:solidFill>
              </a:rPr>
              <a:t>(assuming accelerated R&amp;D) a </a:t>
            </a:r>
            <a:r>
              <a:rPr lang="en-US" dirty="0">
                <a:solidFill>
                  <a:schemeClr val="tx1"/>
                </a:solidFill>
              </a:rPr>
              <a:t>stand-alone</a:t>
            </a:r>
            <a:r>
              <a:rPr lang="en-US" b="0" dirty="0">
                <a:solidFill>
                  <a:schemeClr val="tx1"/>
                </a:solidFill>
              </a:rPr>
              <a:t> FCC-</a:t>
            </a:r>
            <a:r>
              <a:rPr lang="en-US" b="0" dirty="0" err="1">
                <a:solidFill>
                  <a:schemeClr val="tx1"/>
                </a:solidFill>
              </a:rPr>
              <a:t>hh</a:t>
            </a:r>
            <a:r>
              <a:rPr lang="en-US" b="0" dirty="0">
                <a:solidFill>
                  <a:schemeClr val="tx1"/>
                </a:solidFill>
              </a:rPr>
              <a:t> with </a:t>
            </a:r>
            <a:r>
              <a:rPr lang="en-US" dirty="0">
                <a:solidFill>
                  <a:schemeClr val="tx1"/>
                </a:solidFill>
              </a:rPr>
              <a:t>14 T Nb</a:t>
            </a:r>
            <a:r>
              <a:rPr lang="en-US" baseline="-25000" dirty="0">
                <a:solidFill>
                  <a:schemeClr val="tx1"/>
                </a:solidFill>
              </a:rPr>
              <a:t>3</a:t>
            </a:r>
            <a:r>
              <a:rPr lang="en-US" dirty="0">
                <a:solidFill>
                  <a:schemeClr val="tx1"/>
                </a:solidFill>
              </a:rPr>
              <a:t>Sn dipoles </a:t>
            </a:r>
            <a:r>
              <a:rPr lang="en-US" b="0" dirty="0">
                <a:solidFill>
                  <a:schemeClr val="tx1"/>
                </a:solidFill>
              </a:rPr>
              <a:t>could start operation around mid 2050s</a:t>
            </a:r>
          </a:p>
          <a:p>
            <a:endParaRPr lang="en-GB" dirty="0"/>
          </a:p>
        </p:txBody>
      </p:sp>
      <p:sp>
        <p:nvSpPr>
          <p:cNvPr id="4" name="Content Placeholder 3">
            <a:extLst>
              <a:ext uri="{FF2B5EF4-FFF2-40B4-BE49-F238E27FC236}">
                <a16:creationId xmlns:a16="http://schemas.microsoft.com/office/drawing/2014/main" id="{DA456189-5728-DA40-755D-3596627CD82D}"/>
              </a:ext>
            </a:extLst>
          </p:cNvPr>
          <p:cNvSpPr>
            <a:spLocks noGrp="1"/>
          </p:cNvSpPr>
          <p:nvPr>
            <p:ph sz="half" idx="2"/>
          </p:nvPr>
        </p:nvSpPr>
        <p:spPr/>
        <p:txBody>
          <a:bodyPr/>
          <a:lstStyle/>
          <a:p>
            <a:endParaRPr lang="en-GB"/>
          </a:p>
        </p:txBody>
      </p:sp>
      <p:sp>
        <p:nvSpPr>
          <p:cNvPr id="5" name="Slide Number Placeholder 4">
            <a:extLst>
              <a:ext uri="{FF2B5EF4-FFF2-40B4-BE49-F238E27FC236}">
                <a16:creationId xmlns:a16="http://schemas.microsoft.com/office/drawing/2014/main" id="{E52FCD84-3370-1185-4605-B9158D21A76F}"/>
              </a:ext>
            </a:extLst>
          </p:cNvPr>
          <p:cNvSpPr>
            <a:spLocks noGrp="1"/>
          </p:cNvSpPr>
          <p:nvPr>
            <p:ph type="sldNum" sz="quarter" idx="12"/>
          </p:nvPr>
        </p:nvSpPr>
        <p:spPr/>
        <p:txBody>
          <a:bodyPr/>
          <a:lstStyle/>
          <a:p>
            <a:fld id="{36B5EA5A-BC32-A742-B11B-8E7414D5B535}" type="slidenum">
              <a:rPr lang="en-US" smtClean="0"/>
              <a:pPr/>
              <a:t>8</a:t>
            </a:fld>
            <a:endParaRPr lang="en-US" dirty="0"/>
          </a:p>
        </p:txBody>
      </p:sp>
      <p:pic>
        <p:nvPicPr>
          <p:cNvPr id="7" name="Picture 6">
            <a:extLst>
              <a:ext uri="{FF2B5EF4-FFF2-40B4-BE49-F238E27FC236}">
                <a16:creationId xmlns:a16="http://schemas.microsoft.com/office/drawing/2014/main" id="{9114F87D-1036-4E27-9539-3ED59963691B}"/>
              </a:ext>
            </a:extLst>
          </p:cNvPr>
          <p:cNvPicPr>
            <a:picLocks noChangeAspect="1"/>
          </p:cNvPicPr>
          <p:nvPr/>
        </p:nvPicPr>
        <p:blipFill>
          <a:blip r:embed="rId2"/>
          <a:stretch>
            <a:fillRect/>
          </a:stretch>
        </p:blipFill>
        <p:spPr>
          <a:xfrm>
            <a:off x="8060354" y="1101344"/>
            <a:ext cx="3871295" cy="2766300"/>
          </a:xfrm>
          <a:prstGeom prst="rect">
            <a:avLst/>
          </a:prstGeom>
        </p:spPr>
      </p:pic>
      <p:pic>
        <p:nvPicPr>
          <p:cNvPr id="9" name="Picture 8">
            <a:extLst>
              <a:ext uri="{FF2B5EF4-FFF2-40B4-BE49-F238E27FC236}">
                <a16:creationId xmlns:a16="http://schemas.microsoft.com/office/drawing/2014/main" id="{06E8CD42-E812-9F2A-9BBF-325854E7612D}"/>
              </a:ext>
            </a:extLst>
          </p:cNvPr>
          <p:cNvPicPr>
            <a:picLocks noChangeAspect="1"/>
          </p:cNvPicPr>
          <p:nvPr/>
        </p:nvPicPr>
        <p:blipFill>
          <a:blip r:embed="rId3"/>
          <a:stretch>
            <a:fillRect/>
          </a:stretch>
        </p:blipFill>
        <p:spPr>
          <a:xfrm>
            <a:off x="8117945" y="3867583"/>
            <a:ext cx="3810330" cy="2621507"/>
          </a:xfrm>
          <a:prstGeom prst="rect">
            <a:avLst/>
          </a:prstGeom>
        </p:spPr>
      </p:pic>
      <p:sp>
        <p:nvSpPr>
          <p:cNvPr id="6" name="Date Placeholder 5">
            <a:extLst>
              <a:ext uri="{FF2B5EF4-FFF2-40B4-BE49-F238E27FC236}">
                <a16:creationId xmlns:a16="http://schemas.microsoft.com/office/drawing/2014/main" id="{8B76D2C9-9B62-8AA7-7E65-106574CDE326}"/>
              </a:ext>
            </a:extLst>
          </p:cNvPr>
          <p:cNvSpPr>
            <a:spLocks noGrp="1"/>
          </p:cNvSpPr>
          <p:nvPr>
            <p:ph type="dt" sz="half" idx="10"/>
          </p:nvPr>
        </p:nvSpPr>
        <p:spPr/>
        <p:txBody>
          <a:bodyPr/>
          <a:lstStyle/>
          <a:p>
            <a:r>
              <a:rPr lang="en-US"/>
              <a:t>03/11/2025</a:t>
            </a:r>
            <a:endParaRPr lang="en-US" dirty="0"/>
          </a:p>
        </p:txBody>
      </p:sp>
      <p:sp>
        <p:nvSpPr>
          <p:cNvPr id="8" name="Footer Placeholder 7">
            <a:extLst>
              <a:ext uri="{FF2B5EF4-FFF2-40B4-BE49-F238E27FC236}">
                <a16:creationId xmlns:a16="http://schemas.microsoft.com/office/drawing/2014/main" id="{EE19A232-C027-F577-CB6F-51ADD3A8EE73}"/>
              </a:ext>
            </a:extLst>
          </p:cNvPr>
          <p:cNvSpPr>
            <a:spLocks noGrp="1"/>
          </p:cNvSpPr>
          <p:nvPr>
            <p:ph type="ftr" sz="quarter" idx="11"/>
          </p:nvPr>
        </p:nvSpPr>
        <p:spPr/>
        <p:txBody>
          <a:bodyPr/>
          <a:lstStyle/>
          <a:p>
            <a:r>
              <a:rPr lang="en-GB"/>
              <a:t>G. Arduini - Assessment of large-scale accelerator projects at CERN - ESG WG2a key findings</a:t>
            </a:r>
            <a:endParaRPr lang="en-US" dirty="0"/>
          </a:p>
        </p:txBody>
      </p:sp>
    </p:spTree>
    <p:extLst>
      <p:ext uri="{BB962C8B-B14F-4D97-AF65-F5344CB8AC3E}">
        <p14:creationId xmlns:p14="http://schemas.microsoft.com/office/powerpoint/2010/main" val="138218104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a:extLst>
              <a:ext uri="{FF2B5EF4-FFF2-40B4-BE49-F238E27FC236}">
                <a16:creationId xmlns:a16="http://schemas.microsoft.com/office/drawing/2014/main" id="{14205FDA-737A-A464-B157-A8C0F051C07C}"/>
              </a:ext>
            </a:extLst>
          </p:cNvPr>
          <p:cNvSpPr>
            <a:spLocks noGrp="1"/>
          </p:cNvSpPr>
          <p:nvPr>
            <p:ph idx="1"/>
          </p:nvPr>
        </p:nvSpPr>
        <p:spPr>
          <a:xfrm>
            <a:off x="412776" y="1770611"/>
            <a:ext cx="11376024" cy="4128950"/>
          </a:xfrm>
        </p:spPr>
        <p:txBody>
          <a:bodyPr/>
          <a:lstStyle/>
          <a:p>
            <a:pPr marL="323850" lvl="1" indent="0">
              <a:spcBef>
                <a:spcPts val="600"/>
              </a:spcBef>
              <a:spcAft>
                <a:spcPts val="0"/>
              </a:spcAft>
              <a:buNone/>
            </a:pPr>
            <a:r>
              <a:rPr lang="en-GB" sz="2400" dirty="0">
                <a:solidFill>
                  <a:schemeClr val="tx1"/>
                </a:solidFill>
                <a:sym typeface="Wingdings" panose="05000000000000000000" pitchFamily="2" charset="2"/>
              </a:rPr>
              <a:t>General considerations:</a:t>
            </a:r>
          </a:p>
          <a:p>
            <a:pPr marL="666750" lvl="1" indent="-342900">
              <a:spcBef>
                <a:spcPts val="600"/>
              </a:spcBef>
              <a:spcAft>
                <a:spcPts val="0"/>
              </a:spcAft>
            </a:pPr>
            <a:r>
              <a:rPr lang="en-GB" sz="2000" dirty="0">
                <a:solidFill>
                  <a:schemeClr val="tx1"/>
                </a:solidFill>
                <a:sym typeface="Wingdings" panose="05000000000000000000" pitchFamily="2" charset="2"/>
              </a:rPr>
              <a:t>major infrastructure investments and operating costs </a:t>
            </a:r>
          </a:p>
          <a:p>
            <a:pPr marL="666750" lvl="1" indent="-342900">
              <a:spcBef>
                <a:spcPts val="600"/>
              </a:spcBef>
              <a:spcAft>
                <a:spcPts val="0"/>
              </a:spcAft>
            </a:pPr>
            <a:r>
              <a:rPr lang="en-GB" sz="2000" dirty="0">
                <a:solidFill>
                  <a:schemeClr val="tx1"/>
                </a:solidFill>
                <a:sym typeface="Wingdings" panose="05000000000000000000" pitchFamily="2" charset="2"/>
              </a:rPr>
              <a:t>delay of the implementation of a next-generation collider by at least one decade</a:t>
            </a:r>
          </a:p>
          <a:p>
            <a:pPr marL="323850" lvl="1" indent="0">
              <a:spcBef>
                <a:spcPts val="600"/>
              </a:spcBef>
              <a:spcAft>
                <a:spcPts val="0"/>
              </a:spcAft>
              <a:buNone/>
            </a:pPr>
            <a:r>
              <a:rPr lang="en-GB" sz="2000" dirty="0">
                <a:solidFill>
                  <a:schemeClr val="tx1"/>
                </a:solidFill>
                <a:sym typeface="Wingdings" panose="05000000000000000000" pitchFamily="2" charset="2"/>
              </a:rPr>
              <a:t>cannot be considered as “bridge” options but as alternative to other proposed colliders</a:t>
            </a:r>
          </a:p>
          <a:p>
            <a:pPr marL="323850" lvl="1" indent="0">
              <a:spcBef>
                <a:spcPts val="600"/>
              </a:spcBef>
              <a:spcAft>
                <a:spcPts val="0"/>
              </a:spcAft>
              <a:buNone/>
            </a:pPr>
            <a:endParaRPr lang="en-GB" sz="2400" dirty="0">
              <a:solidFill>
                <a:schemeClr val="tx1"/>
              </a:solidFill>
            </a:endParaRPr>
          </a:p>
          <a:p>
            <a:pPr marL="323850" lvl="1" indent="0">
              <a:spcBef>
                <a:spcPts val="600"/>
              </a:spcBef>
              <a:spcAft>
                <a:spcPts val="0"/>
              </a:spcAft>
              <a:buNone/>
            </a:pPr>
            <a:endParaRPr lang="en-GB" sz="2000" dirty="0">
              <a:solidFill>
                <a:schemeClr val="tx1"/>
              </a:solidFill>
              <a:sym typeface="Wingdings" panose="05000000000000000000" pitchFamily="2" charset="2"/>
            </a:endParaRPr>
          </a:p>
        </p:txBody>
      </p:sp>
      <p:sp>
        <p:nvSpPr>
          <p:cNvPr id="2" name="Title 1">
            <a:extLst>
              <a:ext uri="{FF2B5EF4-FFF2-40B4-BE49-F238E27FC236}">
                <a16:creationId xmlns:a16="http://schemas.microsoft.com/office/drawing/2014/main" id="{B299C812-B60C-B0AA-B55C-5674FCAE8D60}"/>
              </a:ext>
            </a:extLst>
          </p:cNvPr>
          <p:cNvSpPr>
            <a:spLocks noGrp="1"/>
          </p:cNvSpPr>
          <p:nvPr>
            <p:ph type="title"/>
          </p:nvPr>
        </p:nvSpPr>
        <p:spPr/>
        <p:txBody>
          <a:bodyPr/>
          <a:lstStyle/>
          <a:p>
            <a:r>
              <a:rPr lang="en-GB" dirty="0"/>
              <a:t>Re-use of the LHC tunnel</a:t>
            </a:r>
          </a:p>
        </p:txBody>
      </p:sp>
      <p:sp>
        <p:nvSpPr>
          <p:cNvPr id="5" name="Slide Number Placeholder 4">
            <a:extLst>
              <a:ext uri="{FF2B5EF4-FFF2-40B4-BE49-F238E27FC236}">
                <a16:creationId xmlns:a16="http://schemas.microsoft.com/office/drawing/2014/main" id="{13B30048-19D1-1F44-255C-F45FBC3CA407}"/>
              </a:ext>
            </a:extLst>
          </p:cNvPr>
          <p:cNvSpPr>
            <a:spLocks noGrp="1"/>
          </p:cNvSpPr>
          <p:nvPr>
            <p:ph type="sldNum" sz="quarter" idx="12"/>
          </p:nvPr>
        </p:nvSpPr>
        <p:spPr/>
        <p:txBody>
          <a:bodyPr/>
          <a:lstStyle/>
          <a:p>
            <a:fld id="{36B5EA5A-BC32-A742-B11B-8E7414D5B535}" type="slidenum">
              <a:rPr lang="en-US" smtClean="0"/>
              <a:pPr/>
              <a:t>9</a:t>
            </a:fld>
            <a:endParaRPr lang="en-US" dirty="0"/>
          </a:p>
        </p:txBody>
      </p:sp>
      <p:sp>
        <p:nvSpPr>
          <p:cNvPr id="3" name="Date Placeholder 2">
            <a:extLst>
              <a:ext uri="{FF2B5EF4-FFF2-40B4-BE49-F238E27FC236}">
                <a16:creationId xmlns:a16="http://schemas.microsoft.com/office/drawing/2014/main" id="{FE435C8F-EDA7-6B1D-8A8E-B0FC41D45135}"/>
              </a:ext>
            </a:extLst>
          </p:cNvPr>
          <p:cNvSpPr>
            <a:spLocks noGrp="1"/>
          </p:cNvSpPr>
          <p:nvPr>
            <p:ph type="dt" sz="half" idx="10"/>
          </p:nvPr>
        </p:nvSpPr>
        <p:spPr/>
        <p:txBody>
          <a:bodyPr/>
          <a:lstStyle/>
          <a:p>
            <a:r>
              <a:rPr lang="en-US"/>
              <a:t>03/11/2025</a:t>
            </a:r>
            <a:endParaRPr lang="en-US" dirty="0"/>
          </a:p>
        </p:txBody>
      </p:sp>
      <p:sp>
        <p:nvSpPr>
          <p:cNvPr id="4" name="Footer Placeholder 3">
            <a:extLst>
              <a:ext uri="{FF2B5EF4-FFF2-40B4-BE49-F238E27FC236}">
                <a16:creationId xmlns:a16="http://schemas.microsoft.com/office/drawing/2014/main" id="{3140E47A-693B-42DE-A44C-8168275A17B0}"/>
              </a:ext>
            </a:extLst>
          </p:cNvPr>
          <p:cNvSpPr>
            <a:spLocks noGrp="1"/>
          </p:cNvSpPr>
          <p:nvPr>
            <p:ph type="ftr" sz="quarter" idx="11"/>
          </p:nvPr>
        </p:nvSpPr>
        <p:spPr/>
        <p:txBody>
          <a:bodyPr/>
          <a:lstStyle/>
          <a:p>
            <a:r>
              <a:rPr lang="en-GB"/>
              <a:t>G. Arduini - Assessment of large-scale accelerator projects at CERN - ESG WG2a key findings</a:t>
            </a:r>
            <a:endParaRPr lang="en-US" dirty="0"/>
          </a:p>
        </p:txBody>
      </p:sp>
    </p:spTree>
    <p:extLst>
      <p:ext uri="{BB962C8B-B14F-4D97-AF65-F5344CB8AC3E}">
        <p14:creationId xmlns:p14="http://schemas.microsoft.com/office/powerpoint/2010/main" val="808024613"/>
      </p:ext>
    </p:extLst>
  </p:cSld>
  <p:clrMapOvr>
    <a:masterClrMapping/>
  </p:clrMapOvr>
</p:sld>
</file>

<file path=ppt/theme/theme1.xml><?xml version="1.0" encoding="utf-8"?>
<a:theme xmlns:a="http://schemas.openxmlformats.org/drawingml/2006/main" name="Office Theme">
  <a:themeElements>
    <a:clrScheme name="CERN">
      <a:dk1>
        <a:srgbClr val="0033A0"/>
      </a:dk1>
      <a:lt1>
        <a:srgbClr val="FFFFFF"/>
      </a:lt1>
      <a:dk2>
        <a:srgbClr val="2F2F2F"/>
      </a:dk2>
      <a:lt2>
        <a:srgbClr val="F8F8F8"/>
      </a:lt2>
      <a:accent1>
        <a:srgbClr val="0033A0"/>
      </a:accent1>
      <a:accent2>
        <a:srgbClr val="61C4D3"/>
      </a:accent2>
      <a:accent3>
        <a:srgbClr val="E15E32"/>
      </a:accent3>
      <a:accent4>
        <a:srgbClr val="BEBECB"/>
      </a:accent4>
      <a:accent5>
        <a:srgbClr val="6E2466"/>
      </a:accent5>
      <a:accent6>
        <a:srgbClr val="1C446A"/>
      </a:accent6>
      <a:hlink>
        <a:srgbClr val="6D2466"/>
      </a:hlink>
      <a:folHlink>
        <a:srgbClr val="61C4D3"/>
      </a:folHlink>
    </a:clrScheme>
    <a:fontScheme name="CER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lIns="0" tIns="0" rIns="0" bIns="0" rtlCol="0">
        <a:spAutoFit/>
      </a:bodyPr>
      <a:lstStyle>
        <a:defPPr algn="l">
          <a:defRPr dirty="0" smtClean="0"/>
        </a:defPPr>
      </a:lstStyle>
    </a:txDef>
  </a:objectDefaults>
  <a:extraClrSchemeLst/>
  <a:extLst>
    <a:ext uri="{05A4C25C-085E-4340-85A3-A5531E510DB2}">
      <thm15:themeFamily xmlns:thm15="http://schemas.microsoft.com/office/thememl/2012/main" name="CERN Cobranding 16x9_PPT_Arial" id="{69E3F326-202C-5348-BF51-285B308BAEA0}" vid="{0C1FF187-A39B-EC4E-BD0A-5FA14DA688FC}"/>
    </a:ext>
  </a:extLst>
</a:theme>
</file>

<file path=ppt/theme/theme2.xml><?xml version="1.0" encoding="utf-8"?>
<a:theme xmlns:a="http://schemas.openxmlformats.org/drawingml/2006/main" name="1_Office Theme">
  <a:themeElements>
    <a:clrScheme name="CERN">
      <a:dk1>
        <a:srgbClr val="0033A0"/>
      </a:dk1>
      <a:lt1>
        <a:srgbClr val="FFFFFF"/>
      </a:lt1>
      <a:dk2>
        <a:srgbClr val="2F2F2F"/>
      </a:dk2>
      <a:lt2>
        <a:srgbClr val="F8F8F8"/>
      </a:lt2>
      <a:accent1>
        <a:srgbClr val="0033A0"/>
      </a:accent1>
      <a:accent2>
        <a:srgbClr val="61C4D3"/>
      </a:accent2>
      <a:accent3>
        <a:srgbClr val="E15E32"/>
      </a:accent3>
      <a:accent4>
        <a:srgbClr val="BEBECB"/>
      </a:accent4>
      <a:accent5>
        <a:srgbClr val="6E2466"/>
      </a:accent5>
      <a:accent6>
        <a:srgbClr val="1C446A"/>
      </a:accent6>
      <a:hlink>
        <a:srgbClr val="6D2466"/>
      </a:hlink>
      <a:folHlink>
        <a:srgbClr val="61C4D3"/>
      </a:folHlink>
    </a:clrScheme>
    <a:fontScheme name="CER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lIns="0" tIns="0" rIns="0" bIns="0" rtlCol="0">
        <a:spAutoFit/>
      </a:bodyPr>
      <a:lstStyle>
        <a:defPPr algn="l">
          <a:defRPr dirty="0" smtClean="0"/>
        </a:defPPr>
      </a:lstStyle>
    </a:txDef>
  </a:objectDefaults>
  <a:extraClrSchemeLst/>
  <a:extLst>
    <a:ext uri="{05A4C25C-085E-4340-85A3-A5531E510DB2}">
      <thm15:themeFamily xmlns:thm15="http://schemas.microsoft.com/office/thememl/2012/main" name="CERN Cobranding 16x9_PPT_Arial" id="{69E3F326-202C-5348-BF51-285B308BAEA0}" vid="{0C1FF187-A39B-EC4E-BD0A-5FA14DA688FC}"/>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CERN Cobranding 16x9_PPT_Arial</Template>
  <TotalTime>16997</TotalTime>
  <Words>6306</Words>
  <Application>Microsoft Office PowerPoint</Application>
  <PresentationFormat>Widescreen</PresentationFormat>
  <Paragraphs>755</Paragraphs>
  <Slides>54</Slides>
  <Notes>21</Notes>
  <HiddenSlides>0</HiddenSlides>
  <MMClips>0</MMClips>
  <ScaleCrop>false</ScaleCrop>
  <HeadingPairs>
    <vt:vector size="6" baseType="variant">
      <vt:variant>
        <vt:lpstr>Fonts Used</vt:lpstr>
      </vt:variant>
      <vt:variant>
        <vt:i4>8</vt:i4>
      </vt:variant>
      <vt:variant>
        <vt:lpstr>Theme</vt:lpstr>
      </vt:variant>
      <vt:variant>
        <vt:i4>2</vt:i4>
      </vt:variant>
      <vt:variant>
        <vt:lpstr>Slide Titles</vt:lpstr>
      </vt:variant>
      <vt:variant>
        <vt:i4>54</vt:i4>
      </vt:variant>
    </vt:vector>
  </HeadingPairs>
  <TitlesOfParts>
    <vt:vector size="64" baseType="lpstr">
      <vt:lpstr>Arial</vt:lpstr>
      <vt:lpstr>Arial Narrow</vt:lpstr>
      <vt:lpstr>Calibri</vt:lpstr>
      <vt:lpstr>Cambria Math</vt:lpstr>
      <vt:lpstr>Symbol</vt:lpstr>
      <vt:lpstr>Times New Roman</vt:lpstr>
      <vt:lpstr>Verdana</vt:lpstr>
      <vt:lpstr>Wingdings</vt:lpstr>
      <vt:lpstr>Office Theme</vt:lpstr>
      <vt:lpstr>1_Office Theme</vt:lpstr>
      <vt:lpstr>Assessment of large-scale accelerator projects at CERN  ESG WG2a key findings</vt:lpstr>
      <vt:lpstr>Mandate</vt:lpstr>
      <vt:lpstr>Composition</vt:lpstr>
      <vt:lpstr>Future Colliders Comparative  Evaluation</vt:lpstr>
      <vt:lpstr>Performance comparison</vt:lpstr>
      <vt:lpstr>Performance comparison  (e+/e- colliders)</vt:lpstr>
      <vt:lpstr>Project timeline</vt:lpstr>
      <vt:lpstr>Project timeline</vt:lpstr>
      <vt:lpstr>Re-use of the LHC tunnel</vt:lpstr>
      <vt:lpstr>WG2a: Methodology</vt:lpstr>
      <vt:lpstr>WG2a: Methodology</vt:lpstr>
      <vt:lpstr>WG2a: Methodology</vt:lpstr>
      <vt:lpstr>Parameters considered</vt:lpstr>
      <vt:lpstr>Compact Linear Collider (CLIC) 380 GeV/1.5 TeV</vt:lpstr>
      <vt:lpstr>CLIC design parameters</vt:lpstr>
      <vt:lpstr>CLIC</vt:lpstr>
      <vt:lpstr>CLIC</vt:lpstr>
      <vt:lpstr>FCC integrated programme</vt:lpstr>
      <vt:lpstr>FCC-hh standalone</vt:lpstr>
      <vt:lpstr>FCC-ee design parameters</vt:lpstr>
      <vt:lpstr>FCC-ee </vt:lpstr>
      <vt:lpstr>FCC-ee</vt:lpstr>
      <vt:lpstr>FCC-hh design parameters</vt:lpstr>
      <vt:lpstr>LTS and HTS R&amp;D ongoing </vt:lpstr>
      <vt:lpstr>LTS/HTS conductors</vt:lpstr>
      <vt:lpstr>FCC-hh</vt:lpstr>
      <vt:lpstr>FCC-hh</vt:lpstr>
      <vt:lpstr>Linear Collider Facility (LCF) 250/550 GeV</vt:lpstr>
      <vt:lpstr>LCF</vt:lpstr>
      <vt:lpstr>LCF</vt:lpstr>
      <vt:lpstr>LCF</vt:lpstr>
      <vt:lpstr>Possible reuse of the LHC tunnel LEP3</vt:lpstr>
      <vt:lpstr>LEP3</vt:lpstr>
      <vt:lpstr>LEP3</vt:lpstr>
      <vt:lpstr>Possible reuse of the LHC tunnel LHeC</vt:lpstr>
      <vt:lpstr>LHeC</vt:lpstr>
      <vt:lpstr>LHeC</vt:lpstr>
      <vt:lpstr>Muon Collider</vt:lpstr>
      <vt:lpstr>Muon Collider</vt:lpstr>
      <vt:lpstr>Muon Collider</vt:lpstr>
      <vt:lpstr>Summary SCHEMATIC assessment</vt:lpstr>
      <vt:lpstr>PowerPoint Presentation</vt:lpstr>
      <vt:lpstr>Scope</vt:lpstr>
      <vt:lpstr>R&amp;D</vt:lpstr>
      <vt:lpstr>Test facilities</vt:lpstr>
      <vt:lpstr>Performance</vt:lpstr>
      <vt:lpstr>Site preparation</vt:lpstr>
      <vt:lpstr>Schedule</vt:lpstr>
      <vt:lpstr>Cost</vt:lpstr>
      <vt:lpstr>Risk</vt:lpstr>
      <vt:lpstr>TRL</vt:lpstr>
      <vt:lpstr>FCC-ee RF</vt:lpstr>
      <vt:lpstr>Luminosity vs. circumference</vt:lpstr>
      <vt:lpstr>WG2a: Activities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Presentation title is Arial Bold 50pt  up to three lines</dc:title>
  <dc:creator>Rhodri Jones</dc:creator>
  <cp:lastModifiedBy>Gianluigi Arduini</cp:lastModifiedBy>
  <cp:revision>826</cp:revision>
  <cp:lastPrinted>2020-01-30T13:49:18Z</cp:lastPrinted>
  <dcterms:created xsi:type="dcterms:W3CDTF">2021-01-04T09:26:56Z</dcterms:created>
  <dcterms:modified xsi:type="dcterms:W3CDTF">2025-11-03T07:25:48Z</dcterms:modified>
</cp:coreProperties>
</file>