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2"/>
  </p:sldMasterIdLst>
  <p:notesMasterIdLst>
    <p:notesMasterId r:id="rId34"/>
  </p:notesMasterIdLst>
  <p:sldIdLst>
    <p:sldId id="256" r:id="rId3"/>
    <p:sldId id="477" r:id="rId4"/>
    <p:sldId id="485" r:id="rId5"/>
    <p:sldId id="486" r:id="rId6"/>
    <p:sldId id="515" r:id="rId7"/>
    <p:sldId id="520" r:id="rId8"/>
    <p:sldId id="538" r:id="rId9"/>
    <p:sldId id="518" r:id="rId10"/>
    <p:sldId id="500" r:id="rId11"/>
    <p:sldId id="501" r:id="rId12"/>
    <p:sldId id="517" r:id="rId13"/>
    <p:sldId id="422" r:id="rId14"/>
    <p:sldId id="423" r:id="rId15"/>
    <p:sldId id="424" r:id="rId16"/>
    <p:sldId id="322" r:id="rId17"/>
    <p:sldId id="473" r:id="rId18"/>
    <p:sldId id="534" r:id="rId19"/>
    <p:sldId id="491" r:id="rId20"/>
    <p:sldId id="527" r:id="rId21"/>
    <p:sldId id="494" r:id="rId22"/>
    <p:sldId id="536" r:id="rId23"/>
    <p:sldId id="530" r:id="rId24"/>
    <p:sldId id="537" r:id="rId25"/>
    <p:sldId id="521" r:id="rId26"/>
    <p:sldId id="531" r:id="rId27"/>
    <p:sldId id="503" r:id="rId28"/>
    <p:sldId id="507" r:id="rId29"/>
    <p:sldId id="522" r:id="rId30"/>
    <p:sldId id="532" r:id="rId31"/>
    <p:sldId id="533" r:id="rId32"/>
    <p:sldId id="49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162"/>
    <a:srgbClr val="C13B82"/>
    <a:srgbClr val="E3E0F4"/>
    <a:srgbClr val="B22122"/>
    <a:srgbClr val="000000"/>
    <a:srgbClr val="DF6263"/>
    <a:srgbClr val="F68B46"/>
    <a:srgbClr val="FABA2D"/>
    <a:srgbClr val="9B169F"/>
    <a:srgbClr val="6A0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5"/>
    <p:restoredTop sz="94058"/>
  </p:normalViewPr>
  <p:slideViewPr>
    <p:cSldViewPr snapToGrid="0" snapToObjects="1" showGuides="1">
      <p:cViewPr varScale="1">
        <p:scale>
          <a:sx n="112" d="100"/>
          <a:sy n="112" d="100"/>
        </p:scale>
        <p:origin x="1064" y="200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7673F-3F13-184E-9DB8-209A1AFA1739}" type="datetimeFigureOut">
              <a:rPr lang="en-GB" smtClean="0"/>
              <a:t>10/10/2025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E17B6-79AB-4543-9295-EC05AF91E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505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711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22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316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163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89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51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6185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12605-1160-3D2A-1DB4-7804C835B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B6596A-5B00-74E8-0E3E-F2CAC2370D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F72152-6488-82A2-11DF-F9F026185C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AD6F3-1760-421B-5ED9-55CA88C285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141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684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08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997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009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153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215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26612-89EC-569F-79EF-5E12DC7A6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475995-1044-185A-1F88-06A809EBA9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C52DAB-9BE3-7105-A553-1D29349D4C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3FCBF-93A4-D055-6DD1-17926D8C73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539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621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E17B6-79AB-4543-9295-EC05AF91E3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396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D2ED34-E95A-AF4A-9779-09DE37F47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13442"/>
            <a:ext cx="10515600" cy="2631116"/>
          </a:xfrm>
          <a:prstGeom prst="rect">
            <a:avLst/>
          </a:prstGeom>
        </p:spPr>
        <p:txBody>
          <a:bodyPr>
            <a:normAutofit/>
          </a:bodyPr>
          <a:lstStyle>
            <a:lvl1pPr marL="742950" indent="-742950" algn="ctr">
              <a:buFont typeface="+mj-lt"/>
              <a:buAutoNum type="alphaUcPeriod"/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46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88" y="51077"/>
            <a:ext cx="11029616" cy="45511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cap="none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A0BE8C5-2F67-5F4F-ABF5-2A46B63D1C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187" y="399024"/>
            <a:ext cx="11029615" cy="36843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dirty="0" err="1"/>
              <a:t>Modifiez</a:t>
            </a:r>
            <a:r>
              <a:rPr lang="en-GB" dirty="0"/>
              <a:t> le style du sous-titre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684" y="1026868"/>
            <a:ext cx="10041775" cy="1225638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4800" cap="none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79069CD6-7B7A-9741-BC65-F776E5DE3F75}"/>
              </a:ext>
            </a:extLst>
          </p:cNvPr>
          <p:cNvGrpSpPr/>
          <p:nvPr userDrawn="1"/>
        </p:nvGrpSpPr>
        <p:grpSpPr>
          <a:xfrm>
            <a:off x="-34925" y="2527587"/>
            <a:ext cx="12272790" cy="3732328"/>
            <a:chOff x="-3684183" y="576998"/>
            <a:chExt cx="16523493" cy="5507832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9696402B-1B5A-564C-96B3-E5CA1323D248}"/>
                </a:ext>
              </a:extLst>
            </p:cNvPr>
            <p:cNvGrpSpPr/>
            <p:nvPr userDrawn="1"/>
          </p:nvGrpSpPr>
          <p:grpSpPr>
            <a:xfrm>
              <a:off x="-3684183" y="576998"/>
              <a:ext cx="11015662" cy="5507832"/>
              <a:chOff x="1543050" y="707231"/>
              <a:chExt cx="11015662" cy="5507832"/>
            </a:xfrm>
          </p:grpSpPr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24E82547-F742-3A4A-AF07-39D008E6C4C2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/>
              <a:srcRect l="20211" t="7934" r="19856" b="12155"/>
              <a:stretch/>
            </p:blipFill>
            <p:spPr>
              <a:xfrm>
                <a:off x="1543050" y="707231"/>
                <a:ext cx="5507831" cy="5507832"/>
              </a:xfrm>
              <a:prstGeom prst="rect">
                <a:avLst/>
              </a:prstGeom>
            </p:spPr>
          </p:pic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50C79CF9-7687-F048-AF3F-D1B64B84E894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/>
              <a:srcRect l="20211" t="7934" r="19856" b="12155"/>
              <a:stretch/>
            </p:blipFill>
            <p:spPr>
              <a:xfrm>
                <a:off x="7050881" y="707231"/>
                <a:ext cx="5507831" cy="5507832"/>
              </a:xfrm>
              <a:prstGeom prst="rect">
                <a:avLst/>
              </a:prstGeom>
            </p:spPr>
          </p:pic>
        </p:grp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EA63FB0F-D3A4-BB4B-944F-CB81A94E311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20211" t="7934" r="19856" b="12155"/>
            <a:stretch/>
          </p:blipFill>
          <p:spPr>
            <a:xfrm>
              <a:off x="7331479" y="576998"/>
              <a:ext cx="5507831" cy="5507832"/>
            </a:xfrm>
            <a:prstGeom prst="rect">
              <a:avLst/>
            </a:prstGeom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003" y="2645484"/>
            <a:ext cx="10993546" cy="17482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800" cap="none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81192" y="6492875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76805" y="6489318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376488" y="6492875"/>
            <a:ext cx="3703320" cy="94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036BF70-F358-414F-B9CC-0E0D578B5A42}"/>
              </a:ext>
            </a:extLst>
          </p:cNvPr>
          <p:cNvGrpSpPr/>
          <p:nvPr userDrawn="1"/>
        </p:nvGrpSpPr>
        <p:grpSpPr>
          <a:xfrm>
            <a:off x="0" y="6550223"/>
            <a:ext cx="7366660" cy="523220"/>
            <a:chOff x="0" y="6550223"/>
            <a:chExt cx="7366660" cy="523220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820E61E4-124A-D94F-9F7A-A256CF848A39}"/>
                </a:ext>
              </a:extLst>
            </p:cNvPr>
            <p:cNvSpPr txBox="1"/>
            <p:nvPr userDrawn="1"/>
          </p:nvSpPr>
          <p:spPr>
            <a:xfrm>
              <a:off x="4825340" y="6550223"/>
              <a:ext cx="2541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Texas TACOS @ SHSU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8062E0D3-4002-2047-A6E0-03194081F727}"/>
                </a:ext>
              </a:extLst>
            </p:cNvPr>
            <p:cNvSpPr txBox="1"/>
            <p:nvPr userDrawn="1"/>
          </p:nvSpPr>
          <p:spPr>
            <a:xfrm>
              <a:off x="0" y="6550223"/>
              <a:ext cx="31270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chemeClr val="tx2"/>
                  </a:solidFill>
                </a:rPr>
                <a:t>ÉMILIE THÉLIE – 13-14</a:t>
              </a:r>
              <a:r>
                <a:rPr lang="en-US" sz="1400" baseline="30000" dirty="0">
                  <a:solidFill>
                    <a:schemeClr val="tx2"/>
                  </a:solidFill>
                </a:rPr>
                <a:t>th</a:t>
              </a:r>
              <a:r>
                <a:rPr lang="en-US" sz="1400" baseline="0" dirty="0">
                  <a:solidFill>
                    <a:schemeClr val="tx2"/>
                  </a:solidFill>
                </a:rPr>
                <a:t> October 2025</a:t>
              </a:r>
              <a:endParaRPr lang="en-US" sz="1400" baseline="30000" dirty="0">
                <a:solidFill>
                  <a:schemeClr val="tx2"/>
                </a:solidFill>
              </a:endParaRPr>
            </a:p>
            <a:p>
              <a:endParaRPr lang="en-US" sz="1400" dirty="0">
                <a:solidFill>
                  <a:schemeClr val="tx2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5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41830" y="457200"/>
            <a:ext cx="3703320" cy="94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036BF70-F358-414F-B9CC-0E0D578B5A42}"/>
              </a:ext>
            </a:extLst>
          </p:cNvPr>
          <p:cNvGrpSpPr/>
          <p:nvPr userDrawn="1"/>
        </p:nvGrpSpPr>
        <p:grpSpPr>
          <a:xfrm>
            <a:off x="-1" y="66061"/>
            <a:ext cx="8878147" cy="6791939"/>
            <a:chOff x="-1" y="66061"/>
            <a:chExt cx="8878147" cy="6791939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820E61E4-124A-D94F-9F7A-A256CF848A39}"/>
                </a:ext>
              </a:extLst>
            </p:cNvPr>
            <p:cNvSpPr txBox="1"/>
            <p:nvPr userDrawn="1"/>
          </p:nvSpPr>
          <p:spPr>
            <a:xfrm>
              <a:off x="3313855" y="66061"/>
              <a:ext cx="55642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Texas TACOS @ SHSU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8062E0D3-4002-2047-A6E0-03194081F727}"/>
                </a:ext>
              </a:extLst>
            </p:cNvPr>
            <p:cNvSpPr txBox="1"/>
            <p:nvPr userDrawn="1"/>
          </p:nvSpPr>
          <p:spPr>
            <a:xfrm>
              <a:off x="-1" y="6550223"/>
              <a:ext cx="3522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aseline="0" dirty="0">
                  <a:solidFill>
                    <a:schemeClr val="tx2"/>
                  </a:solidFill>
                </a:rPr>
                <a:t>13-14</a:t>
              </a:r>
              <a:r>
                <a:rPr lang="en-US" sz="1400" baseline="30000" dirty="0">
                  <a:solidFill>
                    <a:schemeClr val="tx2"/>
                  </a:solidFill>
                </a:rPr>
                <a:t>th</a:t>
              </a:r>
              <a:r>
                <a:rPr lang="en-US" sz="1400" baseline="0" dirty="0">
                  <a:solidFill>
                    <a:schemeClr val="tx2"/>
                  </a:solidFill>
                </a:rPr>
                <a:t> October 2025</a:t>
              </a:r>
              <a:endParaRPr lang="en-US" sz="1400" baseline="30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1BE00A9-4A13-2690-E5A5-D9409CEF007A}"/>
              </a:ext>
            </a:extLst>
          </p:cNvPr>
          <p:cNvGrpSpPr/>
          <p:nvPr userDrawn="1"/>
        </p:nvGrpSpPr>
        <p:grpSpPr>
          <a:xfrm>
            <a:off x="-265922" y="-261141"/>
            <a:ext cx="12454765" cy="962180"/>
            <a:chOff x="-265922" y="-261141"/>
            <a:chExt cx="12454765" cy="96218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2027BE3-CC2E-A0A7-0291-9E2A74E1D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65922" y="-261141"/>
              <a:ext cx="1969112" cy="962180"/>
            </a:xfrm>
            <a:prstGeom prst="rect">
              <a:avLst/>
            </a:prstGeom>
          </p:spPr>
        </p:pic>
        <p:pic>
          <p:nvPicPr>
            <p:cNvPr id="3" name="Picture 2" descr="A black and orange text&#10;&#10;Description automatically generated">
              <a:extLst>
                <a:ext uri="{FF2B5EF4-FFF2-40B4-BE49-F238E27FC236}">
                  <a16:creationId xmlns:a16="http://schemas.microsoft.com/office/drawing/2014/main" id="{C3415211-8DBE-76F1-1B36-B713F1642B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946111" y="8927"/>
              <a:ext cx="2242732" cy="4294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966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1.emf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2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03.png"/><Relationship Id="rId7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7" Type="http://schemas.openxmlformats.org/officeDocument/2006/relationships/image" Target="../media/image112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9.emf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30.emf"/><Relationship Id="rId9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F555BF-51B1-CE4A-93D2-A00C433C9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684" y="923171"/>
            <a:ext cx="10585690" cy="1225638"/>
          </a:xfrm>
        </p:spPr>
        <p:txBody>
          <a:bodyPr anchor="ctr">
            <a:noAutofit/>
          </a:bodyPr>
          <a:lstStyle/>
          <a:p>
            <a:r>
              <a:rPr lang="en-GB" dirty="0"/>
              <a:t>Constraining cosmology from reionisation bubbles using an Alcock-Paczynski test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5AD03FD-14FD-6545-9787-447F9F270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003" y="2645484"/>
            <a:ext cx="11089179" cy="1748267"/>
          </a:xfrm>
        </p:spPr>
        <p:txBody>
          <a:bodyPr>
            <a:noAutofit/>
          </a:bodyPr>
          <a:lstStyle/>
          <a:p>
            <a:r>
              <a:rPr lang="en-GB" sz="3200" dirty="0"/>
              <a:t>Emilie </a:t>
            </a:r>
            <a:r>
              <a:rPr lang="en-GB" sz="3200" dirty="0" err="1"/>
              <a:t>Thélie</a:t>
            </a:r>
            <a:r>
              <a:rPr lang="en-GB" sz="3200" dirty="0"/>
              <a:t>, TCCAP Fellow at UT Austin</a:t>
            </a:r>
          </a:p>
          <a:p>
            <a:r>
              <a:rPr lang="en-GB" sz="2400" dirty="0"/>
              <a:t>Collaborating with J. Munoz (UT Austin), A. Liu, F. Del </a:t>
            </a:r>
            <a:r>
              <a:rPr lang="en-GB" sz="2400" dirty="0" err="1"/>
              <a:t>Balso</a:t>
            </a:r>
            <a:r>
              <a:rPr lang="en-GB" sz="2400" dirty="0"/>
              <a:t> (McGill University)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19312A5-3899-4746-A137-CB55DDC37EF4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215958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 test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182A4C03-49DD-B93A-C7E9-BC202839EEFD}"/>
              </a:ext>
            </a:extLst>
          </p:cNvPr>
          <p:cNvSpPr txBox="1">
            <a:spLocks/>
          </p:cNvSpPr>
          <p:nvPr/>
        </p:nvSpPr>
        <p:spPr>
          <a:xfrm>
            <a:off x="147083" y="1129857"/>
            <a:ext cx="4104167" cy="3220474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chemeClr val="accent1">
                <a:lumMod val="25000"/>
                <a:lumOff val="75000"/>
              </a:schemeClr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60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of observed ”</a:t>
            </a:r>
            <a:r>
              <a:rPr lang="en-GB" b="1" dirty="0"/>
              <a:t>standard spheres</a:t>
            </a:r>
            <a:r>
              <a:rPr lang="en-GB" dirty="0"/>
              <a:t>” (e.g. cosmic voids) to </a:t>
            </a:r>
            <a:r>
              <a:rPr lang="en-GB" b="1" dirty="0"/>
              <a:t>constrain the expansion history of the Universe</a:t>
            </a:r>
          </a:p>
          <a:p>
            <a:r>
              <a:rPr lang="en-GB" dirty="0"/>
              <a:t>Standard spheres in our case: </a:t>
            </a:r>
            <a:r>
              <a:rPr lang="en-GB" b="1" dirty="0"/>
              <a:t>ionized bubbles </a:t>
            </a:r>
            <a:r>
              <a:rPr lang="en-GB" dirty="0"/>
              <a:t>during Reionisation</a:t>
            </a:r>
            <a:endParaRPr lang="en-GB" b="1" dirty="0"/>
          </a:p>
          <a:p>
            <a:r>
              <a:rPr lang="en-GB" b="1" dirty="0"/>
              <a:t>Geometrical distortions </a:t>
            </a:r>
            <a:r>
              <a:rPr lang="en-GB" dirty="0"/>
              <a:t>when </a:t>
            </a:r>
            <a:r>
              <a:rPr lang="en-GB" b="1" dirty="0"/>
              <a:t>converting sky angles to comoving distances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45C870B6-2EB2-43A2-479B-1B6188BE036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35A82E-0985-235D-579A-B9871B4FCCE0}"/>
              </a:ext>
            </a:extLst>
          </p:cNvPr>
          <p:cNvGrpSpPr/>
          <p:nvPr/>
        </p:nvGrpSpPr>
        <p:grpSpPr>
          <a:xfrm>
            <a:off x="4364146" y="500181"/>
            <a:ext cx="7772400" cy="4577694"/>
            <a:chOff x="4364146" y="500181"/>
            <a:chExt cx="7772400" cy="45776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1241D3F-5A29-7D2C-A512-283998DF8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64146" y="500181"/>
              <a:ext cx="7772400" cy="4577694"/>
            </a:xfrm>
            <a:prstGeom prst="rect">
              <a:avLst/>
            </a:prstGeom>
          </p:spPr>
        </p:pic>
        <p:sp>
          <p:nvSpPr>
            <p:cNvPr id="7" name="ZoneTexte 16">
              <a:extLst>
                <a:ext uri="{FF2B5EF4-FFF2-40B4-BE49-F238E27FC236}">
                  <a16:creationId xmlns:a16="http://schemas.microsoft.com/office/drawing/2014/main" id="{01C5C93E-B4F9-9A12-17E2-7DF3A8232945}"/>
                </a:ext>
              </a:extLst>
            </p:cNvPr>
            <p:cNvSpPr txBox="1"/>
            <p:nvPr/>
          </p:nvSpPr>
          <p:spPr>
            <a:xfrm>
              <a:off x="4364146" y="4695589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90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CB691FC-07AA-D04C-A6B2-95A9EC64A7A9}"/>
              </a:ext>
            </a:extLst>
          </p:cNvPr>
          <p:cNvGrpSpPr/>
          <p:nvPr/>
        </p:nvGrpSpPr>
        <p:grpSpPr>
          <a:xfrm>
            <a:off x="4364146" y="500181"/>
            <a:ext cx="7772400" cy="4577694"/>
            <a:chOff x="4364146" y="500181"/>
            <a:chExt cx="7772400" cy="45776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66B47A3-3667-FF71-BB09-8C3DFBD21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64146" y="500181"/>
              <a:ext cx="7772400" cy="4577694"/>
            </a:xfrm>
            <a:prstGeom prst="rect">
              <a:avLst/>
            </a:prstGeom>
          </p:spPr>
        </p:pic>
        <p:sp>
          <p:nvSpPr>
            <p:cNvPr id="6" name="ZoneTexte 16">
              <a:extLst>
                <a:ext uri="{FF2B5EF4-FFF2-40B4-BE49-F238E27FC236}">
                  <a16:creationId xmlns:a16="http://schemas.microsoft.com/office/drawing/2014/main" id="{4921FC9D-5BB9-BB73-1F87-25206AEA9CA4}"/>
                </a:ext>
              </a:extLst>
            </p:cNvPr>
            <p:cNvSpPr txBox="1"/>
            <p:nvPr/>
          </p:nvSpPr>
          <p:spPr>
            <a:xfrm>
              <a:off x="4364146" y="4695589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 test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061C7A-7E3B-EC02-DCE0-30682B0FDFB6}"/>
              </a:ext>
            </a:extLst>
          </p:cNvPr>
          <p:cNvGrpSpPr/>
          <p:nvPr/>
        </p:nvGrpSpPr>
        <p:grpSpPr>
          <a:xfrm>
            <a:off x="742955" y="5030980"/>
            <a:ext cx="10706091" cy="1490216"/>
            <a:chOff x="401057" y="5030980"/>
            <a:chExt cx="10706091" cy="14902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0D3D166D-9F1D-50E0-CFCA-1595C0F8FE64}"/>
                    </a:ext>
                  </a:extLst>
                </p:cNvPr>
                <p:cNvSpPr txBox="1"/>
                <p:nvPr/>
              </p:nvSpPr>
              <p:spPr>
                <a:xfrm>
                  <a:off x="401057" y="5030980"/>
                  <a:ext cx="5103628" cy="149021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en-GB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GB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GB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l-GR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eqArr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⟺ </m:t>
                            </m:r>
                            <m:d>
                              <m:dPr>
                                <m:begChr m:val="{"/>
                                <m:endChr m:val=""/>
                                <m:ctrlPr>
                                  <a:rPr lang="en-US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∥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′(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∥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∥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∥</m:t>
                                        </m:r>
                                      </m:sub>
                                    </m:sSub>
                                  </m:e>
                                  <m:e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⊥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 </m:t>
                                    </m:r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b="0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A</m:t>
                                            </m:r>
                                          </m:sub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A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⊥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=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⊥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⊥</m:t>
                                        </m:r>
                                      </m:sub>
                                    </m:sSub>
                                  </m:e>
                                </m:eqArr>
                              </m:e>
                            </m:d>
                          </m:e>
                        </m:d>
                      </m:oMath>
                    </m:oMathPara>
                  </a14:m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ZoneTexte 10">
                  <a:extLst>
                    <a:ext uri="{FF2B5EF4-FFF2-40B4-BE49-F238E27FC236}">
                      <a16:creationId xmlns:a16="http://schemas.microsoft.com/office/drawing/2014/main" id="{0D3D166D-9F1D-50E0-CFCA-1595C0F8FE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057" y="5030980"/>
                  <a:ext cx="5103628" cy="149021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0">
                  <a:extLst>
                    <a:ext uri="{FF2B5EF4-FFF2-40B4-BE49-F238E27FC236}">
                      <a16:creationId xmlns:a16="http://schemas.microsoft.com/office/drawing/2014/main" id="{540D06EF-5E8B-F158-4123-19F8E2828FB6}"/>
                    </a:ext>
                  </a:extLst>
                </p:cNvPr>
                <p:cNvSpPr txBox="1"/>
                <p:nvPr/>
              </p:nvSpPr>
              <p:spPr>
                <a:xfrm>
                  <a:off x="8514065" y="5323722"/>
                  <a:ext cx="2593083" cy="939619"/>
                </a:xfrm>
                <a:prstGeom prst="round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b>
                                <m:r>
                                  <a:rPr lang="en-GB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den>
                        </m:f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𝑨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num>
                          <m:den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𝑫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𝑨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)′</m:t>
                            </m:r>
                          </m:den>
                        </m:f>
                      </m:oMath>
                    </m:oMathPara>
                  </a14:m>
                  <a:endParaRPr lang="en-GB" sz="2400" b="1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ZoneTexte 10">
                  <a:extLst>
                    <a:ext uri="{FF2B5EF4-FFF2-40B4-BE49-F238E27FC236}">
                      <a16:creationId xmlns:a16="http://schemas.microsoft.com/office/drawing/2014/main" id="{540D06EF-5E8B-F158-4123-19F8E2828F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14065" y="5323722"/>
                  <a:ext cx="2593083" cy="939619"/>
                </a:xfrm>
                <a:prstGeom prst="roundRect">
                  <a:avLst/>
                </a:prstGeom>
                <a:blipFill>
                  <a:blip r:embed="rId4"/>
                  <a:stretch>
                    <a:fillRect b="-540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C17C4A2-81F4-D12B-9930-5136FB1B2495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>
              <a:off x="5565562" y="5793532"/>
              <a:ext cx="1199740" cy="0"/>
            </a:xfrm>
            <a:prstGeom prst="straightConnector1">
              <a:avLst/>
            </a:prstGeom>
            <a:ln w="762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0">
              <a:extLst>
                <a:ext uri="{FF2B5EF4-FFF2-40B4-BE49-F238E27FC236}">
                  <a16:creationId xmlns:a16="http://schemas.microsoft.com/office/drawing/2014/main" id="{0FC6788E-658D-E2AA-717B-DAF3846E8803}"/>
                </a:ext>
              </a:extLst>
            </p:cNvPr>
            <p:cNvSpPr txBox="1"/>
            <p:nvPr/>
          </p:nvSpPr>
          <p:spPr>
            <a:xfrm>
              <a:off x="6765302" y="5331867"/>
              <a:ext cx="1681828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accent3"/>
                  </a:solidFill>
                  <a:ea typeface="Cambria Math" panose="02040503050406030204" pitchFamily="18" charset="0"/>
                </a:rPr>
                <a:t>We can probe the following ratio: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182A4C03-49DD-B93A-C7E9-BC202839EEFD}"/>
              </a:ext>
            </a:extLst>
          </p:cNvPr>
          <p:cNvSpPr txBox="1">
            <a:spLocks/>
          </p:cNvSpPr>
          <p:nvPr/>
        </p:nvSpPr>
        <p:spPr>
          <a:xfrm>
            <a:off x="147083" y="1129857"/>
            <a:ext cx="4104167" cy="3220474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chemeClr val="accent1">
                <a:lumMod val="25000"/>
                <a:lumOff val="75000"/>
              </a:schemeClr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60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of observed ”</a:t>
            </a:r>
            <a:r>
              <a:rPr lang="en-GB" b="1" dirty="0"/>
              <a:t>standard spheres</a:t>
            </a:r>
            <a:r>
              <a:rPr lang="en-GB" dirty="0"/>
              <a:t>” (e.g. cosmic voids) to </a:t>
            </a:r>
            <a:r>
              <a:rPr lang="en-GB" b="1" dirty="0"/>
              <a:t>constrain the expansion history of the Universe</a:t>
            </a:r>
          </a:p>
          <a:p>
            <a:r>
              <a:rPr lang="en-GB" dirty="0"/>
              <a:t>Standard spheres in our case: </a:t>
            </a:r>
            <a:r>
              <a:rPr lang="en-GB" b="1" dirty="0"/>
              <a:t>ionized bubbles </a:t>
            </a:r>
            <a:r>
              <a:rPr lang="en-GB" dirty="0"/>
              <a:t>during Reionisation</a:t>
            </a:r>
            <a:endParaRPr lang="en-GB" b="1" dirty="0"/>
          </a:p>
          <a:p>
            <a:r>
              <a:rPr lang="en-GB" b="1" dirty="0"/>
              <a:t>Geometrical distortions </a:t>
            </a:r>
            <a:r>
              <a:rPr lang="en-GB" dirty="0"/>
              <a:t>when </a:t>
            </a:r>
            <a:r>
              <a:rPr lang="en-GB" b="1" dirty="0"/>
              <a:t>converting sky angles to comoving distances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45C870B6-2EB2-43A2-479B-1B6188BE036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3617000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3D53C-C40B-4048-A4D3-F8205261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21-cm signal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A2587F-023F-0245-85DF-EE9CC442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83A39DE-38B7-8147-B47E-9492FB84ABC5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7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5F8C059-0E2E-8647-B1EB-6DAC760FEF33}"/>
              </a:ext>
            </a:extLst>
          </p:cNvPr>
          <p:cNvGrpSpPr/>
          <p:nvPr/>
        </p:nvGrpSpPr>
        <p:grpSpPr>
          <a:xfrm>
            <a:off x="302754" y="854142"/>
            <a:ext cx="5703072" cy="1469317"/>
            <a:chOff x="145657" y="830115"/>
            <a:chExt cx="5703072" cy="14693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Espace réservé du contenu 2">
                  <a:extLst>
                    <a:ext uri="{FF2B5EF4-FFF2-40B4-BE49-F238E27FC236}">
                      <a16:creationId xmlns:a16="http://schemas.microsoft.com/office/drawing/2014/main" id="{99CA1F96-7E1B-0A4F-A84A-D36979E07EC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solidFill>
                  <a:schemeClr val="accent1">
                    <a:lumMod val="10000"/>
                    <a:lumOff val="90000"/>
                  </a:schemeClr>
                </a:solid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marL="306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8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30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6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00000" indent="-270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0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9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8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ts val="0"/>
                    </a:spcBef>
                  </a:pPr>
                  <a:r>
                    <a:rPr lang="en-GB" i="1" dirty="0">
                      <a:sym typeface="Wingdings" pitchFamily="2" charset="2"/>
                    </a:rPr>
                    <a:t>Mapping the </a:t>
                  </a:r>
                  <a:r>
                    <a:rPr lang="en-GB" b="1" i="1" dirty="0">
                      <a:sym typeface="Wingdings" pitchFamily="2" charset="2"/>
                    </a:rPr>
                    <a:t>distribution of neutral hydrogen gas </a:t>
                  </a:r>
                  <a:r>
                    <a:rPr lang="en-GB" i="1" dirty="0">
                      <a:sym typeface="Wingdings" pitchFamily="2" charset="2"/>
                    </a:rPr>
                    <a:t>at </a:t>
                  </a:r>
                  <a:r>
                    <a:rPr lang="en-GB" b="1" i="1" dirty="0">
                      <a:sym typeface="Wingdings" pitchFamily="2" charset="2"/>
                    </a:rPr>
                    <a:t>many frequencies</a:t>
                  </a:r>
                </a:p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</a:pPr>
                  <a14:m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𝑯𝑰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b="1" i="1" dirty="0">
                    <a:solidFill>
                      <a:schemeClr val="accent2"/>
                    </a:solidFill>
                    <a:sym typeface="Wingdings" pitchFamily="2" charset="2"/>
                  </a:endParaRPr>
                </a:p>
              </p:txBody>
            </p:sp>
          </mc:Choice>
          <mc:Fallback xmlns="">
            <p:sp>
              <p:nvSpPr>
                <p:cNvPr id="16" name="Espace réservé du contenu 2">
                  <a:extLst>
                    <a:ext uri="{FF2B5EF4-FFF2-40B4-BE49-F238E27FC236}">
                      <a16:creationId xmlns:a16="http://schemas.microsoft.com/office/drawing/2014/main" id="{99CA1F96-7E1B-0A4F-A84A-D36979E07E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blipFill>
                  <a:blip r:embed="rId3"/>
                  <a:stretch>
                    <a:fillRect l="-441"/>
                  </a:stretch>
                </a:blip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F1013DB-8A54-3541-84EB-B7FDA6CD2E71}"/>
                </a:ext>
              </a:extLst>
            </p:cNvPr>
            <p:cNvSpPr/>
            <p:nvPr/>
          </p:nvSpPr>
          <p:spPr>
            <a:xfrm>
              <a:off x="210279" y="1780476"/>
              <a:ext cx="5543097" cy="345657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768F0814-EFC0-8F33-86D9-0A5BC2D89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497" y="25319"/>
            <a:ext cx="5786315" cy="247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29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3D53C-C40B-4048-A4D3-F8205261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21-cm signal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A2587F-023F-0245-85DF-EE9CC442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83A39DE-38B7-8147-B47E-9492FB84ABC5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7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8BDF303-E9F3-5544-91CE-E4739C9E0A0B}"/>
                  </a:ext>
                </a:extLst>
              </p:cNvPr>
              <p:cNvSpPr txBox="1"/>
              <p:nvPr/>
            </p:nvSpPr>
            <p:spPr>
              <a:xfrm>
                <a:off x="5663337" y="4146449"/>
                <a:ext cx="6528663" cy="683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24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∝ </m:t>
                    </m:r>
                    <m:sSub>
                      <m:sSub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𝑯𝑰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  <m:d>
                      <m:d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sz="24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𝐛</m:t>
                            </m:r>
                          </m:sub>
                        </m:s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b="1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d>
                      <m:d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sz="2400" b="1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𝐂𝐌𝐁</m:t>
                                </m:r>
                              </m:sub>
                            </m:sSub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sz="2400" b="1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</m:t>
                                </m:r>
                              </m:sub>
                            </m:sSub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mK</a:t>
                </a: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8BDF303-E9F3-5544-91CE-E4739C9E0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337" y="4146449"/>
                <a:ext cx="6528663" cy="683520"/>
              </a:xfrm>
              <a:prstGeom prst="rect">
                <a:avLst/>
              </a:prstGeom>
              <a:blipFill>
                <a:blip r:embed="rId6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e 2">
            <a:extLst>
              <a:ext uri="{FF2B5EF4-FFF2-40B4-BE49-F238E27FC236}">
                <a16:creationId xmlns:a16="http://schemas.microsoft.com/office/drawing/2014/main" id="{E478D2FD-D69C-C602-D211-A65AB76AC176}"/>
              </a:ext>
            </a:extLst>
          </p:cNvPr>
          <p:cNvGrpSpPr/>
          <p:nvPr/>
        </p:nvGrpSpPr>
        <p:grpSpPr>
          <a:xfrm>
            <a:off x="-88206" y="2500475"/>
            <a:ext cx="5656600" cy="3910984"/>
            <a:chOff x="-88206" y="2500475"/>
            <a:chExt cx="5656600" cy="3910984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25B95D51-E46F-F343-835A-DC1AD0419466}"/>
                </a:ext>
              </a:extLst>
            </p:cNvPr>
            <p:cNvGrpSpPr/>
            <p:nvPr/>
          </p:nvGrpSpPr>
          <p:grpSpPr>
            <a:xfrm>
              <a:off x="1942216" y="2500475"/>
              <a:ext cx="3626178" cy="3910984"/>
              <a:chOff x="4207778" y="2545620"/>
              <a:chExt cx="3626178" cy="3910984"/>
            </a:xfrm>
          </p:grpSpPr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10C673A3-472A-2648-9E48-EBBE54F00C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07778" y="2545620"/>
                <a:ext cx="3595448" cy="3910984"/>
              </a:xfrm>
              <a:prstGeom prst="rect">
                <a:avLst/>
              </a:prstGeom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CBA45B1-B9C7-4F4E-B9D7-D1AD06D37D4B}"/>
                  </a:ext>
                </a:extLst>
              </p:cNvPr>
              <p:cNvSpPr/>
              <p:nvPr/>
            </p:nvSpPr>
            <p:spPr>
              <a:xfrm rot="5400000">
                <a:off x="6070785" y="4527061"/>
                <a:ext cx="3421486" cy="1048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987C2D56-9C96-9641-BA60-0616721E6CCC}"/>
                </a:ext>
              </a:extLst>
            </p:cNvPr>
            <p:cNvSpPr txBox="1"/>
            <p:nvPr/>
          </p:nvSpPr>
          <p:spPr>
            <a:xfrm>
              <a:off x="-88206" y="4961096"/>
              <a:ext cx="2282544" cy="1323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/>
                  </a:solidFill>
                  <a:ea typeface="Cambria Math" panose="02040503050406030204" pitchFamily="18" charset="0"/>
                </a:rPr>
                <a:t>21 cm map </a:t>
              </a:r>
              <a:r>
                <a:rPr lang="fr-FR" sz="1600" dirty="0">
                  <a:solidFill>
                    <a:schemeClr val="tx2"/>
                  </a:solidFill>
                  <a:ea typeface="Cambria Math" panose="02040503050406030204" pitchFamily="18" charset="0"/>
                </a:rPr>
                <a:t>(</a:t>
              </a:r>
              <a:r>
                <a:rPr lang="en-GB" sz="1600" dirty="0">
                  <a:solidFill>
                    <a:schemeClr val="tx2"/>
                  </a:solidFill>
                </a:rPr>
                <a:t>21cmFAST semi-analytical model – 256 </a:t>
              </a:r>
              <a:r>
                <a:rPr lang="en-GB" sz="1600" dirty="0" err="1">
                  <a:solidFill>
                    <a:schemeClr val="tx2"/>
                  </a:solidFill>
                </a:rPr>
                <a:t>cMpc</a:t>
              </a:r>
              <a:r>
                <a:rPr lang="en-GB" sz="1600" dirty="0">
                  <a:solidFill>
                    <a:schemeClr val="tx2"/>
                  </a:solidFill>
                </a:rPr>
                <a:t>/h)</a:t>
              </a:r>
            </a:p>
            <a:p>
              <a:pPr algn="ctr"/>
              <a:endParaRPr lang="en-GB" sz="1600" dirty="0">
                <a:solidFill>
                  <a:schemeClr val="tx2"/>
                </a:solidFill>
              </a:endParaRPr>
            </a:p>
            <a:p>
              <a:pPr algn="ctr"/>
              <a:r>
                <a:rPr lang="en-GB" sz="1600" i="1" dirty="0">
                  <a:solidFill>
                    <a:schemeClr val="tx2"/>
                  </a:solidFill>
                </a:rPr>
                <a:t>Hiegel, Thélie+23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4226530-0229-3D7E-6C46-0C142EFD26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1497" y="25319"/>
            <a:ext cx="5786315" cy="2477766"/>
          </a:xfrm>
          <a:prstGeom prst="rect">
            <a:avLst/>
          </a:prstGeom>
        </p:spPr>
      </p:pic>
      <p:grpSp>
        <p:nvGrpSpPr>
          <p:cNvPr id="11" name="Groupe 2">
            <a:extLst>
              <a:ext uri="{FF2B5EF4-FFF2-40B4-BE49-F238E27FC236}">
                <a16:creationId xmlns:a16="http://schemas.microsoft.com/office/drawing/2014/main" id="{75257D57-195A-C0E4-CF3E-2851B7B240C7}"/>
              </a:ext>
            </a:extLst>
          </p:cNvPr>
          <p:cNvGrpSpPr/>
          <p:nvPr/>
        </p:nvGrpSpPr>
        <p:grpSpPr>
          <a:xfrm>
            <a:off x="302754" y="854142"/>
            <a:ext cx="5703072" cy="1469317"/>
            <a:chOff x="145657" y="830115"/>
            <a:chExt cx="5703072" cy="14693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Espace réservé du contenu 2">
                  <a:extLst>
                    <a:ext uri="{FF2B5EF4-FFF2-40B4-BE49-F238E27FC236}">
                      <a16:creationId xmlns:a16="http://schemas.microsoft.com/office/drawing/2014/main" id="{3B62C2E4-A0C7-6F77-66D6-005BFF769A1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solidFill>
                  <a:schemeClr val="accent1">
                    <a:lumMod val="10000"/>
                    <a:lumOff val="90000"/>
                  </a:schemeClr>
                </a:solid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marL="306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8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30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6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00000" indent="-270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0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9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8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ts val="0"/>
                    </a:spcBef>
                  </a:pPr>
                  <a:r>
                    <a:rPr lang="en-GB" i="1" dirty="0">
                      <a:sym typeface="Wingdings" pitchFamily="2" charset="2"/>
                    </a:rPr>
                    <a:t>Mapping the </a:t>
                  </a:r>
                  <a:r>
                    <a:rPr lang="en-GB" b="1" i="1" dirty="0">
                      <a:sym typeface="Wingdings" pitchFamily="2" charset="2"/>
                    </a:rPr>
                    <a:t>distribution of neutral hydrogen gas </a:t>
                  </a:r>
                  <a:r>
                    <a:rPr lang="en-GB" i="1" dirty="0">
                      <a:sym typeface="Wingdings" pitchFamily="2" charset="2"/>
                    </a:rPr>
                    <a:t>at </a:t>
                  </a:r>
                  <a:r>
                    <a:rPr lang="en-GB" b="1" i="1" dirty="0">
                      <a:sym typeface="Wingdings" pitchFamily="2" charset="2"/>
                    </a:rPr>
                    <a:t>many frequencies</a:t>
                  </a:r>
                </a:p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</a:pPr>
                  <a14:m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𝑯𝑰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b="1" i="1" dirty="0">
                    <a:solidFill>
                      <a:schemeClr val="accent2"/>
                    </a:solidFill>
                    <a:sym typeface="Wingdings" pitchFamily="2" charset="2"/>
                  </a:endParaRPr>
                </a:p>
              </p:txBody>
            </p:sp>
          </mc:Choice>
          <mc:Fallback xmlns="">
            <p:sp>
              <p:nvSpPr>
                <p:cNvPr id="12" name="Espace réservé du contenu 2">
                  <a:extLst>
                    <a:ext uri="{FF2B5EF4-FFF2-40B4-BE49-F238E27FC236}">
                      <a16:creationId xmlns:a16="http://schemas.microsoft.com/office/drawing/2014/main" id="{3B62C2E4-A0C7-6F77-66D6-005BFF769A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blipFill>
                  <a:blip r:embed="rId9"/>
                  <a:stretch>
                    <a:fillRect l="-441"/>
                  </a:stretch>
                </a:blip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30A792-B130-AC3A-35FD-AA9D7F090C5C}"/>
                </a:ext>
              </a:extLst>
            </p:cNvPr>
            <p:cNvSpPr/>
            <p:nvPr/>
          </p:nvSpPr>
          <p:spPr>
            <a:xfrm>
              <a:off x="210279" y="1780476"/>
              <a:ext cx="5543097" cy="345657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91669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3D53C-C40B-4048-A4D3-F8205261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21-cm signal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A2587F-023F-0245-85DF-EE9CC442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83A39DE-38B7-8147-B47E-9492FB84ABC5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7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8BDF303-E9F3-5544-91CE-E4739C9E0A0B}"/>
                  </a:ext>
                </a:extLst>
              </p:cNvPr>
              <p:cNvSpPr txBox="1"/>
              <p:nvPr/>
            </p:nvSpPr>
            <p:spPr>
              <a:xfrm>
                <a:off x="5663337" y="4146449"/>
                <a:ext cx="6528663" cy="683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2400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∝ </m:t>
                    </m:r>
                    <m:sSub>
                      <m:sSub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𝑯𝑰</m:t>
                        </m:r>
                      </m:sub>
                    </m:sSub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b="1" i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  <m:d>
                      <m:d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fr-FR" sz="2400" b="1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𝐛</m:t>
                            </m:r>
                          </m:sub>
                        </m:sSub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b="1" i="1" smtClean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  <m:d>
                      <m:dPr>
                        <m:ctrlP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fr-FR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4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sz="2400" b="1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𝐂𝐌𝐁</m:t>
                                </m:r>
                              </m:sub>
                            </m:sSub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FR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sz="2400" b="1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</m:t>
                                </m:r>
                              </m:sub>
                            </m:sSub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400" b="1" i="1" smtClean="0">
                                <a:solidFill>
                                  <a:schemeClr val="accent3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fr-FR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400" dirty="0">
                    <a:solidFill>
                      <a:schemeClr val="tx2"/>
                    </a:solidFill>
                  </a:rPr>
                  <a:t> mK</a:t>
                </a:r>
              </a:p>
            </p:txBody>
          </p:sp>
        </mc:Choice>
        <mc:Fallback xmlns=""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08BDF303-E9F3-5544-91CE-E4739C9E0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337" y="4146449"/>
                <a:ext cx="6528663" cy="683520"/>
              </a:xfrm>
              <a:prstGeom prst="rect">
                <a:avLst/>
              </a:prstGeom>
              <a:blipFill>
                <a:blip r:embed="rId6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e 23">
            <a:extLst>
              <a:ext uri="{FF2B5EF4-FFF2-40B4-BE49-F238E27FC236}">
                <a16:creationId xmlns:a16="http://schemas.microsoft.com/office/drawing/2014/main" id="{5E31AE08-3E62-524B-91E3-A51045452F64}"/>
              </a:ext>
            </a:extLst>
          </p:cNvPr>
          <p:cNvGrpSpPr/>
          <p:nvPr/>
        </p:nvGrpSpPr>
        <p:grpSpPr>
          <a:xfrm>
            <a:off x="6764391" y="3166990"/>
            <a:ext cx="1922617" cy="1648578"/>
            <a:chOff x="6526791" y="3235027"/>
            <a:chExt cx="1922617" cy="1648578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007BE337-C1E5-9746-B2D9-E8860520FDEB}"/>
                </a:ext>
              </a:extLst>
            </p:cNvPr>
            <p:cNvSpPr txBox="1"/>
            <p:nvPr/>
          </p:nvSpPr>
          <p:spPr>
            <a:xfrm>
              <a:off x="6526791" y="3235027"/>
              <a:ext cx="192261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i="1" dirty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Ionisation state of the hydrogen gas</a:t>
              </a: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D03C1850-60C9-4844-92D1-8745F03A5DCC}"/>
                </a:ext>
              </a:extLst>
            </p:cNvPr>
            <p:cNvSpPr/>
            <p:nvPr/>
          </p:nvSpPr>
          <p:spPr>
            <a:xfrm>
              <a:off x="7020953" y="4272836"/>
              <a:ext cx="934294" cy="610769"/>
            </a:xfrm>
            <a:prstGeom prst="ellipse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Connecteur droit avec flèche 40">
              <a:extLst>
                <a:ext uri="{FF2B5EF4-FFF2-40B4-BE49-F238E27FC236}">
                  <a16:creationId xmlns:a16="http://schemas.microsoft.com/office/drawing/2014/main" id="{832459E0-E3C6-D34C-9366-3B23B4CA2BD0}"/>
                </a:ext>
              </a:extLst>
            </p:cNvPr>
            <p:cNvCxnSpPr>
              <a:cxnSpLocks/>
              <a:stCxn id="38" idx="2"/>
              <a:endCxn id="40" idx="0"/>
            </p:cNvCxnSpPr>
            <p:nvPr/>
          </p:nvCxnSpPr>
          <p:spPr>
            <a:xfrm>
              <a:off x="7488100" y="3881358"/>
              <a:ext cx="0" cy="391478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A5E640F3-51A5-6CE3-6961-3F1069F9A103}"/>
              </a:ext>
            </a:extLst>
          </p:cNvPr>
          <p:cNvGrpSpPr/>
          <p:nvPr/>
        </p:nvGrpSpPr>
        <p:grpSpPr>
          <a:xfrm>
            <a:off x="-88206" y="2500475"/>
            <a:ext cx="5656600" cy="3910984"/>
            <a:chOff x="-88206" y="2500475"/>
            <a:chExt cx="5656600" cy="3910984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FF936670-FBA7-5878-D2BC-E3FD3DFB194A}"/>
                </a:ext>
              </a:extLst>
            </p:cNvPr>
            <p:cNvGrpSpPr/>
            <p:nvPr/>
          </p:nvGrpSpPr>
          <p:grpSpPr>
            <a:xfrm>
              <a:off x="1942216" y="2500475"/>
              <a:ext cx="3626178" cy="3910984"/>
              <a:chOff x="4207778" y="2545620"/>
              <a:chExt cx="3626178" cy="3910984"/>
            </a:xfrm>
          </p:grpSpPr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7819E85E-C3D9-1E82-F2C8-06C32A96B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07778" y="2545620"/>
                <a:ext cx="3595448" cy="3910984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AD90F62-E226-0D2E-4286-D64F1984B43B}"/>
                  </a:ext>
                </a:extLst>
              </p:cNvPr>
              <p:cNvSpPr/>
              <p:nvPr/>
            </p:nvSpPr>
            <p:spPr>
              <a:xfrm rot="5400000">
                <a:off x="6070785" y="4527061"/>
                <a:ext cx="3421486" cy="1048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F081153B-D366-1670-04A1-6FB1D3FF9965}"/>
                </a:ext>
              </a:extLst>
            </p:cNvPr>
            <p:cNvSpPr txBox="1"/>
            <p:nvPr/>
          </p:nvSpPr>
          <p:spPr>
            <a:xfrm>
              <a:off x="-88206" y="4961096"/>
              <a:ext cx="2282544" cy="1323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2"/>
                  </a:solidFill>
                  <a:ea typeface="Cambria Math" panose="02040503050406030204" pitchFamily="18" charset="0"/>
                </a:rPr>
                <a:t>21 cm map </a:t>
              </a:r>
              <a:r>
                <a:rPr lang="fr-FR" sz="1600" dirty="0">
                  <a:solidFill>
                    <a:schemeClr val="tx2"/>
                  </a:solidFill>
                  <a:ea typeface="Cambria Math" panose="02040503050406030204" pitchFamily="18" charset="0"/>
                </a:rPr>
                <a:t>(</a:t>
              </a:r>
              <a:r>
                <a:rPr lang="en-GB" sz="1600" dirty="0">
                  <a:solidFill>
                    <a:schemeClr val="tx2"/>
                  </a:solidFill>
                </a:rPr>
                <a:t>21cmFAST semi-analytical model – 256 </a:t>
              </a:r>
              <a:r>
                <a:rPr lang="en-GB" sz="1600" dirty="0" err="1">
                  <a:solidFill>
                    <a:schemeClr val="tx2"/>
                  </a:solidFill>
                </a:rPr>
                <a:t>cMpc</a:t>
              </a:r>
              <a:r>
                <a:rPr lang="en-GB" sz="1600" dirty="0">
                  <a:solidFill>
                    <a:schemeClr val="tx2"/>
                  </a:solidFill>
                </a:rPr>
                <a:t>/h)</a:t>
              </a:r>
            </a:p>
            <a:p>
              <a:pPr algn="ctr"/>
              <a:endParaRPr lang="en-GB" sz="1600" dirty="0">
                <a:solidFill>
                  <a:schemeClr val="tx2"/>
                </a:solidFill>
              </a:endParaRPr>
            </a:p>
            <a:p>
              <a:pPr algn="ctr"/>
              <a:r>
                <a:rPr lang="en-GB" sz="1600" i="1" dirty="0">
                  <a:solidFill>
                    <a:schemeClr val="tx2"/>
                  </a:solidFill>
                </a:rPr>
                <a:t>Hiegel, Thélie+23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EB47C3B6-F917-A292-0E3B-D77007FFB554}"/>
              </a:ext>
            </a:extLst>
          </p:cNvPr>
          <p:cNvGrpSpPr/>
          <p:nvPr/>
        </p:nvGrpSpPr>
        <p:grpSpPr>
          <a:xfrm>
            <a:off x="3286217" y="2848155"/>
            <a:ext cx="3478174" cy="2977721"/>
            <a:chOff x="3286217" y="2848155"/>
            <a:chExt cx="3478174" cy="297772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FA7DAEF-D3A9-0F41-AF4A-8100FDD0D6D0}"/>
                </a:ext>
              </a:extLst>
            </p:cNvPr>
            <p:cNvGrpSpPr/>
            <p:nvPr/>
          </p:nvGrpSpPr>
          <p:grpSpPr>
            <a:xfrm>
              <a:off x="4998930" y="2848155"/>
              <a:ext cx="1765461" cy="642001"/>
              <a:chOff x="4998930" y="2848155"/>
              <a:chExt cx="1765461" cy="642001"/>
            </a:xfrm>
          </p:grpSpPr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7131D787-8A51-174F-A1E2-AA7983EF62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98930" y="2848155"/>
                <a:ext cx="464608" cy="464608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" name="Connecteur droit avec flèche 48">
                <a:extLst>
                  <a:ext uri="{FF2B5EF4-FFF2-40B4-BE49-F238E27FC236}">
                    <a16:creationId xmlns:a16="http://schemas.microsoft.com/office/drawing/2014/main" id="{6CD9C6FB-6367-BC4F-B63D-8992EE11CC91}"/>
                  </a:ext>
                </a:extLst>
              </p:cNvPr>
              <p:cNvCxnSpPr>
                <a:cxnSpLocks/>
                <a:stCxn id="38" idx="1"/>
                <a:endCxn id="14" idx="6"/>
              </p:cNvCxnSpPr>
              <p:nvPr/>
            </p:nvCxnSpPr>
            <p:spPr>
              <a:xfrm flipH="1" flipV="1">
                <a:off x="5463538" y="3080459"/>
                <a:ext cx="1300853" cy="409697"/>
              </a:xfrm>
              <a:prstGeom prst="straightConnector1">
                <a:avLst/>
              </a:prstGeom>
              <a:ln w="38100">
                <a:solidFill>
                  <a:schemeClr val="accent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8B835D68-C33F-C747-963B-ABB99E49C3DE}"/>
                </a:ext>
              </a:extLst>
            </p:cNvPr>
            <p:cNvGrpSpPr/>
            <p:nvPr/>
          </p:nvGrpSpPr>
          <p:grpSpPr>
            <a:xfrm>
              <a:off x="3286217" y="3490156"/>
              <a:ext cx="3478174" cy="2335720"/>
              <a:chOff x="5056903" y="936249"/>
              <a:chExt cx="3478174" cy="2335720"/>
            </a:xfrm>
          </p:grpSpPr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253F4B39-8FD1-5A45-A4E5-544D89C32B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56903" y="2882907"/>
                <a:ext cx="389062" cy="38906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6" name="Connecteur droit avec flèche 55">
                <a:extLst>
                  <a:ext uri="{FF2B5EF4-FFF2-40B4-BE49-F238E27FC236}">
                    <a16:creationId xmlns:a16="http://schemas.microsoft.com/office/drawing/2014/main" id="{C6207D17-C433-6E47-9732-58065FE8EDDB}"/>
                  </a:ext>
                </a:extLst>
              </p:cNvPr>
              <p:cNvCxnSpPr>
                <a:cxnSpLocks/>
                <a:stCxn id="38" idx="1"/>
                <a:endCxn id="53" idx="6"/>
              </p:cNvCxnSpPr>
              <p:nvPr/>
            </p:nvCxnSpPr>
            <p:spPr>
              <a:xfrm flipH="1">
                <a:off x="5445965" y="936249"/>
                <a:ext cx="3089112" cy="2141189"/>
              </a:xfrm>
              <a:prstGeom prst="straightConnector1">
                <a:avLst/>
              </a:prstGeom>
              <a:ln w="38100">
                <a:solidFill>
                  <a:schemeClr val="accent2">
                    <a:lumMod val="40000"/>
                    <a:lumOff val="6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F149942-971E-E7C1-6D5A-3364DA9F2D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1497" y="25319"/>
            <a:ext cx="5786315" cy="2477766"/>
          </a:xfrm>
          <a:prstGeom prst="rect">
            <a:avLst/>
          </a:prstGeom>
        </p:spPr>
      </p:pic>
      <p:grpSp>
        <p:nvGrpSpPr>
          <p:cNvPr id="5" name="Groupe 2">
            <a:extLst>
              <a:ext uri="{FF2B5EF4-FFF2-40B4-BE49-F238E27FC236}">
                <a16:creationId xmlns:a16="http://schemas.microsoft.com/office/drawing/2014/main" id="{033463AF-6B7E-2152-C3B3-75E406EAAAEF}"/>
              </a:ext>
            </a:extLst>
          </p:cNvPr>
          <p:cNvGrpSpPr/>
          <p:nvPr/>
        </p:nvGrpSpPr>
        <p:grpSpPr>
          <a:xfrm>
            <a:off x="302754" y="854142"/>
            <a:ext cx="5703072" cy="1469317"/>
            <a:chOff x="145657" y="830115"/>
            <a:chExt cx="5703072" cy="14693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Espace réservé du contenu 2">
                  <a:extLst>
                    <a:ext uri="{FF2B5EF4-FFF2-40B4-BE49-F238E27FC236}">
                      <a16:creationId xmlns:a16="http://schemas.microsoft.com/office/drawing/2014/main" id="{B03466B6-EF9F-6CB6-6580-E4F9DCD6F73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solidFill>
                  <a:schemeClr val="accent1">
                    <a:lumMod val="10000"/>
                    <a:lumOff val="90000"/>
                  </a:schemeClr>
                </a:solid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marL="306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8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30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6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00000" indent="-270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0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9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8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ts val="0"/>
                    </a:spcBef>
                  </a:pPr>
                  <a:r>
                    <a:rPr lang="en-GB" i="1" dirty="0">
                      <a:sym typeface="Wingdings" pitchFamily="2" charset="2"/>
                    </a:rPr>
                    <a:t>Mapping the </a:t>
                  </a:r>
                  <a:r>
                    <a:rPr lang="en-GB" b="1" i="1" dirty="0">
                      <a:sym typeface="Wingdings" pitchFamily="2" charset="2"/>
                    </a:rPr>
                    <a:t>distribution of neutral hydrogen gas </a:t>
                  </a:r>
                  <a:r>
                    <a:rPr lang="en-GB" i="1" dirty="0">
                      <a:sym typeface="Wingdings" pitchFamily="2" charset="2"/>
                    </a:rPr>
                    <a:t>at </a:t>
                  </a:r>
                  <a:r>
                    <a:rPr lang="en-GB" b="1" i="1" dirty="0">
                      <a:sym typeface="Wingdings" pitchFamily="2" charset="2"/>
                    </a:rPr>
                    <a:t>many frequencies</a:t>
                  </a:r>
                </a:p>
                <a:p>
                  <a:pPr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</a:pPr>
                  <a14:m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∝ 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𝑯𝑰</m:t>
                          </m:r>
                        </m:sub>
                      </m:sSub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𝒛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ctrlP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b="1" i="1" dirty="0">
                    <a:solidFill>
                      <a:schemeClr val="accent2"/>
                    </a:solidFill>
                    <a:sym typeface="Wingdings" pitchFamily="2" charset="2"/>
                  </a:endParaRPr>
                </a:p>
              </p:txBody>
            </p:sp>
          </mc:Choice>
          <mc:Fallback xmlns="">
            <p:sp>
              <p:nvSpPr>
                <p:cNvPr id="12" name="Espace réservé du contenu 2">
                  <a:extLst>
                    <a:ext uri="{FF2B5EF4-FFF2-40B4-BE49-F238E27FC236}">
                      <a16:creationId xmlns:a16="http://schemas.microsoft.com/office/drawing/2014/main" id="{B03466B6-EF9F-6CB6-6580-E4F9DCD6F7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657" y="830115"/>
                  <a:ext cx="5703072" cy="1469317"/>
                </a:xfrm>
                <a:prstGeom prst="rect">
                  <a:avLst/>
                </a:prstGeom>
                <a:blipFill>
                  <a:blip r:embed="rId9"/>
                  <a:stretch>
                    <a:fillRect l="-441"/>
                  </a:stretch>
                </a:blip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540F80-F1C8-E535-8190-F42990E48C1F}"/>
                </a:ext>
              </a:extLst>
            </p:cNvPr>
            <p:cNvSpPr/>
            <p:nvPr/>
          </p:nvSpPr>
          <p:spPr>
            <a:xfrm>
              <a:off x="210279" y="1780476"/>
              <a:ext cx="5543097" cy="345657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75718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3D53C-C40B-4048-A4D3-F8205261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21-cm signal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A2587F-023F-0245-85DF-EE9CC442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SKA light cones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9E5A957-CBCC-3B49-8D47-2B04FB3A854F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8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30">
                <a:extLst>
                  <a:ext uri="{FF2B5EF4-FFF2-40B4-BE49-F238E27FC236}">
                    <a16:creationId xmlns:a16="http://schemas.microsoft.com/office/drawing/2014/main" id="{D1C807A8-4567-C334-0B5B-D291B7D10871}"/>
                  </a:ext>
                </a:extLst>
              </p:cNvPr>
              <p:cNvSpPr txBox="1"/>
              <p:nvPr/>
            </p:nvSpPr>
            <p:spPr>
              <a:xfrm>
                <a:off x="648241" y="2295278"/>
                <a:ext cx="5012098" cy="156966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b="1" u="sng" dirty="0">
                    <a:solidFill>
                      <a:schemeClr val="tx2"/>
                    </a:solidFill>
                  </a:rPr>
                  <a:t>SKA-Low characteristics: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𝟑𝟓𝟎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MHz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fr-FR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</m:e>
                    </m:d>
                  </m:oMath>
                </a14:m>
                <a:endParaRPr lang="en-US" sz="1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𝟐𝟎𝟎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square degrees (</a:t>
                </a:r>
                <a14:m>
                  <m:oMath xmlns:m="http://schemas.openxmlformats.org/officeDocument/2006/math"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cGpc)</a:t>
                </a:r>
              </a:p>
              <a:p>
                <a:r>
                  <a:rPr lang="en-GB" sz="1600" b="1" dirty="0">
                    <a:solidFill>
                      <a:schemeClr val="tx2"/>
                    </a:solidFill>
                  </a:rPr>
                  <a:t>Resolution</a:t>
                </a:r>
                <a:r>
                  <a:rPr lang="en-GB" sz="1600" dirty="0">
                    <a:solidFill>
                      <a:schemeClr val="tx2"/>
                    </a:solidFill>
                  </a:rPr>
                  <a:t> (see Giri+18):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cMpc for </a:t>
                </a: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on the sky</a:t>
                </a:r>
                <a:endParaRPr lang="en-GB" sz="16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b="1" dirty="0" err="1">
                    <a:solidFill>
                      <a:schemeClr val="tx2"/>
                    </a:solidFill>
                  </a:rPr>
                  <a:t>cMpc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in the line of sight</a:t>
                </a:r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4" name="ZoneTexte 30">
                <a:extLst>
                  <a:ext uri="{FF2B5EF4-FFF2-40B4-BE49-F238E27FC236}">
                    <a16:creationId xmlns:a16="http://schemas.microsoft.com/office/drawing/2014/main" id="{D1C807A8-4567-C334-0B5B-D291B7D108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" y="2295278"/>
                <a:ext cx="5012098" cy="1569660"/>
              </a:xfrm>
              <a:prstGeom prst="rect">
                <a:avLst/>
              </a:prstGeom>
              <a:blipFill>
                <a:blip r:embed="rId4"/>
                <a:stretch>
                  <a:fillRect l="-505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846193FA-8908-9D31-B86F-3628E1D33780}"/>
              </a:ext>
            </a:extLst>
          </p:cNvPr>
          <p:cNvGrpSpPr/>
          <p:nvPr/>
        </p:nvGrpSpPr>
        <p:grpSpPr>
          <a:xfrm>
            <a:off x="6821718" y="27414"/>
            <a:ext cx="5380784" cy="3839174"/>
            <a:chOff x="6821718" y="27414"/>
            <a:chExt cx="5380784" cy="3839174"/>
          </a:xfrm>
        </p:grpSpPr>
        <p:grpSp>
          <p:nvGrpSpPr>
            <p:cNvPr id="16" name="Groupe 39">
              <a:extLst>
                <a:ext uri="{FF2B5EF4-FFF2-40B4-BE49-F238E27FC236}">
                  <a16:creationId xmlns:a16="http://schemas.microsoft.com/office/drawing/2014/main" id="{9D3873B8-B2E5-4DD8-D8BA-C88393C7290E}"/>
                </a:ext>
              </a:extLst>
            </p:cNvPr>
            <p:cNvGrpSpPr/>
            <p:nvPr/>
          </p:nvGrpSpPr>
          <p:grpSpPr>
            <a:xfrm>
              <a:off x="6821718" y="27414"/>
              <a:ext cx="5380784" cy="3075386"/>
              <a:chOff x="2361330" y="1103974"/>
              <a:chExt cx="5380784" cy="3075386"/>
            </a:xfrm>
          </p:grpSpPr>
          <p:pic>
            <p:nvPicPr>
              <p:cNvPr id="18" name="Image 38">
                <a:extLst>
                  <a:ext uri="{FF2B5EF4-FFF2-40B4-BE49-F238E27FC236}">
                    <a16:creationId xmlns:a16="http://schemas.microsoft.com/office/drawing/2014/main" id="{C45BC191-78BC-D07B-B67F-C771E610F9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4533"/>
              <a:stretch/>
            </p:blipFill>
            <p:spPr>
              <a:xfrm>
                <a:off x="2361330" y="1103974"/>
                <a:ext cx="5336094" cy="3027789"/>
              </a:xfrm>
              <a:prstGeom prst="rect">
                <a:avLst/>
              </a:prstGeom>
            </p:spPr>
          </p:pic>
          <p:sp>
            <p:nvSpPr>
              <p:cNvPr id="19" name="ZoneTexte 29">
                <a:extLst>
                  <a:ext uri="{FF2B5EF4-FFF2-40B4-BE49-F238E27FC236}">
                    <a16:creationId xmlns:a16="http://schemas.microsoft.com/office/drawing/2014/main" id="{5C126072-CFC9-5B1E-0573-6ED447572B00}"/>
                  </a:ext>
                </a:extLst>
              </p:cNvPr>
              <p:cNvSpPr txBox="1"/>
              <p:nvPr/>
            </p:nvSpPr>
            <p:spPr>
              <a:xfrm>
                <a:off x="6229349" y="3533029"/>
                <a:ext cx="1512765" cy="64633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en-GB" dirty="0">
                    <a:solidFill>
                      <a:schemeClr val="bg1"/>
                    </a:solidFill>
                  </a:rPr>
                  <a:t>SKA-Low</a:t>
                </a:r>
              </a:p>
              <a:p>
                <a:pPr algn="r"/>
                <a:r>
                  <a:rPr lang="en-GB" i="1" dirty="0">
                    <a:solidFill>
                      <a:schemeClr val="bg1"/>
                    </a:solidFill>
                  </a:rPr>
                  <a:t>Credit: SKAO</a:t>
                </a:r>
              </a:p>
            </p:txBody>
          </p:sp>
        </p:grpSp>
        <p:sp>
          <p:nvSpPr>
            <p:cNvPr id="17" name="ZoneTexte 2">
              <a:extLst>
                <a:ext uri="{FF2B5EF4-FFF2-40B4-BE49-F238E27FC236}">
                  <a16:creationId xmlns:a16="http://schemas.microsoft.com/office/drawing/2014/main" id="{C2C01763-BF98-C928-BE84-ED34A88A8A08}"/>
                </a:ext>
              </a:extLst>
            </p:cNvPr>
            <p:cNvSpPr txBox="1"/>
            <p:nvPr/>
          </p:nvSpPr>
          <p:spPr>
            <a:xfrm>
              <a:off x="7075929" y="3066369"/>
              <a:ext cx="482767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u="sng" dirty="0">
                  <a:solidFill>
                    <a:schemeClr val="tx2"/>
                  </a:solidFill>
                </a:rPr>
                <a:t>SKA-Low: </a:t>
              </a:r>
              <a:r>
                <a:rPr lang="en-GB" sz="1600" dirty="0">
                  <a:solidFill>
                    <a:schemeClr val="tx2"/>
                  </a:solidFill>
                </a:rPr>
                <a:t>Observations of the </a:t>
              </a:r>
              <a:r>
                <a:rPr lang="en-GB" sz="1600" b="1" dirty="0">
                  <a:solidFill>
                    <a:schemeClr val="tx2"/>
                  </a:solidFill>
                </a:rPr>
                <a:t>redshifted 21 cm signal </a:t>
              </a:r>
              <a:r>
                <a:rPr lang="en-GB" sz="1600" dirty="0">
                  <a:solidFill>
                    <a:schemeClr val="tx2"/>
                  </a:solidFill>
                </a:rPr>
                <a:t>via </a:t>
              </a:r>
              <a:r>
                <a:rPr lang="en-GB" sz="1600" b="1" dirty="0">
                  <a:solidFill>
                    <a:schemeClr val="tx2"/>
                  </a:solidFill>
                </a:rPr>
                <a:t>tomography imaging</a:t>
              </a:r>
              <a:r>
                <a:rPr lang="en-GB" sz="1600" dirty="0">
                  <a:solidFill>
                    <a:schemeClr val="tx2"/>
                  </a:solidFill>
                </a:rPr>
                <a:t>.</a:t>
              </a:r>
            </a:p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NB. </a:t>
              </a:r>
              <a:r>
                <a:rPr lang="en-GB" sz="1400" dirty="0">
                  <a:solidFill>
                    <a:schemeClr val="tx2"/>
                  </a:solidFill>
                </a:rPr>
                <a:t>Scanning frequencies is equivalent to scanning time/redshift.</a:t>
              </a:r>
              <a:endParaRPr lang="en-GB" sz="1400" b="1" dirty="0">
                <a:solidFill>
                  <a:schemeClr val="tx2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8A38CEC-A436-AF16-BCE7-41E2669FCC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2754" y="854142"/>
                <a:ext cx="5703072" cy="1469317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en-GB" i="1" dirty="0">
                    <a:sym typeface="Wingdings" pitchFamily="2" charset="2"/>
                  </a:rPr>
                  <a:t>Mapping the </a:t>
                </a:r>
                <a:r>
                  <a:rPr lang="en-GB" b="1" i="1" dirty="0">
                    <a:sym typeface="Wingdings" pitchFamily="2" charset="2"/>
                  </a:rPr>
                  <a:t>distribution of neutral hydrogen gas </a:t>
                </a:r>
                <a:r>
                  <a:rPr lang="en-GB" i="1" dirty="0">
                    <a:sym typeface="Wingdings" pitchFamily="2" charset="2"/>
                  </a:rPr>
                  <a:t>at </a:t>
                </a:r>
                <a:r>
                  <a:rPr lang="en-GB" b="1" i="1" dirty="0">
                    <a:sym typeface="Wingdings" pitchFamily="2" charset="2"/>
                  </a:rPr>
                  <a:t>many frequencies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∝ </m:t>
                    </m:r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𝑯𝑰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d>
                      <m:d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b="1" i="1" dirty="0">
                  <a:solidFill>
                    <a:schemeClr val="accent2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48A38CEC-A436-AF16-BCE7-41E2669FC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54" y="854142"/>
                <a:ext cx="5703072" cy="1469317"/>
              </a:xfrm>
              <a:prstGeom prst="rect">
                <a:avLst/>
              </a:prstGeom>
              <a:blipFill>
                <a:blip r:embed="rId6"/>
                <a:stretch>
                  <a:fillRect l="-44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4466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F3FABC5B-B75C-160C-D602-EBC5616D832C}"/>
              </a:ext>
            </a:extLst>
          </p:cNvPr>
          <p:cNvGrpSpPr/>
          <p:nvPr/>
        </p:nvGrpSpPr>
        <p:grpSpPr>
          <a:xfrm>
            <a:off x="122210" y="3945136"/>
            <a:ext cx="11960033" cy="2547823"/>
            <a:chOff x="122210" y="3985596"/>
            <a:chExt cx="11960033" cy="2547823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2D97789B-5D5F-746A-6744-3D0142E7F64C}"/>
                </a:ext>
              </a:extLst>
            </p:cNvPr>
            <p:cNvGrpSpPr/>
            <p:nvPr/>
          </p:nvGrpSpPr>
          <p:grpSpPr>
            <a:xfrm>
              <a:off x="122210" y="4264045"/>
              <a:ext cx="11960033" cy="2269374"/>
              <a:chOff x="122210" y="3893985"/>
              <a:chExt cx="11960033" cy="2269374"/>
            </a:xfrm>
          </p:grpSpPr>
          <p:grpSp>
            <p:nvGrpSpPr>
              <p:cNvPr id="37" name="Groupe 36">
                <a:extLst>
                  <a:ext uri="{FF2B5EF4-FFF2-40B4-BE49-F238E27FC236}">
                    <a16:creationId xmlns:a16="http://schemas.microsoft.com/office/drawing/2014/main" id="{4831034B-B348-4D0D-137E-3A19B541D552}"/>
                  </a:ext>
                </a:extLst>
              </p:cNvPr>
              <p:cNvGrpSpPr/>
              <p:nvPr/>
            </p:nvGrpSpPr>
            <p:grpSpPr>
              <a:xfrm>
                <a:off x="122210" y="3893985"/>
                <a:ext cx="11960033" cy="1977946"/>
                <a:chOff x="172321" y="2744588"/>
                <a:chExt cx="11960033" cy="1977946"/>
              </a:xfrm>
            </p:grpSpPr>
            <p:grpSp>
              <p:nvGrpSpPr>
                <p:cNvPr id="36" name="Groupe 35">
                  <a:extLst>
                    <a:ext uri="{FF2B5EF4-FFF2-40B4-BE49-F238E27FC236}">
                      <a16:creationId xmlns:a16="http://schemas.microsoft.com/office/drawing/2014/main" id="{75F805C6-5148-D93C-9D28-52CF293932A6}"/>
                    </a:ext>
                  </a:extLst>
                </p:cNvPr>
                <p:cNvGrpSpPr/>
                <p:nvPr/>
              </p:nvGrpSpPr>
              <p:grpSpPr>
                <a:xfrm>
                  <a:off x="172321" y="2744588"/>
                  <a:ext cx="11960033" cy="1977946"/>
                  <a:chOff x="172321" y="2744588"/>
                  <a:chExt cx="11960033" cy="1977946"/>
                </a:xfrm>
              </p:grpSpPr>
              <p:grpSp>
                <p:nvGrpSpPr>
                  <p:cNvPr id="35" name="Groupe 34">
                    <a:extLst>
                      <a:ext uri="{FF2B5EF4-FFF2-40B4-BE49-F238E27FC236}">
                        <a16:creationId xmlns:a16="http://schemas.microsoft.com/office/drawing/2014/main" id="{DDBE5D10-78FC-37DC-D1EF-8413CD998E46}"/>
                      </a:ext>
                    </a:extLst>
                  </p:cNvPr>
                  <p:cNvGrpSpPr/>
                  <p:nvPr/>
                </p:nvGrpSpPr>
                <p:grpSpPr>
                  <a:xfrm>
                    <a:off x="172321" y="2924840"/>
                    <a:ext cx="11947683" cy="1797694"/>
                    <a:chOff x="172321" y="2924840"/>
                    <a:chExt cx="11947683" cy="1797694"/>
                  </a:xfrm>
                </p:grpSpPr>
                <p:pic>
                  <p:nvPicPr>
                    <p:cNvPr id="26" name="Image 25">
                      <a:extLst>
                        <a:ext uri="{FF2B5EF4-FFF2-40B4-BE49-F238E27FC236}">
                          <a16:creationId xmlns:a16="http://schemas.microsoft.com/office/drawing/2014/main" id="{813DA6AF-529E-FAC0-639C-9A7A1758244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b="57435"/>
                    <a:stretch/>
                  </p:blipFill>
                  <p:spPr>
                    <a:xfrm>
                      <a:off x="172321" y="2924840"/>
                      <a:ext cx="11947683" cy="152414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" name="Image 32">
                      <a:extLst>
                        <a:ext uri="{FF2B5EF4-FFF2-40B4-BE49-F238E27FC236}">
                          <a16:creationId xmlns:a16="http://schemas.microsoft.com/office/drawing/2014/main" id="{9324FA52-99ED-370F-1540-86B6D3F1605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t="95446"/>
                    <a:stretch/>
                  </p:blipFill>
                  <p:spPr>
                    <a:xfrm>
                      <a:off x="186832" y="4416094"/>
                      <a:ext cx="11868368" cy="162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4" name="ZoneTexte 33">
                      <a:extLst>
                        <a:ext uri="{FF2B5EF4-FFF2-40B4-BE49-F238E27FC236}">
                          <a16:creationId xmlns:a16="http://schemas.microsoft.com/office/drawing/2014/main" id="{DB5D2F00-DD50-18D5-3D5B-22563C1E7D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41493" y="4414757"/>
                      <a:ext cx="967473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2"/>
                          </a:solidFill>
                          <a:ea typeface="Cambria Math" panose="02040503050406030204" pitchFamily="18" charset="0"/>
                        </a:rPr>
                        <a:t>Redshift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p:txBody>
                </p:sp>
              </p:grpSp>
              <p:sp>
                <p:nvSpPr>
                  <p:cNvPr id="32" name="ZoneTexte 31">
                    <a:extLst>
                      <a:ext uri="{FF2B5EF4-FFF2-40B4-BE49-F238E27FC236}">
                        <a16:creationId xmlns:a16="http://schemas.microsoft.com/office/drawing/2014/main" id="{DF7EB2B9-CC29-CCC5-99B0-BE33FD4527FB}"/>
                      </a:ext>
                    </a:extLst>
                  </p:cNvPr>
                  <p:cNvSpPr txBox="1"/>
                  <p:nvPr/>
                </p:nvSpPr>
                <p:spPr>
                  <a:xfrm>
                    <a:off x="8829654" y="2744588"/>
                    <a:ext cx="330270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r"/>
                    <a:r>
                      <a:rPr lang="fr-FR" sz="1600" dirty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21 cm </a:t>
                    </a:r>
                    <a:r>
                      <a:rPr lang="fr-FR" sz="1600" dirty="0" err="1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ligthcone</a:t>
                    </a:r>
                    <a:r>
                      <a:rPr lang="fr-FR" sz="1600" dirty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 </a:t>
                    </a:r>
                    <a:r>
                      <a:rPr lang="fr-FR" sz="1600" dirty="0" err="1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from</a:t>
                    </a:r>
                    <a:r>
                      <a:rPr lang="fr-FR" sz="1600" dirty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 21cmFAST</a:t>
                    </a:r>
                  </a:p>
                  <a:p>
                    <a:pPr algn="r"/>
                    <a:r>
                      <a:rPr lang="fr-FR" sz="1600" i="1" dirty="0">
                        <a:solidFill>
                          <a:schemeClr val="tx2"/>
                        </a:solidFill>
                        <a:ea typeface="Cambria Math" panose="02040503050406030204" pitchFamily="18" charset="0"/>
                      </a:rPr>
                      <a:t>Park+19</a:t>
                    </a:r>
                    <a:endParaRPr lang="en-GB" sz="1600" i="1" dirty="0">
                      <a:solidFill>
                        <a:schemeClr val="tx2"/>
                      </a:solidFill>
                    </a:endParaRPr>
                  </a:p>
                </p:txBody>
              </p:sp>
            </p:grpSp>
            <p:grpSp>
              <p:nvGrpSpPr>
                <p:cNvPr id="18" name="Groupe 17">
                  <a:extLst>
                    <a:ext uri="{FF2B5EF4-FFF2-40B4-BE49-F238E27FC236}">
                      <a16:creationId xmlns:a16="http://schemas.microsoft.com/office/drawing/2014/main" id="{A733AF97-7150-973E-687F-B9CCD0C771B3}"/>
                    </a:ext>
                  </a:extLst>
                </p:cNvPr>
                <p:cNvGrpSpPr/>
                <p:nvPr/>
              </p:nvGrpSpPr>
              <p:grpSpPr>
                <a:xfrm>
                  <a:off x="892271" y="3439801"/>
                  <a:ext cx="10703362" cy="307777"/>
                  <a:chOff x="901486" y="3286219"/>
                  <a:chExt cx="10703362" cy="307777"/>
                </a:xfrm>
              </p:grpSpPr>
              <p:sp>
                <p:nvSpPr>
                  <p:cNvPr id="20" name="ZoneTexte 19">
                    <a:extLst>
                      <a:ext uri="{FF2B5EF4-FFF2-40B4-BE49-F238E27FC236}">
                        <a16:creationId xmlns:a16="http://schemas.microsoft.com/office/drawing/2014/main" id="{5A79E7FF-2016-C5FC-B74D-7E2C74BC80DD}"/>
                      </a:ext>
                    </a:extLst>
                  </p:cNvPr>
                  <p:cNvSpPr txBox="1"/>
                  <p:nvPr/>
                </p:nvSpPr>
                <p:spPr>
                  <a:xfrm>
                    <a:off x="10641511" y="3286219"/>
                    <a:ext cx="963337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en-GB" sz="1400" dirty="0">
                        <a:solidFill>
                          <a:srgbClr val="00B050"/>
                        </a:solidFill>
                      </a:rPr>
                      <a:t>Time</a:t>
                    </a:r>
                  </a:p>
                </p:txBody>
              </p:sp>
              <p:cxnSp>
                <p:nvCxnSpPr>
                  <p:cNvPr id="23" name="Connecteur droit avec flèche 22">
                    <a:extLst>
                      <a:ext uri="{FF2B5EF4-FFF2-40B4-BE49-F238E27FC236}">
                        <a16:creationId xmlns:a16="http://schemas.microsoft.com/office/drawing/2014/main" id="{23AA13F6-064A-FFB9-5BD1-84B0700B13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01486" y="3354678"/>
                    <a:ext cx="10407458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6A6E183A-BCE3-907D-2F1D-E2ED87E321B6}"/>
                  </a:ext>
                </a:extLst>
              </p:cNvPr>
              <p:cNvGrpSpPr/>
              <p:nvPr/>
            </p:nvGrpSpPr>
            <p:grpSpPr>
              <a:xfrm>
                <a:off x="745880" y="5813488"/>
                <a:ext cx="10574702" cy="349871"/>
                <a:chOff x="745880" y="5813488"/>
                <a:chExt cx="10574702" cy="349871"/>
              </a:xfrm>
            </p:grpSpPr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33D37C81-8DFA-2AF6-869E-2382D7F0636F}"/>
                    </a:ext>
                  </a:extLst>
                </p:cNvPr>
                <p:cNvSpPr txBox="1"/>
                <p:nvPr/>
              </p:nvSpPr>
              <p:spPr>
                <a:xfrm>
                  <a:off x="10002383" y="5852232"/>
                  <a:ext cx="963337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Dark Ages</a:t>
                  </a:r>
                </a:p>
              </p:txBody>
            </p:sp>
            <p:cxnSp>
              <p:nvCxnSpPr>
                <p:cNvPr id="46" name="Connecteur droit 45">
                  <a:extLst>
                    <a:ext uri="{FF2B5EF4-FFF2-40B4-BE49-F238E27FC236}">
                      <a16:creationId xmlns:a16="http://schemas.microsoft.com/office/drawing/2014/main" id="{0C7837A4-EDB7-6D7B-6243-75323087F7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5880" y="5813488"/>
                  <a:ext cx="4058349" cy="0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66300AE0-B5AE-604B-F038-6C426A9E0683}"/>
                    </a:ext>
                  </a:extLst>
                </p:cNvPr>
                <p:cNvSpPr txBox="1"/>
                <p:nvPr/>
              </p:nvSpPr>
              <p:spPr>
                <a:xfrm>
                  <a:off x="6588137" y="5855582"/>
                  <a:ext cx="127547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Cosmic Dawn</a:t>
                  </a:r>
                </a:p>
              </p:txBody>
            </p:sp>
            <p:sp>
              <p:nvSpPr>
                <p:cNvPr id="51" name="ZoneTexte 50">
                  <a:extLst>
                    <a:ext uri="{FF2B5EF4-FFF2-40B4-BE49-F238E27FC236}">
                      <a16:creationId xmlns:a16="http://schemas.microsoft.com/office/drawing/2014/main" id="{862C8057-383A-6BD8-C049-651C6015926D}"/>
                    </a:ext>
                  </a:extLst>
                </p:cNvPr>
                <p:cNvSpPr txBox="1"/>
                <p:nvPr/>
              </p:nvSpPr>
              <p:spPr>
                <a:xfrm>
                  <a:off x="2137315" y="5852232"/>
                  <a:ext cx="127547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Reionisation</a:t>
                  </a:r>
                </a:p>
              </p:txBody>
            </p:sp>
            <p:cxnSp>
              <p:nvCxnSpPr>
                <p:cNvPr id="54" name="Connecteur droit 53">
                  <a:extLst>
                    <a:ext uri="{FF2B5EF4-FFF2-40B4-BE49-F238E27FC236}">
                      <a16:creationId xmlns:a16="http://schemas.microsoft.com/office/drawing/2014/main" id="{80FB7786-CF39-FB41-BFDF-8D038CB889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04229" y="5813488"/>
                  <a:ext cx="4843294" cy="0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55">
                  <a:extLst>
                    <a:ext uri="{FF2B5EF4-FFF2-40B4-BE49-F238E27FC236}">
                      <a16:creationId xmlns:a16="http://schemas.microsoft.com/office/drawing/2014/main" id="{4C6FBD11-8272-2CAB-219B-E8A215C479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7523" y="5813488"/>
                  <a:ext cx="1673059" cy="0"/>
                </a:xfrm>
                <a:prstGeom prst="line">
                  <a:avLst/>
                </a:prstGeom>
                <a:ln w="381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ash"/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63036960-D357-C7E1-15AB-D3219BC5D45C}"/>
                </a:ext>
              </a:extLst>
            </p:cNvPr>
            <p:cNvGrpSpPr/>
            <p:nvPr/>
          </p:nvGrpSpPr>
          <p:grpSpPr>
            <a:xfrm>
              <a:off x="3724914" y="4008711"/>
              <a:ext cx="684328" cy="1951478"/>
              <a:chOff x="4462065" y="3915000"/>
              <a:chExt cx="684328" cy="1951478"/>
            </a:xfrm>
          </p:grpSpPr>
          <p:grpSp>
            <p:nvGrpSpPr>
              <p:cNvPr id="50" name="Groupe 49">
                <a:extLst>
                  <a:ext uri="{FF2B5EF4-FFF2-40B4-BE49-F238E27FC236}">
                    <a16:creationId xmlns:a16="http://schemas.microsoft.com/office/drawing/2014/main" id="{6A4E6844-18BF-A1CA-1D66-20EBDA01796B}"/>
                  </a:ext>
                </a:extLst>
              </p:cNvPr>
              <p:cNvGrpSpPr/>
              <p:nvPr/>
            </p:nvGrpSpPr>
            <p:grpSpPr>
              <a:xfrm>
                <a:off x="4462065" y="3915000"/>
                <a:ext cx="684328" cy="684328"/>
                <a:chOff x="4462065" y="3915000"/>
                <a:chExt cx="684328" cy="684328"/>
              </a:xfrm>
            </p:grpSpPr>
            <p:pic>
              <p:nvPicPr>
                <p:cNvPr id="5" name="Image 4">
                  <a:extLst>
                    <a:ext uri="{FF2B5EF4-FFF2-40B4-BE49-F238E27FC236}">
                      <a16:creationId xmlns:a16="http://schemas.microsoft.com/office/drawing/2014/main" id="{54ECA316-2288-A1D9-6667-1923FEB7C8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462065" y="3915000"/>
                  <a:ext cx="684328" cy="684328"/>
                </a:xfrm>
                <a:prstGeom prst="rect">
                  <a:avLst/>
                </a:prstGeom>
              </p:spPr>
            </p:pic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E7EDC8CE-67F8-5199-FB74-AAAB23FCFB85}"/>
                    </a:ext>
                  </a:extLst>
                </p:cNvPr>
                <p:cNvGrpSpPr/>
                <p:nvPr/>
              </p:nvGrpSpPr>
              <p:grpSpPr>
                <a:xfrm>
                  <a:off x="4468238" y="3920482"/>
                  <a:ext cx="671981" cy="673364"/>
                  <a:chOff x="3391892" y="4020228"/>
                  <a:chExt cx="671981" cy="673364"/>
                </a:xfrm>
              </p:grpSpPr>
              <p:cxnSp>
                <p:nvCxnSpPr>
                  <p:cNvPr id="7" name="Connecteur droit 6">
                    <a:extLst>
                      <a:ext uri="{FF2B5EF4-FFF2-40B4-BE49-F238E27FC236}">
                        <a16:creationId xmlns:a16="http://schemas.microsoft.com/office/drawing/2014/main" id="{B51C5C13-12CD-54C3-418E-CEF9C75732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91893" y="4030239"/>
                    <a:ext cx="0" cy="663353"/>
                  </a:xfrm>
                  <a:prstGeom prst="line">
                    <a:avLst/>
                  </a:prstGeom>
                  <a:ln w="28575">
                    <a:solidFill>
                      <a:srgbClr val="FFC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Connecteur droit 9">
                    <a:extLst>
                      <a:ext uri="{FF2B5EF4-FFF2-40B4-BE49-F238E27FC236}">
                        <a16:creationId xmlns:a16="http://schemas.microsoft.com/office/drawing/2014/main" id="{DC4FCB3F-CB2E-4CED-9824-6C035EC70B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91893" y="4020228"/>
                    <a:ext cx="671980" cy="0"/>
                  </a:xfrm>
                  <a:prstGeom prst="line">
                    <a:avLst/>
                  </a:prstGeom>
                  <a:ln w="28575">
                    <a:solidFill>
                      <a:srgbClr val="FFC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Connecteur droit 10">
                    <a:extLst>
                      <a:ext uri="{FF2B5EF4-FFF2-40B4-BE49-F238E27FC236}">
                        <a16:creationId xmlns:a16="http://schemas.microsoft.com/office/drawing/2014/main" id="{0B49804C-0CA2-0FEE-8F0E-BBA8C69AC7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063873" y="4020228"/>
                    <a:ext cx="0" cy="673364"/>
                  </a:xfrm>
                  <a:prstGeom prst="line">
                    <a:avLst/>
                  </a:prstGeom>
                  <a:ln w="28575">
                    <a:solidFill>
                      <a:srgbClr val="FFC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>
                    <a:extLst>
                      <a:ext uri="{FF2B5EF4-FFF2-40B4-BE49-F238E27FC236}">
                        <a16:creationId xmlns:a16="http://schemas.microsoft.com/office/drawing/2014/main" id="{1557AB12-FBF9-60EA-9D0E-5BA3246890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91892" y="4678331"/>
                    <a:ext cx="671981" cy="5793"/>
                  </a:xfrm>
                  <a:prstGeom prst="line">
                    <a:avLst/>
                  </a:prstGeom>
                  <a:ln w="28575">
                    <a:solidFill>
                      <a:srgbClr val="FFC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5" name="Groupe 54">
                <a:extLst>
                  <a:ext uri="{FF2B5EF4-FFF2-40B4-BE49-F238E27FC236}">
                    <a16:creationId xmlns:a16="http://schemas.microsoft.com/office/drawing/2014/main" id="{C4190B5F-3C33-4CCA-20F2-F6138E59C82F}"/>
                  </a:ext>
                </a:extLst>
              </p:cNvPr>
              <p:cNvGrpSpPr/>
              <p:nvPr/>
            </p:nvGrpSpPr>
            <p:grpSpPr>
              <a:xfrm>
                <a:off x="4474415" y="4599328"/>
                <a:ext cx="659629" cy="1267150"/>
                <a:chOff x="4474415" y="4599328"/>
                <a:chExt cx="659629" cy="1267150"/>
              </a:xfrm>
            </p:grpSpPr>
            <p:cxnSp>
              <p:nvCxnSpPr>
                <p:cNvPr id="15" name="Connecteur droit 14">
                  <a:extLst>
                    <a:ext uri="{FF2B5EF4-FFF2-40B4-BE49-F238E27FC236}">
                      <a16:creationId xmlns:a16="http://schemas.microsoft.com/office/drawing/2014/main" id="{52EA547E-5B58-A95D-CE8F-3FFC4DFF94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04229" y="4827853"/>
                  <a:ext cx="0" cy="1038625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15">
                  <a:extLst>
                    <a:ext uri="{FF2B5EF4-FFF2-40B4-BE49-F238E27FC236}">
                      <a16:creationId xmlns:a16="http://schemas.microsoft.com/office/drawing/2014/main" id="{08926F33-6313-55B5-64F4-E12FD4253E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804229" y="4599328"/>
                  <a:ext cx="329815" cy="228525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F9E2D03A-FA47-E108-A884-F39659E2E1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4415" y="4600665"/>
                  <a:ext cx="329813" cy="225851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7FE7E54C-F0EE-6F63-1DC0-16190619BE69}"/>
                </a:ext>
              </a:extLst>
            </p:cNvPr>
            <p:cNvGrpSpPr/>
            <p:nvPr/>
          </p:nvGrpSpPr>
          <p:grpSpPr>
            <a:xfrm>
              <a:off x="1622567" y="3985596"/>
              <a:ext cx="684329" cy="1962461"/>
              <a:chOff x="1622567" y="3917860"/>
              <a:chExt cx="684329" cy="1962461"/>
            </a:xfrm>
          </p:grpSpPr>
          <p:grpSp>
            <p:nvGrpSpPr>
              <p:cNvPr id="52" name="Groupe 51">
                <a:extLst>
                  <a:ext uri="{FF2B5EF4-FFF2-40B4-BE49-F238E27FC236}">
                    <a16:creationId xmlns:a16="http://schemas.microsoft.com/office/drawing/2014/main" id="{6B5EDFFC-F783-C55A-D14C-DE7FB2119416}"/>
                  </a:ext>
                </a:extLst>
              </p:cNvPr>
              <p:cNvGrpSpPr/>
              <p:nvPr/>
            </p:nvGrpSpPr>
            <p:grpSpPr>
              <a:xfrm>
                <a:off x="1622567" y="3917860"/>
                <a:ext cx="684329" cy="688578"/>
                <a:chOff x="1622567" y="3948340"/>
                <a:chExt cx="684329" cy="688578"/>
              </a:xfrm>
            </p:grpSpPr>
            <p:pic>
              <p:nvPicPr>
                <p:cNvPr id="6" name="Image 5">
                  <a:extLst>
                    <a:ext uri="{FF2B5EF4-FFF2-40B4-BE49-F238E27FC236}">
                      <a16:creationId xmlns:a16="http://schemas.microsoft.com/office/drawing/2014/main" id="{CE7E6988-7524-184C-8ACE-9DC464F922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622568" y="3948340"/>
                  <a:ext cx="684328" cy="688578"/>
                </a:xfrm>
                <a:prstGeom prst="rect">
                  <a:avLst/>
                </a:prstGeom>
              </p:spPr>
            </p:pic>
            <p:cxnSp>
              <p:nvCxnSpPr>
                <p:cNvPr id="17" name="Connecteur droit 16">
                  <a:extLst>
                    <a:ext uri="{FF2B5EF4-FFF2-40B4-BE49-F238E27FC236}">
                      <a16:creationId xmlns:a16="http://schemas.microsoft.com/office/drawing/2014/main" id="{D61C309F-53E1-4A8B-5A1F-753826F80C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2568" y="3972897"/>
                  <a:ext cx="0" cy="663353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>
                  <a:extLst>
                    <a:ext uri="{FF2B5EF4-FFF2-40B4-BE49-F238E27FC236}">
                      <a16:creationId xmlns:a16="http://schemas.microsoft.com/office/drawing/2014/main" id="{77DDB813-73F2-4208-1809-F42E2FAF2C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2568" y="3962886"/>
                  <a:ext cx="671980" cy="0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9FCA95C9-2C10-EE17-D0B6-E125FC8CEF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94548" y="3962886"/>
                  <a:ext cx="0" cy="673364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>
                  <a:extLst>
                    <a:ext uri="{FF2B5EF4-FFF2-40B4-BE49-F238E27FC236}">
                      <a16:creationId xmlns:a16="http://schemas.microsoft.com/office/drawing/2014/main" id="{12BEA74C-035B-39F7-1D79-73D01717FE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2567" y="4620989"/>
                  <a:ext cx="671981" cy="5793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e 63">
                <a:extLst>
                  <a:ext uri="{FF2B5EF4-FFF2-40B4-BE49-F238E27FC236}">
                    <a16:creationId xmlns:a16="http://schemas.microsoft.com/office/drawing/2014/main" id="{9CDAF635-3E41-E56B-A863-F17E79620AC8}"/>
                  </a:ext>
                </a:extLst>
              </p:cNvPr>
              <p:cNvGrpSpPr/>
              <p:nvPr/>
            </p:nvGrpSpPr>
            <p:grpSpPr>
              <a:xfrm>
                <a:off x="1622570" y="4613171"/>
                <a:ext cx="659629" cy="1267150"/>
                <a:chOff x="4042615" y="4754588"/>
                <a:chExt cx="659629" cy="1267150"/>
              </a:xfrm>
            </p:grpSpPr>
            <p:cxnSp>
              <p:nvCxnSpPr>
                <p:cNvPr id="61" name="Connecteur droit 60">
                  <a:extLst>
                    <a:ext uri="{FF2B5EF4-FFF2-40B4-BE49-F238E27FC236}">
                      <a16:creationId xmlns:a16="http://schemas.microsoft.com/office/drawing/2014/main" id="{998D2646-D595-E035-56BD-C84292F126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72429" y="4983113"/>
                  <a:ext cx="0" cy="1038625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>
                  <a:extLst>
                    <a:ext uri="{FF2B5EF4-FFF2-40B4-BE49-F238E27FC236}">
                      <a16:creationId xmlns:a16="http://schemas.microsoft.com/office/drawing/2014/main" id="{28EDDC6D-DB5A-52F3-46B5-13CA0CAC0A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72429" y="4754588"/>
                  <a:ext cx="329815" cy="228525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cteur droit 62">
                  <a:extLst>
                    <a:ext uri="{FF2B5EF4-FFF2-40B4-BE49-F238E27FC236}">
                      <a16:creationId xmlns:a16="http://schemas.microsoft.com/office/drawing/2014/main" id="{A113506D-46E2-E028-0020-D119AED7E7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42615" y="4755925"/>
                  <a:ext cx="329813" cy="225851"/>
                </a:xfrm>
                <a:prstGeom prst="line">
                  <a:avLst/>
                </a:prstGeom>
                <a:ln w="28575">
                  <a:solidFill>
                    <a:srgbClr val="FFC000"/>
                  </a:solidFill>
                  <a:prstDash val="sysDash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0703D53C-C40B-4048-A4D3-F8205261B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21-cm signal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FA2587F-023F-0245-85DF-EE9CC442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SKA light cones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9E5A957-CBCC-3B49-8D47-2B04FB3A854F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8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2D8671A-9A9A-F247-A72E-84649A4A3BA5}"/>
                  </a:ext>
                </a:extLst>
              </p:cNvPr>
              <p:cNvSpPr txBox="1"/>
              <p:nvPr/>
            </p:nvSpPr>
            <p:spPr>
              <a:xfrm>
                <a:off x="648241" y="2295278"/>
                <a:ext cx="5012098" cy="156966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GB" sz="1600" b="1" u="sng" dirty="0">
                    <a:solidFill>
                      <a:schemeClr val="tx2"/>
                    </a:solidFill>
                  </a:rPr>
                  <a:t>SKA-Low characteristics: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𝟑𝟓𝟎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MHz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</m:t>
                    </m:r>
                    <m:d>
                      <m:dPr>
                        <m:begChr m:val="["/>
                        <m:endChr m:val="]"/>
                        <m:ctrlPr>
                          <a:rPr lang="fr-FR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</m:e>
                    </m:d>
                  </m:oMath>
                </a14:m>
                <a:endParaRPr lang="en-US" sz="1600" b="1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𝟐𝟎𝟎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square degrees (</a:t>
                </a:r>
                <a14:m>
                  <m:oMath xmlns:m="http://schemas.openxmlformats.org/officeDocument/2006/math"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cGpc)</a:t>
                </a:r>
              </a:p>
              <a:p>
                <a:r>
                  <a:rPr lang="en-GB" sz="1600" b="1" dirty="0">
                    <a:solidFill>
                      <a:schemeClr val="tx2"/>
                    </a:solidFill>
                  </a:rPr>
                  <a:t>Resolution</a:t>
                </a:r>
                <a:r>
                  <a:rPr lang="en-GB" sz="1600" dirty="0">
                    <a:solidFill>
                      <a:schemeClr val="tx2"/>
                    </a:solidFill>
                  </a:rPr>
                  <a:t> (see Giri+18):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cMpc for </a:t>
                </a: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on the sky</a:t>
                </a:r>
                <a:endParaRPr lang="en-GB" sz="1600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fr-FR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b="1" dirty="0" err="1">
                    <a:solidFill>
                      <a:schemeClr val="tx2"/>
                    </a:solidFill>
                  </a:rPr>
                  <a:t>cMpc</a:t>
                </a:r>
                <a:r>
                  <a:rPr lang="en-GB" sz="1600" b="1" dirty="0">
                    <a:solidFill>
                      <a:schemeClr val="tx2"/>
                    </a:solidFill>
                  </a:rPr>
                  <a:t> </a:t>
                </a:r>
                <a:r>
                  <a:rPr lang="en-GB" sz="1600" dirty="0">
                    <a:solidFill>
                      <a:schemeClr val="tx2"/>
                    </a:solidFill>
                  </a:rPr>
                  <a:t>in the line of sight</a:t>
                </a:r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D2D8671A-9A9A-F247-A72E-84649A4A3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" y="2295278"/>
                <a:ext cx="5012098" cy="1569660"/>
              </a:xfrm>
              <a:prstGeom prst="rect">
                <a:avLst/>
              </a:prstGeom>
              <a:blipFill>
                <a:blip r:embed="rId6"/>
                <a:stretch>
                  <a:fillRect l="-505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AEEA8A94-834A-ED23-A81A-E5523B705A6A}"/>
              </a:ext>
            </a:extLst>
          </p:cNvPr>
          <p:cNvGrpSpPr/>
          <p:nvPr/>
        </p:nvGrpSpPr>
        <p:grpSpPr>
          <a:xfrm>
            <a:off x="6821718" y="27414"/>
            <a:ext cx="5380784" cy="3839174"/>
            <a:chOff x="6821718" y="27414"/>
            <a:chExt cx="5380784" cy="3839174"/>
          </a:xfrm>
        </p:grpSpPr>
        <p:grpSp>
          <p:nvGrpSpPr>
            <p:cNvPr id="12" name="Groupe 39">
              <a:extLst>
                <a:ext uri="{FF2B5EF4-FFF2-40B4-BE49-F238E27FC236}">
                  <a16:creationId xmlns:a16="http://schemas.microsoft.com/office/drawing/2014/main" id="{C75CC95B-D117-9825-75D5-C178CD5D101F}"/>
                </a:ext>
              </a:extLst>
            </p:cNvPr>
            <p:cNvGrpSpPr/>
            <p:nvPr/>
          </p:nvGrpSpPr>
          <p:grpSpPr>
            <a:xfrm>
              <a:off x="6821718" y="27414"/>
              <a:ext cx="5380784" cy="3075386"/>
              <a:chOff x="2361330" y="1103974"/>
              <a:chExt cx="5380784" cy="3075386"/>
            </a:xfrm>
          </p:grpSpPr>
          <p:pic>
            <p:nvPicPr>
              <p:cNvPr id="25" name="Image 38">
                <a:extLst>
                  <a:ext uri="{FF2B5EF4-FFF2-40B4-BE49-F238E27FC236}">
                    <a16:creationId xmlns:a16="http://schemas.microsoft.com/office/drawing/2014/main" id="{6A36AE87-541B-29E2-0C83-69E03BEEA9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4533"/>
              <a:stretch/>
            </p:blipFill>
            <p:spPr>
              <a:xfrm>
                <a:off x="2361330" y="1103974"/>
                <a:ext cx="5336094" cy="3027789"/>
              </a:xfrm>
              <a:prstGeom prst="rect">
                <a:avLst/>
              </a:prstGeom>
            </p:spPr>
          </p:pic>
          <p:sp>
            <p:nvSpPr>
              <p:cNvPr id="28" name="ZoneTexte 29">
                <a:extLst>
                  <a:ext uri="{FF2B5EF4-FFF2-40B4-BE49-F238E27FC236}">
                    <a16:creationId xmlns:a16="http://schemas.microsoft.com/office/drawing/2014/main" id="{96751F30-D15B-C9BD-D6EF-202A69082C00}"/>
                  </a:ext>
                </a:extLst>
              </p:cNvPr>
              <p:cNvSpPr txBox="1"/>
              <p:nvPr/>
            </p:nvSpPr>
            <p:spPr>
              <a:xfrm>
                <a:off x="6229349" y="3533029"/>
                <a:ext cx="1512765" cy="64633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r"/>
                <a:r>
                  <a:rPr lang="en-GB" dirty="0">
                    <a:solidFill>
                      <a:schemeClr val="bg1"/>
                    </a:solidFill>
                  </a:rPr>
                  <a:t>SKA-Low</a:t>
                </a:r>
              </a:p>
              <a:p>
                <a:pPr algn="r"/>
                <a:r>
                  <a:rPr lang="en-GB" i="1" dirty="0">
                    <a:solidFill>
                      <a:schemeClr val="bg1"/>
                    </a:solidFill>
                  </a:rPr>
                  <a:t>Credit: SKAO</a:t>
                </a:r>
              </a:p>
            </p:txBody>
          </p:sp>
        </p:grpSp>
        <p:sp>
          <p:nvSpPr>
            <p:cNvPr id="24" name="ZoneTexte 2">
              <a:extLst>
                <a:ext uri="{FF2B5EF4-FFF2-40B4-BE49-F238E27FC236}">
                  <a16:creationId xmlns:a16="http://schemas.microsoft.com/office/drawing/2014/main" id="{B09C5FF4-985F-6BB5-151E-D2AC5543F511}"/>
                </a:ext>
              </a:extLst>
            </p:cNvPr>
            <p:cNvSpPr txBox="1"/>
            <p:nvPr/>
          </p:nvSpPr>
          <p:spPr>
            <a:xfrm>
              <a:off x="7075929" y="3066369"/>
              <a:ext cx="482767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u="sng" dirty="0">
                  <a:solidFill>
                    <a:schemeClr val="tx2"/>
                  </a:solidFill>
                </a:rPr>
                <a:t>SKA-Low: </a:t>
              </a:r>
              <a:r>
                <a:rPr lang="en-GB" sz="1600" dirty="0">
                  <a:solidFill>
                    <a:schemeClr val="tx2"/>
                  </a:solidFill>
                </a:rPr>
                <a:t>Observations of the </a:t>
              </a:r>
              <a:r>
                <a:rPr lang="en-GB" sz="1600" b="1" dirty="0">
                  <a:solidFill>
                    <a:schemeClr val="tx2"/>
                  </a:solidFill>
                </a:rPr>
                <a:t>redshifted 21 cm signal </a:t>
              </a:r>
              <a:r>
                <a:rPr lang="en-GB" sz="1600" dirty="0">
                  <a:solidFill>
                    <a:schemeClr val="tx2"/>
                  </a:solidFill>
                </a:rPr>
                <a:t>via </a:t>
              </a:r>
              <a:r>
                <a:rPr lang="en-GB" sz="1600" b="1" dirty="0">
                  <a:solidFill>
                    <a:schemeClr val="tx2"/>
                  </a:solidFill>
                </a:rPr>
                <a:t>tomography imaging</a:t>
              </a:r>
              <a:r>
                <a:rPr lang="en-GB" sz="1600" dirty="0">
                  <a:solidFill>
                    <a:schemeClr val="tx2"/>
                  </a:solidFill>
                </a:rPr>
                <a:t>.</a:t>
              </a:r>
            </a:p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NB. </a:t>
              </a:r>
              <a:r>
                <a:rPr lang="en-GB" sz="1400" dirty="0">
                  <a:solidFill>
                    <a:schemeClr val="tx2"/>
                  </a:solidFill>
                </a:rPr>
                <a:t>Scanning frequencies is equivalent to scanning time/redshift.</a:t>
              </a:r>
              <a:endParaRPr lang="en-GB" sz="1400" b="1" dirty="0">
                <a:solidFill>
                  <a:schemeClr val="tx2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0756E425-29D7-9FD0-CE47-4C807460BB4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2754" y="854142"/>
                <a:ext cx="5703072" cy="1469317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en-GB" i="1" dirty="0">
                    <a:sym typeface="Wingdings" pitchFamily="2" charset="2"/>
                  </a:rPr>
                  <a:t>Mapping the </a:t>
                </a:r>
                <a:r>
                  <a:rPr lang="en-GB" b="1" i="1" dirty="0">
                    <a:sym typeface="Wingdings" pitchFamily="2" charset="2"/>
                  </a:rPr>
                  <a:t>distribution of neutral hydrogen gas </a:t>
                </a:r>
                <a:r>
                  <a:rPr lang="en-GB" i="1" dirty="0">
                    <a:sym typeface="Wingdings" pitchFamily="2" charset="2"/>
                  </a:rPr>
                  <a:t>at </a:t>
                </a:r>
                <a:r>
                  <a:rPr lang="en-GB" b="1" i="1" dirty="0">
                    <a:sym typeface="Wingdings" pitchFamily="2" charset="2"/>
                  </a:rPr>
                  <a:t>many frequencies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∝ </m:t>
                    </m:r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𝑯𝑰</m:t>
                        </m:r>
                      </m:sub>
                    </m:sSub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d>
                      <m:d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𝑻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b="1" i="1" dirty="0">
                  <a:solidFill>
                    <a:schemeClr val="accent2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0756E425-29D7-9FD0-CE47-4C807460B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54" y="854142"/>
                <a:ext cx="5703072" cy="1469317"/>
              </a:xfrm>
              <a:prstGeom prst="rect">
                <a:avLst/>
              </a:prstGeom>
              <a:blipFill>
                <a:blip r:embed="rId8"/>
                <a:stretch>
                  <a:fillRect l="-44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4989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C5002-6BCE-05DD-F333-66C5BFC5D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11859E15-2AFE-4439-E637-7D701BEEBCDE}"/>
              </a:ext>
            </a:extLst>
          </p:cNvPr>
          <p:cNvGrpSpPr/>
          <p:nvPr/>
        </p:nvGrpSpPr>
        <p:grpSpPr>
          <a:xfrm>
            <a:off x="5318677" y="610393"/>
            <a:ext cx="6924772" cy="5627893"/>
            <a:chOff x="5318677" y="610393"/>
            <a:chExt cx="6924772" cy="562789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53D52A2-1916-EC18-844A-4966EF135981}"/>
                </a:ext>
              </a:extLst>
            </p:cNvPr>
            <p:cNvGrpSpPr/>
            <p:nvPr/>
          </p:nvGrpSpPr>
          <p:grpSpPr>
            <a:xfrm>
              <a:off x="5318677" y="610393"/>
              <a:ext cx="6924772" cy="5627893"/>
              <a:chOff x="5318677" y="610393"/>
              <a:chExt cx="6924772" cy="5627893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3E29B6E2-0CE4-8618-9A4D-8BBE745EF4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18677" y="767456"/>
                <a:ext cx="6873323" cy="5470830"/>
              </a:xfrm>
              <a:prstGeom prst="rect">
                <a:avLst/>
              </a:prstGeom>
            </p:spPr>
          </p:pic>
          <p:sp>
            <p:nvSpPr>
              <p:cNvPr id="31" name="ZoneTexte 16">
                <a:extLst>
                  <a:ext uri="{FF2B5EF4-FFF2-40B4-BE49-F238E27FC236}">
                    <a16:creationId xmlns:a16="http://schemas.microsoft.com/office/drawing/2014/main" id="{5F2EA3B9-13B1-32C1-E0A4-7DB235632F8F}"/>
                  </a:ext>
                </a:extLst>
              </p:cNvPr>
              <p:cNvSpPr txBox="1"/>
              <p:nvPr/>
            </p:nvSpPr>
            <p:spPr>
              <a:xfrm>
                <a:off x="9125163" y="610393"/>
                <a:ext cx="3118286" cy="335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GB" sz="1600" i="1" dirty="0">
                    <a:solidFill>
                      <a:schemeClr val="tx2"/>
                    </a:solidFill>
                  </a:rPr>
                  <a:t>Kennedy+24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A0B77D0-9613-3CCF-8FB9-4D2944D4A4EF}"/>
                </a:ext>
              </a:extLst>
            </p:cNvPr>
            <p:cNvGrpSpPr/>
            <p:nvPr/>
          </p:nvGrpSpPr>
          <p:grpSpPr>
            <a:xfrm>
              <a:off x="5809551" y="1347654"/>
              <a:ext cx="3315612" cy="4248126"/>
              <a:chOff x="5809551" y="1347654"/>
              <a:chExt cx="3315612" cy="424812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881A4D2C-4A2A-25E3-2A4A-7AA8FDCE5F6A}"/>
                  </a:ext>
                </a:extLst>
              </p:cNvPr>
              <p:cNvGrpSpPr/>
              <p:nvPr/>
            </p:nvGrpSpPr>
            <p:grpSpPr>
              <a:xfrm>
                <a:off x="5809551" y="1347654"/>
                <a:ext cx="3315612" cy="4248126"/>
                <a:chOff x="5809551" y="1347654"/>
                <a:chExt cx="3315612" cy="4248126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ZoneTexte 10">
                      <a:extLst>
                        <a:ext uri="{FF2B5EF4-FFF2-40B4-BE49-F238E27FC236}">
                          <a16:creationId xmlns:a16="http://schemas.microsoft.com/office/drawing/2014/main" id="{6E0E4786-F729-117B-0AF3-F57DBC2BE25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43908" y="4949449"/>
                      <a:ext cx="2846897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14:m>
                        <m:oMath xmlns:m="http://schemas.openxmlformats.org/officeDocument/2006/math">
                          <m:r>
                            <a:rPr lang="en-GB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sSub>
                            <m:sSubPr>
                              <m:ctrlP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𝐛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accent2"/>
                          </a:solidFill>
                          <a:ea typeface="Cambria Math" panose="02040503050406030204" pitchFamily="18" charset="0"/>
                        </a:rPr>
                        <a:t> - foreground wedge + noise 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ZoneTexte 10">
                      <a:extLst>
                        <a:ext uri="{FF2B5EF4-FFF2-40B4-BE49-F238E27FC236}">
                          <a16:creationId xmlns:a16="http://schemas.microsoft.com/office/drawing/2014/main" id="{6E0E4786-F729-117B-0AF3-F57DBC2BE25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43908" y="4949449"/>
                      <a:ext cx="2846897" cy="646331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t="-3846" r="-1778" b="-1346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ZoneTexte 10">
                      <a:extLst>
                        <a:ext uri="{FF2B5EF4-FFF2-40B4-BE49-F238E27FC236}">
                          <a16:creationId xmlns:a16="http://schemas.microsoft.com/office/drawing/2014/main" id="{0FFB7A05-7016-CCC8-FCE0-FA30799312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09551" y="1347654"/>
                      <a:ext cx="3315612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2"/>
                          </a:solidFill>
                          <a:ea typeface="Cambria Math" panose="02040503050406030204" pitchFamily="18" charset="0"/>
                        </a:rPr>
                        <a:t>21cmFAST (Mesinger+11)</a:t>
                      </a:r>
                    </a:p>
                    <a:p>
                      <a:pPr algn="ctr"/>
                      <a14:m>
                        <m:oMath xmlns:m="http://schemas.openxmlformats.org/officeDocument/2006/math">
                          <m:r>
                            <a:rPr lang="en-GB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sSub>
                            <m:sSubPr>
                              <m:ctrlP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𝐛</m:t>
                              </m:r>
                            </m:sub>
                          </m:sSub>
                        </m:oMath>
                      </a14:m>
                      <a:r>
                        <a:rPr lang="en-GB" b="1" dirty="0">
                          <a:solidFill>
                            <a:schemeClr val="accent2"/>
                          </a:solidFill>
                        </a:rPr>
                        <a:t>lightcone</a:t>
                      </a:r>
                      <a:r>
                        <a:rPr lang="en-US" b="1" dirty="0">
                          <a:solidFill>
                            <a:schemeClr val="accent2"/>
                          </a:solidFill>
                          <a:ea typeface="Cambria Math" panose="02040503050406030204" pitchFamily="18" charset="0"/>
                        </a:rPr>
                        <a:t> 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9" name="ZoneTexte 10">
                      <a:extLst>
                        <a:ext uri="{FF2B5EF4-FFF2-40B4-BE49-F238E27FC236}">
                          <a16:creationId xmlns:a16="http://schemas.microsoft.com/office/drawing/2014/main" id="{0FFB7A05-7016-CCC8-FCE0-FA30799312F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09551" y="1347654"/>
                      <a:ext cx="3315612" cy="646331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t="-3922" b="-1568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10">
                    <a:extLst>
                      <a:ext uri="{FF2B5EF4-FFF2-40B4-BE49-F238E27FC236}">
                        <a16:creationId xmlns:a16="http://schemas.microsoft.com/office/drawing/2014/main" id="{BC93A370-F144-97EE-3E86-AF2DBDB17909}"/>
                      </a:ext>
                    </a:extLst>
                  </p:cNvPr>
                  <p:cNvSpPr txBox="1"/>
                  <p:nvPr/>
                </p:nvSpPr>
                <p:spPr>
                  <a:xfrm>
                    <a:off x="5919449" y="2704940"/>
                    <a:ext cx="309581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𝐛</m:t>
                            </m:r>
                          </m:sub>
                        </m:sSub>
                      </m:oMath>
                    </a14:m>
                    <a:r>
                      <a:rPr lang="en-GB" b="1" dirty="0">
                        <a:solidFill>
                          <a:schemeClr val="accent2"/>
                        </a:solidFill>
                      </a:rPr>
                      <a:t> - foreground wedge</a:t>
                    </a:r>
                  </a:p>
                </p:txBody>
              </p:sp>
            </mc:Choice>
            <mc:Fallback xmlns="">
              <p:sp>
                <p:nvSpPr>
                  <p:cNvPr id="26" name="ZoneTexte 10">
                    <a:extLst>
                      <a:ext uri="{FF2B5EF4-FFF2-40B4-BE49-F238E27FC236}">
                        <a16:creationId xmlns:a16="http://schemas.microsoft.com/office/drawing/2014/main" id="{BC93A370-F144-97EE-3E86-AF2DBDB179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19449" y="2704940"/>
                    <a:ext cx="309581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6897" b="-275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ZoneTexte 10">
                    <a:extLst>
                      <a:ext uri="{FF2B5EF4-FFF2-40B4-BE49-F238E27FC236}">
                        <a16:creationId xmlns:a16="http://schemas.microsoft.com/office/drawing/2014/main" id="{34CC5203-4DE8-AA7B-B50C-BA6BF9F99354}"/>
                      </a:ext>
                    </a:extLst>
                  </p:cNvPr>
                  <p:cNvSpPr txBox="1"/>
                  <p:nvPr/>
                </p:nvSpPr>
                <p:spPr>
                  <a:xfrm>
                    <a:off x="5919449" y="3937611"/>
                    <a:ext cx="309581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GB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𝐛</m:t>
                            </m:r>
                          </m:sub>
                        </m:sSub>
                      </m:oMath>
                    </a14:m>
                    <a:r>
                      <a:rPr lang="en-GB" b="1" dirty="0">
                        <a:solidFill>
                          <a:schemeClr val="accent2"/>
                        </a:solidFill>
                      </a:rPr>
                      <a:t>+ noise</a:t>
                    </a:r>
                    <a:r>
                      <a:rPr lang="en-US" b="1" dirty="0">
                        <a:solidFill>
                          <a:schemeClr val="accent2"/>
                        </a:solidFill>
                        <a:ea typeface="Cambria Math" panose="02040503050406030204" pitchFamily="18" charset="0"/>
                      </a:rPr>
                      <a:t> </a:t>
                    </a:r>
                    <a:endParaRPr lang="en-GB" b="1" dirty="0">
                      <a:solidFill>
                        <a:schemeClr val="accent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7" name="ZoneTexte 10">
                    <a:extLst>
                      <a:ext uri="{FF2B5EF4-FFF2-40B4-BE49-F238E27FC236}">
                        <a16:creationId xmlns:a16="http://schemas.microsoft.com/office/drawing/2014/main" id="{34CC5203-4DE8-AA7B-B50C-BA6BF9F9935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19449" y="3937611"/>
                    <a:ext cx="309581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6667" b="-2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DFAAD76-C95E-2097-0FD8-8E3FF403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F5244-6216-D3C6-6AAA-8CDBB98065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Bubbles from the future SKA observations of the 21-cm signal?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84B409-2C7B-4EC9-27A3-18F5A2864EBE}"/>
              </a:ext>
            </a:extLst>
          </p:cNvPr>
          <p:cNvGrpSpPr/>
          <p:nvPr/>
        </p:nvGrpSpPr>
        <p:grpSpPr>
          <a:xfrm>
            <a:off x="422103" y="3177012"/>
            <a:ext cx="5362009" cy="3246845"/>
            <a:chOff x="422103" y="3177012"/>
            <a:chExt cx="5362009" cy="324684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13AB686-7309-0C5B-4771-426EF1F94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2103" y="3399781"/>
              <a:ext cx="4392384" cy="3024076"/>
            </a:xfrm>
            <a:prstGeom prst="rect">
              <a:avLst/>
            </a:prstGeom>
          </p:spPr>
        </p:pic>
        <p:cxnSp>
          <p:nvCxnSpPr>
            <p:cNvPr id="12" name="Connecteur droit avec flèche 15">
              <a:extLst>
                <a:ext uri="{FF2B5EF4-FFF2-40B4-BE49-F238E27FC236}">
                  <a16:creationId xmlns:a16="http://schemas.microsoft.com/office/drawing/2014/main" id="{96D59B6F-89F0-9D61-0C82-013C263043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8140" y="3221665"/>
              <a:ext cx="975972" cy="403661"/>
            </a:xfrm>
            <a:prstGeom prst="straightConnector1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6">
              <a:extLst>
                <a:ext uri="{FF2B5EF4-FFF2-40B4-BE49-F238E27FC236}">
                  <a16:creationId xmlns:a16="http://schemas.microsoft.com/office/drawing/2014/main" id="{51A70C53-A9E5-645A-6272-9AA3BDDAABDE}"/>
                </a:ext>
              </a:extLst>
            </p:cNvPr>
            <p:cNvSpPr txBox="1"/>
            <p:nvPr/>
          </p:nvSpPr>
          <p:spPr>
            <a:xfrm>
              <a:off x="1696201" y="3177012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Kennedy+24</a:t>
              </a:r>
            </a:p>
          </p:txBody>
        </p:sp>
      </p:grpSp>
      <p:sp>
        <p:nvSpPr>
          <p:cNvPr id="5" name="ZoneTexte 9">
            <a:extLst>
              <a:ext uri="{FF2B5EF4-FFF2-40B4-BE49-F238E27FC236}">
                <a16:creationId xmlns:a16="http://schemas.microsoft.com/office/drawing/2014/main" id="{C87F2DED-6703-0FC4-6F77-D6CB21357AC4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9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2E504E-2B69-DA6C-5591-83CE30AAD780}"/>
              </a:ext>
            </a:extLst>
          </p:cNvPr>
          <p:cNvGrpSpPr/>
          <p:nvPr/>
        </p:nvGrpSpPr>
        <p:grpSpPr>
          <a:xfrm>
            <a:off x="85637" y="1002828"/>
            <a:ext cx="5181591" cy="2076202"/>
            <a:chOff x="85637" y="1002828"/>
            <a:chExt cx="5181591" cy="20762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Espace réservé du contenu 2">
                  <a:extLst>
                    <a:ext uri="{FF2B5EF4-FFF2-40B4-BE49-F238E27FC236}">
                      <a16:creationId xmlns:a16="http://schemas.microsoft.com/office/drawing/2014/main" id="{6F065403-CC9A-0D2C-7CC9-9D61F3746AE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637" y="1002828"/>
                  <a:ext cx="5181591" cy="2076202"/>
                </a:xfrm>
                <a:prstGeom prst="rect">
                  <a:avLst/>
                </a:prstGeom>
                <a:solidFill>
                  <a:schemeClr val="accent1">
                    <a:lumMod val="10000"/>
                    <a:lumOff val="90000"/>
                  </a:schemeClr>
                </a:solid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marL="306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8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30000" indent="-306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6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00000" indent="-270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02000" indent="-2340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tx2"/>
                    </a:buClr>
                    <a:buSzPct val="100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9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800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SzPct val="92000"/>
                    <a:buFont typeface="Wingdings 2" panose="05020102010507070707" pitchFamily="18" charset="2"/>
                    <a:buChar char=""/>
                    <a:defRPr sz="12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dirty="0">
                      <a:solidFill>
                        <a:schemeClr val="tx2"/>
                      </a:solidFill>
                    </a:rPr>
                    <a:t>Observations: </a:t>
                  </a:r>
                  <a14:m>
                    <m:oMath xmlns:m="http://schemas.openxmlformats.org/officeDocument/2006/math">
                      <m:r>
                        <a:rPr lang="en-GB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sSub>
                        <m:sSub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𝐛</m:t>
                          </m:r>
                        </m:sub>
                      </m:sSub>
                    </m:oMath>
                  </a14:m>
                  <a:r>
                    <a:rPr lang="en-GB" b="1" dirty="0" err="1">
                      <a:solidFill>
                        <a:schemeClr val="tx2"/>
                      </a:solidFill>
                    </a:rPr>
                    <a:t>lightcones</a:t>
                  </a:r>
                  <a:r>
                    <a:rPr lang="en-GB" dirty="0">
                      <a:solidFill>
                        <a:schemeClr val="tx2"/>
                      </a:solidFill>
                    </a:rPr>
                    <a:t>, which will include </a:t>
                  </a:r>
                  <a:r>
                    <a:rPr lang="en-GB" b="1" dirty="0">
                      <a:solidFill>
                        <a:schemeClr val="tx2"/>
                      </a:solidFill>
                    </a:rPr>
                    <a:t>foregrounds and noise</a:t>
                  </a:r>
                </a:p>
                <a:p>
                  <a:r>
                    <a:rPr lang="en-GB" b="1" dirty="0">
                      <a:solidFill>
                        <a:schemeClr val="tx2"/>
                      </a:solidFill>
                    </a:rPr>
                    <a:t>Trained </a:t>
                  </a:r>
                  <a:r>
                    <a:rPr lang="en-GB" b="1" dirty="0" err="1">
                      <a:solidFill>
                        <a:schemeClr val="tx2"/>
                      </a:solidFill>
                    </a:rPr>
                    <a:t>Unet</a:t>
                  </a:r>
                  <a:r>
                    <a:rPr lang="en-GB" dirty="0">
                      <a:solidFill>
                        <a:schemeClr val="tx2"/>
                      </a:solidFill>
                    </a:rPr>
                    <a:t> on </a:t>
                  </a:r>
                  <a14:m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a14:m>
                  <a:r>
                    <a:rPr lang="en-GB" dirty="0" err="1">
                      <a:solidFill>
                        <a:schemeClr val="tx2"/>
                      </a:solidFill>
                    </a:rPr>
                    <a:t>lightcones</a:t>
                  </a:r>
                  <a:r>
                    <a:rPr lang="en-GB" dirty="0">
                      <a:solidFill>
                        <a:schemeClr val="tx2"/>
                      </a:solidFill>
                    </a:rPr>
                    <a:t>/coeval boxes </a:t>
                  </a:r>
                  <a:r>
                    <a:rPr lang="en-GB" b="1" dirty="0">
                      <a:solidFill>
                        <a:schemeClr val="tx2"/>
                      </a:solidFill>
                    </a:rPr>
                    <a:t>to recover the binarized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𝐇𝐈</m:t>
                          </m:r>
                        </m:sub>
                      </m:sSub>
                    </m:oMath>
                  </a14:m>
                  <a:endParaRPr lang="en-GB" b="1" dirty="0">
                    <a:solidFill>
                      <a:schemeClr val="tx2"/>
                    </a:solidFill>
                  </a:endParaRPr>
                </a:p>
                <a:p>
                  <a:r>
                    <a:rPr lang="en-GB" b="1" dirty="0"/>
                    <a:t>Extraction of the bubbles </a:t>
                  </a:r>
                  <a:r>
                    <a:rPr lang="en-GB" dirty="0"/>
                    <a:t>via a </a:t>
                  </a:r>
                  <a:r>
                    <a:rPr lang="en-GB" b="1" dirty="0"/>
                    <a:t>watershed algorithm </a:t>
                  </a:r>
                  <a:r>
                    <a:rPr lang="en-GB" dirty="0"/>
                    <a:t>(Lin+16)</a:t>
                  </a:r>
                </a:p>
              </p:txBody>
            </p:sp>
          </mc:Choice>
          <mc:Fallback xmlns="">
            <p:sp>
              <p:nvSpPr>
                <p:cNvPr id="6" name="Espace réservé du contenu 2">
                  <a:extLst>
                    <a:ext uri="{FF2B5EF4-FFF2-40B4-BE49-F238E27FC236}">
                      <a16:creationId xmlns:a16="http://schemas.microsoft.com/office/drawing/2014/main" id="{6F065403-CC9A-0D2C-7CC9-9D61F3746A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637" y="1002828"/>
                  <a:ext cx="5181591" cy="2076202"/>
                </a:xfrm>
                <a:prstGeom prst="rect">
                  <a:avLst/>
                </a:prstGeom>
                <a:blipFill>
                  <a:blip r:embed="rId8"/>
                  <a:stretch>
                    <a:fillRect b="-1190"/>
                  </a:stretch>
                </a:blipFill>
                <a:ln w="57150">
                  <a:solidFill>
                    <a:schemeClr val="accent1">
                      <a:lumMod val="25000"/>
                      <a:lumOff val="75000"/>
                    </a:schemeClr>
                  </a:solidFill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0CA158-E9F1-360F-7016-18D831DB2095}"/>
                </a:ext>
              </a:extLst>
            </p:cNvPr>
            <p:cNvSpPr/>
            <p:nvPr/>
          </p:nvSpPr>
          <p:spPr>
            <a:xfrm>
              <a:off x="169839" y="1772239"/>
              <a:ext cx="4954709" cy="1260244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43073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Bubbles from the future SKA observations of the 21-cm signal?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B0C6E0-2A18-1BEF-5629-85BC1C4277AD}"/>
              </a:ext>
            </a:extLst>
          </p:cNvPr>
          <p:cNvGrpSpPr/>
          <p:nvPr/>
        </p:nvGrpSpPr>
        <p:grpSpPr>
          <a:xfrm>
            <a:off x="5269977" y="1439580"/>
            <a:ext cx="6934723" cy="4806971"/>
            <a:chOff x="5269977" y="1439580"/>
            <a:chExt cx="6934723" cy="48069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0CC11DB-9E2B-9B1B-C06C-FB34344AB3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9977" y="1623403"/>
              <a:ext cx="6934723" cy="4623148"/>
            </a:xfrm>
            <a:prstGeom prst="rect">
              <a:avLst/>
            </a:prstGeom>
          </p:spPr>
        </p:pic>
        <p:sp>
          <p:nvSpPr>
            <p:cNvPr id="4" name="ZoneTexte 16">
              <a:extLst>
                <a:ext uri="{FF2B5EF4-FFF2-40B4-BE49-F238E27FC236}">
                  <a16:creationId xmlns:a16="http://schemas.microsoft.com/office/drawing/2014/main" id="{ED8FA1A8-1FA8-7A58-082B-965F90928D45}"/>
                </a:ext>
              </a:extLst>
            </p:cNvPr>
            <p:cNvSpPr txBox="1"/>
            <p:nvPr/>
          </p:nvSpPr>
          <p:spPr>
            <a:xfrm>
              <a:off x="8988077" y="1439580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Kennedy+24</a:t>
              </a:r>
            </a:p>
          </p:txBody>
        </p:sp>
      </p:grpSp>
      <p:sp>
        <p:nvSpPr>
          <p:cNvPr id="6" name="ZoneTexte 9">
            <a:extLst>
              <a:ext uri="{FF2B5EF4-FFF2-40B4-BE49-F238E27FC236}">
                <a16:creationId xmlns:a16="http://schemas.microsoft.com/office/drawing/2014/main" id="{428A2A03-B44F-8B62-3DDC-6EDCAA4F83D3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10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10">
                <a:extLst>
                  <a:ext uri="{FF2B5EF4-FFF2-40B4-BE49-F238E27FC236}">
                    <a16:creationId xmlns:a16="http://schemas.microsoft.com/office/drawing/2014/main" id="{E9676A86-8388-66DB-2F6F-D5DEC9CCFBC1}"/>
                  </a:ext>
                </a:extLst>
              </p:cNvPr>
              <p:cNvSpPr txBox="1"/>
              <p:nvPr/>
            </p:nvSpPr>
            <p:spPr>
              <a:xfrm>
                <a:off x="5267228" y="854142"/>
                <a:ext cx="3281701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/>
                    </a:solidFill>
                  </a:rPr>
                  <a:t> reconstruction from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ZoneTexte 10">
                <a:extLst>
                  <a:ext uri="{FF2B5EF4-FFF2-40B4-BE49-F238E27FC236}">
                    <a16:creationId xmlns:a16="http://schemas.microsoft.com/office/drawing/2014/main" id="{E9676A86-8388-66DB-2F6F-D5DEC9CCF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228" y="854142"/>
                <a:ext cx="3281701" cy="369332"/>
              </a:xfrm>
              <a:prstGeom prst="rect">
                <a:avLst/>
              </a:prstGeom>
              <a:blipFill>
                <a:blip r:embed="rId5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10">
                <a:extLst>
                  <a:ext uri="{FF2B5EF4-FFF2-40B4-BE49-F238E27FC236}">
                    <a16:creationId xmlns:a16="http://schemas.microsoft.com/office/drawing/2014/main" id="{C455CA40-642F-305B-9EA2-A12C5AFB16CC}"/>
                  </a:ext>
                </a:extLst>
              </p:cNvPr>
              <p:cNvSpPr txBox="1"/>
              <p:nvPr/>
            </p:nvSpPr>
            <p:spPr>
              <a:xfrm>
                <a:off x="1288297" y="3611811"/>
                <a:ext cx="328170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/>
                    </a:solidFill>
                  </a:rPr>
                  <a:t> reconstruction from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/>
                    </a:solidFill>
                  </a:rPr>
                  <a:t> - foreground wedge</a:t>
                </a:r>
              </a:p>
            </p:txBody>
          </p:sp>
        </mc:Choice>
        <mc:Fallback xmlns="">
          <p:sp>
            <p:nvSpPr>
              <p:cNvPr id="10" name="ZoneTexte 10">
                <a:extLst>
                  <a:ext uri="{FF2B5EF4-FFF2-40B4-BE49-F238E27FC236}">
                    <a16:creationId xmlns:a16="http://schemas.microsoft.com/office/drawing/2014/main" id="{C455CA40-642F-305B-9EA2-A12C5AFB1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297" y="3611811"/>
                <a:ext cx="3281701" cy="646331"/>
              </a:xfrm>
              <a:prstGeom prst="rect">
                <a:avLst/>
              </a:prstGeom>
              <a:blipFill>
                <a:blip r:embed="rId6"/>
                <a:stretch>
                  <a:fillRect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1864329-A532-AB48-4B5C-91B3F1C916C8}"/>
                  </a:ext>
                </a:extLst>
              </p:cNvPr>
              <p:cNvSpPr txBox="1"/>
              <p:nvPr/>
            </p:nvSpPr>
            <p:spPr>
              <a:xfrm>
                <a:off x="1288296" y="4929181"/>
                <a:ext cx="328170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/>
                    </a:solidFill>
                  </a:rPr>
                  <a:t> reconstruction from </a:t>
                </a:r>
                <a14:m>
                  <m:oMath xmlns:m="http://schemas.openxmlformats.org/officeDocument/2006/math">
                    <m:r>
                      <a:rPr lang="en-GB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/>
                    </a:solidFill>
                  </a:rPr>
                  <a:t> - foreground wedge + noise</a:t>
                </a: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1864329-A532-AB48-4B5C-91B3F1C91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296" y="4929181"/>
                <a:ext cx="3281701" cy="646331"/>
              </a:xfrm>
              <a:prstGeom prst="rect">
                <a:avLst/>
              </a:prstGeom>
              <a:blipFill>
                <a:blip r:embed="rId7"/>
                <a:stretch>
                  <a:fillRect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droit avec flèche 15">
            <a:extLst>
              <a:ext uri="{FF2B5EF4-FFF2-40B4-BE49-F238E27FC236}">
                <a16:creationId xmlns:a16="http://schemas.microsoft.com/office/drawing/2014/main" id="{2917272A-CE03-EF43-D275-B02B7377049C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4569998" y="3934977"/>
            <a:ext cx="699979" cy="0"/>
          </a:xfrm>
          <a:prstGeom prst="straightConnector1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rgbClr val="90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5">
            <a:extLst>
              <a:ext uri="{FF2B5EF4-FFF2-40B4-BE49-F238E27FC236}">
                <a16:creationId xmlns:a16="http://schemas.microsoft.com/office/drawing/2014/main" id="{E3C6EBEC-9E64-F074-4538-91A529778EDD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569997" y="5252347"/>
            <a:ext cx="697231" cy="0"/>
          </a:xfrm>
          <a:prstGeom prst="straightConnector1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rgbClr val="90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5">
            <a:extLst>
              <a:ext uri="{FF2B5EF4-FFF2-40B4-BE49-F238E27FC236}">
                <a16:creationId xmlns:a16="http://schemas.microsoft.com/office/drawing/2014/main" id="{8D435325-9987-C2FB-60D5-EE2616BFBB59}"/>
              </a:ext>
            </a:extLst>
          </p:cNvPr>
          <p:cNvCxnSpPr>
            <a:cxnSpLocks/>
          </p:cNvCxnSpPr>
          <p:nvPr/>
        </p:nvCxnSpPr>
        <p:spPr>
          <a:xfrm>
            <a:off x="5516511" y="1290872"/>
            <a:ext cx="0" cy="694944"/>
          </a:xfrm>
          <a:prstGeom prst="straightConnector1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rgbClr val="90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Espace réservé du contenu 2">
                <a:extLst>
                  <a:ext uri="{FF2B5EF4-FFF2-40B4-BE49-F238E27FC236}">
                    <a16:creationId xmlns:a16="http://schemas.microsoft.com/office/drawing/2014/main" id="{B80B553D-7B23-401E-802B-869F266DAC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637" y="1002828"/>
                <a:ext cx="5181591" cy="2076202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solidFill>
                      <a:schemeClr val="tx2"/>
                    </a:solidFill>
                  </a:rPr>
                  <a:t>Observations: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sSub>
                      <m:sSubPr>
                        <m:ctrlP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</m:sSub>
                  </m:oMath>
                </a14:m>
                <a:r>
                  <a:rPr lang="en-GB" b="1" dirty="0" err="1">
                    <a:solidFill>
                      <a:schemeClr val="tx2"/>
                    </a:solidFill>
                  </a:rPr>
                  <a:t>lightcones</a:t>
                </a:r>
                <a:r>
                  <a:rPr lang="en-GB" dirty="0">
                    <a:solidFill>
                      <a:schemeClr val="tx2"/>
                    </a:solidFill>
                  </a:rPr>
                  <a:t>, which will include </a:t>
                </a:r>
                <a:r>
                  <a:rPr lang="en-GB" b="1" dirty="0">
                    <a:solidFill>
                      <a:schemeClr val="tx2"/>
                    </a:solidFill>
                  </a:rPr>
                  <a:t>foregrounds and noise</a:t>
                </a:r>
              </a:p>
              <a:p>
                <a:r>
                  <a:rPr lang="en-GB" b="1" dirty="0">
                    <a:solidFill>
                      <a:schemeClr val="tx2"/>
                    </a:solidFill>
                  </a:rPr>
                  <a:t>Trained </a:t>
                </a:r>
                <a:r>
                  <a:rPr lang="en-GB" b="1" dirty="0" err="1">
                    <a:solidFill>
                      <a:schemeClr val="tx2"/>
                    </a:solidFill>
                  </a:rPr>
                  <a:t>Unet</a:t>
                </a:r>
                <a:r>
                  <a:rPr lang="en-GB" dirty="0">
                    <a:solidFill>
                      <a:schemeClr val="tx2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GB" dirty="0" err="1">
                    <a:solidFill>
                      <a:schemeClr val="tx2"/>
                    </a:solidFill>
                  </a:rPr>
                  <a:t>lightcones</a:t>
                </a:r>
                <a:r>
                  <a:rPr lang="en-GB" dirty="0">
                    <a:solidFill>
                      <a:schemeClr val="tx2"/>
                    </a:solidFill>
                  </a:rPr>
                  <a:t>/coeval boxes </a:t>
                </a:r>
                <a:r>
                  <a:rPr lang="en-GB" b="1" dirty="0">
                    <a:solidFill>
                      <a:schemeClr val="tx2"/>
                    </a:solidFill>
                  </a:rPr>
                  <a:t>to recover the binarized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  <a:p>
                <a:r>
                  <a:rPr lang="en-GB" b="1" dirty="0"/>
                  <a:t>Extraction of the bubbles </a:t>
                </a:r>
                <a:r>
                  <a:rPr lang="en-GB" dirty="0"/>
                  <a:t>via a </a:t>
                </a:r>
                <a:r>
                  <a:rPr lang="en-GB" b="1" dirty="0"/>
                  <a:t>watershed algorithm </a:t>
                </a:r>
                <a:r>
                  <a:rPr lang="en-GB" dirty="0"/>
                  <a:t>(Lin+16)</a:t>
                </a:r>
              </a:p>
            </p:txBody>
          </p:sp>
        </mc:Choice>
        <mc:Fallback xmlns="">
          <p:sp>
            <p:nvSpPr>
              <p:cNvPr id="14" name="Espace réservé du contenu 2">
                <a:extLst>
                  <a:ext uri="{FF2B5EF4-FFF2-40B4-BE49-F238E27FC236}">
                    <a16:creationId xmlns:a16="http://schemas.microsoft.com/office/drawing/2014/main" id="{B80B553D-7B23-401E-802B-869F266DA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7" y="1002828"/>
                <a:ext cx="5181591" cy="2076202"/>
              </a:xfrm>
              <a:prstGeom prst="rect">
                <a:avLst/>
              </a:prstGeom>
              <a:blipFill>
                <a:blip r:embed="rId8"/>
                <a:stretch>
                  <a:fillRect b="-1190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836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Mock bubble stacks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2024" y="1789307"/>
                <a:ext cx="4925159" cy="3279386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u="sng" dirty="0">
                    <a:solidFill>
                      <a:schemeClr val="tx2"/>
                    </a:solidFill>
                  </a:rPr>
                  <a:t>Mock observation data:</a:t>
                </a:r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×4</m:t>
                    </m:r>
                    <m:r>
                      <a:rPr lang="en-GB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GB" b="1" dirty="0">
                    <a:solidFill>
                      <a:schemeClr val="tx2"/>
                    </a:solidFill>
                  </a:rPr>
                  <a:t>ground truth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 maps </a:t>
                </a:r>
                <a:r>
                  <a:rPr lang="en-GB" dirty="0">
                    <a:solidFill>
                      <a:schemeClr val="tx2"/>
                    </a:solidFill>
                  </a:rPr>
                  <a:t>and</a:t>
                </a:r>
                <a:r>
                  <a:rPr lang="en-GB" b="1" dirty="0">
                    <a:solidFill>
                      <a:schemeClr val="tx2"/>
                    </a:solidFill>
                  </a:rPr>
                  <a:t> U-Net recovered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𝐇𝐈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 maps </a:t>
                </a:r>
                <a:r>
                  <a:rPr lang="en-GB" dirty="0">
                    <a:solidFill>
                      <a:schemeClr val="tx2"/>
                    </a:solidFill>
                  </a:rPr>
                  <a:t>at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𝒛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With a </a:t>
                </a:r>
                <a:r>
                  <a:rPr lang="en-GB" b="1" dirty="0">
                    <a:solidFill>
                      <a:schemeClr val="tx2"/>
                    </a:solidFill>
                  </a:rPr>
                  <a:t>deformation</a:t>
                </a:r>
                <a:r>
                  <a:rPr lang="en-GB" dirty="0">
                    <a:solidFill>
                      <a:schemeClr val="tx2"/>
                    </a:solidFill>
                  </a:rPr>
                  <a:t> along the line of sight representing different cosmologies: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𝐝𝐚𝐭𝐚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GB" b="1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en-GB" b="1" u="sng" dirty="0">
                    <a:solidFill>
                      <a:schemeClr val="tx2"/>
                    </a:solidFill>
                  </a:rPr>
                  <a:t>Bubble stacks:</a:t>
                </a:r>
              </a:p>
              <a:p>
                <a:r>
                  <a:rPr lang="en-GB" b="1" dirty="0"/>
                  <a:t>4</a:t>
                </a:r>
                <a:r>
                  <a:rPr lang="en-GB" b="1" dirty="0">
                    <a:solidFill>
                      <a:schemeClr val="tx2"/>
                    </a:solidFill>
                  </a:rPr>
                  <a:t>00 stacks </a:t>
                </a:r>
                <a:r>
                  <a:rPr lang="en-GB" dirty="0">
                    <a:solidFill>
                      <a:schemeClr val="tx2"/>
                    </a:solidFill>
                  </a:rPr>
                  <a:t>from </a:t>
                </a:r>
                <a:r>
                  <a:rPr lang="en-GB" b="1" dirty="0">
                    <a:solidFill>
                      <a:schemeClr val="tx2"/>
                    </a:solidFill>
                  </a:rPr>
                  <a:t>25 maps </a:t>
                </a:r>
                <a:r>
                  <a:rPr lang="en-GB" dirty="0">
                    <a:solidFill>
                      <a:schemeClr val="tx2"/>
                    </a:solidFill>
                  </a:rPr>
                  <a:t>(to represent the total surface that SKA will probe)</a:t>
                </a: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24" y="1789307"/>
                <a:ext cx="4925159" cy="3279386"/>
              </a:xfrm>
              <a:prstGeom prst="rect">
                <a:avLst/>
              </a:prstGeom>
              <a:blipFill>
                <a:blip r:embed="rId2"/>
                <a:stretch>
                  <a:fillRect l="-508" r="-508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9">
            <a:extLst>
              <a:ext uri="{FF2B5EF4-FFF2-40B4-BE49-F238E27FC236}">
                <a16:creationId xmlns:a16="http://schemas.microsoft.com/office/drawing/2014/main" id="{3D9CB079-7C5C-9D66-FF7D-DA5A0974031C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11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EB660F-22F6-BDD4-BED7-E00A28C535DF}"/>
              </a:ext>
            </a:extLst>
          </p:cNvPr>
          <p:cNvGrpSpPr/>
          <p:nvPr/>
        </p:nvGrpSpPr>
        <p:grpSpPr>
          <a:xfrm>
            <a:off x="2977714" y="442529"/>
            <a:ext cx="8692316" cy="6026957"/>
            <a:chOff x="2977714" y="442529"/>
            <a:chExt cx="8692316" cy="60269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41ADE90-46F6-A51F-D5AE-C314F7C47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365"/>
            <a:stretch/>
          </p:blipFill>
          <p:spPr>
            <a:xfrm>
              <a:off x="5875020" y="442529"/>
              <a:ext cx="5795010" cy="6026957"/>
            </a:xfrm>
            <a:prstGeom prst="rect">
              <a:avLst/>
            </a:prstGeom>
          </p:spPr>
        </p:pic>
        <p:sp>
          <p:nvSpPr>
            <p:cNvPr id="6" name="ZoneTexte 16">
              <a:extLst>
                <a:ext uri="{FF2B5EF4-FFF2-40B4-BE49-F238E27FC236}">
                  <a16:creationId xmlns:a16="http://schemas.microsoft.com/office/drawing/2014/main" id="{7B1818DC-52F9-475F-D714-E38CC8FC6BFF}"/>
                </a:ext>
              </a:extLst>
            </p:cNvPr>
            <p:cNvSpPr txBox="1"/>
            <p:nvPr/>
          </p:nvSpPr>
          <p:spPr>
            <a:xfrm>
              <a:off x="2977714" y="5795483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4078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79F214-26E1-7D4E-BD14-136C443F2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Epoch of Reionisation (EoR)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F06714-42A0-3245-9E07-2C5BFD78E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C0EB915-6165-EC41-BE0C-CB0C2D60E9E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2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9297951-E784-BFE1-DB2A-A987E9B69484}"/>
              </a:ext>
            </a:extLst>
          </p:cNvPr>
          <p:cNvGrpSpPr/>
          <p:nvPr/>
        </p:nvGrpSpPr>
        <p:grpSpPr>
          <a:xfrm>
            <a:off x="1518934" y="2557989"/>
            <a:ext cx="10987245" cy="3958139"/>
            <a:chOff x="1518934" y="2557989"/>
            <a:chExt cx="10987245" cy="3958139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4F0D174-0625-0584-749C-A46B2AAD2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8934" y="2557989"/>
              <a:ext cx="9126948" cy="3908264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60391FE-1CBD-E0DA-FC51-F74D0ED70AB0}"/>
                </a:ext>
              </a:extLst>
            </p:cNvPr>
            <p:cNvSpPr txBox="1"/>
            <p:nvPr/>
          </p:nvSpPr>
          <p:spPr>
            <a:xfrm>
              <a:off x="10603678" y="5992908"/>
              <a:ext cx="190250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err="1">
                  <a:solidFill>
                    <a:schemeClr val="tx2"/>
                  </a:solidFill>
                </a:rPr>
                <a:t>Timeline</a:t>
              </a:r>
              <a:r>
                <a:rPr lang="fr-FR" sz="1400" dirty="0">
                  <a:solidFill>
                    <a:schemeClr val="tx2"/>
                  </a:solidFill>
                </a:rPr>
                <a:t> </a:t>
              </a:r>
              <a:r>
                <a:rPr lang="fr-FR" sz="1400" dirty="0" err="1">
                  <a:solidFill>
                    <a:schemeClr val="tx2"/>
                  </a:solidFill>
                </a:rPr>
                <a:t>from</a:t>
              </a:r>
              <a:r>
                <a:rPr lang="fr-FR" sz="1400" dirty="0">
                  <a:solidFill>
                    <a:schemeClr val="tx2"/>
                  </a:solidFill>
                </a:rPr>
                <a:t> CMB</a:t>
              </a:r>
            </a:p>
            <a:p>
              <a:r>
                <a:rPr lang="fr-FR" sz="1400" i="1" dirty="0" err="1">
                  <a:solidFill>
                    <a:schemeClr val="tx2"/>
                  </a:solidFill>
                </a:rPr>
                <a:t>Credit</a:t>
              </a:r>
              <a:r>
                <a:rPr lang="fr-FR" sz="1400" i="1" dirty="0">
                  <a:solidFill>
                    <a:schemeClr val="tx2"/>
                  </a:solidFill>
                </a:rPr>
                <a:t>: ESA</a:t>
              </a:r>
              <a:endParaRPr lang="en-GB" sz="1400" i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84B7E466-49EA-524B-A6C4-90408F6EA82B}"/>
              </a:ext>
            </a:extLst>
          </p:cNvPr>
          <p:cNvGrpSpPr/>
          <p:nvPr/>
        </p:nvGrpSpPr>
        <p:grpSpPr>
          <a:xfrm>
            <a:off x="-14344" y="1633442"/>
            <a:ext cx="2707144" cy="3205308"/>
            <a:chOff x="-14344" y="1633442"/>
            <a:chExt cx="2707144" cy="3205308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4D06D5AA-86E3-4C47-8EEB-5AB6A34F9E6F}"/>
                </a:ext>
              </a:extLst>
            </p:cNvPr>
            <p:cNvGrpSpPr/>
            <p:nvPr/>
          </p:nvGrpSpPr>
          <p:grpSpPr>
            <a:xfrm>
              <a:off x="-14344" y="1633442"/>
              <a:ext cx="2707144" cy="3205308"/>
              <a:chOff x="-14344" y="1633442"/>
              <a:chExt cx="2707144" cy="3205308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4489EEBE-00B8-6049-BBBA-B6470813B99F}"/>
                  </a:ext>
                </a:extLst>
              </p:cNvPr>
              <p:cNvSpPr/>
              <p:nvPr/>
            </p:nvSpPr>
            <p:spPr>
              <a:xfrm>
                <a:off x="1808779" y="4184913"/>
                <a:ext cx="884021" cy="653837"/>
              </a:xfrm>
              <a:custGeom>
                <a:avLst/>
                <a:gdLst>
                  <a:gd name="connsiteX0" fmla="*/ 0 w 884021"/>
                  <a:gd name="connsiteY0" fmla="*/ 326919 h 653837"/>
                  <a:gd name="connsiteX1" fmla="*/ 442011 w 884021"/>
                  <a:gd name="connsiteY1" fmla="*/ 0 h 653837"/>
                  <a:gd name="connsiteX2" fmla="*/ 884022 w 884021"/>
                  <a:gd name="connsiteY2" fmla="*/ 326919 h 653837"/>
                  <a:gd name="connsiteX3" fmla="*/ 442011 w 884021"/>
                  <a:gd name="connsiteY3" fmla="*/ 653838 h 653837"/>
                  <a:gd name="connsiteX4" fmla="*/ 0 w 884021"/>
                  <a:gd name="connsiteY4" fmla="*/ 326919 h 65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4021" h="653837" extrusionOk="0">
                    <a:moveTo>
                      <a:pt x="0" y="326919"/>
                    </a:moveTo>
                    <a:cubicBezTo>
                      <a:pt x="-7356" y="141830"/>
                      <a:pt x="192604" y="1986"/>
                      <a:pt x="442011" y="0"/>
                    </a:cubicBezTo>
                    <a:cubicBezTo>
                      <a:pt x="694994" y="1867"/>
                      <a:pt x="869260" y="146836"/>
                      <a:pt x="884022" y="326919"/>
                    </a:cubicBezTo>
                    <a:cubicBezTo>
                      <a:pt x="872721" y="518507"/>
                      <a:pt x="679531" y="690298"/>
                      <a:pt x="442011" y="653838"/>
                    </a:cubicBezTo>
                    <a:cubicBezTo>
                      <a:pt x="173902" y="640711"/>
                      <a:pt x="19338" y="516711"/>
                      <a:pt x="0" y="326919"/>
                    </a:cubicBezTo>
                    <a:close/>
                  </a:path>
                </a:pathLst>
              </a:custGeom>
              <a:noFill/>
              <a:ln>
                <a:solidFill>
                  <a:srgbClr val="00B05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ellipse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9B96B5F-6ED5-D744-AC6F-A8FCD0201324}"/>
                  </a:ext>
                </a:extLst>
              </p:cNvPr>
              <p:cNvSpPr txBox="1"/>
              <p:nvPr/>
            </p:nvSpPr>
            <p:spPr>
              <a:xfrm>
                <a:off x="-14344" y="1633442"/>
                <a:ext cx="2707144" cy="9233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FR" b="1" dirty="0" err="1">
                    <a:solidFill>
                      <a:schemeClr val="tx2"/>
                    </a:solidFill>
                  </a:rPr>
                  <a:t>After</a:t>
                </a:r>
                <a:r>
                  <a:rPr lang="fr-FR" b="1" dirty="0">
                    <a:solidFill>
                      <a:schemeClr val="tx2"/>
                    </a:solidFill>
                  </a:rPr>
                  <a:t> </a:t>
                </a:r>
                <a:r>
                  <a:rPr lang="fr-FR" dirty="0">
                    <a:solidFill>
                      <a:schemeClr val="tx2"/>
                    </a:solidFill>
                  </a:rPr>
                  <a:t>the </a:t>
                </a:r>
                <a:r>
                  <a:rPr lang="fr-FR" dirty="0" err="1">
                    <a:solidFill>
                      <a:schemeClr val="tx2"/>
                    </a:solidFill>
                  </a:rPr>
                  <a:t>emission</a:t>
                </a:r>
                <a:r>
                  <a:rPr lang="fr-FR" dirty="0">
                    <a:solidFill>
                      <a:schemeClr val="tx2"/>
                    </a:solidFill>
                  </a:rPr>
                  <a:t> of the </a:t>
                </a:r>
                <a:r>
                  <a:rPr lang="fr-FR" b="1" dirty="0">
                    <a:solidFill>
                      <a:schemeClr val="tx2"/>
                    </a:solidFill>
                  </a:rPr>
                  <a:t>CMB</a:t>
                </a:r>
                <a:r>
                  <a:rPr lang="fr-FR" dirty="0">
                    <a:solidFill>
                      <a:schemeClr val="tx2"/>
                    </a:solidFill>
                  </a:rPr>
                  <a:t>, all the </a:t>
                </a:r>
                <a:r>
                  <a:rPr lang="fr-FR" dirty="0" err="1">
                    <a:solidFill>
                      <a:schemeClr val="tx2"/>
                    </a:solidFill>
                  </a:rPr>
                  <a:t>gas</a:t>
                </a:r>
                <a:r>
                  <a:rPr lang="fr-FR" dirty="0">
                    <a:solidFill>
                      <a:schemeClr val="tx2"/>
                    </a:solidFill>
                  </a:rPr>
                  <a:t> of the </a:t>
                </a:r>
                <a:r>
                  <a:rPr lang="fr-FR" dirty="0" err="1">
                    <a:solidFill>
                      <a:schemeClr val="tx2"/>
                    </a:solidFill>
                  </a:rPr>
                  <a:t>Universe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is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b="1" dirty="0">
                    <a:solidFill>
                      <a:schemeClr val="tx2"/>
                    </a:solidFill>
                  </a:rPr>
                  <a:t>neutral</a:t>
                </a:r>
                <a:r>
                  <a:rPr lang="fr-FR" dirty="0">
                    <a:solidFill>
                      <a:schemeClr val="tx2"/>
                    </a:solidFill>
                  </a:rPr>
                  <a:t>.</a:t>
                </a:r>
                <a:endParaRPr lang="fr-FR" b="1" i="1" dirty="0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18" name="Connecteur en angle 17">
              <a:extLst>
                <a:ext uri="{FF2B5EF4-FFF2-40B4-BE49-F238E27FC236}">
                  <a16:creationId xmlns:a16="http://schemas.microsoft.com/office/drawing/2014/main" id="{163A0507-23F7-3D4E-B716-B6AB6C0C22AF}"/>
                </a:ext>
              </a:extLst>
            </p:cNvPr>
            <p:cNvCxnSpPr>
              <a:cxnSpLocks/>
              <a:stCxn id="13" idx="2"/>
              <a:endCxn id="10" idx="2"/>
            </p:cNvCxnSpPr>
            <p:nvPr/>
          </p:nvCxnSpPr>
          <p:spPr>
            <a:xfrm rot="16200000" flipH="1">
              <a:off x="596473" y="3299526"/>
              <a:ext cx="1955060" cy="469551"/>
            </a:xfrm>
            <a:prstGeom prst="bentConnector2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E5936813-4C59-3344-82CC-972CC32D30AF}"/>
              </a:ext>
            </a:extLst>
          </p:cNvPr>
          <p:cNvGrpSpPr/>
          <p:nvPr/>
        </p:nvGrpSpPr>
        <p:grpSpPr>
          <a:xfrm>
            <a:off x="2936064" y="854142"/>
            <a:ext cx="5207136" cy="1504995"/>
            <a:chOff x="2936064" y="854142"/>
            <a:chExt cx="5207136" cy="1504995"/>
          </a:xfrm>
        </p:grpSpPr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D29E905A-2960-DB46-A702-939628BA3284}"/>
                </a:ext>
              </a:extLst>
            </p:cNvPr>
            <p:cNvCxnSpPr>
              <a:cxnSpLocks/>
            </p:cNvCxnSpPr>
            <p:nvPr/>
          </p:nvCxnSpPr>
          <p:spPr>
            <a:xfrm>
              <a:off x="2936064" y="2359137"/>
              <a:ext cx="5207136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C91F80A4-4516-B248-A63A-9ADE1292EFA9}"/>
                </a:ext>
              </a:extLst>
            </p:cNvPr>
            <p:cNvSpPr txBox="1"/>
            <p:nvPr/>
          </p:nvSpPr>
          <p:spPr>
            <a:xfrm>
              <a:off x="3899333" y="854142"/>
              <a:ext cx="3280597" cy="14773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indent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i="1" u="sng" dirty="0"/>
                <a:t>Epoch of Reionisation</a:t>
              </a:r>
            </a:p>
            <a:p>
              <a:pPr marL="0" indent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 dirty="0"/>
                <a:t>Last big </a:t>
              </a:r>
              <a:r>
                <a:rPr lang="en-GB" sz="1800" b="1" dirty="0"/>
                <a:t>transition</a:t>
              </a:r>
              <a:r>
                <a:rPr lang="en-GB" sz="1800" dirty="0"/>
                <a:t> of our Universe: </a:t>
              </a:r>
              <a:r>
                <a:rPr lang="en-GB" sz="1800" b="1" dirty="0"/>
                <a:t>the intergalactic gas goes from totally neutral to</a:t>
              </a:r>
              <a:r>
                <a:rPr lang="en-GB" sz="1800" dirty="0"/>
                <a:t> </a:t>
              </a:r>
              <a:r>
                <a:rPr lang="en-GB" sz="1800" b="1" dirty="0"/>
                <a:t>totally ionised</a:t>
              </a:r>
              <a:endParaRPr lang="en-GB" sz="1800" dirty="0"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589F511-2659-74F3-4527-B7BF842EA449}"/>
              </a:ext>
            </a:extLst>
          </p:cNvPr>
          <p:cNvGrpSpPr/>
          <p:nvPr/>
        </p:nvGrpSpPr>
        <p:grpSpPr>
          <a:xfrm>
            <a:off x="622080" y="583240"/>
            <a:ext cx="11537742" cy="5409668"/>
            <a:chOff x="622080" y="583240"/>
            <a:chExt cx="11537742" cy="5409668"/>
          </a:xfrm>
        </p:grpSpPr>
        <p:pic>
          <p:nvPicPr>
            <p:cNvPr id="6" name="Picture 2" descr="Cosmic Microwave Background – Planck Satellite">
              <a:extLst>
                <a:ext uri="{FF2B5EF4-FFF2-40B4-BE49-F238E27FC236}">
                  <a16:creationId xmlns:a16="http://schemas.microsoft.com/office/drawing/2014/main" id="{7E5E9E2A-C377-7F3E-7818-D304C005A0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080" y="803334"/>
              <a:ext cx="1816562" cy="917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Image 2" descr="Une image contenant carte, cercle, capture d’écran, Terre&#10;&#10;Description générée automatiquement">
              <a:extLst>
                <a:ext uri="{FF2B5EF4-FFF2-40B4-BE49-F238E27FC236}">
                  <a16:creationId xmlns:a16="http://schemas.microsoft.com/office/drawing/2014/main" id="{C214FAD4-B5A1-5D5B-7ACF-C55C4A2EF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42387" y="4582035"/>
              <a:ext cx="1417435" cy="1410873"/>
            </a:xfrm>
            <a:prstGeom prst="rect">
              <a:avLst/>
            </a:prstGeom>
          </p:spPr>
        </p:pic>
        <p:pic>
          <p:nvPicPr>
            <p:cNvPr id="12" name="Image 11" descr="Une image contenant texte, moniteur, écran, ensemble&#10;&#10;Description générée automatiquement">
              <a:extLst>
                <a:ext uri="{FF2B5EF4-FFF2-40B4-BE49-F238E27FC236}">
                  <a16:creationId xmlns:a16="http://schemas.microsoft.com/office/drawing/2014/main" id="{23FA61B7-848D-F7D3-ACD3-BE7472A32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276" t="24435" r="49369" b="8359"/>
            <a:stretch/>
          </p:blipFill>
          <p:spPr>
            <a:xfrm>
              <a:off x="7588751" y="583240"/>
              <a:ext cx="1446963" cy="1458137"/>
            </a:xfrm>
            <a:prstGeom prst="rect">
              <a:avLst/>
            </a:prstGeom>
          </p:spPr>
        </p:pic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A59F185A-0861-1B54-0944-8A39D5D1BCBC}"/>
              </a:ext>
            </a:extLst>
          </p:cNvPr>
          <p:cNvGrpSpPr/>
          <p:nvPr/>
        </p:nvGrpSpPr>
        <p:grpSpPr>
          <a:xfrm>
            <a:off x="9059590" y="417427"/>
            <a:ext cx="3132410" cy="4483602"/>
            <a:chOff x="9059590" y="417427"/>
            <a:chExt cx="3132410" cy="4483602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B841B5B-4072-3546-BF9A-9AC70D3F922C}"/>
                </a:ext>
              </a:extLst>
            </p:cNvPr>
            <p:cNvGrpSpPr/>
            <p:nvPr/>
          </p:nvGrpSpPr>
          <p:grpSpPr>
            <a:xfrm>
              <a:off x="9373699" y="417427"/>
              <a:ext cx="2669743" cy="1335226"/>
              <a:chOff x="9938370" y="1454437"/>
              <a:chExt cx="2669743" cy="1335226"/>
            </a:xfrm>
          </p:grpSpPr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4F119093-3410-AD46-9271-63A9404987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38370" y="1646448"/>
                <a:ext cx="2669743" cy="114321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747737C-04AD-2248-BAF3-80E419EB23CE}"/>
                      </a:ext>
                    </a:extLst>
                  </p:cNvPr>
                  <p:cNvSpPr txBox="1"/>
                  <p:nvPr/>
                </p:nvSpPr>
                <p:spPr>
                  <a:xfrm>
                    <a:off x="10179629" y="1454437"/>
                    <a:ext cx="2350040" cy="2616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050" dirty="0" err="1">
                        <a:solidFill>
                          <a:schemeClr val="tx2"/>
                        </a:solidFill>
                      </a:rPr>
                      <a:t>Lyman</a:t>
                    </a:r>
                    <a:r>
                      <a:rPr lang="fr-FR" sz="1050" dirty="0">
                        <a:solidFill>
                          <a:schemeClr val="tx2"/>
                        </a:solidFill>
                      </a:rPr>
                      <a:t>-</a:t>
                    </a:r>
                    <a14:m>
                      <m:oMath xmlns:m="http://schemas.openxmlformats.org/officeDocument/2006/math">
                        <m:r>
                          <a:rPr lang="fr-FR" sz="105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a14:m>
                    <a:r>
                      <a:rPr lang="fr-FR" sz="1050" dirty="0">
                        <a:solidFill>
                          <a:schemeClr val="tx2"/>
                        </a:solidFill>
                      </a:rPr>
                      <a:t> signal </a:t>
                    </a:r>
                    <a:r>
                      <a:rPr lang="fr-FR" sz="1050" dirty="0" err="1">
                        <a:solidFill>
                          <a:schemeClr val="tx2"/>
                        </a:solidFill>
                      </a:rPr>
                      <a:t>from</a:t>
                    </a:r>
                    <a:r>
                      <a:rPr lang="fr-FR" sz="1050" dirty="0">
                        <a:solidFill>
                          <a:schemeClr val="tx2"/>
                        </a:solidFill>
                      </a:rPr>
                      <a:t> </a:t>
                    </a:r>
                    <a:r>
                      <a:rPr lang="fr-FR" sz="1050" dirty="0" err="1">
                        <a:solidFill>
                          <a:schemeClr val="tx2"/>
                        </a:solidFill>
                      </a:rPr>
                      <a:t>e.g</a:t>
                    </a:r>
                    <a:r>
                      <a:rPr lang="fr-FR" sz="1050" dirty="0">
                        <a:solidFill>
                          <a:schemeClr val="tx2"/>
                        </a:solidFill>
                      </a:rPr>
                      <a:t>. a </a:t>
                    </a:r>
                    <a14:m>
                      <m:oMath xmlns:m="http://schemas.openxmlformats.org/officeDocument/2006/math">
                        <m:r>
                          <a:rPr lang="fr-FR" sz="105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fr-FR" sz="105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a14:m>
                    <a:r>
                      <a:rPr lang="en-GB" sz="1050" i="1" dirty="0">
                        <a:solidFill>
                          <a:schemeClr val="tx2"/>
                        </a:solidFill>
                      </a:rPr>
                      <a:t> </a:t>
                    </a:r>
                    <a:r>
                      <a:rPr lang="en-GB" sz="1050" dirty="0">
                        <a:solidFill>
                          <a:schemeClr val="tx2"/>
                        </a:solidFill>
                      </a:rPr>
                      <a:t>quasar</a:t>
                    </a:r>
                    <a:endParaRPr lang="en-GB" sz="1050" i="1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D747737C-04AD-2248-BAF3-80E419EB23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179629" y="1454437"/>
                    <a:ext cx="2350040" cy="26161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9091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83769F5E-1288-0431-7005-1F6BA091D4F3}"/>
                </a:ext>
              </a:extLst>
            </p:cNvPr>
            <p:cNvGrpSpPr/>
            <p:nvPr/>
          </p:nvGrpSpPr>
          <p:grpSpPr>
            <a:xfrm>
              <a:off x="9059590" y="1844177"/>
              <a:ext cx="3132410" cy="3056852"/>
              <a:chOff x="9059590" y="1844177"/>
              <a:chExt cx="3132410" cy="3056852"/>
            </a:xfrm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B0851879-1856-8040-8D9C-541C05D7C6BD}"/>
                  </a:ext>
                </a:extLst>
              </p:cNvPr>
              <p:cNvGrpSpPr/>
              <p:nvPr/>
            </p:nvGrpSpPr>
            <p:grpSpPr>
              <a:xfrm>
                <a:off x="9059590" y="1844177"/>
                <a:ext cx="3132410" cy="3056852"/>
                <a:chOff x="1757590" y="1844177"/>
                <a:chExt cx="3132410" cy="3056852"/>
              </a:xfrm>
            </p:grpSpPr>
            <p:sp>
              <p:nvSpPr>
                <p:cNvPr id="15" name="Ellipse 14">
                  <a:extLst>
                    <a:ext uri="{FF2B5EF4-FFF2-40B4-BE49-F238E27FC236}">
                      <a16:creationId xmlns:a16="http://schemas.microsoft.com/office/drawing/2014/main" id="{402A4D27-46BC-9A4B-A236-E840E26A984E}"/>
                    </a:ext>
                  </a:extLst>
                </p:cNvPr>
                <p:cNvSpPr/>
                <p:nvPr/>
              </p:nvSpPr>
              <p:spPr>
                <a:xfrm>
                  <a:off x="1757590" y="4122632"/>
                  <a:ext cx="983621" cy="778397"/>
                </a:xfrm>
                <a:custGeom>
                  <a:avLst/>
                  <a:gdLst>
                    <a:gd name="connsiteX0" fmla="*/ 0 w 983621"/>
                    <a:gd name="connsiteY0" fmla="*/ 389199 h 778397"/>
                    <a:gd name="connsiteX1" fmla="*/ 491811 w 983621"/>
                    <a:gd name="connsiteY1" fmla="*/ 0 h 778397"/>
                    <a:gd name="connsiteX2" fmla="*/ 983622 w 983621"/>
                    <a:gd name="connsiteY2" fmla="*/ 389199 h 778397"/>
                    <a:gd name="connsiteX3" fmla="*/ 491811 w 983621"/>
                    <a:gd name="connsiteY3" fmla="*/ 778398 h 778397"/>
                    <a:gd name="connsiteX4" fmla="*/ 0 w 983621"/>
                    <a:gd name="connsiteY4" fmla="*/ 389199 h 778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3621" h="778397" extrusionOk="0">
                      <a:moveTo>
                        <a:pt x="0" y="389199"/>
                      </a:moveTo>
                      <a:cubicBezTo>
                        <a:pt x="-13192" y="166113"/>
                        <a:pt x="205617" y="5470"/>
                        <a:pt x="491811" y="0"/>
                      </a:cubicBezTo>
                      <a:cubicBezTo>
                        <a:pt x="772956" y="2005"/>
                        <a:pt x="979460" y="174382"/>
                        <a:pt x="983622" y="389199"/>
                      </a:cubicBezTo>
                      <a:cubicBezTo>
                        <a:pt x="967811" y="619588"/>
                        <a:pt x="758605" y="805074"/>
                        <a:pt x="491811" y="778398"/>
                      </a:cubicBezTo>
                      <a:cubicBezTo>
                        <a:pt x="192215" y="763092"/>
                        <a:pt x="33492" y="620151"/>
                        <a:pt x="0" y="389199"/>
                      </a:cubicBezTo>
                      <a:close/>
                    </a:path>
                  </a:pathLst>
                </a:custGeom>
                <a:noFill/>
                <a:ln>
                  <a:solidFill>
                    <a:srgbClr val="00B050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prstGeom prst="ellipse">
                          <a:avLst/>
                        </a:prstGeom>
                        <ask:type>
                          <ask:lineSketchCurve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1082F594-CA28-4D4F-B70F-11CC6F4FF789}"/>
                    </a:ext>
                  </a:extLst>
                </p:cNvPr>
                <p:cNvSpPr txBox="1"/>
                <p:nvPr/>
              </p:nvSpPr>
              <p:spPr>
                <a:xfrm>
                  <a:off x="1923142" y="1844177"/>
                  <a:ext cx="2966858" cy="64633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fr-FR" dirty="0" err="1">
                      <a:solidFill>
                        <a:schemeClr val="tx2"/>
                      </a:solidFill>
                    </a:rPr>
                    <a:t>We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know </a:t>
                  </a:r>
                  <a:r>
                    <a:rPr lang="fr-FR" dirty="0" err="1">
                      <a:solidFill>
                        <a:schemeClr val="tx2"/>
                      </a:solidFill>
                    </a:rPr>
                    <a:t>that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FR" b="1" dirty="0" err="1">
                      <a:solidFill>
                        <a:schemeClr val="tx2"/>
                      </a:solidFill>
                    </a:rPr>
                    <a:t>today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the </a:t>
                  </a:r>
                  <a:r>
                    <a:rPr lang="fr-FR" dirty="0" err="1">
                      <a:solidFill>
                        <a:schemeClr val="tx2"/>
                      </a:solidFill>
                    </a:rPr>
                    <a:t>gas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of the </a:t>
                  </a:r>
                  <a:r>
                    <a:rPr lang="fr-FR" dirty="0" err="1">
                      <a:solidFill>
                        <a:schemeClr val="tx2"/>
                      </a:solidFill>
                    </a:rPr>
                    <a:t>Universe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FR" dirty="0" err="1">
                      <a:solidFill>
                        <a:schemeClr val="tx2"/>
                      </a:solidFill>
                    </a:rPr>
                    <a:t>is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FR" b="1" dirty="0" err="1">
                      <a:solidFill>
                        <a:schemeClr val="tx2"/>
                      </a:solidFill>
                    </a:rPr>
                    <a:t>ionised</a:t>
                  </a:r>
                  <a:r>
                    <a:rPr lang="fr-FR" dirty="0">
                      <a:solidFill>
                        <a:schemeClr val="tx2"/>
                      </a:solidFill>
                    </a:rPr>
                    <a:t>.</a:t>
                  </a:r>
                </a:p>
              </p:txBody>
            </p:sp>
          </p:grpSp>
          <p:cxnSp>
            <p:nvCxnSpPr>
              <p:cNvPr id="29" name="Connecteur en angle 28">
                <a:extLst>
                  <a:ext uri="{FF2B5EF4-FFF2-40B4-BE49-F238E27FC236}">
                    <a16:creationId xmlns:a16="http://schemas.microsoft.com/office/drawing/2014/main" id="{0CF51DDF-EF53-3F34-36B2-F0793F26F669}"/>
                  </a:ext>
                </a:extLst>
              </p:cNvPr>
              <p:cNvCxnSpPr>
                <a:cxnSpLocks/>
                <a:stCxn id="17" idx="2"/>
                <a:endCxn id="15" idx="6"/>
              </p:cNvCxnSpPr>
              <p:nvPr/>
            </p:nvCxnSpPr>
            <p:spPr>
              <a:xfrm rot="5400000">
                <a:off x="9365230" y="3168489"/>
                <a:ext cx="2021323" cy="665360"/>
              </a:xfrm>
              <a:prstGeom prst="bentConnector2">
                <a:avLst/>
              </a:prstGeom>
              <a:ln w="571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12331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Sphericity test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8870E318-8DDE-2CFD-E6A9-E1C8B00C5D5D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12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C7BEBC-015D-E83D-D877-0D9360E116D8}"/>
                  </a:ext>
                </a:extLst>
              </p:cNvPr>
              <p:cNvSpPr txBox="1"/>
              <p:nvPr/>
            </p:nvSpPr>
            <p:spPr>
              <a:xfrm>
                <a:off x="4252444" y="806825"/>
                <a:ext cx="397088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bubble stack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spherically symmetric stack</a:t>
                </a:r>
              </a:p>
              <a:p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histograms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weighted by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b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</m:acc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Then</a:t>
                </a:r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</m:num>
                          <m:den>
                            <m:acc>
                              <m:accPr>
                                <m:chr m:val="̅"/>
                                <m:ctrlP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den>
                        </m:f>
                      </m:e>
                    </m:d>
                    <m:d>
                      <m:d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 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𝐝𝐚𝐭𝐚</m:t>
                        </m:r>
                      </m:sub>
                    </m:sSub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5C7BEBC-015D-E83D-D877-0D9360E11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444" y="806825"/>
                <a:ext cx="3970885" cy="1477328"/>
              </a:xfrm>
              <a:prstGeom prst="rect">
                <a:avLst/>
              </a:prstGeom>
              <a:blipFill>
                <a:blip r:embed="rId2"/>
                <a:stretch>
                  <a:fillRect l="-1597" t="-1709" b="-42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A44E487C-3C5D-68C2-015C-4BBE7BF7DD58}"/>
              </a:ext>
            </a:extLst>
          </p:cNvPr>
          <p:cNvGrpSpPr/>
          <p:nvPr/>
        </p:nvGrpSpPr>
        <p:grpSpPr>
          <a:xfrm>
            <a:off x="34185" y="545564"/>
            <a:ext cx="4218260" cy="5861572"/>
            <a:chOff x="3859657" y="592089"/>
            <a:chExt cx="4218260" cy="5861572"/>
          </a:xfrm>
        </p:grpSpPr>
        <p:sp>
          <p:nvSpPr>
            <p:cNvPr id="24" name="ZoneTexte 16">
              <a:extLst>
                <a:ext uri="{FF2B5EF4-FFF2-40B4-BE49-F238E27FC236}">
                  <a16:creationId xmlns:a16="http://schemas.microsoft.com/office/drawing/2014/main" id="{57736FA6-82B1-5F08-4E85-59C19A8168C7}"/>
                </a:ext>
              </a:extLst>
            </p:cNvPr>
            <p:cNvSpPr txBox="1"/>
            <p:nvPr/>
          </p:nvSpPr>
          <p:spPr>
            <a:xfrm>
              <a:off x="6857703" y="592089"/>
              <a:ext cx="1220214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C8D3DC9-270F-CAFF-2810-0B62E7D10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9657" y="829316"/>
              <a:ext cx="4218259" cy="5624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825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2BF05-EE62-7BE9-95D8-D99B269D4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7DB78-6830-A226-8AC1-B32A2F14C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79C3E-5999-9827-6237-761C0B326A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Making the forecast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04819CCB-E5ED-B74D-7FB4-98C160EF89AB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12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022237-8ADC-E44A-A89D-689CB0604820}"/>
                  </a:ext>
                </a:extLst>
              </p:cNvPr>
              <p:cNvSpPr txBox="1"/>
              <p:nvPr/>
            </p:nvSpPr>
            <p:spPr>
              <a:xfrm>
                <a:off x="4252444" y="806825"/>
                <a:ext cx="397088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bubble stack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spherically symmetric stack</a:t>
                </a:r>
              </a:p>
              <a:p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: histograms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weighted by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b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</m:acc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Then</a:t>
                </a:r>
                <a:r>
                  <a:rPr lang="en-US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</m:num>
                          <m:den>
                            <m:acc>
                              <m:accPr>
                                <m:chr m:val="̅"/>
                                <m:ctrlP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</m:acc>
                          </m:den>
                        </m:f>
                      </m:e>
                    </m:d>
                    <m:d>
                      <m:d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 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𝐝𝐚𝐭𝐚</m:t>
                        </m:r>
                      </m:sub>
                    </m:sSub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022237-8ADC-E44A-A89D-689CB06048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444" y="806825"/>
                <a:ext cx="3970885" cy="1477328"/>
              </a:xfrm>
              <a:prstGeom prst="rect">
                <a:avLst/>
              </a:prstGeom>
              <a:blipFill>
                <a:blip r:embed="rId2"/>
                <a:stretch>
                  <a:fillRect l="-1597" t="-1709" b="-427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55F4DB4C-8014-4698-5EC2-5A83028C2B3E}"/>
              </a:ext>
            </a:extLst>
          </p:cNvPr>
          <p:cNvGrpSpPr/>
          <p:nvPr/>
        </p:nvGrpSpPr>
        <p:grpSpPr>
          <a:xfrm>
            <a:off x="34185" y="545564"/>
            <a:ext cx="4218260" cy="5861572"/>
            <a:chOff x="3859657" y="592089"/>
            <a:chExt cx="4218260" cy="5861572"/>
          </a:xfrm>
        </p:grpSpPr>
        <p:sp>
          <p:nvSpPr>
            <p:cNvPr id="24" name="ZoneTexte 16">
              <a:extLst>
                <a:ext uri="{FF2B5EF4-FFF2-40B4-BE49-F238E27FC236}">
                  <a16:creationId xmlns:a16="http://schemas.microsoft.com/office/drawing/2014/main" id="{06338B2E-1867-C1F5-935D-8B8F82ABD944}"/>
                </a:ext>
              </a:extLst>
            </p:cNvPr>
            <p:cNvSpPr txBox="1"/>
            <p:nvPr/>
          </p:nvSpPr>
          <p:spPr>
            <a:xfrm>
              <a:off x="6857703" y="592089"/>
              <a:ext cx="1220214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175D189-4C9E-D8F5-6D9A-980D85539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9657" y="829316"/>
              <a:ext cx="4218259" cy="562434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4857F3-080E-8F78-9201-6502FA1348D1}"/>
              </a:ext>
            </a:extLst>
          </p:cNvPr>
          <p:cNvGrpSpPr/>
          <p:nvPr/>
        </p:nvGrpSpPr>
        <p:grpSpPr>
          <a:xfrm>
            <a:off x="8027407" y="583240"/>
            <a:ext cx="4164593" cy="5788118"/>
            <a:chOff x="8027407" y="583240"/>
            <a:chExt cx="4164593" cy="578811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F48AF55-A32D-58FA-37FD-513BDF8928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27407" y="818568"/>
              <a:ext cx="4164593" cy="5552790"/>
              <a:chOff x="7307316" y="583240"/>
              <a:chExt cx="4320540" cy="576072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8A671B3-D171-4097-434F-36CE65CB72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7316" y="583240"/>
                <a:ext cx="4320540" cy="576072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F13201E-73FF-A3B7-9C19-B17AE91ED825}"/>
                      </a:ext>
                    </a:extLst>
                  </p:cNvPr>
                  <p:cNvSpPr txBox="1"/>
                  <p:nvPr/>
                </p:nvSpPr>
                <p:spPr>
                  <a:xfrm>
                    <a:off x="9236043" y="5330987"/>
                    <a:ext cx="1268730" cy="4045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GB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𝟗𝟖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𝟎𝟐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𝟎𝟐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90316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DF13201E-73FF-A3B7-9C19-B17AE91ED82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36043" y="5330987"/>
                    <a:ext cx="1268730" cy="40451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710D1C82-2295-5495-7049-E884B2EC058A}"/>
                      </a:ext>
                    </a:extLst>
                  </p:cNvPr>
                  <p:cNvSpPr txBox="1"/>
                  <p:nvPr/>
                </p:nvSpPr>
                <p:spPr>
                  <a:xfrm>
                    <a:off x="10283818" y="3945407"/>
                    <a:ext cx="1268730" cy="4045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GB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𝟗𝟖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𝟎𝟒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90316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710D1C82-2295-5495-7049-E884B2EC058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83818" y="3945407"/>
                    <a:ext cx="1268730" cy="40451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26A5C9C-4E5E-4DBB-C2EE-BFE5BDA6AC71}"/>
                      </a:ext>
                    </a:extLst>
                  </p:cNvPr>
                  <p:cNvSpPr txBox="1"/>
                  <p:nvPr/>
                </p:nvSpPr>
                <p:spPr>
                  <a:xfrm>
                    <a:off x="8462613" y="1705254"/>
                    <a:ext cx="1268730" cy="4045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GB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𝟖𝟏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𝟎𝟒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90316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26A5C9C-4E5E-4DBB-C2EE-BFE5BDA6AC7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62613" y="1705254"/>
                    <a:ext cx="1268730" cy="40451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611A3C5A-6BBE-761B-2157-2ECCC0A15249}"/>
                      </a:ext>
                    </a:extLst>
                  </p:cNvPr>
                  <p:cNvSpPr txBox="1"/>
                  <p:nvPr/>
                </p:nvSpPr>
                <p:spPr>
                  <a:xfrm>
                    <a:off x="9259506" y="2763055"/>
                    <a:ext cx="1268730" cy="4045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GB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𝟖𝟒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𝟎𝟒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903162"/>
                                  </a:solidFill>
                                  <a:latin typeface="Cambria Math" panose="02040503050406030204" pitchFamily="18" charset="0"/>
                                </a:rPr>
                                <m:t>𝟎𝟏</m:t>
                              </m:r>
                            </m:sup>
                          </m:sSubSup>
                        </m:oMath>
                      </m:oMathPara>
                    </a14:m>
                    <a:endParaRPr lang="en-US" dirty="0">
                      <a:solidFill>
                        <a:srgbClr val="90316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611A3C5A-6BBE-761B-2157-2ECCC0A1524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59506" y="2763055"/>
                    <a:ext cx="1268730" cy="40451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ZoneTexte 16">
              <a:extLst>
                <a:ext uri="{FF2B5EF4-FFF2-40B4-BE49-F238E27FC236}">
                  <a16:creationId xmlns:a16="http://schemas.microsoft.com/office/drawing/2014/main" id="{2FE0826E-7EF2-A3C4-AC2B-16AD638821C4}"/>
                </a:ext>
              </a:extLst>
            </p:cNvPr>
            <p:cNvSpPr txBox="1"/>
            <p:nvPr/>
          </p:nvSpPr>
          <p:spPr>
            <a:xfrm>
              <a:off x="10896474" y="583240"/>
              <a:ext cx="1220214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8322C6-EC93-502A-434C-56EC15A07114}"/>
              </a:ext>
            </a:extLst>
          </p:cNvPr>
          <p:cNvGrpSpPr/>
          <p:nvPr/>
        </p:nvGrpSpPr>
        <p:grpSpPr>
          <a:xfrm>
            <a:off x="4404181" y="3707797"/>
            <a:ext cx="4552781" cy="2489682"/>
            <a:chOff x="-264889" y="2669425"/>
            <a:chExt cx="4552781" cy="24896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CE9C57-FF20-3639-34AB-207E21EC077A}"/>
                </a:ext>
              </a:extLst>
            </p:cNvPr>
            <p:cNvGrpSpPr/>
            <p:nvPr/>
          </p:nvGrpSpPr>
          <p:grpSpPr>
            <a:xfrm>
              <a:off x="-264889" y="2669425"/>
              <a:ext cx="4552781" cy="1452540"/>
              <a:chOff x="-230702" y="2058483"/>
              <a:chExt cx="4552781" cy="145254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B7EDAEA5-BC1D-D833-8B25-07875C86F7FD}"/>
                      </a:ext>
                    </a:extLst>
                  </p:cNvPr>
                  <p:cNvSpPr txBox="1"/>
                  <p:nvPr/>
                </p:nvSpPr>
                <p:spPr>
                  <a:xfrm>
                    <a:off x="-230702" y="2058483"/>
                    <a:ext cx="3770740" cy="3755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𝝌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e>
                          </m:d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𝐃</m:t>
                                  </m:r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𝐌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</m:d>
                        </m:oMath>
                      </m:oMathPara>
                    </a14:m>
                    <a:endParaRPr lang="en-US" b="1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B7EDAEA5-BC1D-D833-8B25-07875C86F7F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230702" y="2058483"/>
                    <a:ext cx="3770740" cy="37555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96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C33E9C1-1CF5-D644-10EF-D8B3EB14FE17}"/>
                      </a:ext>
                    </a:extLst>
                  </p:cNvPr>
                  <p:cNvSpPr txBox="1"/>
                  <p:nvPr/>
                </p:nvSpPr>
                <p:spPr>
                  <a:xfrm>
                    <a:off x="-162071" y="2403989"/>
                    <a:ext cx="4484150" cy="11070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  <m:sup/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bSup>
                                <m:sSubSupPr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𝒊𝒋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bSup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(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en-US" b="1" dirty="0">
                      <a:solidFill>
                        <a:schemeClr val="tx2"/>
                      </a:solidFill>
                    </a:endParaRPr>
                  </a:p>
                  <a:p>
                    <a:pPr algn="ctr"/>
                    <a:endParaRPr lang="en-US" b="1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2C33E9C1-1CF5-D644-10EF-D8B3EB14FE1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162071" y="2403989"/>
                    <a:ext cx="4484150" cy="1107034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85227" b="-8636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968F8B0-E139-1616-E63F-E60197C4BD05}"/>
                    </a:ext>
                  </a:extLst>
                </p:cNvPr>
                <p:cNvSpPr txBox="1"/>
                <p:nvPr/>
              </p:nvSpPr>
              <p:spPr>
                <a:xfrm>
                  <a:off x="961040" y="3835668"/>
                  <a:ext cx="2325342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𝐃</m:t>
                      </m:r>
                    </m:oMath>
                  </a14:m>
                  <a:r>
                    <a:rPr lang="en-US" sz="1600" dirty="0">
                      <a:solidFill>
                        <a:schemeClr val="tx2"/>
                      </a:solidFill>
                    </a:rPr>
                    <a:t>: data,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en-US" sz="16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</m:acc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d>
                    </m:oMath>
                  </a14:m>
                  <a:endParaRPr lang="en-US" sz="1600" b="1" dirty="0">
                    <a:solidFill>
                      <a:schemeClr val="tx2"/>
                    </a:solidFill>
                  </a:endParaRPr>
                </a:p>
                <a:p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</m:oMath>
                  </a14:m>
                  <a:r>
                    <a:rPr lang="en-US" sz="1600" dirty="0">
                      <a:solidFill>
                        <a:schemeClr val="tx2"/>
                      </a:solidFill>
                    </a:rPr>
                    <a:t>: model,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a14:m>
                  <a:endParaRPr lang="en-US" sz="1600" dirty="0">
                    <a:solidFill>
                      <a:schemeClr val="tx2"/>
                    </a:solidFill>
                  </a:endParaRPr>
                </a:p>
                <a:p>
                  <a14:m>
                    <m:oMath xmlns:m="http://schemas.openxmlformats.org/officeDocument/2006/math">
                      <m:r>
                        <a:rPr lang="en-US" sz="16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</m:oMath>
                  </a14:m>
                  <a:r>
                    <a:rPr lang="en-US" sz="1600" dirty="0">
                      <a:solidFill>
                        <a:schemeClr val="tx2"/>
                      </a:solidFill>
                    </a:rPr>
                    <a:t>: covariance matrix, computed from the 400 stacks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968F8B0-E139-1616-E63F-E60197C4BD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1040" y="3835668"/>
                  <a:ext cx="2325342" cy="1323439"/>
                </a:xfrm>
                <a:prstGeom prst="rect">
                  <a:avLst/>
                </a:prstGeom>
                <a:blipFill>
                  <a:blip r:embed="rId11"/>
                  <a:stretch>
                    <a:fillRect l="-1630" t="-29524" b="-38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97155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Forecast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8870E318-8DDE-2CFD-E6A9-E1C8B00C5D5D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13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83F9833-6779-06C2-BBE2-454083DB7298}"/>
              </a:ext>
            </a:extLst>
          </p:cNvPr>
          <p:cNvGrpSpPr/>
          <p:nvPr/>
        </p:nvGrpSpPr>
        <p:grpSpPr>
          <a:xfrm>
            <a:off x="2648314" y="750096"/>
            <a:ext cx="9561549" cy="5064826"/>
            <a:chOff x="2648314" y="750096"/>
            <a:chExt cx="9561549" cy="50648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47E4DFD-7C18-47B8-30F4-47AE7B42F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8314" y="1043079"/>
              <a:ext cx="9543686" cy="4771843"/>
            </a:xfrm>
            <a:prstGeom prst="rect">
              <a:avLst/>
            </a:prstGeom>
          </p:spPr>
        </p:pic>
        <p:sp>
          <p:nvSpPr>
            <p:cNvPr id="12" name="ZoneTexte 16">
              <a:extLst>
                <a:ext uri="{FF2B5EF4-FFF2-40B4-BE49-F238E27FC236}">
                  <a16:creationId xmlns:a16="http://schemas.microsoft.com/office/drawing/2014/main" id="{C1AF186F-25A5-8598-0E9A-A12468FA226F}"/>
                </a:ext>
              </a:extLst>
            </p:cNvPr>
            <p:cNvSpPr txBox="1"/>
            <p:nvPr/>
          </p:nvSpPr>
          <p:spPr>
            <a:xfrm>
              <a:off x="9091577" y="750096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8E431497-E5C8-A735-0163-40E68905E5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584" y="1779541"/>
                <a:ext cx="2519690" cy="3298918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/>
                  <a:t>We will be able to put constraints</a:t>
                </a:r>
                <a:r>
                  <a:rPr lang="en-GB" dirty="0"/>
                  <a:t> on the product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GB" b="1" dirty="0"/>
                  <a:t> at reionisation redshifts!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GB" sz="1600" dirty="0"/>
                  <a:t>: comoving angular diameter distance</a:t>
                </a:r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b="0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1600" dirty="0"/>
                  <a:t>: Hubble rate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1600" b="1" dirty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u="sng" dirty="0"/>
                  <a:t>Forecast</a:t>
                </a:r>
                <a:r>
                  <a:rPr lang="en-GB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𝟗𝟖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𝟎𝟐</m:t>
                          </m:r>
                        </m:sub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𝟎𝟐</m:t>
                          </m:r>
                        </m:sup>
                      </m:sSubSup>
                    </m:oMath>
                  </m:oMathPara>
                </a14:m>
                <a:endParaRPr lang="en-GB" b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precision</a:t>
                </a:r>
                <a:endParaRPr lang="en-GB" b="1" dirty="0"/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8E431497-E5C8-A735-0163-40E68905E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84" y="1779541"/>
                <a:ext cx="2519690" cy="3298918"/>
              </a:xfrm>
              <a:prstGeom prst="rect">
                <a:avLst/>
              </a:prstGeom>
              <a:blipFill>
                <a:blip r:embed="rId3"/>
                <a:stretch>
                  <a:fillRect l="-980" r="-490" b="-755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5163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253668-133C-7FA5-D68C-BE6189EAD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A83B9-24F2-68BD-EBDC-B6CA1D6FD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40326-7AE0-10DC-A7EE-BB8CEF8E71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Forecast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D10D597E-0E4B-8282-4D79-CC02C891489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13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C78781-EA8A-F3E7-6556-6DE30C6211B5}"/>
              </a:ext>
            </a:extLst>
          </p:cNvPr>
          <p:cNvGrpSpPr/>
          <p:nvPr/>
        </p:nvGrpSpPr>
        <p:grpSpPr>
          <a:xfrm>
            <a:off x="2648314" y="750096"/>
            <a:ext cx="9561549" cy="5064826"/>
            <a:chOff x="2648314" y="750096"/>
            <a:chExt cx="9561549" cy="50648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225A60D-AD32-8EFC-13B6-E2E3E961C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8314" y="1043079"/>
              <a:ext cx="9543686" cy="4771843"/>
            </a:xfrm>
            <a:prstGeom prst="rect">
              <a:avLst/>
            </a:prstGeom>
          </p:spPr>
        </p:pic>
        <p:sp>
          <p:nvSpPr>
            <p:cNvPr id="12" name="ZoneTexte 16">
              <a:extLst>
                <a:ext uri="{FF2B5EF4-FFF2-40B4-BE49-F238E27FC236}">
                  <a16:creationId xmlns:a16="http://schemas.microsoft.com/office/drawing/2014/main" id="{6FF5D958-3F27-13AD-6F0C-EB6561CED942}"/>
                </a:ext>
              </a:extLst>
            </p:cNvPr>
            <p:cNvSpPr txBox="1"/>
            <p:nvPr/>
          </p:nvSpPr>
          <p:spPr>
            <a:xfrm>
              <a:off x="9091577" y="750096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5B18FDC6-8839-91DE-3DE7-BCBD6211F9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584" y="1779541"/>
                <a:ext cx="2519690" cy="3298918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/>
                  <a:t>We will be able to put constraints</a:t>
                </a:r>
                <a:r>
                  <a:rPr lang="en-GB" dirty="0"/>
                  <a:t> on the product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GB" b="1" dirty="0"/>
                  <a:t> at reionisation redshifts!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GB" sz="1600" dirty="0"/>
                  <a:t>: comoving angular diameter distance</a:t>
                </a:r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b="0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1600" dirty="0"/>
                  <a:t>: Hubble rate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1600" b="1" dirty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u="sng" dirty="0"/>
                  <a:t>Forecast</a:t>
                </a:r>
                <a:r>
                  <a:rPr lang="en-GB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𝟗𝟖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𝟎𝟐</m:t>
                          </m:r>
                        </m:sub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𝟎𝟐</m:t>
                          </m:r>
                        </m:sup>
                      </m:sSubSup>
                    </m:oMath>
                  </m:oMathPara>
                </a14:m>
                <a:endParaRPr lang="en-GB" b="1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precision</a:t>
                </a:r>
                <a:endParaRPr lang="en-GB" b="1" dirty="0"/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5B18FDC6-8839-91DE-3DE7-BCBD6211F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84" y="1779541"/>
                <a:ext cx="2519690" cy="3298918"/>
              </a:xfrm>
              <a:prstGeom prst="rect">
                <a:avLst/>
              </a:prstGeom>
              <a:blipFill>
                <a:blip r:embed="rId3"/>
                <a:stretch>
                  <a:fillRect l="-980" r="-490" b="-755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E538F15-A3BA-71E2-D4D7-7AFD49196978}"/>
              </a:ext>
            </a:extLst>
          </p:cNvPr>
          <p:cNvSpPr txBox="1"/>
          <p:nvPr/>
        </p:nvSpPr>
        <p:spPr>
          <a:xfrm>
            <a:off x="34187" y="5734588"/>
            <a:ext cx="4754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42976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128" y="1554480"/>
                <a:ext cx="3642372" cy="3749040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u="sng" dirty="0">
                    <a:solidFill>
                      <a:schemeClr val="tx2"/>
                    </a:solidFill>
                  </a:rPr>
                  <a:t>Creation of </a:t>
                </a:r>
                <a:r>
                  <a:rPr lang="en-GB" b="1" u="sng" dirty="0">
                    <a:solidFill>
                      <a:schemeClr val="tx2"/>
                    </a:solidFill>
                  </a:rPr>
                  <a:t>10 mock bubble stacks:</a:t>
                </a:r>
                <a:endParaRPr lang="en-GB" u="sng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with a radial profile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𝟒𝟒𝟓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𝐝𝐚𝐭𝐚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, which mimics bubbles stacks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obtained with </a:t>
                </a:r>
                <a:r>
                  <a:rPr lang="en-GB" b="1" dirty="0">
                    <a:solidFill>
                      <a:schemeClr val="tx2"/>
                    </a:solidFill>
                  </a:rPr>
                  <a:t>”wrong” cosmological models </a:t>
                </a:r>
                <a:r>
                  <a:rPr lang="en-GB" dirty="0">
                    <a:solidFill>
                      <a:schemeClr val="tx2"/>
                    </a:solidFill>
                  </a:rPr>
                  <a:t>(compared to a fiducial model)</a:t>
                </a:r>
                <a:r>
                  <a:rPr lang="en-GB" b="1" dirty="0">
                    <a:solidFill>
                      <a:schemeClr val="tx2"/>
                    </a:solidFill>
                  </a:rPr>
                  <a:t> </a:t>
                </a: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to which </a:t>
                </a:r>
                <a:r>
                  <a:rPr lang="en-GB" b="1" dirty="0">
                    <a:solidFill>
                      <a:schemeClr val="tx2"/>
                    </a:solidFill>
                  </a:rPr>
                  <a:t>a white noise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den>
                    </m:f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) is added</a:t>
                </a: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8" y="1554480"/>
                <a:ext cx="3642372" cy="3749040"/>
              </a:xfrm>
              <a:prstGeom prst="rect">
                <a:avLst/>
              </a:prstGeom>
              <a:blipFill>
                <a:blip r:embed="rId3"/>
                <a:stretch>
                  <a:fillRect l="-341" b="-1362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6">
            <a:extLst>
              <a:ext uri="{FF2B5EF4-FFF2-40B4-BE49-F238E27FC236}">
                <a16:creationId xmlns:a16="http://schemas.microsoft.com/office/drawing/2014/main" id="{7B69ACFA-FB5B-1371-46C7-B9FD32D11F1C}"/>
              </a:ext>
            </a:extLst>
          </p:cNvPr>
          <p:cNvSpPr txBox="1"/>
          <p:nvPr/>
        </p:nvSpPr>
        <p:spPr>
          <a:xfrm>
            <a:off x="9805974" y="2851144"/>
            <a:ext cx="1581572" cy="335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Thelie+25</a:t>
            </a:r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5B720E71-42F3-4C46-E202-DB3B749B1099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14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A1EA9B-75D9-718F-4E78-C096E9256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570" y="506195"/>
            <a:ext cx="3653916" cy="298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82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3C972D5-8481-DB4D-F6A4-A8E1E658B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2738-2FEA-3E45-00C6-C0402FE7D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D78C9-6D87-105C-2F97-6AEFAF29CE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F1900413-235B-C103-C435-99E9578ABA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128" y="1554480"/>
                <a:ext cx="3642372" cy="3749040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u="sng" dirty="0">
                    <a:solidFill>
                      <a:schemeClr val="tx2"/>
                    </a:solidFill>
                  </a:rPr>
                  <a:t>Creation of </a:t>
                </a:r>
                <a:r>
                  <a:rPr lang="en-GB" b="1" u="sng" dirty="0">
                    <a:solidFill>
                      <a:schemeClr val="tx2"/>
                    </a:solidFill>
                  </a:rPr>
                  <a:t>10 mock bubble stacks:</a:t>
                </a:r>
                <a:endParaRPr lang="en-GB" u="sng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with a radial profile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𝟒𝟒𝟓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for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𝐝𝐚𝐭𝐚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, which mimics bubbles stacks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obtained with </a:t>
                </a:r>
                <a:r>
                  <a:rPr lang="en-GB" b="1" dirty="0">
                    <a:solidFill>
                      <a:schemeClr val="tx2"/>
                    </a:solidFill>
                  </a:rPr>
                  <a:t>”wrong” cosmological models </a:t>
                </a:r>
                <a:r>
                  <a:rPr lang="en-GB" dirty="0">
                    <a:solidFill>
                      <a:schemeClr val="tx2"/>
                    </a:solidFill>
                  </a:rPr>
                  <a:t>(compared to a fiducial model)</a:t>
                </a:r>
                <a:r>
                  <a:rPr lang="en-GB" b="1" dirty="0">
                    <a:solidFill>
                      <a:schemeClr val="tx2"/>
                    </a:solidFill>
                  </a:rPr>
                  <a:t> </a:t>
                </a: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to which </a:t>
                </a:r>
                <a:r>
                  <a:rPr lang="en-GB" b="1" dirty="0">
                    <a:solidFill>
                      <a:schemeClr val="tx2"/>
                    </a:solidFill>
                  </a:rPr>
                  <a:t>a white noise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den>
                    </m:f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) is added</a:t>
                </a: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8" y="1554480"/>
                <a:ext cx="3642372" cy="3749040"/>
              </a:xfrm>
              <a:prstGeom prst="rect">
                <a:avLst/>
              </a:prstGeom>
              <a:blipFill>
                <a:blip r:embed="rId3"/>
                <a:stretch>
                  <a:fillRect l="-341" b="-1362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6">
            <a:extLst>
              <a:ext uri="{FF2B5EF4-FFF2-40B4-BE49-F238E27FC236}">
                <a16:creationId xmlns:a16="http://schemas.microsoft.com/office/drawing/2014/main" id="{34AEF97C-5E4C-BF6F-912B-A1414B7F6A8B}"/>
              </a:ext>
            </a:extLst>
          </p:cNvPr>
          <p:cNvSpPr txBox="1"/>
          <p:nvPr/>
        </p:nvSpPr>
        <p:spPr>
          <a:xfrm>
            <a:off x="9805974" y="2851144"/>
            <a:ext cx="1581572" cy="335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Thelie+25</a:t>
            </a:r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81EEDDFB-A359-1098-3C9F-A0F103D680C7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14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BDD7A8-34AA-4675-4E7A-2CA58B697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570" y="506195"/>
            <a:ext cx="3653916" cy="2981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8DEA73-6031-BC3D-B544-02ACCCCD7C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524" y="3429000"/>
            <a:ext cx="3653916" cy="29810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9747B4-6796-9D46-F525-BF983477B5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1498" y="3429000"/>
            <a:ext cx="3642374" cy="297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403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231FD6FE-6EB8-1094-4E0A-11EC6E302BC0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15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C658AAB1-4088-606F-57E0-ABE8F4FC82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476" y="1168371"/>
                <a:ext cx="3142459" cy="2797691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u="sng" dirty="0"/>
                  <a:t>Toy model:</a:t>
                </a:r>
              </a:p>
              <a:p>
                <a:r>
                  <a:rPr lang="en-GB" b="1" dirty="0"/>
                  <a:t>Testing the sphericity </a:t>
                </a:r>
                <a:r>
                  <a:rPr lang="en-GB" dirty="0"/>
                  <a:t>of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𝐝𝐚𝐭𝐚</m:t>
                            </m:r>
                          </m:sub>
                        </m:sSub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via ratio of histograms </a:t>
                </a:r>
              </a:p>
              <a:p>
                <a:r>
                  <a:rPr lang="en-GB" dirty="0"/>
                  <a:t>Creation of </a:t>
                </a:r>
                <a:r>
                  <a:rPr lang="en-GB" b="1" dirty="0"/>
                  <a:t>sets of maps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𝐝𝐚𝐭𝐚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b="1" dirty="0"/>
                  <a:t> with the same radial profile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𝒂𝒕𝒂</m:t>
                            </m:r>
                          </m:sub>
                        </m:sSub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}</m:t>
                        </m:r>
                      </m:sup>
                    </m:sSubSup>
                  </m:oMath>
                </a14:m>
                <a:r>
                  <a:rPr lang="en-GB" b="1" dirty="0"/>
                  <a:t> as the bubble stacks</a:t>
                </a: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C658AAB1-4088-606F-57E0-ABE8F4FC8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76" y="1168371"/>
                <a:ext cx="3142459" cy="2797691"/>
              </a:xfrm>
              <a:prstGeom prst="rect">
                <a:avLst/>
              </a:prstGeom>
              <a:blipFill>
                <a:blip r:embed="rId3"/>
                <a:stretch>
                  <a:fillRect l="-79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32FC048-7BF8-7D67-34E7-EEA5074C4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4493" y="508180"/>
            <a:ext cx="8788432" cy="394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39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1311F77-14C0-7C0B-7418-6EB3012B2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493" y="508180"/>
            <a:ext cx="8788432" cy="3944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BE5630DC-5A9C-14BC-C3B2-3D1D1CC18B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476" y="1168371"/>
                <a:ext cx="3142459" cy="2797691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u="sng" dirty="0"/>
                  <a:t>Toy model:</a:t>
                </a:r>
              </a:p>
              <a:p>
                <a:r>
                  <a:rPr lang="en-GB" b="1" dirty="0"/>
                  <a:t>Testing the sphericity </a:t>
                </a:r>
                <a:r>
                  <a:rPr lang="en-GB" dirty="0"/>
                  <a:t>of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𝐝𝐚𝐭𝐚</m:t>
                            </m:r>
                          </m:sub>
                        </m:sSub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via ratio of histograms </a:t>
                </a:r>
              </a:p>
              <a:p>
                <a:r>
                  <a:rPr lang="en-GB" dirty="0"/>
                  <a:t>Creation of </a:t>
                </a:r>
                <a:r>
                  <a:rPr lang="en-GB" b="1" dirty="0"/>
                  <a:t>sets of maps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𝐝𝐚𝐭𝐚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GB" b="1" dirty="0"/>
                  <a:t> with the same radial profile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𝐝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𝒂𝒕𝒂</m:t>
                            </m:r>
                          </m:sub>
                        </m:sSub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}</m:t>
                        </m:r>
                      </m:sup>
                    </m:sSubSup>
                  </m:oMath>
                </a14:m>
                <a:r>
                  <a:rPr lang="en-GB" b="1" dirty="0"/>
                  <a:t> as the bubble stacks</a:t>
                </a: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BE5630DC-5A9C-14BC-C3B2-3D1D1CC18B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76" y="1168371"/>
                <a:ext cx="3142459" cy="2797691"/>
              </a:xfrm>
              <a:prstGeom prst="rect">
                <a:avLst/>
              </a:prstGeom>
              <a:blipFill>
                <a:blip r:embed="rId3"/>
                <a:stretch>
                  <a:fillRect l="-791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69865B6D-4352-534F-1279-82663D2F51C9}"/>
              </a:ext>
            </a:extLst>
          </p:cNvPr>
          <p:cNvGrpSpPr/>
          <p:nvPr/>
        </p:nvGrpSpPr>
        <p:grpSpPr>
          <a:xfrm>
            <a:off x="2490417" y="3810000"/>
            <a:ext cx="9388737" cy="2610456"/>
            <a:chOff x="2490417" y="3810000"/>
            <a:chExt cx="9388737" cy="261045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A932591-6772-8E08-3417-30C0532F773A}"/>
                </a:ext>
              </a:extLst>
            </p:cNvPr>
            <p:cNvGrpSpPr/>
            <p:nvPr/>
          </p:nvGrpSpPr>
          <p:grpSpPr>
            <a:xfrm>
              <a:off x="2490417" y="3810000"/>
              <a:ext cx="4466893" cy="996585"/>
              <a:chOff x="2490417" y="3810000"/>
              <a:chExt cx="4466893" cy="99658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68E94180-E408-563A-CCA7-5F8C18846EAD}"/>
                      </a:ext>
                    </a:extLst>
                  </p:cNvPr>
                  <p:cNvSpPr txBox="1"/>
                  <p:nvPr/>
                </p:nvSpPr>
                <p:spPr>
                  <a:xfrm>
                    <a:off x="2490417" y="4366977"/>
                    <a:ext cx="4466893" cy="4396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</m:sub>
                              </m:sSub>
                            </m:sub>
                          </m:sSub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68E94180-E408-563A-CCA7-5F8C18846EA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90417" y="4366977"/>
                    <a:ext cx="4466893" cy="43960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3" name="Connecteur droit avec flèche 15">
                <a:extLst>
                  <a:ext uri="{FF2B5EF4-FFF2-40B4-BE49-F238E27FC236}">
                    <a16:creationId xmlns:a16="http://schemas.microsoft.com/office/drawing/2014/main" id="{E4509319-4CD8-28D9-5B3B-EEE51A07291D}"/>
                  </a:ext>
                </a:extLst>
              </p:cNvPr>
              <p:cNvCxnSpPr>
                <a:cxnSpLocks/>
                <a:endCxn id="5" idx="0"/>
              </p:cNvCxnSpPr>
              <p:nvPr/>
            </p:nvCxnSpPr>
            <p:spPr>
              <a:xfrm>
                <a:off x="4723864" y="3810000"/>
                <a:ext cx="0" cy="556977"/>
              </a:xfrm>
              <a:prstGeom prst="straightConnector1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21267E-2135-2CD6-A73A-A901A9357ADF}"/>
                </a:ext>
              </a:extLst>
            </p:cNvPr>
            <p:cNvGrpSpPr/>
            <p:nvPr/>
          </p:nvGrpSpPr>
          <p:grpSpPr>
            <a:xfrm>
              <a:off x="10248449" y="3810000"/>
              <a:ext cx="1630705" cy="996585"/>
              <a:chOff x="10248449" y="3810000"/>
              <a:chExt cx="1630705" cy="99658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7C8CEB7-72CF-38E0-AB47-CECD6E5F161E}"/>
                      </a:ext>
                    </a:extLst>
                  </p:cNvPr>
                  <p:cNvSpPr txBox="1"/>
                  <p:nvPr/>
                </p:nvSpPr>
                <p:spPr>
                  <a:xfrm>
                    <a:off x="10248449" y="4366977"/>
                    <a:ext cx="1630705" cy="4396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7C8CEB7-72CF-38E0-AB47-CECD6E5F161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48449" y="4366977"/>
                    <a:ext cx="1630705" cy="43960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7" name="Connecteur droit avec flèche 15">
                <a:extLst>
                  <a:ext uri="{FF2B5EF4-FFF2-40B4-BE49-F238E27FC236}">
                    <a16:creationId xmlns:a16="http://schemas.microsoft.com/office/drawing/2014/main" id="{2798D088-9370-06A4-4FB2-4FB8E69D438B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>
                <a:off x="11063802" y="3810000"/>
                <a:ext cx="0" cy="556977"/>
              </a:xfrm>
              <a:prstGeom prst="straightConnector1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10">
                  <a:extLst>
                    <a:ext uri="{FF2B5EF4-FFF2-40B4-BE49-F238E27FC236}">
                      <a16:creationId xmlns:a16="http://schemas.microsoft.com/office/drawing/2014/main" id="{BF8B5FC1-01F3-FD67-7854-F9940AE55763}"/>
                    </a:ext>
                  </a:extLst>
                </p:cNvPr>
                <p:cNvSpPr txBox="1"/>
                <p:nvPr/>
              </p:nvSpPr>
              <p:spPr>
                <a:xfrm>
                  <a:off x="5387006" y="5284613"/>
                  <a:ext cx="4743406" cy="1135843"/>
                </a:xfrm>
                <a:prstGeom prst="round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e>
                                      <m:sub>
                                        <m:r>
                                          <a:rPr lang="en-US" sz="2400" b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𝐝𝐚𝐭𝐚</m:t>
                                        </m:r>
                                      </m:sub>
                                    </m:sSub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𝑯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𝝆</m:t>
                                        </m:r>
                                      </m:e>
                                    </m:acc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e>
                                      <m:sub>
                                        <m:r>
                                          <a:rPr lang="en-US" sz="2400" b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𝐝𝐚𝐭𝐚</m:t>
                                        </m:r>
                                      </m:sub>
                                    </m:sSub>
                                    <m:r>
                                      <a:rPr lang="en-US" sz="24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;</m:t>
                                    </m:r>
                                    <m:r>
                                      <a:rPr lang="en-US" sz="2400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sub>
                                </m:sSub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</m:d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⟺ 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sz="2400" b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𝐝𝐚𝐭𝐚</m:t>
                            </m:r>
                          </m:sub>
                        </m:sSub>
                      </m:oMath>
                    </m:oMathPara>
                  </a14:m>
                  <a:endParaRPr lang="en-GB" sz="2400" b="1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ZoneTexte 10">
                  <a:extLst>
                    <a:ext uri="{FF2B5EF4-FFF2-40B4-BE49-F238E27FC236}">
                      <a16:creationId xmlns:a16="http://schemas.microsoft.com/office/drawing/2014/main" id="{BF8B5FC1-01F3-FD67-7854-F9940AE557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87006" y="5284613"/>
                  <a:ext cx="4743406" cy="1135843"/>
                </a:xfrm>
                <a:prstGeom prst="round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4319419-6E63-5774-6E04-A1A3B3D8783C}"/>
                  </a:ext>
                </a:extLst>
              </p:cNvPr>
              <p:cNvSpPr txBox="1"/>
              <p:nvPr/>
            </p:nvSpPr>
            <p:spPr>
              <a:xfrm>
                <a:off x="-875014" y="5496998"/>
                <a:ext cx="3365431" cy="923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4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4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4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en-US" sz="14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sz="14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  <m:r>
                                <a:rPr lang="en-US" sz="14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unc>
                                <m:funcPr>
                                  <m:ctrlP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e>
                                    <m:sup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f>
                                    <m:fPr>
                                      <m:type m:val="skw"/>
                                      <m:ctrlP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𝒛</m:t>
                                      </m:r>
                                    </m:num>
                                    <m:den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den>
                                  </m:f>
                                  <m: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sz="14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  <m:r>
                                <a:rPr lang="en-US" sz="14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func>
                                <m:funcPr>
                                  <m:ctrlP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tan</m:t>
                                      </m:r>
                                    </m:e>
                                    <m:sup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f>
                                    <m:fPr>
                                      <m:type m:val="skw"/>
                                      <m:ctrlP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𝒚</m:t>
                                      </m:r>
                                    </m:num>
                                    <m:den>
                                      <m:r>
                                        <a:rPr lang="en-US" sz="14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𝒙</m:t>
                                      </m:r>
                                    </m:den>
                                  </m:f>
                                  <m:r>
                                    <a:rPr lang="en-US" sz="14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eqArr>
                        </m:e>
                      </m:d>
                    </m:oMath>
                  </m:oMathPara>
                </a14:m>
                <a:endParaRPr lang="en-US" sz="14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4319419-6E63-5774-6E04-A1A3B3D878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75014" y="5496998"/>
                <a:ext cx="3365431" cy="923458"/>
              </a:xfrm>
              <a:prstGeom prst="rect">
                <a:avLst/>
              </a:prstGeom>
              <a:blipFill>
                <a:blip r:embed="rId7"/>
                <a:stretch>
                  <a:fillRect t="-4054" b="-64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9">
            <a:extLst>
              <a:ext uri="{FF2B5EF4-FFF2-40B4-BE49-F238E27FC236}">
                <a16:creationId xmlns:a16="http://schemas.microsoft.com/office/drawing/2014/main" id="{4D5D73F8-6316-8387-54CA-7FA34E4857A4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15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0">
                <a:extLst>
                  <a:ext uri="{FF2B5EF4-FFF2-40B4-BE49-F238E27FC236}">
                    <a16:creationId xmlns:a16="http://schemas.microsoft.com/office/drawing/2014/main" id="{A47F48E2-0B76-10B3-F5B3-2DBFCC74DD58}"/>
                  </a:ext>
                </a:extLst>
              </p:cNvPr>
              <p:cNvSpPr txBox="1"/>
              <p:nvPr/>
            </p:nvSpPr>
            <p:spPr>
              <a:xfrm>
                <a:off x="3083442" y="5765991"/>
                <a:ext cx="2300721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>
                    <a:solidFill>
                      <a:schemeClr val="accent3"/>
                    </a:solidFill>
                  </a:rPr>
                  <a:t>: averaged histogram on all runs</a:t>
                </a:r>
              </a:p>
            </p:txBody>
          </p:sp>
        </mc:Choice>
        <mc:Fallback xmlns="">
          <p:sp>
            <p:nvSpPr>
              <p:cNvPr id="16" name="ZoneTexte 10">
                <a:extLst>
                  <a:ext uri="{FF2B5EF4-FFF2-40B4-BE49-F238E27FC236}">
                    <a16:creationId xmlns:a16="http://schemas.microsoft.com/office/drawing/2014/main" id="{A47F48E2-0B76-10B3-F5B3-2DBFCC74D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442" y="5765991"/>
                <a:ext cx="2300721" cy="646331"/>
              </a:xfrm>
              <a:prstGeom prst="rect">
                <a:avLst/>
              </a:prstGeom>
              <a:blipFill>
                <a:blip r:embed="rId8"/>
                <a:stretch>
                  <a:fillRect t="-3922" r="-4945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8547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D1C30E5F-9CCF-4593-81F4-2D66F3761F74}"/>
                  </a:ext>
                </a:extLst>
              </p:cNvPr>
              <p:cNvSpPr txBox="1"/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⟺ 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𝐝𝐚𝐭𝐚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D1C30E5F-9CCF-4593-81F4-2D66F3761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9">
            <a:extLst>
              <a:ext uri="{FF2B5EF4-FFF2-40B4-BE49-F238E27FC236}">
                <a16:creationId xmlns:a16="http://schemas.microsoft.com/office/drawing/2014/main" id="{3F4363F8-74AC-1A34-A794-E0DC9601A961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sp>
        <p:nvSpPr>
          <p:cNvPr id="8" name="ZoneTexte 16">
            <a:extLst>
              <a:ext uri="{FF2B5EF4-FFF2-40B4-BE49-F238E27FC236}">
                <a16:creationId xmlns:a16="http://schemas.microsoft.com/office/drawing/2014/main" id="{AC1492DF-978C-7D21-837C-EA3216481FAD}"/>
              </a:ext>
            </a:extLst>
          </p:cNvPr>
          <p:cNvSpPr txBox="1"/>
          <p:nvPr/>
        </p:nvSpPr>
        <p:spPr>
          <a:xfrm>
            <a:off x="34187" y="1546147"/>
            <a:ext cx="3118286" cy="335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Thelie+25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F8B7D3-80AF-3505-C975-503346F46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7" y="2048298"/>
            <a:ext cx="12200574" cy="406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46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8FD03D7-9D64-08E8-3CCA-34A4FBF50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FC8870B-3260-61C3-C23A-584152484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" y="2047852"/>
            <a:ext cx="12196287" cy="4065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7D9C23-49A9-B1BE-1F8C-8C2BCDC0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3E3A4-F88E-E01E-E4D2-081E487D25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556C49E3-B1C5-0E9E-2A19-7E77F3D22091}"/>
                  </a:ext>
                </a:extLst>
              </p:cNvPr>
              <p:cNvSpPr txBox="1"/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⟺ 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𝐝𝐚𝐭𝐚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D1C30E5F-9CCF-4593-81F4-2D66F3761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9">
            <a:extLst>
              <a:ext uri="{FF2B5EF4-FFF2-40B4-BE49-F238E27FC236}">
                <a16:creationId xmlns:a16="http://schemas.microsoft.com/office/drawing/2014/main" id="{BC7CFB3E-E15E-2461-BBC5-C079CE998227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sp>
        <p:nvSpPr>
          <p:cNvPr id="8" name="ZoneTexte 16">
            <a:extLst>
              <a:ext uri="{FF2B5EF4-FFF2-40B4-BE49-F238E27FC236}">
                <a16:creationId xmlns:a16="http://schemas.microsoft.com/office/drawing/2014/main" id="{5EC9313F-EBA4-FF0F-8474-0B2FCA54DC64}"/>
              </a:ext>
            </a:extLst>
          </p:cNvPr>
          <p:cNvSpPr txBox="1"/>
          <p:nvPr/>
        </p:nvSpPr>
        <p:spPr>
          <a:xfrm>
            <a:off x="34187" y="1546147"/>
            <a:ext cx="3118286" cy="335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Thelie+25</a:t>
            </a:r>
          </a:p>
        </p:txBody>
      </p:sp>
    </p:spTree>
    <p:extLst>
      <p:ext uri="{BB962C8B-B14F-4D97-AF65-F5344CB8AC3E}">
        <p14:creationId xmlns:p14="http://schemas.microsoft.com/office/powerpoint/2010/main" val="2523344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EBC74-A6C4-48CD-99E7-6CFDBBA2F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698D4-1246-BB5B-8FA4-02A3061EAD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9AB254BE-C8B0-FF18-87E2-53B642FC4B8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584" y="1054694"/>
                <a:ext cx="2519690" cy="4685766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/>
                  <a:t>MY AIM: put constraints</a:t>
                </a:r>
                <a:r>
                  <a:rPr lang="en-GB" dirty="0"/>
                  <a:t> on the product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GB" b="1" dirty="0"/>
                  <a:t> at reionisation redshifts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GB" sz="1600" dirty="0"/>
                  <a:t>: comoving angular diameter distance</a:t>
                </a:r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b="0" i="1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sz="1600" dirty="0"/>
                  <a:t>: Hubble rate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sz="1600" b="1" dirty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u="sng" dirty="0"/>
                  <a:t>Current constraints</a:t>
                </a:r>
                <a:r>
                  <a:rPr lang="en-GB" dirty="0"/>
                  <a:t>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/>
                  <a:t>As compared to Planck+20 results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/>
                  <a:t>)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/>
                  <a:t>Obtained from </a:t>
                </a:r>
                <a:r>
                  <a:rPr lang="en-GB" b="1" dirty="0"/>
                  <a:t>cosmic voids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dirty="0"/>
                  <a:t>At </a:t>
                </a:r>
                <a:r>
                  <a:rPr lang="en-GB" b="1" dirty="0"/>
                  <a:t>redshifts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9AB254BE-C8B0-FF18-87E2-53B642FC4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84" y="1054694"/>
                <a:ext cx="2519690" cy="4685766"/>
              </a:xfrm>
              <a:prstGeom prst="rect">
                <a:avLst/>
              </a:prstGeom>
              <a:blipFill>
                <a:blip r:embed="rId3"/>
                <a:stretch>
                  <a:fillRect l="-980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9">
            <a:extLst>
              <a:ext uri="{FF2B5EF4-FFF2-40B4-BE49-F238E27FC236}">
                <a16:creationId xmlns:a16="http://schemas.microsoft.com/office/drawing/2014/main" id="{A19D6D6F-CEF3-8614-52E8-75BB47357992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3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C417DB-5D42-2A9B-A55A-78FE1499EB3E}"/>
              </a:ext>
            </a:extLst>
          </p:cNvPr>
          <p:cNvGrpSpPr/>
          <p:nvPr/>
        </p:nvGrpSpPr>
        <p:grpSpPr>
          <a:xfrm>
            <a:off x="2648314" y="750096"/>
            <a:ext cx="9561549" cy="5064826"/>
            <a:chOff x="2648314" y="750096"/>
            <a:chExt cx="9561549" cy="506482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280ED0B-BEB6-F5CB-8123-407477583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48314" y="1043079"/>
              <a:ext cx="9543686" cy="4771843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A34DED3-DA26-92A1-1787-CD12BEA15E11}"/>
                </a:ext>
              </a:extLst>
            </p:cNvPr>
            <p:cNvGrpSpPr/>
            <p:nvPr/>
          </p:nvGrpSpPr>
          <p:grpSpPr>
            <a:xfrm>
              <a:off x="9091577" y="750096"/>
              <a:ext cx="3118286" cy="2630551"/>
              <a:chOff x="9091577" y="750096"/>
              <a:chExt cx="3118286" cy="2630551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F7F4D81-80F3-7F92-BB6A-9DED32BD065A}"/>
                  </a:ext>
                </a:extLst>
              </p:cNvPr>
              <p:cNvSpPr txBox="1"/>
              <p:nvPr/>
            </p:nvSpPr>
            <p:spPr>
              <a:xfrm>
                <a:off x="10835202" y="2364984"/>
                <a:ext cx="457200" cy="1015663"/>
              </a:xfrm>
              <a:prstGeom prst="rect">
                <a:avLst/>
              </a:prstGeom>
              <a:solidFill>
                <a:srgbClr val="E3E0F4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6000" dirty="0"/>
                  <a:t>?</a:t>
                </a:r>
              </a:p>
            </p:txBody>
          </p:sp>
          <p:sp>
            <p:nvSpPr>
              <p:cNvPr id="12" name="ZoneTexte 16">
                <a:extLst>
                  <a:ext uri="{FF2B5EF4-FFF2-40B4-BE49-F238E27FC236}">
                    <a16:creationId xmlns:a16="http://schemas.microsoft.com/office/drawing/2014/main" id="{CC5D5189-64BC-C8ED-288A-D03F5AA521CD}"/>
                  </a:ext>
                </a:extLst>
              </p:cNvPr>
              <p:cNvSpPr txBox="1"/>
              <p:nvPr/>
            </p:nvSpPr>
            <p:spPr>
              <a:xfrm>
                <a:off x="9091577" y="750096"/>
                <a:ext cx="3118286" cy="335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GB" sz="1600" i="1" dirty="0">
                    <a:solidFill>
                      <a:schemeClr val="tx2"/>
                    </a:solidFill>
                  </a:rPr>
                  <a:t>Thelie+25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8954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65D433D-9F8F-DB9F-D563-429495372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03DB6D7-A695-D807-8756-C1FD42BDF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" y="2047851"/>
            <a:ext cx="12207240" cy="40690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381765-4949-CE25-181E-76870377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F1CF6-1000-EAE5-350C-F930C6052D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FBF86162-19FB-48B7-1C7C-EAAEFDE218AA}"/>
                  </a:ext>
                </a:extLst>
              </p:cNvPr>
              <p:cNvSpPr txBox="1"/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e>
                                    <m:sub>
                                      <m:r>
                                        <a:rPr lang="en-US" b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𝐝𝐚𝐭𝐚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US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⟺ 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b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𝐝𝐚𝐭𝐚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ZoneTexte 10">
                <a:extLst>
                  <a:ext uri="{FF2B5EF4-FFF2-40B4-BE49-F238E27FC236}">
                    <a16:creationId xmlns:a16="http://schemas.microsoft.com/office/drawing/2014/main" id="{D1C30E5F-9CCF-4593-81F4-2D66F3761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452" y="799902"/>
                <a:ext cx="3647924" cy="877261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9">
            <a:extLst>
              <a:ext uri="{FF2B5EF4-FFF2-40B4-BE49-F238E27FC236}">
                <a16:creationId xmlns:a16="http://schemas.microsoft.com/office/drawing/2014/main" id="{893E8C3D-B9FB-386C-6EF8-2A484E5960F6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sp>
        <p:nvSpPr>
          <p:cNvPr id="8" name="ZoneTexte 16">
            <a:extLst>
              <a:ext uri="{FF2B5EF4-FFF2-40B4-BE49-F238E27FC236}">
                <a16:creationId xmlns:a16="http://schemas.microsoft.com/office/drawing/2014/main" id="{B1C78A05-7AC8-C289-DA88-01217F77FE06}"/>
              </a:ext>
            </a:extLst>
          </p:cNvPr>
          <p:cNvSpPr txBox="1"/>
          <p:nvPr/>
        </p:nvSpPr>
        <p:spPr>
          <a:xfrm>
            <a:off x="34187" y="1546147"/>
            <a:ext cx="3118286" cy="3353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Thelie+25</a:t>
            </a:r>
          </a:p>
        </p:txBody>
      </p:sp>
    </p:spTree>
    <p:extLst>
      <p:ext uri="{BB962C8B-B14F-4D97-AF65-F5344CB8AC3E}">
        <p14:creationId xmlns:p14="http://schemas.microsoft.com/office/powerpoint/2010/main" val="4029942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193" y="4321629"/>
                <a:ext cx="3796204" cy="1698171"/>
              </a:xfrm>
              <a:prstGeom prst="rect">
                <a:avLst/>
              </a:prstGeom>
              <a:solidFill>
                <a:schemeClr val="accent1">
                  <a:lumMod val="10000"/>
                  <a:lumOff val="90000"/>
                </a:schemeClr>
              </a:solid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b="1" dirty="0"/>
                  <a:t>We are able to say what is the deformation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𝐝𝐚𝐭𝐚</m:t>
                        </m:r>
                      </m:sub>
                    </m:sSub>
                  </m:oMath>
                </a14:m>
                <a:r>
                  <a:rPr lang="en-GB" b="1" dirty="0"/>
                  <a:t> of our mock data for this toy model.</a:t>
                </a:r>
              </a:p>
              <a:p>
                <a:pPr marL="0" indent="0" algn="ctr">
                  <a:buNone/>
                </a:pPr>
                <a:r>
                  <a:rPr lang="en-GB" dirty="0"/>
                  <a:t>Let’s apply this modelling with mock observation data!</a:t>
                </a: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192B209F-1B58-E894-F4D7-EBACE4EF6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93" y="4321629"/>
                <a:ext cx="3796204" cy="1698171"/>
              </a:xfrm>
              <a:prstGeom prst="rect">
                <a:avLst/>
              </a:prstGeom>
              <a:blipFill>
                <a:blip r:embed="rId4"/>
                <a:stretch>
                  <a:fillRect b="-719"/>
                </a:stretch>
              </a:blipFill>
              <a:ln w="57150">
                <a:solidFill>
                  <a:schemeClr val="accent1">
                    <a:lumMod val="25000"/>
                    <a:lumOff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CABD5-21D4-87D1-C08B-07E544062FD7}"/>
              </a:ext>
            </a:extLst>
          </p:cNvPr>
          <p:cNvGrpSpPr/>
          <p:nvPr/>
        </p:nvGrpSpPr>
        <p:grpSpPr>
          <a:xfrm>
            <a:off x="125627" y="1115403"/>
            <a:ext cx="4822656" cy="1974779"/>
            <a:chOff x="34187" y="1000598"/>
            <a:chExt cx="4822656" cy="19747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43671E-5AC4-8D0A-86CD-7999FEA64A01}"/>
                    </a:ext>
                  </a:extLst>
                </p:cNvPr>
                <p:cNvSpPr txBox="1"/>
                <p:nvPr/>
              </p:nvSpPr>
              <p:spPr>
                <a:xfrm>
                  <a:off x="34187" y="1000598"/>
                  <a:ext cx="3198870" cy="8816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ctrlP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</m:sub>
                            </m:sSub>
                          </m:sup>
                          <m:e>
                            <m:f>
                              <m:fPr>
                                <m:ctrlPr>
                                  <a:rPr lang="en-US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𝐝𝐚𝐭𝐚</m:t>
                                        </m:r>
                                        <m:r>
                                          <a:rPr lang="en-US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𝐦𝐨𝐝𝐞𝐥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p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943671E-5AC4-8D0A-86CD-7999FEA64A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87" y="1000598"/>
                  <a:ext cx="3198870" cy="881652"/>
                </a:xfrm>
                <a:prstGeom prst="rect">
                  <a:avLst/>
                </a:prstGeom>
                <a:blipFill>
                  <a:blip r:embed="rId5"/>
                  <a:stretch>
                    <a:fillRect l="-397" t="-91549" b="-1450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3941173-479C-CB27-BA08-665F81696A2D}"/>
                    </a:ext>
                  </a:extLst>
                </p:cNvPr>
                <p:cNvSpPr txBox="1"/>
                <p:nvPr/>
              </p:nvSpPr>
              <p:spPr>
                <a:xfrm>
                  <a:off x="372693" y="1723046"/>
                  <a:ext cx="4484150" cy="1252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</m:sub>
                            </m:sSub>
                          </m:sup>
                          <m:e>
                            <m:f>
                              <m:fPr>
                                <m:ctrlPr>
                                  <a:rPr lang="en-US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US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𝑯</m:t>
                                                </m:r>
                                              </m:e>
                                              <m:sub>
                                                <m:sSub>
                                                  <m:sSubPr>
                                                    <m:ctrlPr>
                                                      <a:rPr lang="en-US" b="1" i="1">
                                                        <a:solidFill>
                                                          <a:schemeClr val="tx2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b="1" i="1">
                                                        <a:solidFill>
                                                          <a:schemeClr val="tx2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𝝆</m:t>
                                                    </m:r>
                                                  </m:e>
                                                  <m:sub>
                                                    <m:sSub>
                                                      <m:sSubPr>
                                                        <m:ctrlP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𝜶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b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𝐝𝐚𝐭𝐚</m:t>
                                                        </m:r>
                                                      </m:sub>
                                                    </m:sSub>
                                                  </m:sub>
                                                </m:sSub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𝜽</m:t>
                                                </m:r>
                                              </m:e>
                                            </m:d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𝑯</m:t>
                                                </m:r>
                                              </m:e>
                                              <m:sub>
                                                <m:sSub>
                                                  <m:sSubPr>
                                                    <m:ctrlPr>
                                                      <a:rPr lang="en-US" b="1" i="1">
                                                        <a:solidFill>
                                                          <a:schemeClr val="tx2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acc>
                                                      <m:accPr>
                                                        <m:chr m:val="̅"/>
                                                        <m:ctrlP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accPr>
                                                      <m:e>
                                                        <m: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𝝆</m:t>
                                                        </m:r>
                                                      </m:e>
                                                    </m:acc>
                                                  </m:e>
                                                  <m:sub>
                                                    <m:sSub>
                                                      <m:sSubPr>
                                                        <m:ctrlP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b="1" i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𝜶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b="1">
                                                            <a:solidFill>
                                                              <a:schemeClr val="tx2"/>
                                                            </a:solidFill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𝐝𝐚𝐭𝐚</m:t>
                                                        </m:r>
                                                      </m:sub>
                                                    </m:sSub>
                                                    <m:r>
                                                      <a:rPr lang="en-US" b="1" i="1">
                                                        <a:solidFill>
                                                          <a:schemeClr val="tx2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;</m:t>
                                                    </m:r>
                                                    <m:r>
                                                      <a:rPr lang="en-US" b="1" i="1">
                                                        <a:solidFill>
                                                          <a:schemeClr val="tx2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𝜶</m:t>
                                                    </m:r>
                                                  </m:sub>
                                                </m:sSub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b="1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𝜽</m:t>
                                                </m:r>
                                              </m:e>
                                            </m:d>
                                          </m:den>
                                        </m:f>
                                        <m:r>
                                          <a:rPr lang="en-US" b="1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1" i="0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sSubSup>
                                  <m:sSubSupPr>
                                    <m:ctrlP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𝝆</m:t>
                                    </m:r>
                                  </m:sub>
                                  <m:sup>
                                    <m:r>
                                      <a:rPr lang="en-US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</m:d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 b="1" dirty="0">
                    <a:solidFill>
                      <a:schemeClr val="tx2"/>
                    </a:solidFill>
                  </a:endParaRPr>
                </a:p>
                <a:p>
                  <a:pPr algn="ctr"/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3941173-479C-CB27-BA08-665F81696A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693" y="1723046"/>
                  <a:ext cx="4484150" cy="1252331"/>
                </a:xfrm>
                <a:prstGeom prst="rect">
                  <a:avLst/>
                </a:prstGeom>
                <a:blipFill>
                  <a:blip r:embed="rId6"/>
                  <a:stretch>
                    <a:fillRect l="-5085" t="-59000" b="-81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2CEC0A-2D17-4B38-7E84-FE88CC3795EC}"/>
                  </a:ext>
                </a:extLst>
              </p:cNvPr>
              <p:cNvSpPr txBox="1"/>
              <p:nvPr/>
            </p:nvSpPr>
            <p:spPr>
              <a:xfrm>
                <a:off x="552502" y="2996502"/>
                <a:ext cx="3341673" cy="606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sub>
                    </m:sSub>
                    <m:d>
                      <m:d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: standard deviation of the histogram ratios of the 10 runs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2CEC0A-2D17-4B38-7E84-FE88CC379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02" y="2996502"/>
                <a:ext cx="3341673" cy="606897"/>
              </a:xfrm>
              <a:prstGeom prst="rect">
                <a:avLst/>
              </a:prstGeom>
              <a:blipFill>
                <a:blip r:embed="rId7"/>
                <a:stretch>
                  <a:fillRect l="-1136" t="-4167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9">
            <a:extLst>
              <a:ext uri="{FF2B5EF4-FFF2-40B4-BE49-F238E27FC236}">
                <a16:creationId xmlns:a16="http://schemas.microsoft.com/office/drawing/2014/main" id="{803A7941-FFAE-8734-4847-721EB8352DBC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17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EF847A-8002-FC28-5ABC-9B48113A4C92}"/>
              </a:ext>
            </a:extLst>
          </p:cNvPr>
          <p:cNvGrpSpPr/>
          <p:nvPr/>
        </p:nvGrpSpPr>
        <p:grpSpPr>
          <a:xfrm>
            <a:off x="4846320" y="672198"/>
            <a:ext cx="7342522" cy="5780443"/>
            <a:chOff x="4846320" y="672198"/>
            <a:chExt cx="7342522" cy="5780443"/>
          </a:xfrm>
        </p:grpSpPr>
        <p:sp>
          <p:nvSpPr>
            <p:cNvPr id="9" name="ZoneTexte 16">
              <a:extLst>
                <a:ext uri="{FF2B5EF4-FFF2-40B4-BE49-F238E27FC236}">
                  <a16:creationId xmlns:a16="http://schemas.microsoft.com/office/drawing/2014/main" id="{B627DA70-D04E-5724-FAA6-E4CE9939FD6A}"/>
                </a:ext>
              </a:extLst>
            </p:cNvPr>
            <p:cNvSpPr txBox="1"/>
            <p:nvPr/>
          </p:nvSpPr>
          <p:spPr>
            <a:xfrm>
              <a:off x="8972394" y="672198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2F825E2-EA77-415E-5633-FEF9F4FB5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46320" y="941769"/>
              <a:ext cx="7342522" cy="5510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12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79AF8E4F-AEF3-5535-89DC-766F9B10CD6A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4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0E67383-BD74-6A2A-D29B-8EB4D835C6D9}"/>
              </a:ext>
            </a:extLst>
          </p:cNvPr>
          <p:cNvSpPr/>
          <p:nvPr/>
        </p:nvSpPr>
        <p:spPr>
          <a:xfrm>
            <a:off x="5548994" y="4024409"/>
            <a:ext cx="6520034" cy="2329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02D4B2-0788-1493-F70A-5820085CFC63}"/>
              </a:ext>
            </a:extLst>
          </p:cNvPr>
          <p:cNvGrpSpPr/>
          <p:nvPr/>
        </p:nvGrpSpPr>
        <p:grpSpPr>
          <a:xfrm>
            <a:off x="1407742" y="701945"/>
            <a:ext cx="9082603" cy="1407893"/>
            <a:chOff x="1128198" y="622107"/>
            <a:chExt cx="9082603" cy="1407893"/>
          </a:xfrm>
        </p:grpSpPr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7B339610-E1E7-97B2-1DE4-98003DDB86FE}"/>
                </a:ext>
              </a:extLst>
            </p:cNvPr>
            <p:cNvSpPr txBox="1">
              <a:spLocks/>
            </p:cNvSpPr>
            <p:nvPr/>
          </p:nvSpPr>
          <p:spPr>
            <a:xfrm>
              <a:off x="1128198" y="671431"/>
              <a:ext cx="9082602" cy="1358569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accent1">
                  <a:lumMod val="25000"/>
                  <a:lumOff val="75000"/>
                </a:schemeClr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GB" b="1" dirty="0"/>
            </a:p>
          </p:txBody>
        </p:sp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AAF89115-CB35-9D10-7A31-C2AEF98D27E1}"/>
                </a:ext>
              </a:extLst>
            </p:cNvPr>
            <p:cNvSpPr txBox="1">
              <a:spLocks/>
            </p:cNvSpPr>
            <p:nvPr/>
          </p:nvSpPr>
          <p:spPr>
            <a:xfrm>
              <a:off x="1184712" y="1103412"/>
              <a:ext cx="3311087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/>
                <a:t>Measuring the Hubble rate H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7" name="Espace réservé du contenu 2">
              <a:extLst>
                <a:ext uri="{FF2B5EF4-FFF2-40B4-BE49-F238E27FC236}">
                  <a16:creationId xmlns:a16="http://schemas.microsoft.com/office/drawing/2014/main" id="{E8C4CD76-6AAC-DF24-3CD2-2D3484B64AF1}"/>
                </a:ext>
              </a:extLst>
            </p:cNvPr>
            <p:cNvSpPr txBox="1">
              <a:spLocks/>
            </p:cNvSpPr>
            <p:nvPr/>
          </p:nvSpPr>
          <p:spPr>
            <a:xfrm>
              <a:off x="5548995" y="1105974"/>
              <a:ext cx="466180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Uncalibrated </a:t>
              </a:r>
              <a:r>
                <a:rPr lang="en-US" b="1" dirty="0"/>
                <a:t>standard spheres </a:t>
              </a:r>
              <a:r>
                <a:rPr lang="en-US" dirty="0"/>
                <a:t>(e.g. cosmic voids, </a:t>
              </a:r>
              <a:r>
                <a:rPr lang="en-US" b="1" dirty="0" err="1"/>
                <a:t>ionised</a:t>
              </a:r>
              <a:r>
                <a:rPr lang="en-US" b="1" dirty="0"/>
                <a:t> bubbles</a:t>
              </a:r>
              <a:r>
                <a:rPr lang="en-US" dirty="0"/>
                <a:t>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8" name="Espace réservé du contenu 2">
              <a:extLst>
                <a:ext uri="{FF2B5EF4-FFF2-40B4-BE49-F238E27FC236}">
                  <a16:creationId xmlns:a16="http://schemas.microsoft.com/office/drawing/2014/main" id="{0C3AADEB-6FE7-9AEE-117C-149FD180B515}"/>
                </a:ext>
              </a:extLst>
            </p:cNvPr>
            <p:cNvSpPr txBox="1">
              <a:spLocks/>
            </p:cNvSpPr>
            <p:nvPr/>
          </p:nvSpPr>
          <p:spPr>
            <a:xfrm>
              <a:off x="5548994" y="622107"/>
              <a:ext cx="458092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Standard rulers (e.g. CMB, BAO)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9" name="Espace réservé du contenu 2">
              <a:extLst>
                <a:ext uri="{FF2B5EF4-FFF2-40B4-BE49-F238E27FC236}">
                  <a16:creationId xmlns:a16="http://schemas.microsoft.com/office/drawing/2014/main" id="{1BA415D2-E8CA-8455-8A9C-9E7C4485CC44}"/>
                </a:ext>
              </a:extLst>
            </p:cNvPr>
            <p:cNvSpPr txBox="1">
              <a:spLocks/>
            </p:cNvSpPr>
            <p:nvPr/>
          </p:nvSpPr>
          <p:spPr>
            <a:xfrm>
              <a:off x="5548993" y="1588981"/>
              <a:ext cx="4360492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2"/>
                  </a:solidFill>
                </a:rPr>
                <a:t>Standard </a:t>
              </a:r>
              <a:r>
                <a:rPr lang="en-US" dirty="0"/>
                <a:t>candles (e.g. cepheids, supernovae)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20" name="Connecteur en angle 14">
              <a:extLst>
                <a:ext uri="{FF2B5EF4-FFF2-40B4-BE49-F238E27FC236}">
                  <a16:creationId xmlns:a16="http://schemas.microsoft.com/office/drawing/2014/main" id="{43F4645F-B104-3D81-5714-640B42688EDB}"/>
                </a:ext>
              </a:extLst>
            </p:cNvPr>
            <p:cNvCxnSpPr>
              <a:cxnSpLocks/>
              <a:stCxn id="16" idx="3"/>
              <a:endCxn id="18" idx="1"/>
            </p:cNvCxnSpPr>
            <p:nvPr/>
          </p:nvCxnSpPr>
          <p:spPr>
            <a:xfrm flipV="1">
              <a:off x="4495799" y="842617"/>
              <a:ext cx="1053195" cy="48130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en angle 14">
              <a:extLst>
                <a:ext uri="{FF2B5EF4-FFF2-40B4-BE49-F238E27FC236}">
                  <a16:creationId xmlns:a16="http://schemas.microsoft.com/office/drawing/2014/main" id="{DD5FEDBB-824F-4136-31A2-39A961B7805C}"/>
                </a:ext>
              </a:extLst>
            </p:cNvPr>
            <p:cNvCxnSpPr>
              <a:cxnSpLocks/>
              <a:stCxn id="16" idx="3"/>
              <a:endCxn id="17" idx="1"/>
            </p:cNvCxnSpPr>
            <p:nvPr/>
          </p:nvCxnSpPr>
          <p:spPr>
            <a:xfrm>
              <a:off x="4495799" y="1323922"/>
              <a:ext cx="1053196" cy="25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en angle 14">
              <a:extLst>
                <a:ext uri="{FF2B5EF4-FFF2-40B4-BE49-F238E27FC236}">
                  <a16:creationId xmlns:a16="http://schemas.microsoft.com/office/drawing/2014/main" id="{0D60B431-EDDB-A507-4AF5-C3544535E7D4}"/>
                </a:ext>
              </a:extLst>
            </p:cNvPr>
            <p:cNvCxnSpPr>
              <a:cxnSpLocks/>
              <a:stCxn id="16" idx="3"/>
              <a:endCxn id="19" idx="1"/>
            </p:cNvCxnSpPr>
            <p:nvPr/>
          </p:nvCxnSpPr>
          <p:spPr>
            <a:xfrm>
              <a:off x="4495799" y="1323922"/>
              <a:ext cx="1053194" cy="485569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1072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BB32BD4-F2F8-506F-C66E-C6C6FCBDAE09}"/>
              </a:ext>
            </a:extLst>
          </p:cNvPr>
          <p:cNvGrpSpPr/>
          <p:nvPr/>
        </p:nvGrpSpPr>
        <p:grpSpPr>
          <a:xfrm>
            <a:off x="304800" y="2207608"/>
            <a:ext cx="4906689" cy="4290209"/>
            <a:chOff x="7012945" y="2168767"/>
            <a:chExt cx="4906689" cy="429020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8B28E90-B091-B278-422E-BE17BA84D566}"/>
                </a:ext>
              </a:extLst>
            </p:cNvPr>
            <p:cNvGrpSpPr/>
            <p:nvPr/>
          </p:nvGrpSpPr>
          <p:grpSpPr>
            <a:xfrm>
              <a:off x="7012945" y="2394568"/>
              <a:ext cx="4906689" cy="4064408"/>
              <a:chOff x="250102" y="2275807"/>
              <a:chExt cx="4906689" cy="4064408"/>
            </a:xfrm>
          </p:grpSpPr>
          <p:pic>
            <p:nvPicPr>
              <p:cNvPr id="6" name="Picture 5" descr="A diagram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A00F0510-43C7-F559-79C9-29BD323FAD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0102" y="2275807"/>
                <a:ext cx="4906689" cy="4036389"/>
              </a:xfrm>
              <a:prstGeom prst="rect">
                <a:avLst/>
              </a:prstGeom>
            </p:spPr>
          </p:pic>
          <p:sp>
            <p:nvSpPr>
              <p:cNvPr id="11" name="ZoneTexte 16">
                <a:extLst>
                  <a:ext uri="{FF2B5EF4-FFF2-40B4-BE49-F238E27FC236}">
                    <a16:creationId xmlns:a16="http://schemas.microsoft.com/office/drawing/2014/main" id="{C2F94FD8-3BAF-E6FD-B07F-3583E0F90F33}"/>
                  </a:ext>
                </a:extLst>
              </p:cNvPr>
              <p:cNvSpPr txBox="1"/>
              <p:nvPr/>
            </p:nvSpPr>
            <p:spPr>
              <a:xfrm>
                <a:off x="1747881" y="6004824"/>
                <a:ext cx="3118286" cy="335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GB" sz="1600" i="1" dirty="0">
                    <a:solidFill>
                      <a:schemeClr val="tx2"/>
                    </a:solidFill>
                  </a:rPr>
                  <a:t>Hamaus+20</a:t>
                </a:r>
              </a:p>
            </p:txBody>
          </p:sp>
        </p:grpSp>
        <p:sp>
          <p:nvSpPr>
            <p:cNvPr id="35" name="ZoneTexte 10">
              <a:extLst>
                <a:ext uri="{FF2B5EF4-FFF2-40B4-BE49-F238E27FC236}">
                  <a16:creationId xmlns:a16="http://schemas.microsoft.com/office/drawing/2014/main" id="{338F00F6-4A78-7182-BA29-6C4700EA4C00}"/>
                </a:ext>
              </a:extLst>
            </p:cNvPr>
            <p:cNvSpPr txBox="1"/>
            <p:nvPr/>
          </p:nvSpPr>
          <p:spPr>
            <a:xfrm>
              <a:off x="8625375" y="2168767"/>
              <a:ext cx="168182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ea typeface="Cambria Math" panose="02040503050406030204" pitchFamily="18" charset="0"/>
                </a:rPr>
                <a:t>Void stack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" name="ZoneTexte 9">
            <a:extLst>
              <a:ext uri="{FF2B5EF4-FFF2-40B4-BE49-F238E27FC236}">
                <a16:creationId xmlns:a16="http://schemas.microsoft.com/office/drawing/2014/main" id="{79AF8E4F-AEF3-5535-89DC-766F9B10CD6A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4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445DE33E-5EA7-4295-BD20-F6C5E79678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noFill/>
              <a:ln w="57150">
                <a:noFill/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u="sng" dirty="0">
                    <a:solidFill>
                      <a:schemeClr val="tx2"/>
                    </a:solidFill>
                  </a:rPr>
                  <a:t>Example with </a:t>
                </a:r>
                <a:r>
                  <a:rPr lang="en-GB" b="1" u="sng" dirty="0">
                    <a:solidFill>
                      <a:srgbClr val="903162"/>
                    </a:solidFill>
                  </a:rPr>
                  <a:t>cosmic voids </a:t>
                </a:r>
                <a:r>
                  <a:rPr lang="en-GB" b="1" u="sng" dirty="0">
                    <a:solidFill>
                      <a:schemeClr val="tx2"/>
                    </a:solidFill>
                  </a:rPr>
                  <a:t>(Hamaus+20):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rgbClr val="903162"/>
                    </a:solidFill>
                  </a:rPr>
                  <a:t>Cosmic voids</a:t>
                </a:r>
                <a:r>
                  <a:rPr lang="en-GB" b="1" dirty="0">
                    <a:solidFill>
                      <a:srgbClr val="C13B82"/>
                    </a:solidFill>
                  </a:rPr>
                  <a:t> </a:t>
                </a:r>
                <a:r>
                  <a:rPr lang="en-GB" b="1" dirty="0">
                    <a:solidFill>
                      <a:schemeClr val="tx2"/>
                    </a:solidFill>
                  </a:rPr>
                  <a:t>= uncalibrated standard spheres </a:t>
                </a:r>
                <a:r>
                  <a:rPr lang="en-GB" dirty="0"/>
                  <a:t>(size unknown)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chemeClr val="tx2"/>
                    </a:solidFill>
                  </a:rPr>
                  <a:t>Identification</a:t>
                </a:r>
                <a:r>
                  <a:rPr lang="en-GB" dirty="0">
                    <a:solidFill>
                      <a:schemeClr val="tx2"/>
                    </a:solidFill>
                  </a:rPr>
                  <a:t> of </a:t>
                </a:r>
                <a:r>
                  <a:rPr lang="en-GB" b="1" dirty="0">
                    <a:solidFill>
                      <a:srgbClr val="903162"/>
                    </a:solidFill>
                  </a:rPr>
                  <a:t>voids</a:t>
                </a:r>
                <a:r>
                  <a:rPr lang="en-GB" b="1" dirty="0">
                    <a:solidFill>
                      <a:srgbClr val="C13B8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using galaxy surveys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/>
                  <a:t>Stacking </a:t>
                </a:r>
                <a:r>
                  <a:rPr lang="en-GB" dirty="0"/>
                  <a:t>of </a:t>
                </a:r>
                <a:r>
                  <a:rPr lang="en-GB" dirty="0">
                    <a:solidFill>
                      <a:srgbClr val="903162"/>
                    </a:solidFill>
                  </a:rPr>
                  <a:t>voids</a:t>
                </a:r>
                <a:endParaRPr lang="en-GB" b="1" dirty="0">
                  <a:solidFill>
                    <a:srgbClr val="90316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 err="1">
                    <a:solidFill>
                      <a:schemeClr val="tx2"/>
                    </a:solidFill>
                  </a:rPr>
                  <a:t>Alcock-Paczynski</a:t>
                </a:r>
                <a:r>
                  <a:rPr lang="en-GB" b="1" dirty="0">
                    <a:solidFill>
                      <a:schemeClr val="tx2"/>
                    </a:solidFill>
                  </a:rPr>
                  <a:t> (AP) test</a:t>
                </a:r>
                <a:r>
                  <a:rPr lang="en-GB" dirty="0">
                    <a:solidFill>
                      <a:schemeClr val="tx2"/>
                    </a:solidFill>
                  </a:rPr>
                  <a:t> to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among other parameters</a:t>
                </a:r>
              </a:p>
            </p:txBody>
          </p:sp>
        </mc:Choice>
        <mc:Fallback xmlns="">
          <p:sp>
            <p:nvSpPr>
              <p:cNvPr id="8" name="Espace réservé du contenu 2">
                <a:extLst>
                  <a:ext uri="{FF2B5EF4-FFF2-40B4-BE49-F238E27FC236}">
                    <a16:creationId xmlns:a16="http://schemas.microsoft.com/office/drawing/2014/main" id="{445DE33E-5EA7-4295-BD20-F6C5E7967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blipFill>
                <a:blip r:embed="rId4"/>
                <a:stretch>
                  <a:fillRect l="-797" r="-1394"/>
                </a:stretch>
              </a:blipFill>
              <a:ln w="571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271AA3A4-A68D-9996-83E1-5153328CC62C}"/>
              </a:ext>
            </a:extLst>
          </p:cNvPr>
          <p:cNvGrpSpPr/>
          <p:nvPr/>
        </p:nvGrpSpPr>
        <p:grpSpPr>
          <a:xfrm>
            <a:off x="1407742" y="701945"/>
            <a:ext cx="9082603" cy="1407893"/>
            <a:chOff x="1128198" y="622107"/>
            <a:chExt cx="9082603" cy="1407893"/>
          </a:xfrm>
        </p:grpSpPr>
        <p:sp>
          <p:nvSpPr>
            <p:cNvPr id="24" name="Espace réservé du contenu 2">
              <a:extLst>
                <a:ext uri="{FF2B5EF4-FFF2-40B4-BE49-F238E27FC236}">
                  <a16:creationId xmlns:a16="http://schemas.microsoft.com/office/drawing/2014/main" id="{6CFE9CF3-2FB7-ABD9-324F-3A6EE862D8FE}"/>
                </a:ext>
              </a:extLst>
            </p:cNvPr>
            <p:cNvSpPr txBox="1">
              <a:spLocks/>
            </p:cNvSpPr>
            <p:nvPr/>
          </p:nvSpPr>
          <p:spPr>
            <a:xfrm>
              <a:off x="1128198" y="671431"/>
              <a:ext cx="9082602" cy="1358569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accent1">
                  <a:lumMod val="25000"/>
                  <a:lumOff val="75000"/>
                </a:schemeClr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GB" b="1" dirty="0"/>
            </a:p>
          </p:txBody>
        </p:sp>
        <p:sp>
          <p:nvSpPr>
            <p:cNvPr id="25" name="Espace réservé du contenu 2">
              <a:extLst>
                <a:ext uri="{FF2B5EF4-FFF2-40B4-BE49-F238E27FC236}">
                  <a16:creationId xmlns:a16="http://schemas.microsoft.com/office/drawing/2014/main" id="{1435EEFA-44BD-7A7A-F3BE-C5AC3A7F920C}"/>
                </a:ext>
              </a:extLst>
            </p:cNvPr>
            <p:cNvSpPr txBox="1">
              <a:spLocks/>
            </p:cNvSpPr>
            <p:nvPr/>
          </p:nvSpPr>
          <p:spPr>
            <a:xfrm>
              <a:off x="1184712" y="1103412"/>
              <a:ext cx="3311087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/>
                <a:t>Measuring the Hubble rate H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Espace réservé du contenu 2">
              <a:extLst>
                <a:ext uri="{FF2B5EF4-FFF2-40B4-BE49-F238E27FC236}">
                  <a16:creationId xmlns:a16="http://schemas.microsoft.com/office/drawing/2014/main" id="{CC8694E4-16A1-3053-A772-C5ACFA2F820E}"/>
                </a:ext>
              </a:extLst>
            </p:cNvPr>
            <p:cNvSpPr txBox="1">
              <a:spLocks/>
            </p:cNvSpPr>
            <p:nvPr/>
          </p:nvSpPr>
          <p:spPr>
            <a:xfrm>
              <a:off x="5548995" y="1105974"/>
              <a:ext cx="466180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Uncalibrated </a:t>
              </a:r>
              <a:r>
                <a:rPr lang="en-US" b="1" dirty="0"/>
                <a:t>standard spheres </a:t>
              </a:r>
              <a:r>
                <a:rPr lang="en-US" dirty="0"/>
                <a:t>(e.g. cosmic voids, </a:t>
              </a:r>
              <a:r>
                <a:rPr lang="en-US" b="1" dirty="0" err="1"/>
                <a:t>ionised</a:t>
              </a:r>
              <a:r>
                <a:rPr lang="en-US" b="1" dirty="0"/>
                <a:t> bubbles</a:t>
              </a:r>
              <a:r>
                <a:rPr lang="en-US" dirty="0"/>
                <a:t>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7" name="Espace réservé du contenu 2">
              <a:extLst>
                <a:ext uri="{FF2B5EF4-FFF2-40B4-BE49-F238E27FC236}">
                  <a16:creationId xmlns:a16="http://schemas.microsoft.com/office/drawing/2014/main" id="{ABB62E71-B5EB-1D09-599F-69B07403D99D}"/>
                </a:ext>
              </a:extLst>
            </p:cNvPr>
            <p:cNvSpPr txBox="1">
              <a:spLocks/>
            </p:cNvSpPr>
            <p:nvPr/>
          </p:nvSpPr>
          <p:spPr>
            <a:xfrm>
              <a:off x="5548994" y="622107"/>
              <a:ext cx="458092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Standard rulers (e.g. CMB, BAO)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9" name="Espace réservé du contenu 2">
              <a:extLst>
                <a:ext uri="{FF2B5EF4-FFF2-40B4-BE49-F238E27FC236}">
                  <a16:creationId xmlns:a16="http://schemas.microsoft.com/office/drawing/2014/main" id="{DE71F036-67E8-6DFD-6751-A9A151491653}"/>
                </a:ext>
              </a:extLst>
            </p:cNvPr>
            <p:cNvSpPr txBox="1">
              <a:spLocks/>
            </p:cNvSpPr>
            <p:nvPr/>
          </p:nvSpPr>
          <p:spPr>
            <a:xfrm>
              <a:off x="5548993" y="1588981"/>
              <a:ext cx="4360492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2"/>
                  </a:solidFill>
                </a:rPr>
                <a:t>Standard </a:t>
              </a:r>
              <a:r>
                <a:rPr lang="en-US" dirty="0"/>
                <a:t>candles (e.g. cepheids, supernovae)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30" name="Connecteur en angle 14">
              <a:extLst>
                <a:ext uri="{FF2B5EF4-FFF2-40B4-BE49-F238E27FC236}">
                  <a16:creationId xmlns:a16="http://schemas.microsoft.com/office/drawing/2014/main" id="{0F94C63E-01EF-719B-F60A-0EE8F759C405}"/>
                </a:ext>
              </a:extLst>
            </p:cNvPr>
            <p:cNvCxnSpPr>
              <a:cxnSpLocks/>
              <a:stCxn id="25" idx="3"/>
              <a:endCxn id="27" idx="1"/>
            </p:cNvCxnSpPr>
            <p:nvPr/>
          </p:nvCxnSpPr>
          <p:spPr>
            <a:xfrm flipV="1">
              <a:off x="4495799" y="842617"/>
              <a:ext cx="1053195" cy="48130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en angle 14">
              <a:extLst>
                <a:ext uri="{FF2B5EF4-FFF2-40B4-BE49-F238E27FC236}">
                  <a16:creationId xmlns:a16="http://schemas.microsoft.com/office/drawing/2014/main" id="{BA97783C-AD01-A8A8-F02E-F79A9F9D8A48}"/>
                </a:ext>
              </a:extLst>
            </p:cNvPr>
            <p:cNvCxnSpPr>
              <a:cxnSpLocks/>
              <a:stCxn id="25" idx="3"/>
              <a:endCxn id="26" idx="1"/>
            </p:cNvCxnSpPr>
            <p:nvPr/>
          </p:nvCxnSpPr>
          <p:spPr>
            <a:xfrm>
              <a:off x="4495799" y="1323922"/>
              <a:ext cx="1053196" cy="25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en angle 14">
              <a:extLst>
                <a:ext uri="{FF2B5EF4-FFF2-40B4-BE49-F238E27FC236}">
                  <a16:creationId xmlns:a16="http://schemas.microsoft.com/office/drawing/2014/main" id="{BCF19391-7614-A10D-8591-4FF14789ED73}"/>
                </a:ext>
              </a:extLst>
            </p:cNvPr>
            <p:cNvCxnSpPr>
              <a:cxnSpLocks/>
              <a:stCxn id="25" idx="3"/>
              <a:endCxn id="29" idx="1"/>
            </p:cNvCxnSpPr>
            <p:nvPr/>
          </p:nvCxnSpPr>
          <p:spPr>
            <a:xfrm>
              <a:off x="4495799" y="1323922"/>
              <a:ext cx="1053194" cy="485569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634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79AF8E4F-AEF3-5535-89DC-766F9B10CD6A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5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B239EB-BEED-0ACA-1A8E-00880FA5A926}"/>
              </a:ext>
            </a:extLst>
          </p:cNvPr>
          <p:cNvGrpSpPr/>
          <p:nvPr/>
        </p:nvGrpSpPr>
        <p:grpSpPr>
          <a:xfrm>
            <a:off x="1407742" y="701945"/>
            <a:ext cx="9082603" cy="1407893"/>
            <a:chOff x="1128198" y="622107"/>
            <a:chExt cx="9082603" cy="1407893"/>
          </a:xfrm>
        </p:grpSpPr>
        <p:sp>
          <p:nvSpPr>
            <p:cNvPr id="7" name="Espace réservé du contenu 2">
              <a:extLst>
                <a:ext uri="{FF2B5EF4-FFF2-40B4-BE49-F238E27FC236}">
                  <a16:creationId xmlns:a16="http://schemas.microsoft.com/office/drawing/2014/main" id="{95662F25-954A-9CF8-6121-A32678ED1A2B}"/>
                </a:ext>
              </a:extLst>
            </p:cNvPr>
            <p:cNvSpPr txBox="1">
              <a:spLocks/>
            </p:cNvSpPr>
            <p:nvPr/>
          </p:nvSpPr>
          <p:spPr>
            <a:xfrm>
              <a:off x="1128198" y="671431"/>
              <a:ext cx="9082602" cy="1358569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accent1">
                  <a:lumMod val="25000"/>
                  <a:lumOff val="75000"/>
                </a:schemeClr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GB" b="1" dirty="0"/>
            </a:p>
          </p:txBody>
        </p:sp>
        <p:sp>
          <p:nvSpPr>
            <p:cNvPr id="11" name="Espace réservé du contenu 2">
              <a:extLst>
                <a:ext uri="{FF2B5EF4-FFF2-40B4-BE49-F238E27FC236}">
                  <a16:creationId xmlns:a16="http://schemas.microsoft.com/office/drawing/2014/main" id="{D3F52B24-F920-A20C-2571-7B0D808FA973}"/>
                </a:ext>
              </a:extLst>
            </p:cNvPr>
            <p:cNvSpPr txBox="1">
              <a:spLocks/>
            </p:cNvSpPr>
            <p:nvPr/>
          </p:nvSpPr>
          <p:spPr>
            <a:xfrm>
              <a:off x="1184712" y="1103412"/>
              <a:ext cx="3311087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/>
                <a:t>Measuring the Hubble rate H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2" name="Espace réservé du contenu 2">
              <a:extLst>
                <a:ext uri="{FF2B5EF4-FFF2-40B4-BE49-F238E27FC236}">
                  <a16:creationId xmlns:a16="http://schemas.microsoft.com/office/drawing/2014/main" id="{21CAC39C-85F6-EEDE-0A25-C638FCE3A983}"/>
                </a:ext>
              </a:extLst>
            </p:cNvPr>
            <p:cNvSpPr txBox="1">
              <a:spLocks/>
            </p:cNvSpPr>
            <p:nvPr/>
          </p:nvSpPr>
          <p:spPr>
            <a:xfrm>
              <a:off x="5548995" y="1105974"/>
              <a:ext cx="466180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Uncalibrated </a:t>
              </a:r>
              <a:r>
                <a:rPr lang="en-US" b="1" dirty="0"/>
                <a:t>standard spheres </a:t>
              </a:r>
              <a:r>
                <a:rPr lang="en-US" dirty="0"/>
                <a:t>(e.g. cosmic voids, </a:t>
              </a:r>
              <a:r>
                <a:rPr lang="en-US" b="1" dirty="0" err="1"/>
                <a:t>ionised</a:t>
              </a:r>
              <a:r>
                <a:rPr lang="en-US" b="1" dirty="0"/>
                <a:t> bubbles</a:t>
              </a:r>
              <a:r>
                <a:rPr lang="en-US" dirty="0"/>
                <a:t>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E6049B60-C9CC-70D3-F09B-B9F0C79B83F2}"/>
                </a:ext>
              </a:extLst>
            </p:cNvPr>
            <p:cNvSpPr txBox="1">
              <a:spLocks/>
            </p:cNvSpPr>
            <p:nvPr/>
          </p:nvSpPr>
          <p:spPr>
            <a:xfrm>
              <a:off x="5548994" y="622107"/>
              <a:ext cx="458092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Standard rulers (e.g. CMB, BAO)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C553DE25-6700-BF00-CAB9-34FAE2682856}"/>
                </a:ext>
              </a:extLst>
            </p:cNvPr>
            <p:cNvSpPr txBox="1">
              <a:spLocks/>
            </p:cNvSpPr>
            <p:nvPr/>
          </p:nvSpPr>
          <p:spPr>
            <a:xfrm>
              <a:off x="5548993" y="1588981"/>
              <a:ext cx="4360492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2"/>
                  </a:solidFill>
                </a:rPr>
                <a:t>Standard </a:t>
              </a:r>
              <a:r>
                <a:rPr lang="en-US" dirty="0"/>
                <a:t>candles (e.g. cepheids, supernovae)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Connecteur en angle 14">
              <a:extLst>
                <a:ext uri="{FF2B5EF4-FFF2-40B4-BE49-F238E27FC236}">
                  <a16:creationId xmlns:a16="http://schemas.microsoft.com/office/drawing/2014/main" id="{64E43309-3541-AB05-0BED-5BCBF522050A}"/>
                </a:ext>
              </a:extLst>
            </p:cNvPr>
            <p:cNvCxnSpPr>
              <a:cxnSpLocks/>
              <a:stCxn id="11" idx="3"/>
              <a:endCxn id="15" idx="1"/>
            </p:cNvCxnSpPr>
            <p:nvPr/>
          </p:nvCxnSpPr>
          <p:spPr>
            <a:xfrm flipV="1">
              <a:off x="4495799" y="842617"/>
              <a:ext cx="1053195" cy="48130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en angle 14">
              <a:extLst>
                <a:ext uri="{FF2B5EF4-FFF2-40B4-BE49-F238E27FC236}">
                  <a16:creationId xmlns:a16="http://schemas.microsoft.com/office/drawing/2014/main" id="{5A4421CF-B8E7-54AD-C081-DEC2402A2C65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>
              <a:off x="4495799" y="1323922"/>
              <a:ext cx="1053196" cy="25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en angle 14">
              <a:extLst>
                <a:ext uri="{FF2B5EF4-FFF2-40B4-BE49-F238E27FC236}">
                  <a16:creationId xmlns:a16="http://schemas.microsoft.com/office/drawing/2014/main" id="{85936EB2-9F7F-5770-9FE9-F47F2E566193}"/>
                </a:ext>
              </a:extLst>
            </p:cNvPr>
            <p:cNvCxnSpPr>
              <a:cxnSpLocks/>
              <a:stCxn id="11" idx="3"/>
              <a:endCxn id="16" idx="1"/>
            </p:cNvCxnSpPr>
            <p:nvPr/>
          </p:nvCxnSpPr>
          <p:spPr>
            <a:xfrm>
              <a:off x="4495799" y="1323922"/>
              <a:ext cx="1053194" cy="485569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bubblestack">
            <a:hlinkClick r:id="" action="ppaction://media"/>
            <a:extLst>
              <a:ext uri="{FF2B5EF4-FFF2-40B4-BE49-F238E27FC236}">
                <a16:creationId xmlns:a16="http://schemas.microsoft.com/office/drawing/2014/main" id="{7C520EED-89CB-6151-8098-1DC36DAEC1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5705" y="2354912"/>
            <a:ext cx="4924877" cy="4104064"/>
          </a:xfrm>
          <a:prstGeom prst="rect">
            <a:avLst/>
          </a:prstGeom>
        </p:spPr>
      </p:pic>
      <p:sp>
        <p:nvSpPr>
          <p:cNvPr id="20" name="ZoneTexte 10">
            <a:extLst>
              <a:ext uri="{FF2B5EF4-FFF2-40B4-BE49-F238E27FC236}">
                <a16:creationId xmlns:a16="http://schemas.microsoft.com/office/drawing/2014/main" id="{FCEBAD92-C3AD-87AC-33DB-EB4FEC5C1F4D}"/>
              </a:ext>
            </a:extLst>
          </p:cNvPr>
          <p:cNvSpPr txBox="1"/>
          <p:nvPr/>
        </p:nvSpPr>
        <p:spPr>
          <a:xfrm>
            <a:off x="1917230" y="2207608"/>
            <a:ext cx="168182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ea typeface="Cambria Math" panose="02040503050406030204" pitchFamily="18" charset="0"/>
              </a:rPr>
              <a:t>Bubble stack</a:t>
            </a:r>
            <a:endParaRPr lang="en-GB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4C1875B1-F3E0-0F72-08AF-C5AD5A897A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noFill/>
              <a:ln w="57150">
                <a:noFill/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u="sng" dirty="0">
                    <a:solidFill>
                      <a:schemeClr val="tx2"/>
                    </a:solidFill>
                  </a:rPr>
                  <a:t>In this work: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rgbClr val="903162"/>
                    </a:solidFill>
                  </a:rPr>
                  <a:t>Ionised bubbles </a:t>
                </a:r>
                <a:r>
                  <a:rPr lang="en-GB" b="1" dirty="0">
                    <a:solidFill>
                      <a:schemeClr val="tx2"/>
                    </a:solidFill>
                  </a:rPr>
                  <a:t>= uncalibrated standard spheres </a:t>
                </a:r>
                <a:r>
                  <a:rPr lang="en-GB" dirty="0"/>
                  <a:t>(size unknown)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chemeClr val="tx2"/>
                    </a:solidFill>
                  </a:rPr>
                  <a:t>Identification</a:t>
                </a:r>
                <a:r>
                  <a:rPr lang="en-GB" dirty="0">
                    <a:solidFill>
                      <a:schemeClr val="tx2"/>
                    </a:solidFill>
                  </a:rPr>
                  <a:t> of </a:t>
                </a:r>
                <a:r>
                  <a:rPr lang="en-GB" b="1" dirty="0">
                    <a:solidFill>
                      <a:srgbClr val="903162"/>
                    </a:solidFill>
                  </a:rPr>
                  <a:t>bubbles </a:t>
                </a:r>
                <a:r>
                  <a:rPr lang="en-GB" dirty="0">
                    <a:solidFill>
                      <a:schemeClr val="tx2"/>
                    </a:solidFill>
                  </a:rPr>
                  <a:t>using reionisation observations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/>
                  <a:t>Stacking </a:t>
                </a:r>
                <a:r>
                  <a:rPr lang="en-GB" dirty="0"/>
                  <a:t>of </a:t>
                </a:r>
                <a:r>
                  <a:rPr lang="en-GB" dirty="0">
                    <a:solidFill>
                      <a:srgbClr val="903162"/>
                    </a:solidFill>
                  </a:rPr>
                  <a:t>bubbles</a:t>
                </a:r>
                <a:endParaRPr lang="en-GB" b="1" dirty="0">
                  <a:solidFill>
                    <a:srgbClr val="90316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chemeClr val="tx2"/>
                    </a:solidFill>
                  </a:rPr>
                  <a:t>AP test</a:t>
                </a:r>
                <a:r>
                  <a:rPr lang="en-GB" dirty="0">
                    <a:solidFill>
                      <a:schemeClr val="tx2"/>
                    </a:solidFill>
                  </a:rPr>
                  <a:t> to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4C1875B1-F3E0-0F72-08AF-C5AD5A897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blipFill>
                <a:blip r:embed="rId6"/>
                <a:stretch>
                  <a:fillRect l="-797"/>
                </a:stretch>
              </a:blipFill>
              <a:ln w="571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55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67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54CF9-4642-130E-0B0C-8DE4179E1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0908B-BBA5-7B9F-EE81-FB5E2F537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1A9C3-B217-638F-FB13-F0879E049C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5" name="ZoneTexte 9">
            <a:extLst>
              <a:ext uri="{FF2B5EF4-FFF2-40B4-BE49-F238E27FC236}">
                <a16:creationId xmlns:a16="http://schemas.microsoft.com/office/drawing/2014/main" id="{C7B3FAE4-2C4B-9300-E673-88FA20516C08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5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1FA1D-F30D-BCE8-77B4-2B9048A4AFE3}"/>
              </a:ext>
            </a:extLst>
          </p:cNvPr>
          <p:cNvGrpSpPr/>
          <p:nvPr/>
        </p:nvGrpSpPr>
        <p:grpSpPr>
          <a:xfrm>
            <a:off x="1407742" y="701945"/>
            <a:ext cx="9082603" cy="1407893"/>
            <a:chOff x="1128198" y="622107"/>
            <a:chExt cx="9082603" cy="1407893"/>
          </a:xfrm>
        </p:grpSpPr>
        <p:sp>
          <p:nvSpPr>
            <p:cNvPr id="7" name="Espace réservé du contenu 2">
              <a:extLst>
                <a:ext uri="{FF2B5EF4-FFF2-40B4-BE49-F238E27FC236}">
                  <a16:creationId xmlns:a16="http://schemas.microsoft.com/office/drawing/2014/main" id="{8D81E3A7-1D59-6600-09F5-FBFA7EF1B532}"/>
                </a:ext>
              </a:extLst>
            </p:cNvPr>
            <p:cNvSpPr txBox="1">
              <a:spLocks/>
            </p:cNvSpPr>
            <p:nvPr/>
          </p:nvSpPr>
          <p:spPr>
            <a:xfrm>
              <a:off x="1128198" y="671431"/>
              <a:ext cx="9082602" cy="1358569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accent1">
                  <a:lumMod val="25000"/>
                  <a:lumOff val="75000"/>
                </a:schemeClr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GB" b="1" dirty="0"/>
            </a:p>
          </p:txBody>
        </p:sp>
        <p:sp>
          <p:nvSpPr>
            <p:cNvPr id="11" name="Espace réservé du contenu 2">
              <a:extLst>
                <a:ext uri="{FF2B5EF4-FFF2-40B4-BE49-F238E27FC236}">
                  <a16:creationId xmlns:a16="http://schemas.microsoft.com/office/drawing/2014/main" id="{DD8D04E9-F6F5-1433-430F-1A0FFB3B6DD8}"/>
                </a:ext>
              </a:extLst>
            </p:cNvPr>
            <p:cNvSpPr txBox="1">
              <a:spLocks/>
            </p:cNvSpPr>
            <p:nvPr/>
          </p:nvSpPr>
          <p:spPr>
            <a:xfrm>
              <a:off x="1184712" y="1103412"/>
              <a:ext cx="3311087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/>
                <a:t>Measuring the Hubble rate H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2" name="Espace réservé du contenu 2">
              <a:extLst>
                <a:ext uri="{FF2B5EF4-FFF2-40B4-BE49-F238E27FC236}">
                  <a16:creationId xmlns:a16="http://schemas.microsoft.com/office/drawing/2014/main" id="{75C10D0C-B71E-6BE8-EC08-90D57BA630F4}"/>
                </a:ext>
              </a:extLst>
            </p:cNvPr>
            <p:cNvSpPr txBox="1">
              <a:spLocks/>
            </p:cNvSpPr>
            <p:nvPr/>
          </p:nvSpPr>
          <p:spPr>
            <a:xfrm>
              <a:off x="5548995" y="1105974"/>
              <a:ext cx="466180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Uncalibrated </a:t>
              </a:r>
              <a:r>
                <a:rPr lang="en-US" b="1" dirty="0"/>
                <a:t>standard spheres </a:t>
              </a:r>
              <a:r>
                <a:rPr lang="en-US" dirty="0"/>
                <a:t>(e.g. cosmic voids, </a:t>
              </a:r>
              <a:r>
                <a:rPr lang="en-US" b="1" dirty="0" err="1"/>
                <a:t>ionised</a:t>
              </a:r>
              <a:r>
                <a:rPr lang="en-US" b="1" dirty="0"/>
                <a:t> bubbles</a:t>
              </a:r>
              <a:r>
                <a:rPr lang="en-US" dirty="0"/>
                <a:t>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BE8C40D0-E62D-094A-50DE-1A8CA2B8FC40}"/>
                </a:ext>
              </a:extLst>
            </p:cNvPr>
            <p:cNvSpPr txBox="1">
              <a:spLocks/>
            </p:cNvSpPr>
            <p:nvPr/>
          </p:nvSpPr>
          <p:spPr>
            <a:xfrm>
              <a:off x="5548994" y="622107"/>
              <a:ext cx="4580926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Standard rulers (e.g. CMB, BAO)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22DBB451-44E8-3A99-4292-148BC96DA513}"/>
                </a:ext>
              </a:extLst>
            </p:cNvPr>
            <p:cNvSpPr txBox="1">
              <a:spLocks/>
            </p:cNvSpPr>
            <p:nvPr/>
          </p:nvSpPr>
          <p:spPr>
            <a:xfrm>
              <a:off x="5548993" y="1588981"/>
              <a:ext cx="4360492" cy="441019"/>
            </a:xfrm>
            <a:prstGeom prst="rect">
              <a:avLst/>
            </a:prstGeom>
            <a:noFill/>
            <a:ln w="57150">
              <a:noFill/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2"/>
                  </a:solidFill>
                </a:rPr>
                <a:t>Standard </a:t>
              </a:r>
              <a:r>
                <a:rPr lang="en-US" dirty="0"/>
                <a:t>candles (e.g. cepheids, supernovae)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Connecteur en angle 14">
              <a:extLst>
                <a:ext uri="{FF2B5EF4-FFF2-40B4-BE49-F238E27FC236}">
                  <a16:creationId xmlns:a16="http://schemas.microsoft.com/office/drawing/2014/main" id="{1ED4AF1B-AAED-04EC-86CC-23BCE3EF0E5A}"/>
                </a:ext>
              </a:extLst>
            </p:cNvPr>
            <p:cNvCxnSpPr>
              <a:cxnSpLocks/>
              <a:stCxn id="11" idx="3"/>
              <a:endCxn id="15" idx="1"/>
            </p:cNvCxnSpPr>
            <p:nvPr/>
          </p:nvCxnSpPr>
          <p:spPr>
            <a:xfrm flipV="1">
              <a:off x="4495799" y="842617"/>
              <a:ext cx="1053195" cy="48130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en angle 14">
              <a:extLst>
                <a:ext uri="{FF2B5EF4-FFF2-40B4-BE49-F238E27FC236}">
                  <a16:creationId xmlns:a16="http://schemas.microsoft.com/office/drawing/2014/main" id="{8168EBCC-6080-DE55-8019-28A99B8565F7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>
              <a:off x="4495799" y="1323922"/>
              <a:ext cx="1053196" cy="2562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en angle 14">
              <a:extLst>
                <a:ext uri="{FF2B5EF4-FFF2-40B4-BE49-F238E27FC236}">
                  <a16:creationId xmlns:a16="http://schemas.microsoft.com/office/drawing/2014/main" id="{F196BD79-C3D1-23D2-76C9-5FD45CDB3A5A}"/>
                </a:ext>
              </a:extLst>
            </p:cNvPr>
            <p:cNvCxnSpPr>
              <a:cxnSpLocks/>
              <a:stCxn id="11" idx="3"/>
              <a:endCxn id="16" idx="1"/>
            </p:cNvCxnSpPr>
            <p:nvPr/>
          </p:nvCxnSpPr>
          <p:spPr>
            <a:xfrm>
              <a:off x="4495799" y="1323922"/>
              <a:ext cx="1053194" cy="485569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8F958F22-9E39-2139-5993-88F5A0445F5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noFill/>
              <a:ln w="57150">
                <a:noFill/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600" i="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b="1" u="sng" dirty="0">
                    <a:solidFill>
                      <a:schemeClr val="tx2"/>
                    </a:solidFill>
                  </a:rPr>
                  <a:t>In this work: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rgbClr val="903162"/>
                    </a:solidFill>
                  </a:rPr>
                  <a:t>Ionised bubbles </a:t>
                </a:r>
                <a:r>
                  <a:rPr lang="en-GB" b="1" dirty="0">
                    <a:solidFill>
                      <a:schemeClr val="tx2"/>
                    </a:solidFill>
                  </a:rPr>
                  <a:t>= uncalibrated standard spheres </a:t>
                </a:r>
                <a:r>
                  <a:rPr lang="en-GB" dirty="0"/>
                  <a:t>(size unknown)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chemeClr val="tx2"/>
                    </a:solidFill>
                  </a:rPr>
                  <a:t>Identification</a:t>
                </a:r>
                <a:r>
                  <a:rPr lang="en-GB" dirty="0">
                    <a:solidFill>
                      <a:schemeClr val="tx2"/>
                    </a:solidFill>
                  </a:rPr>
                  <a:t> of </a:t>
                </a:r>
                <a:r>
                  <a:rPr lang="en-GB" b="1" dirty="0">
                    <a:solidFill>
                      <a:srgbClr val="903162"/>
                    </a:solidFill>
                  </a:rPr>
                  <a:t>bubbles </a:t>
                </a:r>
                <a:r>
                  <a:rPr lang="en-GB" dirty="0">
                    <a:solidFill>
                      <a:schemeClr val="tx2"/>
                    </a:solidFill>
                  </a:rPr>
                  <a:t>using reionisation observations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/>
                  <a:t>Stacking </a:t>
                </a:r>
                <a:r>
                  <a:rPr lang="en-GB" dirty="0"/>
                  <a:t>of </a:t>
                </a:r>
                <a:r>
                  <a:rPr lang="en-GB" dirty="0">
                    <a:solidFill>
                      <a:srgbClr val="903162"/>
                    </a:solidFill>
                  </a:rPr>
                  <a:t>bubbles</a:t>
                </a:r>
                <a:endParaRPr lang="en-GB" b="1" dirty="0">
                  <a:solidFill>
                    <a:srgbClr val="903162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>
                    <a:solidFill>
                      <a:schemeClr val="tx2"/>
                    </a:solidFill>
                  </a:rPr>
                  <a:t>AP test</a:t>
                </a:r>
                <a:r>
                  <a:rPr lang="en-GB" dirty="0">
                    <a:solidFill>
                      <a:schemeClr val="tx2"/>
                    </a:solidFill>
                  </a:rPr>
                  <a:t> to constrain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2">
                <a:extLst>
                  <a:ext uri="{FF2B5EF4-FFF2-40B4-BE49-F238E27FC236}">
                    <a16:creationId xmlns:a16="http://schemas.microsoft.com/office/drawing/2014/main" id="{8F958F22-9E39-2139-5993-88F5A0445F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994" y="2702488"/>
                <a:ext cx="6357059" cy="2988359"/>
              </a:xfrm>
              <a:prstGeom prst="rect">
                <a:avLst/>
              </a:prstGeom>
              <a:blipFill>
                <a:blip r:embed="rId3"/>
                <a:stretch>
                  <a:fillRect l="-797"/>
                </a:stretch>
              </a:blipFill>
              <a:ln w="57150"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473E2A9-F3B8-4DD4-D0DD-E56D5FD60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937" y="2354912"/>
            <a:ext cx="4703214" cy="4002735"/>
          </a:xfrm>
          <a:prstGeom prst="rect">
            <a:avLst/>
          </a:prstGeom>
        </p:spPr>
      </p:pic>
      <p:sp>
        <p:nvSpPr>
          <p:cNvPr id="20" name="ZoneTexte 10">
            <a:extLst>
              <a:ext uri="{FF2B5EF4-FFF2-40B4-BE49-F238E27FC236}">
                <a16:creationId xmlns:a16="http://schemas.microsoft.com/office/drawing/2014/main" id="{F2A9FB2F-270A-36B0-7522-CB8DD587FB7E}"/>
              </a:ext>
            </a:extLst>
          </p:cNvPr>
          <p:cNvSpPr txBox="1"/>
          <p:nvPr/>
        </p:nvSpPr>
        <p:spPr>
          <a:xfrm>
            <a:off x="1917230" y="2207608"/>
            <a:ext cx="168182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ea typeface="Cambria Math" panose="02040503050406030204" pitchFamily="18" charset="0"/>
              </a:rPr>
              <a:t>Bubble stack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189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 test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78D2FD-64B7-54D7-4C73-7ED2B3307A17}"/>
              </a:ext>
            </a:extLst>
          </p:cNvPr>
          <p:cNvGrpSpPr/>
          <p:nvPr/>
        </p:nvGrpSpPr>
        <p:grpSpPr>
          <a:xfrm>
            <a:off x="4364146" y="499137"/>
            <a:ext cx="7793666" cy="4890562"/>
            <a:chOff x="4364146" y="499137"/>
            <a:chExt cx="7793666" cy="489056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ED27B4E-53F4-74AA-73DC-9A992FB95A92}"/>
                </a:ext>
              </a:extLst>
            </p:cNvPr>
            <p:cNvGrpSpPr/>
            <p:nvPr/>
          </p:nvGrpSpPr>
          <p:grpSpPr>
            <a:xfrm>
              <a:off x="4364146" y="499137"/>
              <a:ext cx="7772400" cy="4577694"/>
              <a:chOff x="4364146" y="499137"/>
              <a:chExt cx="7772400" cy="457769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595B409-9CBC-B207-3D90-AD501C1D1F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64146" y="499137"/>
                <a:ext cx="7772400" cy="4577694"/>
              </a:xfrm>
              <a:prstGeom prst="rect">
                <a:avLst/>
              </a:prstGeom>
            </p:spPr>
          </p:pic>
          <p:sp>
            <p:nvSpPr>
              <p:cNvPr id="11" name="ZoneTexte 16">
                <a:extLst>
                  <a:ext uri="{FF2B5EF4-FFF2-40B4-BE49-F238E27FC236}">
                    <a16:creationId xmlns:a16="http://schemas.microsoft.com/office/drawing/2014/main" id="{F008DCF2-9965-42A2-8550-FDD6B8EDED6E}"/>
                  </a:ext>
                </a:extLst>
              </p:cNvPr>
              <p:cNvSpPr txBox="1"/>
              <p:nvPr/>
            </p:nvSpPr>
            <p:spPr>
              <a:xfrm>
                <a:off x="4364146" y="4695589"/>
                <a:ext cx="3118286" cy="335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GB" sz="1600" i="1" dirty="0">
                    <a:solidFill>
                      <a:schemeClr val="tx2"/>
                    </a:solidFill>
                  </a:rPr>
                  <a:t>Thelie+25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18AC6F1-E0A5-D54E-37D9-7DE5F5D58682}"/>
                </a:ext>
              </a:extLst>
            </p:cNvPr>
            <p:cNvGrpSpPr/>
            <p:nvPr/>
          </p:nvGrpSpPr>
          <p:grpSpPr>
            <a:xfrm>
              <a:off x="6665496" y="500624"/>
              <a:ext cx="5492316" cy="4889075"/>
              <a:chOff x="6665496" y="475224"/>
              <a:chExt cx="5492316" cy="4889075"/>
            </a:xfrm>
          </p:grpSpPr>
          <p:sp>
            <p:nvSpPr>
              <p:cNvPr id="9" name="ZoneTexte 16">
                <a:extLst>
                  <a:ext uri="{FF2B5EF4-FFF2-40B4-BE49-F238E27FC236}">
                    <a16:creationId xmlns:a16="http://schemas.microsoft.com/office/drawing/2014/main" id="{14DF261E-C167-1622-C12E-0F6886943FEE}"/>
                  </a:ext>
                </a:extLst>
              </p:cNvPr>
              <p:cNvSpPr txBox="1"/>
              <p:nvPr/>
            </p:nvSpPr>
            <p:spPr>
              <a:xfrm>
                <a:off x="9017120" y="4952727"/>
                <a:ext cx="3118286" cy="33539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GB" sz="1600" i="1" dirty="0">
                    <a:solidFill>
                      <a:schemeClr val="tx2"/>
                    </a:solidFill>
                  </a:rPr>
                  <a:t>Thelie+(in prep.)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B59C734-3065-E84C-105E-AC012EB76C74}"/>
                  </a:ext>
                </a:extLst>
              </p:cNvPr>
              <p:cNvSpPr/>
              <p:nvPr/>
            </p:nvSpPr>
            <p:spPr>
              <a:xfrm>
                <a:off x="6665496" y="475224"/>
                <a:ext cx="5492316" cy="48890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D467DB0-6161-BEAE-EE2D-3D8832479EC9}"/>
              </a:ext>
            </a:extLst>
          </p:cNvPr>
          <p:cNvGrpSpPr/>
          <p:nvPr/>
        </p:nvGrpSpPr>
        <p:grpSpPr>
          <a:xfrm>
            <a:off x="147083" y="1129857"/>
            <a:ext cx="4104167" cy="3220474"/>
            <a:chOff x="147083" y="1129857"/>
            <a:chExt cx="4104167" cy="3220474"/>
          </a:xfrm>
        </p:grpSpPr>
        <p:sp>
          <p:nvSpPr>
            <p:cNvPr id="7" name="Espace réservé du contenu 2">
              <a:extLst>
                <a:ext uri="{FF2B5EF4-FFF2-40B4-BE49-F238E27FC236}">
                  <a16:creationId xmlns:a16="http://schemas.microsoft.com/office/drawing/2014/main" id="{90162548-DCE8-545A-6065-CC556C54BDE7}"/>
                </a:ext>
              </a:extLst>
            </p:cNvPr>
            <p:cNvSpPr txBox="1">
              <a:spLocks/>
            </p:cNvSpPr>
            <p:nvPr/>
          </p:nvSpPr>
          <p:spPr>
            <a:xfrm>
              <a:off x="147083" y="1129857"/>
              <a:ext cx="4104167" cy="3220474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57150">
              <a:solidFill>
                <a:schemeClr val="accent1">
                  <a:lumMod val="25000"/>
                  <a:lumOff val="75000"/>
                </a:schemeClr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lvl1pPr marL="306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30000" indent="-306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600" i="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00000" indent="-270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4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02000" indent="-2340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SzPct val="100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9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22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25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2800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Use of observed ”</a:t>
              </a:r>
              <a:r>
                <a:rPr lang="en-GB" b="1" dirty="0"/>
                <a:t>standard spheres</a:t>
              </a:r>
              <a:r>
                <a:rPr lang="en-GB" dirty="0"/>
                <a:t>” (e.g. cosmic voids) to </a:t>
              </a:r>
              <a:r>
                <a:rPr lang="en-GB" b="1" dirty="0"/>
                <a:t>constrain the expansion history of the Universe</a:t>
              </a:r>
            </a:p>
            <a:p>
              <a:r>
                <a:rPr lang="en-GB" dirty="0"/>
                <a:t>Standard spheres in our case: </a:t>
              </a:r>
              <a:r>
                <a:rPr lang="en-GB" b="1" dirty="0"/>
                <a:t>ionized bubbles </a:t>
              </a:r>
              <a:r>
                <a:rPr lang="en-GB" dirty="0"/>
                <a:t>during Reionisation</a:t>
              </a:r>
              <a:endParaRPr lang="en-GB" b="1" dirty="0"/>
            </a:p>
            <a:p>
              <a:r>
                <a:rPr lang="en-GB" b="1" dirty="0"/>
                <a:t>Geometrical distortions </a:t>
              </a:r>
              <a:r>
                <a:rPr lang="en-GB" dirty="0"/>
                <a:t>when </a:t>
              </a:r>
              <a:r>
                <a:rPr lang="en-GB" b="1" dirty="0"/>
                <a:t>converting sky angles to comoving distances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54481C4-927E-CF9C-A8AE-3985E137B31A}"/>
                </a:ext>
              </a:extLst>
            </p:cNvPr>
            <p:cNvSpPr/>
            <p:nvPr/>
          </p:nvSpPr>
          <p:spPr>
            <a:xfrm>
              <a:off x="231064" y="3157439"/>
              <a:ext cx="3936204" cy="981258"/>
            </a:xfrm>
            <a:prstGeom prst="rect">
              <a:avLst/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ZoneTexte 9">
            <a:extLst>
              <a:ext uri="{FF2B5EF4-FFF2-40B4-BE49-F238E27FC236}">
                <a16:creationId xmlns:a16="http://schemas.microsoft.com/office/drawing/2014/main" id="{A0E0B006-A3A3-A9ED-4F52-8D63A51AF02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743768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5B27C-E3EE-61CF-B1FE-0D9F256D7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Constraining cosmology with Alcock-Paczynski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4A235-7100-76FE-4B0C-81AB6E6C20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AP test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0162548-DCE8-545A-6065-CC556C54BDE7}"/>
              </a:ext>
            </a:extLst>
          </p:cNvPr>
          <p:cNvSpPr txBox="1">
            <a:spLocks/>
          </p:cNvSpPr>
          <p:nvPr/>
        </p:nvSpPr>
        <p:spPr>
          <a:xfrm>
            <a:off x="147083" y="1129857"/>
            <a:ext cx="4104167" cy="3220474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57150">
            <a:solidFill>
              <a:schemeClr val="accent1">
                <a:lumMod val="25000"/>
                <a:lumOff val="75000"/>
              </a:schemeClr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60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of observed ”</a:t>
            </a:r>
            <a:r>
              <a:rPr lang="en-GB" b="1" dirty="0"/>
              <a:t>standard spheres</a:t>
            </a:r>
            <a:r>
              <a:rPr lang="en-GB" dirty="0"/>
              <a:t>” (e.g. cosmic voids) to </a:t>
            </a:r>
            <a:r>
              <a:rPr lang="en-GB" b="1" dirty="0"/>
              <a:t>constrain the expansion history of the Universe</a:t>
            </a:r>
          </a:p>
          <a:p>
            <a:r>
              <a:rPr lang="en-GB" dirty="0"/>
              <a:t>Standard spheres in our case: </a:t>
            </a:r>
            <a:r>
              <a:rPr lang="en-GB" b="1" dirty="0"/>
              <a:t>ionized bubbles </a:t>
            </a:r>
            <a:r>
              <a:rPr lang="en-GB" dirty="0"/>
              <a:t>during Reionisation</a:t>
            </a:r>
            <a:endParaRPr lang="en-GB" b="1" dirty="0"/>
          </a:p>
          <a:p>
            <a:r>
              <a:rPr lang="en-GB" b="1" dirty="0"/>
              <a:t>Geometrical distortions </a:t>
            </a:r>
            <a:r>
              <a:rPr lang="en-GB" dirty="0"/>
              <a:t>when </a:t>
            </a:r>
            <a:r>
              <a:rPr lang="en-GB" b="1" dirty="0"/>
              <a:t>converting sky angles to comoving distances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A0E0B006-A3A3-A9ED-4F52-8D63A51AF02E}"/>
              </a:ext>
            </a:extLst>
          </p:cNvPr>
          <p:cNvSpPr txBox="1"/>
          <p:nvPr/>
        </p:nvSpPr>
        <p:spPr>
          <a:xfrm>
            <a:off x="9647523" y="6550222"/>
            <a:ext cx="254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400" dirty="0">
                <a:solidFill>
                  <a:schemeClr val="tx2"/>
                </a:solidFill>
              </a:rPr>
              <a:t>6</a:t>
            </a:r>
            <a:r>
              <a:rPr lang="en-US" sz="1400" dirty="0">
                <a:solidFill>
                  <a:schemeClr val="tx2"/>
                </a:solidFill>
              </a:rPr>
              <a:t>/13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4EF5B7-76A6-A8F9-9490-15896A5CAF7B}"/>
              </a:ext>
            </a:extLst>
          </p:cNvPr>
          <p:cNvGrpSpPr/>
          <p:nvPr/>
        </p:nvGrpSpPr>
        <p:grpSpPr>
          <a:xfrm>
            <a:off x="4364146" y="499137"/>
            <a:ext cx="7772400" cy="4577694"/>
            <a:chOff x="4364146" y="499137"/>
            <a:chExt cx="7772400" cy="457769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AC7DA7-E913-569A-24C2-B181E0BC3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4146" y="499137"/>
              <a:ext cx="7772400" cy="4577694"/>
            </a:xfrm>
            <a:prstGeom prst="rect">
              <a:avLst/>
            </a:prstGeom>
          </p:spPr>
        </p:pic>
        <p:sp>
          <p:nvSpPr>
            <p:cNvPr id="6" name="ZoneTexte 16">
              <a:extLst>
                <a:ext uri="{FF2B5EF4-FFF2-40B4-BE49-F238E27FC236}">
                  <a16:creationId xmlns:a16="http://schemas.microsoft.com/office/drawing/2014/main" id="{7D3EF7FC-0336-0177-0C98-FFA98767DFCB}"/>
                </a:ext>
              </a:extLst>
            </p:cNvPr>
            <p:cNvSpPr txBox="1"/>
            <p:nvPr/>
          </p:nvSpPr>
          <p:spPr>
            <a:xfrm>
              <a:off x="4364146" y="4695589"/>
              <a:ext cx="3118286" cy="3353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600" i="1" dirty="0">
                  <a:solidFill>
                    <a:schemeClr val="tx2"/>
                  </a:solidFill>
                </a:rPr>
                <a:t>Thelie+25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184355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1_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Dividende</Template>
  <TotalTime>50125</TotalTime>
  <Words>1945</Words>
  <Application>Microsoft Macintosh PowerPoint</Application>
  <PresentationFormat>Widescreen</PresentationFormat>
  <Paragraphs>323</Paragraphs>
  <Slides>31</Slides>
  <Notes>17</Notes>
  <HiddenSlides>8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Calibri</vt:lpstr>
      <vt:lpstr>Cambria Math</vt:lpstr>
      <vt:lpstr>Gill Sans MT</vt:lpstr>
      <vt:lpstr>Wingdings</vt:lpstr>
      <vt:lpstr>Wingdings 2</vt:lpstr>
      <vt:lpstr>Dividende</vt:lpstr>
      <vt:lpstr>1_Dividende</vt:lpstr>
      <vt:lpstr>Constraining cosmology from reionisation bubbles using an Alcock-Paczynski test</vt:lpstr>
      <vt:lpstr>The Epoch of Reionisation (EoR)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21-cm signal</vt:lpstr>
      <vt:lpstr>21-cm signal</vt:lpstr>
      <vt:lpstr>21-cm signal</vt:lpstr>
      <vt:lpstr>21-cm signal</vt:lpstr>
      <vt:lpstr>21-cm signal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  <vt:lpstr>Constraining cosmology with Alcock-Paczynski 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Emilie Thelie</dc:creator>
  <cp:lastModifiedBy>Thelie, Emilie</cp:lastModifiedBy>
  <cp:revision>1214</cp:revision>
  <cp:lastPrinted>2022-07-22T08:37:54Z</cp:lastPrinted>
  <dcterms:created xsi:type="dcterms:W3CDTF">2022-05-06T15:48:47Z</dcterms:created>
  <dcterms:modified xsi:type="dcterms:W3CDTF">2025-10-10T19:50:19Z</dcterms:modified>
</cp:coreProperties>
</file>