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27.jpg" ContentType="image/jp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2" r:id="rId1"/>
  </p:sldMasterIdLst>
  <p:notesMasterIdLst>
    <p:notesMasterId r:id="rId31"/>
  </p:notesMasterIdLst>
  <p:sldIdLst>
    <p:sldId id="256" r:id="rId2"/>
    <p:sldId id="542" r:id="rId3"/>
    <p:sldId id="467" r:id="rId4"/>
    <p:sldId id="482" r:id="rId5"/>
    <p:sldId id="545" r:id="rId6"/>
    <p:sldId id="531" r:id="rId7"/>
    <p:sldId id="443" r:id="rId8"/>
    <p:sldId id="261" r:id="rId9"/>
    <p:sldId id="549" r:id="rId10"/>
    <p:sldId id="532" r:id="rId11"/>
    <p:sldId id="536" r:id="rId12"/>
    <p:sldId id="534" r:id="rId13"/>
    <p:sldId id="535" r:id="rId14"/>
    <p:sldId id="548" r:id="rId15"/>
    <p:sldId id="539" r:id="rId16"/>
    <p:sldId id="546" r:id="rId17"/>
    <p:sldId id="547" r:id="rId18"/>
    <p:sldId id="269" r:id="rId19"/>
    <p:sldId id="270" r:id="rId20"/>
    <p:sldId id="272" r:id="rId21"/>
    <p:sldId id="540" r:id="rId22"/>
    <p:sldId id="257" r:id="rId23"/>
    <p:sldId id="260" r:id="rId24"/>
    <p:sldId id="543" r:id="rId25"/>
    <p:sldId id="544" r:id="rId26"/>
    <p:sldId id="262" r:id="rId27"/>
    <p:sldId id="277" r:id="rId28"/>
    <p:sldId id="447" r:id="rId29"/>
    <p:sldId id="266"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p:restoredTop sz="89640"/>
  </p:normalViewPr>
  <p:slideViewPr>
    <p:cSldViewPr snapToGrid="0">
      <p:cViewPr varScale="1">
        <p:scale>
          <a:sx n="107" d="100"/>
          <a:sy n="107" d="100"/>
        </p:scale>
        <p:origin x="107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1FA446-9BA4-4454-A0DA-788C4E28596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EF60A039-BFFA-4C53-8703-9841F747801A}">
      <dgm:prSet phldrT="[Text]" custT="1"/>
      <dgm:spPr/>
      <dgm:t>
        <a:bodyPr/>
        <a:lstStyle/>
        <a:p>
          <a:r>
            <a:rPr lang="en-IN" sz="2400" b="1" i="1" dirty="0"/>
            <a:t>Cosmic Microwave </a:t>
          </a:r>
        </a:p>
        <a:p>
          <a:r>
            <a:rPr lang="en-IN" sz="2400" b="1" i="1" dirty="0"/>
            <a:t>Background</a:t>
          </a:r>
        </a:p>
      </dgm:t>
    </dgm:pt>
    <dgm:pt modelId="{B78B3D1B-4CAE-44C7-BB56-5C7AC5431B33}" type="parTrans" cxnId="{D4DE47E7-418F-4654-ADB8-FC8F2175D64F}">
      <dgm:prSet/>
      <dgm:spPr/>
      <dgm:t>
        <a:bodyPr/>
        <a:lstStyle/>
        <a:p>
          <a:endParaRPr lang="en-IN"/>
        </a:p>
      </dgm:t>
    </dgm:pt>
    <dgm:pt modelId="{B788C755-5AE7-4768-B2C4-032ED994E597}" type="sibTrans" cxnId="{D4DE47E7-418F-4654-ADB8-FC8F2175D64F}">
      <dgm:prSet/>
      <dgm:spPr/>
      <dgm:t>
        <a:bodyPr/>
        <a:lstStyle/>
        <a:p>
          <a:endParaRPr lang="en-IN"/>
        </a:p>
      </dgm:t>
    </dgm:pt>
    <dgm:pt modelId="{6D0DA574-FACD-463E-AF01-DD9F3082A323}">
      <dgm:prSet phldrT="[Text]" custT="1"/>
      <dgm:spPr/>
      <dgm:t>
        <a:bodyPr/>
        <a:lstStyle/>
        <a:p>
          <a:r>
            <a:rPr lang="en-US" sz="2400" dirty="0"/>
            <a:t>The light from the moment the universe became neutral, 380,000 years after the </a:t>
          </a:r>
          <a:r>
            <a:rPr lang="en-US" sz="2400" b="1" i="1" dirty="0"/>
            <a:t>Big Bang</a:t>
          </a:r>
          <a:r>
            <a:rPr lang="en-US" sz="2400" dirty="0"/>
            <a:t>. </a:t>
          </a:r>
          <a:endParaRPr lang="en-IN" sz="2400" dirty="0"/>
        </a:p>
      </dgm:t>
    </dgm:pt>
    <dgm:pt modelId="{FB61D8CF-6286-45E1-8F58-20977FE39EDE}" type="parTrans" cxnId="{FB188F03-8CA9-4EEE-901C-949A00F19232}">
      <dgm:prSet/>
      <dgm:spPr/>
      <dgm:t>
        <a:bodyPr/>
        <a:lstStyle/>
        <a:p>
          <a:endParaRPr lang="en-IN"/>
        </a:p>
      </dgm:t>
    </dgm:pt>
    <dgm:pt modelId="{9EBB5186-B2C5-4E5F-87E2-E15E4CEB0544}" type="sibTrans" cxnId="{FB188F03-8CA9-4EEE-901C-949A00F19232}">
      <dgm:prSet/>
      <dgm:spPr/>
      <dgm:t>
        <a:bodyPr/>
        <a:lstStyle/>
        <a:p>
          <a:endParaRPr lang="en-IN"/>
        </a:p>
      </dgm:t>
    </dgm:pt>
    <dgm:pt modelId="{CC7B1D40-4EDC-4A11-9412-44ADD9A4E669}">
      <dgm:prSet phldrT="[Text]" custT="1"/>
      <dgm:spPr/>
      <dgm:t>
        <a:bodyPr/>
        <a:lstStyle/>
        <a:p>
          <a:r>
            <a:rPr lang="en-IN" sz="2400" b="1" i="1" dirty="0"/>
            <a:t>Standard Candles</a:t>
          </a:r>
        </a:p>
      </dgm:t>
    </dgm:pt>
    <dgm:pt modelId="{670A0EE5-AB56-440C-8A67-0BB40D6D590F}" type="parTrans" cxnId="{5916D4FA-7A4A-47B9-A1EE-12F4C24515CB}">
      <dgm:prSet/>
      <dgm:spPr/>
      <dgm:t>
        <a:bodyPr/>
        <a:lstStyle/>
        <a:p>
          <a:endParaRPr lang="en-IN"/>
        </a:p>
      </dgm:t>
    </dgm:pt>
    <dgm:pt modelId="{E94DD893-3542-426C-8D93-838F3329B011}" type="sibTrans" cxnId="{5916D4FA-7A4A-47B9-A1EE-12F4C24515CB}">
      <dgm:prSet/>
      <dgm:spPr/>
      <dgm:t>
        <a:bodyPr/>
        <a:lstStyle/>
        <a:p>
          <a:endParaRPr lang="en-IN"/>
        </a:p>
      </dgm:t>
    </dgm:pt>
    <dgm:pt modelId="{B9A5B7F5-455D-4D7E-B010-0054CAED7F4A}">
      <dgm:prSet phldrT="[Text]" custT="1"/>
      <dgm:spPr/>
      <dgm:t>
        <a:bodyPr/>
        <a:lstStyle/>
        <a:p>
          <a:r>
            <a:rPr lang="en-US" sz="2400" dirty="0"/>
            <a:t>Objects with constant brightness - known, standard energy output like </a:t>
          </a:r>
          <a:r>
            <a:rPr lang="en-US" sz="2400" b="1" dirty="0"/>
            <a:t>Supernovae</a:t>
          </a:r>
          <a:endParaRPr lang="en-IN" sz="2400" dirty="0"/>
        </a:p>
      </dgm:t>
    </dgm:pt>
    <dgm:pt modelId="{FAC89AB2-C081-4474-9D6F-04F1B8C64C51}" type="parTrans" cxnId="{9289D52A-71FD-4218-A81E-B100001E648C}">
      <dgm:prSet/>
      <dgm:spPr/>
      <dgm:t>
        <a:bodyPr/>
        <a:lstStyle/>
        <a:p>
          <a:endParaRPr lang="en-IN"/>
        </a:p>
      </dgm:t>
    </dgm:pt>
    <dgm:pt modelId="{5E67840A-AFF6-4381-B973-F4E2DE7A539A}" type="sibTrans" cxnId="{9289D52A-71FD-4218-A81E-B100001E648C}">
      <dgm:prSet/>
      <dgm:spPr/>
      <dgm:t>
        <a:bodyPr/>
        <a:lstStyle/>
        <a:p>
          <a:endParaRPr lang="en-IN"/>
        </a:p>
      </dgm:t>
    </dgm:pt>
    <dgm:pt modelId="{B518A96C-7C79-44D9-84B0-2523A000D627}">
      <dgm:prSet phldrT="[Text]" custT="1"/>
      <dgm:spPr/>
      <dgm:t>
        <a:bodyPr/>
        <a:lstStyle/>
        <a:p>
          <a:r>
            <a:rPr lang="en-IN" sz="2400" b="1" i="1" dirty="0"/>
            <a:t>Large-Scale Surveys</a:t>
          </a:r>
        </a:p>
      </dgm:t>
    </dgm:pt>
    <dgm:pt modelId="{3DCABC74-FFA3-4EDA-AEA4-1FCBC9DD62F3}" type="parTrans" cxnId="{12E5B236-122D-4ABC-8810-31AAE7439DA5}">
      <dgm:prSet/>
      <dgm:spPr/>
      <dgm:t>
        <a:bodyPr/>
        <a:lstStyle/>
        <a:p>
          <a:endParaRPr lang="en-IN"/>
        </a:p>
      </dgm:t>
    </dgm:pt>
    <dgm:pt modelId="{22855233-E8DD-4B11-947D-F7C6A3BDBA40}" type="sibTrans" cxnId="{12E5B236-122D-4ABC-8810-31AAE7439DA5}">
      <dgm:prSet/>
      <dgm:spPr/>
      <dgm:t>
        <a:bodyPr/>
        <a:lstStyle/>
        <a:p>
          <a:endParaRPr lang="en-IN"/>
        </a:p>
      </dgm:t>
    </dgm:pt>
    <dgm:pt modelId="{C4B1BBFA-DA2E-4ABD-B2AA-4F986680936A}">
      <dgm:prSet phldrT="[Text]" custT="1"/>
      <dgm:spPr/>
      <dgm:t>
        <a:bodyPr/>
        <a:lstStyle/>
        <a:p>
          <a:r>
            <a:rPr lang="en-US" sz="2400" b="1" dirty="0"/>
            <a:t>Surveys </a:t>
          </a:r>
          <a:r>
            <a:rPr lang="en-US" sz="2400" dirty="0"/>
            <a:t>of galaxies use their distribution to probe the expansion of the universe. </a:t>
          </a:r>
          <a:endParaRPr lang="en-IN" sz="2400" dirty="0"/>
        </a:p>
      </dgm:t>
    </dgm:pt>
    <dgm:pt modelId="{597B3CCC-8C01-4BDB-92B5-A99EEE0FDBA9}" type="parTrans" cxnId="{A5613693-DD4D-4E80-B8AD-3BD52174F60A}">
      <dgm:prSet/>
      <dgm:spPr/>
      <dgm:t>
        <a:bodyPr/>
        <a:lstStyle/>
        <a:p>
          <a:endParaRPr lang="en-IN"/>
        </a:p>
      </dgm:t>
    </dgm:pt>
    <dgm:pt modelId="{049D64F9-99EC-44FE-94A1-46B08FF5211C}" type="sibTrans" cxnId="{A5613693-DD4D-4E80-B8AD-3BD52174F60A}">
      <dgm:prSet/>
      <dgm:spPr/>
      <dgm:t>
        <a:bodyPr/>
        <a:lstStyle/>
        <a:p>
          <a:endParaRPr lang="en-IN"/>
        </a:p>
      </dgm:t>
    </dgm:pt>
    <dgm:pt modelId="{835C4E64-05F5-454B-BE82-6F7662431C01}" type="pres">
      <dgm:prSet presAssocID="{CB1FA446-9BA4-4454-A0DA-788C4E28596F}" presName="Name0" presStyleCnt="0">
        <dgm:presLayoutVars>
          <dgm:dir/>
          <dgm:animLvl val="lvl"/>
          <dgm:resizeHandles val="exact"/>
        </dgm:presLayoutVars>
      </dgm:prSet>
      <dgm:spPr/>
    </dgm:pt>
    <dgm:pt modelId="{862D31E6-A83B-48F1-B01F-B364458A8726}" type="pres">
      <dgm:prSet presAssocID="{EF60A039-BFFA-4C53-8703-9841F747801A}" presName="composite" presStyleCnt="0"/>
      <dgm:spPr/>
    </dgm:pt>
    <dgm:pt modelId="{60856E9E-9046-4018-A5B3-30F2216F6EE3}" type="pres">
      <dgm:prSet presAssocID="{EF60A039-BFFA-4C53-8703-9841F747801A}" presName="parTx" presStyleLbl="alignNode1" presStyleIdx="0" presStyleCnt="3">
        <dgm:presLayoutVars>
          <dgm:chMax val="0"/>
          <dgm:chPref val="0"/>
          <dgm:bulletEnabled val="1"/>
        </dgm:presLayoutVars>
      </dgm:prSet>
      <dgm:spPr/>
    </dgm:pt>
    <dgm:pt modelId="{49EE9662-8267-4E57-870F-EED78292F093}" type="pres">
      <dgm:prSet presAssocID="{EF60A039-BFFA-4C53-8703-9841F747801A}" presName="desTx" presStyleLbl="alignAccFollowNode1" presStyleIdx="0" presStyleCnt="3">
        <dgm:presLayoutVars>
          <dgm:bulletEnabled val="1"/>
        </dgm:presLayoutVars>
      </dgm:prSet>
      <dgm:spPr/>
    </dgm:pt>
    <dgm:pt modelId="{4478E42E-B081-41FB-A7A5-9C09C69B4BAF}" type="pres">
      <dgm:prSet presAssocID="{B788C755-5AE7-4768-B2C4-032ED994E597}" presName="space" presStyleCnt="0"/>
      <dgm:spPr/>
    </dgm:pt>
    <dgm:pt modelId="{45E5C587-622A-4A0C-BA94-86B061EF5CB3}" type="pres">
      <dgm:prSet presAssocID="{CC7B1D40-4EDC-4A11-9412-44ADD9A4E669}" presName="composite" presStyleCnt="0"/>
      <dgm:spPr/>
    </dgm:pt>
    <dgm:pt modelId="{B7E6B097-458D-4A72-8A4F-E8C0EA47D7A9}" type="pres">
      <dgm:prSet presAssocID="{CC7B1D40-4EDC-4A11-9412-44ADD9A4E669}" presName="parTx" presStyleLbl="alignNode1" presStyleIdx="1" presStyleCnt="3">
        <dgm:presLayoutVars>
          <dgm:chMax val="0"/>
          <dgm:chPref val="0"/>
          <dgm:bulletEnabled val="1"/>
        </dgm:presLayoutVars>
      </dgm:prSet>
      <dgm:spPr/>
    </dgm:pt>
    <dgm:pt modelId="{0602DDDB-0B43-45C7-B9C1-C0736D11A414}" type="pres">
      <dgm:prSet presAssocID="{CC7B1D40-4EDC-4A11-9412-44ADD9A4E669}" presName="desTx" presStyleLbl="alignAccFollowNode1" presStyleIdx="1" presStyleCnt="3">
        <dgm:presLayoutVars>
          <dgm:bulletEnabled val="1"/>
        </dgm:presLayoutVars>
      </dgm:prSet>
      <dgm:spPr/>
    </dgm:pt>
    <dgm:pt modelId="{73598A4B-D3A4-456D-8D07-465EFCE7DF7C}" type="pres">
      <dgm:prSet presAssocID="{E94DD893-3542-426C-8D93-838F3329B011}" presName="space" presStyleCnt="0"/>
      <dgm:spPr/>
    </dgm:pt>
    <dgm:pt modelId="{726EFBB1-42E0-445C-9391-95BA307BBFC3}" type="pres">
      <dgm:prSet presAssocID="{B518A96C-7C79-44D9-84B0-2523A000D627}" presName="composite" presStyleCnt="0"/>
      <dgm:spPr/>
    </dgm:pt>
    <dgm:pt modelId="{6FC8079D-0AB0-4A3A-B1D3-5988D6B8039D}" type="pres">
      <dgm:prSet presAssocID="{B518A96C-7C79-44D9-84B0-2523A000D627}" presName="parTx" presStyleLbl="alignNode1" presStyleIdx="2" presStyleCnt="3">
        <dgm:presLayoutVars>
          <dgm:chMax val="0"/>
          <dgm:chPref val="0"/>
          <dgm:bulletEnabled val="1"/>
        </dgm:presLayoutVars>
      </dgm:prSet>
      <dgm:spPr/>
    </dgm:pt>
    <dgm:pt modelId="{46B54A17-627E-4242-B70F-42D264C9DAAB}" type="pres">
      <dgm:prSet presAssocID="{B518A96C-7C79-44D9-84B0-2523A000D627}" presName="desTx" presStyleLbl="alignAccFollowNode1" presStyleIdx="2" presStyleCnt="3">
        <dgm:presLayoutVars>
          <dgm:bulletEnabled val="1"/>
        </dgm:presLayoutVars>
      </dgm:prSet>
      <dgm:spPr/>
    </dgm:pt>
  </dgm:ptLst>
  <dgm:cxnLst>
    <dgm:cxn modelId="{FB188F03-8CA9-4EEE-901C-949A00F19232}" srcId="{EF60A039-BFFA-4C53-8703-9841F747801A}" destId="{6D0DA574-FACD-463E-AF01-DD9F3082A323}" srcOrd="0" destOrd="0" parTransId="{FB61D8CF-6286-45E1-8F58-20977FE39EDE}" sibTransId="{9EBB5186-B2C5-4E5F-87E2-E15E4CEB0544}"/>
    <dgm:cxn modelId="{F6F5BE12-6E82-4EED-9F91-2A0AF707B8B2}" type="presOf" srcId="{B9A5B7F5-455D-4D7E-B010-0054CAED7F4A}" destId="{0602DDDB-0B43-45C7-B9C1-C0736D11A414}" srcOrd="0" destOrd="0" presId="urn:microsoft.com/office/officeart/2005/8/layout/hList1"/>
    <dgm:cxn modelId="{9289D52A-71FD-4218-A81E-B100001E648C}" srcId="{CC7B1D40-4EDC-4A11-9412-44ADD9A4E669}" destId="{B9A5B7F5-455D-4D7E-B010-0054CAED7F4A}" srcOrd="0" destOrd="0" parTransId="{FAC89AB2-C081-4474-9D6F-04F1B8C64C51}" sibTransId="{5E67840A-AFF6-4381-B973-F4E2DE7A539A}"/>
    <dgm:cxn modelId="{12E5B236-122D-4ABC-8810-31AAE7439DA5}" srcId="{CB1FA446-9BA4-4454-A0DA-788C4E28596F}" destId="{B518A96C-7C79-44D9-84B0-2523A000D627}" srcOrd="2" destOrd="0" parTransId="{3DCABC74-FFA3-4EDA-AEA4-1FCBC9DD62F3}" sibTransId="{22855233-E8DD-4B11-947D-F7C6A3BDBA40}"/>
    <dgm:cxn modelId="{1A5FD65B-111B-4283-86A9-7833A4B8AC8C}" type="presOf" srcId="{EF60A039-BFFA-4C53-8703-9841F747801A}" destId="{60856E9E-9046-4018-A5B3-30F2216F6EE3}" srcOrd="0" destOrd="0" presId="urn:microsoft.com/office/officeart/2005/8/layout/hList1"/>
    <dgm:cxn modelId="{BD698E7B-7359-4687-BC21-8711BC95B764}" type="presOf" srcId="{6D0DA574-FACD-463E-AF01-DD9F3082A323}" destId="{49EE9662-8267-4E57-870F-EED78292F093}" srcOrd="0" destOrd="0" presId="urn:microsoft.com/office/officeart/2005/8/layout/hList1"/>
    <dgm:cxn modelId="{A5613693-DD4D-4E80-B8AD-3BD52174F60A}" srcId="{B518A96C-7C79-44D9-84B0-2523A000D627}" destId="{C4B1BBFA-DA2E-4ABD-B2AA-4F986680936A}" srcOrd="0" destOrd="0" parTransId="{597B3CCC-8C01-4BDB-92B5-A99EEE0FDBA9}" sibTransId="{049D64F9-99EC-44FE-94A1-46B08FF5211C}"/>
    <dgm:cxn modelId="{14FC4299-00F9-46BA-9431-CECDC853AA93}" type="presOf" srcId="{CB1FA446-9BA4-4454-A0DA-788C4E28596F}" destId="{835C4E64-05F5-454B-BE82-6F7662431C01}" srcOrd="0" destOrd="0" presId="urn:microsoft.com/office/officeart/2005/8/layout/hList1"/>
    <dgm:cxn modelId="{1411DCC9-282E-4A17-BEDE-5EDD7915E6FA}" type="presOf" srcId="{C4B1BBFA-DA2E-4ABD-B2AA-4F986680936A}" destId="{46B54A17-627E-4242-B70F-42D264C9DAAB}" srcOrd="0" destOrd="0" presId="urn:microsoft.com/office/officeart/2005/8/layout/hList1"/>
    <dgm:cxn modelId="{5A921ECD-6C0E-4B56-BB17-CB9F5A5BA6CF}" type="presOf" srcId="{CC7B1D40-4EDC-4A11-9412-44ADD9A4E669}" destId="{B7E6B097-458D-4A72-8A4F-E8C0EA47D7A9}" srcOrd="0" destOrd="0" presId="urn:microsoft.com/office/officeart/2005/8/layout/hList1"/>
    <dgm:cxn modelId="{D4DE47E7-418F-4654-ADB8-FC8F2175D64F}" srcId="{CB1FA446-9BA4-4454-A0DA-788C4E28596F}" destId="{EF60A039-BFFA-4C53-8703-9841F747801A}" srcOrd="0" destOrd="0" parTransId="{B78B3D1B-4CAE-44C7-BB56-5C7AC5431B33}" sibTransId="{B788C755-5AE7-4768-B2C4-032ED994E597}"/>
    <dgm:cxn modelId="{0BD599F2-237A-423D-B885-32B18B79D698}" type="presOf" srcId="{B518A96C-7C79-44D9-84B0-2523A000D627}" destId="{6FC8079D-0AB0-4A3A-B1D3-5988D6B8039D}" srcOrd="0" destOrd="0" presId="urn:microsoft.com/office/officeart/2005/8/layout/hList1"/>
    <dgm:cxn modelId="{5916D4FA-7A4A-47B9-A1EE-12F4C24515CB}" srcId="{CB1FA446-9BA4-4454-A0DA-788C4E28596F}" destId="{CC7B1D40-4EDC-4A11-9412-44ADD9A4E669}" srcOrd="1" destOrd="0" parTransId="{670A0EE5-AB56-440C-8A67-0BB40D6D590F}" sibTransId="{E94DD893-3542-426C-8D93-838F3329B011}"/>
    <dgm:cxn modelId="{67964F65-D26C-4A21-80A7-8C3562279339}" type="presParOf" srcId="{835C4E64-05F5-454B-BE82-6F7662431C01}" destId="{862D31E6-A83B-48F1-B01F-B364458A8726}" srcOrd="0" destOrd="0" presId="urn:microsoft.com/office/officeart/2005/8/layout/hList1"/>
    <dgm:cxn modelId="{12932A74-FCFF-42DC-A9F6-C64F9FEABBA9}" type="presParOf" srcId="{862D31E6-A83B-48F1-B01F-B364458A8726}" destId="{60856E9E-9046-4018-A5B3-30F2216F6EE3}" srcOrd="0" destOrd="0" presId="urn:microsoft.com/office/officeart/2005/8/layout/hList1"/>
    <dgm:cxn modelId="{FD81A13C-C088-4808-AD89-567FCFE3A07F}" type="presParOf" srcId="{862D31E6-A83B-48F1-B01F-B364458A8726}" destId="{49EE9662-8267-4E57-870F-EED78292F093}" srcOrd="1" destOrd="0" presId="urn:microsoft.com/office/officeart/2005/8/layout/hList1"/>
    <dgm:cxn modelId="{236251E6-B423-49B4-BB2F-58ADB7AA3311}" type="presParOf" srcId="{835C4E64-05F5-454B-BE82-6F7662431C01}" destId="{4478E42E-B081-41FB-A7A5-9C09C69B4BAF}" srcOrd="1" destOrd="0" presId="urn:microsoft.com/office/officeart/2005/8/layout/hList1"/>
    <dgm:cxn modelId="{F3AF7141-5470-48E2-87B9-1E95A37FE732}" type="presParOf" srcId="{835C4E64-05F5-454B-BE82-6F7662431C01}" destId="{45E5C587-622A-4A0C-BA94-86B061EF5CB3}" srcOrd="2" destOrd="0" presId="urn:microsoft.com/office/officeart/2005/8/layout/hList1"/>
    <dgm:cxn modelId="{B9A19F27-2D93-43D7-B4D8-BC0408DB888C}" type="presParOf" srcId="{45E5C587-622A-4A0C-BA94-86B061EF5CB3}" destId="{B7E6B097-458D-4A72-8A4F-E8C0EA47D7A9}" srcOrd="0" destOrd="0" presId="urn:microsoft.com/office/officeart/2005/8/layout/hList1"/>
    <dgm:cxn modelId="{26152DC4-0C38-4290-B887-2237A04DBC01}" type="presParOf" srcId="{45E5C587-622A-4A0C-BA94-86B061EF5CB3}" destId="{0602DDDB-0B43-45C7-B9C1-C0736D11A414}" srcOrd="1" destOrd="0" presId="urn:microsoft.com/office/officeart/2005/8/layout/hList1"/>
    <dgm:cxn modelId="{E6DEAF8B-DDF5-4B44-B484-EDC001CDFD27}" type="presParOf" srcId="{835C4E64-05F5-454B-BE82-6F7662431C01}" destId="{73598A4B-D3A4-456D-8D07-465EFCE7DF7C}" srcOrd="3" destOrd="0" presId="urn:microsoft.com/office/officeart/2005/8/layout/hList1"/>
    <dgm:cxn modelId="{769B3AB5-F536-4C60-AEE4-F619F9314670}" type="presParOf" srcId="{835C4E64-05F5-454B-BE82-6F7662431C01}" destId="{726EFBB1-42E0-445C-9391-95BA307BBFC3}" srcOrd="4" destOrd="0" presId="urn:microsoft.com/office/officeart/2005/8/layout/hList1"/>
    <dgm:cxn modelId="{65C4D7F3-7310-4541-A23C-45F350B13CFF}" type="presParOf" srcId="{726EFBB1-42E0-445C-9391-95BA307BBFC3}" destId="{6FC8079D-0AB0-4A3A-B1D3-5988D6B8039D}" srcOrd="0" destOrd="0" presId="urn:microsoft.com/office/officeart/2005/8/layout/hList1"/>
    <dgm:cxn modelId="{180649DF-C98F-42FD-8957-CA14D0D31E5C}" type="presParOf" srcId="{726EFBB1-42E0-445C-9391-95BA307BBFC3}" destId="{46B54A17-627E-4242-B70F-42D264C9DAA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DF053E-7D88-7645-BCF2-63F7ECA13B3E}" type="doc">
      <dgm:prSet loTypeId="urn:microsoft.com/office/officeart/2005/8/layout/lProcess1" loCatId="" qsTypeId="urn:microsoft.com/office/officeart/2005/8/quickstyle/simple1" qsCatId="simple" csTypeId="urn:microsoft.com/office/officeart/2005/8/colors/accent2_1" csCatId="accent2" phldr="1"/>
      <dgm:spPr/>
      <dgm:t>
        <a:bodyPr/>
        <a:lstStyle/>
        <a:p>
          <a:endParaRPr lang="en-GB"/>
        </a:p>
      </dgm:t>
    </dgm:pt>
    <dgm:pt modelId="{1973035D-6FCF-9940-A997-52A027EBA008}">
      <dgm:prSet custT="1"/>
      <dgm:spPr/>
      <dgm:t>
        <a:bodyPr/>
        <a:lstStyle/>
        <a:p>
          <a:r>
            <a:rPr lang="en-IN" sz="1800" b="1" dirty="0"/>
            <a:t>Halo Mass Function</a:t>
          </a:r>
          <a:endParaRPr lang="en-IN" sz="1800" dirty="0"/>
        </a:p>
      </dgm:t>
    </dgm:pt>
    <dgm:pt modelId="{EFE4074D-7E43-DB40-9AE1-D5916651B2F3}" type="parTrans" cxnId="{253FE783-A4FE-E14B-AE74-B2B839F53839}">
      <dgm:prSet/>
      <dgm:spPr/>
      <dgm:t>
        <a:bodyPr/>
        <a:lstStyle/>
        <a:p>
          <a:endParaRPr lang="en-GB"/>
        </a:p>
      </dgm:t>
    </dgm:pt>
    <dgm:pt modelId="{72F616A6-9D3C-F34C-BAF3-B2BEC0386174}" type="sibTrans" cxnId="{253FE783-A4FE-E14B-AE74-B2B839F53839}">
      <dgm:prSet/>
      <dgm:spPr/>
      <dgm:t>
        <a:bodyPr/>
        <a:lstStyle/>
        <a:p>
          <a:endParaRPr lang="en-GB"/>
        </a:p>
      </dgm:t>
    </dgm:pt>
    <dgm:pt modelId="{CBE19195-7AFB-E440-A328-F34549CCC3CE}">
      <dgm:prSet custT="1"/>
      <dgm:spPr/>
      <dgm:t>
        <a:bodyPr/>
        <a:lstStyle/>
        <a:p>
          <a:r>
            <a:rPr lang="en-IN" sz="1600"/>
            <a:t>Abundance of halos</a:t>
          </a:r>
          <a:endParaRPr lang="en-IN" sz="1600" dirty="0"/>
        </a:p>
      </dgm:t>
    </dgm:pt>
    <dgm:pt modelId="{2FC142B6-7D16-B54B-80E0-924A36029705}" type="parTrans" cxnId="{C57E324F-8570-0746-BC56-A24C92263BE2}">
      <dgm:prSet/>
      <dgm:spPr/>
      <dgm:t>
        <a:bodyPr/>
        <a:lstStyle/>
        <a:p>
          <a:endParaRPr lang="en-GB" sz="1400"/>
        </a:p>
      </dgm:t>
    </dgm:pt>
    <dgm:pt modelId="{844D681E-3C69-3A4F-9AB2-1054F80BE109}" type="sibTrans" cxnId="{C57E324F-8570-0746-BC56-A24C92263BE2}">
      <dgm:prSet/>
      <dgm:spPr/>
      <dgm:t>
        <a:bodyPr/>
        <a:lstStyle/>
        <a:p>
          <a:endParaRPr lang="en-GB"/>
        </a:p>
      </dgm:t>
    </dgm:pt>
    <dgm:pt modelId="{0EBAF182-9758-C34E-9A30-9C57402DE001}">
      <dgm:prSet custT="1"/>
      <dgm:spPr/>
      <dgm:t>
        <a:bodyPr/>
        <a:lstStyle/>
        <a:p>
          <a:r>
            <a:rPr lang="en-IN" sz="1800" b="1" dirty="0"/>
            <a:t>Density Profile</a:t>
          </a:r>
          <a:endParaRPr lang="en-IN" sz="1800" dirty="0"/>
        </a:p>
      </dgm:t>
    </dgm:pt>
    <dgm:pt modelId="{1CCA038F-B37F-C34C-B425-21CBE471A1B1}" type="parTrans" cxnId="{44487B6E-8723-6E43-8940-7CE5A418D847}">
      <dgm:prSet/>
      <dgm:spPr/>
      <dgm:t>
        <a:bodyPr/>
        <a:lstStyle/>
        <a:p>
          <a:endParaRPr lang="en-GB"/>
        </a:p>
      </dgm:t>
    </dgm:pt>
    <dgm:pt modelId="{B350542C-C175-394E-A175-C63C6B9260D6}" type="sibTrans" cxnId="{44487B6E-8723-6E43-8940-7CE5A418D847}">
      <dgm:prSet/>
      <dgm:spPr/>
      <dgm:t>
        <a:bodyPr/>
        <a:lstStyle/>
        <a:p>
          <a:endParaRPr lang="en-GB"/>
        </a:p>
      </dgm:t>
    </dgm:pt>
    <dgm:pt modelId="{6EB4FF1A-160F-314D-85DE-16CCE69834B1}">
      <dgm:prSet custT="1"/>
      <dgm:spPr/>
      <dgm:t>
        <a:bodyPr/>
        <a:lstStyle/>
        <a:p>
          <a:r>
            <a:rPr lang="en-IN" sz="1600" dirty="0"/>
            <a:t>Halos not uniform spheres</a:t>
          </a:r>
        </a:p>
      </dgm:t>
    </dgm:pt>
    <dgm:pt modelId="{B85C06AF-E5EB-9F4F-994F-5E1C5ED27392}" type="parTrans" cxnId="{CBA8E778-5B3E-A74E-8C8A-EA839DE9C227}">
      <dgm:prSet/>
      <dgm:spPr/>
      <dgm:t>
        <a:bodyPr/>
        <a:lstStyle/>
        <a:p>
          <a:endParaRPr lang="en-GB" sz="1400"/>
        </a:p>
      </dgm:t>
    </dgm:pt>
    <dgm:pt modelId="{76B03A22-A1B9-0E47-8D86-F9BA90FDFDE8}" type="sibTrans" cxnId="{CBA8E778-5B3E-A74E-8C8A-EA839DE9C227}">
      <dgm:prSet/>
      <dgm:spPr/>
      <dgm:t>
        <a:bodyPr/>
        <a:lstStyle/>
        <a:p>
          <a:endParaRPr lang="en-GB"/>
        </a:p>
      </dgm:t>
    </dgm:pt>
    <dgm:pt modelId="{EC873A5F-9C64-314D-BA21-D185990CAAED}">
      <dgm:prSet custT="1"/>
      <dgm:spPr/>
      <dgm:t>
        <a:bodyPr/>
        <a:lstStyle/>
        <a:p>
          <a:r>
            <a:rPr lang="en-IN" sz="1800" b="1" dirty="0"/>
            <a:t>Substructures</a:t>
          </a:r>
          <a:endParaRPr lang="en-IN" sz="1800" dirty="0"/>
        </a:p>
      </dgm:t>
    </dgm:pt>
    <dgm:pt modelId="{912A4F12-62C5-B140-A692-EF37EC2BDC17}" type="parTrans" cxnId="{27A837D9-B1D0-AE4F-B61C-048EB4E95152}">
      <dgm:prSet/>
      <dgm:spPr/>
      <dgm:t>
        <a:bodyPr/>
        <a:lstStyle/>
        <a:p>
          <a:endParaRPr lang="en-GB"/>
        </a:p>
      </dgm:t>
    </dgm:pt>
    <dgm:pt modelId="{2896B3A2-B46A-A247-915C-DB15A9AAEE4B}" type="sibTrans" cxnId="{27A837D9-B1D0-AE4F-B61C-048EB4E95152}">
      <dgm:prSet/>
      <dgm:spPr/>
      <dgm:t>
        <a:bodyPr/>
        <a:lstStyle/>
        <a:p>
          <a:endParaRPr lang="en-GB"/>
        </a:p>
      </dgm:t>
    </dgm:pt>
    <dgm:pt modelId="{EEED2889-758C-DB44-9DCB-50D073325CC8}">
      <dgm:prSet custT="1"/>
      <dgm:spPr/>
      <dgm:t>
        <a:bodyPr/>
        <a:lstStyle/>
        <a:p>
          <a:r>
            <a:rPr lang="en-IN" sz="1600" dirty="0"/>
            <a:t>Subhalos - remnants that were accreted and tidally stripped</a:t>
          </a:r>
        </a:p>
      </dgm:t>
    </dgm:pt>
    <dgm:pt modelId="{05CA763B-A98D-DA4E-8F25-E6B64CEE16A5}" type="parTrans" cxnId="{A9D2B42E-7BD0-DC42-89D8-F3993FA1F50F}">
      <dgm:prSet/>
      <dgm:spPr/>
      <dgm:t>
        <a:bodyPr/>
        <a:lstStyle/>
        <a:p>
          <a:endParaRPr lang="en-GB" sz="1400"/>
        </a:p>
      </dgm:t>
    </dgm:pt>
    <dgm:pt modelId="{9EEAE2C5-8068-884F-9FA5-D1B94F435B81}" type="sibTrans" cxnId="{A9D2B42E-7BD0-DC42-89D8-F3993FA1F50F}">
      <dgm:prSet/>
      <dgm:spPr/>
      <dgm:t>
        <a:bodyPr/>
        <a:lstStyle/>
        <a:p>
          <a:endParaRPr lang="en-GB"/>
        </a:p>
      </dgm:t>
    </dgm:pt>
    <dgm:pt modelId="{EC983A12-F094-9842-9137-A43EEA21E601}">
      <dgm:prSet custT="1"/>
      <dgm:spPr/>
      <dgm:t>
        <a:bodyPr/>
        <a:lstStyle/>
        <a:p>
          <a:r>
            <a:rPr lang="en-IN" sz="1800" b="1" dirty="0"/>
            <a:t>Assembly History</a:t>
          </a:r>
          <a:endParaRPr lang="en-IN" sz="1800" dirty="0"/>
        </a:p>
      </dgm:t>
    </dgm:pt>
    <dgm:pt modelId="{0B62947D-6EC0-4A47-AFFF-4BB403781BC5}" type="parTrans" cxnId="{257B45CF-DAAF-C64A-AC75-BF36F6B3F651}">
      <dgm:prSet/>
      <dgm:spPr/>
      <dgm:t>
        <a:bodyPr/>
        <a:lstStyle/>
        <a:p>
          <a:endParaRPr lang="en-GB" sz="1400"/>
        </a:p>
      </dgm:t>
    </dgm:pt>
    <dgm:pt modelId="{6065033B-6B68-5949-9450-BF7DEBCFBBAC}" type="sibTrans" cxnId="{257B45CF-DAAF-C64A-AC75-BF36F6B3F651}">
      <dgm:prSet/>
      <dgm:spPr/>
      <dgm:t>
        <a:bodyPr/>
        <a:lstStyle/>
        <a:p>
          <a:endParaRPr lang="en-GB"/>
        </a:p>
      </dgm:t>
    </dgm:pt>
    <dgm:pt modelId="{512947A6-53ED-8245-9426-9B7A3C67641F}">
      <dgm:prSet custT="1"/>
      <dgm:spPr/>
      <dgm:t>
        <a:bodyPr/>
        <a:lstStyle/>
        <a:p>
          <a:r>
            <a:rPr lang="en-IN" sz="1600"/>
            <a:t>Same mass Halos can have very different histories</a:t>
          </a:r>
          <a:endParaRPr lang="en-IN" sz="1600" dirty="0"/>
        </a:p>
      </dgm:t>
    </dgm:pt>
    <dgm:pt modelId="{CF415B07-CFA9-EF40-8C47-643833F87C78}" type="parTrans" cxnId="{D31A75E1-947E-1C47-99DE-FC1AD0B8A59A}">
      <dgm:prSet/>
      <dgm:spPr/>
      <dgm:t>
        <a:bodyPr/>
        <a:lstStyle/>
        <a:p>
          <a:endParaRPr lang="en-GB"/>
        </a:p>
      </dgm:t>
    </dgm:pt>
    <dgm:pt modelId="{F72E6631-BA96-E44B-8CDB-08700EA5BC0D}" type="sibTrans" cxnId="{D31A75E1-947E-1C47-99DE-FC1AD0B8A59A}">
      <dgm:prSet/>
      <dgm:spPr/>
      <dgm:t>
        <a:bodyPr/>
        <a:lstStyle/>
        <a:p>
          <a:endParaRPr lang="en-GB"/>
        </a:p>
      </dgm:t>
    </dgm:pt>
    <dgm:pt modelId="{65A0E044-6E4C-C14D-8025-720A207E0158}">
      <dgm:prSet custT="1"/>
      <dgm:spPr/>
      <dgm:t>
        <a:bodyPr/>
        <a:lstStyle/>
        <a:p>
          <a:r>
            <a:rPr lang="en-IN" sz="1600" dirty="0"/>
            <a:t>Some are early and dense, others late and more diffuse</a:t>
          </a:r>
        </a:p>
      </dgm:t>
    </dgm:pt>
    <dgm:pt modelId="{09618475-F4B1-344E-8F00-5961C0CAABF4}" type="parTrans" cxnId="{66A35257-918A-EE41-852A-5F463295C966}">
      <dgm:prSet/>
      <dgm:spPr/>
      <dgm:t>
        <a:bodyPr/>
        <a:lstStyle/>
        <a:p>
          <a:endParaRPr lang="en-GB"/>
        </a:p>
      </dgm:t>
    </dgm:pt>
    <dgm:pt modelId="{F240A506-5E61-6544-AD69-E83A66AB7B44}" type="sibTrans" cxnId="{66A35257-918A-EE41-852A-5F463295C966}">
      <dgm:prSet/>
      <dgm:spPr/>
      <dgm:t>
        <a:bodyPr/>
        <a:lstStyle/>
        <a:p>
          <a:endParaRPr lang="en-GB"/>
        </a:p>
      </dgm:t>
    </dgm:pt>
    <dgm:pt modelId="{48B5D403-2CBB-2E4E-8A2C-22CDB0C45E78}">
      <dgm:prSet custT="1"/>
      <dgm:spPr/>
      <dgm:t>
        <a:bodyPr/>
        <a:lstStyle/>
        <a:p>
          <a:r>
            <a:rPr lang="en-IN" sz="1600" dirty="0"/>
            <a:t>Host satellites</a:t>
          </a:r>
        </a:p>
      </dgm:t>
    </dgm:pt>
    <dgm:pt modelId="{6AB3957E-69DF-0B4B-9BFF-EEF7B4C0F278}" type="parTrans" cxnId="{2DB60475-E1BC-0548-80C5-D1020EC4159B}">
      <dgm:prSet/>
      <dgm:spPr/>
      <dgm:t>
        <a:bodyPr/>
        <a:lstStyle/>
        <a:p>
          <a:endParaRPr lang="en-GB"/>
        </a:p>
      </dgm:t>
    </dgm:pt>
    <dgm:pt modelId="{4405712C-4072-B747-A77D-07AA86329C05}" type="sibTrans" cxnId="{2DB60475-E1BC-0548-80C5-D1020EC4159B}">
      <dgm:prSet/>
      <dgm:spPr/>
      <dgm:t>
        <a:bodyPr/>
        <a:lstStyle/>
        <a:p>
          <a:endParaRPr lang="en-GB"/>
        </a:p>
      </dgm:t>
    </dgm:pt>
    <dgm:pt modelId="{ADE28D9F-DDAB-DD40-953F-6BC8793C61BB}">
      <dgm:prSet custT="1"/>
      <dgm:spPr/>
      <dgm:t>
        <a:bodyPr/>
        <a:lstStyle/>
        <a:p>
          <a:r>
            <a:rPr lang="en-IN" sz="1600" dirty="0"/>
            <a:t> Exponentially more low-mass halos than high-mass ones!</a:t>
          </a:r>
        </a:p>
      </dgm:t>
    </dgm:pt>
    <dgm:pt modelId="{F35D40BE-3578-BA45-8D91-0B6886338D13}" type="parTrans" cxnId="{7CBF89D7-0FB1-AD4F-8D81-407DFB260D8A}">
      <dgm:prSet/>
      <dgm:spPr/>
      <dgm:t>
        <a:bodyPr/>
        <a:lstStyle/>
        <a:p>
          <a:endParaRPr lang="en-GB"/>
        </a:p>
      </dgm:t>
    </dgm:pt>
    <dgm:pt modelId="{51F7FB9A-8B59-BA4D-BB4F-C4E44B7999AD}" type="sibTrans" cxnId="{7CBF89D7-0FB1-AD4F-8D81-407DFB260D8A}">
      <dgm:prSet/>
      <dgm:spPr/>
      <dgm:t>
        <a:bodyPr/>
        <a:lstStyle/>
        <a:p>
          <a:endParaRPr lang="en-GB"/>
        </a:p>
      </dgm:t>
    </dgm:pt>
    <dgm:pt modelId="{BB1EFEDA-06E0-E64B-8E9E-085491E48AFD}">
      <dgm:prSet custT="1"/>
      <dgm:spPr/>
      <dgm:t>
        <a:bodyPr/>
        <a:lstStyle/>
        <a:p>
          <a:r>
            <a:rPr lang="en-IN" sz="1600" dirty="0"/>
            <a:t> Peaks at the centre and falls off (see NFW profile)</a:t>
          </a:r>
        </a:p>
      </dgm:t>
    </dgm:pt>
    <dgm:pt modelId="{07752F5A-4069-8146-88AD-A5C915F819C5}" type="parTrans" cxnId="{75ADE35A-4DB3-3041-836C-D9F599CB5BDB}">
      <dgm:prSet/>
      <dgm:spPr/>
      <dgm:t>
        <a:bodyPr/>
        <a:lstStyle/>
        <a:p>
          <a:endParaRPr lang="en-GB"/>
        </a:p>
      </dgm:t>
    </dgm:pt>
    <dgm:pt modelId="{39C27A5F-5EAA-B046-AE62-6FF1B385112F}" type="sibTrans" cxnId="{75ADE35A-4DB3-3041-836C-D9F599CB5BDB}">
      <dgm:prSet/>
      <dgm:spPr/>
      <dgm:t>
        <a:bodyPr/>
        <a:lstStyle/>
        <a:p>
          <a:endParaRPr lang="en-GB"/>
        </a:p>
      </dgm:t>
    </dgm:pt>
    <dgm:pt modelId="{7876F5DC-6E74-2E4A-85A9-55BDA5F0F405}" type="pres">
      <dgm:prSet presAssocID="{96DF053E-7D88-7645-BCF2-63F7ECA13B3E}" presName="Name0" presStyleCnt="0">
        <dgm:presLayoutVars>
          <dgm:dir/>
          <dgm:animLvl val="lvl"/>
          <dgm:resizeHandles val="exact"/>
        </dgm:presLayoutVars>
      </dgm:prSet>
      <dgm:spPr/>
    </dgm:pt>
    <dgm:pt modelId="{7069FE0D-28BD-EB47-AEF6-9B23779CC239}" type="pres">
      <dgm:prSet presAssocID="{1973035D-6FCF-9940-A997-52A027EBA008}" presName="vertFlow" presStyleCnt="0"/>
      <dgm:spPr/>
    </dgm:pt>
    <dgm:pt modelId="{61FD7B53-1B39-3443-8070-664FD0ED40F6}" type="pres">
      <dgm:prSet presAssocID="{1973035D-6FCF-9940-A997-52A027EBA008}" presName="header" presStyleLbl="node1" presStyleIdx="0" presStyleCnt="4"/>
      <dgm:spPr/>
    </dgm:pt>
    <dgm:pt modelId="{8ED89AF5-E6E8-F340-A88A-639E5D18A699}" type="pres">
      <dgm:prSet presAssocID="{2FC142B6-7D16-B54B-80E0-924A36029705}" presName="parTrans" presStyleLbl="sibTrans2D1" presStyleIdx="0" presStyleCnt="8"/>
      <dgm:spPr/>
    </dgm:pt>
    <dgm:pt modelId="{B590D351-E78C-EC48-B753-6777CEBCD149}" type="pres">
      <dgm:prSet presAssocID="{CBE19195-7AFB-E440-A328-F34549CCC3CE}" presName="child" presStyleLbl="alignAccFollowNode1" presStyleIdx="0" presStyleCnt="8">
        <dgm:presLayoutVars>
          <dgm:chMax val="0"/>
          <dgm:bulletEnabled val="1"/>
        </dgm:presLayoutVars>
      </dgm:prSet>
      <dgm:spPr/>
    </dgm:pt>
    <dgm:pt modelId="{95B8CB2E-45AC-6C46-BCC0-4B38FC7D07B9}" type="pres">
      <dgm:prSet presAssocID="{844D681E-3C69-3A4F-9AB2-1054F80BE109}" presName="sibTrans" presStyleLbl="sibTrans2D1" presStyleIdx="1" presStyleCnt="8"/>
      <dgm:spPr/>
    </dgm:pt>
    <dgm:pt modelId="{DC5DCDF4-F297-6A45-94EA-06E01AE112AD}" type="pres">
      <dgm:prSet presAssocID="{ADE28D9F-DDAB-DD40-953F-6BC8793C61BB}" presName="child" presStyleLbl="alignAccFollowNode1" presStyleIdx="1" presStyleCnt="8">
        <dgm:presLayoutVars>
          <dgm:chMax val="0"/>
          <dgm:bulletEnabled val="1"/>
        </dgm:presLayoutVars>
      </dgm:prSet>
      <dgm:spPr/>
    </dgm:pt>
    <dgm:pt modelId="{28932B3C-6CE5-F845-A882-876904E889F8}" type="pres">
      <dgm:prSet presAssocID="{1973035D-6FCF-9940-A997-52A027EBA008}" presName="hSp" presStyleCnt="0"/>
      <dgm:spPr/>
    </dgm:pt>
    <dgm:pt modelId="{2B2E8650-8B69-EF4F-A180-80CFBCD4A84F}" type="pres">
      <dgm:prSet presAssocID="{0EBAF182-9758-C34E-9A30-9C57402DE001}" presName="vertFlow" presStyleCnt="0"/>
      <dgm:spPr/>
    </dgm:pt>
    <dgm:pt modelId="{36C6C528-5970-6947-819A-CFD80C659DC9}" type="pres">
      <dgm:prSet presAssocID="{0EBAF182-9758-C34E-9A30-9C57402DE001}" presName="header" presStyleLbl="node1" presStyleIdx="1" presStyleCnt="4"/>
      <dgm:spPr/>
    </dgm:pt>
    <dgm:pt modelId="{26862279-D451-1449-95E6-F1781EC5CBD4}" type="pres">
      <dgm:prSet presAssocID="{B85C06AF-E5EB-9F4F-994F-5E1C5ED27392}" presName="parTrans" presStyleLbl="sibTrans2D1" presStyleIdx="2" presStyleCnt="8"/>
      <dgm:spPr/>
    </dgm:pt>
    <dgm:pt modelId="{5D164CEB-59DA-7B4E-A13F-FE13F23F9A16}" type="pres">
      <dgm:prSet presAssocID="{6EB4FF1A-160F-314D-85DE-16CCE69834B1}" presName="child" presStyleLbl="alignAccFollowNode1" presStyleIdx="2" presStyleCnt="8">
        <dgm:presLayoutVars>
          <dgm:chMax val="0"/>
          <dgm:bulletEnabled val="1"/>
        </dgm:presLayoutVars>
      </dgm:prSet>
      <dgm:spPr/>
    </dgm:pt>
    <dgm:pt modelId="{D313C0D7-4632-E14B-B125-891AAEC42E14}" type="pres">
      <dgm:prSet presAssocID="{76B03A22-A1B9-0E47-8D86-F9BA90FDFDE8}" presName="sibTrans" presStyleLbl="sibTrans2D1" presStyleIdx="3" presStyleCnt="8"/>
      <dgm:spPr/>
    </dgm:pt>
    <dgm:pt modelId="{156B1623-AAEB-C642-85B5-3CBC6EB17FC2}" type="pres">
      <dgm:prSet presAssocID="{BB1EFEDA-06E0-E64B-8E9E-085491E48AFD}" presName="child" presStyleLbl="alignAccFollowNode1" presStyleIdx="3" presStyleCnt="8">
        <dgm:presLayoutVars>
          <dgm:chMax val="0"/>
          <dgm:bulletEnabled val="1"/>
        </dgm:presLayoutVars>
      </dgm:prSet>
      <dgm:spPr/>
    </dgm:pt>
    <dgm:pt modelId="{62174C43-F624-4B4D-A733-931F244C564B}" type="pres">
      <dgm:prSet presAssocID="{0EBAF182-9758-C34E-9A30-9C57402DE001}" presName="hSp" presStyleCnt="0"/>
      <dgm:spPr/>
    </dgm:pt>
    <dgm:pt modelId="{F3B97366-B17E-D448-B68A-FF31C5809BC0}" type="pres">
      <dgm:prSet presAssocID="{EC873A5F-9C64-314D-BA21-D185990CAAED}" presName="vertFlow" presStyleCnt="0"/>
      <dgm:spPr/>
    </dgm:pt>
    <dgm:pt modelId="{72B1BF27-AB6E-8648-A74F-4B7D4384A0B8}" type="pres">
      <dgm:prSet presAssocID="{EC873A5F-9C64-314D-BA21-D185990CAAED}" presName="header" presStyleLbl="node1" presStyleIdx="2" presStyleCnt="4"/>
      <dgm:spPr/>
    </dgm:pt>
    <dgm:pt modelId="{7CC119C5-74D2-C241-8DAB-B8333436512E}" type="pres">
      <dgm:prSet presAssocID="{05CA763B-A98D-DA4E-8F25-E6B64CEE16A5}" presName="parTrans" presStyleLbl="sibTrans2D1" presStyleIdx="4" presStyleCnt="8"/>
      <dgm:spPr/>
    </dgm:pt>
    <dgm:pt modelId="{857C5772-F6F2-6B44-B321-EFDECA415865}" type="pres">
      <dgm:prSet presAssocID="{EEED2889-758C-DB44-9DCB-50D073325CC8}" presName="child" presStyleLbl="alignAccFollowNode1" presStyleIdx="4" presStyleCnt="8">
        <dgm:presLayoutVars>
          <dgm:chMax val="0"/>
          <dgm:bulletEnabled val="1"/>
        </dgm:presLayoutVars>
      </dgm:prSet>
      <dgm:spPr/>
    </dgm:pt>
    <dgm:pt modelId="{23ADE6E3-98B7-9E48-8ED1-C74B6AB8BD57}" type="pres">
      <dgm:prSet presAssocID="{9EEAE2C5-8068-884F-9FA5-D1B94F435B81}" presName="sibTrans" presStyleLbl="sibTrans2D1" presStyleIdx="5" presStyleCnt="8"/>
      <dgm:spPr/>
    </dgm:pt>
    <dgm:pt modelId="{61CB925E-E125-4B4B-B19F-1A61E045DB8F}" type="pres">
      <dgm:prSet presAssocID="{48B5D403-2CBB-2E4E-8A2C-22CDB0C45E78}" presName="child" presStyleLbl="alignAccFollowNode1" presStyleIdx="5" presStyleCnt="8">
        <dgm:presLayoutVars>
          <dgm:chMax val="0"/>
          <dgm:bulletEnabled val="1"/>
        </dgm:presLayoutVars>
      </dgm:prSet>
      <dgm:spPr/>
    </dgm:pt>
    <dgm:pt modelId="{0E2B0DE1-D652-F549-BDB7-FA8208618617}" type="pres">
      <dgm:prSet presAssocID="{EC873A5F-9C64-314D-BA21-D185990CAAED}" presName="hSp" presStyleCnt="0"/>
      <dgm:spPr/>
    </dgm:pt>
    <dgm:pt modelId="{7153726A-0F96-854C-BA7B-B97C058887C6}" type="pres">
      <dgm:prSet presAssocID="{EC983A12-F094-9842-9137-A43EEA21E601}" presName="vertFlow" presStyleCnt="0"/>
      <dgm:spPr/>
    </dgm:pt>
    <dgm:pt modelId="{4E4E3922-433C-0B44-B64A-DA616FDEA00F}" type="pres">
      <dgm:prSet presAssocID="{EC983A12-F094-9842-9137-A43EEA21E601}" presName="header" presStyleLbl="node1" presStyleIdx="3" presStyleCnt="4"/>
      <dgm:spPr/>
    </dgm:pt>
    <dgm:pt modelId="{CAEB9672-D1CE-704A-858B-33518B8EAD0A}" type="pres">
      <dgm:prSet presAssocID="{CF415B07-CFA9-EF40-8C47-643833F87C78}" presName="parTrans" presStyleLbl="sibTrans2D1" presStyleIdx="6" presStyleCnt="8"/>
      <dgm:spPr/>
    </dgm:pt>
    <dgm:pt modelId="{340423F3-A87D-9943-A0ED-AE8B0DB36E9E}" type="pres">
      <dgm:prSet presAssocID="{512947A6-53ED-8245-9426-9B7A3C67641F}" presName="child" presStyleLbl="alignAccFollowNode1" presStyleIdx="6" presStyleCnt="8">
        <dgm:presLayoutVars>
          <dgm:chMax val="0"/>
          <dgm:bulletEnabled val="1"/>
        </dgm:presLayoutVars>
      </dgm:prSet>
      <dgm:spPr/>
    </dgm:pt>
    <dgm:pt modelId="{40D8EC0E-2567-D740-9515-A7831D3A074F}" type="pres">
      <dgm:prSet presAssocID="{F72E6631-BA96-E44B-8CDB-08700EA5BC0D}" presName="sibTrans" presStyleLbl="sibTrans2D1" presStyleIdx="7" presStyleCnt="8"/>
      <dgm:spPr/>
    </dgm:pt>
    <dgm:pt modelId="{0BA71985-02A2-ED4F-AB75-F748CFB0D40D}" type="pres">
      <dgm:prSet presAssocID="{65A0E044-6E4C-C14D-8025-720A207E0158}" presName="child" presStyleLbl="alignAccFollowNode1" presStyleIdx="7" presStyleCnt="8">
        <dgm:presLayoutVars>
          <dgm:chMax val="0"/>
          <dgm:bulletEnabled val="1"/>
        </dgm:presLayoutVars>
      </dgm:prSet>
      <dgm:spPr/>
    </dgm:pt>
  </dgm:ptLst>
  <dgm:cxnLst>
    <dgm:cxn modelId="{C1886B2C-87D3-5747-B073-CF6C7715C501}" type="presOf" srcId="{76B03A22-A1B9-0E47-8D86-F9BA90FDFDE8}" destId="{D313C0D7-4632-E14B-B125-891AAEC42E14}" srcOrd="0" destOrd="0" presId="urn:microsoft.com/office/officeart/2005/8/layout/lProcess1"/>
    <dgm:cxn modelId="{A9D2B42E-7BD0-DC42-89D8-F3993FA1F50F}" srcId="{EC873A5F-9C64-314D-BA21-D185990CAAED}" destId="{EEED2889-758C-DB44-9DCB-50D073325CC8}" srcOrd="0" destOrd="0" parTransId="{05CA763B-A98D-DA4E-8F25-E6B64CEE16A5}" sibTransId="{9EEAE2C5-8068-884F-9FA5-D1B94F435B81}"/>
    <dgm:cxn modelId="{2CC2135D-8341-9A4A-B6E2-F69A81014C79}" type="presOf" srcId="{BB1EFEDA-06E0-E64B-8E9E-085491E48AFD}" destId="{156B1623-AAEB-C642-85B5-3CBC6EB17FC2}" srcOrd="0" destOrd="0" presId="urn:microsoft.com/office/officeart/2005/8/layout/lProcess1"/>
    <dgm:cxn modelId="{0DF2C262-91CF-4044-8F25-E73FABCA4498}" type="presOf" srcId="{844D681E-3C69-3A4F-9AB2-1054F80BE109}" destId="{95B8CB2E-45AC-6C46-BCC0-4B38FC7D07B9}" srcOrd="0" destOrd="0" presId="urn:microsoft.com/office/officeart/2005/8/layout/lProcess1"/>
    <dgm:cxn modelId="{8483876B-8DAC-4D40-A064-30DDEE1918D1}" type="presOf" srcId="{9EEAE2C5-8068-884F-9FA5-D1B94F435B81}" destId="{23ADE6E3-98B7-9E48-8ED1-C74B6AB8BD57}" srcOrd="0" destOrd="0" presId="urn:microsoft.com/office/officeart/2005/8/layout/lProcess1"/>
    <dgm:cxn modelId="{44487B6E-8723-6E43-8940-7CE5A418D847}" srcId="{96DF053E-7D88-7645-BCF2-63F7ECA13B3E}" destId="{0EBAF182-9758-C34E-9A30-9C57402DE001}" srcOrd="1" destOrd="0" parTransId="{1CCA038F-B37F-C34C-B425-21CBE471A1B1}" sibTransId="{B350542C-C175-394E-A175-C63C6B9260D6}"/>
    <dgm:cxn modelId="{C57E324F-8570-0746-BC56-A24C92263BE2}" srcId="{1973035D-6FCF-9940-A997-52A027EBA008}" destId="{CBE19195-7AFB-E440-A328-F34549CCC3CE}" srcOrd="0" destOrd="0" parTransId="{2FC142B6-7D16-B54B-80E0-924A36029705}" sibTransId="{844D681E-3C69-3A4F-9AB2-1054F80BE109}"/>
    <dgm:cxn modelId="{BEE69A71-E360-3A4C-BDB9-F79E221983FE}" type="presOf" srcId="{65A0E044-6E4C-C14D-8025-720A207E0158}" destId="{0BA71985-02A2-ED4F-AB75-F748CFB0D40D}" srcOrd="0" destOrd="0" presId="urn:microsoft.com/office/officeart/2005/8/layout/lProcess1"/>
    <dgm:cxn modelId="{2DB60475-E1BC-0548-80C5-D1020EC4159B}" srcId="{EC873A5F-9C64-314D-BA21-D185990CAAED}" destId="{48B5D403-2CBB-2E4E-8A2C-22CDB0C45E78}" srcOrd="1" destOrd="0" parTransId="{6AB3957E-69DF-0B4B-9BFF-EEF7B4C0F278}" sibTransId="{4405712C-4072-B747-A77D-07AA86329C05}"/>
    <dgm:cxn modelId="{66A35257-918A-EE41-852A-5F463295C966}" srcId="{EC983A12-F094-9842-9137-A43EEA21E601}" destId="{65A0E044-6E4C-C14D-8025-720A207E0158}" srcOrd="1" destOrd="0" parTransId="{09618475-F4B1-344E-8F00-5961C0CAABF4}" sibTransId="{F240A506-5E61-6544-AD69-E83A66AB7B44}"/>
    <dgm:cxn modelId="{CBA8E778-5B3E-A74E-8C8A-EA839DE9C227}" srcId="{0EBAF182-9758-C34E-9A30-9C57402DE001}" destId="{6EB4FF1A-160F-314D-85DE-16CCE69834B1}" srcOrd="0" destOrd="0" parTransId="{B85C06AF-E5EB-9F4F-994F-5E1C5ED27392}" sibTransId="{76B03A22-A1B9-0E47-8D86-F9BA90FDFDE8}"/>
    <dgm:cxn modelId="{8494B079-1479-A641-A172-87B128F80AF4}" type="presOf" srcId="{F72E6631-BA96-E44B-8CDB-08700EA5BC0D}" destId="{40D8EC0E-2567-D740-9515-A7831D3A074F}" srcOrd="0" destOrd="0" presId="urn:microsoft.com/office/officeart/2005/8/layout/lProcess1"/>
    <dgm:cxn modelId="{5720A97A-F76C-C242-AE5B-756A2DCC4EE5}" type="presOf" srcId="{CBE19195-7AFB-E440-A328-F34549CCC3CE}" destId="{B590D351-E78C-EC48-B753-6777CEBCD149}" srcOrd="0" destOrd="0" presId="urn:microsoft.com/office/officeart/2005/8/layout/lProcess1"/>
    <dgm:cxn modelId="{75ADE35A-4DB3-3041-836C-D9F599CB5BDB}" srcId="{0EBAF182-9758-C34E-9A30-9C57402DE001}" destId="{BB1EFEDA-06E0-E64B-8E9E-085491E48AFD}" srcOrd="1" destOrd="0" parTransId="{07752F5A-4069-8146-88AD-A5C915F819C5}" sibTransId="{39C27A5F-5EAA-B046-AE62-6FF1B385112F}"/>
    <dgm:cxn modelId="{3132957D-171F-E340-9DC3-C0A8A034B5B7}" type="presOf" srcId="{05CA763B-A98D-DA4E-8F25-E6B64CEE16A5}" destId="{7CC119C5-74D2-C241-8DAB-B8333436512E}" srcOrd="0" destOrd="0" presId="urn:microsoft.com/office/officeart/2005/8/layout/lProcess1"/>
    <dgm:cxn modelId="{253FE783-A4FE-E14B-AE74-B2B839F53839}" srcId="{96DF053E-7D88-7645-BCF2-63F7ECA13B3E}" destId="{1973035D-6FCF-9940-A997-52A027EBA008}" srcOrd="0" destOrd="0" parTransId="{EFE4074D-7E43-DB40-9AE1-D5916651B2F3}" sibTransId="{72F616A6-9D3C-F34C-BAF3-B2BEC0386174}"/>
    <dgm:cxn modelId="{AC456D8A-685E-A745-846A-F3400062197F}" type="presOf" srcId="{1973035D-6FCF-9940-A997-52A027EBA008}" destId="{61FD7B53-1B39-3443-8070-664FD0ED40F6}" srcOrd="0" destOrd="0" presId="urn:microsoft.com/office/officeart/2005/8/layout/lProcess1"/>
    <dgm:cxn modelId="{D18E399B-7E02-7141-A7B6-AC838380B0D5}" type="presOf" srcId="{512947A6-53ED-8245-9426-9B7A3C67641F}" destId="{340423F3-A87D-9943-A0ED-AE8B0DB36E9E}" srcOrd="0" destOrd="0" presId="urn:microsoft.com/office/officeart/2005/8/layout/lProcess1"/>
    <dgm:cxn modelId="{8A854A9B-AAF7-7D4A-802B-E62AC7B53690}" type="presOf" srcId="{CF415B07-CFA9-EF40-8C47-643833F87C78}" destId="{CAEB9672-D1CE-704A-858B-33518B8EAD0A}" srcOrd="0" destOrd="0" presId="urn:microsoft.com/office/officeart/2005/8/layout/lProcess1"/>
    <dgm:cxn modelId="{9893B9AB-E4B1-BA46-8572-D60B042B7FF7}" type="presOf" srcId="{0EBAF182-9758-C34E-9A30-9C57402DE001}" destId="{36C6C528-5970-6947-819A-CFD80C659DC9}" srcOrd="0" destOrd="0" presId="urn:microsoft.com/office/officeart/2005/8/layout/lProcess1"/>
    <dgm:cxn modelId="{3CC32DAF-44E4-5742-83B4-3B9D40C572EF}" type="presOf" srcId="{EC873A5F-9C64-314D-BA21-D185990CAAED}" destId="{72B1BF27-AB6E-8648-A74F-4B7D4384A0B8}" srcOrd="0" destOrd="0" presId="urn:microsoft.com/office/officeart/2005/8/layout/lProcess1"/>
    <dgm:cxn modelId="{1A87A8B0-D420-734C-9317-B292B5BFEDAB}" type="presOf" srcId="{B85C06AF-E5EB-9F4F-994F-5E1C5ED27392}" destId="{26862279-D451-1449-95E6-F1781EC5CBD4}" srcOrd="0" destOrd="0" presId="urn:microsoft.com/office/officeart/2005/8/layout/lProcess1"/>
    <dgm:cxn modelId="{72C719C1-8DF6-6048-993B-94793AC2DF0C}" type="presOf" srcId="{2FC142B6-7D16-B54B-80E0-924A36029705}" destId="{8ED89AF5-E6E8-F340-A88A-639E5D18A699}" srcOrd="0" destOrd="0" presId="urn:microsoft.com/office/officeart/2005/8/layout/lProcess1"/>
    <dgm:cxn modelId="{216ED3C9-814D-994A-A07E-7B6BD2DD722B}" type="presOf" srcId="{EEED2889-758C-DB44-9DCB-50D073325CC8}" destId="{857C5772-F6F2-6B44-B321-EFDECA415865}" srcOrd="0" destOrd="0" presId="urn:microsoft.com/office/officeart/2005/8/layout/lProcess1"/>
    <dgm:cxn modelId="{00DE66CB-602C-E545-9B84-27919077179F}" type="presOf" srcId="{6EB4FF1A-160F-314D-85DE-16CCE69834B1}" destId="{5D164CEB-59DA-7B4E-A13F-FE13F23F9A16}" srcOrd="0" destOrd="0" presId="urn:microsoft.com/office/officeart/2005/8/layout/lProcess1"/>
    <dgm:cxn modelId="{694A1ECE-2286-2544-8086-0550D93B1871}" type="presOf" srcId="{48B5D403-2CBB-2E4E-8A2C-22CDB0C45E78}" destId="{61CB925E-E125-4B4B-B19F-1A61E045DB8F}" srcOrd="0" destOrd="0" presId="urn:microsoft.com/office/officeart/2005/8/layout/lProcess1"/>
    <dgm:cxn modelId="{257B45CF-DAAF-C64A-AC75-BF36F6B3F651}" srcId="{96DF053E-7D88-7645-BCF2-63F7ECA13B3E}" destId="{EC983A12-F094-9842-9137-A43EEA21E601}" srcOrd="3" destOrd="0" parTransId="{0B62947D-6EC0-4A47-AFFF-4BB403781BC5}" sibTransId="{6065033B-6B68-5949-9450-BF7DEBCFBBAC}"/>
    <dgm:cxn modelId="{7CBF89D7-0FB1-AD4F-8D81-407DFB260D8A}" srcId="{1973035D-6FCF-9940-A997-52A027EBA008}" destId="{ADE28D9F-DDAB-DD40-953F-6BC8793C61BB}" srcOrd="1" destOrd="0" parTransId="{F35D40BE-3578-BA45-8D91-0B6886338D13}" sibTransId="{51F7FB9A-8B59-BA4D-BB4F-C4E44B7999AD}"/>
    <dgm:cxn modelId="{27A837D9-B1D0-AE4F-B61C-048EB4E95152}" srcId="{96DF053E-7D88-7645-BCF2-63F7ECA13B3E}" destId="{EC873A5F-9C64-314D-BA21-D185990CAAED}" srcOrd="2" destOrd="0" parTransId="{912A4F12-62C5-B140-A692-EF37EC2BDC17}" sibTransId="{2896B3A2-B46A-A247-915C-DB15A9AAEE4B}"/>
    <dgm:cxn modelId="{E0C338DE-A862-8846-833C-EA741E855AF2}" type="presOf" srcId="{ADE28D9F-DDAB-DD40-953F-6BC8793C61BB}" destId="{DC5DCDF4-F297-6A45-94EA-06E01AE112AD}" srcOrd="0" destOrd="0" presId="urn:microsoft.com/office/officeart/2005/8/layout/lProcess1"/>
    <dgm:cxn modelId="{D31A75E1-947E-1C47-99DE-FC1AD0B8A59A}" srcId="{EC983A12-F094-9842-9137-A43EEA21E601}" destId="{512947A6-53ED-8245-9426-9B7A3C67641F}" srcOrd="0" destOrd="0" parTransId="{CF415B07-CFA9-EF40-8C47-643833F87C78}" sibTransId="{F72E6631-BA96-E44B-8CDB-08700EA5BC0D}"/>
    <dgm:cxn modelId="{667A95E1-E56E-034D-9662-406E76DB26BB}" type="presOf" srcId="{96DF053E-7D88-7645-BCF2-63F7ECA13B3E}" destId="{7876F5DC-6E74-2E4A-85A9-55BDA5F0F405}" srcOrd="0" destOrd="0" presId="urn:microsoft.com/office/officeart/2005/8/layout/lProcess1"/>
    <dgm:cxn modelId="{33EB72EE-7794-8140-9E01-91BBF70DFB8E}" type="presOf" srcId="{EC983A12-F094-9842-9137-A43EEA21E601}" destId="{4E4E3922-433C-0B44-B64A-DA616FDEA00F}" srcOrd="0" destOrd="0" presId="urn:microsoft.com/office/officeart/2005/8/layout/lProcess1"/>
    <dgm:cxn modelId="{B19D7579-41CF-214B-A0CC-02AFBDF56523}" type="presParOf" srcId="{7876F5DC-6E74-2E4A-85A9-55BDA5F0F405}" destId="{7069FE0D-28BD-EB47-AEF6-9B23779CC239}" srcOrd="0" destOrd="0" presId="urn:microsoft.com/office/officeart/2005/8/layout/lProcess1"/>
    <dgm:cxn modelId="{C5B6630E-B8CB-F744-8C06-9FF7D14329B3}" type="presParOf" srcId="{7069FE0D-28BD-EB47-AEF6-9B23779CC239}" destId="{61FD7B53-1B39-3443-8070-664FD0ED40F6}" srcOrd="0" destOrd="0" presId="urn:microsoft.com/office/officeart/2005/8/layout/lProcess1"/>
    <dgm:cxn modelId="{3894C5A6-FC9F-7542-9910-45DA6589F05D}" type="presParOf" srcId="{7069FE0D-28BD-EB47-AEF6-9B23779CC239}" destId="{8ED89AF5-E6E8-F340-A88A-639E5D18A699}" srcOrd="1" destOrd="0" presId="urn:microsoft.com/office/officeart/2005/8/layout/lProcess1"/>
    <dgm:cxn modelId="{269046ED-51A1-B246-82EE-3CD5FEFCDF97}" type="presParOf" srcId="{7069FE0D-28BD-EB47-AEF6-9B23779CC239}" destId="{B590D351-E78C-EC48-B753-6777CEBCD149}" srcOrd="2" destOrd="0" presId="urn:microsoft.com/office/officeart/2005/8/layout/lProcess1"/>
    <dgm:cxn modelId="{435E656B-117A-6248-812D-3D3561C0B73B}" type="presParOf" srcId="{7069FE0D-28BD-EB47-AEF6-9B23779CC239}" destId="{95B8CB2E-45AC-6C46-BCC0-4B38FC7D07B9}" srcOrd="3" destOrd="0" presId="urn:microsoft.com/office/officeart/2005/8/layout/lProcess1"/>
    <dgm:cxn modelId="{272B4890-1311-3A41-94DB-D543E8341B3E}" type="presParOf" srcId="{7069FE0D-28BD-EB47-AEF6-9B23779CC239}" destId="{DC5DCDF4-F297-6A45-94EA-06E01AE112AD}" srcOrd="4" destOrd="0" presId="urn:microsoft.com/office/officeart/2005/8/layout/lProcess1"/>
    <dgm:cxn modelId="{73C07B9F-E8A6-3844-AC12-545F6FAC8CC3}" type="presParOf" srcId="{7876F5DC-6E74-2E4A-85A9-55BDA5F0F405}" destId="{28932B3C-6CE5-F845-A882-876904E889F8}" srcOrd="1" destOrd="0" presId="urn:microsoft.com/office/officeart/2005/8/layout/lProcess1"/>
    <dgm:cxn modelId="{D32BD9A5-BE91-5444-A6C2-21AA5A9678B3}" type="presParOf" srcId="{7876F5DC-6E74-2E4A-85A9-55BDA5F0F405}" destId="{2B2E8650-8B69-EF4F-A180-80CFBCD4A84F}" srcOrd="2" destOrd="0" presId="urn:microsoft.com/office/officeart/2005/8/layout/lProcess1"/>
    <dgm:cxn modelId="{EA54ACBE-8BA9-9744-A455-D2A6FFB6DEBE}" type="presParOf" srcId="{2B2E8650-8B69-EF4F-A180-80CFBCD4A84F}" destId="{36C6C528-5970-6947-819A-CFD80C659DC9}" srcOrd="0" destOrd="0" presId="urn:microsoft.com/office/officeart/2005/8/layout/lProcess1"/>
    <dgm:cxn modelId="{700DECD3-8826-8D4C-B478-70BA22A03FDF}" type="presParOf" srcId="{2B2E8650-8B69-EF4F-A180-80CFBCD4A84F}" destId="{26862279-D451-1449-95E6-F1781EC5CBD4}" srcOrd="1" destOrd="0" presId="urn:microsoft.com/office/officeart/2005/8/layout/lProcess1"/>
    <dgm:cxn modelId="{2D08E285-264A-4244-820F-198261B03F85}" type="presParOf" srcId="{2B2E8650-8B69-EF4F-A180-80CFBCD4A84F}" destId="{5D164CEB-59DA-7B4E-A13F-FE13F23F9A16}" srcOrd="2" destOrd="0" presId="urn:microsoft.com/office/officeart/2005/8/layout/lProcess1"/>
    <dgm:cxn modelId="{0C3D88EA-D3AB-7F4E-B6F0-6A76AF325E7F}" type="presParOf" srcId="{2B2E8650-8B69-EF4F-A180-80CFBCD4A84F}" destId="{D313C0D7-4632-E14B-B125-891AAEC42E14}" srcOrd="3" destOrd="0" presId="urn:microsoft.com/office/officeart/2005/8/layout/lProcess1"/>
    <dgm:cxn modelId="{26A3056D-5836-D04E-8EFF-0214E3450262}" type="presParOf" srcId="{2B2E8650-8B69-EF4F-A180-80CFBCD4A84F}" destId="{156B1623-AAEB-C642-85B5-3CBC6EB17FC2}" srcOrd="4" destOrd="0" presId="urn:microsoft.com/office/officeart/2005/8/layout/lProcess1"/>
    <dgm:cxn modelId="{E4DBBD47-A8A6-C144-B952-DBFCD219A3C4}" type="presParOf" srcId="{7876F5DC-6E74-2E4A-85A9-55BDA5F0F405}" destId="{62174C43-F624-4B4D-A733-931F244C564B}" srcOrd="3" destOrd="0" presId="urn:microsoft.com/office/officeart/2005/8/layout/lProcess1"/>
    <dgm:cxn modelId="{ED397008-2BC6-494D-AB87-822DAC8297A0}" type="presParOf" srcId="{7876F5DC-6E74-2E4A-85A9-55BDA5F0F405}" destId="{F3B97366-B17E-D448-B68A-FF31C5809BC0}" srcOrd="4" destOrd="0" presId="urn:microsoft.com/office/officeart/2005/8/layout/lProcess1"/>
    <dgm:cxn modelId="{F0781371-360D-E045-AD43-1B11C94B8328}" type="presParOf" srcId="{F3B97366-B17E-D448-B68A-FF31C5809BC0}" destId="{72B1BF27-AB6E-8648-A74F-4B7D4384A0B8}" srcOrd="0" destOrd="0" presId="urn:microsoft.com/office/officeart/2005/8/layout/lProcess1"/>
    <dgm:cxn modelId="{60087AD2-D653-DD4B-954A-76F7A4341451}" type="presParOf" srcId="{F3B97366-B17E-D448-B68A-FF31C5809BC0}" destId="{7CC119C5-74D2-C241-8DAB-B8333436512E}" srcOrd="1" destOrd="0" presId="urn:microsoft.com/office/officeart/2005/8/layout/lProcess1"/>
    <dgm:cxn modelId="{8EC55266-6CCD-0041-917D-A7AEA80BCBC0}" type="presParOf" srcId="{F3B97366-B17E-D448-B68A-FF31C5809BC0}" destId="{857C5772-F6F2-6B44-B321-EFDECA415865}" srcOrd="2" destOrd="0" presId="urn:microsoft.com/office/officeart/2005/8/layout/lProcess1"/>
    <dgm:cxn modelId="{108F5E0B-5515-4F45-8747-85A1CF9BE546}" type="presParOf" srcId="{F3B97366-B17E-D448-B68A-FF31C5809BC0}" destId="{23ADE6E3-98B7-9E48-8ED1-C74B6AB8BD57}" srcOrd="3" destOrd="0" presId="urn:microsoft.com/office/officeart/2005/8/layout/lProcess1"/>
    <dgm:cxn modelId="{C1E1E1E9-629D-0440-9E08-EEDABB54A261}" type="presParOf" srcId="{F3B97366-B17E-D448-B68A-FF31C5809BC0}" destId="{61CB925E-E125-4B4B-B19F-1A61E045DB8F}" srcOrd="4" destOrd="0" presId="urn:microsoft.com/office/officeart/2005/8/layout/lProcess1"/>
    <dgm:cxn modelId="{8C0FC385-8F91-974F-BB1A-5486C4899B80}" type="presParOf" srcId="{7876F5DC-6E74-2E4A-85A9-55BDA5F0F405}" destId="{0E2B0DE1-D652-F549-BDB7-FA8208618617}" srcOrd="5" destOrd="0" presId="urn:microsoft.com/office/officeart/2005/8/layout/lProcess1"/>
    <dgm:cxn modelId="{54C2FB55-A63E-F74A-8DE9-05B47BD8F060}" type="presParOf" srcId="{7876F5DC-6E74-2E4A-85A9-55BDA5F0F405}" destId="{7153726A-0F96-854C-BA7B-B97C058887C6}" srcOrd="6" destOrd="0" presId="urn:microsoft.com/office/officeart/2005/8/layout/lProcess1"/>
    <dgm:cxn modelId="{D2D90BCB-259A-484C-B01C-430FDF837D5F}" type="presParOf" srcId="{7153726A-0F96-854C-BA7B-B97C058887C6}" destId="{4E4E3922-433C-0B44-B64A-DA616FDEA00F}" srcOrd="0" destOrd="0" presId="urn:microsoft.com/office/officeart/2005/8/layout/lProcess1"/>
    <dgm:cxn modelId="{EEA30155-929F-7643-A9BA-28E0F267BC2B}" type="presParOf" srcId="{7153726A-0F96-854C-BA7B-B97C058887C6}" destId="{CAEB9672-D1CE-704A-858B-33518B8EAD0A}" srcOrd="1" destOrd="0" presId="urn:microsoft.com/office/officeart/2005/8/layout/lProcess1"/>
    <dgm:cxn modelId="{1B1702E1-DB12-A14C-AF73-1AE44436AA7A}" type="presParOf" srcId="{7153726A-0F96-854C-BA7B-B97C058887C6}" destId="{340423F3-A87D-9943-A0ED-AE8B0DB36E9E}" srcOrd="2" destOrd="0" presId="urn:microsoft.com/office/officeart/2005/8/layout/lProcess1"/>
    <dgm:cxn modelId="{51585948-3114-2244-9FF1-D51E1E7DD7A0}" type="presParOf" srcId="{7153726A-0F96-854C-BA7B-B97C058887C6}" destId="{40D8EC0E-2567-D740-9515-A7831D3A074F}" srcOrd="3" destOrd="0" presId="urn:microsoft.com/office/officeart/2005/8/layout/lProcess1"/>
    <dgm:cxn modelId="{C4DC15E1-1174-274B-BEB9-4BD08E86E678}" type="presParOf" srcId="{7153726A-0F96-854C-BA7B-B97C058887C6}" destId="{0BA71985-02A2-ED4F-AB75-F748CFB0D40D}" srcOrd="4" destOrd="0" presId="urn:microsoft.com/office/officeart/2005/8/layout/l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BE6B0B-6ECC-034D-9024-DA9598C1F4CC}" type="doc">
      <dgm:prSet loTypeId="urn:microsoft.com/office/officeart/2005/8/layout/radial1" loCatId="" qsTypeId="urn:microsoft.com/office/officeart/2005/8/quickstyle/simple2" qsCatId="simple" csTypeId="urn:microsoft.com/office/officeart/2005/8/colors/accent0_1" csCatId="mainScheme" phldr="1"/>
      <dgm:spPr/>
      <dgm:t>
        <a:bodyPr/>
        <a:lstStyle/>
        <a:p>
          <a:endParaRPr lang="en-GB"/>
        </a:p>
      </dgm:t>
    </dgm:pt>
    <dgm:pt modelId="{6AD5D2AB-F552-574F-8195-A4CE044313A2}">
      <dgm:prSet/>
      <dgm:spPr/>
      <dgm:t>
        <a:bodyPr/>
        <a:lstStyle/>
        <a:p>
          <a:r>
            <a:rPr lang="en-GB" dirty="0"/>
            <a:t>DESI uses different types of DM tracers</a:t>
          </a:r>
          <a:endParaRPr lang="en-IN" dirty="0"/>
        </a:p>
      </dgm:t>
    </dgm:pt>
    <dgm:pt modelId="{92B6086A-1056-0F4A-89B3-2F019EB83315}" type="parTrans" cxnId="{975A80BE-EBB6-1D4F-B748-EA0C99ED1097}">
      <dgm:prSet/>
      <dgm:spPr/>
      <dgm:t>
        <a:bodyPr/>
        <a:lstStyle/>
        <a:p>
          <a:endParaRPr lang="en-GB"/>
        </a:p>
      </dgm:t>
    </dgm:pt>
    <dgm:pt modelId="{8E2D7443-C167-1B43-A48E-3FB64C0820B5}" type="sibTrans" cxnId="{975A80BE-EBB6-1D4F-B748-EA0C99ED1097}">
      <dgm:prSet/>
      <dgm:spPr/>
      <dgm:t>
        <a:bodyPr/>
        <a:lstStyle/>
        <a:p>
          <a:endParaRPr lang="en-GB"/>
        </a:p>
      </dgm:t>
    </dgm:pt>
    <dgm:pt modelId="{90658956-4F49-EB4E-97F1-B39DF98BA19D}">
      <dgm:prSet custT="1"/>
      <dgm:spPr/>
      <dgm:t>
        <a:bodyPr/>
        <a:lstStyle/>
        <a:p>
          <a:pPr algn="ctr"/>
          <a:r>
            <a:rPr lang="en-GB" sz="1200" b="1" dirty="0">
              <a:highlight>
                <a:srgbClr val="FFFF00"/>
              </a:highlight>
            </a:rPr>
            <a:t>Milky Way Survey (MWS)</a:t>
          </a:r>
          <a:endParaRPr lang="en-IN" sz="800" dirty="0">
            <a:highlight>
              <a:srgbClr val="FFFF00"/>
            </a:highlight>
          </a:endParaRPr>
        </a:p>
      </dgm:t>
    </dgm:pt>
    <dgm:pt modelId="{ADFD28D4-3F2A-9449-9EC1-5437FAEF6565}" type="parTrans" cxnId="{5D775DEB-E377-6847-A5D5-B39DC8EC29CF}">
      <dgm:prSet/>
      <dgm:spPr/>
      <dgm:t>
        <a:bodyPr/>
        <a:lstStyle/>
        <a:p>
          <a:endParaRPr lang="en-GB"/>
        </a:p>
      </dgm:t>
    </dgm:pt>
    <dgm:pt modelId="{BC5990EF-4AE0-D142-AEF0-652882D62CE5}" type="sibTrans" cxnId="{5D775DEB-E377-6847-A5D5-B39DC8EC29CF}">
      <dgm:prSet/>
      <dgm:spPr/>
      <dgm:t>
        <a:bodyPr/>
        <a:lstStyle/>
        <a:p>
          <a:endParaRPr lang="en-GB"/>
        </a:p>
      </dgm:t>
    </dgm:pt>
    <dgm:pt modelId="{D6BDE0D9-B314-5947-816C-1B407E5078F0}">
      <dgm:prSet custT="1"/>
      <dgm:spPr/>
      <dgm:t>
        <a:bodyPr/>
        <a:lstStyle/>
        <a:p>
          <a:pPr algn="ctr"/>
          <a:r>
            <a:rPr lang="en-GB" sz="1400" b="1" i="1" dirty="0">
              <a:solidFill>
                <a:schemeClr val="accent2"/>
              </a:solidFill>
              <a:highlight>
                <a:srgbClr val="FFFF00"/>
              </a:highlight>
            </a:rPr>
            <a:t>Bright Galaxy Survey </a:t>
          </a:r>
          <a:r>
            <a:rPr lang="en-GB" sz="1400" dirty="0">
              <a:solidFill>
                <a:schemeClr val="accent2"/>
              </a:solidFill>
              <a:highlight>
                <a:srgbClr val="FFFF00"/>
              </a:highlight>
            </a:rPr>
            <a:t>(BGS)</a:t>
          </a:r>
          <a:endParaRPr lang="en-IN" sz="1400" dirty="0">
            <a:solidFill>
              <a:schemeClr val="accent2"/>
            </a:solidFill>
            <a:highlight>
              <a:srgbClr val="FFFF00"/>
            </a:highlight>
          </a:endParaRPr>
        </a:p>
      </dgm:t>
    </dgm:pt>
    <dgm:pt modelId="{3D397626-0B3B-6344-95B2-50C326DCE6A7}" type="parTrans" cxnId="{EA0EBE83-5BA9-7346-99EC-35925ABE99EE}">
      <dgm:prSet/>
      <dgm:spPr/>
      <dgm:t>
        <a:bodyPr/>
        <a:lstStyle/>
        <a:p>
          <a:endParaRPr lang="en-GB"/>
        </a:p>
      </dgm:t>
    </dgm:pt>
    <dgm:pt modelId="{0F4A546F-F1D4-E54C-8BEF-F871A87FA2B7}" type="sibTrans" cxnId="{EA0EBE83-5BA9-7346-99EC-35925ABE99EE}">
      <dgm:prSet/>
      <dgm:spPr/>
      <dgm:t>
        <a:bodyPr/>
        <a:lstStyle/>
        <a:p>
          <a:endParaRPr lang="en-GB"/>
        </a:p>
      </dgm:t>
    </dgm:pt>
    <dgm:pt modelId="{1CA1AB0D-FCE7-B040-833E-7433C69160F1}">
      <dgm:prSet custT="1"/>
      <dgm:spPr/>
      <dgm:t>
        <a:bodyPr/>
        <a:lstStyle/>
        <a:p>
          <a:pPr>
            <a:buNone/>
          </a:pPr>
          <a:r>
            <a:rPr lang="en-GB" sz="1400" b="1" i="1" dirty="0">
              <a:solidFill>
                <a:srgbClr val="FF0000"/>
              </a:solidFill>
              <a:highlight>
                <a:srgbClr val="FFFF00"/>
              </a:highlight>
            </a:rPr>
            <a:t>Luminous Red Galaxies </a:t>
          </a:r>
          <a:r>
            <a:rPr lang="en-GB" sz="1400" dirty="0">
              <a:solidFill>
                <a:srgbClr val="FF0000"/>
              </a:solidFill>
              <a:highlight>
                <a:srgbClr val="FFFF00"/>
              </a:highlight>
            </a:rPr>
            <a:t>(LRGs) </a:t>
          </a:r>
        </a:p>
        <a:p>
          <a:pPr>
            <a:buFont typeface="Arial" panose="020B0604020202020204" pitchFamily="34" charset="0"/>
            <a:buChar char="•"/>
          </a:pPr>
          <a:r>
            <a:rPr lang="en-GB" sz="1200" dirty="0"/>
            <a:t>up to Redshift z = 1.1 (4000 Å break) </a:t>
          </a:r>
          <a:endParaRPr lang="en-IN" sz="1200" dirty="0"/>
        </a:p>
      </dgm:t>
    </dgm:pt>
    <dgm:pt modelId="{5E1B40FB-52C5-F744-A2B3-F6257ECAC6A1}" type="parTrans" cxnId="{6E509574-D066-604F-9CC3-9B5657EC67D6}">
      <dgm:prSet/>
      <dgm:spPr/>
      <dgm:t>
        <a:bodyPr/>
        <a:lstStyle/>
        <a:p>
          <a:endParaRPr lang="en-GB"/>
        </a:p>
      </dgm:t>
    </dgm:pt>
    <dgm:pt modelId="{F5549E2B-180F-8144-8841-30CF1C79CAEC}" type="sibTrans" cxnId="{6E509574-D066-604F-9CC3-9B5657EC67D6}">
      <dgm:prSet/>
      <dgm:spPr/>
      <dgm:t>
        <a:bodyPr/>
        <a:lstStyle/>
        <a:p>
          <a:endParaRPr lang="en-GB"/>
        </a:p>
      </dgm:t>
    </dgm:pt>
    <dgm:pt modelId="{BDA2AC9A-9184-A749-957B-456110C189CB}">
      <dgm:prSet custT="1"/>
      <dgm:spPr/>
      <dgm:t>
        <a:bodyPr/>
        <a:lstStyle/>
        <a:p>
          <a:pPr>
            <a:buFont typeface="Arial" panose="020B0604020202020204" pitchFamily="34" charset="0"/>
            <a:buNone/>
          </a:pPr>
          <a:r>
            <a:rPr lang="en-GB" sz="1400" b="1" i="1" dirty="0">
              <a:solidFill>
                <a:schemeClr val="bg2">
                  <a:lumMod val="75000"/>
                  <a:lumOff val="25000"/>
                </a:schemeClr>
              </a:solidFill>
              <a:highlight>
                <a:srgbClr val="FFFF00"/>
              </a:highlight>
            </a:rPr>
            <a:t>Emission Line Galaxies </a:t>
          </a:r>
          <a:r>
            <a:rPr lang="en-GB" sz="1400" dirty="0">
              <a:solidFill>
                <a:schemeClr val="bg2">
                  <a:lumMod val="75000"/>
                  <a:lumOff val="25000"/>
                </a:schemeClr>
              </a:solidFill>
              <a:highlight>
                <a:srgbClr val="FFFF00"/>
              </a:highlight>
            </a:rPr>
            <a:t>(ELGs) </a:t>
          </a:r>
        </a:p>
        <a:p>
          <a:pPr>
            <a:buFont typeface="Arial" panose="020B0604020202020204" pitchFamily="34" charset="0"/>
            <a:buNone/>
          </a:pPr>
          <a:r>
            <a:rPr lang="en-GB" sz="1200" dirty="0"/>
            <a:t>up to z = 1.6 (bright forbidden [OII] emissions</a:t>
          </a:r>
          <a:r>
            <a:rPr lang="en-GB" sz="800" dirty="0"/>
            <a:t>)</a:t>
          </a:r>
          <a:endParaRPr lang="en-IN" sz="800" dirty="0"/>
        </a:p>
      </dgm:t>
    </dgm:pt>
    <dgm:pt modelId="{6545E56F-DEAF-6144-AEC4-CF4C58C9FD7A}" type="parTrans" cxnId="{59D84BE7-3036-0742-9CDF-C52B354E42FF}">
      <dgm:prSet/>
      <dgm:spPr/>
      <dgm:t>
        <a:bodyPr/>
        <a:lstStyle/>
        <a:p>
          <a:endParaRPr lang="en-GB"/>
        </a:p>
      </dgm:t>
    </dgm:pt>
    <dgm:pt modelId="{1C78E1BD-20BB-5743-BBD4-2C3588265BDB}" type="sibTrans" cxnId="{59D84BE7-3036-0742-9CDF-C52B354E42FF}">
      <dgm:prSet/>
      <dgm:spPr/>
      <dgm:t>
        <a:bodyPr/>
        <a:lstStyle/>
        <a:p>
          <a:endParaRPr lang="en-GB"/>
        </a:p>
      </dgm:t>
    </dgm:pt>
    <dgm:pt modelId="{6B32AF13-31F7-424E-8314-3CD75BECE2D8}">
      <dgm:prSet custT="1"/>
      <dgm:spPr/>
      <dgm:t>
        <a:bodyPr/>
        <a:lstStyle/>
        <a:p>
          <a:pPr algn="ctr"/>
          <a:r>
            <a:rPr lang="en-GB" sz="1400" b="1" i="1" dirty="0">
              <a:solidFill>
                <a:schemeClr val="accent3"/>
              </a:solidFill>
              <a:highlight>
                <a:srgbClr val="FFFF00"/>
              </a:highlight>
            </a:rPr>
            <a:t>Quasars </a:t>
          </a:r>
          <a:r>
            <a:rPr lang="en-GB" sz="1400" dirty="0">
              <a:solidFill>
                <a:schemeClr val="accent3"/>
              </a:solidFill>
              <a:highlight>
                <a:srgbClr val="FFFF00"/>
              </a:highlight>
            </a:rPr>
            <a:t>(QSOs)</a:t>
          </a:r>
          <a:endParaRPr lang="en-IN" sz="1400" dirty="0">
            <a:solidFill>
              <a:schemeClr val="accent3"/>
            </a:solidFill>
            <a:highlight>
              <a:srgbClr val="FFFF00"/>
            </a:highlight>
          </a:endParaRPr>
        </a:p>
      </dgm:t>
    </dgm:pt>
    <dgm:pt modelId="{FF54D336-5C6F-6F45-9C9F-97135E26F276}" type="parTrans" cxnId="{FFEFF0C8-1137-714B-8618-763CEC0138DC}">
      <dgm:prSet/>
      <dgm:spPr/>
      <dgm:t>
        <a:bodyPr/>
        <a:lstStyle/>
        <a:p>
          <a:endParaRPr lang="en-GB"/>
        </a:p>
      </dgm:t>
    </dgm:pt>
    <dgm:pt modelId="{FBE21382-9CDB-3B42-851D-385E3873B22C}" type="sibTrans" cxnId="{FFEFF0C8-1137-714B-8618-763CEC0138DC}">
      <dgm:prSet/>
      <dgm:spPr/>
      <dgm:t>
        <a:bodyPr/>
        <a:lstStyle/>
        <a:p>
          <a:endParaRPr lang="en-GB"/>
        </a:p>
      </dgm:t>
    </dgm:pt>
    <dgm:pt modelId="{9FFA2E12-A508-EF48-80A0-9D9681C9782E}">
      <dgm:prSet custT="1"/>
      <dgm:spPr/>
      <dgm:t>
        <a:bodyPr/>
        <a:lstStyle/>
        <a:p>
          <a:pPr algn="ctr"/>
          <a:r>
            <a:rPr lang="en-GB" sz="1200" dirty="0"/>
            <a:t>Direct tracers ( z&lt;2.1) </a:t>
          </a:r>
          <a:endParaRPr lang="en-IN" sz="1200" dirty="0"/>
        </a:p>
      </dgm:t>
    </dgm:pt>
    <dgm:pt modelId="{1BBB076C-0777-DF40-9952-4CA68934ECF4}" type="parTrans" cxnId="{7E3DE859-382E-E04F-8046-D4C08AE85D35}">
      <dgm:prSet/>
      <dgm:spPr/>
      <dgm:t>
        <a:bodyPr/>
        <a:lstStyle/>
        <a:p>
          <a:endParaRPr lang="en-GB"/>
        </a:p>
      </dgm:t>
    </dgm:pt>
    <dgm:pt modelId="{B0375CAF-69A0-5147-B157-C899FA33D164}" type="sibTrans" cxnId="{7E3DE859-382E-E04F-8046-D4C08AE85D35}">
      <dgm:prSet/>
      <dgm:spPr/>
      <dgm:t>
        <a:bodyPr/>
        <a:lstStyle/>
        <a:p>
          <a:endParaRPr lang="en-GB"/>
        </a:p>
      </dgm:t>
    </dgm:pt>
    <dgm:pt modelId="{E1624C91-8CB9-6247-8412-728785737285}">
      <dgm:prSet custT="1"/>
      <dgm:spPr/>
      <dgm:t>
        <a:bodyPr/>
        <a:lstStyle/>
        <a:p>
          <a:pPr algn="ctr"/>
          <a:r>
            <a:rPr lang="en-GB" sz="1200" dirty="0"/>
            <a:t>Using Lyman-α absorption features   (2.1 &lt; z &lt; 3.5) </a:t>
          </a:r>
          <a:endParaRPr lang="en-IN" sz="1200" dirty="0"/>
        </a:p>
      </dgm:t>
    </dgm:pt>
    <dgm:pt modelId="{C00E8247-75A8-8949-A912-01DA9CA23CFB}" type="parTrans" cxnId="{22461161-780F-4847-9845-AE2821436CCF}">
      <dgm:prSet/>
      <dgm:spPr/>
      <dgm:t>
        <a:bodyPr/>
        <a:lstStyle/>
        <a:p>
          <a:endParaRPr lang="en-GB"/>
        </a:p>
      </dgm:t>
    </dgm:pt>
    <dgm:pt modelId="{456D7251-13F0-8E40-B556-C68EDE04F1C1}" type="sibTrans" cxnId="{22461161-780F-4847-9845-AE2821436CCF}">
      <dgm:prSet/>
      <dgm:spPr/>
      <dgm:t>
        <a:bodyPr/>
        <a:lstStyle/>
        <a:p>
          <a:endParaRPr lang="en-GB"/>
        </a:p>
      </dgm:t>
    </dgm:pt>
    <dgm:pt modelId="{56C9B94D-73F1-3F46-B3C2-6AA1548812A4}">
      <dgm:prSet custT="1"/>
      <dgm:spPr/>
      <dgm:t>
        <a:bodyPr/>
        <a:lstStyle/>
        <a:p>
          <a:pPr algn="ctr"/>
          <a:r>
            <a:rPr lang="en-GB" sz="1200" b="1" dirty="0"/>
            <a:t> </a:t>
          </a:r>
          <a:r>
            <a:rPr lang="en-GB" sz="1200" dirty="0"/>
            <a:t>Stars, z~0</a:t>
          </a:r>
          <a:endParaRPr lang="en-IN" sz="1200" dirty="0"/>
        </a:p>
      </dgm:t>
    </dgm:pt>
    <dgm:pt modelId="{D5598BEE-CEE9-104F-A7A7-980A5AD11E28}" type="parTrans" cxnId="{CD5D9FAD-4D0D-8449-A13F-0E6EE1D4CA11}">
      <dgm:prSet/>
      <dgm:spPr/>
      <dgm:t>
        <a:bodyPr/>
        <a:lstStyle/>
        <a:p>
          <a:endParaRPr lang="en-GB"/>
        </a:p>
      </dgm:t>
    </dgm:pt>
    <dgm:pt modelId="{19E3E863-7BEF-294D-ADB2-3FAC2F3D9611}" type="sibTrans" cxnId="{CD5D9FAD-4D0D-8449-A13F-0E6EE1D4CA11}">
      <dgm:prSet/>
      <dgm:spPr/>
      <dgm:t>
        <a:bodyPr/>
        <a:lstStyle/>
        <a:p>
          <a:endParaRPr lang="en-GB"/>
        </a:p>
      </dgm:t>
    </dgm:pt>
    <dgm:pt modelId="{6051252E-E52E-2A49-93C8-E86CCA426AAA}">
      <dgm:prSet/>
      <dgm:spPr/>
      <dgm:t>
        <a:bodyPr/>
        <a:lstStyle/>
        <a:p>
          <a:pPr algn="ctr"/>
          <a:r>
            <a:rPr lang="en-GB" sz="1400" dirty="0"/>
            <a:t>upto z ≈ 0.4</a:t>
          </a:r>
          <a:endParaRPr lang="en-IN" sz="1400" dirty="0"/>
        </a:p>
      </dgm:t>
    </dgm:pt>
    <dgm:pt modelId="{4E7D016B-C3DD-3244-B572-70BADB64D6B7}" type="parTrans" cxnId="{A557C1B3-DDC9-AA47-9788-83CD607B01F1}">
      <dgm:prSet/>
      <dgm:spPr/>
      <dgm:t>
        <a:bodyPr/>
        <a:lstStyle/>
        <a:p>
          <a:endParaRPr lang="en-GB"/>
        </a:p>
      </dgm:t>
    </dgm:pt>
    <dgm:pt modelId="{0AF1A44A-4618-3E4F-AE36-1CEC0F53BFF0}" type="sibTrans" cxnId="{A557C1B3-DDC9-AA47-9788-83CD607B01F1}">
      <dgm:prSet/>
      <dgm:spPr/>
      <dgm:t>
        <a:bodyPr/>
        <a:lstStyle/>
        <a:p>
          <a:endParaRPr lang="en-GB"/>
        </a:p>
      </dgm:t>
    </dgm:pt>
    <dgm:pt modelId="{F80714D2-2538-4642-9F6E-5971987A1F51}" type="pres">
      <dgm:prSet presAssocID="{D0BE6B0B-6ECC-034D-9024-DA9598C1F4CC}" presName="cycle" presStyleCnt="0">
        <dgm:presLayoutVars>
          <dgm:chMax val="1"/>
          <dgm:dir/>
          <dgm:animLvl val="ctr"/>
          <dgm:resizeHandles val="exact"/>
        </dgm:presLayoutVars>
      </dgm:prSet>
      <dgm:spPr/>
    </dgm:pt>
    <dgm:pt modelId="{EA5E45DC-6517-6248-BCD8-F34C95F982B8}" type="pres">
      <dgm:prSet presAssocID="{6AD5D2AB-F552-574F-8195-A4CE044313A2}" presName="centerShape" presStyleLbl="node0" presStyleIdx="0" presStyleCnt="1"/>
      <dgm:spPr/>
    </dgm:pt>
    <dgm:pt modelId="{087992FE-F206-384B-9638-7553139B8DD1}" type="pres">
      <dgm:prSet presAssocID="{ADFD28D4-3F2A-9449-9EC1-5437FAEF6565}" presName="Name9" presStyleLbl="parChTrans1D2" presStyleIdx="0" presStyleCnt="5"/>
      <dgm:spPr/>
    </dgm:pt>
    <dgm:pt modelId="{A2FA124A-0179-FD4C-997D-66B1A2C88D34}" type="pres">
      <dgm:prSet presAssocID="{ADFD28D4-3F2A-9449-9EC1-5437FAEF6565}" presName="connTx" presStyleLbl="parChTrans1D2" presStyleIdx="0" presStyleCnt="5"/>
      <dgm:spPr/>
    </dgm:pt>
    <dgm:pt modelId="{CC462EC7-FC58-9E4A-98BB-D5FC7C8DC3BA}" type="pres">
      <dgm:prSet presAssocID="{90658956-4F49-EB4E-97F1-B39DF98BA19D}" presName="node" presStyleLbl="node1" presStyleIdx="0" presStyleCnt="5" custScaleX="118468" custScaleY="98041">
        <dgm:presLayoutVars>
          <dgm:bulletEnabled val="1"/>
        </dgm:presLayoutVars>
      </dgm:prSet>
      <dgm:spPr/>
    </dgm:pt>
    <dgm:pt modelId="{5CE5860D-F353-4E4B-8A3E-AB800557CC0A}" type="pres">
      <dgm:prSet presAssocID="{3D397626-0B3B-6344-95B2-50C326DCE6A7}" presName="Name9" presStyleLbl="parChTrans1D2" presStyleIdx="1" presStyleCnt="5"/>
      <dgm:spPr/>
    </dgm:pt>
    <dgm:pt modelId="{A930752F-0CDD-2C49-8C76-788625697BC4}" type="pres">
      <dgm:prSet presAssocID="{3D397626-0B3B-6344-95B2-50C326DCE6A7}" presName="connTx" presStyleLbl="parChTrans1D2" presStyleIdx="1" presStyleCnt="5"/>
      <dgm:spPr/>
    </dgm:pt>
    <dgm:pt modelId="{AAEAD035-2514-0B4C-A1AA-C904F35DD926}" type="pres">
      <dgm:prSet presAssocID="{D6BDE0D9-B314-5947-816C-1B407E5078F0}" presName="node" presStyleLbl="node1" presStyleIdx="1" presStyleCnt="5" custScaleX="141073" custScaleY="116284">
        <dgm:presLayoutVars>
          <dgm:bulletEnabled val="1"/>
        </dgm:presLayoutVars>
      </dgm:prSet>
      <dgm:spPr/>
    </dgm:pt>
    <dgm:pt modelId="{8D46FEC0-0D51-0F45-BFD7-B047D5F2D7F6}" type="pres">
      <dgm:prSet presAssocID="{5E1B40FB-52C5-F744-A2B3-F6257ECAC6A1}" presName="Name9" presStyleLbl="parChTrans1D2" presStyleIdx="2" presStyleCnt="5"/>
      <dgm:spPr/>
    </dgm:pt>
    <dgm:pt modelId="{B0EF269F-BA37-EC4E-838A-72212D9F2AFF}" type="pres">
      <dgm:prSet presAssocID="{5E1B40FB-52C5-F744-A2B3-F6257ECAC6A1}" presName="connTx" presStyleLbl="parChTrans1D2" presStyleIdx="2" presStyleCnt="5"/>
      <dgm:spPr/>
    </dgm:pt>
    <dgm:pt modelId="{ED314E5E-3C84-D64B-9E4E-809481B1C82E}" type="pres">
      <dgm:prSet presAssocID="{1CA1AB0D-FCE7-B040-833E-7433C69160F1}" presName="node" presStyleLbl="node1" presStyleIdx="2" presStyleCnt="5" custScaleX="129737" custScaleY="111406">
        <dgm:presLayoutVars>
          <dgm:bulletEnabled val="1"/>
        </dgm:presLayoutVars>
      </dgm:prSet>
      <dgm:spPr/>
    </dgm:pt>
    <dgm:pt modelId="{4D3468FB-0D8A-FC4F-A3F8-8D568CB7DA2D}" type="pres">
      <dgm:prSet presAssocID="{6545E56F-DEAF-6144-AEC4-CF4C58C9FD7A}" presName="Name9" presStyleLbl="parChTrans1D2" presStyleIdx="3" presStyleCnt="5"/>
      <dgm:spPr/>
    </dgm:pt>
    <dgm:pt modelId="{89AD79A5-E63C-2042-AD62-DE17843B973E}" type="pres">
      <dgm:prSet presAssocID="{6545E56F-DEAF-6144-AEC4-CF4C58C9FD7A}" presName="connTx" presStyleLbl="parChTrans1D2" presStyleIdx="3" presStyleCnt="5"/>
      <dgm:spPr/>
    </dgm:pt>
    <dgm:pt modelId="{A356D726-C46A-6246-A8A0-66AAE1EF9D76}" type="pres">
      <dgm:prSet presAssocID="{BDA2AC9A-9184-A749-957B-456110C189CB}" presName="node" presStyleLbl="node1" presStyleIdx="3" presStyleCnt="5" custScaleX="150075" custScaleY="111406">
        <dgm:presLayoutVars>
          <dgm:bulletEnabled val="1"/>
        </dgm:presLayoutVars>
      </dgm:prSet>
      <dgm:spPr/>
    </dgm:pt>
    <dgm:pt modelId="{E169C8A3-927D-684E-B535-A9161A32AE63}" type="pres">
      <dgm:prSet presAssocID="{FF54D336-5C6F-6F45-9C9F-97135E26F276}" presName="Name9" presStyleLbl="parChTrans1D2" presStyleIdx="4" presStyleCnt="5"/>
      <dgm:spPr/>
    </dgm:pt>
    <dgm:pt modelId="{334E1055-3E31-7B43-BF0C-9BCF7110B29C}" type="pres">
      <dgm:prSet presAssocID="{FF54D336-5C6F-6F45-9C9F-97135E26F276}" presName="connTx" presStyleLbl="parChTrans1D2" presStyleIdx="4" presStyleCnt="5"/>
      <dgm:spPr/>
    </dgm:pt>
    <dgm:pt modelId="{9EEAB8F0-5DEC-414D-8200-3071DCD201FE}" type="pres">
      <dgm:prSet presAssocID="{6B32AF13-31F7-424E-8314-3CD75BECE2D8}" presName="node" presStyleLbl="node1" presStyleIdx="4" presStyleCnt="5" custScaleX="153197" custScaleY="114637">
        <dgm:presLayoutVars>
          <dgm:bulletEnabled val="1"/>
        </dgm:presLayoutVars>
      </dgm:prSet>
      <dgm:spPr/>
    </dgm:pt>
  </dgm:ptLst>
  <dgm:cxnLst>
    <dgm:cxn modelId="{3D2F8805-1D84-1341-828A-197F599D3E46}" type="presOf" srcId="{6545E56F-DEAF-6144-AEC4-CF4C58C9FD7A}" destId="{89AD79A5-E63C-2042-AD62-DE17843B973E}" srcOrd="1" destOrd="0" presId="urn:microsoft.com/office/officeart/2005/8/layout/radial1"/>
    <dgm:cxn modelId="{FAF2A70B-01D0-9948-8C33-8FE72D7E3577}" type="presOf" srcId="{56C9B94D-73F1-3F46-B3C2-6AA1548812A4}" destId="{CC462EC7-FC58-9E4A-98BB-D5FC7C8DC3BA}" srcOrd="0" destOrd="1" presId="urn:microsoft.com/office/officeart/2005/8/layout/radial1"/>
    <dgm:cxn modelId="{43C5AB25-04EA-E54D-A916-9CBE4421F7AE}" type="presOf" srcId="{9FFA2E12-A508-EF48-80A0-9D9681C9782E}" destId="{9EEAB8F0-5DEC-414D-8200-3071DCD201FE}" srcOrd="0" destOrd="1" presId="urn:microsoft.com/office/officeart/2005/8/layout/radial1"/>
    <dgm:cxn modelId="{CFE7822F-55F8-D84E-AB1C-A4436D4E75E4}" type="presOf" srcId="{6545E56F-DEAF-6144-AEC4-CF4C58C9FD7A}" destId="{4D3468FB-0D8A-FC4F-A3F8-8D568CB7DA2D}" srcOrd="0" destOrd="0" presId="urn:microsoft.com/office/officeart/2005/8/layout/radial1"/>
    <dgm:cxn modelId="{B740CE38-A18F-8F41-A4B4-FC2013F03FF3}" type="presOf" srcId="{1CA1AB0D-FCE7-B040-833E-7433C69160F1}" destId="{ED314E5E-3C84-D64B-9E4E-809481B1C82E}" srcOrd="0" destOrd="0" presId="urn:microsoft.com/office/officeart/2005/8/layout/radial1"/>
    <dgm:cxn modelId="{44D7AF3C-78AD-7344-853A-4DC67C797013}" type="presOf" srcId="{FF54D336-5C6F-6F45-9C9F-97135E26F276}" destId="{334E1055-3E31-7B43-BF0C-9BCF7110B29C}" srcOrd="1" destOrd="0" presId="urn:microsoft.com/office/officeart/2005/8/layout/radial1"/>
    <dgm:cxn modelId="{000C9A3D-1425-504A-8386-C5B618ACAA50}" type="presOf" srcId="{BDA2AC9A-9184-A749-957B-456110C189CB}" destId="{A356D726-C46A-6246-A8A0-66AAE1EF9D76}" srcOrd="0" destOrd="0" presId="urn:microsoft.com/office/officeart/2005/8/layout/radial1"/>
    <dgm:cxn modelId="{5BED7C3F-FD82-274F-824B-DA3117CE8BA5}" type="presOf" srcId="{FF54D336-5C6F-6F45-9C9F-97135E26F276}" destId="{E169C8A3-927D-684E-B535-A9161A32AE63}" srcOrd="0" destOrd="0" presId="urn:microsoft.com/office/officeart/2005/8/layout/radial1"/>
    <dgm:cxn modelId="{22461161-780F-4847-9845-AE2821436CCF}" srcId="{6B32AF13-31F7-424E-8314-3CD75BECE2D8}" destId="{E1624C91-8CB9-6247-8412-728785737285}" srcOrd="1" destOrd="0" parTransId="{C00E8247-75A8-8949-A912-01DA9CA23CFB}" sibTransId="{456D7251-13F0-8E40-B556-C68EDE04F1C1}"/>
    <dgm:cxn modelId="{29F72544-9C8B-0B4B-9789-4CB54D24DE94}" type="presOf" srcId="{5E1B40FB-52C5-F744-A2B3-F6257ECAC6A1}" destId="{8D46FEC0-0D51-0F45-BFD7-B047D5F2D7F6}" srcOrd="0" destOrd="0" presId="urn:microsoft.com/office/officeart/2005/8/layout/radial1"/>
    <dgm:cxn modelId="{F038C946-787A-D64D-8A73-86753935DD9E}" type="presOf" srcId="{D0BE6B0B-6ECC-034D-9024-DA9598C1F4CC}" destId="{F80714D2-2538-4642-9F6E-5971987A1F51}" srcOrd="0" destOrd="0" presId="urn:microsoft.com/office/officeart/2005/8/layout/radial1"/>
    <dgm:cxn modelId="{1C96CB4E-5C9F-0B4C-861A-B9466096D397}" type="presOf" srcId="{90658956-4F49-EB4E-97F1-B39DF98BA19D}" destId="{CC462EC7-FC58-9E4A-98BB-D5FC7C8DC3BA}" srcOrd="0" destOrd="0" presId="urn:microsoft.com/office/officeart/2005/8/layout/radial1"/>
    <dgm:cxn modelId="{A1D14F54-B55F-E748-8D6C-38D07C5A424D}" type="presOf" srcId="{ADFD28D4-3F2A-9449-9EC1-5437FAEF6565}" destId="{087992FE-F206-384B-9638-7553139B8DD1}" srcOrd="0" destOrd="0" presId="urn:microsoft.com/office/officeart/2005/8/layout/radial1"/>
    <dgm:cxn modelId="{6E509574-D066-604F-9CC3-9B5657EC67D6}" srcId="{6AD5D2AB-F552-574F-8195-A4CE044313A2}" destId="{1CA1AB0D-FCE7-B040-833E-7433C69160F1}" srcOrd="2" destOrd="0" parTransId="{5E1B40FB-52C5-F744-A2B3-F6257ECAC6A1}" sibTransId="{F5549E2B-180F-8144-8841-30CF1C79CAEC}"/>
    <dgm:cxn modelId="{48F28357-26FC-DF40-80E0-A524065E07DC}" type="presOf" srcId="{6B32AF13-31F7-424E-8314-3CD75BECE2D8}" destId="{9EEAB8F0-5DEC-414D-8200-3071DCD201FE}" srcOrd="0" destOrd="0" presId="urn:microsoft.com/office/officeart/2005/8/layout/radial1"/>
    <dgm:cxn modelId="{7E3DE859-382E-E04F-8046-D4C08AE85D35}" srcId="{6B32AF13-31F7-424E-8314-3CD75BECE2D8}" destId="{9FFA2E12-A508-EF48-80A0-9D9681C9782E}" srcOrd="0" destOrd="0" parTransId="{1BBB076C-0777-DF40-9952-4CA68934ECF4}" sibTransId="{B0375CAF-69A0-5147-B157-C899FA33D164}"/>
    <dgm:cxn modelId="{EA0EBE83-5BA9-7346-99EC-35925ABE99EE}" srcId="{6AD5D2AB-F552-574F-8195-A4CE044313A2}" destId="{D6BDE0D9-B314-5947-816C-1B407E5078F0}" srcOrd="1" destOrd="0" parTransId="{3D397626-0B3B-6344-95B2-50C326DCE6A7}" sibTransId="{0F4A546F-F1D4-E54C-8BEF-F871A87FA2B7}"/>
    <dgm:cxn modelId="{38614984-D8AB-5F49-A81B-75FEFA2ADBC5}" type="presOf" srcId="{5E1B40FB-52C5-F744-A2B3-F6257ECAC6A1}" destId="{B0EF269F-BA37-EC4E-838A-72212D9F2AFF}" srcOrd="1" destOrd="0" presId="urn:microsoft.com/office/officeart/2005/8/layout/radial1"/>
    <dgm:cxn modelId="{B255C098-11E0-BF40-9E05-324DDE8DB609}" type="presOf" srcId="{3D397626-0B3B-6344-95B2-50C326DCE6A7}" destId="{A930752F-0CDD-2C49-8C76-788625697BC4}" srcOrd="1" destOrd="0" presId="urn:microsoft.com/office/officeart/2005/8/layout/radial1"/>
    <dgm:cxn modelId="{1F3A59A8-A0BA-B840-BFB1-9B3314FC09DD}" type="presOf" srcId="{ADFD28D4-3F2A-9449-9EC1-5437FAEF6565}" destId="{A2FA124A-0179-FD4C-997D-66B1A2C88D34}" srcOrd="1" destOrd="0" presId="urn:microsoft.com/office/officeart/2005/8/layout/radial1"/>
    <dgm:cxn modelId="{5BD1EDA8-1F65-5D40-ACAF-FECED8076276}" type="presOf" srcId="{E1624C91-8CB9-6247-8412-728785737285}" destId="{9EEAB8F0-5DEC-414D-8200-3071DCD201FE}" srcOrd="0" destOrd="2" presId="urn:microsoft.com/office/officeart/2005/8/layout/radial1"/>
    <dgm:cxn modelId="{CD5D9FAD-4D0D-8449-A13F-0E6EE1D4CA11}" srcId="{90658956-4F49-EB4E-97F1-B39DF98BA19D}" destId="{56C9B94D-73F1-3F46-B3C2-6AA1548812A4}" srcOrd="0" destOrd="0" parTransId="{D5598BEE-CEE9-104F-A7A7-980A5AD11E28}" sibTransId="{19E3E863-7BEF-294D-ADB2-3FAC2F3D9611}"/>
    <dgm:cxn modelId="{E4F2F8B1-861A-4D49-B798-3B574870D718}" type="presOf" srcId="{3D397626-0B3B-6344-95B2-50C326DCE6A7}" destId="{5CE5860D-F353-4E4B-8A3E-AB800557CC0A}" srcOrd="0" destOrd="0" presId="urn:microsoft.com/office/officeart/2005/8/layout/radial1"/>
    <dgm:cxn modelId="{A557C1B3-DDC9-AA47-9788-83CD607B01F1}" srcId="{D6BDE0D9-B314-5947-816C-1B407E5078F0}" destId="{6051252E-E52E-2A49-93C8-E86CCA426AAA}" srcOrd="0" destOrd="0" parTransId="{4E7D016B-C3DD-3244-B572-70BADB64D6B7}" sibTransId="{0AF1A44A-4618-3E4F-AE36-1CEC0F53BFF0}"/>
    <dgm:cxn modelId="{975A80BE-EBB6-1D4F-B748-EA0C99ED1097}" srcId="{D0BE6B0B-6ECC-034D-9024-DA9598C1F4CC}" destId="{6AD5D2AB-F552-574F-8195-A4CE044313A2}" srcOrd="0" destOrd="0" parTransId="{92B6086A-1056-0F4A-89B3-2F019EB83315}" sibTransId="{8E2D7443-C167-1B43-A48E-3FB64C0820B5}"/>
    <dgm:cxn modelId="{FFEFF0C8-1137-714B-8618-763CEC0138DC}" srcId="{6AD5D2AB-F552-574F-8195-A4CE044313A2}" destId="{6B32AF13-31F7-424E-8314-3CD75BECE2D8}" srcOrd="4" destOrd="0" parTransId="{FF54D336-5C6F-6F45-9C9F-97135E26F276}" sibTransId="{FBE21382-9CDB-3B42-851D-385E3873B22C}"/>
    <dgm:cxn modelId="{5FC09DCC-86CE-974D-A320-B8845AB40494}" type="presOf" srcId="{D6BDE0D9-B314-5947-816C-1B407E5078F0}" destId="{AAEAD035-2514-0B4C-A1AA-C904F35DD926}" srcOrd="0" destOrd="0" presId="urn:microsoft.com/office/officeart/2005/8/layout/radial1"/>
    <dgm:cxn modelId="{C9D531D7-7749-0A48-AF2E-3029488313D5}" type="presOf" srcId="{6051252E-E52E-2A49-93C8-E86CCA426AAA}" destId="{AAEAD035-2514-0B4C-A1AA-C904F35DD926}" srcOrd="0" destOrd="1" presId="urn:microsoft.com/office/officeart/2005/8/layout/radial1"/>
    <dgm:cxn modelId="{59D84BE7-3036-0742-9CDF-C52B354E42FF}" srcId="{6AD5D2AB-F552-574F-8195-A4CE044313A2}" destId="{BDA2AC9A-9184-A749-957B-456110C189CB}" srcOrd="3" destOrd="0" parTransId="{6545E56F-DEAF-6144-AEC4-CF4C58C9FD7A}" sibTransId="{1C78E1BD-20BB-5743-BBD4-2C3588265BDB}"/>
    <dgm:cxn modelId="{5D775DEB-E377-6847-A5D5-B39DC8EC29CF}" srcId="{6AD5D2AB-F552-574F-8195-A4CE044313A2}" destId="{90658956-4F49-EB4E-97F1-B39DF98BA19D}" srcOrd="0" destOrd="0" parTransId="{ADFD28D4-3F2A-9449-9EC1-5437FAEF6565}" sibTransId="{BC5990EF-4AE0-D142-AEF0-652882D62CE5}"/>
    <dgm:cxn modelId="{122C90FF-A429-734A-A790-F1DF91AEA6DD}" type="presOf" srcId="{6AD5D2AB-F552-574F-8195-A4CE044313A2}" destId="{EA5E45DC-6517-6248-BCD8-F34C95F982B8}" srcOrd="0" destOrd="0" presId="urn:microsoft.com/office/officeart/2005/8/layout/radial1"/>
    <dgm:cxn modelId="{D953D0A1-636F-0E4E-9568-D0A08B17C4FD}" type="presParOf" srcId="{F80714D2-2538-4642-9F6E-5971987A1F51}" destId="{EA5E45DC-6517-6248-BCD8-F34C95F982B8}" srcOrd="0" destOrd="0" presId="urn:microsoft.com/office/officeart/2005/8/layout/radial1"/>
    <dgm:cxn modelId="{AA3C9DAB-104B-2949-B679-99AFF9ACA057}" type="presParOf" srcId="{F80714D2-2538-4642-9F6E-5971987A1F51}" destId="{087992FE-F206-384B-9638-7553139B8DD1}" srcOrd="1" destOrd="0" presId="urn:microsoft.com/office/officeart/2005/8/layout/radial1"/>
    <dgm:cxn modelId="{6D716BAB-EC8F-C54D-8101-300D1685BD6A}" type="presParOf" srcId="{087992FE-F206-384B-9638-7553139B8DD1}" destId="{A2FA124A-0179-FD4C-997D-66B1A2C88D34}" srcOrd="0" destOrd="0" presId="urn:microsoft.com/office/officeart/2005/8/layout/radial1"/>
    <dgm:cxn modelId="{63AAD280-9EE6-9544-AA92-F74830068CB2}" type="presParOf" srcId="{F80714D2-2538-4642-9F6E-5971987A1F51}" destId="{CC462EC7-FC58-9E4A-98BB-D5FC7C8DC3BA}" srcOrd="2" destOrd="0" presId="urn:microsoft.com/office/officeart/2005/8/layout/radial1"/>
    <dgm:cxn modelId="{0E4D38AD-0066-8243-BEB3-0C2D3CA01AFC}" type="presParOf" srcId="{F80714D2-2538-4642-9F6E-5971987A1F51}" destId="{5CE5860D-F353-4E4B-8A3E-AB800557CC0A}" srcOrd="3" destOrd="0" presId="urn:microsoft.com/office/officeart/2005/8/layout/radial1"/>
    <dgm:cxn modelId="{1FAFA16F-5858-0B45-8D66-B3B28E09C677}" type="presParOf" srcId="{5CE5860D-F353-4E4B-8A3E-AB800557CC0A}" destId="{A930752F-0CDD-2C49-8C76-788625697BC4}" srcOrd="0" destOrd="0" presId="urn:microsoft.com/office/officeart/2005/8/layout/radial1"/>
    <dgm:cxn modelId="{78F138C1-D118-314C-AB5E-89B255D12281}" type="presParOf" srcId="{F80714D2-2538-4642-9F6E-5971987A1F51}" destId="{AAEAD035-2514-0B4C-A1AA-C904F35DD926}" srcOrd="4" destOrd="0" presId="urn:microsoft.com/office/officeart/2005/8/layout/radial1"/>
    <dgm:cxn modelId="{0EF20DCD-DE98-BE4A-AEC2-EE0407D9CC31}" type="presParOf" srcId="{F80714D2-2538-4642-9F6E-5971987A1F51}" destId="{8D46FEC0-0D51-0F45-BFD7-B047D5F2D7F6}" srcOrd="5" destOrd="0" presId="urn:microsoft.com/office/officeart/2005/8/layout/radial1"/>
    <dgm:cxn modelId="{C77DFEC4-7B5F-9343-B085-13398C0DCC98}" type="presParOf" srcId="{8D46FEC0-0D51-0F45-BFD7-B047D5F2D7F6}" destId="{B0EF269F-BA37-EC4E-838A-72212D9F2AFF}" srcOrd="0" destOrd="0" presId="urn:microsoft.com/office/officeart/2005/8/layout/radial1"/>
    <dgm:cxn modelId="{F04DFD1A-109A-4F47-90DC-5DB3B42B9357}" type="presParOf" srcId="{F80714D2-2538-4642-9F6E-5971987A1F51}" destId="{ED314E5E-3C84-D64B-9E4E-809481B1C82E}" srcOrd="6" destOrd="0" presId="urn:microsoft.com/office/officeart/2005/8/layout/radial1"/>
    <dgm:cxn modelId="{E1D8C169-0D21-D643-9B6E-1E879A597419}" type="presParOf" srcId="{F80714D2-2538-4642-9F6E-5971987A1F51}" destId="{4D3468FB-0D8A-FC4F-A3F8-8D568CB7DA2D}" srcOrd="7" destOrd="0" presId="urn:microsoft.com/office/officeart/2005/8/layout/radial1"/>
    <dgm:cxn modelId="{DD019803-547E-E84E-A6C5-8E5701F71420}" type="presParOf" srcId="{4D3468FB-0D8A-FC4F-A3F8-8D568CB7DA2D}" destId="{89AD79A5-E63C-2042-AD62-DE17843B973E}" srcOrd="0" destOrd="0" presId="urn:microsoft.com/office/officeart/2005/8/layout/radial1"/>
    <dgm:cxn modelId="{9D090610-9496-144E-BC7D-028B22268B5F}" type="presParOf" srcId="{F80714D2-2538-4642-9F6E-5971987A1F51}" destId="{A356D726-C46A-6246-A8A0-66AAE1EF9D76}" srcOrd="8" destOrd="0" presId="urn:microsoft.com/office/officeart/2005/8/layout/radial1"/>
    <dgm:cxn modelId="{00B721CA-49F0-9F47-A821-E3385F470A78}" type="presParOf" srcId="{F80714D2-2538-4642-9F6E-5971987A1F51}" destId="{E169C8A3-927D-684E-B535-A9161A32AE63}" srcOrd="9" destOrd="0" presId="urn:microsoft.com/office/officeart/2005/8/layout/radial1"/>
    <dgm:cxn modelId="{C2C485DE-703F-4342-9F28-524E88D7D23D}" type="presParOf" srcId="{E169C8A3-927D-684E-B535-A9161A32AE63}" destId="{334E1055-3E31-7B43-BF0C-9BCF7110B29C}" srcOrd="0" destOrd="0" presId="urn:microsoft.com/office/officeart/2005/8/layout/radial1"/>
    <dgm:cxn modelId="{CCC36D4B-A52F-194B-B468-AE3D965FFD73}" type="presParOf" srcId="{F80714D2-2538-4642-9F6E-5971987A1F51}" destId="{9EEAB8F0-5DEC-414D-8200-3071DCD201FE}" srcOrd="10"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FAECC3-17AF-AC42-9526-34AFD1FCD304}" type="doc">
      <dgm:prSet loTypeId="urn:microsoft.com/office/officeart/2005/8/layout/process1" loCatId="" qsTypeId="urn:microsoft.com/office/officeart/2005/8/quickstyle/simple1" qsCatId="simple" csTypeId="urn:microsoft.com/office/officeart/2005/8/colors/accent2_1" csCatId="accent2" phldr="1"/>
      <dgm:spPr/>
    </dgm:pt>
    <dgm:pt modelId="{D64C9A26-4806-4249-B5C1-D577BF718E7B}">
      <dgm:prSet phldrT="[Text]" custT="1"/>
      <dgm:spPr/>
      <dgm:t>
        <a:bodyPr/>
        <a:lstStyle/>
        <a:p>
          <a:pPr algn="ctr"/>
          <a:r>
            <a:rPr lang="en-IN" sz="1600" b="1" dirty="0"/>
            <a:t>Halo Occupation Models (HOD)</a:t>
          </a:r>
          <a:endParaRPr lang="en-GB" sz="1600" dirty="0"/>
        </a:p>
      </dgm:t>
    </dgm:pt>
    <dgm:pt modelId="{B0DC29E9-11A6-A446-9688-E27335B97EC9}" type="parTrans" cxnId="{453D107A-D424-6D42-A9A8-39AD779EC344}">
      <dgm:prSet/>
      <dgm:spPr/>
      <dgm:t>
        <a:bodyPr/>
        <a:lstStyle/>
        <a:p>
          <a:endParaRPr lang="en-GB"/>
        </a:p>
      </dgm:t>
    </dgm:pt>
    <dgm:pt modelId="{64150F9E-122C-AC4F-A50D-22BD8948928F}" type="sibTrans" cxnId="{453D107A-D424-6D42-A9A8-39AD779EC344}">
      <dgm:prSet/>
      <dgm:spPr/>
      <dgm:t>
        <a:bodyPr/>
        <a:lstStyle/>
        <a:p>
          <a:endParaRPr lang="en-GB"/>
        </a:p>
      </dgm:t>
    </dgm:pt>
    <dgm:pt modelId="{1136D1BC-237E-7849-B3D1-59FCE9952B35}">
      <dgm:prSet phldrT="[Text]" custT="1"/>
      <dgm:spPr/>
      <dgm:t>
        <a:bodyPr/>
        <a:lstStyle/>
        <a:p>
          <a:pPr algn="ctr"/>
          <a:r>
            <a:rPr lang="en-IN" sz="1400" dirty="0"/>
            <a:t>Halo + galaxy number distribution model (given host halo properties)</a:t>
          </a:r>
          <a:endParaRPr lang="en-GB" sz="1400" dirty="0"/>
        </a:p>
      </dgm:t>
    </dgm:pt>
    <dgm:pt modelId="{1CD116B7-8ADF-F54F-AD8D-D60A550D0F4E}" type="parTrans" cxnId="{1A2BD13B-5FBA-084D-931B-85DD1C7CBAD2}">
      <dgm:prSet/>
      <dgm:spPr/>
      <dgm:t>
        <a:bodyPr/>
        <a:lstStyle/>
        <a:p>
          <a:endParaRPr lang="en-GB"/>
        </a:p>
      </dgm:t>
    </dgm:pt>
    <dgm:pt modelId="{B27E6A59-FE6B-F642-8E37-8D74E7F99EAE}" type="sibTrans" cxnId="{1A2BD13B-5FBA-084D-931B-85DD1C7CBAD2}">
      <dgm:prSet/>
      <dgm:spPr/>
      <dgm:t>
        <a:bodyPr/>
        <a:lstStyle/>
        <a:p>
          <a:endParaRPr lang="en-GB"/>
        </a:p>
      </dgm:t>
    </dgm:pt>
    <dgm:pt modelId="{CA9A5534-DF83-1147-A391-C53BBEAEB11A}">
      <dgm:prSet phldrT="[Text]" custT="1"/>
      <dgm:spPr/>
      <dgm:t>
        <a:bodyPr/>
        <a:lstStyle/>
        <a:p>
          <a:pPr algn="ctr"/>
          <a:r>
            <a:rPr lang="en-GB" sz="1600" b="1" dirty="0"/>
            <a:t>Subhalo Abundance Matching (SHAM)</a:t>
          </a:r>
        </a:p>
      </dgm:t>
    </dgm:pt>
    <dgm:pt modelId="{E47557D3-BC36-3040-BD83-49495DD4952C}" type="parTrans" cxnId="{2E8D778C-0BEC-B441-8B65-4CE3A281B30B}">
      <dgm:prSet/>
      <dgm:spPr/>
      <dgm:t>
        <a:bodyPr/>
        <a:lstStyle/>
        <a:p>
          <a:endParaRPr lang="en-GB"/>
        </a:p>
      </dgm:t>
    </dgm:pt>
    <dgm:pt modelId="{63B4C2FD-DB8F-7740-9707-813EE6375FB3}" type="sibTrans" cxnId="{2E8D778C-0BEC-B441-8B65-4CE3A281B30B}">
      <dgm:prSet/>
      <dgm:spPr/>
      <dgm:t>
        <a:bodyPr/>
        <a:lstStyle/>
        <a:p>
          <a:endParaRPr lang="en-GB"/>
        </a:p>
      </dgm:t>
    </dgm:pt>
    <dgm:pt modelId="{1DD43F0F-899D-2C42-ACBC-E8CBD8909665}">
      <dgm:prSet phldrT="[Text]" custT="1"/>
      <dgm:spPr/>
      <dgm:t>
        <a:bodyPr/>
        <a:lstStyle/>
        <a:p>
          <a:pPr algn="ctr"/>
          <a:r>
            <a:rPr lang="en-GB" sz="1400" dirty="0"/>
            <a:t>Halos &amp; subhalos + Galaxy-halo connection model </a:t>
          </a:r>
        </a:p>
      </dgm:t>
    </dgm:pt>
    <dgm:pt modelId="{CBB54AC4-CCC4-4749-9005-EAB774289268}" type="parTrans" cxnId="{AE1B5A6E-A7F7-1349-9C1B-B022E92C8BC1}">
      <dgm:prSet/>
      <dgm:spPr/>
      <dgm:t>
        <a:bodyPr/>
        <a:lstStyle/>
        <a:p>
          <a:endParaRPr lang="en-GB"/>
        </a:p>
      </dgm:t>
    </dgm:pt>
    <dgm:pt modelId="{C7CB7FD6-01FE-B24D-869E-8373C4EED996}" type="sibTrans" cxnId="{AE1B5A6E-A7F7-1349-9C1B-B022E92C8BC1}">
      <dgm:prSet/>
      <dgm:spPr/>
      <dgm:t>
        <a:bodyPr/>
        <a:lstStyle/>
        <a:p>
          <a:endParaRPr lang="en-GB"/>
        </a:p>
      </dgm:t>
    </dgm:pt>
    <dgm:pt modelId="{65274D86-93D3-184F-816B-E7B0CB7A3560}">
      <dgm:prSet phldrT="[Text]" custT="1"/>
      <dgm:spPr/>
      <dgm:t>
        <a:bodyPr/>
        <a:lstStyle/>
        <a:p>
          <a:pPr algn="ctr"/>
          <a:r>
            <a:rPr lang="en-GB" sz="1600" b="1" dirty="0"/>
            <a:t>Empirical Forward Modelling</a:t>
          </a:r>
        </a:p>
      </dgm:t>
    </dgm:pt>
    <dgm:pt modelId="{144DCBC1-F0F6-2943-9DF8-FB5CC1FA00B3}" type="parTrans" cxnId="{CD5C902F-ED30-6543-89DB-304571B63431}">
      <dgm:prSet/>
      <dgm:spPr/>
      <dgm:t>
        <a:bodyPr/>
        <a:lstStyle/>
        <a:p>
          <a:endParaRPr lang="en-GB"/>
        </a:p>
      </dgm:t>
    </dgm:pt>
    <dgm:pt modelId="{864CD543-B1DE-BC4A-8C25-54EA6D2B7465}" type="sibTrans" cxnId="{CD5C902F-ED30-6543-89DB-304571B63431}">
      <dgm:prSet/>
      <dgm:spPr/>
      <dgm:t>
        <a:bodyPr/>
        <a:lstStyle/>
        <a:p>
          <a:endParaRPr lang="en-GB"/>
        </a:p>
      </dgm:t>
    </dgm:pt>
    <dgm:pt modelId="{4111408C-3D8E-0A4F-8FF6-6A1D0D238835}">
      <dgm:prSet phldrT="[Text]" custT="1"/>
      <dgm:spPr/>
      <dgm:t>
        <a:bodyPr/>
        <a:lstStyle/>
        <a:p>
          <a:pPr algn="ctr"/>
          <a:r>
            <a:rPr lang="en-GB" sz="1400" dirty="0"/>
            <a:t>Density Peak evolution + Star formation rates</a:t>
          </a:r>
        </a:p>
      </dgm:t>
    </dgm:pt>
    <dgm:pt modelId="{FAFFE581-D0F3-804C-B0A8-D96EB8912E54}" type="parTrans" cxnId="{FCD275E5-1D3E-F64F-9FA2-420A87365F64}">
      <dgm:prSet/>
      <dgm:spPr/>
      <dgm:t>
        <a:bodyPr/>
        <a:lstStyle/>
        <a:p>
          <a:endParaRPr lang="en-GB"/>
        </a:p>
      </dgm:t>
    </dgm:pt>
    <dgm:pt modelId="{4CBEFF12-0F6A-9F41-A579-0D85ADFBEA5B}" type="sibTrans" cxnId="{FCD275E5-1D3E-F64F-9FA2-420A87365F64}">
      <dgm:prSet/>
      <dgm:spPr/>
      <dgm:t>
        <a:bodyPr/>
        <a:lstStyle/>
        <a:p>
          <a:endParaRPr lang="en-GB"/>
        </a:p>
      </dgm:t>
    </dgm:pt>
    <dgm:pt modelId="{048F5E50-CA5D-6745-BACB-CD6046AA7C74}">
      <dgm:prSet phldrT="[Text]" custT="1"/>
      <dgm:spPr/>
      <dgm:t>
        <a:bodyPr/>
        <a:lstStyle/>
        <a:p>
          <a:pPr algn="ctr"/>
          <a:r>
            <a:rPr lang="en-GB" sz="1600" b="1" dirty="0"/>
            <a:t>Semi-Analytic Models</a:t>
          </a:r>
        </a:p>
      </dgm:t>
    </dgm:pt>
    <dgm:pt modelId="{1906309D-5DBB-0D40-847F-ABB92D3831F9}" type="parTrans" cxnId="{5538174F-FF08-DA4D-BD28-FEBF7ED02AE9}">
      <dgm:prSet/>
      <dgm:spPr/>
      <dgm:t>
        <a:bodyPr/>
        <a:lstStyle/>
        <a:p>
          <a:endParaRPr lang="en-GB"/>
        </a:p>
      </dgm:t>
    </dgm:pt>
    <dgm:pt modelId="{5D0C9AF8-9F1A-644A-88D3-B317F26D5B23}" type="sibTrans" cxnId="{5538174F-FF08-DA4D-BD28-FEBF7ED02AE9}">
      <dgm:prSet/>
      <dgm:spPr/>
      <dgm:t>
        <a:bodyPr/>
        <a:lstStyle/>
        <a:p>
          <a:endParaRPr lang="en-GB"/>
        </a:p>
      </dgm:t>
    </dgm:pt>
    <dgm:pt modelId="{4F831F53-6542-3845-9CBE-276EDCFC7085}">
      <dgm:prSet phldrT="[Text]" custT="1"/>
      <dgm:spPr/>
      <dgm:t>
        <a:bodyPr/>
        <a:lstStyle/>
        <a:p>
          <a:pPr algn="ctr"/>
          <a:r>
            <a:rPr lang="en-GB" sz="1400" dirty="0"/>
            <a:t>Density Peak evolution + Star Formation/ gas cooling/ Feedback</a:t>
          </a:r>
        </a:p>
      </dgm:t>
    </dgm:pt>
    <dgm:pt modelId="{03644E21-8A19-6645-8144-C7F36F593E23}" type="parTrans" cxnId="{093E073B-4A16-0F42-A131-7D1799C7413C}">
      <dgm:prSet/>
      <dgm:spPr/>
      <dgm:t>
        <a:bodyPr/>
        <a:lstStyle/>
        <a:p>
          <a:endParaRPr lang="en-GB"/>
        </a:p>
      </dgm:t>
    </dgm:pt>
    <dgm:pt modelId="{09D9E648-695D-A544-834C-2CD866D45B9D}" type="sibTrans" cxnId="{093E073B-4A16-0F42-A131-7D1799C7413C}">
      <dgm:prSet/>
      <dgm:spPr/>
      <dgm:t>
        <a:bodyPr/>
        <a:lstStyle/>
        <a:p>
          <a:endParaRPr lang="en-GB"/>
        </a:p>
      </dgm:t>
    </dgm:pt>
    <dgm:pt modelId="{CDD2A51D-3D53-004A-8AF3-24B660FFC3F7}">
      <dgm:prSet phldrT="[Text]" custT="1"/>
      <dgm:spPr/>
      <dgm:t>
        <a:bodyPr/>
        <a:lstStyle/>
        <a:p>
          <a:pPr algn="ctr"/>
          <a:r>
            <a:rPr lang="en-GB" sz="1600" b="1" dirty="0"/>
            <a:t>Hydrodynamical Simulations</a:t>
          </a:r>
        </a:p>
      </dgm:t>
    </dgm:pt>
    <dgm:pt modelId="{0EB22FEC-9744-404E-B720-FE9949D1EA7D}" type="parTrans" cxnId="{0D779455-3F74-3941-AC19-E591A62B3CF2}">
      <dgm:prSet/>
      <dgm:spPr/>
      <dgm:t>
        <a:bodyPr/>
        <a:lstStyle/>
        <a:p>
          <a:endParaRPr lang="en-GB"/>
        </a:p>
      </dgm:t>
    </dgm:pt>
    <dgm:pt modelId="{F0B34C40-ADD5-584E-B4C8-B31596A7ABB3}" type="sibTrans" cxnId="{0D779455-3F74-3941-AC19-E591A62B3CF2}">
      <dgm:prSet/>
      <dgm:spPr/>
      <dgm:t>
        <a:bodyPr/>
        <a:lstStyle/>
        <a:p>
          <a:endParaRPr lang="en-GB"/>
        </a:p>
      </dgm:t>
    </dgm:pt>
    <dgm:pt modelId="{DF0BA594-7CC6-D24D-93CB-5B5D066B5B5D}">
      <dgm:prSet phldrT="[Text]" custT="1"/>
      <dgm:spPr/>
      <dgm:t>
        <a:bodyPr/>
        <a:lstStyle/>
        <a:p>
          <a:pPr algn="ctr"/>
          <a:r>
            <a:rPr lang="en-GB" sz="1400" dirty="0"/>
            <a:t>Simulate Halos + Gas</a:t>
          </a:r>
        </a:p>
      </dgm:t>
    </dgm:pt>
    <dgm:pt modelId="{40ECDC81-D95C-9444-832B-3A9E3C29DBB6}" type="parTrans" cxnId="{C21870C1-9135-5048-A513-023E1571D924}">
      <dgm:prSet/>
      <dgm:spPr/>
      <dgm:t>
        <a:bodyPr/>
        <a:lstStyle/>
        <a:p>
          <a:endParaRPr lang="en-GB"/>
        </a:p>
      </dgm:t>
    </dgm:pt>
    <dgm:pt modelId="{0171CA5F-E1FF-E347-9529-054F449BB6B1}" type="sibTrans" cxnId="{C21870C1-9135-5048-A513-023E1571D924}">
      <dgm:prSet/>
      <dgm:spPr/>
      <dgm:t>
        <a:bodyPr/>
        <a:lstStyle/>
        <a:p>
          <a:endParaRPr lang="en-GB"/>
        </a:p>
      </dgm:t>
    </dgm:pt>
    <dgm:pt modelId="{46B3B77B-CB09-9248-9856-49243D5FC6EF}">
      <dgm:prSet phldrT="[Text]" custT="1"/>
      <dgm:spPr/>
      <dgm:t>
        <a:bodyPr/>
        <a:lstStyle/>
        <a:p>
          <a:pPr algn="ctr"/>
          <a:r>
            <a:rPr lang="en-GB" sz="1400" dirty="0"/>
            <a:t>Star formation + Feedback</a:t>
          </a:r>
        </a:p>
      </dgm:t>
    </dgm:pt>
    <dgm:pt modelId="{C9EB9EE6-E338-6543-859B-07255BEAA4C7}" type="parTrans" cxnId="{5D84A1BB-0EC7-0543-BD0E-F54C91D909CB}">
      <dgm:prSet/>
      <dgm:spPr/>
      <dgm:t>
        <a:bodyPr/>
        <a:lstStyle/>
        <a:p>
          <a:endParaRPr lang="en-GB"/>
        </a:p>
      </dgm:t>
    </dgm:pt>
    <dgm:pt modelId="{5E7537DC-0A4E-2A44-814A-E78ADBC9328C}" type="sibTrans" cxnId="{5D84A1BB-0EC7-0543-BD0E-F54C91D909CB}">
      <dgm:prSet/>
      <dgm:spPr/>
      <dgm:t>
        <a:bodyPr/>
        <a:lstStyle/>
        <a:p>
          <a:endParaRPr lang="en-GB"/>
        </a:p>
      </dgm:t>
    </dgm:pt>
    <dgm:pt modelId="{11595173-A7FF-7240-9A50-E8DB57070185}" type="pres">
      <dgm:prSet presAssocID="{65FAECC3-17AF-AC42-9526-34AFD1FCD304}" presName="Name0" presStyleCnt="0">
        <dgm:presLayoutVars>
          <dgm:dir/>
          <dgm:resizeHandles val="exact"/>
        </dgm:presLayoutVars>
      </dgm:prSet>
      <dgm:spPr/>
    </dgm:pt>
    <dgm:pt modelId="{A1C4F132-2C39-C741-964F-929DB93947C6}" type="pres">
      <dgm:prSet presAssocID="{D64C9A26-4806-4249-B5C1-D577BF718E7B}" presName="node" presStyleLbl="node1" presStyleIdx="0" presStyleCnt="5">
        <dgm:presLayoutVars>
          <dgm:bulletEnabled val="1"/>
        </dgm:presLayoutVars>
      </dgm:prSet>
      <dgm:spPr/>
    </dgm:pt>
    <dgm:pt modelId="{7567FC20-B0B3-D244-B6E9-E1361ACCBAA7}" type="pres">
      <dgm:prSet presAssocID="{64150F9E-122C-AC4F-A50D-22BD8948928F}" presName="sibTrans" presStyleLbl="sibTrans2D1" presStyleIdx="0" presStyleCnt="4"/>
      <dgm:spPr/>
    </dgm:pt>
    <dgm:pt modelId="{14B248F0-A842-F049-8F69-6A769F70090E}" type="pres">
      <dgm:prSet presAssocID="{64150F9E-122C-AC4F-A50D-22BD8948928F}" presName="connectorText" presStyleLbl="sibTrans2D1" presStyleIdx="0" presStyleCnt="4"/>
      <dgm:spPr/>
    </dgm:pt>
    <dgm:pt modelId="{6BC8070F-193E-6046-B5D6-9AE522913DA2}" type="pres">
      <dgm:prSet presAssocID="{CA9A5534-DF83-1147-A391-C53BBEAEB11A}" presName="node" presStyleLbl="node1" presStyleIdx="1" presStyleCnt="5">
        <dgm:presLayoutVars>
          <dgm:bulletEnabled val="1"/>
        </dgm:presLayoutVars>
      </dgm:prSet>
      <dgm:spPr/>
    </dgm:pt>
    <dgm:pt modelId="{23C9F242-C339-4E49-9AA4-27B6F413A35C}" type="pres">
      <dgm:prSet presAssocID="{63B4C2FD-DB8F-7740-9707-813EE6375FB3}" presName="sibTrans" presStyleLbl="sibTrans2D1" presStyleIdx="1" presStyleCnt="4"/>
      <dgm:spPr/>
    </dgm:pt>
    <dgm:pt modelId="{0DD6C7D1-E548-8E45-BF13-E13BA436065B}" type="pres">
      <dgm:prSet presAssocID="{63B4C2FD-DB8F-7740-9707-813EE6375FB3}" presName="connectorText" presStyleLbl="sibTrans2D1" presStyleIdx="1" presStyleCnt="4"/>
      <dgm:spPr/>
    </dgm:pt>
    <dgm:pt modelId="{B79F6F2D-09A5-7D4B-B012-D796B9A699E6}" type="pres">
      <dgm:prSet presAssocID="{65274D86-93D3-184F-816B-E7B0CB7A3560}" presName="node" presStyleLbl="node1" presStyleIdx="2" presStyleCnt="5">
        <dgm:presLayoutVars>
          <dgm:bulletEnabled val="1"/>
        </dgm:presLayoutVars>
      </dgm:prSet>
      <dgm:spPr/>
    </dgm:pt>
    <dgm:pt modelId="{77EB4A57-6018-8149-8E52-C15498597068}" type="pres">
      <dgm:prSet presAssocID="{864CD543-B1DE-BC4A-8C25-54EA6D2B7465}" presName="sibTrans" presStyleLbl="sibTrans2D1" presStyleIdx="2" presStyleCnt="4"/>
      <dgm:spPr/>
    </dgm:pt>
    <dgm:pt modelId="{1B23D49F-4C17-D34B-A228-8A59CD2ABFC5}" type="pres">
      <dgm:prSet presAssocID="{864CD543-B1DE-BC4A-8C25-54EA6D2B7465}" presName="connectorText" presStyleLbl="sibTrans2D1" presStyleIdx="2" presStyleCnt="4"/>
      <dgm:spPr/>
    </dgm:pt>
    <dgm:pt modelId="{AB39BD63-3A80-3C4F-AC53-A0775B05C797}" type="pres">
      <dgm:prSet presAssocID="{048F5E50-CA5D-6745-BACB-CD6046AA7C74}" presName="node" presStyleLbl="node1" presStyleIdx="3" presStyleCnt="5">
        <dgm:presLayoutVars>
          <dgm:bulletEnabled val="1"/>
        </dgm:presLayoutVars>
      </dgm:prSet>
      <dgm:spPr/>
    </dgm:pt>
    <dgm:pt modelId="{A32E74DA-D57C-8645-A954-C73C7701EB2A}" type="pres">
      <dgm:prSet presAssocID="{5D0C9AF8-9F1A-644A-88D3-B317F26D5B23}" presName="sibTrans" presStyleLbl="sibTrans2D1" presStyleIdx="3" presStyleCnt="4"/>
      <dgm:spPr/>
    </dgm:pt>
    <dgm:pt modelId="{ABF1A90D-EC80-6646-BA76-86908076334F}" type="pres">
      <dgm:prSet presAssocID="{5D0C9AF8-9F1A-644A-88D3-B317F26D5B23}" presName="connectorText" presStyleLbl="sibTrans2D1" presStyleIdx="3" presStyleCnt="4"/>
      <dgm:spPr/>
    </dgm:pt>
    <dgm:pt modelId="{648AC681-72A2-A548-A57E-FE801186B21A}" type="pres">
      <dgm:prSet presAssocID="{CDD2A51D-3D53-004A-8AF3-24B660FFC3F7}" presName="node" presStyleLbl="node1" presStyleIdx="4" presStyleCnt="5" custScaleX="101455">
        <dgm:presLayoutVars>
          <dgm:bulletEnabled val="1"/>
        </dgm:presLayoutVars>
      </dgm:prSet>
      <dgm:spPr/>
    </dgm:pt>
  </dgm:ptLst>
  <dgm:cxnLst>
    <dgm:cxn modelId="{DF27DF07-182E-6C4D-AFAD-E932F04D7EE2}" type="presOf" srcId="{048F5E50-CA5D-6745-BACB-CD6046AA7C74}" destId="{AB39BD63-3A80-3C4F-AC53-A0775B05C797}" srcOrd="0" destOrd="0" presId="urn:microsoft.com/office/officeart/2005/8/layout/process1"/>
    <dgm:cxn modelId="{9090AF10-85C5-0C4E-9580-9C95E717FC4D}" type="presOf" srcId="{63B4C2FD-DB8F-7740-9707-813EE6375FB3}" destId="{0DD6C7D1-E548-8E45-BF13-E13BA436065B}" srcOrd="1" destOrd="0" presId="urn:microsoft.com/office/officeart/2005/8/layout/process1"/>
    <dgm:cxn modelId="{0FA3DB11-9554-C445-AC82-D7E02D90B08B}" type="presOf" srcId="{DF0BA594-7CC6-D24D-93CB-5B5D066B5B5D}" destId="{648AC681-72A2-A548-A57E-FE801186B21A}" srcOrd="0" destOrd="1" presId="urn:microsoft.com/office/officeart/2005/8/layout/process1"/>
    <dgm:cxn modelId="{D743C71B-B7D4-7D4B-8BBD-3CEC5A9BA9CA}" type="presOf" srcId="{1DD43F0F-899D-2C42-ACBC-E8CBD8909665}" destId="{6BC8070F-193E-6046-B5D6-9AE522913DA2}" srcOrd="0" destOrd="1" presId="urn:microsoft.com/office/officeart/2005/8/layout/process1"/>
    <dgm:cxn modelId="{BFA77023-5A5F-BC46-856A-A71EC1E37632}" type="presOf" srcId="{64150F9E-122C-AC4F-A50D-22BD8948928F}" destId="{7567FC20-B0B3-D244-B6E9-E1361ACCBAA7}" srcOrd="0" destOrd="0" presId="urn:microsoft.com/office/officeart/2005/8/layout/process1"/>
    <dgm:cxn modelId="{7F941F24-8AC5-E841-80DC-F18D50426A62}" type="presOf" srcId="{65FAECC3-17AF-AC42-9526-34AFD1FCD304}" destId="{11595173-A7FF-7240-9A50-E8DB57070185}" srcOrd="0" destOrd="0" presId="urn:microsoft.com/office/officeart/2005/8/layout/process1"/>
    <dgm:cxn modelId="{CD5C902F-ED30-6543-89DB-304571B63431}" srcId="{65FAECC3-17AF-AC42-9526-34AFD1FCD304}" destId="{65274D86-93D3-184F-816B-E7B0CB7A3560}" srcOrd="2" destOrd="0" parTransId="{144DCBC1-F0F6-2943-9DF8-FB5CC1FA00B3}" sibTransId="{864CD543-B1DE-BC4A-8C25-54EA6D2B7465}"/>
    <dgm:cxn modelId="{093E073B-4A16-0F42-A131-7D1799C7413C}" srcId="{048F5E50-CA5D-6745-BACB-CD6046AA7C74}" destId="{4F831F53-6542-3845-9CBE-276EDCFC7085}" srcOrd="0" destOrd="0" parTransId="{03644E21-8A19-6645-8144-C7F36F593E23}" sibTransId="{09D9E648-695D-A544-834C-2CD866D45B9D}"/>
    <dgm:cxn modelId="{1A2BD13B-5FBA-084D-931B-85DD1C7CBAD2}" srcId="{D64C9A26-4806-4249-B5C1-D577BF718E7B}" destId="{1136D1BC-237E-7849-B3D1-59FCE9952B35}" srcOrd="0" destOrd="0" parTransId="{1CD116B7-8ADF-F54F-AD8D-D60A550D0F4E}" sibTransId="{B27E6A59-FE6B-F642-8E37-8D74E7F99EAE}"/>
    <dgm:cxn modelId="{31155745-10D7-9649-B687-A44B4E889CB4}" type="presOf" srcId="{5D0C9AF8-9F1A-644A-88D3-B317F26D5B23}" destId="{ABF1A90D-EC80-6646-BA76-86908076334F}" srcOrd="1" destOrd="0" presId="urn:microsoft.com/office/officeart/2005/8/layout/process1"/>
    <dgm:cxn modelId="{8422C145-52F3-A640-BB7E-02747A3FB58B}" type="presOf" srcId="{CA9A5534-DF83-1147-A391-C53BBEAEB11A}" destId="{6BC8070F-193E-6046-B5D6-9AE522913DA2}" srcOrd="0" destOrd="0" presId="urn:microsoft.com/office/officeart/2005/8/layout/process1"/>
    <dgm:cxn modelId="{3F60016A-92F0-F240-AA77-3D34B870ACB3}" type="presOf" srcId="{46B3B77B-CB09-9248-9856-49243D5FC6EF}" destId="{648AC681-72A2-A548-A57E-FE801186B21A}" srcOrd="0" destOrd="2" presId="urn:microsoft.com/office/officeart/2005/8/layout/process1"/>
    <dgm:cxn modelId="{AE1B5A6E-A7F7-1349-9C1B-B022E92C8BC1}" srcId="{CA9A5534-DF83-1147-A391-C53BBEAEB11A}" destId="{1DD43F0F-899D-2C42-ACBC-E8CBD8909665}" srcOrd="0" destOrd="0" parTransId="{CBB54AC4-CCC4-4749-9005-EAB774289268}" sibTransId="{C7CB7FD6-01FE-B24D-869E-8373C4EED996}"/>
    <dgm:cxn modelId="{5538174F-FF08-DA4D-BD28-FEBF7ED02AE9}" srcId="{65FAECC3-17AF-AC42-9526-34AFD1FCD304}" destId="{048F5E50-CA5D-6745-BACB-CD6046AA7C74}" srcOrd="3" destOrd="0" parTransId="{1906309D-5DBB-0D40-847F-ABB92D3831F9}" sibTransId="{5D0C9AF8-9F1A-644A-88D3-B317F26D5B23}"/>
    <dgm:cxn modelId="{4E803F72-4E40-9844-9A7B-D4B9F521B56E}" type="presOf" srcId="{CDD2A51D-3D53-004A-8AF3-24B660FFC3F7}" destId="{648AC681-72A2-A548-A57E-FE801186B21A}" srcOrd="0" destOrd="0" presId="urn:microsoft.com/office/officeart/2005/8/layout/process1"/>
    <dgm:cxn modelId="{0D779455-3F74-3941-AC19-E591A62B3CF2}" srcId="{65FAECC3-17AF-AC42-9526-34AFD1FCD304}" destId="{CDD2A51D-3D53-004A-8AF3-24B660FFC3F7}" srcOrd="4" destOrd="0" parTransId="{0EB22FEC-9744-404E-B720-FE9949D1EA7D}" sibTransId="{F0B34C40-ADD5-584E-B4C8-B31596A7ABB3}"/>
    <dgm:cxn modelId="{453D107A-D424-6D42-A9A8-39AD779EC344}" srcId="{65FAECC3-17AF-AC42-9526-34AFD1FCD304}" destId="{D64C9A26-4806-4249-B5C1-D577BF718E7B}" srcOrd="0" destOrd="0" parTransId="{B0DC29E9-11A6-A446-9688-E27335B97EC9}" sibTransId="{64150F9E-122C-AC4F-A50D-22BD8948928F}"/>
    <dgm:cxn modelId="{8D764A7E-3D26-4344-9EC4-4570B66B5A93}" type="presOf" srcId="{1136D1BC-237E-7849-B3D1-59FCE9952B35}" destId="{A1C4F132-2C39-C741-964F-929DB93947C6}" srcOrd="0" destOrd="1" presId="urn:microsoft.com/office/officeart/2005/8/layout/process1"/>
    <dgm:cxn modelId="{DE80FB7E-691E-AD4C-B3B1-66A6943EA1F5}" type="presOf" srcId="{4111408C-3D8E-0A4F-8FF6-6A1D0D238835}" destId="{B79F6F2D-09A5-7D4B-B012-D796B9A699E6}" srcOrd="0" destOrd="1" presId="urn:microsoft.com/office/officeart/2005/8/layout/process1"/>
    <dgm:cxn modelId="{9E2D9989-7EAA-C946-89E9-991D52291E03}" type="presOf" srcId="{65274D86-93D3-184F-816B-E7B0CB7A3560}" destId="{B79F6F2D-09A5-7D4B-B012-D796B9A699E6}" srcOrd="0" destOrd="0" presId="urn:microsoft.com/office/officeart/2005/8/layout/process1"/>
    <dgm:cxn modelId="{2E8D778C-0BEC-B441-8B65-4CE3A281B30B}" srcId="{65FAECC3-17AF-AC42-9526-34AFD1FCD304}" destId="{CA9A5534-DF83-1147-A391-C53BBEAEB11A}" srcOrd="1" destOrd="0" parTransId="{E47557D3-BC36-3040-BD83-49495DD4952C}" sibTransId="{63B4C2FD-DB8F-7740-9707-813EE6375FB3}"/>
    <dgm:cxn modelId="{003AD5A4-2F94-BB47-8DF1-30BA10FF466F}" type="presOf" srcId="{4F831F53-6542-3845-9CBE-276EDCFC7085}" destId="{AB39BD63-3A80-3C4F-AC53-A0775B05C797}" srcOrd="0" destOrd="1" presId="urn:microsoft.com/office/officeart/2005/8/layout/process1"/>
    <dgm:cxn modelId="{5D84A1BB-0EC7-0543-BD0E-F54C91D909CB}" srcId="{CDD2A51D-3D53-004A-8AF3-24B660FFC3F7}" destId="{46B3B77B-CB09-9248-9856-49243D5FC6EF}" srcOrd="1" destOrd="0" parTransId="{C9EB9EE6-E338-6543-859B-07255BEAA4C7}" sibTransId="{5E7537DC-0A4E-2A44-814A-E78ADBC9328C}"/>
    <dgm:cxn modelId="{C21870C1-9135-5048-A513-023E1571D924}" srcId="{CDD2A51D-3D53-004A-8AF3-24B660FFC3F7}" destId="{DF0BA594-7CC6-D24D-93CB-5B5D066B5B5D}" srcOrd="0" destOrd="0" parTransId="{40ECDC81-D95C-9444-832B-3A9E3C29DBB6}" sibTransId="{0171CA5F-E1FF-E347-9529-054F449BB6B1}"/>
    <dgm:cxn modelId="{E1C9E0E0-1900-2541-9982-14CAA0F622EB}" type="presOf" srcId="{5D0C9AF8-9F1A-644A-88D3-B317F26D5B23}" destId="{A32E74DA-D57C-8645-A954-C73C7701EB2A}" srcOrd="0" destOrd="0" presId="urn:microsoft.com/office/officeart/2005/8/layout/process1"/>
    <dgm:cxn modelId="{FCD275E5-1D3E-F64F-9FA2-420A87365F64}" srcId="{65274D86-93D3-184F-816B-E7B0CB7A3560}" destId="{4111408C-3D8E-0A4F-8FF6-6A1D0D238835}" srcOrd="0" destOrd="0" parTransId="{FAFFE581-D0F3-804C-B0A8-D96EB8912E54}" sibTransId="{4CBEFF12-0F6A-9F41-A579-0D85ADFBEA5B}"/>
    <dgm:cxn modelId="{6D99B9E8-35C8-CB4E-8FCC-B6D156D1A0E0}" type="presOf" srcId="{864CD543-B1DE-BC4A-8C25-54EA6D2B7465}" destId="{77EB4A57-6018-8149-8E52-C15498597068}" srcOrd="0" destOrd="0" presId="urn:microsoft.com/office/officeart/2005/8/layout/process1"/>
    <dgm:cxn modelId="{CC74D5EB-4179-064B-AC21-7A63C0F43BA3}" type="presOf" srcId="{864CD543-B1DE-BC4A-8C25-54EA6D2B7465}" destId="{1B23D49F-4C17-D34B-A228-8A59CD2ABFC5}" srcOrd="1" destOrd="0" presId="urn:microsoft.com/office/officeart/2005/8/layout/process1"/>
    <dgm:cxn modelId="{997806F0-26E2-DF4A-B5E5-33121E949C86}" type="presOf" srcId="{63B4C2FD-DB8F-7740-9707-813EE6375FB3}" destId="{23C9F242-C339-4E49-9AA4-27B6F413A35C}" srcOrd="0" destOrd="0" presId="urn:microsoft.com/office/officeart/2005/8/layout/process1"/>
    <dgm:cxn modelId="{915A04F4-3EBB-A44E-9421-27C57CB8BC43}" type="presOf" srcId="{64150F9E-122C-AC4F-A50D-22BD8948928F}" destId="{14B248F0-A842-F049-8F69-6A769F70090E}" srcOrd="1" destOrd="0" presId="urn:microsoft.com/office/officeart/2005/8/layout/process1"/>
    <dgm:cxn modelId="{5E5358F7-3C34-724A-8C8D-E1AF101C0C1C}" type="presOf" srcId="{D64C9A26-4806-4249-B5C1-D577BF718E7B}" destId="{A1C4F132-2C39-C741-964F-929DB93947C6}" srcOrd="0" destOrd="0" presId="urn:microsoft.com/office/officeart/2005/8/layout/process1"/>
    <dgm:cxn modelId="{665D261F-83D1-BB43-AF56-8E9D4CB6CC92}" type="presParOf" srcId="{11595173-A7FF-7240-9A50-E8DB57070185}" destId="{A1C4F132-2C39-C741-964F-929DB93947C6}" srcOrd="0" destOrd="0" presId="urn:microsoft.com/office/officeart/2005/8/layout/process1"/>
    <dgm:cxn modelId="{0E3239C5-A3FB-7547-A5FF-E74CDACFEA2F}" type="presParOf" srcId="{11595173-A7FF-7240-9A50-E8DB57070185}" destId="{7567FC20-B0B3-D244-B6E9-E1361ACCBAA7}" srcOrd="1" destOrd="0" presId="urn:microsoft.com/office/officeart/2005/8/layout/process1"/>
    <dgm:cxn modelId="{F00B089F-FE56-BA4C-B1D6-1900ACBE7901}" type="presParOf" srcId="{7567FC20-B0B3-D244-B6E9-E1361ACCBAA7}" destId="{14B248F0-A842-F049-8F69-6A769F70090E}" srcOrd="0" destOrd="0" presId="urn:microsoft.com/office/officeart/2005/8/layout/process1"/>
    <dgm:cxn modelId="{EA01C3DA-5F9B-D446-AD2C-AE7D47387D9B}" type="presParOf" srcId="{11595173-A7FF-7240-9A50-E8DB57070185}" destId="{6BC8070F-193E-6046-B5D6-9AE522913DA2}" srcOrd="2" destOrd="0" presId="urn:microsoft.com/office/officeart/2005/8/layout/process1"/>
    <dgm:cxn modelId="{EB008D98-E7B6-984F-9063-367F024AB8BB}" type="presParOf" srcId="{11595173-A7FF-7240-9A50-E8DB57070185}" destId="{23C9F242-C339-4E49-9AA4-27B6F413A35C}" srcOrd="3" destOrd="0" presId="urn:microsoft.com/office/officeart/2005/8/layout/process1"/>
    <dgm:cxn modelId="{6394CBCC-7605-1140-85AD-CE932EE12DBC}" type="presParOf" srcId="{23C9F242-C339-4E49-9AA4-27B6F413A35C}" destId="{0DD6C7D1-E548-8E45-BF13-E13BA436065B}" srcOrd="0" destOrd="0" presId="urn:microsoft.com/office/officeart/2005/8/layout/process1"/>
    <dgm:cxn modelId="{6B8F6EDC-4267-1845-A6D9-BEE0A767DBDA}" type="presParOf" srcId="{11595173-A7FF-7240-9A50-E8DB57070185}" destId="{B79F6F2D-09A5-7D4B-B012-D796B9A699E6}" srcOrd="4" destOrd="0" presId="urn:microsoft.com/office/officeart/2005/8/layout/process1"/>
    <dgm:cxn modelId="{7D26369B-91F5-364D-AB8E-A46FBB856442}" type="presParOf" srcId="{11595173-A7FF-7240-9A50-E8DB57070185}" destId="{77EB4A57-6018-8149-8E52-C15498597068}" srcOrd="5" destOrd="0" presId="urn:microsoft.com/office/officeart/2005/8/layout/process1"/>
    <dgm:cxn modelId="{8D33921C-D31B-C44A-AB3E-3B79FAA14242}" type="presParOf" srcId="{77EB4A57-6018-8149-8E52-C15498597068}" destId="{1B23D49F-4C17-D34B-A228-8A59CD2ABFC5}" srcOrd="0" destOrd="0" presId="urn:microsoft.com/office/officeart/2005/8/layout/process1"/>
    <dgm:cxn modelId="{65D76A5C-3655-F64D-B8FD-CB87CC28FF36}" type="presParOf" srcId="{11595173-A7FF-7240-9A50-E8DB57070185}" destId="{AB39BD63-3A80-3C4F-AC53-A0775B05C797}" srcOrd="6" destOrd="0" presId="urn:microsoft.com/office/officeart/2005/8/layout/process1"/>
    <dgm:cxn modelId="{32AFF202-686E-FB4F-A468-8E4B9B37E19F}" type="presParOf" srcId="{11595173-A7FF-7240-9A50-E8DB57070185}" destId="{A32E74DA-D57C-8645-A954-C73C7701EB2A}" srcOrd="7" destOrd="0" presId="urn:microsoft.com/office/officeart/2005/8/layout/process1"/>
    <dgm:cxn modelId="{B9D98EC2-C06F-DC48-825E-A38A0FA69CE7}" type="presParOf" srcId="{A32E74DA-D57C-8645-A954-C73C7701EB2A}" destId="{ABF1A90D-EC80-6646-BA76-86908076334F}" srcOrd="0" destOrd="0" presId="urn:microsoft.com/office/officeart/2005/8/layout/process1"/>
    <dgm:cxn modelId="{3A2CAFDA-4516-9B44-905B-C4D6B1E811FC}" type="presParOf" srcId="{11595173-A7FF-7240-9A50-E8DB57070185}" destId="{648AC681-72A2-A548-A57E-FE801186B21A}" srcOrd="8" destOrd="0" presId="urn:microsoft.com/office/officeart/2005/8/layout/process1"/>
  </dgm:cxnLst>
  <dgm:bg/>
  <dgm:whole>
    <a:ln>
      <a:noFill/>
    </a:ln>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1013FD-0911-334A-8CF1-DD3FEE9EA77A}" type="doc">
      <dgm:prSet loTypeId="urn:microsoft.com/office/officeart/2005/8/layout/process5" loCatId="" qsTypeId="urn:microsoft.com/office/officeart/2005/8/quickstyle/3d3" qsCatId="3D" csTypeId="urn:microsoft.com/office/officeart/2005/8/colors/accent2_1" csCatId="accent2" phldr="1"/>
      <dgm:spPr/>
      <dgm:t>
        <a:bodyPr/>
        <a:lstStyle/>
        <a:p>
          <a:endParaRPr lang="en-GB"/>
        </a:p>
      </dgm:t>
    </dgm:pt>
    <dgm:pt modelId="{A5939587-D33E-7C43-91DD-1852D1D6947A}">
      <dgm:prSet custT="1"/>
      <dgm:spPr/>
      <dgm:t>
        <a:bodyPr/>
        <a:lstStyle/>
        <a:p>
          <a:r>
            <a:rPr lang="en-IN" sz="1400" dirty="0"/>
            <a:t>Apply periodic wrapping with the observer at a box centre</a:t>
          </a:r>
        </a:p>
      </dgm:t>
    </dgm:pt>
    <dgm:pt modelId="{06832C66-BDCF-8445-B895-E18E959F721D}" type="parTrans" cxnId="{9C80DDAC-1537-0848-92B8-E1ADDB495A2B}">
      <dgm:prSet/>
      <dgm:spPr/>
      <dgm:t>
        <a:bodyPr/>
        <a:lstStyle/>
        <a:p>
          <a:endParaRPr lang="en-GB"/>
        </a:p>
      </dgm:t>
    </dgm:pt>
    <dgm:pt modelId="{1E1C6DAE-2563-1140-953E-F88ACF0A1CE4}" type="sibTrans" cxnId="{9C80DDAC-1537-0848-92B8-E1ADDB495A2B}">
      <dgm:prSet/>
      <dgm:spPr/>
      <dgm:t>
        <a:bodyPr/>
        <a:lstStyle/>
        <a:p>
          <a:endParaRPr lang="en-GB"/>
        </a:p>
      </dgm:t>
    </dgm:pt>
    <dgm:pt modelId="{BB051844-DA2B-5549-A9B1-6560B4B03E73}">
      <dgm:prSet custT="1"/>
      <dgm:spPr/>
      <dgm:t>
        <a:bodyPr/>
        <a:lstStyle/>
        <a:p>
          <a:r>
            <a:rPr lang="en-IN" sz="1400" dirty="0"/>
            <a:t>Apply periodic replications if shell edges exceed the box size</a:t>
          </a:r>
        </a:p>
      </dgm:t>
    </dgm:pt>
    <dgm:pt modelId="{8CEF98F3-61CE-D144-A1E0-3F7C63FCF17C}" type="parTrans" cxnId="{112FB1BC-C1DE-CD4D-AEB6-CA47199E444B}">
      <dgm:prSet/>
      <dgm:spPr/>
      <dgm:t>
        <a:bodyPr/>
        <a:lstStyle/>
        <a:p>
          <a:endParaRPr lang="en-GB"/>
        </a:p>
      </dgm:t>
    </dgm:pt>
    <dgm:pt modelId="{E3823D96-74A2-284C-8DB7-78065D7A2A26}" type="sibTrans" cxnId="{112FB1BC-C1DE-CD4D-AEB6-CA47199E444B}">
      <dgm:prSet/>
      <dgm:spPr/>
      <dgm:t>
        <a:bodyPr/>
        <a:lstStyle/>
        <a:p>
          <a:endParaRPr lang="en-GB"/>
        </a:p>
      </dgm:t>
    </dgm:pt>
    <dgm:pt modelId="{3972AED2-FAF8-924E-B236-D5D4B4160D74}">
      <dgm:prSet custT="1"/>
      <dgm:spPr/>
      <dgm:t>
        <a:bodyPr/>
        <a:lstStyle/>
        <a:p>
          <a:r>
            <a:rPr lang="en-IN" sz="1400" dirty="0"/>
            <a:t>Adjust number density to match target values and avoid shell interface discontinuities</a:t>
          </a:r>
        </a:p>
      </dgm:t>
    </dgm:pt>
    <dgm:pt modelId="{DF6CDF08-3A7A-BE48-B317-4CAC4C52C2F3}" type="parTrans" cxnId="{52A0687C-E754-364F-8C0E-213D64EFE919}">
      <dgm:prSet/>
      <dgm:spPr/>
      <dgm:t>
        <a:bodyPr/>
        <a:lstStyle/>
        <a:p>
          <a:endParaRPr lang="en-GB"/>
        </a:p>
      </dgm:t>
    </dgm:pt>
    <dgm:pt modelId="{7774E3B0-5F4A-4646-AB2C-3AD910A15325}" type="sibTrans" cxnId="{52A0687C-E754-364F-8C0E-213D64EFE919}">
      <dgm:prSet/>
      <dgm:spPr/>
      <dgm:t>
        <a:bodyPr/>
        <a:lstStyle/>
        <a:p>
          <a:endParaRPr lang="en-GB"/>
        </a:p>
      </dgm:t>
    </dgm:pt>
    <dgm:pt modelId="{74C1B44A-40B1-064C-A591-C4E2DB449A6D}">
      <dgm:prSet custT="1"/>
      <dgm:spPr/>
      <dgm:t>
        <a:bodyPr/>
        <a:lstStyle/>
        <a:p>
          <a:r>
            <a:rPr lang="en-IN" sz="1400" dirty="0"/>
            <a:t>Cut cubic box into a spherical shell, edges set by comoving distances between snapshots</a:t>
          </a:r>
        </a:p>
      </dgm:t>
    </dgm:pt>
    <dgm:pt modelId="{80C2CAC2-BC13-DA4E-9BAE-DD18E2C88190}" type="parTrans" cxnId="{A03DFEB7-7A1C-C94A-B9CB-9986E3B4D5B0}">
      <dgm:prSet/>
      <dgm:spPr/>
      <dgm:t>
        <a:bodyPr/>
        <a:lstStyle/>
        <a:p>
          <a:endParaRPr lang="en-GB"/>
        </a:p>
      </dgm:t>
    </dgm:pt>
    <dgm:pt modelId="{ED2BF478-BAA8-F04A-B613-20B9AC149D37}" type="sibTrans" cxnId="{A03DFEB7-7A1C-C94A-B9CB-9986E3B4D5B0}">
      <dgm:prSet/>
      <dgm:spPr/>
      <dgm:t>
        <a:bodyPr/>
        <a:lstStyle/>
        <a:p>
          <a:endParaRPr lang="en-GB"/>
        </a:p>
      </dgm:t>
    </dgm:pt>
    <dgm:pt modelId="{5FEBC356-4096-C74E-88CF-444C10FC63E8}">
      <dgm:prSet custT="1"/>
      <dgm:spPr/>
      <dgm:t>
        <a:bodyPr/>
        <a:lstStyle/>
        <a:p>
          <a:r>
            <a:rPr lang="en-IN" sz="1400" dirty="0"/>
            <a:t>Convert (x,y,z) to (RA,DEC, Z), including peculiar velocity effects along line of sight</a:t>
          </a:r>
        </a:p>
      </dgm:t>
    </dgm:pt>
    <dgm:pt modelId="{83FBE711-9293-ED49-BA5C-6BB1B137282B}" type="parTrans" cxnId="{8F5056DD-9A36-8E47-8BCB-103685995B35}">
      <dgm:prSet/>
      <dgm:spPr/>
      <dgm:t>
        <a:bodyPr/>
        <a:lstStyle/>
        <a:p>
          <a:endParaRPr lang="en-GB"/>
        </a:p>
      </dgm:t>
    </dgm:pt>
    <dgm:pt modelId="{B11BC462-D5BF-C149-8BD1-64BF2619E224}" type="sibTrans" cxnId="{8F5056DD-9A36-8E47-8BCB-103685995B35}">
      <dgm:prSet/>
      <dgm:spPr/>
      <dgm:t>
        <a:bodyPr/>
        <a:lstStyle/>
        <a:p>
          <a:endParaRPr lang="en-GB"/>
        </a:p>
      </dgm:t>
    </dgm:pt>
    <dgm:pt modelId="{E54874B0-16F4-DC42-BAD0-D972E33354FE}">
      <dgm:prSet custT="1"/>
      <dgm:spPr/>
      <dgm:t>
        <a:bodyPr/>
        <a:lstStyle/>
        <a:p>
          <a:r>
            <a:rPr lang="en-IN" sz="1400" dirty="0"/>
            <a:t>Join spherical shells from successive snapshots to build the lightcone</a:t>
          </a:r>
        </a:p>
      </dgm:t>
    </dgm:pt>
    <dgm:pt modelId="{5812D61F-4A02-8C41-9701-B0458F1DA8FC}" type="parTrans" cxnId="{197A5C15-9E83-6746-8926-BCA1EC2DC23E}">
      <dgm:prSet/>
      <dgm:spPr/>
      <dgm:t>
        <a:bodyPr/>
        <a:lstStyle/>
        <a:p>
          <a:endParaRPr lang="en-GB"/>
        </a:p>
      </dgm:t>
    </dgm:pt>
    <dgm:pt modelId="{45FE8286-5786-0247-9BC0-6E25A09939E5}" type="sibTrans" cxnId="{197A5C15-9E83-6746-8926-BCA1EC2DC23E}">
      <dgm:prSet/>
      <dgm:spPr/>
      <dgm:t>
        <a:bodyPr/>
        <a:lstStyle/>
        <a:p>
          <a:endParaRPr lang="en-GB"/>
        </a:p>
      </dgm:t>
    </dgm:pt>
    <dgm:pt modelId="{BCC4446A-E0D2-7448-BA8C-CBE0D14AFAFF}" type="pres">
      <dgm:prSet presAssocID="{431013FD-0911-334A-8CF1-DD3FEE9EA77A}" presName="diagram" presStyleCnt="0">
        <dgm:presLayoutVars>
          <dgm:dir/>
          <dgm:resizeHandles val="exact"/>
        </dgm:presLayoutVars>
      </dgm:prSet>
      <dgm:spPr/>
    </dgm:pt>
    <dgm:pt modelId="{D9DA63A6-3AFD-C647-BB34-5A98E602C8BB}" type="pres">
      <dgm:prSet presAssocID="{A5939587-D33E-7C43-91DD-1852D1D6947A}" presName="node" presStyleLbl="node1" presStyleIdx="0" presStyleCnt="6">
        <dgm:presLayoutVars>
          <dgm:bulletEnabled val="1"/>
        </dgm:presLayoutVars>
      </dgm:prSet>
      <dgm:spPr/>
    </dgm:pt>
    <dgm:pt modelId="{0837C44A-8A53-7A4A-A91E-C3058D36C468}" type="pres">
      <dgm:prSet presAssocID="{1E1C6DAE-2563-1140-953E-F88ACF0A1CE4}" presName="sibTrans" presStyleLbl="sibTrans2D1" presStyleIdx="0" presStyleCnt="5"/>
      <dgm:spPr/>
    </dgm:pt>
    <dgm:pt modelId="{55218063-8E37-9149-9107-2C1EDFF0E1DA}" type="pres">
      <dgm:prSet presAssocID="{1E1C6DAE-2563-1140-953E-F88ACF0A1CE4}" presName="connectorText" presStyleLbl="sibTrans2D1" presStyleIdx="0" presStyleCnt="5"/>
      <dgm:spPr/>
    </dgm:pt>
    <dgm:pt modelId="{348A74C6-EC66-6A4E-9C91-9F932B81705C}" type="pres">
      <dgm:prSet presAssocID="{74C1B44A-40B1-064C-A591-C4E2DB449A6D}" presName="node" presStyleLbl="node1" presStyleIdx="1" presStyleCnt="6">
        <dgm:presLayoutVars>
          <dgm:bulletEnabled val="1"/>
        </dgm:presLayoutVars>
      </dgm:prSet>
      <dgm:spPr/>
    </dgm:pt>
    <dgm:pt modelId="{64C6AB42-767C-2548-8055-7AD6445A199F}" type="pres">
      <dgm:prSet presAssocID="{ED2BF478-BAA8-F04A-B613-20B9AC149D37}" presName="sibTrans" presStyleLbl="sibTrans2D1" presStyleIdx="1" presStyleCnt="5"/>
      <dgm:spPr/>
    </dgm:pt>
    <dgm:pt modelId="{7993FA6A-3B27-EA49-8649-1F663E405066}" type="pres">
      <dgm:prSet presAssocID="{ED2BF478-BAA8-F04A-B613-20B9AC149D37}" presName="connectorText" presStyleLbl="sibTrans2D1" presStyleIdx="1" presStyleCnt="5"/>
      <dgm:spPr/>
    </dgm:pt>
    <dgm:pt modelId="{A4679D6C-B3E7-414E-B0A0-46E0D9AB89D6}" type="pres">
      <dgm:prSet presAssocID="{BB051844-DA2B-5549-A9B1-6560B4B03E73}" presName="node" presStyleLbl="node1" presStyleIdx="2" presStyleCnt="6">
        <dgm:presLayoutVars>
          <dgm:bulletEnabled val="1"/>
        </dgm:presLayoutVars>
      </dgm:prSet>
      <dgm:spPr/>
    </dgm:pt>
    <dgm:pt modelId="{593DD17A-CC16-AB41-A5FF-F2897EE0F193}" type="pres">
      <dgm:prSet presAssocID="{E3823D96-74A2-284C-8DB7-78065D7A2A26}" presName="sibTrans" presStyleLbl="sibTrans2D1" presStyleIdx="2" presStyleCnt="5"/>
      <dgm:spPr/>
    </dgm:pt>
    <dgm:pt modelId="{07AD00E4-20CD-5A4E-A541-E41CB2B744A1}" type="pres">
      <dgm:prSet presAssocID="{E3823D96-74A2-284C-8DB7-78065D7A2A26}" presName="connectorText" presStyleLbl="sibTrans2D1" presStyleIdx="2" presStyleCnt="5"/>
      <dgm:spPr/>
    </dgm:pt>
    <dgm:pt modelId="{2674E632-3C83-1344-A9B2-EEDFF3E39BF8}" type="pres">
      <dgm:prSet presAssocID="{E54874B0-16F4-DC42-BAD0-D972E33354FE}" presName="node" presStyleLbl="node1" presStyleIdx="3" presStyleCnt="6">
        <dgm:presLayoutVars>
          <dgm:bulletEnabled val="1"/>
        </dgm:presLayoutVars>
      </dgm:prSet>
      <dgm:spPr/>
    </dgm:pt>
    <dgm:pt modelId="{9A13F267-EDB6-514A-A510-FC3D262E42E0}" type="pres">
      <dgm:prSet presAssocID="{45FE8286-5786-0247-9BC0-6E25A09939E5}" presName="sibTrans" presStyleLbl="sibTrans2D1" presStyleIdx="3" presStyleCnt="5"/>
      <dgm:spPr/>
    </dgm:pt>
    <dgm:pt modelId="{62DD53E7-724E-4B44-911D-679CB901A971}" type="pres">
      <dgm:prSet presAssocID="{45FE8286-5786-0247-9BC0-6E25A09939E5}" presName="connectorText" presStyleLbl="sibTrans2D1" presStyleIdx="3" presStyleCnt="5"/>
      <dgm:spPr/>
    </dgm:pt>
    <dgm:pt modelId="{CABCEF44-39A4-9740-ABD2-BB75731C415C}" type="pres">
      <dgm:prSet presAssocID="{5FEBC356-4096-C74E-88CF-444C10FC63E8}" presName="node" presStyleLbl="node1" presStyleIdx="4" presStyleCnt="6">
        <dgm:presLayoutVars>
          <dgm:bulletEnabled val="1"/>
        </dgm:presLayoutVars>
      </dgm:prSet>
      <dgm:spPr/>
    </dgm:pt>
    <dgm:pt modelId="{8DD4F132-838C-014D-AAFF-2598625CDA14}" type="pres">
      <dgm:prSet presAssocID="{B11BC462-D5BF-C149-8BD1-64BF2619E224}" presName="sibTrans" presStyleLbl="sibTrans2D1" presStyleIdx="4" presStyleCnt="5"/>
      <dgm:spPr/>
    </dgm:pt>
    <dgm:pt modelId="{7E39335C-5525-1049-860D-A2CC8310CFAE}" type="pres">
      <dgm:prSet presAssocID="{B11BC462-D5BF-C149-8BD1-64BF2619E224}" presName="connectorText" presStyleLbl="sibTrans2D1" presStyleIdx="4" presStyleCnt="5"/>
      <dgm:spPr/>
    </dgm:pt>
    <dgm:pt modelId="{1A1BAEC8-0DE8-5E4D-BBDF-0BD172F80019}" type="pres">
      <dgm:prSet presAssocID="{3972AED2-FAF8-924E-B236-D5D4B4160D74}" presName="node" presStyleLbl="node1" presStyleIdx="5" presStyleCnt="6">
        <dgm:presLayoutVars>
          <dgm:bulletEnabled val="1"/>
        </dgm:presLayoutVars>
      </dgm:prSet>
      <dgm:spPr/>
    </dgm:pt>
  </dgm:ptLst>
  <dgm:cxnLst>
    <dgm:cxn modelId="{D796FB06-57BD-AA45-B9B1-CD5531CD94A4}" type="presOf" srcId="{A5939587-D33E-7C43-91DD-1852D1D6947A}" destId="{D9DA63A6-3AFD-C647-BB34-5A98E602C8BB}" srcOrd="0" destOrd="0" presId="urn:microsoft.com/office/officeart/2005/8/layout/process5"/>
    <dgm:cxn modelId="{197A5C15-9E83-6746-8926-BCA1EC2DC23E}" srcId="{431013FD-0911-334A-8CF1-DD3FEE9EA77A}" destId="{E54874B0-16F4-DC42-BAD0-D972E33354FE}" srcOrd="3" destOrd="0" parTransId="{5812D61F-4A02-8C41-9701-B0458F1DA8FC}" sibTransId="{45FE8286-5786-0247-9BC0-6E25A09939E5}"/>
    <dgm:cxn modelId="{E83F0727-E96F-0B48-BD6D-FDF41EA3A283}" type="presOf" srcId="{ED2BF478-BAA8-F04A-B613-20B9AC149D37}" destId="{7993FA6A-3B27-EA49-8649-1F663E405066}" srcOrd="1" destOrd="0" presId="urn:microsoft.com/office/officeart/2005/8/layout/process5"/>
    <dgm:cxn modelId="{0EF9C633-47AB-D749-A08F-E7633CE35A2C}" type="presOf" srcId="{5FEBC356-4096-C74E-88CF-444C10FC63E8}" destId="{CABCEF44-39A4-9740-ABD2-BB75731C415C}" srcOrd="0" destOrd="0" presId="urn:microsoft.com/office/officeart/2005/8/layout/process5"/>
    <dgm:cxn modelId="{B494B33A-4162-BF45-AEFE-56BEA8669A2D}" type="presOf" srcId="{ED2BF478-BAA8-F04A-B613-20B9AC149D37}" destId="{64C6AB42-767C-2548-8055-7AD6445A199F}" srcOrd="0" destOrd="0" presId="urn:microsoft.com/office/officeart/2005/8/layout/process5"/>
    <dgm:cxn modelId="{E5DCE846-3282-7146-9F64-9614C85316F0}" type="presOf" srcId="{E3823D96-74A2-284C-8DB7-78065D7A2A26}" destId="{593DD17A-CC16-AB41-A5FF-F2897EE0F193}" srcOrd="0" destOrd="0" presId="urn:microsoft.com/office/officeart/2005/8/layout/process5"/>
    <dgm:cxn modelId="{7CC5C350-9FB9-3A4E-B360-9A80FF9A8516}" type="presOf" srcId="{BB051844-DA2B-5549-A9B1-6560B4B03E73}" destId="{A4679D6C-B3E7-414E-B0A0-46E0D9AB89D6}" srcOrd="0" destOrd="0" presId="urn:microsoft.com/office/officeart/2005/8/layout/process5"/>
    <dgm:cxn modelId="{53841356-05D5-0B4E-B9F4-25575E7B4D8F}" type="presOf" srcId="{45FE8286-5786-0247-9BC0-6E25A09939E5}" destId="{62DD53E7-724E-4B44-911D-679CB901A971}" srcOrd="1" destOrd="0" presId="urn:microsoft.com/office/officeart/2005/8/layout/process5"/>
    <dgm:cxn modelId="{DA011956-B322-724F-9AA6-CC9C14D9DAD5}" type="presOf" srcId="{1E1C6DAE-2563-1140-953E-F88ACF0A1CE4}" destId="{0837C44A-8A53-7A4A-A91E-C3058D36C468}" srcOrd="0" destOrd="0" presId="urn:microsoft.com/office/officeart/2005/8/layout/process5"/>
    <dgm:cxn modelId="{52A0687C-E754-364F-8C0E-213D64EFE919}" srcId="{431013FD-0911-334A-8CF1-DD3FEE9EA77A}" destId="{3972AED2-FAF8-924E-B236-D5D4B4160D74}" srcOrd="5" destOrd="0" parTransId="{DF6CDF08-3A7A-BE48-B317-4CAC4C52C2F3}" sibTransId="{7774E3B0-5F4A-4646-AB2C-3AD910A15325}"/>
    <dgm:cxn modelId="{2B40F87D-8134-4C49-A23C-E721348142A0}" type="presOf" srcId="{74C1B44A-40B1-064C-A591-C4E2DB449A6D}" destId="{348A74C6-EC66-6A4E-9C91-9F932B81705C}" srcOrd="0" destOrd="0" presId="urn:microsoft.com/office/officeart/2005/8/layout/process5"/>
    <dgm:cxn modelId="{8B91427E-ABE5-B244-8D4E-3B8C4F53B887}" type="presOf" srcId="{E3823D96-74A2-284C-8DB7-78065D7A2A26}" destId="{07AD00E4-20CD-5A4E-A541-E41CB2B744A1}" srcOrd="1" destOrd="0" presId="urn:microsoft.com/office/officeart/2005/8/layout/process5"/>
    <dgm:cxn modelId="{A9349690-02E4-1245-81D7-A990BEED0364}" type="presOf" srcId="{45FE8286-5786-0247-9BC0-6E25A09939E5}" destId="{9A13F267-EDB6-514A-A510-FC3D262E42E0}" srcOrd="0" destOrd="0" presId="urn:microsoft.com/office/officeart/2005/8/layout/process5"/>
    <dgm:cxn modelId="{9C80DDAC-1537-0848-92B8-E1ADDB495A2B}" srcId="{431013FD-0911-334A-8CF1-DD3FEE9EA77A}" destId="{A5939587-D33E-7C43-91DD-1852D1D6947A}" srcOrd="0" destOrd="0" parTransId="{06832C66-BDCF-8445-B895-E18E959F721D}" sibTransId="{1E1C6DAE-2563-1140-953E-F88ACF0A1CE4}"/>
    <dgm:cxn modelId="{C1D8E9B7-EB87-0B43-878F-9AC459A416ED}" type="presOf" srcId="{3972AED2-FAF8-924E-B236-D5D4B4160D74}" destId="{1A1BAEC8-0DE8-5E4D-BBDF-0BD172F80019}" srcOrd="0" destOrd="0" presId="urn:microsoft.com/office/officeart/2005/8/layout/process5"/>
    <dgm:cxn modelId="{A03DFEB7-7A1C-C94A-B9CB-9986E3B4D5B0}" srcId="{431013FD-0911-334A-8CF1-DD3FEE9EA77A}" destId="{74C1B44A-40B1-064C-A591-C4E2DB449A6D}" srcOrd="1" destOrd="0" parTransId="{80C2CAC2-BC13-DA4E-9BAE-DD18E2C88190}" sibTransId="{ED2BF478-BAA8-F04A-B613-20B9AC149D37}"/>
    <dgm:cxn modelId="{112FB1BC-C1DE-CD4D-AEB6-CA47199E444B}" srcId="{431013FD-0911-334A-8CF1-DD3FEE9EA77A}" destId="{BB051844-DA2B-5549-A9B1-6560B4B03E73}" srcOrd="2" destOrd="0" parTransId="{8CEF98F3-61CE-D144-A1E0-3F7C63FCF17C}" sibTransId="{E3823D96-74A2-284C-8DB7-78065D7A2A26}"/>
    <dgm:cxn modelId="{8EB5FFBE-3F99-EB47-865F-7F0C46A0AD43}" type="presOf" srcId="{B11BC462-D5BF-C149-8BD1-64BF2619E224}" destId="{8DD4F132-838C-014D-AAFF-2598625CDA14}" srcOrd="0" destOrd="0" presId="urn:microsoft.com/office/officeart/2005/8/layout/process5"/>
    <dgm:cxn modelId="{F06082C5-576F-3B43-9F4F-784BD8D21847}" type="presOf" srcId="{B11BC462-D5BF-C149-8BD1-64BF2619E224}" destId="{7E39335C-5525-1049-860D-A2CC8310CFAE}" srcOrd="1" destOrd="0" presId="urn:microsoft.com/office/officeart/2005/8/layout/process5"/>
    <dgm:cxn modelId="{F090C1CD-E444-F845-BA34-8190F30C6DD7}" type="presOf" srcId="{1E1C6DAE-2563-1140-953E-F88ACF0A1CE4}" destId="{55218063-8E37-9149-9107-2C1EDFF0E1DA}" srcOrd="1" destOrd="0" presId="urn:microsoft.com/office/officeart/2005/8/layout/process5"/>
    <dgm:cxn modelId="{8F5056DD-9A36-8E47-8BCB-103685995B35}" srcId="{431013FD-0911-334A-8CF1-DD3FEE9EA77A}" destId="{5FEBC356-4096-C74E-88CF-444C10FC63E8}" srcOrd="4" destOrd="0" parTransId="{83FBE711-9293-ED49-BA5C-6BB1B137282B}" sibTransId="{B11BC462-D5BF-C149-8BD1-64BF2619E224}"/>
    <dgm:cxn modelId="{019691E0-43BF-F644-99B3-DE9CE02ECFE6}" type="presOf" srcId="{431013FD-0911-334A-8CF1-DD3FEE9EA77A}" destId="{BCC4446A-E0D2-7448-BA8C-CBE0D14AFAFF}" srcOrd="0" destOrd="0" presId="urn:microsoft.com/office/officeart/2005/8/layout/process5"/>
    <dgm:cxn modelId="{A00558F5-5F48-C34B-9303-B023607FF292}" type="presOf" srcId="{E54874B0-16F4-DC42-BAD0-D972E33354FE}" destId="{2674E632-3C83-1344-A9B2-EEDFF3E39BF8}" srcOrd="0" destOrd="0" presId="urn:microsoft.com/office/officeart/2005/8/layout/process5"/>
    <dgm:cxn modelId="{3D321030-3831-3C46-989A-080D22D8F635}" type="presParOf" srcId="{BCC4446A-E0D2-7448-BA8C-CBE0D14AFAFF}" destId="{D9DA63A6-3AFD-C647-BB34-5A98E602C8BB}" srcOrd="0" destOrd="0" presId="urn:microsoft.com/office/officeart/2005/8/layout/process5"/>
    <dgm:cxn modelId="{305D394A-09C9-6043-B207-6C1AFBE28E5D}" type="presParOf" srcId="{BCC4446A-E0D2-7448-BA8C-CBE0D14AFAFF}" destId="{0837C44A-8A53-7A4A-A91E-C3058D36C468}" srcOrd="1" destOrd="0" presId="urn:microsoft.com/office/officeart/2005/8/layout/process5"/>
    <dgm:cxn modelId="{1F820CBF-2F5D-5F42-B4EA-A54FC93E852A}" type="presParOf" srcId="{0837C44A-8A53-7A4A-A91E-C3058D36C468}" destId="{55218063-8E37-9149-9107-2C1EDFF0E1DA}" srcOrd="0" destOrd="0" presId="urn:microsoft.com/office/officeart/2005/8/layout/process5"/>
    <dgm:cxn modelId="{25DAECF9-C79F-FA45-88C4-1DC2542C7A63}" type="presParOf" srcId="{BCC4446A-E0D2-7448-BA8C-CBE0D14AFAFF}" destId="{348A74C6-EC66-6A4E-9C91-9F932B81705C}" srcOrd="2" destOrd="0" presId="urn:microsoft.com/office/officeart/2005/8/layout/process5"/>
    <dgm:cxn modelId="{8973114F-BFCF-CF40-BE48-116D8E12CF4A}" type="presParOf" srcId="{BCC4446A-E0D2-7448-BA8C-CBE0D14AFAFF}" destId="{64C6AB42-767C-2548-8055-7AD6445A199F}" srcOrd="3" destOrd="0" presId="urn:microsoft.com/office/officeart/2005/8/layout/process5"/>
    <dgm:cxn modelId="{CEAE7D60-F8B6-A142-8AED-E4B92A85A647}" type="presParOf" srcId="{64C6AB42-767C-2548-8055-7AD6445A199F}" destId="{7993FA6A-3B27-EA49-8649-1F663E405066}" srcOrd="0" destOrd="0" presId="urn:microsoft.com/office/officeart/2005/8/layout/process5"/>
    <dgm:cxn modelId="{3396393F-9B3C-A441-B524-DCCDCD7E5D5B}" type="presParOf" srcId="{BCC4446A-E0D2-7448-BA8C-CBE0D14AFAFF}" destId="{A4679D6C-B3E7-414E-B0A0-46E0D9AB89D6}" srcOrd="4" destOrd="0" presId="urn:microsoft.com/office/officeart/2005/8/layout/process5"/>
    <dgm:cxn modelId="{E5CD2C6B-CDE5-B244-A82A-26C9A6A088BE}" type="presParOf" srcId="{BCC4446A-E0D2-7448-BA8C-CBE0D14AFAFF}" destId="{593DD17A-CC16-AB41-A5FF-F2897EE0F193}" srcOrd="5" destOrd="0" presId="urn:microsoft.com/office/officeart/2005/8/layout/process5"/>
    <dgm:cxn modelId="{FBBADD2B-02E1-ED4B-903E-7DF1D39F1F38}" type="presParOf" srcId="{593DD17A-CC16-AB41-A5FF-F2897EE0F193}" destId="{07AD00E4-20CD-5A4E-A541-E41CB2B744A1}" srcOrd="0" destOrd="0" presId="urn:microsoft.com/office/officeart/2005/8/layout/process5"/>
    <dgm:cxn modelId="{309DEB9D-0E3D-AB43-8807-2288D8548874}" type="presParOf" srcId="{BCC4446A-E0D2-7448-BA8C-CBE0D14AFAFF}" destId="{2674E632-3C83-1344-A9B2-EEDFF3E39BF8}" srcOrd="6" destOrd="0" presId="urn:microsoft.com/office/officeart/2005/8/layout/process5"/>
    <dgm:cxn modelId="{FB11659D-95DF-CD4A-9EDF-AD738460BF14}" type="presParOf" srcId="{BCC4446A-E0D2-7448-BA8C-CBE0D14AFAFF}" destId="{9A13F267-EDB6-514A-A510-FC3D262E42E0}" srcOrd="7" destOrd="0" presId="urn:microsoft.com/office/officeart/2005/8/layout/process5"/>
    <dgm:cxn modelId="{86859B32-BC08-954A-B7D8-38E9DA01B18A}" type="presParOf" srcId="{9A13F267-EDB6-514A-A510-FC3D262E42E0}" destId="{62DD53E7-724E-4B44-911D-679CB901A971}" srcOrd="0" destOrd="0" presId="urn:microsoft.com/office/officeart/2005/8/layout/process5"/>
    <dgm:cxn modelId="{B5DC44FC-C3CB-DC4E-B1E3-F16A6BEBF886}" type="presParOf" srcId="{BCC4446A-E0D2-7448-BA8C-CBE0D14AFAFF}" destId="{CABCEF44-39A4-9740-ABD2-BB75731C415C}" srcOrd="8" destOrd="0" presId="urn:microsoft.com/office/officeart/2005/8/layout/process5"/>
    <dgm:cxn modelId="{7D2920E7-8A5B-4B4C-B73F-DFA6F241FE5E}" type="presParOf" srcId="{BCC4446A-E0D2-7448-BA8C-CBE0D14AFAFF}" destId="{8DD4F132-838C-014D-AAFF-2598625CDA14}" srcOrd="9" destOrd="0" presId="urn:microsoft.com/office/officeart/2005/8/layout/process5"/>
    <dgm:cxn modelId="{1CE78C10-0C99-0E4A-A7D7-506FD757676B}" type="presParOf" srcId="{8DD4F132-838C-014D-AAFF-2598625CDA14}" destId="{7E39335C-5525-1049-860D-A2CC8310CFAE}" srcOrd="0" destOrd="0" presId="urn:microsoft.com/office/officeart/2005/8/layout/process5"/>
    <dgm:cxn modelId="{C92F610D-9A18-4B40-998C-D2B94208C601}" type="presParOf" srcId="{BCC4446A-E0D2-7448-BA8C-CBE0D14AFAFF}" destId="{1A1BAEC8-0DE8-5E4D-BBDF-0BD172F80019}" srcOrd="10" destOrd="0" presId="urn:microsoft.com/office/officeart/2005/8/layout/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856E9E-9046-4018-A5B3-30F2216F6EE3}">
      <dsp:nvSpPr>
        <dsp:cNvPr id="0" name=""/>
        <dsp:cNvSpPr/>
      </dsp:nvSpPr>
      <dsp:spPr>
        <a:xfrm>
          <a:off x="9964" y="0"/>
          <a:ext cx="3789001" cy="297047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IN" sz="2400" b="1" i="1" kern="1200" dirty="0"/>
            <a:t>Cosmic Microwave </a:t>
          </a:r>
        </a:p>
        <a:p>
          <a:pPr marL="0" lvl="0" indent="0" algn="ctr" defTabSz="1066800">
            <a:lnSpc>
              <a:spcPct val="90000"/>
            </a:lnSpc>
            <a:spcBef>
              <a:spcPct val="0"/>
            </a:spcBef>
            <a:spcAft>
              <a:spcPct val="35000"/>
            </a:spcAft>
            <a:buNone/>
          </a:pPr>
          <a:r>
            <a:rPr lang="en-IN" sz="2400" b="1" i="1" kern="1200" dirty="0"/>
            <a:t>Background</a:t>
          </a:r>
        </a:p>
      </dsp:txBody>
      <dsp:txXfrm>
        <a:off x="9964" y="0"/>
        <a:ext cx="3789001" cy="2970470"/>
      </dsp:txXfrm>
    </dsp:sp>
    <dsp:sp modelId="{49EE9662-8267-4E57-870F-EED78292F093}">
      <dsp:nvSpPr>
        <dsp:cNvPr id="0" name=""/>
        <dsp:cNvSpPr/>
      </dsp:nvSpPr>
      <dsp:spPr>
        <a:xfrm>
          <a:off x="9964" y="2970470"/>
          <a:ext cx="3789001" cy="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The light from the moment the universe became neutral, 380,000 years after the </a:t>
          </a:r>
          <a:r>
            <a:rPr lang="en-US" sz="2400" b="1" i="1" kern="1200" dirty="0"/>
            <a:t>Big Bang</a:t>
          </a:r>
          <a:r>
            <a:rPr lang="en-US" sz="2400" kern="1200" dirty="0"/>
            <a:t>. </a:t>
          </a:r>
          <a:endParaRPr lang="en-IN" sz="2400" kern="1200" dirty="0"/>
        </a:p>
      </dsp:txBody>
      <dsp:txXfrm>
        <a:off x="9964" y="2970470"/>
        <a:ext cx="3789001" cy="1"/>
      </dsp:txXfrm>
    </dsp:sp>
    <dsp:sp modelId="{B7E6B097-458D-4A72-8A4F-E8C0EA47D7A9}">
      <dsp:nvSpPr>
        <dsp:cNvPr id="0" name=""/>
        <dsp:cNvSpPr/>
      </dsp:nvSpPr>
      <dsp:spPr>
        <a:xfrm>
          <a:off x="4329425" y="0"/>
          <a:ext cx="3789001" cy="297047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IN" sz="2400" b="1" i="1" kern="1200" dirty="0"/>
            <a:t>Standard Candles</a:t>
          </a:r>
        </a:p>
      </dsp:txBody>
      <dsp:txXfrm>
        <a:off x="4329425" y="0"/>
        <a:ext cx="3789001" cy="2970470"/>
      </dsp:txXfrm>
    </dsp:sp>
    <dsp:sp modelId="{0602DDDB-0B43-45C7-B9C1-C0736D11A414}">
      <dsp:nvSpPr>
        <dsp:cNvPr id="0" name=""/>
        <dsp:cNvSpPr/>
      </dsp:nvSpPr>
      <dsp:spPr>
        <a:xfrm>
          <a:off x="4329425" y="2970470"/>
          <a:ext cx="3789001" cy="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Objects with constant brightness - known, standard energy output like </a:t>
          </a:r>
          <a:r>
            <a:rPr lang="en-US" sz="2400" b="1" kern="1200" dirty="0"/>
            <a:t>Supernovae</a:t>
          </a:r>
          <a:endParaRPr lang="en-IN" sz="2400" kern="1200" dirty="0"/>
        </a:p>
      </dsp:txBody>
      <dsp:txXfrm>
        <a:off x="4329425" y="2970470"/>
        <a:ext cx="3789001" cy="1"/>
      </dsp:txXfrm>
    </dsp:sp>
    <dsp:sp modelId="{6FC8079D-0AB0-4A3A-B1D3-5988D6B8039D}">
      <dsp:nvSpPr>
        <dsp:cNvPr id="0" name=""/>
        <dsp:cNvSpPr/>
      </dsp:nvSpPr>
      <dsp:spPr>
        <a:xfrm>
          <a:off x="8648886" y="0"/>
          <a:ext cx="3789001" cy="297047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IN" sz="2400" b="1" i="1" kern="1200" dirty="0"/>
            <a:t>Large-Scale Surveys</a:t>
          </a:r>
        </a:p>
      </dsp:txBody>
      <dsp:txXfrm>
        <a:off x="8648886" y="0"/>
        <a:ext cx="3789001" cy="2970470"/>
      </dsp:txXfrm>
    </dsp:sp>
    <dsp:sp modelId="{46B54A17-627E-4242-B70F-42D264C9DAAB}">
      <dsp:nvSpPr>
        <dsp:cNvPr id="0" name=""/>
        <dsp:cNvSpPr/>
      </dsp:nvSpPr>
      <dsp:spPr>
        <a:xfrm>
          <a:off x="8648886" y="2970470"/>
          <a:ext cx="3789001" cy="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b="1" kern="1200" dirty="0"/>
            <a:t>Surveys </a:t>
          </a:r>
          <a:r>
            <a:rPr lang="en-US" sz="2400" kern="1200" dirty="0"/>
            <a:t>of galaxies use their distribution to probe the expansion of the universe. </a:t>
          </a:r>
          <a:endParaRPr lang="en-IN" sz="2400" kern="1200" dirty="0"/>
        </a:p>
      </dsp:txBody>
      <dsp:txXfrm>
        <a:off x="8648886" y="2970470"/>
        <a:ext cx="3789001" cy="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FD7B53-1B39-3443-8070-664FD0ED40F6}">
      <dsp:nvSpPr>
        <dsp:cNvPr id="0" name=""/>
        <dsp:cNvSpPr/>
      </dsp:nvSpPr>
      <dsp:spPr>
        <a:xfrm>
          <a:off x="9026" y="1272400"/>
          <a:ext cx="2639017" cy="659754"/>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IN" sz="1800" b="1" kern="1200" dirty="0"/>
            <a:t>Halo Mass Function</a:t>
          </a:r>
          <a:endParaRPr lang="en-IN" sz="1800" kern="1200" dirty="0"/>
        </a:p>
      </dsp:txBody>
      <dsp:txXfrm>
        <a:off x="28350" y="1291724"/>
        <a:ext cx="2600369" cy="621106"/>
      </dsp:txXfrm>
    </dsp:sp>
    <dsp:sp modelId="{8ED89AF5-E6E8-F340-A88A-639E5D18A699}">
      <dsp:nvSpPr>
        <dsp:cNvPr id="0" name=""/>
        <dsp:cNvSpPr/>
      </dsp:nvSpPr>
      <dsp:spPr>
        <a:xfrm rot="5400000">
          <a:off x="1270806" y="1989883"/>
          <a:ext cx="115456" cy="115456"/>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590D351-E78C-EC48-B753-6777CEBCD149}">
      <dsp:nvSpPr>
        <dsp:cNvPr id="0" name=""/>
        <dsp:cNvSpPr/>
      </dsp:nvSpPr>
      <dsp:spPr>
        <a:xfrm>
          <a:off x="9026" y="2163068"/>
          <a:ext cx="2639017" cy="659754"/>
        </a:xfrm>
        <a:prstGeom prst="roundRect">
          <a:avLst>
            <a:gd name="adj" fmla="val 10000"/>
          </a:avLst>
        </a:prstGeom>
        <a:solidFill>
          <a:schemeClr val="lt1">
            <a:alpha val="90000"/>
            <a:tint val="40000"/>
            <a:hueOff val="0"/>
            <a:satOff val="0"/>
            <a:lumOff val="0"/>
            <a:alphaOff val="0"/>
          </a:schemeClr>
        </a:solidFill>
        <a:ln w="1905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kern="1200"/>
            <a:t>Abundance of halos</a:t>
          </a:r>
          <a:endParaRPr lang="en-IN" sz="1600" kern="1200" dirty="0"/>
        </a:p>
      </dsp:txBody>
      <dsp:txXfrm>
        <a:off x="28350" y="2182392"/>
        <a:ext cx="2600369" cy="621106"/>
      </dsp:txXfrm>
    </dsp:sp>
    <dsp:sp modelId="{95B8CB2E-45AC-6C46-BCC0-4B38FC7D07B9}">
      <dsp:nvSpPr>
        <dsp:cNvPr id="0" name=""/>
        <dsp:cNvSpPr/>
      </dsp:nvSpPr>
      <dsp:spPr>
        <a:xfrm rot="5400000">
          <a:off x="1270806" y="2880551"/>
          <a:ext cx="115456" cy="115456"/>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C5DCDF4-F297-6A45-94EA-06E01AE112AD}">
      <dsp:nvSpPr>
        <dsp:cNvPr id="0" name=""/>
        <dsp:cNvSpPr/>
      </dsp:nvSpPr>
      <dsp:spPr>
        <a:xfrm>
          <a:off x="9026" y="3053737"/>
          <a:ext cx="2639017" cy="659754"/>
        </a:xfrm>
        <a:prstGeom prst="roundRect">
          <a:avLst>
            <a:gd name="adj" fmla="val 10000"/>
          </a:avLst>
        </a:prstGeom>
        <a:solidFill>
          <a:schemeClr val="lt1">
            <a:alpha val="90000"/>
            <a:tint val="40000"/>
            <a:hueOff val="0"/>
            <a:satOff val="0"/>
            <a:lumOff val="0"/>
            <a:alphaOff val="0"/>
          </a:schemeClr>
        </a:solidFill>
        <a:ln w="1905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kern="1200" dirty="0"/>
            <a:t> Exponentially more low-mass halos than high-mass ones!</a:t>
          </a:r>
        </a:p>
      </dsp:txBody>
      <dsp:txXfrm>
        <a:off x="28350" y="3073061"/>
        <a:ext cx="2600369" cy="621106"/>
      </dsp:txXfrm>
    </dsp:sp>
    <dsp:sp modelId="{36C6C528-5970-6947-819A-CFD80C659DC9}">
      <dsp:nvSpPr>
        <dsp:cNvPr id="0" name=""/>
        <dsp:cNvSpPr/>
      </dsp:nvSpPr>
      <dsp:spPr>
        <a:xfrm>
          <a:off x="3017506" y="1272400"/>
          <a:ext cx="2639017" cy="659754"/>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IN" sz="1800" b="1" kern="1200" dirty="0"/>
            <a:t>Density Profile</a:t>
          </a:r>
          <a:endParaRPr lang="en-IN" sz="1800" kern="1200" dirty="0"/>
        </a:p>
      </dsp:txBody>
      <dsp:txXfrm>
        <a:off x="3036830" y="1291724"/>
        <a:ext cx="2600369" cy="621106"/>
      </dsp:txXfrm>
    </dsp:sp>
    <dsp:sp modelId="{26862279-D451-1449-95E6-F1781EC5CBD4}">
      <dsp:nvSpPr>
        <dsp:cNvPr id="0" name=""/>
        <dsp:cNvSpPr/>
      </dsp:nvSpPr>
      <dsp:spPr>
        <a:xfrm rot="5400000">
          <a:off x="4279286" y="1989883"/>
          <a:ext cx="115456" cy="115456"/>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164CEB-59DA-7B4E-A13F-FE13F23F9A16}">
      <dsp:nvSpPr>
        <dsp:cNvPr id="0" name=""/>
        <dsp:cNvSpPr/>
      </dsp:nvSpPr>
      <dsp:spPr>
        <a:xfrm>
          <a:off x="3017506" y="2163068"/>
          <a:ext cx="2639017" cy="659754"/>
        </a:xfrm>
        <a:prstGeom prst="roundRect">
          <a:avLst>
            <a:gd name="adj" fmla="val 10000"/>
          </a:avLst>
        </a:prstGeom>
        <a:solidFill>
          <a:schemeClr val="lt1">
            <a:alpha val="90000"/>
            <a:tint val="40000"/>
            <a:hueOff val="0"/>
            <a:satOff val="0"/>
            <a:lumOff val="0"/>
            <a:alphaOff val="0"/>
          </a:schemeClr>
        </a:solidFill>
        <a:ln w="1905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kern="1200" dirty="0"/>
            <a:t>Halos not uniform spheres</a:t>
          </a:r>
        </a:p>
      </dsp:txBody>
      <dsp:txXfrm>
        <a:off x="3036830" y="2182392"/>
        <a:ext cx="2600369" cy="621106"/>
      </dsp:txXfrm>
    </dsp:sp>
    <dsp:sp modelId="{D313C0D7-4632-E14B-B125-891AAEC42E14}">
      <dsp:nvSpPr>
        <dsp:cNvPr id="0" name=""/>
        <dsp:cNvSpPr/>
      </dsp:nvSpPr>
      <dsp:spPr>
        <a:xfrm rot="5400000">
          <a:off x="4279286" y="2880551"/>
          <a:ext cx="115456" cy="115456"/>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56B1623-AAEB-C642-85B5-3CBC6EB17FC2}">
      <dsp:nvSpPr>
        <dsp:cNvPr id="0" name=""/>
        <dsp:cNvSpPr/>
      </dsp:nvSpPr>
      <dsp:spPr>
        <a:xfrm>
          <a:off x="3017506" y="3053737"/>
          <a:ext cx="2639017" cy="659754"/>
        </a:xfrm>
        <a:prstGeom prst="roundRect">
          <a:avLst>
            <a:gd name="adj" fmla="val 10000"/>
          </a:avLst>
        </a:prstGeom>
        <a:solidFill>
          <a:schemeClr val="lt1">
            <a:alpha val="90000"/>
            <a:tint val="40000"/>
            <a:hueOff val="0"/>
            <a:satOff val="0"/>
            <a:lumOff val="0"/>
            <a:alphaOff val="0"/>
          </a:schemeClr>
        </a:solidFill>
        <a:ln w="1905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kern="1200" dirty="0"/>
            <a:t> Peaks at the centre and falls off (see NFW profile)</a:t>
          </a:r>
        </a:p>
      </dsp:txBody>
      <dsp:txXfrm>
        <a:off x="3036830" y="3073061"/>
        <a:ext cx="2600369" cy="621106"/>
      </dsp:txXfrm>
    </dsp:sp>
    <dsp:sp modelId="{72B1BF27-AB6E-8648-A74F-4B7D4384A0B8}">
      <dsp:nvSpPr>
        <dsp:cNvPr id="0" name=""/>
        <dsp:cNvSpPr/>
      </dsp:nvSpPr>
      <dsp:spPr>
        <a:xfrm>
          <a:off x="6025985" y="1272400"/>
          <a:ext cx="2639017" cy="659754"/>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IN" sz="1800" b="1" kern="1200" dirty="0"/>
            <a:t>Substructures</a:t>
          </a:r>
          <a:endParaRPr lang="en-IN" sz="1800" kern="1200" dirty="0"/>
        </a:p>
      </dsp:txBody>
      <dsp:txXfrm>
        <a:off x="6045309" y="1291724"/>
        <a:ext cx="2600369" cy="621106"/>
      </dsp:txXfrm>
    </dsp:sp>
    <dsp:sp modelId="{7CC119C5-74D2-C241-8DAB-B8333436512E}">
      <dsp:nvSpPr>
        <dsp:cNvPr id="0" name=""/>
        <dsp:cNvSpPr/>
      </dsp:nvSpPr>
      <dsp:spPr>
        <a:xfrm rot="5400000">
          <a:off x="7287765" y="1989883"/>
          <a:ext cx="115456" cy="115456"/>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57C5772-F6F2-6B44-B321-EFDECA415865}">
      <dsp:nvSpPr>
        <dsp:cNvPr id="0" name=""/>
        <dsp:cNvSpPr/>
      </dsp:nvSpPr>
      <dsp:spPr>
        <a:xfrm>
          <a:off x="6025985" y="2163068"/>
          <a:ext cx="2639017" cy="659754"/>
        </a:xfrm>
        <a:prstGeom prst="roundRect">
          <a:avLst>
            <a:gd name="adj" fmla="val 10000"/>
          </a:avLst>
        </a:prstGeom>
        <a:solidFill>
          <a:schemeClr val="lt1">
            <a:alpha val="90000"/>
            <a:tint val="40000"/>
            <a:hueOff val="0"/>
            <a:satOff val="0"/>
            <a:lumOff val="0"/>
            <a:alphaOff val="0"/>
          </a:schemeClr>
        </a:solidFill>
        <a:ln w="1905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kern="1200" dirty="0"/>
            <a:t>Subhalos - remnants that were accreted and tidally stripped</a:t>
          </a:r>
        </a:p>
      </dsp:txBody>
      <dsp:txXfrm>
        <a:off x="6045309" y="2182392"/>
        <a:ext cx="2600369" cy="621106"/>
      </dsp:txXfrm>
    </dsp:sp>
    <dsp:sp modelId="{23ADE6E3-98B7-9E48-8ED1-C74B6AB8BD57}">
      <dsp:nvSpPr>
        <dsp:cNvPr id="0" name=""/>
        <dsp:cNvSpPr/>
      </dsp:nvSpPr>
      <dsp:spPr>
        <a:xfrm rot="5400000">
          <a:off x="7287765" y="2880551"/>
          <a:ext cx="115456" cy="115456"/>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1CB925E-E125-4B4B-B19F-1A61E045DB8F}">
      <dsp:nvSpPr>
        <dsp:cNvPr id="0" name=""/>
        <dsp:cNvSpPr/>
      </dsp:nvSpPr>
      <dsp:spPr>
        <a:xfrm>
          <a:off x="6025985" y="3053737"/>
          <a:ext cx="2639017" cy="659754"/>
        </a:xfrm>
        <a:prstGeom prst="roundRect">
          <a:avLst>
            <a:gd name="adj" fmla="val 10000"/>
          </a:avLst>
        </a:prstGeom>
        <a:solidFill>
          <a:schemeClr val="lt1">
            <a:alpha val="90000"/>
            <a:tint val="40000"/>
            <a:hueOff val="0"/>
            <a:satOff val="0"/>
            <a:lumOff val="0"/>
            <a:alphaOff val="0"/>
          </a:schemeClr>
        </a:solidFill>
        <a:ln w="1905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kern="1200" dirty="0"/>
            <a:t>Host satellites</a:t>
          </a:r>
        </a:p>
      </dsp:txBody>
      <dsp:txXfrm>
        <a:off x="6045309" y="3073061"/>
        <a:ext cx="2600369" cy="621106"/>
      </dsp:txXfrm>
    </dsp:sp>
    <dsp:sp modelId="{4E4E3922-433C-0B44-B64A-DA616FDEA00F}">
      <dsp:nvSpPr>
        <dsp:cNvPr id="0" name=""/>
        <dsp:cNvSpPr/>
      </dsp:nvSpPr>
      <dsp:spPr>
        <a:xfrm>
          <a:off x="9034465" y="1272400"/>
          <a:ext cx="2639017" cy="659754"/>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IN" sz="1800" b="1" kern="1200" dirty="0"/>
            <a:t>Assembly History</a:t>
          </a:r>
          <a:endParaRPr lang="en-IN" sz="1800" kern="1200" dirty="0"/>
        </a:p>
      </dsp:txBody>
      <dsp:txXfrm>
        <a:off x="9053789" y="1291724"/>
        <a:ext cx="2600369" cy="621106"/>
      </dsp:txXfrm>
    </dsp:sp>
    <dsp:sp modelId="{CAEB9672-D1CE-704A-858B-33518B8EAD0A}">
      <dsp:nvSpPr>
        <dsp:cNvPr id="0" name=""/>
        <dsp:cNvSpPr/>
      </dsp:nvSpPr>
      <dsp:spPr>
        <a:xfrm rot="5400000">
          <a:off x="10296245" y="1989883"/>
          <a:ext cx="115456" cy="115456"/>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40423F3-A87D-9943-A0ED-AE8B0DB36E9E}">
      <dsp:nvSpPr>
        <dsp:cNvPr id="0" name=""/>
        <dsp:cNvSpPr/>
      </dsp:nvSpPr>
      <dsp:spPr>
        <a:xfrm>
          <a:off x="9034465" y="2163068"/>
          <a:ext cx="2639017" cy="659754"/>
        </a:xfrm>
        <a:prstGeom prst="roundRect">
          <a:avLst>
            <a:gd name="adj" fmla="val 10000"/>
          </a:avLst>
        </a:prstGeom>
        <a:solidFill>
          <a:schemeClr val="lt1">
            <a:alpha val="90000"/>
            <a:tint val="40000"/>
            <a:hueOff val="0"/>
            <a:satOff val="0"/>
            <a:lumOff val="0"/>
            <a:alphaOff val="0"/>
          </a:schemeClr>
        </a:solidFill>
        <a:ln w="1905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kern="1200"/>
            <a:t>Same mass Halos can have very different histories</a:t>
          </a:r>
          <a:endParaRPr lang="en-IN" sz="1600" kern="1200" dirty="0"/>
        </a:p>
      </dsp:txBody>
      <dsp:txXfrm>
        <a:off x="9053789" y="2182392"/>
        <a:ext cx="2600369" cy="621106"/>
      </dsp:txXfrm>
    </dsp:sp>
    <dsp:sp modelId="{40D8EC0E-2567-D740-9515-A7831D3A074F}">
      <dsp:nvSpPr>
        <dsp:cNvPr id="0" name=""/>
        <dsp:cNvSpPr/>
      </dsp:nvSpPr>
      <dsp:spPr>
        <a:xfrm rot="5400000">
          <a:off x="10296245" y="2880551"/>
          <a:ext cx="115456" cy="115456"/>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BA71985-02A2-ED4F-AB75-F748CFB0D40D}">
      <dsp:nvSpPr>
        <dsp:cNvPr id="0" name=""/>
        <dsp:cNvSpPr/>
      </dsp:nvSpPr>
      <dsp:spPr>
        <a:xfrm>
          <a:off x="9034465" y="3053737"/>
          <a:ext cx="2639017" cy="659754"/>
        </a:xfrm>
        <a:prstGeom prst="roundRect">
          <a:avLst>
            <a:gd name="adj" fmla="val 10000"/>
          </a:avLst>
        </a:prstGeom>
        <a:solidFill>
          <a:schemeClr val="lt1">
            <a:alpha val="90000"/>
            <a:tint val="40000"/>
            <a:hueOff val="0"/>
            <a:satOff val="0"/>
            <a:lumOff val="0"/>
            <a:alphaOff val="0"/>
          </a:schemeClr>
        </a:solidFill>
        <a:ln w="1905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kern="1200" dirty="0"/>
            <a:t>Some are early and dense, others late and more diffuse</a:t>
          </a:r>
        </a:p>
      </dsp:txBody>
      <dsp:txXfrm>
        <a:off x="9053789" y="3073061"/>
        <a:ext cx="2600369" cy="6211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5E45DC-6517-6248-BCD8-F34C95F982B8}">
      <dsp:nvSpPr>
        <dsp:cNvPr id="0" name=""/>
        <dsp:cNvSpPr/>
      </dsp:nvSpPr>
      <dsp:spPr>
        <a:xfrm>
          <a:off x="2952303" y="1849403"/>
          <a:ext cx="1441880" cy="1441880"/>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DESI uses different types of DM tracers</a:t>
          </a:r>
          <a:endParaRPr lang="en-IN" sz="1600" kern="1200" dirty="0"/>
        </a:p>
      </dsp:txBody>
      <dsp:txXfrm>
        <a:off x="3163461" y="2060561"/>
        <a:ext cx="1019564" cy="1019564"/>
      </dsp:txXfrm>
    </dsp:sp>
    <dsp:sp modelId="{087992FE-F206-384B-9638-7553139B8DD1}">
      <dsp:nvSpPr>
        <dsp:cNvPr id="0" name=""/>
        <dsp:cNvSpPr/>
      </dsp:nvSpPr>
      <dsp:spPr>
        <a:xfrm rot="16200000">
          <a:off x="3448323" y="1606607"/>
          <a:ext cx="449838" cy="35753"/>
        </a:xfrm>
        <a:custGeom>
          <a:avLst/>
          <a:gdLst/>
          <a:ahLst/>
          <a:cxnLst/>
          <a:rect l="0" t="0" r="0" b="0"/>
          <a:pathLst>
            <a:path>
              <a:moveTo>
                <a:pt x="0" y="17876"/>
              </a:moveTo>
              <a:lnTo>
                <a:pt x="449838" y="17876"/>
              </a:lnTo>
            </a:path>
          </a:pathLst>
        </a:custGeom>
        <a:noFill/>
        <a:ln w="1905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661997" y="1613238"/>
        <a:ext cx="22491" cy="22491"/>
      </dsp:txXfrm>
    </dsp:sp>
    <dsp:sp modelId="{CC462EC7-FC58-9E4A-98BB-D5FC7C8DC3BA}">
      <dsp:nvSpPr>
        <dsp:cNvPr id="0" name=""/>
        <dsp:cNvSpPr/>
      </dsp:nvSpPr>
      <dsp:spPr>
        <a:xfrm>
          <a:off x="2819159" y="-14068"/>
          <a:ext cx="1708166" cy="1413633"/>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1" kern="1200" dirty="0">
              <a:highlight>
                <a:srgbClr val="FFFF00"/>
              </a:highlight>
            </a:rPr>
            <a:t>Milky Way Survey (MWS)</a:t>
          </a:r>
          <a:endParaRPr lang="en-IN" sz="800" kern="1200" dirty="0">
            <a:highlight>
              <a:srgbClr val="FFFF00"/>
            </a:highlight>
          </a:endParaRPr>
        </a:p>
        <a:p>
          <a:pPr marL="114300" lvl="1" indent="-114300" algn="ctr" defTabSz="533400">
            <a:lnSpc>
              <a:spcPct val="90000"/>
            </a:lnSpc>
            <a:spcBef>
              <a:spcPct val="0"/>
            </a:spcBef>
            <a:spcAft>
              <a:spcPct val="15000"/>
            </a:spcAft>
            <a:buChar char="•"/>
          </a:pPr>
          <a:r>
            <a:rPr lang="en-GB" sz="1200" b="1" kern="1200" dirty="0"/>
            <a:t> </a:t>
          </a:r>
          <a:r>
            <a:rPr lang="en-GB" sz="1200" kern="1200" dirty="0"/>
            <a:t>Stars, z~0</a:t>
          </a:r>
          <a:endParaRPr lang="en-IN" sz="1200" kern="1200" dirty="0"/>
        </a:p>
      </dsp:txBody>
      <dsp:txXfrm>
        <a:off x="3069314" y="192954"/>
        <a:ext cx="1207856" cy="999589"/>
      </dsp:txXfrm>
    </dsp:sp>
    <dsp:sp modelId="{5CE5860D-F353-4E4B-8A3E-AB800557CC0A}">
      <dsp:nvSpPr>
        <dsp:cNvPr id="0" name=""/>
        <dsp:cNvSpPr/>
      </dsp:nvSpPr>
      <dsp:spPr>
        <a:xfrm rot="20520000">
          <a:off x="4354939" y="2304690"/>
          <a:ext cx="161768" cy="35753"/>
        </a:xfrm>
        <a:custGeom>
          <a:avLst/>
          <a:gdLst/>
          <a:ahLst/>
          <a:cxnLst/>
          <a:rect l="0" t="0" r="0" b="0"/>
          <a:pathLst>
            <a:path>
              <a:moveTo>
                <a:pt x="0" y="17876"/>
              </a:moveTo>
              <a:lnTo>
                <a:pt x="161768" y="17876"/>
              </a:lnTo>
            </a:path>
          </a:pathLst>
        </a:custGeom>
        <a:noFill/>
        <a:ln w="1905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431779" y="2318522"/>
        <a:ext cx="8088" cy="8088"/>
      </dsp:txXfrm>
    </dsp:sp>
    <dsp:sp modelId="{AAEAD035-2514-0B4C-A1AA-C904F35DD926}">
      <dsp:nvSpPr>
        <dsp:cNvPr id="0" name=""/>
        <dsp:cNvSpPr/>
      </dsp:nvSpPr>
      <dsp:spPr>
        <a:xfrm>
          <a:off x="4441891" y="1151796"/>
          <a:ext cx="2034103" cy="1676676"/>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b="1" i="1" kern="1200" dirty="0">
              <a:solidFill>
                <a:schemeClr val="accent2"/>
              </a:solidFill>
              <a:highlight>
                <a:srgbClr val="FFFF00"/>
              </a:highlight>
            </a:rPr>
            <a:t>Bright Galaxy Survey </a:t>
          </a:r>
          <a:r>
            <a:rPr lang="en-GB" sz="1400" kern="1200" dirty="0">
              <a:solidFill>
                <a:schemeClr val="accent2"/>
              </a:solidFill>
              <a:highlight>
                <a:srgbClr val="FFFF00"/>
              </a:highlight>
            </a:rPr>
            <a:t>(BGS)</a:t>
          </a:r>
          <a:endParaRPr lang="en-IN" sz="1400" kern="1200" dirty="0">
            <a:solidFill>
              <a:schemeClr val="accent2"/>
            </a:solidFill>
            <a:highlight>
              <a:srgbClr val="FFFF00"/>
            </a:highlight>
          </a:endParaRPr>
        </a:p>
        <a:p>
          <a:pPr marL="114300" lvl="1" indent="-114300" algn="ctr" defTabSz="622300">
            <a:lnSpc>
              <a:spcPct val="90000"/>
            </a:lnSpc>
            <a:spcBef>
              <a:spcPct val="0"/>
            </a:spcBef>
            <a:spcAft>
              <a:spcPct val="15000"/>
            </a:spcAft>
            <a:buChar char="•"/>
          </a:pPr>
          <a:r>
            <a:rPr lang="en-GB" sz="1400" kern="1200" dirty="0"/>
            <a:t>upto z ≈ 0.4</a:t>
          </a:r>
          <a:endParaRPr lang="en-IN" sz="1400" kern="1200" dirty="0"/>
        </a:p>
      </dsp:txBody>
      <dsp:txXfrm>
        <a:off x="4739778" y="1397340"/>
        <a:ext cx="1438329" cy="1185588"/>
      </dsp:txXfrm>
    </dsp:sp>
    <dsp:sp modelId="{8D46FEC0-0D51-0F45-BFD7-B047D5F2D7F6}">
      <dsp:nvSpPr>
        <dsp:cNvPr id="0" name=""/>
        <dsp:cNvSpPr/>
      </dsp:nvSpPr>
      <dsp:spPr>
        <a:xfrm rot="3240000">
          <a:off x="4032208" y="3262883"/>
          <a:ext cx="314364" cy="35753"/>
        </a:xfrm>
        <a:custGeom>
          <a:avLst/>
          <a:gdLst/>
          <a:ahLst/>
          <a:cxnLst/>
          <a:rect l="0" t="0" r="0" b="0"/>
          <a:pathLst>
            <a:path>
              <a:moveTo>
                <a:pt x="0" y="17876"/>
              </a:moveTo>
              <a:lnTo>
                <a:pt x="314364" y="17876"/>
              </a:lnTo>
            </a:path>
          </a:pathLst>
        </a:custGeom>
        <a:noFill/>
        <a:ln w="1905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181531" y="3272900"/>
        <a:ext cx="15718" cy="15718"/>
      </dsp:txXfrm>
    </dsp:sp>
    <dsp:sp modelId="{ED314E5E-3C84-D64B-9E4E-809481B1C82E}">
      <dsp:nvSpPr>
        <dsp:cNvPr id="0" name=""/>
        <dsp:cNvSpPr/>
      </dsp:nvSpPr>
      <dsp:spPr>
        <a:xfrm>
          <a:off x="3841540" y="3286180"/>
          <a:ext cx="1870652" cy="1606341"/>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b="1" i="1" kern="1200" dirty="0">
              <a:solidFill>
                <a:srgbClr val="FF0000"/>
              </a:solidFill>
              <a:highlight>
                <a:srgbClr val="FFFF00"/>
              </a:highlight>
            </a:rPr>
            <a:t>Luminous Red Galaxies </a:t>
          </a:r>
          <a:r>
            <a:rPr lang="en-GB" sz="1400" kern="1200" dirty="0">
              <a:solidFill>
                <a:srgbClr val="FF0000"/>
              </a:solidFill>
              <a:highlight>
                <a:srgbClr val="FFFF00"/>
              </a:highlight>
            </a:rPr>
            <a:t>(LRGs) </a:t>
          </a:r>
        </a:p>
        <a:p>
          <a:pPr marL="0" lvl="0" indent="0" algn="ctr" defTabSz="622300">
            <a:lnSpc>
              <a:spcPct val="90000"/>
            </a:lnSpc>
            <a:spcBef>
              <a:spcPct val="0"/>
            </a:spcBef>
            <a:spcAft>
              <a:spcPct val="35000"/>
            </a:spcAft>
            <a:buFont typeface="Arial" panose="020B0604020202020204" pitchFamily="34" charset="0"/>
            <a:buNone/>
          </a:pPr>
          <a:r>
            <a:rPr lang="en-GB" sz="1200" kern="1200" dirty="0"/>
            <a:t>up to Redshift z = 1.1 (4000 Å break) </a:t>
          </a:r>
          <a:endParaRPr lang="en-IN" sz="1200" kern="1200" dirty="0"/>
        </a:p>
      </dsp:txBody>
      <dsp:txXfrm>
        <a:off x="4115491" y="3521423"/>
        <a:ext cx="1322750" cy="1135855"/>
      </dsp:txXfrm>
    </dsp:sp>
    <dsp:sp modelId="{4D3468FB-0D8A-FC4F-A3F8-8D568CB7DA2D}">
      <dsp:nvSpPr>
        <dsp:cNvPr id="0" name=""/>
        <dsp:cNvSpPr/>
      </dsp:nvSpPr>
      <dsp:spPr>
        <a:xfrm rot="7560000">
          <a:off x="3024919" y="3250142"/>
          <a:ext cx="282867" cy="35753"/>
        </a:xfrm>
        <a:custGeom>
          <a:avLst/>
          <a:gdLst/>
          <a:ahLst/>
          <a:cxnLst/>
          <a:rect l="0" t="0" r="0" b="0"/>
          <a:pathLst>
            <a:path>
              <a:moveTo>
                <a:pt x="0" y="17876"/>
              </a:moveTo>
              <a:lnTo>
                <a:pt x="282867" y="17876"/>
              </a:lnTo>
            </a:path>
          </a:pathLst>
        </a:custGeom>
        <a:noFill/>
        <a:ln w="1905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3159281" y="3260947"/>
        <a:ext cx="14143" cy="14143"/>
      </dsp:txXfrm>
    </dsp:sp>
    <dsp:sp modelId="{A356D726-C46A-6246-A8A0-66AAE1EF9D76}">
      <dsp:nvSpPr>
        <dsp:cNvPr id="0" name=""/>
        <dsp:cNvSpPr/>
      </dsp:nvSpPr>
      <dsp:spPr>
        <a:xfrm>
          <a:off x="1487669" y="3286180"/>
          <a:ext cx="2163902" cy="1606341"/>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n-GB" sz="1400" b="1" i="1" kern="1200" dirty="0">
              <a:solidFill>
                <a:schemeClr val="bg2">
                  <a:lumMod val="75000"/>
                  <a:lumOff val="25000"/>
                </a:schemeClr>
              </a:solidFill>
              <a:highlight>
                <a:srgbClr val="FFFF00"/>
              </a:highlight>
            </a:rPr>
            <a:t>Emission Line Galaxies </a:t>
          </a:r>
          <a:r>
            <a:rPr lang="en-GB" sz="1400" kern="1200" dirty="0">
              <a:solidFill>
                <a:schemeClr val="bg2">
                  <a:lumMod val="75000"/>
                  <a:lumOff val="25000"/>
                </a:schemeClr>
              </a:solidFill>
              <a:highlight>
                <a:srgbClr val="FFFF00"/>
              </a:highlight>
            </a:rPr>
            <a:t>(ELGs) </a:t>
          </a:r>
        </a:p>
        <a:p>
          <a:pPr marL="0" lvl="0" indent="0" algn="ctr" defTabSz="622300">
            <a:lnSpc>
              <a:spcPct val="90000"/>
            </a:lnSpc>
            <a:spcBef>
              <a:spcPct val="0"/>
            </a:spcBef>
            <a:spcAft>
              <a:spcPct val="35000"/>
            </a:spcAft>
            <a:buFont typeface="Arial" panose="020B0604020202020204" pitchFamily="34" charset="0"/>
            <a:buNone/>
          </a:pPr>
          <a:r>
            <a:rPr lang="en-GB" sz="1200" kern="1200" dirty="0"/>
            <a:t>up to z = 1.6 (bright forbidden [OII] emissions</a:t>
          </a:r>
          <a:r>
            <a:rPr lang="en-GB" sz="800" kern="1200" dirty="0"/>
            <a:t>)</a:t>
          </a:r>
          <a:endParaRPr lang="en-IN" sz="800" kern="1200" dirty="0"/>
        </a:p>
      </dsp:txBody>
      <dsp:txXfrm>
        <a:off x="1804565" y="3521423"/>
        <a:ext cx="1530110" cy="1135855"/>
      </dsp:txXfrm>
    </dsp:sp>
    <dsp:sp modelId="{E169C8A3-927D-684E-B535-A9161A32AE63}">
      <dsp:nvSpPr>
        <dsp:cNvPr id="0" name=""/>
        <dsp:cNvSpPr/>
      </dsp:nvSpPr>
      <dsp:spPr>
        <a:xfrm rot="11880000">
          <a:off x="2898383" y="2315555"/>
          <a:ext cx="91443" cy="35753"/>
        </a:xfrm>
        <a:custGeom>
          <a:avLst/>
          <a:gdLst/>
          <a:ahLst/>
          <a:cxnLst/>
          <a:rect l="0" t="0" r="0" b="0"/>
          <a:pathLst>
            <a:path>
              <a:moveTo>
                <a:pt x="0" y="17876"/>
              </a:moveTo>
              <a:lnTo>
                <a:pt x="91443" y="17876"/>
              </a:lnTo>
            </a:path>
          </a:pathLst>
        </a:custGeom>
        <a:noFill/>
        <a:ln w="1905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941818" y="2331146"/>
        <a:ext cx="4572" cy="4572"/>
      </dsp:txXfrm>
    </dsp:sp>
    <dsp:sp modelId="{9EEAB8F0-5DEC-414D-8200-3071DCD201FE}">
      <dsp:nvSpPr>
        <dsp:cNvPr id="0" name=""/>
        <dsp:cNvSpPr/>
      </dsp:nvSpPr>
      <dsp:spPr>
        <a:xfrm>
          <a:off x="783084" y="1163670"/>
          <a:ext cx="2208917" cy="1652928"/>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b="1" i="1" kern="1200" dirty="0">
              <a:solidFill>
                <a:schemeClr val="accent3"/>
              </a:solidFill>
              <a:highlight>
                <a:srgbClr val="FFFF00"/>
              </a:highlight>
            </a:rPr>
            <a:t>Quasars </a:t>
          </a:r>
          <a:r>
            <a:rPr lang="en-GB" sz="1400" kern="1200" dirty="0">
              <a:solidFill>
                <a:schemeClr val="accent3"/>
              </a:solidFill>
              <a:highlight>
                <a:srgbClr val="FFFF00"/>
              </a:highlight>
            </a:rPr>
            <a:t>(QSOs)</a:t>
          </a:r>
          <a:endParaRPr lang="en-IN" sz="1400" kern="1200" dirty="0">
            <a:solidFill>
              <a:schemeClr val="accent3"/>
            </a:solidFill>
            <a:highlight>
              <a:srgbClr val="FFFF00"/>
            </a:highlight>
          </a:endParaRPr>
        </a:p>
        <a:p>
          <a:pPr marL="114300" lvl="1" indent="-114300" algn="ctr" defTabSz="533400">
            <a:lnSpc>
              <a:spcPct val="90000"/>
            </a:lnSpc>
            <a:spcBef>
              <a:spcPct val="0"/>
            </a:spcBef>
            <a:spcAft>
              <a:spcPct val="15000"/>
            </a:spcAft>
            <a:buChar char="•"/>
          </a:pPr>
          <a:r>
            <a:rPr lang="en-GB" sz="1200" kern="1200" dirty="0"/>
            <a:t>Direct tracers ( z&lt;2.1) </a:t>
          </a:r>
          <a:endParaRPr lang="en-IN" sz="1200" kern="1200" dirty="0"/>
        </a:p>
        <a:p>
          <a:pPr marL="114300" lvl="1" indent="-114300" algn="ctr" defTabSz="533400">
            <a:lnSpc>
              <a:spcPct val="90000"/>
            </a:lnSpc>
            <a:spcBef>
              <a:spcPct val="0"/>
            </a:spcBef>
            <a:spcAft>
              <a:spcPct val="15000"/>
            </a:spcAft>
            <a:buChar char="•"/>
          </a:pPr>
          <a:r>
            <a:rPr lang="en-GB" sz="1200" kern="1200" dirty="0"/>
            <a:t>Using Lyman-α absorption features   (2.1 &lt; z &lt; 3.5) </a:t>
          </a:r>
          <a:endParaRPr lang="en-IN" sz="1200" kern="1200" dirty="0"/>
        </a:p>
      </dsp:txBody>
      <dsp:txXfrm>
        <a:off x="1106572" y="1405736"/>
        <a:ext cx="1561941" cy="11687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C4F132-2C39-C741-964F-929DB93947C6}">
      <dsp:nvSpPr>
        <dsp:cNvPr id="0" name=""/>
        <dsp:cNvSpPr/>
      </dsp:nvSpPr>
      <dsp:spPr>
        <a:xfrm>
          <a:off x="7782" y="2292046"/>
          <a:ext cx="1721167" cy="2000856"/>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ctr" defTabSz="711200">
            <a:lnSpc>
              <a:spcPct val="90000"/>
            </a:lnSpc>
            <a:spcBef>
              <a:spcPct val="0"/>
            </a:spcBef>
            <a:spcAft>
              <a:spcPct val="35000"/>
            </a:spcAft>
            <a:buNone/>
          </a:pPr>
          <a:r>
            <a:rPr lang="en-IN" sz="1600" b="1" kern="1200" dirty="0"/>
            <a:t>Halo Occupation Models (HOD)</a:t>
          </a:r>
          <a:endParaRPr lang="en-GB" sz="1600" kern="1200" dirty="0"/>
        </a:p>
        <a:p>
          <a:pPr marL="114300" lvl="1" indent="-114300" algn="ctr" defTabSz="622300">
            <a:lnSpc>
              <a:spcPct val="90000"/>
            </a:lnSpc>
            <a:spcBef>
              <a:spcPct val="0"/>
            </a:spcBef>
            <a:spcAft>
              <a:spcPct val="15000"/>
            </a:spcAft>
            <a:buChar char="•"/>
          </a:pPr>
          <a:r>
            <a:rPr lang="en-IN" sz="1400" kern="1200" dirty="0"/>
            <a:t>Halo + galaxy number distribution model (given host halo properties)</a:t>
          </a:r>
          <a:endParaRPr lang="en-GB" sz="1400" kern="1200" dirty="0"/>
        </a:p>
      </dsp:txBody>
      <dsp:txXfrm>
        <a:off x="58193" y="2342457"/>
        <a:ext cx="1620345" cy="1900034"/>
      </dsp:txXfrm>
    </dsp:sp>
    <dsp:sp modelId="{7567FC20-B0B3-D244-B6E9-E1361ACCBAA7}">
      <dsp:nvSpPr>
        <dsp:cNvPr id="0" name=""/>
        <dsp:cNvSpPr/>
      </dsp:nvSpPr>
      <dsp:spPr>
        <a:xfrm>
          <a:off x="1901066" y="3079049"/>
          <a:ext cx="364887" cy="426849"/>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1901066" y="3164419"/>
        <a:ext cx="255421" cy="256109"/>
      </dsp:txXfrm>
    </dsp:sp>
    <dsp:sp modelId="{6BC8070F-193E-6046-B5D6-9AE522913DA2}">
      <dsp:nvSpPr>
        <dsp:cNvPr id="0" name=""/>
        <dsp:cNvSpPr/>
      </dsp:nvSpPr>
      <dsp:spPr>
        <a:xfrm>
          <a:off x="2417416" y="2292046"/>
          <a:ext cx="1721167" cy="2000856"/>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ctr" defTabSz="711200">
            <a:lnSpc>
              <a:spcPct val="90000"/>
            </a:lnSpc>
            <a:spcBef>
              <a:spcPct val="0"/>
            </a:spcBef>
            <a:spcAft>
              <a:spcPct val="35000"/>
            </a:spcAft>
            <a:buNone/>
          </a:pPr>
          <a:r>
            <a:rPr lang="en-GB" sz="1600" b="1" kern="1200" dirty="0"/>
            <a:t>Subhalo Abundance Matching (SHAM)</a:t>
          </a:r>
        </a:p>
        <a:p>
          <a:pPr marL="114300" lvl="1" indent="-114300" algn="ctr" defTabSz="622300">
            <a:lnSpc>
              <a:spcPct val="90000"/>
            </a:lnSpc>
            <a:spcBef>
              <a:spcPct val="0"/>
            </a:spcBef>
            <a:spcAft>
              <a:spcPct val="15000"/>
            </a:spcAft>
            <a:buChar char="•"/>
          </a:pPr>
          <a:r>
            <a:rPr lang="en-GB" sz="1400" kern="1200" dirty="0"/>
            <a:t>Halos &amp; subhalos + Galaxy-halo connection model </a:t>
          </a:r>
        </a:p>
      </dsp:txBody>
      <dsp:txXfrm>
        <a:off x="2467827" y="2342457"/>
        <a:ext cx="1620345" cy="1900034"/>
      </dsp:txXfrm>
    </dsp:sp>
    <dsp:sp modelId="{23C9F242-C339-4E49-9AA4-27B6F413A35C}">
      <dsp:nvSpPr>
        <dsp:cNvPr id="0" name=""/>
        <dsp:cNvSpPr/>
      </dsp:nvSpPr>
      <dsp:spPr>
        <a:xfrm>
          <a:off x="4310700" y="3079049"/>
          <a:ext cx="364887" cy="426849"/>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4310700" y="3164419"/>
        <a:ext cx="255421" cy="256109"/>
      </dsp:txXfrm>
    </dsp:sp>
    <dsp:sp modelId="{B79F6F2D-09A5-7D4B-B012-D796B9A699E6}">
      <dsp:nvSpPr>
        <dsp:cNvPr id="0" name=""/>
        <dsp:cNvSpPr/>
      </dsp:nvSpPr>
      <dsp:spPr>
        <a:xfrm>
          <a:off x="4827050" y="2292046"/>
          <a:ext cx="1721167" cy="2000856"/>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ctr" defTabSz="711200">
            <a:lnSpc>
              <a:spcPct val="90000"/>
            </a:lnSpc>
            <a:spcBef>
              <a:spcPct val="0"/>
            </a:spcBef>
            <a:spcAft>
              <a:spcPct val="35000"/>
            </a:spcAft>
            <a:buNone/>
          </a:pPr>
          <a:r>
            <a:rPr lang="en-GB" sz="1600" b="1" kern="1200" dirty="0"/>
            <a:t>Empirical Forward Modelling</a:t>
          </a:r>
        </a:p>
        <a:p>
          <a:pPr marL="114300" lvl="1" indent="-114300" algn="ctr" defTabSz="622300">
            <a:lnSpc>
              <a:spcPct val="90000"/>
            </a:lnSpc>
            <a:spcBef>
              <a:spcPct val="0"/>
            </a:spcBef>
            <a:spcAft>
              <a:spcPct val="15000"/>
            </a:spcAft>
            <a:buChar char="•"/>
          </a:pPr>
          <a:r>
            <a:rPr lang="en-GB" sz="1400" kern="1200" dirty="0"/>
            <a:t>Density Peak evolution + Star formation rates</a:t>
          </a:r>
        </a:p>
      </dsp:txBody>
      <dsp:txXfrm>
        <a:off x="4877461" y="2342457"/>
        <a:ext cx="1620345" cy="1900034"/>
      </dsp:txXfrm>
    </dsp:sp>
    <dsp:sp modelId="{77EB4A57-6018-8149-8E52-C15498597068}">
      <dsp:nvSpPr>
        <dsp:cNvPr id="0" name=""/>
        <dsp:cNvSpPr/>
      </dsp:nvSpPr>
      <dsp:spPr>
        <a:xfrm>
          <a:off x="6720334" y="3079049"/>
          <a:ext cx="364887" cy="426849"/>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6720334" y="3164419"/>
        <a:ext cx="255421" cy="256109"/>
      </dsp:txXfrm>
    </dsp:sp>
    <dsp:sp modelId="{AB39BD63-3A80-3C4F-AC53-A0775B05C797}">
      <dsp:nvSpPr>
        <dsp:cNvPr id="0" name=""/>
        <dsp:cNvSpPr/>
      </dsp:nvSpPr>
      <dsp:spPr>
        <a:xfrm>
          <a:off x="7236684" y="2292046"/>
          <a:ext cx="1721167" cy="2000856"/>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ctr" defTabSz="711200">
            <a:lnSpc>
              <a:spcPct val="90000"/>
            </a:lnSpc>
            <a:spcBef>
              <a:spcPct val="0"/>
            </a:spcBef>
            <a:spcAft>
              <a:spcPct val="35000"/>
            </a:spcAft>
            <a:buNone/>
          </a:pPr>
          <a:r>
            <a:rPr lang="en-GB" sz="1600" b="1" kern="1200" dirty="0"/>
            <a:t>Semi-Analytic Models</a:t>
          </a:r>
        </a:p>
        <a:p>
          <a:pPr marL="114300" lvl="1" indent="-114300" algn="ctr" defTabSz="622300">
            <a:lnSpc>
              <a:spcPct val="90000"/>
            </a:lnSpc>
            <a:spcBef>
              <a:spcPct val="0"/>
            </a:spcBef>
            <a:spcAft>
              <a:spcPct val="15000"/>
            </a:spcAft>
            <a:buChar char="•"/>
          </a:pPr>
          <a:r>
            <a:rPr lang="en-GB" sz="1400" kern="1200" dirty="0"/>
            <a:t>Density Peak evolution + Star Formation/ gas cooling/ Feedback</a:t>
          </a:r>
        </a:p>
      </dsp:txBody>
      <dsp:txXfrm>
        <a:off x="7287095" y="2342457"/>
        <a:ext cx="1620345" cy="1900034"/>
      </dsp:txXfrm>
    </dsp:sp>
    <dsp:sp modelId="{A32E74DA-D57C-8645-A954-C73C7701EB2A}">
      <dsp:nvSpPr>
        <dsp:cNvPr id="0" name=""/>
        <dsp:cNvSpPr/>
      </dsp:nvSpPr>
      <dsp:spPr>
        <a:xfrm>
          <a:off x="9129968" y="3079049"/>
          <a:ext cx="364887" cy="426849"/>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9129968" y="3164419"/>
        <a:ext cx="255421" cy="256109"/>
      </dsp:txXfrm>
    </dsp:sp>
    <dsp:sp modelId="{648AC681-72A2-A548-A57E-FE801186B21A}">
      <dsp:nvSpPr>
        <dsp:cNvPr id="0" name=""/>
        <dsp:cNvSpPr/>
      </dsp:nvSpPr>
      <dsp:spPr>
        <a:xfrm>
          <a:off x="9646318" y="2292046"/>
          <a:ext cx="1746210" cy="2000856"/>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ctr" defTabSz="711200">
            <a:lnSpc>
              <a:spcPct val="90000"/>
            </a:lnSpc>
            <a:spcBef>
              <a:spcPct val="0"/>
            </a:spcBef>
            <a:spcAft>
              <a:spcPct val="35000"/>
            </a:spcAft>
            <a:buNone/>
          </a:pPr>
          <a:r>
            <a:rPr lang="en-GB" sz="1600" b="1" kern="1200" dirty="0"/>
            <a:t>Hydrodynamical Simulations</a:t>
          </a:r>
        </a:p>
        <a:p>
          <a:pPr marL="114300" lvl="1" indent="-114300" algn="ctr" defTabSz="622300">
            <a:lnSpc>
              <a:spcPct val="90000"/>
            </a:lnSpc>
            <a:spcBef>
              <a:spcPct val="0"/>
            </a:spcBef>
            <a:spcAft>
              <a:spcPct val="15000"/>
            </a:spcAft>
            <a:buChar char="•"/>
          </a:pPr>
          <a:r>
            <a:rPr lang="en-GB" sz="1400" kern="1200" dirty="0"/>
            <a:t>Simulate Halos + Gas</a:t>
          </a:r>
        </a:p>
        <a:p>
          <a:pPr marL="114300" lvl="1" indent="-114300" algn="ctr" defTabSz="622300">
            <a:lnSpc>
              <a:spcPct val="90000"/>
            </a:lnSpc>
            <a:spcBef>
              <a:spcPct val="0"/>
            </a:spcBef>
            <a:spcAft>
              <a:spcPct val="15000"/>
            </a:spcAft>
            <a:buChar char="•"/>
          </a:pPr>
          <a:r>
            <a:rPr lang="en-GB" sz="1400" kern="1200" dirty="0"/>
            <a:t>Star formation + Feedback</a:t>
          </a:r>
        </a:p>
      </dsp:txBody>
      <dsp:txXfrm>
        <a:off x="9697463" y="2343191"/>
        <a:ext cx="1643920" cy="189856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DA63A6-3AFD-C647-BB34-5A98E602C8BB}">
      <dsp:nvSpPr>
        <dsp:cNvPr id="0" name=""/>
        <dsp:cNvSpPr/>
      </dsp:nvSpPr>
      <dsp:spPr>
        <a:xfrm>
          <a:off x="7516" y="472791"/>
          <a:ext cx="2246627" cy="1347976"/>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kern="1200" dirty="0"/>
            <a:t>Apply periodic wrapping with the observer at a box centre</a:t>
          </a:r>
        </a:p>
      </dsp:txBody>
      <dsp:txXfrm>
        <a:off x="46997" y="512272"/>
        <a:ext cx="2167665" cy="1269014"/>
      </dsp:txXfrm>
    </dsp:sp>
    <dsp:sp modelId="{0837C44A-8A53-7A4A-A91E-C3058D36C468}">
      <dsp:nvSpPr>
        <dsp:cNvPr id="0" name=""/>
        <dsp:cNvSpPr/>
      </dsp:nvSpPr>
      <dsp:spPr>
        <a:xfrm>
          <a:off x="2451846" y="868198"/>
          <a:ext cx="476284" cy="557163"/>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a:off x="2451846" y="979631"/>
        <a:ext cx="333399" cy="334297"/>
      </dsp:txXfrm>
    </dsp:sp>
    <dsp:sp modelId="{348A74C6-EC66-6A4E-9C91-9F932B81705C}">
      <dsp:nvSpPr>
        <dsp:cNvPr id="0" name=""/>
        <dsp:cNvSpPr/>
      </dsp:nvSpPr>
      <dsp:spPr>
        <a:xfrm>
          <a:off x="3152794" y="472791"/>
          <a:ext cx="2246627" cy="1347976"/>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kern="1200" dirty="0"/>
            <a:t>Cut cubic box into a spherical shell, edges set by comoving distances between snapshots</a:t>
          </a:r>
        </a:p>
      </dsp:txBody>
      <dsp:txXfrm>
        <a:off x="3192275" y="512272"/>
        <a:ext cx="2167665" cy="1269014"/>
      </dsp:txXfrm>
    </dsp:sp>
    <dsp:sp modelId="{64C6AB42-767C-2548-8055-7AD6445A199F}">
      <dsp:nvSpPr>
        <dsp:cNvPr id="0" name=""/>
        <dsp:cNvSpPr/>
      </dsp:nvSpPr>
      <dsp:spPr>
        <a:xfrm>
          <a:off x="5597124" y="868198"/>
          <a:ext cx="476284" cy="557163"/>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a:off x="5597124" y="979631"/>
        <a:ext cx="333399" cy="334297"/>
      </dsp:txXfrm>
    </dsp:sp>
    <dsp:sp modelId="{A4679D6C-B3E7-414E-B0A0-46E0D9AB89D6}">
      <dsp:nvSpPr>
        <dsp:cNvPr id="0" name=""/>
        <dsp:cNvSpPr/>
      </dsp:nvSpPr>
      <dsp:spPr>
        <a:xfrm>
          <a:off x="6298072" y="472791"/>
          <a:ext cx="2246627" cy="1347976"/>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kern="1200" dirty="0"/>
            <a:t>Apply periodic replications if shell edges exceed the box size</a:t>
          </a:r>
        </a:p>
      </dsp:txBody>
      <dsp:txXfrm>
        <a:off x="6337553" y="512272"/>
        <a:ext cx="2167665" cy="1269014"/>
      </dsp:txXfrm>
    </dsp:sp>
    <dsp:sp modelId="{593DD17A-CC16-AB41-A5FF-F2897EE0F193}">
      <dsp:nvSpPr>
        <dsp:cNvPr id="0" name=""/>
        <dsp:cNvSpPr/>
      </dsp:nvSpPr>
      <dsp:spPr>
        <a:xfrm rot="5400000">
          <a:off x="7183243" y="1978031"/>
          <a:ext cx="476284" cy="557163"/>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rot="-5400000">
        <a:off x="7254237" y="2018471"/>
        <a:ext cx="334297" cy="333399"/>
      </dsp:txXfrm>
    </dsp:sp>
    <dsp:sp modelId="{2674E632-3C83-1344-A9B2-EEDFF3E39BF8}">
      <dsp:nvSpPr>
        <dsp:cNvPr id="0" name=""/>
        <dsp:cNvSpPr/>
      </dsp:nvSpPr>
      <dsp:spPr>
        <a:xfrm>
          <a:off x="6298072" y="2719418"/>
          <a:ext cx="2246627" cy="1347976"/>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kern="1200" dirty="0"/>
            <a:t>Join spherical shells from successive snapshots to build the lightcone</a:t>
          </a:r>
        </a:p>
      </dsp:txBody>
      <dsp:txXfrm>
        <a:off x="6337553" y="2758899"/>
        <a:ext cx="2167665" cy="1269014"/>
      </dsp:txXfrm>
    </dsp:sp>
    <dsp:sp modelId="{9A13F267-EDB6-514A-A510-FC3D262E42E0}">
      <dsp:nvSpPr>
        <dsp:cNvPr id="0" name=""/>
        <dsp:cNvSpPr/>
      </dsp:nvSpPr>
      <dsp:spPr>
        <a:xfrm rot="10800000">
          <a:off x="5624084" y="3114825"/>
          <a:ext cx="476284" cy="557163"/>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rot="10800000">
        <a:off x="5766969" y="3226258"/>
        <a:ext cx="333399" cy="334297"/>
      </dsp:txXfrm>
    </dsp:sp>
    <dsp:sp modelId="{CABCEF44-39A4-9740-ABD2-BB75731C415C}">
      <dsp:nvSpPr>
        <dsp:cNvPr id="0" name=""/>
        <dsp:cNvSpPr/>
      </dsp:nvSpPr>
      <dsp:spPr>
        <a:xfrm>
          <a:off x="3152794" y="2719418"/>
          <a:ext cx="2246627" cy="1347976"/>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kern="1200" dirty="0"/>
            <a:t>Convert (x,y,z) to (RA,DEC, Z), including peculiar velocity effects along line of sight</a:t>
          </a:r>
        </a:p>
      </dsp:txBody>
      <dsp:txXfrm>
        <a:off x="3192275" y="2758899"/>
        <a:ext cx="2167665" cy="1269014"/>
      </dsp:txXfrm>
    </dsp:sp>
    <dsp:sp modelId="{8DD4F132-838C-014D-AAFF-2598625CDA14}">
      <dsp:nvSpPr>
        <dsp:cNvPr id="0" name=""/>
        <dsp:cNvSpPr/>
      </dsp:nvSpPr>
      <dsp:spPr>
        <a:xfrm rot="10800000">
          <a:off x="2478806" y="3114825"/>
          <a:ext cx="476284" cy="557163"/>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rot="10800000">
        <a:off x="2621691" y="3226258"/>
        <a:ext cx="333399" cy="334297"/>
      </dsp:txXfrm>
    </dsp:sp>
    <dsp:sp modelId="{1A1BAEC8-0DE8-5E4D-BBDF-0BD172F80019}">
      <dsp:nvSpPr>
        <dsp:cNvPr id="0" name=""/>
        <dsp:cNvSpPr/>
      </dsp:nvSpPr>
      <dsp:spPr>
        <a:xfrm>
          <a:off x="7516" y="2719418"/>
          <a:ext cx="2246627" cy="1347976"/>
        </a:xfrm>
        <a:prstGeom prst="roundRect">
          <a:avLst>
            <a:gd name="adj" fmla="val 1000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kern="1200" dirty="0"/>
            <a:t>Adjust number density to match target values and avoid shell interface discontinuities</a:t>
          </a:r>
        </a:p>
      </dsp:txBody>
      <dsp:txXfrm>
        <a:off x="46997" y="2758899"/>
        <a:ext cx="2167665" cy="126901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8265F0-9604-1244-941F-2F49A84AC9F5}" type="datetimeFigureOut">
              <a:rPr lang="en-US" smtClean="0"/>
              <a:t>10/13/2025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BE212B-50BC-C440-988C-7987979DAF9F}" type="slidenum">
              <a:rPr lang="en-US" smtClean="0"/>
              <a:t>‹#›</a:t>
            </a:fld>
            <a:endParaRPr lang="en-US"/>
          </a:p>
        </p:txBody>
      </p:sp>
    </p:spTree>
    <p:extLst>
      <p:ext uri="{BB962C8B-B14F-4D97-AF65-F5344CB8AC3E}">
        <p14:creationId xmlns:p14="http://schemas.microsoft.com/office/powerpoint/2010/main" val="1540570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0" i="0" u="none" strike="noStrike" dirty="0">
                <a:solidFill>
                  <a:srgbClr val="000000"/>
                </a:solidFill>
                <a:effectLst/>
                <a:latin typeface="-webkit-standard"/>
              </a:rPr>
              <a:t>I work on the connection between galaxies and the dark matter halos that host them. In DESI, we need mock universes that are both fast to generate and precise enough for cosmology. Usually you can’t have both — but with our galaxy–halo approach, you really can have your cake and eat it too.</a:t>
            </a:r>
            <a:endParaRPr lang="en-US" dirty="0"/>
          </a:p>
        </p:txBody>
      </p:sp>
      <p:sp>
        <p:nvSpPr>
          <p:cNvPr id="4" name="Slide Number Placeholder 3"/>
          <p:cNvSpPr>
            <a:spLocks noGrp="1"/>
          </p:cNvSpPr>
          <p:nvPr>
            <p:ph type="sldNum" sz="quarter" idx="5"/>
          </p:nvPr>
        </p:nvSpPr>
        <p:spPr/>
        <p:txBody>
          <a:bodyPr/>
          <a:lstStyle/>
          <a:p>
            <a:fld id="{24BE212B-50BC-C440-988C-7987979DAF9F}" type="slidenum">
              <a:rPr lang="en-US" smtClean="0"/>
              <a:t>1</a:t>
            </a:fld>
            <a:endParaRPr lang="en-US"/>
          </a:p>
        </p:txBody>
      </p:sp>
    </p:spTree>
    <p:extLst>
      <p:ext uri="{BB962C8B-B14F-4D97-AF65-F5344CB8AC3E}">
        <p14:creationId xmlns:p14="http://schemas.microsoft.com/office/powerpoint/2010/main" val="17830513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b="0" i="0" u="none" strike="noStrike" dirty="0">
                <a:solidFill>
                  <a:srgbClr val="000000"/>
                </a:solidFill>
                <a:effectLst/>
                <a:latin typeface="-webkit-standard"/>
              </a:rPr>
              <a:t>the DESI survey is a tremendous success, providing a firehose of incredible data. To meet the challenge of analysing this data, our simulations and models must continue to evolve. This ongoing work is what will allow us to push the boundaries of cosmology—to test Einstein's theory of gravity on the largest scales, to weigh the elusive neutrino, and to find new clues about the nature of dark energy. The synergy between observation and simulation is at the heart of modern cosmology, and its future is incredibly bright. Thank you.</a:t>
            </a:r>
            <a:endParaRPr lang="en-US" dirty="0"/>
          </a:p>
          <a:p>
            <a:endParaRPr lang="en-US" dirty="0"/>
          </a:p>
        </p:txBody>
      </p:sp>
      <p:sp>
        <p:nvSpPr>
          <p:cNvPr id="4" name="Slide Number Placeholder 3"/>
          <p:cNvSpPr>
            <a:spLocks noGrp="1"/>
          </p:cNvSpPr>
          <p:nvPr>
            <p:ph type="sldNum" sz="quarter" idx="5"/>
          </p:nvPr>
        </p:nvSpPr>
        <p:spPr/>
        <p:txBody>
          <a:bodyPr/>
          <a:lstStyle/>
          <a:p>
            <a:fld id="{24BE212B-50BC-C440-988C-7987979DAF9F}" type="slidenum">
              <a:rPr lang="en-US" smtClean="0"/>
              <a:t>18</a:t>
            </a:fld>
            <a:endParaRPr lang="en-US"/>
          </a:p>
        </p:txBody>
      </p:sp>
    </p:spTree>
    <p:extLst>
      <p:ext uri="{BB962C8B-B14F-4D97-AF65-F5344CB8AC3E}">
        <p14:creationId xmlns:p14="http://schemas.microsoft.com/office/powerpoint/2010/main" val="3322248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BE212B-50BC-C440-988C-7987979DAF9F}" type="slidenum">
              <a:rPr lang="en-US" smtClean="0"/>
              <a:t>19</a:t>
            </a:fld>
            <a:endParaRPr lang="en-US"/>
          </a:p>
        </p:txBody>
      </p:sp>
    </p:spTree>
    <p:extLst>
      <p:ext uri="{BB962C8B-B14F-4D97-AF65-F5344CB8AC3E}">
        <p14:creationId xmlns:p14="http://schemas.microsoft.com/office/powerpoint/2010/main" val="392480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ED5AD8-B7E8-8159-E04C-F0A040B25F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5EDEE4-6E75-8397-68C2-8A3D6BA0C4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3E1981-4014-D099-A29C-909127B245BB}"/>
              </a:ext>
            </a:extLst>
          </p:cNvPr>
          <p:cNvSpPr>
            <a:spLocks noGrp="1"/>
          </p:cNvSpPr>
          <p:nvPr>
            <p:ph type="body" idx="1"/>
          </p:nvPr>
        </p:nvSpPr>
        <p:spPr/>
        <p:txBody>
          <a:bodyPr/>
          <a:lstStyle/>
          <a:p>
            <a:br>
              <a:rPr lang="en-IN" b="0" i="0" u="none" strike="noStrike" dirty="0">
                <a:solidFill>
                  <a:srgbClr val="000000"/>
                </a:solidFill>
                <a:effectLst/>
                <a:latin typeface="-webkit-standard"/>
              </a:rPr>
            </a:br>
            <a:r>
              <a:rPr lang="en-IN" b="0" i="0" u="none" strike="noStrike" dirty="0">
                <a:solidFill>
                  <a:srgbClr val="000000"/>
                </a:solidFill>
                <a:effectLst/>
                <a:latin typeface="-webkit-standard"/>
              </a:rPr>
              <a:t>Let's start with the first pillar: the halo itself. As Wechsler and Tinker review, halos are characterized by several key properties. The most important is mass, and theory gives us a precise prediction for how many halos of each mass should exist. They also have a universal density structure, being much denser at their </a:t>
            </a:r>
            <a:r>
              <a:rPr lang="en-IN" b="0" i="0" u="none" strike="noStrike" dirty="0" err="1">
                <a:solidFill>
                  <a:srgbClr val="000000"/>
                </a:solidFill>
                <a:effectLst/>
                <a:latin typeface="-webkit-standard"/>
              </a:rPr>
              <a:t>centers</a:t>
            </a:r>
            <a:r>
              <a:rPr lang="en-IN" b="0" i="0" u="none" strike="noStrike" dirty="0">
                <a:solidFill>
                  <a:srgbClr val="000000"/>
                </a:solidFill>
                <a:effectLst/>
                <a:latin typeface="-webkit-standard"/>
              </a:rPr>
              <a:t>. Critically, halos are lumpy, filled with substructure—these are the subhalos that will host satellite galaxies. And finally, a halo's life story, or 'assembly history,' matters deeply.</a:t>
            </a:r>
            <a:endParaRPr lang="en-US" dirty="0"/>
          </a:p>
        </p:txBody>
      </p:sp>
      <p:sp>
        <p:nvSpPr>
          <p:cNvPr id="4" name="Slide Number Placeholder 3">
            <a:extLst>
              <a:ext uri="{FF2B5EF4-FFF2-40B4-BE49-F238E27FC236}">
                <a16:creationId xmlns:a16="http://schemas.microsoft.com/office/drawing/2014/main" id="{E5A6B4CE-755F-5A2C-87F1-09E5810FF9BF}"/>
              </a:ext>
            </a:extLst>
          </p:cNvPr>
          <p:cNvSpPr>
            <a:spLocks noGrp="1"/>
          </p:cNvSpPr>
          <p:nvPr>
            <p:ph type="sldNum" sz="quarter" idx="5"/>
          </p:nvPr>
        </p:nvSpPr>
        <p:spPr/>
        <p:txBody>
          <a:bodyPr/>
          <a:lstStyle/>
          <a:p>
            <a:fld id="{24BE212B-50BC-C440-988C-7987979DAF9F}" type="slidenum">
              <a:rPr lang="en-US" smtClean="0"/>
              <a:t>22</a:t>
            </a:fld>
            <a:endParaRPr lang="en-US"/>
          </a:p>
        </p:txBody>
      </p:sp>
    </p:spTree>
    <p:extLst>
      <p:ext uri="{BB962C8B-B14F-4D97-AF65-F5344CB8AC3E}">
        <p14:creationId xmlns:p14="http://schemas.microsoft.com/office/powerpoint/2010/main" val="1071391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19D15-701E-BB0C-C777-DA24FC3E60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CBC52D-66EA-5568-EE13-093095FDCB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C2AE1F-E8BE-569B-CBCA-A98BED0B8650}"/>
              </a:ext>
            </a:extLst>
          </p:cNvPr>
          <p:cNvSpPr>
            <a:spLocks noGrp="1"/>
          </p:cNvSpPr>
          <p:nvPr>
            <p:ph type="body" idx="1"/>
          </p:nvPr>
        </p:nvSpPr>
        <p:spPr/>
        <p:txBody>
          <a:bodyPr/>
          <a:lstStyle/>
          <a:p>
            <a:r>
              <a:rPr lang="en-IN" b="0" i="0" u="none" strike="noStrike" dirty="0">
                <a:solidFill>
                  <a:srgbClr val="000000"/>
                </a:solidFill>
                <a:effectLst/>
                <a:latin typeface="-webkit-standard"/>
              </a:rPr>
              <a:t>One of the most powerful predictions from our simulations is the 'Halo Mass Function'. It's a cosmic census that tells us exactly how many halos of different sizes should exist. There are countless small halos for every one massive, cluster-sized halo. Because this prediction is so solid, we can use it as our starting point. If we know how many halos of each mass exist, our next job is to figure out what kinds of galaxies to put inside them.</a:t>
            </a:r>
            <a:endParaRPr lang="en-US" dirty="0"/>
          </a:p>
        </p:txBody>
      </p:sp>
      <p:sp>
        <p:nvSpPr>
          <p:cNvPr id="4" name="Slide Number Placeholder 3">
            <a:extLst>
              <a:ext uri="{FF2B5EF4-FFF2-40B4-BE49-F238E27FC236}">
                <a16:creationId xmlns:a16="http://schemas.microsoft.com/office/drawing/2014/main" id="{E3ACBFB8-B5FE-F174-EC1D-189ED2AC9A5D}"/>
              </a:ext>
            </a:extLst>
          </p:cNvPr>
          <p:cNvSpPr>
            <a:spLocks noGrp="1"/>
          </p:cNvSpPr>
          <p:nvPr>
            <p:ph type="sldNum" sz="quarter" idx="5"/>
          </p:nvPr>
        </p:nvSpPr>
        <p:spPr/>
        <p:txBody>
          <a:bodyPr/>
          <a:lstStyle/>
          <a:p>
            <a:fld id="{24BE212B-50BC-C440-988C-7987979DAF9F}" type="slidenum">
              <a:rPr lang="en-US" smtClean="0"/>
              <a:t>23</a:t>
            </a:fld>
            <a:endParaRPr lang="en-US"/>
          </a:p>
        </p:txBody>
      </p:sp>
    </p:spTree>
    <p:extLst>
      <p:ext uri="{BB962C8B-B14F-4D97-AF65-F5344CB8AC3E}">
        <p14:creationId xmlns:p14="http://schemas.microsoft.com/office/powerpoint/2010/main" val="4034415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80977C-E78A-FC6C-D326-6A1BCDF18D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1942A9-9957-D546-D34C-9751482055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4C16A6-A457-4173-7F3E-7F01CA9C8096}"/>
              </a:ext>
            </a:extLst>
          </p:cNvPr>
          <p:cNvSpPr>
            <a:spLocks noGrp="1"/>
          </p:cNvSpPr>
          <p:nvPr>
            <p:ph type="body" idx="1"/>
          </p:nvPr>
        </p:nvSpPr>
        <p:spPr/>
        <p:txBody>
          <a:bodyPr/>
          <a:lstStyle/>
          <a:p>
            <a:r>
              <a:rPr lang="en-US" sz="1200" b="0" i="0" dirty="0">
                <a:effectLst/>
              </a:rPr>
              <a:t>The earth is at the center, with the furthest galaxies plotted at distances of 10 billion light years.  Each point represents one galaxy.</a:t>
            </a:r>
            <a:endParaRPr lang="en-IN" dirty="0"/>
          </a:p>
        </p:txBody>
      </p:sp>
      <p:sp>
        <p:nvSpPr>
          <p:cNvPr id="4" name="Slide Number Placeholder 3">
            <a:extLst>
              <a:ext uri="{FF2B5EF4-FFF2-40B4-BE49-F238E27FC236}">
                <a16:creationId xmlns:a16="http://schemas.microsoft.com/office/drawing/2014/main" id="{2ADB993A-9C42-E353-4C2B-F377B7D6EB30}"/>
              </a:ext>
            </a:extLst>
          </p:cNvPr>
          <p:cNvSpPr>
            <a:spLocks noGrp="1"/>
          </p:cNvSpPr>
          <p:nvPr>
            <p:ph type="sldNum" sz="quarter" idx="5"/>
          </p:nvPr>
        </p:nvSpPr>
        <p:spPr/>
        <p:txBody>
          <a:bodyPr/>
          <a:lstStyle/>
          <a:p>
            <a:fld id="{78A0D28A-6370-404C-886A-1722017D1CCB}" type="slidenum">
              <a:rPr lang="en-IN" smtClean="0"/>
              <a:t>24</a:t>
            </a:fld>
            <a:endParaRPr lang="en-IN"/>
          </a:p>
        </p:txBody>
      </p:sp>
    </p:spTree>
    <p:extLst>
      <p:ext uri="{BB962C8B-B14F-4D97-AF65-F5344CB8AC3E}">
        <p14:creationId xmlns:p14="http://schemas.microsoft.com/office/powerpoint/2010/main" val="4638654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53912A-1846-8D98-ACBE-7F7F06C27A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DE7AA5-D9D2-09FC-37AA-34C7D0FAC2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D6D5BB-B228-AF28-6D0A-CAFFFE6E43C3}"/>
              </a:ext>
            </a:extLst>
          </p:cNvPr>
          <p:cNvSpPr>
            <a:spLocks noGrp="1"/>
          </p:cNvSpPr>
          <p:nvPr>
            <p:ph type="body" idx="1"/>
          </p:nvPr>
        </p:nvSpPr>
        <p:spPr/>
        <p:txBody>
          <a:bodyPr/>
          <a:lstStyle/>
          <a:p>
            <a:pPr lvl="0"/>
            <a:r>
              <a:rPr lang="en-GB" sz="800" dirty="0"/>
              <a:t>Direct tracers ( z&lt;2.1) </a:t>
            </a:r>
            <a:endParaRPr lang="en-IN" sz="800" dirty="0"/>
          </a:p>
          <a:p>
            <a:pPr lvl="0"/>
            <a:r>
              <a:rPr lang="en-GB" sz="800" dirty="0"/>
              <a:t>Using Lyman-α absorption features [clouds of neutral hydrogen between galaxies] at higher z  (2.1 &lt; z &lt; 3.5) </a:t>
            </a:r>
            <a:endParaRPr lang="en-IN" sz="800" dirty="0"/>
          </a:p>
          <a:p>
            <a:endParaRPr lang="en-US" dirty="0"/>
          </a:p>
        </p:txBody>
      </p:sp>
      <p:sp>
        <p:nvSpPr>
          <p:cNvPr id="4" name="Slide Number Placeholder 3">
            <a:extLst>
              <a:ext uri="{FF2B5EF4-FFF2-40B4-BE49-F238E27FC236}">
                <a16:creationId xmlns:a16="http://schemas.microsoft.com/office/drawing/2014/main" id="{FCC526C4-A847-FB66-A6B1-B68131418BB6}"/>
              </a:ext>
            </a:extLst>
          </p:cNvPr>
          <p:cNvSpPr>
            <a:spLocks noGrp="1"/>
          </p:cNvSpPr>
          <p:nvPr>
            <p:ph type="sldNum" sz="quarter" idx="5"/>
          </p:nvPr>
        </p:nvSpPr>
        <p:spPr/>
        <p:txBody>
          <a:bodyPr/>
          <a:lstStyle/>
          <a:p>
            <a:fld id="{24BE212B-50BC-C440-988C-7987979DAF9F}" type="slidenum">
              <a:rPr lang="en-US" smtClean="0"/>
              <a:t>25</a:t>
            </a:fld>
            <a:endParaRPr lang="en-US"/>
          </a:p>
        </p:txBody>
      </p:sp>
    </p:spTree>
    <p:extLst>
      <p:ext uri="{BB962C8B-B14F-4D97-AF65-F5344CB8AC3E}">
        <p14:creationId xmlns:p14="http://schemas.microsoft.com/office/powerpoint/2010/main" val="3212127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36A2C8-69F9-8C06-DE64-F8DADF8E0A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1F8340-EC7F-A05D-96CE-27EEB83017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72E0AE-072C-3777-19E7-D388CD266AF3}"/>
              </a:ext>
            </a:extLst>
          </p:cNvPr>
          <p:cNvSpPr>
            <a:spLocks noGrp="1"/>
          </p:cNvSpPr>
          <p:nvPr>
            <p:ph type="body" idx="1"/>
          </p:nvPr>
        </p:nvSpPr>
        <p:spPr/>
        <p:txBody>
          <a:bodyPr/>
          <a:lstStyle/>
          <a:p>
            <a:r>
              <a:rPr lang="en-IN" b="0" i="0" u="none" strike="noStrike" dirty="0">
                <a:solidFill>
                  <a:srgbClr val="000000"/>
                </a:solidFill>
                <a:effectLst/>
                <a:latin typeface="-webkit-standard"/>
              </a:rPr>
              <a:t>The Halo Occupation Distribution, or HOD, is a workhorse model in cosmology. It doesn't worry about the complex physics of galaxy formation. Instead, it statistically asks: given a halo of a certain mass, how many galaxies live inside? It splits this into centrals and satellites. The number of centrals is basically a switch—below a minimum mass, there's no galaxy; above it, there's one. The number of satellites then grows with halo mass. We can then adjust these few parameters until our simulated galaxy distribution has the same amount of clustering as the real DESI data.</a:t>
            </a:r>
            <a:endParaRPr lang="en-US" dirty="0"/>
          </a:p>
        </p:txBody>
      </p:sp>
      <p:sp>
        <p:nvSpPr>
          <p:cNvPr id="4" name="Slide Number Placeholder 3">
            <a:extLst>
              <a:ext uri="{FF2B5EF4-FFF2-40B4-BE49-F238E27FC236}">
                <a16:creationId xmlns:a16="http://schemas.microsoft.com/office/drawing/2014/main" id="{4EC3924E-05DE-DD17-4D63-5E65CF79C8A6}"/>
              </a:ext>
            </a:extLst>
          </p:cNvPr>
          <p:cNvSpPr>
            <a:spLocks noGrp="1"/>
          </p:cNvSpPr>
          <p:nvPr>
            <p:ph type="sldNum" sz="quarter" idx="5"/>
          </p:nvPr>
        </p:nvSpPr>
        <p:spPr/>
        <p:txBody>
          <a:bodyPr/>
          <a:lstStyle/>
          <a:p>
            <a:fld id="{24BE212B-50BC-C440-988C-7987979DAF9F}" type="slidenum">
              <a:rPr lang="en-US" smtClean="0"/>
              <a:t>26</a:t>
            </a:fld>
            <a:endParaRPr lang="en-US"/>
          </a:p>
        </p:txBody>
      </p:sp>
    </p:spTree>
    <p:extLst>
      <p:ext uri="{BB962C8B-B14F-4D97-AF65-F5344CB8AC3E}">
        <p14:creationId xmlns:p14="http://schemas.microsoft.com/office/powerpoint/2010/main" val="2334843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0470EB-B5E6-B928-F00C-B47A1BD674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B17901-42E2-7855-D065-CF8E9327F5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D711D2-D93F-19B1-4F79-05F1AF7DC658}"/>
              </a:ext>
            </a:extLst>
          </p:cNvPr>
          <p:cNvSpPr>
            <a:spLocks noGrp="1"/>
          </p:cNvSpPr>
          <p:nvPr>
            <p:ph type="body" idx="1"/>
          </p:nvPr>
        </p:nvSpPr>
        <p:spPr/>
        <p:txBody>
          <a:bodyPr/>
          <a:lstStyle/>
          <a:p>
            <a:r>
              <a:rPr lang="en-IN" b="0" i="0" u="none" strike="noStrike" dirty="0">
                <a:solidFill>
                  <a:srgbClr val="000000"/>
                </a:solidFill>
                <a:effectLst/>
                <a:latin typeface="-webkit-standard"/>
              </a:rPr>
              <a:t>Because simulating all the complex physics of galaxy formation across the entire universe is computationally prohibitive, we use a clever shortcut: empirical models. These are statistical frameworks designed to bridge the gap between the halo populations we get from simulations and the galaxy populations we see in surveys. The review highlights three major classes of these models.</a:t>
            </a:r>
            <a:endParaRPr lang="en-US" dirty="0"/>
          </a:p>
        </p:txBody>
      </p:sp>
      <p:sp>
        <p:nvSpPr>
          <p:cNvPr id="4" name="Slide Number Placeholder 3">
            <a:extLst>
              <a:ext uri="{FF2B5EF4-FFF2-40B4-BE49-F238E27FC236}">
                <a16:creationId xmlns:a16="http://schemas.microsoft.com/office/drawing/2014/main" id="{176A0D7A-F916-B786-519B-83C7DC10FE86}"/>
              </a:ext>
            </a:extLst>
          </p:cNvPr>
          <p:cNvSpPr>
            <a:spLocks noGrp="1"/>
          </p:cNvSpPr>
          <p:nvPr>
            <p:ph type="sldNum" sz="quarter" idx="5"/>
          </p:nvPr>
        </p:nvSpPr>
        <p:spPr/>
        <p:txBody>
          <a:bodyPr/>
          <a:lstStyle/>
          <a:p>
            <a:fld id="{24BE212B-50BC-C440-988C-7987979DAF9F}" type="slidenum">
              <a:rPr lang="en-US" smtClean="0"/>
              <a:t>27</a:t>
            </a:fld>
            <a:endParaRPr lang="en-US"/>
          </a:p>
        </p:txBody>
      </p:sp>
    </p:spTree>
    <p:extLst>
      <p:ext uri="{BB962C8B-B14F-4D97-AF65-F5344CB8AC3E}">
        <p14:creationId xmlns:p14="http://schemas.microsoft.com/office/powerpoint/2010/main" val="9123543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F66860-3CC7-94D2-3AE3-A3E026E2FD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509CEF-C17C-D7DF-8664-63DA0DCA4A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7AB1A9-A999-6EC8-99BC-2E1A401D1026}"/>
              </a:ext>
            </a:extLst>
          </p:cNvPr>
          <p:cNvSpPr>
            <a:spLocks noGrp="1"/>
          </p:cNvSpPr>
          <p:nvPr>
            <p:ph type="body" idx="1"/>
          </p:nvPr>
        </p:nvSpPr>
        <p:spPr/>
        <p:txBody>
          <a:bodyPr/>
          <a:lstStyle/>
          <a:p>
            <a:r>
              <a:rPr lang="en-IN" b="0" i="0" u="none" strike="noStrike" dirty="0">
                <a:solidFill>
                  <a:srgbClr val="000000"/>
                </a:solidFill>
                <a:effectLst/>
                <a:latin typeface="-webkit-standard"/>
              </a:rPr>
              <a:t>But a simulation box represents the universe at only one instant in time. A real survey like DESI sees a 'lightcone'. The further we look, the further back in time we see. To replicate this, we place a virtual observer in our simulation and carve out a wedge. As we go further out in this wedge, we pull halo information from earlier and earlier snapshots of the simulation. This creates a mock </a:t>
            </a:r>
            <a:r>
              <a:rPr lang="en-IN" b="0" i="0" u="none" strike="noStrike" dirty="0" err="1">
                <a:solidFill>
                  <a:srgbClr val="000000"/>
                </a:solidFill>
                <a:effectLst/>
                <a:latin typeface="-webkit-standard"/>
              </a:rPr>
              <a:t>catalog</a:t>
            </a:r>
            <a:r>
              <a:rPr lang="en-IN" b="0" i="0" u="none" strike="noStrike" dirty="0">
                <a:solidFill>
                  <a:srgbClr val="000000"/>
                </a:solidFill>
                <a:effectLst/>
                <a:latin typeface="-webkit-standard"/>
              </a:rPr>
              <a:t> that truly represents what a telescope would see.</a:t>
            </a:r>
            <a:endParaRPr lang="en-US" dirty="0"/>
          </a:p>
        </p:txBody>
      </p:sp>
      <p:sp>
        <p:nvSpPr>
          <p:cNvPr id="4" name="Slide Number Placeholder 3">
            <a:extLst>
              <a:ext uri="{FF2B5EF4-FFF2-40B4-BE49-F238E27FC236}">
                <a16:creationId xmlns:a16="http://schemas.microsoft.com/office/drawing/2014/main" id="{AED6AD0E-718C-2059-2044-A228A4F7F60B}"/>
              </a:ext>
            </a:extLst>
          </p:cNvPr>
          <p:cNvSpPr>
            <a:spLocks noGrp="1"/>
          </p:cNvSpPr>
          <p:nvPr>
            <p:ph type="sldNum" sz="quarter" idx="5"/>
          </p:nvPr>
        </p:nvSpPr>
        <p:spPr/>
        <p:txBody>
          <a:bodyPr/>
          <a:lstStyle/>
          <a:p>
            <a:fld id="{24BE212B-50BC-C440-988C-7987979DAF9F}" type="slidenum">
              <a:rPr lang="en-US" smtClean="0"/>
              <a:t>29</a:t>
            </a:fld>
            <a:endParaRPr lang="en-US"/>
          </a:p>
        </p:txBody>
      </p:sp>
    </p:spTree>
    <p:extLst>
      <p:ext uri="{BB962C8B-B14F-4D97-AF65-F5344CB8AC3E}">
        <p14:creationId xmlns:p14="http://schemas.microsoft.com/office/powerpoint/2010/main" val="3586752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i="0" u="none" strike="noStrike" dirty="0">
                <a:solidFill>
                  <a:srgbClr val="000000"/>
                </a:solidFill>
                <a:effectLst/>
              </a:rPr>
              <a:t>animation</a:t>
            </a:r>
            <a:r>
              <a:rPr lang="en-IN" b="0" i="0" u="none" strike="noStrike" dirty="0">
                <a:solidFill>
                  <a:srgbClr val="000000"/>
                </a:solidFill>
                <a:effectLst/>
                <a:latin typeface="-webkit-standard"/>
              </a:rPr>
              <a:t> illustrating how an initial point-like density perturbation evolves in the early universe, showing the perturbed densities of dark matter, gas, photons, and neutrinos (in a comoving coordinate system) as the sound waves expand and leave an imprint—i.e. visualizing the origin of the </a:t>
            </a:r>
            <a:r>
              <a:rPr lang="en-IN" b="1" i="0" u="none" strike="noStrike" dirty="0">
                <a:solidFill>
                  <a:srgbClr val="000000"/>
                </a:solidFill>
                <a:effectLst/>
              </a:rPr>
              <a:t>acoustic peak</a:t>
            </a:r>
            <a:r>
              <a:rPr lang="en-IN" b="0" i="0" u="none" strike="noStrike" dirty="0">
                <a:solidFill>
                  <a:srgbClr val="000000"/>
                </a:solidFill>
                <a:effectLst/>
                <a:latin typeface="-webkit-standard"/>
              </a:rPr>
              <a:t>.</a:t>
            </a:r>
            <a:endParaRPr lang="en-US" dirty="0"/>
          </a:p>
        </p:txBody>
      </p:sp>
      <p:sp>
        <p:nvSpPr>
          <p:cNvPr id="4" name="Slide Number Placeholder 3"/>
          <p:cNvSpPr>
            <a:spLocks noGrp="1"/>
          </p:cNvSpPr>
          <p:nvPr>
            <p:ph type="sldNum" sz="quarter" idx="5"/>
          </p:nvPr>
        </p:nvSpPr>
        <p:spPr/>
        <p:txBody>
          <a:bodyPr/>
          <a:lstStyle/>
          <a:p>
            <a:fld id="{24BE212B-50BC-C440-988C-7987979DAF9F}" type="slidenum">
              <a:rPr lang="en-US" smtClean="0"/>
              <a:t>3</a:t>
            </a:fld>
            <a:endParaRPr lang="en-US"/>
          </a:p>
        </p:txBody>
      </p:sp>
    </p:spTree>
    <p:extLst>
      <p:ext uri="{BB962C8B-B14F-4D97-AF65-F5344CB8AC3E}">
        <p14:creationId xmlns:p14="http://schemas.microsoft.com/office/powerpoint/2010/main" val="1035248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B82B1-108E-1042-F0BE-ED006BE7E4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624944-5E76-42CA-3BA6-5F4310BB1E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89387C-A803-9D56-5162-930A07E0C568}"/>
              </a:ext>
            </a:extLst>
          </p:cNvPr>
          <p:cNvSpPr>
            <a:spLocks noGrp="1"/>
          </p:cNvSpPr>
          <p:nvPr>
            <p:ph type="body" idx="1"/>
          </p:nvPr>
        </p:nvSpPr>
        <p:spPr/>
        <p:txBody>
          <a:bodyPr/>
          <a:lstStyle/>
          <a:p>
            <a:r>
              <a:rPr lang="en-IN" b="0" i="0" u="none" strike="noStrike" dirty="0">
                <a:solidFill>
                  <a:srgbClr val="000000"/>
                </a:solidFill>
                <a:effectLst/>
                <a:latin typeface="-webkit-standard"/>
              </a:rPr>
              <a:t>So, where do galaxies live? They are born and reside within these vast, invisible structures called dark matter halos. You can think of halos as the nodes of the cosmic web—the gravitational anchors that pull in gas and allow galaxies to form. The most important concept to grasp is that the mass of a halo is the primary driver of the types of galaxies we find inside it. This provides us with a physical basis for connecting the two.</a:t>
            </a:r>
            <a:endParaRPr lang="en-US" dirty="0"/>
          </a:p>
        </p:txBody>
      </p:sp>
      <p:sp>
        <p:nvSpPr>
          <p:cNvPr id="4" name="Slide Number Placeholder 3">
            <a:extLst>
              <a:ext uri="{FF2B5EF4-FFF2-40B4-BE49-F238E27FC236}">
                <a16:creationId xmlns:a16="http://schemas.microsoft.com/office/drawing/2014/main" id="{64617D95-489E-483B-2033-42F026F6725B}"/>
              </a:ext>
            </a:extLst>
          </p:cNvPr>
          <p:cNvSpPr>
            <a:spLocks noGrp="1"/>
          </p:cNvSpPr>
          <p:nvPr>
            <p:ph type="sldNum" sz="quarter" idx="5"/>
          </p:nvPr>
        </p:nvSpPr>
        <p:spPr/>
        <p:txBody>
          <a:bodyPr/>
          <a:lstStyle/>
          <a:p>
            <a:fld id="{24BE212B-50BC-C440-988C-7987979DAF9F}" type="slidenum">
              <a:rPr lang="en-US" smtClean="0"/>
              <a:t>5</a:t>
            </a:fld>
            <a:endParaRPr lang="en-US"/>
          </a:p>
        </p:txBody>
      </p:sp>
    </p:spTree>
    <p:extLst>
      <p:ext uri="{BB962C8B-B14F-4D97-AF65-F5344CB8AC3E}">
        <p14:creationId xmlns:p14="http://schemas.microsoft.com/office/powerpoint/2010/main" val="1118157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4984D-DA9D-3CF4-99C5-A1F91F98A7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D456DA-9450-5184-68BD-99555699B0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042C51-8CDF-DAC5-2981-907AB0893C0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0318879-ED84-9D70-B8C3-4BF0775F1B3B}"/>
              </a:ext>
            </a:extLst>
          </p:cNvPr>
          <p:cNvSpPr>
            <a:spLocks noGrp="1"/>
          </p:cNvSpPr>
          <p:nvPr>
            <p:ph type="sldNum" sz="quarter" idx="5"/>
          </p:nvPr>
        </p:nvSpPr>
        <p:spPr/>
        <p:txBody>
          <a:bodyPr/>
          <a:lstStyle/>
          <a:p>
            <a:fld id="{24BE212B-50BC-C440-988C-7987979DAF9F}" type="slidenum">
              <a:rPr lang="en-US" smtClean="0"/>
              <a:t>6</a:t>
            </a:fld>
            <a:endParaRPr lang="en-US"/>
          </a:p>
        </p:txBody>
      </p:sp>
    </p:spTree>
    <p:extLst>
      <p:ext uri="{BB962C8B-B14F-4D97-AF65-F5344CB8AC3E}">
        <p14:creationId xmlns:p14="http://schemas.microsoft.com/office/powerpoint/2010/main" val="1476748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0C918B-F536-071E-A587-50487E9C13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EDF1D7-E826-D955-FF4D-1FF04A2149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6DB56B-45F5-B005-8C58-AED3EE1D426D}"/>
              </a:ext>
            </a:extLst>
          </p:cNvPr>
          <p:cNvSpPr>
            <a:spLocks noGrp="1"/>
          </p:cNvSpPr>
          <p:nvPr>
            <p:ph type="body" idx="1"/>
          </p:nvPr>
        </p:nvSpPr>
        <p:spPr/>
        <p:txBody>
          <a:bodyPr/>
          <a:lstStyle/>
          <a:p>
            <a:pPr lvl="0"/>
            <a:r>
              <a:rPr lang="en-GB" sz="800" dirty="0"/>
              <a:t>Direct tracers ( z&lt;2.1) </a:t>
            </a:r>
            <a:endParaRPr lang="en-IN" sz="800" dirty="0"/>
          </a:p>
          <a:p>
            <a:pPr lvl="0"/>
            <a:r>
              <a:rPr lang="en-GB" sz="800" dirty="0"/>
              <a:t>Using Lyman-α absorption features [clouds of neutral hydrogen between galaxies] at higher z  (2.1 &lt; z &lt; 3.5) </a:t>
            </a:r>
            <a:endParaRPr lang="en-IN" sz="800" dirty="0"/>
          </a:p>
          <a:p>
            <a:endParaRPr lang="en-US" dirty="0"/>
          </a:p>
        </p:txBody>
      </p:sp>
      <p:sp>
        <p:nvSpPr>
          <p:cNvPr id="4" name="Slide Number Placeholder 3">
            <a:extLst>
              <a:ext uri="{FF2B5EF4-FFF2-40B4-BE49-F238E27FC236}">
                <a16:creationId xmlns:a16="http://schemas.microsoft.com/office/drawing/2014/main" id="{8A3C3A7D-7EAC-BB2A-F621-46B8C31EFBCE}"/>
              </a:ext>
            </a:extLst>
          </p:cNvPr>
          <p:cNvSpPr>
            <a:spLocks noGrp="1"/>
          </p:cNvSpPr>
          <p:nvPr>
            <p:ph type="sldNum" sz="quarter" idx="5"/>
          </p:nvPr>
        </p:nvSpPr>
        <p:spPr/>
        <p:txBody>
          <a:bodyPr/>
          <a:lstStyle/>
          <a:p>
            <a:fld id="{24BE212B-50BC-C440-988C-7987979DAF9F}" type="slidenum">
              <a:rPr lang="en-US" smtClean="0"/>
              <a:t>7</a:t>
            </a:fld>
            <a:endParaRPr lang="en-US"/>
          </a:p>
        </p:txBody>
      </p:sp>
    </p:spTree>
    <p:extLst>
      <p:ext uri="{BB962C8B-B14F-4D97-AF65-F5344CB8AC3E}">
        <p14:creationId xmlns:p14="http://schemas.microsoft.com/office/powerpoint/2010/main" val="1043572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0" i="0" u="none" strike="noStrike" dirty="0">
                <a:solidFill>
                  <a:srgbClr val="000000"/>
                </a:solidFill>
                <a:effectLst/>
                <a:latin typeface="-webkit-standard"/>
              </a:rPr>
              <a:t>So, our task is to define a set of rules that maps the properties of simulated halos to the properties of observable galaxies. This mapping is what we call the galaxy-halo connection. Let's explore a couple of popular ways this is done.</a:t>
            </a:r>
            <a:endParaRPr lang="en-US" dirty="0"/>
          </a:p>
        </p:txBody>
      </p:sp>
      <p:sp>
        <p:nvSpPr>
          <p:cNvPr id="4" name="Slide Number Placeholder 3"/>
          <p:cNvSpPr>
            <a:spLocks noGrp="1"/>
          </p:cNvSpPr>
          <p:nvPr>
            <p:ph type="sldNum" sz="quarter" idx="5"/>
          </p:nvPr>
        </p:nvSpPr>
        <p:spPr/>
        <p:txBody>
          <a:bodyPr/>
          <a:lstStyle/>
          <a:p>
            <a:fld id="{24BE212B-50BC-C440-988C-7987979DAF9F}" type="slidenum">
              <a:rPr lang="en-US" smtClean="0"/>
              <a:t>8</a:t>
            </a:fld>
            <a:endParaRPr lang="en-US"/>
          </a:p>
        </p:txBody>
      </p:sp>
    </p:spTree>
    <p:extLst>
      <p:ext uri="{BB962C8B-B14F-4D97-AF65-F5344CB8AC3E}">
        <p14:creationId xmlns:p14="http://schemas.microsoft.com/office/powerpoint/2010/main" val="3280319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6C833E-F5B9-94F8-EC6D-7F71F14DB8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042FBFE-8B87-6ED7-683F-5F008C400F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2996C4-9878-6A4A-7A2D-D55931FF6172}"/>
              </a:ext>
            </a:extLst>
          </p:cNvPr>
          <p:cNvSpPr>
            <a:spLocks noGrp="1"/>
          </p:cNvSpPr>
          <p:nvPr>
            <p:ph type="body" idx="1"/>
          </p:nvPr>
        </p:nvSpPr>
        <p:spPr/>
        <p:txBody>
          <a:bodyPr/>
          <a:lstStyle/>
          <a:p>
            <a:pPr algn="l"/>
            <a:r>
              <a:rPr lang="en-IN" b="0" i="0" u="none" strike="noStrike" dirty="0">
                <a:solidFill>
                  <a:srgbClr val="000000"/>
                </a:solidFill>
                <a:effectLst/>
                <a:latin typeface="-webkit-standard"/>
              </a:rPr>
              <a:t>This approach is powerful because it relies on a very simple physical assumption and often requires very little tuning to reproduce observations.</a:t>
            </a:r>
            <a:br>
              <a:rPr lang="en-IN" b="0" i="0" u="none" strike="noStrike" dirty="0">
                <a:solidFill>
                  <a:srgbClr val="000000"/>
                </a:solidFill>
                <a:effectLst/>
                <a:latin typeface="-webkit-standard"/>
              </a:rPr>
            </a:br>
            <a:r>
              <a:rPr lang="en-IN" b="1" i="0" u="none" strike="noStrike" dirty="0">
                <a:solidFill>
                  <a:srgbClr val="000000"/>
                </a:solidFill>
                <a:effectLst/>
              </a:rPr>
              <a:t>ELGs (Emission Line Galaxies) &amp; QSOs (Quasars):</a:t>
            </a:r>
            <a:endParaRPr lang="en-IN" b="0" i="0" u="none" strike="noStrike" dirty="0">
              <a:solidFill>
                <a:srgbClr val="000000"/>
              </a:solidFill>
              <a:effectLst/>
            </a:endParaRPr>
          </a:p>
          <a:p>
            <a:pPr algn="l">
              <a:buFont typeface="Arial" panose="020B0604020202020204" pitchFamily="34" charset="0"/>
              <a:buChar char="•"/>
            </a:pPr>
            <a:r>
              <a:rPr lang="en-IN" b="0" i="0" u="none" strike="noStrike" dirty="0">
                <a:solidFill>
                  <a:srgbClr val="000000"/>
                </a:solidFill>
                <a:effectLst/>
              </a:rPr>
              <a:t>These populations are much more </a:t>
            </a:r>
            <a:r>
              <a:rPr lang="en-IN" b="1" i="0" u="none" strike="noStrike" dirty="0">
                <a:solidFill>
                  <a:srgbClr val="000000"/>
                </a:solidFill>
                <a:effectLst/>
              </a:rPr>
              <a:t>incomplete</a:t>
            </a:r>
            <a:r>
              <a:rPr lang="en-IN" b="0" i="0" u="none" strike="noStrike" dirty="0">
                <a:solidFill>
                  <a:srgbClr val="000000"/>
                </a:solidFill>
                <a:effectLst/>
              </a:rPr>
              <a:t> in surveys.</a:t>
            </a:r>
          </a:p>
          <a:p>
            <a:pPr algn="l">
              <a:buFont typeface="Arial" panose="020B0604020202020204" pitchFamily="34" charset="0"/>
              <a:buChar char="•"/>
            </a:pPr>
            <a:r>
              <a:rPr lang="en-IN" b="0" i="0" u="none" strike="noStrike" dirty="0">
                <a:solidFill>
                  <a:srgbClr val="000000"/>
                </a:solidFill>
                <a:effectLst/>
              </a:rPr>
              <a:t>ELG selection depends strongly on star formation activity, emission line detectability, and survey flux limits — you only capture a biased subset of halos that could host them.</a:t>
            </a:r>
          </a:p>
          <a:p>
            <a:pPr algn="l">
              <a:buFont typeface="Arial" panose="020B0604020202020204" pitchFamily="34" charset="0"/>
              <a:buChar char="•"/>
            </a:pPr>
            <a:r>
              <a:rPr lang="en-IN" b="0" i="0" u="none" strike="noStrike" dirty="0">
                <a:solidFill>
                  <a:srgbClr val="000000"/>
                </a:solidFill>
                <a:effectLst/>
              </a:rPr>
              <a:t>QSOs are rare, stochastic, and depend on black hole accretion duty cycles, so not every suitable halo hosts a visible QSO at a given time.</a:t>
            </a:r>
          </a:p>
          <a:p>
            <a:pPr algn="l">
              <a:buFont typeface="Arial" panose="020B0604020202020204" pitchFamily="34" charset="0"/>
              <a:buChar char="•"/>
            </a:pPr>
            <a:r>
              <a:rPr lang="en-IN" b="0" i="0" u="none" strike="noStrike" dirty="0">
                <a:solidFill>
                  <a:srgbClr val="000000"/>
                </a:solidFill>
                <a:effectLst/>
              </a:rPr>
              <a:t>Hence, you need a </a:t>
            </a:r>
            <a:r>
              <a:rPr lang="en-IN" b="1" i="0" u="none" strike="noStrike" dirty="0">
                <a:solidFill>
                  <a:srgbClr val="000000"/>
                </a:solidFill>
                <a:effectLst/>
              </a:rPr>
              <a:t>Modified SHAM</a:t>
            </a:r>
            <a:r>
              <a:rPr lang="en-IN" b="0" i="0" u="none" strike="noStrike" dirty="0">
                <a:solidFill>
                  <a:srgbClr val="000000"/>
                </a:solidFill>
                <a:effectLst/>
              </a:rPr>
              <a:t> to probabilistically assign only a fraction of halos as tracers to reproduce observed densities and clustering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a:extLst>
              <a:ext uri="{FF2B5EF4-FFF2-40B4-BE49-F238E27FC236}">
                <a16:creationId xmlns:a16="http://schemas.microsoft.com/office/drawing/2014/main" id="{E4170532-5BF8-8360-6EB4-F0650236B17C}"/>
              </a:ext>
            </a:extLst>
          </p:cNvPr>
          <p:cNvSpPr>
            <a:spLocks noGrp="1"/>
          </p:cNvSpPr>
          <p:nvPr>
            <p:ph type="sldNum" sz="quarter" idx="5"/>
          </p:nvPr>
        </p:nvSpPr>
        <p:spPr/>
        <p:txBody>
          <a:bodyPr/>
          <a:lstStyle/>
          <a:p>
            <a:fld id="{24BE212B-50BC-C440-988C-7987979DAF9F}" type="slidenum">
              <a:rPr lang="en-US" smtClean="0"/>
              <a:t>10</a:t>
            </a:fld>
            <a:endParaRPr lang="en-US"/>
          </a:p>
        </p:txBody>
      </p:sp>
    </p:spTree>
    <p:extLst>
      <p:ext uri="{BB962C8B-B14F-4D97-AF65-F5344CB8AC3E}">
        <p14:creationId xmlns:p14="http://schemas.microsoft.com/office/powerpoint/2010/main" val="3302217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6ED8F-0D63-DD0B-B616-E66E0159B4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B580B4-FF27-6ABD-1827-7AF1E67682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6BA933-1821-0959-9328-C91E99E80367}"/>
              </a:ext>
            </a:extLst>
          </p:cNvPr>
          <p:cNvSpPr>
            <a:spLocks noGrp="1"/>
          </p:cNvSpPr>
          <p:nvPr>
            <p:ph type="body" idx="1"/>
          </p:nvPr>
        </p:nvSpPr>
        <p:spPr/>
        <p:txBody>
          <a:bodyPr/>
          <a:lstStyle/>
          <a:p>
            <a:r>
              <a:rPr lang="en-IN" b="0" i="0" u="none" strike="noStrike" dirty="0">
                <a:solidFill>
                  <a:srgbClr val="000000"/>
                </a:solidFill>
                <a:effectLst/>
                <a:latin typeface="-webkit-standard"/>
              </a:rPr>
              <a:t>But a simulation box represents the universe at only one instant in time. A real survey like DESI sees a 'lightcone'. The further we look, the further back in time we see. To replicate this, we place a virtual observer in our simulation and carve out a wedge. As we go further out in this wedge, we pull halo information from earlier and earlier snapshots of the simulation. This creates a mock </a:t>
            </a:r>
            <a:r>
              <a:rPr lang="en-IN" b="0" i="0" u="none" strike="noStrike" dirty="0" err="1">
                <a:solidFill>
                  <a:srgbClr val="000000"/>
                </a:solidFill>
                <a:effectLst/>
                <a:latin typeface="-webkit-standard"/>
              </a:rPr>
              <a:t>catalog</a:t>
            </a:r>
            <a:r>
              <a:rPr lang="en-IN" b="0" i="0" u="none" strike="noStrike" dirty="0">
                <a:solidFill>
                  <a:srgbClr val="000000"/>
                </a:solidFill>
                <a:effectLst/>
                <a:latin typeface="-webkit-standard"/>
              </a:rPr>
              <a:t> that truly represents what a telescope would see.</a:t>
            </a:r>
            <a:endParaRPr lang="en-US" dirty="0"/>
          </a:p>
        </p:txBody>
      </p:sp>
      <p:sp>
        <p:nvSpPr>
          <p:cNvPr id="4" name="Slide Number Placeholder 3">
            <a:extLst>
              <a:ext uri="{FF2B5EF4-FFF2-40B4-BE49-F238E27FC236}">
                <a16:creationId xmlns:a16="http://schemas.microsoft.com/office/drawing/2014/main" id="{ED1332B7-4D3D-2434-4EE9-AAD59643E7E7}"/>
              </a:ext>
            </a:extLst>
          </p:cNvPr>
          <p:cNvSpPr>
            <a:spLocks noGrp="1"/>
          </p:cNvSpPr>
          <p:nvPr>
            <p:ph type="sldNum" sz="quarter" idx="5"/>
          </p:nvPr>
        </p:nvSpPr>
        <p:spPr/>
        <p:txBody>
          <a:bodyPr/>
          <a:lstStyle/>
          <a:p>
            <a:fld id="{24BE212B-50BC-C440-988C-7987979DAF9F}" type="slidenum">
              <a:rPr lang="en-US" smtClean="0"/>
              <a:t>12</a:t>
            </a:fld>
            <a:endParaRPr lang="en-US"/>
          </a:p>
        </p:txBody>
      </p:sp>
    </p:spTree>
    <p:extLst>
      <p:ext uri="{BB962C8B-B14F-4D97-AF65-F5344CB8AC3E}">
        <p14:creationId xmlns:p14="http://schemas.microsoft.com/office/powerpoint/2010/main" val="1453962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Cosmological signals</a:t>
            </a:r>
            <a:r>
              <a:rPr lang="en-IN" dirty="0"/>
              <a:t> → the </a:t>
            </a:r>
            <a:r>
              <a:rPr lang="en-IN" i="1" dirty="0"/>
              <a:t>true physics</a:t>
            </a:r>
            <a:r>
              <a:rPr lang="en-IN" dirty="0"/>
              <a:t> we want to measure, like BAO wiggles, growth of structure, dark energy signatures.</a:t>
            </a:r>
          </a:p>
          <a:p>
            <a:r>
              <a:rPr lang="en-IN" b="1" dirty="0"/>
              <a:t>Observational effects</a:t>
            </a:r>
            <a:r>
              <a:rPr lang="en-IN" dirty="0"/>
              <a:t> → artifacts from the survey itself (e.g. telescope geometry, incomplete sky coverage, redshift errors, </a:t>
            </a:r>
            <a:r>
              <a:rPr lang="en-IN" dirty="0" err="1"/>
              <a:t>fiber</a:t>
            </a:r>
            <a:r>
              <a:rPr lang="en-IN" dirty="0"/>
              <a:t> assignment).</a:t>
            </a:r>
          </a:p>
          <a:p>
            <a:r>
              <a:rPr lang="en-IN" b="1" dirty="0"/>
              <a:t>Sample variance</a:t>
            </a:r>
            <a:r>
              <a:rPr lang="en-IN" dirty="0"/>
              <a:t> → randomness from only observing </a:t>
            </a:r>
            <a:r>
              <a:rPr lang="en-IN" i="1" dirty="0"/>
              <a:t>one Universe</a:t>
            </a:r>
            <a:r>
              <a:rPr lang="en-IN" dirty="0"/>
              <a:t> (and a finite volume of it). Even if the physics is the same, different patches of sky would give slightly different clustering patterns.</a:t>
            </a:r>
          </a:p>
          <a:p>
            <a:endParaRPr lang="en-US" dirty="0"/>
          </a:p>
        </p:txBody>
      </p:sp>
      <p:sp>
        <p:nvSpPr>
          <p:cNvPr id="4" name="Slide Number Placeholder 3"/>
          <p:cNvSpPr>
            <a:spLocks noGrp="1"/>
          </p:cNvSpPr>
          <p:nvPr>
            <p:ph type="sldNum" sz="quarter" idx="5"/>
          </p:nvPr>
        </p:nvSpPr>
        <p:spPr/>
        <p:txBody>
          <a:bodyPr/>
          <a:lstStyle/>
          <a:p>
            <a:fld id="{24BE212B-50BC-C440-988C-7987979DAF9F}" type="slidenum">
              <a:rPr lang="en-US" smtClean="0"/>
              <a:t>17</a:t>
            </a:fld>
            <a:endParaRPr lang="en-US"/>
          </a:p>
        </p:txBody>
      </p:sp>
    </p:spTree>
    <p:extLst>
      <p:ext uri="{BB962C8B-B14F-4D97-AF65-F5344CB8AC3E}">
        <p14:creationId xmlns:p14="http://schemas.microsoft.com/office/powerpoint/2010/main" val="2535098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7E3378F0-DFAB-3D41-803E-FB64E8200F89}" type="datetime1">
              <a:rPr lang="en-IN" smtClean="0"/>
              <a:t>13-10-2025</a:t>
            </a:fld>
            <a:endParaRPr lang="en-US"/>
          </a:p>
        </p:txBody>
      </p:sp>
      <p:sp>
        <p:nvSpPr>
          <p:cNvPr id="5" name="Footer Placeholder 4"/>
          <p:cNvSpPr>
            <a:spLocks noGrp="1"/>
          </p:cNvSpPr>
          <p:nvPr>
            <p:ph type="ftr" sz="quarter" idx="11"/>
          </p:nvPr>
        </p:nvSpPr>
        <p:spPr/>
        <p:txBody>
          <a:bodyPr/>
          <a:lstStyle/>
          <a:p>
            <a:r>
              <a:rPr lang="en-US"/>
              <a:t>R.Vaisakh (SMU) - TACOS 2025 @SHSU</a:t>
            </a:r>
          </a:p>
        </p:txBody>
      </p:sp>
      <p:sp>
        <p:nvSpPr>
          <p:cNvPr id="6" name="Slide Number Placeholder 5"/>
          <p:cNvSpPr>
            <a:spLocks noGrp="1"/>
          </p:cNvSpPr>
          <p:nvPr>
            <p:ph type="sldNum" sz="quarter" idx="12"/>
          </p:nvPr>
        </p:nvSpPr>
        <p:spPr/>
        <p:txBody>
          <a:bodyPr/>
          <a:lstStyle/>
          <a:p>
            <a:fld id="{11A431E2-6030-424A-A8FD-AC93A9839434}" type="slidenum">
              <a:rPr lang="en-US" smtClean="0"/>
              <a:t>‹#›</a:t>
            </a:fld>
            <a:endParaRPr lang="en-US"/>
          </a:p>
        </p:txBody>
      </p:sp>
    </p:spTree>
    <p:extLst>
      <p:ext uri="{BB962C8B-B14F-4D97-AF65-F5344CB8AC3E}">
        <p14:creationId xmlns:p14="http://schemas.microsoft.com/office/powerpoint/2010/main" val="3888352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F24221D-66B7-124D-A82F-BB7C7108D485}" type="datetime1">
              <a:rPr lang="en-IN" smtClean="0"/>
              <a:t>13-10-2025</a:t>
            </a:fld>
            <a:endParaRPr lang="en-US"/>
          </a:p>
        </p:txBody>
      </p:sp>
      <p:sp>
        <p:nvSpPr>
          <p:cNvPr id="5" name="Footer Placeholder 4"/>
          <p:cNvSpPr>
            <a:spLocks noGrp="1"/>
          </p:cNvSpPr>
          <p:nvPr>
            <p:ph type="ftr" sz="quarter" idx="11"/>
          </p:nvPr>
        </p:nvSpPr>
        <p:spPr/>
        <p:txBody>
          <a:bodyPr/>
          <a:lstStyle/>
          <a:p>
            <a:r>
              <a:rPr lang="en-US"/>
              <a:t>R.Vaisakh (SMU) - TACOS 2025 @SHSU</a:t>
            </a:r>
          </a:p>
        </p:txBody>
      </p:sp>
      <p:sp>
        <p:nvSpPr>
          <p:cNvPr id="6" name="Slide Number Placeholder 5"/>
          <p:cNvSpPr>
            <a:spLocks noGrp="1"/>
          </p:cNvSpPr>
          <p:nvPr>
            <p:ph type="sldNum" sz="quarter" idx="12"/>
          </p:nvPr>
        </p:nvSpPr>
        <p:spPr/>
        <p:txBody>
          <a:bodyPr/>
          <a:lstStyle/>
          <a:p>
            <a:fld id="{11A431E2-6030-424A-A8FD-AC93A9839434}" type="slidenum">
              <a:rPr lang="en-US" smtClean="0"/>
              <a:t>‹#›</a:t>
            </a:fld>
            <a:endParaRPr lang="en-US"/>
          </a:p>
        </p:txBody>
      </p:sp>
    </p:spTree>
    <p:extLst>
      <p:ext uri="{BB962C8B-B14F-4D97-AF65-F5344CB8AC3E}">
        <p14:creationId xmlns:p14="http://schemas.microsoft.com/office/powerpoint/2010/main" val="4167660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F759976-2623-D34C-B5C7-4191F6BD547B}" type="datetime1">
              <a:rPr lang="en-IN" smtClean="0"/>
              <a:t>13-10-2025</a:t>
            </a:fld>
            <a:endParaRPr lang="en-US"/>
          </a:p>
        </p:txBody>
      </p:sp>
      <p:sp>
        <p:nvSpPr>
          <p:cNvPr id="5" name="Footer Placeholder 4"/>
          <p:cNvSpPr>
            <a:spLocks noGrp="1"/>
          </p:cNvSpPr>
          <p:nvPr>
            <p:ph type="ftr" sz="quarter" idx="11"/>
          </p:nvPr>
        </p:nvSpPr>
        <p:spPr/>
        <p:txBody>
          <a:bodyPr/>
          <a:lstStyle/>
          <a:p>
            <a:r>
              <a:rPr lang="en-US"/>
              <a:t>R.Vaisakh (SMU) - TACOS 2025 @SHSU</a:t>
            </a:r>
          </a:p>
        </p:txBody>
      </p:sp>
      <p:sp>
        <p:nvSpPr>
          <p:cNvPr id="6" name="Slide Number Placeholder 5"/>
          <p:cNvSpPr>
            <a:spLocks noGrp="1"/>
          </p:cNvSpPr>
          <p:nvPr>
            <p:ph type="sldNum" sz="quarter" idx="12"/>
          </p:nvPr>
        </p:nvSpPr>
        <p:spPr/>
        <p:txBody>
          <a:bodyPr/>
          <a:lstStyle/>
          <a:p>
            <a:fld id="{11A431E2-6030-424A-A8FD-AC93A9839434}" type="slidenum">
              <a:rPr lang="en-US" smtClean="0"/>
              <a:t>‹#›</a:t>
            </a:fld>
            <a:endParaRPr lang="en-US"/>
          </a:p>
        </p:txBody>
      </p:sp>
    </p:spTree>
    <p:extLst>
      <p:ext uri="{BB962C8B-B14F-4D97-AF65-F5344CB8AC3E}">
        <p14:creationId xmlns:p14="http://schemas.microsoft.com/office/powerpoint/2010/main" val="1685443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79A906D-791B-DA48-94DC-92459AE51E81}" type="datetime1">
              <a:rPr lang="en-IN" smtClean="0"/>
              <a:t>13-10-2025</a:t>
            </a:fld>
            <a:endParaRPr lang="en-US"/>
          </a:p>
        </p:txBody>
      </p:sp>
      <p:sp>
        <p:nvSpPr>
          <p:cNvPr id="5" name="Footer Placeholder 4"/>
          <p:cNvSpPr>
            <a:spLocks noGrp="1"/>
          </p:cNvSpPr>
          <p:nvPr>
            <p:ph type="ftr" sz="quarter" idx="11"/>
          </p:nvPr>
        </p:nvSpPr>
        <p:spPr/>
        <p:txBody>
          <a:bodyPr/>
          <a:lstStyle/>
          <a:p>
            <a:r>
              <a:rPr lang="en-US"/>
              <a:t>R.Vaisakh (SMU) - TACOS 2025 @SHSU</a:t>
            </a:r>
          </a:p>
        </p:txBody>
      </p:sp>
      <p:sp>
        <p:nvSpPr>
          <p:cNvPr id="6" name="Slide Number Placeholder 5"/>
          <p:cNvSpPr>
            <a:spLocks noGrp="1"/>
          </p:cNvSpPr>
          <p:nvPr>
            <p:ph type="sldNum" sz="quarter" idx="12"/>
          </p:nvPr>
        </p:nvSpPr>
        <p:spPr/>
        <p:txBody>
          <a:bodyPr/>
          <a:lstStyle/>
          <a:p>
            <a:fld id="{11A431E2-6030-424A-A8FD-AC93A9839434}" type="slidenum">
              <a:rPr lang="en-US" smtClean="0"/>
              <a:t>‹#›</a:t>
            </a:fld>
            <a:endParaRPr lang="en-US"/>
          </a:p>
        </p:txBody>
      </p:sp>
    </p:spTree>
    <p:extLst>
      <p:ext uri="{BB962C8B-B14F-4D97-AF65-F5344CB8AC3E}">
        <p14:creationId xmlns:p14="http://schemas.microsoft.com/office/powerpoint/2010/main" val="3884225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shade val="82000"/>
                  </a:schemeClr>
                </a:solidFill>
              </a:defRPr>
            </a:lvl1pPr>
            <a:lvl2pPr marL="457200" indent="0">
              <a:buNone/>
              <a:defRPr sz="2000">
                <a:solidFill>
                  <a:schemeClr val="tx1">
                    <a:shade val="82000"/>
                  </a:schemeClr>
                </a:solidFill>
              </a:defRPr>
            </a:lvl2pPr>
            <a:lvl3pPr marL="914400" indent="0">
              <a:buNone/>
              <a:defRPr sz="1800">
                <a:solidFill>
                  <a:schemeClr val="tx1">
                    <a:shade val="82000"/>
                  </a:schemeClr>
                </a:solidFill>
              </a:defRPr>
            </a:lvl3pPr>
            <a:lvl4pPr marL="1371600" indent="0">
              <a:buNone/>
              <a:defRPr sz="1600">
                <a:solidFill>
                  <a:schemeClr val="tx1">
                    <a:shade val="82000"/>
                  </a:schemeClr>
                </a:solidFill>
              </a:defRPr>
            </a:lvl4pPr>
            <a:lvl5pPr marL="1828800" indent="0">
              <a:buNone/>
              <a:defRPr sz="1600">
                <a:solidFill>
                  <a:schemeClr val="tx1">
                    <a:shade val="82000"/>
                  </a:schemeClr>
                </a:solidFill>
              </a:defRPr>
            </a:lvl5pPr>
            <a:lvl6pPr marL="2286000" indent="0">
              <a:buNone/>
              <a:defRPr sz="1600">
                <a:solidFill>
                  <a:schemeClr val="tx1">
                    <a:shade val="82000"/>
                  </a:schemeClr>
                </a:solidFill>
              </a:defRPr>
            </a:lvl6pPr>
            <a:lvl7pPr marL="2743200" indent="0">
              <a:buNone/>
              <a:defRPr sz="1600">
                <a:solidFill>
                  <a:schemeClr val="tx1">
                    <a:shade val="82000"/>
                  </a:schemeClr>
                </a:solidFill>
              </a:defRPr>
            </a:lvl7pPr>
            <a:lvl8pPr marL="3200400" indent="0">
              <a:buNone/>
              <a:defRPr sz="1600">
                <a:solidFill>
                  <a:schemeClr val="tx1">
                    <a:shade val="82000"/>
                  </a:schemeClr>
                </a:solidFill>
              </a:defRPr>
            </a:lvl8pPr>
            <a:lvl9pPr marL="3657600" indent="0">
              <a:buNone/>
              <a:defRPr sz="1600">
                <a:solidFill>
                  <a:schemeClr val="tx1">
                    <a:shade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C7E6689-0FB4-884A-AA52-3F026CA2FF30}" type="datetime1">
              <a:rPr lang="en-IN" smtClean="0"/>
              <a:t>13-10-2025</a:t>
            </a:fld>
            <a:endParaRPr lang="en-US"/>
          </a:p>
        </p:txBody>
      </p:sp>
      <p:sp>
        <p:nvSpPr>
          <p:cNvPr id="5" name="Footer Placeholder 4"/>
          <p:cNvSpPr>
            <a:spLocks noGrp="1"/>
          </p:cNvSpPr>
          <p:nvPr>
            <p:ph type="ftr" sz="quarter" idx="11"/>
          </p:nvPr>
        </p:nvSpPr>
        <p:spPr/>
        <p:txBody>
          <a:bodyPr/>
          <a:lstStyle/>
          <a:p>
            <a:r>
              <a:rPr lang="en-US"/>
              <a:t>R.Vaisakh (SMU) - TACOS 2025 @SHSU</a:t>
            </a:r>
          </a:p>
        </p:txBody>
      </p:sp>
      <p:sp>
        <p:nvSpPr>
          <p:cNvPr id="6" name="Slide Number Placeholder 5"/>
          <p:cNvSpPr>
            <a:spLocks noGrp="1"/>
          </p:cNvSpPr>
          <p:nvPr>
            <p:ph type="sldNum" sz="quarter" idx="12"/>
          </p:nvPr>
        </p:nvSpPr>
        <p:spPr/>
        <p:txBody>
          <a:bodyPr/>
          <a:lstStyle/>
          <a:p>
            <a:fld id="{11A431E2-6030-424A-A8FD-AC93A9839434}" type="slidenum">
              <a:rPr lang="en-US" smtClean="0"/>
              <a:t>‹#›</a:t>
            </a:fld>
            <a:endParaRPr lang="en-US"/>
          </a:p>
        </p:txBody>
      </p:sp>
    </p:spTree>
    <p:extLst>
      <p:ext uri="{BB962C8B-B14F-4D97-AF65-F5344CB8AC3E}">
        <p14:creationId xmlns:p14="http://schemas.microsoft.com/office/powerpoint/2010/main" val="1117714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204A10E-8FE4-5947-8621-73BDA4022102}" type="datetime1">
              <a:rPr lang="en-IN" smtClean="0"/>
              <a:t>13-10-2025</a:t>
            </a:fld>
            <a:endParaRPr lang="en-US"/>
          </a:p>
        </p:txBody>
      </p:sp>
      <p:sp>
        <p:nvSpPr>
          <p:cNvPr id="6" name="Footer Placeholder 5"/>
          <p:cNvSpPr>
            <a:spLocks noGrp="1"/>
          </p:cNvSpPr>
          <p:nvPr>
            <p:ph type="ftr" sz="quarter" idx="11"/>
          </p:nvPr>
        </p:nvSpPr>
        <p:spPr/>
        <p:txBody>
          <a:bodyPr/>
          <a:lstStyle/>
          <a:p>
            <a:r>
              <a:rPr lang="en-US"/>
              <a:t>R.Vaisakh (SMU) - TACOS 2025 @SHSU</a:t>
            </a:r>
          </a:p>
        </p:txBody>
      </p:sp>
      <p:sp>
        <p:nvSpPr>
          <p:cNvPr id="7" name="Slide Number Placeholder 6"/>
          <p:cNvSpPr>
            <a:spLocks noGrp="1"/>
          </p:cNvSpPr>
          <p:nvPr>
            <p:ph type="sldNum" sz="quarter" idx="12"/>
          </p:nvPr>
        </p:nvSpPr>
        <p:spPr/>
        <p:txBody>
          <a:bodyPr/>
          <a:lstStyle/>
          <a:p>
            <a:fld id="{11A431E2-6030-424A-A8FD-AC93A9839434}" type="slidenum">
              <a:rPr lang="en-US" smtClean="0"/>
              <a:t>‹#›</a:t>
            </a:fld>
            <a:endParaRPr lang="en-US"/>
          </a:p>
        </p:txBody>
      </p:sp>
    </p:spTree>
    <p:extLst>
      <p:ext uri="{BB962C8B-B14F-4D97-AF65-F5344CB8AC3E}">
        <p14:creationId xmlns:p14="http://schemas.microsoft.com/office/powerpoint/2010/main" val="4125902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47ACBB2-6A63-9D4D-B28A-DA5A13D26B94}" type="datetime1">
              <a:rPr lang="en-IN" smtClean="0"/>
              <a:t>13-10-2025</a:t>
            </a:fld>
            <a:endParaRPr lang="en-US"/>
          </a:p>
        </p:txBody>
      </p:sp>
      <p:sp>
        <p:nvSpPr>
          <p:cNvPr id="8" name="Footer Placeholder 7"/>
          <p:cNvSpPr>
            <a:spLocks noGrp="1"/>
          </p:cNvSpPr>
          <p:nvPr>
            <p:ph type="ftr" sz="quarter" idx="11"/>
          </p:nvPr>
        </p:nvSpPr>
        <p:spPr/>
        <p:txBody>
          <a:bodyPr/>
          <a:lstStyle/>
          <a:p>
            <a:r>
              <a:rPr lang="en-US"/>
              <a:t>R.Vaisakh (SMU) - TACOS 2025 @SHSU</a:t>
            </a:r>
          </a:p>
        </p:txBody>
      </p:sp>
      <p:sp>
        <p:nvSpPr>
          <p:cNvPr id="9" name="Slide Number Placeholder 8"/>
          <p:cNvSpPr>
            <a:spLocks noGrp="1"/>
          </p:cNvSpPr>
          <p:nvPr>
            <p:ph type="sldNum" sz="quarter" idx="12"/>
          </p:nvPr>
        </p:nvSpPr>
        <p:spPr/>
        <p:txBody>
          <a:bodyPr/>
          <a:lstStyle/>
          <a:p>
            <a:fld id="{11A431E2-6030-424A-A8FD-AC93A9839434}" type="slidenum">
              <a:rPr lang="en-US" smtClean="0"/>
              <a:t>‹#›</a:t>
            </a:fld>
            <a:endParaRPr lang="en-US"/>
          </a:p>
        </p:txBody>
      </p:sp>
    </p:spTree>
    <p:extLst>
      <p:ext uri="{BB962C8B-B14F-4D97-AF65-F5344CB8AC3E}">
        <p14:creationId xmlns:p14="http://schemas.microsoft.com/office/powerpoint/2010/main" val="3475813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3F050F7C-4BC1-A040-BC54-F3A6B6E88683}" type="datetime1">
              <a:rPr lang="en-IN" smtClean="0"/>
              <a:t>13-10-2025</a:t>
            </a:fld>
            <a:endParaRPr lang="en-US"/>
          </a:p>
        </p:txBody>
      </p:sp>
      <p:sp>
        <p:nvSpPr>
          <p:cNvPr id="4" name="Footer Placeholder 3"/>
          <p:cNvSpPr>
            <a:spLocks noGrp="1"/>
          </p:cNvSpPr>
          <p:nvPr>
            <p:ph type="ftr" sz="quarter" idx="11"/>
          </p:nvPr>
        </p:nvSpPr>
        <p:spPr/>
        <p:txBody>
          <a:bodyPr/>
          <a:lstStyle/>
          <a:p>
            <a:r>
              <a:rPr lang="en-US"/>
              <a:t>R.Vaisakh (SMU) - TACOS 2025 @SHSU</a:t>
            </a:r>
          </a:p>
        </p:txBody>
      </p:sp>
      <p:sp>
        <p:nvSpPr>
          <p:cNvPr id="5" name="Slide Number Placeholder 4"/>
          <p:cNvSpPr>
            <a:spLocks noGrp="1"/>
          </p:cNvSpPr>
          <p:nvPr>
            <p:ph type="sldNum" sz="quarter" idx="12"/>
          </p:nvPr>
        </p:nvSpPr>
        <p:spPr/>
        <p:txBody>
          <a:bodyPr/>
          <a:lstStyle/>
          <a:p>
            <a:fld id="{11A431E2-6030-424A-A8FD-AC93A9839434}" type="slidenum">
              <a:rPr lang="en-US" smtClean="0"/>
              <a:t>‹#›</a:t>
            </a:fld>
            <a:endParaRPr lang="en-US"/>
          </a:p>
        </p:txBody>
      </p:sp>
    </p:spTree>
    <p:extLst>
      <p:ext uri="{BB962C8B-B14F-4D97-AF65-F5344CB8AC3E}">
        <p14:creationId xmlns:p14="http://schemas.microsoft.com/office/powerpoint/2010/main" val="3378284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116113-7CCA-A749-A7CF-5A7665839A5B}" type="datetime1">
              <a:rPr lang="en-IN" smtClean="0"/>
              <a:t>13-10-2025</a:t>
            </a:fld>
            <a:endParaRPr lang="en-US"/>
          </a:p>
        </p:txBody>
      </p:sp>
      <p:sp>
        <p:nvSpPr>
          <p:cNvPr id="3" name="Footer Placeholder 2"/>
          <p:cNvSpPr>
            <a:spLocks noGrp="1"/>
          </p:cNvSpPr>
          <p:nvPr>
            <p:ph type="ftr" sz="quarter" idx="11"/>
          </p:nvPr>
        </p:nvSpPr>
        <p:spPr/>
        <p:txBody>
          <a:bodyPr/>
          <a:lstStyle/>
          <a:p>
            <a:r>
              <a:rPr lang="en-US"/>
              <a:t>R.Vaisakh (SMU) - TACOS 2025 @SHSU</a:t>
            </a:r>
          </a:p>
        </p:txBody>
      </p:sp>
      <p:sp>
        <p:nvSpPr>
          <p:cNvPr id="4" name="Slide Number Placeholder 3"/>
          <p:cNvSpPr>
            <a:spLocks noGrp="1"/>
          </p:cNvSpPr>
          <p:nvPr>
            <p:ph type="sldNum" sz="quarter" idx="12"/>
          </p:nvPr>
        </p:nvSpPr>
        <p:spPr/>
        <p:txBody>
          <a:bodyPr/>
          <a:lstStyle/>
          <a:p>
            <a:fld id="{11A431E2-6030-424A-A8FD-AC93A9839434}" type="slidenum">
              <a:rPr lang="en-US" smtClean="0"/>
              <a:t>‹#›</a:t>
            </a:fld>
            <a:endParaRPr lang="en-US"/>
          </a:p>
        </p:txBody>
      </p:sp>
    </p:spTree>
    <p:extLst>
      <p:ext uri="{BB962C8B-B14F-4D97-AF65-F5344CB8AC3E}">
        <p14:creationId xmlns:p14="http://schemas.microsoft.com/office/powerpoint/2010/main" val="3249291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71A29D4-7B58-C14C-B7EB-0FBDED753809}" type="datetime1">
              <a:rPr lang="en-IN" smtClean="0"/>
              <a:t>13-10-2025</a:t>
            </a:fld>
            <a:endParaRPr lang="en-US"/>
          </a:p>
        </p:txBody>
      </p:sp>
      <p:sp>
        <p:nvSpPr>
          <p:cNvPr id="6" name="Footer Placeholder 5"/>
          <p:cNvSpPr>
            <a:spLocks noGrp="1"/>
          </p:cNvSpPr>
          <p:nvPr>
            <p:ph type="ftr" sz="quarter" idx="11"/>
          </p:nvPr>
        </p:nvSpPr>
        <p:spPr/>
        <p:txBody>
          <a:bodyPr/>
          <a:lstStyle/>
          <a:p>
            <a:r>
              <a:rPr lang="en-US"/>
              <a:t>R.Vaisakh (SMU) - TACOS 2025 @SHSU</a:t>
            </a:r>
          </a:p>
        </p:txBody>
      </p:sp>
      <p:sp>
        <p:nvSpPr>
          <p:cNvPr id="7" name="Slide Number Placeholder 6"/>
          <p:cNvSpPr>
            <a:spLocks noGrp="1"/>
          </p:cNvSpPr>
          <p:nvPr>
            <p:ph type="sldNum" sz="quarter" idx="12"/>
          </p:nvPr>
        </p:nvSpPr>
        <p:spPr/>
        <p:txBody>
          <a:bodyPr/>
          <a:lstStyle/>
          <a:p>
            <a:fld id="{11A431E2-6030-424A-A8FD-AC93A9839434}" type="slidenum">
              <a:rPr lang="en-US" smtClean="0"/>
              <a:t>‹#›</a:t>
            </a:fld>
            <a:endParaRPr lang="en-US"/>
          </a:p>
        </p:txBody>
      </p:sp>
    </p:spTree>
    <p:extLst>
      <p:ext uri="{BB962C8B-B14F-4D97-AF65-F5344CB8AC3E}">
        <p14:creationId xmlns:p14="http://schemas.microsoft.com/office/powerpoint/2010/main" val="626764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BD362FFD-4BE5-F647-8A81-8A2A0C0545DF}" type="datetime1">
              <a:rPr lang="en-IN" smtClean="0"/>
              <a:t>13-10-2025</a:t>
            </a:fld>
            <a:endParaRPr lang="en-US"/>
          </a:p>
        </p:txBody>
      </p:sp>
      <p:sp>
        <p:nvSpPr>
          <p:cNvPr id="6" name="Footer Placeholder 5"/>
          <p:cNvSpPr>
            <a:spLocks noGrp="1"/>
          </p:cNvSpPr>
          <p:nvPr>
            <p:ph type="ftr" sz="quarter" idx="11"/>
          </p:nvPr>
        </p:nvSpPr>
        <p:spPr/>
        <p:txBody>
          <a:bodyPr/>
          <a:lstStyle/>
          <a:p>
            <a:r>
              <a:rPr lang="en-US"/>
              <a:t>R.Vaisakh (SMU) - TACOS 2025 @SHSU</a:t>
            </a:r>
          </a:p>
        </p:txBody>
      </p:sp>
      <p:sp>
        <p:nvSpPr>
          <p:cNvPr id="7" name="Slide Number Placeholder 6"/>
          <p:cNvSpPr>
            <a:spLocks noGrp="1"/>
          </p:cNvSpPr>
          <p:nvPr>
            <p:ph type="sldNum" sz="quarter" idx="12"/>
          </p:nvPr>
        </p:nvSpPr>
        <p:spPr/>
        <p:txBody>
          <a:bodyPr/>
          <a:lstStyle/>
          <a:p>
            <a:fld id="{11A431E2-6030-424A-A8FD-AC93A9839434}" type="slidenum">
              <a:rPr lang="en-US" smtClean="0"/>
              <a:t>‹#›</a:t>
            </a:fld>
            <a:endParaRPr lang="en-US"/>
          </a:p>
        </p:txBody>
      </p:sp>
    </p:spTree>
    <p:extLst>
      <p:ext uri="{BB962C8B-B14F-4D97-AF65-F5344CB8AC3E}">
        <p14:creationId xmlns:p14="http://schemas.microsoft.com/office/powerpoint/2010/main" val="4119946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Content Placeholder 12" descr="A purple and pink glowing lines&#10;&#10;Description automatically generated with medium confidence">
            <a:extLst>
              <a:ext uri="{FF2B5EF4-FFF2-40B4-BE49-F238E27FC236}">
                <a16:creationId xmlns:a16="http://schemas.microsoft.com/office/drawing/2014/main" id="{9AA1DD1A-3FA3-1813-AC03-0734C2F77069}"/>
              </a:ext>
            </a:extLst>
          </p:cNvPr>
          <p:cNvPicPr>
            <a:picLocks noChangeAspect="1"/>
          </p:cNvPicPr>
          <p:nvPr userDrawn="1"/>
        </p:nvPicPr>
        <p:blipFill>
          <a:blip r:embed="rId13">
            <a:alphaModFix amt="25000"/>
          </a:blip>
          <a:stretch>
            <a:fillRect/>
          </a:stretch>
        </p:blipFill>
        <p:spPr>
          <a:xfrm>
            <a:off x="0" y="-20385"/>
            <a:ext cx="12192000" cy="6898770"/>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926978" y="6320002"/>
            <a:ext cx="2743200" cy="365125"/>
          </a:xfrm>
          <a:prstGeom prst="rect">
            <a:avLst/>
          </a:prstGeom>
        </p:spPr>
        <p:txBody>
          <a:bodyPr vert="horz" lIns="91440" tIns="45720" rIns="91440" bIns="45720" rtlCol="0" anchor="ctr"/>
          <a:lstStyle>
            <a:lvl1pPr algn="l">
              <a:defRPr sz="1200">
                <a:solidFill>
                  <a:schemeClr val="tx1">
                    <a:shade val="82000"/>
                  </a:schemeClr>
                </a:solidFill>
              </a:defRPr>
            </a:lvl1pPr>
          </a:lstStyle>
          <a:p>
            <a:fld id="{0FAA0273-FC48-3D4B-AB0D-F85CC3514691}" type="datetime1">
              <a:rPr lang="en-IN" smtClean="0"/>
              <a:t>13-10-2025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shade val="82000"/>
                  </a:schemeClr>
                </a:solidFill>
              </a:defRPr>
            </a:lvl1pPr>
          </a:lstStyle>
          <a:p>
            <a:r>
              <a:rPr lang="en-US"/>
              <a:t>R.Vaisakh (SMU) - TACOS 2025 @SHSU</a:t>
            </a:r>
          </a:p>
        </p:txBody>
      </p:sp>
      <p:sp>
        <p:nvSpPr>
          <p:cNvPr id="6" name="Slide Number Placeholder 5"/>
          <p:cNvSpPr>
            <a:spLocks noGrp="1"/>
          </p:cNvSpPr>
          <p:nvPr>
            <p:ph type="sldNum" sz="quarter" idx="4"/>
          </p:nvPr>
        </p:nvSpPr>
        <p:spPr>
          <a:xfrm>
            <a:off x="8432038" y="6335689"/>
            <a:ext cx="2540876" cy="365125"/>
          </a:xfrm>
          <a:prstGeom prst="rect">
            <a:avLst/>
          </a:prstGeom>
        </p:spPr>
        <p:txBody>
          <a:bodyPr vert="horz" lIns="91440" tIns="45720" rIns="91440" bIns="45720" rtlCol="0" anchor="ctr"/>
          <a:lstStyle>
            <a:lvl1pPr algn="r">
              <a:defRPr sz="1200">
                <a:solidFill>
                  <a:schemeClr val="tx1">
                    <a:shade val="82000"/>
                  </a:schemeClr>
                </a:solidFill>
              </a:defRPr>
            </a:lvl1pPr>
          </a:lstStyle>
          <a:p>
            <a:fld id="{11A431E2-6030-424A-A8FD-AC93A9839434}" type="slidenum">
              <a:rPr lang="en-US" smtClean="0"/>
              <a:t>‹#›</a:t>
            </a:fld>
            <a:endParaRPr lang="en-US" dirty="0"/>
          </a:p>
        </p:txBody>
      </p:sp>
      <p:pic>
        <p:nvPicPr>
          <p:cNvPr id="7" name="Picture 6" descr="SMU Logo Formal digital only R">
            <a:extLst>
              <a:ext uri="{FF2B5EF4-FFF2-40B4-BE49-F238E27FC236}">
                <a16:creationId xmlns:a16="http://schemas.microsoft.com/office/drawing/2014/main" id="{A3914A6C-9380-B11A-B1D2-455069826075}"/>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256118"/>
            <a:ext cx="988214" cy="44469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9C7F25D5-FA1B-1EE0-ADB9-FB4D30E6FF62}"/>
              </a:ext>
            </a:extLst>
          </p:cNvPr>
          <p:cNvPicPr>
            <a:picLocks noChangeAspect="1"/>
          </p:cNvPicPr>
          <p:nvPr userDrawn="1"/>
        </p:nvPicPr>
        <p:blipFill rotWithShape="1">
          <a:blip r:embed="rId15">
            <a:extLst>
              <a:ext uri="{28A0092B-C50C-407E-A947-70E740481C1C}">
                <a14:useLocalDpi xmlns:a14="http://schemas.microsoft.com/office/drawing/2010/main"/>
              </a:ext>
            </a:extLst>
          </a:blip>
          <a:srcRect r="54429" b="14309"/>
          <a:stretch/>
        </p:blipFill>
        <p:spPr>
          <a:xfrm>
            <a:off x="11378243" y="6176963"/>
            <a:ext cx="756214" cy="624338"/>
          </a:xfrm>
          <a:prstGeom prst="rect">
            <a:avLst/>
          </a:prstGeom>
        </p:spPr>
      </p:pic>
    </p:spTree>
    <p:extLst>
      <p:ext uri="{BB962C8B-B14F-4D97-AF65-F5344CB8AC3E}">
        <p14:creationId xmlns:p14="http://schemas.microsoft.com/office/powerpoint/2010/main" val="1412793909"/>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0.jpg"/></Relationships>
</file>

<file path=ppt/slides/_rels/slide1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45.jpg"/><Relationship Id="rId3" Type="http://schemas.openxmlformats.org/officeDocument/2006/relationships/hyperlink" Target="https://arxiv.org/abs/2503.14738" TargetMode="External"/><Relationship Id="rId7" Type="http://schemas.openxmlformats.org/officeDocument/2006/relationships/hyperlink" Target="mailto:vvaisakh@smu.edu/vaisakh96@gmail.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10" Type="http://schemas.openxmlformats.org/officeDocument/2006/relationships/image" Target="../media/image48.png"/><Relationship Id="rId4" Type="http://schemas.openxmlformats.org/officeDocument/2006/relationships/diagramData" Target="../diagrams/data2.xml"/><Relationship Id="rId9"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microsoft.com/office/2007/relationships/hdphoto" Target="../media/hdphoto3.wdp"/><Relationship Id="rId4" Type="http://schemas.openxmlformats.org/officeDocument/2006/relationships/image" Target="../media/image50.png"/></Relationships>
</file>

<file path=ppt/slides/_rels/slide2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microsoft.com/office/2007/relationships/hdphoto" Target="../media/hdphoto1.wdp"/><Relationship Id="rId7" Type="http://schemas.openxmlformats.org/officeDocument/2006/relationships/image" Target="../media/image24.sv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3.png"/><Relationship Id="rId5" Type="http://schemas.microsoft.com/office/2007/relationships/hdphoto" Target="../media/hdphoto2.wdp"/><Relationship Id="rId10" Type="http://schemas.openxmlformats.org/officeDocument/2006/relationships/image" Target="../media/image12.png"/><Relationship Id="rId4" Type="http://schemas.openxmlformats.org/officeDocument/2006/relationships/image" Target="../media/image22.png"/><Relationship Id="rId9" Type="http://schemas.openxmlformats.org/officeDocument/2006/relationships/image" Target="../media/image26.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C81167E8-1EF2-A8B4-33F9-5F119D3A489F}"/>
              </a:ext>
            </a:extLst>
          </p:cNvPr>
          <p:cNvSpPr txBox="1"/>
          <p:nvPr/>
        </p:nvSpPr>
        <p:spPr>
          <a:xfrm>
            <a:off x="-1" y="0"/>
            <a:ext cx="4940136" cy="6858000"/>
          </a:xfrm>
          <a:prstGeom prst="rect">
            <a:avLst/>
          </a:prstGeom>
          <a:solidFill>
            <a:schemeClr val="tx1"/>
          </a:solidFill>
        </p:spPr>
        <p:txBody>
          <a:bodyPr wrap="square" rtlCol="0">
            <a:spAutoFit/>
          </a:bodyPr>
          <a:lstStyle/>
          <a:p>
            <a:endParaRPr lang="en-US" dirty="0"/>
          </a:p>
        </p:txBody>
      </p:sp>
      <p:pic>
        <p:nvPicPr>
          <p:cNvPr id="15" name="Content Placeholder 12" descr="A purple and pink glowing lines&#10;&#10;Description automatically generated with medium confidence">
            <a:extLst>
              <a:ext uri="{FF2B5EF4-FFF2-40B4-BE49-F238E27FC236}">
                <a16:creationId xmlns:a16="http://schemas.microsoft.com/office/drawing/2014/main" id="{AE08BC55-C62A-455E-67D9-8FF3C71DE5A5}"/>
              </a:ext>
            </a:extLst>
          </p:cNvPr>
          <p:cNvPicPr>
            <a:picLocks noChangeAspect="1"/>
          </p:cNvPicPr>
          <p:nvPr/>
        </p:nvPicPr>
        <p:blipFill rotWithShape="1">
          <a:blip r:embed="rId3">
            <a:alphaModFix amt="35000"/>
          </a:blip>
          <a:srcRect r="59480"/>
          <a:stretch/>
        </p:blipFill>
        <p:spPr>
          <a:xfrm>
            <a:off x="0" y="-20385"/>
            <a:ext cx="4940135" cy="6898770"/>
          </a:xfrm>
          <a:prstGeom prst="rect">
            <a:avLst/>
          </a:prstGeom>
        </p:spPr>
      </p:pic>
      <p:pic>
        <p:nvPicPr>
          <p:cNvPr id="5" name="Picture 4" descr="A telescope with colorful fireworks above it&#10;&#10;Description automatically generated with medium confidence">
            <a:extLst>
              <a:ext uri="{FF2B5EF4-FFF2-40B4-BE49-F238E27FC236}">
                <a16:creationId xmlns:a16="http://schemas.microsoft.com/office/drawing/2014/main" id="{0C8267C9-02B4-ABC8-9D5E-19C68382499C}"/>
              </a:ext>
            </a:extLst>
          </p:cNvPr>
          <p:cNvPicPr>
            <a:picLocks noChangeAspect="1"/>
          </p:cNvPicPr>
          <p:nvPr/>
        </p:nvPicPr>
        <p:blipFill rotWithShape="1">
          <a:blip r:embed="rId4"/>
          <a:srcRect l="12220" r="18700" b="9089"/>
          <a:stretch/>
        </p:blipFill>
        <p:spPr>
          <a:xfrm>
            <a:off x="4940134" y="10"/>
            <a:ext cx="7264571" cy="6857990"/>
          </a:xfrm>
          <a:prstGeom prst="rect">
            <a:avLst/>
          </a:prstGeom>
        </p:spPr>
      </p:pic>
      <p:sp>
        <p:nvSpPr>
          <p:cNvPr id="2" name="Title 1">
            <a:extLst>
              <a:ext uri="{FF2B5EF4-FFF2-40B4-BE49-F238E27FC236}">
                <a16:creationId xmlns:a16="http://schemas.microsoft.com/office/drawing/2014/main" id="{5CC7AFDA-088F-8031-D316-5F6BF528BEE7}"/>
              </a:ext>
            </a:extLst>
          </p:cNvPr>
          <p:cNvSpPr>
            <a:spLocks noGrp="1"/>
          </p:cNvSpPr>
          <p:nvPr>
            <p:ph type="ctrTitle"/>
          </p:nvPr>
        </p:nvSpPr>
        <p:spPr>
          <a:xfrm>
            <a:off x="74801" y="1412170"/>
            <a:ext cx="4865334" cy="2170217"/>
          </a:xfrm>
        </p:spPr>
        <p:txBody>
          <a:bodyPr anchor="b">
            <a:normAutofit/>
          </a:bodyPr>
          <a:lstStyle/>
          <a:p>
            <a:r>
              <a:rPr lang="en-IN" sz="3400" b="1" i="1" u="sng" strike="noStrike" dirty="0">
                <a:solidFill>
                  <a:srgbClr val="FFC000"/>
                </a:solidFill>
                <a:effectLst/>
              </a:rPr>
              <a:t>Galaxy-Halo Connection</a:t>
            </a:r>
            <a:r>
              <a:rPr lang="en-IN" sz="3400" dirty="0">
                <a:solidFill>
                  <a:srgbClr val="FFC000"/>
                </a:solidFill>
                <a:latin typeface="-webkit-standard"/>
              </a:rPr>
              <a:t>:</a:t>
            </a:r>
            <a:r>
              <a:rPr lang="en-IN" sz="3400" i="0" u="none" strike="noStrike" dirty="0">
                <a:solidFill>
                  <a:srgbClr val="FFC000"/>
                </a:solidFill>
                <a:effectLst/>
                <a:latin typeface="-webkit-standard"/>
              </a:rPr>
              <a:t> </a:t>
            </a:r>
            <a:r>
              <a:rPr lang="en-IN" sz="3400" b="1" i="1" u="none" strike="noStrike" dirty="0">
                <a:solidFill>
                  <a:srgbClr val="FFC000"/>
                </a:solidFill>
                <a:effectLst/>
                <a:latin typeface="-webkit-standard"/>
              </a:rPr>
              <a:t>Fast</a:t>
            </a:r>
            <a:r>
              <a:rPr lang="en-IN" sz="3400" i="0" u="none" strike="noStrike" dirty="0">
                <a:solidFill>
                  <a:srgbClr val="FFC000"/>
                </a:solidFill>
                <a:effectLst/>
                <a:latin typeface="-webkit-standard"/>
              </a:rPr>
              <a:t> &amp; </a:t>
            </a:r>
            <a:r>
              <a:rPr lang="en-IN" sz="3400" b="1" i="1" u="none" strike="noStrike" dirty="0">
                <a:solidFill>
                  <a:srgbClr val="FFC000"/>
                </a:solidFill>
                <a:effectLst/>
                <a:latin typeface="-webkit-standard"/>
              </a:rPr>
              <a:t>Precision</a:t>
            </a:r>
            <a:r>
              <a:rPr lang="en-IN" sz="3400" i="0" u="none" strike="noStrike" dirty="0">
                <a:solidFill>
                  <a:srgbClr val="FFC000"/>
                </a:solidFill>
                <a:effectLst/>
                <a:latin typeface="-webkit-standard"/>
              </a:rPr>
              <a:t> mocks for cosmological analysis in DESI</a:t>
            </a:r>
            <a:endParaRPr lang="en-US" sz="3400" dirty="0">
              <a:solidFill>
                <a:srgbClr val="FFC000"/>
              </a:solidFill>
            </a:endParaRPr>
          </a:p>
        </p:txBody>
      </p:sp>
      <p:sp>
        <p:nvSpPr>
          <p:cNvPr id="3" name="Subtitle 2">
            <a:extLst>
              <a:ext uri="{FF2B5EF4-FFF2-40B4-BE49-F238E27FC236}">
                <a16:creationId xmlns:a16="http://schemas.microsoft.com/office/drawing/2014/main" id="{CAE81F43-9E23-87E0-1074-67B474AF073C}"/>
              </a:ext>
            </a:extLst>
          </p:cNvPr>
          <p:cNvSpPr>
            <a:spLocks noGrp="1"/>
          </p:cNvSpPr>
          <p:nvPr>
            <p:ph type="subTitle" idx="1"/>
          </p:nvPr>
        </p:nvSpPr>
        <p:spPr>
          <a:xfrm>
            <a:off x="165999" y="3888178"/>
            <a:ext cx="4940136" cy="1208141"/>
          </a:xfrm>
        </p:spPr>
        <p:txBody>
          <a:bodyPr>
            <a:normAutofit/>
          </a:bodyPr>
          <a:lstStyle/>
          <a:p>
            <a:pPr algn="l"/>
            <a:r>
              <a:rPr lang="en-US" sz="2200" dirty="0">
                <a:solidFill>
                  <a:srgbClr val="FFC000"/>
                </a:solidFill>
              </a:rPr>
              <a:t>Vaisakh Rajeev  </a:t>
            </a:r>
            <a:r>
              <a:rPr lang="en-US" sz="1700" i="1" dirty="0">
                <a:solidFill>
                  <a:srgbClr val="FFC000"/>
                </a:solidFill>
              </a:rPr>
              <a:t>(Advisor: Robert Kehoe)</a:t>
            </a:r>
          </a:p>
          <a:p>
            <a:pPr algn="l"/>
            <a:r>
              <a:rPr lang="en-US" sz="1900" dirty="0">
                <a:solidFill>
                  <a:schemeClr val="bg1"/>
                </a:solidFill>
              </a:rPr>
              <a:t>PhD Student, Southern Methodist University</a:t>
            </a:r>
          </a:p>
          <a:p>
            <a:pPr algn="l"/>
            <a:r>
              <a:rPr lang="en-US" sz="1400" dirty="0">
                <a:solidFill>
                  <a:schemeClr val="accent2"/>
                </a:solidFill>
              </a:rPr>
              <a:t>TACOS 2025, Sam Houston State University, 13 October 2025</a:t>
            </a:r>
          </a:p>
        </p:txBody>
      </p:sp>
      <p:pic>
        <p:nvPicPr>
          <p:cNvPr id="6" name="Picture 5">
            <a:extLst>
              <a:ext uri="{FF2B5EF4-FFF2-40B4-BE49-F238E27FC236}">
                <a16:creationId xmlns:a16="http://schemas.microsoft.com/office/drawing/2014/main" id="{D21BA652-19AA-ACBE-5665-6FE17E16C2A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011419" y="5879374"/>
            <a:ext cx="1864360" cy="818571"/>
          </a:xfrm>
          <a:prstGeom prst="rect">
            <a:avLst/>
          </a:prstGeom>
        </p:spPr>
      </p:pic>
      <p:pic>
        <p:nvPicPr>
          <p:cNvPr id="7" name="Picture 6" descr="SMU Logo Formal digital only R">
            <a:extLst>
              <a:ext uri="{FF2B5EF4-FFF2-40B4-BE49-F238E27FC236}">
                <a16:creationId xmlns:a16="http://schemas.microsoft.com/office/drawing/2014/main" id="{0F75DF0E-C87A-2289-7FE2-FB4B6785AC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5272" y="5888286"/>
            <a:ext cx="1864360" cy="83896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8634555-CCFC-D913-15BD-088B76E9C7B3}"/>
              </a:ext>
            </a:extLst>
          </p:cNvPr>
          <p:cNvSpPr txBox="1"/>
          <p:nvPr/>
        </p:nvSpPr>
        <p:spPr>
          <a:xfrm>
            <a:off x="9113431" y="6475845"/>
            <a:ext cx="5528040" cy="276999"/>
          </a:xfrm>
          <a:prstGeom prst="rect">
            <a:avLst/>
          </a:prstGeom>
          <a:noFill/>
        </p:spPr>
        <p:txBody>
          <a:bodyPr wrap="square" rtlCol="0">
            <a:spAutoFit/>
          </a:bodyPr>
          <a:lstStyle/>
          <a:p>
            <a:r>
              <a:rPr lang="en-US" sz="1200" dirty="0">
                <a:solidFill>
                  <a:schemeClr val="bg1"/>
                </a:solidFill>
              </a:rPr>
              <a:t>Image credit: DESI/NOIRLab</a:t>
            </a:r>
          </a:p>
        </p:txBody>
      </p:sp>
      <p:sp>
        <p:nvSpPr>
          <p:cNvPr id="9" name="AutoShape 2">
            <a:extLst>
              <a:ext uri="{FF2B5EF4-FFF2-40B4-BE49-F238E27FC236}">
                <a16:creationId xmlns:a16="http://schemas.microsoft.com/office/drawing/2014/main" id="{971F9028-7745-BA02-98A2-144C43712C14}"/>
              </a:ext>
            </a:extLst>
          </p:cNvPr>
          <p:cNvSpPr>
            <a:spLocks noChangeAspect="1" noChangeArrowheads="1"/>
          </p:cNvSpPr>
          <p:nvPr/>
        </p:nvSpPr>
        <p:spPr bwMode="auto">
          <a:xfrm>
            <a:off x="5943599" y="3276599"/>
            <a:ext cx="611579" cy="61157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Picture 11" descr="A circle with stars and a white line in the middle&#10;&#10;Description automatically generated">
            <a:extLst>
              <a:ext uri="{FF2B5EF4-FFF2-40B4-BE49-F238E27FC236}">
                <a16:creationId xmlns:a16="http://schemas.microsoft.com/office/drawing/2014/main" id="{EC1006DB-04D8-AABC-EE4E-F2F689D64076}"/>
              </a:ext>
            </a:extLst>
          </p:cNvPr>
          <p:cNvPicPr>
            <a:picLocks noChangeAspect="1"/>
          </p:cNvPicPr>
          <p:nvPr/>
        </p:nvPicPr>
        <p:blipFill>
          <a:blip r:embed="rId7"/>
          <a:stretch>
            <a:fillRect/>
          </a:stretch>
        </p:blipFill>
        <p:spPr>
          <a:xfrm>
            <a:off x="3186205" y="5801532"/>
            <a:ext cx="937677" cy="931562"/>
          </a:xfrm>
          <a:prstGeom prst="rect">
            <a:avLst/>
          </a:prstGeom>
        </p:spPr>
      </p:pic>
      <p:sp>
        <p:nvSpPr>
          <p:cNvPr id="20" name="Title 1">
            <a:extLst>
              <a:ext uri="{FF2B5EF4-FFF2-40B4-BE49-F238E27FC236}">
                <a16:creationId xmlns:a16="http://schemas.microsoft.com/office/drawing/2014/main" id="{C618634C-65A9-C40C-EF96-17AE2FE39116}"/>
              </a:ext>
            </a:extLst>
          </p:cNvPr>
          <p:cNvSpPr txBox="1">
            <a:spLocks/>
          </p:cNvSpPr>
          <p:nvPr/>
        </p:nvSpPr>
        <p:spPr>
          <a:xfrm>
            <a:off x="37400" y="1599660"/>
            <a:ext cx="4865334" cy="1935912"/>
          </a:xfrm>
          <a:prstGeom prst="rect">
            <a:avLst/>
          </a:prstGeom>
          <a:solidFill>
            <a:schemeClr val="tx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IN" sz="3400" b="1" i="1" u="sng" dirty="0">
                <a:solidFill>
                  <a:srgbClr val="FFC000"/>
                </a:solidFill>
              </a:rPr>
              <a:t>Galaxy-Halo Connection</a:t>
            </a:r>
            <a:r>
              <a:rPr lang="en-IN" sz="3400" dirty="0">
                <a:solidFill>
                  <a:srgbClr val="FFC000"/>
                </a:solidFill>
                <a:latin typeface="-webkit-standard"/>
              </a:rPr>
              <a:t>: </a:t>
            </a:r>
            <a:r>
              <a:rPr lang="en-IN" sz="3400" i="1" dirty="0">
                <a:solidFill>
                  <a:srgbClr val="FFC000"/>
                </a:solidFill>
                <a:latin typeface="-webkit-standard"/>
              </a:rPr>
              <a:t>You can have your cake and eat it too!</a:t>
            </a:r>
            <a:endParaRPr lang="en-US" sz="3400" i="1" dirty="0">
              <a:solidFill>
                <a:srgbClr val="FFC000"/>
              </a:solidFill>
            </a:endParaRPr>
          </a:p>
        </p:txBody>
      </p:sp>
    </p:spTree>
    <p:extLst>
      <p:ext uri="{BB962C8B-B14F-4D97-AF65-F5344CB8AC3E}">
        <p14:creationId xmlns:p14="http://schemas.microsoft.com/office/powerpoint/2010/main" val="251264007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797BFE-582B-CB15-D883-BF6889D6C1CD}"/>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F9A39665-12B6-1775-6FCF-7CE3A7732ACF}"/>
              </a:ext>
            </a:extLst>
          </p:cNvPr>
          <p:cNvSpPr>
            <a:spLocks noGrp="1"/>
          </p:cNvSpPr>
          <p:nvPr>
            <p:ph type="title"/>
          </p:nvPr>
        </p:nvSpPr>
        <p:spPr>
          <a:xfrm>
            <a:off x="0" y="415636"/>
            <a:ext cx="12191979" cy="1057086"/>
          </a:xfrm>
          <a:solidFill>
            <a:schemeClr val="bg1"/>
          </a:solidFill>
        </p:spPr>
        <p:txBody>
          <a:bodyPr vert="horz" lIns="91440" tIns="45720" rIns="91440" bIns="45720" rtlCol="0" anchor="ctr">
            <a:normAutofit fontScale="90000"/>
          </a:bodyPr>
          <a:lstStyle/>
          <a:p>
            <a:pPr algn="ctr"/>
            <a:br>
              <a:rPr lang="en-US" sz="4000" b="1" dirty="0">
                <a:solidFill>
                  <a:srgbClr val="FFC000"/>
                </a:solidFill>
              </a:rPr>
            </a:br>
            <a:r>
              <a:rPr lang="en-US" sz="4000" b="1" dirty="0">
                <a:solidFill>
                  <a:srgbClr val="FFC000"/>
                </a:solidFill>
              </a:rPr>
              <a:t>(Sub)halo Abundance Matching (SHAM)</a:t>
            </a:r>
            <a:br>
              <a:rPr lang="en-US" sz="4000" b="1" dirty="0">
                <a:solidFill>
                  <a:srgbClr val="FFC000"/>
                </a:solidFill>
              </a:rPr>
            </a:br>
            <a:endParaRPr lang="en-US" sz="3700" b="1" dirty="0">
              <a:solidFill>
                <a:srgbClr val="FFC000"/>
              </a:solidFill>
            </a:endParaRPr>
          </a:p>
        </p:txBody>
      </p:sp>
      <p:sp>
        <p:nvSpPr>
          <p:cNvPr id="5" name="Slide Number Placeholder 4">
            <a:extLst>
              <a:ext uri="{FF2B5EF4-FFF2-40B4-BE49-F238E27FC236}">
                <a16:creationId xmlns:a16="http://schemas.microsoft.com/office/drawing/2014/main" id="{878C2AB5-AA87-1538-B5E4-F4555EC48F0C}"/>
              </a:ext>
            </a:extLst>
          </p:cNvPr>
          <p:cNvSpPr>
            <a:spLocks noGrp="1"/>
          </p:cNvSpPr>
          <p:nvPr>
            <p:ph type="sldNum" sz="quarter" idx="12"/>
          </p:nvPr>
        </p:nvSpPr>
        <p:spPr/>
        <p:txBody>
          <a:bodyPr/>
          <a:lstStyle/>
          <a:p>
            <a:fld id="{11A431E2-6030-424A-A8FD-AC93A9839434}" type="slidenum">
              <a:rPr lang="en-US" smtClean="0"/>
              <a:t>10</a:t>
            </a:fld>
            <a:endParaRPr lang="en-US"/>
          </a:p>
        </p:txBody>
      </p:sp>
      <p:sp>
        <p:nvSpPr>
          <p:cNvPr id="2" name="TextBox 1">
            <a:extLst>
              <a:ext uri="{FF2B5EF4-FFF2-40B4-BE49-F238E27FC236}">
                <a16:creationId xmlns:a16="http://schemas.microsoft.com/office/drawing/2014/main" id="{BACDE096-570C-BF54-1706-5D8B4D3CFF05}"/>
              </a:ext>
            </a:extLst>
          </p:cNvPr>
          <p:cNvSpPr txBox="1"/>
          <p:nvPr/>
        </p:nvSpPr>
        <p:spPr>
          <a:xfrm>
            <a:off x="100013" y="2285984"/>
            <a:ext cx="5440174" cy="3758754"/>
          </a:xfrm>
          <a:prstGeom prst="rect">
            <a:avLst/>
          </a:prstGeom>
        </p:spPr>
        <p:txBody>
          <a:bodyPr vert="horz" lIns="91440" tIns="45720" rIns="91440" bIns="45720" rtlCol="0" anchor="ctr">
            <a:normAutofit/>
          </a:bodyPr>
          <a:lstStyle/>
          <a:p>
            <a:pPr marL="342900" indent="-342900" defTabSz="914400">
              <a:lnSpc>
                <a:spcPct val="90000"/>
              </a:lnSpc>
              <a:spcAft>
                <a:spcPts val="600"/>
              </a:spcAft>
              <a:buFont typeface="Courier New" panose="02070309020205020404" pitchFamily="49" charset="0"/>
              <a:buChar char="o"/>
            </a:pPr>
            <a:endParaRPr lang="en-US" sz="1900" dirty="0"/>
          </a:p>
        </p:txBody>
      </p:sp>
      <p:sp>
        <p:nvSpPr>
          <p:cNvPr id="7" name="TextBox 6">
            <a:extLst>
              <a:ext uri="{FF2B5EF4-FFF2-40B4-BE49-F238E27FC236}">
                <a16:creationId xmlns:a16="http://schemas.microsoft.com/office/drawing/2014/main" id="{7FFD457C-084A-C8B4-0E41-59300D83B942}"/>
              </a:ext>
            </a:extLst>
          </p:cNvPr>
          <p:cNvSpPr txBox="1"/>
          <p:nvPr/>
        </p:nvSpPr>
        <p:spPr>
          <a:xfrm>
            <a:off x="486889" y="1836157"/>
            <a:ext cx="7460610" cy="4098879"/>
          </a:xfrm>
          <a:prstGeom prst="rect">
            <a:avLst/>
          </a:prstGeom>
          <a:noFill/>
        </p:spPr>
        <p:txBody>
          <a:bodyPr wrap="square">
            <a:spAutoFit/>
          </a:bodyPr>
          <a:lstStyle/>
          <a:p>
            <a:pPr marL="285750" indent="-285750">
              <a:lnSpc>
                <a:spcPct val="120000"/>
              </a:lnSpc>
              <a:buFont typeface="Arial" panose="020B0604020202020204" pitchFamily="34" charset="0"/>
              <a:buChar char="•"/>
            </a:pPr>
            <a:r>
              <a:rPr lang="en-IN" sz="2000" dirty="0"/>
              <a:t>Physically-motivated </a:t>
            </a:r>
          </a:p>
          <a:p>
            <a:pPr marL="285750" indent="-285750">
              <a:lnSpc>
                <a:spcPct val="120000"/>
              </a:lnSpc>
              <a:buFont typeface="Arial" panose="020B0604020202020204" pitchFamily="34" charset="0"/>
              <a:buChar char="•"/>
            </a:pPr>
            <a:r>
              <a:rPr lang="en-IN" b="1" dirty="0"/>
              <a:t>Core Assumption:</a:t>
            </a:r>
            <a:r>
              <a:rPr lang="en-IN" dirty="0"/>
              <a:t> Galaxy property correlated with (sub)halo property</a:t>
            </a:r>
          </a:p>
          <a:p>
            <a:pPr>
              <a:lnSpc>
                <a:spcPct val="120000"/>
              </a:lnSpc>
            </a:pPr>
            <a:endParaRPr lang="en-IN" b="1" dirty="0"/>
          </a:p>
          <a:p>
            <a:pPr>
              <a:lnSpc>
                <a:spcPct val="120000"/>
              </a:lnSpc>
            </a:pPr>
            <a:r>
              <a:rPr lang="en-IN" sz="2000" dirty="0"/>
              <a:t>Modified SHAM - </a:t>
            </a:r>
            <a:r>
              <a:rPr lang="en-US" sz="2000" b="0" i="0" dirty="0">
                <a:effectLst/>
              </a:rPr>
              <a:t>accounts for the incompleteness &amp; selection effects</a:t>
            </a:r>
            <a:endParaRPr lang="en-US" sz="2000" dirty="0"/>
          </a:p>
          <a:p>
            <a:pPr marL="285750" indent="-285750">
              <a:lnSpc>
                <a:spcPct val="120000"/>
              </a:lnSpc>
              <a:buFont typeface="Arial" panose="020B0604020202020204" pitchFamily="34" charset="0"/>
              <a:buChar char="•"/>
            </a:pPr>
            <a:r>
              <a:rPr lang="en-IN" dirty="0"/>
              <a:t>Assume scatter in the </a:t>
            </a:r>
            <a:r>
              <a:rPr lang="en-IN" i="1" dirty="0"/>
              <a:t>V</a:t>
            </a:r>
            <a:r>
              <a:rPr lang="en-IN" i="1" baseline="-25000" dirty="0"/>
              <a:t>peak  </a:t>
            </a:r>
            <a:r>
              <a:rPr lang="en-IN" dirty="0"/>
              <a:t>between galaxies and DM halos</a:t>
            </a:r>
            <a:endParaRPr lang="en-US" sz="1600" dirty="0"/>
          </a:p>
          <a:p>
            <a:pPr marL="285750" indent="-285750">
              <a:lnSpc>
                <a:spcPct val="120000"/>
              </a:lnSpc>
              <a:buFont typeface="Arial" panose="020B0604020202020204" pitchFamily="34" charset="0"/>
              <a:buChar char="•"/>
            </a:pPr>
            <a:r>
              <a:rPr lang="en-US" dirty="0"/>
              <a:t>Gaussian Modeling method:</a:t>
            </a:r>
            <a:endParaRPr lang="en-US" b="1" i="0" u="sng" dirty="0">
              <a:effectLst/>
            </a:endParaRPr>
          </a:p>
          <a:p>
            <a:pPr marL="742950" lvl="1" indent="-285750">
              <a:lnSpc>
                <a:spcPct val="120000"/>
              </a:lnSpc>
              <a:buFont typeface="Arial" panose="020B0604020202020204" pitchFamily="34" charset="0"/>
              <a:buChar char="•"/>
            </a:pPr>
            <a:r>
              <a:rPr lang="en-IN" sz="1600" dirty="0"/>
              <a:t>Quantities of Interest: ‘</a:t>
            </a:r>
            <a:r>
              <a:rPr lang="en-US" sz="1600" b="1" dirty="0">
                <a:effectLst/>
              </a:rPr>
              <a:t>𝑉</a:t>
            </a:r>
            <a:r>
              <a:rPr lang="en-US" sz="1600" b="1" baseline="-25000" dirty="0">
                <a:effectLst/>
              </a:rPr>
              <a:t>mean</a:t>
            </a:r>
            <a:r>
              <a:rPr lang="en-US" sz="1600" b="0" i="0" dirty="0">
                <a:effectLst/>
              </a:rPr>
              <a:t>’ (mean </a:t>
            </a:r>
            <a:r>
              <a:rPr lang="en-US" sz="1600" b="1" dirty="0">
                <a:effectLst/>
              </a:rPr>
              <a:t>𝑉</a:t>
            </a:r>
            <a:r>
              <a:rPr lang="en-US" sz="1600" b="1" baseline="-25000" dirty="0">
                <a:effectLst/>
              </a:rPr>
              <a:t>peak</a:t>
            </a:r>
            <a:r>
              <a:rPr lang="en-US" sz="1600" b="0" i="0" dirty="0">
                <a:effectLst/>
              </a:rPr>
              <a:t>), ‘</a:t>
            </a:r>
            <a:r>
              <a:rPr lang="en-US" sz="1600" b="1" i="1" dirty="0">
                <a:effectLst/>
              </a:rPr>
              <a:t>f</a:t>
            </a:r>
            <a:r>
              <a:rPr lang="en-US" sz="1600" b="1" i="1" baseline="-25000" dirty="0">
                <a:effectLst/>
              </a:rPr>
              <a:t>sa</a:t>
            </a:r>
            <a:r>
              <a:rPr lang="en-US" sz="1600" b="0" i="0" baseline="-25000" dirty="0">
                <a:effectLst/>
              </a:rPr>
              <a:t>t</a:t>
            </a:r>
            <a:r>
              <a:rPr lang="en-US" sz="1600" b="0" i="0" dirty="0">
                <a:effectLst/>
              </a:rPr>
              <a:t>’ (Satellite fraction), ‘</a:t>
            </a:r>
            <a:r>
              <a:rPr lang="el-GR" sz="1600" b="0" i="0" dirty="0">
                <a:effectLst/>
              </a:rPr>
              <a:t>σ</a:t>
            </a:r>
            <a:r>
              <a:rPr lang="en-IN" sz="1600" b="0" i="0" dirty="0">
                <a:effectLst/>
              </a:rPr>
              <a:t>’ (Std. Deviation)</a:t>
            </a:r>
            <a:endParaRPr lang="en-IN" sz="1600" dirty="0"/>
          </a:p>
          <a:p>
            <a:pPr>
              <a:lnSpc>
                <a:spcPct val="120000"/>
              </a:lnSpc>
            </a:pPr>
            <a:endParaRPr lang="en-IN" dirty="0"/>
          </a:p>
          <a:p>
            <a:pPr>
              <a:lnSpc>
                <a:spcPct val="120000"/>
              </a:lnSpc>
            </a:pPr>
            <a:r>
              <a:rPr lang="en-IN" dirty="0">
                <a:solidFill>
                  <a:srgbClr val="FFC000"/>
                </a:solidFill>
              </a:rPr>
              <a:t>Works remarkably well with very few free parameters</a:t>
            </a:r>
          </a:p>
          <a:p>
            <a:pPr>
              <a:lnSpc>
                <a:spcPct val="120000"/>
              </a:lnSpc>
            </a:pPr>
            <a:endParaRPr lang="en-US" dirty="0"/>
          </a:p>
        </p:txBody>
      </p:sp>
      <p:pic>
        <p:nvPicPr>
          <p:cNvPr id="10" name="object 15" descr="A graph of a normal distribution">
            <a:extLst>
              <a:ext uri="{FF2B5EF4-FFF2-40B4-BE49-F238E27FC236}">
                <a16:creationId xmlns:a16="http://schemas.microsoft.com/office/drawing/2014/main" id="{0E338265-6468-13F3-730B-3AE63F891FD7}"/>
              </a:ext>
            </a:extLst>
          </p:cNvPr>
          <p:cNvPicPr/>
          <p:nvPr/>
        </p:nvPicPr>
        <p:blipFill>
          <a:blip r:embed="rId3" cstate="print"/>
          <a:stretch>
            <a:fillRect/>
          </a:stretch>
        </p:blipFill>
        <p:spPr>
          <a:xfrm>
            <a:off x="7947499" y="2285984"/>
            <a:ext cx="4076748" cy="31145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Footer Placeholder 10">
            <a:extLst>
              <a:ext uri="{FF2B5EF4-FFF2-40B4-BE49-F238E27FC236}">
                <a16:creationId xmlns:a16="http://schemas.microsoft.com/office/drawing/2014/main" id="{23066068-DCB6-902E-F82A-54BE70546618}"/>
              </a:ext>
            </a:extLst>
          </p:cNvPr>
          <p:cNvSpPr>
            <a:spLocks noGrp="1"/>
          </p:cNvSpPr>
          <p:nvPr>
            <p:ph type="ftr" sz="quarter" idx="11"/>
          </p:nvPr>
        </p:nvSpPr>
        <p:spPr/>
        <p:txBody>
          <a:bodyPr/>
          <a:lstStyle/>
          <a:p>
            <a:r>
              <a:rPr lang="en-US"/>
              <a:t>R.Vaisakh (SMU) - TACOS 2025 @SHSU</a:t>
            </a:r>
          </a:p>
        </p:txBody>
      </p:sp>
    </p:spTree>
    <p:extLst>
      <p:ext uri="{BB962C8B-B14F-4D97-AF65-F5344CB8AC3E}">
        <p14:creationId xmlns:p14="http://schemas.microsoft.com/office/powerpoint/2010/main" val="559244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9EEB8-3774-8D5C-B25A-DBDCCED9C022}"/>
              </a:ext>
            </a:extLst>
          </p:cNvPr>
          <p:cNvSpPr>
            <a:spLocks noGrp="1"/>
          </p:cNvSpPr>
          <p:nvPr>
            <p:ph type="title"/>
          </p:nvPr>
        </p:nvSpPr>
        <p:spPr>
          <a:xfrm>
            <a:off x="0" y="406419"/>
            <a:ext cx="12191980" cy="1030215"/>
          </a:xfrm>
          <a:solidFill>
            <a:schemeClr val="bg1"/>
          </a:solidFill>
        </p:spPr>
        <p:txBody>
          <a:bodyPr>
            <a:normAutofit/>
          </a:bodyPr>
          <a:lstStyle/>
          <a:p>
            <a:pPr algn="ctr"/>
            <a:r>
              <a:rPr lang="en-US" sz="3600" dirty="0">
                <a:solidFill>
                  <a:srgbClr val="FFC000"/>
                </a:solidFill>
              </a:rPr>
              <a:t>Further modification in SHAM: ELGs</a:t>
            </a:r>
          </a:p>
        </p:txBody>
      </p:sp>
      <p:sp>
        <p:nvSpPr>
          <p:cNvPr id="3" name="Content Placeholder 2">
            <a:extLst>
              <a:ext uri="{FF2B5EF4-FFF2-40B4-BE49-F238E27FC236}">
                <a16:creationId xmlns:a16="http://schemas.microsoft.com/office/drawing/2014/main" id="{01828769-03F4-EA4F-EA26-28BDC1EBA838}"/>
              </a:ext>
            </a:extLst>
          </p:cNvPr>
          <p:cNvSpPr>
            <a:spLocks noGrp="1"/>
          </p:cNvSpPr>
          <p:nvPr>
            <p:ph idx="1"/>
          </p:nvPr>
        </p:nvSpPr>
        <p:spPr>
          <a:xfrm>
            <a:off x="451262" y="1661500"/>
            <a:ext cx="6080167" cy="4351338"/>
          </a:xfrm>
        </p:spPr>
        <p:txBody>
          <a:bodyPr>
            <a:normAutofit/>
          </a:bodyPr>
          <a:lstStyle/>
          <a:p>
            <a:pPr marL="0" indent="0" algn="l" rtl="0" fontAlgn="base">
              <a:lnSpc>
                <a:spcPct val="120000"/>
              </a:lnSpc>
              <a:spcBef>
                <a:spcPts val="0"/>
              </a:spcBef>
              <a:spcAft>
                <a:spcPts val="0"/>
              </a:spcAft>
              <a:buNone/>
            </a:pPr>
            <a:r>
              <a:rPr lang="en-IN" sz="1800" b="0" i="0" u="none" strike="noStrike" dirty="0">
                <a:effectLst/>
                <a:latin typeface="Arial" panose="020B0604020202020204" pitchFamily="34" charset="0"/>
              </a:rPr>
              <a:t>From simulation, select objects</a:t>
            </a:r>
          </a:p>
          <a:p>
            <a:pPr algn="l" rtl="0" fontAlgn="base">
              <a:lnSpc>
                <a:spcPct val="120000"/>
              </a:lnSpc>
              <a:spcBef>
                <a:spcPts val="0"/>
              </a:spcBef>
              <a:spcAft>
                <a:spcPts val="0"/>
              </a:spcAft>
              <a:buFont typeface="Arial" panose="020B0604020202020204" pitchFamily="34" charset="0"/>
              <a:buChar char="•"/>
            </a:pPr>
            <a:r>
              <a:rPr lang="en-IN" sz="1800" b="0" i="0" u="none" strike="noStrike" dirty="0">
                <a:solidFill>
                  <a:srgbClr val="FFC000"/>
                </a:solidFill>
                <a:effectLst/>
                <a:latin typeface="Arial" panose="020B0604020202020204" pitchFamily="34" charset="0"/>
              </a:rPr>
              <a:t>Avoid major mergers</a:t>
            </a:r>
          </a:p>
          <a:p>
            <a:pPr algn="l" rtl="0" fontAlgn="base">
              <a:lnSpc>
                <a:spcPct val="120000"/>
              </a:lnSpc>
              <a:spcBef>
                <a:spcPts val="0"/>
              </a:spcBef>
              <a:spcAft>
                <a:spcPts val="0"/>
              </a:spcAft>
              <a:buFont typeface="Arial" panose="020B0604020202020204" pitchFamily="34" charset="0"/>
              <a:buChar char="•"/>
            </a:pPr>
            <a:r>
              <a:rPr lang="en-IN" sz="1800" b="0" i="0" u="none" strike="noStrike" dirty="0">
                <a:solidFill>
                  <a:srgbClr val="FFC000"/>
                </a:solidFill>
                <a:effectLst/>
                <a:latin typeface="Arial" panose="020B0604020202020204" pitchFamily="34" charset="0"/>
              </a:rPr>
              <a:t>Slower moving satellites as ELGs</a:t>
            </a:r>
          </a:p>
          <a:p>
            <a:pPr marL="0" indent="0" algn="l" rtl="0" fontAlgn="base">
              <a:lnSpc>
                <a:spcPct val="120000"/>
              </a:lnSpc>
              <a:spcBef>
                <a:spcPts val="0"/>
              </a:spcBef>
              <a:spcAft>
                <a:spcPts val="0"/>
              </a:spcAft>
              <a:buNone/>
            </a:pPr>
            <a:br>
              <a:rPr lang="en-IN" b="0" i="0" u="none" strike="noStrike" dirty="0">
                <a:effectLst/>
              </a:rPr>
            </a:br>
            <a:r>
              <a:rPr lang="en-IN" sz="1800" b="0" i="0" u="none" strike="noStrike" dirty="0">
                <a:effectLst/>
                <a:latin typeface="Arial" panose="020B0604020202020204" pitchFamily="34" charset="0"/>
              </a:rPr>
              <a:t>Satellites with high peculiar velocity -</a:t>
            </a:r>
            <a:endParaRPr lang="en-IN" sz="1800" dirty="0">
              <a:latin typeface="Arial" panose="020B0604020202020204" pitchFamily="34" charset="0"/>
            </a:endParaRPr>
          </a:p>
          <a:p>
            <a:pPr fontAlgn="base">
              <a:lnSpc>
                <a:spcPct val="120000"/>
              </a:lnSpc>
              <a:spcBef>
                <a:spcPts val="0"/>
              </a:spcBef>
            </a:pPr>
            <a:r>
              <a:rPr lang="en-IN" sz="1800" b="0" i="0" u="none" strike="noStrike" dirty="0">
                <a:solidFill>
                  <a:srgbClr val="FFC000"/>
                </a:solidFill>
                <a:effectLst/>
                <a:latin typeface="Arial" panose="020B0604020202020204" pitchFamily="34" charset="0"/>
              </a:rPr>
              <a:t>Subject to ram pressure</a:t>
            </a:r>
          </a:p>
          <a:p>
            <a:pPr algn="l" rtl="0" fontAlgn="base">
              <a:lnSpc>
                <a:spcPct val="120000"/>
              </a:lnSpc>
              <a:spcBef>
                <a:spcPts val="0"/>
              </a:spcBef>
              <a:spcAft>
                <a:spcPts val="0"/>
              </a:spcAft>
              <a:buFont typeface="Arial" panose="020B0604020202020204" pitchFamily="34" charset="0"/>
              <a:buChar char="•"/>
            </a:pPr>
            <a:r>
              <a:rPr lang="en-IN" sz="1800" b="0" i="0" u="none" strike="noStrike" dirty="0">
                <a:solidFill>
                  <a:srgbClr val="FFC000"/>
                </a:solidFill>
                <a:effectLst/>
                <a:latin typeface="Arial" panose="020B0604020202020204" pitchFamily="34" charset="0"/>
              </a:rPr>
              <a:t>Gas removed from satellite</a:t>
            </a:r>
          </a:p>
          <a:p>
            <a:pPr algn="l" rtl="0" fontAlgn="base">
              <a:lnSpc>
                <a:spcPct val="120000"/>
              </a:lnSpc>
              <a:spcBef>
                <a:spcPts val="0"/>
              </a:spcBef>
              <a:spcAft>
                <a:spcPts val="0"/>
              </a:spcAft>
              <a:buFont typeface="Arial" panose="020B0604020202020204" pitchFamily="34" charset="0"/>
              <a:buChar char="•"/>
            </a:pPr>
            <a:r>
              <a:rPr lang="en-IN" sz="1800" b="0" i="0" u="none" strike="noStrike" dirty="0">
                <a:solidFill>
                  <a:srgbClr val="FFC000"/>
                </a:solidFill>
                <a:effectLst/>
                <a:latin typeface="Arial" panose="020B0604020202020204" pitchFamily="34" charset="0"/>
              </a:rPr>
              <a:t>Star formation quenched</a:t>
            </a:r>
          </a:p>
          <a:p>
            <a:pPr marL="0" indent="0" algn="l" rtl="0" fontAlgn="base">
              <a:lnSpc>
                <a:spcPct val="120000"/>
              </a:lnSpc>
              <a:spcBef>
                <a:spcPts val="0"/>
              </a:spcBef>
              <a:spcAft>
                <a:spcPts val="0"/>
              </a:spcAft>
              <a:buNone/>
            </a:pPr>
            <a:br>
              <a:rPr lang="en-IN" b="0" i="0" u="none" strike="noStrike" dirty="0">
                <a:effectLst/>
              </a:rPr>
            </a:br>
            <a:r>
              <a:rPr lang="en-IN" sz="1800" b="0" i="0" u="none" strike="noStrike" dirty="0">
                <a:effectLst/>
                <a:latin typeface="Arial" panose="020B0604020202020204" pitchFamily="34" charset="0"/>
              </a:rPr>
              <a:t>Generate ELG Mocks using a Gaussian </a:t>
            </a:r>
            <a:r>
              <a:rPr lang="en-IN" sz="1800" b="1" i="1" u="none" strike="noStrike" dirty="0">
                <a:effectLst/>
                <a:latin typeface="Arial" panose="020B0604020202020204" pitchFamily="34" charset="0"/>
              </a:rPr>
              <a:t>V</a:t>
            </a:r>
            <a:r>
              <a:rPr lang="en-IN" sz="1800" b="1" i="1" u="none" strike="noStrike" baseline="-25000" dirty="0">
                <a:effectLst/>
                <a:latin typeface="Arial" panose="020B0604020202020204" pitchFamily="34" charset="0"/>
              </a:rPr>
              <a:t>peak</a:t>
            </a:r>
            <a:r>
              <a:rPr lang="en-IN" sz="1800" b="0" i="1" u="none" strike="noStrike" dirty="0">
                <a:effectLst/>
                <a:latin typeface="Arial" panose="020B0604020202020204" pitchFamily="34" charset="0"/>
              </a:rPr>
              <a:t> </a:t>
            </a:r>
            <a:r>
              <a:rPr lang="en-IN" sz="1800" b="0" i="0" u="none" strike="noStrike" dirty="0">
                <a:effectLst/>
                <a:latin typeface="Arial" panose="020B0604020202020204" pitchFamily="34" charset="0"/>
              </a:rPr>
              <a:t>distribution </a:t>
            </a:r>
            <a:endParaRPr lang="en-US" dirty="0"/>
          </a:p>
        </p:txBody>
      </p:sp>
      <p:sp>
        <p:nvSpPr>
          <p:cNvPr id="4" name="Footer Placeholder 3">
            <a:extLst>
              <a:ext uri="{FF2B5EF4-FFF2-40B4-BE49-F238E27FC236}">
                <a16:creationId xmlns:a16="http://schemas.microsoft.com/office/drawing/2014/main" id="{D2006710-D925-5D27-3618-4D18DEAF1774}"/>
              </a:ext>
            </a:extLst>
          </p:cNvPr>
          <p:cNvSpPr>
            <a:spLocks noGrp="1"/>
          </p:cNvSpPr>
          <p:nvPr>
            <p:ph type="ftr" sz="quarter" idx="11"/>
          </p:nvPr>
        </p:nvSpPr>
        <p:spPr/>
        <p:txBody>
          <a:bodyPr/>
          <a:lstStyle/>
          <a:p>
            <a:r>
              <a:rPr lang="en-US"/>
              <a:t>R.Vaisakh (SMU) - TACOS 2025 @SHSU</a:t>
            </a:r>
          </a:p>
        </p:txBody>
      </p:sp>
      <p:sp>
        <p:nvSpPr>
          <p:cNvPr id="5" name="Slide Number Placeholder 4">
            <a:extLst>
              <a:ext uri="{FF2B5EF4-FFF2-40B4-BE49-F238E27FC236}">
                <a16:creationId xmlns:a16="http://schemas.microsoft.com/office/drawing/2014/main" id="{5B28B76A-CECD-2631-BC48-A1624532E8A1}"/>
              </a:ext>
            </a:extLst>
          </p:cNvPr>
          <p:cNvSpPr>
            <a:spLocks noGrp="1"/>
          </p:cNvSpPr>
          <p:nvPr>
            <p:ph type="sldNum" sz="quarter" idx="12"/>
          </p:nvPr>
        </p:nvSpPr>
        <p:spPr/>
        <p:txBody>
          <a:bodyPr/>
          <a:lstStyle/>
          <a:p>
            <a:fld id="{11A431E2-6030-424A-A8FD-AC93A9839434}" type="slidenum">
              <a:rPr lang="en-US" smtClean="0"/>
              <a:t>11</a:t>
            </a:fld>
            <a:endParaRPr lang="en-US"/>
          </a:p>
        </p:txBody>
      </p:sp>
      <p:pic>
        <p:nvPicPr>
          <p:cNvPr id="15362" name="Picture 2">
            <a:extLst>
              <a:ext uri="{FF2B5EF4-FFF2-40B4-BE49-F238E27FC236}">
                <a16:creationId xmlns:a16="http://schemas.microsoft.com/office/drawing/2014/main" id="{D83E8745-8E9F-57D5-1F50-00E7A599B6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1429" y="1504314"/>
            <a:ext cx="5322023" cy="4416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538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3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2DF4D8-E339-36E9-6D8C-5FCCC9FF0CA6}"/>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F75E9168-82D3-D188-FB32-2C2618A1F808}"/>
              </a:ext>
            </a:extLst>
          </p:cNvPr>
          <p:cNvSpPr>
            <a:spLocks noGrp="1"/>
          </p:cNvSpPr>
          <p:nvPr>
            <p:ph type="ftr" sz="quarter" idx="11"/>
          </p:nvPr>
        </p:nvSpPr>
        <p:spPr/>
        <p:txBody>
          <a:bodyPr/>
          <a:lstStyle/>
          <a:p>
            <a:r>
              <a:rPr lang="en-US" dirty="0"/>
              <a:t>R.Vaisakh (SMU) - TACOS 2025 @SHSU</a:t>
            </a:r>
          </a:p>
        </p:txBody>
      </p:sp>
      <p:sp>
        <p:nvSpPr>
          <p:cNvPr id="5" name="Slide Number Placeholder 4">
            <a:extLst>
              <a:ext uri="{FF2B5EF4-FFF2-40B4-BE49-F238E27FC236}">
                <a16:creationId xmlns:a16="http://schemas.microsoft.com/office/drawing/2014/main" id="{BE81A153-95BD-7C09-51F6-F3D26CFDC524}"/>
              </a:ext>
            </a:extLst>
          </p:cNvPr>
          <p:cNvSpPr>
            <a:spLocks noGrp="1"/>
          </p:cNvSpPr>
          <p:nvPr>
            <p:ph type="sldNum" sz="quarter" idx="12"/>
          </p:nvPr>
        </p:nvSpPr>
        <p:spPr/>
        <p:txBody>
          <a:bodyPr/>
          <a:lstStyle/>
          <a:p>
            <a:fld id="{11A431E2-6030-424A-A8FD-AC93A9839434}" type="slidenum">
              <a:rPr lang="en-US" smtClean="0"/>
              <a:t>12</a:t>
            </a:fld>
            <a:endParaRPr lang="en-US"/>
          </a:p>
        </p:txBody>
      </p:sp>
      <p:sp>
        <p:nvSpPr>
          <p:cNvPr id="11" name="Title 1">
            <a:extLst>
              <a:ext uri="{FF2B5EF4-FFF2-40B4-BE49-F238E27FC236}">
                <a16:creationId xmlns:a16="http://schemas.microsoft.com/office/drawing/2014/main" id="{7B88E73C-DD07-A0EC-E2CC-93A8EDDEB11F}"/>
              </a:ext>
            </a:extLst>
          </p:cNvPr>
          <p:cNvSpPr txBox="1">
            <a:spLocks/>
          </p:cNvSpPr>
          <p:nvPr/>
        </p:nvSpPr>
        <p:spPr>
          <a:xfrm>
            <a:off x="0" y="480804"/>
            <a:ext cx="12192000" cy="729202"/>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4000" dirty="0">
                <a:solidFill>
                  <a:srgbClr val="FFC000"/>
                </a:solidFill>
              </a:rPr>
              <a:t>Survey Realism</a:t>
            </a:r>
          </a:p>
        </p:txBody>
      </p:sp>
      <p:pic>
        <p:nvPicPr>
          <p:cNvPr id="23" name="Picture 22" descr="A circular object with a group of black objects&#10;&#10;Description automatically generated">
            <a:extLst>
              <a:ext uri="{FF2B5EF4-FFF2-40B4-BE49-F238E27FC236}">
                <a16:creationId xmlns:a16="http://schemas.microsoft.com/office/drawing/2014/main" id="{3B5DE506-70C8-B53B-E190-4647D5AD123B}"/>
              </a:ext>
            </a:extLst>
          </p:cNvPr>
          <p:cNvPicPr>
            <a:picLocks noChangeAspect="1"/>
          </p:cNvPicPr>
          <p:nvPr/>
        </p:nvPicPr>
        <p:blipFill>
          <a:blip r:embed="rId3"/>
          <a:stretch>
            <a:fillRect/>
          </a:stretch>
        </p:blipFill>
        <p:spPr>
          <a:xfrm>
            <a:off x="7133195" y="3561529"/>
            <a:ext cx="3528519" cy="2619572"/>
          </a:xfrm>
          <a:prstGeom prst="rect">
            <a:avLst/>
          </a:prstGeom>
        </p:spPr>
      </p:pic>
      <p:pic>
        <p:nvPicPr>
          <p:cNvPr id="28" name="Picture 27" descr="A graph of a diagram of a plane&#10;&#10;Description automatically generated with medium confidence">
            <a:extLst>
              <a:ext uri="{FF2B5EF4-FFF2-40B4-BE49-F238E27FC236}">
                <a16:creationId xmlns:a16="http://schemas.microsoft.com/office/drawing/2014/main" id="{ED17D32F-D68B-06FD-09C9-96982B7FCD21}"/>
              </a:ext>
            </a:extLst>
          </p:cNvPr>
          <p:cNvPicPr>
            <a:picLocks noChangeAspect="1"/>
          </p:cNvPicPr>
          <p:nvPr/>
        </p:nvPicPr>
        <p:blipFill rotWithShape="1">
          <a:blip r:embed="rId4"/>
          <a:srcRect t="42597"/>
          <a:stretch/>
        </p:blipFill>
        <p:spPr>
          <a:xfrm>
            <a:off x="886576" y="3611770"/>
            <a:ext cx="3792301" cy="2569331"/>
          </a:xfrm>
          <a:prstGeom prst="rect">
            <a:avLst/>
          </a:prstGeom>
        </p:spPr>
      </p:pic>
      <p:sp>
        <p:nvSpPr>
          <p:cNvPr id="37" name="TextBox 36">
            <a:extLst>
              <a:ext uri="{FF2B5EF4-FFF2-40B4-BE49-F238E27FC236}">
                <a16:creationId xmlns:a16="http://schemas.microsoft.com/office/drawing/2014/main" id="{38398F59-02D9-10EE-CD22-86DB4B840EF6}"/>
              </a:ext>
            </a:extLst>
          </p:cNvPr>
          <p:cNvSpPr txBox="1"/>
          <p:nvPr/>
        </p:nvSpPr>
        <p:spPr>
          <a:xfrm>
            <a:off x="415638" y="1309358"/>
            <a:ext cx="10022774" cy="2473819"/>
          </a:xfrm>
          <a:prstGeom prst="rect">
            <a:avLst/>
          </a:prstGeom>
          <a:noFill/>
        </p:spPr>
        <p:txBody>
          <a:bodyPr wrap="square" rtlCol="0">
            <a:spAutoFit/>
          </a:bodyPr>
          <a:lstStyle/>
          <a:p>
            <a:pPr marL="342900" lvl="0" indent="-342900">
              <a:lnSpc>
                <a:spcPct val="120000"/>
              </a:lnSpc>
              <a:buFont typeface="Arial" panose="020B0604020202020204" pitchFamily="34" charset="0"/>
              <a:buChar char="•"/>
            </a:pPr>
            <a:r>
              <a:rPr lang="en-IN" sz="2000" dirty="0"/>
              <a:t>Must simulate imperfections of real survey</a:t>
            </a:r>
          </a:p>
          <a:p>
            <a:pPr lvl="0">
              <a:lnSpc>
                <a:spcPct val="120000"/>
              </a:lnSpc>
            </a:pPr>
            <a:endParaRPr lang="en-IN" sz="2000" dirty="0"/>
          </a:p>
          <a:p>
            <a:pPr marL="742950" lvl="1" indent="-285750">
              <a:lnSpc>
                <a:spcPct val="120000"/>
              </a:lnSpc>
              <a:buFont typeface="Arial" panose="020B0604020202020204" pitchFamily="34" charset="0"/>
              <a:buChar char="•"/>
            </a:pPr>
            <a:r>
              <a:rPr lang="en-IN" sz="1800" b="1" dirty="0">
                <a:solidFill>
                  <a:srgbClr val="FFC000"/>
                </a:solidFill>
              </a:rPr>
              <a:t>Survey Footprint</a:t>
            </a:r>
            <a:r>
              <a:rPr lang="en-IN" sz="1800" b="1" dirty="0"/>
              <a:t>:</a:t>
            </a:r>
            <a:r>
              <a:rPr lang="en-IN" sz="1800" dirty="0"/>
              <a:t> Include galaxies in the parts of DESI observed sky</a:t>
            </a:r>
          </a:p>
          <a:p>
            <a:pPr marL="742950" lvl="1" indent="-285750">
              <a:lnSpc>
                <a:spcPct val="120000"/>
              </a:lnSpc>
              <a:buFont typeface="Arial" panose="020B0604020202020204" pitchFamily="34" charset="0"/>
              <a:buChar char="•"/>
            </a:pPr>
            <a:r>
              <a:rPr lang="en-IN" sz="1800" b="1" dirty="0">
                <a:solidFill>
                  <a:srgbClr val="FFC000"/>
                </a:solidFill>
              </a:rPr>
              <a:t>Target Selection</a:t>
            </a:r>
            <a:r>
              <a:rPr lang="en-IN" sz="1800" b="1" dirty="0"/>
              <a:t>:</a:t>
            </a:r>
            <a:r>
              <a:rPr lang="en-IN" sz="1800" dirty="0"/>
              <a:t> Mimic algorithms deciding which objects are bright enough to be targeted</a:t>
            </a:r>
          </a:p>
          <a:p>
            <a:pPr marL="742950" lvl="1" indent="-285750">
              <a:lnSpc>
                <a:spcPct val="120000"/>
              </a:lnSpc>
              <a:buFont typeface="Arial" panose="020B0604020202020204" pitchFamily="34" charset="0"/>
              <a:buChar char="•"/>
            </a:pPr>
            <a:r>
              <a:rPr lang="en-IN" sz="1800" b="1" dirty="0">
                <a:solidFill>
                  <a:srgbClr val="FFC000"/>
                </a:solidFill>
              </a:rPr>
              <a:t>Fiber Collisions</a:t>
            </a:r>
            <a:r>
              <a:rPr lang="en-IN" sz="1800" b="1" dirty="0"/>
              <a:t>:</a:t>
            </a:r>
            <a:r>
              <a:rPr lang="en-IN" sz="1800" dirty="0"/>
              <a:t> Robotic positioners can't be placed too close;</a:t>
            </a:r>
          </a:p>
          <a:p>
            <a:pPr marL="1200150" lvl="2" indent="-285750">
              <a:lnSpc>
                <a:spcPct val="120000"/>
              </a:lnSpc>
              <a:buFont typeface="Arial" panose="020B0604020202020204" pitchFamily="34" charset="0"/>
              <a:buChar char="•"/>
            </a:pPr>
            <a:r>
              <a:rPr lang="en-IN" sz="1800" dirty="0"/>
              <a:t>We miss some close pairs of galaxies; must be modelled</a:t>
            </a:r>
          </a:p>
          <a:p>
            <a:pPr marL="285750" indent="-285750">
              <a:lnSpc>
                <a:spcPct val="120000"/>
              </a:lnSpc>
              <a:buFont typeface="Arial" panose="020B0604020202020204" pitchFamily="34" charset="0"/>
              <a:buChar char="•"/>
            </a:pPr>
            <a:endParaRPr lang="en-US" dirty="0"/>
          </a:p>
        </p:txBody>
      </p:sp>
      <p:sp>
        <p:nvSpPr>
          <p:cNvPr id="38" name="TextBox 37">
            <a:extLst>
              <a:ext uri="{FF2B5EF4-FFF2-40B4-BE49-F238E27FC236}">
                <a16:creationId xmlns:a16="http://schemas.microsoft.com/office/drawing/2014/main" id="{F6095757-DF8F-D09C-8850-0BB3C0EA9EE6}"/>
              </a:ext>
            </a:extLst>
          </p:cNvPr>
          <p:cNvSpPr txBox="1"/>
          <p:nvPr/>
        </p:nvSpPr>
        <p:spPr>
          <a:xfrm>
            <a:off x="3333967" y="5410142"/>
            <a:ext cx="1409265" cy="276999"/>
          </a:xfrm>
          <a:prstGeom prst="rect">
            <a:avLst/>
          </a:prstGeom>
          <a:noFill/>
        </p:spPr>
        <p:txBody>
          <a:bodyPr wrap="square" rtlCol="0">
            <a:spAutoFit/>
          </a:bodyPr>
          <a:lstStyle/>
          <a:p>
            <a:r>
              <a:rPr lang="en-US" sz="1200" b="1" dirty="0">
                <a:solidFill>
                  <a:schemeClr val="bg1"/>
                </a:solidFill>
              </a:rPr>
              <a:t>DESI Y3 footprint</a:t>
            </a:r>
          </a:p>
        </p:txBody>
      </p:sp>
    </p:spTree>
    <p:extLst>
      <p:ext uri="{BB962C8B-B14F-4D97-AF65-F5344CB8AC3E}">
        <p14:creationId xmlns:p14="http://schemas.microsoft.com/office/powerpoint/2010/main" val="3134213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F6962-FED0-C7A3-3AA6-BA7D3B80EA75}"/>
              </a:ext>
            </a:extLst>
          </p:cNvPr>
          <p:cNvSpPr>
            <a:spLocks noGrp="1"/>
          </p:cNvSpPr>
          <p:nvPr>
            <p:ph type="title"/>
          </p:nvPr>
        </p:nvSpPr>
        <p:spPr>
          <a:xfrm>
            <a:off x="0" y="512145"/>
            <a:ext cx="12192000" cy="634534"/>
          </a:xfrm>
          <a:solidFill>
            <a:schemeClr val="bg1"/>
          </a:solidFill>
        </p:spPr>
        <p:txBody>
          <a:bodyPr>
            <a:normAutofit fontScale="90000"/>
          </a:bodyPr>
          <a:lstStyle/>
          <a:p>
            <a:pPr algn="ctr"/>
            <a:r>
              <a:rPr lang="en-US" sz="4000" dirty="0">
                <a:solidFill>
                  <a:srgbClr val="FFC000"/>
                </a:solidFill>
              </a:rPr>
              <a:t>Results: DR2 Reference Mocks - QSOs</a:t>
            </a:r>
          </a:p>
        </p:txBody>
      </p:sp>
      <p:sp>
        <p:nvSpPr>
          <p:cNvPr id="3" name="Content Placeholder 2">
            <a:extLst>
              <a:ext uri="{FF2B5EF4-FFF2-40B4-BE49-F238E27FC236}">
                <a16:creationId xmlns:a16="http://schemas.microsoft.com/office/drawing/2014/main" id="{D25AD25F-1909-4808-5EA2-EC3CEAAE9386}"/>
              </a:ext>
            </a:extLst>
          </p:cNvPr>
          <p:cNvSpPr>
            <a:spLocks noGrp="1"/>
          </p:cNvSpPr>
          <p:nvPr>
            <p:ph idx="1"/>
          </p:nvPr>
        </p:nvSpPr>
        <p:spPr>
          <a:xfrm>
            <a:off x="320824" y="1958245"/>
            <a:ext cx="8029444" cy="3312879"/>
          </a:xfrm>
        </p:spPr>
        <p:txBody>
          <a:bodyPr>
            <a:normAutofit/>
          </a:bodyPr>
          <a:lstStyle/>
          <a:p>
            <a:pPr>
              <a:lnSpc>
                <a:spcPct val="120000"/>
              </a:lnSpc>
            </a:pPr>
            <a:r>
              <a:rPr lang="en-IN" sz="1800" b="1" i="0" u="sng" strike="noStrike" dirty="0">
                <a:solidFill>
                  <a:srgbClr val="FFC000"/>
                </a:solidFill>
                <a:effectLst/>
              </a:rPr>
              <a:t>Reference Mocks</a:t>
            </a:r>
            <a:r>
              <a:rPr lang="en-IN" sz="1800" b="0" i="0" u="none" strike="noStrike" dirty="0">
                <a:effectLst/>
              </a:rPr>
              <a:t>: High Precision simulations</a:t>
            </a:r>
          </a:p>
          <a:p>
            <a:pPr lvl="1">
              <a:lnSpc>
                <a:spcPct val="120000"/>
              </a:lnSpc>
            </a:pPr>
            <a:r>
              <a:rPr lang="en-IN" sz="1600" dirty="0"/>
              <a:t>B</a:t>
            </a:r>
            <a:r>
              <a:rPr lang="en-IN" sz="1600" b="0" i="0" u="none" strike="noStrike" dirty="0">
                <a:effectLst/>
              </a:rPr>
              <a:t>est estimate of what a given cosmology predicts about  clustering properties of DESI tracers</a:t>
            </a:r>
          </a:p>
          <a:p>
            <a:pPr lvl="1">
              <a:lnSpc>
                <a:spcPct val="120000"/>
              </a:lnSpc>
            </a:pPr>
            <a:r>
              <a:rPr lang="en-IN" sz="1600" b="0" i="0" u="none" strike="noStrike" dirty="0">
                <a:effectLst/>
              </a:rPr>
              <a:t>Template for training and testing covariance mocks</a:t>
            </a:r>
            <a:r>
              <a:rPr lang="en-US" sz="1600" dirty="0"/>
              <a:t> </a:t>
            </a:r>
          </a:p>
          <a:p>
            <a:pPr>
              <a:lnSpc>
                <a:spcPct val="120000"/>
              </a:lnSpc>
            </a:pPr>
            <a:r>
              <a:rPr lang="en-US" sz="1800" dirty="0"/>
              <a:t>~ 1.5M QSOs</a:t>
            </a:r>
          </a:p>
          <a:p>
            <a:pPr marL="285750" indent="-285750">
              <a:lnSpc>
                <a:spcPct val="120000"/>
              </a:lnSpc>
              <a:buFont typeface="Arial" panose="020B0604020202020204" pitchFamily="34" charset="0"/>
              <a:buChar char="•"/>
            </a:pPr>
            <a:r>
              <a:rPr lang="en-US" sz="1800" dirty="0"/>
              <a:t>Clustering evolution with redshift across </a:t>
            </a:r>
            <a:r>
              <a:rPr lang="en-US" sz="1600" dirty="0"/>
              <a:t>z = 0.8 – 1.1, 1.1– 1.4, 1.4 – 1.7, 1.7 - 2.1</a:t>
            </a:r>
            <a:endParaRPr lang="en-US" sz="1800" dirty="0"/>
          </a:p>
          <a:p>
            <a:pPr>
              <a:lnSpc>
                <a:spcPct val="120000"/>
              </a:lnSpc>
            </a:pPr>
            <a:r>
              <a:rPr lang="en-US" sz="1800" dirty="0"/>
              <a:t>Reasonable agreement with Survey data (1 Mpc/h onwards)</a:t>
            </a:r>
          </a:p>
        </p:txBody>
      </p:sp>
      <p:sp>
        <p:nvSpPr>
          <p:cNvPr id="4" name="Footer Placeholder 3">
            <a:extLst>
              <a:ext uri="{FF2B5EF4-FFF2-40B4-BE49-F238E27FC236}">
                <a16:creationId xmlns:a16="http://schemas.microsoft.com/office/drawing/2014/main" id="{0BDE5048-7B48-EC50-65C5-394ADD0B0A7D}"/>
              </a:ext>
            </a:extLst>
          </p:cNvPr>
          <p:cNvSpPr>
            <a:spLocks noGrp="1"/>
          </p:cNvSpPr>
          <p:nvPr>
            <p:ph type="ftr" sz="quarter" idx="11"/>
          </p:nvPr>
        </p:nvSpPr>
        <p:spPr/>
        <p:txBody>
          <a:bodyPr/>
          <a:lstStyle/>
          <a:p>
            <a:r>
              <a:rPr lang="en-US"/>
              <a:t>R.Vaisakh (SMU) - TACOS 2025 @SHSU</a:t>
            </a:r>
          </a:p>
        </p:txBody>
      </p:sp>
      <p:sp>
        <p:nvSpPr>
          <p:cNvPr id="5" name="Slide Number Placeholder 4">
            <a:extLst>
              <a:ext uri="{FF2B5EF4-FFF2-40B4-BE49-F238E27FC236}">
                <a16:creationId xmlns:a16="http://schemas.microsoft.com/office/drawing/2014/main" id="{3D762E17-526D-E777-CD05-D340DF2E0A32}"/>
              </a:ext>
            </a:extLst>
          </p:cNvPr>
          <p:cNvSpPr>
            <a:spLocks noGrp="1"/>
          </p:cNvSpPr>
          <p:nvPr>
            <p:ph type="sldNum" sz="quarter" idx="12"/>
          </p:nvPr>
        </p:nvSpPr>
        <p:spPr/>
        <p:txBody>
          <a:bodyPr/>
          <a:lstStyle/>
          <a:p>
            <a:fld id="{11A431E2-6030-424A-A8FD-AC93A9839434}" type="slidenum">
              <a:rPr lang="en-US" smtClean="0"/>
              <a:t>13</a:t>
            </a:fld>
            <a:endParaRPr lang="en-US"/>
          </a:p>
        </p:txBody>
      </p:sp>
      <p:sp>
        <p:nvSpPr>
          <p:cNvPr id="12" name="TextBox 11">
            <a:extLst>
              <a:ext uri="{FF2B5EF4-FFF2-40B4-BE49-F238E27FC236}">
                <a16:creationId xmlns:a16="http://schemas.microsoft.com/office/drawing/2014/main" id="{562100EC-3F62-6E71-5A04-304F2F315A95}"/>
              </a:ext>
            </a:extLst>
          </p:cNvPr>
          <p:cNvSpPr txBox="1"/>
          <p:nvPr/>
        </p:nvSpPr>
        <p:spPr>
          <a:xfrm>
            <a:off x="9192179" y="2256312"/>
            <a:ext cx="1282535" cy="369332"/>
          </a:xfrm>
          <a:prstGeom prst="rect">
            <a:avLst/>
          </a:prstGeom>
          <a:noFill/>
        </p:spPr>
        <p:txBody>
          <a:bodyPr wrap="square" rtlCol="0">
            <a:spAutoFit/>
          </a:bodyPr>
          <a:lstStyle/>
          <a:p>
            <a:r>
              <a:rPr lang="en-US" b="1" i="1" dirty="0">
                <a:solidFill>
                  <a:schemeClr val="bg1"/>
                </a:solidFill>
              </a:rPr>
              <a:t>ELG Bias</a:t>
            </a:r>
          </a:p>
        </p:txBody>
      </p:sp>
      <p:sp>
        <p:nvSpPr>
          <p:cNvPr id="13" name="TextBox 12">
            <a:extLst>
              <a:ext uri="{FF2B5EF4-FFF2-40B4-BE49-F238E27FC236}">
                <a16:creationId xmlns:a16="http://schemas.microsoft.com/office/drawing/2014/main" id="{5AC78F89-D425-0824-0591-91A09E3BD60B}"/>
              </a:ext>
            </a:extLst>
          </p:cNvPr>
          <p:cNvSpPr txBox="1"/>
          <p:nvPr/>
        </p:nvSpPr>
        <p:spPr>
          <a:xfrm>
            <a:off x="9192179" y="4634752"/>
            <a:ext cx="1282535" cy="369332"/>
          </a:xfrm>
          <a:prstGeom prst="rect">
            <a:avLst/>
          </a:prstGeom>
          <a:noFill/>
        </p:spPr>
        <p:txBody>
          <a:bodyPr wrap="square" rtlCol="0">
            <a:spAutoFit/>
          </a:bodyPr>
          <a:lstStyle/>
          <a:p>
            <a:r>
              <a:rPr lang="en-US" b="1" i="1" dirty="0">
                <a:solidFill>
                  <a:schemeClr val="bg1"/>
                </a:solidFill>
              </a:rPr>
              <a:t>QSO Bias</a:t>
            </a:r>
          </a:p>
        </p:txBody>
      </p:sp>
      <p:sp>
        <p:nvSpPr>
          <p:cNvPr id="14" name="TextBox 13">
            <a:extLst>
              <a:ext uri="{FF2B5EF4-FFF2-40B4-BE49-F238E27FC236}">
                <a16:creationId xmlns:a16="http://schemas.microsoft.com/office/drawing/2014/main" id="{E506AA76-0625-0601-7EE8-3A4B9887040C}"/>
              </a:ext>
            </a:extLst>
          </p:cNvPr>
          <p:cNvSpPr txBox="1"/>
          <p:nvPr/>
        </p:nvSpPr>
        <p:spPr>
          <a:xfrm>
            <a:off x="6695703" y="4612728"/>
            <a:ext cx="1282535" cy="369332"/>
          </a:xfrm>
          <a:prstGeom prst="rect">
            <a:avLst/>
          </a:prstGeom>
          <a:noFill/>
        </p:spPr>
        <p:txBody>
          <a:bodyPr wrap="square" rtlCol="0">
            <a:spAutoFit/>
          </a:bodyPr>
          <a:lstStyle/>
          <a:p>
            <a:r>
              <a:rPr lang="en-US" b="1" i="1" dirty="0">
                <a:solidFill>
                  <a:schemeClr val="bg1"/>
                </a:solidFill>
              </a:rPr>
              <a:t>QSO</a:t>
            </a:r>
          </a:p>
        </p:txBody>
      </p:sp>
      <p:sp>
        <p:nvSpPr>
          <p:cNvPr id="15" name="TextBox 14">
            <a:extLst>
              <a:ext uri="{FF2B5EF4-FFF2-40B4-BE49-F238E27FC236}">
                <a16:creationId xmlns:a16="http://schemas.microsoft.com/office/drawing/2014/main" id="{46A91C27-4B40-DB49-BE6A-37EC1FB6F9F6}"/>
              </a:ext>
            </a:extLst>
          </p:cNvPr>
          <p:cNvSpPr txBox="1"/>
          <p:nvPr/>
        </p:nvSpPr>
        <p:spPr>
          <a:xfrm>
            <a:off x="5703986" y="5271125"/>
            <a:ext cx="2491042" cy="276999"/>
          </a:xfrm>
          <a:prstGeom prst="rect">
            <a:avLst/>
          </a:prstGeom>
          <a:solidFill>
            <a:srgbClr val="C00000"/>
          </a:solidFill>
          <a:ln>
            <a:noFill/>
          </a:ln>
        </p:spPr>
        <p:txBody>
          <a:bodyPr wrap="square" rtlCol="0">
            <a:spAutoFit/>
          </a:bodyPr>
          <a:lstStyle/>
          <a:p>
            <a:r>
              <a:rPr lang="en-US" sz="1200" dirty="0"/>
              <a:t>Vaisakh, et al ( in Collab. Review)</a:t>
            </a:r>
          </a:p>
        </p:txBody>
      </p:sp>
      <p:pic>
        <p:nvPicPr>
          <p:cNvPr id="16" name="Picture 15">
            <a:extLst>
              <a:ext uri="{FF2B5EF4-FFF2-40B4-BE49-F238E27FC236}">
                <a16:creationId xmlns:a16="http://schemas.microsoft.com/office/drawing/2014/main" id="{5DD95930-906D-BE34-2C09-C61959D42450}"/>
              </a:ext>
            </a:extLst>
          </p:cNvPr>
          <p:cNvPicPr>
            <a:picLocks noChangeAspect="1"/>
          </p:cNvPicPr>
          <p:nvPr/>
        </p:nvPicPr>
        <p:blipFill rotWithShape="1">
          <a:blip r:embed="rId2"/>
          <a:srcRect r="50102"/>
          <a:stretch/>
        </p:blipFill>
        <p:spPr>
          <a:xfrm>
            <a:off x="8350268" y="1315033"/>
            <a:ext cx="3600461" cy="2343340"/>
          </a:xfrm>
          <a:prstGeom prst="rect">
            <a:avLst/>
          </a:prstGeom>
        </p:spPr>
      </p:pic>
      <p:pic>
        <p:nvPicPr>
          <p:cNvPr id="17" name="Picture 16">
            <a:extLst>
              <a:ext uri="{FF2B5EF4-FFF2-40B4-BE49-F238E27FC236}">
                <a16:creationId xmlns:a16="http://schemas.microsoft.com/office/drawing/2014/main" id="{08F4434C-6178-065C-7F67-D8F2702FFC3E}"/>
              </a:ext>
            </a:extLst>
          </p:cNvPr>
          <p:cNvPicPr>
            <a:picLocks noChangeAspect="1"/>
          </p:cNvPicPr>
          <p:nvPr/>
        </p:nvPicPr>
        <p:blipFill rotWithShape="1">
          <a:blip r:embed="rId3"/>
          <a:srcRect l="50102"/>
          <a:stretch/>
        </p:blipFill>
        <p:spPr>
          <a:xfrm>
            <a:off x="8350268" y="3658372"/>
            <a:ext cx="3600461" cy="2324131"/>
          </a:xfrm>
          <a:prstGeom prst="rect">
            <a:avLst/>
          </a:prstGeom>
        </p:spPr>
      </p:pic>
    </p:spTree>
    <p:extLst>
      <p:ext uri="{BB962C8B-B14F-4D97-AF65-F5344CB8AC3E}">
        <p14:creationId xmlns:p14="http://schemas.microsoft.com/office/powerpoint/2010/main" val="2064484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50CEE-3899-E103-6252-2E5B703B51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A02A36-6E1D-6B59-AA6A-17936A326F05}"/>
              </a:ext>
            </a:extLst>
          </p:cNvPr>
          <p:cNvSpPr>
            <a:spLocks noGrp="1"/>
          </p:cNvSpPr>
          <p:nvPr>
            <p:ph type="title"/>
          </p:nvPr>
        </p:nvSpPr>
        <p:spPr>
          <a:xfrm>
            <a:off x="0" y="512145"/>
            <a:ext cx="12192000" cy="634534"/>
          </a:xfrm>
          <a:solidFill>
            <a:schemeClr val="bg1"/>
          </a:solidFill>
        </p:spPr>
        <p:txBody>
          <a:bodyPr>
            <a:normAutofit fontScale="90000"/>
          </a:bodyPr>
          <a:lstStyle/>
          <a:p>
            <a:pPr algn="ctr"/>
            <a:r>
              <a:rPr lang="en-US" sz="4000" dirty="0">
                <a:solidFill>
                  <a:srgbClr val="FFC000"/>
                </a:solidFill>
              </a:rPr>
              <a:t>Results: DR2 Reference Mocks - ELGs</a:t>
            </a:r>
          </a:p>
        </p:txBody>
      </p:sp>
      <p:sp>
        <p:nvSpPr>
          <p:cNvPr id="3" name="Content Placeholder 2">
            <a:extLst>
              <a:ext uri="{FF2B5EF4-FFF2-40B4-BE49-F238E27FC236}">
                <a16:creationId xmlns:a16="http://schemas.microsoft.com/office/drawing/2014/main" id="{9A6E33FE-F45A-837C-AFD5-6C473107FE9A}"/>
              </a:ext>
            </a:extLst>
          </p:cNvPr>
          <p:cNvSpPr>
            <a:spLocks noGrp="1"/>
          </p:cNvSpPr>
          <p:nvPr>
            <p:ph idx="1"/>
          </p:nvPr>
        </p:nvSpPr>
        <p:spPr>
          <a:xfrm>
            <a:off x="475206" y="1570739"/>
            <a:ext cx="11471916" cy="1589304"/>
          </a:xfrm>
        </p:spPr>
        <p:txBody>
          <a:bodyPr>
            <a:normAutofit/>
          </a:bodyPr>
          <a:lstStyle/>
          <a:p>
            <a:pPr>
              <a:buFont typeface="Courier New" panose="02070309020205020404" pitchFamily="49" charset="0"/>
              <a:buChar char="o"/>
            </a:pPr>
            <a:r>
              <a:rPr lang="en-US" sz="1800" dirty="0"/>
              <a:t>~6.5M ELGs</a:t>
            </a:r>
          </a:p>
          <a:p>
            <a:pPr>
              <a:buFont typeface="Courier New" panose="02070309020205020404" pitchFamily="49" charset="0"/>
              <a:buChar char="o"/>
            </a:pPr>
            <a:r>
              <a:rPr lang="en-US" sz="1800" dirty="0"/>
              <a:t>Clustering evolution with redshift across z = 0.8 – 1.1, 1.1– 1.3, 1.3– 1.6</a:t>
            </a:r>
          </a:p>
          <a:p>
            <a:pPr>
              <a:buFont typeface="Courier New" panose="02070309020205020404" pitchFamily="49" charset="0"/>
              <a:buChar char="o"/>
            </a:pPr>
            <a:r>
              <a:rPr lang="en-US" sz="1800" dirty="0"/>
              <a:t>Reasonable agreement with Survey data (0.5 Mpc/h onwards)</a:t>
            </a:r>
          </a:p>
        </p:txBody>
      </p:sp>
      <p:sp>
        <p:nvSpPr>
          <p:cNvPr id="4" name="Footer Placeholder 3">
            <a:extLst>
              <a:ext uri="{FF2B5EF4-FFF2-40B4-BE49-F238E27FC236}">
                <a16:creationId xmlns:a16="http://schemas.microsoft.com/office/drawing/2014/main" id="{3C2FE7FF-A62E-A50F-2D3E-2C1CAF2C7E58}"/>
              </a:ext>
            </a:extLst>
          </p:cNvPr>
          <p:cNvSpPr>
            <a:spLocks noGrp="1"/>
          </p:cNvSpPr>
          <p:nvPr>
            <p:ph type="ftr" sz="quarter" idx="11"/>
          </p:nvPr>
        </p:nvSpPr>
        <p:spPr/>
        <p:txBody>
          <a:bodyPr/>
          <a:lstStyle/>
          <a:p>
            <a:r>
              <a:rPr lang="en-US"/>
              <a:t>R.Vaisakh (SMU) - TACOS 2025 @SHSU</a:t>
            </a:r>
          </a:p>
        </p:txBody>
      </p:sp>
      <p:sp>
        <p:nvSpPr>
          <p:cNvPr id="5" name="Slide Number Placeholder 4">
            <a:extLst>
              <a:ext uri="{FF2B5EF4-FFF2-40B4-BE49-F238E27FC236}">
                <a16:creationId xmlns:a16="http://schemas.microsoft.com/office/drawing/2014/main" id="{635D7CAC-8087-2335-D458-B0CF934EDDBB}"/>
              </a:ext>
            </a:extLst>
          </p:cNvPr>
          <p:cNvSpPr>
            <a:spLocks noGrp="1"/>
          </p:cNvSpPr>
          <p:nvPr>
            <p:ph type="sldNum" sz="quarter" idx="12"/>
          </p:nvPr>
        </p:nvSpPr>
        <p:spPr/>
        <p:txBody>
          <a:bodyPr/>
          <a:lstStyle/>
          <a:p>
            <a:fld id="{11A431E2-6030-424A-A8FD-AC93A9839434}" type="slidenum">
              <a:rPr lang="en-US" smtClean="0"/>
              <a:t>14</a:t>
            </a:fld>
            <a:endParaRPr lang="en-US"/>
          </a:p>
        </p:txBody>
      </p:sp>
      <p:sp>
        <p:nvSpPr>
          <p:cNvPr id="11" name="TextBox 10">
            <a:extLst>
              <a:ext uri="{FF2B5EF4-FFF2-40B4-BE49-F238E27FC236}">
                <a16:creationId xmlns:a16="http://schemas.microsoft.com/office/drawing/2014/main" id="{14B56930-64C4-A626-7F8B-6E8C419FD2F5}"/>
              </a:ext>
            </a:extLst>
          </p:cNvPr>
          <p:cNvSpPr txBox="1"/>
          <p:nvPr/>
        </p:nvSpPr>
        <p:spPr>
          <a:xfrm>
            <a:off x="6695703" y="2256312"/>
            <a:ext cx="1282535" cy="369332"/>
          </a:xfrm>
          <a:prstGeom prst="rect">
            <a:avLst/>
          </a:prstGeom>
          <a:noFill/>
        </p:spPr>
        <p:txBody>
          <a:bodyPr wrap="square" rtlCol="0">
            <a:spAutoFit/>
          </a:bodyPr>
          <a:lstStyle/>
          <a:p>
            <a:r>
              <a:rPr lang="en-US" b="1" i="1" dirty="0">
                <a:solidFill>
                  <a:schemeClr val="bg1"/>
                </a:solidFill>
              </a:rPr>
              <a:t>ELG</a:t>
            </a:r>
          </a:p>
        </p:txBody>
      </p:sp>
      <p:sp>
        <p:nvSpPr>
          <p:cNvPr id="12" name="TextBox 11">
            <a:extLst>
              <a:ext uri="{FF2B5EF4-FFF2-40B4-BE49-F238E27FC236}">
                <a16:creationId xmlns:a16="http://schemas.microsoft.com/office/drawing/2014/main" id="{4BFD1F2F-1E1E-9110-F207-8EE1798A72AD}"/>
              </a:ext>
            </a:extLst>
          </p:cNvPr>
          <p:cNvSpPr txBox="1"/>
          <p:nvPr/>
        </p:nvSpPr>
        <p:spPr>
          <a:xfrm>
            <a:off x="9192179" y="2256312"/>
            <a:ext cx="1282535" cy="369332"/>
          </a:xfrm>
          <a:prstGeom prst="rect">
            <a:avLst/>
          </a:prstGeom>
          <a:noFill/>
        </p:spPr>
        <p:txBody>
          <a:bodyPr wrap="square" rtlCol="0">
            <a:spAutoFit/>
          </a:bodyPr>
          <a:lstStyle/>
          <a:p>
            <a:r>
              <a:rPr lang="en-US" b="1" i="1" dirty="0">
                <a:solidFill>
                  <a:schemeClr val="bg1"/>
                </a:solidFill>
              </a:rPr>
              <a:t>ELG Bias</a:t>
            </a:r>
          </a:p>
        </p:txBody>
      </p:sp>
      <p:sp>
        <p:nvSpPr>
          <p:cNvPr id="14" name="TextBox 13">
            <a:extLst>
              <a:ext uri="{FF2B5EF4-FFF2-40B4-BE49-F238E27FC236}">
                <a16:creationId xmlns:a16="http://schemas.microsoft.com/office/drawing/2014/main" id="{8A2B27D7-345D-FED4-03A9-A50C77159503}"/>
              </a:ext>
            </a:extLst>
          </p:cNvPr>
          <p:cNvSpPr txBox="1"/>
          <p:nvPr/>
        </p:nvSpPr>
        <p:spPr>
          <a:xfrm>
            <a:off x="6695703" y="4612728"/>
            <a:ext cx="1282535" cy="369332"/>
          </a:xfrm>
          <a:prstGeom prst="rect">
            <a:avLst/>
          </a:prstGeom>
          <a:noFill/>
        </p:spPr>
        <p:txBody>
          <a:bodyPr wrap="square" rtlCol="0">
            <a:spAutoFit/>
          </a:bodyPr>
          <a:lstStyle/>
          <a:p>
            <a:r>
              <a:rPr lang="en-US" b="1" i="1" dirty="0">
                <a:solidFill>
                  <a:schemeClr val="bg1"/>
                </a:solidFill>
              </a:rPr>
              <a:t>QSO</a:t>
            </a:r>
          </a:p>
        </p:txBody>
      </p:sp>
      <p:sp>
        <p:nvSpPr>
          <p:cNvPr id="15" name="TextBox 14">
            <a:extLst>
              <a:ext uri="{FF2B5EF4-FFF2-40B4-BE49-F238E27FC236}">
                <a16:creationId xmlns:a16="http://schemas.microsoft.com/office/drawing/2014/main" id="{BE69B05D-D854-1B07-D36A-3A50AC81745F}"/>
              </a:ext>
            </a:extLst>
          </p:cNvPr>
          <p:cNvSpPr txBox="1"/>
          <p:nvPr/>
        </p:nvSpPr>
        <p:spPr>
          <a:xfrm>
            <a:off x="9235987" y="4343106"/>
            <a:ext cx="2491042" cy="276999"/>
          </a:xfrm>
          <a:prstGeom prst="rect">
            <a:avLst/>
          </a:prstGeom>
          <a:solidFill>
            <a:srgbClr val="C00000"/>
          </a:solidFill>
          <a:ln>
            <a:noFill/>
          </a:ln>
        </p:spPr>
        <p:txBody>
          <a:bodyPr wrap="square" rtlCol="0">
            <a:spAutoFit/>
          </a:bodyPr>
          <a:lstStyle/>
          <a:p>
            <a:r>
              <a:rPr lang="en-US" sz="1200" dirty="0"/>
              <a:t>Vaisakh, et al ( in Collab. Review)</a:t>
            </a:r>
          </a:p>
        </p:txBody>
      </p:sp>
      <p:pic>
        <p:nvPicPr>
          <p:cNvPr id="19" name="Picture 18">
            <a:extLst>
              <a:ext uri="{FF2B5EF4-FFF2-40B4-BE49-F238E27FC236}">
                <a16:creationId xmlns:a16="http://schemas.microsoft.com/office/drawing/2014/main" id="{C961A131-23F4-6586-ECB6-62D7BF03717A}"/>
              </a:ext>
            </a:extLst>
          </p:cNvPr>
          <p:cNvPicPr>
            <a:picLocks noChangeAspect="1"/>
          </p:cNvPicPr>
          <p:nvPr/>
        </p:nvPicPr>
        <p:blipFill>
          <a:blip r:embed="rId2"/>
          <a:stretch>
            <a:fillRect/>
          </a:stretch>
        </p:blipFill>
        <p:spPr>
          <a:xfrm>
            <a:off x="694542" y="3195423"/>
            <a:ext cx="2847148" cy="2749566"/>
          </a:xfrm>
          <a:prstGeom prst="rect">
            <a:avLst/>
          </a:prstGeom>
        </p:spPr>
      </p:pic>
      <p:pic>
        <p:nvPicPr>
          <p:cNvPr id="20" name="Picture 19">
            <a:extLst>
              <a:ext uri="{FF2B5EF4-FFF2-40B4-BE49-F238E27FC236}">
                <a16:creationId xmlns:a16="http://schemas.microsoft.com/office/drawing/2014/main" id="{39E39A2F-C516-E4C7-C50E-DC5C074F0D35}"/>
              </a:ext>
            </a:extLst>
          </p:cNvPr>
          <p:cNvPicPr>
            <a:picLocks noChangeAspect="1"/>
          </p:cNvPicPr>
          <p:nvPr/>
        </p:nvPicPr>
        <p:blipFill>
          <a:blip r:embed="rId3"/>
          <a:stretch>
            <a:fillRect/>
          </a:stretch>
        </p:blipFill>
        <p:spPr>
          <a:xfrm>
            <a:off x="3541690" y="3195424"/>
            <a:ext cx="2847149" cy="2749565"/>
          </a:xfrm>
          <a:prstGeom prst="rect">
            <a:avLst/>
          </a:prstGeom>
        </p:spPr>
      </p:pic>
      <p:pic>
        <p:nvPicPr>
          <p:cNvPr id="21" name="Picture 20">
            <a:extLst>
              <a:ext uri="{FF2B5EF4-FFF2-40B4-BE49-F238E27FC236}">
                <a16:creationId xmlns:a16="http://schemas.microsoft.com/office/drawing/2014/main" id="{30096CEA-7707-560C-38E1-49F3341BEF94}"/>
              </a:ext>
            </a:extLst>
          </p:cNvPr>
          <p:cNvPicPr>
            <a:picLocks noChangeAspect="1"/>
          </p:cNvPicPr>
          <p:nvPr/>
        </p:nvPicPr>
        <p:blipFill>
          <a:blip r:embed="rId4"/>
          <a:stretch>
            <a:fillRect/>
          </a:stretch>
        </p:blipFill>
        <p:spPr>
          <a:xfrm>
            <a:off x="6388838" y="3195424"/>
            <a:ext cx="2755247" cy="2749566"/>
          </a:xfrm>
          <a:prstGeom prst="rect">
            <a:avLst/>
          </a:prstGeom>
        </p:spPr>
      </p:pic>
    </p:spTree>
    <p:extLst>
      <p:ext uri="{BB962C8B-B14F-4D97-AF65-F5344CB8AC3E}">
        <p14:creationId xmlns:p14="http://schemas.microsoft.com/office/powerpoint/2010/main" val="3095327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52A7AF-647C-41D1-E28F-AEB2A2E996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29D4A7-0652-2778-B11A-E765C6158CC4}"/>
              </a:ext>
            </a:extLst>
          </p:cNvPr>
          <p:cNvSpPr>
            <a:spLocks noGrp="1"/>
          </p:cNvSpPr>
          <p:nvPr>
            <p:ph type="title"/>
          </p:nvPr>
        </p:nvSpPr>
        <p:spPr>
          <a:xfrm>
            <a:off x="0" y="437708"/>
            <a:ext cx="12192000" cy="695203"/>
          </a:xfrm>
          <a:solidFill>
            <a:schemeClr val="bg1"/>
          </a:solidFill>
        </p:spPr>
        <p:txBody>
          <a:bodyPr>
            <a:normAutofit/>
          </a:bodyPr>
          <a:lstStyle/>
          <a:p>
            <a:pPr algn="ctr"/>
            <a:r>
              <a:rPr lang="en-US" sz="4000" dirty="0">
                <a:solidFill>
                  <a:srgbClr val="FFC000"/>
                </a:solidFill>
              </a:rPr>
              <a:t>Halo Occupation &amp; Galaxy Bias</a:t>
            </a:r>
          </a:p>
        </p:txBody>
      </p:sp>
      <p:sp>
        <p:nvSpPr>
          <p:cNvPr id="4" name="Footer Placeholder 3">
            <a:extLst>
              <a:ext uri="{FF2B5EF4-FFF2-40B4-BE49-F238E27FC236}">
                <a16:creationId xmlns:a16="http://schemas.microsoft.com/office/drawing/2014/main" id="{A9DD52E6-2311-825E-6E8C-6860662F2B16}"/>
              </a:ext>
            </a:extLst>
          </p:cNvPr>
          <p:cNvSpPr>
            <a:spLocks noGrp="1"/>
          </p:cNvSpPr>
          <p:nvPr>
            <p:ph type="ftr" sz="quarter" idx="11"/>
          </p:nvPr>
        </p:nvSpPr>
        <p:spPr/>
        <p:txBody>
          <a:bodyPr/>
          <a:lstStyle/>
          <a:p>
            <a:r>
              <a:rPr lang="en-US"/>
              <a:t>R.Vaisakh (SMU) - TACOS 2025 @SHSU</a:t>
            </a:r>
          </a:p>
        </p:txBody>
      </p:sp>
      <p:sp>
        <p:nvSpPr>
          <p:cNvPr id="5" name="Slide Number Placeholder 4">
            <a:extLst>
              <a:ext uri="{FF2B5EF4-FFF2-40B4-BE49-F238E27FC236}">
                <a16:creationId xmlns:a16="http://schemas.microsoft.com/office/drawing/2014/main" id="{3799AE3E-84E6-0045-01BD-0372E9B05C13}"/>
              </a:ext>
            </a:extLst>
          </p:cNvPr>
          <p:cNvSpPr>
            <a:spLocks noGrp="1"/>
          </p:cNvSpPr>
          <p:nvPr>
            <p:ph type="sldNum" sz="quarter" idx="12"/>
          </p:nvPr>
        </p:nvSpPr>
        <p:spPr/>
        <p:txBody>
          <a:bodyPr/>
          <a:lstStyle/>
          <a:p>
            <a:fld id="{11A431E2-6030-424A-A8FD-AC93A9839434}" type="slidenum">
              <a:rPr lang="en-US" smtClean="0"/>
              <a:t>15</a:t>
            </a:fld>
            <a:endParaRPr lang="en-US"/>
          </a:p>
        </p:txBody>
      </p:sp>
      <p:sp>
        <p:nvSpPr>
          <p:cNvPr id="7" name="object 2">
            <a:extLst>
              <a:ext uri="{FF2B5EF4-FFF2-40B4-BE49-F238E27FC236}">
                <a16:creationId xmlns:a16="http://schemas.microsoft.com/office/drawing/2014/main" id="{40DAE8BE-D568-901E-9A1C-D3DC3663395B}"/>
              </a:ext>
            </a:extLst>
          </p:cNvPr>
          <p:cNvSpPr txBox="1">
            <a:spLocks/>
          </p:cNvSpPr>
          <p:nvPr/>
        </p:nvSpPr>
        <p:spPr>
          <a:xfrm>
            <a:off x="411746" y="1434094"/>
            <a:ext cx="5829300" cy="382156"/>
          </a:xfrm>
          <a:prstGeom prst="rect">
            <a:avLst/>
          </a:prstGeom>
        </p:spPr>
        <p:txBody>
          <a:bodyPr vert="horz" wrap="square" lIns="0" tIns="12700" rIns="0" bIns="0" rtlCol="0" anchor="t">
            <a:spAutoFit/>
          </a:bodyPr>
          <a:lstStyle>
            <a:lvl1pPr>
              <a:defRPr sz="4000" b="0" i="0">
                <a:solidFill>
                  <a:schemeClr val="tx1"/>
                </a:solidFill>
                <a:latin typeface="Calibri Light"/>
                <a:ea typeface="+mj-ea"/>
                <a:cs typeface="Calibri Light"/>
              </a:defRPr>
            </a:lvl1pPr>
          </a:lstStyle>
          <a:p>
            <a:pPr marL="12700">
              <a:spcBef>
                <a:spcPts val="100"/>
              </a:spcBef>
            </a:pPr>
            <a:r>
              <a:rPr lang="en-US" sz="2400" kern="0" spc="-5" dirty="0">
                <a:solidFill>
                  <a:srgbClr val="FFC000"/>
                </a:solidFill>
                <a:latin typeface="Calibri"/>
                <a:cs typeface="Calibri"/>
              </a:rPr>
              <a:t>Halo</a:t>
            </a:r>
            <a:r>
              <a:rPr lang="en-US" sz="2400" kern="0" dirty="0">
                <a:solidFill>
                  <a:srgbClr val="FFC000"/>
                </a:solidFill>
                <a:latin typeface="Calibri"/>
                <a:cs typeface="Calibri"/>
              </a:rPr>
              <a:t> </a:t>
            </a:r>
            <a:r>
              <a:rPr lang="en-US" sz="2400" kern="0" spc="-5" dirty="0">
                <a:solidFill>
                  <a:srgbClr val="FFC000"/>
                </a:solidFill>
                <a:latin typeface="Calibri"/>
                <a:cs typeface="Calibri"/>
              </a:rPr>
              <a:t>Occupation</a:t>
            </a:r>
            <a:r>
              <a:rPr lang="en-US" sz="2400" kern="0" spc="20" dirty="0">
                <a:solidFill>
                  <a:srgbClr val="FFC000"/>
                </a:solidFill>
                <a:latin typeface="Calibri"/>
                <a:cs typeface="Calibri"/>
              </a:rPr>
              <a:t> </a:t>
            </a:r>
            <a:r>
              <a:rPr lang="en-US" sz="2400" kern="0" spc="-10" dirty="0">
                <a:solidFill>
                  <a:srgbClr val="FFC000"/>
                </a:solidFill>
                <a:latin typeface="Calibri"/>
                <a:cs typeface="Calibri"/>
              </a:rPr>
              <a:t>Distribution (HOD)</a:t>
            </a:r>
            <a:endParaRPr lang="en-US" sz="2400" kern="0" dirty="0">
              <a:solidFill>
                <a:srgbClr val="FFC000"/>
              </a:solidFill>
              <a:latin typeface="Calibri"/>
              <a:ea typeface="Calibri"/>
              <a:cs typeface="Calibri"/>
            </a:endParaRPr>
          </a:p>
        </p:txBody>
      </p:sp>
      <p:sp>
        <p:nvSpPr>
          <p:cNvPr id="8" name="object 3">
            <a:extLst>
              <a:ext uri="{FF2B5EF4-FFF2-40B4-BE49-F238E27FC236}">
                <a16:creationId xmlns:a16="http://schemas.microsoft.com/office/drawing/2014/main" id="{A25CAD1E-7ECD-0756-027E-7D9B93484E71}"/>
              </a:ext>
            </a:extLst>
          </p:cNvPr>
          <p:cNvSpPr txBox="1"/>
          <p:nvPr/>
        </p:nvSpPr>
        <p:spPr>
          <a:xfrm>
            <a:off x="411746" y="1904490"/>
            <a:ext cx="5684254" cy="1336007"/>
          </a:xfrm>
          <a:prstGeom prst="rect">
            <a:avLst/>
          </a:prstGeom>
        </p:spPr>
        <p:txBody>
          <a:bodyPr vert="horz" wrap="square" lIns="0" tIns="13335" rIns="0" bIns="0" rtlCol="0" anchor="t">
            <a:spAutoFit/>
          </a:bodyPr>
          <a:lstStyle/>
          <a:p>
            <a:pPr marL="299085" indent="-287020">
              <a:lnSpc>
                <a:spcPct val="120000"/>
              </a:lnSpc>
              <a:spcBef>
                <a:spcPts val="105"/>
              </a:spcBef>
              <a:buFont typeface="Arial MT"/>
              <a:buChar char="•"/>
              <a:tabLst>
                <a:tab pos="299085" algn="l"/>
                <a:tab pos="299720" algn="l"/>
              </a:tabLst>
            </a:pPr>
            <a:r>
              <a:rPr spc="-5" dirty="0">
                <a:latin typeface="Calibri"/>
                <a:cs typeface="Calibri"/>
              </a:rPr>
              <a:t>Halo</a:t>
            </a:r>
            <a:r>
              <a:rPr dirty="0">
                <a:latin typeface="Calibri"/>
                <a:cs typeface="Calibri"/>
              </a:rPr>
              <a:t> Model</a:t>
            </a:r>
            <a:r>
              <a:rPr spc="-10" dirty="0">
                <a:latin typeface="Calibri"/>
                <a:cs typeface="Calibri"/>
              </a:rPr>
              <a:t> </a:t>
            </a:r>
            <a:r>
              <a:rPr dirty="0">
                <a:latin typeface="Calibri"/>
                <a:cs typeface="Calibri"/>
              </a:rPr>
              <a:t>–</a:t>
            </a:r>
            <a:r>
              <a:rPr spc="10" dirty="0">
                <a:latin typeface="Calibri"/>
                <a:cs typeface="Calibri"/>
              </a:rPr>
              <a:t> </a:t>
            </a:r>
            <a:r>
              <a:rPr spc="-5" dirty="0">
                <a:latin typeface="Calibri"/>
                <a:cs typeface="Calibri"/>
              </a:rPr>
              <a:t>describes</a:t>
            </a:r>
            <a:r>
              <a:rPr spc="10" dirty="0">
                <a:latin typeface="Calibri"/>
                <a:cs typeface="Calibri"/>
              </a:rPr>
              <a:t> </a:t>
            </a:r>
            <a:r>
              <a:rPr dirty="0">
                <a:latin typeface="Calibri"/>
                <a:cs typeface="Calibri"/>
              </a:rPr>
              <a:t>DM</a:t>
            </a:r>
            <a:r>
              <a:rPr spc="-10" dirty="0">
                <a:latin typeface="Calibri"/>
                <a:cs typeface="Calibri"/>
              </a:rPr>
              <a:t> </a:t>
            </a:r>
            <a:r>
              <a:rPr spc="-5" dirty="0">
                <a:latin typeface="Calibri"/>
                <a:cs typeface="Calibri"/>
              </a:rPr>
              <a:t>distribution</a:t>
            </a:r>
            <a:r>
              <a:rPr spc="10" dirty="0">
                <a:latin typeface="Calibri"/>
                <a:cs typeface="Calibri"/>
              </a:rPr>
              <a:t> </a:t>
            </a:r>
            <a:r>
              <a:rPr dirty="0">
                <a:latin typeface="Calibri"/>
                <a:cs typeface="Calibri"/>
              </a:rPr>
              <a:t>in</a:t>
            </a:r>
            <a:r>
              <a:rPr spc="-5" dirty="0">
                <a:latin typeface="Calibri"/>
                <a:cs typeface="Calibri"/>
              </a:rPr>
              <a:t> </a:t>
            </a:r>
            <a:r>
              <a:rPr spc="-10" dirty="0">
                <a:latin typeface="Calibri"/>
                <a:cs typeface="Calibri"/>
              </a:rPr>
              <a:t>terms</a:t>
            </a:r>
            <a:r>
              <a:rPr spc="30" dirty="0">
                <a:latin typeface="Calibri"/>
                <a:cs typeface="Calibri"/>
              </a:rPr>
              <a:t> </a:t>
            </a:r>
            <a:r>
              <a:rPr spc="-5" dirty="0">
                <a:latin typeface="Calibri"/>
                <a:cs typeface="Calibri"/>
              </a:rPr>
              <a:t>of </a:t>
            </a:r>
            <a:r>
              <a:rPr lang="en-US" dirty="0">
                <a:latin typeface="Calibri"/>
                <a:cs typeface="Calibri"/>
              </a:rPr>
              <a:t>halos</a:t>
            </a:r>
          </a:p>
          <a:p>
            <a:pPr marL="299085" indent="-287020">
              <a:lnSpc>
                <a:spcPct val="120000"/>
              </a:lnSpc>
              <a:buFont typeface="Arial MT"/>
              <a:buChar char="•"/>
              <a:tabLst>
                <a:tab pos="299085" algn="l"/>
                <a:tab pos="299720" algn="l"/>
              </a:tabLst>
            </a:pPr>
            <a:r>
              <a:rPr dirty="0">
                <a:latin typeface="Calibri"/>
                <a:cs typeface="Calibri"/>
              </a:rPr>
              <a:t>Mass</a:t>
            </a:r>
            <a:r>
              <a:rPr spc="10" dirty="0">
                <a:latin typeface="Calibri"/>
                <a:cs typeface="Calibri"/>
              </a:rPr>
              <a:t> </a:t>
            </a:r>
            <a:r>
              <a:rPr spc="-5" dirty="0">
                <a:latin typeface="Calibri"/>
                <a:cs typeface="Calibri"/>
              </a:rPr>
              <a:t>of </a:t>
            </a:r>
            <a:r>
              <a:rPr dirty="0">
                <a:latin typeface="Calibri"/>
                <a:cs typeface="Calibri"/>
              </a:rPr>
              <a:t>a</a:t>
            </a:r>
            <a:r>
              <a:rPr spc="-10" dirty="0">
                <a:latin typeface="Calibri"/>
                <a:cs typeface="Calibri"/>
              </a:rPr>
              <a:t> gravitationally</a:t>
            </a:r>
            <a:r>
              <a:rPr spc="30" dirty="0">
                <a:latin typeface="Calibri"/>
                <a:cs typeface="Calibri"/>
              </a:rPr>
              <a:t> </a:t>
            </a:r>
            <a:r>
              <a:rPr dirty="0">
                <a:latin typeface="Calibri"/>
                <a:cs typeface="Calibri"/>
              </a:rPr>
              <a:t>bound</a:t>
            </a:r>
            <a:r>
              <a:rPr spc="-25" dirty="0">
                <a:latin typeface="Calibri"/>
                <a:cs typeface="Calibri"/>
              </a:rPr>
              <a:t> </a:t>
            </a:r>
            <a:r>
              <a:rPr dirty="0">
                <a:latin typeface="Calibri"/>
                <a:cs typeface="Calibri"/>
              </a:rPr>
              <a:t>DM</a:t>
            </a:r>
            <a:r>
              <a:rPr spc="-15" dirty="0">
                <a:latin typeface="Calibri"/>
                <a:cs typeface="Calibri"/>
              </a:rPr>
              <a:t> </a:t>
            </a:r>
            <a:r>
              <a:rPr spc="-5" dirty="0">
                <a:latin typeface="Calibri"/>
                <a:cs typeface="Calibri"/>
              </a:rPr>
              <a:t>halo </a:t>
            </a:r>
            <a:r>
              <a:rPr spc="5" dirty="0">
                <a:latin typeface="Calibri"/>
                <a:cs typeface="Calibri"/>
              </a:rPr>
              <a:t>↔ </a:t>
            </a:r>
            <a:r>
              <a:rPr spc="-5" dirty="0">
                <a:latin typeface="Calibri"/>
                <a:cs typeface="Calibri"/>
              </a:rPr>
              <a:t>Number</a:t>
            </a:r>
            <a:r>
              <a:rPr spc="-20" dirty="0">
                <a:latin typeface="Calibri"/>
                <a:cs typeface="Calibri"/>
              </a:rPr>
              <a:t> </a:t>
            </a:r>
            <a:r>
              <a:rPr spc="-5" dirty="0">
                <a:latin typeface="Calibri"/>
                <a:cs typeface="Calibri"/>
              </a:rPr>
              <a:t>of </a:t>
            </a:r>
            <a:r>
              <a:rPr spc="-10" dirty="0">
                <a:latin typeface="Calibri"/>
                <a:cs typeface="Calibri"/>
              </a:rPr>
              <a:t>galaxies</a:t>
            </a:r>
            <a:r>
              <a:rPr spc="25" dirty="0">
                <a:latin typeface="Calibri"/>
                <a:cs typeface="Calibri"/>
              </a:rPr>
              <a:t> </a:t>
            </a:r>
            <a:r>
              <a:rPr spc="-10" dirty="0">
                <a:latin typeface="Calibri"/>
                <a:cs typeface="Calibri"/>
              </a:rPr>
              <a:t>forming</a:t>
            </a:r>
            <a:r>
              <a:rPr spc="-20" dirty="0">
                <a:latin typeface="Calibri"/>
                <a:cs typeface="Calibri"/>
              </a:rPr>
              <a:t> </a:t>
            </a:r>
            <a:r>
              <a:rPr dirty="0">
                <a:latin typeface="Calibri"/>
                <a:cs typeface="Calibri"/>
              </a:rPr>
              <a:t>in</a:t>
            </a:r>
            <a:r>
              <a:rPr spc="5" dirty="0">
                <a:latin typeface="Calibri"/>
                <a:cs typeface="Calibri"/>
              </a:rPr>
              <a:t> </a:t>
            </a:r>
            <a:r>
              <a:rPr spc="-5" dirty="0">
                <a:latin typeface="Calibri"/>
                <a:cs typeface="Calibri"/>
              </a:rPr>
              <a:t>that</a:t>
            </a:r>
            <a:r>
              <a:rPr dirty="0">
                <a:latin typeface="Calibri"/>
                <a:cs typeface="Calibri"/>
              </a:rPr>
              <a:t> halo</a:t>
            </a:r>
          </a:p>
          <a:p>
            <a:pPr marL="337185" indent="-287020">
              <a:lnSpc>
                <a:spcPct val="120000"/>
              </a:lnSpc>
              <a:spcBef>
                <a:spcPts val="105"/>
              </a:spcBef>
              <a:buFont typeface="Arial MT,Sans-Serif"/>
              <a:buChar char="•"/>
              <a:tabLst>
                <a:tab pos="299085" algn="l"/>
                <a:tab pos="299720" algn="l"/>
              </a:tabLst>
            </a:pPr>
            <a:r>
              <a:rPr lang="en-US" dirty="0">
                <a:latin typeface="Calibri"/>
                <a:cs typeface="Calibri"/>
              </a:rPr>
              <a:t>Mean Halo Mass: 2.5 x 10</a:t>
            </a:r>
            <a:r>
              <a:rPr lang="en-US" baseline="30000" dirty="0">
                <a:latin typeface="Calibri"/>
                <a:cs typeface="Calibri"/>
              </a:rPr>
              <a:t>12 </a:t>
            </a:r>
            <a:r>
              <a:rPr lang="en-US" dirty="0">
                <a:latin typeface="Calibri"/>
                <a:cs typeface="Calibri"/>
              </a:rPr>
              <a:t>M</a:t>
            </a:r>
            <a:r>
              <a:rPr lang="en-US" baseline="-25000" dirty="0">
                <a:latin typeface="Calibri"/>
                <a:cs typeface="Calibri"/>
              </a:rPr>
              <a:t>sun</a:t>
            </a:r>
            <a:endParaRPr lang="en-US" dirty="0"/>
          </a:p>
        </p:txBody>
      </p:sp>
      <p:pic>
        <p:nvPicPr>
          <p:cNvPr id="15" name="Picture 14">
            <a:extLst>
              <a:ext uri="{FF2B5EF4-FFF2-40B4-BE49-F238E27FC236}">
                <a16:creationId xmlns:a16="http://schemas.microsoft.com/office/drawing/2014/main" id="{98B89CB7-7919-9EC9-8459-4641F3177643}"/>
              </a:ext>
            </a:extLst>
          </p:cNvPr>
          <p:cNvPicPr>
            <a:picLocks noChangeAspect="1"/>
          </p:cNvPicPr>
          <p:nvPr/>
        </p:nvPicPr>
        <p:blipFill>
          <a:blip r:embed="rId2"/>
          <a:stretch>
            <a:fillRect/>
          </a:stretch>
        </p:blipFill>
        <p:spPr>
          <a:xfrm>
            <a:off x="7391263" y="3328737"/>
            <a:ext cx="3675065" cy="2679456"/>
          </a:xfrm>
          <a:prstGeom prst="rect">
            <a:avLst/>
          </a:prstGeom>
        </p:spPr>
      </p:pic>
      <p:sp>
        <p:nvSpPr>
          <p:cNvPr id="16" name="TextBox 15">
            <a:extLst>
              <a:ext uri="{FF2B5EF4-FFF2-40B4-BE49-F238E27FC236}">
                <a16:creationId xmlns:a16="http://schemas.microsoft.com/office/drawing/2014/main" id="{326ABC29-B509-26C1-4135-98B2EEFFABDA}"/>
              </a:ext>
            </a:extLst>
          </p:cNvPr>
          <p:cNvSpPr txBox="1"/>
          <p:nvPr/>
        </p:nvSpPr>
        <p:spPr>
          <a:xfrm>
            <a:off x="9192179" y="2256312"/>
            <a:ext cx="1282535" cy="369332"/>
          </a:xfrm>
          <a:prstGeom prst="rect">
            <a:avLst/>
          </a:prstGeom>
          <a:noFill/>
        </p:spPr>
        <p:txBody>
          <a:bodyPr wrap="square" rtlCol="0">
            <a:spAutoFit/>
          </a:bodyPr>
          <a:lstStyle/>
          <a:p>
            <a:r>
              <a:rPr lang="en-US" b="1" i="1" dirty="0">
                <a:solidFill>
                  <a:schemeClr val="bg1"/>
                </a:solidFill>
              </a:rPr>
              <a:t>ELG Bias</a:t>
            </a:r>
          </a:p>
        </p:txBody>
      </p:sp>
      <p:sp>
        <p:nvSpPr>
          <p:cNvPr id="17" name="TextBox 16">
            <a:extLst>
              <a:ext uri="{FF2B5EF4-FFF2-40B4-BE49-F238E27FC236}">
                <a16:creationId xmlns:a16="http://schemas.microsoft.com/office/drawing/2014/main" id="{BA196C10-782C-152E-65C8-96E5519B8519}"/>
              </a:ext>
            </a:extLst>
          </p:cNvPr>
          <p:cNvSpPr txBox="1"/>
          <p:nvPr/>
        </p:nvSpPr>
        <p:spPr>
          <a:xfrm>
            <a:off x="7909644" y="4064098"/>
            <a:ext cx="1282535" cy="369332"/>
          </a:xfrm>
          <a:prstGeom prst="rect">
            <a:avLst/>
          </a:prstGeom>
          <a:noFill/>
        </p:spPr>
        <p:txBody>
          <a:bodyPr wrap="square" rtlCol="0">
            <a:spAutoFit/>
          </a:bodyPr>
          <a:lstStyle/>
          <a:p>
            <a:r>
              <a:rPr lang="en-US" b="1" i="1" dirty="0">
                <a:solidFill>
                  <a:schemeClr val="bg1"/>
                </a:solidFill>
              </a:rPr>
              <a:t>QSO Bias</a:t>
            </a:r>
          </a:p>
        </p:txBody>
      </p:sp>
      <p:pic>
        <p:nvPicPr>
          <p:cNvPr id="18" name="Picture 17">
            <a:extLst>
              <a:ext uri="{FF2B5EF4-FFF2-40B4-BE49-F238E27FC236}">
                <a16:creationId xmlns:a16="http://schemas.microsoft.com/office/drawing/2014/main" id="{E8516411-30F1-B3F9-A5BD-7CAD71FA64C2}"/>
              </a:ext>
            </a:extLst>
          </p:cNvPr>
          <p:cNvPicPr>
            <a:picLocks noChangeAspect="1"/>
          </p:cNvPicPr>
          <p:nvPr/>
        </p:nvPicPr>
        <p:blipFill>
          <a:blip r:embed="rId3"/>
          <a:stretch>
            <a:fillRect/>
          </a:stretch>
        </p:blipFill>
        <p:spPr>
          <a:xfrm>
            <a:off x="583895" y="3343233"/>
            <a:ext cx="3311212" cy="2910381"/>
          </a:xfrm>
          <a:prstGeom prst="rect">
            <a:avLst/>
          </a:prstGeom>
        </p:spPr>
      </p:pic>
      <p:sp>
        <p:nvSpPr>
          <p:cNvPr id="19" name="TextBox 18">
            <a:extLst>
              <a:ext uri="{FF2B5EF4-FFF2-40B4-BE49-F238E27FC236}">
                <a16:creationId xmlns:a16="http://schemas.microsoft.com/office/drawing/2014/main" id="{69803D87-B25D-4813-D7B1-CFA450759603}"/>
              </a:ext>
            </a:extLst>
          </p:cNvPr>
          <p:cNvSpPr txBox="1"/>
          <p:nvPr/>
        </p:nvSpPr>
        <p:spPr>
          <a:xfrm>
            <a:off x="1125672" y="3527780"/>
            <a:ext cx="2033164" cy="246221"/>
          </a:xfrm>
          <a:prstGeom prst="rect">
            <a:avLst/>
          </a:prstGeom>
          <a:solidFill>
            <a:srgbClr val="C00000"/>
          </a:solidFill>
          <a:ln>
            <a:noFill/>
          </a:ln>
        </p:spPr>
        <p:txBody>
          <a:bodyPr wrap="square" rtlCol="0">
            <a:spAutoFit/>
          </a:bodyPr>
          <a:lstStyle/>
          <a:p>
            <a:r>
              <a:rPr lang="en-US" sz="1000" dirty="0"/>
              <a:t>Prada et al, A&amp;A, 698 (2025) A170</a:t>
            </a:r>
          </a:p>
        </p:txBody>
      </p:sp>
      <p:sp>
        <p:nvSpPr>
          <p:cNvPr id="20" name="TextBox 19">
            <a:extLst>
              <a:ext uri="{FF2B5EF4-FFF2-40B4-BE49-F238E27FC236}">
                <a16:creationId xmlns:a16="http://schemas.microsoft.com/office/drawing/2014/main" id="{C0DF6FA4-320E-A5BB-3604-65BC9DA6C83D}"/>
              </a:ext>
            </a:extLst>
          </p:cNvPr>
          <p:cNvSpPr txBox="1"/>
          <p:nvPr/>
        </p:nvSpPr>
        <p:spPr>
          <a:xfrm>
            <a:off x="6390433" y="1931589"/>
            <a:ext cx="5801567" cy="1069652"/>
          </a:xfrm>
          <a:prstGeom prst="rect">
            <a:avLst/>
          </a:prstGeom>
          <a:noFill/>
        </p:spPr>
        <p:txBody>
          <a:bodyPr wrap="square" rtlCol="0">
            <a:spAutoFit/>
          </a:bodyPr>
          <a:lstStyle/>
          <a:p>
            <a:pPr marL="742950" lvl="1" indent="-285750">
              <a:lnSpc>
                <a:spcPct val="120000"/>
              </a:lnSpc>
              <a:buFont typeface="Arial" panose="020B0604020202020204" pitchFamily="34" charset="0"/>
              <a:buChar char="•"/>
            </a:pPr>
            <a:r>
              <a:rPr lang="en-US" b="0" i="0" dirty="0">
                <a:effectLst/>
              </a:rPr>
              <a:t>Galaxy formation effects cause spatial distribution of baryons to differ from that of DM</a:t>
            </a:r>
          </a:p>
          <a:p>
            <a:pPr marL="742950" lvl="1" indent="-285750">
              <a:lnSpc>
                <a:spcPct val="120000"/>
              </a:lnSpc>
              <a:buFont typeface="Arial" panose="020B0604020202020204" pitchFamily="34" charset="0"/>
              <a:buChar char="•"/>
            </a:pPr>
            <a:r>
              <a:rPr lang="en-US" dirty="0"/>
              <a:t>Bias b = (</a:t>
            </a:r>
            <a:r>
              <a:rPr lang="el-GR" dirty="0">
                <a:latin typeface="Calibri" panose="020F0502020204030204" pitchFamily="34" charset="0"/>
                <a:ea typeface="Calibri" panose="020F0502020204030204" pitchFamily="34" charset="0"/>
                <a:cs typeface="Calibri" panose="020F0502020204030204" pitchFamily="34" charset="0"/>
              </a:rPr>
              <a:t>ξ</a:t>
            </a:r>
            <a:r>
              <a:rPr lang="en-US" baseline="-25000" dirty="0">
                <a:latin typeface="Calibri" panose="020F0502020204030204" pitchFamily="34" charset="0"/>
                <a:ea typeface="Calibri" panose="020F0502020204030204" pitchFamily="34" charset="0"/>
                <a:cs typeface="Calibri" panose="020F0502020204030204" pitchFamily="34" charset="0"/>
              </a:rPr>
              <a:t>gal </a:t>
            </a:r>
            <a:r>
              <a:rPr lang="en-US" dirty="0">
                <a:latin typeface="Calibri" panose="020F0502020204030204" pitchFamily="34" charset="0"/>
                <a:ea typeface="Calibri" panose="020F0502020204030204" pitchFamily="34" charset="0"/>
                <a:cs typeface="Calibri" panose="020F0502020204030204" pitchFamily="34" charset="0"/>
              </a:rPr>
              <a:t>/ </a:t>
            </a:r>
            <a:r>
              <a:rPr lang="el-GR" dirty="0">
                <a:latin typeface="Calibri" panose="020F0502020204030204" pitchFamily="34" charset="0"/>
                <a:ea typeface="Calibri" panose="020F0502020204030204" pitchFamily="34" charset="0"/>
                <a:cs typeface="Calibri" panose="020F0502020204030204" pitchFamily="34" charset="0"/>
              </a:rPr>
              <a:t>ξ</a:t>
            </a:r>
            <a:r>
              <a:rPr lang="en-US" baseline="-25000" dirty="0">
                <a:latin typeface="Calibri" panose="020F0502020204030204" pitchFamily="34" charset="0"/>
                <a:ea typeface="Calibri" panose="020F0502020204030204" pitchFamily="34" charset="0"/>
                <a:cs typeface="Calibri" panose="020F0502020204030204" pitchFamily="34" charset="0"/>
              </a:rPr>
              <a:t>DM</a:t>
            </a:r>
            <a:r>
              <a:rPr lang="en-US" dirty="0">
                <a:latin typeface="Calibri" panose="020F0502020204030204" pitchFamily="34" charset="0"/>
                <a:ea typeface="Calibri" panose="020F0502020204030204" pitchFamily="34" charset="0"/>
                <a:cs typeface="Calibri" panose="020F0502020204030204" pitchFamily="34" charset="0"/>
              </a:rPr>
              <a:t>) </a:t>
            </a:r>
            <a:r>
              <a:rPr lang="en-US" baseline="30000" dirty="0">
                <a:latin typeface="Calibri" panose="020F0502020204030204" pitchFamily="34" charset="0"/>
                <a:ea typeface="Calibri" panose="020F0502020204030204" pitchFamily="34" charset="0"/>
                <a:cs typeface="Calibri" panose="020F0502020204030204" pitchFamily="34" charset="0"/>
              </a:rPr>
              <a:t>1/2</a:t>
            </a:r>
            <a:endParaRPr lang="en-IN" baseline="30000" dirty="0"/>
          </a:p>
        </p:txBody>
      </p:sp>
      <p:sp>
        <p:nvSpPr>
          <p:cNvPr id="22" name="TextBox 21">
            <a:extLst>
              <a:ext uri="{FF2B5EF4-FFF2-40B4-BE49-F238E27FC236}">
                <a16:creationId xmlns:a16="http://schemas.microsoft.com/office/drawing/2014/main" id="{2F1B0502-18BE-F390-A64C-AC44E879E707}"/>
              </a:ext>
            </a:extLst>
          </p:cNvPr>
          <p:cNvSpPr txBox="1"/>
          <p:nvPr/>
        </p:nvSpPr>
        <p:spPr>
          <a:xfrm>
            <a:off x="6390433" y="1394339"/>
            <a:ext cx="6192982" cy="461665"/>
          </a:xfrm>
          <a:prstGeom prst="rect">
            <a:avLst/>
          </a:prstGeom>
          <a:noFill/>
        </p:spPr>
        <p:txBody>
          <a:bodyPr wrap="square">
            <a:spAutoFit/>
          </a:bodyPr>
          <a:lstStyle/>
          <a:p>
            <a:pPr algn="ctr"/>
            <a:r>
              <a:rPr lang="en-US" sz="2400" b="1" dirty="0">
                <a:solidFill>
                  <a:srgbClr val="FFC000"/>
                </a:solidFill>
              </a:rPr>
              <a:t>Galaxy Bias </a:t>
            </a:r>
          </a:p>
        </p:txBody>
      </p:sp>
      <p:sp>
        <p:nvSpPr>
          <p:cNvPr id="23" name="TextBox 22">
            <a:extLst>
              <a:ext uri="{FF2B5EF4-FFF2-40B4-BE49-F238E27FC236}">
                <a16:creationId xmlns:a16="http://schemas.microsoft.com/office/drawing/2014/main" id="{0CD7D4CF-5C47-BCC5-FFD8-594845C5A3E9}"/>
              </a:ext>
            </a:extLst>
          </p:cNvPr>
          <p:cNvSpPr txBox="1"/>
          <p:nvPr/>
        </p:nvSpPr>
        <p:spPr>
          <a:xfrm>
            <a:off x="8649398" y="5336887"/>
            <a:ext cx="2166451" cy="253548"/>
          </a:xfrm>
          <a:prstGeom prst="rect">
            <a:avLst/>
          </a:prstGeom>
          <a:solidFill>
            <a:srgbClr val="C00000"/>
          </a:solidFill>
          <a:ln>
            <a:noFill/>
          </a:ln>
        </p:spPr>
        <p:txBody>
          <a:bodyPr wrap="square" rtlCol="0">
            <a:spAutoFit/>
          </a:bodyPr>
          <a:lstStyle/>
          <a:p>
            <a:r>
              <a:rPr lang="en-US" sz="1050" dirty="0"/>
              <a:t>Vaisakh, et al ( in Collab. Review)</a:t>
            </a:r>
          </a:p>
        </p:txBody>
      </p:sp>
    </p:spTree>
    <p:extLst>
      <p:ext uri="{BB962C8B-B14F-4D97-AF65-F5344CB8AC3E}">
        <p14:creationId xmlns:p14="http://schemas.microsoft.com/office/powerpoint/2010/main" val="4172704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P spid="19" grpId="0" animBg="1"/>
      <p:bldP spid="20" grpId="0"/>
      <p:bldP spid="2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8D0801-53C8-CE9E-8F1E-9F45B0E57E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9E6F26-1BDA-F0DF-6003-724F13909530}"/>
              </a:ext>
            </a:extLst>
          </p:cNvPr>
          <p:cNvSpPr>
            <a:spLocks noGrp="1"/>
          </p:cNvSpPr>
          <p:nvPr>
            <p:ph type="title"/>
          </p:nvPr>
        </p:nvSpPr>
        <p:spPr>
          <a:xfrm>
            <a:off x="0" y="437708"/>
            <a:ext cx="12192000" cy="695203"/>
          </a:xfrm>
          <a:solidFill>
            <a:schemeClr val="bg1"/>
          </a:solidFill>
        </p:spPr>
        <p:txBody>
          <a:bodyPr>
            <a:normAutofit/>
          </a:bodyPr>
          <a:lstStyle/>
          <a:p>
            <a:pPr algn="ctr"/>
            <a:r>
              <a:rPr lang="en-US" sz="4000" dirty="0">
                <a:solidFill>
                  <a:srgbClr val="FFC000"/>
                </a:solidFill>
              </a:rPr>
              <a:t>Results: GLAM-Uchuu Covariance Mocks</a:t>
            </a:r>
          </a:p>
        </p:txBody>
      </p:sp>
      <p:sp>
        <p:nvSpPr>
          <p:cNvPr id="4" name="Footer Placeholder 3">
            <a:extLst>
              <a:ext uri="{FF2B5EF4-FFF2-40B4-BE49-F238E27FC236}">
                <a16:creationId xmlns:a16="http://schemas.microsoft.com/office/drawing/2014/main" id="{2C4E30DA-CE4F-5D67-328D-CC14D6AFD274}"/>
              </a:ext>
            </a:extLst>
          </p:cNvPr>
          <p:cNvSpPr>
            <a:spLocks noGrp="1"/>
          </p:cNvSpPr>
          <p:nvPr>
            <p:ph type="ftr" sz="quarter" idx="11"/>
          </p:nvPr>
        </p:nvSpPr>
        <p:spPr/>
        <p:txBody>
          <a:bodyPr/>
          <a:lstStyle/>
          <a:p>
            <a:r>
              <a:rPr lang="en-US"/>
              <a:t>R.Vaisakh (SMU) - TACOS 2025 @SHSU</a:t>
            </a:r>
          </a:p>
        </p:txBody>
      </p:sp>
      <p:sp>
        <p:nvSpPr>
          <p:cNvPr id="5" name="Slide Number Placeholder 4">
            <a:extLst>
              <a:ext uri="{FF2B5EF4-FFF2-40B4-BE49-F238E27FC236}">
                <a16:creationId xmlns:a16="http://schemas.microsoft.com/office/drawing/2014/main" id="{BBC145E2-A0F7-2AE9-EB74-20C5C3801865}"/>
              </a:ext>
            </a:extLst>
          </p:cNvPr>
          <p:cNvSpPr>
            <a:spLocks noGrp="1"/>
          </p:cNvSpPr>
          <p:nvPr>
            <p:ph type="sldNum" sz="quarter" idx="12"/>
          </p:nvPr>
        </p:nvSpPr>
        <p:spPr/>
        <p:txBody>
          <a:bodyPr/>
          <a:lstStyle/>
          <a:p>
            <a:fld id="{11A431E2-6030-424A-A8FD-AC93A9839434}" type="slidenum">
              <a:rPr lang="en-US" smtClean="0"/>
              <a:t>16</a:t>
            </a:fld>
            <a:endParaRPr lang="en-US"/>
          </a:p>
        </p:txBody>
      </p:sp>
      <p:sp>
        <p:nvSpPr>
          <p:cNvPr id="11" name="object 2">
            <a:extLst>
              <a:ext uri="{FF2B5EF4-FFF2-40B4-BE49-F238E27FC236}">
                <a16:creationId xmlns:a16="http://schemas.microsoft.com/office/drawing/2014/main" id="{976CFD73-30B6-82FB-398F-653EFB02DB4E}"/>
              </a:ext>
            </a:extLst>
          </p:cNvPr>
          <p:cNvSpPr txBox="1">
            <a:spLocks/>
          </p:cNvSpPr>
          <p:nvPr/>
        </p:nvSpPr>
        <p:spPr>
          <a:xfrm>
            <a:off x="266700" y="1568592"/>
            <a:ext cx="5829300" cy="382156"/>
          </a:xfrm>
          <a:prstGeom prst="rect">
            <a:avLst/>
          </a:prstGeom>
        </p:spPr>
        <p:txBody>
          <a:bodyPr vert="horz" wrap="square" lIns="0" tIns="12700" rIns="0" bIns="0" rtlCol="0" anchor="t">
            <a:spAutoFit/>
          </a:bodyPr>
          <a:lstStyle>
            <a:lvl1pPr>
              <a:defRPr sz="4000" b="0" i="0">
                <a:solidFill>
                  <a:schemeClr val="tx1"/>
                </a:solidFill>
                <a:latin typeface="Calibri Light"/>
                <a:ea typeface="+mj-ea"/>
                <a:cs typeface="Calibri Light"/>
              </a:defRPr>
            </a:lvl1pPr>
          </a:lstStyle>
          <a:p>
            <a:pPr marL="12700" algn="ctr">
              <a:spcBef>
                <a:spcPts val="100"/>
              </a:spcBef>
            </a:pPr>
            <a:r>
              <a:rPr lang="en-US" sz="2400" kern="0" spc="-5" dirty="0">
                <a:solidFill>
                  <a:srgbClr val="FFC000"/>
                </a:solidFill>
                <a:latin typeface="Calibri"/>
                <a:cs typeface="Calibri"/>
              </a:rPr>
              <a:t>GLAM (GaLAxy Mocks) Simulation</a:t>
            </a:r>
            <a:endParaRPr lang="en-US" sz="2400" kern="0" spc="-5" dirty="0">
              <a:solidFill>
                <a:srgbClr val="FFC000"/>
              </a:solidFill>
              <a:latin typeface="Calibri"/>
              <a:ea typeface="Calibri"/>
              <a:cs typeface="Calibri"/>
            </a:endParaRPr>
          </a:p>
        </p:txBody>
      </p:sp>
      <p:sp>
        <p:nvSpPr>
          <p:cNvPr id="12" name="TextBox 11">
            <a:extLst>
              <a:ext uri="{FF2B5EF4-FFF2-40B4-BE49-F238E27FC236}">
                <a16:creationId xmlns:a16="http://schemas.microsoft.com/office/drawing/2014/main" id="{2B017EFD-0111-FD85-F56A-47C82AD0B121}"/>
              </a:ext>
            </a:extLst>
          </p:cNvPr>
          <p:cNvSpPr txBox="1"/>
          <p:nvPr/>
        </p:nvSpPr>
        <p:spPr>
          <a:xfrm>
            <a:off x="302325" y="2091270"/>
            <a:ext cx="6288478" cy="426507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120000"/>
              </a:lnSpc>
              <a:buFont typeface="Arial"/>
              <a:buChar char="•"/>
            </a:pPr>
            <a:r>
              <a:rPr lang="en-US" dirty="0">
                <a:ea typeface="+mn-lt"/>
                <a:cs typeface="Calibri"/>
              </a:rPr>
              <a:t>N-body code by Klypin &amp; Prada,2018</a:t>
            </a:r>
          </a:p>
          <a:p>
            <a:pPr marL="285750" indent="-285750">
              <a:lnSpc>
                <a:spcPct val="120000"/>
              </a:lnSpc>
              <a:buFont typeface="Arial"/>
              <a:buChar char="•"/>
            </a:pPr>
            <a:r>
              <a:rPr lang="en-US" sz="1800" dirty="0"/>
              <a:t>Accurate estimation of covariance errors for N-point clustering</a:t>
            </a:r>
          </a:p>
          <a:p>
            <a:pPr marL="800100" lvl="1" indent="-342900">
              <a:lnSpc>
                <a:spcPct val="120000"/>
              </a:lnSpc>
              <a:buFont typeface="Courier New"/>
              <a:buChar char="o"/>
            </a:pPr>
            <a:r>
              <a:rPr lang="en-US" dirty="0"/>
              <a:t>Crucial in BAO analysis</a:t>
            </a:r>
          </a:p>
          <a:p>
            <a:pPr marL="800100" lvl="1" indent="-342900">
              <a:lnSpc>
                <a:spcPct val="120000"/>
              </a:lnSpc>
              <a:buFont typeface="Courier New"/>
              <a:buChar char="o"/>
            </a:pPr>
            <a:r>
              <a:rPr lang="en-US" dirty="0"/>
              <a:t>Massive mock production lowers systematic errors</a:t>
            </a:r>
          </a:p>
          <a:p>
            <a:pPr lvl="1">
              <a:lnSpc>
                <a:spcPct val="120000"/>
              </a:lnSpc>
            </a:pPr>
            <a:endParaRPr lang="en-US" dirty="0">
              <a:ea typeface="+mn-lt"/>
              <a:cs typeface="Calibri"/>
            </a:endParaRPr>
          </a:p>
          <a:p>
            <a:pPr marL="285750" indent="-285750">
              <a:lnSpc>
                <a:spcPct val="120000"/>
              </a:lnSpc>
              <a:buFont typeface="Arial"/>
              <a:buChar char="•"/>
            </a:pPr>
            <a:r>
              <a:rPr lang="en-US" dirty="0">
                <a:ea typeface="+mn-lt"/>
                <a:cs typeface="Calibri"/>
              </a:rPr>
              <a:t>Use Uchuu to tune GLAM mocks for Covariances</a:t>
            </a:r>
          </a:p>
          <a:p>
            <a:pPr marL="742950" lvl="1" indent="-285750">
              <a:lnSpc>
                <a:spcPct val="120000"/>
              </a:lnSpc>
              <a:buFont typeface="Courier New" panose="02070309020205020404" pitchFamily="49" charset="0"/>
              <a:buChar char="o"/>
            </a:pPr>
            <a:r>
              <a:rPr lang="en-US" dirty="0">
                <a:ea typeface="+mn-lt"/>
                <a:cs typeface="Calibri"/>
              </a:rPr>
              <a:t>1000+ Mocks with different box-sizes and cosmologies </a:t>
            </a:r>
          </a:p>
          <a:p>
            <a:pPr marL="742950" lvl="1" indent="-285750">
              <a:lnSpc>
                <a:spcPct val="120000"/>
              </a:lnSpc>
              <a:buFont typeface="Courier New" panose="02070309020205020404" pitchFamily="49" charset="0"/>
              <a:buChar char="o"/>
            </a:pPr>
            <a:r>
              <a:rPr lang="en-US" dirty="0"/>
              <a:t>Produced at MANEFRAME3/M3 (SMU), skun6 (Granada) &amp; cosma8 (Durham) </a:t>
            </a:r>
          </a:p>
          <a:p>
            <a:pPr marL="342900" indent="-342900">
              <a:lnSpc>
                <a:spcPct val="120000"/>
              </a:lnSpc>
              <a:buFont typeface="Arial"/>
              <a:buChar char="•"/>
            </a:pPr>
            <a:endParaRPr lang="en-US" sz="1100" dirty="0"/>
          </a:p>
          <a:p>
            <a:pPr marL="342900" indent="-342900">
              <a:lnSpc>
                <a:spcPct val="120000"/>
              </a:lnSpc>
              <a:buFont typeface="Arial"/>
              <a:buChar char="•"/>
            </a:pPr>
            <a:endParaRPr lang="en-US" dirty="0"/>
          </a:p>
          <a:p>
            <a:pPr marL="742950" lvl="1" indent="-285750">
              <a:lnSpc>
                <a:spcPct val="120000"/>
              </a:lnSpc>
              <a:buFont typeface="Courier New"/>
              <a:buChar char="o"/>
            </a:pPr>
            <a:endParaRPr lang="en-US" dirty="0">
              <a:cs typeface="Calibri"/>
            </a:endParaRPr>
          </a:p>
        </p:txBody>
      </p:sp>
      <p:pic>
        <p:nvPicPr>
          <p:cNvPr id="14" name="Picture 13">
            <a:extLst>
              <a:ext uri="{FF2B5EF4-FFF2-40B4-BE49-F238E27FC236}">
                <a16:creationId xmlns:a16="http://schemas.microsoft.com/office/drawing/2014/main" id="{F0DD9163-ABB9-439C-409B-87849272737C}"/>
              </a:ext>
            </a:extLst>
          </p:cNvPr>
          <p:cNvPicPr>
            <a:picLocks noChangeAspect="1"/>
          </p:cNvPicPr>
          <p:nvPr/>
        </p:nvPicPr>
        <p:blipFill rotWithShape="1">
          <a:blip r:embed="rId2"/>
          <a:srcRect l="51483" t="13001" b="1456"/>
          <a:stretch/>
        </p:blipFill>
        <p:spPr>
          <a:xfrm>
            <a:off x="6601380" y="4047751"/>
            <a:ext cx="3045725" cy="23085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TextBox 14">
            <a:extLst>
              <a:ext uri="{FF2B5EF4-FFF2-40B4-BE49-F238E27FC236}">
                <a16:creationId xmlns:a16="http://schemas.microsoft.com/office/drawing/2014/main" id="{CB335999-FCF4-8934-EB49-2FF3FD9335DE}"/>
              </a:ext>
            </a:extLst>
          </p:cNvPr>
          <p:cNvSpPr txBox="1"/>
          <p:nvPr/>
        </p:nvSpPr>
        <p:spPr>
          <a:xfrm>
            <a:off x="9647106" y="3429000"/>
            <a:ext cx="2544894"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b="1" i="1" dirty="0">
                <a:cs typeface="Calibri"/>
              </a:rPr>
              <a:t>Performance of GLAM-Uchuu mocks against other simulations</a:t>
            </a:r>
            <a:r>
              <a:rPr lang="en-US" sz="1200" i="1" dirty="0">
                <a:cs typeface="Calibri"/>
              </a:rPr>
              <a:t> (AbacusSummit,EZMocks) and </a:t>
            </a:r>
            <a:r>
              <a:rPr lang="en-US" sz="1200" b="1" i="1" dirty="0">
                <a:cs typeface="Calibri"/>
              </a:rPr>
              <a:t>survey data</a:t>
            </a:r>
          </a:p>
          <a:p>
            <a:pPr algn="ctr"/>
            <a:r>
              <a:rPr lang="en-US" sz="1200" i="1" dirty="0">
                <a:cs typeface="Calibri"/>
              </a:rPr>
              <a:t>(Theoretical Covariances provided by Misha Rashkovetskyi)</a:t>
            </a:r>
          </a:p>
        </p:txBody>
      </p:sp>
      <p:pic>
        <p:nvPicPr>
          <p:cNvPr id="16" name="Picture 15">
            <a:extLst>
              <a:ext uri="{FF2B5EF4-FFF2-40B4-BE49-F238E27FC236}">
                <a16:creationId xmlns:a16="http://schemas.microsoft.com/office/drawing/2014/main" id="{57210F7D-B814-8D92-CD00-72DEF9B716A1}"/>
              </a:ext>
            </a:extLst>
          </p:cNvPr>
          <p:cNvPicPr>
            <a:picLocks noChangeAspect="1"/>
          </p:cNvPicPr>
          <p:nvPr/>
        </p:nvPicPr>
        <p:blipFill rotWithShape="1">
          <a:blip r:embed="rId2"/>
          <a:srcRect l="1056" t="13041" r="50474" b="3118"/>
          <a:stretch/>
        </p:blipFill>
        <p:spPr>
          <a:xfrm>
            <a:off x="6590804" y="1596370"/>
            <a:ext cx="3056301" cy="24277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36682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een circle with a green line&#10;&#10;Description automatically generated">
            <a:extLst>
              <a:ext uri="{FF2B5EF4-FFF2-40B4-BE49-F238E27FC236}">
                <a16:creationId xmlns:a16="http://schemas.microsoft.com/office/drawing/2014/main" id="{AC12FD6F-4D8A-11BC-F803-47C3B47043C4}"/>
              </a:ext>
            </a:extLst>
          </p:cNvPr>
          <p:cNvPicPr>
            <a:picLocks noChangeAspect="1"/>
          </p:cNvPicPr>
          <p:nvPr/>
        </p:nvPicPr>
        <p:blipFill>
          <a:blip r:embed="rId3"/>
          <a:stretch>
            <a:fillRect/>
          </a:stretch>
        </p:blipFill>
        <p:spPr>
          <a:xfrm>
            <a:off x="7084652" y="1546366"/>
            <a:ext cx="4743136" cy="3904749"/>
          </a:xfrm>
          <a:prstGeom prst="rect">
            <a:avLst/>
          </a:prstGeom>
        </p:spPr>
      </p:pic>
      <p:sp>
        <p:nvSpPr>
          <p:cNvPr id="4" name="Footer Placeholder 3">
            <a:extLst>
              <a:ext uri="{FF2B5EF4-FFF2-40B4-BE49-F238E27FC236}">
                <a16:creationId xmlns:a16="http://schemas.microsoft.com/office/drawing/2014/main" id="{A512BD00-65EE-CBBD-1061-E7E112373F9A}"/>
              </a:ext>
            </a:extLst>
          </p:cNvPr>
          <p:cNvSpPr>
            <a:spLocks noGrp="1"/>
          </p:cNvSpPr>
          <p:nvPr>
            <p:ph type="ftr" sz="quarter" idx="11"/>
          </p:nvPr>
        </p:nvSpPr>
        <p:spPr/>
        <p:txBody>
          <a:bodyPr/>
          <a:lstStyle/>
          <a:p>
            <a:r>
              <a:rPr lang="en-US"/>
              <a:t>R.Vaisakh (SMU) - TACOS 2025 @SHSU</a:t>
            </a:r>
          </a:p>
        </p:txBody>
      </p:sp>
      <p:sp>
        <p:nvSpPr>
          <p:cNvPr id="5" name="Slide Number Placeholder 4">
            <a:extLst>
              <a:ext uri="{FF2B5EF4-FFF2-40B4-BE49-F238E27FC236}">
                <a16:creationId xmlns:a16="http://schemas.microsoft.com/office/drawing/2014/main" id="{2319DE73-F933-D335-3426-6B67BB0E8135}"/>
              </a:ext>
            </a:extLst>
          </p:cNvPr>
          <p:cNvSpPr>
            <a:spLocks noGrp="1"/>
          </p:cNvSpPr>
          <p:nvPr>
            <p:ph type="sldNum" sz="quarter" idx="12"/>
          </p:nvPr>
        </p:nvSpPr>
        <p:spPr/>
        <p:txBody>
          <a:bodyPr/>
          <a:lstStyle/>
          <a:p>
            <a:fld id="{11A431E2-6030-424A-A8FD-AC93A9839434}" type="slidenum">
              <a:rPr lang="en-US" smtClean="0"/>
              <a:t>17</a:t>
            </a:fld>
            <a:endParaRPr lang="en-US"/>
          </a:p>
        </p:txBody>
      </p:sp>
      <p:sp>
        <p:nvSpPr>
          <p:cNvPr id="6" name="Title 1">
            <a:extLst>
              <a:ext uri="{FF2B5EF4-FFF2-40B4-BE49-F238E27FC236}">
                <a16:creationId xmlns:a16="http://schemas.microsoft.com/office/drawing/2014/main" id="{DF35C958-A7E7-F597-7C99-FA5643160258}"/>
              </a:ext>
            </a:extLst>
          </p:cNvPr>
          <p:cNvSpPr>
            <a:spLocks noGrp="1"/>
          </p:cNvSpPr>
          <p:nvPr>
            <p:ph type="title"/>
          </p:nvPr>
        </p:nvSpPr>
        <p:spPr>
          <a:xfrm>
            <a:off x="0" y="437708"/>
            <a:ext cx="12192000" cy="695203"/>
          </a:xfrm>
          <a:solidFill>
            <a:schemeClr val="bg1"/>
          </a:solidFill>
        </p:spPr>
        <p:txBody>
          <a:bodyPr>
            <a:normAutofit/>
          </a:bodyPr>
          <a:lstStyle/>
          <a:p>
            <a:pPr algn="ctr"/>
            <a:r>
              <a:rPr lang="en-US" sz="3600" dirty="0">
                <a:solidFill>
                  <a:srgbClr val="FFC000"/>
                </a:solidFill>
              </a:rPr>
              <a:t>Cosmology Results: DESI DR2</a:t>
            </a:r>
          </a:p>
        </p:txBody>
      </p:sp>
      <p:pic>
        <p:nvPicPr>
          <p:cNvPr id="7" name="Picture 6">
            <a:extLst>
              <a:ext uri="{FF2B5EF4-FFF2-40B4-BE49-F238E27FC236}">
                <a16:creationId xmlns:a16="http://schemas.microsoft.com/office/drawing/2014/main" id="{FF26F4F8-0426-8D4F-6D1B-DBAD0D75F148}"/>
              </a:ext>
            </a:extLst>
          </p:cNvPr>
          <p:cNvPicPr>
            <a:picLocks noChangeAspect="1"/>
          </p:cNvPicPr>
          <p:nvPr/>
        </p:nvPicPr>
        <p:blipFill>
          <a:blip r:embed="rId4"/>
          <a:stretch>
            <a:fillRect/>
          </a:stretch>
        </p:blipFill>
        <p:spPr>
          <a:xfrm>
            <a:off x="7084652" y="1546366"/>
            <a:ext cx="4743136" cy="3983525"/>
          </a:xfrm>
          <a:prstGeom prst="rect">
            <a:avLst/>
          </a:prstGeom>
        </p:spPr>
      </p:pic>
      <p:sp>
        <p:nvSpPr>
          <p:cNvPr id="10" name="TextBox 9">
            <a:extLst>
              <a:ext uri="{FF2B5EF4-FFF2-40B4-BE49-F238E27FC236}">
                <a16:creationId xmlns:a16="http://schemas.microsoft.com/office/drawing/2014/main" id="{8E96BF78-E103-57B2-EE05-D8C597347E19}"/>
              </a:ext>
            </a:extLst>
          </p:cNvPr>
          <p:cNvSpPr txBox="1"/>
          <p:nvPr/>
        </p:nvSpPr>
        <p:spPr>
          <a:xfrm>
            <a:off x="522514" y="1546366"/>
            <a:ext cx="6071470" cy="3913635"/>
          </a:xfrm>
          <a:prstGeom prst="rect">
            <a:avLst/>
          </a:prstGeom>
          <a:noFill/>
        </p:spPr>
        <p:txBody>
          <a:bodyPr wrap="square" rtlCol="0">
            <a:spAutoFit/>
          </a:bodyPr>
          <a:lstStyle/>
          <a:p>
            <a:pPr>
              <a:lnSpc>
                <a:spcPct val="120000"/>
              </a:lnSpc>
            </a:pPr>
            <a:r>
              <a:rPr lang="en-IN" sz="1600" dirty="0"/>
              <a:t>Measured BAO distances from ~15 million galaxies &amp; QSOs across 0.1 &lt; z &lt; 2.1</a:t>
            </a:r>
          </a:p>
          <a:p>
            <a:pPr marL="285750" indent="-285750">
              <a:lnSpc>
                <a:spcPct val="120000"/>
              </a:lnSpc>
              <a:buFont typeface="Courier New" panose="02070309020205020404" pitchFamily="49" charset="0"/>
              <a:buChar char="o"/>
            </a:pPr>
            <a:r>
              <a:rPr lang="en-IN" sz="1600" dirty="0"/>
              <a:t>When combined with external probes (CMB, SNe), </a:t>
            </a:r>
          </a:p>
          <a:p>
            <a:pPr marL="742950" lvl="1" indent="-285750">
              <a:lnSpc>
                <a:spcPct val="120000"/>
              </a:lnSpc>
              <a:buFont typeface="Courier New" panose="02070309020205020404" pitchFamily="49" charset="0"/>
              <a:buChar char="o"/>
            </a:pPr>
            <a:r>
              <a:rPr lang="en-IN" sz="1600" b="1" i="1" dirty="0">
                <a:solidFill>
                  <a:srgbClr val="FFC000"/>
                </a:solidFill>
              </a:rPr>
              <a:t>w</a:t>
            </a:r>
            <a:r>
              <a:rPr lang="en-IN" sz="1600" b="1" i="1" baseline="-25000" dirty="0">
                <a:solidFill>
                  <a:srgbClr val="FFC000"/>
                </a:solidFill>
              </a:rPr>
              <a:t>o</a:t>
            </a:r>
            <a:r>
              <a:rPr lang="en-IN" sz="1600" b="1" i="1" dirty="0">
                <a:solidFill>
                  <a:srgbClr val="FFC000"/>
                </a:solidFill>
              </a:rPr>
              <a:t>w</a:t>
            </a:r>
            <a:r>
              <a:rPr lang="en-IN" sz="1600" b="1" i="1" baseline="-25000" dirty="0">
                <a:solidFill>
                  <a:srgbClr val="FFC000"/>
                </a:solidFill>
              </a:rPr>
              <a:t>a</a:t>
            </a:r>
            <a:r>
              <a:rPr lang="en-IN" sz="1600" b="1" i="1" dirty="0">
                <a:solidFill>
                  <a:srgbClr val="FFC000"/>
                </a:solidFill>
              </a:rPr>
              <a:t> cosmology</a:t>
            </a:r>
            <a:r>
              <a:rPr lang="en-IN" sz="1600" i="1" dirty="0">
                <a:solidFill>
                  <a:srgbClr val="FFC000"/>
                </a:solidFill>
              </a:rPr>
              <a:t> </a:t>
            </a:r>
            <a:r>
              <a:rPr lang="en-IN" sz="1600" dirty="0"/>
              <a:t>: Time-varying dark energy provides a better fit (than LCDM) in some combinations</a:t>
            </a:r>
          </a:p>
          <a:p>
            <a:pPr marL="742950" lvl="1" indent="-285750">
              <a:lnSpc>
                <a:spcPct val="120000"/>
              </a:lnSpc>
              <a:buFont typeface="Courier New" panose="02070309020205020404" pitchFamily="49" charset="0"/>
              <a:buChar char="o"/>
            </a:pPr>
            <a:r>
              <a:rPr lang="en-IN" sz="1600" dirty="0"/>
              <a:t>Preference at ~ </a:t>
            </a:r>
            <a:r>
              <a:rPr lang="en-IN" sz="1600" dirty="0">
                <a:solidFill>
                  <a:srgbClr val="FFC000"/>
                </a:solidFill>
              </a:rPr>
              <a:t>2.8–4.2 </a:t>
            </a:r>
            <a:r>
              <a:rPr lang="el-GR" sz="1600" dirty="0">
                <a:solidFill>
                  <a:srgbClr val="FFC000"/>
                </a:solidFill>
              </a:rPr>
              <a:t>σ</a:t>
            </a:r>
            <a:r>
              <a:rPr lang="el-GR" sz="1600" dirty="0"/>
              <a:t> </a:t>
            </a:r>
            <a:r>
              <a:rPr lang="en-IN" sz="1600" dirty="0"/>
              <a:t>depending on dataset</a:t>
            </a:r>
            <a:endParaRPr lang="en-IN" sz="1600" b="1" dirty="0"/>
          </a:p>
          <a:p>
            <a:pPr>
              <a:lnSpc>
                <a:spcPct val="120000"/>
              </a:lnSpc>
            </a:pPr>
            <a:endParaRPr lang="en-IN" sz="1600" dirty="0"/>
          </a:p>
          <a:p>
            <a:pPr>
              <a:lnSpc>
                <a:spcPct val="120000"/>
              </a:lnSpc>
            </a:pPr>
            <a:r>
              <a:rPr lang="en-IN" sz="1600" dirty="0">
                <a:latin typeface="-webkit-standard"/>
              </a:rPr>
              <a:t>Where Mocks come into picture:</a:t>
            </a:r>
          </a:p>
          <a:p>
            <a:pPr marL="285750" indent="-285750">
              <a:lnSpc>
                <a:spcPct val="120000"/>
              </a:lnSpc>
              <a:buFont typeface="Courier New" panose="02070309020205020404" pitchFamily="49" charset="0"/>
              <a:buChar char="o"/>
            </a:pPr>
            <a:r>
              <a:rPr lang="en-IN" sz="1600" dirty="0">
                <a:latin typeface="-webkit-standard"/>
              </a:rPr>
              <a:t>C</a:t>
            </a:r>
            <a:r>
              <a:rPr lang="en-IN" sz="1600" b="0" i="0" u="none" strike="noStrike" dirty="0">
                <a:effectLst/>
                <a:latin typeface="-webkit-standard"/>
              </a:rPr>
              <a:t>ovariance matrices needed to quantify uncertainties</a:t>
            </a:r>
          </a:p>
          <a:p>
            <a:pPr marL="285750" indent="-285750">
              <a:lnSpc>
                <a:spcPct val="120000"/>
              </a:lnSpc>
              <a:buFont typeface="Courier New" panose="02070309020205020404" pitchFamily="49" charset="0"/>
              <a:buChar char="o"/>
            </a:pPr>
            <a:r>
              <a:rPr lang="en-IN" sz="1600" b="1" dirty="0"/>
              <a:t>Robust Model Testing </a:t>
            </a:r>
            <a:r>
              <a:rPr lang="en-IN" sz="1600" dirty="0"/>
              <a:t>under realistic survey conditions</a:t>
            </a:r>
          </a:p>
          <a:p>
            <a:pPr marL="285750" indent="-285750">
              <a:lnSpc>
                <a:spcPct val="120000"/>
              </a:lnSpc>
              <a:buFont typeface="Courier New" panose="02070309020205020404" pitchFamily="49" charset="0"/>
              <a:buChar char="o"/>
            </a:pPr>
            <a:r>
              <a:rPr lang="en-IN" sz="1600" dirty="0"/>
              <a:t>Disentangle cosmological signals from observational or sample variance effects</a:t>
            </a:r>
          </a:p>
          <a:p>
            <a:pPr marL="285750" indent="-285750">
              <a:lnSpc>
                <a:spcPct val="120000"/>
              </a:lnSpc>
              <a:buFont typeface="Arial" panose="020B0604020202020204" pitchFamily="34" charset="0"/>
              <a:buChar char="•"/>
            </a:pPr>
            <a:endParaRPr lang="en-IN" sz="1600" b="0" i="0" u="none" strike="noStrike" dirty="0">
              <a:effectLst/>
              <a:latin typeface="-webkit-standard"/>
            </a:endParaRPr>
          </a:p>
        </p:txBody>
      </p:sp>
    </p:spTree>
    <p:extLst>
      <p:ext uri="{BB962C8B-B14F-4D97-AF65-F5344CB8AC3E}">
        <p14:creationId xmlns:p14="http://schemas.microsoft.com/office/powerpoint/2010/main" val="2520626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978DAA-CBDA-8532-E156-F75BE0A907FB}"/>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9E3ED111-DD2B-BFF8-F863-6F41E0986BE5}"/>
              </a:ext>
            </a:extLst>
          </p:cNvPr>
          <p:cNvSpPr>
            <a:spLocks noGrp="1"/>
          </p:cNvSpPr>
          <p:nvPr>
            <p:ph type="title"/>
          </p:nvPr>
        </p:nvSpPr>
        <p:spPr>
          <a:xfrm>
            <a:off x="0" y="463139"/>
            <a:ext cx="12192000" cy="831272"/>
          </a:xfrm>
          <a:solidFill>
            <a:schemeClr val="bg1"/>
          </a:solidFill>
        </p:spPr>
        <p:txBody>
          <a:bodyPr/>
          <a:lstStyle/>
          <a:p>
            <a:pPr algn="ctr"/>
            <a:r>
              <a:rPr lang="en-US" dirty="0">
                <a:solidFill>
                  <a:srgbClr val="FFC000"/>
                </a:solidFill>
              </a:rPr>
              <a:t>Summary &amp; Future</a:t>
            </a:r>
          </a:p>
        </p:txBody>
      </p:sp>
      <p:sp>
        <p:nvSpPr>
          <p:cNvPr id="3" name="Footer Placeholder 2">
            <a:extLst>
              <a:ext uri="{FF2B5EF4-FFF2-40B4-BE49-F238E27FC236}">
                <a16:creationId xmlns:a16="http://schemas.microsoft.com/office/drawing/2014/main" id="{6EA9C9FD-9C4A-EE65-801F-F4DF77FC7EC2}"/>
              </a:ext>
            </a:extLst>
          </p:cNvPr>
          <p:cNvSpPr>
            <a:spLocks noGrp="1"/>
          </p:cNvSpPr>
          <p:nvPr>
            <p:ph type="ftr" sz="quarter" idx="11"/>
          </p:nvPr>
        </p:nvSpPr>
        <p:spPr/>
        <p:txBody>
          <a:bodyPr/>
          <a:lstStyle/>
          <a:p>
            <a:r>
              <a:rPr lang="en-US"/>
              <a:t>R.Vaisakh (SMU) - TACOS 2025 @SHSU</a:t>
            </a:r>
          </a:p>
        </p:txBody>
      </p:sp>
      <p:sp>
        <p:nvSpPr>
          <p:cNvPr id="5" name="Slide Number Placeholder 4">
            <a:extLst>
              <a:ext uri="{FF2B5EF4-FFF2-40B4-BE49-F238E27FC236}">
                <a16:creationId xmlns:a16="http://schemas.microsoft.com/office/drawing/2014/main" id="{7083E82B-1238-0028-3E10-8416193C95C3}"/>
              </a:ext>
            </a:extLst>
          </p:cNvPr>
          <p:cNvSpPr>
            <a:spLocks noGrp="1"/>
          </p:cNvSpPr>
          <p:nvPr>
            <p:ph type="sldNum" sz="quarter" idx="12"/>
          </p:nvPr>
        </p:nvSpPr>
        <p:spPr/>
        <p:txBody>
          <a:bodyPr/>
          <a:lstStyle/>
          <a:p>
            <a:fld id="{11A431E2-6030-424A-A8FD-AC93A9839434}" type="slidenum">
              <a:rPr lang="en-US" smtClean="0"/>
              <a:t>18</a:t>
            </a:fld>
            <a:endParaRPr lang="en-US"/>
          </a:p>
        </p:txBody>
      </p:sp>
      <p:sp>
        <p:nvSpPr>
          <p:cNvPr id="2" name="TextBox 1">
            <a:extLst>
              <a:ext uri="{FF2B5EF4-FFF2-40B4-BE49-F238E27FC236}">
                <a16:creationId xmlns:a16="http://schemas.microsoft.com/office/drawing/2014/main" id="{29F7F6EB-3A98-9B63-9370-7A1B3B9EFD6D}"/>
              </a:ext>
            </a:extLst>
          </p:cNvPr>
          <p:cNvSpPr txBox="1"/>
          <p:nvPr/>
        </p:nvSpPr>
        <p:spPr>
          <a:xfrm>
            <a:off x="611693" y="1902371"/>
            <a:ext cx="10361221" cy="3468835"/>
          </a:xfrm>
          <a:prstGeom prst="rect">
            <a:avLst/>
          </a:prstGeom>
          <a:noFill/>
        </p:spPr>
        <p:txBody>
          <a:bodyPr wrap="square" rtlCol="0">
            <a:spAutoFit/>
          </a:bodyPr>
          <a:lstStyle/>
          <a:p>
            <a:pPr marL="285750" indent="-285750">
              <a:lnSpc>
                <a:spcPct val="120000"/>
              </a:lnSpc>
              <a:buFont typeface="Courier New" panose="02070309020205020404" pitchFamily="49" charset="0"/>
              <a:buChar char="o"/>
            </a:pPr>
            <a:r>
              <a:rPr lang="en-IN" sz="2000" dirty="0"/>
              <a:t>DESI currently delivering the most precise measurements of our universe's structure</a:t>
            </a:r>
          </a:p>
          <a:p>
            <a:pPr marL="742950" lvl="1" indent="-285750">
              <a:lnSpc>
                <a:spcPct val="120000"/>
              </a:lnSpc>
              <a:buFont typeface="Courier New" panose="02070309020205020404" pitchFamily="49" charset="0"/>
              <a:buChar char="o"/>
            </a:pPr>
            <a:r>
              <a:rPr lang="en-IN" sz="1600" dirty="0"/>
              <a:t>Quality of this data demands an equally sophisticated simulation and modelling infrastructure</a:t>
            </a:r>
          </a:p>
          <a:p>
            <a:pPr marL="742950" lvl="1" indent="-285750">
              <a:lnSpc>
                <a:spcPct val="120000"/>
              </a:lnSpc>
              <a:buFont typeface="Courier New" panose="02070309020205020404" pitchFamily="49" charset="0"/>
              <a:buChar char="o"/>
            </a:pPr>
            <a:r>
              <a:rPr lang="en-IN" sz="1600" dirty="0"/>
              <a:t>Currently producing reasonable results 0.5 Mpc/h onwards</a:t>
            </a:r>
          </a:p>
          <a:p>
            <a:pPr lvl="1">
              <a:lnSpc>
                <a:spcPct val="120000"/>
              </a:lnSpc>
            </a:pPr>
            <a:endParaRPr lang="en-IN" dirty="0"/>
          </a:p>
          <a:p>
            <a:pPr>
              <a:lnSpc>
                <a:spcPct val="120000"/>
              </a:lnSpc>
            </a:pPr>
            <a:r>
              <a:rPr lang="en-IN" sz="2000" dirty="0"/>
              <a:t>Continued development of mock catalogs is essential for:</a:t>
            </a:r>
          </a:p>
          <a:p>
            <a:pPr marL="285750" indent="-285750">
              <a:lnSpc>
                <a:spcPct val="120000"/>
              </a:lnSpc>
              <a:buFont typeface="Courier New" panose="02070309020205020404" pitchFamily="49" charset="0"/>
              <a:buChar char="o"/>
            </a:pPr>
            <a:r>
              <a:rPr lang="en-IN" dirty="0"/>
              <a:t>Testing theories of gravity</a:t>
            </a:r>
          </a:p>
          <a:p>
            <a:pPr marL="285750" indent="-285750">
              <a:lnSpc>
                <a:spcPct val="120000"/>
              </a:lnSpc>
              <a:buFont typeface="Courier New" panose="02070309020205020404" pitchFamily="49" charset="0"/>
              <a:buChar char="o"/>
            </a:pPr>
            <a:r>
              <a:rPr lang="en-IN" dirty="0"/>
              <a:t>Measuring the mass of the neutrino</a:t>
            </a:r>
          </a:p>
          <a:p>
            <a:pPr marL="285750" indent="-285750">
              <a:lnSpc>
                <a:spcPct val="120000"/>
              </a:lnSpc>
              <a:buFont typeface="Courier New" panose="02070309020205020404" pitchFamily="49" charset="0"/>
              <a:buChar char="o"/>
            </a:pPr>
            <a:r>
              <a:rPr lang="en-IN" dirty="0"/>
              <a:t>Constraining the nature of dark energy with unprecedented precision</a:t>
            </a:r>
          </a:p>
          <a:p>
            <a:pPr marL="285750" indent="-285750">
              <a:lnSpc>
                <a:spcPct val="120000"/>
              </a:lnSpc>
              <a:buFont typeface="Courier New" panose="02070309020205020404" pitchFamily="49" charset="0"/>
              <a:buChar char="o"/>
            </a:pPr>
            <a:endParaRPr lang="en-IN" sz="2000" dirty="0"/>
          </a:p>
          <a:p>
            <a:pPr marL="285750" indent="-285750">
              <a:lnSpc>
                <a:spcPct val="120000"/>
              </a:lnSpc>
              <a:buFont typeface="Courier New" panose="02070309020205020404" pitchFamily="49" charset="0"/>
              <a:buChar char="o"/>
            </a:pPr>
            <a:endParaRPr lang="en-US" sz="2000" dirty="0"/>
          </a:p>
        </p:txBody>
      </p:sp>
      <p:sp>
        <p:nvSpPr>
          <p:cNvPr id="6" name="TextBox 5">
            <a:extLst>
              <a:ext uri="{FF2B5EF4-FFF2-40B4-BE49-F238E27FC236}">
                <a16:creationId xmlns:a16="http://schemas.microsoft.com/office/drawing/2014/main" id="{429F5050-DBC2-D61F-8F0A-8D03EEC3C6B7}"/>
              </a:ext>
            </a:extLst>
          </p:cNvPr>
          <p:cNvSpPr txBox="1"/>
          <p:nvPr/>
        </p:nvSpPr>
        <p:spPr>
          <a:xfrm>
            <a:off x="611693" y="5239773"/>
            <a:ext cx="7830787" cy="369332"/>
          </a:xfrm>
          <a:prstGeom prst="rect">
            <a:avLst/>
          </a:prstGeom>
          <a:noFill/>
        </p:spPr>
        <p:txBody>
          <a:bodyPr wrap="square" rtlCol="0">
            <a:spAutoFit/>
          </a:bodyPr>
          <a:lstStyle/>
          <a:p>
            <a:pPr algn="ctr"/>
            <a:r>
              <a:rPr lang="en-IN" b="1" i="1" dirty="0"/>
              <a:t>The better our simulations, the more we can learn from our observations</a:t>
            </a:r>
            <a:endParaRPr lang="en-IN" i="1" dirty="0"/>
          </a:p>
        </p:txBody>
      </p:sp>
      <p:pic>
        <p:nvPicPr>
          <p:cNvPr id="10" name="Picture 6">
            <a:extLst>
              <a:ext uri="{FF2B5EF4-FFF2-40B4-BE49-F238E27FC236}">
                <a16:creationId xmlns:a16="http://schemas.microsoft.com/office/drawing/2014/main" id="{546214D3-66DC-E086-F00C-433339DBB8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1298" y="2823188"/>
            <a:ext cx="2895677" cy="258778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0A213D3-3C86-38CB-A97F-53A79D73EEEA}"/>
              </a:ext>
            </a:extLst>
          </p:cNvPr>
          <p:cNvSpPr txBox="1"/>
          <p:nvPr/>
        </p:nvSpPr>
        <p:spPr>
          <a:xfrm>
            <a:off x="9207076" y="5470606"/>
            <a:ext cx="2557107" cy="276999"/>
          </a:xfrm>
          <a:prstGeom prst="rect">
            <a:avLst/>
          </a:prstGeom>
          <a:noFill/>
        </p:spPr>
        <p:txBody>
          <a:bodyPr wrap="square" rtlCol="0">
            <a:spAutoFit/>
          </a:bodyPr>
          <a:lstStyle/>
          <a:p>
            <a:r>
              <a:rPr lang="en-US" sz="1200" i="1" dirty="0">
                <a:solidFill>
                  <a:srgbClr val="FFC000"/>
                </a:solidFill>
              </a:rPr>
              <a:t>No Frodo, let’s unravel the secrets!</a:t>
            </a:r>
          </a:p>
        </p:txBody>
      </p:sp>
    </p:spTree>
    <p:extLst>
      <p:ext uri="{BB962C8B-B14F-4D97-AF65-F5344CB8AC3E}">
        <p14:creationId xmlns:p14="http://schemas.microsoft.com/office/powerpoint/2010/main" val="1494367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0727C6-BA9D-FB82-EA65-37F51BD97D12}"/>
            </a:ext>
          </a:extLst>
        </p:cNvPr>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C6DD663C-346A-5A95-1514-AE4DDE1942C3}"/>
              </a:ext>
            </a:extLst>
          </p:cNvPr>
          <p:cNvSpPr>
            <a:spLocks noGrp="1"/>
          </p:cNvSpPr>
          <p:nvPr>
            <p:ph idx="1"/>
          </p:nvPr>
        </p:nvSpPr>
        <p:spPr>
          <a:xfrm>
            <a:off x="115147" y="1293145"/>
            <a:ext cx="6922782" cy="2123110"/>
          </a:xfrm>
        </p:spPr>
        <p:txBody>
          <a:bodyPr>
            <a:normAutofit/>
          </a:bodyPr>
          <a:lstStyle/>
          <a:p>
            <a:r>
              <a:rPr lang="en-US" sz="1600" dirty="0"/>
              <a:t>Prada et al, A&amp;A, 698 (2025) A170</a:t>
            </a:r>
            <a:endParaRPr lang="en-IN" sz="1600" b="0" i="0" u="none" strike="noStrike" dirty="0">
              <a:effectLst/>
            </a:endParaRPr>
          </a:p>
          <a:p>
            <a:r>
              <a:rPr lang="en-US" sz="1600" dirty="0"/>
              <a:t>Vaisakh, et al ( in Collab. Review)</a:t>
            </a:r>
          </a:p>
          <a:p>
            <a:r>
              <a:rPr lang="en-IN" sz="1600" b="1" i="0" u="none" strike="noStrike" dirty="0">
                <a:effectLst/>
              </a:rPr>
              <a:t>Wechsler, R. H., &amp; Tinker, J. L. (2018).</a:t>
            </a:r>
            <a:r>
              <a:rPr lang="en-IN" sz="1600" b="0" i="0" u="none" strike="noStrike" dirty="0">
                <a:effectLst/>
              </a:rPr>
              <a:t> </a:t>
            </a:r>
            <a:r>
              <a:rPr lang="en-IN" sz="1600" b="0" i="1" u="none" strike="noStrike" dirty="0">
                <a:effectLst/>
              </a:rPr>
              <a:t>The Connection between Galaxies and Their Dark Matter Halos</a:t>
            </a:r>
            <a:endParaRPr lang="en-IN" sz="1600" b="0" i="0" u="none" strike="noStrike" dirty="0">
              <a:effectLst/>
            </a:endParaRPr>
          </a:p>
          <a:p>
            <a:r>
              <a:rPr lang="en-IN" sz="1600" b="0" i="0" strike="noStrike" dirty="0">
                <a:effectLst/>
                <a:hlinkClick r:id="rId3">
                  <a:extLst>
                    <a:ext uri="{A12FA001-AC4F-418D-AE19-62706E023703}">
                      <ahyp:hlinkClr xmlns:ahyp="http://schemas.microsoft.com/office/drawing/2018/hyperlinkcolor" val="tx"/>
                    </a:ext>
                  </a:extLst>
                </a:hlinkClick>
              </a:rPr>
              <a:t>DESI Collaboration </a:t>
            </a:r>
            <a:r>
              <a:rPr lang="en-IN" sz="1600" b="0" i="1" strike="noStrike" dirty="0">
                <a:effectLst/>
                <a:hlinkClick r:id="rId3">
                  <a:extLst>
                    <a:ext uri="{A12FA001-AC4F-418D-AE19-62706E023703}">
                      <ahyp:hlinkClr xmlns:ahyp="http://schemas.microsoft.com/office/drawing/2018/hyperlinkcolor" val="tx"/>
                    </a:ext>
                  </a:extLst>
                </a:hlinkClick>
              </a:rPr>
              <a:t>et al.</a:t>
            </a:r>
            <a:r>
              <a:rPr lang="en-IN" sz="1600" b="0" i="0" strike="noStrike" dirty="0">
                <a:effectLst/>
                <a:hlinkClick r:id="rId3">
                  <a:extLst>
                    <a:ext uri="{A12FA001-AC4F-418D-AE19-62706E023703}">
                      <ahyp:hlinkClr xmlns:ahyp="http://schemas.microsoft.com/office/drawing/2018/hyperlinkcolor" val="tx"/>
                    </a:ext>
                  </a:extLst>
                </a:hlinkClick>
              </a:rPr>
              <a:t> (2025</a:t>
            </a:r>
            <a:r>
              <a:rPr lang="en-IN" sz="1600" b="0" i="0" strike="noStrike" dirty="0">
                <a:effectLst/>
              </a:rPr>
              <a:t>) </a:t>
            </a:r>
            <a:r>
              <a:rPr lang="en-IN" sz="1600" b="0" i="1" u="none" strike="noStrike" dirty="0">
                <a:effectLst/>
              </a:rPr>
              <a:t>DESI DR2 Results II: Measurements of Baryon Acoustic Oscillations and Cosmological Constraints</a:t>
            </a:r>
            <a:endParaRPr lang="en-IN" sz="1600" b="0" i="0" u="none" strike="noStrike" dirty="0">
              <a:effectLst/>
            </a:endParaRPr>
          </a:p>
          <a:p>
            <a:endParaRPr lang="en-US" sz="1600" dirty="0"/>
          </a:p>
          <a:p>
            <a:endParaRPr lang="en-IN" sz="1600" b="0" i="0" u="none" strike="noStrike" dirty="0">
              <a:effectLst/>
            </a:endParaRPr>
          </a:p>
          <a:p>
            <a:endParaRPr lang="en-IN" sz="1600" b="0" i="0" u="none" strike="noStrike" dirty="0">
              <a:effectLst/>
            </a:endParaRPr>
          </a:p>
          <a:p>
            <a:endParaRPr lang="en-US" sz="1600" dirty="0"/>
          </a:p>
        </p:txBody>
      </p:sp>
      <p:sp>
        <p:nvSpPr>
          <p:cNvPr id="3" name="Footer Placeholder 2">
            <a:extLst>
              <a:ext uri="{FF2B5EF4-FFF2-40B4-BE49-F238E27FC236}">
                <a16:creationId xmlns:a16="http://schemas.microsoft.com/office/drawing/2014/main" id="{F7B8FC65-FBB8-60DE-2FBF-02AAC5B4E2AA}"/>
              </a:ext>
            </a:extLst>
          </p:cNvPr>
          <p:cNvSpPr>
            <a:spLocks noGrp="1"/>
          </p:cNvSpPr>
          <p:nvPr>
            <p:ph type="ftr" sz="quarter" idx="11"/>
          </p:nvPr>
        </p:nvSpPr>
        <p:spPr/>
        <p:txBody>
          <a:bodyPr/>
          <a:lstStyle/>
          <a:p>
            <a:r>
              <a:rPr lang="en-US"/>
              <a:t>R.Vaisakh (SMU) - TACOS 2025 @SHSU</a:t>
            </a:r>
          </a:p>
        </p:txBody>
      </p:sp>
      <p:sp>
        <p:nvSpPr>
          <p:cNvPr id="5" name="Slide Number Placeholder 4">
            <a:extLst>
              <a:ext uri="{FF2B5EF4-FFF2-40B4-BE49-F238E27FC236}">
                <a16:creationId xmlns:a16="http://schemas.microsoft.com/office/drawing/2014/main" id="{B02D1ACA-77C1-25DA-0F5A-C0C7B69DD168}"/>
              </a:ext>
            </a:extLst>
          </p:cNvPr>
          <p:cNvSpPr>
            <a:spLocks noGrp="1"/>
          </p:cNvSpPr>
          <p:nvPr>
            <p:ph type="sldNum" sz="quarter" idx="12"/>
          </p:nvPr>
        </p:nvSpPr>
        <p:spPr/>
        <p:txBody>
          <a:bodyPr/>
          <a:lstStyle/>
          <a:p>
            <a:fld id="{11A431E2-6030-424A-A8FD-AC93A9839434}" type="slidenum">
              <a:rPr lang="en-US" smtClean="0"/>
              <a:t>19</a:t>
            </a:fld>
            <a:endParaRPr lang="en-US"/>
          </a:p>
        </p:txBody>
      </p:sp>
      <p:sp>
        <p:nvSpPr>
          <p:cNvPr id="6" name="Title 1">
            <a:extLst>
              <a:ext uri="{FF2B5EF4-FFF2-40B4-BE49-F238E27FC236}">
                <a16:creationId xmlns:a16="http://schemas.microsoft.com/office/drawing/2014/main" id="{708124AA-5E51-75F0-0259-0FAE33E15D1F}"/>
              </a:ext>
            </a:extLst>
          </p:cNvPr>
          <p:cNvSpPr txBox="1">
            <a:spLocks/>
          </p:cNvSpPr>
          <p:nvPr/>
        </p:nvSpPr>
        <p:spPr>
          <a:xfrm>
            <a:off x="0" y="364965"/>
            <a:ext cx="12192000" cy="727997"/>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600" dirty="0">
                <a:solidFill>
                  <a:srgbClr val="FFC000"/>
                </a:solidFill>
              </a:rPr>
              <a:t>References &amp; Acknowledgements</a:t>
            </a:r>
          </a:p>
        </p:txBody>
      </p:sp>
      <p:sp>
        <p:nvSpPr>
          <p:cNvPr id="8" name="TextBox 7">
            <a:extLst>
              <a:ext uri="{FF2B5EF4-FFF2-40B4-BE49-F238E27FC236}">
                <a16:creationId xmlns:a16="http://schemas.microsoft.com/office/drawing/2014/main" id="{7402CF3B-2D0C-62FF-D7C5-24AB404F0142}"/>
              </a:ext>
            </a:extLst>
          </p:cNvPr>
          <p:cNvSpPr txBox="1"/>
          <p:nvPr/>
        </p:nvSpPr>
        <p:spPr>
          <a:xfrm>
            <a:off x="4634637" y="5353627"/>
            <a:ext cx="7547970" cy="1500411"/>
          </a:xfrm>
          <a:prstGeom prst="rect">
            <a:avLst/>
          </a:prstGeom>
          <a:solidFill>
            <a:schemeClr val="tx2">
              <a:lumMod val="25000"/>
            </a:schemeClr>
          </a:solidFill>
        </p:spPr>
        <p:txBody>
          <a:bodyPr wrap="square" rtlCol="0">
            <a:spAutoFit/>
          </a:bodyPr>
          <a:lstStyle/>
          <a:p>
            <a:pPr algn="ctr"/>
            <a:r>
              <a:rPr lang="en-US" sz="1400" i="1" u="sng" dirty="0">
                <a:solidFill>
                  <a:srgbClr val="FFC000"/>
                </a:solidFill>
                <a:latin typeface="+mn-lt"/>
              </a:rPr>
              <a:t>Team members</a:t>
            </a:r>
            <a:r>
              <a:rPr lang="en-US" sz="1400" dirty="0">
                <a:solidFill>
                  <a:srgbClr val="FFC000"/>
                </a:solidFill>
                <a:latin typeface="+mn-lt"/>
              </a:rPr>
              <a:t>: Robert Kehoe, James Lasker, </a:t>
            </a:r>
            <a:r>
              <a:rPr lang="en-US" sz="1400" dirty="0">
                <a:solidFill>
                  <a:srgbClr val="FFC000"/>
                </a:solidFill>
              </a:rPr>
              <a:t>Nabendu Khan, Antone Amalbert (SMU)</a:t>
            </a:r>
          </a:p>
          <a:p>
            <a:pPr algn="ctr"/>
            <a:r>
              <a:rPr lang="en-US" sz="1400" dirty="0">
                <a:solidFill>
                  <a:srgbClr val="FFC000"/>
                </a:solidFill>
              </a:rPr>
              <a:t> </a:t>
            </a:r>
            <a:r>
              <a:rPr lang="en-US" sz="1400" dirty="0">
                <a:solidFill>
                  <a:srgbClr val="FFC000"/>
                </a:solidFill>
                <a:latin typeface="+mn-lt"/>
              </a:rPr>
              <a:t>Francisco Prada, Elena Fernandez-Garcia (IAA-Spain), Anatoly Klypin (Uva)</a:t>
            </a:r>
          </a:p>
          <a:p>
            <a:endParaRPr lang="en-US" sz="1100" dirty="0">
              <a:latin typeface="+mn-lt"/>
            </a:endParaRPr>
          </a:p>
          <a:p>
            <a:r>
              <a:rPr lang="en-US" sz="1050" dirty="0">
                <a:latin typeface="+mn-lt"/>
              </a:rPr>
              <a:t>The DESI collaboration is honored to be permitted to conduct scientific research on Iolkam Du’ag (Kitt Peak), a mountain with particular significance to the Tohono O’odham Nation.</a:t>
            </a:r>
          </a:p>
          <a:p>
            <a:r>
              <a:rPr lang="en-US" sz="1050" dirty="0">
                <a:latin typeface="+mn-lt"/>
              </a:rPr>
              <a:t>Special thanks to </a:t>
            </a:r>
            <a:r>
              <a:rPr lang="en-US" sz="1050" b="1" i="1" dirty="0">
                <a:latin typeface="+mn-lt"/>
              </a:rPr>
              <a:t>National Energy Research and Computing Center (NERSC, at LBL, Berkley)</a:t>
            </a:r>
            <a:r>
              <a:rPr lang="en-US" sz="1050" dirty="0">
                <a:latin typeface="+mn-lt"/>
              </a:rPr>
              <a:t>, </a:t>
            </a:r>
            <a:r>
              <a:rPr lang="en-US" sz="1050" b="1" dirty="0">
                <a:latin typeface="+mn-lt"/>
              </a:rPr>
              <a:t>CESGA Supercomputing Cluster (IAA, Barcelona, Spain)</a:t>
            </a:r>
            <a:r>
              <a:rPr lang="en-US" sz="1050" dirty="0">
                <a:latin typeface="+mn-lt"/>
              </a:rPr>
              <a:t>, and </a:t>
            </a:r>
            <a:r>
              <a:rPr lang="en-US" sz="1050" b="1" dirty="0">
                <a:latin typeface="+mn-lt"/>
              </a:rPr>
              <a:t>SMU HPC – Maneframe III, SMU, Dallas, Texas</a:t>
            </a:r>
            <a:r>
              <a:rPr lang="en-US" sz="1050" dirty="0">
                <a:latin typeface="+mn-lt"/>
              </a:rPr>
              <a:t>, for access to their high-performance computing clusters.</a:t>
            </a:r>
          </a:p>
        </p:txBody>
      </p:sp>
      <p:pic>
        <p:nvPicPr>
          <p:cNvPr id="9" name="Picture 8">
            <a:extLst>
              <a:ext uri="{FF2B5EF4-FFF2-40B4-BE49-F238E27FC236}">
                <a16:creationId xmlns:a16="http://schemas.microsoft.com/office/drawing/2014/main" id="{81A47FF7-3638-D760-94AA-F7251063615F}"/>
              </a:ext>
            </a:extLst>
          </p:cNvPr>
          <p:cNvPicPr>
            <a:picLocks noChangeAspect="1"/>
          </p:cNvPicPr>
          <p:nvPr/>
        </p:nvPicPr>
        <p:blipFill>
          <a:blip r:embed="rId4"/>
          <a:stretch>
            <a:fillRect/>
          </a:stretch>
        </p:blipFill>
        <p:spPr>
          <a:xfrm>
            <a:off x="23247" y="3986905"/>
            <a:ext cx="4611390" cy="2833062"/>
          </a:xfrm>
          <a:prstGeom prst="rect">
            <a:avLst/>
          </a:prstGeom>
        </p:spPr>
      </p:pic>
      <p:pic>
        <p:nvPicPr>
          <p:cNvPr id="17" name="Picture 16">
            <a:extLst>
              <a:ext uri="{FF2B5EF4-FFF2-40B4-BE49-F238E27FC236}">
                <a16:creationId xmlns:a16="http://schemas.microsoft.com/office/drawing/2014/main" id="{5C03DD45-35B1-8016-99A0-EABAAB42EFDA}"/>
              </a:ext>
            </a:extLst>
          </p:cNvPr>
          <p:cNvPicPr>
            <a:picLocks noChangeAspect="1"/>
          </p:cNvPicPr>
          <p:nvPr/>
        </p:nvPicPr>
        <p:blipFill>
          <a:blip r:embed="rId5"/>
          <a:stretch>
            <a:fillRect/>
          </a:stretch>
        </p:blipFill>
        <p:spPr>
          <a:xfrm>
            <a:off x="9243881" y="1869748"/>
            <a:ext cx="735140" cy="914025"/>
          </a:xfrm>
          <a:prstGeom prst="rect">
            <a:avLst/>
          </a:prstGeom>
        </p:spPr>
      </p:pic>
      <p:sp>
        <p:nvSpPr>
          <p:cNvPr id="18" name="TextBox 17">
            <a:extLst>
              <a:ext uri="{FF2B5EF4-FFF2-40B4-BE49-F238E27FC236}">
                <a16:creationId xmlns:a16="http://schemas.microsoft.com/office/drawing/2014/main" id="{A6832B6D-32EF-714F-4C4D-8F576A12BFA4}"/>
              </a:ext>
            </a:extLst>
          </p:cNvPr>
          <p:cNvSpPr txBox="1"/>
          <p:nvPr/>
        </p:nvSpPr>
        <p:spPr>
          <a:xfrm>
            <a:off x="7711013" y="1489991"/>
            <a:ext cx="4513836" cy="369332"/>
          </a:xfrm>
          <a:prstGeom prst="rect">
            <a:avLst/>
          </a:prstGeom>
          <a:noFill/>
        </p:spPr>
        <p:txBody>
          <a:bodyPr wrap="square" rtlCol="0">
            <a:spAutoFit/>
          </a:bodyPr>
          <a:lstStyle/>
          <a:p>
            <a:pPr algn="ctr"/>
            <a:r>
              <a:rPr lang="en-US" i="1" dirty="0">
                <a:solidFill>
                  <a:srgbClr val="FFC000"/>
                </a:solidFill>
                <a:highlight>
                  <a:srgbClr val="000000"/>
                </a:highlight>
              </a:rPr>
              <a:t>I am looking for Postdoc Opportunities!</a:t>
            </a:r>
          </a:p>
        </p:txBody>
      </p:sp>
      <p:pic>
        <p:nvPicPr>
          <p:cNvPr id="17410" name="Picture 2" descr="Profile photo for Vaisakh Rajeev">
            <a:extLst>
              <a:ext uri="{FF2B5EF4-FFF2-40B4-BE49-F238E27FC236}">
                <a16:creationId xmlns:a16="http://schemas.microsoft.com/office/drawing/2014/main" id="{FA5345A2-FEA7-3933-E21A-A9E018786A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53400" y="1846868"/>
            <a:ext cx="1015664" cy="1015664"/>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79D1DDF5-8F04-9B61-6662-F4B3097B9F5E}"/>
              </a:ext>
            </a:extLst>
          </p:cNvPr>
          <p:cNvSpPr txBox="1"/>
          <p:nvPr/>
        </p:nvSpPr>
        <p:spPr>
          <a:xfrm>
            <a:off x="5001989" y="3702479"/>
            <a:ext cx="2555376" cy="769441"/>
          </a:xfrm>
          <a:prstGeom prst="rect">
            <a:avLst/>
          </a:prstGeom>
          <a:solidFill>
            <a:schemeClr val="bg1"/>
          </a:solidFill>
        </p:spPr>
        <p:txBody>
          <a:bodyPr wrap="square" rtlCol="0">
            <a:spAutoFit/>
          </a:bodyPr>
          <a:lstStyle/>
          <a:p>
            <a:pPr algn="ctr"/>
            <a:r>
              <a:rPr lang="en-US" sz="4400" b="1" dirty="0">
                <a:solidFill>
                  <a:srgbClr val="FFC000"/>
                </a:solidFill>
                <a:latin typeface="Arabic Typesetting" panose="020B0604020202020204" pitchFamily="66" charset="-78"/>
                <a:cs typeface="Arabic Typesetting" panose="020B0604020202020204" pitchFamily="66" charset="-78"/>
              </a:rPr>
              <a:t>Thank You!</a:t>
            </a:r>
            <a:endParaRPr lang="en-IN" sz="4400" b="1" dirty="0">
              <a:solidFill>
                <a:srgbClr val="FFC000"/>
              </a:solidFill>
              <a:latin typeface="Arabic Typesetting" panose="020B0604020202020204" pitchFamily="66" charset="-78"/>
              <a:cs typeface="Arabic Typesetting" panose="020B0604020202020204" pitchFamily="66" charset="-78"/>
            </a:endParaRPr>
          </a:p>
        </p:txBody>
      </p:sp>
      <p:sp>
        <p:nvSpPr>
          <p:cNvPr id="21" name="TextBox 20">
            <a:extLst>
              <a:ext uri="{FF2B5EF4-FFF2-40B4-BE49-F238E27FC236}">
                <a16:creationId xmlns:a16="http://schemas.microsoft.com/office/drawing/2014/main" id="{22312B70-3D55-08D4-7556-C8D0FED9EF68}"/>
              </a:ext>
            </a:extLst>
          </p:cNvPr>
          <p:cNvSpPr txBox="1"/>
          <p:nvPr/>
        </p:nvSpPr>
        <p:spPr>
          <a:xfrm>
            <a:off x="9822864" y="1891326"/>
            <a:ext cx="2359743" cy="1015663"/>
          </a:xfrm>
          <a:prstGeom prst="rect">
            <a:avLst/>
          </a:prstGeom>
          <a:noFill/>
        </p:spPr>
        <p:txBody>
          <a:bodyPr wrap="square" rtlCol="0">
            <a:spAutoFit/>
          </a:bodyPr>
          <a:lstStyle/>
          <a:p>
            <a:pPr algn="ctr"/>
            <a:r>
              <a:rPr lang="en-US" sz="1200" dirty="0">
                <a:latin typeface="+mn-lt"/>
              </a:rPr>
              <a:t>For further details and discussions, contact</a:t>
            </a:r>
            <a:r>
              <a:rPr lang="en-US" sz="1200" b="1" dirty="0">
                <a:latin typeface="+mn-lt"/>
              </a:rPr>
              <a:t>:  </a:t>
            </a:r>
            <a:r>
              <a:rPr lang="en-US" sz="1200" b="1" dirty="0">
                <a:latin typeface="+mn-lt"/>
                <a:hlinkClick r:id="rId7"/>
              </a:rPr>
              <a:t>vvaisakh@smu.edu vaisakh96@gmail.com</a:t>
            </a:r>
            <a:r>
              <a:rPr lang="en-US" sz="1200" b="1" dirty="0">
                <a:latin typeface="+mn-lt"/>
              </a:rPr>
              <a:t> </a:t>
            </a:r>
            <a:endParaRPr lang="en-US" sz="1200" dirty="0"/>
          </a:p>
          <a:p>
            <a:pPr algn="ctr"/>
            <a:endParaRPr lang="en-IN" sz="1200" dirty="0"/>
          </a:p>
        </p:txBody>
      </p:sp>
      <p:pic>
        <p:nvPicPr>
          <p:cNvPr id="24" name="Picture 23" descr="A group of people standing in a hallway&#10;&#10;Description automatically generated">
            <a:extLst>
              <a:ext uri="{FF2B5EF4-FFF2-40B4-BE49-F238E27FC236}">
                <a16:creationId xmlns:a16="http://schemas.microsoft.com/office/drawing/2014/main" id="{2904DB71-05F6-AF4D-ABED-B881477260FB}"/>
              </a:ext>
            </a:extLst>
          </p:cNvPr>
          <p:cNvPicPr>
            <a:picLocks noChangeAspect="1"/>
          </p:cNvPicPr>
          <p:nvPr/>
        </p:nvPicPr>
        <p:blipFill>
          <a:blip r:embed="rId8"/>
          <a:stretch>
            <a:fillRect/>
          </a:stretch>
        </p:blipFill>
        <p:spPr>
          <a:xfrm>
            <a:off x="8146579" y="2906989"/>
            <a:ext cx="3642703" cy="2428468"/>
          </a:xfrm>
          <a:prstGeom prst="rect">
            <a:avLst/>
          </a:prstGeom>
        </p:spPr>
      </p:pic>
    </p:spTree>
    <p:extLst>
      <p:ext uri="{BB962C8B-B14F-4D97-AF65-F5344CB8AC3E}">
        <p14:creationId xmlns:p14="http://schemas.microsoft.com/office/powerpoint/2010/main" val="3398658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94B796-B022-A6C5-943A-3C36B6C3E9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A54015-5437-BFA2-6BDB-7391805E4DBF}"/>
              </a:ext>
            </a:extLst>
          </p:cNvPr>
          <p:cNvSpPr>
            <a:spLocks noGrp="1"/>
          </p:cNvSpPr>
          <p:nvPr>
            <p:ph type="title"/>
          </p:nvPr>
        </p:nvSpPr>
        <p:spPr>
          <a:xfrm>
            <a:off x="0" y="365125"/>
            <a:ext cx="12191980" cy="795677"/>
          </a:xfrm>
          <a:solidFill>
            <a:schemeClr val="bg1"/>
          </a:solidFill>
        </p:spPr>
        <p:txBody>
          <a:bodyPr>
            <a:normAutofit/>
          </a:bodyPr>
          <a:lstStyle/>
          <a:p>
            <a:pPr algn="ctr"/>
            <a:r>
              <a:rPr lang="en-IN" sz="3600" dirty="0">
                <a:solidFill>
                  <a:srgbClr val="FFC000"/>
                </a:solidFill>
              </a:rPr>
              <a:t>3 Pillars of Modern Cosmological Measurements</a:t>
            </a:r>
          </a:p>
        </p:txBody>
      </p:sp>
      <p:pic>
        <p:nvPicPr>
          <p:cNvPr id="7" name="Content Placeholder 6">
            <a:extLst>
              <a:ext uri="{FF2B5EF4-FFF2-40B4-BE49-F238E27FC236}">
                <a16:creationId xmlns:a16="http://schemas.microsoft.com/office/drawing/2014/main" id="{0F0C4D23-F068-BC47-23A6-97777BC643FF}"/>
              </a:ext>
            </a:extLst>
          </p:cNvPr>
          <p:cNvPicPr>
            <a:picLocks noGrp="1" noChangeAspect="1"/>
          </p:cNvPicPr>
          <p:nvPr>
            <p:ph idx="1"/>
          </p:nvPr>
        </p:nvPicPr>
        <p:blipFill>
          <a:blip r:embed="rId2"/>
          <a:stretch>
            <a:fillRect/>
          </a:stretch>
        </p:blipFill>
        <p:spPr>
          <a:xfrm>
            <a:off x="2600688" y="1390612"/>
            <a:ext cx="6700118" cy="1583960"/>
          </a:xfrm>
          <a:prstGeom prst="rect">
            <a:avLst/>
          </a:prstGeom>
        </p:spPr>
      </p:pic>
      <p:sp>
        <p:nvSpPr>
          <p:cNvPr id="3" name="Footer Placeholder 2">
            <a:extLst>
              <a:ext uri="{FF2B5EF4-FFF2-40B4-BE49-F238E27FC236}">
                <a16:creationId xmlns:a16="http://schemas.microsoft.com/office/drawing/2014/main" id="{6542A59A-B3F1-73E1-BB0F-1ACF80AC875D}"/>
              </a:ext>
            </a:extLst>
          </p:cNvPr>
          <p:cNvSpPr>
            <a:spLocks noGrp="1"/>
          </p:cNvSpPr>
          <p:nvPr>
            <p:ph type="ftr" sz="quarter" idx="11"/>
          </p:nvPr>
        </p:nvSpPr>
        <p:spPr/>
        <p:txBody>
          <a:bodyPr/>
          <a:lstStyle/>
          <a:p>
            <a:r>
              <a:rPr lang="en-US" dirty="0"/>
              <a:t>R.Vaisakh (SMU) - TACOS 2025 @SHSU</a:t>
            </a:r>
          </a:p>
        </p:txBody>
      </p:sp>
      <p:sp>
        <p:nvSpPr>
          <p:cNvPr id="9" name="Slide Number Placeholder 8">
            <a:extLst>
              <a:ext uri="{FF2B5EF4-FFF2-40B4-BE49-F238E27FC236}">
                <a16:creationId xmlns:a16="http://schemas.microsoft.com/office/drawing/2014/main" id="{DB37BC80-A3A1-37B2-E95E-4FDC313D1693}"/>
              </a:ext>
            </a:extLst>
          </p:cNvPr>
          <p:cNvSpPr>
            <a:spLocks noGrp="1"/>
          </p:cNvSpPr>
          <p:nvPr>
            <p:ph type="sldNum" sz="quarter" idx="12"/>
          </p:nvPr>
        </p:nvSpPr>
        <p:spPr/>
        <p:txBody>
          <a:bodyPr/>
          <a:lstStyle/>
          <a:p>
            <a:fld id="{11A431E2-6030-424A-A8FD-AC93A9839434}" type="slidenum">
              <a:rPr lang="en-US" smtClean="0"/>
              <a:t>2</a:t>
            </a:fld>
            <a:endParaRPr lang="en-US"/>
          </a:p>
        </p:txBody>
      </p:sp>
      <p:graphicFrame>
        <p:nvGraphicFramePr>
          <p:cNvPr id="6" name="Diagram 5">
            <a:extLst>
              <a:ext uri="{FF2B5EF4-FFF2-40B4-BE49-F238E27FC236}">
                <a16:creationId xmlns:a16="http://schemas.microsoft.com/office/drawing/2014/main" id="{63D7392C-6084-8F54-8AE0-68E64EF0D8A7}"/>
              </a:ext>
            </a:extLst>
          </p:cNvPr>
          <p:cNvGraphicFramePr/>
          <p:nvPr/>
        </p:nvGraphicFramePr>
        <p:xfrm>
          <a:off x="997179" y="11839088"/>
          <a:ext cx="12447852" cy="29704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Oval 7">
            <a:extLst>
              <a:ext uri="{FF2B5EF4-FFF2-40B4-BE49-F238E27FC236}">
                <a16:creationId xmlns:a16="http://schemas.microsoft.com/office/drawing/2014/main" id="{B9E1DD93-971F-579B-1779-7E9F15FBB03A}"/>
              </a:ext>
            </a:extLst>
          </p:cNvPr>
          <p:cNvSpPr/>
          <p:nvPr/>
        </p:nvSpPr>
        <p:spPr>
          <a:xfrm>
            <a:off x="7009849" y="1104223"/>
            <a:ext cx="2540876" cy="2053737"/>
          </a:xfrm>
          <a:prstGeom prst="ellipse">
            <a:avLst/>
          </a:prstGeom>
          <a:noFill/>
          <a:ln w="3810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IN"/>
          </a:p>
        </p:txBody>
      </p:sp>
      <p:sp>
        <p:nvSpPr>
          <p:cNvPr id="13" name="Content Placeholder 7">
            <a:extLst>
              <a:ext uri="{FF2B5EF4-FFF2-40B4-BE49-F238E27FC236}">
                <a16:creationId xmlns:a16="http://schemas.microsoft.com/office/drawing/2014/main" id="{26364823-344C-60FA-3371-0A855A286EDA}"/>
              </a:ext>
            </a:extLst>
          </p:cNvPr>
          <p:cNvSpPr txBox="1">
            <a:spLocks/>
          </p:cNvSpPr>
          <p:nvPr/>
        </p:nvSpPr>
        <p:spPr>
          <a:xfrm>
            <a:off x="2600688" y="3666283"/>
            <a:ext cx="7658896" cy="107040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1600" dirty="0"/>
              <a:t> Observe large regions of space to produce galaxy redshift surveys </a:t>
            </a:r>
          </a:p>
          <a:p>
            <a:pPr>
              <a:lnSpc>
                <a:spcPct val="120000"/>
              </a:lnSpc>
            </a:pPr>
            <a:r>
              <a:rPr lang="en-US" sz="1600" dirty="0"/>
              <a:t>Growth of LSS gives info about time dependence of Gravity, Dark Energy</a:t>
            </a:r>
          </a:p>
        </p:txBody>
      </p:sp>
      <p:sp>
        <p:nvSpPr>
          <p:cNvPr id="15" name="Title 1">
            <a:extLst>
              <a:ext uri="{FF2B5EF4-FFF2-40B4-BE49-F238E27FC236}">
                <a16:creationId xmlns:a16="http://schemas.microsoft.com/office/drawing/2014/main" id="{11F3C755-A3E0-75A5-CC63-1392C3DC31FD}"/>
              </a:ext>
            </a:extLst>
          </p:cNvPr>
          <p:cNvSpPr txBox="1">
            <a:spLocks/>
          </p:cNvSpPr>
          <p:nvPr/>
        </p:nvSpPr>
        <p:spPr>
          <a:xfrm>
            <a:off x="3468152" y="3119048"/>
            <a:ext cx="4963886" cy="570015"/>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2400" dirty="0">
                <a:solidFill>
                  <a:srgbClr val="FFC000"/>
                </a:solidFill>
              </a:rPr>
              <a:t>Large Scale Structure Surveys</a:t>
            </a:r>
          </a:p>
        </p:txBody>
      </p:sp>
      <p:sp>
        <p:nvSpPr>
          <p:cNvPr id="19" name="TextBox 18">
            <a:extLst>
              <a:ext uri="{FF2B5EF4-FFF2-40B4-BE49-F238E27FC236}">
                <a16:creationId xmlns:a16="http://schemas.microsoft.com/office/drawing/2014/main" id="{226885A3-D490-3D59-07A2-5C47A6BC355F}"/>
              </a:ext>
            </a:extLst>
          </p:cNvPr>
          <p:cNvSpPr txBox="1"/>
          <p:nvPr/>
        </p:nvSpPr>
        <p:spPr>
          <a:xfrm>
            <a:off x="9072747" y="5045891"/>
            <a:ext cx="2822300" cy="707886"/>
          </a:xfrm>
          <a:prstGeom prst="rect">
            <a:avLst/>
          </a:prstGeom>
          <a:noFill/>
        </p:spPr>
        <p:txBody>
          <a:bodyPr wrap="square" rtlCol="0">
            <a:spAutoFit/>
          </a:bodyPr>
          <a:lstStyle/>
          <a:p>
            <a:pPr algn="ctr"/>
            <a:r>
              <a:rPr lang="en-US" sz="1000" i="1" dirty="0">
                <a:latin typeface="Helvetica" panose="020B0604020202020204" pitchFamily="34" charset="0"/>
              </a:rPr>
              <a:t>S</a:t>
            </a:r>
            <a:r>
              <a:rPr lang="en-US" sz="1000" b="0" i="1" dirty="0">
                <a:effectLst/>
                <a:latin typeface="Helvetica" panose="020B0604020202020204" pitchFamily="34" charset="0"/>
              </a:rPr>
              <a:t>imulation Credit: </a:t>
            </a:r>
            <a:r>
              <a:rPr lang="en-US" sz="1000" b="0" i="1" u="none" strike="noStrike" dirty="0">
                <a:effectLst/>
                <a:latin typeface="Helvetica" panose="020B0604020202020204" pitchFamily="34" charset="0"/>
              </a:rPr>
              <a:t>National Center for Supercomputer Applications </a:t>
            </a:r>
            <a:r>
              <a:rPr lang="en-US" sz="1000" b="0" i="1" dirty="0">
                <a:effectLst/>
                <a:latin typeface="Helvetica" panose="020B0604020202020204" pitchFamily="34" charset="0"/>
              </a:rPr>
              <a:t>by </a:t>
            </a:r>
            <a:r>
              <a:rPr lang="en-US" sz="1000" b="0" i="1" u="none" strike="noStrike" dirty="0">
                <a:effectLst/>
                <a:latin typeface="Helvetica" panose="020B0604020202020204" pitchFamily="34" charset="0"/>
              </a:rPr>
              <a:t>Andrey Kravtsov</a:t>
            </a:r>
            <a:r>
              <a:rPr lang="en-US" sz="1000" b="0" i="1" dirty="0">
                <a:effectLst/>
                <a:latin typeface="Helvetica" panose="020B0604020202020204" pitchFamily="34" charset="0"/>
              </a:rPr>
              <a:t> (</a:t>
            </a:r>
            <a:r>
              <a:rPr lang="en-US" sz="1000" b="0" i="1" u="none" strike="noStrike" dirty="0">
                <a:effectLst/>
                <a:latin typeface="Helvetica" panose="020B0604020202020204" pitchFamily="34" charset="0"/>
              </a:rPr>
              <a:t>U Chicago</a:t>
            </a:r>
            <a:r>
              <a:rPr lang="en-US" sz="1000" b="0" i="1" dirty="0">
                <a:effectLst/>
                <a:latin typeface="Helvetica" panose="020B0604020202020204" pitchFamily="34" charset="0"/>
              </a:rPr>
              <a:t>) and </a:t>
            </a:r>
            <a:r>
              <a:rPr lang="en-US" sz="1000" b="0" i="1" u="none" strike="noStrike" dirty="0">
                <a:effectLst/>
                <a:latin typeface="Helvetica" panose="020B0604020202020204" pitchFamily="34" charset="0"/>
              </a:rPr>
              <a:t>Anatoly Klypin</a:t>
            </a:r>
            <a:r>
              <a:rPr lang="en-US" sz="1000" b="0" i="1" dirty="0">
                <a:effectLst/>
                <a:latin typeface="Helvetica" panose="020B0604020202020204" pitchFamily="34" charset="0"/>
              </a:rPr>
              <a:t> (</a:t>
            </a:r>
            <a:r>
              <a:rPr lang="en-US" sz="1000" b="0" i="1" u="none" strike="noStrike" dirty="0">
                <a:effectLst/>
                <a:latin typeface="Helvetica" panose="020B0604020202020204" pitchFamily="34" charset="0"/>
              </a:rPr>
              <a:t>NMSU</a:t>
            </a:r>
            <a:r>
              <a:rPr lang="en-US" sz="1000" b="0" i="1" dirty="0">
                <a:effectLst/>
                <a:latin typeface="Helvetica" panose="020B0604020202020204" pitchFamily="34" charset="0"/>
              </a:rPr>
              <a:t>).</a:t>
            </a:r>
            <a:endParaRPr lang="en-IN" sz="1000" i="1" dirty="0"/>
          </a:p>
        </p:txBody>
      </p:sp>
      <p:pic>
        <p:nvPicPr>
          <p:cNvPr id="20" name="Picture 19">
            <a:extLst>
              <a:ext uri="{FF2B5EF4-FFF2-40B4-BE49-F238E27FC236}">
                <a16:creationId xmlns:a16="http://schemas.microsoft.com/office/drawing/2014/main" id="{02471B49-34DE-73C5-3C89-F9751C811E2A}"/>
              </a:ext>
            </a:extLst>
          </p:cNvPr>
          <p:cNvPicPr>
            <a:picLocks noChangeAspect="1"/>
          </p:cNvPicPr>
          <p:nvPr/>
        </p:nvPicPr>
        <p:blipFill>
          <a:blip r:embed="rId8"/>
          <a:stretch>
            <a:fillRect/>
          </a:stretch>
        </p:blipFill>
        <p:spPr>
          <a:xfrm>
            <a:off x="2239606" y="4434634"/>
            <a:ext cx="7061200" cy="1930400"/>
          </a:xfrm>
          <a:prstGeom prst="rect">
            <a:avLst/>
          </a:prstGeom>
        </p:spPr>
      </p:pic>
    </p:spTree>
    <p:extLst>
      <p:ext uri="{BB962C8B-B14F-4D97-AF65-F5344CB8AC3E}">
        <p14:creationId xmlns:p14="http://schemas.microsoft.com/office/powerpoint/2010/main" val="2761660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5"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E8F60-6EAC-DFDC-C155-5216FA6088C2}"/>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2D596353-520C-E6C4-375D-484646CD14E4}"/>
              </a:ext>
            </a:extLst>
          </p:cNvPr>
          <p:cNvSpPr>
            <a:spLocks noGrp="1"/>
          </p:cNvSpPr>
          <p:nvPr>
            <p:ph type="title"/>
          </p:nvPr>
        </p:nvSpPr>
        <p:spPr/>
        <p:txBody>
          <a:bodyPr/>
          <a:lstStyle/>
          <a:p>
            <a:r>
              <a:rPr lang="en-US" dirty="0"/>
              <a:t>Backup</a:t>
            </a:r>
          </a:p>
        </p:txBody>
      </p:sp>
      <p:pic>
        <p:nvPicPr>
          <p:cNvPr id="13" name="Content Placeholder 12" descr="A purple and pink glowing lines&#10;&#10;Description automatically generated with medium confidence">
            <a:extLst>
              <a:ext uri="{FF2B5EF4-FFF2-40B4-BE49-F238E27FC236}">
                <a16:creationId xmlns:a16="http://schemas.microsoft.com/office/drawing/2014/main" id="{95C33E86-EEE3-991B-681B-B81C954B4B6B}"/>
              </a:ext>
            </a:extLst>
          </p:cNvPr>
          <p:cNvPicPr>
            <a:picLocks noGrp="1" noChangeAspect="1"/>
          </p:cNvPicPr>
          <p:nvPr>
            <p:ph idx="1"/>
          </p:nvPr>
        </p:nvPicPr>
        <p:blipFill>
          <a:blip r:embed="rId2">
            <a:alphaModFix amt="50000"/>
          </a:blip>
          <a:stretch>
            <a:fillRect/>
          </a:stretch>
        </p:blipFill>
        <p:spPr>
          <a:xfrm>
            <a:off x="0" y="-40770"/>
            <a:ext cx="12192000" cy="6898770"/>
          </a:xfrm>
          <a:prstGeom prst="rect">
            <a:avLst/>
          </a:prstGeom>
        </p:spPr>
      </p:pic>
      <p:sp>
        <p:nvSpPr>
          <p:cNvPr id="2" name="Footer Placeholder 1">
            <a:extLst>
              <a:ext uri="{FF2B5EF4-FFF2-40B4-BE49-F238E27FC236}">
                <a16:creationId xmlns:a16="http://schemas.microsoft.com/office/drawing/2014/main" id="{6C04DA12-15E6-8439-F006-DC312C450F05}"/>
              </a:ext>
            </a:extLst>
          </p:cNvPr>
          <p:cNvSpPr>
            <a:spLocks noGrp="1"/>
          </p:cNvSpPr>
          <p:nvPr>
            <p:ph type="ftr" sz="quarter" idx="11"/>
          </p:nvPr>
        </p:nvSpPr>
        <p:spPr/>
        <p:txBody>
          <a:bodyPr/>
          <a:lstStyle/>
          <a:p>
            <a:r>
              <a:rPr lang="en-US"/>
              <a:t>R.Vaisakh (SMU) - TACOS 2025 @SHSU</a:t>
            </a:r>
          </a:p>
        </p:txBody>
      </p:sp>
      <p:sp>
        <p:nvSpPr>
          <p:cNvPr id="4" name="Slide Number Placeholder 3">
            <a:extLst>
              <a:ext uri="{FF2B5EF4-FFF2-40B4-BE49-F238E27FC236}">
                <a16:creationId xmlns:a16="http://schemas.microsoft.com/office/drawing/2014/main" id="{01294031-E8CD-76C2-737B-43171D7DD0C3}"/>
              </a:ext>
            </a:extLst>
          </p:cNvPr>
          <p:cNvSpPr>
            <a:spLocks noGrp="1"/>
          </p:cNvSpPr>
          <p:nvPr>
            <p:ph type="sldNum" sz="quarter" idx="12"/>
          </p:nvPr>
        </p:nvSpPr>
        <p:spPr/>
        <p:txBody>
          <a:bodyPr/>
          <a:lstStyle/>
          <a:p>
            <a:fld id="{11A431E2-6030-424A-A8FD-AC93A9839434}" type="slidenum">
              <a:rPr lang="en-US" smtClean="0"/>
              <a:t>20</a:t>
            </a:fld>
            <a:endParaRPr lang="en-US"/>
          </a:p>
        </p:txBody>
      </p:sp>
    </p:spTree>
    <p:extLst>
      <p:ext uri="{BB962C8B-B14F-4D97-AF65-F5344CB8AC3E}">
        <p14:creationId xmlns:p14="http://schemas.microsoft.com/office/powerpoint/2010/main" val="39535687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F42BAE-281D-F04B-84D6-58259BF95457}"/>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21C90A82-0C1F-FDA3-F6A1-D50727688A47}"/>
              </a:ext>
            </a:extLst>
          </p:cNvPr>
          <p:cNvPicPr>
            <a:picLocks noChangeAspect="1"/>
          </p:cNvPicPr>
          <p:nvPr/>
        </p:nvPicPr>
        <p:blipFill rotWithShape="1">
          <a:blip r:embed="rId2">
            <a:extLst>
              <a:ext uri="{28A0092B-C50C-407E-A947-70E740481C1C}">
                <a14:useLocalDpi xmlns:a14="http://schemas.microsoft.com/office/drawing/2010/main" val="0"/>
              </a:ext>
            </a:extLst>
          </a:blip>
          <a:srcRect l="20403" r="20968"/>
          <a:stretch/>
        </p:blipFill>
        <p:spPr>
          <a:xfrm>
            <a:off x="4159484" y="0"/>
            <a:ext cx="8032516" cy="6005015"/>
          </a:xfrm>
          <a:prstGeom prst="rect">
            <a:avLst/>
          </a:prstGeom>
        </p:spPr>
      </p:pic>
      <p:sp>
        <p:nvSpPr>
          <p:cNvPr id="2" name="Title 1">
            <a:extLst>
              <a:ext uri="{FF2B5EF4-FFF2-40B4-BE49-F238E27FC236}">
                <a16:creationId xmlns:a16="http://schemas.microsoft.com/office/drawing/2014/main" id="{08AEC2BD-5B13-3E68-875A-269FFD97426D}"/>
              </a:ext>
            </a:extLst>
          </p:cNvPr>
          <p:cNvSpPr>
            <a:spLocks noGrp="1"/>
          </p:cNvSpPr>
          <p:nvPr>
            <p:ph type="title"/>
          </p:nvPr>
        </p:nvSpPr>
        <p:spPr>
          <a:xfrm>
            <a:off x="1728849" y="500062"/>
            <a:ext cx="2109716" cy="1325563"/>
          </a:xfrm>
        </p:spPr>
        <p:txBody>
          <a:bodyPr/>
          <a:lstStyle/>
          <a:p>
            <a:pPr algn="ctr"/>
            <a:r>
              <a:rPr lang="en-US" dirty="0">
                <a:solidFill>
                  <a:srgbClr val="FFC000"/>
                </a:solidFill>
              </a:rPr>
              <a:t>Outline</a:t>
            </a:r>
          </a:p>
        </p:txBody>
      </p:sp>
      <p:sp>
        <p:nvSpPr>
          <p:cNvPr id="3" name="Content Placeholder 2">
            <a:extLst>
              <a:ext uri="{FF2B5EF4-FFF2-40B4-BE49-F238E27FC236}">
                <a16:creationId xmlns:a16="http://schemas.microsoft.com/office/drawing/2014/main" id="{7CE206A7-7B10-1FE3-2D47-6AB908B7D4C4}"/>
              </a:ext>
            </a:extLst>
          </p:cNvPr>
          <p:cNvSpPr>
            <a:spLocks noGrp="1"/>
          </p:cNvSpPr>
          <p:nvPr>
            <p:ph idx="1"/>
          </p:nvPr>
        </p:nvSpPr>
        <p:spPr/>
        <p:txBody>
          <a:bodyPr>
            <a:normAutofit/>
          </a:bodyPr>
          <a:lstStyle/>
          <a:p>
            <a:r>
              <a:rPr lang="en-US" sz="2400" dirty="0"/>
              <a:t>Introduction </a:t>
            </a:r>
          </a:p>
          <a:p>
            <a:pPr lvl="1"/>
            <a:r>
              <a:rPr lang="en-US" sz="2000" dirty="0"/>
              <a:t>Dark Matter Halos</a:t>
            </a:r>
          </a:p>
          <a:p>
            <a:pPr lvl="1"/>
            <a:r>
              <a:rPr lang="en-US" sz="2000" dirty="0"/>
              <a:t>Galaxy Surveys (DESI)</a:t>
            </a:r>
          </a:p>
          <a:p>
            <a:pPr lvl="1"/>
            <a:r>
              <a:rPr lang="en-US" sz="2000" dirty="0"/>
              <a:t>Galaxy Halo Connection</a:t>
            </a:r>
          </a:p>
          <a:p>
            <a:r>
              <a:rPr lang="en-US" sz="2400" dirty="0"/>
              <a:t>Modelling </a:t>
            </a:r>
          </a:p>
          <a:p>
            <a:pPr lvl="1"/>
            <a:r>
              <a:rPr lang="en-US" sz="2000" dirty="0"/>
              <a:t>Empirical models</a:t>
            </a:r>
          </a:p>
          <a:p>
            <a:pPr lvl="1"/>
            <a:r>
              <a:rPr lang="en-US" sz="2000" dirty="0"/>
              <a:t>SHAM</a:t>
            </a:r>
          </a:p>
          <a:p>
            <a:r>
              <a:rPr lang="en-US" sz="2400" dirty="0"/>
              <a:t>Results</a:t>
            </a:r>
          </a:p>
        </p:txBody>
      </p:sp>
      <p:sp>
        <p:nvSpPr>
          <p:cNvPr id="4" name="Footer Placeholder 3">
            <a:extLst>
              <a:ext uri="{FF2B5EF4-FFF2-40B4-BE49-F238E27FC236}">
                <a16:creationId xmlns:a16="http://schemas.microsoft.com/office/drawing/2014/main" id="{4A4C3C87-B0CA-5C96-E24D-BDDBD9E20F85}"/>
              </a:ext>
            </a:extLst>
          </p:cNvPr>
          <p:cNvSpPr>
            <a:spLocks noGrp="1"/>
          </p:cNvSpPr>
          <p:nvPr>
            <p:ph type="ftr" sz="quarter" idx="11"/>
          </p:nvPr>
        </p:nvSpPr>
        <p:spPr/>
        <p:txBody>
          <a:bodyPr/>
          <a:lstStyle/>
          <a:p>
            <a:r>
              <a:rPr lang="en-US"/>
              <a:t>R.Vaisakh (SMU) - TACOS 2025 @SHSU</a:t>
            </a:r>
          </a:p>
        </p:txBody>
      </p:sp>
      <p:sp>
        <p:nvSpPr>
          <p:cNvPr id="5" name="Slide Number Placeholder 4">
            <a:extLst>
              <a:ext uri="{FF2B5EF4-FFF2-40B4-BE49-F238E27FC236}">
                <a16:creationId xmlns:a16="http://schemas.microsoft.com/office/drawing/2014/main" id="{7167807F-4730-541A-212D-997B7F026E40}"/>
              </a:ext>
            </a:extLst>
          </p:cNvPr>
          <p:cNvSpPr>
            <a:spLocks noGrp="1"/>
          </p:cNvSpPr>
          <p:nvPr>
            <p:ph type="sldNum" sz="quarter" idx="12"/>
          </p:nvPr>
        </p:nvSpPr>
        <p:spPr/>
        <p:txBody>
          <a:bodyPr/>
          <a:lstStyle/>
          <a:p>
            <a:fld id="{11A431E2-6030-424A-A8FD-AC93A9839434}" type="slidenum">
              <a:rPr lang="en-US" smtClean="0"/>
              <a:t>21</a:t>
            </a:fld>
            <a:endParaRPr lang="en-US"/>
          </a:p>
        </p:txBody>
      </p:sp>
    </p:spTree>
    <p:extLst>
      <p:ext uri="{BB962C8B-B14F-4D97-AF65-F5344CB8AC3E}">
        <p14:creationId xmlns:p14="http://schemas.microsoft.com/office/powerpoint/2010/main" val="8751181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72C37-C478-81DF-3718-18771E557D78}"/>
            </a:ext>
          </a:extLst>
        </p:cNvPr>
        <p:cNvGrpSpPr/>
        <p:nvPr/>
      </p:nvGrpSpPr>
      <p:grpSpPr>
        <a:xfrm>
          <a:off x="0" y="0"/>
          <a:ext cx="0" cy="0"/>
          <a:chOff x="0" y="0"/>
          <a:chExt cx="0" cy="0"/>
        </a:xfrm>
      </p:grpSpPr>
      <p:pic>
        <p:nvPicPr>
          <p:cNvPr id="41" name="Content Placeholder 12" descr="A purple and pink glowing lines&#10;&#10;Description automatically generated with medium confidence">
            <a:extLst>
              <a:ext uri="{FF2B5EF4-FFF2-40B4-BE49-F238E27FC236}">
                <a16:creationId xmlns:a16="http://schemas.microsoft.com/office/drawing/2014/main" id="{5F306B83-5BEC-11EF-3898-9A2715423840}"/>
              </a:ext>
            </a:extLst>
          </p:cNvPr>
          <p:cNvPicPr>
            <a:picLocks noChangeAspect="1"/>
          </p:cNvPicPr>
          <p:nvPr/>
        </p:nvPicPr>
        <p:blipFill>
          <a:blip r:embed="rId3">
            <a:alphaModFix amt="35000"/>
          </a:blip>
          <a:srcRect t="12500" b="12500"/>
          <a:stretch>
            <a:fillRect/>
          </a:stretch>
        </p:blipFill>
        <p:spPr>
          <a:xfrm>
            <a:off x="0" y="0"/>
            <a:ext cx="12191980" cy="6858000"/>
          </a:xfrm>
          <a:prstGeom prst="rect">
            <a:avLst/>
          </a:prstGeom>
        </p:spPr>
      </p:pic>
      <p:sp>
        <p:nvSpPr>
          <p:cNvPr id="16" name="Title 15">
            <a:extLst>
              <a:ext uri="{FF2B5EF4-FFF2-40B4-BE49-F238E27FC236}">
                <a16:creationId xmlns:a16="http://schemas.microsoft.com/office/drawing/2014/main" id="{3F34FBDD-5C24-DBFC-FF3E-1C6D21022DA3}"/>
              </a:ext>
            </a:extLst>
          </p:cNvPr>
          <p:cNvSpPr>
            <a:spLocks noGrp="1"/>
          </p:cNvSpPr>
          <p:nvPr>
            <p:ph type="title"/>
          </p:nvPr>
        </p:nvSpPr>
        <p:spPr>
          <a:xfrm>
            <a:off x="0" y="296883"/>
            <a:ext cx="12192000" cy="1028680"/>
          </a:xfrm>
          <a:solidFill>
            <a:schemeClr val="tx2">
              <a:lumMod val="10000"/>
            </a:schemeClr>
          </a:solidFill>
        </p:spPr>
        <p:txBody>
          <a:bodyPr>
            <a:normAutofit/>
          </a:bodyPr>
          <a:lstStyle/>
          <a:p>
            <a:pPr algn="ctr"/>
            <a:r>
              <a:rPr lang="en-IN" b="1" i="0" u="none" strike="noStrike" dirty="0">
                <a:solidFill>
                  <a:srgbClr val="FFC000"/>
                </a:solidFill>
                <a:effectLst/>
                <a:latin typeface="-webkit-standard"/>
              </a:rPr>
              <a:t>The Dark Matter Halo</a:t>
            </a:r>
            <a:endParaRPr lang="en-US" b="1" dirty="0">
              <a:ln w="22225">
                <a:solidFill>
                  <a:srgbClr val="FFFFFF"/>
                </a:solidFill>
              </a:ln>
              <a:solidFill>
                <a:srgbClr val="FFC000"/>
              </a:solidFill>
            </a:endParaRPr>
          </a:p>
        </p:txBody>
      </p:sp>
      <p:graphicFrame>
        <p:nvGraphicFramePr>
          <p:cNvPr id="10" name="Content Placeholder 9">
            <a:extLst>
              <a:ext uri="{FF2B5EF4-FFF2-40B4-BE49-F238E27FC236}">
                <a16:creationId xmlns:a16="http://schemas.microsoft.com/office/drawing/2014/main" id="{3E9797D0-79FE-5175-D252-E7C9FB270A0C}"/>
              </a:ext>
            </a:extLst>
          </p:cNvPr>
          <p:cNvGraphicFramePr>
            <a:graphicFrameLocks noGrp="1"/>
          </p:cNvGraphicFramePr>
          <p:nvPr>
            <p:ph idx="1"/>
          </p:nvPr>
        </p:nvGraphicFramePr>
        <p:xfrm>
          <a:off x="254735" y="257815"/>
          <a:ext cx="11682509" cy="49858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2" name="Footer Placeholder 41">
            <a:extLst>
              <a:ext uri="{FF2B5EF4-FFF2-40B4-BE49-F238E27FC236}">
                <a16:creationId xmlns:a16="http://schemas.microsoft.com/office/drawing/2014/main" id="{3C60AB40-2490-EB48-E9D4-6CCEFF662F92}"/>
              </a:ext>
            </a:extLst>
          </p:cNvPr>
          <p:cNvSpPr>
            <a:spLocks noGrp="1"/>
          </p:cNvSpPr>
          <p:nvPr>
            <p:ph type="ftr" sz="quarter" idx="11"/>
          </p:nvPr>
        </p:nvSpPr>
        <p:spPr/>
        <p:txBody>
          <a:bodyPr>
            <a:normAutofit/>
          </a:bodyPr>
          <a:lstStyle/>
          <a:p>
            <a:pPr>
              <a:spcAft>
                <a:spcPts val="600"/>
              </a:spcAft>
            </a:pPr>
            <a:r>
              <a:rPr lang="en-US">
                <a:solidFill>
                  <a:srgbClr val="FFFFFF"/>
                </a:solidFill>
              </a:rPr>
              <a:t>R.Vaisakh (SMU) - TACOS 2025 @SHSU</a:t>
            </a:r>
          </a:p>
        </p:txBody>
      </p:sp>
      <p:sp>
        <p:nvSpPr>
          <p:cNvPr id="3" name="Slide Number Placeholder 2">
            <a:extLst>
              <a:ext uri="{FF2B5EF4-FFF2-40B4-BE49-F238E27FC236}">
                <a16:creationId xmlns:a16="http://schemas.microsoft.com/office/drawing/2014/main" id="{28FDDB9D-4E6E-D28A-C555-C8443CC613A2}"/>
              </a:ext>
            </a:extLst>
          </p:cNvPr>
          <p:cNvSpPr>
            <a:spLocks noGrp="1"/>
          </p:cNvSpPr>
          <p:nvPr>
            <p:ph type="sldNum" sz="quarter" idx="12"/>
          </p:nvPr>
        </p:nvSpPr>
        <p:spPr/>
        <p:txBody>
          <a:bodyPr/>
          <a:lstStyle/>
          <a:p>
            <a:fld id="{11A431E2-6030-424A-A8FD-AC93A9839434}" type="slidenum">
              <a:rPr lang="en-US" smtClean="0"/>
              <a:t>22</a:t>
            </a:fld>
            <a:endParaRPr lang="en-US"/>
          </a:p>
        </p:txBody>
      </p:sp>
      <p:pic>
        <p:nvPicPr>
          <p:cNvPr id="4" name="Picture 3">
            <a:extLst>
              <a:ext uri="{FF2B5EF4-FFF2-40B4-BE49-F238E27FC236}">
                <a16:creationId xmlns:a16="http://schemas.microsoft.com/office/drawing/2014/main" id="{23146D5E-0C95-77EB-BAB5-2C1A2378A29A}"/>
              </a:ext>
            </a:extLst>
          </p:cNvPr>
          <p:cNvPicPr>
            <a:picLocks noChangeAspect="1"/>
          </p:cNvPicPr>
          <p:nvPr/>
        </p:nvPicPr>
        <p:blipFill>
          <a:blip r:embed="rId9"/>
          <a:stretch>
            <a:fillRect/>
          </a:stretch>
        </p:blipFill>
        <p:spPr>
          <a:xfrm>
            <a:off x="4837204" y="4078970"/>
            <a:ext cx="2517569" cy="2329474"/>
          </a:xfrm>
          <a:prstGeom prst="rect">
            <a:avLst/>
          </a:prstGeom>
        </p:spPr>
      </p:pic>
      <p:pic>
        <p:nvPicPr>
          <p:cNvPr id="5" name="Picture 4">
            <a:extLst>
              <a:ext uri="{FF2B5EF4-FFF2-40B4-BE49-F238E27FC236}">
                <a16:creationId xmlns:a16="http://schemas.microsoft.com/office/drawing/2014/main" id="{5CCFDAF5-A30D-2300-E2F6-4116D1A1B226}"/>
              </a:ext>
            </a:extLst>
          </p:cNvPr>
          <p:cNvPicPr>
            <a:picLocks noChangeAspect="1"/>
          </p:cNvPicPr>
          <p:nvPr/>
        </p:nvPicPr>
        <p:blipFill>
          <a:blip r:embed="rId10"/>
          <a:stretch>
            <a:fillRect/>
          </a:stretch>
        </p:blipFill>
        <p:spPr>
          <a:xfrm>
            <a:off x="5372175" y="5089791"/>
            <a:ext cx="1024508" cy="426255"/>
          </a:xfrm>
          <a:prstGeom prst="rect">
            <a:avLst/>
          </a:prstGeom>
        </p:spPr>
      </p:pic>
    </p:spTree>
    <p:extLst>
      <p:ext uri="{BB962C8B-B14F-4D97-AF65-F5344CB8AC3E}">
        <p14:creationId xmlns:p14="http://schemas.microsoft.com/office/powerpoint/2010/main" val="16255599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275A7-367F-04EF-188C-8ECB771B1EFF}"/>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203D2C5A-DD22-995C-2526-15E54E505A27}"/>
              </a:ext>
            </a:extLst>
          </p:cNvPr>
          <p:cNvSpPr>
            <a:spLocks noGrp="1"/>
          </p:cNvSpPr>
          <p:nvPr>
            <p:ph type="title"/>
          </p:nvPr>
        </p:nvSpPr>
        <p:spPr>
          <a:xfrm>
            <a:off x="6115317" y="405685"/>
            <a:ext cx="5464968" cy="1559301"/>
          </a:xfrm>
        </p:spPr>
        <p:txBody>
          <a:bodyPr vert="horz" lIns="91440" tIns="45720" rIns="91440" bIns="45720" rtlCol="0" anchor="ctr">
            <a:normAutofit/>
          </a:bodyPr>
          <a:lstStyle/>
          <a:p>
            <a:r>
              <a:rPr lang="en-US" sz="4000" b="0" i="0" u="none" strike="noStrike" dirty="0">
                <a:solidFill>
                  <a:srgbClr val="FFC000"/>
                </a:solidFill>
                <a:effectLst/>
              </a:rPr>
              <a:t>The Halo Mass Function: A Key Prediction</a:t>
            </a:r>
            <a:endParaRPr lang="en-US" sz="4000" dirty="0">
              <a:solidFill>
                <a:srgbClr val="FFC000"/>
              </a:solidFill>
            </a:endParaRPr>
          </a:p>
        </p:txBody>
      </p:sp>
      <p:pic>
        <p:nvPicPr>
          <p:cNvPr id="13" name="Content Placeholder 12" descr="A purple and pink glowing lines&#10;&#10;Description automatically generated with medium confidence">
            <a:extLst>
              <a:ext uri="{FF2B5EF4-FFF2-40B4-BE49-F238E27FC236}">
                <a16:creationId xmlns:a16="http://schemas.microsoft.com/office/drawing/2014/main" id="{0679930D-7EBC-7983-59F7-2110763A8104}"/>
              </a:ext>
            </a:extLst>
          </p:cNvPr>
          <p:cNvPicPr>
            <a:picLocks noGrp="1" noChangeAspect="1"/>
          </p:cNvPicPr>
          <p:nvPr>
            <p:ph idx="1"/>
          </p:nvPr>
        </p:nvPicPr>
        <p:blipFill>
          <a:blip r:embed="rId3">
            <a:alphaModFix amt="70000"/>
          </a:blip>
          <a:srcRect l="16707" r="24126"/>
          <a:stretch>
            <a:fillRect/>
          </a:stretch>
        </p:blipFill>
        <p:spPr>
          <a:xfrm>
            <a:off x="-1" y="-2"/>
            <a:ext cx="5410198" cy="6858002"/>
          </a:xfrm>
          <a:prstGeom prst="rect">
            <a:avLst/>
          </a:prstGeom>
        </p:spPr>
      </p:pic>
      <p:sp>
        <p:nvSpPr>
          <p:cNvPr id="3" name="Footer Placeholder 2">
            <a:extLst>
              <a:ext uri="{FF2B5EF4-FFF2-40B4-BE49-F238E27FC236}">
                <a16:creationId xmlns:a16="http://schemas.microsoft.com/office/drawing/2014/main" id="{CA56B870-8476-18DA-97E1-E6CD84927F95}"/>
              </a:ext>
            </a:extLst>
          </p:cNvPr>
          <p:cNvSpPr>
            <a:spLocks noGrp="1"/>
          </p:cNvSpPr>
          <p:nvPr>
            <p:ph type="ftr" sz="quarter" idx="11"/>
          </p:nvPr>
        </p:nvSpPr>
        <p:spPr>
          <a:xfrm>
            <a:off x="6005024" y="6356350"/>
            <a:ext cx="4323832" cy="365125"/>
          </a:xfrm>
        </p:spPr>
        <p:txBody>
          <a:bodyPr vert="horz" lIns="91440" tIns="45720" rIns="91440" bIns="45720" rtlCol="0" anchor="ctr">
            <a:normAutofit/>
          </a:bodyPr>
          <a:lstStyle/>
          <a:p>
            <a:pPr algn="l" defTabSz="914400">
              <a:spcAft>
                <a:spcPts val="600"/>
              </a:spcAft>
              <a:defRPr/>
            </a:pPr>
            <a:r>
              <a:rPr lang="en-US" kern="1200">
                <a:solidFill>
                  <a:schemeClr val="tx1"/>
                </a:solidFill>
                <a:latin typeface="Calibri" panose="020F0502020204030204"/>
                <a:ea typeface="+mn-ea"/>
                <a:cs typeface="+mn-cs"/>
              </a:rPr>
              <a:t>R.Vaisakh (SMU) - TACOS 2025 @SHSU</a:t>
            </a:r>
          </a:p>
        </p:txBody>
      </p:sp>
      <p:sp>
        <p:nvSpPr>
          <p:cNvPr id="5" name="Slide Number Placeholder 4">
            <a:extLst>
              <a:ext uri="{FF2B5EF4-FFF2-40B4-BE49-F238E27FC236}">
                <a16:creationId xmlns:a16="http://schemas.microsoft.com/office/drawing/2014/main" id="{70166F87-719D-F476-5377-C7888693014C}"/>
              </a:ext>
            </a:extLst>
          </p:cNvPr>
          <p:cNvSpPr>
            <a:spLocks noGrp="1"/>
          </p:cNvSpPr>
          <p:nvPr>
            <p:ph type="sldNum" sz="quarter" idx="12"/>
          </p:nvPr>
        </p:nvSpPr>
        <p:spPr/>
        <p:txBody>
          <a:bodyPr/>
          <a:lstStyle/>
          <a:p>
            <a:fld id="{11A431E2-6030-424A-A8FD-AC93A9839434}" type="slidenum">
              <a:rPr lang="en-US" smtClean="0"/>
              <a:t>23</a:t>
            </a:fld>
            <a:endParaRPr lang="en-US"/>
          </a:p>
        </p:txBody>
      </p:sp>
      <p:sp>
        <p:nvSpPr>
          <p:cNvPr id="2" name="TextBox 1">
            <a:extLst>
              <a:ext uri="{FF2B5EF4-FFF2-40B4-BE49-F238E27FC236}">
                <a16:creationId xmlns:a16="http://schemas.microsoft.com/office/drawing/2014/main" id="{3D9BFA46-6445-E7B8-C4F4-292D9047F7FF}"/>
              </a:ext>
            </a:extLst>
          </p:cNvPr>
          <p:cNvSpPr txBox="1"/>
          <p:nvPr/>
        </p:nvSpPr>
        <p:spPr>
          <a:xfrm>
            <a:off x="6115317" y="2743200"/>
            <a:ext cx="5247340" cy="3496878"/>
          </a:xfrm>
          <a:prstGeom prst="rect">
            <a:avLst/>
          </a:prstGeom>
        </p:spPr>
        <p:txBody>
          <a:bodyPr vert="horz" lIns="91440" tIns="45720" rIns="91440" bIns="45720" rtlCol="0" anchor="ctr">
            <a:normAutofit/>
          </a:bodyPr>
          <a:lstStyle/>
          <a:p>
            <a:pPr indent="-228600" defTabSz="914400">
              <a:lnSpc>
                <a:spcPct val="90000"/>
              </a:lnSpc>
              <a:spcAft>
                <a:spcPts val="600"/>
              </a:spcAft>
              <a:buFont typeface="Arial" panose="020B0604020202020204" pitchFamily="34" charset="0"/>
              <a:buChar char="•"/>
            </a:pPr>
            <a:r>
              <a:rPr lang="en-US" b="0" i="0" u="none" strike="noStrike" dirty="0">
                <a:effectLst/>
              </a:rPr>
              <a:t>A cornerstone prediction of the ΛCDM model </a:t>
            </a:r>
          </a:p>
          <a:p>
            <a:pPr indent="-228600" defTabSz="914400">
              <a:lnSpc>
                <a:spcPct val="90000"/>
              </a:lnSpc>
              <a:spcAft>
                <a:spcPts val="600"/>
              </a:spcAft>
              <a:buFont typeface="Arial" panose="020B0604020202020204" pitchFamily="34" charset="0"/>
              <a:buChar char="•"/>
            </a:pPr>
            <a:r>
              <a:rPr lang="en-US" b="0" i="0" u="none" strike="noStrike" dirty="0">
                <a:effectLst/>
              </a:rPr>
              <a:t>(</a:t>
            </a:r>
            <a:r>
              <a:rPr lang="en-US" b="0" i="0" u="none" strike="noStrike" dirty="0" err="1">
                <a:effectLst/>
              </a:rPr>
              <a:t>dn</a:t>
            </a:r>
            <a:r>
              <a:rPr lang="en-US" b="0" i="0" u="none" strike="noStrike" dirty="0">
                <a:effectLst/>
              </a:rPr>
              <a:t>/</a:t>
            </a:r>
            <a:r>
              <a:rPr lang="en-US" b="0" i="0" u="none" strike="noStrike" dirty="0" err="1">
                <a:effectLst/>
              </a:rPr>
              <a:t>dM</a:t>
            </a:r>
            <a:r>
              <a:rPr lang="en-US" b="0" i="0" u="none" strike="noStrike" dirty="0">
                <a:effectLst/>
              </a:rPr>
              <a:t>​)</a:t>
            </a:r>
            <a:r>
              <a:rPr lang="en-US" dirty="0"/>
              <a:t> </a:t>
            </a:r>
            <a:r>
              <a:rPr lang="en-US" b="0" i="0" u="none" strike="noStrike" dirty="0">
                <a:effectLst/>
              </a:rPr>
              <a:t>- number density of halos of a given mass at any cosmic epoch</a:t>
            </a:r>
          </a:p>
          <a:p>
            <a:pPr indent="-228600" defTabSz="914400">
              <a:lnSpc>
                <a:spcPct val="90000"/>
              </a:lnSpc>
              <a:spcAft>
                <a:spcPts val="600"/>
              </a:spcAft>
              <a:buFont typeface="Arial" panose="020B0604020202020204" pitchFamily="34" charset="0"/>
              <a:buChar char="•"/>
            </a:pPr>
            <a:r>
              <a:rPr lang="en-US" b="1" i="0" u="none" strike="noStrike" dirty="0">
                <a:effectLst/>
              </a:rPr>
              <a:t>Tells </a:t>
            </a:r>
            <a:r>
              <a:rPr lang="en-US" b="0" i="0" u="none" strike="noStrike" dirty="0">
                <a:effectLst/>
              </a:rPr>
              <a:t>us how many small halos versus how many rare, giant halos we should expect in each volume of space.</a:t>
            </a:r>
          </a:p>
          <a:p>
            <a:pPr indent="-228600" defTabSz="914400">
              <a:lnSpc>
                <a:spcPct val="90000"/>
              </a:lnSpc>
              <a:spcAft>
                <a:spcPts val="600"/>
              </a:spcAft>
              <a:buFont typeface="Arial" panose="020B0604020202020204" pitchFamily="34" charset="0"/>
              <a:buChar char="•"/>
            </a:pPr>
            <a:r>
              <a:rPr lang="en-US" b="0" i="0" u="none" strike="noStrike" dirty="0">
                <a:effectLst/>
              </a:rPr>
              <a:t>This prediction from simulations is incredibly robust and serves as the foundation for populating our virtual universes</a:t>
            </a:r>
          </a:p>
          <a:p>
            <a:pPr indent="-228600" defTabSz="914400">
              <a:lnSpc>
                <a:spcPct val="90000"/>
              </a:lnSpc>
              <a:spcAft>
                <a:spcPts val="600"/>
              </a:spcAft>
              <a:buFont typeface="Arial" panose="020B0604020202020204" pitchFamily="34" charset="0"/>
              <a:buChar char="•"/>
            </a:pPr>
            <a:endParaRPr lang="en-US" dirty="0"/>
          </a:p>
        </p:txBody>
      </p:sp>
    </p:spTree>
    <p:extLst>
      <p:ext uri="{BB962C8B-B14F-4D97-AF65-F5344CB8AC3E}">
        <p14:creationId xmlns:p14="http://schemas.microsoft.com/office/powerpoint/2010/main" val="4793942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87A37D-8CA5-4B1D-2DFB-262A0082D3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2E7DEE-E206-0EBC-15A4-00B0A94F3F53}"/>
              </a:ext>
            </a:extLst>
          </p:cNvPr>
          <p:cNvSpPr>
            <a:spLocks noGrp="1"/>
          </p:cNvSpPr>
          <p:nvPr>
            <p:ph type="title"/>
          </p:nvPr>
        </p:nvSpPr>
        <p:spPr>
          <a:xfrm>
            <a:off x="-1" y="365125"/>
            <a:ext cx="12191979" cy="825641"/>
          </a:xfrm>
          <a:solidFill>
            <a:schemeClr val="bg1"/>
          </a:solidFill>
        </p:spPr>
        <p:txBody>
          <a:bodyPr>
            <a:normAutofit/>
          </a:bodyPr>
          <a:lstStyle/>
          <a:p>
            <a:pPr algn="ctr"/>
            <a:r>
              <a:rPr lang="en-IN" sz="4400" dirty="0">
                <a:solidFill>
                  <a:srgbClr val="FFC000"/>
                </a:solidFill>
              </a:rPr>
              <a:t>Large Scale Structure Surveys</a:t>
            </a:r>
            <a:endParaRPr lang="en-IN" dirty="0">
              <a:solidFill>
                <a:srgbClr val="FFC000"/>
              </a:solidFill>
            </a:endParaRPr>
          </a:p>
        </p:txBody>
      </p:sp>
      <p:sp>
        <p:nvSpPr>
          <p:cNvPr id="8" name="Content Placeholder 7">
            <a:extLst>
              <a:ext uri="{FF2B5EF4-FFF2-40B4-BE49-F238E27FC236}">
                <a16:creationId xmlns:a16="http://schemas.microsoft.com/office/drawing/2014/main" id="{EF39307D-7F70-EC0F-D4E8-7F55B0167394}"/>
              </a:ext>
            </a:extLst>
          </p:cNvPr>
          <p:cNvSpPr>
            <a:spLocks noGrp="1"/>
          </p:cNvSpPr>
          <p:nvPr>
            <p:ph sz="half" idx="1"/>
          </p:nvPr>
        </p:nvSpPr>
        <p:spPr>
          <a:xfrm>
            <a:off x="139022" y="1487334"/>
            <a:ext cx="5501756" cy="2389303"/>
          </a:xfrm>
        </p:spPr>
        <p:txBody>
          <a:bodyPr>
            <a:noAutofit/>
          </a:bodyPr>
          <a:lstStyle/>
          <a:p>
            <a:r>
              <a:rPr lang="en-US" sz="2000" b="0" i="0" dirty="0">
                <a:effectLst/>
              </a:rPr>
              <a:t> </a:t>
            </a:r>
            <a:r>
              <a:rPr lang="en-US" sz="2000" dirty="0"/>
              <a:t>Observe </a:t>
            </a:r>
            <a:r>
              <a:rPr lang="en-US" sz="2000" b="0" i="0" dirty="0">
                <a:effectLst/>
              </a:rPr>
              <a:t>large regions of </a:t>
            </a:r>
            <a:r>
              <a:rPr lang="en-US" sz="2000" i="0" u="none" strike="noStrike" dirty="0">
                <a:effectLst/>
              </a:rPr>
              <a:t>space</a:t>
            </a:r>
            <a:r>
              <a:rPr lang="en-US" sz="2000" b="0" i="0" dirty="0">
                <a:effectLst/>
              </a:rPr>
              <a:t> to produce galaxy </a:t>
            </a:r>
            <a:r>
              <a:rPr lang="en-US" sz="2000" i="0" u="none" strike="noStrike" dirty="0">
                <a:effectLst/>
              </a:rPr>
              <a:t>redshift</a:t>
            </a:r>
            <a:r>
              <a:rPr lang="en-US" sz="2000" b="0" i="0" dirty="0">
                <a:effectLst/>
              </a:rPr>
              <a:t> surveys </a:t>
            </a:r>
          </a:p>
          <a:p>
            <a:pPr marL="0" indent="0">
              <a:buNone/>
            </a:pPr>
            <a:endParaRPr lang="en-US" sz="2000" b="0" i="0" dirty="0">
              <a:effectLst/>
            </a:endParaRPr>
          </a:p>
          <a:p>
            <a:r>
              <a:rPr lang="en-US" sz="2000" b="0" i="0" dirty="0">
                <a:effectLst/>
              </a:rPr>
              <a:t>Growth of LSS gives info about time dependence of Gravity, Dark Energy</a:t>
            </a:r>
          </a:p>
        </p:txBody>
      </p:sp>
      <p:sp>
        <p:nvSpPr>
          <p:cNvPr id="9" name="Content Placeholder 8">
            <a:extLst>
              <a:ext uri="{FF2B5EF4-FFF2-40B4-BE49-F238E27FC236}">
                <a16:creationId xmlns:a16="http://schemas.microsoft.com/office/drawing/2014/main" id="{4AC8582F-D92C-AAF2-4320-F72C1CBE5554}"/>
              </a:ext>
            </a:extLst>
          </p:cNvPr>
          <p:cNvSpPr>
            <a:spLocks noGrp="1"/>
          </p:cNvSpPr>
          <p:nvPr>
            <p:ph sz="half" idx="2"/>
          </p:nvPr>
        </p:nvSpPr>
        <p:spPr>
          <a:xfrm>
            <a:off x="7553696" y="4982254"/>
            <a:ext cx="3392601" cy="400110"/>
          </a:xfrm>
          <a:noFill/>
        </p:spPr>
        <p:txBody>
          <a:bodyPr>
            <a:normAutofit/>
          </a:bodyPr>
          <a:lstStyle/>
          <a:p>
            <a:pPr marL="0" indent="0" algn="ctr">
              <a:buNone/>
            </a:pPr>
            <a:r>
              <a:rPr lang="en-US" sz="1000" i="1" dirty="0">
                <a:cs typeface="Times New Roman" panose="02020603050405020304" pitchFamily="18" charset="0"/>
              </a:rPr>
              <a:t>Image Credits: DESI Science Outreach; </a:t>
            </a:r>
            <a:r>
              <a:rPr lang="en-US" sz="1000" b="0" i="1" dirty="0">
                <a:effectLst/>
              </a:rPr>
              <a:t> Institute of Space Sciences (ICE-CSIC) Outreach</a:t>
            </a:r>
            <a:endParaRPr lang="en-IN" sz="1000" i="1" dirty="0">
              <a:cs typeface="Times New Roman" panose="02020603050405020304" pitchFamily="18" charset="0"/>
            </a:endParaRPr>
          </a:p>
          <a:p>
            <a:pPr marL="0" indent="0">
              <a:buNone/>
            </a:pPr>
            <a:endParaRPr lang="en-IN" sz="1000" dirty="0"/>
          </a:p>
        </p:txBody>
      </p:sp>
      <p:sp>
        <p:nvSpPr>
          <p:cNvPr id="14" name="Footer Placeholder 13">
            <a:extLst>
              <a:ext uri="{FF2B5EF4-FFF2-40B4-BE49-F238E27FC236}">
                <a16:creationId xmlns:a16="http://schemas.microsoft.com/office/drawing/2014/main" id="{E67D3C89-E7C7-669B-D490-ADD7EEA16C07}"/>
              </a:ext>
            </a:extLst>
          </p:cNvPr>
          <p:cNvSpPr>
            <a:spLocks noGrp="1"/>
          </p:cNvSpPr>
          <p:nvPr>
            <p:ph type="ftr" sz="quarter" idx="11"/>
          </p:nvPr>
        </p:nvSpPr>
        <p:spPr/>
        <p:txBody>
          <a:bodyPr/>
          <a:lstStyle/>
          <a:p>
            <a:r>
              <a:rPr lang="en-IN"/>
              <a:t>R.Vaisakh (SMU) - TACOS 2025 @SHSU</a:t>
            </a:r>
          </a:p>
        </p:txBody>
      </p:sp>
      <p:sp>
        <p:nvSpPr>
          <p:cNvPr id="15" name="Slide Number Placeholder 14">
            <a:extLst>
              <a:ext uri="{FF2B5EF4-FFF2-40B4-BE49-F238E27FC236}">
                <a16:creationId xmlns:a16="http://schemas.microsoft.com/office/drawing/2014/main" id="{E7D4851D-3BC9-4F7E-FE6B-A909DCC075F3}"/>
              </a:ext>
            </a:extLst>
          </p:cNvPr>
          <p:cNvSpPr>
            <a:spLocks noGrp="1"/>
          </p:cNvSpPr>
          <p:nvPr>
            <p:ph type="sldNum" sz="quarter" idx="12"/>
          </p:nvPr>
        </p:nvSpPr>
        <p:spPr/>
        <p:txBody>
          <a:bodyPr/>
          <a:lstStyle/>
          <a:p>
            <a:fld id="{7D716C35-24E4-4998-BB0D-7EDDEAF7B299}" type="slidenum">
              <a:rPr lang="en-IN" smtClean="0"/>
              <a:t>24</a:t>
            </a:fld>
            <a:endParaRPr lang="en-IN"/>
          </a:p>
        </p:txBody>
      </p:sp>
      <p:pic>
        <p:nvPicPr>
          <p:cNvPr id="10" name="Picture 2" descr="Results of computer simulation of formation of large scale structure in a cold dark matter universe">
            <a:extLst>
              <a:ext uri="{FF2B5EF4-FFF2-40B4-BE49-F238E27FC236}">
                <a16:creationId xmlns:a16="http://schemas.microsoft.com/office/drawing/2014/main" id="{82109C00-658B-3EE4-864E-8FFA48A9271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67201" b="66075"/>
          <a:stretch/>
        </p:blipFill>
        <p:spPr bwMode="auto">
          <a:xfrm>
            <a:off x="5541359" y="1487333"/>
            <a:ext cx="2318548" cy="17986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Results of computer simulation of formation of large scale structure in a cold dark matter universe">
            <a:extLst>
              <a:ext uri="{FF2B5EF4-FFF2-40B4-BE49-F238E27FC236}">
                <a16:creationId xmlns:a16="http://schemas.microsoft.com/office/drawing/2014/main" id="{D13C2DF9-A185-9538-0EB7-A692B769C9F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6384" t="31717" r="34247" b="34357"/>
          <a:stretch/>
        </p:blipFill>
        <p:spPr bwMode="auto">
          <a:xfrm>
            <a:off x="7859907" y="1487335"/>
            <a:ext cx="2109794" cy="182779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Results of computer simulation of formation of large scale structure in a cold dark matter universe">
            <a:extLst>
              <a:ext uri="{FF2B5EF4-FFF2-40B4-BE49-F238E27FC236}">
                <a16:creationId xmlns:a16="http://schemas.microsoft.com/office/drawing/2014/main" id="{550FE872-40EB-9840-3535-7086A8E3D2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8348" t="66377"/>
          <a:stretch/>
        </p:blipFill>
        <p:spPr bwMode="auto">
          <a:xfrm>
            <a:off x="9949854" y="1502431"/>
            <a:ext cx="2238601" cy="178352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AAD0DE6E-A082-BC55-1004-264D9FF19DB7}"/>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20000"/>
                    </a14:imgEffect>
                  </a14:imgLayer>
                </a14:imgProps>
              </a:ext>
            </a:extLst>
          </a:blip>
          <a:stretch>
            <a:fillRect/>
          </a:stretch>
        </p:blipFill>
        <p:spPr>
          <a:xfrm>
            <a:off x="922593" y="3771991"/>
            <a:ext cx="6520539" cy="2359856"/>
          </a:xfrm>
          <a:prstGeom prst="rect">
            <a:avLst/>
          </a:prstGeom>
        </p:spPr>
      </p:pic>
      <p:sp>
        <p:nvSpPr>
          <p:cNvPr id="4" name="TextBox 3">
            <a:extLst>
              <a:ext uri="{FF2B5EF4-FFF2-40B4-BE49-F238E27FC236}">
                <a16:creationId xmlns:a16="http://schemas.microsoft.com/office/drawing/2014/main" id="{78459FA4-6DDC-7159-4272-5D54B1C68C3C}"/>
              </a:ext>
            </a:extLst>
          </p:cNvPr>
          <p:cNvSpPr txBox="1"/>
          <p:nvPr/>
        </p:nvSpPr>
        <p:spPr>
          <a:xfrm>
            <a:off x="4265211" y="5753578"/>
            <a:ext cx="3177921" cy="276999"/>
          </a:xfrm>
          <a:prstGeom prst="rect">
            <a:avLst/>
          </a:prstGeom>
          <a:noFill/>
        </p:spPr>
        <p:txBody>
          <a:bodyPr wrap="none" rtlCol="0">
            <a:spAutoFit/>
          </a:bodyPr>
          <a:lstStyle/>
          <a:p>
            <a:r>
              <a:rPr lang="en-US" sz="1200" dirty="0"/>
              <a:t>Dark Energy Spectroscopic Instrument (DESI)</a:t>
            </a:r>
          </a:p>
        </p:txBody>
      </p:sp>
      <p:sp>
        <p:nvSpPr>
          <p:cNvPr id="5" name="TextBox 4">
            <a:extLst>
              <a:ext uri="{FF2B5EF4-FFF2-40B4-BE49-F238E27FC236}">
                <a16:creationId xmlns:a16="http://schemas.microsoft.com/office/drawing/2014/main" id="{C19A4549-B509-647D-7C40-AC957BE695E7}"/>
              </a:ext>
            </a:extLst>
          </p:cNvPr>
          <p:cNvSpPr txBox="1"/>
          <p:nvPr/>
        </p:nvSpPr>
        <p:spPr>
          <a:xfrm>
            <a:off x="1566239" y="5752250"/>
            <a:ext cx="2247603" cy="276999"/>
          </a:xfrm>
          <a:prstGeom prst="rect">
            <a:avLst/>
          </a:prstGeom>
          <a:noFill/>
        </p:spPr>
        <p:txBody>
          <a:bodyPr wrap="none" rtlCol="0">
            <a:spAutoFit/>
          </a:bodyPr>
          <a:lstStyle/>
          <a:p>
            <a:r>
              <a:rPr lang="en-US" sz="1200" dirty="0"/>
              <a:t>Sloan Digital Sky Survey (SDSS)</a:t>
            </a:r>
          </a:p>
        </p:txBody>
      </p:sp>
      <p:sp>
        <p:nvSpPr>
          <p:cNvPr id="7" name="TextBox 6">
            <a:extLst>
              <a:ext uri="{FF2B5EF4-FFF2-40B4-BE49-F238E27FC236}">
                <a16:creationId xmlns:a16="http://schemas.microsoft.com/office/drawing/2014/main" id="{B8C85EE9-78A0-D55F-CD50-E996A1A41A1F}"/>
              </a:ext>
            </a:extLst>
          </p:cNvPr>
          <p:cNvSpPr txBox="1"/>
          <p:nvPr/>
        </p:nvSpPr>
        <p:spPr>
          <a:xfrm>
            <a:off x="6095999" y="3329331"/>
            <a:ext cx="6000929" cy="400110"/>
          </a:xfrm>
          <a:prstGeom prst="rect">
            <a:avLst/>
          </a:prstGeom>
          <a:noFill/>
        </p:spPr>
        <p:txBody>
          <a:bodyPr wrap="square" rtlCol="0">
            <a:spAutoFit/>
          </a:bodyPr>
          <a:lstStyle/>
          <a:p>
            <a:pPr algn="ctr"/>
            <a:r>
              <a:rPr lang="en-US" sz="1000" i="1" dirty="0">
                <a:latin typeface="Helvetica" panose="020B0604020202020204" pitchFamily="34" charset="0"/>
              </a:rPr>
              <a:t>S</a:t>
            </a:r>
            <a:r>
              <a:rPr lang="en-US" sz="1000" b="0" i="1" dirty="0">
                <a:effectLst/>
                <a:latin typeface="Helvetica" panose="020B0604020202020204" pitchFamily="34" charset="0"/>
              </a:rPr>
              <a:t>imulation Credit: </a:t>
            </a:r>
            <a:r>
              <a:rPr lang="en-US" sz="1000" b="0" i="1" u="none" strike="noStrike" dirty="0">
                <a:effectLst/>
                <a:latin typeface="Helvetica" panose="020B0604020202020204" pitchFamily="34" charset="0"/>
              </a:rPr>
              <a:t>National Center for Supercomputer Applications </a:t>
            </a:r>
            <a:r>
              <a:rPr lang="en-US" sz="1000" b="0" i="1" dirty="0">
                <a:effectLst/>
                <a:latin typeface="Helvetica" panose="020B0604020202020204" pitchFamily="34" charset="0"/>
              </a:rPr>
              <a:t>by </a:t>
            </a:r>
            <a:r>
              <a:rPr lang="en-US" sz="1000" b="0" i="1" u="none" strike="noStrike" dirty="0">
                <a:effectLst/>
                <a:latin typeface="Helvetica" panose="020B0604020202020204" pitchFamily="34" charset="0"/>
              </a:rPr>
              <a:t>Andrey Kravtsov</a:t>
            </a:r>
            <a:r>
              <a:rPr lang="en-US" sz="1000" b="0" i="1" dirty="0">
                <a:effectLst/>
                <a:latin typeface="Helvetica" panose="020B0604020202020204" pitchFamily="34" charset="0"/>
              </a:rPr>
              <a:t> (</a:t>
            </a:r>
            <a:r>
              <a:rPr lang="en-US" sz="1000" b="0" i="1" u="none" strike="noStrike" dirty="0">
                <a:effectLst/>
                <a:latin typeface="Helvetica" panose="020B0604020202020204" pitchFamily="34" charset="0"/>
              </a:rPr>
              <a:t>U Chicago</a:t>
            </a:r>
            <a:r>
              <a:rPr lang="en-US" sz="1000" b="0" i="1" dirty="0">
                <a:effectLst/>
                <a:latin typeface="Helvetica" panose="020B0604020202020204" pitchFamily="34" charset="0"/>
              </a:rPr>
              <a:t>) and </a:t>
            </a:r>
            <a:r>
              <a:rPr lang="en-US" sz="1000" b="0" i="1" u="none" strike="noStrike" dirty="0">
                <a:effectLst/>
                <a:latin typeface="Helvetica" panose="020B0604020202020204" pitchFamily="34" charset="0"/>
              </a:rPr>
              <a:t>Anatoly Klypin</a:t>
            </a:r>
            <a:r>
              <a:rPr lang="en-US" sz="1000" b="0" i="1" dirty="0">
                <a:effectLst/>
                <a:latin typeface="Helvetica" panose="020B0604020202020204" pitchFamily="34" charset="0"/>
              </a:rPr>
              <a:t> (</a:t>
            </a:r>
            <a:r>
              <a:rPr lang="en-US" sz="1000" b="0" i="1" u="none" strike="noStrike" dirty="0">
                <a:effectLst/>
                <a:latin typeface="Helvetica" panose="020B0604020202020204" pitchFamily="34" charset="0"/>
              </a:rPr>
              <a:t>NMSU</a:t>
            </a:r>
            <a:r>
              <a:rPr lang="en-US" sz="1000" b="0" i="1" dirty="0">
                <a:effectLst/>
                <a:latin typeface="Helvetica" panose="020B0604020202020204" pitchFamily="34" charset="0"/>
              </a:rPr>
              <a:t>).</a:t>
            </a:r>
            <a:endParaRPr lang="en-IN" sz="1000" i="1" dirty="0"/>
          </a:p>
        </p:txBody>
      </p:sp>
    </p:spTree>
    <p:extLst>
      <p:ext uri="{BB962C8B-B14F-4D97-AF65-F5344CB8AC3E}">
        <p14:creationId xmlns:p14="http://schemas.microsoft.com/office/powerpoint/2010/main" val="269943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265C04-9D11-160B-8AEB-0C0EE143CD07}"/>
            </a:ext>
          </a:extLst>
        </p:cNvPr>
        <p:cNvGrpSpPr/>
        <p:nvPr/>
      </p:nvGrpSpPr>
      <p:grpSpPr>
        <a:xfrm>
          <a:off x="0" y="0"/>
          <a:ext cx="0" cy="0"/>
          <a:chOff x="0" y="0"/>
          <a:chExt cx="0" cy="0"/>
        </a:xfrm>
      </p:grpSpPr>
      <p:pic>
        <p:nvPicPr>
          <p:cNvPr id="11" name="Content Placeholder 12" descr="A purple and pink glowing lines&#10;&#10;Description automatically generated with medium confidence">
            <a:extLst>
              <a:ext uri="{FF2B5EF4-FFF2-40B4-BE49-F238E27FC236}">
                <a16:creationId xmlns:a16="http://schemas.microsoft.com/office/drawing/2014/main" id="{DB3ECEB2-3B2C-A35D-835F-6572386944EA}"/>
              </a:ext>
            </a:extLst>
          </p:cNvPr>
          <p:cNvPicPr>
            <a:picLocks noChangeAspect="1"/>
          </p:cNvPicPr>
          <p:nvPr/>
        </p:nvPicPr>
        <p:blipFill>
          <a:blip r:embed="rId3">
            <a:alphaModFix amt="35000"/>
          </a:blip>
          <a:srcRect t="12500" b="12500"/>
          <a:stretch>
            <a:fillRect/>
          </a:stretch>
        </p:blipFill>
        <p:spPr>
          <a:xfrm>
            <a:off x="0" y="0"/>
            <a:ext cx="12191980" cy="6858000"/>
          </a:xfrm>
          <a:prstGeom prst="rect">
            <a:avLst/>
          </a:prstGeom>
        </p:spPr>
      </p:pic>
      <p:sp>
        <p:nvSpPr>
          <p:cNvPr id="2" name="Title 1">
            <a:extLst>
              <a:ext uri="{FF2B5EF4-FFF2-40B4-BE49-F238E27FC236}">
                <a16:creationId xmlns:a16="http://schemas.microsoft.com/office/drawing/2014/main" id="{67AEF7CA-A993-0CC2-6B2D-5EEC1D9C51BA}"/>
              </a:ext>
            </a:extLst>
          </p:cNvPr>
          <p:cNvSpPr>
            <a:spLocks noGrp="1"/>
          </p:cNvSpPr>
          <p:nvPr>
            <p:ph type="title"/>
          </p:nvPr>
        </p:nvSpPr>
        <p:spPr>
          <a:xfrm>
            <a:off x="0" y="106999"/>
            <a:ext cx="12191980" cy="889675"/>
          </a:xfrm>
          <a:solidFill>
            <a:schemeClr val="tx2">
              <a:lumMod val="10000"/>
            </a:schemeClr>
          </a:solidFill>
        </p:spPr>
        <p:txBody>
          <a:bodyPr>
            <a:normAutofit/>
          </a:bodyPr>
          <a:lstStyle/>
          <a:p>
            <a:pPr algn="ctr"/>
            <a:r>
              <a:rPr lang="en-IN" sz="3600" b="1" dirty="0">
                <a:solidFill>
                  <a:srgbClr val="FFC000"/>
                </a:solidFill>
              </a:rPr>
              <a:t>DESI Dark Matter Tracers</a:t>
            </a:r>
          </a:p>
        </p:txBody>
      </p:sp>
      <p:graphicFrame>
        <p:nvGraphicFramePr>
          <p:cNvPr id="17" name="Content Placeholder 16">
            <a:extLst>
              <a:ext uri="{FF2B5EF4-FFF2-40B4-BE49-F238E27FC236}">
                <a16:creationId xmlns:a16="http://schemas.microsoft.com/office/drawing/2014/main" id="{EDF82B07-2370-A720-E39A-0A944E94B786}"/>
              </a:ext>
            </a:extLst>
          </p:cNvPr>
          <p:cNvGraphicFramePr>
            <a:graphicFrameLocks noGrp="1"/>
          </p:cNvGraphicFramePr>
          <p:nvPr>
            <p:ph idx="1"/>
          </p:nvPr>
        </p:nvGraphicFramePr>
        <p:xfrm>
          <a:off x="-739527" y="951049"/>
          <a:ext cx="7259080" cy="48784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Footer Placeholder 8">
            <a:extLst>
              <a:ext uri="{FF2B5EF4-FFF2-40B4-BE49-F238E27FC236}">
                <a16:creationId xmlns:a16="http://schemas.microsoft.com/office/drawing/2014/main" id="{A1D0F63B-63C9-6558-0D5D-57FF5DB39B7B}"/>
              </a:ext>
            </a:extLst>
          </p:cNvPr>
          <p:cNvSpPr>
            <a:spLocks noGrp="1"/>
          </p:cNvSpPr>
          <p:nvPr>
            <p:ph type="ftr" sz="quarter" idx="11"/>
          </p:nvPr>
        </p:nvSpPr>
        <p:spPr/>
        <p:txBody>
          <a:bodyPr/>
          <a:lstStyle/>
          <a:p>
            <a:r>
              <a:rPr lang="en-US"/>
              <a:t>R.Vaisakh (SMU) - TACOS 2025 @SHSU</a:t>
            </a:r>
          </a:p>
        </p:txBody>
      </p:sp>
      <p:sp>
        <p:nvSpPr>
          <p:cNvPr id="10" name="Slide Number Placeholder 9">
            <a:extLst>
              <a:ext uri="{FF2B5EF4-FFF2-40B4-BE49-F238E27FC236}">
                <a16:creationId xmlns:a16="http://schemas.microsoft.com/office/drawing/2014/main" id="{B8840A6D-6C0C-C21D-4554-52776B2D8EE8}"/>
              </a:ext>
            </a:extLst>
          </p:cNvPr>
          <p:cNvSpPr>
            <a:spLocks noGrp="1"/>
          </p:cNvSpPr>
          <p:nvPr>
            <p:ph type="sldNum" sz="quarter" idx="12"/>
          </p:nvPr>
        </p:nvSpPr>
        <p:spPr/>
        <p:txBody>
          <a:bodyPr/>
          <a:lstStyle/>
          <a:p>
            <a:fld id="{11A431E2-6030-424A-A8FD-AC93A9839434}" type="slidenum">
              <a:rPr lang="en-US" smtClean="0"/>
              <a:t>25</a:t>
            </a:fld>
            <a:endParaRPr lang="en-US"/>
          </a:p>
        </p:txBody>
      </p:sp>
      <p:sp>
        <p:nvSpPr>
          <p:cNvPr id="6" name="AutoShape 2">
            <a:extLst>
              <a:ext uri="{FF2B5EF4-FFF2-40B4-BE49-F238E27FC236}">
                <a16:creationId xmlns:a16="http://schemas.microsoft.com/office/drawing/2014/main" id="{95102FB0-D176-878A-DAC0-80153A63C45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8" name="AutoShape 4">
            <a:extLst>
              <a:ext uri="{FF2B5EF4-FFF2-40B4-BE49-F238E27FC236}">
                <a16:creationId xmlns:a16="http://schemas.microsoft.com/office/drawing/2014/main" id="{4173FEBB-88DE-B31E-6E7C-C42C47B6F1CC}"/>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14" name="Picture 8">
            <a:extLst>
              <a:ext uri="{FF2B5EF4-FFF2-40B4-BE49-F238E27FC236}">
                <a16:creationId xmlns:a16="http://schemas.microsoft.com/office/drawing/2014/main" id="{6F4D86EE-0161-7843-DBE1-6AED82824AC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38046" y="837373"/>
            <a:ext cx="5953955" cy="55295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7EC5CC6-9D11-D0C1-5352-ED547DC93D60}"/>
              </a:ext>
            </a:extLst>
          </p:cNvPr>
          <p:cNvSpPr txBox="1"/>
          <p:nvPr/>
        </p:nvSpPr>
        <p:spPr>
          <a:xfrm>
            <a:off x="3028208" y="5889892"/>
            <a:ext cx="3220192" cy="430887"/>
          </a:xfrm>
          <a:prstGeom prst="rect">
            <a:avLst/>
          </a:prstGeom>
          <a:noFill/>
        </p:spPr>
        <p:txBody>
          <a:bodyPr wrap="square" rtlCol="0">
            <a:spAutoFit/>
          </a:bodyPr>
          <a:lstStyle/>
          <a:p>
            <a:pPr algn="ctr"/>
            <a:r>
              <a:rPr lang="en-US" sz="1100" b="0" i="1" dirty="0">
                <a:effectLst/>
                <a:latin typeface="Open Sans" panose="020B0606030504020204" pitchFamily="34" charset="0"/>
              </a:rPr>
              <a:t>Example spectra for the DESI target classes. </a:t>
            </a:r>
          </a:p>
          <a:p>
            <a:pPr algn="ctr"/>
            <a:r>
              <a:rPr lang="en-US" sz="1100" b="0" i="1" dirty="0">
                <a:effectLst/>
                <a:latin typeface="Open Sans" panose="020B0606030504020204" pitchFamily="34" charset="0"/>
              </a:rPr>
              <a:t>Credit: Ting-Wen Lan, DESI member</a:t>
            </a:r>
            <a:endParaRPr lang="en-IN" sz="11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66790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F12231-7B55-0020-B60C-B9E02F76220D}"/>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EA7C89DF-1746-BB3B-E8F3-58C7A01CFE33}"/>
              </a:ext>
            </a:extLst>
          </p:cNvPr>
          <p:cNvSpPr>
            <a:spLocks noGrp="1"/>
          </p:cNvSpPr>
          <p:nvPr>
            <p:ph type="title"/>
          </p:nvPr>
        </p:nvSpPr>
        <p:spPr>
          <a:xfrm>
            <a:off x="6115317" y="405685"/>
            <a:ext cx="5464968" cy="1559301"/>
          </a:xfrm>
        </p:spPr>
        <p:txBody>
          <a:bodyPr vert="horz" lIns="91440" tIns="45720" rIns="91440" bIns="45720" rtlCol="0" anchor="ctr">
            <a:normAutofit/>
          </a:bodyPr>
          <a:lstStyle/>
          <a:p>
            <a:pPr algn="ctr"/>
            <a:r>
              <a:rPr lang="en-US" sz="3400" b="1" i="0" u="none" strike="noStrike" dirty="0">
                <a:effectLst/>
              </a:rPr>
              <a:t> Halo Occupation Distribution (HOD)</a:t>
            </a:r>
            <a:endParaRPr lang="en-US" sz="3400" b="1" dirty="0"/>
          </a:p>
        </p:txBody>
      </p:sp>
      <p:pic>
        <p:nvPicPr>
          <p:cNvPr id="13" name="Content Placeholder 12" descr="A purple and pink glowing lines&#10;&#10;Description automatically generated with medium confidence">
            <a:extLst>
              <a:ext uri="{FF2B5EF4-FFF2-40B4-BE49-F238E27FC236}">
                <a16:creationId xmlns:a16="http://schemas.microsoft.com/office/drawing/2014/main" id="{C0606F98-B257-082D-45CC-B7578DDE2170}"/>
              </a:ext>
            </a:extLst>
          </p:cNvPr>
          <p:cNvPicPr>
            <a:picLocks noGrp="1" noChangeAspect="1"/>
          </p:cNvPicPr>
          <p:nvPr>
            <p:ph idx="1"/>
          </p:nvPr>
        </p:nvPicPr>
        <p:blipFill>
          <a:blip r:embed="rId3">
            <a:alphaModFix amt="70000"/>
          </a:blip>
          <a:srcRect l="16707" r="24126"/>
          <a:stretch>
            <a:fillRect/>
          </a:stretch>
        </p:blipFill>
        <p:spPr>
          <a:xfrm>
            <a:off x="-1" y="-2"/>
            <a:ext cx="5410198" cy="6858002"/>
          </a:xfrm>
          <a:prstGeom prst="rect">
            <a:avLst/>
          </a:prstGeom>
        </p:spPr>
      </p:pic>
      <p:sp>
        <p:nvSpPr>
          <p:cNvPr id="3" name="Footer Placeholder 2">
            <a:extLst>
              <a:ext uri="{FF2B5EF4-FFF2-40B4-BE49-F238E27FC236}">
                <a16:creationId xmlns:a16="http://schemas.microsoft.com/office/drawing/2014/main" id="{C07FCEFA-7D9D-4842-8ADD-9FE4189581E8}"/>
              </a:ext>
            </a:extLst>
          </p:cNvPr>
          <p:cNvSpPr>
            <a:spLocks noGrp="1"/>
          </p:cNvSpPr>
          <p:nvPr>
            <p:ph type="ftr" sz="quarter" idx="11"/>
          </p:nvPr>
        </p:nvSpPr>
        <p:spPr>
          <a:xfrm>
            <a:off x="6005024" y="6356350"/>
            <a:ext cx="4323832" cy="365125"/>
          </a:xfrm>
        </p:spPr>
        <p:txBody>
          <a:bodyPr vert="horz" lIns="91440" tIns="45720" rIns="91440" bIns="45720" rtlCol="0" anchor="ctr">
            <a:normAutofit/>
          </a:bodyPr>
          <a:lstStyle/>
          <a:p>
            <a:pPr algn="l" defTabSz="914400">
              <a:spcAft>
                <a:spcPts val="600"/>
              </a:spcAft>
              <a:defRPr/>
            </a:pPr>
            <a:r>
              <a:rPr lang="en-US" kern="1200">
                <a:solidFill>
                  <a:schemeClr val="tx1"/>
                </a:solidFill>
                <a:latin typeface="Calibri" panose="020F0502020204030204"/>
                <a:ea typeface="+mn-ea"/>
                <a:cs typeface="+mn-cs"/>
              </a:rPr>
              <a:t>R.Vaisakh (SMU) - TACOS 2025 @SHSU</a:t>
            </a:r>
          </a:p>
        </p:txBody>
      </p:sp>
      <p:sp>
        <p:nvSpPr>
          <p:cNvPr id="5" name="Slide Number Placeholder 4">
            <a:extLst>
              <a:ext uri="{FF2B5EF4-FFF2-40B4-BE49-F238E27FC236}">
                <a16:creationId xmlns:a16="http://schemas.microsoft.com/office/drawing/2014/main" id="{355941B6-CDE2-A60E-FABD-D3A1A5E7A851}"/>
              </a:ext>
            </a:extLst>
          </p:cNvPr>
          <p:cNvSpPr>
            <a:spLocks noGrp="1"/>
          </p:cNvSpPr>
          <p:nvPr>
            <p:ph type="sldNum" sz="quarter" idx="12"/>
          </p:nvPr>
        </p:nvSpPr>
        <p:spPr/>
        <p:txBody>
          <a:bodyPr/>
          <a:lstStyle/>
          <a:p>
            <a:fld id="{11A431E2-6030-424A-A8FD-AC93A9839434}" type="slidenum">
              <a:rPr lang="en-US" smtClean="0"/>
              <a:t>26</a:t>
            </a:fld>
            <a:endParaRPr lang="en-US"/>
          </a:p>
        </p:txBody>
      </p:sp>
      <p:sp>
        <p:nvSpPr>
          <p:cNvPr id="2" name="TextBox 1">
            <a:extLst>
              <a:ext uri="{FF2B5EF4-FFF2-40B4-BE49-F238E27FC236}">
                <a16:creationId xmlns:a16="http://schemas.microsoft.com/office/drawing/2014/main" id="{AC97BBAB-ACFD-6FF3-F9EC-63D5CC5B3811}"/>
              </a:ext>
            </a:extLst>
          </p:cNvPr>
          <p:cNvSpPr txBox="1"/>
          <p:nvPr/>
        </p:nvSpPr>
        <p:spPr>
          <a:xfrm>
            <a:off x="5640780" y="2111054"/>
            <a:ext cx="6187044" cy="4075990"/>
          </a:xfrm>
          <a:prstGeom prst="rect">
            <a:avLst/>
          </a:prstGeom>
        </p:spPr>
        <p:txBody>
          <a:bodyPr vert="horz" lIns="91440" tIns="45720" rIns="91440" bIns="45720" rtlCol="0" anchor="ctr">
            <a:normAutofit/>
          </a:bodyPr>
          <a:lstStyle/>
          <a:p>
            <a:pPr marL="285750" indent="-285750" defTabSz="914400">
              <a:lnSpc>
                <a:spcPct val="90000"/>
              </a:lnSpc>
              <a:spcAft>
                <a:spcPts val="600"/>
              </a:spcAft>
              <a:buFont typeface="Arial" panose="020B0604020202020204" pitchFamily="34" charset="0"/>
              <a:buChar char="•"/>
            </a:pPr>
            <a:r>
              <a:rPr lang="en-US" dirty="0"/>
              <a:t>A purely statistical framework</a:t>
            </a:r>
          </a:p>
          <a:p>
            <a:pPr indent="-228600" defTabSz="914400">
              <a:lnSpc>
                <a:spcPct val="90000"/>
              </a:lnSpc>
              <a:spcAft>
                <a:spcPts val="600"/>
              </a:spcAft>
              <a:buFont typeface="Arial" panose="020B0604020202020204" pitchFamily="34" charset="0"/>
              <a:buChar char="•"/>
            </a:pPr>
            <a:r>
              <a:rPr lang="en-US" dirty="0">
                <a:effectLst/>
              </a:rPr>
              <a:t> P</a:t>
            </a:r>
            <a:r>
              <a:rPr lang="en-US" dirty="0"/>
              <a:t>(</a:t>
            </a:r>
            <a:r>
              <a:rPr lang="en-US" dirty="0">
                <a:effectLst/>
              </a:rPr>
              <a:t>N</a:t>
            </a:r>
            <a:r>
              <a:rPr lang="en-US" dirty="0"/>
              <a:t>∣</a:t>
            </a:r>
            <a:r>
              <a:rPr lang="en-US" dirty="0">
                <a:effectLst/>
              </a:rPr>
              <a:t>M</a:t>
            </a:r>
            <a:r>
              <a:rPr lang="en-US" dirty="0"/>
              <a:t>) - probability that a halo of mass </a:t>
            </a:r>
            <a:r>
              <a:rPr lang="en-US" dirty="0">
                <a:effectLst/>
              </a:rPr>
              <a:t>M</a:t>
            </a:r>
            <a:r>
              <a:rPr lang="en-US" dirty="0"/>
              <a:t> hosts </a:t>
            </a:r>
            <a:r>
              <a:rPr lang="en-US" dirty="0">
                <a:effectLst/>
              </a:rPr>
              <a:t>N</a:t>
            </a:r>
            <a:r>
              <a:rPr lang="en-US" dirty="0"/>
              <a:t> galaxies</a:t>
            </a:r>
          </a:p>
          <a:p>
            <a:pPr indent="-228600" defTabSz="914400">
              <a:lnSpc>
                <a:spcPct val="90000"/>
              </a:lnSpc>
              <a:spcAft>
                <a:spcPts val="600"/>
              </a:spcAft>
              <a:buFont typeface="Arial" panose="020B0604020202020204" pitchFamily="34" charset="0"/>
              <a:buChar char="•"/>
            </a:pPr>
            <a:endParaRPr lang="en-US" dirty="0"/>
          </a:p>
          <a:p>
            <a:pPr marL="285750" indent="-285750" defTabSz="914400">
              <a:lnSpc>
                <a:spcPct val="90000"/>
              </a:lnSpc>
              <a:spcAft>
                <a:spcPts val="600"/>
              </a:spcAft>
              <a:buFont typeface="Arial" panose="020B0604020202020204" pitchFamily="34" charset="0"/>
              <a:buChar char="•"/>
            </a:pPr>
            <a:r>
              <a:rPr lang="en-US" dirty="0"/>
              <a:t>Modeled as two separate components:</a:t>
            </a:r>
          </a:p>
          <a:p>
            <a:pPr lvl="1" indent="-228600" defTabSz="914400">
              <a:lnSpc>
                <a:spcPct val="90000"/>
              </a:lnSpc>
              <a:spcAft>
                <a:spcPts val="600"/>
              </a:spcAft>
              <a:buFont typeface="Arial" panose="020B0604020202020204" pitchFamily="34" charset="0"/>
              <a:buChar char="•"/>
            </a:pPr>
            <a:r>
              <a:rPr lang="en-US" b="1" dirty="0"/>
              <a:t>Centrals:</a:t>
            </a:r>
            <a:r>
              <a:rPr lang="en-US" dirty="0"/>
              <a:t> ⟨</a:t>
            </a:r>
            <a:r>
              <a:rPr lang="en-US" dirty="0">
                <a:effectLst/>
              </a:rPr>
              <a:t>N</a:t>
            </a:r>
            <a:r>
              <a:rPr lang="en-US" baseline="-25000" dirty="0">
                <a:effectLst/>
              </a:rPr>
              <a:t>cen</a:t>
            </a:r>
            <a:r>
              <a:rPr lang="en-US" dirty="0"/>
              <a:t>​⟩ is a step-function</a:t>
            </a:r>
          </a:p>
          <a:p>
            <a:pPr lvl="2" indent="-228600" defTabSz="914400">
              <a:lnSpc>
                <a:spcPct val="90000"/>
              </a:lnSpc>
              <a:spcAft>
                <a:spcPts val="600"/>
              </a:spcAft>
              <a:buFont typeface="Arial" panose="020B0604020202020204" pitchFamily="34" charset="0"/>
              <a:buChar char="•"/>
            </a:pPr>
            <a:r>
              <a:rPr lang="en-US" sz="1600" dirty="0"/>
              <a:t>Below a minimum mass, </a:t>
            </a:r>
            <a:r>
              <a:rPr lang="en-US" sz="1600" dirty="0">
                <a:effectLst/>
              </a:rPr>
              <a:t>M</a:t>
            </a:r>
            <a:r>
              <a:rPr lang="en-US" sz="1600" baseline="-25000" dirty="0">
                <a:effectLst/>
              </a:rPr>
              <a:t>min</a:t>
            </a:r>
            <a:r>
              <a:rPr lang="en-US" sz="1600" dirty="0"/>
              <a:t>​, halos don't host a central galaxy</a:t>
            </a:r>
          </a:p>
          <a:p>
            <a:pPr lvl="1" indent="-228600" defTabSz="914400">
              <a:lnSpc>
                <a:spcPct val="90000"/>
              </a:lnSpc>
              <a:spcAft>
                <a:spcPts val="600"/>
              </a:spcAft>
              <a:buFont typeface="Arial" panose="020B0604020202020204" pitchFamily="34" charset="0"/>
              <a:buChar char="•"/>
            </a:pPr>
            <a:r>
              <a:rPr lang="en-US" b="1" dirty="0"/>
              <a:t>Satellites:</a:t>
            </a:r>
            <a:r>
              <a:rPr lang="en-US" dirty="0"/>
              <a:t> ⟨</a:t>
            </a:r>
            <a:r>
              <a:rPr lang="en-US" dirty="0">
                <a:effectLst/>
              </a:rPr>
              <a:t>N</a:t>
            </a:r>
            <a:r>
              <a:rPr lang="en-US" baseline="-25000" dirty="0">
                <a:effectLst/>
              </a:rPr>
              <a:t>sat</a:t>
            </a:r>
            <a:r>
              <a:rPr lang="en-US" dirty="0"/>
              <a:t>​⟩ ∝ (</a:t>
            </a:r>
            <a:r>
              <a:rPr lang="en-US" dirty="0">
                <a:effectLst/>
              </a:rPr>
              <a:t>M</a:t>
            </a:r>
            <a:r>
              <a:rPr lang="en-US" dirty="0"/>
              <a:t>/</a:t>
            </a:r>
            <a:r>
              <a:rPr lang="en-US" dirty="0">
                <a:effectLst/>
              </a:rPr>
              <a:t>M1</a:t>
            </a:r>
            <a:r>
              <a:rPr lang="en-US" dirty="0"/>
              <a:t>​)</a:t>
            </a:r>
            <a:r>
              <a:rPr lang="en-US" baseline="30000" dirty="0">
                <a:effectLst/>
              </a:rPr>
              <a:t>α</a:t>
            </a:r>
            <a:endParaRPr lang="en-US" dirty="0"/>
          </a:p>
          <a:p>
            <a:pPr lvl="2" indent="-228600" defTabSz="914400">
              <a:lnSpc>
                <a:spcPct val="90000"/>
              </a:lnSpc>
              <a:spcAft>
                <a:spcPts val="600"/>
              </a:spcAft>
              <a:buFont typeface="Arial" panose="020B0604020202020204" pitchFamily="34" charset="0"/>
              <a:buChar char="•"/>
            </a:pPr>
            <a:r>
              <a:rPr lang="en-US" sz="1600" dirty="0"/>
              <a:t>No. of satellites grows as a power-law with halo mass</a:t>
            </a:r>
          </a:p>
          <a:p>
            <a:pPr indent="-228600" defTabSz="914400">
              <a:lnSpc>
                <a:spcPct val="90000"/>
              </a:lnSpc>
              <a:spcAft>
                <a:spcPts val="600"/>
              </a:spcAft>
              <a:buFont typeface="Arial" panose="020B0604020202020204" pitchFamily="34" charset="0"/>
              <a:buChar char="•"/>
            </a:pPr>
            <a:r>
              <a:rPr lang="en-US" dirty="0"/>
              <a:t>Model parameters </a:t>
            </a:r>
            <a:r>
              <a:rPr lang="en-US" i="1" dirty="0"/>
              <a:t>(few too many)</a:t>
            </a:r>
            <a:r>
              <a:rPr lang="en-US" dirty="0"/>
              <a:t> are tuned to match observations</a:t>
            </a:r>
          </a:p>
        </p:txBody>
      </p:sp>
      <p:pic>
        <p:nvPicPr>
          <p:cNvPr id="6" name="Picture 5">
            <a:extLst>
              <a:ext uri="{FF2B5EF4-FFF2-40B4-BE49-F238E27FC236}">
                <a16:creationId xmlns:a16="http://schemas.microsoft.com/office/drawing/2014/main" id="{F31EDC0C-1B15-09DD-4CB7-0642E0D2D07F}"/>
              </a:ext>
            </a:extLst>
          </p:cNvPr>
          <p:cNvPicPr>
            <a:picLocks noChangeAspect="1"/>
          </p:cNvPicPr>
          <p:nvPr/>
        </p:nvPicPr>
        <p:blipFill>
          <a:blip r:embed="rId4"/>
          <a:stretch>
            <a:fillRect/>
          </a:stretch>
        </p:blipFill>
        <p:spPr>
          <a:xfrm>
            <a:off x="449883" y="2111054"/>
            <a:ext cx="4510430" cy="3833008"/>
          </a:xfrm>
          <a:prstGeom prst="rect">
            <a:avLst/>
          </a:prstGeom>
        </p:spPr>
      </p:pic>
      <p:sp>
        <p:nvSpPr>
          <p:cNvPr id="7" name="TextBox 6">
            <a:extLst>
              <a:ext uri="{FF2B5EF4-FFF2-40B4-BE49-F238E27FC236}">
                <a16:creationId xmlns:a16="http://schemas.microsoft.com/office/drawing/2014/main" id="{51794AF4-1ACA-7706-7649-F48776B74CD5}"/>
              </a:ext>
            </a:extLst>
          </p:cNvPr>
          <p:cNvSpPr txBox="1"/>
          <p:nvPr/>
        </p:nvSpPr>
        <p:spPr>
          <a:xfrm>
            <a:off x="1270660" y="6080166"/>
            <a:ext cx="2778826" cy="369332"/>
          </a:xfrm>
          <a:prstGeom prst="rect">
            <a:avLst/>
          </a:prstGeom>
          <a:noFill/>
        </p:spPr>
        <p:txBody>
          <a:bodyPr wrap="square" rtlCol="0">
            <a:spAutoFit/>
          </a:bodyPr>
          <a:lstStyle/>
          <a:p>
            <a:r>
              <a:rPr lang="en-US" dirty="0"/>
              <a:t>S.Yuan, et al. 2306.06314</a:t>
            </a:r>
          </a:p>
        </p:txBody>
      </p:sp>
    </p:spTree>
    <p:extLst>
      <p:ext uri="{BB962C8B-B14F-4D97-AF65-F5344CB8AC3E}">
        <p14:creationId xmlns:p14="http://schemas.microsoft.com/office/powerpoint/2010/main" val="29443511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561F3A-15DD-B188-FE08-A3404DD825CD}"/>
            </a:ext>
          </a:extLst>
        </p:cNvPr>
        <p:cNvGrpSpPr/>
        <p:nvPr/>
      </p:nvGrpSpPr>
      <p:grpSpPr>
        <a:xfrm>
          <a:off x="0" y="0"/>
          <a:ext cx="0" cy="0"/>
          <a:chOff x="0" y="0"/>
          <a:chExt cx="0" cy="0"/>
        </a:xfrm>
      </p:grpSpPr>
      <p:pic>
        <p:nvPicPr>
          <p:cNvPr id="7" name="Content Placeholder 12" descr="A purple and pink glowing lines&#10;&#10;Description automatically generated with medium confidence">
            <a:extLst>
              <a:ext uri="{FF2B5EF4-FFF2-40B4-BE49-F238E27FC236}">
                <a16:creationId xmlns:a16="http://schemas.microsoft.com/office/drawing/2014/main" id="{06844277-4E38-4B79-DC1C-16A480722055}"/>
              </a:ext>
            </a:extLst>
          </p:cNvPr>
          <p:cNvPicPr>
            <a:picLocks noChangeAspect="1"/>
          </p:cNvPicPr>
          <p:nvPr/>
        </p:nvPicPr>
        <p:blipFill>
          <a:blip r:embed="rId3">
            <a:alphaModFix amt="35000"/>
          </a:blip>
          <a:srcRect t="12500" b="12500"/>
          <a:stretch>
            <a:fill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F3CE33DF-BDAB-97CF-8577-9DB440985E97}"/>
              </a:ext>
            </a:extLst>
          </p:cNvPr>
          <p:cNvSpPr>
            <a:spLocks noGrp="1"/>
          </p:cNvSpPr>
          <p:nvPr>
            <p:ph type="title"/>
          </p:nvPr>
        </p:nvSpPr>
        <p:spPr>
          <a:xfrm>
            <a:off x="0" y="365125"/>
            <a:ext cx="12191980" cy="1178667"/>
          </a:xfrm>
          <a:solidFill>
            <a:schemeClr val="tx2">
              <a:lumMod val="10000"/>
            </a:schemeClr>
          </a:solidFill>
        </p:spPr>
        <p:txBody>
          <a:bodyPr>
            <a:normAutofit/>
          </a:bodyPr>
          <a:lstStyle/>
          <a:p>
            <a:pPr algn="ctr"/>
            <a:r>
              <a:rPr lang="en-US" sz="4000" dirty="0">
                <a:solidFill>
                  <a:srgbClr val="FFC000"/>
                </a:solidFill>
              </a:rPr>
              <a:t>Bridging the gap: </a:t>
            </a:r>
            <a:r>
              <a:rPr lang="en-US" sz="4000" b="1" i="1" dirty="0">
                <a:solidFill>
                  <a:srgbClr val="FFC000"/>
                </a:solidFill>
              </a:rPr>
              <a:t>Empirical Models</a:t>
            </a:r>
          </a:p>
        </p:txBody>
      </p:sp>
      <p:sp>
        <p:nvSpPr>
          <p:cNvPr id="3" name="Content Placeholder 2">
            <a:extLst>
              <a:ext uri="{FF2B5EF4-FFF2-40B4-BE49-F238E27FC236}">
                <a16:creationId xmlns:a16="http://schemas.microsoft.com/office/drawing/2014/main" id="{1624F95D-540A-7FA5-7051-5D7A334D5B67}"/>
              </a:ext>
            </a:extLst>
          </p:cNvPr>
          <p:cNvSpPr>
            <a:spLocks noGrp="1"/>
          </p:cNvSpPr>
          <p:nvPr>
            <p:ph idx="1"/>
          </p:nvPr>
        </p:nvSpPr>
        <p:spPr>
          <a:xfrm>
            <a:off x="838199" y="1543792"/>
            <a:ext cx="10515599" cy="4633171"/>
          </a:xfrm>
        </p:spPr>
        <p:txBody>
          <a:bodyPr>
            <a:noAutofit/>
          </a:bodyPr>
          <a:lstStyle/>
          <a:p>
            <a:pPr marL="0" indent="0">
              <a:buNone/>
            </a:pPr>
            <a:r>
              <a:rPr lang="en-IN" sz="1800" dirty="0"/>
              <a:t>Computationally impossible to simulate the entire universe with full galaxy formation physics</a:t>
            </a:r>
          </a:p>
          <a:p>
            <a:endParaRPr lang="en-IN" sz="1800" dirty="0"/>
          </a:p>
          <a:p>
            <a:endParaRPr lang="en-IN" sz="1800" dirty="0"/>
          </a:p>
          <a:p>
            <a:endParaRPr lang="en-IN" sz="1800" dirty="0"/>
          </a:p>
          <a:p>
            <a:endParaRPr lang="en-IN" sz="1800" dirty="0"/>
          </a:p>
          <a:p>
            <a:endParaRPr lang="en-IN" sz="1800" dirty="0"/>
          </a:p>
          <a:p>
            <a:endParaRPr lang="en-IN" sz="1800" dirty="0"/>
          </a:p>
          <a:p>
            <a:r>
              <a:rPr lang="en-IN" sz="1800" dirty="0"/>
              <a:t>Instead, we use </a:t>
            </a:r>
            <a:r>
              <a:rPr lang="en-IN" sz="1800" b="1" dirty="0"/>
              <a:t>empirical models</a:t>
            </a:r>
            <a:r>
              <a:rPr lang="en-IN" sz="1800" dirty="0"/>
              <a:t> to statistically connect the halo population (from dark matter-only simulations) to the observed galaxy population.</a:t>
            </a:r>
          </a:p>
          <a:p>
            <a:endParaRPr lang="en-US" sz="1800" dirty="0"/>
          </a:p>
        </p:txBody>
      </p:sp>
      <p:sp>
        <p:nvSpPr>
          <p:cNvPr id="4" name="Footer Placeholder 3">
            <a:extLst>
              <a:ext uri="{FF2B5EF4-FFF2-40B4-BE49-F238E27FC236}">
                <a16:creationId xmlns:a16="http://schemas.microsoft.com/office/drawing/2014/main" id="{D26C04AC-BE0F-2394-C78A-FE54901D4936}"/>
              </a:ext>
            </a:extLst>
          </p:cNvPr>
          <p:cNvSpPr>
            <a:spLocks noGrp="1"/>
          </p:cNvSpPr>
          <p:nvPr>
            <p:ph type="ftr" sz="quarter" idx="11"/>
          </p:nvPr>
        </p:nvSpPr>
        <p:spPr/>
        <p:txBody>
          <a:bodyPr/>
          <a:lstStyle/>
          <a:p>
            <a:r>
              <a:rPr lang="en-US"/>
              <a:t>R.Vaisakh (SMU) - TACOS 2025 @SHSU</a:t>
            </a:r>
          </a:p>
        </p:txBody>
      </p:sp>
      <p:sp>
        <p:nvSpPr>
          <p:cNvPr id="8" name="Slide Number Placeholder 7">
            <a:extLst>
              <a:ext uri="{FF2B5EF4-FFF2-40B4-BE49-F238E27FC236}">
                <a16:creationId xmlns:a16="http://schemas.microsoft.com/office/drawing/2014/main" id="{2F81C022-50B3-64C6-20FB-E82CE1481297}"/>
              </a:ext>
            </a:extLst>
          </p:cNvPr>
          <p:cNvSpPr>
            <a:spLocks noGrp="1"/>
          </p:cNvSpPr>
          <p:nvPr>
            <p:ph type="sldNum" sz="quarter" idx="12"/>
          </p:nvPr>
        </p:nvSpPr>
        <p:spPr/>
        <p:txBody>
          <a:bodyPr/>
          <a:lstStyle/>
          <a:p>
            <a:fld id="{11A431E2-6030-424A-A8FD-AC93A9839434}" type="slidenum">
              <a:rPr lang="en-US" smtClean="0"/>
              <a:t>27</a:t>
            </a:fld>
            <a:endParaRPr lang="en-US"/>
          </a:p>
        </p:txBody>
      </p:sp>
      <p:graphicFrame>
        <p:nvGraphicFramePr>
          <p:cNvPr id="12" name="Diagram 11">
            <a:extLst>
              <a:ext uri="{FF2B5EF4-FFF2-40B4-BE49-F238E27FC236}">
                <a16:creationId xmlns:a16="http://schemas.microsoft.com/office/drawing/2014/main" id="{6CFAE2DE-FCC7-6E76-91D6-D31B5793AB24}"/>
              </a:ext>
            </a:extLst>
          </p:cNvPr>
          <p:cNvGraphicFramePr/>
          <p:nvPr/>
        </p:nvGraphicFramePr>
        <p:xfrm>
          <a:off x="395842" y="-46037"/>
          <a:ext cx="11400311" cy="65849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Left Arrow 12">
            <a:extLst>
              <a:ext uri="{FF2B5EF4-FFF2-40B4-BE49-F238E27FC236}">
                <a16:creationId xmlns:a16="http://schemas.microsoft.com/office/drawing/2014/main" id="{127A7945-F070-8FF7-A7E4-1DB5B28A1EB8}"/>
              </a:ext>
            </a:extLst>
          </p:cNvPr>
          <p:cNvSpPr/>
          <p:nvPr/>
        </p:nvSpPr>
        <p:spPr>
          <a:xfrm>
            <a:off x="2861954" y="4465123"/>
            <a:ext cx="843148" cy="273132"/>
          </a:xfrm>
          <a:prstGeom prst="lef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5" name="Left Arrow 14">
            <a:extLst>
              <a:ext uri="{FF2B5EF4-FFF2-40B4-BE49-F238E27FC236}">
                <a16:creationId xmlns:a16="http://schemas.microsoft.com/office/drawing/2014/main" id="{811B1ADE-5E03-43AA-70F4-D7778B89407B}"/>
              </a:ext>
            </a:extLst>
          </p:cNvPr>
          <p:cNvSpPr/>
          <p:nvPr/>
        </p:nvSpPr>
        <p:spPr>
          <a:xfrm rot="10800000">
            <a:off x="8656123" y="4465123"/>
            <a:ext cx="843148" cy="273132"/>
          </a:xfrm>
          <a:prstGeom prst="lef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6" name="TextBox 15">
            <a:extLst>
              <a:ext uri="{FF2B5EF4-FFF2-40B4-BE49-F238E27FC236}">
                <a16:creationId xmlns:a16="http://schemas.microsoft.com/office/drawing/2014/main" id="{F83AA3E2-8309-6090-EC51-AF00A88C88B8}"/>
              </a:ext>
            </a:extLst>
          </p:cNvPr>
          <p:cNvSpPr txBox="1"/>
          <p:nvPr/>
        </p:nvSpPr>
        <p:spPr>
          <a:xfrm>
            <a:off x="3942607" y="4465123"/>
            <a:ext cx="1911927" cy="338554"/>
          </a:xfrm>
          <a:prstGeom prst="rect">
            <a:avLst/>
          </a:prstGeom>
          <a:noFill/>
        </p:spPr>
        <p:txBody>
          <a:bodyPr wrap="square" rtlCol="0">
            <a:spAutoFit/>
          </a:bodyPr>
          <a:lstStyle/>
          <a:p>
            <a:r>
              <a:rPr lang="en-US" sz="1600" i="1" dirty="0"/>
              <a:t>Empirical Models</a:t>
            </a:r>
          </a:p>
        </p:txBody>
      </p:sp>
      <p:sp>
        <p:nvSpPr>
          <p:cNvPr id="17" name="TextBox 16">
            <a:extLst>
              <a:ext uri="{FF2B5EF4-FFF2-40B4-BE49-F238E27FC236}">
                <a16:creationId xmlns:a16="http://schemas.microsoft.com/office/drawing/2014/main" id="{05259959-69D0-0665-4075-7AC1B543BABD}"/>
              </a:ext>
            </a:extLst>
          </p:cNvPr>
          <p:cNvSpPr txBox="1"/>
          <p:nvPr/>
        </p:nvSpPr>
        <p:spPr>
          <a:xfrm>
            <a:off x="6620494" y="4469190"/>
            <a:ext cx="1911927" cy="338554"/>
          </a:xfrm>
          <a:prstGeom prst="rect">
            <a:avLst/>
          </a:prstGeom>
          <a:noFill/>
        </p:spPr>
        <p:txBody>
          <a:bodyPr wrap="square" rtlCol="0">
            <a:spAutoFit/>
          </a:bodyPr>
          <a:lstStyle/>
          <a:p>
            <a:r>
              <a:rPr lang="en-US" sz="1600" i="1" dirty="0"/>
              <a:t>Physical Models</a:t>
            </a:r>
          </a:p>
        </p:txBody>
      </p:sp>
    </p:spTree>
    <p:extLst>
      <p:ext uri="{BB962C8B-B14F-4D97-AF65-F5344CB8AC3E}">
        <p14:creationId xmlns:p14="http://schemas.microsoft.com/office/powerpoint/2010/main" val="38931583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7A976-660A-74D0-16C0-A154A99B752E}"/>
            </a:ext>
          </a:extLst>
        </p:cNvPr>
        <p:cNvGrpSpPr/>
        <p:nvPr/>
      </p:nvGrpSpPr>
      <p:grpSpPr>
        <a:xfrm>
          <a:off x="0" y="0"/>
          <a:ext cx="0" cy="0"/>
          <a:chOff x="0" y="0"/>
          <a:chExt cx="0" cy="0"/>
        </a:xfrm>
      </p:grpSpPr>
      <p:pic>
        <p:nvPicPr>
          <p:cNvPr id="5" name="Picture 2" descr="Results of computer simulation of formation of large scale structure in a cold dark matter universe">
            <a:extLst>
              <a:ext uri="{FF2B5EF4-FFF2-40B4-BE49-F238E27FC236}">
                <a16:creationId xmlns:a16="http://schemas.microsoft.com/office/drawing/2014/main" id="{375F3FD8-7753-0D17-C705-8A78B04A581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599667" y="430128"/>
            <a:ext cx="6665628" cy="499922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F17C3D63-7BA4-E974-AB56-3517CA4AFE8A}"/>
              </a:ext>
            </a:extLst>
          </p:cNvPr>
          <p:cNvSpPr/>
          <p:nvPr/>
        </p:nvSpPr>
        <p:spPr>
          <a:xfrm>
            <a:off x="4739888" y="3747877"/>
            <a:ext cx="4651077" cy="1733767"/>
          </a:xfrm>
          <a:prstGeom prst="rect">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TextBox 6">
            <a:extLst>
              <a:ext uri="{FF2B5EF4-FFF2-40B4-BE49-F238E27FC236}">
                <a16:creationId xmlns:a16="http://schemas.microsoft.com/office/drawing/2014/main" id="{1A158B31-9283-FF62-8696-231E21264D94}"/>
              </a:ext>
            </a:extLst>
          </p:cNvPr>
          <p:cNvSpPr txBox="1"/>
          <p:nvPr/>
        </p:nvSpPr>
        <p:spPr>
          <a:xfrm>
            <a:off x="10306300" y="2929346"/>
            <a:ext cx="1969675" cy="369332"/>
          </a:xfrm>
          <a:prstGeom prst="rect">
            <a:avLst/>
          </a:prstGeom>
          <a:noFill/>
        </p:spPr>
        <p:txBody>
          <a:bodyPr wrap="square" rtlCol="0">
            <a:spAutoFit/>
          </a:bodyPr>
          <a:lstStyle/>
          <a:p>
            <a:r>
              <a:rPr lang="en-IN" dirty="0"/>
              <a:t>We’re here now!</a:t>
            </a:r>
          </a:p>
        </p:txBody>
      </p:sp>
      <p:sp>
        <p:nvSpPr>
          <p:cNvPr id="8" name="Rectangle 7">
            <a:extLst>
              <a:ext uri="{FF2B5EF4-FFF2-40B4-BE49-F238E27FC236}">
                <a16:creationId xmlns:a16="http://schemas.microsoft.com/office/drawing/2014/main" id="{4760DF06-F6F3-A5F5-B06F-FFB093BD6235}"/>
              </a:ext>
            </a:extLst>
          </p:cNvPr>
          <p:cNvSpPr/>
          <p:nvPr/>
        </p:nvSpPr>
        <p:spPr>
          <a:xfrm>
            <a:off x="2439433" y="340461"/>
            <a:ext cx="4587076" cy="1658504"/>
          </a:xfrm>
          <a:prstGeom prst="rect">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9" name="TextBox 8">
            <a:extLst>
              <a:ext uri="{FF2B5EF4-FFF2-40B4-BE49-F238E27FC236}">
                <a16:creationId xmlns:a16="http://schemas.microsoft.com/office/drawing/2014/main" id="{A3E18F1E-CCB8-8DDB-70BC-70909D35212D}"/>
              </a:ext>
            </a:extLst>
          </p:cNvPr>
          <p:cNvSpPr txBox="1"/>
          <p:nvPr/>
        </p:nvSpPr>
        <p:spPr>
          <a:xfrm>
            <a:off x="587829" y="992155"/>
            <a:ext cx="1631496" cy="646331"/>
          </a:xfrm>
          <a:prstGeom prst="rect">
            <a:avLst/>
          </a:prstGeom>
          <a:noFill/>
        </p:spPr>
        <p:txBody>
          <a:bodyPr wrap="square" rtlCol="0">
            <a:spAutoFit/>
          </a:bodyPr>
          <a:lstStyle/>
          <a:p>
            <a:r>
              <a:rPr lang="en-IN" dirty="0"/>
              <a:t>Closer to how it all began!</a:t>
            </a:r>
          </a:p>
        </p:txBody>
      </p:sp>
      <p:sp>
        <p:nvSpPr>
          <p:cNvPr id="11" name="TextBox 10">
            <a:extLst>
              <a:ext uri="{FF2B5EF4-FFF2-40B4-BE49-F238E27FC236}">
                <a16:creationId xmlns:a16="http://schemas.microsoft.com/office/drawing/2014/main" id="{227AA01F-84A7-C876-AED0-162B6C237B6F}"/>
              </a:ext>
            </a:extLst>
          </p:cNvPr>
          <p:cNvSpPr txBox="1"/>
          <p:nvPr/>
        </p:nvSpPr>
        <p:spPr>
          <a:xfrm>
            <a:off x="520959" y="5596875"/>
            <a:ext cx="11150081" cy="584775"/>
          </a:xfrm>
          <a:prstGeom prst="rect">
            <a:avLst/>
          </a:prstGeom>
          <a:noFill/>
        </p:spPr>
        <p:txBody>
          <a:bodyPr wrap="square" rtlCol="0">
            <a:spAutoFit/>
          </a:bodyPr>
          <a:lstStyle/>
          <a:p>
            <a:pPr algn="ctr"/>
            <a:r>
              <a:rPr lang="en-US" sz="1600" b="0" i="0" dirty="0">
                <a:solidFill>
                  <a:srgbClr val="000000"/>
                </a:solidFill>
                <a:effectLst/>
              </a:rPr>
              <a:t>Computer simulations allow us to compare observational results to the theoretical formation of clusters and large-scale filaments in the Cold Dark Matter model with dark energy.</a:t>
            </a:r>
          </a:p>
        </p:txBody>
      </p:sp>
      <p:sp>
        <p:nvSpPr>
          <p:cNvPr id="13" name="Rectangle 12">
            <a:extLst>
              <a:ext uri="{FF2B5EF4-FFF2-40B4-BE49-F238E27FC236}">
                <a16:creationId xmlns:a16="http://schemas.microsoft.com/office/drawing/2014/main" id="{FF5175F1-649F-AD98-5F3F-B6C94748136A}"/>
              </a:ext>
            </a:extLst>
          </p:cNvPr>
          <p:cNvSpPr/>
          <p:nvPr/>
        </p:nvSpPr>
        <p:spPr>
          <a:xfrm>
            <a:off x="2453133" y="2099389"/>
            <a:ext cx="6937833" cy="1595801"/>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ectangle 13">
            <a:extLst>
              <a:ext uri="{FF2B5EF4-FFF2-40B4-BE49-F238E27FC236}">
                <a16:creationId xmlns:a16="http://schemas.microsoft.com/office/drawing/2014/main" id="{855CE91B-7348-30EA-781E-3030126BB6F8}"/>
              </a:ext>
            </a:extLst>
          </p:cNvPr>
          <p:cNvSpPr/>
          <p:nvPr/>
        </p:nvSpPr>
        <p:spPr>
          <a:xfrm>
            <a:off x="2453133" y="3695190"/>
            <a:ext cx="2235206" cy="1733767"/>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5" name="Rectangle 14">
            <a:extLst>
              <a:ext uri="{FF2B5EF4-FFF2-40B4-BE49-F238E27FC236}">
                <a16:creationId xmlns:a16="http://schemas.microsoft.com/office/drawing/2014/main" id="{693359D4-2F51-260C-5090-919D7F9B5FBF}"/>
              </a:ext>
            </a:extLst>
          </p:cNvPr>
          <p:cNvSpPr/>
          <p:nvPr/>
        </p:nvSpPr>
        <p:spPr>
          <a:xfrm>
            <a:off x="7155760" y="340460"/>
            <a:ext cx="2235206" cy="1733767"/>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Title 3">
            <a:extLst>
              <a:ext uri="{FF2B5EF4-FFF2-40B4-BE49-F238E27FC236}">
                <a16:creationId xmlns:a16="http://schemas.microsoft.com/office/drawing/2014/main" id="{3BBC01F3-32F9-FADC-EA87-B1024ACC0254}"/>
              </a:ext>
            </a:extLst>
          </p:cNvPr>
          <p:cNvSpPr txBox="1">
            <a:spLocks/>
          </p:cNvSpPr>
          <p:nvPr/>
        </p:nvSpPr>
        <p:spPr>
          <a:xfrm>
            <a:off x="-268766" y="2624671"/>
            <a:ext cx="3153894" cy="674007"/>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2400" b="1" i="1" dirty="0">
                <a:solidFill>
                  <a:srgbClr val="FF0000"/>
                </a:solidFill>
              </a:rPr>
              <a:t>Distant Universe </a:t>
            </a:r>
          </a:p>
        </p:txBody>
      </p:sp>
      <p:sp>
        <p:nvSpPr>
          <p:cNvPr id="17" name="Title 3">
            <a:extLst>
              <a:ext uri="{FF2B5EF4-FFF2-40B4-BE49-F238E27FC236}">
                <a16:creationId xmlns:a16="http://schemas.microsoft.com/office/drawing/2014/main" id="{4FBACF2B-03FB-5F97-45E7-FB53F338ED23}"/>
              </a:ext>
            </a:extLst>
          </p:cNvPr>
          <p:cNvSpPr txBox="1">
            <a:spLocks/>
          </p:cNvSpPr>
          <p:nvPr/>
        </p:nvSpPr>
        <p:spPr>
          <a:xfrm>
            <a:off x="9299562" y="4814471"/>
            <a:ext cx="2840880" cy="674007"/>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2400" b="1" i="1" dirty="0">
                <a:solidFill>
                  <a:srgbClr val="0070C0"/>
                </a:solidFill>
              </a:rPr>
              <a:t>Nearby Universe </a:t>
            </a:r>
          </a:p>
        </p:txBody>
      </p:sp>
      <p:cxnSp>
        <p:nvCxnSpPr>
          <p:cNvPr id="19" name="Straight Arrow Connector 18">
            <a:extLst>
              <a:ext uri="{FF2B5EF4-FFF2-40B4-BE49-F238E27FC236}">
                <a16:creationId xmlns:a16="http://schemas.microsoft.com/office/drawing/2014/main" id="{1B969F36-3073-ED2D-E04E-BB68FAC4F46F}"/>
              </a:ext>
            </a:extLst>
          </p:cNvPr>
          <p:cNvCxnSpPr/>
          <p:nvPr/>
        </p:nvCxnSpPr>
        <p:spPr>
          <a:xfrm flipV="1">
            <a:off x="8920953" y="3351365"/>
            <a:ext cx="1635828" cy="1264298"/>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Footer Placeholder 19">
            <a:extLst>
              <a:ext uri="{FF2B5EF4-FFF2-40B4-BE49-F238E27FC236}">
                <a16:creationId xmlns:a16="http://schemas.microsoft.com/office/drawing/2014/main" id="{D41EBE63-644A-A221-AC2A-CD219075E6D7}"/>
              </a:ext>
            </a:extLst>
          </p:cNvPr>
          <p:cNvSpPr>
            <a:spLocks noGrp="1"/>
          </p:cNvSpPr>
          <p:nvPr>
            <p:ph type="ftr" sz="quarter" idx="11"/>
          </p:nvPr>
        </p:nvSpPr>
        <p:spPr/>
        <p:txBody>
          <a:bodyPr/>
          <a:lstStyle/>
          <a:p>
            <a:r>
              <a:rPr lang="en-IN"/>
              <a:t>R.Vaisakh (SMU) - TACOS 2025 @SHSU</a:t>
            </a:r>
          </a:p>
        </p:txBody>
      </p:sp>
      <p:sp>
        <p:nvSpPr>
          <p:cNvPr id="2" name="Slide Number Placeholder 1">
            <a:extLst>
              <a:ext uri="{FF2B5EF4-FFF2-40B4-BE49-F238E27FC236}">
                <a16:creationId xmlns:a16="http://schemas.microsoft.com/office/drawing/2014/main" id="{47FC6CE6-6E68-77B7-44AD-0AD567529D4D}"/>
              </a:ext>
            </a:extLst>
          </p:cNvPr>
          <p:cNvSpPr>
            <a:spLocks noGrp="1"/>
          </p:cNvSpPr>
          <p:nvPr>
            <p:ph type="sldNum" sz="quarter" idx="12"/>
          </p:nvPr>
        </p:nvSpPr>
        <p:spPr/>
        <p:txBody>
          <a:bodyPr/>
          <a:lstStyle/>
          <a:p>
            <a:fld id="{11A431E2-6030-424A-A8FD-AC93A9839434}" type="slidenum">
              <a:rPr lang="en-US" smtClean="0"/>
              <a:t>28</a:t>
            </a:fld>
            <a:endParaRPr lang="en-US"/>
          </a:p>
        </p:txBody>
      </p:sp>
    </p:spTree>
    <p:extLst>
      <p:ext uri="{BB962C8B-B14F-4D97-AF65-F5344CB8AC3E}">
        <p14:creationId xmlns:p14="http://schemas.microsoft.com/office/powerpoint/2010/main" val="34741578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C2DF5B-236B-0527-3D6C-437C10888518}"/>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64AA42BE-08BB-DE1C-91ED-7F6ADC061B4E}"/>
              </a:ext>
            </a:extLst>
          </p:cNvPr>
          <p:cNvSpPr>
            <a:spLocks noGrp="1"/>
          </p:cNvSpPr>
          <p:nvPr>
            <p:ph type="title"/>
          </p:nvPr>
        </p:nvSpPr>
        <p:spPr/>
        <p:txBody>
          <a:bodyPr/>
          <a:lstStyle/>
          <a:p>
            <a:r>
              <a:rPr lang="en-IN" b="0" i="0" u="none" strike="noStrike">
                <a:solidFill>
                  <a:srgbClr val="000000"/>
                </a:solidFill>
                <a:effectLst/>
                <a:latin typeface="-webkit-standard"/>
              </a:rPr>
              <a:t>Constructing the Lightcone</a:t>
            </a:r>
            <a:endParaRPr lang="en-US" dirty="0"/>
          </a:p>
        </p:txBody>
      </p:sp>
      <p:pic>
        <p:nvPicPr>
          <p:cNvPr id="13" name="Content Placeholder 12" descr="A purple and pink glowing lines&#10;&#10;Description automatically generated with medium confidence">
            <a:extLst>
              <a:ext uri="{FF2B5EF4-FFF2-40B4-BE49-F238E27FC236}">
                <a16:creationId xmlns:a16="http://schemas.microsoft.com/office/drawing/2014/main" id="{7745964C-0859-E645-AF11-1E7E5DFA29E6}"/>
              </a:ext>
            </a:extLst>
          </p:cNvPr>
          <p:cNvPicPr>
            <a:picLocks noGrp="1" noChangeAspect="1"/>
          </p:cNvPicPr>
          <p:nvPr>
            <p:ph idx="1"/>
          </p:nvPr>
        </p:nvPicPr>
        <p:blipFill>
          <a:blip r:embed="rId3">
            <a:alphaModFix amt="35000"/>
          </a:blip>
          <a:stretch>
            <a:fillRect/>
          </a:stretch>
        </p:blipFill>
        <p:spPr>
          <a:xfrm>
            <a:off x="0" y="-20385"/>
            <a:ext cx="12192000" cy="6898770"/>
          </a:xfrm>
          <a:prstGeom prst="rect">
            <a:avLst/>
          </a:prstGeom>
        </p:spPr>
      </p:pic>
      <p:sp>
        <p:nvSpPr>
          <p:cNvPr id="3" name="Footer Placeholder 2">
            <a:extLst>
              <a:ext uri="{FF2B5EF4-FFF2-40B4-BE49-F238E27FC236}">
                <a16:creationId xmlns:a16="http://schemas.microsoft.com/office/drawing/2014/main" id="{8A169A6D-A5C3-B772-2329-211CA7B4D81B}"/>
              </a:ext>
            </a:extLst>
          </p:cNvPr>
          <p:cNvSpPr>
            <a:spLocks noGrp="1"/>
          </p:cNvSpPr>
          <p:nvPr>
            <p:ph type="ftr" sz="quarter" idx="11"/>
          </p:nvPr>
        </p:nvSpPr>
        <p:spPr/>
        <p:txBody>
          <a:bodyPr/>
          <a:lstStyle/>
          <a:p>
            <a:r>
              <a:rPr lang="en-US"/>
              <a:t>R.Vaisakh (SMU) - TACOS 2025 @SHSU</a:t>
            </a:r>
          </a:p>
        </p:txBody>
      </p:sp>
      <p:sp>
        <p:nvSpPr>
          <p:cNvPr id="5" name="Slide Number Placeholder 4">
            <a:extLst>
              <a:ext uri="{FF2B5EF4-FFF2-40B4-BE49-F238E27FC236}">
                <a16:creationId xmlns:a16="http://schemas.microsoft.com/office/drawing/2014/main" id="{768BA887-7078-73A0-FCB3-F6671421A8A4}"/>
              </a:ext>
            </a:extLst>
          </p:cNvPr>
          <p:cNvSpPr>
            <a:spLocks noGrp="1"/>
          </p:cNvSpPr>
          <p:nvPr>
            <p:ph type="sldNum" sz="quarter" idx="12"/>
          </p:nvPr>
        </p:nvSpPr>
        <p:spPr/>
        <p:txBody>
          <a:bodyPr/>
          <a:lstStyle/>
          <a:p>
            <a:fld id="{11A431E2-6030-424A-A8FD-AC93A9839434}" type="slidenum">
              <a:rPr lang="en-US" smtClean="0"/>
              <a:t>29</a:t>
            </a:fld>
            <a:endParaRPr lang="en-US"/>
          </a:p>
        </p:txBody>
      </p:sp>
      <p:sp>
        <p:nvSpPr>
          <p:cNvPr id="2" name="TextBox 1">
            <a:extLst>
              <a:ext uri="{FF2B5EF4-FFF2-40B4-BE49-F238E27FC236}">
                <a16:creationId xmlns:a16="http://schemas.microsoft.com/office/drawing/2014/main" id="{4F25B853-0D36-23F7-9328-4FA3863C37A1}"/>
              </a:ext>
            </a:extLst>
          </p:cNvPr>
          <p:cNvSpPr txBox="1"/>
          <p:nvPr/>
        </p:nvSpPr>
        <p:spPr>
          <a:xfrm>
            <a:off x="1405247" y="1657182"/>
            <a:ext cx="9381506" cy="646331"/>
          </a:xfrm>
          <a:prstGeom prst="rect">
            <a:avLst/>
          </a:prstGeom>
          <a:noFill/>
        </p:spPr>
        <p:txBody>
          <a:bodyPr wrap="square" rtlCol="0">
            <a:spAutoFit/>
          </a:bodyPr>
          <a:lstStyle/>
          <a:p>
            <a:r>
              <a:rPr lang="en-IN" dirty="0"/>
              <a:t>Surveys don’t see a static cube of the universe</a:t>
            </a:r>
          </a:p>
          <a:p>
            <a:pPr marL="742950" lvl="1" indent="-285750">
              <a:buFont typeface="Arial" panose="020B0604020202020204" pitchFamily="34" charset="0"/>
              <a:buChar char="•"/>
            </a:pPr>
            <a:r>
              <a:rPr lang="en-IN" dirty="0"/>
              <a:t>When we look at distant objects, we </a:t>
            </a:r>
            <a:r>
              <a:rPr lang="en-IN" b="1" dirty="0"/>
              <a:t>look back in time: </a:t>
            </a:r>
            <a:r>
              <a:rPr lang="en-IN" i="1" dirty="0"/>
              <a:t>A lightcone mimics this reality</a:t>
            </a:r>
          </a:p>
        </p:txBody>
      </p:sp>
      <p:sp>
        <p:nvSpPr>
          <p:cNvPr id="6" name="Title 1">
            <a:extLst>
              <a:ext uri="{FF2B5EF4-FFF2-40B4-BE49-F238E27FC236}">
                <a16:creationId xmlns:a16="http://schemas.microsoft.com/office/drawing/2014/main" id="{6BA15935-206A-84DA-DDFB-609FC76571E2}"/>
              </a:ext>
            </a:extLst>
          </p:cNvPr>
          <p:cNvSpPr txBox="1">
            <a:spLocks/>
          </p:cNvSpPr>
          <p:nvPr/>
        </p:nvSpPr>
        <p:spPr>
          <a:xfrm>
            <a:off x="0" y="225042"/>
            <a:ext cx="12192000" cy="1325563"/>
          </a:xfrm>
          <a:prstGeom prst="rect">
            <a:avLst/>
          </a:prstGeom>
          <a:solidFill>
            <a:schemeClr val="tx2">
              <a:lumMod val="1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4000" dirty="0">
                <a:solidFill>
                  <a:srgbClr val="FFC000"/>
                </a:solidFill>
              </a:rPr>
              <a:t>Constructing a Lightcone</a:t>
            </a:r>
          </a:p>
        </p:txBody>
      </p:sp>
      <p:graphicFrame>
        <p:nvGraphicFramePr>
          <p:cNvPr id="7" name="Diagram 6">
            <a:extLst>
              <a:ext uri="{FF2B5EF4-FFF2-40B4-BE49-F238E27FC236}">
                <a16:creationId xmlns:a16="http://schemas.microsoft.com/office/drawing/2014/main" id="{30288209-0629-E6AE-03AD-97342EE7751A}"/>
              </a:ext>
            </a:extLst>
          </p:cNvPr>
          <p:cNvGraphicFramePr/>
          <p:nvPr/>
        </p:nvGraphicFramePr>
        <p:xfrm>
          <a:off x="1704106" y="2080818"/>
          <a:ext cx="8552216" cy="45401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Picture 3">
            <a:extLst>
              <a:ext uri="{FF2B5EF4-FFF2-40B4-BE49-F238E27FC236}">
                <a16:creationId xmlns:a16="http://schemas.microsoft.com/office/drawing/2014/main" id="{CC25D5E3-E711-DD38-6515-7E611BD040CE}"/>
              </a:ext>
            </a:extLst>
          </p:cNvPr>
          <p:cNvPicPr>
            <a:picLocks noChangeAspect="1"/>
          </p:cNvPicPr>
          <p:nvPr/>
        </p:nvPicPr>
        <p:blipFill rotWithShape="1">
          <a:blip r:embed="rId9"/>
          <a:srcRect l="3936" t="9369" r="31659"/>
          <a:stretch/>
        </p:blipFill>
        <p:spPr>
          <a:xfrm>
            <a:off x="9982838" y="4230304"/>
            <a:ext cx="1711639" cy="241214"/>
          </a:xfrm>
          <a:prstGeom prst="rect">
            <a:avLst/>
          </a:prstGeom>
        </p:spPr>
      </p:pic>
    </p:spTree>
    <p:extLst>
      <p:ext uri="{BB962C8B-B14F-4D97-AF65-F5344CB8AC3E}">
        <p14:creationId xmlns:p14="http://schemas.microsoft.com/office/powerpoint/2010/main" val="1840845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16F3E-FDBC-D5A3-EEF0-223C6A423895}"/>
              </a:ext>
            </a:extLst>
          </p:cNvPr>
          <p:cNvSpPr>
            <a:spLocks noGrp="1"/>
          </p:cNvSpPr>
          <p:nvPr>
            <p:ph type="title"/>
          </p:nvPr>
        </p:nvSpPr>
        <p:spPr>
          <a:xfrm>
            <a:off x="0" y="266280"/>
            <a:ext cx="12191980" cy="847053"/>
          </a:xfrm>
          <a:solidFill>
            <a:schemeClr val="bg1"/>
          </a:solidFill>
        </p:spPr>
        <p:txBody>
          <a:bodyPr>
            <a:normAutofit/>
          </a:bodyPr>
          <a:lstStyle/>
          <a:p>
            <a:pPr algn="ctr"/>
            <a:r>
              <a:rPr lang="en-IN" sz="3600" dirty="0">
                <a:solidFill>
                  <a:srgbClr val="FFC000"/>
                </a:solidFill>
              </a:rPr>
              <a:t>Baryon Acoustic Oscillations (</a:t>
            </a:r>
            <a:r>
              <a:rPr lang="en-IN" sz="3600" b="1" dirty="0">
                <a:solidFill>
                  <a:srgbClr val="FFC000"/>
                </a:solidFill>
              </a:rPr>
              <a:t>BAO</a:t>
            </a:r>
            <a:r>
              <a:rPr lang="en-IN" sz="3600" dirty="0">
                <a:solidFill>
                  <a:srgbClr val="FFC000"/>
                </a:solidFill>
              </a:rPr>
              <a:t>)</a:t>
            </a:r>
            <a:endParaRPr lang="en-IN" sz="3600" b="1" dirty="0">
              <a:solidFill>
                <a:srgbClr val="FFC000"/>
              </a:solidFill>
            </a:endParaRPr>
          </a:p>
        </p:txBody>
      </p:sp>
      <p:sp>
        <p:nvSpPr>
          <p:cNvPr id="3" name="Content Placeholder 2">
            <a:extLst>
              <a:ext uri="{FF2B5EF4-FFF2-40B4-BE49-F238E27FC236}">
                <a16:creationId xmlns:a16="http://schemas.microsoft.com/office/drawing/2014/main" id="{0656BBEC-4171-6F11-24BC-029A4961C094}"/>
              </a:ext>
            </a:extLst>
          </p:cNvPr>
          <p:cNvSpPr>
            <a:spLocks noGrp="1"/>
          </p:cNvSpPr>
          <p:nvPr>
            <p:ph sz="half" idx="2"/>
          </p:nvPr>
        </p:nvSpPr>
        <p:spPr>
          <a:xfrm>
            <a:off x="3084037" y="1282434"/>
            <a:ext cx="9001497" cy="3189497"/>
          </a:xfrm>
        </p:spPr>
        <p:txBody>
          <a:bodyPr>
            <a:normAutofit/>
          </a:bodyPr>
          <a:lstStyle/>
          <a:p>
            <a:pPr>
              <a:lnSpc>
                <a:spcPct val="120000"/>
              </a:lnSpc>
            </a:pPr>
            <a:r>
              <a:rPr lang="en-US" sz="2000" b="0" i="0" dirty="0">
                <a:effectLst/>
              </a:rPr>
              <a:t>Pressure waves emanated from primordial </a:t>
            </a:r>
            <a:r>
              <a:rPr lang="en-US" sz="2000" i="0" u="none" strike="noStrike" dirty="0">
                <a:effectLst/>
              </a:rPr>
              <a:t>dark matter</a:t>
            </a:r>
            <a:r>
              <a:rPr lang="en-US" sz="2000" i="0" dirty="0">
                <a:effectLst/>
              </a:rPr>
              <a:t> </a:t>
            </a:r>
            <a:r>
              <a:rPr lang="en-US" sz="2000" b="0" i="0" dirty="0">
                <a:effectLst/>
              </a:rPr>
              <a:t>halos</a:t>
            </a:r>
          </a:p>
          <a:p>
            <a:pPr>
              <a:lnSpc>
                <a:spcPct val="120000"/>
              </a:lnSpc>
            </a:pPr>
            <a:r>
              <a:rPr lang="en-US" sz="2000" b="0" i="0" dirty="0">
                <a:effectLst/>
              </a:rPr>
              <a:t> </a:t>
            </a:r>
            <a:r>
              <a:rPr lang="en-US" sz="2000" dirty="0"/>
              <a:t>Travelled </a:t>
            </a:r>
            <a:r>
              <a:rPr lang="en-US" sz="2000" b="0" i="0" dirty="0">
                <a:effectLst/>
              </a:rPr>
              <a:t>rapidly in the early universe</a:t>
            </a:r>
          </a:p>
          <a:p>
            <a:pPr lvl="1">
              <a:lnSpc>
                <a:spcPct val="120000"/>
              </a:lnSpc>
            </a:pPr>
            <a:r>
              <a:rPr lang="en-US" sz="1600" dirty="0"/>
              <a:t>C</a:t>
            </a:r>
            <a:r>
              <a:rPr lang="en-US" sz="1600" b="0" i="0" dirty="0">
                <a:effectLst/>
              </a:rPr>
              <a:t>overing a </a:t>
            </a:r>
            <a:r>
              <a:rPr lang="en-US" sz="1600" i="0" u="none" strike="noStrike" dirty="0">
                <a:effectLst/>
              </a:rPr>
              <a:t>comoving distance</a:t>
            </a:r>
            <a:r>
              <a:rPr lang="en-US" sz="1600" i="0" dirty="0">
                <a:effectLst/>
              </a:rPr>
              <a:t> </a:t>
            </a:r>
            <a:r>
              <a:rPr lang="en-US" sz="1600" b="0" i="0" dirty="0">
                <a:effectLst/>
              </a:rPr>
              <a:t>of 150 Mpc (</a:t>
            </a:r>
            <a:r>
              <a:rPr lang="en-US" sz="1600" b="0" i="1" dirty="0">
                <a:effectLst/>
              </a:rPr>
              <a:t>sound horizon </a:t>
            </a:r>
            <a:r>
              <a:rPr lang="en-US" sz="1600" b="1" i="1" dirty="0" err="1">
                <a:effectLst/>
              </a:rPr>
              <a:t>r</a:t>
            </a:r>
            <a:r>
              <a:rPr lang="en-US" sz="1600" b="1" i="1" baseline="-25000" dirty="0" err="1">
                <a:effectLst/>
              </a:rPr>
              <a:t>d</a:t>
            </a:r>
            <a:r>
              <a:rPr lang="en-US" sz="1600" b="0" i="0" dirty="0">
                <a:effectLst/>
              </a:rPr>
              <a:t>) between Big Bang and the epoch of recombination.</a:t>
            </a:r>
          </a:p>
          <a:p>
            <a:pPr>
              <a:lnSpc>
                <a:spcPct val="120000"/>
              </a:lnSpc>
            </a:pPr>
            <a:r>
              <a:rPr lang="en-US" sz="2000" b="0" i="0" dirty="0">
                <a:effectLst/>
              </a:rPr>
              <a:t>‘</a:t>
            </a:r>
            <a:r>
              <a:rPr lang="en-US" sz="2000" dirty="0"/>
              <a:t>S</a:t>
            </a:r>
            <a:r>
              <a:rPr lang="en-US" sz="2000" b="0" i="0" dirty="0">
                <a:effectLst/>
              </a:rPr>
              <a:t>tandard ruler’ for expansion history</a:t>
            </a:r>
          </a:p>
          <a:p>
            <a:pPr marL="0" indent="0">
              <a:lnSpc>
                <a:spcPct val="120000"/>
              </a:lnSpc>
              <a:buNone/>
            </a:pPr>
            <a:endParaRPr lang="en-US" sz="2000" dirty="0"/>
          </a:p>
        </p:txBody>
      </p:sp>
      <p:sp>
        <p:nvSpPr>
          <p:cNvPr id="5" name="Slide Number Placeholder 4">
            <a:extLst>
              <a:ext uri="{FF2B5EF4-FFF2-40B4-BE49-F238E27FC236}">
                <a16:creationId xmlns:a16="http://schemas.microsoft.com/office/drawing/2014/main" id="{4AB259B7-7655-002D-F8D5-6EF66E81AF9F}"/>
              </a:ext>
            </a:extLst>
          </p:cNvPr>
          <p:cNvSpPr>
            <a:spLocks noGrp="1"/>
          </p:cNvSpPr>
          <p:nvPr>
            <p:ph type="sldNum" sz="quarter" idx="12"/>
          </p:nvPr>
        </p:nvSpPr>
        <p:spPr/>
        <p:txBody>
          <a:bodyPr/>
          <a:lstStyle/>
          <a:p>
            <a:fld id="{1E35D5FA-8E38-46B6-8E3A-FDA6D1E97852}" type="slidenum">
              <a:rPr lang="en-IN" smtClean="0"/>
              <a:t>3</a:t>
            </a:fld>
            <a:endParaRPr lang="en-IN"/>
          </a:p>
        </p:txBody>
      </p:sp>
      <p:pic>
        <p:nvPicPr>
          <p:cNvPr id="9" name="Picture 8" descr="A graph of a graph&#10;&#10;Description automatically generated">
            <a:extLst>
              <a:ext uri="{FF2B5EF4-FFF2-40B4-BE49-F238E27FC236}">
                <a16:creationId xmlns:a16="http://schemas.microsoft.com/office/drawing/2014/main" id="{DA8E1F4B-826B-C70B-E33C-3D1BE8178DBD}"/>
              </a:ext>
            </a:extLst>
          </p:cNvPr>
          <p:cNvPicPr>
            <a:picLocks noChangeAspect="1"/>
          </p:cNvPicPr>
          <p:nvPr/>
        </p:nvPicPr>
        <p:blipFill>
          <a:blip r:embed="rId3"/>
          <a:stretch>
            <a:fillRect/>
          </a:stretch>
        </p:blipFill>
        <p:spPr>
          <a:xfrm>
            <a:off x="7743851" y="3034320"/>
            <a:ext cx="4114800" cy="3089564"/>
          </a:xfrm>
          <a:prstGeom prst="rect">
            <a:avLst/>
          </a:prstGeom>
        </p:spPr>
      </p:pic>
      <p:pic>
        <p:nvPicPr>
          <p:cNvPr id="10" name="Picture 9">
            <a:extLst>
              <a:ext uri="{FF2B5EF4-FFF2-40B4-BE49-F238E27FC236}">
                <a16:creationId xmlns:a16="http://schemas.microsoft.com/office/drawing/2014/main" id="{7A032DF4-B683-CB91-D84D-13F6FD8F6C23}"/>
              </a:ext>
            </a:extLst>
          </p:cNvPr>
          <p:cNvPicPr>
            <a:picLocks noChangeAspect="1"/>
          </p:cNvPicPr>
          <p:nvPr/>
        </p:nvPicPr>
        <p:blipFill>
          <a:blip r:embed="rId4"/>
          <a:stretch>
            <a:fillRect/>
          </a:stretch>
        </p:blipFill>
        <p:spPr>
          <a:xfrm>
            <a:off x="486903" y="1282434"/>
            <a:ext cx="2366313" cy="2410337"/>
          </a:xfrm>
          <a:prstGeom prst="rect">
            <a:avLst/>
          </a:prstGeom>
        </p:spPr>
      </p:pic>
      <p:pic>
        <p:nvPicPr>
          <p:cNvPr id="11" name="Picture 10">
            <a:extLst>
              <a:ext uri="{FF2B5EF4-FFF2-40B4-BE49-F238E27FC236}">
                <a16:creationId xmlns:a16="http://schemas.microsoft.com/office/drawing/2014/main" id="{3AA5655C-3827-78F0-AB15-86BD7FEAF2C8}"/>
              </a:ext>
            </a:extLst>
          </p:cNvPr>
          <p:cNvPicPr>
            <a:picLocks noChangeAspect="1"/>
          </p:cNvPicPr>
          <p:nvPr/>
        </p:nvPicPr>
        <p:blipFill>
          <a:blip r:embed="rId5"/>
          <a:stretch>
            <a:fillRect/>
          </a:stretch>
        </p:blipFill>
        <p:spPr>
          <a:xfrm>
            <a:off x="496481" y="3692771"/>
            <a:ext cx="2366313" cy="2444080"/>
          </a:xfrm>
          <a:prstGeom prst="rect">
            <a:avLst/>
          </a:prstGeom>
        </p:spPr>
      </p:pic>
      <p:sp>
        <p:nvSpPr>
          <p:cNvPr id="12" name="TextBox 11">
            <a:extLst>
              <a:ext uri="{FF2B5EF4-FFF2-40B4-BE49-F238E27FC236}">
                <a16:creationId xmlns:a16="http://schemas.microsoft.com/office/drawing/2014/main" id="{06E5E01C-4A7D-5E5B-05BF-F64BBCAA50DE}"/>
              </a:ext>
            </a:extLst>
          </p:cNvPr>
          <p:cNvSpPr txBox="1"/>
          <p:nvPr/>
        </p:nvSpPr>
        <p:spPr>
          <a:xfrm>
            <a:off x="486902" y="6136851"/>
            <a:ext cx="2366314" cy="253916"/>
          </a:xfrm>
          <a:prstGeom prst="rect">
            <a:avLst/>
          </a:prstGeom>
          <a:noFill/>
        </p:spPr>
        <p:txBody>
          <a:bodyPr wrap="square" rtlCol="0">
            <a:spAutoFit/>
          </a:bodyPr>
          <a:lstStyle/>
          <a:p>
            <a:pPr algn="ctr"/>
            <a:r>
              <a:rPr lang="en-US" sz="1050" b="0" i="1" dirty="0">
                <a:effectLst/>
              </a:rPr>
              <a:t>Credits: Claire Lamann, DESI Member</a:t>
            </a:r>
            <a:endParaRPr lang="en-IN" sz="1050" dirty="0">
              <a:cs typeface="Times New Roman" panose="02020603050405020304" pitchFamily="18" charset="0"/>
            </a:endParaRPr>
          </a:p>
        </p:txBody>
      </p:sp>
      <p:sp>
        <p:nvSpPr>
          <p:cNvPr id="13" name="TextBox 12">
            <a:extLst>
              <a:ext uri="{FF2B5EF4-FFF2-40B4-BE49-F238E27FC236}">
                <a16:creationId xmlns:a16="http://schemas.microsoft.com/office/drawing/2014/main" id="{282506A6-7DB4-C597-23AC-BBCB19F177E7}"/>
              </a:ext>
            </a:extLst>
          </p:cNvPr>
          <p:cNvSpPr txBox="1"/>
          <p:nvPr/>
        </p:nvSpPr>
        <p:spPr>
          <a:xfrm>
            <a:off x="5069681" y="4765594"/>
            <a:ext cx="2515105" cy="400110"/>
          </a:xfrm>
          <a:prstGeom prst="rect">
            <a:avLst/>
          </a:prstGeom>
          <a:noFill/>
        </p:spPr>
        <p:txBody>
          <a:bodyPr wrap="square" rtlCol="0">
            <a:spAutoFit/>
          </a:bodyPr>
          <a:lstStyle/>
          <a:p>
            <a:pPr algn="ctr"/>
            <a:r>
              <a:rPr lang="en-IN" sz="1000" dirty="0">
                <a:latin typeface="-webkit-standard"/>
              </a:rPr>
              <a:t>V</a:t>
            </a:r>
            <a:r>
              <a:rPr lang="en-IN" sz="1000" b="0" i="0" u="none" strike="noStrike" dirty="0">
                <a:effectLst/>
                <a:latin typeface="-webkit-standard"/>
              </a:rPr>
              <a:t>isualizing the origin of the </a:t>
            </a:r>
            <a:r>
              <a:rPr lang="en-IN" sz="1000" b="1" i="0" u="none" strike="noStrike" dirty="0">
                <a:effectLst/>
              </a:rPr>
              <a:t>acoustic peak</a:t>
            </a:r>
          </a:p>
          <a:p>
            <a:pPr algn="ctr"/>
            <a:r>
              <a:rPr lang="en-US" sz="1000" b="0" i="1" dirty="0">
                <a:effectLst/>
              </a:rPr>
              <a:t>Credits: </a:t>
            </a:r>
            <a:r>
              <a:rPr lang="en-US" sz="1000" i="1" dirty="0"/>
              <a:t>Daniel Eisenstein</a:t>
            </a:r>
            <a:r>
              <a:rPr lang="en-US" sz="1000" b="0" i="1" dirty="0">
                <a:effectLst/>
              </a:rPr>
              <a:t>, DESI Member</a:t>
            </a:r>
            <a:endParaRPr lang="en-IN" sz="1000" dirty="0">
              <a:cs typeface="Times New Roman" panose="02020603050405020304" pitchFamily="18" charset="0"/>
            </a:endParaRPr>
          </a:p>
        </p:txBody>
      </p:sp>
      <p:sp>
        <p:nvSpPr>
          <p:cNvPr id="15" name="Footer Placeholder 14">
            <a:extLst>
              <a:ext uri="{FF2B5EF4-FFF2-40B4-BE49-F238E27FC236}">
                <a16:creationId xmlns:a16="http://schemas.microsoft.com/office/drawing/2014/main" id="{F2948ACF-FC68-4346-0819-2872EA9221A5}"/>
              </a:ext>
            </a:extLst>
          </p:cNvPr>
          <p:cNvSpPr>
            <a:spLocks noGrp="1"/>
          </p:cNvSpPr>
          <p:nvPr>
            <p:ph type="ftr" sz="quarter" idx="11"/>
          </p:nvPr>
        </p:nvSpPr>
        <p:spPr/>
        <p:txBody>
          <a:bodyPr/>
          <a:lstStyle/>
          <a:p>
            <a:r>
              <a:rPr lang="en-US"/>
              <a:t>R.Vaisakh (SMU) - TACOS 2025 @SHSU</a:t>
            </a:r>
          </a:p>
        </p:txBody>
      </p:sp>
    </p:spTree>
    <p:extLst>
      <p:ext uri="{BB962C8B-B14F-4D97-AF65-F5344CB8AC3E}">
        <p14:creationId xmlns:p14="http://schemas.microsoft.com/office/powerpoint/2010/main" val="3403653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CFB0C-555F-F452-CE90-8B34329954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1070ED-C409-4208-92FE-27D9B1E558BD}"/>
              </a:ext>
            </a:extLst>
          </p:cNvPr>
          <p:cNvSpPr>
            <a:spLocks noGrp="1"/>
          </p:cNvSpPr>
          <p:nvPr>
            <p:ph type="title"/>
          </p:nvPr>
        </p:nvSpPr>
        <p:spPr>
          <a:xfrm>
            <a:off x="0" y="332509"/>
            <a:ext cx="12191980" cy="818229"/>
          </a:xfrm>
          <a:solidFill>
            <a:schemeClr val="bg1"/>
          </a:solidFill>
        </p:spPr>
        <p:txBody>
          <a:bodyPr>
            <a:normAutofit/>
          </a:bodyPr>
          <a:lstStyle/>
          <a:p>
            <a:pPr algn="ctr"/>
            <a:r>
              <a:rPr lang="en-IN" sz="3600" dirty="0">
                <a:solidFill>
                  <a:srgbClr val="FFC000"/>
                </a:solidFill>
              </a:rPr>
              <a:t>Two-Point Correlation Functions (2PCF)</a:t>
            </a:r>
          </a:p>
        </p:txBody>
      </p:sp>
      <p:sp>
        <p:nvSpPr>
          <p:cNvPr id="3" name="Content Placeholder 2">
            <a:extLst>
              <a:ext uri="{FF2B5EF4-FFF2-40B4-BE49-F238E27FC236}">
                <a16:creationId xmlns:a16="http://schemas.microsoft.com/office/drawing/2014/main" id="{A3CC038F-06AF-12DE-2692-A8014DFD8137}"/>
              </a:ext>
            </a:extLst>
          </p:cNvPr>
          <p:cNvSpPr>
            <a:spLocks noGrp="1"/>
          </p:cNvSpPr>
          <p:nvPr>
            <p:ph idx="1"/>
          </p:nvPr>
        </p:nvSpPr>
        <p:spPr>
          <a:xfrm>
            <a:off x="4472063" y="1577875"/>
            <a:ext cx="7719937" cy="3792972"/>
          </a:xfrm>
        </p:spPr>
        <p:txBody>
          <a:bodyPr>
            <a:normAutofit/>
          </a:bodyPr>
          <a:lstStyle/>
          <a:p>
            <a:pPr marL="0" indent="0">
              <a:lnSpc>
                <a:spcPct val="140000"/>
              </a:lnSpc>
              <a:buNone/>
            </a:pPr>
            <a:r>
              <a:rPr lang="en-US" sz="1800" b="0" dirty="0">
                <a:effectLst/>
                <a:latin typeface="+mn-lt"/>
              </a:rPr>
              <a:t> </a:t>
            </a:r>
            <a:r>
              <a:rPr lang="en-US" sz="1800" dirty="0"/>
              <a:t>E</a:t>
            </a:r>
            <a:r>
              <a:rPr lang="en-US" sz="1800" b="0" dirty="0">
                <a:effectLst/>
                <a:latin typeface="+mn-lt"/>
              </a:rPr>
              <a:t>xcess </a:t>
            </a:r>
            <a:r>
              <a:rPr lang="en-US" sz="1800" b="0" u="none" strike="noStrike" dirty="0">
                <a:effectLst/>
                <a:latin typeface="+mn-lt"/>
              </a:rPr>
              <a:t>probability</a:t>
            </a:r>
            <a:r>
              <a:rPr lang="en-US" sz="1800" b="0" dirty="0">
                <a:effectLst/>
                <a:latin typeface="+mn-lt"/>
              </a:rPr>
              <a:t> of finding galaxy within given distance of another galaxy</a:t>
            </a:r>
          </a:p>
          <a:p>
            <a:pPr>
              <a:lnSpc>
                <a:spcPct val="140000"/>
              </a:lnSpc>
            </a:pPr>
            <a:r>
              <a:rPr lang="en-US" sz="1800" dirty="0">
                <a:latin typeface="+mn-lt"/>
              </a:rPr>
              <a:t>Most </a:t>
            </a:r>
            <a:r>
              <a:rPr lang="en-US" sz="1800" dirty="0"/>
              <a:t>common estimator: Landy - Szalay estimator</a:t>
            </a:r>
          </a:p>
          <a:p>
            <a:pPr marL="0" indent="0">
              <a:lnSpc>
                <a:spcPct val="140000"/>
              </a:lnSpc>
              <a:buNone/>
            </a:pPr>
            <a:endParaRPr lang="en-US" sz="1800" dirty="0">
              <a:latin typeface="+mn-lt"/>
            </a:endParaRPr>
          </a:p>
          <a:p>
            <a:pPr marL="0" indent="0">
              <a:lnSpc>
                <a:spcPct val="140000"/>
              </a:lnSpc>
              <a:buNone/>
            </a:pPr>
            <a:endParaRPr lang="en-US" sz="1800" dirty="0">
              <a:latin typeface="+mn-lt"/>
            </a:endParaRPr>
          </a:p>
          <a:p>
            <a:pPr>
              <a:lnSpc>
                <a:spcPct val="140000"/>
              </a:lnSpc>
            </a:pPr>
            <a:r>
              <a:rPr lang="en-US" sz="1800" b="0" dirty="0">
                <a:effectLst/>
                <a:latin typeface="+mn-lt"/>
              </a:rPr>
              <a:t>Data(D) – 3D Position coordinates of Galaxies</a:t>
            </a:r>
          </a:p>
          <a:p>
            <a:pPr>
              <a:lnSpc>
                <a:spcPct val="140000"/>
              </a:lnSpc>
            </a:pPr>
            <a:r>
              <a:rPr lang="en-US" sz="1800" dirty="0"/>
              <a:t>Randoms(R) – </a:t>
            </a:r>
            <a:r>
              <a:rPr lang="en-US" sz="1800" b="0" dirty="0">
                <a:effectLst/>
                <a:latin typeface="+mn-lt"/>
              </a:rPr>
              <a:t>Position of Galaxies from a Random sample </a:t>
            </a:r>
          </a:p>
          <a:p>
            <a:pPr lvl="1">
              <a:lnSpc>
                <a:spcPct val="140000"/>
              </a:lnSpc>
            </a:pPr>
            <a:r>
              <a:rPr lang="en-US" sz="1700" dirty="0">
                <a:effectLst/>
                <a:latin typeface="+mn-lt"/>
              </a:rPr>
              <a:t>based on the </a:t>
            </a:r>
            <a:r>
              <a:rPr lang="en-US" sz="1700" dirty="0"/>
              <a:t>redshift </a:t>
            </a:r>
            <a:r>
              <a:rPr lang="en-US" sz="1700" dirty="0">
                <a:effectLst/>
                <a:latin typeface="+mn-lt"/>
              </a:rPr>
              <a:t>distribution of the Data</a:t>
            </a:r>
          </a:p>
        </p:txBody>
      </p:sp>
      <p:sp>
        <p:nvSpPr>
          <p:cNvPr id="8" name="Footer Placeholder 7">
            <a:extLst>
              <a:ext uri="{FF2B5EF4-FFF2-40B4-BE49-F238E27FC236}">
                <a16:creationId xmlns:a16="http://schemas.microsoft.com/office/drawing/2014/main" id="{155ED8ED-22BF-3A5C-BC74-740A82124941}"/>
              </a:ext>
            </a:extLst>
          </p:cNvPr>
          <p:cNvSpPr>
            <a:spLocks noGrp="1"/>
          </p:cNvSpPr>
          <p:nvPr>
            <p:ph type="ftr" sz="quarter" idx="11"/>
          </p:nvPr>
        </p:nvSpPr>
        <p:spPr/>
        <p:txBody>
          <a:bodyPr/>
          <a:lstStyle/>
          <a:p>
            <a:r>
              <a:rPr lang="en-US"/>
              <a:t>R.Vaisakh (SMU) - TACOS 2025 @SHSU</a:t>
            </a:r>
          </a:p>
        </p:txBody>
      </p:sp>
      <p:sp>
        <p:nvSpPr>
          <p:cNvPr id="11" name="Slide Number Placeholder 10">
            <a:extLst>
              <a:ext uri="{FF2B5EF4-FFF2-40B4-BE49-F238E27FC236}">
                <a16:creationId xmlns:a16="http://schemas.microsoft.com/office/drawing/2014/main" id="{3CA87B60-959C-86F1-A516-1F42E5819C21}"/>
              </a:ext>
            </a:extLst>
          </p:cNvPr>
          <p:cNvSpPr>
            <a:spLocks noGrp="1"/>
          </p:cNvSpPr>
          <p:nvPr>
            <p:ph type="sldNum" sz="quarter" idx="12"/>
          </p:nvPr>
        </p:nvSpPr>
        <p:spPr/>
        <p:txBody>
          <a:bodyPr/>
          <a:lstStyle/>
          <a:p>
            <a:fld id="{11A431E2-6030-424A-A8FD-AC93A9839434}" type="slidenum">
              <a:rPr lang="en-US" smtClean="0"/>
              <a:t>4</a:t>
            </a:fld>
            <a:endParaRPr lang="en-US"/>
          </a:p>
        </p:txBody>
      </p:sp>
      <p:pic>
        <p:nvPicPr>
          <p:cNvPr id="6" name="Picture 5">
            <a:extLst>
              <a:ext uri="{FF2B5EF4-FFF2-40B4-BE49-F238E27FC236}">
                <a16:creationId xmlns:a16="http://schemas.microsoft.com/office/drawing/2014/main" id="{A686B55D-9AA4-B0CE-E4F9-ECB3445A23D5}"/>
              </a:ext>
            </a:extLst>
          </p:cNvPr>
          <p:cNvPicPr>
            <a:picLocks noChangeAspect="1"/>
          </p:cNvPicPr>
          <p:nvPr/>
        </p:nvPicPr>
        <p:blipFill rotWithShape="1">
          <a:blip r:embed="rId2"/>
          <a:srcRect l="2766" t="14596" r="3657" b="20088"/>
          <a:stretch/>
        </p:blipFill>
        <p:spPr>
          <a:xfrm>
            <a:off x="5666536" y="2916221"/>
            <a:ext cx="3645725" cy="558140"/>
          </a:xfrm>
          <a:prstGeom prst="rect">
            <a:avLst/>
          </a:prstGeom>
        </p:spPr>
      </p:pic>
      <p:pic>
        <p:nvPicPr>
          <p:cNvPr id="9" name="Picture 8">
            <a:extLst>
              <a:ext uri="{FF2B5EF4-FFF2-40B4-BE49-F238E27FC236}">
                <a16:creationId xmlns:a16="http://schemas.microsoft.com/office/drawing/2014/main" id="{A58410E0-FB38-6AA5-9C4F-6DB835B56454}"/>
              </a:ext>
            </a:extLst>
          </p:cNvPr>
          <p:cNvPicPr>
            <a:picLocks noChangeAspect="1"/>
          </p:cNvPicPr>
          <p:nvPr/>
        </p:nvPicPr>
        <p:blipFill>
          <a:blip r:embed="rId3"/>
          <a:stretch>
            <a:fillRect/>
          </a:stretch>
        </p:blipFill>
        <p:spPr>
          <a:xfrm>
            <a:off x="248784" y="2291973"/>
            <a:ext cx="4030291" cy="3060036"/>
          </a:xfrm>
          <a:prstGeom prst="rect">
            <a:avLst/>
          </a:prstGeom>
        </p:spPr>
      </p:pic>
      <p:sp>
        <p:nvSpPr>
          <p:cNvPr id="10" name="TextBox 9">
            <a:extLst>
              <a:ext uri="{FF2B5EF4-FFF2-40B4-BE49-F238E27FC236}">
                <a16:creationId xmlns:a16="http://schemas.microsoft.com/office/drawing/2014/main" id="{073190DE-B712-C5D2-DD53-4107FD9E2A22}"/>
              </a:ext>
            </a:extLst>
          </p:cNvPr>
          <p:cNvSpPr txBox="1"/>
          <p:nvPr/>
        </p:nvSpPr>
        <p:spPr>
          <a:xfrm>
            <a:off x="498764" y="5565577"/>
            <a:ext cx="4223279" cy="246221"/>
          </a:xfrm>
          <a:prstGeom prst="rect">
            <a:avLst/>
          </a:prstGeom>
          <a:noFill/>
        </p:spPr>
        <p:txBody>
          <a:bodyPr wrap="square" rtlCol="0">
            <a:spAutoFit/>
          </a:bodyPr>
          <a:lstStyle/>
          <a:p>
            <a:pPr algn="ctr"/>
            <a:r>
              <a:rPr lang="en-IN" sz="1000" i="1" dirty="0"/>
              <a:t>First Detection of BAO signal from early DESI data (Arxiv 2304.08427)</a:t>
            </a:r>
          </a:p>
        </p:txBody>
      </p:sp>
      <p:sp>
        <p:nvSpPr>
          <p:cNvPr id="7" name="TextBox 6">
            <a:extLst>
              <a:ext uri="{FF2B5EF4-FFF2-40B4-BE49-F238E27FC236}">
                <a16:creationId xmlns:a16="http://schemas.microsoft.com/office/drawing/2014/main" id="{7774CA68-D869-1CCB-88F8-4AB62088C9C9}"/>
              </a:ext>
            </a:extLst>
          </p:cNvPr>
          <p:cNvSpPr txBox="1"/>
          <p:nvPr/>
        </p:nvSpPr>
        <p:spPr>
          <a:xfrm>
            <a:off x="5557652" y="5459430"/>
            <a:ext cx="6424551" cy="338554"/>
          </a:xfrm>
          <a:prstGeom prst="rect">
            <a:avLst/>
          </a:prstGeom>
          <a:noFill/>
        </p:spPr>
        <p:txBody>
          <a:bodyPr wrap="square" rtlCol="0">
            <a:spAutoFit/>
          </a:bodyPr>
          <a:lstStyle/>
          <a:p>
            <a:r>
              <a:rPr lang="en-IN" sz="1600" dirty="0">
                <a:solidFill>
                  <a:schemeClr val="accent2"/>
                </a:solidFill>
              </a:rPr>
              <a:t>**</a:t>
            </a:r>
            <a:r>
              <a:rPr lang="en-IN" sz="1600" i="1" dirty="0">
                <a:solidFill>
                  <a:schemeClr val="accent2"/>
                </a:solidFill>
              </a:rPr>
              <a:t>Another handy tool</a:t>
            </a:r>
            <a:r>
              <a:rPr lang="en-IN" sz="1600" dirty="0">
                <a:solidFill>
                  <a:schemeClr val="accent2"/>
                </a:solidFill>
              </a:rPr>
              <a:t>:</a:t>
            </a:r>
            <a:r>
              <a:rPr lang="en-IN" sz="1600" i="1" dirty="0">
                <a:solidFill>
                  <a:schemeClr val="accent2"/>
                </a:solidFill>
              </a:rPr>
              <a:t> </a:t>
            </a:r>
            <a:r>
              <a:rPr lang="en-IN" sz="1600" dirty="0">
                <a:solidFill>
                  <a:schemeClr val="accent2"/>
                </a:solidFill>
              </a:rPr>
              <a:t>Power spectrum – the Fourier transform of 2PCF</a:t>
            </a:r>
          </a:p>
        </p:txBody>
      </p:sp>
    </p:spTree>
    <p:extLst>
      <p:ext uri="{BB962C8B-B14F-4D97-AF65-F5344CB8AC3E}">
        <p14:creationId xmlns:p14="http://schemas.microsoft.com/office/powerpoint/2010/main" val="3406818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A45E7-F3D6-4157-CBE3-E023C164CCB9}"/>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F57A0BB4-9B55-3760-0E61-7A9B03D504AF}"/>
              </a:ext>
            </a:extLst>
          </p:cNvPr>
          <p:cNvSpPr>
            <a:spLocks noGrp="1"/>
          </p:cNvSpPr>
          <p:nvPr>
            <p:ph type="title"/>
          </p:nvPr>
        </p:nvSpPr>
        <p:spPr>
          <a:xfrm>
            <a:off x="0" y="501648"/>
            <a:ext cx="12191999" cy="970891"/>
          </a:xfrm>
          <a:solidFill>
            <a:schemeClr val="bg1"/>
          </a:solidFill>
        </p:spPr>
        <p:txBody>
          <a:bodyPr vert="horz" lIns="91440" tIns="45720" rIns="91440" bIns="45720" rtlCol="0" anchor="ctr">
            <a:normAutofit/>
          </a:bodyPr>
          <a:lstStyle/>
          <a:p>
            <a:pPr algn="ctr"/>
            <a:r>
              <a:rPr lang="en-US" sz="3600" i="0" u="none" strike="noStrike" dirty="0">
                <a:solidFill>
                  <a:srgbClr val="FFC000"/>
                </a:solidFill>
                <a:effectLst/>
              </a:rPr>
              <a:t>Dark Matter Halos &amp; Galaxies</a:t>
            </a:r>
            <a:endParaRPr lang="en-US" sz="3600" dirty="0">
              <a:solidFill>
                <a:srgbClr val="FFC000"/>
              </a:solidFill>
            </a:endParaRPr>
          </a:p>
        </p:txBody>
      </p:sp>
      <p:sp>
        <p:nvSpPr>
          <p:cNvPr id="5" name="Slide Number Placeholder 4">
            <a:extLst>
              <a:ext uri="{FF2B5EF4-FFF2-40B4-BE49-F238E27FC236}">
                <a16:creationId xmlns:a16="http://schemas.microsoft.com/office/drawing/2014/main" id="{58EA028B-D191-02AB-F4D9-CFC7B3FDAFAA}"/>
              </a:ext>
            </a:extLst>
          </p:cNvPr>
          <p:cNvSpPr>
            <a:spLocks noGrp="1"/>
          </p:cNvSpPr>
          <p:nvPr>
            <p:ph type="sldNum" sz="quarter" idx="12"/>
          </p:nvPr>
        </p:nvSpPr>
        <p:spPr/>
        <p:txBody>
          <a:bodyPr/>
          <a:lstStyle/>
          <a:p>
            <a:fld id="{11A431E2-6030-424A-A8FD-AC93A9839434}" type="slidenum">
              <a:rPr lang="en-US" smtClean="0"/>
              <a:t>5</a:t>
            </a:fld>
            <a:endParaRPr lang="en-US"/>
          </a:p>
        </p:txBody>
      </p:sp>
      <p:sp>
        <p:nvSpPr>
          <p:cNvPr id="2" name="TextBox 1">
            <a:extLst>
              <a:ext uri="{FF2B5EF4-FFF2-40B4-BE49-F238E27FC236}">
                <a16:creationId xmlns:a16="http://schemas.microsoft.com/office/drawing/2014/main" id="{12754D57-8A88-0BE0-153C-9CC1089C0798}"/>
              </a:ext>
            </a:extLst>
          </p:cNvPr>
          <p:cNvSpPr txBox="1"/>
          <p:nvPr/>
        </p:nvSpPr>
        <p:spPr>
          <a:xfrm>
            <a:off x="300371" y="2163218"/>
            <a:ext cx="7596720" cy="4290044"/>
          </a:xfrm>
          <a:prstGeom prst="rect">
            <a:avLst/>
          </a:prstGeom>
        </p:spPr>
        <p:txBody>
          <a:bodyPr vert="horz" lIns="91440" tIns="45720" rIns="91440" bIns="45720" rtlCol="0" anchor="ctr">
            <a:normAutofit/>
          </a:bodyPr>
          <a:lstStyle/>
          <a:p>
            <a:pPr marL="114300" indent="-342900" defTabSz="914400">
              <a:lnSpc>
                <a:spcPct val="130000"/>
              </a:lnSpc>
              <a:spcAft>
                <a:spcPts val="600"/>
              </a:spcAft>
              <a:buFont typeface="Courier New" panose="02070309020205020404" pitchFamily="49" charset="0"/>
              <a:buChar char="o"/>
            </a:pPr>
            <a:r>
              <a:rPr lang="en-US" dirty="0"/>
              <a:t>Fundamental building blocks of cosmic web</a:t>
            </a:r>
          </a:p>
          <a:p>
            <a:pPr marL="114300" indent="-342900" defTabSz="914400">
              <a:lnSpc>
                <a:spcPct val="130000"/>
              </a:lnSpc>
              <a:spcAft>
                <a:spcPts val="600"/>
              </a:spcAft>
              <a:buFont typeface="Courier New" panose="02070309020205020404" pitchFamily="49" charset="0"/>
              <a:buChar char="o"/>
            </a:pPr>
            <a:r>
              <a:rPr lang="en-US" dirty="0"/>
              <a:t>Gravitational anchors, or "cradles”</a:t>
            </a:r>
          </a:p>
          <a:p>
            <a:pPr marL="571500" lvl="1" indent="-342900" defTabSz="914400">
              <a:lnSpc>
                <a:spcPct val="130000"/>
              </a:lnSpc>
              <a:spcAft>
                <a:spcPts val="600"/>
              </a:spcAft>
              <a:buFont typeface="Courier New" panose="02070309020205020404" pitchFamily="49" charset="0"/>
              <a:buChar char="o"/>
            </a:pPr>
            <a:r>
              <a:rPr lang="en-US" sz="1600" dirty="0"/>
              <a:t>Characterized by Mass, V</a:t>
            </a:r>
            <a:r>
              <a:rPr lang="en-US" sz="1600" baseline="-25000" dirty="0"/>
              <a:t>peak</a:t>
            </a:r>
            <a:r>
              <a:rPr lang="en-US" sz="1600" dirty="0"/>
              <a:t> (Max. circular velocity across accretion history)</a:t>
            </a:r>
          </a:p>
          <a:p>
            <a:pPr marL="114300" indent="-342900" defTabSz="914400">
              <a:lnSpc>
                <a:spcPct val="130000"/>
              </a:lnSpc>
              <a:spcAft>
                <a:spcPts val="600"/>
              </a:spcAft>
              <a:buFont typeface="Courier New" panose="02070309020205020404" pitchFamily="49" charset="0"/>
              <a:buChar char="o"/>
            </a:pPr>
            <a:r>
              <a:rPr lang="en-US" dirty="0"/>
              <a:t>Galaxies form and evolve here</a:t>
            </a:r>
          </a:p>
          <a:p>
            <a:pPr marL="114300" indent="-342900" defTabSz="914400">
              <a:lnSpc>
                <a:spcPct val="130000"/>
              </a:lnSpc>
              <a:spcAft>
                <a:spcPts val="600"/>
              </a:spcAft>
              <a:buFont typeface="Courier New" panose="02070309020205020404" pitchFamily="49" charset="0"/>
              <a:buChar char="o"/>
            </a:pPr>
            <a:endParaRPr lang="en-US" dirty="0"/>
          </a:p>
          <a:p>
            <a:pPr defTabSz="914400">
              <a:lnSpc>
                <a:spcPct val="130000"/>
              </a:lnSpc>
              <a:spcAft>
                <a:spcPts val="600"/>
              </a:spcAft>
            </a:pPr>
            <a:r>
              <a:rPr lang="en-US" b="1" i="1" dirty="0">
                <a:solidFill>
                  <a:srgbClr val="FFC000"/>
                </a:solidFill>
              </a:rPr>
              <a:t>Galaxy Bias</a:t>
            </a:r>
            <a:r>
              <a:rPr lang="en-US" b="1" dirty="0">
                <a:solidFill>
                  <a:srgbClr val="FFC000"/>
                </a:solidFill>
              </a:rPr>
              <a:t>:</a:t>
            </a:r>
            <a:r>
              <a:rPr lang="en-US" dirty="0">
                <a:solidFill>
                  <a:srgbClr val="FFC000"/>
                </a:solidFill>
              </a:rPr>
              <a:t> </a:t>
            </a:r>
            <a:r>
              <a:rPr lang="en-US" dirty="0"/>
              <a:t>Galaxies form in densest regions of DM distribution </a:t>
            </a:r>
          </a:p>
          <a:p>
            <a:pPr lvl="1" indent="-228600" defTabSz="914400">
              <a:lnSpc>
                <a:spcPct val="130000"/>
              </a:lnSpc>
              <a:spcAft>
                <a:spcPts val="600"/>
              </a:spcAft>
              <a:buFont typeface="Arial" panose="020B0604020202020204" pitchFamily="34" charset="0"/>
              <a:buChar char="•"/>
            </a:pPr>
            <a:r>
              <a:rPr lang="en-US" dirty="0"/>
              <a:t>Provide a </a:t>
            </a:r>
            <a:r>
              <a:rPr lang="en-US" b="1" dirty="0"/>
              <a:t>biased</a:t>
            </a:r>
            <a:r>
              <a:rPr lang="en-US" dirty="0"/>
              <a:t> view of underlying matter field</a:t>
            </a:r>
          </a:p>
          <a:p>
            <a:pPr marL="342900" indent="-342900" defTabSz="914400">
              <a:lnSpc>
                <a:spcPct val="130000"/>
              </a:lnSpc>
              <a:spcAft>
                <a:spcPts val="600"/>
              </a:spcAft>
              <a:buFont typeface="Courier New" panose="02070309020205020404" pitchFamily="49" charset="0"/>
              <a:buChar char="o"/>
            </a:pPr>
            <a:endParaRPr lang="en-US" dirty="0"/>
          </a:p>
        </p:txBody>
      </p:sp>
      <p:pic>
        <p:nvPicPr>
          <p:cNvPr id="6" name="Picture 5">
            <a:extLst>
              <a:ext uri="{FF2B5EF4-FFF2-40B4-BE49-F238E27FC236}">
                <a16:creationId xmlns:a16="http://schemas.microsoft.com/office/drawing/2014/main" id="{A3FE9239-B9FD-773D-7CDD-259C5651EAC3}"/>
              </a:ext>
            </a:extLst>
          </p:cNvPr>
          <p:cNvPicPr>
            <a:picLocks noChangeAspect="1"/>
          </p:cNvPicPr>
          <p:nvPr/>
        </p:nvPicPr>
        <p:blipFill rotWithShape="1">
          <a:blip r:embed="rId3"/>
          <a:srcRect l="4363" t="9318" r="2165" b="6162"/>
          <a:stretch/>
        </p:blipFill>
        <p:spPr>
          <a:xfrm>
            <a:off x="8219991" y="2163218"/>
            <a:ext cx="3133809" cy="1751226"/>
          </a:xfrm>
          <a:prstGeom prst="rect">
            <a:avLst/>
          </a:prstGeom>
        </p:spPr>
      </p:pic>
      <p:sp>
        <p:nvSpPr>
          <p:cNvPr id="8" name="TextBox 7">
            <a:extLst>
              <a:ext uri="{FF2B5EF4-FFF2-40B4-BE49-F238E27FC236}">
                <a16:creationId xmlns:a16="http://schemas.microsoft.com/office/drawing/2014/main" id="{25FF12B8-0DC5-B2F1-E190-3A0647CD2B25}"/>
              </a:ext>
            </a:extLst>
          </p:cNvPr>
          <p:cNvSpPr txBox="1"/>
          <p:nvPr/>
        </p:nvSpPr>
        <p:spPr>
          <a:xfrm>
            <a:off x="300371" y="1701181"/>
            <a:ext cx="8446324" cy="426335"/>
          </a:xfrm>
          <a:prstGeom prst="rect">
            <a:avLst/>
          </a:prstGeom>
          <a:noFill/>
        </p:spPr>
        <p:txBody>
          <a:bodyPr wrap="square">
            <a:spAutoFit/>
          </a:bodyPr>
          <a:lstStyle/>
          <a:p>
            <a:pPr defTabSz="914400">
              <a:lnSpc>
                <a:spcPct val="130000"/>
              </a:lnSpc>
              <a:spcAft>
                <a:spcPts val="600"/>
              </a:spcAft>
            </a:pPr>
            <a:r>
              <a:rPr lang="en-US" sz="1800" dirty="0"/>
              <a:t>Dark matter collapses under gravity into dense, ~ spherical structures called </a:t>
            </a:r>
            <a:r>
              <a:rPr lang="en-US" sz="1800" b="1" i="1" dirty="0"/>
              <a:t>halos</a:t>
            </a:r>
            <a:endParaRPr lang="en-US" i="1" dirty="0"/>
          </a:p>
        </p:txBody>
      </p:sp>
      <p:pic>
        <p:nvPicPr>
          <p:cNvPr id="10" name="Picture 9">
            <a:extLst>
              <a:ext uri="{FF2B5EF4-FFF2-40B4-BE49-F238E27FC236}">
                <a16:creationId xmlns:a16="http://schemas.microsoft.com/office/drawing/2014/main" id="{21CB06C6-F6CA-A4C5-C068-95C83DEAFA3D}"/>
              </a:ext>
            </a:extLst>
          </p:cNvPr>
          <p:cNvPicPr>
            <a:picLocks noChangeAspect="1"/>
          </p:cNvPicPr>
          <p:nvPr/>
        </p:nvPicPr>
        <p:blipFill>
          <a:blip r:embed="rId4"/>
          <a:stretch>
            <a:fillRect/>
          </a:stretch>
        </p:blipFill>
        <p:spPr>
          <a:xfrm>
            <a:off x="7529292" y="4060585"/>
            <a:ext cx="4346368" cy="1858143"/>
          </a:xfrm>
          <a:prstGeom prst="rect">
            <a:avLst/>
          </a:prstGeom>
        </p:spPr>
      </p:pic>
      <p:sp>
        <p:nvSpPr>
          <p:cNvPr id="11" name="Footer Placeholder 10">
            <a:extLst>
              <a:ext uri="{FF2B5EF4-FFF2-40B4-BE49-F238E27FC236}">
                <a16:creationId xmlns:a16="http://schemas.microsoft.com/office/drawing/2014/main" id="{DF08F432-0F30-0024-6851-2711954F802E}"/>
              </a:ext>
            </a:extLst>
          </p:cNvPr>
          <p:cNvSpPr>
            <a:spLocks noGrp="1"/>
          </p:cNvSpPr>
          <p:nvPr>
            <p:ph type="ftr" sz="quarter" idx="11"/>
          </p:nvPr>
        </p:nvSpPr>
        <p:spPr/>
        <p:txBody>
          <a:bodyPr/>
          <a:lstStyle/>
          <a:p>
            <a:r>
              <a:rPr lang="en-US"/>
              <a:t>R.Vaisakh (SMU) - TACOS 2025 @SHSU</a:t>
            </a:r>
          </a:p>
        </p:txBody>
      </p:sp>
    </p:spTree>
    <p:extLst>
      <p:ext uri="{BB962C8B-B14F-4D97-AF65-F5344CB8AC3E}">
        <p14:creationId xmlns:p14="http://schemas.microsoft.com/office/powerpoint/2010/main" val="268703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C677C-09FB-DE70-06A4-4FFAB92FC6F8}"/>
            </a:ext>
          </a:extLst>
        </p:cNvPr>
        <p:cNvGrpSpPr/>
        <p:nvPr/>
      </p:nvGrpSpPr>
      <p:grpSpPr>
        <a:xfrm>
          <a:off x="0" y="0"/>
          <a:ext cx="0" cy="0"/>
          <a:chOff x="0" y="0"/>
          <a:chExt cx="0" cy="0"/>
        </a:xfrm>
      </p:grpSpPr>
      <p:pic>
        <p:nvPicPr>
          <p:cNvPr id="8" name="Picture 7" descr="A large telescope in a dome&#10;&#10;Description automatically generated">
            <a:extLst>
              <a:ext uri="{FF2B5EF4-FFF2-40B4-BE49-F238E27FC236}">
                <a16:creationId xmlns:a16="http://schemas.microsoft.com/office/drawing/2014/main" id="{57D3F782-65EB-6574-5149-3F712200BBAE}"/>
              </a:ext>
            </a:extLst>
          </p:cNvPr>
          <p:cNvPicPr>
            <a:picLocks noChangeAspect="1"/>
          </p:cNvPicPr>
          <p:nvPr/>
        </p:nvPicPr>
        <p:blipFill rotWithShape="1">
          <a:blip r:embed="rId3"/>
          <a:srcRect l="14061" t="17844" r="18483" b="4136"/>
          <a:stretch/>
        </p:blipFill>
        <p:spPr>
          <a:xfrm>
            <a:off x="7358995" y="1518972"/>
            <a:ext cx="4707645" cy="3636362"/>
          </a:xfrm>
          <a:prstGeom prst="rect">
            <a:avLst/>
          </a:prstGeom>
        </p:spPr>
      </p:pic>
      <p:sp>
        <p:nvSpPr>
          <p:cNvPr id="2" name="Title 1">
            <a:extLst>
              <a:ext uri="{FF2B5EF4-FFF2-40B4-BE49-F238E27FC236}">
                <a16:creationId xmlns:a16="http://schemas.microsoft.com/office/drawing/2014/main" id="{491EA941-8DD4-99F0-4B75-DF748A252B46}"/>
              </a:ext>
            </a:extLst>
          </p:cNvPr>
          <p:cNvSpPr>
            <a:spLocks noGrp="1"/>
          </p:cNvSpPr>
          <p:nvPr>
            <p:ph type="title"/>
          </p:nvPr>
        </p:nvSpPr>
        <p:spPr>
          <a:xfrm>
            <a:off x="20" y="361070"/>
            <a:ext cx="12191980" cy="972263"/>
          </a:xfrm>
          <a:solidFill>
            <a:schemeClr val="tx2">
              <a:lumMod val="10000"/>
            </a:schemeClr>
          </a:solidFill>
        </p:spPr>
        <p:txBody>
          <a:bodyPr>
            <a:normAutofit/>
          </a:bodyPr>
          <a:lstStyle/>
          <a:p>
            <a:pPr algn="ctr"/>
            <a:r>
              <a:rPr lang="en-GB" sz="3600" dirty="0">
                <a:solidFill>
                  <a:srgbClr val="FFC000"/>
                </a:solidFill>
                <a:effectLst/>
                <a:latin typeface="+mn-lt"/>
                <a:ea typeface="Times New Roman" panose="02020603050405020304" pitchFamily="18" charset="0"/>
              </a:rPr>
              <a:t>Dark Energy Spectroscopic Instrument (DESI)</a:t>
            </a:r>
            <a:endParaRPr lang="en-IN" sz="3600" dirty="0">
              <a:solidFill>
                <a:srgbClr val="FFC000"/>
              </a:solidFill>
            </a:endParaRPr>
          </a:p>
        </p:txBody>
      </p:sp>
      <p:sp>
        <p:nvSpPr>
          <p:cNvPr id="3" name="Content Placeholder 2">
            <a:extLst>
              <a:ext uri="{FF2B5EF4-FFF2-40B4-BE49-F238E27FC236}">
                <a16:creationId xmlns:a16="http://schemas.microsoft.com/office/drawing/2014/main" id="{475456FC-3904-E98F-39BF-9FF6E3254603}"/>
              </a:ext>
            </a:extLst>
          </p:cNvPr>
          <p:cNvSpPr>
            <a:spLocks noGrp="1"/>
          </p:cNvSpPr>
          <p:nvPr>
            <p:ph idx="1"/>
          </p:nvPr>
        </p:nvSpPr>
        <p:spPr>
          <a:xfrm>
            <a:off x="206941" y="3544357"/>
            <a:ext cx="7152036" cy="1951275"/>
          </a:xfrm>
        </p:spPr>
        <p:txBody>
          <a:bodyPr>
            <a:normAutofit/>
          </a:bodyPr>
          <a:lstStyle/>
          <a:p>
            <a:r>
              <a:rPr lang="en-GB" sz="1800" dirty="0">
                <a:effectLst/>
                <a:latin typeface="+mn-lt"/>
                <a:ea typeface="Times New Roman" panose="02020603050405020304" pitchFamily="18" charset="0"/>
              </a:rPr>
              <a:t>Construct 3D map - from nearby universe out to 11 billion light years</a:t>
            </a:r>
          </a:p>
          <a:p>
            <a:pPr marL="457200" indent="-457200">
              <a:buFont typeface="Arial" panose="020B0604020202020204" pitchFamily="34" charset="0"/>
              <a:buChar char="•"/>
            </a:pPr>
            <a:r>
              <a:rPr lang="en-US" sz="1800" dirty="0">
                <a:latin typeface="+mn-lt"/>
              </a:rPr>
              <a:t>At 4m Mayall Telescope, KPNO, Arizona, USA</a:t>
            </a:r>
            <a:endParaRPr lang="en-GB" sz="1800" dirty="0">
              <a:effectLst/>
              <a:latin typeface="+mn-lt"/>
              <a:ea typeface="Times New Roman" panose="02020603050405020304" pitchFamily="18" charset="0"/>
            </a:endParaRPr>
          </a:p>
          <a:p>
            <a:pPr marL="1247756" indent="-342900"/>
            <a:r>
              <a:rPr lang="en-US" sz="1600" dirty="0">
                <a:solidFill>
                  <a:schemeClr val="tx1"/>
                </a:solidFill>
                <a:latin typeface="+mn-lt"/>
              </a:rPr>
              <a:t>Bandpass: 3,600 – 9,800 Å</a:t>
            </a:r>
          </a:p>
          <a:p>
            <a:pPr marL="1247756" indent="-342900"/>
            <a:r>
              <a:rPr lang="en-US" sz="1600" dirty="0">
                <a:solidFill>
                  <a:schemeClr val="tx1"/>
                </a:solidFill>
                <a:latin typeface="+mn-lt"/>
              </a:rPr>
              <a:t>10 Spectrographs, 3 CCDs each–  </a:t>
            </a:r>
            <a:r>
              <a:rPr lang="en-US" sz="1600" b="1" dirty="0">
                <a:solidFill>
                  <a:srgbClr val="0070C0"/>
                </a:solidFill>
                <a:latin typeface="+mn-lt"/>
              </a:rPr>
              <a:t>Blue</a:t>
            </a:r>
            <a:r>
              <a:rPr lang="en-US" sz="1600" b="1" dirty="0">
                <a:solidFill>
                  <a:schemeClr val="tx1"/>
                </a:solidFill>
                <a:latin typeface="+mn-lt"/>
              </a:rPr>
              <a:t>, </a:t>
            </a:r>
            <a:r>
              <a:rPr lang="en-US" sz="1600" b="1" dirty="0">
                <a:solidFill>
                  <a:srgbClr val="FF0000"/>
                </a:solidFill>
                <a:latin typeface="+mn-lt"/>
              </a:rPr>
              <a:t>Red</a:t>
            </a:r>
            <a:r>
              <a:rPr lang="en-US" sz="1600" dirty="0">
                <a:solidFill>
                  <a:schemeClr val="tx1"/>
                </a:solidFill>
                <a:latin typeface="+mn-lt"/>
              </a:rPr>
              <a:t>, and </a:t>
            </a:r>
            <a:r>
              <a:rPr lang="en-US" sz="1600" b="1" dirty="0">
                <a:solidFill>
                  <a:srgbClr val="C00000"/>
                </a:solidFill>
                <a:latin typeface="+mn-lt"/>
              </a:rPr>
              <a:t>Near IR</a:t>
            </a:r>
            <a:r>
              <a:rPr lang="en-US" sz="1600" dirty="0">
                <a:latin typeface="+mn-lt"/>
              </a:rPr>
              <a:t>.</a:t>
            </a:r>
          </a:p>
          <a:p>
            <a:r>
              <a:rPr lang="en-GB" sz="1800" dirty="0">
                <a:effectLst/>
                <a:latin typeface="+mn-lt"/>
                <a:ea typeface="Times New Roman" panose="02020603050405020304" pitchFamily="18" charset="0"/>
              </a:rPr>
              <a:t>5000 Robotically controlled Positioners (</a:t>
            </a:r>
            <a:r>
              <a:rPr lang="en-GB" sz="1800" i="1" dirty="0">
                <a:effectLst/>
                <a:latin typeface="+mn-lt"/>
                <a:ea typeface="Times New Roman" panose="02020603050405020304" pitchFamily="18" charset="0"/>
              </a:rPr>
              <a:t>spectra of galaxies, stars</a:t>
            </a:r>
            <a:r>
              <a:rPr lang="en-GB" sz="1800" dirty="0">
                <a:effectLst/>
                <a:latin typeface="+mn-lt"/>
                <a:ea typeface="Times New Roman" panose="02020603050405020304" pitchFamily="18" charset="0"/>
              </a:rPr>
              <a:t>)</a:t>
            </a:r>
            <a:endParaRPr lang="en-US" sz="1800" dirty="0">
              <a:latin typeface="+mn-lt"/>
            </a:endParaRPr>
          </a:p>
        </p:txBody>
      </p:sp>
      <p:sp>
        <p:nvSpPr>
          <p:cNvPr id="10" name="Footer Placeholder 9">
            <a:extLst>
              <a:ext uri="{FF2B5EF4-FFF2-40B4-BE49-F238E27FC236}">
                <a16:creationId xmlns:a16="http://schemas.microsoft.com/office/drawing/2014/main" id="{25D5828D-9B10-4640-D166-168E368785F7}"/>
              </a:ext>
            </a:extLst>
          </p:cNvPr>
          <p:cNvSpPr>
            <a:spLocks noGrp="1"/>
          </p:cNvSpPr>
          <p:nvPr>
            <p:ph type="ftr" sz="quarter" idx="11"/>
          </p:nvPr>
        </p:nvSpPr>
        <p:spPr/>
        <p:txBody>
          <a:bodyPr/>
          <a:lstStyle/>
          <a:p>
            <a:r>
              <a:rPr lang="en-US"/>
              <a:t>R.Vaisakh (SMU) - TACOS 2025 @SHSU</a:t>
            </a:r>
          </a:p>
        </p:txBody>
      </p:sp>
      <p:sp>
        <p:nvSpPr>
          <p:cNvPr id="11" name="Slide Number Placeholder 10">
            <a:extLst>
              <a:ext uri="{FF2B5EF4-FFF2-40B4-BE49-F238E27FC236}">
                <a16:creationId xmlns:a16="http://schemas.microsoft.com/office/drawing/2014/main" id="{9D0051C9-5887-5A8E-C048-E6C3CB7B7C36}"/>
              </a:ext>
            </a:extLst>
          </p:cNvPr>
          <p:cNvSpPr>
            <a:spLocks noGrp="1"/>
          </p:cNvSpPr>
          <p:nvPr>
            <p:ph type="sldNum" sz="quarter" idx="12"/>
          </p:nvPr>
        </p:nvSpPr>
        <p:spPr/>
        <p:txBody>
          <a:bodyPr/>
          <a:lstStyle/>
          <a:p>
            <a:fld id="{11A431E2-6030-424A-A8FD-AC93A9839434}" type="slidenum">
              <a:rPr lang="en-US" smtClean="0"/>
              <a:t>6</a:t>
            </a:fld>
            <a:endParaRPr lang="en-US"/>
          </a:p>
        </p:txBody>
      </p:sp>
      <p:sp>
        <p:nvSpPr>
          <p:cNvPr id="6" name="TextBox 5">
            <a:extLst>
              <a:ext uri="{FF2B5EF4-FFF2-40B4-BE49-F238E27FC236}">
                <a16:creationId xmlns:a16="http://schemas.microsoft.com/office/drawing/2014/main" id="{ABD5ADF9-5624-E1FD-14E3-088EBA29E4EA}"/>
              </a:ext>
            </a:extLst>
          </p:cNvPr>
          <p:cNvSpPr txBox="1"/>
          <p:nvPr/>
        </p:nvSpPr>
        <p:spPr>
          <a:xfrm>
            <a:off x="206941" y="2152206"/>
            <a:ext cx="7102861" cy="1200329"/>
          </a:xfrm>
          <a:prstGeom prst="rect">
            <a:avLst/>
          </a:prstGeom>
          <a:noFill/>
        </p:spPr>
        <p:txBody>
          <a:bodyPr wrap="square" rtlCol="0">
            <a:spAutoFit/>
          </a:bodyPr>
          <a:lstStyle/>
          <a:p>
            <a:pPr marL="285750" indent="-285750">
              <a:buFont typeface="Arial" panose="020B0604020202020204" pitchFamily="34" charset="0"/>
              <a:buChar char="•"/>
            </a:pPr>
            <a:r>
              <a:rPr lang="en-US" dirty="0">
                <a:effectLst/>
                <a:latin typeface="+mn-lt"/>
              </a:rPr>
              <a:t>Probe expansion history </a:t>
            </a:r>
            <a:r>
              <a:rPr lang="en-US" dirty="0"/>
              <a:t>of our Universe</a:t>
            </a:r>
            <a:endParaRPr lang="en-US" b="1" i="1" dirty="0">
              <a:effectLst/>
              <a:latin typeface="+mn-lt"/>
            </a:endParaRPr>
          </a:p>
          <a:p>
            <a:pPr marL="285750" indent="-285750">
              <a:buFont typeface="Arial" panose="020B0604020202020204" pitchFamily="34" charset="0"/>
              <a:buChar char="•"/>
            </a:pPr>
            <a:endParaRPr lang="en-US" b="1" i="1" dirty="0">
              <a:effectLst/>
              <a:latin typeface="+mn-lt"/>
            </a:endParaRPr>
          </a:p>
          <a:p>
            <a:pPr marL="285750" indent="-285750">
              <a:buFont typeface="Arial" panose="020B0604020202020204" pitchFamily="34" charset="0"/>
              <a:buChar char="•"/>
            </a:pPr>
            <a:r>
              <a:rPr lang="en-US" b="0" i="0" dirty="0">
                <a:effectLst/>
                <a:latin typeface="+mn-lt"/>
              </a:rPr>
              <a:t> Study the physics of galaxies</a:t>
            </a:r>
            <a:r>
              <a:rPr lang="en-IN" b="0" i="0" dirty="0">
                <a:effectLst/>
                <a:latin typeface="+mn-lt"/>
              </a:rPr>
              <a:t> and quasars</a:t>
            </a:r>
            <a:endParaRPr lang="en-IN" dirty="0">
              <a:effectLst/>
              <a:latin typeface="+mn-lt"/>
              <a:ea typeface="Times New Roman" panose="02020603050405020304" pitchFamily="18" charset="0"/>
            </a:endParaRPr>
          </a:p>
          <a:p>
            <a:pPr marL="285750" indent="-285750">
              <a:buFont typeface="Arial" panose="020B0604020202020204" pitchFamily="34" charset="0"/>
              <a:buChar char="•"/>
            </a:pPr>
            <a:endParaRPr lang="en-IN" dirty="0"/>
          </a:p>
        </p:txBody>
      </p:sp>
      <p:pic>
        <p:nvPicPr>
          <p:cNvPr id="12" name="Picture 11">
            <a:extLst>
              <a:ext uri="{FF2B5EF4-FFF2-40B4-BE49-F238E27FC236}">
                <a16:creationId xmlns:a16="http://schemas.microsoft.com/office/drawing/2014/main" id="{BAC6B0B0-DB2B-631B-9883-F7626CE746BE}"/>
              </a:ext>
            </a:extLst>
          </p:cNvPr>
          <p:cNvPicPr>
            <a:picLocks noChangeAspect="1"/>
          </p:cNvPicPr>
          <p:nvPr/>
        </p:nvPicPr>
        <p:blipFill rotWithShape="1">
          <a:blip r:embed="rId4"/>
          <a:srcRect l="15721" t="36514" r="47088" b="27428"/>
          <a:stretch/>
        </p:blipFill>
        <p:spPr>
          <a:xfrm>
            <a:off x="10913694" y="5288762"/>
            <a:ext cx="832827" cy="838906"/>
          </a:xfrm>
          <a:prstGeom prst="rect">
            <a:avLst/>
          </a:prstGeom>
        </p:spPr>
      </p:pic>
      <p:sp>
        <p:nvSpPr>
          <p:cNvPr id="5" name="TextBox 4">
            <a:extLst>
              <a:ext uri="{FF2B5EF4-FFF2-40B4-BE49-F238E27FC236}">
                <a16:creationId xmlns:a16="http://schemas.microsoft.com/office/drawing/2014/main" id="{E3BB0843-A76B-04EE-7585-17C52BB29FB3}"/>
              </a:ext>
            </a:extLst>
          </p:cNvPr>
          <p:cNvSpPr txBox="1"/>
          <p:nvPr/>
        </p:nvSpPr>
        <p:spPr>
          <a:xfrm>
            <a:off x="8153400" y="5617343"/>
            <a:ext cx="2760294" cy="253916"/>
          </a:xfrm>
          <a:prstGeom prst="rect">
            <a:avLst/>
          </a:prstGeom>
          <a:noFill/>
        </p:spPr>
        <p:txBody>
          <a:bodyPr wrap="square" rtlCol="0">
            <a:spAutoFit/>
          </a:bodyPr>
          <a:lstStyle/>
          <a:p>
            <a:r>
              <a:rPr lang="en-US" sz="1050" dirty="0"/>
              <a:t>Scan to know more about the DESI robots!</a:t>
            </a:r>
          </a:p>
        </p:txBody>
      </p:sp>
      <p:pic>
        <p:nvPicPr>
          <p:cNvPr id="14" name="Picture 13" descr="A diagram of a telescope&#10;&#10;Description automatically generated">
            <a:extLst>
              <a:ext uri="{FF2B5EF4-FFF2-40B4-BE49-F238E27FC236}">
                <a16:creationId xmlns:a16="http://schemas.microsoft.com/office/drawing/2014/main" id="{6837B637-6570-29A1-5F09-D5AAC1F2AE37}"/>
              </a:ext>
            </a:extLst>
          </p:cNvPr>
          <p:cNvPicPr>
            <a:picLocks noChangeAspect="1"/>
          </p:cNvPicPr>
          <p:nvPr/>
        </p:nvPicPr>
        <p:blipFill>
          <a:blip r:embed="rId5"/>
          <a:stretch>
            <a:fillRect/>
          </a:stretch>
        </p:blipFill>
        <p:spPr>
          <a:xfrm>
            <a:off x="7358985" y="1437608"/>
            <a:ext cx="4707663" cy="3829853"/>
          </a:xfrm>
          <a:prstGeom prst="rect">
            <a:avLst/>
          </a:prstGeom>
        </p:spPr>
      </p:pic>
    </p:spTree>
    <p:extLst>
      <p:ext uri="{BB962C8B-B14F-4D97-AF65-F5344CB8AC3E}">
        <p14:creationId xmlns:p14="http://schemas.microsoft.com/office/powerpoint/2010/main" val="1673406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BCF93-B343-F64B-9AE0-08C5CE6A3D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85B9A6-1366-F797-8D17-15B34F56059A}"/>
              </a:ext>
            </a:extLst>
          </p:cNvPr>
          <p:cNvSpPr>
            <a:spLocks noGrp="1"/>
          </p:cNvSpPr>
          <p:nvPr>
            <p:ph type="title"/>
          </p:nvPr>
        </p:nvSpPr>
        <p:spPr>
          <a:xfrm>
            <a:off x="0" y="273572"/>
            <a:ext cx="12191980" cy="889675"/>
          </a:xfrm>
          <a:solidFill>
            <a:schemeClr val="tx2">
              <a:lumMod val="10000"/>
            </a:schemeClr>
          </a:solidFill>
        </p:spPr>
        <p:txBody>
          <a:bodyPr>
            <a:normAutofit/>
          </a:bodyPr>
          <a:lstStyle/>
          <a:p>
            <a:pPr algn="ctr"/>
            <a:r>
              <a:rPr lang="en-IN" sz="3600" b="1" dirty="0">
                <a:solidFill>
                  <a:srgbClr val="FFC000"/>
                </a:solidFill>
              </a:rPr>
              <a:t>DESI Dark Matter Tracers</a:t>
            </a:r>
          </a:p>
        </p:txBody>
      </p:sp>
      <p:sp>
        <p:nvSpPr>
          <p:cNvPr id="9" name="Footer Placeholder 8">
            <a:extLst>
              <a:ext uri="{FF2B5EF4-FFF2-40B4-BE49-F238E27FC236}">
                <a16:creationId xmlns:a16="http://schemas.microsoft.com/office/drawing/2014/main" id="{3E92A50B-48DD-C697-425F-BF1E081D69EE}"/>
              </a:ext>
            </a:extLst>
          </p:cNvPr>
          <p:cNvSpPr>
            <a:spLocks noGrp="1"/>
          </p:cNvSpPr>
          <p:nvPr>
            <p:ph type="ftr" sz="quarter" idx="11"/>
          </p:nvPr>
        </p:nvSpPr>
        <p:spPr/>
        <p:txBody>
          <a:bodyPr/>
          <a:lstStyle/>
          <a:p>
            <a:r>
              <a:rPr lang="en-US"/>
              <a:t>R.Vaisakh (SMU) - TACOS 2025 @SHSU</a:t>
            </a:r>
          </a:p>
        </p:txBody>
      </p:sp>
      <p:sp>
        <p:nvSpPr>
          <p:cNvPr id="10" name="Slide Number Placeholder 9">
            <a:extLst>
              <a:ext uri="{FF2B5EF4-FFF2-40B4-BE49-F238E27FC236}">
                <a16:creationId xmlns:a16="http://schemas.microsoft.com/office/drawing/2014/main" id="{D8A46688-4C29-6B5B-DAF1-E2395D8F9229}"/>
              </a:ext>
            </a:extLst>
          </p:cNvPr>
          <p:cNvSpPr>
            <a:spLocks noGrp="1"/>
          </p:cNvSpPr>
          <p:nvPr>
            <p:ph type="sldNum" sz="quarter" idx="12"/>
          </p:nvPr>
        </p:nvSpPr>
        <p:spPr/>
        <p:txBody>
          <a:bodyPr/>
          <a:lstStyle/>
          <a:p>
            <a:fld id="{11A431E2-6030-424A-A8FD-AC93A9839434}" type="slidenum">
              <a:rPr lang="en-US" smtClean="0"/>
              <a:t>7</a:t>
            </a:fld>
            <a:endParaRPr lang="en-US"/>
          </a:p>
        </p:txBody>
      </p:sp>
      <p:sp>
        <p:nvSpPr>
          <p:cNvPr id="6" name="AutoShape 2">
            <a:extLst>
              <a:ext uri="{FF2B5EF4-FFF2-40B4-BE49-F238E27FC236}">
                <a16:creationId xmlns:a16="http://schemas.microsoft.com/office/drawing/2014/main" id="{D843DFC3-03F4-DE65-591F-B30E83F7C704}"/>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8" name="AutoShape 4">
            <a:extLst>
              <a:ext uri="{FF2B5EF4-FFF2-40B4-BE49-F238E27FC236}">
                <a16:creationId xmlns:a16="http://schemas.microsoft.com/office/drawing/2014/main" id="{42B6EE97-B8DF-1B38-7272-B336C24F1453}"/>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5" name="Picture 4" descr="A diagram of a solar system&#10;&#10;Description automatically generated with medium confidence">
            <a:extLst>
              <a:ext uri="{FF2B5EF4-FFF2-40B4-BE49-F238E27FC236}">
                <a16:creationId xmlns:a16="http://schemas.microsoft.com/office/drawing/2014/main" id="{E0E7418E-9C12-51F8-B496-0A2160838067}"/>
              </a:ext>
            </a:extLst>
          </p:cNvPr>
          <p:cNvPicPr>
            <a:picLocks noChangeAspect="1"/>
          </p:cNvPicPr>
          <p:nvPr/>
        </p:nvPicPr>
        <p:blipFill>
          <a:blip r:embed="rId3"/>
          <a:stretch>
            <a:fillRect/>
          </a:stretch>
        </p:blipFill>
        <p:spPr>
          <a:xfrm>
            <a:off x="32930" y="1078618"/>
            <a:ext cx="5329474" cy="5329474"/>
          </a:xfrm>
          <a:prstGeom prst="rect">
            <a:avLst/>
          </a:prstGeom>
        </p:spPr>
      </p:pic>
      <p:sp>
        <p:nvSpPr>
          <p:cNvPr id="12" name="TextBox 11">
            <a:extLst>
              <a:ext uri="{FF2B5EF4-FFF2-40B4-BE49-F238E27FC236}">
                <a16:creationId xmlns:a16="http://schemas.microsoft.com/office/drawing/2014/main" id="{CE2D4ECB-A7CA-23D4-F69B-4A9F256072ED}"/>
              </a:ext>
            </a:extLst>
          </p:cNvPr>
          <p:cNvSpPr txBox="1"/>
          <p:nvPr/>
        </p:nvSpPr>
        <p:spPr>
          <a:xfrm>
            <a:off x="1268920" y="6335689"/>
            <a:ext cx="2491042" cy="276999"/>
          </a:xfrm>
          <a:prstGeom prst="rect">
            <a:avLst/>
          </a:prstGeom>
          <a:noFill/>
          <a:ln>
            <a:noFill/>
          </a:ln>
        </p:spPr>
        <p:txBody>
          <a:bodyPr wrap="square" rtlCol="0">
            <a:spAutoFit/>
          </a:bodyPr>
          <a:lstStyle/>
          <a:p>
            <a:r>
              <a:rPr lang="en-US" sz="1200" dirty="0"/>
              <a:t>Vaisakh, et al ( in Collab. Review)</a:t>
            </a:r>
          </a:p>
        </p:txBody>
      </p:sp>
      <p:cxnSp>
        <p:nvCxnSpPr>
          <p:cNvPr id="19" name="Straight Arrow Connector 18">
            <a:extLst>
              <a:ext uri="{FF2B5EF4-FFF2-40B4-BE49-F238E27FC236}">
                <a16:creationId xmlns:a16="http://schemas.microsoft.com/office/drawing/2014/main" id="{D4492F32-BC0B-9F3F-63B0-E5B25D754E8E}"/>
              </a:ext>
            </a:extLst>
          </p:cNvPr>
          <p:cNvCxnSpPr>
            <a:cxnSpLocks/>
          </p:cNvCxnSpPr>
          <p:nvPr/>
        </p:nvCxnSpPr>
        <p:spPr>
          <a:xfrm>
            <a:off x="3898074" y="2766022"/>
            <a:ext cx="1786248" cy="14051"/>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0" name="Straight Arrow Connector 19">
            <a:extLst>
              <a:ext uri="{FF2B5EF4-FFF2-40B4-BE49-F238E27FC236}">
                <a16:creationId xmlns:a16="http://schemas.microsoft.com/office/drawing/2014/main" id="{3D99D15D-8325-C1BF-25AA-F35800B80446}"/>
              </a:ext>
            </a:extLst>
          </p:cNvPr>
          <p:cNvCxnSpPr>
            <a:cxnSpLocks/>
          </p:cNvCxnSpPr>
          <p:nvPr/>
        </p:nvCxnSpPr>
        <p:spPr>
          <a:xfrm>
            <a:off x="3552518" y="3605964"/>
            <a:ext cx="2131803" cy="0"/>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1" name="Straight Arrow Connector 20">
            <a:extLst>
              <a:ext uri="{FF2B5EF4-FFF2-40B4-BE49-F238E27FC236}">
                <a16:creationId xmlns:a16="http://schemas.microsoft.com/office/drawing/2014/main" id="{CC89DB9A-779B-CAA1-F199-8BD381BD2CBE}"/>
              </a:ext>
            </a:extLst>
          </p:cNvPr>
          <p:cNvCxnSpPr>
            <a:cxnSpLocks/>
          </p:cNvCxnSpPr>
          <p:nvPr/>
        </p:nvCxnSpPr>
        <p:spPr>
          <a:xfrm>
            <a:off x="4429945" y="5008290"/>
            <a:ext cx="1430975" cy="23271"/>
          </a:xfrm>
          <a:prstGeom prst="straightConnector1">
            <a:avLst/>
          </a:prstGeom>
          <a:ln w="19050"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2" name="Straight Arrow Connector 21">
            <a:extLst>
              <a:ext uri="{FF2B5EF4-FFF2-40B4-BE49-F238E27FC236}">
                <a16:creationId xmlns:a16="http://schemas.microsoft.com/office/drawing/2014/main" id="{2247DADE-5418-243B-7AAD-8F3D31739C15}"/>
              </a:ext>
            </a:extLst>
          </p:cNvPr>
          <p:cNvCxnSpPr>
            <a:cxnSpLocks/>
          </p:cNvCxnSpPr>
          <p:nvPr/>
        </p:nvCxnSpPr>
        <p:spPr>
          <a:xfrm>
            <a:off x="3912738" y="2178555"/>
            <a:ext cx="1771584" cy="0"/>
          </a:xfrm>
          <a:prstGeom prst="straightConnector1">
            <a:avLst/>
          </a:prstGeom>
          <a:ln w="19050" cap="flat" cmpd="sng" algn="ctr">
            <a:solidFill>
              <a:schemeClr val="accent3"/>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7" name="TextBox 26">
            <a:extLst>
              <a:ext uri="{FF2B5EF4-FFF2-40B4-BE49-F238E27FC236}">
                <a16:creationId xmlns:a16="http://schemas.microsoft.com/office/drawing/2014/main" id="{3E01851D-3B37-5D4E-8B5B-20339E1C6C3A}"/>
              </a:ext>
            </a:extLst>
          </p:cNvPr>
          <p:cNvSpPr txBox="1"/>
          <p:nvPr/>
        </p:nvSpPr>
        <p:spPr>
          <a:xfrm>
            <a:off x="5684322" y="1685005"/>
            <a:ext cx="1430977" cy="584775"/>
          </a:xfrm>
          <a:prstGeom prst="rect">
            <a:avLst/>
          </a:prstGeom>
          <a:noFill/>
        </p:spPr>
        <p:txBody>
          <a:bodyPr wrap="square" rtlCol="0">
            <a:spAutoFit/>
          </a:bodyPr>
          <a:lstStyle/>
          <a:p>
            <a:pPr algn="ctr"/>
            <a:r>
              <a:rPr lang="en-US" sz="1600" b="1" dirty="0"/>
              <a:t>Quasars (QSOs)</a:t>
            </a:r>
          </a:p>
        </p:txBody>
      </p:sp>
      <p:sp>
        <p:nvSpPr>
          <p:cNvPr id="30" name="TextBox 29">
            <a:extLst>
              <a:ext uri="{FF2B5EF4-FFF2-40B4-BE49-F238E27FC236}">
                <a16:creationId xmlns:a16="http://schemas.microsoft.com/office/drawing/2014/main" id="{15F01A96-E625-9E39-6CC2-71B9727545B8}"/>
              </a:ext>
            </a:extLst>
          </p:cNvPr>
          <p:cNvSpPr txBox="1"/>
          <p:nvPr/>
        </p:nvSpPr>
        <p:spPr>
          <a:xfrm>
            <a:off x="5825834" y="4935393"/>
            <a:ext cx="1430977" cy="584775"/>
          </a:xfrm>
          <a:prstGeom prst="rect">
            <a:avLst/>
          </a:prstGeom>
          <a:noFill/>
        </p:spPr>
        <p:txBody>
          <a:bodyPr wrap="square" rtlCol="0">
            <a:spAutoFit/>
          </a:bodyPr>
          <a:lstStyle/>
          <a:p>
            <a:r>
              <a:rPr lang="en-US" sz="1600" b="1" dirty="0"/>
              <a:t>Bright Galaxy Survey (BGS)  </a:t>
            </a:r>
          </a:p>
        </p:txBody>
      </p:sp>
      <p:sp>
        <p:nvSpPr>
          <p:cNvPr id="31" name="TextBox 30">
            <a:extLst>
              <a:ext uri="{FF2B5EF4-FFF2-40B4-BE49-F238E27FC236}">
                <a16:creationId xmlns:a16="http://schemas.microsoft.com/office/drawing/2014/main" id="{9AAAA354-A80B-CA37-8A04-3864DEDB56F1}"/>
              </a:ext>
            </a:extLst>
          </p:cNvPr>
          <p:cNvSpPr txBox="1"/>
          <p:nvPr/>
        </p:nvSpPr>
        <p:spPr>
          <a:xfrm>
            <a:off x="5684321" y="3571997"/>
            <a:ext cx="1714005" cy="584775"/>
          </a:xfrm>
          <a:prstGeom prst="rect">
            <a:avLst/>
          </a:prstGeom>
          <a:noFill/>
        </p:spPr>
        <p:txBody>
          <a:bodyPr wrap="square" rtlCol="0">
            <a:spAutoFit/>
          </a:bodyPr>
          <a:lstStyle/>
          <a:p>
            <a:pPr algn="ctr"/>
            <a:r>
              <a:rPr lang="en-US" sz="1600" b="1" dirty="0"/>
              <a:t>Luminous Red Galaxies (LRGs)</a:t>
            </a:r>
          </a:p>
        </p:txBody>
      </p:sp>
      <p:sp>
        <p:nvSpPr>
          <p:cNvPr id="32" name="TextBox 31">
            <a:extLst>
              <a:ext uri="{FF2B5EF4-FFF2-40B4-BE49-F238E27FC236}">
                <a16:creationId xmlns:a16="http://schemas.microsoft.com/office/drawing/2014/main" id="{A3E36AB3-339C-D67C-B159-F0C2C407390B}"/>
              </a:ext>
            </a:extLst>
          </p:cNvPr>
          <p:cNvSpPr txBox="1"/>
          <p:nvPr/>
        </p:nvSpPr>
        <p:spPr>
          <a:xfrm>
            <a:off x="5684321" y="2683038"/>
            <a:ext cx="1714005" cy="584775"/>
          </a:xfrm>
          <a:prstGeom prst="rect">
            <a:avLst/>
          </a:prstGeom>
          <a:noFill/>
        </p:spPr>
        <p:txBody>
          <a:bodyPr wrap="square" rtlCol="0">
            <a:spAutoFit/>
          </a:bodyPr>
          <a:lstStyle/>
          <a:p>
            <a:pPr algn="ctr"/>
            <a:r>
              <a:rPr lang="en-US" sz="1600" b="1" dirty="0"/>
              <a:t>Emission Line Galaxies (ELGs)</a:t>
            </a:r>
          </a:p>
        </p:txBody>
      </p:sp>
      <p:sp>
        <p:nvSpPr>
          <p:cNvPr id="39" name="TextBox 38">
            <a:extLst>
              <a:ext uri="{FF2B5EF4-FFF2-40B4-BE49-F238E27FC236}">
                <a16:creationId xmlns:a16="http://schemas.microsoft.com/office/drawing/2014/main" id="{311FCC54-5036-2AD7-EDD7-979DA25F1D8D}"/>
              </a:ext>
            </a:extLst>
          </p:cNvPr>
          <p:cNvSpPr txBox="1"/>
          <p:nvPr/>
        </p:nvSpPr>
        <p:spPr>
          <a:xfrm>
            <a:off x="7306476" y="1678968"/>
            <a:ext cx="4940135" cy="923330"/>
          </a:xfrm>
          <a:prstGeom prst="rect">
            <a:avLst/>
          </a:prstGeom>
          <a:noFill/>
        </p:spPr>
        <p:txBody>
          <a:bodyPr wrap="square">
            <a:spAutoFit/>
          </a:bodyPr>
          <a:lstStyle/>
          <a:p>
            <a:pPr marL="285750" lvl="0" indent="-285750">
              <a:buFont typeface="Arial" panose="020B0604020202020204" pitchFamily="34" charset="0"/>
              <a:buChar char="•"/>
            </a:pPr>
            <a:r>
              <a:rPr lang="en-GB" dirty="0"/>
              <a:t>Direct tracers ( z&lt;2.1) </a:t>
            </a:r>
            <a:endParaRPr lang="en-IN" dirty="0"/>
          </a:p>
          <a:p>
            <a:pPr marL="285750" lvl="0" indent="-285750">
              <a:buFont typeface="Arial" panose="020B0604020202020204" pitchFamily="34" charset="0"/>
              <a:buChar char="•"/>
            </a:pPr>
            <a:r>
              <a:rPr lang="en-GB" dirty="0"/>
              <a:t>Using Lyman-α absorption features   </a:t>
            </a:r>
          </a:p>
          <a:p>
            <a:pPr lvl="0"/>
            <a:r>
              <a:rPr lang="en-GB" dirty="0"/>
              <a:t>      (2.1 &lt; z &lt; 3.5) </a:t>
            </a:r>
            <a:endParaRPr lang="en-IN" dirty="0"/>
          </a:p>
        </p:txBody>
      </p:sp>
      <p:sp>
        <p:nvSpPr>
          <p:cNvPr id="41" name="TextBox 40">
            <a:extLst>
              <a:ext uri="{FF2B5EF4-FFF2-40B4-BE49-F238E27FC236}">
                <a16:creationId xmlns:a16="http://schemas.microsoft.com/office/drawing/2014/main" id="{3570CE2D-B253-229B-8CD7-CC22AF017CD2}"/>
              </a:ext>
            </a:extLst>
          </p:cNvPr>
          <p:cNvSpPr txBox="1"/>
          <p:nvPr/>
        </p:nvSpPr>
        <p:spPr>
          <a:xfrm>
            <a:off x="7322127" y="2732590"/>
            <a:ext cx="4509472" cy="646331"/>
          </a:xfrm>
          <a:prstGeom prst="rect">
            <a:avLst/>
          </a:prstGeom>
          <a:noFill/>
        </p:spPr>
        <p:txBody>
          <a:bodyPr wrap="square">
            <a:spAutoFit/>
          </a:bodyPr>
          <a:lstStyle/>
          <a:p>
            <a:pPr marL="285750" lvl="0" indent="-285750">
              <a:buFont typeface="Arial" panose="020B0604020202020204" pitchFamily="34" charset="0"/>
              <a:buChar char="•"/>
            </a:pPr>
            <a:r>
              <a:rPr lang="en-GB" dirty="0"/>
              <a:t>0.8 &lt; z &lt; 1.6  (bright forbidden [OII] emissions)</a:t>
            </a:r>
            <a:endParaRPr lang="en-IN" dirty="0"/>
          </a:p>
        </p:txBody>
      </p:sp>
      <p:sp>
        <p:nvSpPr>
          <p:cNvPr id="43" name="TextBox 42">
            <a:extLst>
              <a:ext uri="{FF2B5EF4-FFF2-40B4-BE49-F238E27FC236}">
                <a16:creationId xmlns:a16="http://schemas.microsoft.com/office/drawing/2014/main" id="{7E8B6DEA-50F2-54AD-C939-9477306A0ABA}"/>
              </a:ext>
            </a:extLst>
          </p:cNvPr>
          <p:cNvSpPr txBox="1"/>
          <p:nvPr/>
        </p:nvSpPr>
        <p:spPr>
          <a:xfrm>
            <a:off x="7327660" y="3725529"/>
            <a:ext cx="4509473" cy="369332"/>
          </a:xfrm>
          <a:prstGeom prst="rect">
            <a:avLst/>
          </a:prstGeom>
          <a:noFill/>
        </p:spPr>
        <p:txBody>
          <a:bodyPr wrap="square">
            <a:spAutoFit/>
          </a:bodyPr>
          <a:lstStyle/>
          <a:p>
            <a:pPr marL="285750" lvl="0" indent="-285750">
              <a:buFont typeface="Arial" panose="020B0604020202020204" pitchFamily="34" charset="0"/>
              <a:buChar char="•"/>
            </a:pPr>
            <a:r>
              <a:rPr lang="en-GB" dirty="0"/>
              <a:t>0.4  &lt; z  &lt; 1.1 (4000 Å break) </a:t>
            </a:r>
          </a:p>
        </p:txBody>
      </p:sp>
      <p:sp>
        <p:nvSpPr>
          <p:cNvPr id="44" name="TextBox 43">
            <a:extLst>
              <a:ext uri="{FF2B5EF4-FFF2-40B4-BE49-F238E27FC236}">
                <a16:creationId xmlns:a16="http://schemas.microsoft.com/office/drawing/2014/main" id="{351B678D-1572-BA44-6DEA-C4B9AE7F32E7}"/>
              </a:ext>
            </a:extLst>
          </p:cNvPr>
          <p:cNvSpPr txBox="1"/>
          <p:nvPr/>
        </p:nvSpPr>
        <p:spPr>
          <a:xfrm>
            <a:off x="7322126" y="5095337"/>
            <a:ext cx="4509473" cy="369332"/>
          </a:xfrm>
          <a:prstGeom prst="rect">
            <a:avLst/>
          </a:prstGeom>
          <a:noFill/>
        </p:spPr>
        <p:txBody>
          <a:bodyPr wrap="square">
            <a:spAutoFit/>
          </a:bodyPr>
          <a:lstStyle/>
          <a:p>
            <a:pPr marL="285750" lvl="0" indent="-285750">
              <a:buFont typeface="Arial" panose="020B0604020202020204" pitchFamily="34" charset="0"/>
              <a:buChar char="•"/>
            </a:pPr>
            <a:r>
              <a:rPr lang="en-GB" dirty="0"/>
              <a:t>0.1 &lt; z &lt;  0.4, magnitude limited  </a:t>
            </a:r>
          </a:p>
        </p:txBody>
      </p:sp>
      <p:sp>
        <p:nvSpPr>
          <p:cNvPr id="45" name="Title 1">
            <a:extLst>
              <a:ext uri="{FF2B5EF4-FFF2-40B4-BE49-F238E27FC236}">
                <a16:creationId xmlns:a16="http://schemas.microsoft.com/office/drawing/2014/main" id="{105E01AB-79F6-7ED3-4A83-D524CA78373B}"/>
              </a:ext>
            </a:extLst>
          </p:cNvPr>
          <p:cNvSpPr txBox="1">
            <a:spLocks/>
          </p:cNvSpPr>
          <p:nvPr/>
        </p:nvSpPr>
        <p:spPr>
          <a:xfrm>
            <a:off x="0" y="285468"/>
            <a:ext cx="12191980" cy="889675"/>
          </a:xfrm>
          <a:prstGeom prst="rect">
            <a:avLst/>
          </a:prstGeom>
          <a:solidFill>
            <a:schemeClr val="tx2">
              <a:lumMod val="1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600" b="1">
                <a:solidFill>
                  <a:srgbClr val="FFC000"/>
                </a:solidFill>
              </a:rPr>
              <a:t>DESI Dark Matter Tracers</a:t>
            </a:r>
            <a:endParaRPr lang="en-IN" sz="3600" b="1" dirty="0">
              <a:solidFill>
                <a:srgbClr val="FFC000"/>
              </a:solidFill>
            </a:endParaRPr>
          </a:p>
        </p:txBody>
      </p:sp>
    </p:spTree>
    <p:extLst>
      <p:ext uri="{BB962C8B-B14F-4D97-AF65-F5344CB8AC3E}">
        <p14:creationId xmlns:p14="http://schemas.microsoft.com/office/powerpoint/2010/main" val="2108419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P spid="31" grpId="0"/>
      <p:bldP spid="32" grpId="0"/>
      <p:bldP spid="39" grpId="0"/>
      <p:bldP spid="41" grpId="0"/>
      <p:bldP spid="43" grpId="0"/>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9B62C68-53E0-881D-AE63-964C5D98CCC7}"/>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E0404BBF-4531-98D9-26CC-5D732B2B9596}"/>
              </a:ext>
            </a:extLst>
          </p:cNvPr>
          <p:cNvSpPr>
            <a:spLocks noGrp="1"/>
          </p:cNvSpPr>
          <p:nvPr>
            <p:ph type="title"/>
          </p:nvPr>
        </p:nvSpPr>
        <p:spPr>
          <a:xfrm>
            <a:off x="0" y="470429"/>
            <a:ext cx="12188952" cy="786797"/>
          </a:xfrm>
          <a:solidFill>
            <a:schemeClr val="bg1"/>
          </a:solidFill>
        </p:spPr>
        <p:txBody>
          <a:bodyPr vert="horz" lIns="91440" tIns="45720" rIns="91440" bIns="45720" rtlCol="0" anchor="b">
            <a:normAutofit/>
          </a:bodyPr>
          <a:lstStyle/>
          <a:p>
            <a:pPr algn="ctr"/>
            <a:r>
              <a:rPr lang="en-US" sz="4000" dirty="0">
                <a:solidFill>
                  <a:srgbClr val="FFC000"/>
                </a:solidFill>
              </a:rPr>
              <a:t>Modelling the </a:t>
            </a:r>
            <a:r>
              <a:rPr lang="en-US" sz="4000" b="1" i="1" dirty="0">
                <a:solidFill>
                  <a:srgbClr val="FFC000"/>
                </a:solidFill>
              </a:rPr>
              <a:t>Galaxy-Halo Connection</a:t>
            </a:r>
            <a:endParaRPr lang="en-US" sz="4000" dirty="0">
              <a:solidFill>
                <a:srgbClr val="FFC000"/>
              </a:solidFill>
            </a:endParaRPr>
          </a:p>
        </p:txBody>
      </p:sp>
      <p:sp>
        <p:nvSpPr>
          <p:cNvPr id="2" name="TextBox 1">
            <a:extLst>
              <a:ext uri="{FF2B5EF4-FFF2-40B4-BE49-F238E27FC236}">
                <a16:creationId xmlns:a16="http://schemas.microsoft.com/office/drawing/2014/main" id="{8248A3E2-41F6-697E-ADE0-F69E5DB71CB1}"/>
              </a:ext>
            </a:extLst>
          </p:cNvPr>
          <p:cNvSpPr txBox="1"/>
          <p:nvPr/>
        </p:nvSpPr>
        <p:spPr>
          <a:xfrm>
            <a:off x="752749" y="1735111"/>
            <a:ext cx="8329569" cy="4484713"/>
          </a:xfrm>
          <a:prstGeom prst="rect">
            <a:avLst/>
          </a:prstGeom>
        </p:spPr>
        <p:txBody>
          <a:bodyPr vert="horz" lIns="91440" tIns="45720" rIns="91440" bIns="45720" rtlCol="0">
            <a:normAutofit lnSpcReduction="10000"/>
          </a:bodyPr>
          <a:lstStyle/>
          <a:p>
            <a:pPr defTabSz="914400">
              <a:lnSpc>
                <a:spcPct val="120000"/>
              </a:lnSpc>
              <a:spcAft>
                <a:spcPts val="600"/>
              </a:spcAft>
            </a:pPr>
            <a:r>
              <a:rPr lang="en-US" sz="2000" b="1" dirty="0"/>
              <a:t>Define a mapping : </a:t>
            </a:r>
            <a:r>
              <a:rPr lang="en-US" dirty="0"/>
              <a:t>Halo properties            Galaxy properties</a:t>
            </a:r>
          </a:p>
          <a:p>
            <a:pPr defTabSz="914400">
              <a:lnSpc>
                <a:spcPct val="120000"/>
              </a:lnSpc>
              <a:spcAft>
                <a:spcPts val="600"/>
              </a:spcAft>
            </a:pPr>
            <a:endParaRPr lang="en-US" dirty="0"/>
          </a:p>
          <a:p>
            <a:pPr marL="285750" indent="-285750" defTabSz="914400">
              <a:lnSpc>
                <a:spcPct val="120000"/>
              </a:lnSpc>
              <a:spcAft>
                <a:spcPts val="600"/>
              </a:spcAft>
              <a:buFont typeface="Arial" panose="020B0604020202020204" pitchFamily="34" charset="0"/>
              <a:buChar char="•"/>
            </a:pPr>
            <a:r>
              <a:rPr lang="en-US" dirty="0"/>
              <a:t>Hydrodynamic simulations (computationally challenging!)</a:t>
            </a:r>
          </a:p>
          <a:p>
            <a:pPr marL="285750" indent="-285750" defTabSz="914400">
              <a:lnSpc>
                <a:spcPct val="120000"/>
              </a:lnSpc>
              <a:spcAft>
                <a:spcPts val="600"/>
              </a:spcAft>
              <a:buFont typeface="Arial" panose="020B0604020202020204" pitchFamily="34" charset="0"/>
              <a:buChar char="•"/>
            </a:pPr>
            <a:endParaRPr lang="en-US" dirty="0"/>
          </a:p>
          <a:p>
            <a:pPr>
              <a:lnSpc>
                <a:spcPct val="120000"/>
              </a:lnSpc>
            </a:pPr>
            <a:r>
              <a:rPr lang="en-US" b="0" i="0" dirty="0">
                <a:effectLst/>
              </a:rPr>
              <a:t>Large, high-resolution 𝑁-body simulations (e.g., </a:t>
            </a:r>
            <a:r>
              <a:rPr lang="en-US" b="1" i="1" dirty="0">
                <a:effectLst/>
              </a:rPr>
              <a:t>Uchuu</a:t>
            </a:r>
            <a:r>
              <a:rPr lang="en-US" b="0" i="0" dirty="0">
                <a:effectLst/>
              </a:rPr>
              <a:t>)</a:t>
            </a:r>
          </a:p>
          <a:p>
            <a:pPr marL="742950" lvl="1" indent="-285750">
              <a:lnSpc>
                <a:spcPct val="120000"/>
              </a:lnSpc>
              <a:buFont typeface="Arial" panose="020B0604020202020204" pitchFamily="34" charset="0"/>
              <a:buChar char="•"/>
            </a:pPr>
            <a:r>
              <a:rPr lang="en-US" sz="1600" b="0" i="0" dirty="0">
                <a:effectLst/>
              </a:rPr>
              <a:t>Resolve substructure </a:t>
            </a:r>
            <a:r>
              <a:rPr lang="en-US" sz="1600" b="1" i="0" dirty="0">
                <a:effectLst/>
              </a:rPr>
              <a:t>down to </a:t>
            </a:r>
            <a:r>
              <a:rPr lang="en-IN" sz="1600" b="1" i="0" dirty="0">
                <a:effectLst/>
              </a:rPr>
              <a:t>dwarf galaxies</a:t>
            </a:r>
          </a:p>
          <a:p>
            <a:pPr marL="742950" lvl="1" indent="-285750">
              <a:lnSpc>
                <a:spcPct val="120000"/>
              </a:lnSpc>
              <a:buFont typeface="Arial" panose="020B0604020202020204" pitchFamily="34" charset="0"/>
              <a:buChar char="•"/>
            </a:pPr>
            <a:r>
              <a:rPr lang="en-IN" sz="1600" dirty="0"/>
              <a:t>8 Gpc</a:t>
            </a:r>
            <a:r>
              <a:rPr lang="en-IN" sz="1600" baseline="30000" dirty="0"/>
              <a:t>3</a:t>
            </a:r>
            <a:r>
              <a:rPr lang="en-US" sz="1600" b="0" i="0" dirty="0">
                <a:effectLst/>
              </a:rPr>
              <a:t>ℎ</a:t>
            </a:r>
            <a:r>
              <a:rPr lang="en-US" sz="1600" b="0" i="0" baseline="30000" dirty="0">
                <a:effectLst/>
              </a:rPr>
              <a:t>−3 </a:t>
            </a:r>
            <a:r>
              <a:rPr lang="en-IN" sz="1600" dirty="0"/>
              <a:t>cubic box, Multiple snapshots</a:t>
            </a:r>
          </a:p>
          <a:p>
            <a:pPr indent="-228600" defTabSz="914400">
              <a:lnSpc>
                <a:spcPct val="120000"/>
              </a:lnSpc>
              <a:spcAft>
                <a:spcPts val="600"/>
              </a:spcAft>
              <a:buFont typeface="Arial" panose="020B0604020202020204" pitchFamily="34" charset="0"/>
              <a:buChar char="•"/>
            </a:pPr>
            <a:endParaRPr lang="en-US" dirty="0"/>
          </a:p>
          <a:p>
            <a:pPr indent="-228600" defTabSz="914400">
              <a:lnSpc>
                <a:spcPct val="120000"/>
              </a:lnSpc>
              <a:spcAft>
                <a:spcPts val="600"/>
              </a:spcAft>
              <a:buFont typeface="Arial" panose="020B0604020202020204" pitchFamily="34" charset="0"/>
              <a:buChar char="•"/>
            </a:pPr>
            <a:r>
              <a:rPr lang="en-US" sz="2000" dirty="0"/>
              <a:t>Simple statistical prescriptions </a:t>
            </a:r>
          </a:p>
          <a:p>
            <a:pPr lvl="1" indent="-228600" defTabSz="914400">
              <a:lnSpc>
                <a:spcPct val="120000"/>
              </a:lnSpc>
              <a:spcAft>
                <a:spcPts val="600"/>
              </a:spcAft>
              <a:buFont typeface="Arial" panose="020B0604020202020204" pitchFamily="34" charset="0"/>
              <a:buChar char="•"/>
            </a:pPr>
            <a:r>
              <a:rPr lang="en-US" i="1" dirty="0"/>
              <a:t>Halo Occupation Distribution </a:t>
            </a:r>
            <a:r>
              <a:rPr lang="en-US" dirty="0"/>
              <a:t>(HOD)</a:t>
            </a:r>
          </a:p>
          <a:p>
            <a:pPr indent="-228600" defTabSz="914400">
              <a:lnSpc>
                <a:spcPct val="120000"/>
              </a:lnSpc>
              <a:spcAft>
                <a:spcPts val="600"/>
              </a:spcAft>
              <a:buFont typeface="Arial" panose="020B0604020202020204" pitchFamily="34" charset="0"/>
              <a:buChar char="•"/>
            </a:pPr>
            <a:r>
              <a:rPr lang="en-US" dirty="0"/>
              <a:t>Empirical yet physically-motivated approaches</a:t>
            </a:r>
          </a:p>
          <a:p>
            <a:pPr lvl="1" indent="-228600" defTabSz="914400">
              <a:lnSpc>
                <a:spcPct val="120000"/>
              </a:lnSpc>
              <a:spcAft>
                <a:spcPts val="600"/>
              </a:spcAft>
              <a:buFont typeface="Arial" panose="020B0604020202020204" pitchFamily="34" charset="0"/>
              <a:buChar char="•"/>
            </a:pPr>
            <a:r>
              <a:rPr lang="en-US" i="1" dirty="0"/>
              <a:t>Subhalo Abundance Matching</a:t>
            </a:r>
            <a:r>
              <a:rPr lang="en-US" dirty="0"/>
              <a:t> (SHAM)</a:t>
            </a:r>
          </a:p>
          <a:p>
            <a:pPr indent="-228600" defTabSz="914400">
              <a:lnSpc>
                <a:spcPct val="120000"/>
              </a:lnSpc>
              <a:spcAft>
                <a:spcPts val="600"/>
              </a:spcAft>
              <a:buFont typeface="Arial" panose="020B0604020202020204" pitchFamily="34" charset="0"/>
              <a:buChar char="•"/>
            </a:pPr>
            <a:endParaRPr lang="en-US" sz="2200" dirty="0"/>
          </a:p>
          <a:p>
            <a:pPr indent="-228600" defTabSz="914400">
              <a:lnSpc>
                <a:spcPct val="120000"/>
              </a:lnSpc>
              <a:spcAft>
                <a:spcPts val="600"/>
              </a:spcAft>
              <a:buFont typeface="Arial" panose="020B0604020202020204" pitchFamily="34" charset="0"/>
              <a:buChar char="•"/>
            </a:pPr>
            <a:endParaRPr lang="en-US" sz="2200" dirty="0"/>
          </a:p>
        </p:txBody>
      </p:sp>
      <p:pic>
        <p:nvPicPr>
          <p:cNvPr id="7" name="Picture 6" descr="A cartoon of a lizard&#10;&#10;Description automatically generated">
            <a:extLst>
              <a:ext uri="{FF2B5EF4-FFF2-40B4-BE49-F238E27FC236}">
                <a16:creationId xmlns:a16="http://schemas.microsoft.com/office/drawing/2014/main" id="{362A84ED-FDA2-4B96-01F0-5E3A6C848A0C}"/>
              </a:ext>
            </a:extLst>
          </p:cNvPr>
          <p:cNvPicPr>
            <a:picLocks noChangeAspect="1"/>
          </p:cNvPicPr>
          <p:nvPr/>
        </p:nvPicPr>
        <p:blipFill>
          <a:blip r:embed="rId3"/>
          <a:stretch>
            <a:fillRect/>
          </a:stretch>
        </p:blipFill>
        <p:spPr>
          <a:xfrm>
            <a:off x="8351476" y="4353761"/>
            <a:ext cx="2463903" cy="1834097"/>
          </a:xfrm>
          <a:prstGeom prst="rect">
            <a:avLst/>
          </a:prstGeom>
        </p:spPr>
      </p:pic>
      <p:pic>
        <p:nvPicPr>
          <p:cNvPr id="9" name="Picture 8" descr="A person pointing at papers on a wall&#10;&#10;Description automatically generated">
            <a:extLst>
              <a:ext uri="{FF2B5EF4-FFF2-40B4-BE49-F238E27FC236}">
                <a16:creationId xmlns:a16="http://schemas.microsoft.com/office/drawing/2014/main" id="{4C8FB779-E927-1E2D-4A72-C693CBDEB6A1}"/>
              </a:ext>
            </a:extLst>
          </p:cNvPr>
          <p:cNvPicPr>
            <a:picLocks noChangeAspect="1"/>
          </p:cNvPicPr>
          <p:nvPr/>
        </p:nvPicPr>
        <p:blipFill>
          <a:blip r:embed="rId4"/>
          <a:stretch>
            <a:fillRect/>
          </a:stretch>
        </p:blipFill>
        <p:spPr>
          <a:xfrm>
            <a:off x="8369917" y="2062302"/>
            <a:ext cx="2445462" cy="1834097"/>
          </a:xfrm>
          <a:prstGeom prst="rect">
            <a:avLst/>
          </a:prstGeom>
        </p:spPr>
      </p:pic>
      <p:sp>
        <p:nvSpPr>
          <p:cNvPr id="10" name="Down Arrow 9">
            <a:extLst>
              <a:ext uri="{FF2B5EF4-FFF2-40B4-BE49-F238E27FC236}">
                <a16:creationId xmlns:a16="http://schemas.microsoft.com/office/drawing/2014/main" id="{071EAEC8-F10F-9072-5A4E-392F5720AF88}"/>
              </a:ext>
            </a:extLst>
          </p:cNvPr>
          <p:cNvSpPr/>
          <p:nvPr/>
        </p:nvSpPr>
        <p:spPr>
          <a:xfrm>
            <a:off x="9493174" y="3683619"/>
            <a:ext cx="180505" cy="618210"/>
          </a:xfrm>
          <a:prstGeom prst="down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Left-right Arrow 27">
            <a:extLst>
              <a:ext uri="{FF2B5EF4-FFF2-40B4-BE49-F238E27FC236}">
                <a16:creationId xmlns:a16="http://schemas.microsoft.com/office/drawing/2014/main" id="{1059A8DD-A5FF-AFA3-1055-F3A02FC00308}"/>
              </a:ext>
            </a:extLst>
          </p:cNvPr>
          <p:cNvSpPr/>
          <p:nvPr/>
        </p:nvSpPr>
        <p:spPr>
          <a:xfrm>
            <a:off x="4643252" y="1907923"/>
            <a:ext cx="415636" cy="154379"/>
          </a:xfrm>
          <a:prstGeom prst="lef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9" name="Footer Placeholder 28">
            <a:extLst>
              <a:ext uri="{FF2B5EF4-FFF2-40B4-BE49-F238E27FC236}">
                <a16:creationId xmlns:a16="http://schemas.microsoft.com/office/drawing/2014/main" id="{0B515D9F-A9FD-B88D-7A7C-63C64E2C8924}"/>
              </a:ext>
            </a:extLst>
          </p:cNvPr>
          <p:cNvSpPr>
            <a:spLocks noGrp="1"/>
          </p:cNvSpPr>
          <p:nvPr>
            <p:ph type="ftr" sz="quarter" idx="11"/>
          </p:nvPr>
        </p:nvSpPr>
        <p:spPr/>
        <p:txBody>
          <a:bodyPr/>
          <a:lstStyle/>
          <a:p>
            <a:r>
              <a:rPr lang="en-US"/>
              <a:t>R.Vaisakh (SMU) - TACOS 2025 @SHSU</a:t>
            </a:r>
          </a:p>
        </p:txBody>
      </p:sp>
      <p:sp>
        <p:nvSpPr>
          <p:cNvPr id="30" name="Slide Number Placeholder 29">
            <a:extLst>
              <a:ext uri="{FF2B5EF4-FFF2-40B4-BE49-F238E27FC236}">
                <a16:creationId xmlns:a16="http://schemas.microsoft.com/office/drawing/2014/main" id="{8B49440E-DD34-8420-A2AB-060E06014D35}"/>
              </a:ext>
            </a:extLst>
          </p:cNvPr>
          <p:cNvSpPr>
            <a:spLocks noGrp="1"/>
          </p:cNvSpPr>
          <p:nvPr>
            <p:ph type="sldNum" sz="quarter" idx="12"/>
          </p:nvPr>
        </p:nvSpPr>
        <p:spPr/>
        <p:txBody>
          <a:bodyPr/>
          <a:lstStyle/>
          <a:p>
            <a:fld id="{11A431E2-6030-424A-A8FD-AC93A9839434}" type="slidenum">
              <a:rPr lang="en-US" smtClean="0"/>
              <a:t>8</a:t>
            </a:fld>
            <a:endParaRPr lang="en-US"/>
          </a:p>
        </p:txBody>
      </p:sp>
    </p:spTree>
    <p:extLst>
      <p:ext uri="{BB962C8B-B14F-4D97-AF65-F5344CB8AC3E}">
        <p14:creationId xmlns:p14="http://schemas.microsoft.com/office/powerpoint/2010/main" val="38543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55DC65-C9D6-85EA-CAD7-C2D4A121BDF6}"/>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2DBDDB6-76BE-2F74-2075-1318A5FE93DA}"/>
              </a:ext>
            </a:extLst>
          </p:cNvPr>
          <p:cNvSpPr>
            <a:spLocks noGrp="1"/>
          </p:cNvSpPr>
          <p:nvPr>
            <p:ph type="title"/>
          </p:nvPr>
        </p:nvSpPr>
        <p:spPr>
          <a:xfrm>
            <a:off x="0" y="363251"/>
            <a:ext cx="12192000" cy="682216"/>
          </a:xfrm>
          <a:solidFill>
            <a:schemeClr val="bg1"/>
          </a:solidFill>
        </p:spPr>
        <p:txBody>
          <a:bodyPr>
            <a:normAutofit/>
          </a:bodyPr>
          <a:lstStyle/>
          <a:p>
            <a:pPr algn="ctr"/>
            <a:r>
              <a:rPr lang="en-IN" sz="4000" dirty="0">
                <a:solidFill>
                  <a:srgbClr val="FFC000"/>
                </a:solidFill>
              </a:rPr>
              <a:t>Sequence of Events</a:t>
            </a:r>
          </a:p>
        </p:txBody>
      </p:sp>
      <p:sp>
        <p:nvSpPr>
          <p:cNvPr id="2" name="Footer Placeholder 1">
            <a:extLst>
              <a:ext uri="{FF2B5EF4-FFF2-40B4-BE49-F238E27FC236}">
                <a16:creationId xmlns:a16="http://schemas.microsoft.com/office/drawing/2014/main" id="{58559320-AD0A-BCF9-900B-27A3415F0E33}"/>
              </a:ext>
            </a:extLst>
          </p:cNvPr>
          <p:cNvSpPr>
            <a:spLocks noGrp="1"/>
          </p:cNvSpPr>
          <p:nvPr>
            <p:ph type="ftr" sz="quarter" idx="11"/>
          </p:nvPr>
        </p:nvSpPr>
        <p:spPr/>
        <p:txBody>
          <a:bodyPr/>
          <a:lstStyle/>
          <a:p>
            <a:r>
              <a:rPr lang="en-US"/>
              <a:t>R.Vaisakh (SMU) - TACOS 2025 @SHSU</a:t>
            </a:r>
          </a:p>
        </p:txBody>
      </p:sp>
      <p:sp>
        <p:nvSpPr>
          <p:cNvPr id="3" name="Slide Number Placeholder 2">
            <a:extLst>
              <a:ext uri="{FF2B5EF4-FFF2-40B4-BE49-F238E27FC236}">
                <a16:creationId xmlns:a16="http://schemas.microsoft.com/office/drawing/2014/main" id="{C4761826-1335-8572-8F70-EE4835EB6224}"/>
              </a:ext>
            </a:extLst>
          </p:cNvPr>
          <p:cNvSpPr>
            <a:spLocks noGrp="1"/>
          </p:cNvSpPr>
          <p:nvPr>
            <p:ph type="sldNum" sz="quarter" idx="12"/>
          </p:nvPr>
        </p:nvSpPr>
        <p:spPr/>
        <p:txBody>
          <a:bodyPr/>
          <a:lstStyle/>
          <a:p>
            <a:fld id="{11A431E2-6030-424A-A8FD-AC93A9839434}" type="slidenum">
              <a:rPr lang="en-US" smtClean="0"/>
              <a:t>9</a:t>
            </a:fld>
            <a:endParaRPr lang="en-US"/>
          </a:p>
        </p:txBody>
      </p:sp>
      <p:sp>
        <p:nvSpPr>
          <p:cNvPr id="21" name="TextBox 20">
            <a:extLst>
              <a:ext uri="{FF2B5EF4-FFF2-40B4-BE49-F238E27FC236}">
                <a16:creationId xmlns:a16="http://schemas.microsoft.com/office/drawing/2014/main" id="{CD797561-C893-C69E-071B-3ABBEB7DA0BB}"/>
              </a:ext>
            </a:extLst>
          </p:cNvPr>
          <p:cNvSpPr txBox="1"/>
          <p:nvPr/>
        </p:nvSpPr>
        <p:spPr>
          <a:xfrm>
            <a:off x="6182136" y="1288005"/>
            <a:ext cx="2851355" cy="461665"/>
          </a:xfrm>
          <a:prstGeom prst="rect">
            <a:avLst/>
          </a:prstGeom>
          <a:noFill/>
        </p:spPr>
        <p:txBody>
          <a:bodyPr wrap="square" rtlCol="0">
            <a:spAutoFit/>
          </a:bodyPr>
          <a:lstStyle/>
          <a:p>
            <a:pPr algn="ctr"/>
            <a:r>
              <a:rPr lang="en-IN" sz="2400" b="1" i="1" dirty="0">
                <a:solidFill>
                  <a:srgbClr val="C00000"/>
                </a:solidFill>
              </a:rPr>
              <a:t>Survey</a:t>
            </a:r>
          </a:p>
        </p:txBody>
      </p:sp>
      <p:sp>
        <p:nvSpPr>
          <p:cNvPr id="23" name="TextBox 22">
            <a:extLst>
              <a:ext uri="{FF2B5EF4-FFF2-40B4-BE49-F238E27FC236}">
                <a16:creationId xmlns:a16="http://schemas.microsoft.com/office/drawing/2014/main" id="{88FC9078-4C34-BC13-F8FA-8DEF700171CB}"/>
              </a:ext>
            </a:extLst>
          </p:cNvPr>
          <p:cNvSpPr txBox="1"/>
          <p:nvPr/>
        </p:nvSpPr>
        <p:spPr>
          <a:xfrm>
            <a:off x="3103716" y="1288005"/>
            <a:ext cx="2851355" cy="461665"/>
          </a:xfrm>
          <a:prstGeom prst="rect">
            <a:avLst/>
          </a:prstGeom>
          <a:noFill/>
        </p:spPr>
        <p:txBody>
          <a:bodyPr wrap="square" rtlCol="0">
            <a:spAutoFit/>
          </a:bodyPr>
          <a:lstStyle/>
          <a:p>
            <a:pPr algn="ctr"/>
            <a:r>
              <a:rPr lang="en-IN" sz="2400" b="1" i="1" dirty="0">
                <a:solidFill>
                  <a:srgbClr val="C00000"/>
                </a:solidFill>
              </a:rPr>
              <a:t>Simulations</a:t>
            </a:r>
          </a:p>
        </p:txBody>
      </p:sp>
      <p:sp>
        <p:nvSpPr>
          <p:cNvPr id="16" name="TextBox 15">
            <a:extLst>
              <a:ext uri="{FF2B5EF4-FFF2-40B4-BE49-F238E27FC236}">
                <a16:creationId xmlns:a16="http://schemas.microsoft.com/office/drawing/2014/main" id="{0D39EED2-782E-B696-B150-95D0F1A5F123}"/>
              </a:ext>
            </a:extLst>
          </p:cNvPr>
          <p:cNvSpPr txBox="1"/>
          <p:nvPr/>
        </p:nvSpPr>
        <p:spPr>
          <a:xfrm>
            <a:off x="2853125" y="1766644"/>
            <a:ext cx="3545611" cy="707886"/>
          </a:xfrm>
          <a:prstGeom prst="rect">
            <a:avLst/>
          </a:prstGeom>
          <a:noFill/>
        </p:spPr>
        <p:txBody>
          <a:bodyPr wrap="square">
            <a:spAutoFit/>
          </a:bodyPr>
          <a:lstStyle/>
          <a:p>
            <a:pPr algn="ctr">
              <a:defRPr sz="2000" b="1"/>
            </a:pPr>
            <a:r>
              <a:rPr dirty="0"/>
              <a:t>Mock Galaxies</a:t>
            </a:r>
            <a:br>
              <a:rPr dirty="0"/>
            </a:br>
            <a:r>
              <a:rPr dirty="0"/>
              <a:t>(Survey Distribution)</a:t>
            </a:r>
          </a:p>
        </p:txBody>
      </p:sp>
      <p:sp>
        <p:nvSpPr>
          <p:cNvPr id="17" name="TextBox 16">
            <a:extLst>
              <a:ext uri="{FF2B5EF4-FFF2-40B4-BE49-F238E27FC236}">
                <a16:creationId xmlns:a16="http://schemas.microsoft.com/office/drawing/2014/main" id="{38A20938-0C06-DE46-A77C-8D14EAB34B40}"/>
              </a:ext>
            </a:extLst>
          </p:cNvPr>
          <p:cNvSpPr txBox="1"/>
          <p:nvPr/>
        </p:nvSpPr>
        <p:spPr>
          <a:xfrm>
            <a:off x="6623724" y="1843345"/>
            <a:ext cx="2183611" cy="707886"/>
          </a:xfrm>
          <a:prstGeom prst="rect">
            <a:avLst/>
          </a:prstGeom>
          <a:noFill/>
        </p:spPr>
        <p:txBody>
          <a:bodyPr wrap="none">
            <a:spAutoFit/>
          </a:bodyPr>
          <a:lstStyle/>
          <a:p>
            <a:pPr algn="ctr">
              <a:defRPr sz="2000" b="1"/>
            </a:pPr>
            <a:r>
              <a:rPr sz="2000" dirty="0"/>
              <a:t>Observed Data</a:t>
            </a:r>
            <a:br>
              <a:rPr sz="2000" dirty="0"/>
            </a:br>
            <a:r>
              <a:rPr sz="2000" dirty="0"/>
              <a:t>(Quality Pipeline)</a:t>
            </a:r>
          </a:p>
        </p:txBody>
      </p:sp>
      <p:sp>
        <p:nvSpPr>
          <p:cNvPr id="20" name="TextBox 19">
            <a:extLst>
              <a:ext uri="{FF2B5EF4-FFF2-40B4-BE49-F238E27FC236}">
                <a16:creationId xmlns:a16="http://schemas.microsoft.com/office/drawing/2014/main" id="{641E4FF2-29AC-2C86-67C8-271A126B137D}"/>
              </a:ext>
            </a:extLst>
          </p:cNvPr>
          <p:cNvSpPr txBox="1"/>
          <p:nvPr/>
        </p:nvSpPr>
        <p:spPr>
          <a:xfrm>
            <a:off x="3459275" y="2828835"/>
            <a:ext cx="2624758" cy="1200329"/>
          </a:xfrm>
          <a:prstGeom prst="rect">
            <a:avLst/>
          </a:prstGeom>
          <a:noFill/>
        </p:spPr>
        <p:txBody>
          <a:bodyPr wrap="none">
            <a:spAutoFit/>
          </a:bodyPr>
          <a:lstStyle/>
          <a:p>
            <a:pPr algn="ctr"/>
            <a:endParaRPr dirty="0"/>
          </a:p>
          <a:p>
            <a:pPr algn="ctr">
              <a:defRPr sz="1800"/>
            </a:pPr>
            <a:r>
              <a:rPr dirty="0"/>
              <a:t>Mock Statistics</a:t>
            </a:r>
            <a:br>
              <a:rPr dirty="0"/>
            </a:br>
            <a:r>
              <a:rPr dirty="0"/>
              <a:t>(2PCF, Power Spectra,</a:t>
            </a:r>
            <a:br>
              <a:rPr dirty="0"/>
            </a:br>
            <a:r>
              <a:rPr dirty="0"/>
              <a:t>100s–1000s realizations)</a:t>
            </a:r>
          </a:p>
        </p:txBody>
      </p:sp>
      <p:sp>
        <p:nvSpPr>
          <p:cNvPr id="22" name="TextBox 21">
            <a:extLst>
              <a:ext uri="{FF2B5EF4-FFF2-40B4-BE49-F238E27FC236}">
                <a16:creationId xmlns:a16="http://schemas.microsoft.com/office/drawing/2014/main" id="{3848D0D6-FAE7-01AD-C915-33EFB2A37BC8}"/>
              </a:ext>
            </a:extLst>
          </p:cNvPr>
          <p:cNvSpPr txBox="1"/>
          <p:nvPr/>
        </p:nvSpPr>
        <p:spPr>
          <a:xfrm>
            <a:off x="6578436" y="2967334"/>
            <a:ext cx="2374817" cy="923330"/>
          </a:xfrm>
          <a:prstGeom prst="rect">
            <a:avLst/>
          </a:prstGeom>
          <a:noFill/>
        </p:spPr>
        <p:txBody>
          <a:bodyPr wrap="none">
            <a:spAutoFit/>
          </a:bodyPr>
          <a:lstStyle/>
          <a:p>
            <a:pPr algn="ctr"/>
            <a:endParaRPr dirty="0"/>
          </a:p>
          <a:p>
            <a:pPr algn="ctr">
              <a:defRPr sz="1800"/>
            </a:pPr>
            <a:r>
              <a:rPr dirty="0"/>
              <a:t>Survey Statistics</a:t>
            </a:r>
            <a:br>
              <a:rPr dirty="0"/>
            </a:br>
            <a:r>
              <a:rPr dirty="0"/>
              <a:t>(2PCF, Power Spectra)</a:t>
            </a:r>
          </a:p>
        </p:txBody>
      </p:sp>
      <p:sp>
        <p:nvSpPr>
          <p:cNvPr id="24" name="TextBox 23">
            <a:extLst>
              <a:ext uri="{FF2B5EF4-FFF2-40B4-BE49-F238E27FC236}">
                <a16:creationId xmlns:a16="http://schemas.microsoft.com/office/drawing/2014/main" id="{BF07C554-6B96-C93B-2575-1F0CCDB9D0AA}"/>
              </a:ext>
            </a:extLst>
          </p:cNvPr>
          <p:cNvSpPr txBox="1"/>
          <p:nvPr/>
        </p:nvSpPr>
        <p:spPr>
          <a:xfrm>
            <a:off x="4407987" y="4531037"/>
            <a:ext cx="4431474" cy="1548309"/>
          </a:xfrm>
          <a:prstGeom prst="rect">
            <a:avLst/>
          </a:prstGeom>
          <a:noFill/>
        </p:spPr>
        <p:txBody>
          <a:bodyPr wrap="square">
            <a:spAutoFit/>
          </a:bodyPr>
          <a:lstStyle/>
          <a:p>
            <a:pPr marL="342900" indent="-342900">
              <a:lnSpc>
                <a:spcPct val="120000"/>
              </a:lnSpc>
              <a:buFont typeface="Wingdings" pitchFamily="2" charset="2"/>
              <a:buChar char="ü"/>
              <a:defRPr sz="2000" b="1"/>
            </a:pPr>
            <a:r>
              <a:rPr b="1" dirty="0">
                <a:solidFill>
                  <a:srgbClr val="FFC000"/>
                </a:solidFill>
              </a:rPr>
              <a:t>Compare Survey vs Mock</a:t>
            </a:r>
            <a:endParaRPr lang="en-US" b="1" dirty="0">
              <a:solidFill>
                <a:srgbClr val="FFC000"/>
              </a:solidFill>
            </a:endParaRPr>
          </a:p>
          <a:p>
            <a:pPr marL="342900" indent="-342900">
              <a:lnSpc>
                <a:spcPct val="120000"/>
              </a:lnSpc>
              <a:buFont typeface="Wingdings" pitchFamily="2" charset="2"/>
              <a:buChar char="ü"/>
              <a:defRPr sz="2000" b="1"/>
            </a:pPr>
            <a:r>
              <a:rPr b="1" dirty="0">
                <a:solidFill>
                  <a:srgbClr val="FFC000"/>
                </a:solidFill>
              </a:rPr>
              <a:t>Validate Galaxy</a:t>
            </a:r>
            <a:r>
              <a:rPr lang="en-US" b="1" dirty="0">
                <a:solidFill>
                  <a:srgbClr val="FFC000"/>
                </a:solidFill>
              </a:rPr>
              <a:t>-</a:t>
            </a:r>
            <a:r>
              <a:rPr b="1" dirty="0">
                <a:solidFill>
                  <a:srgbClr val="FFC000"/>
                </a:solidFill>
              </a:rPr>
              <a:t>Halo Mode</a:t>
            </a:r>
            <a:r>
              <a:rPr lang="en-US" b="1" dirty="0">
                <a:solidFill>
                  <a:srgbClr val="FFC000"/>
                </a:solidFill>
              </a:rPr>
              <a:t>l</a:t>
            </a:r>
          </a:p>
          <a:p>
            <a:pPr marL="342900" indent="-342900">
              <a:lnSpc>
                <a:spcPct val="120000"/>
              </a:lnSpc>
              <a:buFont typeface="Wingdings" pitchFamily="2" charset="2"/>
              <a:buChar char="ü"/>
              <a:defRPr sz="2000" b="1"/>
            </a:pPr>
            <a:r>
              <a:rPr lang="en-IN" b="1" dirty="0">
                <a:solidFill>
                  <a:srgbClr val="FFC000"/>
                </a:solidFill>
              </a:rPr>
              <a:t>Covariance Estimation</a:t>
            </a:r>
            <a:endParaRPr lang="en-US" b="1" dirty="0">
              <a:solidFill>
                <a:srgbClr val="FFC000"/>
              </a:solidFill>
            </a:endParaRPr>
          </a:p>
          <a:p>
            <a:pPr marL="342900" indent="-342900">
              <a:lnSpc>
                <a:spcPct val="120000"/>
              </a:lnSpc>
              <a:buFont typeface="Wingdings" pitchFamily="2" charset="2"/>
              <a:buChar char="ü"/>
              <a:defRPr sz="2000" b="1"/>
            </a:pPr>
            <a:r>
              <a:rPr b="1" dirty="0">
                <a:solidFill>
                  <a:srgbClr val="FFC000"/>
                </a:solidFill>
              </a:rPr>
              <a:t>Cosmological Interpretatio</a:t>
            </a:r>
            <a:r>
              <a:rPr lang="en-US" b="1" dirty="0">
                <a:solidFill>
                  <a:srgbClr val="FFC000"/>
                </a:solidFill>
              </a:rPr>
              <a:t>n</a:t>
            </a:r>
          </a:p>
        </p:txBody>
      </p:sp>
      <p:pic>
        <p:nvPicPr>
          <p:cNvPr id="28" name="Picture 27" descr="A close up of a glowing network&#10;&#10;Description automatically generated with medium confidence">
            <a:extLst>
              <a:ext uri="{FF2B5EF4-FFF2-40B4-BE49-F238E27FC236}">
                <a16:creationId xmlns:a16="http://schemas.microsoft.com/office/drawing/2014/main" id="{20ADB336-9D84-C721-5085-609C57D42C27}"/>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Layer>
                </a14:imgProps>
              </a:ext>
            </a:extLst>
          </a:blip>
          <a:stretch>
            <a:fillRect/>
          </a:stretch>
        </p:blipFill>
        <p:spPr>
          <a:xfrm>
            <a:off x="1939774" y="1789619"/>
            <a:ext cx="913351" cy="962848"/>
          </a:xfrm>
          <a:prstGeom prst="rect">
            <a:avLst/>
          </a:prstGeom>
        </p:spPr>
      </p:pic>
      <p:pic>
        <p:nvPicPr>
          <p:cNvPr id="30" name="Picture 29" descr="A view of the milky way from a camera&#10;&#10;Description automatically generated">
            <a:extLst>
              <a:ext uri="{FF2B5EF4-FFF2-40B4-BE49-F238E27FC236}">
                <a16:creationId xmlns:a16="http://schemas.microsoft.com/office/drawing/2014/main" id="{5D1EC48F-A9CF-C7F9-153E-683BDA9A6601}"/>
              </a:ext>
            </a:extLst>
          </p:cNvPr>
          <p:cNvPicPr>
            <a:picLocks noChangeAspect="1"/>
          </p:cNvPicPr>
          <p:nvPr/>
        </p:nvPicPr>
        <p:blipFill>
          <a:blip r:embed="rId4">
            <a:extLst>
              <a:ext uri="{BEBA8EAE-BF5A-486C-A8C5-ECC9F3942E4B}">
                <a14:imgProps xmlns:a14="http://schemas.microsoft.com/office/drawing/2010/main">
                  <a14:imgLayer r:embed="rId5">
                    <a14:imgEffect>
                      <a14:colorTemperature colorTemp="11200"/>
                    </a14:imgEffect>
                  </a14:imgLayer>
                </a14:imgProps>
              </a:ext>
            </a:extLst>
          </a:blip>
          <a:stretch>
            <a:fillRect/>
          </a:stretch>
        </p:blipFill>
        <p:spPr>
          <a:xfrm>
            <a:off x="10260951" y="1657336"/>
            <a:ext cx="1301115" cy="1301115"/>
          </a:xfrm>
          <a:prstGeom prst="rect">
            <a:avLst/>
          </a:prstGeom>
        </p:spPr>
      </p:pic>
      <p:sp>
        <p:nvSpPr>
          <p:cNvPr id="31" name="Down Arrow 30">
            <a:extLst>
              <a:ext uri="{FF2B5EF4-FFF2-40B4-BE49-F238E27FC236}">
                <a16:creationId xmlns:a16="http://schemas.microsoft.com/office/drawing/2014/main" id="{4FF8CFE7-F711-03C3-5B54-93ED56485F49}"/>
              </a:ext>
            </a:extLst>
          </p:cNvPr>
          <p:cNvSpPr/>
          <p:nvPr/>
        </p:nvSpPr>
        <p:spPr>
          <a:xfrm>
            <a:off x="4356410" y="2547939"/>
            <a:ext cx="163312" cy="433488"/>
          </a:xfrm>
          <a:prstGeom prst="down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dirty="0"/>
          </a:p>
        </p:txBody>
      </p:sp>
      <p:pic>
        <p:nvPicPr>
          <p:cNvPr id="34" name="Graphic 33" descr="Telescope with solid fill">
            <a:extLst>
              <a:ext uri="{FF2B5EF4-FFF2-40B4-BE49-F238E27FC236}">
                <a16:creationId xmlns:a16="http://schemas.microsoft.com/office/drawing/2014/main" id="{DC27FF51-D565-3CED-1160-FEB353695DD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217219" y="1899559"/>
            <a:ext cx="816667" cy="816667"/>
          </a:xfrm>
          <a:prstGeom prst="rect">
            <a:avLst/>
          </a:prstGeom>
        </p:spPr>
      </p:pic>
      <p:pic>
        <p:nvPicPr>
          <p:cNvPr id="36" name="Graphic 35" descr="Normal Distribution with solid fill">
            <a:extLst>
              <a:ext uri="{FF2B5EF4-FFF2-40B4-BE49-F238E27FC236}">
                <a16:creationId xmlns:a16="http://schemas.microsoft.com/office/drawing/2014/main" id="{0732EDCF-D79B-DD37-DFE4-318D392BF85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904635" y="3007108"/>
            <a:ext cx="914400" cy="914400"/>
          </a:xfrm>
          <a:prstGeom prst="rect">
            <a:avLst/>
          </a:prstGeom>
        </p:spPr>
      </p:pic>
      <p:pic>
        <p:nvPicPr>
          <p:cNvPr id="37" name="Picture 36">
            <a:extLst>
              <a:ext uri="{FF2B5EF4-FFF2-40B4-BE49-F238E27FC236}">
                <a16:creationId xmlns:a16="http://schemas.microsoft.com/office/drawing/2014/main" id="{7874C6A3-324E-AD39-152F-4880EDB650B3}"/>
              </a:ext>
            </a:extLst>
          </p:cNvPr>
          <p:cNvPicPr>
            <a:picLocks noChangeAspect="1"/>
          </p:cNvPicPr>
          <p:nvPr/>
        </p:nvPicPr>
        <p:blipFill rotWithShape="1">
          <a:blip r:embed="rId10"/>
          <a:srcRect l="26389" t="21050" r="19393" b="21108"/>
          <a:stretch/>
        </p:blipFill>
        <p:spPr>
          <a:xfrm>
            <a:off x="9447656" y="3164946"/>
            <a:ext cx="1054600" cy="854209"/>
          </a:xfrm>
          <a:prstGeom prst="rect">
            <a:avLst/>
          </a:prstGeom>
        </p:spPr>
      </p:pic>
      <p:sp>
        <p:nvSpPr>
          <p:cNvPr id="38" name="Down Arrow 37">
            <a:extLst>
              <a:ext uri="{FF2B5EF4-FFF2-40B4-BE49-F238E27FC236}">
                <a16:creationId xmlns:a16="http://schemas.microsoft.com/office/drawing/2014/main" id="{5033F6E1-B595-270F-964B-534980366ED6}"/>
              </a:ext>
            </a:extLst>
          </p:cNvPr>
          <p:cNvSpPr/>
          <p:nvPr/>
        </p:nvSpPr>
        <p:spPr>
          <a:xfrm>
            <a:off x="7587318" y="2611006"/>
            <a:ext cx="163312" cy="433488"/>
          </a:xfrm>
          <a:prstGeom prst="down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6899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p:bldP spid="22" grpId="0"/>
      <p:bldP spid="31" grpId="0" animBg="1"/>
      <p:bldP spid="38"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538D9D"/>
      </a:hlink>
      <a:folHlink>
        <a:srgbClr val="A5738E"/>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3A418E6B-C5F0-4B95-8D77-61E3EF3B5D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9125</TotalTime>
  <Words>3833</Words>
  <Application>Microsoft Office PowerPoint</Application>
  <PresentationFormat>Widescreen</PresentationFormat>
  <Paragraphs>398</Paragraphs>
  <Slides>29</Slides>
  <Notes>18</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Galaxy-Halo Connection: Fast &amp; Precision mocks for cosmological analysis in DESI</vt:lpstr>
      <vt:lpstr>3 Pillars of Modern Cosmological Measurements</vt:lpstr>
      <vt:lpstr>Baryon Acoustic Oscillations (BAO)</vt:lpstr>
      <vt:lpstr>Two-Point Correlation Functions (2PCF)</vt:lpstr>
      <vt:lpstr>Dark Matter Halos &amp; Galaxies</vt:lpstr>
      <vt:lpstr>Dark Energy Spectroscopic Instrument (DESI)</vt:lpstr>
      <vt:lpstr>DESI Dark Matter Tracers</vt:lpstr>
      <vt:lpstr>Modelling the Galaxy-Halo Connection</vt:lpstr>
      <vt:lpstr>Sequence of Events</vt:lpstr>
      <vt:lpstr> (Sub)halo Abundance Matching (SHAM) </vt:lpstr>
      <vt:lpstr>Further modification in SHAM: ELGs</vt:lpstr>
      <vt:lpstr>PowerPoint Presentation</vt:lpstr>
      <vt:lpstr>Results: DR2 Reference Mocks - QSOs</vt:lpstr>
      <vt:lpstr>Results: DR2 Reference Mocks - ELGs</vt:lpstr>
      <vt:lpstr>Halo Occupation &amp; Galaxy Bias</vt:lpstr>
      <vt:lpstr>Results: GLAM-Uchuu Covariance Mocks</vt:lpstr>
      <vt:lpstr>Cosmology Results: DESI DR2</vt:lpstr>
      <vt:lpstr>Summary &amp; Future</vt:lpstr>
      <vt:lpstr>PowerPoint Presentation</vt:lpstr>
      <vt:lpstr>Backup</vt:lpstr>
      <vt:lpstr>Outline</vt:lpstr>
      <vt:lpstr>The Dark Matter Halo</vt:lpstr>
      <vt:lpstr>The Halo Mass Function: A Key Prediction</vt:lpstr>
      <vt:lpstr>Large Scale Structure Surveys</vt:lpstr>
      <vt:lpstr>DESI Dark Matter Tracers</vt:lpstr>
      <vt:lpstr> Halo Occupation Distribution (HOD)</vt:lpstr>
      <vt:lpstr>Bridging the gap: Empirical Models</vt:lpstr>
      <vt:lpstr>PowerPoint Presentation</vt:lpstr>
      <vt:lpstr>Constructing the Lightcone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Rajeev, Vaisakh</dc:creator>
  <cp:lastModifiedBy>Rajeev, Vaisakh</cp:lastModifiedBy>
  <cp:revision>100</cp:revision>
  <dcterms:created xsi:type="dcterms:W3CDTF">2025-10-05T19:14:00Z</dcterms:created>
  <dcterms:modified xsi:type="dcterms:W3CDTF">2025-10-13T12:13:58Z</dcterms:modified>
</cp:coreProperties>
</file>