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2"/>
  </p:notesMasterIdLst>
  <p:sldIdLst>
    <p:sldId id="283" r:id="rId2"/>
    <p:sldId id="286" r:id="rId3"/>
    <p:sldId id="289" r:id="rId4"/>
    <p:sldId id="261" r:id="rId5"/>
    <p:sldId id="290" r:id="rId6"/>
    <p:sldId id="330" r:id="rId7"/>
    <p:sldId id="285" r:id="rId8"/>
    <p:sldId id="293" r:id="rId9"/>
    <p:sldId id="305" r:id="rId10"/>
    <p:sldId id="265" r:id="rId11"/>
    <p:sldId id="301" r:id="rId12"/>
    <p:sldId id="302" r:id="rId13"/>
    <p:sldId id="314" r:id="rId14"/>
    <p:sldId id="300" r:id="rId15"/>
    <p:sldId id="297" r:id="rId16"/>
    <p:sldId id="298" r:id="rId17"/>
    <p:sldId id="316" r:id="rId18"/>
    <p:sldId id="315" r:id="rId19"/>
    <p:sldId id="295" r:id="rId20"/>
    <p:sldId id="313" r:id="rId21"/>
    <p:sldId id="312" r:id="rId22"/>
    <p:sldId id="319" r:id="rId23"/>
    <p:sldId id="320" r:id="rId24"/>
    <p:sldId id="303" r:id="rId25"/>
    <p:sldId id="266" r:id="rId26"/>
    <p:sldId id="321" r:id="rId27"/>
    <p:sldId id="307" r:id="rId28"/>
    <p:sldId id="311" r:id="rId29"/>
    <p:sldId id="309" r:id="rId30"/>
    <p:sldId id="310" r:id="rId31"/>
    <p:sldId id="291" r:id="rId32"/>
    <p:sldId id="299" r:id="rId33"/>
    <p:sldId id="322" r:id="rId34"/>
    <p:sldId id="323" r:id="rId35"/>
    <p:sldId id="324" r:id="rId36"/>
    <p:sldId id="325" r:id="rId37"/>
    <p:sldId id="328" r:id="rId38"/>
    <p:sldId id="329" r:id="rId39"/>
    <p:sldId id="326" r:id="rId40"/>
    <p:sldId id="32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69"/>
    <a:srgbClr val="C6FF02"/>
    <a:srgbClr val="DAFF00"/>
    <a:srgbClr val="FFEA00"/>
    <a:srgbClr val="B7FE01"/>
    <a:srgbClr val="FEFE00"/>
    <a:srgbClr val="FFF2CC"/>
    <a:srgbClr val="AAAAAA"/>
    <a:srgbClr val="E7E6E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02"/>
    <p:restoredTop sz="75193"/>
  </p:normalViewPr>
  <p:slideViewPr>
    <p:cSldViewPr snapToGrid="0">
      <p:cViewPr>
        <p:scale>
          <a:sx n="75" d="100"/>
          <a:sy n="75" d="100"/>
        </p:scale>
        <p:origin x="440" y="328"/>
      </p:cViewPr>
      <p:guideLst/>
    </p:cSldViewPr>
  </p:slideViewPr>
  <p:notesTextViewPr>
    <p:cViewPr>
      <p:scale>
        <a:sx n="135" d="100"/>
        <a:sy n="13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9DE926-1178-4956-B4BC-D204CD8BEF9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453836BF-49D7-4063-A13C-FD19FDCDD269}">
      <dgm:prSet phldrT="[Text]" phldr="0" custT="1"/>
      <dgm:spPr>
        <a:solidFill>
          <a:schemeClr val="lt1">
            <a:hueOff val="0"/>
            <a:satOff val="0"/>
            <a:lumOff val="0"/>
          </a:schemeClr>
        </a:solidFill>
      </dgm:spPr>
      <dgm:t>
        <a:bodyPr/>
        <a:lstStyle/>
        <a:p>
          <a:pPr rtl="0"/>
          <a:r>
            <a:rPr lang="en-US" sz="1800" dirty="0">
              <a:latin typeface="Helvetica" pitchFamily="2" charset="0"/>
              <a:ea typeface="Cambria Math" panose="02040503050406030204" pitchFamily="18" charset="0"/>
            </a:rPr>
            <a:t>Axion-Photon Signal Enhancement</a:t>
          </a:r>
        </a:p>
      </dgm:t>
    </dgm:pt>
    <dgm:pt modelId="{890A90FA-399F-43D2-B888-714610A3CA35}" type="parTrans" cxnId="{FD1EDCD9-08DF-498D-9354-823FE99AFD81}">
      <dgm:prSet/>
      <dgm:spPr/>
      <dgm:t>
        <a:bodyPr/>
        <a:lstStyle/>
        <a:p>
          <a:endParaRPr lang="en-US"/>
        </a:p>
      </dgm:t>
    </dgm:pt>
    <dgm:pt modelId="{2D7268CE-2CB9-44D9-AB5F-BD466FCD19E2}" type="sibTrans" cxnId="{FD1EDCD9-08DF-498D-9354-823FE99AFD81}">
      <dgm:prSet/>
      <dgm:spPr/>
      <dgm:t>
        <a:bodyPr/>
        <a:lstStyle/>
        <a:p>
          <a:endParaRPr lang="en-US"/>
        </a:p>
      </dgm:t>
    </dgm:pt>
    <dgm:pt modelId="{0ABFDAE5-265C-4C41-8287-95E52DBFE10B}">
      <dgm:prSet phldrT="[Text]" phldr="0" custT="1"/>
      <dgm:spPr>
        <a:solidFill>
          <a:schemeClr val="lt1">
            <a:hueOff val="0"/>
            <a:satOff val="0"/>
            <a:lumOff val="0"/>
          </a:schemeClr>
        </a:solidFill>
      </dgm:spPr>
      <dgm:t>
        <a:bodyPr/>
        <a:lstStyle/>
        <a:p>
          <a:pPr rtl="0"/>
          <a:r>
            <a:rPr lang="en-US" sz="1600" dirty="0">
              <a:latin typeface="Helvetica" pitchFamily="2" charset="0"/>
              <a:ea typeface="Cambria Math" panose="02040503050406030204" pitchFamily="18" charset="0"/>
            </a:rPr>
            <a:t>Broadband: </a:t>
          </a:r>
        </a:p>
        <a:p>
          <a:pPr rtl="0"/>
          <a:r>
            <a:rPr lang="en-US" sz="1600" dirty="0">
              <a:solidFill>
                <a:srgbClr val="000000"/>
              </a:solidFill>
              <a:latin typeface="Helvetica" pitchFamily="2" charset="0"/>
              <a:ea typeface="Cambria Math" panose="02040503050406030204" pitchFamily="18" charset="0"/>
              <a:cs typeface="Calibri"/>
            </a:rPr>
            <a:t>focus photons from large volume</a:t>
          </a:r>
        </a:p>
      </dgm:t>
    </dgm:pt>
    <dgm:pt modelId="{8357E00D-8982-423A-9664-559BADA62C70}" type="parTrans" cxnId="{821CE97C-239E-428C-B034-2891D69433F4}">
      <dgm:prSet/>
      <dgm:spPr/>
      <dgm:t>
        <a:bodyPr/>
        <a:lstStyle/>
        <a:p>
          <a:endParaRPr lang="en-US"/>
        </a:p>
      </dgm:t>
    </dgm:pt>
    <dgm:pt modelId="{45A6C358-8542-4AE4-AF89-64A641164710}" type="sibTrans" cxnId="{821CE97C-239E-428C-B034-2891D69433F4}">
      <dgm:prSet/>
      <dgm:spPr/>
      <dgm:t>
        <a:bodyPr/>
        <a:lstStyle/>
        <a:p>
          <a:endParaRPr lang="en-US"/>
        </a:p>
      </dgm:t>
    </dgm:pt>
    <dgm:pt modelId="{61DCF0AF-BE10-4903-A97A-94A40EF1882D}">
      <dgm:prSet phldrT="[Text]" phldr="0" custT="1"/>
      <dgm:spPr>
        <a:solidFill>
          <a:schemeClr val="lt1">
            <a:hueOff val="0"/>
            <a:satOff val="0"/>
            <a:lumOff val="0"/>
          </a:schemeClr>
        </a:solidFill>
      </dgm:spPr>
      <dgm:t>
        <a:bodyPr/>
        <a:lstStyle/>
        <a:p>
          <a:pPr rtl="0"/>
          <a:r>
            <a:rPr lang="en-US" sz="1600" dirty="0">
              <a:latin typeface="Helvetica" pitchFamily="2" charset="0"/>
              <a:ea typeface="Cambria Math" panose="02040503050406030204" pitchFamily="18" charset="0"/>
            </a:rPr>
            <a:t>Resonant: </a:t>
          </a:r>
        </a:p>
        <a:p>
          <a:pPr rtl="0"/>
          <a:r>
            <a:rPr lang="en-US" sz="1600" dirty="0">
              <a:solidFill>
                <a:srgbClr val="000000"/>
              </a:solidFill>
              <a:latin typeface="Helvetica" pitchFamily="2" charset="0"/>
              <a:ea typeface="Cambria Math" panose="02040503050406030204" pitchFamily="18" charset="0"/>
              <a:cs typeface="Calibri"/>
            </a:rPr>
            <a:t>cavities resonate at axion mass</a:t>
          </a:r>
        </a:p>
      </dgm:t>
    </dgm:pt>
    <dgm:pt modelId="{3140EDF6-0A74-470D-9835-FC79BCE73D92}" type="parTrans" cxnId="{A23E35FA-E3DC-4974-9693-3B430A76D6DD}">
      <dgm:prSet/>
      <dgm:spPr/>
      <dgm:t>
        <a:bodyPr/>
        <a:lstStyle/>
        <a:p>
          <a:endParaRPr lang="en-US"/>
        </a:p>
      </dgm:t>
    </dgm:pt>
    <dgm:pt modelId="{A3D93C8B-8487-4E60-A421-002C231C5E2C}" type="sibTrans" cxnId="{A23E35FA-E3DC-4974-9693-3B430A76D6DD}">
      <dgm:prSet/>
      <dgm:spPr/>
      <dgm:t>
        <a:bodyPr/>
        <a:lstStyle/>
        <a:p>
          <a:endParaRPr lang="en-US"/>
        </a:p>
      </dgm:t>
    </dgm:pt>
    <dgm:pt modelId="{92EFB385-78D3-4C07-9B74-9F20A9CBB168}">
      <dgm:prSet phldrT="[Text]" phldr="0" custT="1"/>
      <dgm:spPr>
        <a:solidFill>
          <a:schemeClr val="lt1">
            <a:hueOff val="0"/>
            <a:satOff val="0"/>
            <a:lumOff val="0"/>
          </a:schemeClr>
        </a:solidFill>
      </dgm:spPr>
      <dgm:t>
        <a:bodyPr tIns="0" anchor="t" anchorCtr="0"/>
        <a:lstStyle/>
        <a:p>
          <a:pPr algn="ctr" rtl="0" fontAlgn="t">
            <a:lnSpc>
              <a:spcPct val="100000"/>
            </a:lnSpc>
            <a:spcAft>
              <a:spcPts val="0"/>
            </a:spcAft>
          </a:pPr>
          <a:r>
            <a:rPr lang="en-US" sz="1600" dirty="0">
              <a:latin typeface="Helvetica" pitchFamily="2" charset="0"/>
              <a:ea typeface="Cambria Math" panose="02040503050406030204" pitchFamily="18" charset="0"/>
            </a:rPr>
            <a:t>Vacuum</a:t>
          </a:r>
        </a:p>
        <a:p>
          <a:pPr algn="ctr" rtl="0" fontAlgn="t">
            <a:lnSpc>
              <a:spcPts val="1020"/>
            </a:lnSpc>
            <a:spcAft>
              <a:spcPts val="0"/>
            </a:spcAft>
          </a:pPr>
          <a:br>
            <a:rPr lang="en-US" sz="1600" dirty="0">
              <a:latin typeface="Helvetica" pitchFamily="2" charset="0"/>
              <a:ea typeface="Cambria Math" panose="02040503050406030204" pitchFamily="18" charset="0"/>
            </a:rPr>
          </a:br>
          <a:r>
            <a:rPr lang="en-US" sz="1400" dirty="0">
              <a:latin typeface="Helvetica" pitchFamily="2" charset="0"/>
              <a:ea typeface="Cambria Math" panose="02040503050406030204" pitchFamily="18" charset="0"/>
            </a:rPr>
            <a:t>- reduced volume</a:t>
          </a:r>
        </a:p>
        <a:p>
          <a:pPr algn="ctr">
            <a:lnSpc>
              <a:spcPct val="100000"/>
            </a:lnSpc>
            <a:spcAft>
              <a:spcPts val="0"/>
            </a:spcAft>
            <a:buFont typeface="Arial" panose="020B0604020202020204" pitchFamily="34" charset="0"/>
            <a:buChar char="•"/>
          </a:pPr>
          <a:r>
            <a:rPr lang="en-US" sz="1400" dirty="0">
              <a:latin typeface="Helvetica" pitchFamily="2" charset="0"/>
              <a:ea typeface="Cambria Math" panose="02040503050406030204" pitchFamily="18" charset="0"/>
            </a:rPr>
            <a:t>- reduced quality</a:t>
          </a:r>
          <a:br>
            <a:rPr lang="en-US" sz="1400" dirty="0">
              <a:latin typeface="Helvetica" pitchFamily="2" charset="0"/>
              <a:ea typeface="Cambria Math" panose="02040503050406030204" pitchFamily="18" charset="0"/>
            </a:rPr>
          </a:br>
          <a:r>
            <a:rPr lang="en-US" sz="1400" dirty="0">
              <a:latin typeface="Helvetica" pitchFamily="2" charset="0"/>
              <a:ea typeface="Cambria Math" panose="02040503050406030204" pitchFamily="18" charset="0"/>
            </a:rPr>
            <a:t>- mechanical tuning (moving rods)</a:t>
          </a:r>
        </a:p>
      </dgm:t>
    </dgm:pt>
    <dgm:pt modelId="{446C19AD-A4D0-46DF-8DEE-4E6A143E4CD2}" type="parTrans" cxnId="{57FCFD04-34FF-4F14-BA57-D57B90CB056E}">
      <dgm:prSet/>
      <dgm:spPr/>
      <dgm:t>
        <a:bodyPr/>
        <a:lstStyle/>
        <a:p>
          <a:endParaRPr lang="en-US"/>
        </a:p>
      </dgm:t>
    </dgm:pt>
    <dgm:pt modelId="{F8DAF63B-B10C-40C1-A24E-4CFC20F579AB}" type="sibTrans" cxnId="{57FCFD04-34FF-4F14-BA57-D57B90CB056E}">
      <dgm:prSet/>
      <dgm:spPr/>
      <dgm:t>
        <a:bodyPr/>
        <a:lstStyle/>
        <a:p>
          <a:endParaRPr lang="en-US"/>
        </a:p>
      </dgm:t>
    </dgm:pt>
    <dgm:pt modelId="{AF801529-E206-4849-B171-80C13EBD8019}">
      <dgm:prSet phldr="0" custT="1"/>
      <dgm:spPr>
        <a:solidFill>
          <a:schemeClr val="lt1">
            <a:hueOff val="0"/>
            <a:satOff val="0"/>
            <a:lumOff val="0"/>
          </a:schemeClr>
        </a:solidFill>
      </dgm:spPr>
      <dgm:t>
        <a:bodyPr tIns="0" anchor="t" anchorCtr="0"/>
        <a:lstStyle/>
        <a:p>
          <a:pPr rtl="0">
            <a:lnSpc>
              <a:spcPct val="100000"/>
            </a:lnSpc>
            <a:spcAft>
              <a:spcPts val="0"/>
            </a:spcAft>
          </a:pPr>
          <a:r>
            <a:rPr lang="en-US" sz="1600" dirty="0">
              <a:latin typeface="Helvetica" pitchFamily="2" charset="0"/>
              <a:ea typeface="Cambria Math" panose="02040503050406030204" pitchFamily="18" charset="0"/>
            </a:rPr>
            <a:t>Material</a:t>
          </a:r>
        </a:p>
        <a:p>
          <a:pPr rtl="0">
            <a:lnSpc>
              <a:spcPts val="1020"/>
            </a:lnSpc>
            <a:spcAft>
              <a:spcPts val="0"/>
            </a:spcAft>
          </a:pPr>
          <a:endParaRPr lang="en-US" sz="1600" dirty="0">
            <a:latin typeface="Helvetica" pitchFamily="2" charset="0"/>
            <a:ea typeface="Cambria Math" panose="02040503050406030204" pitchFamily="18" charset="0"/>
          </a:endParaRPr>
        </a:p>
        <a:p>
          <a:pPr rtl="0">
            <a:lnSpc>
              <a:spcPts val="1020"/>
            </a:lnSpc>
            <a:spcAft>
              <a:spcPts val="0"/>
            </a:spcAft>
          </a:pPr>
          <a:r>
            <a:rPr lang="en-US" sz="1400" dirty="0">
              <a:latin typeface="Helvetica" pitchFamily="2" charset="0"/>
              <a:ea typeface="Cambria Math" panose="02040503050406030204" pitchFamily="18" charset="0"/>
            </a:rPr>
            <a:t>- lack of low-loss</a:t>
          </a:r>
        </a:p>
        <a:p>
          <a:pPr>
            <a:lnSpc>
              <a:spcPct val="100000"/>
            </a:lnSpc>
            <a:spcAft>
              <a:spcPts val="72"/>
            </a:spcAft>
          </a:pPr>
          <a:r>
            <a:rPr lang="en-US" sz="1400" dirty="0">
              <a:latin typeface="Helvetica" pitchFamily="2" charset="0"/>
              <a:ea typeface="Cambria Math" panose="02040503050406030204" pitchFamily="18" charset="0"/>
            </a:rPr>
            <a:t>quasiparticle or </a:t>
          </a:r>
          <a:r>
            <a:rPr lang="en-US" sz="1400" b="1" dirty="0">
              <a:latin typeface="Helvetica" pitchFamily="2" charset="0"/>
              <a:ea typeface="Cambria Math" panose="02040503050406030204" pitchFamily="18" charset="0"/>
            </a:rPr>
            <a:t>plasmonic </a:t>
          </a:r>
          <a:r>
            <a:rPr lang="en-US" sz="1400" dirty="0">
              <a:latin typeface="Helvetica" pitchFamily="2" charset="0"/>
              <a:ea typeface="Cambria Math" panose="02040503050406030204" pitchFamily="18" charset="0"/>
            </a:rPr>
            <a:t>materials</a:t>
          </a:r>
        </a:p>
        <a:p>
          <a:pPr>
            <a:lnSpc>
              <a:spcPct val="100000"/>
            </a:lnSpc>
            <a:spcAft>
              <a:spcPts val="72"/>
            </a:spcAft>
          </a:pPr>
          <a:r>
            <a:rPr lang="en-US" sz="1400" dirty="0">
              <a:latin typeface="Helvetica" pitchFamily="2" charset="0"/>
              <a:ea typeface="Cambria Math" panose="02040503050406030204" pitchFamily="18" charset="0"/>
            </a:rPr>
            <a:t> - mechanical tuning (strain or pressure)</a:t>
          </a:r>
        </a:p>
        <a:p>
          <a:pPr rtl="0">
            <a:lnSpc>
              <a:spcPct val="90000"/>
            </a:lnSpc>
            <a:spcAft>
              <a:spcPct val="35000"/>
            </a:spcAft>
          </a:pPr>
          <a:endParaRPr lang="en-US" sz="1200" dirty="0">
            <a:latin typeface="Helvetica" pitchFamily="2" charset="0"/>
            <a:ea typeface="Cambria Math" panose="02040503050406030204" pitchFamily="18" charset="0"/>
          </a:endParaRPr>
        </a:p>
        <a:p>
          <a:pPr rtl="0">
            <a:lnSpc>
              <a:spcPct val="90000"/>
            </a:lnSpc>
            <a:spcAft>
              <a:spcPct val="35000"/>
            </a:spcAft>
          </a:pPr>
          <a:endParaRPr lang="en-US" sz="1200" dirty="0">
            <a:latin typeface="Helvetica" pitchFamily="2" charset="0"/>
            <a:ea typeface="Cambria Math" panose="02040503050406030204" pitchFamily="18" charset="0"/>
          </a:endParaRPr>
        </a:p>
      </dgm:t>
    </dgm:pt>
    <dgm:pt modelId="{3EA21C4B-53D9-4D4E-85D6-026AB2D58D4B}" type="parTrans" cxnId="{A36EC3EA-325E-47EC-8BDB-E61B20D38DED}">
      <dgm:prSet/>
      <dgm:spPr/>
      <dgm:t>
        <a:bodyPr/>
        <a:lstStyle/>
        <a:p>
          <a:endParaRPr lang="en-US"/>
        </a:p>
      </dgm:t>
    </dgm:pt>
    <dgm:pt modelId="{856A29E8-60CC-4E02-BD3A-4BEEBF2CC00A}" type="sibTrans" cxnId="{A36EC3EA-325E-47EC-8BDB-E61B20D38DED}">
      <dgm:prSet/>
      <dgm:spPr/>
      <dgm:t>
        <a:bodyPr/>
        <a:lstStyle/>
        <a:p>
          <a:endParaRPr lang="en-US"/>
        </a:p>
      </dgm:t>
    </dgm:pt>
    <dgm:pt modelId="{0C511538-3414-BE4F-BD58-C442DDF4785E}">
      <dgm:prSet phldrT="[Text]" phldr="0" custT="1"/>
      <dgm:spPr>
        <a:solidFill>
          <a:schemeClr val="lt1">
            <a:hueOff val="0"/>
            <a:satOff val="0"/>
            <a:lumOff val="0"/>
          </a:schemeClr>
        </a:solidFill>
      </dgm:spPr>
      <dgm:t>
        <a:bodyPr tIns="0" anchor="t" anchorCtr="0"/>
        <a:lstStyle/>
        <a:p>
          <a:pPr algn="ctr" rtl="0">
            <a:lnSpc>
              <a:spcPct val="100000"/>
            </a:lnSpc>
            <a:spcAft>
              <a:spcPts val="0"/>
            </a:spcAft>
          </a:pPr>
          <a:r>
            <a:rPr lang="en-US" sz="1600" dirty="0">
              <a:latin typeface="Helvetica" pitchFamily="2" charset="0"/>
              <a:ea typeface="Cambria Math" panose="02040503050406030204" pitchFamily="18" charset="0"/>
            </a:rPr>
            <a:t>Dielectric</a:t>
          </a:r>
        </a:p>
        <a:p>
          <a:pPr algn="l" rtl="0">
            <a:lnSpc>
              <a:spcPts val="1020"/>
            </a:lnSpc>
            <a:spcAft>
              <a:spcPts val="0"/>
            </a:spcAft>
          </a:pPr>
          <a:br>
            <a:rPr lang="en-US" sz="1600" dirty="0">
              <a:latin typeface="Helvetica" pitchFamily="2" charset="0"/>
              <a:ea typeface="Cambria Math" panose="02040503050406030204" pitchFamily="18" charset="0"/>
            </a:rPr>
          </a:br>
          <a:r>
            <a:rPr lang="en-US" sz="1400" dirty="0">
              <a:latin typeface="Helvetica" pitchFamily="2" charset="0"/>
              <a:ea typeface="Cambria Math" panose="02040503050406030204" pitchFamily="18" charset="0"/>
            </a:rPr>
            <a:t>- reduced volume</a:t>
          </a:r>
        </a:p>
        <a:p>
          <a:pPr algn="l">
            <a:lnSpc>
              <a:spcPct val="100000"/>
            </a:lnSpc>
            <a:spcAft>
              <a:spcPts val="0"/>
            </a:spcAft>
          </a:pPr>
          <a:r>
            <a:rPr lang="en-US" sz="1400" dirty="0">
              <a:latin typeface="Helvetica" pitchFamily="2" charset="0"/>
              <a:ea typeface="Cambria Math" panose="02040503050406030204" pitchFamily="18" charset="0"/>
            </a:rPr>
            <a:t>- low structural integrity</a:t>
          </a:r>
          <a:br>
            <a:rPr lang="en-US" sz="1400" dirty="0">
              <a:latin typeface="Helvetica" pitchFamily="2" charset="0"/>
              <a:ea typeface="Cambria Math" panose="02040503050406030204" pitchFamily="18" charset="0"/>
            </a:rPr>
          </a:br>
          <a:r>
            <a:rPr lang="en-US" sz="1400" dirty="0">
              <a:latin typeface="Helvetica" pitchFamily="2" charset="0"/>
              <a:ea typeface="Cambria Math" panose="02040503050406030204" pitchFamily="18" charset="0"/>
            </a:rPr>
            <a:t>- mechanical tuning</a:t>
          </a:r>
        </a:p>
        <a:p>
          <a:pPr algn="l">
            <a:lnSpc>
              <a:spcPct val="100000"/>
            </a:lnSpc>
            <a:spcAft>
              <a:spcPts val="0"/>
            </a:spcAft>
          </a:pPr>
          <a:r>
            <a:rPr lang="en-US" sz="1400" dirty="0">
              <a:latin typeface="Helvetica" pitchFamily="2" charset="0"/>
              <a:ea typeface="Cambria Math" panose="02040503050406030204" pitchFamily="18" charset="0"/>
            </a:rPr>
            <a:t>(moving thin disks)</a:t>
          </a:r>
        </a:p>
        <a:p>
          <a:pPr algn="ctr" rtl="0">
            <a:lnSpc>
              <a:spcPct val="90000"/>
            </a:lnSpc>
            <a:spcAft>
              <a:spcPct val="35000"/>
            </a:spcAft>
          </a:pPr>
          <a:endParaRPr lang="en-US" sz="1100" dirty="0">
            <a:latin typeface="Helvetica" pitchFamily="2" charset="0"/>
            <a:ea typeface="Cambria Math" panose="02040503050406030204" pitchFamily="18" charset="0"/>
          </a:endParaRPr>
        </a:p>
        <a:p>
          <a:pPr algn="ctr" rtl="0">
            <a:lnSpc>
              <a:spcPct val="90000"/>
            </a:lnSpc>
            <a:spcAft>
              <a:spcPct val="35000"/>
            </a:spcAft>
          </a:pPr>
          <a:endParaRPr lang="en-US" sz="1100" dirty="0">
            <a:latin typeface="Helvetica" pitchFamily="2" charset="0"/>
            <a:ea typeface="Cambria Math" panose="02040503050406030204" pitchFamily="18" charset="0"/>
          </a:endParaRPr>
        </a:p>
      </dgm:t>
    </dgm:pt>
    <dgm:pt modelId="{D402F480-03F3-D546-879F-4E48D38B2765}" type="parTrans" cxnId="{41919974-0874-3F49-89C3-26DF671E3A4B}">
      <dgm:prSet/>
      <dgm:spPr/>
      <dgm:t>
        <a:bodyPr/>
        <a:lstStyle/>
        <a:p>
          <a:endParaRPr lang="en-US"/>
        </a:p>
      </dgm:t>
    </dgm:pt>
    <dgm:pt modelId="{6229220C-66D8-FD42-8D06-835E9ED03FAA}" type="sibTrans" cxnId="{41919974-0874-3F49-89C3-26DF671E3A4B}">
      <dgm:prSet/>
      <dgm:spPr/>
      <dgm:t>
        <a:bodyPr/>
        <a:lstStyle/>
        <a:p>
          <a:endParaRPr lang="en-US"/>
        </a:p>
      </dgm:t>
    </dgm:pt>
    <dgm:pt modelId="{67E2CEE8-9418-4896-89A0-6C3B1379EBEF}" type="pres">
      <dgm:prSet presAssocID="{5F9DE926-1178-4956-B4BC-D204CD8BEF94}" presName="hierChild1" presStyleCnt="0">
        <dgm:presLayoutVars>
          <dgm:chPref val="1"/>
          <dgm:dir/>
          <dgm:animOne val="branch"/>
          <dgm:animLvl val="lvl"/>
          <dgm:resizeHandles/>
        </dgm:presLayoutVars>
      </dgm:prSet>
      <dgm:spPr/>
    </dgm:pt>
    <dgm:pt modelId="{D8879BEB-7423-4367-AD69-EF3B6D3E3033}" type="pres">
      <dgm:prSet presAssocID="{453836BF-49D7-4063-A13C-FD19FDCDD269}" presName="hierRoot1" presStyleCnt="0"/>
      <dgm:spPr/>
    </dgm:pt>
    <dgm:pt modelId="{0702E311-2AE7-4DC7-BE47-F562D4D9B0F7}" type="pres">
      <dgm:prSet presAssocID="{453836BF-49D7-4063-A13C-FD19FDCDD269}" presName="composite" presStyleCnt="0"/>
      <dgm:spPr/>
    </dgm:pt>
    <dgm:pt modelId="{F7B24477-B229-48BE-8C9C-83199B48E3B0}" type="pres">
      <dgm:prSet presAssocID="{453836BF-49D7-4063-A13C-FD19FDCDD269}" presName="background" presStyleLbl="node0" presStyleIdx="0" presStyleCnt="1"/>
      <dgm:spPr>
        <a:solidFill>
          <a:schemeClr val="accent1">
            <a:hueOff val="0"/>
            <a:satOff val="0"/>
            <a:lumOff val="0"/>
            <a:alpha val="90000"/>
          </a:schemeClr>
        </a:solidFill>
      </dgm:spPr>
    </dgm:pt>
    <dgm:pt modelId="{DF021B0E-A5A2-409A-98A8-57B7B140931D}" type="pres">
      <dgm:prSet presAssocID="{453836BF-49D7-4063-A13C-FD19FDCDD269}" presName="text" presStyleLbl="fgAcc0" presStyleIdx="0" presStyleCnt="1" custScaleX="165348" custLinFactNeighborX="-2301" custLinFactNeighborY="0">
        <dgm:presLayoutVars>
          <dgm:chPref val="3"/>
        </dgm:presLayoutVars>
      </dgm:prSet>
      <dgm:spPr/>
    </dgm:pt>
    <dgm:pt modelId="{C8EBA14C-7E84-45B1-82EC-746012B4FBC0}" type="pres">
      <dgm:prSet presAssocID="{453836BF-49D7-4063-A13C-FD19FDCDD269}" presName="hierChild2" presStyleCnt="0"/>
      <dgm:spPr/>
    </dgm:pt>
    <dgm:pt modelId="{7DFA2B9F-CC9E-4301-8A2E-E6A1421B19AC}" type="pres">
      <dgm:prSet presAssocID="{8357E00D-8982-423A-9664-559BADA62C70}" presName="Name10" presStyleLbl="parChTrans1D2" presStyleIdx="0" presStyleCnt="2"/>
      <dgm:spPr/>
    </dgm:pt>
    <dgm:pt modelId="{AADC5FD4-0394-413E-9E18-225F709CD67D}" type="pres">
      <dgm:prSet presAssocID="{0ABFDAE5-265C-4C41-8287-95E52DBFE10B}" presName="hierRoot2" presStyleCnt="0"/>
      <dgm:spPr/>
    </dgm:pt>
    <dgm:pt modelId="{92EA2F66-4C2E-48DB-88FC-A9B87464C6E8}" type="pres">
      <dgm:prSet presAssocID="{0ABFDAE5-265C-4C41-8287-95E52DBFE10B}" presName="composite2" presStyleCnt="0"/>
      <dgm:spPr/>
    </dgm:pt>
    <dgm:pt modelId="{7A21CE9A-D123-4AB4-9F5D-0CB449B0B298}" type="pres">
      <dgm:prSet presAssocID="{0ABFDAE5-265C-4C41-8287-95E52DBFE10B}" presName="background2" presStyleLbl="node2" presStyleIdx="0" presStyleCnt="2"/>
      <dgm:spPr>
        <a:solidFill>
          <a:schemeClr val="accent1">
            <a:hueOff val="0"/>
            <a:satOff val="0"/>
            <a:lumOff val="0"/>
            <a:alpha val="90000"/>
          </a:schemeClr>
        </a:solidFill>
      </dgm:spPr>
    </dgm:pt>
    <dgm:pt modelId="{B334BBC8-86B5-41A5-9A04-6F4D09053982}" type="pres">
      <dgm:prSet presAssocID="{0ABFDAE5-265C-4C41-8287-95E52DBFE10B}" presName="text2" presStyleLbl="fgAcc2" presStyleIdx="0" presStyleCnt="2" custScaleX="131919" custLinFactNeighborX="7168">
        <dgm:presLayoutVars>
          <dgm:chPref val="3"/>
        </dgm:presLayoutVars>
      </dgm:prSet>
      <dgm:spPr/>
    </dgm:pt>
    <dgm:pt modelId="{A8BC4AF0-9D57-401A-8593-67B4DF17CF66}" type="pres">
      <dgm:prSet presAssocID="{0ABFDAE5-265C-4C41-8287-95E52DBFE10B}" presName="hierChild3" presStyleCnt="0"/>
      <dgm:spPr/>
    </dgm:pt>
    <dgm:pt modelId="{2D58ED41-6E0A-3348-8E87-7889D6F6CDBF}" type="pres">
      <dgm:prSet presAssocID="{3140EDF6-0A74-470D-9835-FC79BCE73D92}" presName="Name10" presStyleLbl="parChTrans1D2" presStyleIdx="1" presStyleCnt="2"/>
      <dgm:spPr/>
    </dgm:pt>
    <dgm:pt modelId="{777075B8-8081-4C44-A5D2-EFF9606C848D}" type="pres">
      <dgm:prSet presAssocID="{61DCF0AF-BE10-4903-A97A-94A40EF1882D}" presName="hierRoot2" presStyleCnt="0"/>
      <dgm:spPr/>
    </dgm:pt>
    <dgm:pt modelId="{8DD2B41D-BBCB-A54C-9889-DE1B57AA3D1E}" type="pres">
      <dgm:prSet presAssocID="{61DCF0AF-BE10-4903-A97A-94A40EF1882D}" presName="composite2" presStyleCnt="0"/>
      <dgm:spPr/>
    </dgm:pt>
    <dgm:pt modelId="{7A5C7ECB-7D63-1C4D-A2AF-147E02D5A0F9}" type="pres">
      <dgm:prSet presAssocID="{61DCF0AF-BE10-4903-A97A-94A40EF1882D}" presName="background2" presStyleLbl="node2" presStyleIdx="1" presStyleCnt="2"/>
      <dgm:spPr>
        <a:solidFill>
          <a:schemeClr val="accent1">
            <a:hueOff val="0"/>
            <a:satOff val="0"/>
            <a:lumOff val="0"/>
            <a:alpha val="90000"/>
          </a:schemeClr>
        </a:solidFill>
      </dgm:spPr>
    </dgm:pt>
    <dgm:pt modelId="{D7261F3F-06AA-3F4E-A888-B3ECA533B66A}" type="pres">
      <dgm:prSet presAssocID="{61DCF0AF-BE10-4903-A97A-94A40EF1882D}" presName="text2" presStyleLbl="fgAcc2" presStyleIdx="1" presStyleCnt="2" custScaleX="131919" custLinFactNeighborX="1418">
        <dgm:presLayoutVars>
          <dgm:chPref val="3"/>
        </dgm:presLayoutVars>
      </dgm:prSet>
      <dgm:spPr/>
    </dgm:pt>
    <dgm:pt modelId="{CAFDFB88-CAD9-4048-A4E1-7E1456AEFC06}" type="pres">
      <dgm:prSet presAssocID="{61DCF0AF-BE10-4903-A97A-94A40EF1882D}" presName="hierChild3" presStyleCnt="0"/>
      <dgm:spPr/>
    </dgm:pt>
    <dgm:pt modelId="{30F1E756-A1BF-2248-A2FE-89E212D918C7}" type="pres">
      <dgm:prSet presAssocID="{446C19AD-A4D0-46DF-8DEE-4E6A143E4CD2}" presName="Name17" presStyleLbl="parChTrans1D3" presStyleIdx="0" presStyleCnt="3"/>
      <dgm:spPr/>
    </dgm:pt>
    <dgm:pt modelId="{CC126DF4-E45D-2C4C-B8B9-FFFDEE48C174}" type="pres">
      <dgm:prSet presAssocID="{92EFB385-78D3-4C07-9B74-9F20A9CBB168}" presName="hierRoot3" presStyleCnt="0"/>
      <dgm:spPr/>
    </dgm:pt>
    <dgm:pt modelId="{C6484B47-F61B-B944-A82F-E5D50822D4CE}" type="pres">
      <dgm:prSet presAssocID="{92EFB385-78D3-4C07-9B74-9F20A9CBB168}" presName="composite3" presStyleCnt="0"/>
      <dgm:spPr/>
    </dgm:pt>
    <dgm:pt modelId="{0E46CAF5-FAFF-F842-ADA4-19D78586177D}" type="pres">
      <dgm:prSet presAssocID="{92EFB385-78D3-4C07-9B74-9F20A9CBB168}" presName="background3" presStyleLbl="node3" presStyleIdx="0" presStyleCnt="3"/>
      <dgm:spPr>
        <a:solidFill>
          <a:schemeClr val="accent1">
            <a:hueOff val="0"/>
            <a:satOff val="0"/>
            <a:lumOff val="0"/>
            <a:alpha val="90000"/>
          </a:schemeClr>
        </a:solidFill>
      </dgm:spPr>
    </dgm:pt>
    <dgm:pt modelId="{2273B88C-96E5-9141-BA87-275149F37223}" type="pres">
      <dgm:prSet presAssocID="{92EFB385-78D3-4C07-9B74-9F20A9CBB168}" presName="text3" presStyleLbl="fgAcc3" presStyleIdx="0" presStyleCnt="3" custScaleX="131439" custScaleY="205281" custLinFactNeighborX="-1580" custLinFactNeighborY="10047">
        <dgm:presLayoutVars>
          <dgm:chPref val="3"/>
        </dgm:presLayoutVars>
      </dgm:prSet>
      <dgm:spPr/>
    </dgm:pt>
    <dgm:pt modelId="{76E8EC7B-276C-8841-976A-58CAED839E8C}" type="pres">
      <dgm:prSet presAssocID="{92EFB385-78D3-4C07-9B74-9F20A9CBB168}" presName="hierChild4" presStyleCnt="0"/>
      <dgm:spPr/>
    </dgm:pt>
    <dgm:pt modelId="{AC2101EF-E033-0E43-A4AB-CEE2BF441358}" type="pres">
      <dgm:prSet presAssocID="{D402F480-03F3-D546-879F-4E48D38B2765}" presName="Name17" presStyleLbl="parChTrans1D3" presStyleIdx="1" presStyleCnt="3"/>
      <dgm:spPr/>
    </dgm:pt>
    <dgm:pt modelId="{408A94A5-35AA-5F47-B9E3-E2CB13D07674}" type="pres">
      <dgm:prSet presAssocID="{0C511538-3414-BE4F-BD58-C442DDF4785E}" presName="hierRoot3" presStyleCnt="0"/>
      <dgm:spPr/>
    </dgm:pt>
    <dgm:pt modelId="{691EC256-42DC-644E-8E71-64F72CD195BB}" type="pres">
      <dgm:prSet presAssocID="{0C511538-3414-BE4F-BD58-C442DDF4785E}" presName="composite3" presStyleCnt="0"/>
      <dgm:spPr/>
    </dgm:pt>
    <dgm:pt modelId="{C4847CD7-3FBA-CE4F-8C60-8CFE3ECBCB6C}" type="pres">
      <dgm:prSet presAssocID="{0C511538-3414-BE4F-BD58-C442DDF4785E}" presName="background3" presStyleLbl="node3" presStyleIdx="1" presStyleCnt="3"/>
      <dgm:spPr>
        <a:solidFill>
          <a:schemeClr val="accent1">
            <a:hueOff val="0"/>
            <a:satOff val="0"/>
            <a:lumOff val="0"/>
            <a:alpha val="90000"/>
          </a:schemeClr>
        </a:solidFill>
      </dgm:spPr>
    </dgm:pt>
    <dgm:pt modelId="{94BEC38A-62BE-724A-8C13-5C19FE5E2DBB}" type="pres">
      <dgm:prSet presAssocID="{0C511538-3414-BE4F-BD58-C442DDF4785E}" presName="text3" presStyleLbl="fgAcc3" presStyleIdx="1" presStyleCnt="3" custScaleX="129701" custScaleY="205281" custLinFactNeighborX="-6901" custLinFactNeighborY="8324">
        <dgm:presLayoutVars>
          <dgm:chPref val="3"/>
        </dgm:presLayoutVars>
      </dgm:prSet>
      <dgm:spPr/>
    </dgm:pt>
    <dgm:pt modelId="{A6B4DA26-D10D-9E45-8A2D-257DCB606866}" type="pres">
      <dgm:prSet presAssocID="{0C511538-3414-BE4F-BD58-C442DDF4785E}" presName="hierChild4" presStyleCnt="0"/>
      <dgm:spPr/>
    </dgm:pt>
    <dgm:pt modelId="{C0C674CF-1B74-BE44-8949-0A29547D8213}" type="pres">
      <dgm:prSet presAssocID="{3EA21C4B-53D9-4D4E-85D6-026AB2D58D4B}" presName="Name17" presStyleLbl="parChTrans1D3" presStyleIdx="2" presStyleCnt="3"/>
      <dgm:spPr/>
    </dgm:pt>
    <dgm:pt modelId="{3650726A-54A2-114D-9C4D-A551B68F9D98}" type="pres">
      <dgm:prSet presAssocID="{AF801529-E206-4849-B171-80C13EBD8019}" presName="hierRoot3" presStyleCnt="0"/>
      <dgm:spPr/>
    </dgm:pt>
    <dgm:pt modelId="{5F180A71-C0AB-EB44-833C-A09F6CBFCCA8}" type="pres">
      <dgm:prSet presAssocID="{AF801529-E206-4849-B171-80C13EBD8019}" presName="composite3" presStyleCnt="0"/>
      <dgm:spPr/>
    </dgm:pt>
    <dgm:pt modelId="{AB62A331-4957-2A4C-B1A6-550A527F101B}" type="pres">
      <dgm:prSet presAssocID="{AF801529-E206-4849-B171-80C13EBD8019}" presName="background3" presStyleLbl="node3" presStyleIdx="2" presStyleCnt="3"/>
      <dgm:spPr>
        <a:solidFill>
          <a:schemeClr val="accent1">
            <a:hueOff val="0"/>
            <a:satOff val="0"/>
            <a:lumOff val="0"/>
            <a:alpha val="90000"/>
          </a:schemeClr>
        </a:solidFill>
      </dgm:spPr>
    </dgm:pt>
    <dgm:pt modelId="{BD87B5DA-930B-1242-9A29-DF40F0D2FEC7}" type="pres">
      <dgm:prSet presAssocID="{AF801529-E206-4849-B171-80C13EBD8019}" presName="text3" presStyleLbl="fgAcc3" presStyleIdx="2" presStyleCnt="3" custScaleX="130668" custScaleY="205281" custLinFactNeighborX="-12407" custLinFactNeighborY="8324">
        <dgm:presLayoutVars>
          <dgm:chPref val="3"/>
        </dgm:presLayoutVars>
      </dgm:prSet>
      <dgm:spPr/>
    </dgm:pt>
    <dgm:pt modelId="{0A16AB24-75B7-C142-901A-124BC6DEB12F}" type="pres">
      <dgm:prSet presAssocID="{AF801529-E206-4849-B171-80C13EBD8019}" presName="hierChild4" presStyleCnt="0"/>
      <dgm:spPr/>
    </dgm:pt>
  </dgm:ptLst>
  <dgm:cxnLst>
    <dgm:cxn modelId="{57FCFD04-34FF-4F14-BA57-D57B90CB056E}" srcId="{61DCF0AF-BE10-4903-A97A-94A40EF1882D}" destId="{92EFB385-78D3-4C07-9B74-9F20A9CBB168}" srcOrd="0" destOrd="0" parTransId="{446C19AD-A4D0-46DF-8DEE-4E6A143E4CD2}" sibTransId="{F8DAF63B-B10C-40C1-A24E-4CFC20F579AB}"/>
    <dgm:cxn modelId="{7DE32E35-F0D2-4BC6-A772-E825E8ED720D}" type="presOf" srcId="{453836BF-49D7-4063-A13C-FD19FDCDD269}" destId="{DF021B0E-A5A2-409A-98A8-57B7B140931D}" srcOrd="0" destOrd="0" presId="urn:microsoft.com/office/officeart/2005/8/layout/hierarchy1"/>
    <dgm:cxn modelId="{513F4637-F5F0-2345-B060-6F5BFBEE95E4}" type="presOf" srcId="{446C19AD-A4D0-46DF-8DEE-4E6A143E4CD2}" destId="{30F1E756-A1BF-2248-A2FE-89E212D918C7}" srcOrd="0" destOrd="0" presId="urn:microsoft.com/office/officeart/2005/8/layout/hierarchy1"/>
    <dgm:cxn modelId="{2C27855A-2AEF-4218-89BF-63A7553F784C}" type="presOf" srcId="{5F9DE926-1178-4956-B4BC-D204CD8BEF94}" destId="{67E2CEE8-9418-4896-89A0-6C3B1379EBEF}" srcOrd="0" destOrd="0" presId="urn:microsoft.com/office/officeart/2005/8/layout/hierarchy1"/>
    <dgm:cxn modelId="{41D91F66-4011-4EFC-99E9-B6E290134E52}" type="presOf" srcId="{8357E00D-8982-423A-9664-559BADA62C70}" destId="{7DFA2B9F-CC9E-4301-8A2E-E6A1421B19AC}" srcOrd="0" destOrd="0" presId="urn:microsoft.com/office/officeart/2005/8/layout/hierarchy1"/>
    <dgm:cxn modelId="{168E326F-9CAB-354F-A6BD-15270D835E49}" type="presOf" srcId="{92EFB385-78D3-4C07-9B74-9F20A9CBB168}" destId="{2273B88C-96E5-9141-BA87-275149F37223}" srcOrd="0" destOrd="0" presId="urn:microsoft.com/office/officeart/2005/8/layout/hierarchy1"/>
    <dgm:cxn modelId="{59C8F46F-29BB-EA49-A834-D49C35F0D7B9}" type="presOf" srcId="{3140EDF6-0A74-470D-9835-FC79BCE73D92}" destId="{2D58ED41-6E0A-3348-8E87-7889D6F6CDBF}" srcOrd="0" destOrd="0" presId="urn:microsoft.com/office/officeart/2005/8/layout/hierarchy1"/>
    <dgm:cxn modelId="{41919974-0874-3F49-89C3-26DF671E3A4B}" srcId="{61DCF0AF-BE10-4903-A97A-94A40EF1882D}" destId="{0C511538-3414-BE4F-BD58-C442DDF4785E}" srcOrd="1" destOrd="0" parTransId="{D402F480-03F3-D546-879F-4E48D38B2765}" sibTransId="{6229220C-66D8-FD42-8D06-835E9ED03FAA}"/>
    <dgm:cxn modelId="{F8112777-5C9D-424A-BF67-CC4E6D6278A2}" type="presOf" srcId="{0ABFDAE5-265C-4C41-8287-95E52DBFE10B}" destId="{B334BBC8-86B5-41A5-9A04-6F4D09053982}" srcOrd="0" destOrd="0" presId="urn:microsoft.com/office/officeart/2005/8/layout/hierarchy1"/>
    <dgm:cxn modelId="{821CE97C-239E-428C-B034-2891D69433F4}" srcId="{453836BF-49D7-4063-A13C-FD19FDCDD269}" destId="{0ABFDAE5-265C-4C41-8287-95E52DBFE10B}" srcOrd="0" destOrd="0" parTransId="{8357E00D-8982-423A-9664-559BADA62C70}" sibTransId="{45A6C358-8542-4AE4-AF89-64A641164710}"/>
    <dgm:cxn modelId="{A0C6DF9B-1BF3-0248-8DE8-B81A98F3FF9C}" type="presOf" srcId="{0C511538-3414-BE4F-BD58-C442DDF4785E}" destId="{94BEC38A-62BE-724A-8C13-5C19FE5E2DBB}" srcOrd="0" destOrd="0" presId="urn:microsoft.com/office/officeart/2005/8/layout/hierarchy1"/>
    <dgm:cxn modelId="{9C321EA4-83C5-2C40-9CB5-B1EF501AC968}" type="presOf" srcId="{3EA21C4B-53D9-4D4E-85D6-026AB2D58D4B}" destId="{C0C674CF-1B74-BE44-8949-0A29547D8213}" srcOrd="0" destOrd="0" presId="urn:microsoft.com/office/officeart/2005/8/layout/hierarchy1"/>
    <dgm:cxn modelId="{FD1EDCD9-08DF-498D-9354-823FE99AFD81}" srcId="{5F9DE926-1178-4956-B4BC-D204CD8BEF94}" destId="{453836BF-49D7-4063-A13C-FD19FDCDD269}" srcOrd="0" destOrd="0" parTransId="{890A90FA-399F-43D2-B888-714610A3CA35}" sibTransId="{2D7268CE-2CB9-44D9-AB5F-BD466FCD19E2}"/>
    <dgm:cxn modelId="{BD0ECBE2-F340-0643-A4BB-87EBE071BE1E}" type="presOf" srcId="{D402F480-03F3-D546-879F-4E48D38B2765}" destId="{AC2101EF-E033-0E43-A4AB-CEE2BF441358}" srcOrd="0" destOrd="0" presId="urn:microsoft.com/office/officeart/2005/8/layout/hierarchy1"/>
    <dgm:cxn modelId="{B6C77BE7-E78D-1A4A-8C77-D0646CAE17E5}" type="presOf" srcId="{AF801529-E206-4849-B171-80C13EBD8019}" destId="{BD87B5DA-930B-1242-9A29-DF40F0D2FEC7}" srcOrd="0" destOrd="0" presId="urn:microsoft.com/office/officeart/2005/8/layout/hierarchy1"/>
    <dgm:cxn modelId="{A36EC3EA-325E-47EC-8BDB-E61B20D38DED}" srcId="{61DCF0AF-BE10-4903-A97A-94A40EF1882D}" destId="{AF801529-E206-4849-B171-80C13EBD8019}" srcOrd="2" destOrd="0" parTransId="{3EA21C4B-53D9-4D4E-85D6-026AB2D58D4B}" sibTransId="{856A29E8-60CC-4E02-BD3A-4BEEBF2CC00A}"/>
    <dgm:cxn modelId="{52CF7CF6-BEF8-594A-997F-1907D7F0F9F7}" type="presOf" srcId="{61DCF0AF-BE10-4903-A97A-94A40EF1882D}" destId="{D7261F3F-06AA-3F4E-A888-B3ECA533B66A}" srcOrd="0" destOrd="0" presId="urn:microsoft.com/office/officeart/2005/8/layout/hierarchy1"/>
    <dgm:cxn modelId="{A23E35FA-E3DC-4974-9693-3B430A76D6DD}" srcId="{453836BF-49D7-4063-A13C-FD19FDCDD269}" destId="{61DCF0AF-BE10-4903-A97A-94A40EF1882D}" srcOrd="1" destOrd="0" parTransId="{3140EDF6-0A74-470D-9835-FC79BCE73D92}" sibTransId="{A3D93C8B-8487-4E60-A421-002C231C5E2C}"/>
    <dgm:cxn modelId="{616623CD-F43D-4205-9A92-D0A176F156C4}" type="presParOf" srcId="{67E2CEE8-9418-4896-89A0-6C3B1379EBEF}" destId="{D8879BEB-7423-4367-AD69-EF3B6D3E3033}" srcOrd="0" destOrd="0" presId="urn:microsoft.com/office/officeart/2005/8/layout/hierarchy1"/>
    <dgm:cxn modelId="{3E55FEA0-7C13-4D06-8FA0-330E150A4A15}" type="presParOf" srcId="{D8879BEB-7423-4367-AD69-EF3B6D3E3033}" destId="{0702E311-2AE7-4DC7-BE47-F562D4D9B0F7}" srcOrd="0" destOrd="0" presId="urn:microsoft.com/office/officeart/2005/8/layout/hierarchy1"/>
    <dgm:cxn modelId="{91A9C641-A7AE-4D95-87F9-DFA04115B718}" type="presParOf" srcId="{0702E311-2AE7-4DC7-BE47-F562D4D9B0F7}" destId="{F7B24477-B229-48BE-8C9C-83199B48E3B0}" srcOrd="0" destOrd="0" presId="urn:microsoft.com/office/officeart/2005/8/layout/hierarchy1"/>
    <dgm:cxn modelId="{A74229D4-0A20-46F6-B492-FEC675C25F6B}" type="presParOf" srcId="{0702E311-2AE7-4DC7-BE47-F562D4D9B0F7}" destId="{DF021B0E-A5A2-409A-98A8-57B7B140931D}" srcOrd="1" destOrd="0" presId="urn:microsoft.com/office/officeart/2005/8/layout/hierarchy1"/>
    <dgm:cxn modelId="{56B8380D-6EE1-472B-B276-B0930A2D341E}" type="presParOf" srcId="{D8879BEB-7423-4367-AD69-EF3B6D3E3033}" destId="{C8EBA14C-7E84-45B1-82EC-746012B4FBC0}" srcOrd="1" destOrd="0" presId="urn:microsoft.com/office/officeart/2005/8/layout/hierarchy1"/>
    <dgm:cxn modelId="{4E2A06C4-C907-412B-958C-5B807DC22E6C}" type="presParOf" srcId="{C8EBA14C-7E84-45B1-82EC-746012B4FBC0}" destId="{7DFA2B9F-CC9E-4301-8A2E-E6A1421B19AC}" srcOrd="0" destOrd="0" presId="urn:microsoft.com/office/officeart/2005/8/layout/hierarchy1"/>
    <dgm:cxn modelId="{FBA53401-081D-490C-8634-101F3335A28C}" type="presParOf" srcId="{C8EBA14C-7E84-45B1-82EC-746012B4FBC0}" destId="{AADC5FD4-0394-413E-9E18-225F709CD67D}" srcOrd="1" destOrd="0" presId="urn:microsoft.com/office/officeart/2005/8/layout/hierarchy1"/>
    <dgm:cxn modelId="{2B8ABC8F-C4F2-46E2-BC7A-CD83B6045702}" type="presParOf" srcId="{AADC5FD4-0394-413E-9E18-225F709CD67D}" destId="{92EA2F66-4C2E-48DB-88FC-A9B87464C6E8}" srcOrd="0" destOrd="0" presId="urn:microsoft.com/office/officeart/2005/8/layout/hierarchy1"/>
    <dgm:cxn modelId="{74669736-9A20-4669-8919-1977DBAFCEE9}" type="presParOf" srcId="{92EA2F66-4C2E-48DB-88FC-A9B87464C6E8}" destId="{7A21CE9A-D123-4AB4-9F5D-0CB449B0B298}" srcOrd="0" destOrd="0" presId="urn:microsoft.com/office/officeart/2005/8/layout/hierarchy1"/>
    <dgm:cxn modelId="{4C455EF7-3AC0-481B-80BB-D1CE9F09E098}" type="presParOf" srcId="{92EA2F66-4C2E-48DB-88FC-A9B87464C6E8}" destId="{B334BBC8-86B5-41A5-9A04-6F4D09053982}" srcOrd="1" destOrd="0" presId="urn:microsoft.com/office/officeart/2005/8/layout/hierarchy1"/>
    <dgm:cxn modelId="{DAF89B47-C174-42F4-8BBA-131C2F278C71}" type="presParOf" srcId="{AADC5FD4-0394-413E-9E18-225F709CD67D}" destId="{A8BC4AF0-9D57-401A-8593-67B4DF17CF66}" srcOrd="1" destOrd="0" presId="urn:microsoft.com/office/officeart/2005/8/layout/hierarchy1"/>
    <dgm:cxn modelId="{B32BECF2-CE4A-8C41-8725-3EA679518598}" type="presParOf" srcId="{C8EBA14C-7E84-45B1-82EC-746012B4FBC0}" destId="{2D58ED41-6E0A-3348-8E87-7889D6F6CDBF}" srcOrd="2" destOrd="0" presId="urn:microsoft.com/office/officeart/2005/8/layout/hierarchy1"/>
    <dgm:cxn modelId="{13BF5884-170A-5445-9295-E33AA8BE8B56}" type="presParOf" srcId="{C8EBA14C-7E84-45B1-82EC-746012B4FBC0}" destId="{777075B8-8081-4C44-A5D2-EFF9606C848D}" srcOrd="3" destOrd="0" presId="urn:microsoft.com/office/officeart/2005/8/layout/hierarchy1"/>
    <dgm:cxn modelId="{B0C99AD9-D5E6-3E4E-98BC-BE57D5239B77}" type="presParOf" srcId="{777075B8-8081-4C44-A5D2-EFF9606C848D}" destId="{8DD2B41D-BBCB-A54C-9889-DE1B57AA3D1E}" srcOrd="0" destOrd="0" presId="urn:microsoft.com/office/officeart/2005/8/layout/hierarchy1"/>
    <dgm:cxn modelId="{58C5BF96-4E7B-4942-B5C6-BFB9DEC22C6C}" type="presParOf" srcId="{8DD2B41D-BBCB-A54C-9889-DE1B57AA3D1E}" destId="{7A5C7ECB-7D63-1C4D-A2AF-147E02D5A0F9}" srcOrd="0" destOrd="0" presId="urn:microsoft.com/office/officeart/2005/8/layout/hierarchy1"/>
    <dgm:cxn modelId="{89B59D36-87D3-0440-B984-E16BA11AC30E}" type="presParOf" srcId="{8DD2B41D-BBCB-A54C-9889-DE1B57AA3D1E}" destId="{D7261F3F-06AA-3F4E-A888-B3ECA533B66A}" srcOrd="1" destOrd="0" presId="urn:microsoft.com/office/officeart/2005/8/layout/hierarchy1"/>
    <dgm:cxn modelId="{808BE831-8549-494E-B7F9-0365A6EE6F4F}" type="presParOf" srcId="{777075B8-8081-4C44-A5D2-EFF9606C848D}" destId="{CAFDFB88-CAD9-4048-A4E1-7E1456AEFC06}" srcOrd="1" destOrd="0" presId="urn:microsoft.com/office/officeart/2005/8/layout/hierarchy1"/>
    <dgm:cxn modelId="{F0BE3B4B-C872-4A4E-9469-416B4E9DF856}" type="presParOf" srcId="{CAFDFB88-CAD9-4048-A4E1-7E1456AEFC06}" destId="{30F1E756-A1BF-2248-A2FE-89E212D918C7}" srcOrd="0" destOrd="0" presId="urn:microsoft.com/office/officeart/2005/8/layout/hierarchy1"/>
    <dgm:cxn modelId="{004C06CD-4EDC-9C44-A63F-511A151D4BC5}" type="presParOf" srcId="{CAFDFB88-CAD9-4048-A4E1-7E1456AEFC06}" destId="{CC126DF4-E45D-2C4C-B8B9-FFFDEE48C174}" srcOrd="1" destOrd="0" presId="urn:microsoft.com/office/officeart/2005/8/layout/hierarchy1"/>
    <dgm:cxn modelId="{E25C1C8F-11D7-D843-82B3-BB0DB3313320}" type="presParOf" srcId="{CC126DF4-E45D-2C4C-B8B9-FFFDEE48C174}" destId="{C6484B47-F61B-B944-A82F-E5D50822D4CE}" srcOrd="0" destOrd="0" presId="urn:microsoft.com/office/officeart/2005/8/layout/hierarchy1"/>
    <dgm:cxn modelId="{178DFEDA-B1B9-DE48-97A1-7BE9F6EEEF87}" type="presParOf" srcId="{C6484B47-F61B-B944-A82F-E5D50822D4CE}" destId="{0E46CAF5-FAFF-F842-ADA4-19D78586177D}" srcOrd="0" destOrd="0" presId="urn:microsoft.com/office/officeart/2005/8/layout/hierarchy1"/>
    <dgm:cxn modelId="{58C9E272-4A14-DE40-B291-80210BE517C2}" type="presParOf" srcId="{C6484B47-F61B-B944-A82F-E5D50822D4CE}" destId="{2273B88C-96E5-9141-BA87-275149F37223}" srcOrd="1" destOrd="0" presId="urn:microsoft.com/office/officeart/2005/8/layout/hierarchy1"/>
    <dgm:cxn modelId="{23D6353C-BC4F-3047-A8A8-7B7F445FB203}" type="presParOf" srcId="{CC126DF4-E45D-2C4C-B8B9-FFFDEE48C174}" destId="{76E8EC7B-276C-8841-976A-58CAED839E8C}" srcOrd="1" destOrd="0" presId="urn:microsoft.com/office/officeart/2005/8/layout/hierarchy1"/>
    <dgm:cxn modelId="{C551FCD5-9251-B245-8147-BF54CCD75A1F}" type="presParOf" srcId="{CAFDFB88-CAD9-4048-A4E1-7E1456AEFC06}" destId="{AC2101EF-E033-0E43-A4AB-CEE2BF441358}" srcOrd="2" destOrd="0" presId="urn:microsoft.com/office/officeart/2005/8/layout/hierarchy1"/>
    <dgm:cxn modelId="{BE9045C8-A92B-A740-8B78-BB3378D49668}" type="presParOf" srcId="{CAFDFB88-CAD9-4048-A4E1-7E1456AEFC06}" destId="{408A94A5-35AA-5F47-B9E3-E2CB13D07674}" srcOrd="3" destOrd="0" presId="urn:microsoft.com/office/officeart/2005/8/layout/hierarchy1"/>
    <dgm:cxn modelId="{505B4E9E-9BA9-F648-805F-901334426D8C}" type="presParOf" srcId="{408A94A5-35AA-5F47-B9E3-E2CB13D07674}" destId="{691EC256-42DC-644E-8E71-64F72CD195BB}" srcOrd="0" destOrd="0" presId="urn:microsoft.com/office/officeart/2005/8/layout/hierarchy1"/>
    <dgm:cxn modelId="{4ED35CBD-7855-6A4C-901F-62CEE5FD472A}" type="presParOf" srcId="{691EC256-42DC-644E-8E71-64F72CD195BB}" destId="{C4847CD7-3FBA-CE4F-8C60-8CFE3ECBCB6C}" srcOrd="0" destOrd="0" presId="urn:microsoft.com/office/officeart/2005/8/layout/hierarchy1"/>
    <dgm:cxn modelId="{0D45CA5D-DA3F-2D46-A284-981754F57F64}" type="presParOf" srcId="{691EC256-42DC-644E-8E71-64F72CD195BB}" destId="{94BEC38A-62BE-724A-8C13-5C19FE5E2DBB}" srcOrd="1" destOrd="0" presId="urn:microsoft.com/office/officeart/2005/8/layout/hierarchy1"/>
    <dgm:cxn modelId="{E9569FA9-8785-E34D-A4CC-DE98A444B318}" type="presParOf" srcId="{408A94A5-35AA-5F47-B9E3-E2CB13D07674}" destId="{A6B4DA26-D10D-9E45-8A2D-257DCB606866}" srcOrd="1" destOrd="0" presId="urn:microsoft.com/office/officeart/2005/8/layout/hierarchy1"/>
    <dgm:cxn modelId="{7F5A8100-29C9-9D4F-93CE-6987BF4C2775}" type="presParOf" srcId="{CAFDFB88-CAD9-4048-A4E1-7E1456AEFC06}" destId="{C0C674CF-1B74-BE44-8949-0A29547D8213}" srcOrd="4" destOrd="0" presId="urn:microsoft.com/office/officeart/2005/8/layout/hierarchy1"/>
    <dgm:cxn modelId="{76ADF7BB-C770-F548-BC3F-B8F87B903717}" type="presParOf" srcId="{CAFDFB88-CAD9-4048-A4E1-7E1456AEFC06}" destId="{3650726A-54A2-114D-9C4D-A551B68F9D98}" srcOrd="5" destOrd="0" presId="urn:microsoft.com/office/officeart/2005/8/layout/hierarchy1"/>
    <dgm:cxn modelId="{8022F08A-B5C2-E94B-B0F8-DFF720644CB1}" type="presParOf" srcId="{3650726A-54A2-114D-9C4D-A551B68F9D98}" destId="{5F180A71-C0AB-EB44-833C-A09F6CBFCCA8}" srcOrd="0" destOrd="0" presId="urn:microsoft.com/office/officeart/2005/8/layout/hierarchy1"/>
    <dgm:cxn modelId="{413BFF54-7ADD-574F-8F67-2A524924ADCA}" type="presParOf" srcId="{5F180A71-C0AB-EB44-833C-A09F6CBFCCA8}" destId="{AB62A331-4957-2A4C-B1A6-550A527F101B}" srcOrd="0" destOrd="0" presId="urn:microsoft.com/office/officeart/2005/8/layout/hierarchy1"/>
    <dgm:cxn modelId="{C97B5341-FD3A-4442-AE11-38E4D0BD0B63}" type="presParOf" srcId="{5F180A71-C0AB-EB44-833C-A09F6CBFCCA8}" destId="{BD87B5DA-930B-1242-9A29-DF40F0D2FEC7}" srcOrd="1" destOrd="0" presId="urn:microsoft.com/office/officeart/2005/8/layout/hierarchy1"/>
    <dgm:cxn modelId="{4B2CF5C8-DF06-9D49-9CA5-441D952A1D01}" type="presParOf" srcId="{3650726A-54A2-114D-9C4D-A551B68F9D98}" destId="{0A16AB24-75B7-C142-901A-124BC6DEB12F}"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C674CF-1B74-BE44-8949-0A29547D8213}">
      <dsp:nvSpPr>
        <dsp:cNvPr id="0" name=""/>
        <dsp:cNvSpPr/>
      </dsp:nvSpPr>
      <dsp:spPr>
        <a:xfrm>
          <a:off x="3038396" y="2211495"/>
          <a:ext cx="1904484" cy="471013"/>
        </a:xfrm>
        <a:custGeom>
          <a:avLst/>
          <a:gdLst/>
          <a:ahLst/>
          <a:cxnLst/>
          <a:rect l="0" t="0" r="0" b="0"/>
          <a:pathLst>
            <a:path>
              <a:moveTo>
                <a:pt x="0" y="0"/>
              </a:moveTo>
              <a:lnTo>
                <a:pt x="0" y="344055"/>
              </a:lnTo>
              <a:lnTo>
                <a:pt x="1904484" y="344055"/>
              </a:lnTo>
              <a:lnTo>
                <a:pt x="1904484" y="4710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2101EF-E033-0E43-A4AB-CEE2BF441358}">
      <dsp:nvSpPr>
        <dsp:cNvPr id="0" name=""/>
        <dsp:cNvSpPr/>
      </dsp:nvSpPr>
      <dsp:spPr>
        <a:xfrm>
          <a:off x="2929671" y="2211495"/>
          <a:ext cx="108725" cy="471013"/>
        </a:xfrm>
        <a:custGeom>
          <a:avLst/>
          <a:gdLst/>
          <a:ahLst/>
          <a:cxnLst/>
          <a:rect l="0" t="0" r="0" b="0"/>
          <a:pathLst>
            <a:path>
              <a:moveTo>
                <a:pt x="108725" y="0"/>
              </a:moveTo>
              <a:lnTo>
                <a:pt x="108725" y="344055"/>
              </a:lnTo>
              <a:lnTo>
                <a:pt x="0" y="344055"/>
              </a:lnTo>
              <a:lnTo>
                <a:pt x="0" y="4710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F1E756-A1BF-2248-A2FE-89E212D918C7}">
      <dsp:nvSpPr>
        <dsp:cNvPr id="0" name=""/>
        <dsp:cNvSpPr/>
      </dsp:nvSpPr>
      <dsp:spPr>
        <a:xfrm>
          <a:off x="908643" y="2211495"/>
          <a:ext cx="2129753" cy="471016"/>
        </a:xfrm>
        <a:custGeom>
          <a:avLst/>
          <a:gdLst/>
          <a:ahLst/>
          <a:cxnLst/>
          <a:rect l="0" t="0" r="0" b="0"/>
          <a:pathLst>
            <a:path>
              <a:moveTo>
                <a:pt x="2129753" y="0"/>
              </a:moveTo>
              <a:lnTo>
                <a:pt x="2129753" y="344058"/>
              </a:lnTo>
              <a:lnTo>
                <a:pt x="0" y="344058"/>
              </a:lnTo>
              <a:lnTo>
                <a:pt x="0" y="47101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58ED41-6E0A-3348-8E87-7889D6F6CDBF}">
      <dsp:nvSpPr>
        <dsp:cNvPr id="0" name=""/>
        <dsp:cNvSpPr/>
      </dsp:nvSpPr>
      <dsp:spPr>
        <a:xfrm>
          <a:off x="1931210" y="942681"/>
          <a:ext cx="1107186" cy="398574"/>
        </a:xfrm>
        <a:custGeom>
          <a:avLst/>
          <a:gdLst/>
          <a:ahLst/>
          <a:cxnLst/>
          <a:rect l="0" t="0" r="0" b="0"/>
          <a:pathLst>
            <a:path>
              <a:moveTo>
                <a:pt x="0" y="0"/>
              </a:moveTo>
              <a:lnTo>
                <a:pt x="0" y="271616"/>
              </a:lnTo>
              <a:lnTo>
                <a:pt x="1107186" y="271616"/>
              </a:lnTo>
              <a:lnTo>
                <a:pt x="1107186" y="3985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FA2B9F-CC9E-4301-8A2E-E6A1421B19AC}">
      <dsp:nvSpPr>
        <dsp:cNvPr id="0" name=""/>
        <dsp:cNvSpPr/>
      </dsp:nvSpPr>
      <dsp:spPr>
        <a:xfrm>
          <a:off x="1004759" y="942681"/>
          <a:ext cx="926450" cy="398574"/>
        </a:xfrm>
        <a:custGeom>
          <a:avLst/>
          <a:gdLst/>
          <a:ahLst/>
          <a:cxnLst/>
          <a:rect l="0" t="0" r="0" b="0"/>
          <a:pathLst>
            <a:path>
              <a:moveTo>
                <a:pt x="926450" y="0"/>
              </a:moveTo>
              <a:lnTo>
                <a:pt x="926450" y="271616"/>
              </a:lnTo>
              <a:lnTo>
                <a:pt x="0" y="271616"/>
              </a:lnTo>
              <a:lnTo>
                <a:pt x="0" y="3985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B24477-B229-48BE-8C9C-83199B48E3B0}">
      <dsp:nvSpPr>
        <dsp:cNvPr id="0" name=""/>
        <dsp:cNvSpPr/>
      </dsp:nvSpPr>
      <dsp:spPr>
        <a:xfrm>
          <a:off x="798199" y="72441"/>
          <a:ext cx="2266021" cy="870239"/>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021B0E-A5A2-409A-98A8-57B7B140931D}">
      <dsp:nvSpPr>
        <dsp:cNvPr id="0" name=""/>
        <dsp:cNvSpPr/>
      </dsp:nvSpPr>
      <dsp:spPr>
        <a:xfrm>
          <a:off x="950472" y="217100"/>
          <a:ext cx="2266021" cy="870239"/>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Helvetica" pitchFamily="2" charset="0"/>
              <a:ea typeface="Cambria Math" panose="02040503050406030204" pitchFamily="18" charset="0"/>
            </a:rPr>
            <a:t>Axion-Photon Signal Enhancement</a:t>
          </a:r>
        </a:p>
      </dsp:txBody>
      <dsp:txXfrm>
        <a:off x="975960" y="242588"/>
        <a:ext cx="2215045" cy="819263"/>
      </dsp:txXfrm>
    </dsp:sp>
    <dsp:sp modelId="{7A21CE9A-D123-4AB4-9F5D-0CB449B0B298}">
      <dsp:nvSpPr>
        <dsp:cNvPr id="0" name=""/>
        <dsp:cNvSpPr/>
      </dsp:nvSpPr>
      <dsp:spPr>
        <a:xfrm>
          <a:off x="100814" y="1341255"/>
          <a:ext cx="1807891" cy="870239"/>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34BBC8-86B5-41A5-9A04-6F4D09053982}">
      <dsp:nvSpPr>
        <dsp:cNvPr id="0" name=""/>
        <dsp:cNvSpPr/>
      </dsp:nvSpPr>
      <dsp:spPr>
        <a:xfrm>
          <a:off x="253086" y="1485914"/>
          <a:ext cx="1807891" cy="870239"/>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Helvetica" pitchFamily="2" charset="0"/>
              <a:ea typeface="Cambria Math" panose="02040503050406030204" pitchFamily="18" charset="0"/>
            </a:rPr>
            <a:t>Broadband: </a:t>
          </a:r>
        </a:p>
        <a:p>
          <a:pPr marL="0" lvl="0" indent="0" algn="ctr" defTabSz="711200" rtl="0">
            <a:lnSpc>
              <a:spcPct val="90000"/>
            </a:lnSpc>
            <a:spcBef>
              <a:spcPct val="0"/>
            </a:spcBef>
            <a:spcAft>
              <a:spcPct val="35000"/>
            </a:spcAft>
            <a:buNone/>
          </a:pPr>
          <a:r>
            <a:rPr lang="en-US" sz="1600" kern="1200" dirty="0">
              <a:solidFill>
                <a:srgbClr val="000000"/>
              </a:solidFill>
              <a:latin typeface="Helvetica" pitchFamily="2" charset="0"/>
              <a:ea typeface="Cambria Math" panose="02040503050406030204" pitchFamily="18" charset="0"/>
              <a:cs typeface="Calibri"/>
            </a:rPr>
            <a:t>focus photons from large volume</a:t>
          </a:r>
        </a:p>
      </dsp:txBody>
      <dsp:txXfrm>
        <a:off x="278574" y="1511402"/>
        <a:ext cx="1756915" cy="819263"/>
      </dsp:txXfrm>
    </dsp:sp>
    <dsp:sp modelId="{7A5C7ECB-7D63-1C4D-A2AF-147E02D5A0F9}">
      <dsp:nvSpPr>
        <dsp:cNvPr id="0" name=""/>
        <dsp:cNvSpPr/>
      </dsp:nvSpPr>
      <dsp:spPr>
        <a:xfrm>
          <a:off x="2134450" y="1341255"/>
          <a:ext cx="1807891" cy="870239"/>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261F3F-06AA-3F4E-A888-B3ECA533B66A}">
      <dsp:nvSpPr>
        <dsp:cNvPr id="0" name=""/>
        <dsp:cNvSpPr/>
      </dsp:nvSpPr>
      <dsp:spPr>
        <a:xfrm>
          <a:off x="2286723" y="1485914"/>
          <a:ext cx="1807891" cy="870239"/>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Helvetica" pitchFamily="2" charset="0"/>
              <a:ea typeface="Cambria Math" panose="02040503050406030204" pitchFamily="18" charset="0"/>
            </a:rPr>
            <a:t>Resonant: </a:t>
          </a:r>
        </a:p>
        <a:p>
          <a:pPr marL="0" lvl="0" indent="0" algn="ctr" defTabSz="711200" rtl="0">
            <a:lnSpc>
              <a:spcPct val="90000"/>
            </a:lnSpc>
            <a:spcBef>
              <a:spcPct val="0"/>
            </a:spcBef>
            <a:spcAft>
              <a:spcPct val="35000"/>
            </a:spcAft>
            <a:buNone/>
          </a:pPr>
          <a:r>
            <a:rPr lang="en-US" sz="1600" kern="1200" dirty="0">
              <a:solidFill>
                <a:srgbClr val="000000"/>
              </a:solidFill>
              <a:latin typeface="Helvetica" pitchFamily="2" charset="0"/>
              <a:ea typeface="Cambria Math" panose="02040503050406030204" pitchFamily="18" charset="0"/>
              <a:cs typeface="Calibri"/>
            </a:rPr>
            <a:t>cavities resonate at axion mass</a:t>
          </a:r>
        </a:p>
      </dsp:txBody>
      <dsp:txXfrm>
        <a:off x="2312211" y="1511402"/>
        <a:ext cx="1756915" cy="819263"/>
      </dsp:txXfrm>
    </dsp:sp>
    <dsp:sp modelId="{0E46CAF5-FAFF-F842-ADA4-19D78586177D}">
      <dsp:nvSpPr>
        <dsp:cNvPr id="0" name=""/>
        <dsp:cNvSpPr/>
      </dsp:nvSpPr>
      <dsp:spPr>
        <a:xfrm>
          <a:off x="7986" y="2682511"/>
          <a:ext cx="1801313" cy="1786436"/>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73B88C-96E5-9141-BA87-275149F37223}">
      <dsp:nvSpPr>
        <dsp:cNvPr id="0" name=""/>
        <dsp:cNvSpPr/>
      </dsp:nvSpPr>
      <dsp:spPr>
        <a:xfrm>
          <a:off x="160259" y="2827170"/>
          <a:ext cx="1801313" cy="1786436"/>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0" rIns="60960" bIns="60960" numCol="1" spcCol="1270" anchor="t" anchorCtr="0">
          <a:noAutofit/>
        </a:bodyPr>
        <a:lstStyle/>
        <a:p>
          <a:pPr marL="0" lvl="0" indent="0" algn="ctr" defTabSz="711200" rtl="0" fontAlgn="t">
            <a:lnSpc>
              <a:spcPct val="100000"/>
            </a:lnSpc>
            <a:spcBef>
              <a:spcPct val="0"/>
            </a:spcBef>
            <a:spcAft>
              <a:spcPts val="0"/>
            </a:spcAft>
            <a:buNone/>
          </a:pPr>
          <a:r>
            <a:rPr lang="en-US" sz="1600" kern="1200" dirty="0">
              <a:latin typeface="Helvetica" pitchFamily="2" charset="0"/>
              <a:ea typeface="Cambria Math" panose="02040503050406030204" pitchFamily="18" charset="0"/>
            </a:rPr>
            <a:t>Vacuum</a:t>
          </a:r>
        </a:p>
        <a:p>
          <a:pPr marL="0" lvl="0" indent="0" algn="ctr" defTabSz="711200" rtl="0" fontAlgn="t">
            <a:lnSpc>
              <a:spcPts val="1020"/>
            </a:lnSpc>
            <a:spcBef>
              <a:spcPct val="0"/>
            </a:spcBef>
            <a:spcAft>
              <a:spcPts val="0"/>
            </a:spcAft>
            <a:buNone/>
          </a:pPr>
          <a:br>
            <a:rPr lang="en-US" sz="1600" kern="1200" dirty="0">
              <a:latin typeface="Helvetica" pitchFamily="2" charset="0"/>
              <a:ea typeface="Cambria Math" panose="02040503050406030204" pitchFamily="18" charset="0"/>
            </a:rPr>
          </a:br>
          <a:r>
            <a:rPr lang="en-US" sz="1400" kern="1200" dirty="0">
              <a:latin typeface="Helvetica" pitchFamily="2" charset="0"/>
              <a:ea typeface="Cambria Math" panose="02040503050406030204" pitchFamily="18" charset="0"/>
            </a:rPr>
            <a:t>- reduced volume</a:t>
          </a:r>
        </a:p>
        <a:p>
          <a:pPr marL="0" lvl="0" indent="0" algn="ctr" defTabSz="711200">
            <a:lnSpc>
              <a:spcPct val="100000"/>
            </a:lnSpc>
            <a:spcBef>
              <a:spcPct val="0"/>
            </a:spcBef>
            <a:spcAft>
              <a:spcPts val="0"/>
            </a:spcAft>
            <a:buFont typeface="Arial" panose="020B0604020202020204" pitchFamily="34" charset="0"/>
            <a:buNone/>
          </a:pPr>
          <a:r>
            <a:rPr lang="en-US" sz="1400" kern="1200" dirty="0">
              <a:latin typeface="Helvetica" pitchFamily="2" charset="0"/>
              <a:ea typeface="Cambria Math" panose="02040503050406030204" pitchFamily="18" charset="0"/>
            </a:rPr>
            <a:t>- reduced quality</a:t>
          </a:r>
          <a:br>
            <a:rPr lang="en-US" sz="1400" kern="1200" dirty="0">
              <a:latin typeface="Helvetica" pitchFamily="2" charset="0"/>
              <a:ea typeface="Cambria Math" panose="02040503050406030204" pitchFamily="18" charset="0"/>
            </a:rPr>
          </a:br>
          <a:r>
            <a:rPr lang="en-US" sz="1400" kern="1200" dirty="0">
              <a:latin typeface="Helvetica" pitchFamily="2" charset="0"/>
              <a:ea typeface="Cambria Math" panose="02040503050406030204" pitchFamily="18" charset="0"/>
            </a:rPr>
            <a:t>- mechanical tuning (moving rods)</a:t>
          </a:r>
        </a:p>
      </dsp:txBody>
      <dsp:txXfrm>
        <a:off x="212582" y="2879493"/>
        <a:ext cx="1696667" cy="1681790"/>
      </dsp:txXfrm>
    </dsp:sp>
    <dsp:sp modelId="{C4847CD7-3FBA-CE4F-8C60-8CFE3ECBCB6C}">
      <dsp:nvSpPr>
        <dsp:cNvPr id="0" name=""/>
        <dsp:cNvSpPr/>
      </dsp:nvSpPr>
      <dsp:spPr>
        <a:xfrm>
          <a:off x="2040923" y="2682508"/>
          <a:ext cx="1777495" cy="1786436"/>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BEC38A-62BE-724A-8C13-5C19FE5E2DBB}">
      <dsp:nvSpPr>
        <dsp:cNvPr id="0" name=""/>
        <dsp:cNvSpPr/>
      </dsp:nvSpPr>
      <dsp:spPr>
        <a:xfrm>
          <a:off x="2193196" y="2827167"/>
          <a:ext cx="1777495" cy="1786436"/>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0" rIns="60960" bIns="60960" numCol="1" spcCol="1270" anchor="t" anchorCtr="0">
          <a:noAutofit/>
        </a:bodyPr>
        <a:lstStyle/>
        <a:p>
          <a:pPr marL="0" lvl="0" indent="0" algn="ctr" defTabSz="711200" rtl="0">
            <a:lnSpc>
              <a:spcPct val="100000"/>
            </a:lnSpc>
            <a:spcBef>
              <a:spcPct val="0"/>
            </a:spcBef>
            <a:spcAft>
              <a:spcPts val="0"/>
            </a:spcAft>
            <a:buNone/>
          </a:pPr>
          <a:r>
            <a:rPr lang="en-US" sz="1600" kern="1200" dirty="0">
              <a:latin typeface="Helvetica" pitchFamily="2" charset="0"/>
              <a:ea typeface="Cambria Math" panose="02040503050406030204" pitchFamily="18" charset="0"/>
            </a:rPr>
            <a:t>Dielectric</a:t>
          </a:r>
        </a:p>
        <a:p>
          <a:pPr marL="0" lvl="0" indent="0" algn="l" defTabSz="711200" rtl="0">
            <a:lnSpc>
              <a:spcPts val="1020"/>
            </a:lnSpc>
            <a:spcBef>
              <a:spcPct val="0"/>
            </a:spcBef>
            <a:spcAft>
              <a:spcPts val="0"/>
            </a:spcAft>
            <a:buNone/>
          </a:pPr>
          <a:br>
            <a:rPr lang="en-US" sz="1600" kern="1200" dirty="0">
              <a:latin typeface="Helvetica" pitchFamily="2" charset="0"/>
              <a:ea typeface="Cambria Math" panose="02040503050406030204" pitchFamily="18" charset="0"/>
            </a:rPr>
          </a:br>
          <a:r>
            <a:rPr lang="en-US" sz="1400" kern="1200" dirty="0">
              <a:latin typeface="Helvetica" pitchFamily="2" charset="0"/>
              <a:ea typeface="Cambria Math" panose="02040503050406030204" pitchFamily="18" charset="0"/>
            </a:rPr>
            <a:t>- reduced volume</a:t>
          </a:r>
        </a:p>
        <a:p>
          <a:pPr marL="0" lvl="0" indent="0" algn="l" defTabSz="711200">
            <a:lnSpc>
              <a:spcPct val="100000"/>
            </a:lnSpc>
            <a:spcBef>
              <a:spcPct val="0"/>
            </a:spcBef>
            <a:spcAft>
              <a:spcPts val="0"/>
            </a:spcAft>
            <a:buNone/>
          </a:pPr>
          <a:r>
            <a:rPr lang="en-US" sz="1400" kern="1200" dirty="0">
              <a:latin typeface="Helvetica" pitchFamily="2" charset="0"/>
              <a:ea typeface="Cambria Math" panose="02040503050406030204" pitchFamily="18" charset="0"/>
            </a:rPr>
            <a:t>- low structural integrity</a:t>
          </a:r>
          <a:br>
            <a:rPr lang="en-US" sz="1400" kern="1200" dirty="0">
              <a:latin typeface="Helvetica" pitchFamily="2" charset="0"/>
              <a:ea typeface="Cambria Math" panose="02040503050406030204" pitchFamily="18" charset="0"/>
            </a:rPr>
          </a:br>
          <a:r>
            <a:rPr lang="en-US" sz="1400" kern="1200" dirty="0">
              <a:latin typeface="Helvetica" pitchFamily="2" charset="0"/>
              <a:ea typeface="Cambria Math" panose="02040503050406030204" pitchFamily="18" charset="0"/>
            </a:rPr>
            <a:t>- mechanical tuning</a:t>
          </a:r>
        </a:p>
        <a:p>
          <a:pPr marL="0" lvl="0" indent="0" algn="l" defTabSz="711200">
            <a:lnSpc>
              <a:spcPct val="100000"/>
            </a:lnSpc>
            <a:spcBef>
              <a:spcPct val="0"/>
            </a:spcBef>
            <a:spcAft>
              <a:spcPts val="0"/>
            </a:spcAft>
            <a:buNone/>
          </a:pPr>
          <a:r>
            <a:rPr lang="en-US" sz="1400" kern="1200" dirty="0">
              <a:latin typeface="Helvetica" pitchFamily="2" charset="0"/>
              <a:ea typeface="Cambria Math" panose="02040503050406030204" pitchFamily="18" charset="0"/>
            </a:rPr>
            <a:t>(moving thin disks)</a:t>
          </a:r>
        </a:p>
        <a:p>
          <a:pPr marL="0" lvl="0" indent="0" algn="ctr" defTabSz="711200" rtl="0">
            <a:lnSpc>
              <a:spcPct val="90000"/>
            </a:lnSpc>
            <a:spcBef>
              <a:spcPct val="0"/>
            </a:spcBef>
            <a:spcAft>
              <a:spcPct val="35000"/>
            </a:spcAft>
            <a:buNone/>
          </a:pPr>
          <a:endParaRPr lang="en-US" sz="1100" kern="1200" dirty="0">
            <a:latin typeface="Helvetica" pitchFamily="2" charset="0"/>
            <a:ea typeface="Cambria Math" panose="02040503050406030204" pitchFamily="18" charset="0"/>
          </a:endParaRPr>
        </a:p>
        <a:p>
          <a:pPr marL="0" lvl="0" indent="0" algn="ctr" defTabSz="711200" rtl="0">
            <a:lnSpc>
              <a:spcPct val="90000"/>
            </a:lnSpc>
            <a:spcBef>
              <a:spcPct val="0"/>
            </a:spcBef>
            <a:spcAft>
              <a:spcPct val="35000"/>
            </a:spcAft>
            <a:buNone/>
          </a:pPr>
          <a:endParaRPr lang="en-US" sz="1100" kern="1200" dirty="0">
            <a:latin typeface="Helvetica" pitchFamily="2" charset="0"/>
            <a:ea typeface="Cambria Math" panose="02040503050406030204" pitchFamily="18" charset="0"/>
          </a:endParaRPr>
        </a:p>
      </dsp:txBody>
      <dsp:txXfrm>
        <a:off x="2245257" y="2879228"/>
        <a:ext cx="1673373" cy="1682314"/>
      </dsp:txXfrm>
    </dsp:sp>
    <dsp:sp modelId="{AB62A331-4957-2A4C-B1A6-550A527F101B}">
      <dsp:nvSpPr>
        <dsp:cNvPr id="0" name=""/>
        <dsp:cNvSpPr/>
      </dsp:nvSpPr>
      <dsp:spPr>
        <a:xfrm>
          <a:off x="4047507" y="2682508"/>
          <a:ext cx="1790747" cy="1786436"/>
        </a:xfrm>
        <a:prstGeom prst="roundRect">
          <a:avLst>
            <a:gd name="adj" fmla="val 10000"/>
          </a:avLst>
        </a:prstGeom>
        <a:solidFill>
          <a:schemeClr val="accent1">
            <a:hueOff val="0"/>
            <a:satOff val="0"/>
            <a:lumOff val="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87B5DA-930B-1242-9A29-DF40F0D2FEC7}">
      <dsp:nvSpPr>
        <dsp:cNvPr id="0" name=""/>
        <dsp:cNvSpPr/>
      </dsp:nvSpPr>
      <dsp:spPr>
        <a:xfrm>
          <a:off x="4199780" y="2827167"/>
          <a:ext cx="1790747" cy="1786436"/>
        </a:xfrm>
        <a:prstGeom prst="roundRect">
          <a:avLst>
            <a:gd name="adj" fmla="val 10000"/>
          </a:avLst>
        </a:prstGeom>
        <a:solidFill>
          <a:schemeClr val="lt1">
            <a:hueOff val="0"/>
            <a:satOff val="0"/>
            <a:lum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0" rIns="60960" bIns="60960" numCol="1" spcCol="1270" anchor="t" anchorCtr="0">
          <a:noAutofit/>
        </a:bodyPr>
        <a:lstStyle/>
        <a:p>
          <a:pPr marL="0" lvl="0" indent="0" algn="ctr" defTabSz="711200" rtl="0">
            <a:lnSpc>
              <a:spcPct val="100000"/>
            </a:lnSpc>
            <a:spcBef>
              <a:spcPct val="0"/>
            </a:spcBef>
            <a:spcAft>
              <a:spcPts val="0"/>
            </a:spcAft>
            <a:buNone/>
          </a:pPr>
          <a:r>
            <a:rPr lang="en-US" sz="1600" kern="1200" dirty="0">
              <a:latin typeface="Helvetica" pitchFamily="2" charset="0"/>
              <a:ea typeface="Cambria Math" panose="02040503050406030204" pitchFamily="18" charset="0"/>
            </a:rPr>
            <a:t>Material</a:t>
          </a:r>
        </a:p>
        <a:p>
          <a:pPr marL="0" lvl="0" indent="0" algn="ctr" defTabSz="711200" rtl="0">
            <a:lnSpc>
              <a:spcPts val="1020"/>
            </a:lnSpc>
            <a:spcBef>
              <a:spcPct val="0"/>
            </a:spcBef>
            <a:spcAft>
              <a:spcPts val="0"/>
            </a:spcAft>
            <a:buNone/>
          </a:pPr>
          <a:endParaRPr lang="en-US" sz="1600" kern="1200" dirty="0">
            <a:latin typeface="Helvetica" pitchFamily="2" charset="0"/>
            <a:ea typeface="Cambria Math" panose="02040503050406030204" pitchFamily="18" charset="0"/>
          </a:endParaRPr>
        </a:p>
        <a:p>
          <a:pPr marL="0" lvl="0" indent="0" algn="ctr" defTabSz="711200" rtl="0">
            <a:lnSpc>
              <a:spcPts val="1020"/>
            </a:lnSpc>
            <a:spcBef>
              <a:spcPct val="0"/>
            </a:spcBef>
            <a:spcAft>
              <a:spcPts val="0"/>
            </a:spcAft>
            <a:buNone/>
          </a:pPr>
          <a:r>
            <a:rPr lang="en-US" sz="1400" kern="1200" dirty="0">
              <a:latin typeface="Helvetica" pitchFamily="2" charset="0"/>
              <a:ea typeface="Cambria Math" panose="02040503050406030204" pitchFamily="18" charset="0"/>
            </a:rPr>
            <a:t>- lack of low-loss</a:t>
          </a:r>
        </a:p>
        <a:p>
          <a:pPr marL="0" lvl="0" indent="0" algn="ctr" defTabSz="711200">
            <a:lnSpc>
              <a:spcPct val="100000"/>
            </a:lnSpc>
            <a:spcBef>
              <a:spcPct val="0"/>
            </a:spcBef>
            <a:spcAft>
              <a:spcPts val="72"/>
            </a:spcAft>
            <a:buNone/>
          </a:pPr>
          <a:r>
            <a:rPr lang="en-US" sz="1400" kern="1200" dirty="0">
              <a:latin typeface="Helvetica" pitchFamily="2" charset="0"/>
              <a:ea typeface="Cambria Math" panose="02040503050406030204" pitchFamily="18" charset="0"/>
            </a:rPr>
            <a:t>quasiparticle or </a:t>
          </a:r>
          <a:r>
            <a:rPr lang="en-US" sz="1400" b="1" kern="1200" dirty="0">
              <a:latin typeface="Helvetica" pitchFamily="2" charset="0"/>
              <a:ea typeface="Cambria Math" panose="02040503050406030204" pitchFamily="18" charset="0"/>
            </a:rPr>
            <a:t>plasmonic </a:t>
          </a:r>
          <a:r>
            <a:rPr lang="en-US" sz="1400" kern="1200" dirty="0">
              <a:latin typeface="Helvetica" pitchFamily="2" charset="0"/>
              <a:ea typeface="Cambria Math" panose="02040503050406030204" pitchFamily="18" charset="0"/>
            </a:rPr>
            <a:t>materials</a:t>
          </a:r>
        </a:p>
        <a:p>
          <a:pPr marL="0" lvl="0" indent="0" algn="ctr" defTabSz="711200">
            <a:lnSpc>
              <a:spcPct val="100000"/>
            </a:lnSpc>
            <a:spcBef>
              <a:spcPct val="0"/>
            </a:spcBef>
            <a:spcAft>
              <a:spcPts val="72"/>
            </a:spcAft>
            <a:buNone/>
          </a:pPr>
          <a:r>
            <a:rPr lang="en-US" sz="1400" kern="1200" dirty="0">
              <a:latin typeface="Helvetica" pitchFamily="2" charset="0"/>
              <a:ea typeface="Cambria Math" panose="02040503050406030204" pitchFamily="18" charset="0"/>
            </a:rPr>
            <a:t> - mechanical tuning (strain or pressure)</a:t>
          </a:r>
        </a:p>
        <a:p>
          <a:pPr marL="0" lvl="0" indent="0" algn="ctr" defTabSz="711200" rtl="0">
            <a:lnSpc>
              <a:spcPct val="90000"/>
            </a:lnSpc>
            <a:spcBef>
              <a:spcPct val="0"/>
            </a:spcBef>
            <a:spcAft>
              <a:spcPct val="35000"/>
            </a:spcAft>
            <a:buNone/>
          </a:pPr>
          <a:endParaRPr lang="en-US" sz="1200" kern="1200" dirty="0">
            <a:latin typeface="Helvetica" pitchFamily="2" charset="0"/>
            <a:ea typeface="Cambria Math" panose="02040503050406030204" pitchFamily="18" charset="0"/>
          </a:endParaRPr>
        </a:p>
        <a:p>
          <a:pPr marL="0" lvl="0" indent="0" algn="ctr" defTabSz="711200" rtl="0">
            <a:lnSpc>
              <a:spcPct val="90000"/>
            </a:lnSpc>
            <a:spcBef>
              <a:spcPct val="0"/>
            </a:spcBef>
            <a:spcAft>
              <a:spcPct val="35000"/>
            </a:spcAft>
            <a:buNone/>
          </a:pPr>
          <a:endParaRPr lang="en-US" sz="1200" kern="1200" dirty="0">
            <a:latin typeface="Helvetica" pitchFamily="2" charset="0"/>
            <a:ea typeface="Cambria Math" panose="02040503050406030204" pitchFamily="18" charset="0"/>
          </a:endParaRPr>
        </a:p>
      </dsp:txBody>
      <dsp:txXfrm>
        <a:off x="4252103" y="2879490"/>
        <a:ext cx="1686101" cy="168179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35D2C0-2E36-864E-BC5D-29B0F5A3438D}" type="datetimeFigureOut">
              <a:rPr lang="en-US" smtClean="0"/>
              <a:t>10/8/25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20E91-BD4C-8E45-AFAC-5A2D55D79BF6}" type="slidenum">
              <a:rPr lang="en-US" smtClean="0"/>
              <a:t>‹#›</a:t>
            </a:fld>
            <a:endParaRPr lang="en-US" dirty="0"/>
          </a:p>
        </p:txBody>
      </p:sp>
    </p:spTree>
    <p:extLst>
      <p:ext uri="{BB962C8B-B14F-4D97-AF65-F5344CB8AC3E}">
        <p14:creationId xmlns:p14="http://schemas.microsoft.com/office/powerpoint/2010/main" val="2791466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my name is Jaanita and I am an Applied physics graduate student from Rice University and today I’ll be talking about my groups recent work that was published on </a:t>
            </a:r>
            <a:r>
              <a:rPr lang="en-US" dirty="0" err="1"/>
              <a:t>arXiv</a:t>
            </a:r>
            <a:r>
              <a:rPr lang="en-US" dirty="0"/>
              <a:t> last month about a new proposed dark matter detector, SQWARE. I actually presented a </a:t>
            </a:r>
            <a:r>
              <a:rPr lang="en-US" dirty="0" err="1"/>
              <a:t>talkito</a:t>
            </a:r>
            <a:r>
              <a:rPr lang="en-US" dirty="0"/>
              <a:t> last year on this project when it used to be called T-RAX, now we have a new name and cool logo!!</a:t>
            </a:r>
          </a:p>
        </p:txBody>
      </p:sp>
      <p:sp>
        <p:nvSpPr>
          <p:cNvPr id="4" name="Slide Number Placeholder 3"/>
          <p:cNvSpPr>
            <a:spLocks noGrp="1"/>
          </p:cNvSpPr>
          <p:nvPr>
            <p:ph type="sldNum" sz="quarter" idx="5"/>
          </p:nvPr>
        </p:nvSpPr>
        <p:spPr/>
        <p:txBody>
          <a:bodyPr/>
          <a:lstStyle/>
          <a:p>
            <a:fld id="{D4C20E91-BD4C-8E45-AFAC-5A2D55D79BF6}" type="slidenum">
              <a:rPr lang="en-US" smtClean="0"/>
              <a:t>1</a:t>
            </a:fld>
            <a:endParaRPr lang="en-US" dirty="0"/>
          </a:p>
        </p:txBody>
      </p:sp>
    </p:spTree>
    <p:extLst>
      <p:ext uri="{BB962C8B-B14F-4D97-AF65-F5344CB8AC3E}">
        <p14:creationId xmlns:p14="http://schemas.microsoft.com/office/powerpoint/2010/main" val="12111370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can go through the details of the mechanism. As before, we have the axion-induced electric field inversely proportional to the permittivity. In a plasmonic material like an MQW, the permittivity can be very small. In a plasmonic cavity, the axion will generate radiation from the surface, just like MADMAX, with boost beta. Which is a function of the permittivity, frequency, and cavity width. Here is a plot of the boost as a function of the real part of the permittivity for selected imaginary part or losses. as the losses get smaller, the boost gets larger. The point at maximum boost is denoted as the epsilon near zero or ENZ point. And here is a different cavity thickness. We also simulate this in 2D in COMSOL and you can see the surface radiation. </a:t>
            </a:r>
          </a:p>
        </p:txBody>
      </p:sp>
      <p:sp>
        <p:nvSpPr>
          <p:cNvPr id="4" name="Slide Number Placeholder 3"/>
          <p:cNvSpPr>
            <a:spLocks noGrp="1"/>
          </p:cNvSpPr>
          <p:nvPr>
            <p:ph type="sldNum" sz="quarter" idx="5"/>
          </p:nvPr>
        </p:nvSpPr>
        <p:spPr/>
        <p:txBody>
          <a:bodyPr/>
          <a:lstStyle/>
          <a:p>
            <a:fld id="{D4C20E91-BD4C-8E45-AFAC-5A2D55D79BF6}" type="slidenum">
              <a:rPr lang="en-US" smtClean="0"/>
              <a:t>10</a:t>
            </a:fld>
            <a:endParaRPr lang="en-US" dirty="0"/>
          </a:p>
        </p:txBody>
      </p:sp>
    </p:spTree>
    <p:extLst>
      <p:ext uri="{BB962C8B-B14F-4D97-AF65-F5344CB8AC3E}">
        <p14:creationId xmlns:p14="http://schemas.microsoft.com/office/powerpoint/2010/main" val="2222970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permittivity for the multiple quantum well material that we use is determined by cyclotron resonance, which is tuned with the magnetic field. Here we have the Lorenz equation, and you can solve for the conductivity and permittivity. There are two circular polarizations, CRI and CRA, cyclotron resonance active and inactive. </a:t>
            </a:r>
          </a:p>
        </p:txBody>
      </p:sp>
      <p:sp>
        <p:nvSpPr>
          <p:cNvPr id="4" name="Slide Number Placeholder 3"/>
          <p:cNvSpPr>
            <a:spLocks noGrp="1"/>
          </p:cNvSpPr>
          <p:nvPr>
            <p:ph type="sldNum" sz="quarter" idx="5"/>
          </p:nvPr>
        </p:nvSpPr>
        <p:spPr/>
        <p:txBody>
          <a:bodyPr/>
          <a:lstStyle/>
          <a:p>
            <a:fld id="{D4C20E91-BD4C-8E45-AFAC-5A2D55D79BF6}" type="slidenum">
              <a:rPr lang="en-US" smtClean="0"/>
              <a:t>11</a:t>
            </a:fld>
            <a:endParaRPr lang="en-US" dirty="0"/>
          </a:p>
        </p:txBody>
      </p:sp>
    </p:spTree>
    <p:extLst>
      <p:ext uri="{BB962C8B-B14F-4D97-AF65-F5344CB8AC3E}">
        <p14:creationId xmlns:p14="http://schemas.microsoft.com/office/powerpoint/2010/main" val="3478661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plot the permittivity of a single quantum well with frequency, and by tuning the magnetic field or the doping density we can control the ENZ point. For our case, the CRI mode is more important. For  MQWs, you can use effective medium theory, which just gives a weighted average of the permittivity of the wells and barriers. </a:t>
            </a:r>
          </a:p>
        </p:txBody>
      </p:sp>
      <p:sp>
        <p:nvSpPr>
          <p:cNvPr id="4" name="Slide Number Placeholder 3"/>
          <p:cNvSpPr>
            <a:spLocks noGrp="1"/>
          </p:cNvSpPr>
          <p:nvPr>
            <p:ph type="sldNum" sz="quarter" idx="5"/>
          </p:nvPr>
        </p:nvSpPr>
        <p:spPr/>
        <p:txBody>
          <a:bodyPr/>
          <a:lstStyle/>
          <a:p>
            <a:fld id="{D4C20E91-BD4C-8E45-AFAC-5A2D55D79BF6}" type="slidenum">
              <a:rPr lang="en-US" smtClean="0"/>
              <a:t>12</a:t>
            </a:fld>
            <a:endParaRPr lang="en-US" dirty="0"/>
          </a:p>
        </p:txBody>
      </p:sp>
    </p:spTree>
    <p:extLst>
      <p:ext uri="{BB962C8B-B14F-4D97-AF65-F5344CB8AC3E}">
        <p14:creationId xmlns:p14="http://schemas.microsoft.com/office/powerpoint/2010/main" val="339738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COMSOL to validate EMT. Simulating thinner and thicker individual layer thicknesses and comparing with analytical expressions of boost as a function of the permittivity. Essentially, EMT is a good approximation when the thicknesses are smaller than the wavelength, </a:t>
            </a:r>
          </a:p>
        </p:txBody>
      </p:sp>
      <p:sp>
        <p:nvSpPr>
          <p:cNvPr id="4" name="Slide Number Placeholder 3"/>
          <p:cNvSpPr>
            <a:spLocks noGrp="1"/>
          </p:cNvSpPr>
          <p:nvPr>
            <p:ph type="sldNum" sz="quarter" idx="5"/>
          </p:nvPr>
        </p:nvSpPr>
        <p:spPr/>
        <p:txBody>
          <a:bodyPr/>
          <a:lstStyle/>
          <a:p>
            <a:fld id="{D4C20E91-BD4C-8E45-AFAC-5A2D55D79BF6}" type="slidenum">
              <a:rPr lang="en-US" smtClean="0"/>
              <a:t>13</a:t>
            </a:fld>
            <a:endParaRPr lang="en-US" dirty="0"/>
          </a:p>
        </p:txBody>
      </p:sp>
    </p:spTree>
    <p:extLst>
      <p:ext uri="{BB962C8B-B14F-4D97-AF65-F5344CB8AC3E}">
        <p14:creationId xmlns:p14="http://schemas.microsoft.com/office/powerpoint/2010/main" val="1264228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understand the MQW structure we can look at the detector schematic. We have the plasmonic cavity producing surface radiation that is redirected to a photodetector. The magnetic field serves two purposes, the normal component tunes the resonance. And the parallel component tunes the strength of axion-photon conversion. The tuning will be done by simply tilting the structure in the magnetic field. </a:t>
            </a:r>
          </a:p>
        </p:txBody>
      </p:sp>
      <p:sp>
        <p:nvSpPr>
          <p:cNvPr id="4" name="Slide Number Placeholder 3"/>
          <p:cNvSpPr>
            <a:spLocks noGrp="1"/>
          </p:cNvSpPr>
          <p:nvPr>
            <p:ph type="sldNum" sz="quarter" idx="5"/>
          </p:nvPr>
        </p:nvSpPr>
        <p:spPr/>
        <p:txBody>
          <a:bodyPr/>
          <a:lstStyle/>
          <a:p>
            <a:fld id="{D4C20E91-BD4C-8E45-AFAC-5A2D55D79BF6}" type="slidenum">
              <a:rPr lang="en-US" smtClean="0"/>
              <a:t>14</a:t>
            </a:fld>
            <a:endParaRPr lang="en-US" dirty="0"/>
          </a:p>
        </p:txBody>
      </p:sp>
    </p:spTree>
    <p:extLst>
      <p:ext uri="{BB962C8B-B14F-4D97-AF65-F5344CB8AC3E}">
        <p14:creationId xmlns:p14="http://schemas.microsoft.com/office/powerpoint/2010/main" val="3297891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three different configurations, ranging from realistic to optimistic parameters depending on how much time and investment we can put in. For example, using thicker and larger MQWs, with longer scattering times (reduced losses). And better photodetector characteristics. Like higher quantum efficiencies and lower dark counts. Magnetic fields and temperatures are kept consistent based on what is experimentally available. Other parameters, like barrier thickness are then optimized. </a:t>
            </a:r>
          </a:p>
        </p:txBody>
      </p:sp>
      <p:sp>
        <p:nvSpPr>
          <p:cNvPr id="4" name="Slide Number Placeholder 3"/>
          <p:cNvSpPr>
            <a:spLocks noGrp="1"/>
          </p:cNvSpPr>
          <p:nvPr>
            <p:ph type="sldNum" sz="quarter" idx="5"/>
          </p:nvPr>
        </p:nvSpPr>
        <p:spPr/>
        <p:txBody>
          <a:bodyPr/>
          <a:lstStyle/>
          <a:p>
            <a:fld id="{D4C20E91-BD4C-8E45-AFAC-5A2D55D79BF6}" type="slidenum">
              <a:rPr lang="en-US" smtClean="0"/>
              <a:t>15</a:t>
            </a:fld>
            <a:endParaRPr lang="en-US" dirty="0"/>
          </a:p>
        </p:txBody>
      </p:sp>
    </p:spTree>
    <p:extLst>
      <p:ext uri="{BB962C8B-B14F-4D97-AF65-F5344CB8AC3E}">
        <p14:creationId xmlns:p14="http://schemas.microsoft.com/office/powerpoint/2010/main" val="3538442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finally plot the sensitivity of our proposed detector, for realistic configurations and more optimistic configurations for the same scan times. And, also some narrow search points for Configs. 1 and 2. which can probe into the theoretically favorable QCD axion parameter space. </a:t>
            </a:r>
          </a:p>
        </p:txBody>
      </p:sp>
      <p:sp>
        <p:nvSpPr>
          <p:cNvPr id="4" name="Slide Number Placeholder 3"/>
          <p:cNvSpPr>
            <a:spLocks noGrp="1"/>
          </p:cNvSpPr>
          <p:nvPr>
            <p:ph type="sldNum" sz="quarter" idx="5"/>
          </p:nvPr>
        </p:nvSpPr>
        <p:spPr/>
        <p:txBody>
          <a:bodyPr/>
          <a:lstStyle/>
          <a:p>
            <a:fld id="{D4C20E91-BD4C-8E45-AFAC-5A2D55D79BF6}" type="slidenum">
              <a:rPr lang="en-US" smtClean="0"/>
              <a:t>16</a:t>
            </a:fld>
            <a:endParaRPr lang="en-US" dirty="0"/>
          </a:p>
        </p:txBody>
      </p:sp>
    </p:spTree>
    <p:extLst>
      <p:ext uri="{BB962C8B-B14F-4D97-AF65-F5344CB8AC3E}">
        <p14:creationId xmlns:p14="http://schemas.microsoft.com/office/powerpoint/2010/main" val="1411674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concluding, if I have time, we can go through validating experimental conditions to check the feasibility. </a:t>
            </a:r>
          </a:p>
        </p:txBody>
      </p:sp>
      <p:sp>
        <p:nvSpPr>
          <p:cNvPr id="4" name="Slide Number Placeholder 3"/>
          <p:cNvSpPr>
            <a:spLocks noGrp="1"/>
          </p:cNvSpPr>
          <p:nvPr>
            <p:ph type="sldNum" sz="quarter" idx="5"/>
          </p:nvPr>
        </p:nvSpPr>
        <p:spPr/>
        <p:txBody>
          <a:bodyPr/>
          <a:lstStyle/>
          <a:p>
            <a:fld id="{D4C20E91-BD4C-8E45-AFAC-5A2D55D79BF6}" type="slidenum">
              <a:rPr lang="en-US" smtClean="0"/>
              <a:t>17</a:t>
            </a:fld>
            <a:endParaRPr lang="en-US" dirty="0"/>
          </a:p>
        </p:txBody>
      </p:sp>
    </p:spTree>
    <p:extLst>
      <p:ext uri="{BB962C8B-B14F-4D97-AF65-F5344CB8AC3E}">
        <p14:creationId xmlns:p14="http://schemas.microsoft.com/office/powerpoint/2010/main" val="4060407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analytical boost expression is for a 1D structure. When testing in 2D using a finite surface are of the MQW, a smaller area will lead to reduced beam collimation and boost. From the figure, for Config. 2, an aspect ratio of 1.5 will lead to at least a 50% relative boost. </a:t>
            </a:r>
          </a:p>
        </p:txBody>
      </p:sp>
      <p:sp>
        <p:nvSpPr>
          <p:cNvPr id="4" name="Slide Number Placeholder 3"/>
          <p:cNvSpPr>
            <a:spLocks noGrp="1"/>
          </p:cNvSpPr>
          <p:nvPr>
            <p:ph type="sldNum" sz="quarter" idx="5"/>
          </p:nvPr>
        </p:nvSpPr>
        <p:spPr/>
        <p:txBody>
          <a:bodyPr/>
          <a:lstStyle/>
          <a:p>
            <a:fld id="{D4C20E91-BD4C-8E45-AFAC-5A2D55D79BF6}" type="slidenum">
              <a:rPr lang="en-US" smtClean="0"/>
              <a:t>18</a:t>
            </a:fld>
            <a:endParaRPr lang="en-US" dirty="0"/>
          </a:p>
        </p:txBody>
      </p:sp>
    </p:spTree>
    <p:extLst>
      <p:ext uri="{BB962C8B-B14F-4D97-AF65-F5344CB8AC3E}">
        <p14:creationId xmlns:p14="http://schemas.microsoft.com/office/powerpoint/2010/main" val="2604344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wanted to check the finite axion coherence. So, a 1 meV axion field would have a 40 cm coherence length (which is just the de Broglie wavelength). and a coherence time of 2 microseconds. So here is a video, and in our case, the detector is size is on the order of a few cm, so we can assume spatial homogeneity. And the detector’s plasmonic response is on the order of ns, also shorter than the coherence time. We sweep our detector across a simulated axion field. And show that the boost is largely unchanged. </a:t>
            </a:r>
          </a:p>
        </p:txBody>
      </p:sp>
      <p:sp>
        <p:nvSpPr>
          <p:cNvPr id="4" name="Slide Number Placeholder 3"/>
          <p:cNvSpPr>
            <a:spLocks noGrp="1"/>
          </p:cNvSpPr>
          <p:nvPr>
            <p:ph type="sldNum" sz="quarter" idx="5"/>
          </p:nvPr>
        </p:nvSpPr>
        <p:spPr/>
        <p:txBody>
          <a:bodyPr/>
          <a:lstStyle/>
          <a:p>
            <a:fld id="{D4C20E91-BD4C-8E45-AFAC-5A2D55D79BF6}" type="slidenum">
              <a:rPr lang="en-US" smtClean="0"/>
              <a:t>19</a:t>
            </a:fld>
            <a:endParaRPr lang="en-US" dirty="0"/>
          </a:p>
        </p:txBody>
      </p:sp>
    </p:spTree>
    <p:extLst>
      <p:ext uri="{BB962C8B-B14F-4D97-AF65-F5344CB8AC3E}">
        <p14:creationId xmlns:p14="http://schemas.microsoft.com/office/powerpoint/2010/main" val="858069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interested in axions that can additionally solve the strong charge parity problem in QCD. Proposed as a Peccei-Quinn solution by Wilczek and </a:t>
            </a:r>
            <a:r>
              <a:rPr lang="en-US" dirty="0" err="1"/>
              <a:t>Wienberg</a:t>
            </a:r>
            <a:r>
              <a:rPr lang="en-US" dirty="0"/>
              <a:t> almost 50 years ago, the axion is a new particle that can couple to the gluon fields and cancel out the fine-tuning problematic term in the QCD Lagrangian.</a:t>
            </a:r>
          </a:p>
        </p:txBody>
      </p:sp>
      <p:sp>
        <p:nvSpPr>
          <p:cNvPr id="4" name="Slide Number Placeholder 3"/>
          <p:cNvSpPr>
            <a:spLocks noGrp="1"/>
          </p:cNvSpPr>
          <p:nvPr>
            <p:ph type="sldNum" sz="quarter" idx="5"/>
          </p:nvPr>
        </p:nvSpPr>
        <p:spPr/>
        <p:txBody>
          <a:bodyPr/>
          <a:lstStyle/>
          <a:p>
            <a:fld id="{D4C20E91-BD4C-8E45-AFAC-5A2D55D79BF6}" type="slidenum">
              <a:rPr lang="en-US" smtClean="0"/>
              <a:t>2</a:t>
            </a:fld>
            <a:endParaRPr lang="en-US" dirty="0"/>
          </a:p>
        </p:txBody>
      </p:sp>
    </p:spTree>
    <p:extLst>
      <p:ext uri="{BB962C8B-B14F-4D97-AF65-F5344CB8AC3E}">
        <p14:creationId xmlns:p14="http://schemas.microsoft.com/office/powerpoint/2010/main" val="162608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homogeneity of the magnet is also very important, as the MQW permittivity and boost is sharply tuned with respect to normal component of the magnetic field. For us, that means we can use NMR magnets that have 1ppm/cm homogeneity, like the 36 T magnet at NHFML, which is also equipped with a rotating probe for tuning.  </a:t>
            </a:r>
          </a:p>
        </p:txBody>
      </p:sp>
      <p:sp>
        <p:nvSpPr>
          <p:cNvPr id="4" name="Slide Number Placeholder 3"/>
          <p:cNvSpPr>
            <a:spLocks noGrp="1"/>
          </p:cNvSpPr>
          <p:nvPr>
            <p:ph type="sldNum" sz="quarter" idx="5"/>
          </p:nvPr>
        </p:nvSpPr>
        <p:spPr/>
        <p:txBody>
          <a:bodyPr/>
          <a:lstStyle/>
          <a:p>
            <a:fld id="{D4C20E91-BD4C-8E45-AFAC-5A2D55D79BF6}" type="slidenum">
              <a:rPr lang="en-US" smtClean="0"/>
              <a:t>20</a:t>
            </a:fld>
            <a:endParaRPr lang="en-US" dirty="0"/>
          </a:p>
        </p:txBody>
      </p:sp>
    </p:spTree>
    <p:extLst>
      <p:ext uri="{BB962C8B-B14F-4D97-AF65-F5344CB8AC3E}">
        <p14:creationId xmlns:p14="http://schemas.microsoft.com/office/powerpoint/2010/main" val="887913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boost is also sensitive to the electron density uniformity. From experiments, we can expect up to 0.5%/cm density gradient per well and 1 % well to well nonuniformity. This is not good enough, however,</a:t>
            </a:r>
          </a:p>
        </p:txBody>
      </p:sp>
      <p:sp>
        <p:nvSpPr>
          <p:cNvPr id="4" name="Slide Number Placeholder 3"/>
          <p:cNvSpPr>
            <a:spLocks noGrp="1"/>
          </p:cNvSpPr>
          <p:nvPr>
            <p:ph type="sldNum" sz="quarter" idx="5"/>
          </p:nvPr>
        </p:nvSpPr>
        <p:spPr/>
        <p:txBody>
          <a:bodyPr/>
          <a:lstStyle/>
          <a:p>
            <a:fld id="{D4C20E91-BD4C-8E45-AFAC-5A2D55D79BF6}" type="slidenum">
              <a:rPr lang="en-US" smtClean="0"/>
              <a:t>21</a:t>
            </a:fld>
            <a:endParaRPr lang="en-US" dirty="0"/>
          </a:p>
        </p:txBody>
      </p:sp>
    </p:spTree>
    <p:extLst>
      <p:ext uri="{BB962C8B-B14F-4D97-AF65-F5344CB8AC3E}">
        <p14:creationId xmlns:p14="http://schemas.microsoft.com/office/powerpoint/2010/main" val="38356701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EMT comes to the rescue! By introducing randomization during MQW fabrication. Random directions of surface gradients and average density from well to well, the boost is maintained. And since there will by some anisotropy through the stacked structure, there will always be a “best side” for the surface radiation, which is plotted for both the surface variation and the well-to-well variation for different random seeds simulated. </a:t>
            </a:r>
          </a:p>
        </p:txBody>
      </p:sp>
      <p:sp>
        <p:nvSpPr>
          <p:cNvPr id="4" name="Slide Number Placeholder 3"/>
          <p:cNvSpPr>
            <a:spLocks noGrp="1"/>
          </p:cNvSpPr>
          <p:nvPr>
            <p:ph type="sldNum" sz="quarter" idx="5"/>
          </p:nvPr>
        </p:nvSpPr>
        <p:spPr/>
        <p:txBody>
          <a:bodyPr/>
          <a:lstStyle/>
          <a:p>
            <a:fld id="{D4C20E91-BD4C-8E45-AFAC-5A2D55D79BF6}" type="slidenum">
              <a:rPr lang="en-US" smtClean="0"/>
              <a:t>22</a:t>
            </a:fld>
            <a:endParaRPr lang="en-US" dirty="0"/>
          </a:p>
        </p:txBody>
      </p:sp>
    </p:spTree>
    <p:extLst>
      <p:ext uri="{BB962C8B-B14F-4D97-AF65-F5344CB8AC3E}">
        <p14:creationId xmlns:p14="http://schemas.microsoft.com/office/powerpoint/2010/main" val="1004535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summary, 50 % of the maximum boost is maintained when testing a variety of experimental conditions.</a:t>
            </a:r>
          </a:p>
        </p:txBody>
      </p:sp>
      <p:sp>
        <p:nvSpPr>
          <p:cNvPr id="4" name="Slide Number Placeholder 3"/>
          <p:cNvSpPr>
            <a:spLocks noGrp="1"/>
          </p:cNvSpPr>
          <p:nvPr>
            <p:ph type="sldNum" sz="quarter" idx="5"/>
          </p:nvPr>
        </p:nvSpPr>
        <p:spPr/>
        <p:txBody>
          <a:bodyPr/>
          <a:lstStyle/>
          <a:p>
            <a:fld id="{D4C20E91-BD4C-8E45-AFAC-5A2D55D79BF6}" type="slidenum">
              <a:rPr lang="en-US" smtClean="0"/>
              <a:t>23</a:t>
            </a:fld>
            <a:endParaRPr lang="en-US" dirty="0"/>
          </a:p>
        </p:txBody>
      </p:sp>
    </p:spTree>
    <p:extLst>
      <p:ext uri="{BB962C8B-B14F-4D97-AF65-F5344CB8AC3E}">
        <p14:creationId xmlns:p14="http://schemas.microsoft.com/office/powerpoint/2010/main" val="2934616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conclusion, SQWARE is a </a:t>
            </a:r>
            <a:r>
              <a:rPr lang="en-US" dirty="0">
                <a:latin typeface="Helvetica" pitchFamily="2" charset="0"/>
              </a:rPr>
              <a:t>new </a:t>
            </a:r>
            <a:r>
              <a:rPr lang="en-US" b="1" dirty="0">
                <a:latin typeface="Helvetica" pitchFamily="2" charset="0"/>
              </a:rPr>
              <a:t>tabletop, electromagnetically-tunable, </a:t>
            </a:r>
            <a:r>
              <a:rPr lang="en-US" dirty="0">
                <a:latin typeface="Helvetica" pitchFamily="2" charset="0"/>
              </a:rPr>
              <a:t>and </a:t>
            </a:r>
            <a:r>
              <a:rPr lang="en-US" b="1" dirty="0">
                <a:latin typeface="Helvetica" pitchFamily="2" charset="0"/>
              </a:rPr>
              <a:t>highly sensitive </a:t>
            </a:r>
            <a:r>
              <a:rPr lang="en-US" dirty="0">
                <a:latin typeface="Helvetica" pitchFamily="2" charset="0"/>
              </a:rPr>
              <a:t>axion detection scheme that may probe </a:t>
            </a:r>
            <a:r>
              <a:rPr lang="en-US" b="1" dirty="0">
                <a:latin typeface="Helvetica" pitchFamily="2" charset="0"/>
              </a:rPr>
              <a:t>meV axions</a:t>
            </a:r>
            <a:r>
              <a:rPr lang="en-US" dirty="0">
                <a:latin typeface="Helvetica" pitchFamily="2" charset="0"/>
              </a:rPr>
              <a:t>.</a:t>
            </a:r>
            <a:r>
              <a:rPr lang="en-US" b="1" dirty="0">
                <a:latin typeface="Helvetica" pitchFamily="2" charset="0"/>
              </a:rPr>
              <a:t> Designer quantum cavities have exciting prospects!! In the field of dark matter research. </a:t>
            </a:r>
          </a:p>
          <a:p>
            <a:pPr marL="0" indent="0">
              <a:buNone/>
            </a:pPr>
            <a:endParaRPr lang="en-US" b="1" dirty="0">
              <a:latin typeface="Helvetica" pitchFamily="2" charset="0"/>
            </a:endParaRPr>
          </a:p>
          <a:p>
            <a:pPr marL="0" indent="0">
              <a:buNone/>
            </a:pPr>
            <a:endParaRPr lang="en-US" sz="1050" dirty="0">
              <a:latin typeface="Helvetica" pitchFamily="2" charset="0"/>
            </a:endParaRPr>
          </a:p>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24</a:t>
            </a:fld>
            <a:endParaRPr lang="en-US" dirty="0"/>
          </a:p>
        </p:txBody>
      </p:sp>
    </p:spTree>
    <p:extLst>
      <p:ext uri="{BB962C8B-B14F-4D97-AF65-F5344CB8AC3E}">
        <p14:creationId xmlns:p14="http://schemas.microsoft.com/office/powerpoint/2010/main" val="2042081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acknowledge. My co-authors. And everyone who provided helpful discussions during our project. As well as my lab members. And most importantly the TACOS organizers for inviting me!!!</a:t>
            </a:r>
          </a:p>
        </p:txBody>
      </p:sp>
      <p:sp>
        <p:nvSpPr>
          <p:cNvPr id="4" name="Slide Number Placeholder 3"/>
          <p:cNvSpPr>
            <a:spLocks noGrp="1"/>
          </p:cNvSpPr>
          <p:nvPr>
            <p:ph type="sldNum" sz="quarter" idx="5"/>
          </p:nvPr>
        </p:nvSpPr>
        <p:spPr/>
        <p:txBody>
          <a:bodyPr/>
          <a:lstStyle/>
          <a:p>
            <a:fld id="{D4C20E91-BD4C-8E45-AFAC-5A2D55D79BF6}" type="slidenum">
              <a:rPr lang="en-US" smtClean="0"/>
              <a:t>25</a:t>
            </a:fld>
            <a:endParaRPr lang="en-US" dirty="0"/>
          </a:p>
        </p:txBody>
      </p:sp>
    </p:spTree>
    <p:extLst>
      <p:ext uri="{BB962C8B-B14F-4D97-AF65-F5344CB8AC3E}">
        <p14:creationId xmlns:p14="http://schemas.microsoft.com/office/powerpoint/2010/main" val="12628105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for listening and please ask any questions!</a:t>
            </a:r>
          </a:p>
        </p:txBody>
      </p:sp>
      <p:sp>
        <p:nvSpPr>
          <p:cNvPr id="4" name="Slide Number Placeholder 3"/>
          <p:cNvSpPr>
            <a:spLocks noGrp="1"/>
          </p:cNvSpPr>
          <p:nvPr>
            <p:ph type="sldNum" sz="quarter" idx="5"/>
          </p:nvPr>
        </p:nvSpPr>
        <p:spPr/>
        <p:txBody>
          <a:bodyPr/>
          <a:lstStyle/>
          <a:p>
            <a:fld id="{D4C20E91-BD4C-8E45-AFAC-5A2D55D79BF6}" type="slidenum">
              <a:rPr lang="en-US" smtClean="0"/>
              <a:t>26</a:t>
            </a:fld>
            <a:endParaRPr lang="en-US" dirty="0"/>
          </a:p>
        </p:txBody>
      </p:sp>
    </p:spTree>
    <p:extLst>
      <p:ext uri="{BB962C8B-B14F-4D97-AF65-F5344CB8AC3E}">
        <p14:creationId xmlns:p14="http://schemas.microsoft.com/office/powerpoint/2010/main" val="4223223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30</a:t>
            </a:fld>
            <a:endParaRPr lang="en-US" dirty="0"/>
          </a:p>
        </p:txBody>
      </p:sp>
    </p:spTree>
    <p:extLst>
      <p:ext uri="{BB962C8B-B14F-4D97-AF65-F5344CB8AC3E}">
        <p14:creationId xmlns:p14="http://schemas.microsoft.com/office/powerpoint/2010/main" val="13769287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32</a:t>
            </a:fld>
            <a:endParaRPr lang="en-US" dirty="0"/>
          </a:p>
        </p:txBody>
      </p:sp>
    </p:spTree>
    <p:extLst>
      <p:ext uri="{BB962C8B-B14F-4D97-AF65-F5344CB8AC3E}">
        <p14:creationId xmlns:p14="http://schemas.microsoft.com/office/powerpoint/2010/main" val="19287452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33</a:t>
            </a:fld>
            <a:endParaRPr lang="en-US" dirty="0"/>
          </a:p>
        </p:txBody>
      </p:sp>
    </p:spTree>
    <p:extLst>
      <p:ext uri="{BB962C8B-B14F-4D97-AF65-F5344CB8AC3E}">
        <p14:creationId xmlns:p14="http://schemas.microsoft.com/office/powerpoint/2010/main" val="2776603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the axions coupling to gluon fields, axions can couple to photons, through mixing with the neutral pion. Since it’s a new particle, other models can introduce direct couplings with standard model particles. The effective coupling to the photon is given by g a gamma gamma, which realizes the inverse Primakoff effect where axions convert into photons under a strong magnetic field</a:t>
            </a:r>
          </a:p>
        </p:txBody>
      </p:sp>
      <p:sp>
        <p:nvSpPr>
          <p:cNvPr id="4" name="Slide Number Placeholder 3"/>
          <p:cNvSpPr>
            <a:spLocks noGrp="1"/>
          </p:cNvSpPr>
          <p:nvPr>
            <p:ph type="sldNum" sz="quarter" idx="5"/>
          </p:nvPr>
        </p:nvSpPr>
        <p:spPr/>
        <p:txBody>
          <a:bodyPr/>
          <a:lstStyle/>
          <a:p>
            <a:fld id="{D4C20E91-BD4C-8E45-AFAC-5A2D55D79BF6}" type="slidenum">
              <a:rPr lang="en-US" smtClean="0"/>
              <a:t>3</a:t>
            </a:fld>
            <a:endParaRPr lang="en-US" dirty="0"/>
          </a:p>
        </p:txBody>
      </p:sp>
    </p:spTree>
    <p:extLst>
      <p:ext uri="{BB962C8B-B14F-4D97-AF65-F5344CB8AC3E}">
        <p14:creationId xmlns:p14="http://schemas.microsoft.com/office/powerpoint/2010/main" val="20635387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34</a:t>
            </a:fld>
            <a:endParaRPr lang="en-US" dirty="0"/>
          </a:p>
        </p:txBody>
      </p:sp>
    </p:spTree>
    <p:extLst>
      <p:ext uri="{BB962C8B-B14F-4D97-AF65-F5344CB8AC3E}">
        <p14:creationId xmlns:p14="http://schemas.microsoft.com/office/powerpoint/2010/main" val="22388892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35</a:t>
            </a:fld>
            <a:endParaRPr lang="en-US" dirty="0"/>
          </a:p>
        </p:txBody>
      </p:sp>
    </p:spTree>
    <p:extLst>
      <p:ext uri="{BB962C8B-B14F-4D97-AF65-F5344CB8AC3E}">
        <p14:creationId xmlns:p14="http://schemas.microsoft.com/office/powerpoint/2010/main" val="42692667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36</a:t>
            </a:fld>
            <a:endParaRPr lang="en-US" dirty="0"/>
          </a:p>
        </p:txBody>
      </p:sp>
    </p:spTree>
    <p:extLst>
      <p:ext uri="{BB962C8B-B14F-4D97-AF65-F5344CB8AC3E}">
        <p14:creationId xmlns:p14="http://schemas.microsoft.com/office/powerpoint/2010/main" val="1672117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37</a:t>
            </a:fld>
            <a:endParaRPr lang="en-US" dirty="0"/>
          </a:p>
        </p:txBody>
      </p:sp>
    </p:spTree>
    <p:extLst>
      <p:ext uri="{BB962C8B-B14F-4D97-AF65-F5344CB8AC3E}">
        <p14:creationId xmlns:p14="http://schemas.microsoft.com/office/powerpoint/2010/main" val="19512725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38</a:t>
            </a:fld>
            <a:endParaRPr lang="en-US" dirty="0"/>
          </a:p>
        </p:txBody>
      </p:sp>
    </p:spTree>
    <p:extLst>
      <p:ext uri="{BB962C8B-B14F-4D97-AF65-F5344CB8AC3E}">
        <p14:creationId xmlns:p14="http://schemas.microsoft.com/office/powerpoint/2010/main" val="24209401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39</a:t>
            </a:fld>
            <a:endParaRPr lang="en-US" dirty="0"/>
          </a:p>
        </p:txBody>
      </p:sp>
    </p:spTree>
    <p:extLst>
      <p:ext uri="{BB962C8B-B14F-4D97-AF65-F5344CB8AC3E}">
        <p14:creationId xmlns:p14="http://schemas.microsoft.com/office/powerpoint/2010/main" val="16049968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C20E91-BD4C-8E45-AFAC-5A2D55D79BF6}" type="slidenum">
              <a:rPr lang="en-US" smtClean="0"/>
              <a:t>40</a:t>
            </a:fld>
            <a:endParaRPr lang="en-US" dirty="0"/>
          </a:p>
        </p:txBody>
      </p:sp>
    </p:spTree>
    <p:extLst>
      <p:ext uri="{BB962C8B-B14F-4D97-AF65-F5344CB8AC3E}">
        <p14:creationId xmlns:p14="http://schemas.microsoft.com/office/powerpoint/2010/main" val="3725573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inverse Primakoff effect, maxwells equations are modified under a spatially homogenous time varying axion field a. which generates an effective current. And to first order, this creates an oscillating electric field, proportional to coupling g, magnetic field B, and axion. Importantly, it is also inversely proportional to epsilon, the permittivity. Which In a vacuum would be 1, but can be optimized in materials to generate large fields. Which we will see later</a:t>
            </a:r>
          </a:p>
        </p:txBody>
      </p:sp>
      <p:sp>
        <p:nvSpPr>
          <p:cNvPr id="4" name="Slide Number Placeholder 3"/>
          <p:cNvSpPr>
            <a:spLocks noGrp="1"/>
          </p:cNvSpPr>
          <p:nvPr>
            <p:ph type="sldNum" sz="quarter" idx="5"/>
          </p:nvPr>
        </p:nvSpPr>
        <p:spPr/>
        <p:txBody>
          <a:bodyPr/>
          <a:lstStyle/>
          <a:p>
            <a:fld id="{D4C20E91-BD4C-8E45-AFAC-5A2D55D79BF6}" type="slidenum">
              <a:rPr lang="en-US" smtClean="0"/>
              <a:t>4</a:t>
            </a:fld>
            <a:endParaRPr lang="en-US" dirty="0"/>
          </a:p>
        </p:txBody>
      </p:sp>
    </p:spTree>
    <p:extLst>
      <p:ext uri="{BB962C8B-B14F-4D97-AF65-F5344CB8AC3E}">
        <p14:creationId xmlns:p14="http://schemas.microsoft.com/office/powerpoint/2010/main" val="1356624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axion search strategies utilize the Primakoff effect. Here are different proposed and previously running experiments that probe the covering a large QCD axion parameter space, but there still exists a gap in the meV axion or conversely the THz photon frequency range. </a:t>
            </a:r>
          </a:p>
        </p:txBody>
      </p:sp>
      <p:sp>
        <p:nvSpPr>
          <p:cNvPr id="4" name="Slide Number Placeholder 3"/>
          <p:cNvSpPr>
            <a:spLocks noGrp="1"/>
          </p:cNvSpPr>
          <p:nvPr>
            <p:ph type="sldNum" sz="quarter" idx="5"/>
          </p:nvPr>
        </p:nvSpPr>
        <p:spPr/>
        <p:txBody>
          <a:bodyPr/>
          <a:lstStyle/>
          <a:p>
            <a:fld id="{D4C20E91-BD4C-8E45-AFAC-5A2D55D79BF6}" type="slidenum">
              <a:rPr lang="en-US" smtClean="0"/>
              <a:t>5</a:t>
            </a:fld>
            <a:endParaRPr lang="en-US" dirty="0"/>
          </a:p>
        </p:txBody>
      </p:sp>
    </p:spTree>
    <p:extLst>
      <p:ext uri="{BB962C8B-B14F-4D97-AF65-F5344CB8AC3E}">
        <p14:creationId xmlns:p14="http://schemas.microsoft.com/office/powerpoint/2010/main" val="309386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targeting the range, we can categorize the search strategies that get close by how they</a:t>
            </a:r>
          </a:p>
        </p:txBody>
      </p:sp>
      <p:sp>
        <p:nvSpPr>
          <p:cNvPr id="4" name="Slide Number Placeholder 3"/>
          <p:cNvSpPr>
            <a:spLocks noGrp="1"/>
          </p:cNvSpPr>
          <p:nvPr>
            <p:ph type="sldNum" sz="quarter" idx="5"/>
          </p:nvPr>
        </p:nvSpPr>
        <p:spPr/>
        <p:txBody>
          <a:bodyPr/>
          <a:lstStyle/>
          <a:p>
            <a:fld id="{D4C20E91-BD4C-8E45-AFAC-5A2D55D79BF6}" type="slidenum">
              <a:rPr lang="en-US" smtClean="0"/>
              <a:t>6</a:t>
            </a:fld>
            <a:endParaRPr lang="en-US" dirty="0"/>
          </a:p>
        </p:txBody>
      </p:sp>
    </p:spTree>
    <p:extLst>
      <p:ext uri="{BB962C8B-B14F-4D97-AF65-F5344CB8AC3E}">
        <p14:creationId xmlns:p14="http://schemas.microsoft.com/office/powerpoint/2010/main" val="2818102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Enhance the axion to photon signal conversion. You can have broadband detectors like BREAD that focus photons from a large volume onto a smaller detection area using a parabolic reflector to enhance the signal flux. Complementary to broadband techniques, are to use cavities that resonate with the axion mass. This includes vacuum cavities like ADMX at lower frequencies. This suffers from reduced volume and quality factor when extrapolating to shorter wavelengths. Dielectric cavities like MADMAX get closer. They utilize dielectric media in vacuum, which generates different axion-induced electric fields, so the dipole at the discontinuity will generate surface radiation that can be coherently detected. They suffer similar problems like smaller structures and difficult mechanical tuning. Finally. you can have inherent resonances in a material, like plasmons, quasiparticles, and phonons, like here in ALPHA or TOORAD which get the closest. But there is a lack of well-studied THz materials in this range. So, this is where we introduce using designer materials</a:t>
            </a:r>
          </a:p>
        </p:txBody>
      </p:sp>
      <p:sp>
        <p:nvSpPr>
          <p:cNvPr id="4" name="Slide Number Placeholder 3"/>
          <p:cNvSpPr>
            <a:spLocks noGrp="1"/>
          </p:cNvSpPr>
          <p:nvPr>
            <p:ph type="sldNum" sz="quarter" idx="5"/>
          </p:nvPr>
        </p:nvSpPr>
        <p:spPr/>
        <p:txBody>
          <a:bodyPr/>
          <a:lstStyle/>
          <a:p>
            <a:fld id="{D4C20E91-BD4C-8E45-AFAC-5A2D55D79BF6}" type="slidenum">
              <a:rPr lang="en-US" smtClean="0"/>
              <a:t>7</a:t>
            </a:fld>
            <a:endParaRPr lang="en-US" dirty="0"/>
          </a:p>
        </p:txBody>
      </p:sp>
    </p:spTree>
    <p:extLst>
      <p:ext uri="{BB962C8B-B14F-4D97-AF65-F5344CB8AC3E}">
        <p14:creationId xmlns:p14="http://schemas.microsoft.com/office/powerpoint/2010/main" val="2720033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Specifically multiple quantum wells, that can offer low loss THz plasmonic resonances that are electromagnetically tunable. The wells are doped GaAs 2d electron gases with </a:t>
            </a:r>
            <a:r>
              <a:rPr lang="en-US" dirty="0" err="1"/>
              <a:t>algaas</a:t>
            </a:r>
            <a:r>
              <a:rPr lang="en-US" dirty="0"/>
              <a:t> barriers, here is the energy band and electron density. And here is the resonance tuning sharply with the magnetic field. </a:t>
            </a:r>
          </a:p>
        </p:txBody>
      </p:sp>
      <p:sp>
        <p:nvSpPr>
          <p:cNvPr id="4" name="Slide Number Placeholder 3"/>
          <p:cNvSpPr>
            <a:spLocks noGrp="1"/>
          </p:cNvSpPr>
          <p:nvPr>
            <p:ph type="sldNum" sz="quarter" idx="5"/>
          </p:nvPr>
        </p:nvSpPr>
        <p:spPr/>
        <p:txBody>
          <a:bodyPr/>
          <a:lstStyle/>
          <a:p>
            <a:fld id="{D4C20E91-BD4C-8E45-AFAC-5A2D55D79BF6}" type="slidenum">
              <a:rPr lang="en-US" smtClean="0"/>
              <a:t>8</a:t>
            </a:fld>
            <a:endParaRPr lang="en-US" dirty="0"/>
          </a:p>
        </p:txBody>
      </p:sp>
    </p:spTree>
    <p:extLst>
      <p:ext uri="{BB962C8B-B14F-4D97-AF65-F5344CB8AC3E}">
        <p14:creationId xmlns:p14="http://schemas.microsoft.com/office/powerpoint/2010/main" val="2854340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proposal is called SQWARE, which stands for the semiconductor-quantum-well axion radiometer experiment, taking inspiration from dielectric and plasmonic haloscopes like MADMAX and ALPHA.</a:t>
            </a:r>
          </a:p>
        </p:txBody>
      </p:sp>
      <p:sp>
        <p:nvSpPr>
          <p:cNvPr id="4" name="Slide Number Placeholder 3"/>
          <p:cNvSpPr>
            <a:spLocks noGrp="1"/>
          </p:cNvSpPr>
          <p:nvPr>
            <p:ph type="sldNum" sz="quarter" idx="5"/>
          </p:nvPr>
        </p:nvSpPr>
        <p:spPr/>
        <p:txBody>
          <a:bodyPr/>
          <a:lstStyle/>
          <a:p>
            <a:fld id="{D4C20E91-BD4C-8E45-AFAC-5A2D55D79BF6}" type="slidenum">
              <a:rPr lang="en-US" smtClean="0"/>
              <a:t>9</a:t>
            </a:fld>
            <a:endParaRPr lang="en-US" dirty="0"/>
          </a:p>
        </p:txBody>
      </p:sp>
    </p:spTree>
    <p:extLst>
      <p:ext uri="{BB962C8B-B14F-4D97-AF65-F5344CB8AC3E}">
        <p14:creationId xmlns:p14="http://schemas.microsoft.com/office/powerpoint/2010/main" val="1550920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33CB-8707-05EA-8058-A280A611AB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8CC33F-C1A6-7209-32F2-48B5804A6F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32FFF4D-13F1-0666-AD77-AAC99DAF5CC3}"/>
              </a:ext>
            </a:extLst>
          </p:cNvPr>
          <p:cNvSpPr>
            <a:spLocks noGrp="1"/>
          </p:cNvSpPr>
          <p:nvPr>
            <p:ph type="dt" sz="half" idx="10"/>
          </p:nvPr>
        </p:nvSpPr>
        <p:spPr/>
        <p:txBody>
          <a:bodyPr/>
          <a:lstStyle/>
          <a:p>
            <a:r>
              <a:rPr lang="en-US" dirty="0"/>
              <a:t>TACOS 2025</a:t>
            </a:r>
          </a:p>
        </p:txBody>
      </p:sp>
      <p:sp>
        <p:nvSpPr>
          <p:cNvPr id="5" name="Footer Placeholder 4">
            <a:extLst>
              <a:ext uri="{FF2B5EF4-FFF2-40B4-BE49-F238E27FC236}">
                <a16:creationId xmlns:a16="http://schemas.microsoft.com/office/drawing/2014/main" id="{3DA36EFB-52E2-FE52-D6A8-9E64FEB3DB6A}"/>
              </a:ext>
            </a:extLst>
          </p:cNvPr>
          <p:cNvSpPr>
            <a:spLocks noGrp="1"/>
          </p:cNvSpPr>
          <p:nvPr>
            <p:ph type="ftr" sz="quarter" idx="11"/>
          </p:nvPr>
        </p:nvSpPr>
        <p:spPr/>
        <p:txBody>
          <a:bodyPr/>
          <a:lstStyle/>
          <a:p>
            <a:r>
              <a:rPr lang="en-US" dirty="0"/>
              <a:t>Jaanita Mehrani | Rice University</a:t>
            </a:r>
          </a:p>
        </p:txBody>
      </p:sp>
      <p:sp>
        <p:nvSpPr>
          <p:cNvPr id="6" name="Slide Number Placeholder 5">
            <a:extLst>
              <a:ext uri="{FF2B5EF4-FFF2-40B4-BE49-F238E27FC236}">
                <a16:creationId xmlns:a16="http://schemas.microsoft.com/office/drawing/2014/main" id="{7B088B45-0AAA-9B29-A0C0-301201D7BAFD}"/>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2994979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0F417-0DD2-4F25-6CFF-C5EAB6FC96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B94989-E213-4752-3AD6-D5D0E0582C7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95C8AE-15C7-79DD-7AC3-ED18BFC93C52}"/>
              </a:ext>
            </a:extLst>
          </p:cNvPr>
          <p:cNvSpPr>
            <a:spLocks noGrp="1"/>
          </p:cNvSpPr>
          <p:nvPr>
            <p:ph type="dt" sz="half" idx="10"/>
          </p:nvPr>
        </p:nvSpPr>
        <p:spPr/>
        <p:txBody>
          <a:bodyPr/>
          <a:lstStyle/>
          <a:p>
            <a:r>
              <a:rPr lang="en-US" dirty="0"/>
              <a:t>TACOS 2025</a:t>
            </a:r>
          </a:p>
        </p:txBody>
      </p:sp>
      <p:sp>
        <p:nvSpPr>
          <p:cNvPr id="5" name="Footer Placeholder 4">
            <a:extLst>
              <a:ext uri="{FF2B5EF4-FFF2-40B4-BE49-F238E27FC236}">
                <a16:creationId xmlns:a16="http://schemas.microsoft.com/office/drawing/2014/main" id="{DF0FB670-CA4A-7731-1E25-C59AA9405FEF}"/>
              </a:ext>
            </a:extLst>
          </p:cNvPr>
          <p:cNvSpPr>
            <a:spLocks noGrp="1"/>
          </p:cNvSpPr>
          <p:nvPr>
            <p:ph type="ftr" sz="quarter" idx="11"/>
          </p:nvPr>
        </p:nvSpPr>
        <p:spPr/>
        <p:txBody>
          <a:bodyPr/>
          <a:lstStyle/>
          <a:p>
            <a:r>
              <a:rPr lang="en-US" dirty="0"/>
              <a:t>Jaanita Mehrani | Rice University</a:t>
            </a:r>
          </a:p>
        </p:txBody>
      </p:sp>
      <p:sp>
        <p:nvSpPr>
          <p:cNvPr id="6" name="Slide Number Placeholder 5">
            <a:extLst>
              <a:ext uri="{FF2B5EF4-FFF2-40B4-BE49-F238E27FC236}">
                <a16:creationId xmlns:a16="http://schemas.microsoft.com/office/drawing/2014/main" id="{431ADF9C-FCF3-2EBA-0540-FADD66044BD0}"/>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663254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7C3AF3-5A70-0857-B48A-28C71B9A20D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F0B62E-CD19-243F-E512-D22D296046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2D23A3-3036-EA7F-0BFF-43FC9EC1CFA0}"/>
              </a:ext>
            </a:extLst>
          </p:cNvPr>
          <p:cNvSpPr>
            <a:spLocks noGrp="1"/>
          </p:cNvSpPr>
          <p:nvPr>
            <p:ph type="dt" sz="half" idx="10"/>
          </p:nvPr>
        </p:nvSpPr>
        <p:spPr/>
        <p:txBody>
          <a:bodyPr/>
          <a:lstStyle/>
          <a:p>
            <a:r>
              <a:rPr lang="en-US" dirty="0"/>
              <a:t>TACOS 2025</a:t>
            </a:r>
          </a:p>
        </p:txBody>
      </p:sp>
      <p:sp>
        <p:nvSpPr>
          <p:cNvPr id="5" name="Footer Placeholder 4">
            <a:extLst>
              <a:ext uri="{FF2B5EF4-FFF2-40B4-BE49-F238E27FC236}">
                <a16:creationId xmlns:a16="http://schemas.microsoft.com/office/drawing/2014/main" id="{288292B0-DC24-3ECB-0C06-7A3D08E8D683}"/>
              </a:ext>
            </a:extLst>
          </p:cNvPr>
          <p:cNvSpPr>
            <a:spLocks noGrp="1"/>
          </p:cNvSpPr>
          <p:nvPr>
            <p:ph type="ftr" sz="quarter" idx="11"/>
          </p:nvPr>
        </p:nvSpPr>
        <p:spPr/>
        <p:txBody>
          <a:bodyPr/>
          <a:lstStyle/>
          <a:p>
            <a:r>
              <a:rPr lang="en-US" dirty="0"/>
              <a:t>Jaanita Mehrani | Rice University</a:t>
            </a:r>
          </a:p>
        </p:txBody>
      </p:sp>
      <p:sp>
        <p:nvSpPr>
          <p:cNvPr id="6" name="Slide Number Placeholder 5">
            <a:extLst>
              <a:ext uri="{FF2B5EF4-FFF2-40B4-BE49-F238E27FC236}">
                <a16:creationId xmlns:a16="http://schemas.microsoft.com/office/drawing/2014/main" id="{CD93DAE8-E9AE-6BB2-E1F0-C2D5BE1468CE}"/>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2697200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19F54-8E41-3CC5-9BD2-7FFA6DBF7F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04BDAA-D37A-F31A-8600-E6E09AAFAC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4B75E1-7082-A00B-0AD4-FDB94BBB0CB3}"/>
              </a:ext>
            </a:extLst>
          </p:cNvPr>
          <p:cNvSpPr>
            <a:spLocks noGrp="1"/>
          </p:cNvSpPr>
          <p:nvPr>
            <p:ph type="dt" sz="half" idx="10"/>
          </p:nvPr>
        </p:nvSpPr>
        <p:spPr/>
        <p:txBody>
          <a:bodyPr/>
          <a:lstStyle/>
          <a:p>
            <a:r>
              <a:rPr lang="en-US" dirty="0"/>
              <a:t>TACOS 2025</a:t>
            </a:r>
          </a:p>
        </p:txBody>
      </p:sp>
      <p:sp>
        <p:nvSpPr>
          <p:cNvPr id="5" name="Footer Placeholder 4">
            <a:extLst>
              <a:ext uri="{FF2B5EF4-FFF2-40B4-BE49-F238E27FC236}">
                <a16:creationId xmlns:a16="http://schemas.microsoft.com/office/drawing/2014/main" id="{53125A5B-FFD9-4F11-B732-489A23510433}"/>
              </a:ext>
            </a:extLst>
          </p:cNvPr>
          <p:cNvSpPr>
            <a:spLocks noGrp="1"/>
          </p:cNvSpPr>
          <p:nvPr>
            <p:ph type="ftr" sz="quarter" idx="11"/>
          </p:nvPr>
        </p:nvSpPr>
        <p:spPr/>
        <p:txBody>
          <a:bodyPr/>
          <a:lstStyle/>
          <a:p>
            <a:r>
              <a:rPr lang="en-US" dirty="0"/>
              <a:t>Jaanita Mehrani | Rice University</a:t>
            </a:r>
          </a:p>
        </p:txBody>
      </p:sp>
      <p:sp>
        <p:nvSpPr>
          <p:cNvPr id="6" name="Slide Number Placeholder 5">
            <a:extLst>
              <a:ext uri="{FF2B5EF4-FFF2-40B4-BE49-F238E27FC236}">
                <a16:creationId xmlns:a16="http://schemas.microsoft.com/office/drawing/2014/main" id="{8F238790-79F4-7379-9290-020E4ED3D5AF}"/>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2916693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5C0E9-2996-FE7C-C699-7960AC531D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3C666B-CF8A-1988-5088-4CD192E7D9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675866-97F3-DAE6-35E8-FEA73325021B}"/>
              </a:ext>
            </a:extLst>
          </p:cNvPr>
          <p:cNvSpPr>
            <a:spLocks noGrp="1"/>
          </p:cNvSpPr>
          <p:nvPr>
            <p:ph type="dt" sz="half" idx="10"/>
          </p:nvPr>
        </p:nvSpPr>
        <p:spPr/>
        <p:txBody>
          <a:bodyPr/>
          <a:lstStyle/>
          <a:p>
            <a:r>
              <a:rPr lang="en-US" dirty="0"/>
              <a:t>TACOS 2025</a:t>
            </a:r>
          </a:p>
        </p:txBody>
      </p:sp>
      <p:sp>
        <p:nvSpPr>
          <p:cNvPr id="5" name="Footer Placeholder 4">
            <a:extLst>
              <a:ext uri="{FF2B5EF4-FFF2-40B4-BE49-F238E27FC236}">
                <a16:creationId xmlns:a16="http://schemas.microsoft.com/office/drawing/2014/main" id="{781DB632-645D-2A12-1ACE-97B1C801FED5}"/>
              </a:ext>
            </a:extLst>
          </p:cNvPr>
          <p:cNvSpPr>
            <a:spLocks noGrp="1"/>
          </p:cNvSpPr>
          <p:nvPr>
            <p:ph type="ftr" sz="quarter" idx="11"/>
          </p:nvPr>
        </p:nvSpPr>
        <p:spPr/>
        <p:txBody>
          <a:bodyPr/>
          <a:lstStyle/>
          <a:p>
            <a:r>
              <a:rPr lang="en-US" dirty="0"/>
              <a:t>Jaanita Mehrani | Rice University</a:t>
            </a:r>
          </a:p>
        </p:txBody>
      </p:sp>
      <p:sp>
        <p:nvSpPr>
          <p:cNvPr id="6" name="Slide Number Placeholder 5">
            <a:extLst>
              <a:ext uri="{FF2B5EF4-FFF2-40B4-BE49-F238E27FC236}">
                <a16:creationId xmlns:a16="http://schemas.microsoft.com/office/drawing/2014/main" id="{363B1422-5806-5AE2-3904-64E0745EB5CC}"/>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2072821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8D1F4-4FB0-8156-7A73-0664F8AE09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D47295-8699-9A7D-882E-4B46BAA0C7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96E701-45A6-5540-263B-16F09580E0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D5366B9-2BEC-1BEE-85EC-800DABE0B441}"/>
              </a:ext>
            </a:extLst>
          </p:cNvPr>
          <p:cNvSpPr>
            <a:spLocks noGrp="1"/>
          </p:cNvSpPr>
          <p:nvPr>
            <p:ph type="dt" sz="half" idx="10"/>
          </p:nvPr>
        </p:nvSpPr>
        <p:spPr/>
        <p:txBody>
          <a:bodyPr/>
          <a:lstStyle/>
          <a:p>
            <a:r>
              <a:rPr lang="en-US" dirty="0"/>
              <a:t>TACOS 2025</a:t>
            </a:r>
          </a:p>
        </p:txBody>
      </p:sp>
      <p:sp>
        <p:nvSpPr>
          <p:cNvPr id="6" name="Footer Placeholder 5">
            <a:extLst>
              <a:ext uri="{FF2B5EF4-FFF2-40B4-BE49-F238E27FC236}">
                <a16:creationId xmlns:a16="http://schemas.microsoft.com/office/drawing/2014/main" id="{FE7A0FD7-6FC1-665C-51E6-3256096A6847}"/>
              </a:ext>
            </a:extLst>
          </p:cNvPr>
          <p:cNvSpPr>
            <a:spLocks noGrp="1"/>
          </p:cNvSpPr>
          <p:nvPr>
            <p:ph type="ftr" sz="quarter" idx="11"/>
          </p:nvPr>
        </p:nvSpPr>
        <p:spPr/>
        <p:txBody>
          <a:bodyPr/>
          <a:lstStyle/>
          <a:p>
            <a:r>
              <a:rPr lang="en-US" dirty="0"/>
              <a:t>Jaanita Mehrani | Rice University</a:t>
            </a:r>
          </a:p>
        </p:txBody>
      </p:sp>
      <p:sp>
        <p:nvSpPr>
          <p:cNvPr id="7" name="Slide Number Placeholder 6">
            <a:extLst>
              <a:ext uri="{FF2B5EF4-FFF2-40B4-BE49-F238E27FC236}">
                <a16:creationId xmlns:a16="http://schemas.microsoft.com/office/drawing/2014/main" id="{B862C779-09D3-4214-59C7-AD75400F8674}"/>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3675672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EF0B4-1E89-7F50-AF9C-2065DFD0C7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C10437-9105-B8A3-92A7-CF6D5FBA69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D5583C7-A20F-8F5A-A009-1EE2779800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0E391A-F517-46E2-AE0E-C2DCA4C280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A7664E-F3D0-3C58-8C97-7355E0FCE2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A17D52-CCB6-9B76-0986-DC1C59CF0379}"/>
              </a:ext>
            </a:extLst>
          </p:cNvPr>
          <p:cNvSpPr>
            <a:spLocks noGrp="1"/>
          </p:cNvSpPr>
          <p:nvPr>
            <p:ph type="dt" sz="half" idx="10"/>
          </p:nvPr>
        </p:nvSpPr>
        <p:spPr/>
        <p:txBody>
          <a:bodyPr/>
          <a:lstStyle/>
          <a:p>
            <a:r>
              <a:rPr lang="en-US" dirty="0"/>
              <a:t>TACOS 2025</a:t>
            </a:r>
          </a:p>
        </p:txBody>
      </p:sp>
      <p:sp>
        <p:nvSpPr>
          <p:cNvPr id="8" name="Footer Placeholder 7">
            <a:extLst>
              <a:ext uri="{FF2B5EF4-FFF2-40B4-BE49-F238E27FC236}">
                <a16:creationId xmlns:a16="http://schemas.microsoft.com/office/drawing/2014/main" id="{04A25B29-21BF-6391-AA8C-3ACD6BAE03D5}"/>
              </a:ext>
            </a:extLst>
          </p:cNvPr>
          <p:cNvSpPr>
            <a:spLocks noGrp="1"/>
          </p:cNvSpPr>
          <p:nvPr>
            <p:ph type="ftr" sz="quarter" idx="11"/>
          </p:nvPr>
        </p:nvSpPr>
        <p:spPr/>
        <p:txBody>
          <a:bodyPr/>
          <a:lstStyle/>
          <a:p>
            <a:r>
              <a:rPr lang="en-US" dirty="0"/>
              <a:t>Jaanita Mehrani | Rice University</a:t>
            </a:r>
          </a:p>
        </p:txBody>
      </p:sp>
      <p:sp>
        <p:nvSpPr>
          <p:cNvPr id="9" name="Slide Number Placeholder 8">
            <a:extLst>
              <a:ext uri="{FF2B5EF4-FFF2-40B4-BE49-F238E27FC236}">
                <a16:creationId xmlns:a16="http://schemas.microsoft.com/office/drawing/2014/main" id="{C897AF13-3186-E2D9-D311-3933F1A5995D}"/>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302649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C70E9-17FA-F51C-47EE-B033246BE6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5DC6889-6C2E-B131-2526-AABF177DAC22}"/>
              </a:ext>
            </a:extLst>
          </p:cNvPr>
          <p:cNvSpPr>
            <a:spLocks noGrp="1"/>
          </p:cNvSpPr>
          <p:nvPr>
            <p:ph type="dt" sz="half" idx="10"/>
          </p:nvPr>
        </p:nvSpPr>
        <p:spPr/>
        <p:txBody>
          <a:bodyPr/>
          <a:lstStyle/>
          <a:p>
            <a:r>
              <a:rPr lang="en-US" dirty="0"/>
              <a:t>TACOS 2025</a:t>
            </a:r>
          </a:p>
        </p:txBody>
      </p:sp>
      <p:sp>
        <p:nvSpPr>
          <p:cNvPr id="4" name="Footer Placeholder 3">
            <a:extLst>
              <a:ext uri="{FF2B5EF4-FFF2-40B4-BE49-F238E27FC236}">
                <a16:creationId xmlns:a16="http://schemas.microsoft.com/office/drawing/2014/main" id="{45F083A9-AD4D-9A82-B9ED-42BFC65DDECB}"/>
              </a:ext>
            </a:extLst>
          </p:cNvPr>
          <p:cNvSpPr>
            <a:spLocks noGrp="1"/>
          </p:cNvSpPr>
          <p:nvPr>
            <p:ph type="ftr" sz="quarter" idx="11"/>
          </p:nvPr>
        </p:nvSpPr>
        <p:spPr/>
        <p:txBody>
          <a:bodyPr/>
          <a:lstStyle/>
          <a:p>
            <a:r>
              <a:rPr lang="en-US" dirty="0"/>
              <a:t>Jaanita Mehrani | Rice University</a:t>
            </a:r>
          </a:p>
        </p:txBody>
      </p:sp>
      <p:sp>
        <p:nvSpPr>
          <p:cNvPr id="5" name="Slide Number Placeholder 4">
            <a:extLst>
              <a:ext uri="{FF2B5EF4-FFF2-40B4-BE49-F238E27FC236}">
                <a16:creationId xmlns:a16="http://schemas.microsoft.com/office/drawing/2014/main" id="{76563F8C-F584-0775-7974-FCD8A6652292}"/>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3957638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8D1508-4A9F-9ECF-BAF6-A9062C476A00}"/>
              </a:ext>
            </a:extLst>
          </p:cNvPr>
          <p:cNvSpPr>
            <a:spLocks noGrp="1"/>
          </p:cNvSpPr>
          <p:nvPr>
            <p:ph type="dt" sz="half" idx="10"/>
          </p:nvPr>
        </p:nvSpPr>
        <p:spPr/>
        <p:txBody>
          <a:bodyPr/>
          <a:lstStyle/>
          <a:p>
            <a:r>
              <a:rPr lang="en-US" dirty="0"/>
              <a:t>TACOS 2025</a:t>
            </a:r>
          </a:p>
        </p:txBody>
      </p:sp>
      <p:sp>
        <p:nvSpPr>
          <p:cNvPr id="3" name="Footer Placeholder 2">
            <a:extLst>
              <a:ext uri="{FF2B5EF4-FFF2-40B4-BE49-F238E27FC236}">
                <a16:creationId xmlns:a16="http://schemas.microsoft.com/office/drawing/2014/main" id="{9435EBD2-B6CB-0705-DD58-F6522B27DF1B}"/>
              </a:ext>
            </a:extLst>
          </p:cNvPr>
          <p:cNvSpPr>
            <a:spLocks noGrp="1"/>
          </p:cNvSpPr>
          <p:nvPr>
            <p:ph type="ftr" sz="quarter" idx="11"/>
          </p:nvPr>
        </p:nvSpPr>
        <p:spPr/>
        <p:txBody>
          <a:bodyPr/>
          <a:lstStyle/>
          <a:p>
            <a:r>
              <a:rPr lang="en-US" dirty="0"/>
              <a:t>Jaanita Mehrani | Rice University</a:t>
            </a:r>
          </a:p>
        </p:txBody>
      </p:sp>
      <p:sp>
        <p:nvSpPr>
          <p:cNvPr id="4" name="Slide Number Placeholder 3">
            <a:extLst>
              <a:ext uri="{FF2B5EF4-FFF2-40B4-BE49-F238E27FC236}">
                <a16:creationId xmlns:a16="http://schemas.microsoft.com/office/drawing/2014/main" id="{AF61DE81-B9F4-E877-31C5-399A68E07FD1}"/>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3308123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77C22-FDB2-3382-1A53-3C56ACA6FA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E16307-36AF-7F21-DFFC-F70506A73F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0E039B8-689E-DB25-E092-2061BA4EED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8A12BF-C245-424A-14A0-0D732FBB5F90}"/>
              </a:ext>
            </a:extLst>
          </p:cNvPr>
          <p:cNvSpPr>
            <a:spLocks noGrp="1"/>
          </p:cNvSpPr>
          <p:nvPr>
            <p:ph type="dt" sz="half" idx="10"/>
          </p:nvPr>
        </p:nvSpPr>
        <p:spPr/>
        <p:txBody>
          <a:bodyPr/>
          <a:lstStyle/>
          <a:p>
            <a:r>
              <a:rPr lang="en-US" dirty="0"/>
              <a:t>TACOS 2025</a:t>
            </a:r>
          </a:p>
        </p:txBody>
      </p:sp>
      <p:sp>
        <p:nvSpPr>
          <p:cNvPr id="6" name="Footer Placeholder 5">
            <a:extLst>
              <a:ext uri="{FF2B5EF4-FFF2-40B4-BE49-F238E27FC236}">
                <a16:creationId xmlns:a16="http://schemas.microsoft.com/office/drawing/2014/main" id="{435479C5-E084-782C-7862-F176372FA27C}"/>
              </a:ext>
            </a:extLst>
          </p:cNvPr>
          <p:cNvSpPr>
            <a:spLocks noGrp="1"/>
          </p:cNvSpPr>
          <p:nvPr>
            <p:ph type="ftr" sz="quarter" idx="11"/>
          </p:nvPr>
        </p:nvSpPr>
        <p:spPr/>
        <p:txBody>
          <a:bodyPr/>
          <a:lstStyle/>
          <a:p>
            <a:r>
              <a:rPr lang="en-US" dirty="0"/>
              <a:t>Jaanita Mehrani | Rice University</a:t>
            </a:r>
          </a:p>
        </p:txBody>
      </p:sp>
      <p:sp>
        <p:nvSpPr>
          <p:cNvPr id="7" name="Slide Number Placeholder 6">
            <a:extLst>
              <a:ext uri="{FF2B5EF4-FFF2-40B4-BE49-F238E27FC236}">
                <a16:creationId xmlns:a16="http://schemas.microsoft.com/office/drawing/2014/main" id="{48408EB3-6E89-4F4F-F8B7-DCDA6F9DF496}"/>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244134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124E4-9C69-2997-BF5F-512958D144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451AF1-9C16-18D8-FE4A-548CA185C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6B4FBEB1-4FAE-B465-76C9-593E98C04B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CDAA30-5A05-7B8E-F9EB-5213E4257862}"/>
              </a:ext>
            </a:extLst>
          </p:cNvPr>
          <p:cNvSpPr>
            <a:spLocks noGrp="1"/>
          </p:cNvSpPr>
          <p:nvPr>
            <p:ph type="dt" sz="half" idx="10"/>
          </p:nvPr>
        </p:nvSpPr>
        <p:spPr/>
        <p:txBody>
          <a:bodyPr/>
          <a:lstStyle/>
          <a:p>
            <a:r>
              <a:rPr lang="en-US" dirty="0"/>
              <a:t>TACOS 2025</a:t>
            </a:r>
          </a:p>
        </p:txBody>
      </p:sp>
      <p:sp>
        <p:nvSpPr>
          <p:cNvPr id="6" name="Footer Placeholder 5">
            <a:extLst>
              <a:ext uri="{FF2B5EF4-FFF2-40B4-BE49-F238E27FC236}">
                <a16:creationId xmlns:a16="http://schemas.microsoft.com/office/drawing/2014/main" id="{0E15C74D-F739-9EF0-F2EB-2FECC1DEA569}"/>
              </a:ext>
            </a:extLst>
          </p:cNvPr>
          <p:cNvSpPr>
            <a:spLocks noGrp="1"/>
          </p:cNvSpPr>
          <p:nvPr>
            <p:ph type="ftr" sz="quarter" idx="11"/>
          </p:nvPr>
        </p:nvSpPr>
        <p:spPr/>
        <p:txBody>
          <a:bodyPr/>
          <a:lstStyle/>
          <a:p>
            <a:r>
              <a:rPr lang="en-US" dirty="0"/>
              <a:t>Jaanita Mehrani | Rice University</a:t>
            </a:r>
          </a:p>
        </p:txBody>
      </p:sp>
      <p:sp>
        <p:nvSpPr>
          <p:cNvPr id="7" name="Slide Number Placeholder 6">
            <a:extLst>
              <a:ext uri="{FF2B5EF4-FFF2-40B4-BE49-F238E27FC236}">
                <a16:creationId xmlns:a16="http://schemas.microsoft.com/office/drawing/2014/main" id="{1522F6AB-04BF-BF43-0D82-67571D166F46}"/>
              </a:ext>
            </a:extLst>
          </p:cNvPr>
          <p:cNvSpPr>
            <a:spLocks noGrp="1"/>
          </p:cNvSpPr>
          <p:nvPr>
            <p:ph type="sldNum" sz="quarter" idx="12"/>
          </p:nvPr>
        </p:nvSpPr>
        <p:spPr/>
        <p:txBody>
          <a:bodyPr/>
          <a:lstStyle/>
          <a:p>
            <a:fld id="{AAD2FE60-5E5D-E340-A23B-46274797031F}" type="slidenum">
              <a:rPr lang="en-US" smtClean="0"/>
              <a:t>‹#›</a:t>
            </a:fld>
            <a:endParaRPr lang="en-US" dirty="0"/>
          </a:p>
        </p:txBody>
      </p:sp>
    </p:spTree>
    <p:extLst>
      <p:ext uri="{BB962C8B-B14F-4D97-AF65-F5344CB8AC3E}">
        <p14:creationId xmlns:p14="http://schemas.microsoft.com/office/powerpoint/2010/main" val="4015736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FECE03-6F35-6C2D-90F2-2D5EEB477A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814912-F296-FC0E-9D35-916246305C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27DC87-4E17-50BE-29F8-4CF7733807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TACOS 2025</a:t>
            </a:r>
          </a:p>
        </p:txBody>
      </p:sp>
      <p:sp>
        <p:nvSpPr>
          <p:cNvPr id="5" name="Footer Placeholder 4">
            <a:extLst>
              <a:ext uri="{FF2B5EF4-FFF2-40B4-BE49-F238E27FC236}">
                <a16:creationId xmlns:a16="http://schemas.microsoft.com/office/drawing/2014/main" id="{6C9834F3-C417-0FCE-ACEF-5BF8CEF64D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Jaanita Mehrani | Rice University</a:t>
            </a:r>
          </a:p>
        </p:txBody>
      </p:sp>
      <p:sp>
        <p:nvSpPr>
          <p:cNvPr id="6" name="Slide Number Placeholder 5">
            <a:extLst>
              <a:ext uri="{FF2B5EF4-FFF2-40B4-BE49-F238E27FC236}">
                <a16:creationId xmlns:a16="http://schemas.microsoft.com/office/drawing/2014/main" id="{3A012E16-7E60-42D5-3EEE-48802D9D3F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D2FE60-5E5D-E340-A23B-46274797031F}" type="slidenum">
              <a:rPr lang="en-US" smtClean="0"/>
              <a:t>‹#›</a:t>
            </a:fld>
            <a:endParaRPr lang="en-US" dirty="0"/>
          </a:p>
        </p:txBody>
      </p:sp>
    </p:spTree>
    <p:extLst>
      <p:ext uri="{BB962C8B-B14F-4D97-AF65-F5344CB8AC3E}">
        <p14:creationId xmlns:p14="http://schemas.microsoft.com/office/powerpoint/2010/main" val="1366230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hyperlink" Target="https://arxiv.org/abs/2509.1432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58.png"/><Relationship Id="rId7" Type="http://schemas.openxmlformats.org/officeDocument/2006/relationships/image" Target="../media/image19.png"/><Relationship Id="rId12" Type="http://schemas.openxmlformats.org/officeDocument/2006/relationships/image" Target="../media/image570.png"/><Relationship Id="rId17" Type="http://schemas.openxmlformats.org/officeDocument/2006/relationships/image" Target="../media/image27.png"/><Relationship Id="rId2" Type="http://schemas.openxmlformats.org/officeDocument/2006/relationships/notesSlide" Target="../notesSlides/notesSlide10.xml"/><Relationship Id="rId16" Type="http://schemas.openxmlformats.org/officeDocument/2006/relationships/image" Target="../media/image26.svg"/><Relationship Id="rId1" Type="http://schemas.openxmlformats.org/officeDocument/2006/relationships/slideLayout" Target="../slideLayouts/slideLayout2.xml"/><Relationship Id="rId6" Type="http://schemas.openxmlformats.org/officeDocument/2006/relationships/image" Target="../media/image510.png"/><Relationship Id="rId11" Type="http://schemas.openxmlformats.org/officeDocument/2006/relationships/image" Target="../media/image23.png"/><Relationship Id="rId5" Type="http://schemas.openxmlformats.org/officeDocument/2006/relationships/image" Target="../media/image50.png"/><Relationship Id="rId15" Type="http://schemas.openxmlformats.org/officeDocument/2006/relationships/image" Target="../media/image25.png"/><Relationship Id="rId10" Type="http://schemas.openxmlformats.org/officeDocument/2006/relationships/image" Target="../media/image22.png"/><Relationship Id="rId4" Type="http://schemas.openxmlformats.org/officeDocument/2006/relationships/image" Target="../media/image490.png"/><Relationship Id="rId9" Type="http://schemas.openxmlformats.org/officeDocument/2006/relationships/image" Target="../media/image21.png"/><Relationship Id="rId1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7"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50.png"/><Relationship Id="rId5" Type="http://schemas.openxmlformats.org/officeDocument/2006/relationships/image" Target="../media/image640.png"/><Relationship Id="rId4" Type="http://schemas.openxmlformats.org/officeDocument/2006/relationships/image" Target="../media/image630.png"/></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28.png"/><Relationship Id="rId7"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image" Target="../media/image36.emf"/><Relationship Id="rId7" Type="http://schemas.openxmlformats.org/officeDocument/2006/relationships/image" Target="../media/image40.e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s>
</file>

<file path=ppt/slides/_rels/slide1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slideLayout" Target="../slideLayouts/slideLayout2.xml"/><Relationship Id="rId7" Type="http://schemas.openxmlformats.org/officeDocument/2006/relationships/image" Target="../media/image4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7.png"/><Relationship Id="rId5" Type="http://schemas.openxmlformats.org/officeDocument/2006/relationships/image" Target="../media/image45.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2.emf"/><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6.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6.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3.jpeg"/><Relationship Id="rId3" Type="http://schemas.openxmlformats.org/officeDocument/2006/relationships/image" Target="../media/image9.jpeg"/><Relationship Id="rId7" Type="http://schemas.openxmlformats.org/officeDocument/2006/relationships/diagramQuickStyle" Target="../diagrams/quickStyle1.xml"/><Relationship Id="rId12"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openxmlformats.org/officeDocument/2006/relationships/image" Target="../media/image11.jpeg"/><Relationship Id="rId5" Type="http://schemas.openxmlformats.org/officeDocument/2006/relationships/diagramData" Target="../diagrams/data1.xml"/><Relationship Id="rId10" Type="http://schemas.openxmlformats.org/officeDocument/2006/relationships/image" Target="../media/image10.png"/><Relationship Id="rId4" Type="http://schemas.openxmlformats.org/officeDocument/2006/relationships/image" Target="../media/image8.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D018CC-ECBC-E197-F617-ECECEFDC28BB}"/>
              </a:ext>
            </a:extLst>
          </p:cNvPr>
          <p:cNvSpPr/>
          <p:nvPr/>
        </p:nvSpPr>
        <p:spPr>
          <a:xfrm>
            <a:off x="0" y="0"/>
            <a:ext cx="12192000" cy="6502301"/>
          </a:xfrm>
          <a:prstGeom prst="rect">
            <a:avLst/>
          </a:prstGeom>
          <a:gradFill flip="none" rotWithShape="1">
            <a:gsLst>
              <a:gs pos="33000">
                <a:srgbClr val="808EB8"/>
              </a:gs>
              <a:gs pos="0">
                <a:schemeClr val="bg1"/>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a:xfrm>
            <a:off x="838200" y="355700"/>
            <a:ext cx="10515600" cy="2534458"/>
          </a:xfrm>
        </p:spPr>
        <p:txBody>
          <a:bodyPr anchor="t">
            <a:noAutofit/>
          </a:bodyPr>
          <a:lstStyle/>
          <a:p>
            <a:r>
              <a:rPr lang="en-US" sz="6000" b="1" i="0" dirty="0">
                <a:ln w="9525">
                  <a:solidFill>
                    <a:srgbClr val="001F69"/>
                  </a:solidFill>
                </a:ln>
                <a:solidFill>
                  <a:schemeClr val="bg1"/>
                </a:solidFill>
                <a:effectLst/>
                <a:latin typeface="Arial" panose="020B0604020202020204" pitchFamily="34" charset="0"/>
              </a:rPr>
              <a:t>Probing the meV QCD Axion with the </a:t>
            </a:r>
            <a:r>
              <a:rPr lang="en-US" sz="6000" i="0" dirty="0">
                <a:ln w="9525">
                  <a:solidFill>
                    <a:srgbClr val="001F69"/>
                  </a:solidFill>
                </a:ln>
                <a:solidFill>
                  <a:schemeClr val="bg1"/>
                </a:solidFill>
                <a:effectLst/>
                <a:latin typeface="Ayuthaya" pitchFamily="2" charset="-34"/>
                <a:ea typeface="Ayuthaya" pitchFamily="2" charset="-34"/>
                <a:cs typeface="Ayuthaya" pitchFamily="2" charset="-34"/>
              </a:rPr>
              <a:t>SQWARE</a:t>
            </a:r>
            <a:r>
              <a:rPr lang="en-US" sz="6000" b="1" i="0" dirty="0">
                <a:ln w="9525">
                  <a:solidFill>
                    <a:srgbClr val="001F69"/>
                  </a:solidFill>
                </a:ln>
                <a:solidFill>
                  <a:schemeClr val="bg1"/>
                </a:solidFill>
                <a:effectLst/>
                <a:latin typeface="Arial" panose="020B0604020202020204" pitchFamily="34" charset="0"/>
              </a:rPr>
              <a:t> Quantum Semiconductor Haloscope</a:t>
            </a:r>
            <a:endParaRPr lang="en-US" sz="6000" dirty="0">
              <a:ln w="9525">
                <a:solidFill>
                  <a:srgbClr val="001F69"/>
                </a:solidFill>
              </a:ln>
              <a:solidFill>
                <a:schemeClr val="bg1"/>
              </a:solidFill>
              <a:latin typeface="Helvetica" pitchFamily="2" charset="0"/>
            </a:endParaRPr>
          </a:p>
        </p:txBody>
      </p:sp>
      <p:sp>
        <p:nvSpPr>
          <p:cNvPr id="7" name="Footer Placeholder 5">
            <a:extLst>
              <a:ext uri="{FF2B5EF4-FFF2-40B4-BE49-F238E27FC236}">
                <a16:creationId xmlns:a16="http://schemas.microsoft.com/office/drawing/2014/main" id="{788B8D98-2E29-43A7-DE46-D3B6C73C982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Rectangle 2">
            <a:extLst>
              <a:ext uri="{FF2B5EF4-FFF2-40B4-BE49-F238E27FC236}">
                <a16:creationId xmlns:a16="http://schemas.microsoft.com/office/drawing/2014/main" id="{687F9E83-21E3-73D1-C2FA-6B19C6D1E913}"/>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5E29A22B-3D75-A3D3-2A0C-3A93A6B11D6A}"/>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a:t>
            </a:fld>
            <a:endParaRPr lang="en-US" sz="1400" dirty="0">
              <a:solidFill>
                <a:schemeClr val="bg1"/>
              </a:solidFill>
              <a:latin typeface="Helvetica" pitchFamily="2" charset="0"/>
            </a:endParaRPr>
          </a:p>
        </p:txBody>
      </p:sp>
      <p:sp>
        <p:nvSpPr>
          <p:cNvPr id="10" name="Footer Placeholder 5">
            <a:extLst>
              <a:ext uri="{FF2B5EF4-FFF2-40B4-BE49-F238E27FC236}">
                <a16:creationId xmlns:a16="http://schemas.microsoft.com/office/drawing/2014/main" id="{E34E10C0-805A-36D3-F6A3-E7FDAB78F04B}"/>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1" name="Footer Placeholder 5">
            <a:extLst>
              <a:ext uri="{FF2B5EF4-FFF2-40B4-BE49-F238E27FC236}">
                <a16:creationId xmlns:a16="http://schemas.microsoft.com/office/drawing/2014/main" id="{C6BB1BC0-7323-B28F-F74A-839965F07DED}"/>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3" name="Picture 12">
            <a:extLst>
              <a:ext uri="{FF2B5EF4-FFF2-40B4-BE49-F238E27FC236}">
                <a16:creationId xmlns:a16="http://schemas.microsoft.com/office/drawing/2014/main" id="{AF590B92-FA49-CFD0-20E9-E8DD8A842D02}"/>
              </a:ext>
            </a:extLst>
          </p:cNvPr>
          <p:cNvPicPr>
            <a:picLocks noChangeAspect="1"/>
          </p:cNvPicPr>
          <p:nvPr/>
        </p:nvPicPr>
        <p:blipFill>
          <a:blip r:embed="rId3"/>
          <a:stretch>
            <a:fillRect/>
          </a:stretch>
        </p:blipFill>
        <p:spPr>
          <a:xfrm>
            <a:off x="9180187" y="5523437"/>
            <a:ext cx="2441910" cy="599423"/>
          </a:xfrm>
          <a:prstGeom prst="rect">
            <a:avLst/>
          </a:prstGeom>
        </p:spPr>
      </p:pic>
      <p:pic>
        <p:nvPicPr>
          <p:cNvPr id="2050" name="Picture 2" descr="Rice University - Wikipedia">
            <a:extLst>
              <a:ext uri="{FF2B5EF4-FFF2-40B4-BE49-F238E27FC236}">
                <a16:creationId xmlns:a16="http://schemas.microsoft.com/office/drawing/2014/main" id="{49896978-DAE5-C6A4-CD67-B86410B81D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6560" y="5012871"/>
            <a:ext cx="1219912" cy="12199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C1FDB682-412A-4473-BDE5-62A818778B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1136" y="4900680"/>
            <a:ext cx="1437273" cy="144429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University of Oklahoma - Wikipedia">
            <a:extLst>
              <a:ext uri="{FF2B5EF4-FFF2-40B4-BE49-F238E27FC236}">
                <a16:creationId xmlns:a16="http://schemas.microsoft.com/office/drawing/2014/main" id="{ED159E44-6BFE-7BD3-9127-74EBE395A7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177" y="5015408"/>
            <a:ext cx="1219912" cy="1219912"/>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a:extLst>
              <a:ext uri="{FF2B5EF4-FFF2-40B4-BE49-F238E27FC236}">
                <a16:creationId xmlns:a16="http://schemas.microsoft.com/office/drawing/2014/main" id="{BFB176DE-59AA-D944-7DCC-873E8073B763}"/>
              </a:ext>
            </a:extLst>
          </p:cNvPr>
          <p:cNvSpPr txBox="1">
            <a:spLocks/>
          </p:cNvSpPr>
          <p:nvPr/>
        </p:nvSpPr>
        <p:spPr>
          <a:xfrm>
            <a:off x="877638" y="3084981"/>
            <a:ext cx="11923962" cy="2356139"/>
          </a:xfrm>
          <a:prstGeom prst="rect">
            <a:avLst/>
          </a:prstGeom>
          <a:ln>
            <a:noFill/>
          </a:ln>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chemeClr val="bg1"/>
                </a:solidFill>
                <a:latin typeface="Arial" panose="020B0604020202020204" pitchFamily="34" charset="0"/>
              </a:rPr>
              <a:t>TACOS 2025</a:t>
            </a:r>
          </a:p>
          <a:p>
            <a:endParaRPr lang="en-US" sz="2800" b="1" dirty="0">
              <a:solidFill>
                <a:schemeClr val="bg1"/>
              </a:solidFill>
              <a:latin typeface="Arial" panose="020B0604020202020204" pitchFamily="34" charset="0"/>
            </a:endParaRPr>
          </a:p>
          <a:p>
            <a:r>
              <a:rPr lang="en-US" sz="2400" b="1" u="sng" dirty="0">
                <a:solidFill>
                  <a:schemeClr val="bg1"/>
                </a:solidFill>
                <a:latin typeface="Arial" panose="020B0604020202020204" pitchFamily="34" charset="0"/>
              </a:rPr>
              <a:t>Jaanita Mehrani</a:t>
            </a:r>
            <a:r>
              <a:rPr lang="en-US" sz="2400" dirty="0">
                <a:solidFill>
                  <a:schemeClr val="bg1"/>
                </a:solidFill>
                <a:latin typeface="Arial" panose="020B0604020202020204" pitchFamily="34" charset="0"/>
              </a:rPr>
              <a:t>, Tao Xu, Andrey </a:t>
            </a:r>
            <a:r>
              <a:rPr lang="en-US" sz="2400" dirty="0" err="1">
                <a:solidFill>
                  <a:schemeClr val="bg1"/>
                </a:solidFill>
                <a:latin typeface="Arial" panose="020B0604020202020204" pitchFamily="34" charset="0"/>
              </a:rPr>
              <a:t>Baydin</a:t>
            </a:r>
            <a:r>
              <a:rPr lang="en-US" sz="2400" dirty="0">
                <a:solidFill>
                  <a:schemeClr val="bg1"/>
                </a:solidFill>
                <a:latin typeface="Arial" panose="020B0604020202020204" pitchFamily="34" charset="0"/>
              </a:rPr>
              <a:t>, Michael J. </a:t>
            </a:r>
            <a:r>
              <a:rPr lang="en-US" sz="2400" dirty="0" err="1">
                <a:solidFill>
                  <a:schemeClr val="bg1"/>
                </a:solidFill>
                <a:latin typeface="Arial" panose="020B0604020202020204" pitchFamily="34" charset="0"/>
              </a:rPr>
              <a:t>Manfra</a:t>
            </a:r>
            <a:r>
              <a:rPr lang="en-US" sz="2400" dirty="0">
                <a:solidFill>
                  <a:schemeClr val="bg1"/>
                </a:solidFill>
                <a:latin typeface="Arial" panose="020B0604020202020204" pitchFamily="34" charset="0"/>
              </a:rPr>
              <a:t>, Henry O. Everitt, </a:t>
            </a:r>
          </a:p>
          <a:p>
            <a:r>
              <a:rPr lang="en-US" sz="2400" dirty="0">
                <a:solidFill>
                  <a:schemeClr val="bg1"/>
                </a:solidFill>
                <a:latin typeface="Arial" panose="020B0604020202020204" pitchFamily="34" charset="0"/>
              </a:rPr>
              <a:t>Andrew J. Long, </a:t>
            </a:r>
            <a:r>
              <a:rPr lang="en-US" sz="2400" dirty="0" err="1">
                <a:solidFill>
                  <a:schemeClr val="bg1"/>
                </a:solidFill>
                <a:latin typeface="Arial" panose="020B0604020202020204" pitchFamily="34" charset="0"/>
              </a:rPr>
              <a:t>Kuver</a:t>
            </a:r>
            <a:r>
              <a:rPr lang="en-US" sz="2400" dirty="0">
                <a:solidFill>
                  <a:schemeClr val="bg1"/>
                </a:solidFill>
                <a:latin typeface="Arial" panose="020B0604020202020204" pitchFamily="34" charset="0"/>
              </a:rPr>
              <a:t> Sinha, Junichiro Kono, Shengxi Huang</a:t>
            </a:r>
            <a:endParaRPr lang="en-US" sz="2400" b="1" dirty="0">
              <a:solidFill>
                <a:schemeClr val="bg1"/>
              </a:solidFill>
              <a:latin typeface="Arial" panose="020B0604020202020204" pitchFamily="34" charset="0"/>
            </a:endParaRPr>
          </a:p>
        </p:txBody>
      </p:sp>
      <p:sp>
        <p:nvSpPr>
          <p:cNvPr id="16" name="TextBox 15">
            <a:extLst>
              <a:ext uri="{FF2B5EF4-FFF2-40B4-BE49-F238E27FC236}">
                <a16:creationId xmlns:a16="http://schemas.microsoft.com/office/drawing/2014/main" id="{9A271C00-3F4C-1DCA-DEB4-861DDCBD4B2C}"/>
              </a:ext>
            </a:extLst>
          </p:cNvPr>
          <p:cNvSpPr txBox="1"/>
          <p:nvPr/>
        </p:nvSpPr>
        <p:spPr>
          <a:xfrm>
            <a:off x="5598649" y="5319635"/>
            <a:ext cx="3011951" cy="646331"/>
          </a:xfrm>
          <a:prstGeom prst="rect">
            <a:avLst/>
          </a:prstGeom>
          <a:noFill/>
        </p:spPr>
        <p:txBody>
          <a:bodyPr wrap="square">
            <a:spAutoFit/>
          </a:bodyPr>
          <a:lstStyle/>
          <a:p>
            <a:pPr algn="ctr"/>
            <a:r>
              <a:rPr lang="en-US" b="1" dirty="0">
                <a:solidFill>
                  <a:srgbClr val="001F69"/>
                </a:solidFill>
                <a:latin typeface="Arial" panose="020B0604020202020204" pitchFamily="34" charset="0"/>
                <a:cs typeface="Arial" panose="020B0604020202020204" pitchFamily="34" charset="0"/>
              </a:rPr>
              <a:t>b</a:t>
            </a:r>
            <a:r>
              <a:rPr lang="en-US" b="1" i="0" strike="noStrike" dirty="0">
                <a:solidFill>
                  <a:srgbClr val="001F69"/>
                </a:solidFill>
                <a:effectLst/>
                <a:latin typeface="Arial" panose="020B0604020202020204" pitchFamily="34" charset="0"/>
                <a:cs typeface="Arial" panose="020B0604020202020204" pitchFamily="34" charset="0"/>
              </a:rPr>
              <a:t>ased upon work in </a:t>
            </a:r>
          </a:p>
          <a:p>
            <a:pPr algn="ctr"/>
            <a:r>
              <a:rPr lang="en-US" b="1" i="0" strike="noStrike" dirty="0">
                <a:solidFill>
                  <a:srgbClr val="001F69"/>
                </a:solidFill>
                <a:effectLst/>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arXiv:2509.14320</a:t>
            </a:r>
            <a:endParaRPr lang="en-US" dirty="0">
              <a:solidFill>
                <a:srgbClr val="001F6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9685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normAutofit/>
          </a:bodyPr>
          <a:lstStyle/>
          <a:p>
            <a:r>
              <a:rPr lang="en-US" dirty="0">
                <a:solidFill>
                  <a:schemeClr val="bg1"/>
                </a:solidFill>
                <a:latin typeface="Helvetica" pitchFamily="2" charset="0"/>
              </a:rPr>
              <a:t>Material’s Plasmonic Response to Axion</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D94D8B3-983A-F168-57FD-3389D9C982E8}"/>
                  </a:ext>
                </a:extLst>
              </p:cNvPr>
              <p:cNvSpPr txBox="1"/>
              <p:nvPr/>
            </p:nvSpPr>
            <p:spPr>
              <a:xfrm>
                <a:off x="0" y="2329475"/>
                <a:ext cx="6470072" cy="7941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m:rPr>
                              <m:sty m:val="p"/>
                            </m:rPr>
                            <a:rPr lang="en-US" sz="2400" b="0" i="0" smtClean="0">
                              <a:latin typeface="Cambria Math" panose="02040503050406030204" pitchFamily="18" charset="0"/>
                            </a:rPr>
                            <m:t>med</m:t>
                          </m:r>
                        </m:sub>
                      </m:sSub>
                      <m:r>
                        <a:rPr lang="en-US" sz="2400">
                          <a:latin typeface="Cambria Math" panose="02040503050406030204" pitchFamily="18" charset="0"/>
                        </a:rPr>
                        <m:t>=</m:t>
                      </m:r>
                      <m:f>
                        <m:fPr>
                          <m:ctrlPr>
                            <a:rPr lang="en-US" sz="2400" i="1" smtClean="0">
                              <a:latin typeface="Cambria Math" panose="02040503050406030204" pitchFamily="18" charset="0"/>
                            </a:rPr>
                          </m:ctrlPr>
                        </m:fPr>
                        <m:num>
                          <m:sSub>
                            <m:sSubPr>
                              <m:ctrlPr>
                                <a:rPr lang="en-US" sz="2400" b="1" i="1">
                                  <a:latin typeface="Cambria Math" panose="02040503050406030204" pitchFamily="18" charset="0"/>
                                </a:rPr>
                              </m:ctrlPr>
                            </m:sSubPr>
                            <m:e>
                              <m:r>
                                <a:rPr lang="en-US" sz="2400" i="1">
                                  <a:latin typeface="Cambria Math" panose="02040503050406030204" pitchFamily="18" charset="0"/>
                                </a:rPr>
                                <m:t>𝐸</m:t>
                              </m:r>
                            </m:e>
                            <m:sub>
                              <m:r>
                                <m:rPr>
                                  <m:sty m:val="p"/>
                                </m:rPr>
                                <a:rPr lang="en-US" sz="2400">
                                  <a:latin typeface="Cambria Math" panose="02040503050406030204" pitchFamily="18" charset="0"/>
                                </a:rPr>
                                <m:t>vac</m:t>
                              </m:r>
                            </m:sub>
                          </m:sSub>
                        </m:num>
                        <m:den>
                          <m:r>
                            <a:rPr lang="el-GR" sz="2400" i="1">
                              <a:latin typeface="Cambria Math" panose="02040503050406030204" pitchFamily="18" charset="0"/>
                            </a:rPr>
                            <m:t>𝜀</m:t>
                          </m:r>
                        </m:den>
                      </m:f>
                      <m:r>
                        <a:rPr lang="en-US" sz="2400" b="0" i="1" smtClean="0">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𝑔</m:t>
                              </m:r>
                            </m:e>
                            <m:sub>
                              <m:r>
                                <a:rPr lang="el-GR" sz="2400" i="1">
                                  <a:latin typeface="Cambria Math" panose="02040503050406030204" pitchFamily="18" charset="0"/>
                                </a:rPr>
                                <m:t>𝛼𝛾</m:t>
                              </m:r>
                            </m:sub>
                          </m:sSub>
                          <m:r>
                            <a:rPr lang="en-US" sz="2400" b="0" i="1" smtClean="0">
                              <a:latin typeface="Cambria Math" panose="02040503050406030204" pitchFamily="18" charset="0"/>
                            </a:rPr>
                            <m:t>𝐵𝑎</m:t>
                          </m:r>
                        </m:num>
                        <m:den>
                          <m:r>
                            <a:rPr lang="el-GR" sz="2400" i="1">
                              <a:latin typeface="Cambria Math" panose="02040503050406030204" pitchFamily="18" charset="0"/>
                            </a:rPr>
                            <m:t>𝜀</m:t>
                          </m:r>
                        </m:den>
                      </m:f>
                    </m:oMath>
                  </m:oMathPara>
                </a14:m>
                <a:endParaRPr lang="en-US" sz="2400" dirty="0"/>
              </a:p>
            </p:txBody>
          </p:sp>
        </mc:Choice>
        <mc:Fallback xmlns="">
          <p:sp>
            <p:nvSpPr>
              <p:cNvPr id="13" name="TextBox 12">
                <a:extLst>
                  <a:ext uri="{FF2B5EF4-FFF2-40B4-BE49-F238E27FC236}">
                    <a16:creationId xmlns:a16="http://schemas.microsoft.com/office/drawing/2014/main" id="{ED94D8B3-983A-F168-57FD-3389D9C982E8}"/>
                  </a:ext>
                </a:extLst>
              </p:cNvPr>
              <p:cNvSpPr txBox="1">
                <a:spLocks noRot="1" noChangeAspect="1" noMove="1" noResize="1" noEditPoints="1" noAdjustHandles="1" noChangeArrowheads="1" noChangeShapeType="1" noTextEdit="1"/>
              </p:cNvSpPr>
              <p:nvPr/>
            </p:nvSpPr>
            <p:spPr>
              <a:xfrm>
                <a:off x="0" y="2329475"/>
                <a:ext cx="6470072" cy="794192"/>
              </a:xfrm>
              <a:prstGeom prst="rect">
                <a:avLst/>
              </a:prstGeom>
              <a:blipFill>
                <a:blip r:embed="rId4"/>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A51CADB-7F8D-B710-EE91-89C0CD27096F}"/>
                  </a:ext>
                </a:extLst>
              </p:cNvPr>
              <p:cNvSpPr txBox="1"/>
              <p:nvPr/>
            </p:nvSpPr>
            <p:spPr>
              <a:xfrm>
                <a:off x="1322448" y="4268593"/>
                <a:ext cx="4090395" cy="494559"/>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sSub>
                        <m:sSubPr>
                          <m:ctrlPr>
                            <a:rPr lang="en-US" sz="2400" b="1" i="1" smtClean="0">
                              <a:latin typeface="Cambria Math" panose="02040503050406030204" pitchFamily="18" charset="0"/>
                            </a:rPr>
                          </m:ctrlPr>
                        </m:sSubPr>
                        <m:e>
                          <m:r>
                            <a:rPr lang="en-US" sz="2400" b="0" i="1">
                              <a:latin typeface="Cambria Math" panose="02040503050406030204" pitchFamily="18" charset="0"/>
                            </a:rPr>
                            <m:t>𝐸</m:t>
                          </m:r>
                        </m:e>
                        <m:sub>
                          <m:r>
                            <m:rPr>
                              <m:sty m:val="p"/>
                            </m:rPr>
                            <a:rPr lang="en-US" sz="2400" b="0" i="0" smtClean="0">
                              <a:latin typeface="Cambria Math" panose="02040503050406030204" pitchFamily="18" charset="0"/>
                            </a:rPr>
                            <m:t>prop</m:t>
                          </m:r>
                        </m:sub>
                      </m:sSub>
                      <m:r>
                        <a:rPr lang="en-US" sz="2400">
                          <a:latin typeface="Cambria Math" panose="02040503050406030204" pitchFamily="18" charset="0"/>
                        </a:rPr>
                        <m:t>=</m:t>
                      </m:r>
                      <m:r>
                        <a:rPr lang="el-GR" sz="2400" b="0" i="1" smtClean="0">
                          <a:latin typeface="Cambria Math" panose="02040503050406030204" pitchFamily="18" charset="0"/>
                        </a:rPr>
                        <m:t>𝛽</m:t>
                      </m:r>
                      <m:sSub>
                        <m:sSubPr>
                          <m:ctrlPr>
                            <a:rPr lang="en-US" sz="2400" b="1" i="1">
                              <a:latin typeface="Cambria Math" panose="02040503050406030204" pitchFamily="18" charset="0"/>
                            </a:rPr>
                          </m:ctrlPr>
                        </m:sSubPr>
                        <m:e>
                          <m:r>
                            <a:rPr lang="en-US" sz="2400" b="0" i="1">
                              <a:latin typeface="Cambria Math" panose="02040503050406030204" pitchFamily="18" charset="0"/>
                            </a:rPr>
                            <m:t>𝐸</m:t>
                          </m:r>
                        </m:e>
                        <m:sub>
                          <m:r>
                            <m:rPr>
                              <m:sty m:val="p"/>
                            </m:rPr>
                            <a:rPr lang="en-US" sz="2400" b="0" i="0" smtClean="0">
                              <a:latin typeface="Cambria Math" panose="02040503050406030204" pitchFamily="18" charset="0"/>
                            </a:rPr>
                            <m:t>vac</m:t>
                          </m:r>
                        </m:sub>
                      </m:sSub>
                    </m:oMath>
                  </m:oMathPara>
                </a14:m>
                <a:endParaRPr lang="en-US" sz="2400" dirty="0"/>
              </a:p>
            </p:txBody>
          </p:sp>
        </mc:Choice>
        <mc:Fallback xmlns="">
          <p:sp>
            <p:nvSpPr>
              <p:cNvPr id="14" name="TextBox 13">
                <a:extLst>
                  <a:ext uri="{FF2B5EF4-FFF2-40B4-BE49-F238E27FC236}">
                    <a16:creationId xmlns:a16="http://schemas.microsoft.com/office/drawing/2014/main" id="{DA51CADB-7F8D-B710-EE91-89C0CD27096F}"/>
                  </a:ext>
                </a:extLst>
              </p:cNvPr>
              <p:cNvSpPr txBox="1">
                <a:spLocks noRot="1" noChangeAspect="1" noMove="1" noResize="1" noEditPoints="1" noAdjustHandles="1" noChangeArrowheads="1" noChangeShapeType="1" noTextEdit="1"/>
              </p:cNvSpPr>
              <p:nvPr/>
            </p:nvSpPr>
            <p:spPr>
              <a:xfrm>
                <a:off x="1322448" y="4268593"/>
                <a:ext cx="4090395" cy="494559"/>
              </a:xfrm>
              <a:prstGeom prst="rect">
                <a:avLst/>
              </a:prstGeom>
              <a:blipFill>
                <a:blip r:embed="rId5"/>
                <a:stretch>
                  <a:fillRect b="-102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8F54993-EFEB-A942-FFB4-619F965D463A}"/>
                  </a:ext>
                </a:extLst>
              </p:cNvPr>
              <p:cNvSpPr txBox="1"/>
              <p:nvPr/>
            </p:nvSpPr>
            <p:spPr>
              <a:xfrm>
                <a:off x="1438422" y="4979896"/>
                <a:ext cx="3974421" cy="1226361"/>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l-GR" sz="2000" i="1" smtClean="0">
                          <a:latin typeface="Cambria Math" panose="02040503050406030204" pitchFamily="18" charset="0"/>
                        </a:rPr>
                        <m:t>𝛽</m:t>
                      </m:r>
                      <m:r>
                        <a:rPr lang="el-GR" sz="2000" i="1" smtClean="0">
                          <a:latin typeface="Cambria Math" panose="02040503050406030204" pitchFamily="18" charset="0"/>
                        </a:rPr>
                        <m:t> =</m:t>
                      </m:r>
                      <m:d>
                        <m:dPr>
                          <m:begChr m:val="|"/>
                          <m:endChr m:val="|"/>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func>
                                <m:funcPr>
                                  <m:ctrlPr>
                                    <a:rPr lang="en-US" sz="2000" b="0" i="1" smtClean="0">
                                      <a:latin typeface="Cambria Math" panose="02040503050406030204" pitchFamily="18" charset="0"/>
                                    </a:rPr>
                                  </m:ctrlPr>
                                </m:funcPr>
                                <m:fName>
                                  <m:r>
                                    <a:rPr lang="el-GR" sz="2000" b="0" i="0" smtClean="0">
                                      <a:latin typeface="Cambria Math" panose="02040503050406030204" pitchFamily="18" charset="0"/>
                                    </a:rPr>
                                    <m:t>−</m:t>
                                  </m:r>
                                  <m:r>
                                    <m:rPr>
                                      <m:sty m:val="p"/>
                                    </m:rPr>
                                    <a:rPr lang="en-US" sz="2000" b="0" i="0" smtClean="0">
                                      <a:latin typeface="Cambria Math" panose="02040503050406030204" pitchFamily="18" charset="0"/>
                                    </a:rPr>
                                    <m:t>sin</m:t>
                                  </m:r>
                                </m:fName>
                                <m:e>
                                  <m:f>
                                    <m:fPr>
                                      <m:ctrlPr>
                                        <a:rPr lang="en-US" sz="2000" b="0" i="1" smtClean="0">
                                          <a:latin typeface="Cambria Math" panose="02040503050406030204" pitchFamily="18" charset="0"/>
                                        </a:rPr>
                                      </m:ctrlPr>
                                    </m:fPr>
                                    <m:num>
                                      <m:rad>
                                        <m:radPr>
                                          <m:degHide m:val="on"/>
                                          <m:ctrlPr>
                                            <a:rPr lang="el-GR" sz="2000" i="1">
                                              <a:latin typeface="Cambria Math" panose="02040503050406030204" pitchFamily="18" charset="0"/>
                                            </a:rPr>
                                          </m:ctrlPr>
                                        </m:radPr>
                                        <m:deg/>
                                        <m:e>
                                          <m:r>
                                            <a:rPr lang="el-GR" sz="2000" i="1">
                                              <a:latin typeface="Cambria Math" panose="02040503050406030204" pitchFamily="18" charset="0"/>
                                            </a:rPr>
                                            <m:t>𝜀</m:t>
                                          </m:r>
                                        </m:e>
                                      </m:rad>
                                      <m:r>
                                        <a:rPr lang="el-GR" sz="2000" b="0" i="1" smtClean="0">
                                          <a:latin typeface="Cambria Math" panose="02040503050406030204" pitchFamily="18" charset="0"/>
                                        </a:rPr>
                                        <m:t>𝜔</m:t>
                                      </m:r>
                                      <m:r>
                                        <a:rPr lang="en-US" sz="2000" b="0" i="1" smtClean="0">
                                          <a:latin typeface="Cambria Math" panose="02040503050406030204" pitchFamily="18" charset="0"/>
                                        </a:rPr>
                                        <m:t>𝑑</m:t>
                                      </m:r>
                                    </m:num>
                                    <m:den>
                                      <m:r>
                                        <a:rPr lang="en-US" sz="2000" b="0" i="1" smtClean="0">
                                          <a:latin typeface="Cambria Math" panose="02040503050406030204" pitchFamily="18" charset="0"/>
                                        </a:rPr>
                                        <m:t>2</m:t>
                                      </m:r>
                                    </m:den>
                                  </m:f>
                                  <m:r>
                                    <a:rPr lang="en-US" sz="2000" b="0" i="1" smtClean="0">
                                      <a:latin typeface="Cambria Math" panose="02040503050406030204" pitchFamily="18" charset="0"/>
                                    </a:rPr>
                                    <m:t>(1−</m:t>
                                  </m:r>
                                  <m:r>
                                    <a:rPr lang="el-GR" sz="2000" b="0" i="1" smtClean="0">
                                      <a:latin typeface="Cambria Math" panose="02040503050406030204" pitchFamily="18" charset="0"/>
                                    </a:rPr>
                                    <m:t>𝜀</m:t>
                                  </m:r>
                                  <m:r>
                                    <a:rPr lang="en-US" sz="2000" b="0" i="1" smtClean="0">
                                      <a:latin typeface="Cambria Math" panose="02040503050406030204" pitchFamily="18" charset="0"/>
                                    </a:rPr>
                                    <m:t>)</m:t>
                                  </m:r>
                                </m:e>
                              </m:func>
                            </m:num>
                            <m:den>
                              <m:r>
                                <a:rPr lang="el-GR" sz="2000" b="0" i="1" smtClean="0">
                                  <a:latin typeface="Cambria Math" panose="02040503050406030204" pitchFamily="18" charset="0"/>
                                </a:rPr>
                                <m:t>𝜀</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f>
                                    <m:fPr>
                                      <m:ctrlPr>
                                        <a:rPr lang="en-US" sz="2000" i="1">
                                          <a:latin typeface="Cambria Math" panose="02040503050406030204" pitchFamily="18" charset="0"/>
                                        </a:rPr>
                                      </m:ctrlPr>
                                    </m:fPr>
                                    <m:num>
                                      <m:rad>
                                        <m:radPr>
                                          <m:degHide m:val="on"/>
                                          <m:ctrlPr>
                                            <a:rPr lang="el-GR" sz="2000" i="1">
                                              <a:latin typeface="Cambria Math" panose="02040503050406030204" pitchFamily="18" charset="0"/>
                                            </a:rPr>
                                          </m:ctrlPr>
                                        </m:radPr>
                                        <m:deg/>
                                        <m:e>
                                          <m:r>
                                            <a:rPr lang="el-GR" sz="2000" i="1">
                                              <a:latin typeface="Cambria Math" panose="02040503050406030204" pitchFamily="18" charset="0"/>
                                            </a:rPr>
                                            <m:t>𝜀</m:t>
                                          </m:r>
                                        </m:e>
                                      </m:rad>
                                      <m:r>
                                        <a:rPr lang="el-GR" sz="2000" i="1">
                                          <a:latin typeface="Cambria Math" panose="02040503050406030204" pitchFamily="18" charset="0"/>
                                        </a:rPr>
                                        <m:t>𝜔</m:t>
                                      </m:r>
                                      <m:r>
                                        <a:rPr lang="en-US" sz="2000" i="1">
                                          <a:latin typeface="Cambria Math" panose="02040503050406030204" pitchFamily="18" charset="0"/>
                                        </a:rPr>
                                        <m:t>𝑑</m:t>
                                      </m:r>
                                    </m:num>
                                    <m:den>
                                      <m:r>
                                        <a:rPr lang="en-US" sz="2000" i="1">
                                          <a:latin typeface="Cambria Math" panose="02040503050406030204" pitchFamily="18" charset="0"/>
                                        </a:rPr>
                                        <m:t>2</m:t>
                                      </m:r>
                                    </m:den>
                                  </m:f>
                                </m:e>
                              </m:func>
                              <m:r>
                                <a:rPr lang="el-GR" sz="2000" b="0" i="1" smtClean="0">
                                  <a:latin typeface="Cambria Math" panose="02040503050406030204" pitchFamily="18" charset="0"/>
                                </a:rPr>
                                <m:t>+</m:t>
                              </m:r>
                              <m:r>
                                <a:rPr lang="en-US" sz="2000" b="0" i="1" smtClean="0">
                                  <a:latin typeface="Cambria Math" panose="02040503050406030204" pitchFamily="18" charset="0"/>
                                </a:rPr>
                                <m:t>𝑖</m:t>
                              </m:r>
                              <m:func>
                                <m:funcPr>
                                  <m:ctrlPr>
                                    <a:rPr lang="en-US" sz="2000" b="0" i="1" smtClean="0">
                                      <a:latin typeface="Cambria Math" panose="02040503050406030204" pitchFamily="18" charset="0"/>
                                    </a:rPr>
                                  </m:ctrlPr>
                                </m:funcPr>
                                <m:fName>
                                  <m:rad>
                                    <m:radPr>
                                      <m:degHide m:val="on"/>
                                      <m:ctrlPr>
                                        <a:rPr lang="en-US" sz="2000" i="1">
                                          <a:latin typeface="Cambria Math" panose="02040503050406030204" pitchFamily="18" charset="0"/>
                                        </a:rPr>
                                      </m:ctrlPr>
                                    </m:radPr>
                                    <m:deg/>
                                    <m:e>
                                      <m:r>
                                        <a:rPr lang="el-GR" sz="2000" i="1">
                                          <a:latin typeface="Cambria Math" panose="02040503050406030204" pitchFamily="18" charset="0"/>
                                        </a:rPr>
                                        <m:t>𝜀</m:t>
                                      </m:r>
                                    </m:e>
                                  </m:rad>
                                  <m:r>
                                    <m:rPr>
                                      <m:sty m:val="p"/>
                                    </m:rPr>
                                    <a:rPr lang="en-US" sz="2000" b="0" i="0" smtClean="0">
                                      <a:latin typeface="Cambria Math" panose="02040503050406030204" pitchFamily="18" charset="0"/>
                                    </a:rPr>
                                    <m:t>cos</m:t>
                                  </m:r>
                                </m:fName>
                                <m:e>
                                  <m:f>
                                    <m:fPr>
                                      <m:ctrlPr>
                                        <a:rPr lang="en-US" sz="2000" i="1">
                                          <a:latin typeface="Cambria Math" panose="02040503050406030204" pitchFamily="18" charset="0"/>
                                        </a:rPr>
                                      </m:ctrlPr>
                                    </m:fPr>
                                    <m:num>
                                      <m:rad>
                                        <m:radPr>
                                          <m:degHide m:val="on"/>
                                          <m:ctrlPr>
                                            <a:rPr lang="el-GR" sz="2000" i="1">
                                              <a:latin typeface="Cambria Math" panose="02040503050406030204" pitchFamily="18" charset="0"/>
                                            </a:rPr>
                                          </m:ctrlPr>
                                        </m:radPr>
                                        <m:deg/>
                                        <m:e>
                                          <m:r>
                                            <a:rPr lang="el-GR" sz="2000" i="1">
                                              <a:latin typeface="Cambria Math" panose="02040503050406030204" pitchFamily="18" charset="0"/>
                                            </a:rPr>
                                            <m:t>𝜀</m:t>
                                          </m:r>
                                        </m:e>
                                      </m:rad>
                                      <m:r>
                                        <a:rPr lang="el-GR" sz="2000" i="1">
                                          <a:latin typeface="Cambria Math" panose="02040503050406030204" pitchFamily="18" charset="0"/>
                                        </a:rPr>
                                        <m:t>𝜔</m:t>
                                      </m:r>
                                      <m:r>
                                        <a:rPr lang="en-US" sz="2000" i="1">
                                          <a:latin typeface="Cambria Math" panose="02040503050406030204" pitchFamily="18" charset="0"/>
                                        </a:rPr>
                                        <m:t>𝑑</m:t>
                                      </m:r>
                                    </m:num>
                                    <m:den>
                                      <m:r>
                                        <a:rPr lang="en-US" sz="2000" i="1">
                                          <a:latin typeface="Cambria Math" panose="02040503050406030204" pitchFamily="18" charset="0"/>
                                        </a:rPr>
                                        <m:t>2</m:t>
                                      </m:r>
                                    </m:den>
                                  </m:f>
                                </m:e>
                              </m:func>
                            </m:den>
                          </m:f>
                        </m:e>
                      </m:d>
                      <m:r>
                        <a:rPr lang="en-US" sz="2000" b="0" i="1" smtClean="0">
                          <a:latin typeface="Cambria Math" panose="02040503050406030204" pitchFamily="18" charset="0"/>
                        </a:rPr>
                        <m:t> </m:t>
                      </m:r>
                    </m:oMath>
                  </m:oMathPara>
                </a14:m>
                <a:endParaRPr lang="en-US" sz="2000" dirty="0"/>
              </a:p>
            </p:txBody>
          </p:sp>
        </mc:Choice>
        <mc:Fallback xmlns="">
          <p:sp>
            <p:nvSpPr>
              <p:cNvPr id="15" name="TextBox 14">
                <a:extLst>
                  <a:ext uri="{FF2B5EF4-FFF2-40B4-BE49-F238E27FC236}">
                    <a16:creationId xmlns:a16="http://schemas.microsoft.com/office/drawing/2014/main" id="{38F54993-EFEB-A942-FFB4-619F965D463A}"/>
                  </a:ext>
                </a:extLst>
              </p:cNvPr>
              <p:cNvSpPr txBox="1">
                <a:spLocks noRot="1" noChangeAspect="1" noMove="1" noResize="1" noEditPoints="1" noAdjustHandles="1" noChangeArrowheads="1" noChangeShapeType="1" noTextEdit="1"/>
              </p:cNvSpPr>
              <p:nvPr/>
            </p:nvSpPr>
            <p:spPr>
              <a:xfrm>
                <a:off x="1438422" y="4979896"/>
                <a:ext cx="3974421" cy="1226361"/>
              </a:xfrm>
              <a:prstGeom prst="rect">
                <a:avLst/>
              </a:prstGeom>
              <a:blipFill>
                <a:blip r:embed="rId6"/>
                <a:stretch>
                  <a:fillRect l="-637" b="-2062"/>
                </a:stretch>
              </a:blipFill>
            </p:spPr>
            <p:txBody>
              <a:bodyPr/>
              <a:lstStyle/>
              <a:p>
                <a:r>
                  <a:rPr lang="en-US">
                    <a:noFill/>
                  </a:rPr>
                  <a:t> </a:t>
                </a:r>
              </a:p>
            </p:txBody>
          </p:sp>
        </mc:Fallback>
      </mc:AlternateContent>
      <p:pic>
        <p:nvPicPr>
          <p:cNvPr id="19" name="Picture 18" descr="A graph of a function&#10;&#10;Description automatically generated">
            <a:extLst>
              <a:ext uri="{FF2B5EF4-FFF2-40B4-BE49-F238E27FC236}">
                <a16:creationId xmlns:a16="http://schemas.microsoft.com/office/drawing/2014/main" id="{2427C3E9-3FA9-4A1D-407D-8C386D49CF88}"/>
              </a:ext>
            </a:extLst>
          </p:cNvPr>
          <p:cNvPicPr>
            <a:picLocks noChangeAspect="1"/>
          </p:cNvPicPr>
          <p:nvPr/>
        </p:nvPicPr>
        <p:blipFill rotWithShape="1">
          <a:blip r:embed="rId7">
            <a:alphaModFix/>
            <a:extLst>
              <a:ext uri="{28A0092B-C50C-407E-A947-70E740481C1C}">
                <a14:useLocalDpi xmlns:a14="http://schemas.microsoft.com/office/drawing/2010/main" val="0"/>
              </a:ext>
            </a:extLst>
          </a:blip>
          <a:srcRect r="31034"/>
          <a:stretch/>
        </p:blipFill>
        <p:spPr>
          <a:xfrm>
            <a:off x="6570586" y="2497797"/>
            <a:ext cx="4607072" cy="3111500"/>
          </a:xfrm>
          <a:prstGeom prst="rect">
            <a:avLst/>
          </a:prstGeom>
        </p:spPr>
      </p:pic>
      <p:pic>
        <p:nvPicPr>
          <p:cNvPr id="20" name="Picture 19" descr="A graph of a function&#10;&#10;Description automatically generated">
            <a:extLst>
              <a:ext uri="{FF2B5EF4-FFF2-40B4-BE49-F238E27FC236}">
                <a16:creationId xmlns:a16="http://schemas.microsoft.com/office/drawing/2014/main" id="{F36A1A97-B939-D718-EAA6-987B22C6B473}"/>
              </a:ext>
            </a:extLst>
          </p:cNvPr>
          <p:cNvPicPr>
            <a:picLocks noChangeAspect="1"/>
          </p:cNvPicPr>
          <p:nvPr/>
        </p:nvPicPr>
        <p:blipFill rotWithShape="1">
          <a:blip r:embed="rId8">
            <a:alphaModFix/>
            <a:extLst>
              <a:ext uri="{28A0092B-C50C-407E-A947-70E740481C1C}">
                <a14:useLocalDpi xmlns:a14="http://schemas.microsoft.com/office/drawing/2010/main" val="0"/>
              </a:ext>
            </a:extLst>
          </a:blip>
          <a:srcRect r="31519"/>
          <a:stretch/>
        </p:blipFill>
        <p:spPr>
          <a:xfrm>
            <a:off x="6570358" y="2502916"/>
            <a:ext cx="4574643" cy="3111500"/>
          </a:xfrm>
          <a:prstGeom prst="rect">
            <a:avLst/>
          </a:prstGeom>
        </p:spPr>
      </p:pic>
      <p:pic>
        <p:nvPicPr>
          <p:cNvPr id="21" name="Picture 20" descr="A graph of a function&#10;&#10;Description automatically generated">
            <a:extLst>
              <a:ext uri="{FF2B5EF4-FFF2-40B4-BE49-F238E27FC236}">
                <a16:creationId xmlns:a16="http://schemas.microsoft.com/office/drawing/2014/main" id="{629E374C-0A60-2922-D87E-8860E3C07C9B}"/>
              </a:ext>
            </a:extLst>
          </p:cNvPr>
          <p:cNvPicPr>
            <a:picLocks noChangeAspect="1"/>
          </p:cNvPicPr>
          <p:nvPr/>
        </p:nvPicPr>
        <p:blipFill rotWithShape="1">
          <a:blip r:embed="rId9">
            <a:alphaModFix/>
            <a:extLst>
              <a:ext uri="{28A0092B-C50C-407E-A947-70E740481C1C}">
                <a14:useLocalDpi xmlns:a14="http://schemas.microsoft.com/office/drawing/2010/main" val="0"/>
              </a:ext>
            </a:extLst>
          </a:blip>
          <a:srcRect r="31547"/>
          <a:stretch/>
        </p:blipFill>
        <p:spPr>
          <a:xfrm>
            <a:off x="6572207" y="2502916"/>
            <a:ext cx="4572794" cy="3111500"/>
          </a:xfrm>
          <a:prstGeom prst="rect">
            <a:avLst/>
          </a:prstGeom>
        </p:spPr>
      </p:pic>
      <p:pic>
        <p:nvPicPr>
          <p:cNvPr id="22" name="Picture 21" descr="A graph of a function&#10;&#10;Description automatically generated">
            <a:extLst>
              <a:ext uri="{FF2B5EF4-FFF2-40B4-BE49-F238E27FC236}">
                <a16:creationId xmlns:a16="http://schemas.microsoft.com/office/drawing/2014/main" id="{F31C19EC-2C78-EF5F-FC86-B3C3233429A6}"/>
              </a:ext>
            </a:extLst>
          </p:cNvPr>
          <p:cNvPicPr>
            <a:picLocks noChangeAspect="1"/>
          </p:cNvPicPr>
          <p:nvPr/>
        </p:nvPicPr>
        <p:blipFill rotWithShape="1">
          <a:blip r:embed="rId10">
            <a:alphaModFix/>
            <a:extLst>
              <a:ext uri="{28A0092B-C50C-407E-A947-70E740481C1C}">
                <a14:useLocalDpi xmlns:a14="http://schemas.microsoft.com/office/drawing/2010/main" val="0"/>
              </a:ext>
            </a:extLst>
          </a:blip>
          <a:srcRect r="31117"/>
          <a:stretch/>
        </p:blipFill>
        <p:spPr>
          <a:xfrm>
            <a:off x="6576109" y="2504103"/>
            <a:ext cx="4601549" cy="3111500"/>
          </a:xfrm>
          <a:prstGeom prst="rect">
            <a:avLst/>
          </a:prstGeom>
        </p:spPr>
      </p:pic>
      <p:sp>
        <p:nvSpPr>
          <p:cNvPr id="23" name="Star: 5 Points 23">
            <a:extLst>
              <a:ext uri="{FF2B5EF4-FFF2-40B4-BE49-F238E27FC236}">
                <a16:creationId xmlns:a16="http://schemas.microsoft.com/office/drawing/2014/main" id="{41E32401-6654-8941-27C2-94E17B2A3EC7}"/>
              </a:ext>
            </a:extLst>
          </p:cNvPr>
          <p:cNvSpPr/>
          <p:nvPr/>
        </p:nvSpPr>
        <p:spPr>
          <a:xfrm>
            <a:off x="8346338" y="2804383"/>
            <a:ext cx="270688" cy="266061"/>
          </a:xfrm>
          <a:prstGeom prst="star5">
            <a:avLst/>
          </a:prstGeom>
          <a:solidFill>
            <a:srgbClr val="FF0000">
              <a:alpha val="0"/>
            </a:srgb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C7C661E2-2C4C-4002-120D-A7A15EB51D70}"/>
              </a:ext>
            </a:extLst>
          </p:cNvPr>
          <p:cNvSpPr txBox="1"/>
          <p:nvPr/>
        </p:nvSpPr>
        <p:spPr>
          <a:xfrm>
            <a:off x="8576729" y="2798956"/>
            <a:ext cx="2233292" cy="307777"/>
          </a:xfrm>
          <a:prstGeom prst="rect">
            <a:avLst/>
          </a:prstGeom>
          <a:noFill/>
        </p:spPr>
        <p:txBody>
          <a:bodyPr wrap="square" rtlCol="0">
            <a:spAutoFit/>
          </a:bodyPr>
          <a:lstStyle/>
          <a:p>
            <a:r>
              <a:rPr lang="en-US" sz="1400" dirty="0">
                <a:latin typeface="Helvetica" pitchFamily="2" charset="0"/>
                <a:ea typeface="Cambria Math" panose="02040503050406030204" pitchFamily="18" charset="0"/>
              </a:rPr>
              <a:t>ENZ (</a:t>
            </a:r>
            <a:r>
              <a:rPr lang="el-GR" sz="1400" dirty="0">
                <a:latin typeface="Helvetica" pitchFamily="2" charset="0"/>
                <a:ea typeface="Cambria Math" panose="02040503050406030204" pitchFamily="18" charset="0"/>
              </a:rPr>
              <a:t>ε</a:t>
            </a:r>
            <a:r>
              <a:rPr lang="en-US" sz="1400" dirty="0">
                <a:latin typeface="Helvetica" pitchFamily="2" charset="0"/>
                <a:ea typeface="Cambria Math" panose="02040503050406030204" pitchFamily="18" charset="0"/>
              </a:rPr>
              <a:t>-near-zero)</a:t>
            </a:r>
          </a:p>
        </p:txBody>
      </p:sp>
      <p:pic>
        <p:nvPicPr>
          <p:cNvPr id="26" name="Picture 25" descr="A graph of a function&#10;&#10;Description automatically generated">
            <a:extLst>
              <a:ext uri="{FF2B5EF4-FFF2-40B4-BE49-F238E27FC236}">
                <a16:creationId xmlns:a16="http://schemas.microsoft.com/office/drawing/2014/main" id="{4F7F787C-F7C4-B3B9-DB99-E17050C09AA3}"/>
              </a:ext>
            </a:extLst>
          </p:cNvPr>
          <p:cNvPicPr>
            <a:picLocks noChangeAspect="1"/>
          </p:cNvPicPr>
          <p:nvPr/>
        </p:nvPicPr>
        <p:blipFill rotWithShape="1">
          <a:blip r:embed="rId10">
            <a:alphaModFix/>
            <a:extLst>
              <a:ext uri="{28A0092B-C50C-407E-A947-70E740481C1C}">
                <a14:useLocalDpi xmlns:a14="http://schemas.microsoft.com/office/drawing/2010/main" val="0"/>
              </a:ext>
            </a:extLst>
          </a:blip>
          <a:srcRect l="76128" t="39403" r="4578" b="31716"/>
          <a:stretch/>
        </p:blipFill>
        <p:spPr>
          <a:xfrm>
            <a:off x="7328398" y="4254693"/>
            <a:ext cx="1090937" cy="760627"/>
          </a:xfrm>
          <a:prstGeom prst="rect">
            <a:avLst/>
          </a:prstGeom>
        </p:spPr>
      </p:pic>
      <p:grpSp>
        <p:nvGrpSpPr>
          <p:cNvPr id="28" name="Group 27">
            <a:extLst>
              <a:ext uri="{FF2B5EF4-FFF2-40B4-BE49-F238E27FC236}">
                <a16:creationId xmlns:a16="http://schemas.microsoft.com/office/drawing/2014/main" id="{43DC9F0D-34B4-05F7-2C3C-16A7FF99DD81}"/>
              </a:ext>
            </a:extLst>
          </p:cNvPr>
          <p:cNvGrpSpPr/>
          <p:nvPr/>
        </p:nvGrpSpPr>
        <p:grpSpPr>
          <a:xfrm>
            <a:off x="5622306" y="1635446"/>
            <a:ext cx="6215742" cy="4616953"/>
            <a:chOff x="5802319" y="1638804"/>
            <a:chExt cx="6215742" cy="4616953"/>
          </a:xfrm>
        </p:grpSpPr>
        <p:sp>
          <p:nvSpPr>
            <p:cNvPr id="25" name="TextBox 24">
              <a:extLst>
                <a:ext uri="{FF2B5EF4-FFF2-40B4-BE49-F238E27FC236}">
                  <a16:creationId xmlns:a16="http://schemas.microsoft.com/office/drawing/2014/main" id="{29F542DB-7100-96BC-ADDA-89D0B63C183D}"/>
                </a:ext>
              </a:extLst>
            </p:cNvPr>
            <p:cNvSpPr txBox="1"/>
            <p:nvPr/>
          </p:nvSpPr>
          <p:spPr>
            <a:xfrm>
              <a:off x="5802319" y="5886425"/>
              <a:ext cx="6215742" cy="369332"/>
            </a:xfrm>
            <a:prstGeom prst="rect">
              <a:avLst/>
            </a:prstGeom>
            <a:noFill/>
          </p:spPr>
          <p:txBody>
            <a:bodyPr wrap="square">
              <a:spAutoFit/>
            </a:bodyPr>
            <a:lstStyle/>
            <a:p>
              <a:pPr algn="ctr"/>
              <a:r>
                <a:rPr lang="en-US" dirty="0">
                  <a:latin typeface="Helvetica" pitchFamily="2" charset="0"/>
                </a:rPr>
                <a:t>COMSOL Simulation</a:t>
              </a:r>
            </a:p>
          </p:txBody>
        </p:sp>
        <p:sp>
          <p:nvSpPr>
            <p:cNvPr id="27" name="Rectangle 26">
              <a:extLst>
                <a:ext uri="{FF2B5EF4-FFF2-40B4-BE49-F238E27FC236}">
                  <a16:creationId xmlns:a16="http://schemas.microsoft.com/office/drawing/2014/main" id="{23B34A9C-1914-E5E6-1152-C26CCDC1D341}"/>
                </a:ext>
              </a:extLst>
            </p:cNvPr>
            <p:cNvSpPr/>
            <p:nvPr/>
          </p:nvSpPr>
          <p:spPr>
            <a:xfrm>
              <a:off x="6077104" y="1638804"/>
              <a:ext cx="5885078" cy="423028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FD8028C-CAEA-E379-CDBD-F896BF8BF37A}"/>
                </a:ext>
              </a:extLst>
            </p:cNvPr>
            <p:cNvPicPr>
              <a:picLocks noChangeAspect="1"/>
            </p:cNvPicPr>
            <p:nvPr/>
          </p:nvPicPr>
          <p:blipFill>
            <a:blip r:embed="rId11">
              <a:alphaModFix/>
            </a:blip>
            <a:stretch>
              <a:fillRect/>
            </a:stretch>
          </p:blipFill>
          <p:spPr>
            <a:xfrm>
              <a:off x="6779159" y="1638804"/>
              <a:ext cx="4861327" cy="4230289"/>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70DF443-9E17-55F6-4F8A-5CA47F13766C}"/>
                    </a:ext>
                  </a:extLst>
                </p:cNvPr>
                <p:cNvSpPr txBox="1"/>
                <p:nvPr/>
              </p:nvSpPr>
              <p:spPr>
                <a:xfrm>
                  <a:off x="8623329" y="5435560"/>
                  <a:ext cx="2644506" cy="358688"/>
                </a:xfrm>
                <a:prstGeom prst="rect">
                  <a:avLst/>
                </a:prstGeom>
                <a:noFill/>
              </p:spPr>
              <p:txBody>
                <a:bodyPr wrap="square" rtlCol="0">
                  <a:spAutoFit/>
                </a:bodyPr>
                <a:lstStyle/>
                <a:p>
                  <a:r>
                    <a:rPr lang="en-US" sz="1700" i="1" dirty="0">
                      <a:solidFill>
                        <a:srgbClr val="F0F0F0"/>
                      </a:solidFill>
                      <a:latin typeface="Times" pitchFamily="2" charset="0"/>
                      <a:ea typeface="Cambria Math" panose="02040503050406030204" pitchFamily="18" charset="0"/>
                    </a:rPr>
                    <a:t>d</a:t>
                  </a:r>
                  <a:r>
                    <a:rPr lang="en-US" sz="1700" dirty="0">
                      <a:solidFill>
                        <a:srgbClr val="F0F0F0"/>
                      </a:solidFill>
                      <a:latin typeface="Times" pitchFamily="2" charset="0"/>
                      <a:ea typeface="Cambria Math" panose="02040503050406030204" pitchFamily="18" charset="0"/>
                    </a:rPr>
                    <a:t> = </a:t>
                  </a:r>
                  <a:r>
                    <a:rPr lang="el-GR" sz="1700" i="1" dirty="0">
                      <a:solidFill>
                        <a:srgbClr val="F0F0F0"/>
                      </a:solidFill>
                      <a:latin typeface="Times" pitchFamily="2" charset="0"/>
                      <a:ea typeface="Cambria Math" panose="02040503050406030204" pitchFamily="18" charset="0"/>
                    </a:rPr>
                    <a:t>λ</a:t>
                  </a:r>
                  <a:r>
                    <a:rPr lang="en-US" sz="1700" baseline="-25000" dirty="0">
                      <a:solidFill>
                        <a:srgbClr val="F0F0F0"/>
                      </a:solidFill>
                      <a:latin typeface="Times" pitchFamily="2" charset="0"/>
                      <a:ea typeface="Cambria Math" panose="02040503050406030204" pitchFamily="18" charset="0"/>
                    </a:rPr>
                    <a:t>med</a:t>
                  </a:r>
                  <a:r>
                    <a:rPr lang="en-US" sz="1700" dirty="0">
                      <a:solidFill>
                        <a:srgbClr val="F0F0F0"/>
                      </a:solidFill>
                      <a:latin typeface="Times" pitchFamily="2" charset="0"/>
                      <a:ea typeface="Cambria Math" panose="02040503050406030204" pitchFamily="18" charset="0"/>
                    </a:rPr>
                    <a:t>/2 = </a:t>
                  </a:r>
                  <a:r>
                    <a:rPr lang="el-GR" sz="1700" i="1" dirty="0">
                      <a:solidFill>
                        <a:srgbClr val="F0F0F0"/>
                      </a:solidFill>
                      <a:latin typeface="Times" pitchFamily="2" charset="0"/>
                      <a:ea typeface="Cambria Math" panose="02040503050406030204" pitchFamily="18" charset="0"/>
                    </a:rPr>
                    <a:t>λ</a:t>
                  </a:r>
                  <a:r>
                    <a:rPr lang="en-US" sz="1700" baseline="-25000" dirty="0">
                      <a:solidFill>
                        <a:srgbClr val="F0F0F0"/>
                      </a:solidFill>
                      <a:latin typeface="Times" pitchFamily="2" charset="0"/>
                      <a:ea typeface="Cambria Math" panose="02040503050406030204" pitchFamily="18" charset="0"/>
                    </a:rPr>
                    <a:t>vac</a:t>
                  </a:r>
                  <a:r>
                    <a:rPr lang="en-US" sz="1700" dirty="0">
                      <a:solidFill>
                        <a:srgbClr val="F0F0F0"/>
                      </a:solidFill>
                      <a:latin typeface="Times" pitchFamily="2" charset="0"/>
                      <a:ea typeface="Cambria Math" panose="02040503050406030204" pitchFamily="18" charset="0"/>
                    </a:rPr>
                    <a:t>/2</a:t>
                  </a:r>
                  <a14:m>
                    <m:oMath xmlns:m="http://schemas.openxmlformats.org/officeDocument/2006/math">
                      <m:rad>
                        <m:radPr>
                          <m:degHide m:val="on"/>
                          <m:ctrlPr>
                            <a:rPr lang="en-US" sz="1700" i="1">
                              <a:solidFill>
                                <a:srgbClr val="F0F0F0"/>
                              </a:solidFill>
                              <a:latin typeface="Cambria Math" panose="02040503050406030204" pitchFamily="18" charset="0"/>
                              <a:ea typeface="Cambria Math" panose="02040503050406030204" pitchFamily="18" charset="0"/>
                            </a:rPr>
                          </m:ctrlPr>
                        </m:radPr>
                        <m:deg/>
                        <m:e>
                          <m:r>
                            <a:rPr lang="el-GR" sz="1700" b="1" i="1">
                              <a:solidFill>
                                <a:srgbClr val="F0F0F0"/>
                              </a:solidFill>
                              <a:latin typeface="Cambria Math" panose="02040503050406030204" pitchFamily="18" charset="0"/>
                              <a:ea typeface="Cambria Math" panose="02040503050406030204" pitchFamily="18" charset="0"/>
                            </a:rPr>
                            <m:t>𝜺</m:t>
                          </m:r>
                        </m:e>
                      </m:rad>
                    </m:oMath>
                  </a14:m>
                  <a:endParaRPr lang="en-US" sz="1700" dirty="0">
                    <a:solidFill>
                      <a:srgbClr val="F0F0F0"/>
                    </a:solidFill>
                    <a:latin typeface="Times" pitchFamily="2" charset="0"/>
                    <a:ea typeface="Cambria Math" panose="02040503050406030204" pitchFamily="18" charset="0"/>
                  </a:endParaRPr>
                </a:p>
              </p:txBody>
            </p:sp>
          </mc:Choice>
          <mc:Fallback xmlns="">
            <p:sp>
              <p:nvSpPr>
                <p:cNvPr id="18" name="TextBox 17">
                  <a:extLst>
                    <a:ext uri="{FF2B5EF4-FFF2-40B4-BE49-F238E27FC236}">
                      <a16:creationId xmlns:a16="http://schemas.microsoft.com/office/drawing/2014/main" id="{870DF443-9E17-55F6-4F8A-5CA47F13766C}"/>
                    </a:ext>
                  </a:extLst>
                </p:cNvPr>
                <p:cNvSpPr txBox="1">
                  <a:spLocks noRot="1" noChangeAspect="1" noMove="1" noResize="1" noEditPoints="1" noAdjustHandles="1" noChangeArrowheads="1" noChangeShapeType="1" noTextEdit="1"/>
                </p:cNvSpPr>
                <p:nvPr/>
              </p:nvSpPr>
              <p:spPr>
                <a:xfrm>
                  <a:off x="8623329" y="5435560"/>
                  <a:ext cx="2644506" cy="358688"/>
                </a:xfrm>
                <a:prstGeom prst="rect">
                  <a:avLst/>
                </a:prstGeom>
                <a:blipFill>
                  <a:blip r:embed="rId12"/>
                  <a:stretch>
                    <a:fillRect l="-1429"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8ECB2E4-3B67-5306-25C0-2CE9C51A2D5D}"/>
                    </a:ext>
                  </a:extLst>
                </p:cNvPr>
                <p:cNvSpPr txBox="1"/>
                <p:nvPr/>
              </p:nvSpPr>
              <p:spPr>
                <a:xfrm>
                  <a:off x="8910190" y="1946157"/>
                  <a:ext cx="1091673" cy="3385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l-GR" sz="2200" b="1" i="1" smtClean="0">
                            <a:solidFill>
                              <a:schemeClr val="bg1"/>
                            </a:solidFill>
                            <a:latin typeface="Cambria Math" panose="02040503050406030204" pitchFamily="18" charset="0"/>
                          </a:rPr>
                          <m:t>𝜺</m:t>
                        </m:r>
                        <m:r>
                          <a:rPr lang="el-GR" sz="2200" b="0" i="1" smtClean="0">
                            <a:solidFill>
                              <a:schemeClr val="bg1"/>
                            </a:solidFill>
                            <a:latin typeface="Cambria Math" panose="02040503050406030204" pitchFamily="18" charset="0"/>
                            <a:ea typeface="Cambria Math" panose="02040503050406030204" pitchFamily="18" charset="0"/>
                          </a:rPr>
                          <m:t>→0</m:t>
                        </m:r>
                      </m:oMath>
                    </m:oMathPara>
                  </a14:m>
                  <a:endParaRPr lang="en-US" sz="2200" dirty="0">
                    <a:solidFill>
                      <a:schemeClr val="bg1"/>
                    </a:solidFill>
                  </a:endParaRPr>
                </a:p>
              </p:txBody>
            </p:sp>
          </mc:Choice>
          <mc:Fallback xmlns="">
            <p:sp>
              <p:nvSpPr>
                <p:cNvPr id="17" name="TextBox 16">
                  <a:extLst>
                    <a:ext uri="{FF2B5EF4-FFF2-40B4-BE49-F238E27FC236}">
                      <a16:creationId xmlns:a16="http://schemas.microsoft.com/office/drawing/2014/main" id="{A8ECB2E4-3B67-5306-25C0-2CE9C51A2D5D}"/>
                    </a:ext>
                  </a:extLst>
                </p:cNvPr>
                <p:cNvSpPr txBox="1">
                  <a:spLocks noRot="1" noChangeAspect="1" noMove="1" noResize="1" noEditPoints="1" noAdjustHandles="1" noChangeArrowheads="1" noChangeShapeType="1" noTextEdit="1"/>
                </p:cNvSpPr>
                <p:nvPr/>
              </p:nvSpPr>
              <p:spPr>
                <a:xfrm>
                  <a:off x="8910190" y="1946157"/>
                  <a:ext cx="1091673" cy="338554"/>
                </a:xfrm>
                <a:prstGeom prst="rect">
                  <a:avLst/>
                </a:prstGeom>
                <a:blipFill>
                  <a:blip r:embed="rId13"/>
                  <a:stretch>
                    <a:fillRect b="-7407"/>
                  </a:stretch>
                </a:blipFill>
              </p:spPr>
              <p:txBody>
                <a:bodyPr/>
                <a:lstStyle/>
                <a:p>
                  <a:r>
                    <a:rPr lang="en-US">
                      <a:noFill/>
                    </a:rPr>
                    <a:t> </a:t>
                  </a:r>
                </a:p>
              </p:txBody>
            </p:sp>
          </mc:Fallback>
        </mc:AlternateContent>
      </p:gr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mc:AlternateContent xmlns:mc="http://schemas.openxmlformats.org/markup-compatibility/2006">
        <mc:Choice xmlns:am3d="http://schemas.microsoft.com/office/drawing/2017/model3d" Requires="am3d">
          <p:graphicFrame>
            <p:nvGraphicFramePr>
              <p:cNvPr id="29" name="3D Model 28" descr="Light Gray Cuboid">
                <a:extLst>
                  <a:ext uri="{FF2B5EF4-FFF2-40B4-BE49-F238E27FC236}">
                    <a16:creationId xmlns:a16="http://schemas.microsoft.com/office/drawing/2014/main" id="{4B0C2329-FE36-2F14-EF28-D5C2F4ADEB43}"/>
                  </a:ext>
                </a:extLst>
              </p:cNvPr>
              <p:cNvGraphicFramePr>
                <a:graphicFrameLocks noChangeAspect="1"/>
              </p:cNvGraphicFramePr>
              <p:nvPr>
                <p:extLst>
                  <p:ext uri="{D42A27DB-BD31-4B8C-83A1-F6EECF244321}">
                    <p14:modId xmlns:p14="http://schemas.microsoft.com/office/powerpoint/2010/main" val="918295709"/>
                  </p:ext>
                </p:extLst>
              </p:nvPr>
            </p:nvGraphicFramePr>
            <p:xfrm>
              <a:off x="6535872" y="1814430"/>
              <a:ext cx="2478757" cy="4315492"/>
            </p:xfrm>
            <a:graphic>
              <a:graphicData uri="http://schemas.microsoft.com/office/drawing/2017/model3d">
                <am3d:model3d>
                  <am3d:spPr>
                    <a:xfrm>
                      <a:off x="0" y="0"/>
                      <a:ext cx="2478757" cy="4315492"/>
                    </a:xfrm>
                    <a:prstGeom prst="rect">
                      <a:avLst/>
                    </a:prstGeom>
                  </am3d:spPr>
                  <am3d:camera>
                    <am3d:pos x="0" y="0" z="57664451"/>
                    <am3d:up dx="0" dy="36000000" dz="0"/>
                    <am3d:lookAt x="0" y="0" z="0"/>
                    <am3d:perspective fov="2700000"/>
                  </am3d:camera>
                  <am3d:trans>
                    <am3d:meterPerModelUnit n="4361393" d="1000000"/>
                    <am3d:preTrans dx="0" dy="-6493603" dz="0"/>
                    <am3d:scale>
                      <am3d:sx n="1000000" d="1000000"/>
                      <am3d:sy n="1000000" d="1000000"/>
                      <am3d:sz n="1000000" d="1000000"/>
                    </am3d:scale>
                    <am3d:rot ax="5400000" ay="19200000" az="10800000"/>
                    <am3d:postTrans dx="0" dy="0" dz="0"/>
                  </am3d:trans>
                  <am3d:raster rName="Office3DRenderer" rVer="16.0.8326">
                    <am3d:blip r:embed="rId14"/>
                  </am3d:raster>
                  <am3d:objViewport viewportSz="453094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9" name="3D Model 28" descr="Light Gray Cuboid">
                <a:extLst>
                  <a:ext uri="{FF2B5EF4-FFF2-40B4-BE49-F238E27FC236}">
                    <a16:creationId xmlns:a16="http://schemas.microsoft.com/office/drawing/2014/main" id="{4B0C2329-FE36-2F14-EF28-D5C2F4ADEB43}"/>
                  </a:ext>
                </a:extLst>
              </p:cNvPr>
              <p:cNvPicPr>
                <a:picLocks noGrp="1" noRot="1" noChangeAspect="1" noMove="1" noResize="1" noEditPoints="1" noAdjustHandles="1" noChangeArrowheads="1" noChangeShapeType="1" noCrop="1"/>
              </p:cNvPicPr>
              <p:nvPr/>
            </p:nvPicPr>
            <p:blipFill>
              <a:blip r:embed="rId14"/>
              <a:stretch>
                <a:fillRect/>
              </a:stretch>
            </p:blipFill>
            <p:spPr>
              <a:xfrm>
                <a:off x="6535872" y="1814430"/>
                <a:ext cx="2478757" cy="4315492"/>
              </a:xfrm>
              <a:prstGeom prst="rect">
                <a:avLst/>
              </a:prstGeom>
            </p:spPr>
          </p:pic>
        </mc:Fallback>
      </mc:AlternateContent>
      <p:pic>
        <p:nvPicPr>
          <p:cNvPr id="30" name="Graphic 29">
            <a:extLst>
              <a:ext uri="{FF2B5EF4-FFF2-40B4-BE49-F238E27FC236}">
                <a16:creationId xmlns:a16="http://schemas.microsoft.com/office/drawing/2014/main" id="{999113B0-179E-0F69-270E-202C3A0BDB2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338475" y="1638804"/>
            <a:ext cx="5723849" cy="4701733"/>
          </a:xfrm>
          <a:prstGeom prst="rect">
            <a:avLst/>
          </a:prstGeom>
        </p:spPr>
      </p:pic>
      <p:sp>
        <p:nvSpPr>
          <p:cNvPr id="12" name="Rectangle 11">
            <a:extLst>
              <a:ext uri="{FF2B5EF4-FFF2-40B4-BE49-F238E27FC236}">
                <a16:creationId xmlns:a16="http://schemas.microsoft.com/office/drawing/2014/main" id="{C0EF4CCB-F03A-5928-84B5-E4D13D813AC7}"/>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lide Number Placeholder 3">
            <a:extLst>
              <a:ext uri="{FF2B5EF4-FFF2-40B4-BE49-F238E27FC236}">
                <a16:creationId xmlns:a16="http://schemas.microsoft.com/office/drawing/2014/main" id="{9349BE04-AE86-2D50-2B70-2834D699EE71}"/>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10</a:t>
            </a:fld>
            <a:endParaRPr lang="en-US" sz="1400" dirty="0">
              <a:solidFill>
                <a:schemeClr val="bg1"/>
              </a:solidFill>
              <a:latin typeface="Helvetica" pitchFamily="2" charset="0"/>
            </a:endParaRPr>
          </a:p>
        </p:txBody>
      </p:sp>
      <p:sp>
        <p:nvSpPr>
          <p:cNvPr id="33" name="Footer Placeholder 5">
            <a:extLst>
              <a:ext uri="{FF2B5EF4-FFF2-40B4-BE49-F238E27FC236}">
                <a16:creationId xmlns:a16="http://schemas.microsoft.com/office/drawing/2014/main" id="{A7EB5FE3-DCCB-9310-1C95-C8D7445E68AA}"/>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34" name="Footer Placeholder 5">
            <a:extLst>
              <a:ext uri="{FF2B5EF4-FFF2-40B4-BE49-F238E27FC236}">
                <a16:creationId xmlns:a16="http://schemas.microsoft.com/office/drawing/2014/main" id="{DA022C7F-633D-DC20-59B2-2E81CAE36FCF}"/>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35" name="TextBox 34">
            <a:extLst>
              <a:ext uri="{FF2B5EF4-FFF2-40B4-BE49-F238E27FC236}">
                <a16:creationId xmlns:a16="http://schemas.microsoft.com/office/drawing/2014/main" id="{A5FFB79B-7467-05A1-C6B3-015CE7AED387}"/>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0" y="1825625"/>
                <a:ext cx="5424055" cy="4657824"/>
              </a:xfrm>
            </p:spPr>
            <p:txBody>
              <a:bodyPr/>
              <a:lstStyle/>
              <a:p>
                <a:r>
                  <a:rPr lang="en-US" dirty="0">
                    <a:latin typeface="Helvetica" pitchFamily="2" charset="0"/>
                  </a:rPr>
                  <a:t>Axion-induced electric field</a:t>
                </a:r>
              </a:p>
              <a:p>
                <a:endParaRPr lang="en-US" dirty="0">
                  <a:latin typeface="Helvetica" pitchFamily="2" charset="0"/>
                </a:endParaRPr>
              </a:p>
              <a:p>
                <a:pPr marL="0" indent="0">
                  <a:buNone/>
                </a:pPr>
                <a:endParaRPr lang="en-US" dirty="0">
                  <a:latin typeface="Helvetica" pitchFamily="2" charset="0"/>
                </a:endParaRPr>
              </a:p>
              <a:p>
                <a:r>
                  <a:rPr lang="en-US" dirty="0">
                    <a:latin typeface="Helvetica" pitchFamily="2" charset="0"/>
                  </a:rPr>
                  <a:t>Plasmonic cavities generate surface </a:t>
                </a:r>
                <a:r>
                  <a:rPr lang="en-US" b="1" dirty="0">
                    <a:latin typeface="Helvetica" pitchFamily="2" charset="0"/>
                  </a:rPr>
                  <a:t>radiation</a:t>
                </a:r>
                <a:r>
                  <a:rPr lang="en-US" dirty="0">
                    <a:latin typeface="Helvetica" pitchFamily="2" charset="0"/>
                  </a:rPr>
                  <a:t> with boost </a:t>
                </a:r>
                <a14:m>
                  <m:oMath xmlns:m="http://schemas.openxmlformats.org/officeDocument/2006/math">
                    <m:r>
                      <a:rPr lang="en-US" i="1" smtClean="0">
                        <a:latin typeface="Cambria Math" panose="02040503050406030204" pitchFamily="18" charset="0"/>
                        <a:ea typeface="Cambria Math" panose="02040503050406030204" pitchFamily="18" charset="0"/>
                      </a:rPr>
                      <m:t>𝛽</m:t>
                    </m:r>
                  </m:oMath>
                </a14:m>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DA40D795-5C4E-7D57-FD87-AB7E9895EF62}"/>
                  </a:ext>
                </a:extLst>
              </p:cNvPr>
              <p:cNvSpPr>
                <a:spLocks noGrp="1" noRot="1" noChangeAspect="1" noMove="1" noResize="1" noEditPoints="1" noAdjustHandles="1" noChangeArrowheads="1" noChangeShapeType="1" noTextEdit="1"/>
              </p:cNvSpPr>
              <p:nvPr>
                <p:ph idx="1"/>
              </p:nvPr>
            </p:nvSpPr>
            <p:spPr>
              <a:xfrm>
                <a:off x="838200" y="1825625"/>
                <a:ext cx="5424055" cy="4657824"/>
              </a:xfrm>
              <a:blipFill>
                <a:blip r:embed="rId17"/>
                <a:stretch>
                  <a:fillRect l="-2108" t="-2174"/>
                </a:stretch>
              </a:blipFill>
            </p:spPr>
            <p:txBody>
              <a:bodyPr/>
              <a:lstStyle/>
              <a:p>
                <a:r>
                  <a:rPr lang="en-US">
                    <a:noFill/>
                  </a:rPr>
                  <a:t> </a:t>
                </a:r>
              </a:p>
            </p:txBody>
          </p:sp>
        </mc:Fallback>
      </mc:AlternateContent>
    </p:spTree>
    <p:extLst>
      <p:ext uri="{BB962C8B-B14F-4D97-AF65-F5344CB8AC3E}">
        <p14:creationId xmlns:p14="http://schemas.microsoft.com/office/powerpoint/2010/main" val="62330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60" presetClass="entr" presetSubtype="128"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additive="sum">
                                        <p:cTn id="19" dur="1000" fill="hold"/>
                                        <p:tgtEl>
                                          <p:spTgt spid="29"/>
                                        </p:tgtEl>
                                        <p:attrNameLst>
                                          <p:attrName>3d.view.rotation.y</p:attrName>
                                        </p:attrNameLst>
                                      </p:cBhvr>
                                      <p:tavLst>
                                        <p:tav tm="0">
                                          <p:val>
                                            <p:fltVal val="-20"/>
                                          </p:val>
                                        </p:tav>
                                        <p:tav tm="3330">
                                          <p:val>
                                            <p:fltVal val="-19.9349"/>
                                          </p:val>
                                        </p:tav>
                                        <p:tav tm="6660">
                                          <p:val>
                                            <p:fltVal val="-19.7456"/>
                                          </p:val>
                                        </p:tav>
                                        <p:tav tm="9990">
                                          <p:val>
                                            <p:fltVal val="-19.441"/>
                                          </p:val>
                                        </p:tav>
                                        <p:tav tm="13320">
                                          <p:val>
                                            <p:fltVal val="-19.0299"/>
                                          </p:val>
                                        </p:tav>
                                        <p:tav tm="16650">
                                          <p:val>
                                            <p:fltVal val="-18.5212"/>
                                          </p:val>
                                        </p:tav>
                                        <p:tav tm="19970">
                                          <p:val>
                                            <p:fltVal val="-17.9257"/>
                                          </p:val>
                                        </p:tav>
                                        <p:tav tm="23290">
                                          <p:val>
                                            <p:fltVal val="-17.2507"/>
                                          </p:val>
                                        </p:tav>
                                        <p:tav tm="26620">
                                          <p:val>
                                            <p:fltVal val="-16.5027"/>
                                          </p:val>
                                        </p:tav>
                                        <p:tav tm="29950">
                                          <p:val>
                                            <p:fltVal val="-15.6925"/>
                                          </p:val>
                                        </p:tav>
                                        <p:tav tm="33280">
                                          <p:val>
                                            <p:fltVal val="-14.829"/>
                                          </p:val>
                                        </p:tav>
                                        <p:tav tm="36610">
                                          <p:val>
                                            <p:fltVal val="-13.9209"/>
                                          </p:val>
                                        </p:tav>
                                        <p:tav tm="39940">
                                          <p:val>
                                            <p:fltVal val="-12.9772"/>
                                          </p:val>
                                        </p:tav>
                                        <p:tav tm="43270">
                                          <p:val>
                                            <p:fltVal val="-12.0068"/>
                                          </p:val>
                                        </p:tav>
                                        <p:tav tm="46600">
                                          <p:val>
                                            <p:fltVal val="-11.0184"/>
                                          </p:val>
                                        </p:tav>
                                        <p:tav tm="49930">
                                          <p:val>
                                            <p:fltVal val="-10.0209"/>
                                          </p:val>
                                        </p:tav>
                                        <p:tav tm="53250">
                                          <p:val>
                                            <p:fltVal val="-9.0263"/>
                                          </p:val>
                                        </p:tav>
                                        <p:tav tm="56580">
                                          <p:val>
                                            <p:fltVal val="-8.0373"/>
                                          </p:val>
                                        </p:tav>
                                        <p:tav tm="59900">
                                          <p:val>
                                            <p:fltVal val="-7.0688"/>
                                          </p:val>
                                        </p:tav>
                                        <p:tav tm="63220">
                                          <p:val>
                                            <p:fltVal val="-6.1264"/>
                                          </p:val>
                                        </p:tav>
                                        <p:tav tm="66540">
                                          <p:val>
                                            <p:fltVal val="-5.2189"/>
                                          </p:val>
                                        </p:tav>
                                        <p:tav tm="69870">
                                          <p:val>
                                            <p:fltVal val="-4.3528"/>
                                          </p:val>
                                        </p:tav>
                                        <p:tav tm="73190">
                                          <p:val>
                                            <p:fltVal val="-3.5418"/>
                                          </p:val>
                                        </p:tav>
                                        <p:tav tm="76510">
                                          <p:val>
                                            <p:fltVal val="-2.7922"/>
                                          </p:val>
                                        </p:tav>
                                        <p:tav tm="79830">
                                          <p:val>
                                            <p:fltVal val="-2.1127"/>
                                          </p:val>
                                        </p:tav>
                                        <p:tav tm="83160">
                                          <p:val>
                                            <p:fltVal val="-1.5104"/>
                                          </p:val>
                                        </p:tav>
                                        <p:tav tm="86480">
                                          <p:val>
                                            <p:fltVal val="-0.9978"/>
                                          </p:val>
                                        </p:tav>
                                        <p:tav tm="89800">
                                          <p:val>
                                            <p:fltVal val="-0.5817"/>
                                          </p:val>
                                        </p:tav>
                                        <p:tav tm="93120">
                                          <p:val>
                                            <p:fltVal val="-0.2709"/>
                                          </p:val>
                                        </p:tav>
                                        <p:tav tm="96450">
                                          <p:val>
                                            <p:fltVal val="-0.0738"/>
                                          </p:val>
                                        </p:tav>
                                        <p:tav tm="100000">
                                          <p:val>
                                            <p:fltVal val="0"/>
                                          </p:val>
                                        </p:tav>
                                      </p:tavLst>
                                    </p:anim>
                                    <p:anim calcmode="lin" valueType="num">
                                      <p:cBhvr additive="mult">
                                        <p:cTn id="20" dur="1000" fill="hold"/>
                                        <p:tgtEl>
                                          <p:spTgt spid="29"/>
                                        </p:tgtEl>
                                        <p:attrNameLst>
                                          <p:attrName>3d.object.scale.x</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21" dur="1000" fill="hold"/>
                                        <p:tgtEl>
                                          <p:spTgt spid="29"/>
                                        </p:tgtEl>
                                        <p:attrNameLst>
                                          <p:attrName>3d.object.scale.y</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22" dur="1000" fill="hold"/>
                                        <p:tgtEl>
                                          <p:spTgt spid="29"/>
                                        </p:tgtEl>
                                        <p:attrNameLst>
                                          <p:attrName>3d.object.scale.z</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childTnLst>
                                </p:cTn>
                              </p:par>
                            </p:childTnLst>
                          </p:cTn>
                        </p:par>
                        <p:par>
                          <p:cTn id="23" fill="hold">
                            <p:stCondLst>
                              <p:cond delay="100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xit" presetSubtype="0" fill="hold" nodeType="withEffect">
                                  <p:stCondLst>
                                    <p:cond delay="0"/>
                                  </p:stCondLst>
                                  <p:childTnLst>
                                    <p:animEffect transition="out" filter="fade">
                                      <p:cBhvr>
                                        <p:cTn id="41" dur="500"/>
                                        <p:tgtEl>
                                          <p:spTgt spid="30"/>
                                        </p:tgtEl>
                                      </p:cBhvr>
                                    </p:animEffect>
                                    <p:set>
                                      <p:cBhvr>
                                        <p:cTn id="42" dur="1" fill="hold">
                                          <p:stCondLst>
                                            <p:cond delay="499"/>
                                          </p:stCondLst>
                                        </p:cTn>
                                        <p:tgtEl>
                                          <p:spTgt spid="30"/>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29"/>
                                        </p:tgtEl>
                                      </p:cBhvr>
                                    </p:animEffect>
                                    <p:set>
                                      <p:cBhvr>
                                        <p:cTn id="45" dur="1" fill="hold">
                                          <p:stCondLst>
                                            <p:cond delay="499"/>
                                          </p:stCondLst>
                                        </p:cTn>
                                        <p:tgtEl>
                                          <p:spTgt spid="29"/>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par>
                                <p:cTn id="72" presetID="0" presetClass="path" presetSubtype="0" accel="50000" decel="50000" fill="hold" grpId="1" nodeType="withEffect">
                                  <p:stCondLst>
                                    <p:cond delay="0"/>
                                  </p:stCondLst>
                                  <p:childTnLst>
                                    <p:animMotion origin="layout" path="M -3.125E-6 -0.00046 L -0.00338 0.00602 " pathEditMode="relative" rAng="0" ptsTypes="AA">
                                      <p:cBhvr>
                                        <p:cTn id="73" dur="1000" fill="hold"/>
                                        <p:tgtEl>
                                          <p:spTgt spid="23"/>
                                        </p:tgtEl>
                                        <p:attrNameLst>
                                          <p:attrName>ppt_x</p:attrName>
                                          <p:attrName>ppt_y</p:attrName>
                                        </p:attrNameLst>
                                      </p:cBhvr>
                                      <p:rCtr x="-16900" y="32400"/>
                                    </p:animMotion>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23" grpId="0" animBg="1"/>
      <p:bldP spid="23" grpId="1" animBg="1"/>
      <p:bldP spid="24"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Cyclotron Resonance</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p:txBody>
          <a:bodyPr/>
          <a:lstStyle/>
          <a:p>
            <a:r>
              <a:rPr lang="en-US" dirty="0">
                <a:latin typeface="Helvetica" pitchFamily="2" charset="0"/>
              </a:rPr>
              <a:t>A </a:t>
            </a:r>
            <a:r>
              <a:rPr lang="en-US" b="1" dirty="0">
                <a:latin typeface="Helvetica" pitchFamily="2" charset="0"/>
              </a:rPr>
              <a:t>magnetic field </a:t>
            </a:r>
            <a:r>
              <a:rPr lang="en-US" dirty="0">
                <a:latin typeface="Helvetica" pitchFamily="2" charset="0"/>
              </a:rPr>
              <a:t>tunes </a:t>
            </a:r>
            <a:r>
              <a:rPr lang="en-US" b="1" dirty="0">
                <a:latin typeface="Helvetica" pitchFamily="2" charset="0"/>
              </a:rPr>
              <a:t>ENZ</a:t>
            </a:r>
            <a:r>
              <a:rPr lang="en-US" dirty="0">
                <a:latin typeface="Helvetica" pitchFamily="2" charset="0"/>
              </a:rPr>
              <a:t> point with </a:t>
            </a:r>
            <a:r>
              <a:rPr lang="en-US" b="1" dirty="0">
                <a:latin typeface="Helvetica" pitchFamily="2" charset="0"/>
              </a:rPr>
              <a:t>cyclotron resonance</a:t>
            </a:r>
          </a:p>
          <a:p>
            <a:pPr marL="0" indent="0">
              <a:buNone/>
            </a:pPr>
            <a:endParaRPr lang="en-US" sz="4000" dirty="0">
              <a:latin typeface="Helvetica" pitchFamily="2" charset="0"/>
            </a:endParaRPr>
          </a:p>
          <a:p>
            <a:r>
              <a:rPr lang="en-US" b="1" dirty="0">
                <a:latin typeface="Helvetica" pitchFamily="2" charset="0"/>
              </a:rPr>
              <a:t>Conductivity</a:t>
            </a:r>
          </a:p>
          <a:p>
            <a:pPr marL="0" indent="0">
              <a:buNone/>
            </a:pPr>
            <a:endParaRPr lang="en-US" sz="9600" dirty="0">
              <a:latin typeface="Helvetica" pitchFamily="2" charset="0"/>
            </a:endParaRPr>
          </a:p>
          <a:p>
            <a:r>
              <a:rPr lang="en-US" b="1" dirty="0">
                <a:latin typeface="Helvetica" pitchFamily="2" charset="0"/>
              </a:rPr>
              <a:t>Permittivity</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2837D64-F06A-7971-AA24-2160C1123829}"/>
                  </a:ext>
                </a:extLst>
              </p:cNvPr>
              <p:cNvSpPr txBox="1"/>
              <p:nvPr/>
            </p:nvSpPr>
            <p:spPr>
              <a:xfrm>
                <a:off x="2500170" y="2361452"/>
                <a:ext cx="4063228" cy="531940"/>
              </a:xfrm>
              <a:prstGeom prst="rect">
                <a:avLst/>
              </a:prstGeom>
              <a:noFill/>
            </p:spPr>
            <p:txBody>
              <a:bodyPr wrap="none" lIns="0" tIns="0" rIns="0" bIns="0" rtlCol="0">
                <a:spAutoFit/>
              </a:bodyPr>
              <a:lstStyle/>
              <a:p>
                <a14:m>
                  <m:oMath xmlns:m="http://schemas.openxmlformats.org/officeDocument/2006/math">
                    <m:sSup>
                      <m:sSupPr>
                        <m:ctrlPr>
                          <a:rPr lang="en-US" sz="2400" i="1" smtClean="0">
                            <a:latin typeface="Cambria Math" panose="02040503050406030204" pitchFamily="18" charset="0"/>
                          </a:rPr>
                        </m:ctrlPr>
                      </m:sSupPr>
                      <m:e>
                        <m:acc>
                          <m:accPr>
                            <m:chr m:val="̂"/>
                            <m:ctrlPr>
                              <a:rPr lang="en-US" sz="2400" i="1">
                                <a:latin typeface="Cambria Math" panose="02040503050406030204" pitchFamily="18" charset="0"/>
                              </a:rPr>
                            </m:ctrlPr>
                          </m:accPr>
                          <m:e>
                            <m:r>
                              <a:rPr lang="en-US" sz="2400" i="1">
                                <a:latin typeface="Cambria Math" panose="02040503050406030204" pitchFamily="18" charset="0"/>
                              </a:rPr>
                              <m:t>𝑚</m:t>
                            </m:r>
                          </m:e>
                        </m:acc>
                      </m:e>
                      <m:sup>
                        <m:r>
                          <a:rPr lang="en-US" sz="2400" i="1">
                            <a:latin typeface="Cambria Math" panose="02040503050406030204" pitchFamily="18" charset="0"/>
                          </a:rPr>
                          <m:t>∗</m:t>
                        </m:r>
                      </m:sup>
                    </m:sSup>
                    <m:r>
                      <a:rPr lang="en-US" sz="2400" i="1">
                        <a:latin typeface="Cambria Math" panose="02040503050406030204" pitchFamily="18" charset="0"/>
                      </a:rPr>
                      <m:t> </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𝑑</m:t>
                        </m:r>
                        <m:r>
                          <a:rPr lang="en-US" sz="2400" b="1" i="0" smtClean="0">
                            <a:latin typeface="Cambria Math" panose="02040503050406030204" pitchFamily="18" charset="0"/>
                          </a:rPr>
                          <m:t>𝐯</m:t>
                        </m:r>
                      </m:num>
                      <m:den>
                        <m:r>
                          <a:rPr lang="en-US" sz="2400" b="0" i="1" smtClean="0">
                            <a:latin typeface="Cambria Math" panose="02040503050406030204" pitchFamily="18" charset="0"/>
                          </a:rPr>
                          <m:t>𝑑𝑡</m:t>
                        </m:r>
                      </m:den>
                    </m:f>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𝑚</m:t>
                            </m:r>
                          </m:e>
                        </m:acc>
                      </m:e>
                      <m:sup>
                        <m:r>
                          <a:rPr lang="en-US" sz="2400" b="0" i="1" smtClean="0">
                            <a:latin typeface="Cambria Math" panose="02040503050406030204" pitchFamily="18" charset="0"/>
                          </a:rPr>
                          <m:t>∗</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1" i="0" smtClean="0">
                            <a:latin typeface="Cambria Math" panose="02040503050406030204" pitchFamily="18" charset="0"/>
                          </a:rPr>
                          <m:t>𝐯</m:t>
                        </m:r>
                      </m:num>
                      <m:den>
                        <m:r>
                          <a:rPr lang="en-US" sz="2400" b="0" i="1" smtClean="0">
                            <a:latin typeface="Cambria Math" panose="02040503050406030204" pitchFamily="18" charset="0"/>
                          </a:rPr>
                          <m:t>𝜏</m:t>
                        </m:r>
                      </m:den>
                    </m:f>
                    <m:r>
                      <a:rPr lang="en-US" sz="2400" b="0" i="1" smtClean="0">
                        <a:latin typeface="Cambria Math" panose="02040503050406030204" pitchFamily="18" charset="0"/>
                      </a:rPr>
                      <m:t>=</m:t>
                    </m:r>
                    <m:r>
                      <a:rPr lang="en-US" sz="2400" b="0" i="1" smtClean="0">
                        <a:latin typeface="Cambria Math" panose="02040503050406030204" pitchFamily="18" charset="0"/>
                      </a:rPr>
                      <m:t>𝑒</m:t>
                    </m:r>
                    <m:r>
                      <a:rPr lang="en-US" sz="2400" b="0" i="1" smtClean="0">
                        <a:latin typeface="Cambria Math" panose="02040503050406030204" pitchFamily="18" charset="0"/>
                      </a:rPr>
                      <m:t>(</m:t>
                    </m:r>
                    <m:r>
                      <a:rPr lang="en-US" sz="2400" b="1" i="0" smtClean="0">
                        <a:latin typeface="Cambria Math" panose="02040503050406030204" pitchFamily="18" charset="0"/>
                      </a:rPr>
                      <m:t>𝐄</m:t>
                    </m:r>
                    <m:r>
                      <a:rPr lang="en-US" sz="2400" b="0" i="1" smtClean="0">
                        <a:latin typeface="Cambria Math" panose="02040503050406030204" pitchFamily="18" charset="0"/>
                      </a:rPr>
                      <m:t>+</m:t>
                    </m:r>
                    <m:r>
                      <a:rPr lang="en-US" sz="2400" b="1" i="0" smtClean="0">
                        <a:latin typeface="Cambria Math" panose="02040503050406030204" pitchFamily="18" charset="0"/>
                      </a:rPr>
                      <m:t>𝐯</m:t>
                    </m:r>
                    <m:r>
                      <a:rPr lang="en-US" sz="2400" b="0" i="1" smtClean="0">
                        <a:latin typeface="Cambria Math" panose="02040503050406030204" pitchFamily="18" charset="0"/>
                      </a:rPr>
                      <m:t>×</m:t>
                    </m:r>
                    <m:r>
                      <a:rPr lang="en-US" sz="2400" b="1" i="0" smtClean="0">
                        <a:latin typeface="Cambria Math" panose="02040503050406030204" pitchFamily="18" charset="0"/>
                      </a:rPr>
                      <m:t>𝐁</m:t>
                    </m:r>
                    <m:r>
                      <a:rPr lang="en-US" sz="2400" b="0" i="1" smtClean="0">
                        <a:latin typeface="Cambria Math" panose="02040503050406030204" pitchFamily="18" charset="0"/>
                      </a:rPr>
                      <m:t>)</m:t>
                    </m:r>
                  </m:oMath>
                </a14:m>
                <a:r>
                  <a:rPr lang="en-US" sz="2400" dirty="0">
                    <a:latin typeface="Helvetica" pitchFamily="2" charset="0"/>
                  </a:rPr>
                  <a:t> </a:t>
                </a:r>
              </a:p>
            </p:txBody>
          </p:sp>
        </mc:Choice>
        <mc:Fallback xmlns="">
          <p:sp>
            <p:nvSpPr>
              <p:cNvPr id="12" name="TextBox 11">
                <a:extLst>
                  <a:ext uri="{FF2B5EF4-FFF2-40B4-BE49-F238E27FC236}">
                    <a16:creationId xmlns:a16="http://schemas.microsoft.com/office/drawing/2014/main" id="{E2837D64-F06A-7971-AA24-2160C1123829}"/>
                  </a:ext>
                </a:extLst>
              </p:cNvPr>
              <p:cNvSpPr txBox="1">
                <a:spLocks noRot="1" noChangeAspect="1" noMove="1" noResize="1" noEditPoints="1" noAdjustHandles="1" noChangeArrowheads="1" noChangeShapeType="1" noTextEdit="1"/>
              </p:cNvSpPr>
              <p:nvPr/>
            </p:nvSpPr>
            <p:spPr>
              <a:xfrm>
                <a:off x="2500170" y="2361452"/>
                <a:ext cx="4063228" cy="531940"/>
              </a:xfrm>
              <a:prstGeom prst="rect">
                <a:avLst/>
              </a:prstGeom>
              <a:blipFill>
                <a:blip r:embed="rId4"/>
                <a:stretch>
                  <a:fillRect l="-1558" r="-935" b="-113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E16A755-F687-0767-A1DF-5152BF3D8061}"/>
                  </a:ext>
                </a:extLst>
              </p:cNvPr>
              <p:cNvSpPr txBox="1"/>
              <p:nvPr/>
            </p:nvSpPr>
            <p:spPr>
              <a:xfrm>
                <a:off x="7015504" y="2442756"/>
                <a:ext cx="206518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1">
                          <a:latin typeface="Cambria Math" panose="02040503050406030204" pitchFamily="18" charset="0"/>
                          <a:ea typeface="Cambria Math" panose="02040503050406030204" pitchFamily="18" charset="0"/>
                          <a:cs typeface="Consolas" panose="020B0609020204030204" pitchFamily="49" charset="0"/>
                        </a:rPr>
                        <m:t>𝐉</m:t>
                      </m:r>
                      <m:r>
                        <a:rPr lang="en-US" sz="2400" i="1">
                          <a:latin typeface="Cambria Math" panose="02040503050406030204" pitchFamily="18" charset="0"/>
                          <a:ea typeface="Cambria Math" panose="02040503050406030204" pitchFamily="18" charset="0"/>
                          <a:cs typeface="Consolas" panose="020B0609020204030204" pitchFamily="49" charset="0"/>
                        </a:rPr>
                        <m:t>=</m:t>
                      </m:r>
                      <m:r>
                        <a:rPr lang="en-US" sz="2400" i="1">
                          <a:latin typeface="Cambria Math" panose="02040503050406030204" pitchFamily="18" charset="0"/>
                          <a:ea typeface="Cambria Math" panose="02040503050406030204" pitchFamily="18" charset="0"/>
                          <a:cs typeface="Consolas" panose="020B0609020204030204" pitchFamily="49" charset="0"/>
                        </a:rPr>
                        <m:t>𝑛𝑒</m:t>
                      </m:r>
                      <m:r>
                        <a:rPr lang="en-US" sz="2400" b="1">
                          <a:latin typeface="Cambria Math" panose="02040503050406030204" pitchFamily="18" charset="0"/>
                          <a:ea typeface="Cambria Math" panose="02040503050406030204" pitchFamily="18" charset="0"/>
                          <a:cs typeface="Consolas" panose="020B0609020204030204" pitchFamily="49" charset="0"/>
                        </a:rPr>
                        <m:t>𝐯</m:t>
                      </m:r>
                      <m:r>
                        <a:rPr lang="en-US" sz="2400" i="1">
                          <a:latin typeface="Cambria Math" panose="02040503050406030204" pitchFamily="18" charset="0"/>
                          <a:ea typeface="Cambria Math" panose="02040503050406030204" pitchFamily="18" charset="0"/>
                          <a:cs typeface="Consolas" panose="020B0609020204030204" pitchFamily="49" charset="0"/>
                        </a:rPr>
                        <m:t>=</m:t>
                      </m:r>
                      <m:acc>
                        <m:accPr>
                          <m:chr m:val="̂"/>
                          <m:ctrlPr>
                            <a:rPr lang="en-US" sz="2400" i="1">
                              <a:latin typeface="Cambria Math" panose="02040503050406030204" pitchFamily="18" charset="0"/>
                              <a:ea typeface="Cambria Math" panose="02040503050406030204" pitchFamily="18" charset="0"/>
                              <a:cs typeface="Consolas" panose="020B0609020204030204" pitchFamily="49" charset="0"/>
                            </a:rPr>
                          </m:ctrlPr>
                        </m:accPr>
                        <m:e>
                          <m:r>
                            <a:rPr lang="en-US" sz="2400" i="1">
                              <a:latin typeface="Cambria Math" panose="02040503050406030204" pitchFamily="18" charset="0"/>
                              <a:ea typeface="Cambria Math" panose="02040503050406030204" pitchFamily="18" charset="0"/>
                              <a:cs typeface="Consolas" panose="020B0609020204030204" pitchFamily="49" charset="0"/>
                            </a:rPr>
                            <m:t>𝜎</m:t>
                          </m:r>
                        </m:e>
                      </m:acc>
                      <m:r>
                        <a:rPr lang="en-US" sz="2400" i="1">
                          <a:latin typeface="Cambria Math" panose="02040503050406030204" pitchFamily="18" charset="0"/>
                          <a:ea typeface="Cambria Math" panose="02040503050406030204" pitchFamily="18" charset="0"/>
                          <a:cs typeface="Consolas" panose="020B0609020204030204" pitchFamily="49" charset="0"/>
                        </a:rPr>
                        <m:t>⋅</m:t>
                      </m:r>
                      <m:r>
                        <a:rPr lang="en-US" sz="2400" b="1">
                          <a:latin typeface="Cambria Math" panose="02040503050406030204" pitchFamily="18" charset="0"/>
                          <a:ea typeface="Cambria Math" panose="02040503050406030204" pitchFamily="18" charset="0"/>
                          <a:cs typeface="Consolas" panose="020B0609020204030204" pitchFamily="49" charset="0"/>
                        </a:rPr>
                        <m:t>𝐄</m:t>
                      </m:r>
                    </m:oMath>
                  </m:oMathPara>
                </a14:m>
                <a:endParaRPr lang="en-US" sz="2400" b="1" dirty="0">
                  <a:latin typeface="Cambria Math" panose="02040503050406030204" pitchFamily="18" charset="0"/>
                  <a:ea typeface="Cambria Math" panose="02040503050406030204" pitchFamily="18" charset="0"/>
                  <a:cs typeface="Consolas" panose="020B0609020204030204" pitchFamily="49" charset="0"/>
                </a:endParaRPr>
              </a:p>
            </p:txBody>
          </p:sp>
        </mc:Choice>
        <mc:Fallback xmlns="">
          <p:sp>
            <p:nvSpPr>
              <p:cNvPr id="13" name="TextBox 12">
                <a:extLst>
                  <a:ext uri="{FF2B5EF4-FFF2-40B4-BE49-F238E27FC236}">
                    <a16:creationId xmlns:a16="http://schemas.microsoft.com/office/drawing/2014/main" id="{2E16A755-F687-0767-A1DF-5152BF3D8061}"/>
                  </a:ext>
                </a:extLst>
              </p:cNvPr>
              <p:cNvSpPr txBox="1">
                <a:spLocks noRot="1" noChangeAspect="1" noMove="1" noResize="1" noEditPoints="1" noAdjustHandles="1" noChangeArrowheads="1" noChangeShapeType="1" noTextEdit="1"/>
              </p:cNvSpPr>
              <p:nvPr/>
            </p:nvSpPr>
            <p:spPr>
              <a:xfrm>
                <a:off x="7015504" y="2442756"/>
                <a:ext cx="2065181" cy="369332"/>
              </a:xfrm>
              <a:prstGeom prst="rect">
                <a:avLst/>
              </a:prstGeom>
              <a:blipFill>
                <a:blip r:embed="rId5"/>
                <a:stretch>
                  <a:fillRect l="-4878" t="-16667" r="-2439"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CB698AC-D3A5-49DB-9CC6-59A7A99F94FE}"/>
                  </a:ext>
                </a:extLst>
              </p:cNvPr>
              <p:cNvSpPr txBox="1"/>
              <p:nvPr/>
            </p:nvSpPr>
            <p:spPr>
              <a:xfrm>
                <a:off x="2700669" y="3475924"/>
                <a:ext cx="5347426" cy="17541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ar-AE" sz="2400" i="1" smtClean="0">
                              <a:latin typeface="Cambria Math" panose="02040503050406030204" pitchFamily="18" charset="0"/>
                            </a:rPr>
                          </m:ctrlPr>
                        </m:sSubPr>
                        <m:e>
                          <m:r>
                            <a:rPr lang="ar-AE" sz="2400" i="1">
                              <a:latin typeface="Cambria Math" panose="02040503050406030204" pitchFamily="18" charset="0"/>
                            </a:rPr>
                            <m:t>𝜎</m:t>
                          </m:r>
                        </m:e>
                        <m:sub>
                          <m:r>
                            <m:rPr>
                              <m:sty m:val="p"/>
                            </m:rPr>
                            <a:rPr lang="en-US" sz="2400">
                              <a:latin typeface="Cambria Math" panose="02040503050406030204" pitchFamily="18" charset="0"/>
                            </a:rPr>
                            <m:t>CR</m:t>
                          </m:r>
                          <m:r>
                            <m:rPr>
                              <m:sty m:val="p"/>
                            </m:rPr>
                            <a:rPr lang="en-US" sz="2400" b="0" i="0" smtClean="0">
                              <a:latin typeface="Cambria Math" panose="02040503050406030204" pitchFamily="18" charset="0"/>
                            </a:rPr>
                            <m:t>I</m:t>
                          </m:r>
                        </m:sub>
                      </m:sSub>
                      <m:r>
                        <a:rPr lang="ar-AE" sz="2400" i="1">
                          <a:latin typeface="Cambria Math" panose="02040503050406030204" pitchFamily="18" charset="0"/>
                        </a:rPr>
                        <m:t>=</m:t>
                      </m:r>
                      <m:sSub>
                        <m:sSubPr>
                          <m:ctrlPr>
                            <a:rPr lang="ar-AE" sz="2400" i="1">
                              <a:latin typeface="Cambria Math" panose="02040503050406030204" pitchFamily="18" charset="0"/>
                            </a:rPr>
                          </m:ctrlPr>
                        </m:sSubPr>
                        <m:e>
                          <m:r>
                            <a:rPr lang="ar-AE" sz="2400" i="1">
                              <a:latin typeface="Cambria Math" panose="02040503050406030204" pitchFamily="18" charset="0"/>
                            </a:rPr>
                            <m:t>𝜎</m:t>
                          </m:r>
                        </m:e>
                        <m:sub>
                          <m:r>
                            <a:rPr lang="ar-AE" sz="2400" i="1">
                              <a:latin typeface="Cambria Math" panose="02040503050406030204" pitchFamily="18" charset="0"/>
                            </a:rPr>
                            <m:t>𝑥𝑥</m:t>
                          </m:r>
                        </m:sub>
                      </m:sSub>
                      <m:r>
                        <a:rPr lang="ar-AE" sz="2400" b="0" i="1" smtClean="0">
                          <a:latin typeface="Cambria Math" panose="02040503050406030204" pitchFamily="18" charset="0"/>
                        </a:rPr>
                        <m:t>−</m:t>
                      </m:r>
                      <m:r>
                        <a:rPr lang="ar-AE" sz="2400" i="1">
                          <a:latin typeface="Cambria Math" panose="02040503050406030204" pitchFamily="18" charset="0"/>
                        </a:rPr>
                        <m:t>𝑖</m:t>
                      </m:r>
                      <m:r>
                        <a:rPr lang="ar-AE" sz="2400" i="1">
                          <a:latin typeface="Cambria Math" panose="02040503050406030204" pitchFamily="18" charset="0"/>
                        </a:rPr>
                        <m:t> </m:t>
                      </m:r>
                      <m:sSub>
                        <m:sSubPr>
                          <m:ctrlPr>
                            <a:rPr lang="ar-AE" sz="2400" i="1">
                              <a:latin typeface="Cambria Math" panose="02040503050406030204" pitchFamily="18" charset="0"/>
                            </a:rPr>
                          </m:ctrlPr>
                        </m:sSubPr>
                        <m:e>
                          <m:r>
                            <a:rPr lang="ar-AE" sz="2400" i="1">
                              <a:latin typeface="Cambria Math" panose="02040503050406030204" pitchFamily="18" charset="0"/>
                            </a:rPr>
                            <m:t>𝜎</m:t>
                          </m:r>
                        </m:e>
                        <m:sub>
                          <m:r>
                            <a:rPr lang="ar-AE" sz="2400" i="1">
                              <a:latin typeface="Cambria Math" panose="02040503050406030204" pitchFamily="18" charset="0"/>
                            </a:rPr>
                            <m:t>𝑥𝑦</m:t>
                          </m:r>
                        </m:sub>
                      </m:sSub>
                      <m:r>
                        <a:rPr lang="ar-AE" sz="2400" i="1">
                          <a:latin typeface="Cambria Math" panose="02040503050406030204" pitchFamily="18" charset="0"/>
                        </a:rPr>
                        <m:t>=</m:t>
                      </m:r>
                      <m:f>
                        <m:fPr>
                          <m:ctrlPr>
                            <a:rPr lang="ar-AE" sz="2400" i="1">
                              <a:latin typeface="Cambria Math" panose="02040503050406030204" pitchFamily="18" charset="0"/>
                            </a:rPr>
                          </m:ctrlPr>
                        </m:fPr>
                        <m:num>
                          <m:sSub>
                            <m:sSubPr>
                              <m:ctrlPr>
                                <a:rPr lang="ar-AE" sz="2400" i="1">
                                  <a:latin typeface="Cambria Math" panose="02040503050406030204" pitchFamily="18" charset="0"/>
                                </a:rPr>
                              </m:ctrlPr>
                            </m:sSubPr>
                            <m:e>
                              <m:r>
                                <a:rPr lang="ar-AE" sz="2400" i="1">
                                  <a:latin typeface="Cambria Math" panose="02040503050406030204" pitchFamily="18" charset="0"/>
                                </a:rPr>
                                <m:t>𝜎</m:t>
                              </m:r>
                            </m:e>
                            <m:sub>
                              <m:r>
                                <m:rPr>
                                  <m:sty m:val="p"/>
                                </m:rPr>
                                <a:rPr lang="en-US" sz="2400">
                                  <a:latin typeface="Cambria Math" panose="02040503050406030204" pitchFamily="18" charset="0"/>
                                </a:rPr>
                                <m:t>DC</m:t>
                              </m:r>
                            </m:sub>
                          </m:sSub>
                        </m:num>
                        <m:den>
                          <m:r>
                            <a:rPr lang="ar-AE" sz="2400" i="1">
                              <a:latin typeface="Cambria Math" panose="02040503050406030204" pitchFamily="18" charset="0"/>
                            </a:rPr>
                            <m:t>1−</m:t>
                          </m:r>
                          <m:r>
                            <a:rPr lang="ar-AE" sz="2400" i="1">
                              <a:latin typeface="Cambria Math" panose="02040503050406030204" pitchFamily="18" charset="0"/>
                            </a:rPr>
                            <m:t>𝑖</m:t>
                          </m:r>
                          <m:d>
                            <m:dPr>
                              <m:ctrlPr>
                                <a:rPr lang="ar-AE" sz="2400" i="1">
                                  <a:latin typeface="Cambria Math" panose="02040503050406030204" pitchFamily="18" charset="0"/>
                                </a:rPr>
                              </m:ctrlPr>
                            </m:dPr>
                            <m:e>
                              <m:r>
                                <a:rPr lang="ar-AE" sz="2400" i="1">
                                  <a:latin typeface="Cambria Math" panose="02040503050406030204" pitchFamily="18" charset="0"/>
                                </a:rPr>
                                <m:t>𝜔</m:t>
                              </m:r>
                              <m:r>
                                <a:rPr lang="ar-AE" sz="2400" b="0" i="1" smtClean="0">
                                  <a:latin typeface="Cambria Math" panose="02040503050406030204" pitchFamily="18" charset="0"/>
                                </a:rPr>
                                <m:t>+</m:t>
                              </m:r>
                              <m:sSub>
                                <m:sSubPr>
                                  <m:ctrlPr>
                                    <a:rPr lang="ar-AE" sz="2400" i="1" smtClean="0">
                                      <a:solidFill>
                                        <a:srgbClr val="597DB4"/>
                                      </a:solidFill>
                                      <a:latin typeface="Cambria Math" panose="02040503050406030204" pitchFamily="18" charset="0"/>
                                    </a:rPr>
                                  </m:ctrlPr>
                                </m:sSubPr>
                                <m:e>
                                  <m:r>
                                    <a:rPr lang="ar-AE" sz="2400" i="1">
                                      <a:solidFill>
                                        <a:srgbClr val="597DB4"/>
                                      </a:solidFill>
                                      <a:latin typeface="Cambria Math" panose="02040503050406030204" pitchFamily="18" charset="0"/>
                                    </a:rPr>
                                    <m:t>𝜔</m:t>
                                  </m:r>
                                </m:e>
                                <m:sub>
                                  <m:r>
                                    <a:rPr lang="ar-AE" sz="2400" i="1">
                                      <a:solidFill>
                                        <a:srgbClr val="597DB4"/>
                                      </a:solidFill>
                                      <a:latin typeface="Cambria Math" panose="02040503050406030204" pitchFamily="18" charset="0"/>
                                    </a:rPr>
                                    <m:t>𝑐</m:t>
                                  </m:r>
                                </m:sub>
                              </m:sSub>
                            </m:e>
                          </m:d>
                          <m:r>
                            <a:rPr lang="ar-AE" sz="2400" i="1">
                              <a:latin typeface="Cambria Math" panose="02040503050406030204" pitchFamily="18" charset="0"/>
                            </a:rPr>
                            <m:t>𝜏</m:t>
                          </m:r>
                        </m:den>
                      </m:f>
                      <m:r>
                        <a:rPr lang="ar-AE" sz="2400" b="0" i="1" smtClean="0">
                          <a:latin typeface="Cambria Math" panose="02040503050406030204" pitchFamily="18" charset="0"/>
                        </a:rPr>
                        <m:t> </m:t>
                      </m:r>
                    </m:oMath>
                  </m:oMathPara>
                </a14:m>
                <a:endParaRPr lang="en-US" sz="2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ar-AE" sz="2400" b="0" i="1" smtClean="0">
                              <a:latin typeface="Cambria Math" panose="02040503050406030204" pitchFamily="18" charset="0"/>
                            </a:rPr>
                          </m:ctrlPr>
                        </m:sSubPr>
                        <m:e>
                          <m:r>
                            <a:rPr lang="ar-AE" sz="2400" i="1" smtClean="0">
                              <a:latin typeface="Cambria Math" panose="02040503050406030204" pitchFamily="18" charset="0"/>
                            </a:rPr>
                            <m:t>𝜎</m:t>
                          </m:r>
                        </m:e>
                        <m:sub>
                          <m:r>
                            <m:rPr>
                              <m:sty m:val="p"/>
                            </m:rPr>
                            <a:rPr lang="en-US" sz="2400" b="0" i="0" smtClean="0">
                              <a:latin typeface="Cambria Math" panose="02040503050406030204" pitchFamily="18" charset="0"/>
                            </a:rPr>
                            <m:t>CRA</m:t>
                          </m:r>
                        </m:sub>
                      </m:sSub>
                      <m:r>
                        <a:rPr lang="ar-AE" sz="2400" b="0" i="1" smtClean="0">
                          <a:latin typeface="Cambria Math" panose="02040503050406030204" pitchFamily="18" charset="0"/>
                        </a:rPr>
                        <m:t>=</m:t>
                      </m:r>
                      <m:sSub>
                        <m:sSubPr>
                          <m:ctrlPr>
                            <a:rPr lang="ar-AE" sz="2400" b="0" i="1" smtClean="0">
                              <a:latin typeface="Cambria Math" panose="02040503050406030204" pitchFamily="18" charset="0"/>
                            </a:rPr>
                          </m:ctrlPr>
                        </m:sSubPr>
                        <m:e>
                          <m:r>
                            <a:rPr lang="ar-AE" sz="2400" b="0" i="1" smtClean="0">
                              <a:latin typeface="Cambria Math" panose="02040503050406030204" pitchFamily="18" charset="0"/>
                            </a:rPr>
                            <m:t>𝜎</m:t>
                          </m:r>
                        </m:e>
                        <m:sub>
                          <m:r>
                            <a:rPr lang="ar-AE" sz="2400" b="0" i="1" smtClean="0">
                              <a:latin typeface="Cambria Math" panose="02040503050406030204" pitchFamily="18" charset="0"/>
                            </a:rPr>
                            <m:t>𝑥𝑥</m:t>
                          </m:r>
                        </m:sub>
                      </m:sSub>
                      <m:r>
                        <a:rPr lang="ar-AE" sz="2400" i="1">
                          <a:latin typeface="Cambria Math" panose="02040503050406030204" pitchFamily="18" charset="0"/>
                        </a:rPr>
                        <m:t>+</m:t>
                      </m:r>
                      <m:r>
                        <a:rPr lang="ar-AE" sz="2400" i="1">
                          <a:latin typeface="Cambria Math" panose="02040503050406030204" pitchFamily="18" charset="0"/>
                        </a:rPr>
                        <m:t>𝑖</m:t>
                      </m:r>
                      <m:r>
                        <a:rPr lang="ar-AE" sz="2400" i="1">
                          <a:latin typeface="Cambria Math" panose="02040503050406030204" pitchFamily="18" charset="0"/>
                        </a:rPr>
                        <m:t> </m:t>
                      </m:r>
                      <m:sSub>
                        <m:sSubPr>
                          <m:ctrlPr>
                            <a:rPr lang="ar-AE" sz="2400" i="1" smtClean="0">
                              <a:latin typeface="Cambria Math" panose="02040503050406030204" pitchFamily="18" charset="0"/>
                            </a:rPr>
                          </m:ctrlPr>
                        </m:sSubPr>
                        <m:e>
                          <m:r>
                            <a:rPr lang="ar-AE" sz="2400" i="1" smtClean="0">
                              <a:latin typeface="Cambria Math" panose="02040503050406030204" pitchFamily="18" charset="0"/>
                            </a:rPr>
                            <m:t>𝜎</m:t>
                          </m:r>
                        </m:e>
                        <m:sub>
                          <m:r>
                            <a:rPr lang="ar-AE" sz="2400" i="1">
                              <a:latin typeface="Cambria Math" panose="02040503050406030204" pitchFamily="18" charset="0"/>
                            </a:rPr>
                            <m:t>𝑥𝑦</m:t>
                          </m:r>
                        </m:sub>
                      </m:sSub>
                      <m:r>
                        <a:rPr lang="ar-AE" sz="2400" i="1">
                          <a:latin typeface="Cambria Math" panose="02040503050406030204" pitchFamily="18" charset="0"/>
                        </a:rPr>
                        <m:t>=</m:t>
                      </m:r>
                      <m:f>
                        <m:fPr>
                          <m:ctrlPr>
                            <a:rPr lang="ar-AE" sz="2400" b="0" i="1" smtClean="0">
                              <a:latin typeface="Cambria Math" panose="02040503050406030204" pitchFamily="18" charset="0"/>
                            </a:rPr>
                          </m:ctrlPr>
                        </m:fPr>
                        <m:num>
                          <m:sSub>
                            <m:sSubPr>
                              <m:ctrlPr>
                                <a:rPr lang="ar-AE" sz="2400" i="1" smtClean="0">
                                  <a:latin typeface="Cambria Math" panose="02040503050406030204" pitchFamily="18" charset="0"/>
                                </a:rPr>
                              </m:ctrlPr>
                            </m:sSubPr>
                            <m:e>
                              <m:r>
                                <a:rPr lang="ar-AE" sz="2400" i="1" smtClean="0">
                                  <a:latin typeface="Cambria Math" panose="02040503050406030204" pitchFamily="18" charset="0"/>
                                </a:rPr>
                                <m:t>𝜎</m:t>
                              </m:r>
                            </m:e>
                            <m:sub>
                              <m:r>
                                <m:rPr>
                                  <m:sty m:val="p"/>
                                </m:rPr>
                                <a:rPr lang="en-US" sz="2400" b="0" i="0" smtClean="0">
                                  <a:latin typeface="Cambria Math" panose="02040503050406030204" pitchFamily="18" charset="0"/>
                                </a:rPr>
                                <m:t>DC</m:t>
                              </m:r>
                            </m:sub>
                          </m:sSub>
                        </m:num>
                        <m:den>
                          <m:r>
                            <a:rPr lang="ar-AE" sz="2400" i="1">
                              <a:latin typeface="Cambria Math" panose="02040503050406030204" pitchFamily="18" charset="0"/>
                            </a:rPr>
                            <m:t>1</m:t>
                          </m:r>
                          <m:r>
                            <a:rPr lang="ar-AE" sz="2400" b="0" i="1" smtClean="0">
                              <a:latin typeface="Cambria Math" panose="02040503050406030204" pitchFamily="18" charset="0"/>
                            </a:rPr>
                            <m:t>−</m:t>
                          </m:r>
                          <m:r>
                            <a:rPr lang="ar-AE" sz="2400" b="0" i="1" smtClean="0">
                              <a:latin typeface="Cambria Math" panose="02040503050406030204" pitchFamily="18" charset="0"/>
                            </a:rPr>
                            <m:t>𝑖</m:t>
                          </m:r>
                          <m:d>
                            <m:dPr>
                              <m:ctrlPr>
                                <a:rPr lang="ar-AE" sz="2400" b="0" i="1" smtClean="0">
                                  <a:latin typeface="Cambria Math" panose="02040503050406030204" pitchFamily="18" charset="0"/>
                                </a:rPr>
                              </m:ctrlPr>
                            </m:dPr>
                            <m:e>
                              <m:r>
                                <a:rPr lang="ar-AE" sz="2400" i="1" smtClean="0">
                                  <a:latin typeface="Cambria Math" panose="02040503050406030204" pitchFamily="18" charset="0"/>
                                </a:rPr>
                                <m:t>𝜔</m:t>
                              </m:r>
                              <m:r>
                                <a:rPr lang="ar-AE" sz="2400" b="0" i="1" smtClean="0">
                                  <a:latin typeface="Cambria Math" panose="02040503050406030204" pitchFamily="18" charset="0"/>
                                </a:rPr>
                                <m:t>−</m:t>
                              </m:r>
                              <m:sSub>
                                <m:sSubPr>
                                  <m:ctrlPr>
                                    <a:rPr lang="ar-AE" sz="2400" i="1" smtClean="0">
                                      <a:solidFill>
                                        <a:srgbClr val="597DB4"/>
                                      </a:solidFill>
                                      <a:latin typeface="Cambria Math" panose="02040503050406030204" pitchFamily="18" charset="0"/>
                                    </a:rPr>
                                  </m:ctrlPr>
                                </m:sSubPr>
                                <m:e>
                                  <m:r>
                                    <a:rPr lang="ar-AE" sz="2400" i="1" smtClean="0">
                                      <a:solidFill>
                                        <a:srgbClr val="597DB4"/>
                                      </a:solidFill>
                                      <a:latin typeface="Cambria Math" panose="02040503050406030204" pitchFamily="18" charset="0"/>
                                    </a:rPr>
                                    <m:t>𝜔</m:t>
                                  </m:r>
                                </m:e>
                                <m:sub>
                                  <m:r>
                                    <a:rPr lang="ar-AE" sz="2400" i="1">
                                      <a:solidFill>
                                        <a:srgbClr val="597DB4"/>
                                      </a:solidFill>
                                      <a:latin typeface="Cambria Math" panose="02040503050406030204" pitchFamily="18" charset="0"/>
                                    </a:rPr>
                                    <m:t>𝑐</m:t>
                                  </m:r>
                                </m:sub>
                              </m:sSub>
                            </m:e>
                          </m:d>
                          <m:r>
                            <a:rPr lang="ar-AE" sz="2400" i="1" smtClean="0">
                              <a:latin typeface="Cambria Math" panose="02040503050406030204" pitchFamily="18" charset="0"/>
                            </a:rPr>
                            <m:t>𝜏</m:t>
                          </m:r>
                        </m:den>
                      </m:f>
                    </m:oMath>
                  </m:oMathPara>
                </a14:m>
                <a:endParaRPr lang="ar-AE" sz="2400" dirty="0"/>
              </a:p>
              <a:p>
                <a:endParaRPr lang="en-US" sz="2400" dirty="0"/>
              </a:p>
            </p:txBody>
          </p:sp>
        </mc:Choice>
        <mc:Fallback xmlns="">
          <p:sp>
            <p:nvSpPr>
              <p:cNvPr id="14" name="TextBox 13">
                <a:extLst>
                  <a:ext uri="{FF2B5EF4-FFF2-40B4-BE49-F238E27FC236}">
                    <a16:creationId xmlns:a16="http://schemas.microsoft.com/office/drawing/2014/main" id="{ACB698AC-D3A5-49DB-9CC6-59A7A99F94FE}"/>
                  </a:ext>
                </a:extLst>
              </p:cNvPr>
              <p:cNvSpPr txBox="1">
                <a:spLocks noRot="1" noChangeAspect="1" noMove="1" noResize="1" noEditPoints="1" noAdjustHandles="1" noChangeArrowheads="1" noChangeShapeType="1" noTextEdit="1"/>
              </p:cNvSpPr>
              <p:nvPr/>
            </p:nvSpPr>
            <p:spPr>
              <a:xfrm>
                <a:off x="2700669" y="3475924"/>
                <a:ext cx="5347426" cy="175419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2615A15-A9CD-1EC5-B4D9-278DEC36A5E5}"/>
                  </a:ext>
                </a:extLst>
              </p:cNvPr>
              <p:cNvSpPr txBox="1"/>
              <p:nvPr/>
            </p:nvSpPr>
            <p:spPr>
              <a:xfrm>
                <a:off x="4019427" y="5365059"/>
                <a:ext cx="2709909" cy="8050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rPr>
                          </m:ctrlPr>
                        </m:accPr>
                        <m:e>
                          <m:r>
                            <a:rPr lang="en-US" sz="2400" i="1">
                              <a:latin typeface="Cambria Math" panose="02040503050406030204" pitchFamily="18" charset="0"/>
                            </a:rPr>
                            <m:t>𝜀</m:t>
                          </m:r>
                        </m:e>
                      </m:acc>
                      <m:r>
                        <a:rPr lang="en-US" sz="2400" i="1">
                          <a:latin typeface="Cambria Math" panose="02040503050406030204" pitchFamily="18" charset="0"/>
                        </a:rPr>
                        <m:t> </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acc>
                            <m:accPr>
                              <m:chr m:val="̂"/>
                              <m:ctrlPr>
                                <a:rPr lang="en-US" sz="2400" b="0" i="1" smtClean="0">
                                  <a:latin typeface="Cambria Math" panose="02040503050406030204" pitchFamily="18" charset="0"/>
                                </a:rPr>
                              </m:ctrlPr>
                            </m:accPr>
                            <m:e>
                              <m:r>
                                <a:rPr lang="en-US" sz="2400" i="1">
                                  <a:latin typeface="Cambria Math" panose="02040503050406030204" pitchFamily="18" charset="0"/>
                                </a:rPr>
                                <m:t>𝜀</m:t>
                              </m:r>
                            </m:e>
                          </m:acc>
                        </m:e>
                        <m:sub>
                          <m:r>
                            <m:rPr>
                              <m:sty m:val="p"/>
                            </m:rPr>
                            <a:rPr lang="en-US" sz="2400" b="0" i="0" smtClean="0">
                              <a:latin typeface="Cambria Math" panose="02040503050406030204" pitchFamily="18" charset="0"/>
                            </a:rPr>
                            <m:t>bg</m:t>
                          </m:r>
                        </m:sub>
                      </m:sSub>
                      <m:r>
                        <a:rPr lang="en-US" sz="2400" b="0" i="1" smtClean="0">
                          <a:latin typeface="Cambria Math" panose="02040503050406030204" pitchFamily="18" charset="0"/>
                        </a:rPr>
                        <m:t>+</m:t>
                      </m:r>
                      <m:r>
                        <a:rPr lang="en-US" sz="2400" i="1">
                          <a:latin typeface="Cambria Math" panose="02040503050406030204" pitchFamily="18" charset="0"/>
                        </a:rPr>
                        <m:t>𝑖</m:t>
                      </m:r>
                      <m:f>
                        <m:fPr>
                          <m:ctrlPr>
                            <a:rPr lang="en-US" sz="2400" b="0" i="1" smtClean="0">
                              <a:latin typeface="Cambria Math" panose="02040503050406030204" pitchFamily="18" charset="0"/>
                            </a:rPr>
                          </m:ctrlPr>
                        </m:fPr>
                        <m:num>
                          <m:acc>
                            <m:accPr>
                              <m:chr m:val="̂"/>
                              <m:ctrlPr>
                                <a:rPr lang="en-US" sz="2400" b="0" i="1" smtClean="0">
                                  <a:latin typeface="Cambria Math" panose="02040503050406030204" pitchFamily="18" charset="0"/>
                                </a:rPr>
                              </m:ctrlPr>
                            </m:accPr>
                            <m:e>
                              <m:r>
                                <a:rPr lang="en-US" sz="2400" i="1">
                                  <a:latin typeface="Cambria Math" panose="02040503050406030204" pitchFamily="18" charset="0"/>
                                </a:rPr>
                                <m:t>𝜎</m:t>
                              </m:r>
                            </m:e>
                          </m:acc>
                        </m:num>
                        <m:den>
                          <m:r>
                            <a:rPr lang="en-US" sz="2400" b="0" i="1" smtClean="0">
                              <a:latin typeface="Cambria Math" panose="02040503050406030204" pitchFamily="18" charset="0"/>
                            </a:rPr>
                            <m:t>𝜔</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𝜀</m:t>
                              </m:r>
                            </m:e>
                            <m:sub>
                              <m:r>
                                <a:rPr lang="en-US" sz="2400" b="0" i="1" smtClean="0">
                                  <a:latin typeface="Cambria Math" panose="02040503050406030204" pitchFamily="18" charset="0"/>
                                </a:rPr>
                                <m:t>0</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m:rPr>
                                  <m:sty m:val="p"/>
                                </m:rPr>
                                <a:rPr lang="en-US" sz="2400" b="0" i="0" smtClean="0">
                                  <a:latin typeface="Cambria Math" panose="02040503050406030204" pitchFamily="18" charset="0"/>
                                </a:rPr>
                                <m:t>QW</m:t>
                              </m:r>
                            </m:sub>
                          </m:sSub>
                        </m:den>
                      </m:f>
                    </m:oMath>
                  </m:oMathPara>
                </a14:m>
                <a:endParaRPr lang="en-US" b="0" i="1" dirty="0">
                  <a:latin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02615A15-A9CD-1EC5-B4D9-278DEC36A5E5}"/>
                  </a:ext>
                </a:extLst>
              </p:cNvPr>
              <p:cNvSpPr txBox="1">
                <a:spLocks noRot="1" noChangeAspect="1" noMove="1" noResize="1" noEditPoints="1" noAdjustHandles="1" noChangeArrowheads="1" noChangeShapeType="1" noTextEdit="1"/>
              </p:cNvSpPr>
              <p:nvPr/>
            </p:nvSpPr>
            <p:spPr>
              <a:xfrm>
                <a:off x="4019427" y="5365059"/>
                <a:ext cx="2709909" cy="805029"/>
              </a:xfrm>
              <a:prstGeom prst="rect">
                <a:avLst/>
              </a:prstGeom>
              <a:blipFill>
                <a:blip r:embed="rId7"/>
                <a:stretch>
                  <a:fillRect l="-935" t="-9375" r="-1402" b="-10938"/>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09BC8054-0DD5-7752-7C4F-8E52828DA3C8}"/>
              </a:ext>
            </a:extLst>
          </p:cNvPr>
          <p:cNvGrpSpPr/>
          <p:nvPr/>
        </p:nvGrpSpPr>
        <p:grpSpPr>
          <a:xfrm>
            <a:off x="6729336" y="3382076"/>
            <a:ext cx="6208116" cy="2630688"/>
            <a:chOff x="7095253" y="3177894"/>
            <a:chExt cx="6208116" cy="2630688"/>
          </a:xfrm>
        </p:grpSpPr>
        <p:pic>
          <p:nvPicPr>
            <p:cNvPr id="17" name="Picture 6" descr="Fig. 1">
              <a:extLst>
                <a:ext uri="{FF2B5EF4-FFF2-40B4-BE49-F238E27FC236}">
                  <a16:creationId xmlns:a16="http://schemas.microsoft.com/office/drawing/2014/main" id="{CC69CBC1-2E17-0441-117F-CE7521D5333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77" r="62169" b="55977"/>
            <a:stretch/>
          </p:blipFill>
          <p:spPr bwMode="auto">
            <a:xfrm>
              <a:off x="8520815" y="3177894"/>
              <a:ext cx="3311145" cy="191595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0877D15-2AF2-3F6E-8180-44D53ACDA907}"/>
                </a:ext>
              </a:extLst>
            </p:cNvPr>
            <p:cNvSpPr txBox="1"/>
            <p:nvPr/>
          </p:nvSpPr>
          <p:spPr>
            <a:xfrm>
              <a:off x="7095253" y="5162251"/>
              <a:ext cx="6208116" cy="646331"/>
            </a:xfrm>
            <a:prstGeom prst="rect">
              <a:avLst/>
            </a:prstGeom>
            <a:noFill/>
          </p:spPr>
          <p:txBody>
            <a:bodyPr wrap="square" rtlCol="0">
              <a:spAutoFit/>
            </a:bodyPr>
            <a:lstStyle/>
            <a:p>
              <a:pPr algn="ctr"/>
              <a:r>
                <a:rPr lang="en-US" dirty="0">
                  <a:latin typeface="Helvetica" pitchFamily="2" charset="0"/>
                  <a:ea typeface="Cambria Math" panose="02040503050406030204" pitchFamily="18" charset="0"/>
                </a:rPr>
                <a:t>Li, X., </a:t>
              </a:r>
              <a:r>
                <a:rPr lang="en-US" b="1" u="sng" dirty="0">
                  <a:latin typeface="Helvetica" pitchFamily="2" charset="0"/>
                  <a:ea typeface="Cambria Math" panose="02040503050406030204" pitchFamily="18" charset="0"/>
                </a:rPr>
                <a:t>Kono, J</a:t>
              </a:r>
              <a:r>
                <a:rPr lang="en-US" dirty="0">
                  <a:latin typeface="Helvetica" pitchFamily="2" charset="0"/>
                  <a:ea typeface="Cambria Math" panose="02040503050406030204" pitchFamily="18" charset="0"/>
                </a:rPr>
                <a:t>., et. al. </a:t>
              </a:r>
            </a:p>
            <a:p>
              <a:pPr algn="ctr"/>
              <a:r>
                <a:rPr lang="en-US" i="1" dirty="0">
                  <a:latin typeface="Helvetica" pitchFamily="2" charset="0"/>
                  <a:ea typeface="Cambria Math" panose="02040503050406030204" pitchFamily="18" charset="0"/>
                </a:rPr>
                <a:t>Nature Photonics </a:t>
              </a:r>
              <a:r>
                <a:rPr lang="en-US" dirty="0">
                  <a:latin typeface="Helvetica" pitchFamily="2" charset="0"/>
                  <a:ea typeface="Cambria Math" panose="02040503050406030204" pitchFamily="18" charset="0"/>
                </a:rPr>
                <a:t>(2018)</a:t>
              </a:r>
            </a:p>
          </p:txBody>
        </p:sp>
      </p:grpSp>
      <p:sp>
        <p:nvSpPr>
          <p:cNvPr id="15" name="Rectangle 14">
            <a:extLst>
              <a:ext uri="{FF2B5EF4-FFF2-40B4-BE49-F238E27FC236}">
                <a16:creationId xmlns:a16="http://schemas.microsoft.com/office/drawing/2014/main" id="{C82EFF22-C1B6-1747-D729-8304F94C7583}"/>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Slide Number Placeholder 3">
            <a:extLst>
              <a:ext uri="{FF2B5EF4-FFF2-40B4-BE49-F238E27FC236}">
                <a16:creationId xmlns:a16="http://schemas.microsoft.com/office/drawing/2014/main" id="{FF84A4AC-D5D3-26F5-6285-2364272C07EE}"/>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11</a:t>
            </a:fld>
            <a:endParaRPr lang="en-US" sz="1400" dirty="0">
              <a:solidFill>
                <a:schemeClr val="bg1"/>
              </a:solidFill>
              <a:latin typeface="Helvetica" pitchFamily="2" charset="0"/>
            </a:endParaRPr>
          </a:p>
        </p:txBody>
      </p:sp>
      <p:sp>
        <p:nvSpPr>
          <p:cNvPr id="21" name="Footer Placeholder 5">
            <a:extLst>
              <a:ext uri="{FF2B5EF4-FFF2-40B4-BE49-F238E27FC236}">
                <a16:creationId xmlns:a16="http://schemas.microsoft.com/office/drawing/2014/main" id="{44EEAFC7-3349-A784-F73C-B6E639ECB7B8}"/>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22" name="Footer Placeholder 5">
            <a:extLst>
              <a:ext uri="{FF2B5EF4-FFF2-40B4-BE49-F238E27FC236}">
                <a16:creationId xmlns:a16="http://schemas.microsoft.com/office/drawing/2014/main" id="{08C27168-E71B-E468-C5C9-8612A10FF321}"/>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359696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P spid="13" grpId="0"/>
      <p:bldP spid="14"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diagram of a graph&#10;&#10;Description automatically generated">
            <a:extLst>
              <a:ext uri="{FF2B5EF4-FFF2-40B4-BE49-F238E27FC236}">
                <a16:creationId xmlns:a16="http://schemas.microsoft.com/office/drawing/2014/main" id="{67C50E8B-A5BD-D9F1-C42D-F98BDCE7FC7B}"/>
              </a:ext>
            </a:extLst>
          </p:cNvPr>
          <p:cNvPicPr>
            <a:picLocks noChangeAspect="1"/>
          </p:cNvPicPr>
          <p:nvPr/>
        </p:nvPicPr>
        <p:blipFill rotWithShape="1">
          <a:blip r:embed="rId3">
            <a:alphaModFix amt="85000"/>
            <a:extLst>
              <a:ext uri="{28A0092B-C50C-407E-A947-70E740481C1C}">
                <a14:useLocalDpi xmlns:a14="http://schemas.microsoft.com/office/drawing/2010/main" val="0"/>
              </a:ext>
            </a:extLst>
          </a:blip>
          <a:srcRect l="2877" r="26790"/>
          <a:stretch/>
        </p:blipFill>
        <p:spPr>
          <a:xfrm>
            <a:off x="5711719" y="2056100"/>
            <a:ext cx="5018277" cy="3636006"/>
          </a:xfrm>
          <a:prstGeom prst="rect">
            <a:avLst/>
          </a:prstGeom>
        </p:spPr>
      </p:pic>
      <p:pic>
        <p:nvPicPr>
          <p:cNvPr id="26" name="Picture 25" descr="A diagram of a graph&#10;&#10;Description automatically generated">
            <a:extLst>
              <a:ext uri="{FF2B5EF4-FFF2-40B4-BE49-F238E27FC236}">
                <a16:creationId xmlns:a16="http://schemas.microsoft.com/office/drawing/2014/main" id="{E6BBB2B6-D874-5F8C-FACA-905AE2CD0B6B}"/>
              </a:ext>
            </a:extLst>
          </p:cNvPr>
          <p:cNvPicPr>
            <a:picLocks noChangeAspect="1"/>
          </p:cNvPicPr>
          <p:nvPr/>
        </p:nvPicPr>
        <p:blipFill rotWithShape="1">
          <a:blip r:embed="rId3">
            <a:alphaModFix amt="85000"/>
            <a:extLst>
              <a:ext uri="{28A0092B-C50C-407E-A947-70E740481C1C}">
                <a14:useLocalDpi xmlns:a14="http://schemas.microsoft.com/office/drawing/2010/main" val="0"/>
              </a:ext>
            </a:extLst>
          </a:blip>
          <a:srcRect l="78360" r="2999"/>
          <a:stretch/>
        </p:blipFill>
        <p:spPr>
          <a:xfrm>
            <a:off x="10759502" y="2182514"/>
            <a:ext cx="1330038" cy="3636006"/>
          </a:xfrm>
          <a:prstGeom prst="rect">
            <a:avLst/>
          </a:prstGeom>
        </p:spPr>
      </p:pic>
      <p:pic>
        <p:nvPicPr>
          <p:cNvPr id="20" name="Picture 19" descr="A graph of a function&#10;&#10;Description automatically generated">
            <a:extLst>
              <a:ext uri="{FF2B5EF4-FFF2-40B4-BE49-F238E27FC236}">
                <a16:creationId xmlns:a16="http://schemas.microsoft.com/office/drawing/2014/main" id="{DC21EF42-4AD2-071D-DFD5-3627BCB68331}"/>
              </a:ext>
            </a:extLst>
          </p:cNvPr>
          <p:cNvPicPr>
            <a:picLocks noChangeAspect="1"/>
          </p:cNvPicPr>
          <p:nvPr/>
        </p:nvPicPr>
        <p:blipFill rotWithShape="1">
          <a:blip r:embed="rId4">
            <a:alphaModFix amt="85000"/>
            <a:extLst>
              <a:ext uri="{28A0092B-C50C-407E-A947-70E740481C1C}">
                <a14:useLocalDpi xmlns:a14="http://schemas.microsoft.com/office/drawing/2010/main" val="0"/>
              </a:ext>
            </a:extLst>
          </a:blip>
          <a:srcRect l="2896" r="26771"/>
          <a:stretch/>
        </p:blipFill>
        <p:spPr>
          <a:xfrm>
            <a:off x="5711720" y="2055813"/>
            <a:ext cx="5018278" cy="3636006"/>
          </a:xfrm>
          <a:prstGeom prst="rect">
            <a:avLst/>
          </a:prstGeom>
        </p:spPr>
      </p:pic>
      <p:pic>
        <p:nvPicPr>
          <p:cNvPr id="27" name="Picture 26" descr="A graph of a function&#10;&#10;Description automatically generated">
            <a:extLst>
              <a:ext uri="{FF2B5EF4-FFF2-40B4-BE49-F238E27FC236}">
                <a16:creationId xmlns:a16="http://schemas.microsoft.com/office/drawing/2014/main" id="{EC1FB9BD-6E62-6624-9442-73712D1E38A2}"/>
              </a:ext>
            </a:extLst>
          </p:cNvPr>
          <p:cNvPicPr>
            <a:picLocks noChangeAspect="1"/>
          </p:cNvPicPr>
          <p:nvPr/>
        </p:nvPicPr>
        <p:blipFill rotWithShape="1">
          <a:blip r:embed="rId4">
            <a:alphaModFix amt="85000"/>
            <a:extLst>
              <a:ext uri="{28A0092B-C50C-407E-A947-70E740481C1C}">
                <a14:useLocalDpi xmlns:a14="http://schemas.microsoft.com/office/drawing/2010/main" val="0"/>
              </a:ext>
            </a:extLst>
          </a:blip>
          <a:srcRect l="78379" r="2980"/>
          <a:stretch/>
        </p:blipFill>
        <p:spPr>
          <a:xfrm>
            <a:off x="10749561" y="2182514"/>
            <a:ext cx="1330037" cy="3636006"/>
          </a:xfrm>
          <a:prstGeom prst="rect">
            <a:avLst/>
          </a:prstGeom>
        </p:spPr>
      </p:pic>
      <p:pic>
        <p:nvPicPr>
          <p:cNvPr id="21" name="Picture 20" descr="A diagram of a graph&#10;&#10;Description automatically generated">
            <a:extLst>
              <a:ext uri="{FF2B5EF4-FFF2-40B4-BE49-F238E27FC236}">
                <a16:creationId xmlns:a16="http://schemas.microsoft.com/office/drawing/2014/main" id="{FFB7D056-2E9F-396F-B05E-1E4D6D3D2D43}"/>
              </a:ext>
            </a:extLst>
          </p:cNvPr>
          <p:cNvPicPr>
            <a:picLocks noChangeAspect="1"/>
          </p:cNvPicPr>
          <p:nvPr/>
        </p:nvPicPr>
        <p:blipFill rotWithShape="1">
          <a:blip r:embed="rId5">
            <a:alphaModFix amt="85000"/>
            <a:extLst>
              <a:ext uri="{28A0092B-C50C-407E-A947-70E740481C1C}">
                <a14:useLocalDpi xmlns:a14="http://schemas.microsoft.com/office/drawing/2010/main" val="0"/>
              </a:ext>
            </a:extLst>
          </a:blip>
          <a:srcRect l="2872" r="26796"/>
          <a:stretch/>
        </p:blipFill>
        <p:spPr>
          <a:xfrm>
            <a:off x="5711720" y="2062010"/>
            <a:ext cx="5018277" cy="3636006"/>
          </a:xfrm>
          <a:prstGeom prst="rect">
            <a:avLst/>
          </a:prstGeom>
        </p:spPr>
      </p:pic>
      <p:sp>
        <p:nvSpPr>
          <p:cNvPr id="22" name="Oval 21">
            <a:extLst>
              <a:ext uri="{FF2B5EF4-FFF2-40B4-BE49-F238E27FC236}">
                <a16:creationId xmlns:a16="http://schemas.microsoft.com/office/drawing/2014/main" id="{2D6298A7-BAB9-9AD3-9C57-7F2DA6ECEB4D}"/>
              </a:ext>
            </a:extLst>
          </p:cNvPr>
          <p:cNvSpPr/>
          <p:nvPr/>
        </p:nvSpPr>
        <p:spPr>
          <a:xfrm>
            <a:off x="7152453" y="3830523"/>
            <a:ext cx="906388" cy="41635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A diagram of a graph&#10;&#10;Description automatically generated">
            <a:extLst>
              <a:ext uri="{FF2B5EF4-FFF2-40B4-BE49-F238E27FC236}">
                <a16:creationId xmlns:a16="http://schemas.microsoft.com/office/drawing/2014/main" id="{49C646F5-F530-EFB7-1D9A-0A171D624C6D}"/>
              </a:ext>
            </a:extLst>
          </p:cNvPr>
          <p:cNvPicPr>
            <a:picLocks noChangeAspect="1"/>
          </p:cNvPicPr>
          <p:nvPr/>
        </p:nvPicPr>
        <p:blipFill rotWithShape="1">
          <a:blip r:embed="rId5">
            <a:alphaModFix amt="85000"/>
            <a:extLst>
              <a:ext uri="{28A0092B-C50C-407E-A947-70E740481C1C}">
                <a14:useLocalDpi xmlns:a14="http://schemas.microsoft.com/office/drawing/2010/main" val="0"/>
              </a:ext>
            </a:extLst>
          </a:blip>
          <a:srcRect l="78923" r="3225"/>
          <a:stretch/>
        </p:blipFill>
        <p:spPr>
          <a:xfrm>
            <a:off x="10777703" y="2179946"/>
            <a:ext cx="1273751" cy="3636006"/>
          </a:xfrm>
          <a:prstGeom prst="rect">
            <a:avLst/>
          </a:prstGeom>
        </p:spPr>
      </p:pic>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Permittivity</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0" y="1825625"/>
            <a:ext cx="4873517" cy="4351338"/>
          </a:xfrm>
        </p:spPr>
        <p:txBody>
          <a:bodyPr/>
          <a:lstStyle/>
          <a:p>
            <a:r>
              <a:rPr lang="en-US" b="1" dirty="0">
                <a:latin typeface="Helvetica" pitchFamily="2" charset="0"/>
              </a:rPr>
              <a:t>CRI </a:t>
            </a:r>
            <a:r>
              <a:rPr lang="en-US" dirty="0">
                <a:latin typeface="Helvetica" pitchFamily="2" charset="0"/>
              </a:rPr>
              <a:t>mode</a:t>
            </a:r>
            <a:r>
              <a:rPr lang="en-US" b="1" dirty="0">
                <a:latin typeface="Helvetica" pitchFamily="2" charset="0"/>
              </a:rPr>
              <a:t> </a:t>
            </a:r>
            <a:r>
              <a:rPr lang="en-US" dirty="0">
                <a:latin typeface="Helvetica" pitchFamily="2" charset="0"/>
              </a:rPr>
              <a:t>is</a:t>
            </a:r>
            <a:r>
              <a:rPr lang="en-US" b="1" dirty="0">
                <a:latin typeface="Helvetica" pitchFamily="2" charset="0"/>
              </a:rPr>
              <a:t> lossless</a:t>
            </a:r>
          </a:p>
          <a:p>
            <a:endParaRPr lang="en-US" dirty="0">
              <a:latin typeface="Helvetica" pitchFamily="2" charset="0"/>
            </a:endParaRPr>
          </a:p>
          <a:p>
            <a:endParaRPr lang="en-US" dirty="0">
              <a:latin typeface="Helvetica" pitchFamily="2" charset="0"/>
            </a:endParaRPr>
          </a:p>
          <a:p>
            <a:r>
              <a:rPr lang="en-US" b="1" dirty="0">
                <a:latin typeface="Helvetica" pitchFamily="2" charset="0"/>
              </a:rPr>
              <a:t>MQW</a:t>
            </a:r>
            <a:r>
              <a:rPr lang="en-US" dirty="0">
                <a:latin typeface="Helvetica" pitchFamily="2" charset="0"/>
              </a:rPr>
              <a:t>s use </a:t>
            </a:r>
            <a:r>
              <a:rPr lang="en-US" b="1" dirty="0">
                <a:latin typeface="Helvetica" pitchFamily="2" charset="0"/>
              </a:rPr>
              <a:t>effective medium theory (EMT)</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49FF13E1-E974-AB0A-96C8-518A967C5CC5}"/>
                  </a:ext>
                </a:extLst>
              </p:cNvPr>
              <p:cNvSpPr txBox="1"/>
              <p:nvPr/>
            </p:nvSpPr>
            <p:spPr>
              <a:xfrm>
                <a:off x="838198" y="4686337"/>
                <a:ext cx="4618133" cy="11809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rPr>
                            <m:t>𝜀</m:t>
                          </m:r>
                        </m:e>
                        <m:sub>
                          <m:r>
                            <m:rPr>
                              <m:sty m:val="p"/>
                            </m:rPr>
                            <a:rPr lang="en-US" sz="2400" b="0" i="0" smtClean="0">
                              <a:latin typeface="Cambria Math" panose="02040503050406030204" pitchFamily="18" charset="0"/>
                            </a:rPr>
                            <m:t>eff</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i="1">
                                  <a:latin typeface="Cambria Math" panose="02040503050406030204" pitchFamily="18" charset="0"/>
                                </a:rPr>
                                <m:t>𝜀</m:t>
                              </m:r>
                            </m:e>
                            <m:sub>
                              <m:r>
                                <m:rPr>
                                  <m:sty m:val="p"/>
                                </m:rPr>
                                <a:rPr lang="en-US" sz="2400" b="0" i="0" smtClean="0">
                                  <a:latin typeface="Cambria Math" panose="02040503050406030204" pitchFamily="18" charset="0"/>
                                </a:rPr>
                                <m:t>barrier</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m:rPr>
                                  <m:sty m:val="p"/>
                                </m:rPr>
                                <a:rPr lang="en-US" sz="2400" b="0" i="0" smtClean="0">
                                  <a:latin typeface="Cambria Math" panose="02040503050406030204" pitchFamily="18" charset="0"/>
                                </a:rPr>
                                <m:t>Barrier</m:t>
                              </m:r>
                            </m:sub>
                          </m:sSub>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m:rPr>
                                  <m:sty m:val="p"/>
                                </m:rPr>
                                <a:rPr lang="en-US" sz="2400" b="0" i="0" smtClean="0">
                                  <a:latin typeface="Cambria Math" panose="02040503050406030204" pitchFamily="18" charset="0"/>
                                </a:rPr>
                                <m:t>QW</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b="0" i="0" smtClean="0">
                                  <a:latin typeface="Cambria Math" panose="02040503050406030204" pitchFamily="18" charset="0"/>
                                </a:rPr>
                                <m:t>QW</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b="0" i="0" smtClean="0">
                                  <a:latin typeface="Cambria Math" panose="02040503050406030204" pitchFamily="18" charset="0"/>
                                </a:rPr>
                                <m:t>B</m:t>
                              </m:r>
                              <m:r>
                                <m:rPr>
                                  <m:sty m:val="p"/>
                                </m:rPr>
                                <a:rPr lang="en-US" sz="2400">
                                  <a:latin typeface="Cambria Math" panose="02040503050406030204" pitchFamily="18" charset="0"/>
                                </a:rPr>
                                <m:t>arrier</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a:latin typeface="Cambria Math" panose="02040503050406030204" pitchFamily="18" charset="0"/>
                                </a:rPr>
                                <m:t>QW</m:t>
                              </m:r>
                            </m:sub>
                          </m:sSub>
                        </m:den>
                      </m:f>
                    </m:oMath>
                  </m:oMathPara>
                </a14:m>
                <a:endParaRPr lang="en-US" sz="2400" b="0" i="1" dirty="0">
                  <a:latin typeface="Cambria Math" panose="02040503050406030204" pitchFamily="18" charset="0"/>
                </a:endParaRPr>
              </a:p>
              <a:p>
                <a:endParaRPr lang="en-US" sz="2400" dirty="0"/>
              </a:p>
            </p:txBody>
          </p:sp>
        </mc:Choice>
        <mc:Fallback xmlns="">
          <p:sp>
            <p:nvSpPr>
              <p:cNvPr id="23" name="TextBox 22">
                <a:extLst>
                  <a:ext uri="{FF2B5EF4-FFF2-40B4-BE49-F238E27FC236}">
                    <a16:creationId xmlns:a16="http://schemas.microsoft.com/office/drawing/2014/main" id="{49FF13E1-E974-AB0A-96C8-518A967C5CC5}"/>
                  </a:ext>
                </a:extLst>
              </p:cNvPr>
              <p:cNvSpPr txBox="1">
                <a:spLocks noRot="1" noChangeAspect="1" noMove="1" noResize="1" noEditPoints="1" noAdjustHandles="1" noChangeArrowheads="1" noChangeShapeType="1" noTextEdit="1"/>
              </p:cNvSpPr>
              <p:nvPr/>
            </p:nvSpPr>
            <p:spPr>
              <a:xfrm>
                <a:off x="838198" y="4686337"/>
                <a:ext cx="4618133" cy="1180964"/>
              </a:xfrm>
              <a:prstGeom prst="rect">
                <a:avLst/>
              </a:prstGeom>
              <a:blipFill>
                <a:blip r:embed="rId7"/>
                <a:stretch>
                  <a:fillRect t="-2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DD345DC-F3D3-0EE8-78A0-219B3B7FCCEB}"/>
                  </a:ext>
                </a:extLst>
              </p:cNvPr>
              <p:cNvSpPr txBox="1"/>
              <p:nvPr/>
            </p:nvSpPr>
            <p:spPr>
              <a:xfrm>
                <a:off x="2515168" y="2542309"/>
                <a:ext cx="170424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𝛽</m:t>
                          </m:r>
                        </m:e>
                        <m:sub>
                          <m:r>
                            <m:rPr>
                              <m:sty m:val="p"/>
                            </m:rPr>
                            <a:rPr lang="en-US" sz="2400" b="0" i="0" smtClean="0">
                              <a:latin typeface="Cambria Math" panose="02040503050406030204" pitchFamily="18" charset="0"/>
                            </a:rPr>
                            <m:t>CRI</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𝛽</m:t>
                          </m:r>
                        </m:e>
                        <m:sub>
                          <m:r>
                            <m:rPr>
                              <m:sty m:val="p"/>
                            </m:rPr>
                            <a:rPr lang="en-US" sz="2400" b="0" i="0" smtClean="0">
                              <a:latin typeface="Cambria Math" panose="02040503050406030204" pitchFamily="18" charset="0"/>
                            </a:rPr>
                            <m:t>CRA</m:t>
                          </m:r>
                        </m:sub>
                      </m:sSub>
                    </m:oMath>
                  </m:oMathPara>
                </a14:m>
                <a:endParaRPr lang="en-US" sz="2400" dirty="0"/>
              </a:p>
            </p:txBody>
          </p:sp>
        </mc:Choice>
        <mc:Fallback xmlns="">
          <p:sp>
            <p:nvSpPr>
              <p:cNvPr id="25" name="TextBox 24">
                <a:extLst>
                  <a:ext uri="{FF2B5EF4-FFF2-40B4-BE49-F238E27FC236}">
                    <a16:creationId xmlns:a16="http://schemas.microsoft.com/office/drawing/2014/main" id="{0DD345DC-F3D3-0EE8-78A0-219B3B7FCCEB}"/>
                  </a:ext>
                </a:extLst>
              </p:cNvPr>
              <p:cNvSpPr txBox="1">
                <a:spLocks noRot="1" noChangeAspect="1" noMove="1" noResize="1" noEditPoints="1" noAdjustHandles="1" noChangeArrowheads="1" noChangeShapeType="1" noTextEdit="1"/>
              </p:cNvSpPr>
              <p:nvPr/>
            </p:nvSpPr>
            <p:spPr>
              <a:xfrm>
                <a:off x="2515168" y="2542309"/>
                <a:ext cx="1704248" cy="369332"/>
              </a:xfrm>
              <a:prstGeom prst="rect">
                <a:avLst/>
              </a:prstGeom>
              <a:blipFill>
                <a:blip r:embed="rId8"/>
                <a:stretch>
                  <a:fillRect l="-5926" r="-1481" b="-33333"/>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547C4357-6A96-6116-5C5A-D888451AC4A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3">
            <a:extLst>
              <a:ext uri="{FF2B5EF4-FFF2-40B4-BE49-F238E27FC236}">
                <a16:creationId xmlns:a16="http://schemas.microsoft.com/office/drawing/2014/main" id="{D92D6251-DBF9-3973-D946-10681F85E0D2}"/>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12</a:t>
            </a:fld>
            <a:endParaRPr lang="en-US" sz="1400" dirty="0">
              <a:solidFill>
                <a:schemeClr val="bg1"/>
              </a:solidFill>
              <a:latin typeface="Helvetica" pitchFamily="2" charset="0"/>
            </a:endParaRPr>
          </a:p>
        </p:txBody>
      </p:sp>
      <p:sp>
        <p:nvSpPr>
          <p:cNvPr id="16" name="Footer Placeholder 5">
            <a:extLst>
              <a:ext uri="{FF2B5EF4-FFF2-40B4-BE49-F238E27FC236}">
                <a16:creationId xmlns:a16="http://schemas.microsoft.com/office/drawing/2014/main" id="{6A598F38-C2A7-CA3C-743B-C09551D315AA}"/>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7" name="Footer Placeholder 5">
            <a:extLst>
              <a:ext uri="{FF2B5EF4-FFF2-40B4-BE49-F238E27FC236}">
                <a16:creationId xmlns:a16="http://schemas.microsoft.com/office/drawing/2014/main" id="{4FB78082-DA46-5EB7-6501-ECD3ACE65B4B}"/>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18" name="TextBox 17">
            <a:extLst>
              <a:ext uri="{FF2B5EF4-FFF2-40B4-BE49-F238E27FC236}">
                <a16:creationId xmlns:a16="http://schemas.microsoft.com/office/drawing/2014/main" id="{0A4FB279-737D-5AA7-45A8-EB7F7EEA0B22}"/>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302943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500"/>
                                        <p:tgtEl>
                                          <p:spTgt spid="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Effect transition="in" filter="fade">
                                      <p:cBhvr>
                                        <p:cTn id="46" dur="5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 grpId="0" uiExpand="1" build="p"/>
      <p:bldP spid="23"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Validate Effective Medium Theory (EMT)</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Rectangle 2">
            <a:extLst>
              <a:ext uri="{FF2B5EF4-FFF2-40B4-BE49-F238E27FC236}">
                <a16:creationId xmlns:a16="http://schemas.microsoft.com/office/drawing/2014/main" id="{5BFBD423-9705-73AF-DFD0-6164B17C88C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09EB9C23-BB31-B2BE-03C7-F9B75A9EDC7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13</a:t>
            </a:fld>
            <a:endParaRPr lang="en-US" sz="1400" dirty="0">
              <a:solidFill>
                <a:schemeClr val="bg1"/>
              </a:solidFill>
              <a:latin typeface="Helvetica" pitchFamily="2" charset="0"/>
            </a:endParaRPr>
          </a:p>
        </p:txBody>
      </p:sp>
      <p:sp>
        <p:nvSpPr>
          <p:cNvPr id="14" name="Footer Placeholder 5">
            <a:extLst>
              <a:ext uri="{FF2B5EF4-FFF2-40B4-BE49-F238E27FC236}">
                <a16:creationId xmlns:a16="http://schemas.microsoft.com/office/drawing/2014/main" id="{E468CD52-27A0-133E-A81F-708A5C048C49}"/>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5" name="Footer Placeholder 5">
            <a:extLst>
              <a:ext uri="{FF2B5EF4-FFF2-40B4-BE49-F238E27FC236}">
                <a16:creationId xmlns:a16="http://schemas.microsoft.com/office/drawing/2014/main" id="{7B7A0E3D-BA8B-F528-A8B4-2188C80D4C5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0B99C571-CDB3-F8EC-6AE0-BC06F8C0D9B9}"/>
              </a:ext>
            </a:extLst>
          </p:cNvPr>
          <p:cNvPicPr>
            <a:picLocks noChangeAspect="1"/>
          </p:cNvPicPr>
          <p:nvPr/>
        </p:nvPicPr>
        <p:blipFill>
          <a:blip r:embed="rId3"/>
          <a:stretch>
            <a:fillRect/>
          </a:stretch>
        </p:blipFill>
        <p:spPr>
          <a:xfrm>
            <a:off x="5597923" y="1611923"/>
            <a:ext cx="6227384" cy="4255378"/>
          </a:xfrm>
          <a:prstGeom prst="rect">
            <a:avLst/>
          </a:prstGeom>
        </p:spPr>
      </p:pic>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335AACF8-5FF5-18B6-31E0-3E18BEB937D0}"/>
                  </a:ext>
                </a:extLst>
              </p:cNvPr>
              <p:cNvSpPr txBox="1"/>
              <p:nvPr/>
            </p:nvSpPr>
            <p:spPr>
              <a:xfrm>
                <a:off x="838198" y="4686337"/>
                <a:ext cx="4618133" cy="11809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rPr>
                            <m:t>𝜀</m:t>
                          </m:r>
                        </m:e>
                        <m:sub>
                          <m:r>
                            <m:rPr>
                              <m:sty m:val="p"/>
                            </m:rPr>
                            <a:rPr lang="en-US" sz="2400" b="0" i="0" smtClean="0">
                              <a:latin typeface="Cambria Math" panose="02040503050406030204" pitchFamily="18" charset="0"/>
                            </a:rPr>
                            <m:t>eff</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i="1">
                                  <a:latin typeface="Cambria Math" panose="02040503050406030204" pitchFamily="18" charset="0"/>
                                </a:rPr>
                                <m:t>𝜀</m:t>
                              </m:r>
                            </m:e>
                            <m:sub>
                              <m:r>
                                <m:rPr>
                                  <m:sty m:val="p"/>
                                </m:rPr>
                                <a:rPr lang="en-US" sz="2400" b="0" i="0" smtClean="0">
                                  <a:latin typeface="Cambria Math" panose="02040503050406030204" pitchFamily="18" charset="0"/>
                                </a:rPr>
                                <m:t>barrier</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m:rPr>
                                  <m:sty m:val="p"/>
                                </m:rPr>
                                <a:rPr lang="en-US" sz="2400" b="0" i="0" smtClean="0">
                                  <a:latin typeface="Cambria Math" panose="02040503050406030204" pitchFamily="18" charset="0"/>
                                </a:rPr>
                                <m:t>Barrier</m:t>
                              </m:r>
                            </m:sub>
                          </m:sSub>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m:rPr>
                                  <m:sty m:val="p"/>
                                </m:rPr>
                                <a:rPr lang="en-US" sz="2400" b="0" i="0" smtClean="0">
                                  <a:latin typeface="Cambria Math" panose="02040503050406030204" pitchFamily="18" charset="0"/>
                                </a:rPr>
                                <m:t>QW</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b="0" i="0" smtClean="0">
                                  <a:latin typeface="Cambria Math" panose="02040503050406030204" pitchFamily="18" charset="0"/>
                                </a:rPr>
                                <m:t>QW</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b="0" i="0" smtClean="0">
                                  <a:latin typeface="Cambria Math" panose="02040503050406030204" pitchFamily="18" charset="0"/>
                                </a:rPr>
                                <m:t>B</m:t>
                              </m:r>
                              <m:r>
                                <m:rPr>
                                  <m:sty m:val="p"/>
                                </m:rPr>
                                <a:rPr lang="en-US" sz="2400">
                                  <a:latin typeface="Cambria Math" panose="02040503050406030204" pitchFamily="18" charset="0"/>
                                </a:rPr>
                                <m:t>arrier</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𝑑</m:t>
                              </m:r>
                            </m:e>
                            <m:sub>
                              <m:r>
                                <m:rPr>
                                  <m:sty m:val="p"/>
                                </m:rPr>
                                <a:rPr lang="en-US" sz="2400">
                                  <a:latin typeface="Cambria Math" panose="02040503050406030204" pitchFamily="18" charset="0"/>
                                </a:rPr>
                                <m:t>QW</m:t>
                              </m:r>
                            </m:sub>
                          </m:sSub>
                        </m:den>
                      </m:f>
                    </m:oMath>
                  </m:oMathPara>
                </a14:m>
                <a:endParaRPr lang="en-US" sz="2400" b="0" i="1" dirty="0">
                  <a:latin typeface="Cambria Math" panose="02040503050406030204" pitchFamily="18" charset="0"/>
                </a:endParaRPr>
              </a:p>
              <a:p>
                <a:endParaRPr lang="en-US" sz="2400" dirty="0"/>
              </a:p>
            </p:txBody>
          </p:sp>
        </mc:Choice>
        <mc:Fallback>
          <p:sp>
            <p:nvSpPr>
              <p:cNvPr id="16" name="TextBox 15">
                <a:extLst>
                  <a:ext uri="{FF2B5EF4-FFF2-40B4-BE49-F238E27FC236}">
                    <a16:creationId xmlns:a16="http://schemas.microsoft.com/office/drawing/2014/main" id="{335AACF8-5FF5-18B6-31E0-3E18BEB937D0}"/>
                  </a:ext>
                </a:extLst>
              </p:cNvPr>
              <p:cNvSpPr txBox="1">
                <a:spLocks noRot="1" noChangeAspect="1" noMove="1" noResize="1" noEditPoints="1" noAdjustHandles="1" noChangeArrowheads="1" noChangeShapeType="1" noTextEdit="1"/>
              </p:cNvSpPr>
              <p:nvPr/>
            </p:nvSpPr>
            <p:spPr>
              <a:xfrm>
                <a:off x="838198" y="4686337"/>
                <a:ext cx="4618133" cy="1180964"/>
              </a:xfrm>
              <a:prstGeom prst="rect">
                <a:avLst/>
              </a:prstGeom>
              <a:blipFill>
                <a:blip r:embed="rId4"/>
                <a:stretch>
                  <a:fillRect t="-215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Content Placeholder 2">
                <a:extLst>
                  <a:ext uri="{FF2B5EF4-FFF2-40B4-BE49-F238E27FC236}">
                    <a16:creationId xmlns:a16="http://schemas.microsoft.com/office/drawing/2014/main" id="{A3DF88EB-AAB6-203C-9A8D-6632F41180FD}"/>
                  </a:ext>
                </a:extLst>
              </p:cNvPr>
              <p:cNvSpPr>
                <a:spLocks noGrp="1"/>
              </p:cNvSpPr>
              <p:nvPr>
                <p:ph idx="1"/>
              </p:nvPr>
            </p:nvSpPr>
            <p:spPr>
              <a:xfrm>
                <a:off x="838200" y="1825625"/>
                <a:ext cx="4665127" cy="4351338"/>
              </a:xfrm>
            </p:spPr>
            <p:txBody>
              <a:bodyPr/>
              <a:lstStyle/>
              <a:p>
                <a:r>
                  <a:rPr lang="en-US" dirty="0">
                    <a:latin typeface="Helvetica" pitchFamily="2" charset="0"/>
                  </a:rPr>
                  <a:t>COMSOL simulations of boost </a:t>
                </a:r>
                <a:r>
                  <a:rPr lang="en-US" b="1" dirty="0">
                    <a:latin typeface="Helvetica" pitchFamily="2" charset="0"/>
                  </a:rPr>
                  <a:t>validate</a:t>
                </a:r>
                <a:r>
                  <a:rPr lang="en-US" dirty="0">
                    <a:latin typeface="Helvetica" pitchFamily="2" charset="0"/>
                  </a:rPr>
                  <a:t> EMT:</a:t>
                </a:r>
              </a:p>
              <a:p>
                <a:pPr marL="0" indent="0">
                  <a:buNone/>
                </a:pPr>
                <a:r>
                  <a:rPr lang="en-US" dirty="0">
                    <a:latin typeface="Helvetica" pitchFamily="2" charset="0"/>
                  </a:rPr>
                  <a:t>    </a:t>
                </a:r>
                <a:r>
                  <a:rPr lang="en-US" sz="4400" dirty="0">
                    <a:latin typeface="Helvetica" pitchFamily="2" charset="0"/>
                  </a:rPr>
                  <a:t> </a:t>
                </a:r>
                <a:endParaRPr lang="en-US" dirty="0">
                  <a:latin typeface="Helvetica" pitchFamily="2" charset="0"/>
                </a:endParaRPr>
              </a:p>
              <a:p>
                <a:pPr marL="0" indent="0">
                  <a:buNone/>
                </a:pPr>
                <a:r>
                  <a:rPr lang="en-US" dirty="0">
                    <a:latin typeface="Helvetica" pitchFamily="2" charset="0"/>
                  </a:rPr>
                  <a:t>    layer thickness </a:t>
                </a:r>
                <a:r>
                  <a:rPr lang="en-US" b="1" dirty="0">
                    <a:latin typeface="Helvetica" pitchFamily="2" charset="0"/>
                  </a:rPr>
                  <a:t>&lt;&lt;</a:t>
                </a:r>
                <a:r>
                  <a:rPr lang="en-US" dirty="0">
                    <a:latin typeface="Helvetica" pitchFamily="2" charset="0"/>
                  </a:rPr>
                  <a:t>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m:rPr>
                            <m:sty m:val="p"/>
                          </m:rPr>
                          <a:rPr lang="en-US" b="0" i="0" smtClean="0">
                            <a:latin typeface="Cambria Math" panose="02040503050406030204" pitchFamily="18" charset="0"/>
                            <a:ea typeface="Cambria Math" panose="02040503050406030204" pitchFamily="18" charset="0"/>
                          </a:rPr>
                          <m:t>med</m:t>
                        </m:r>
                      </m:sub>
                    </m:sSub>
                  </m:oMath>
                </a14:m>
                <a:endParaRPr lang="en-US" b="0" dirty="0">
                  <a:latin typeface="Helvetica" pitchFamily="2" charset="0"/>
                </a:endParaRPr>
              </a:p>
            </p:txBody>
          </p:sp>
        </mc:Choice>
        <mc:Fallback>
          <p:sp>
            <p:nvSpPr>
              <p:cNvPr id="17" name="Content Placeholder 2">
                <a:extLst>
                  <a:ext uri="{FF2B5EF4-FFF2-40B4-BE49-F238E27FC236}">
                    <a16:creationId xmlns:a16="http://schemas.microsoft.com/office/drawing/2014/main" id="{A3DF88EB-AAB6-203C-9A8D-6632F41180FD}"/>
                  </a:ext>
                </a:extLst>
              </p:cNvPr>
              <p:cNvSpPr>
                <a:spLocks noGrp="1" noRot="1" noChangeAspect="1" noMove="1" noResize="1" noEditPoints="1" noAdjustHandles="1" noChangeArrowheads="1" noChangeShapeType="1" noTextEdit="1"/>
              </p:cNvSpPr>
              <p:nvPr>
                <p:ph idx="1"/>
              </p:nvPr>
            </p:nvSpPr>
            <p:spPr>
              <a:xfrm>
                <a:off x="838200" y="1825625"/>
                <a:ext cx="4665127" cy="4351338"/>
              </a:xfrm>
              <a:blipFill>
                <a:blip r:embed="rId5"/>
                <a:stretch>
                  <a:fillRect l="-2446" t="-2326"/>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E8DBEB36-CF10-D83A-6865-CE57184C66A5}"/>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98106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animEffect transition="in" filter="fade">
                                      <p:cBhvr>
                                        <p:cTn id="15" dur="500"/>
                                        <p:tgtEl>
                                          <p:spTgt spid="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Detection Principle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1" y="1825625"/>
                <a:ext cx="5023756" cy="4351338"/>
              </a:xfrm>
            </p:spPr>
            <p:txBody>
              <a:bodyPr>
                <a:normAutofit fontScale="92500"/>
              </a:bodyPr>
              <a:lstStyle/>
              <a:p>
                <a:pPr>
                  <a:lnSpc>
                    <a:spcPct val="120000"/>
                  </a:lnSpc>
                </a:pPr>
                <a14:m>
                  <m:oMath xmlns:m="http://schemas.openxmlformats.org/officeDocument/2006/math">
                    <m:sSub>
                      <m:sSubPr>
                        <m:ctrlPr>
                          <a:rPr lang="en-US" b="1" i="1" smtClean="0">
                            <a:latin typeface="Cambria Math" panose="02040503050406030204" pitchFamily="18" charset="0"/>
                            <a:ea typeface="Cambria Math" panose="02040503050406030204" pitchFamily="18" charset="0"/>
                            <a:cs typeface="Consolas" panose="020B0609020204030204" pitchFamily="49" charset="0"/>
                          </a:rPr>
                        </m:ctrlPr>
                      </m:sSubPr>
                      <m:e>
                        <m:r>
                          <a:rPr lang="en-US" b="1" i="1" smtClean="0">
                            <a:latin typeface="Cambria Math" panose="02040503050406030204" pitchFamily="18" charset="0"/>
                            <a:ea typeface="Cambria Math" panose="02040503050406030204" pitchFamily="18" charset="0"/>
                            <a:cs typeface="Consolas" panose="020B0609020204030204" pitchFamily="49" charset="0"/>
                          </a:rPr>
                          <m:t>𝑩</m:t>
                        </m:r>
                      </m:e>
                      <m:sub>
                        <m:r>
                          <a:rPr lang="en-US" b="1" i="0" smtClean="0">
                            <a:latin typeface="Cambria Math" panose="02040503050406030204" pitchFamily="18" charset="0"/>
                            <a:ea typeface="Cambria Math" panose="02040503050406030204" pitchFamily="18" charset="0"/>
                            <a:cs typeface="Consolas" panose="020B0609020204030204" pitchFamily="49" charset="0"/>
                          </a:rPr>
                          <m:t>⊥</m:t>
                        </m:r>
                      </m:sub>
                    </m:sSub>
                  </m:oMath>
                </a14:m>
                <a:r>
                  <a:rPr lang="en-US" dirty="0">
                    <a:latin typeface="Helvetica" pitchFamily="2" charset="0"/>
                    <a:ea typeface="Cambria Math" panose="02040503050406030204" pitchFamily="18" charset="0"/>
                    <a:cs typeface="Consolas" panose="020B0609020204030204" pitchFamily="49" charset="0"/>
                  </a:rPr>
                  <a:t>, normal to MQW surface, </a:t>
                </a:r>
                <a:r>
                  <a:rPr lang="en-US" b="1" dirty="0">
                    <a:latin typeface="Helvetica" pitchFamily="2" charset="0"/>
                    <a:ea typeface="Cambria Math" panose="02040503050406030204" pitchFamily="18" charset="0"/>
                    <a:cs typeface="Consolas" panose="020B0609020204030204" pitchFamily="49" charset="0"/>
                  </a:rPr>
                  <a:t>tunes ENZ, </a:t>
                </a:r>
                <a:r>
                  <a:rPr lang="en-US" dirty="0">
                    <a:latin typeface="Helvetica" pitchFamily="2" charset="0"/>
                    <a:ea typeface="Cambria Math" panose="02040503050406030204" pitchFamily="18" charset="0"/>
                    <a:cs typeface="Consolas" panose="020B0609020204030204" pitchFamily="49" charset="0"/>
                  </a:rPr>
                  <a:t>the</a:t>
                </a:r>
                <a:r>
                  <a:rPr lang="en-US" b="1" dirty="0">
                    <a:latin typeface="Helvetica" pitchFamily="2" charset="0"/>
                    <a:ea typeface="Cambria Math" panose="02040503050406030204" pitchFamily="18" charset="0"/>
                    <a:cs typeface="Consolas" panose="020B0609020204030204" pitchFamily="49" charset="0"/>
                  </a:rPr>
                  <a:t> </a:t>
                </a:r>
                <a:r>
                  <a:rPr lang="en-US" dirty="0">
                    <a:latin typeface="Helvetica" pitchFamily="2" charset="0"/>
                    <a:ea typeface="Cambria Math" panose="02040503050406030204" pitchFamily="18" charset="0"/>
                    <a:cs typeface="Consolas" panose="020B0609020204030204" pitchFamily="49" charset="0"/>
                  </a:rPr>
                  <a:t>permittivity component parallel to surface</a:t>
                </a:r>
                <a:endParaRPr lang="en-US" dirty="0">
                  <a:latin typeface="Helvetica" pitchFamily="2" charset="0"/>
                </a:endParaRPr>
              </a:p>
              <a:p>
                <a:pPr>
                  <a:lnSpc>
                    <a:spcPct val="120000"/>
                  </a:lnSpc>
                </a:pPr>
                <a14:m>
                  <m:oMath xmlns:m="http://schemas.openxmlformats.org/officeDocument/2006/math">
                    <m:sSub>
                      <m:sSubPr>
                        <m:ctrlPr>
                          <a:rPr lang="en-US" b="1" i="1" smtClean="0">
                            <a:latin typeface="Cambria Math" panose="02040503050406030204" pitchFamily="18" charset="0"/>
                            <a:ea typeface="Cambria Math" panose="02040503050406030204" pitchFamily="18" charset="0"/>
                            <a:cs typeface="Consolas" panose="020B0609020204030204" pitchFamily="49" charset="0"/>
                          </a:rPr>
                        </m:ctrlPr>
                      </m:sSubPr>
                      <m:e>
                        <m:r>
                          <a:rPr lang="en-US" b="1" i="1" smtClean="0">
                            <a:latin typeface="Cambria Math" panose="02040503050406030204" pitchFamily="18" charset="0"/>
                            <a:ea typeface="Cambria Math" panose="02040503050406030204" pitchFamily="18" charset="0"/>
                            <a:cs typeface="Consolas" panose="020B0609020204030204" pitchFamily="49" charset="0"/>
                          </a:rPr>
                          <m:t>𝑩</m:t>
                        </m:r>
                      </m:e>
                      <m:sub>
                        <m:r>
                          <a:rPr lang="en-US" b="1" i="1" smtClean="0">
                            <a:latin typeface="Cambria Math" panose="02040503050406030204" pitchFamily="18" charset="0"/>
                            <a:ea typeface="Cambria Math" panose="02040503050406030204" pitchFamily="18" charset="0"/>
                            <a:cs typeface="Consolas" panose="020B0609020204030204" pitchFamily="49" charset="0"/>
                          </a:rPr>
                          <m:t>∥</m:t>
                        </m:r>
                      </m:sub>
                    </m:sSub>
                  </m:oMath>
                </a14:m>
                <a:r>
                  <a:rPr lang="en-US" dirty="0">
                    <a:latin typeface="Helvetica" pitchFamily="2" charset="0"/>
                    <a:ea typeface="Cambria Math" panose="02040503050406030204" pitchFamily="18" charset="0"/>
                    <a:cs typeface="Consolas" panose="020B0609020204030204" pitchFamily="49" charset="0"/>
                  </a:rPr>
                  <a:t>, parallel to MQW surface, </a:t>
                </a:r>
                <a:r>
                  <a:rPr lang="en-US" b="1" dirty="0">
                    <a:latin typeface="Helvetica" pitchFamily="2" charset="0"/>
                    <a:ea typeface="Cambria Math" panose="02040503050406030204" pitchFamily="18" charset="0"/>
                    <a:cs typeface="Consolas" panose="020B0609020204030204" pitchFamily="49" charset="0"/>
                  </a:rPr>
                  <a:t>generates electric field</a:t>
                </a:r>
                <a:r>
                  <a:rPr lang="en-US" dirty="0">
                    <a:latin typeface="Helvetica" pitchFamily="2" charset="0"/>
                    <a:ea typeface="Cambria Math" panose="02040503050406030204" pitchFamily="18" charset="0"/>
                    <a:cs typeface="Consolas" panose="020B0609020204030204" pitchFamily="49" charset="0"/>
                  </a:rPr>
                  <a:t> component</a:t>
                </a:r>
                <a:r>
                  <a:rPr lang="en-US" b="1" dirty="0">
                    <a:latin typeface="Helvetica" pitchFamily="2" charset="0"/>
                    <a:ea typeface="Cambria Math" panose="02040503050406030204" pitchFamily="18" charset="0"/>
                    <a:cs typeface="Consolas" panose="020B0609020204030204" pitchFamily="49" charset="0"/>
                  </a:rPr>
                  <a:t> </a:t>
                </a:r>
                <a:r>
                  <a:rPr lang="en-US" dirty="0">
                    <a:latin typeface="Helvetica" pitchFamily="2" charset="0"/>
                    <a:ea typeface="Cambria Math" panose="02040503050406030204" pitchFamily="18" charset="0"/>
                    <a:cs typeface="Consolas" panose="020B0609020204030204" pitchFamily="49" charset="0"/>
                  </a:rPr>
                  <a:t>parallel to surface</a:t>
                </a:r>
              </a:p>
              <a:p>
                <a:pPr>
                  <a:lnSpc>
                    <a:spcPct val="120000"/>
                  </a:lnSpc>
                </a:pPr>
                <a:r>
                  <a:rPr lang="en-US" dirty="0">
                    <a:latin typeface="Helvetica" pitchFamily="2" charset="0"/>
                    <a:ea typeface="Cambria Math" panose="02040503050406030204" pitchFamily="18" charset="0"/>
                    <a:cs typeface="Consolas" panose="020B0609020204030204" pitchFamily="49" charset="0"/>
                  </a:rPr>
                  <a:t>Lens focuses</a:t>
                </a:r>
                <a:r>
                  <a:rPr lang="en-US" b="1" dirty="0">
                    <a:latin typeface="Helvetica" pitchFamily="2" charset="0"/>
                    <a:ea typeface="Cambria Math" panose="02040503050406030204" pitchFamily="18" charset="0"/>
                    <a:cs typeface="Consolas" panose="020B0609020204030204" pitchFamily="49" charset="0"/>
                  </a:rPr>
                  <a:t> radiation from MQW surface </a:t>
                </a:r>
                <a:r>
                  <a:rPr lang="en-US" dirty="0">
                    <a:latin typeface="Helvetica" pitchFamily="2" charset="0"/>
                    <a:ea typeface="Cambria Math" panose="02040503050406030204" pitchFamily="18" charset="0"/>
                    <a:cs typeface="Consolas" panose="020B0609020204030204" pitchFamily="49" charset="0"/>
                  </a:rPr>
                  <a:t>to</a:t>
                </a:r>
                <a:r>
                  <a:rPr lang="en-US" b="1" dirty="0">
                    <a:latin typeface="Helvetica" pitchFamily="2" charset="0"/>
                    <a:ea typeface="Cambria Math" panose="02040503050406030204" pitchFamily="18" charset="0"/>
                    <a:cs typeface="Consolas" panose="020B0609020204030204" pitchFamily="49" charset="0"/>
                  </a:rPr>
                  <a:t> </a:t>
                </a:r>
                <a:r>
                  <a:rPr lang="en-US" dirty="0">
                    <a:latin typeface="Helvetica" pitchFamily="2" charset="0"/>
                    <a:ea typeface="Cambria Math" panose="02040503050406030204" pitchFamily="18" charset="0"/>
                    <a:cs typeface="Consolas" panose="020B0609020204030204" pitchFamily="49" charset="0"/>
                  </a:rPr>
                  <a:t>photodetector</a:t>
                </a:r>
              </a:p>
              <a:p>
                <a:pPr lvl="1"/>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DA40D795-5C4E-7D57-FD87-AB7E9895EF62}"/>
                  </a:ext>
                </a:extLst>
              </p:cNvPr>
              <p:cNvSpPr>
                <a:spLocks noGrp="1" noRot="1" noChangeAspect="1" noMove="1" noResize="1" noEditPoints="1" noAdjustHandles="1" noChangeArrowheads="1" noChangeShapeType="1" noTextEdit="1"/>
              </p:cNvSpPr>
              <p:nvPr>
                <p:ph idx="1"/>
              </p:nvPr>
            </p:nvSpPr>
            <p:spPr>
              <a:xfrm>
                <a:off x="838201" y="1825625"/>
                <a:ext cx="5023756" cy="4351338"/>
              </a:xfrm>
              <a:blipFill>
                <a:blip r:embed="rId3"/>
                <a:stretch>
                  <a:fillRect l="-2020" r="-1768"/>
                </a:stretch>
              </a:blipFill>
            </p:spPr>
            <p:txBody>
              <a:bodyPr/>
              <a:lstStyle/>
              <a:p>
                <a:r>
                  <a:rPr lang="en-US">
                    <a:noFill/>
                  </a:rPr>
                  <a:t> </a:t>
                </a:r>
              </a:p>
            </p:txBody>
          </p:sp>
        </mc:Fallback>
      </mc:AlternateContent>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TextBox 11">
            <a:extLst>
              <a:ext uri="{FF2B5EF4-FFF2-40B4-BE49-F238E27FC236}">
                <a16:creationId xmlns:a16="http://schemas.microsoft.com/office/drawing/2014/main" id="{AE15A211-4961-9F38-6F53-F8C637405F2C}"/>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
        <p:nvSpPr>
          <p:cNvPr id="13" name="Rectangle 12">
            <a:extLst>
              <a:ext uri="{FF2B5EF4-FFF2-40B4-BE49-F238E27FC236}">
                <a16:creationId xmlns:a16="http://schemas.microsoft.com/office/drawing/2014/main" id="{FF54AAFF-7BF4-8C15-6A6E-FA54975C33C5}"/>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3">
            <a:extLst>
              <a:ext uri="{FF2B5EF4-FFF2-40B4-BE49-F238E27FC236}">
                <a16:creationId xmlns:a16="http://schemas.microsoft.com/office/drawing/2014/main" id="{C110B15E-74A5-9332-8215-6E0924C3CB53}"/>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14</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23D607FA-2D6A-8361-D024-046CBF6FFAE3}"/>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D7824EB2-B751-C576-DE9C-635A1B0B21F9}"/>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9" name="Picture 18">
            <a:extLst>
              <a:ext uri="{FF2B5EF4-FFF2-40B4-BE49-F238E27FC236}">
                <a16:creationId xmlns:a16="http://schemas.microsoft.com/office/drawing/2014/main" id="{14EA03C3-7D8F-17D1-67C1-7DC2D777135A}"/>
              </a:ext>
            </a:extLst>
          </p:cNvPr>
          <p:cNvPicPr>
            <a:picLocks noChangeAspect="1"/>
          </p:cNvPicPr>
          <p:nvPr/>
        </p:nvPicPr>
        <p:blipFill>
          <a:blip r:embed="rId4"/>
          <a:stretch>
            <a:fillRect/>
          </a:stretch>
        </p:blipFill>
        <p:spPr>
          <a:xfrm>
            <a:off x="6700157" y="1677077"/>
            <a:ext cx="4612693" cy="4408978"/>
          </a:xfrm>
          <a:prstGeom prst="rect">
            <a:avLst/>
          </a:prstGeom>
        </p:spPr>
      </p:pic>
    </p:spTree>
    <p:extLst>
      <p:ext uri="{BB962C8B-B14F-4D97-AF65-F5344CB8AC3E}">
        <p14:creationId xmlns:p14="http://schemas.microsoft.com/office/powerpoint/2010/main" val="2507142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Experimental Parameters</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pic>
        <p:nvPicPr>
          <p:cNvPr id="15" name="Picture 14">
            <a:extLst>
              <a:ext uri="{FF2B5EF4-FFF2-40B4-BE49-F238E27FC236}">
                <a16:creationId xmlns:a16="http://schemas.microsoft.com/office/drawing/2014/main" id="{A1B71881-CD2C-28C2-EABC-2E1BE1B9DDFE}"/>
              </a:ext>
            </a:extLst>
          </p:cNvPr>
          <p:cNvPicPr>
            <a:picLocks noChangeAspect="1"/>
          </p:cNvPicPr>
          <p:nvPr/>
        </p:nvPicPr>
        <p:blipFill>
          <a:blip r:embed="rId3"/>
          <a:stretch>
            <a:fillRect/>
          </a:stretch>
        </p:blipFill>
        <p:spPr>
          <a:xfrm>
            <a:off x="2736850" y="1761888"/>
            <a:ext cx="6718300" cy="4267200"/>
          </a:xfrm>
          <a:prstGeom prst="rect">
            <a:avLst/>
          </a:prstGeom>
        </p:spPr>
      </p:pic>
      <p:sp>
        <p:nvSpPr>
          <p:cNvPr id="17" name="Rectangle 16">
            <a:extLst>
              <a:ext uri="{FF2B5EF4-FFF2-40B4-BE49-F238E27FC236}">
                <a16:creationId xmlns:a16="http://schemas.microsoft.com/office/drawing/2014/main" id="{6B6C3D57-BFBD-B82D-669A-A335359A5CE3}"/>
              </a:ext>
            </a:extLst>
          </p:cNvPr>
          <p:cNvSpPr/>
          <p:nvPr/>
        </p:nvSpPr>
        <p:spPr>
          <a:xfrm>
            <a:off x="4845711" y="5281612"/>
            <a:ext cx="4514849" cy="683969"/>
          </a:xfrm>
          <a:prstGeom prst="rect">
            <a:avLst/>
          </a:prstGeom>
          <a:solidFill>
            <a:srgbClr val="FFF2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B863EF8-1E3C-DCE2-5FB8-0908157F13B7}"/>
              </a:ext>
            </a:extLst>
          </p:cNvPr>
          <p:cNvSpPr/>
          <p:nvPr/>
        </p:nvSpPr>
        <p:spPr>
          <a:xfrm>
            <a:off x="4814887" y="3524013"/>
            <a:ext cx="4514849" cy="1037994"/>
          </a:xfrm>
          <a:prstGeom prst="rect">
            <a:avLst/>
          </a:prstGeom>
          <a:solidFill>
            <a:srgbClr val="FFF2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8274E12-E0AB-BB21-1F21-70CC56663DE5}"/>
              </a:ext>
            </a:extLst>
          </p:cNvPr>
          <p:cNvSpPr/>
          <p:nvPr/>
        </p:nvSpPr>
        <p:spPr>
          <a:xfrm>
            <a:off x="4845711" y="4916209"/>
            <a:ext cx="4514849" cy="371475"/>
          </a:xfrm>
          <a:prstGeom prst="rect">
            <a:avLst/>
          </a:prstGeom>
          <a:solidFill>
            <a:srgbClr val="FFF2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808080"/>
              </a:highlight>
            </a:endParaRPr>
          </a:p>
        </p:txBody>
      </p:sp>
      <p:sp>
        <p:nvSpPr>
          <p:cNvPr id="20" name="TextBox 19">
            <a:extLst>
              <a:ext uri="{FF2B5EF4-FFF2-40B4-BE49-F238E27FC236}">
                <a16:creationId xmlns:a16="http://schemas.microsoft.com/office/drawing/2014/main" id="{F183CAE4-3E48-8405-69AB-AE3B6E8E93B5}"/>
              </a:ext>
            </a:extLst>
          </p:cNvPr>
          <p:cNvSpPr txBox="1"/>
          <p:nvPr/>
        </p:nvSpPr>
        <p:spPr>
          <a:xfrm>
            <a:off x="7954010" y="1526338"/>
            <a:ext cx="1313180" cy="369332"/>
          </a:xfrm>
          <a:prstGeom prst="rect">
            <a:avLst/>
          </a:prstGeom>
          <a:noFill/>
        </p:spPr>
        <p:txBody>
          <a:bodyPr wrap="none" rtlCol="0">
            <a:spAutoFit/>
          </a:bodyPr>
          <a:lstStyle/>
          <a:p>
            <a:r>
              <a:rPr lang="en-US" b="1" dirty="0">
                <a:solidFill>
                  <a:srgbClr val="FF0000"/>
                </a:solidFill>
                <a:latin typeface="Helvetica" pitchFamily="2" charset="0"/>
              </a:rPr>
              <a:t>Optimistic</a:t>
            </a:r>
          </a:p>
        </p:txBody>
      </p:sp>
      <p:sp>
        <p:nvSpPr>
          <p:cNvPr id="21" name="TextBox 20">
            <a:extLst>
              <a:ext uri="{FF2B5EF4-FFF2-40B4-BE49-F238E27FC236}">
                <a16:creationId xmlns:a16="http://schemas.microsoft.com/office/drawing/2014/main" id="{F030F3A5-68F0-BC98-BD78-1391ECD1274D}"/>
              </a:ext>
            </a:extLst>
          </p:cNvPr>
          <p:cNvSpPr txBox="1"/>
          <p:nvPr/>
        </p:nvSpPr>
        <p:spPr>
          <a:xfrm>
            <a:off x="4814887" y="1532847"/>
            <a:ext cx="1133644" cy="369332"/>
          </a:xfrm>
          <a:prstGeom prst="rect">
            <a:avLst/>
          </a:prstGeom>
          <a:noFill/>
        </p:spPr>
        <p:txBody>
          <a:bodyPr wrap="none" rtlCol="0">
            <a:spAutoFit/>
          </a:bodyPr>
          <a:lstStyle/>
          <a:p>
            <a:r>
              <a:rPr lang="en-US" b="1" dirty="0">
                <a:solidFill>
                  <a:srgbClr val="FF0000"/>
                </a:solidFill>
                <a:latin typeface="Helvetica" pitchFamily="2" charset="0"/>
              </a:rPr>
              <a:t>Realistic</a:t>
            </a:r>
          </a:p>
        </p:txBody>
      </p:sp>
      <p:cxnSp>
        <p:nvCxnSpPr>
          <p:cNvPr id="23" name="Straight Arrow Connector 22">
            <a:extLst>
              <a:ext uri="{FF2B5EF4-FFF2-40B4-BE49-F238E27FC236}">
                <a16:creationId xmlns:a16="http://schemas.microsoft.com/office/drawing/2014/main" id="{FEBB93D4-13FB-E307-0C1E-F11C1AA88CDF}"/>
              </a:ext>
            </a:extLst>
          </p:cNvPr>
          <p:cNvCxnSpPr>
            <a:cxnSpLocks/>
            <a:stCxn id="21" idx="3"/>
            <a:endCxn id="20" idx="1"/>
          </p:cNvCxnSpPr>
          <p:nvPr/>
        </p:nvCxnSpPr>
        <p:spPr>
          <a:xfrm flipV="1">
            <a:off x="5948531" y="1711004"/>
            <a:ext cx="2005479" cy="6509"/>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471950A5-2485-F19B-7973-FE42DEC3BDB9}"/>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3">
            <a:extLst>
              <a:ext uri="{FF2B5EF4-FFF2-40B4-BE49-F238E27FC236}">
                <a16:creationId xmlns:a16="http://schemas.microsoft.com/office/drawing/2014/main" id="{C790D387-AEFA-04D9-3389-24AD7B5540D5}"/>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15</a:t>
            </a:fld>
            <a:endParaRPr lang="en-US" sz="1400" dirty="0">
              <a:solidFill>
                <a:schemeClr val="bg1"/>
              </a:solidFill>
              <a:latin typeface="Helvetica" pitchFamily="2" charset="0"/>
            </a:endParaRPr>
          </a:p>
        </p:txBody>
      </p:sp>
      <p:sp>
        <p:nvSpPr>
          <p:cNvPr id="13" name="Footer Placeholder 5">
            <a:extLst>
              <a:ext uri="{FF2B5EF4-FFF2-40B4-BE49-F238E27FC236}">
                <a16:creationId xmlns:a16="http://schemas.microsoft.com/office/drawing/2014/main" id="{30884D04-931F-053A-A7CB-4BBC5E73EEAB}"/>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4" name="Footer Placeholder 5">
            <a:extLst>
              <a:ext uri="{FF2B5EF4-FFF2-40B4-BE49-F238E27FC236}">
                <a16:creationId xmlns:a16="http://schemas.microsoft.com/office/drawing/2014/main" id="{C0DAA4AB-EB67-4291-BECD-DAA26722E19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22" name="TextBox 21">
            <a:extLst>
              <a:ext uri="{FF2B5EF4-FFF2-40B4-BE49-F238E27FC236}">
                <a16:creationId xmlns:a16="http://schemas.microsoft.com/office/drawing/2014/main" id="{65C196E9-B91A-AEBF-A186-26A17F054B86}"/>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22499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BA6731E2-5BBB-6F56-9908-BADAF7DA4686}"/>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 Proposed Sensitivity</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Rectangle 2">
            <a:extLst>
              <a:ext uri="{FF2B5EF4-FFF2-40B4-BE49-F238E27FC236}">
                <a16:creationId xmlns:a16="http://schemas.microsoft.com/office/drawing/2014/main" id="{203F1266-A082-5159-D6AA-2B2FC1C204A2}"/>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3">
            <a:extLst>
              <a:ext uri="{FF2B5EF4-FFF2-40B4-BE49-F238E27FC236}">
                <a16:creationId xmlns:a16="http://schemas.microsoft.com/office/drawing/2014/main" id="{FAD7C219-BF83-6BF5-1DB8-058630FC8F86}"/>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16</a:t>
            </a:fld>
            <a:endParaRPr lang="en-US" sz="1400" dirty="0">
              <a:solidFill>
                <a:schemeClr val="bg1"/>
              </a:solidFill>
              <a:latin typeface="Helvetica" pitchFamily="2" charset="0"/>
            </a:endParaRPr>
          </a:p>
        </p:txBody>
      </p:sp>
      <p:sp>
        <p:nvSpPr>
          <p:cNvPr id="13" name="Footer Placeholder 5">
            <a:extLst>
              <a:ext uri="{FF2B5EF4-FFF2-40B4-BE49-F238E27FC236}">
                <a16:creationId xmlns:a16="http://schemas.microsoft.com/office/drawing/2014/main" id="{0AFEA46E-B78E-4B34-A756-9C4F5BCFA18D}"/>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4" name="Footer Placeholder 5">
            <a:extLst>
              <a:ext uri="{FF2B5EF4-FFF2-40B4-BE49-F238E27FC236}">
                <a16:creationId xmlns:a16="http://schemas.microsoft.com/office/drawing/2014/main" id="{ECD8767E-170E-02F2-27E8-36604B78F1C3}"/>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15" name="TextBox 14">
            <a:extLst>
              <a:ext uri="{FF2B5EF4-FFF2-40B4-BE49-F238E27FC236}">
                <a16:creationId xmlns:a16="http://schemas.microsoft.com/office/drawing/2014/main" id="{D37060F4-D157-F1F1-DE16-C3CE21829BC5}"/>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pic>
        <p:nvPicPr>
          <p:cNvPr id="56" name="Picture 55">
            <a:extLst>
              <a:ext uri="{FF2B5EF4-FFF2-40B4-BE49-F238E27FC236}">
                <a16:creationId xmlns:a16="http://schemas.microsoft.com/office/drawing/2014/main" id="{EE80380B-93ED-0994-3E22-5279E5C8EAE7}"/>
              </a:ext>
            </a:extLst>
          </p:cNvPr>
          <p:cNvPicPr>
            <a:picLocks noChangeAspect="1"/>
          </p:cNvPicPr>
          <p:nvPr/>
        </p:nvPicPr>
        <p:blipFill>
          <a:blip r:embed="rId3"/>
          <a:stretch>
            <a:fillRect/>
          </a:stretch>
        </p:blipFill>
        <p:spPr>
          <a:xfrm>
            <a:off x="2703329" y="1705255"/>
            <a:ext cx="6831190" cy="4592077"/>
          </a:xfrm>
          <a:prstGeom prst="rect">
            <a:avLst/>
          </a:prstGeom>
        </p:spPr>
      </p:pic>
      <p:pic>
        <p:nvPicPr>
          <p:cNvPr id="58" name="Picture 57">
            <a:extLst>
              <a:ext uri="{FF2B5EF4-FFF2-40B4-BE49-F238E27FC236}">
                <a16:creationId xmlns:a16="http://schemas.microsoft.com/office/drawing/2014/main" id="{713C45F3-86DE-4D67-7B8F-95DA8096EA34}"/>
              </a:ext>
            </a:extLst>
          </p:cNvPr>
          <p:cNvPicPr>
            <a:picLocks noChangeAspect="1"/>
          </p:cNvPicPr>
          <p:nvPr/>
        </p:nvPicPr>
        <p:blipFill rotWithShape="1">
          <a:blip r:embed="rId4"/>
          <a:srcRect l="14427" t="17138" r="4591" b="13278"/>
          <a:stretch/>
        </p:blipFill>
        <p:spPr>
          <a:xfrm>
            <a:off x="3688905" y="2492188"/>
            <a:ext cx="5532121" cy="3195379"/>
          </a:xfrm>
          <a:prstGeom prst="rect">
            <a:avLst/>
          </a:prstGeom>
        </p:spPr>
      </p:pic>
      <p:pic>
        <p:nvPicPr>
          <p:cNvPr id="60" name="Picture 59">
            <a:extLst>
              <a:ext uri="{FF2B5EF4-FFF2-40B4-BE49-F238E27FC236}">
                <a16:creationId xmlns:a16="http://schemas.microsoft.com/office/drawing/2014/main" id="{08127C97-1E01-F5A7-7DC7-AAE7325AD906}"/>
              </a:ext>
            </a:extLst>
          </p:cNvPr>
          <p:cNvPicPr>
            <a:picLocks noChangeAspect="1"/>
          </p:cNvPicPr>
          <p:nvPr/>
        </p:nvPicPr>
        <p:blipFill rotWithShape="1">
          <a:blip r:embed="rId5"/>
          <a:srcRect l="14427" t="17182" r="4591" b="13278"/>
          <a:stretch/>
        </p:blipFill>
        <p:spPr>
          <a:xfrm>
            <a:off x="3688905" y="2494250"/>
            <a:ext cx="5532121" cy="3193318"/>
          </a:xfrm>
          <a:prstGeom prst="rect">
            <a:avLst/>
          </a:prstGeom>
        </p:spPr>
      </p:pic>
      <p:pic>
        <p:nvPicPr>
          <p:cNvPr id="62" name="Picture 61">
            <a:extLst>
              <a:ext uri="{FF2B5EF4-FFF2-40B4-BE49-F238E27FC236}">
                <a16:creationId xmlns:a16="http://schemas.microsoft.com/office/drawing/2014/main" id="{80EB3501-1AE7-5076-1664-3BD643F08C26}"/>
              </a:ext>
            </a:extLst>
          </p:cNvPr>
          <p:cNvPicPr>
            <a:picLocks noChangeAspect="1"/>
          </p:cNvPicPr>
          <p:nvPr/>
        </p:nvPicPr>
        <p:blipFill rotWithShape="1">
          <a:blip r:embed="rId6"/>
          <a:srcRect l="14427" t="17227" r="4591" b="13278"/>
          <a:stretch/>
        </p:blipFill>
        <p:spPr>
          <a:xfrm>
            <a:off x="3688905" y="2496312"/>
            <a:ext cx="5532121" cy="3191256"/>
          </a:xfrm>
          <a:prstGeom prst="rect">
            <a:avLst/>
          </a:prstGeom>
        </p:spPr>
      </p:pic>
      <p:pic>
        <p:nvPicPr>
          <p:cNvPr id="64" name="Picture 63">
            <a:extLst>
              <a:ext uri="{FF2B5EF4-FFF2-40B4-BE49-F238E27FC236}">
                <a16:creationId xmlns:a16="http://schemas.microsoft.com/office/drawing/2014/main" id="{F764C39A-1DD4-BDAA-CA58-278F06CEC478}"/>
              </a:ext>
            </a:extLst>
          </p:cNvPr>
          <p:cNvPicPr>
            <a:picLocks noChangeAspect="1"/>
          </p:cNvPicPr>
          <p:nvPr/>
        </p:nvPicPr>
        <p:blipFill rotWithShape="1">
          <a:blip r:embed="rId7"/>
          <a:srcRect l="14427" t="17092" r="4591" b="13279"/>
          <a:stretch/>
        </p:blipFill>
        <p:spPr>
          <a:xfrm>
            <a:off x="3688905" y="2490128"/>
            <a:ext cx="5532121" cy="3197440"/>
          </a:xfrm>
          <a:prstGeom prst="rect">
            <a:avLst/>
          </a:prstGeom>
        </p:spPr>
      </p:pic>
      <p:pic>
        <p:nvPicPr>
          <p:cNvPr id="69" name="Picture 68">
            <a:extLst>
              <a:ext uri="{FF2B5EF4-FFF2-40B4-BE49-F238E27FC236}">
                <a16:creationId xmlns:a16="http://schemas.microsoft.com/office/drawing/2014/main" id="{048E8F50-827E-906C-A647-51B60E46B92E}"/>
              </a:ext>
            </a:extLst>
          </p:cNvPr>
          <p:cNvPicPr>
            <a:picLocks noChangeAspect="1"/>
          </p:cNvPicPr>
          <p:nvPr/>
        </p:nvPicPr>
        <p:blipFill rotWithShape="1">
          <a:blip r:embed="rId8"/>
          <a:srcRect l="61947" t="67352" r="7344" b="16630"/>
          <a:stretch/>
        </p:blipFill>
        <p:spPr>
          <a:xfrm>
            <a:off x="6696651" y="4707786"/>
            <a:ext cx="2386740" cy="836909"/>
          </a:xfrm>
          <a:prstGeom prst="rect">
            <a:avLst/>
          </a:prstGeom>
        </p:spPr>
      </p:pic>
      <p:sp>
        <p:nvSpPr>
          <p:cNvPr id="70" name="Rectangle 69">
            <a:extLst>
              <a:ext uri="{FF2B5EF4-FFF2-40B4-BE49-F238E27FC236}">
                <a16:creationId xmlns:a16="http://schemas.microsoft.com/office/drawing/2014/main" id="{0956CBB3-833F-6B46-0EE2-FCC01DD7F77E}"/>
              </a:ext>
            </a:extLst>
          </p:cNvPr>
          <p:cNvSpPr/>
          <p:nvPr/>
        </p:nvSpPr>
        <p:spPr>
          <a:xfrm>
            <a:off x="6783185" y="5269113"/>
            <a:ext cx="1113906" cy="304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87A45D5-29C6-0C4E-5AE7-87BDA7409513}"/>
              </a:ext>
            </a:extLst>
          </p:cNvPr>
          <p:cNvSpPr/>
          <p:nvPr/>
        </p:nvSpPr>
        <p:spPr>
          <a:xfrm>
            <a:off x="7833789" y="5266828"/>
            <a:ext cx="1113906" cy="304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F5B3FBC0-672D-DC58-D268-08FBF02E8CB3}"/>
              </a:ext>
            </a:extLst>
          </p:cNvPr>
          <p:cNvSpPr/>
          <p:nvPr/>
        </p:nvSpPr>
        <p:spPr>
          <a:xfrm>
            <a:off x="7931508" y="4969275"/>
            <a:ext cx="1113906" cy="525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130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childTnLst>
                                </p:cTn>
                              </p:par>
                              <p:par>
                                <p:cTn id="13" presetID="10" presetClass="entr" presetSubtype="0" fill="hold" nodeType="with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childTnLst>
                                </p:cTn>
                              </p:par>
                              <p:par>
                                <p:cTn id="21" presetID="10" presetClass="exit" presetSubtype="0" fill="hold" grpId="0" nodeType="withEffect">
                                  <p:stCondLst>
                                    <p:cond delay="0"/>
                                  </p:stCondLst>
                                  <p:childTnLst>
                                    <p:animEffect transition="out" filter="fade">
                                      <p:cBhvr>
                                        <p:cTn id="22" dur="500"/>
                                        <p:tgtEl>
                                          <p:spTgt spid="72"/>
                                        </p:tgtEl>
                                      </p:cBhvr>
                                    </p:animEffect>
                                    <p:set>
                                      <p:cBhvr>
                                        <p:cTn id="23" dur="1" fill="hold">
                                          <p:stCondLst>
                                            <p:cond delay="499"/>
                                          </p:stCondLst>
                                        </p:cTn>
                                        <p:tgtEl>
                                          <p:spTgt spid="7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par>
                                <p:cTn id="29" presetID="10" presetClass="exit" presetSubtype="0" fill="hold" grpId="0" nodeType="withEffect">
                                  <p:stCondLst>
                                    <p:cond delay="0"/>
                                  </p:stCondLst>
                                  <p:childTnLst>
                                    <p:animEffect transition="out" filter="fade">
                                      <p:cBhvr>
                                        <p:cTn id="30" dur="500"/>
                                        <p:tgtEl>
                                          <p:spTgt spid="71"/>
                                        </p:tgtEl>
                                      </p:cBhvr>
                                    </p:animEffect>
                                    <p:set>
                                      <p:cBhvr>
                                        <p:cTn id="31" dur="1" fill="hold">
                                          <p:stCondLst>
                                            <p:cond delay="499"/>
                                          </p:stCondLst>
                                        </p:cTn>
                                        <p:tgtEl>
                                          <p:spTgt spid="71"/>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par>
                                <p:cTn id="37" presetID="10" presetClass="exit" presetSubtype="0" fill="hold" grpId="0" nodeType="withEffect">
                                  <p:stCondLst>
                                    <p:cond delay="0"/>
                                  </p:stCondLst>
                                  <p:childTnLst>
                                    <p:animEffect transition="out" filter="fade">
                                      <p:cBhvr>
                                        <p:cTn id="38" dur="500"/>
                                        <p:tgtEl>
                                          <p:spTgt spid="70"/>
                                        </p:tgtEl>
                                      </p:cBhvr>
                                    </p:animEffect>
                                    <p:set>
                                      <p:cBhvr>
                                        <p:cTn id="39" dur="1" fill="hold">
                                          <p:stCondLst>
                                            <p:cond delay="499"/>
                                          </p:stCondLst>
                                        </p:cTn>
                                        <p:tgtEl>
                                          <p:spTgt spid="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D018CC-ECBC-E197-F617-ECECEFDC28BB}"/>
              </a:ext>
            </a:extLst>
          </p:cNvPr>
          <p:cNvSpPr/>
          <p:nvPr/>
        </p:nvSpPr>
        <p:spPr>
          <a:xfrm>
            <a:off x="-2" y="0"/>
            <a:ext cx="12192000" cy="6502301"/>
          </a:xfrm>
          <a:prstGeom prst="rect">
            <a:avLst/>
          </a:prstGeom>
          <a:gradFill flip="none" rotWithShape="1">
            <a:gsLst>
              <a:gs pos="73000">
                <a:srgbClr val="808EB8"/>
              </a:gs>
              <a:gs pos="0">
                <a:schemeClr val="bg1"/>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a:xfrm>
            <a:off x="464708" y="539978"/>
            <a:ext cx="11186009" cy="2321765"/>
          </a:xfrm>
        </p:spPr>
        <p:txBody>
          <a:bodyPr anchor="t">
            <a:normAutofit/>
          </a:bodyPr>
          <a:lstStyle/>
          <a:p>
            <a:r>
              <a:rPr lang="en-US" sz="7200" b="1" dirty="0">
                <a:ln w="6350">
                  <a:solidFill>
                    <a:srgbClr val="001F69"/>
                  </a:solidFill>
                </a:ln>
                <a:solidFill>
                  <a:schemeClr val="bg1"/>
                </a:solidFill>
                <a:effectLst>
                  <a:glow>
                    <a:schemeClr val="accent1">
                      <a:alpha val="40000"/>
                    </a:schemeClr>
                  </a:glow>
                  <a:outerShdw blurRad="50800" dist="50800" dir="5400000" sx="1000" sy="1000" algn="ctr" rotWithShape="0">
                    <a:srgbClr val="000000"/>
                  </a:outerShdw>
                </a:effectLst>
                <a:latin typeface="Helvetica" pitchFamily="2" charset="0"/>
              </a:rPr>
              <a:t>Validating Experimental Conditions </a:t>
            </a:r>
            <a:endParaRPr lang="en-US" sz="11000" dirty="0">
              <a:ln w="6350">
                <a:solidFill>
                  <a:srgbClr val="001F69"/>
                </a:solidFill>
              </a:ln>
              <a:solidFill>
                <a:schemeClr val="bg1"/>
              </a:solidFill>
              <a:latin typeface="Helvetica" pitchFamily="2" charset="0"/>
            </a:endParaRPr>
          </a:p>
        </p:txBody>
      </p:sp>
      <p:sp>
        <p:nvSpPr>
          <p:cNvPr id="7" name="Footer Placeholder 5">
            <a:extLst>
              <a:ext uri="{FF2B5EF4-FFF2-40B4-BE49-F238E27FC236}">
                <a16:creationId xmlns:a16="http://schemas.microsoft.com/office/drawing/2014/main" id="{788B8D98-2E29-43A7-DE46-D3B6C73C982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Rectangle 2">
            <a:extLst>
              <a:ext uri="{FF2B5EF4-FFF2-40B4-BE49-F238E27FC236}">
                <a16:creationId xmlns:a16="http://schemas.microsoft.com/office/drawing/2014/main" id="{8DE639C6-5279-00C9-25B4-F2007882471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3BABAD7D-A795-B305-36FC-5B64352F7D21}"/>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17</a:t>
            </a:fld>
            <a:endParaRPr lang="en-US" sz="1400" dirty="0">
              <a:solidFill>
                <a:schemeClr val="bg1"/>
              </a:solidFill>
              <a:latin typeface="Helvetica" pitchFamily="2" charset="0"/>
            </a:endParaRPr>
          </a:p>
        </p:txBody>
      </p:sp>
      <p:sp>
        <p:nvSpPr>
          <p:cNvPr id="10" name="Footer Placeholder 5">
            <a:extLst>
              <a:ext uri="{FF2B5EF4-FFF2-40B4-BE49-F238E27FC236}">
                <a16:creationId xmlns:a16="http://schemas.microsoft.com/office/drawing/2014/main" id="{1EE7E5DA-29DC-1479-C8D1-C4A9ECCD5446}"/>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3" name="Footer Placeholder 5">
            <a:extLst>
              <a:ext uri="{FF2B5EF4-FFF2-40B4-BE49-F238E27FC236}">
                <a16:creationId xmlns:a16="http://schemas.microsoft.com/office/drawing/2014/main" id="{26B7F73B-D587-99AA-48A9-EE81EAFF5D2D}"/>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87C45472-C921-E340-4F57-0912E9EA4289}"/>
              </a:ext>
            </a:extLst>
          </p:cNvPr>
          <p:cNvPicPr>
            <a:picLocks noChangeAspect="1"/>
          </p:cNvPicPr>
          <p:nvPr/>
        </p:nvPicPr>
        <p:blipFill>
          <a:blip r:embed="rId3"/>
          <a:stretch>
            <a:fillRect/>
          </a:stretch>
        </p:blipFill>
        <p:spPr>
          <a:xfrm>
            <a:off x="5812974" y="2136110"/>
            <a:ext cx="5914318" cy="3999005"/>
          </a:xfrm>
          <a:prstGeom prst="rect">
            <a:avLst/>
          </a:prstGeom>
        </p:spPr>
      </p:pic>
      <p:sp>
        <p:nvSpPr>
          <p:cNvPr id="14" name="TextBox 13">
            <a:extLst>
              <a:ext uri="{FF2B5EF4-FFF2-40B4-BE49-F238E27FC236}">
                <a16:creationId xmlns:a16="http://schemas.microsoft.com/office/drawing/2014/main" id="{A103D5BC-4820-00C4-4DB0-E3C1528D1F74}"/>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478969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Finite Surface Area of MQW</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3" name="Rectangle 2">
            <a:extLst>
              <a:ext uri="{FF2B5EF4-FFF2-40B4-BE49-F238E27FC236}">
                <a16:creationId xmlns:a16="http://schemas.microsoft.com/office/drawing/2014/main" id="{5BFBD423-9705-73AF-DFD0-6164B17C88C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09EB9C23-BB31-B2BE-03C7-F9B75A9EDC7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18</a:t>
            </a:fld>
            <a:endParaRPr lang="en-US" sz="1400" dirty="0">
              <a:solidFill>
                <a:schemeClr val="bg1"/>
              </a:solidFill>
              <a:latin typeface="Helvetica" pitchFamily="2" charset="0"/>
            </a:endParaRPr>
          </a:p>
        </p:txBody>
      </p:sp>
      <p:sp>
        <p:nvSpPr>
          <p:cNvPr id="14" name="Footer Placeholder 5">
            <a:extLst>
              <a:ext uri="{FF2B5EF4-FFF2-40B4-BE49-F238E27FC236}">
                <a16:creationId xmlns:a16="http://schemas.microsoft.com/office/drawing/2014/main" id="{E468CD52-27A0-133E-A81F-708A5C048C49}"/>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5" name="Footer Placeholder 5">
            <a:extLst>
              <a:ext uri="{FF2B5EF4-FFF2-40B4-BE49-F238E27FC236}">
                <a16:creationId xmlns:a16="http://schemas.microsoft.com/office/drawing/2014/main" id="{7B7A0E3D-BA8B-F528-A8B4-2188C80D4C5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17" name="Content Placeholder 2">
            <a:extLst>
              <a:ext uri="{FF2B5EF4-FFF2-40B4-BE49-F238E27FC236}">
                <a16:creationId xmlns:a16="http://schemas.microsoft.com/office/drawing/2014/main" id="{A3DF88EB-AAB6-203C-9A8D-6632F41180FD}"/>
              </a:ext>
            </a:extLst>
          </p:cNvPr>
          <p:cNvSpPr>
            <a:spLocks noGrp="1"/>
          </p:cNvSpPr>
          <p:nvPr>
            <p:ph idx="1"/>
          </p:nvPr>
        </p:nvSpPr>
        <p:spPr>
          <a:xfrm>
            <a:off x="838201" y="1825625"/>
            <a:ext cx="4506310" cy="4486275"/>
          </a:xfrm>
        </p:spPr>
        <p:txBody>
          <a:bodyPr/>
          <a:lstStyle/>
          <a:p>
            <a:r>
              <a:rPr lang="en-US" b="1" dirty="0">
                <a:latin typeface="Helvetica" pitchFamily="2" charset="0"/>
              </a:rPr>
              <a:t>Smaller </a:t>
            </a:r>
            <a:r>
              <a:rPr lang="en-US" dirty="0">
                <a:latin typeface="Helvetica" pitchFamily="2" charset="0"/>
              </a:rPr>
              <a:t>area leads to </a:t>
            </a:r>
            <a:r>
              <a:rPr lang="en-US" b="1" dirty="0">
                <a:latin typeface="Helvetica" pitchFamily="2" charset="0"/>
              </a:rPr>
              <a:t>reduced collimation </a:t>
            </a:r>
            <a:r>
              <a:rPr lang="en-US" dirty="0">
                <a:latin typeface="Helvetica" pitchFamily="2" charset="0"/>
              </a:rPr>
              <a:t>and</a:t>
            </a:r>
            <a:r>
              <a:rPr lang="en-US" b="1" dirty="0">
                <a:latin typeface="Helvetica" pitchFamily="2" charset="0"/>
              </a:rPr>
              <a:t> </a:t>
            </a:r>
            <a:r>
              <a:rPr lang="en-US" dirty="0">
                <a:latin typeface="Helvetica" pitchFamily="2" charset="0"/>
              </a:rPr>
              <a:t>reduced boost</a:t>
            </a:r>
          </a:p>
          <a:p>
            <a:r>
              <a:rPr lang="en-US" b="1" dirty="0">
                <a:latin typeface="Helvetica" pitchFamily="2" charset="0"/>
              </a:rPr>
              <a:t>Aspect ratio </a:t>
            </a:r>
            <a:r>
              <a:rPr lang="en-US" dirty="0">
                <a:latin typeface="Helvetica" pitchFamily="2" charset="0"/>
              </a:rPr>
              <a:t>of</a:t>
            </a:r>
            <a:r>
              <a:rPr lang="en-US" b="1" dirty="0">
                <a:latin typeface="Helvetica" pitchFamily="2" charset="0"/>
              </a:rPr>
              <a:t> </a:t>
            </a:r>
            <a:r>
              <a:rPr lang="en-US" dirty="0">
                <a:latin typeface="Helvetica" pitchFamily="2" charset="0"/>
              </a:rPr>
              <a:t>~</a:t>
            </a:r>
            <a:r>
              <a:rPr lang="en-US" b="1" dirty="0">
                <a:latin typeface="Helvetica" pitchFamily="2" charset="0"/>
              </a:rPr>
              <a:t>1.5 </a:t>
            </a:r>
            <a:r>
              <a:rPr lang="en-US" dirty="0">
                <a:latin typeface="Helvetica" pitchFamily="2" charset="0"/>
              </a:rPr>
              <a:t>leads to a </a:t>
            </a:r>
            <a:r>
              <a:rPr lang="en-US" b="1" dirty="0">
                <a:latin typeface="Helvetica" pitchFamily="2" charset="0"/>
              </a:rPr>
              <a:t>50%</a:t>
            </a:r>
            <a:r>
              <a:rPr lang="en-US" dirty="0">
                <a:latin typeface="Helvetica" pitchFamily="2" charset="0"/>
              </a:rPr>
              <a:t> boost</a:t>
            </a:r>
          </a:p>
        </p:txBody>
      </p:sp>
      <p:grpSp>
        <p:nvGrpSpPr>
          <p:cNvPr id="11" name="Group 10">
            <a:extLst>
              <a:ext uri="{FF2B5EF4-FFF2-40B4-BE49-F238E27FC236}">
                <a16:creationId xmlns:a16="http://schemas.microsoft.com/office/drawing/2014/main" id="{16CB5B2B-C3B8-5EE3-9DD0-E8E751247142}"/>
              </a:ext>
            </a:extLst>
          </p:cNvPr>
          <p:cNvGrpSpPr/>
          <p:nvPr/>
        </p:nvGrpSpPr>
        <p:grpSpPr>
          <a:xfrm>
            <a:off x="5696018" y="1929867"/>
            <a:ext cx="7362645" cy="4138733"/>
            <a:chOff x="5606680" y="1997789"/>
            <a:chExt cx="7362645" cy="4138733"/>
          </a:xfrm>
        </p:grpSpPr>
        <p:pic>
          <p:nvPicPr>
            <p:cNvPr id="6" name="Picture 5">
              <a:extLst>
                <a:ext uri="{FF2B5EF4-FFF2-40B4-BE49-F238E27FC236}">
                  <a16:creationId xmlns:a16="http://schemas.microsoft.com/office/drawing/2014/main" id="{5965AEC2-31C9-C5E8-D4A3-06A85E4929AC}"/>
                </a:ext>
              </a:extLst>
            </p:cNvPr>
            <p:cNvPicPr>
              <a:picLocks noChangeAspect="1"/>
            </p:cNvPicPr>
            <p:nvPr/>
          </p:nvPicPr>
          <p:blipFill>
            <a:blip r:embed="rId3"/>
            <a:stretch>
              <a:fillRect/>
            </a:stretch>
          </p:blipFill>
          <p:spPr>
            <a:xfrm>
              <a:off x="5606680" y="1997789"/>
              <a:ext cx="6007839" cy="4138733"/>
            </a:xfrm>
            <a:prstGeom prst="rect">
              <a:avLst/>
            </a:prstGeom>
          </p:spPr>
        </p:pic>
        <p:sp>
          <p:nvSpPr>
            <p:cNvPr id="8" name="TextBox 7">
              <a:extLst>
                <a:ext uri="{FF2B5EF4-FFF2-40B4-BE49-F238E27FC236}">
                  <a16:creationId xmlns:a16="http://schemas.microsoft.com/office/drawing/2014/main" id="{B67587C3-F82A-1914-EAF6-BF5E837906F0}"/>
                </a:ext>
              </a:extLst>
            </p:cNvPr>
            <p:cNvSpPr txBox="1"/>
            <p:nvPr/>
          </p:nvSpPr>
          <p:spPr>
            <a:xfrm>
              <a:off x="8661398" y="5037589"/>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grpSp>
      <p:sp>
        <p:nvSpPr>
          <p:cNvPr id="18" name="TextBox 17">
            <a:extLst>
              <a:ext uri="{FF2B5EF4-FFF2-40B4-BE49-F238E27FC236}">
                <a16:creationId xmlns:a16="http://schemas.microsoft.com/office/drawing/2014/main" id="{78B9EF31-D4AE-2C71-DDCD-C7BFF29173CC}"/>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214958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animEffect transition="in" filter="fade">
                                      <p:cBhvr>
                                        <p:cTn id="15"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Finite Axion Coherence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0" y="1825624"/>
                <a:ext cx="4807882" cy="4486276"/>
              </a:xfrm>
            </p:spPr>
            <p:txBody>
              <a:bodyPr>
                <a:normAutofit/>
              </a:bodyPr>
              <a:lstStyle/>
              <a:p>
                <a:pPr marL="0" indent="0">
                  <a:buNone/>
                </a:pPr>
                <a:r>
                  <a:rPr lang="en-US" b="1" dirty="0">
                    <a:latin typeface="Helvetica" pitchFamily="2" charset="0"/>
                  </a:rPr>
                  <a:t>1 meV </a:t>
                </a:r>
                <a:r>
                  <a:rPr lang="en-US" dirty="0">
                    <a:latin typeface="Helvetica" pitchFamily="2" charset="0"/>
                  </a:rPr>
                  <a:t>axion has a </a:t>
                </a:r>
                <a:r>
                  <a:rPr lang="en-US" b="1" dirty="0">
                    <a:latin typeface="Helvetica" pitchFamily="2" charset="0"/>
                  </a:rPr>
                  <a:t>40 cm </a:t>
                </a:r>
                <a:r>
                  <a:rPr lang="en-US" dirty="0">
                    <a:latin typeface="Helvetica" pitchFamily="2" charset="0"/>
                  </a:rPr>
                  <a:t>coherence length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m:rPr>
                            <m:sty m:val="p"/>
                          </m:rPr>
                          <a:rPr lang="en-US" b="0" i="0" smtClean="0">
                            <a:latin typeface="Cambria Math" panose="02040503050406030204" pitchFamily="18" charset="0"/>
                          </a:rPr>
                          <m:t>de</m:t>
                        </m:r>
                        <m:r>
                          <a:rPr lang="en-US" b="0" i="0" smtClean="0">
                            <a:latin typeface="Cambria Math" panose="02040503050406030204" pitchFamily="18" charset="0"/>
                          </a:rPr>
                          <m:t> </m:t>
                        </m:r>
                        <m:r>
                          <m:rPr>
                            <m:sty m:val="p"/>
                          </m:rPr>
                          <a:rPr lang="en-US" b="0" i="0" smtClean="0">
                            <a:latin typeface="Cambria Math" panose="02040503050406030204" pitchFamily="18" charset="0"/>
                          </a:rPr>
                          <m:t>Broglie</m:t>
                        </m:r>
                      </m:sub>
                    </m:sSub>
                  </m:oMath>
                </a14:m>
                <a:r>
                  <a:rPr lang="en-US" dirty="0">
                    <a:latin typeface="Helvetica" pitchFamily="2" charset="0"/>
                  </a:rPr>
                  <a:t>) and </a:t>
                </a:r>
                <a:r>
                  <a:rPr lang="en-US" b="1" dirty="0">
                    <a:latin typeface="Helvetica" pitchFamily="2" charset="0"/>
                  </a:rPr>
                  <a:t>2 </a:t>
                </a:r>
                <a:r>
                  <a:rPr lang="el-GR" b="1" dirty="0">
                    <a:latin typeface="Helvetica" pitchFamily="2" charset="0"/>
                  </a:rPr>
                  <a:t>μ</a:t>
                </a:r>
                <a:r>
                  <a:rPr lang="en-US" b="1" dirty="0">
                    <a:latin typeface="Helvetica" pitchFamily="2" charset="0"/>
                  </a:rPr>
                  <a:t>s </a:t>
                </a:r>
                <a:r>
                  <a:rPr lang="en-US" dirty="0">
                    <a:latin typeface="Helvetica" pitchFamily="2" charset="0"/>
                  </a:rPr>
                  <a:t>coherence time</a:t>
                </a:r>
              </a:p>
              <a:p>
                <a:pPr marL="0" indent="0">
                  <a:buNone/>
                </a:pPr>
                <a:endParaRPr lang="en-US" dirty="0">
                  <a:latin typeface="Helvetica" pitchFamily="2" charset="0"/>
                </a:endParaRPr>
              </a:p>
              <a:p>
                <a:r>
                  <a:rPr lang="en-US" dirty="0">
                    <a:latin typeface="Helvetica" pitchFamily="2" charset="0"/>
                  </a:rPr>
                  <a:t>Detector size is on the order of a </a:t>
                </a:r>
                <a:r>
                  <a:rPr lang="en-US" b="1" dirty="0">
                    <a:latin typeface="Helvetica" pitchFamily="2" charset="0"/>
                  </a:rPr>
                  <a:t>few cm</a:t>
                </a:r>
              </a:p>
              <a:p>
                <a:r>
                  <a:rPr lang="en-US" dirty="0">
                    <a:latin typeface="Helvetica" pitchFamily="2" charset="0"/>
                  </a:rPr>
                  <a:t>Detector response is on the order of </a:t>
                </a:r>
                <a:r>
                  <a:rPr lang="en-US" b="1" dirty="0">
                    <a:latin typeface="Helvetica" pitchFamily="2" charset="0"/>
                  </a:rPr>
                  <a:t>ns</a:t>
                </a:r>
              </a:p>
              <a:p>
                <a:pPr marL="0" indent="0">
                  <a:buNone/>
                </a:pPr>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DA40D795-5C4E-7D57-FD87-AB7E9895EF62}"/>
                  </a:ext>
                </a:extLst>
              </p:cNvPr>
              <p:cNvSpPr>
                <a:spLocks noGrp="1" noRot="1" noChangeAspect="1" noMove="1" noResize="1" noEditPoints="1" noAdjustHandles="1" noChangeArrowheads="1" noChangeShapeType="1" noTextEdit="1"/>
              </p:cNvSpPr>
              <p:nvPr>
                <p:ph idx="1"/>
              </p:nvPr>
            </p:nvSpPr>
            <p:spPr>
              <a:xfrm>
                <a:off x="838200" y="1825624"/>
                <a:ext cx="4807882" cy="4486276"/>
              </a:xfrm>
              <a:blipFill>
                <a:blip r:embed="rId5"/>
                <a:stretch>
                  <a:fillRect l="-2639" t="-2260" r="-3958"/>
                </a:stretch>
              </a:blipFill>
            </p:spPr>
            <p:txBody>
              <a:bodyPr/>
              <a:lstStyle/>
              <a:p>
                <a:r>
                  <a:rPr lang="en-US">
                    <a:noFill/>
                  </a:rPr>
                  <a:t> </a:t>
                </a:r>
              </a:p>
            </p:txBody>
          </p:sp>
        </mc:Fallback>
      </mc:AlternateContent>
      <p:pic>
        <p:nvPicPr>
          <p:cNvPr id="14" name="myVideo_lambda0.00_sigma220000.00000_targetdensity299999999999999.9375_L10_N256_eta1_seed1">
            <a:hlinkClick r:id="" action="ppaction://media"/>
            <a:extLst>
              <a:ext uri="{FF2B5EF4-FFF2-40B4-BE49-F238E27FC236}">
                <a16:creationId xmlns:a16="http://schemas.microsoft.com/office/drawing/2014/main" id="{A6EE1430-0FA5-F813-5128-02DCF206A37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63193" y="1816198"/>
            <a:ext cx="5243805" cy="3932854"/>
          </a:xfrm>
          <a:prstGeom prst="rect">
            <a:avLst/>
          </a:prstGeom>
        </p:spPr>
      </p:pic>
      <p:sp>
        <p:nvSpPr>
          <p:cNvPr id="23" name="Rectangle 22">
            <a:extLst>
              <a:ext uri="{FF2B5EF4-FFF2-40B4-BE49-F238E27FC236}">
                <a16:creationId xmlns:a16="http://schemas.microsoft.com/office/drawing/2014/main" id="{A70F6A15-3034-46F2-02A9-F490D367B951}"/>
              </a:ext>
            </a:extLst>
          </p:cNvPr>
          <p:cNvSpPr/>
          <p:nvPr/>
        </p:nvSpPr>
        <p:spPr>
          <a:xfrm>
            <a:off x="9268586" y="3789061"/>
            <a:ext cx="45719" cy="45719"/>
          </a:xfrm>
          <a:prstGeom prst="rect">
            <a:avLst/>
          </a:prstGeom>
          <a:solidFill>
            <a:schemeClr val="bg1"/>
          </a:solidFill>
          <a:ln w="1397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9CE282BA-2970-859F-BE7E-58A966FDE323}"/>
              </a:ext>
            </a:extLst>
          </p:cNvPr>
          <p:cNvCxnSpPr>
            <a:cxnSpLocks/>
            <a:stCxn id="25" idx="2"/>
          </p:cNvCxnSpPr>
          <p:nvPr/>
        </p:nvCxnSpPr>
        <p:spPr>
          <a:xfrm>
            <a:off x="9037531" y="3288843"/>
            <a:ext cx="228092" cy="46214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C842E5B-6BAA-2F34-27C1-B20876FCD709}"/>
              </a:ext>
            </a:extLst>
          </p:cNvPr>
          <p:cNvSpPr txBox="1"/>
          <p:nvPr/>
        </p:nvSpPr>
        <p:spPr>
          <a:xfrm>
            <a:off x="7362723" y="2981066"/>
            <a:ext cx="3349615" cy="307777"/>
          </a:xfrm>
          <a:prstGeom prst="rect">
            <a:avLst/>
          </a:prstGeom>
          <a:noFill/>
        </p:spPr>
        <p:txBody>
          <a:bodyPr wrap="square" rtlCol="0">
            <a:spAutoFit/>
          </a:bodyPr>
          <a:lstStyle/>
          <a:p>
            <a:pPr algn="ctr"/>
            <a:r>
              <a:rPr lang="en-US" sz="1400" dirty="0">
                <a:solidFill>
                  <a:schemeClr val="bg1">
                    <a:lumMod val="95000"/>
                  </a:schemeClr>
                </a:solidFill>
                <a:latin typeface="Helvetica" pitchFamily="2" charset="0"/>
                <a:ea typeface="Cambria Math" panose="02040503050406030204" pitchFamily="18" charset="0"/>
              </a:rPr>
              <a:t>detector</a:t>
            </a:r>
          </a:p>
        </p:txBody>
      </p:sp>
      <p:cxnSp>
        <p:nvCxnSpPr>
          <p:cNvPr id="26" name="Straight Arrow Connector 25">
            <a:extLst>
              <a:ext uri="{FF2B5EF4-FFF2-40B4-BE49-F238E27FC236}">
                <a16:creationId xmlns:a16="http://schemas.microsoft.com/office/drawing/2014/main" id="{2C558F72-C1F9-4056-4C85-2D45FE1EBC5C}"/>
              </a:ext>
            </a:extLst>
          </p:cNvPr>
          <p:cNvCxnSpPr>
            <a:cxnSpLocks/>
          </p:cNvCxnSpPr>
          <p:nvPr/>
        </p:nvCxnSpPr>
        <p:spPr>
          <a:xfrm>
            <a:off x="8804111" y="4781130"/>
            <a:ext cx="0" cy="461318"/>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7854EB80-408E-26B0-B46A-5FC9FE2456AD}"/>
                  </a:ext>
                </a:extLst>
              </p:cNvPr>
              <p:cNvSpPr txBox="1"/>
              <p:nvPr/>
            </p:nvSpPr>
            <p:spPr>
              <a:xfrm>
                <a:off x="5311905" y="4739099"/>
                <a:ext cx="6248400" cy="294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chemeClr val="bg1">
                                  <a:lumMod val="95000"/>
                                </a:schemeClr>
                              </a:solidFill>
                              <a:latin typeface="Cambria Math" panose="02040503050406030204" pitchFamily="18" charset="0"/>
                              <a:ea typeface="Cambria Math" panose="02040503050406030204" pitchFamily="18" charset="0"/>
                              <a:cs typeface="Consolas" panose="020B0609020204030204" pitchFamily="49" charset="0"/>
                            </a:rPr>
                          </m:ctrlPr>
                        </m:sSubPr>
                        <m:e>
                          <m:r>
                            <a:rPr lang="en-US" sz="1200" b="0" i="1" smtClean="0">
                              <a:solidFill>
                                <a:schemeClr val="bg1">
                                  <a:lumMod val="95000"/>
                                </a:schemeClr>
                              </a:solidFill>
                              <a:latin typeface="Cambria Math" panose="02040503050406030204" pitchFamily="18" charset="0"/>
                              <a:ea typeface="Cambria Math" panose="02040503050406030204" pitchFamily="18" charset="0"/>
                              <a:cs typeface="Consolas" panose="020B0609020204030204" pitchFamily="49" charset="0"/>
                            </a:rPr>
                            <m:t>𝜆</m:t>
                          </m:r>
                        </m:e>
                        <m:sub>
                          <m:r>
                            <m:rPr>
                              <m:sty m:val="p"/>
                            </m:rPr>
                            <a:rPr lang="en-US" sz="1200" b="0" i="0" smtClean="0">
                              <a:solidFill>
                                <a:schemeClr val="bg1">
                                  <a:lumMod val="95000"/>
                                </a:schemeClr>
                              </a:solidFill>
                              <a:latin typeface="Cambria Math" panose="02040503050406030204" pitchFamily="18" charset="0"/>
                              <a:ea typeface="Cambria Math" panose="02040503050406030204" pitchFamily="18" charset="0"/>
                              <a:cs typeface="Consolas" panose="020B0609020204030204" pitchFamily="49" charset="0"/>
                            </a:rPr>
                            <m:t>de</m:t>
                          </m:r>
                          <m:r>
                            <a:rPr lang="en-US" sz="1200" b="0" i="0" smtClean="0">
                              <a:solidFill>
                                <a:schemeClr val="bg1">
                                  <a:lumMod val="95000"/>
                                </a:schemeClr>
                              </a:solidFill>
                              <a:latin typeface="Cambria Math" panose="02040503050406030204" pitchFamily="18" charset="0"/>
                              <a:ea typeface="Cambria Math" panose="02040503050406030204" pitchFamily="18" charset="0"/>
                              <a:cs typeface="Consolas" panose="020B0609020204030204" pitchFamily="49" charset="0"/>
                            </a:rPr>
                            <m:t> </m:t>
                          </m:r>
                          <m:r>
                            <m:rPr>
                              <m:sty m:val="p"/>
                            </m:rPr>
                            <a:rPr lang="en-US" sz="1200" i="0">
                              <a:solidFill>
                                <a:schemeClr val="bg1">
                                  <a:lumMod val="95000"/>
                                </a:schemeClr>
                              </a:solidFill>
                              <a:latin typeface="Cambria Math" panose="02040503050406030204" pitchFamily="18" charset="0"/>
                              <a:ea typeface="Cambria Math" panose="02040503050406030204" pitchFamily="18" charset="0"/>
                              <a:cs typeface="Consolas" panose="020B0609020204030204" pitchFamily="49" charset="0"/>
                            </a:rPr>
                            <m:t>Broglie</m:t>
                          </m:r>
                        </m:sub>
                      </m:sSub>
                    </m:oMath>
                  </m:oMathPara>
                </a14:m>
                <a:endParaRPr lang="en-US" sz="1200" dirty="0">
                  <a:solidFill>
                    <a:schemeClr val="bg1">
                      <a:lumMod val="95000"/>
                    </a:schemeClr>
                  </a:solidFill>
                </a:endParaRPr>
              </a:p>
            </p:txBody>
          </p:sp>
        </mc:Choice>
        <mc:Fallback>
          <p:sp>
            <p:nvSpPr>
              <p:cNvPr id="27" name="TextBox 26">
                <a:extLst>
                  <a:ext uri="{FF2B5EF4-FFF2-40B4-BE49-F238E27FC236}">
                    <a16:creationId xmlns:a16="http://schemas.microsoft.com/office/drawing/2014/main" id="{7854EB80-408E-26B0-B46A-5FC9FE2456AD}"/>
                  </a:ext>
                </a:extLst>
              </p:cNvPr>
              <p:cNvSpPr txBox="1">
                <a:spLocks noRot="1" noChangeAspect="1" noMove="1" noResize="1" noEditPoints="1" noAdjustHandles="1" noChangeArrowheads="1" noChangeShapeType="1" noTextEdit="1"/>
              </p:cNvSpPr>
              <p:nvPr/>
            </p:nvSpPr>
            <p:spPr>
              <a:xfrm>
                <a:off x="5311905" y="4739099"/>
                <a:ext cx="6248400" cy="294504"/>
              </a:xfrm>
              <a:prstGeom prst="rect">
                <a:avLst/>
              </a:prstGeom>
              <a:blipFill>
                <a:blip r:embed="rId7"/>
                <a:stretch>
                  <a:fillRect/>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6526E067-2DE6-14A0-0F45-A1F59CFAFD10}"/>
              </a:ext>
            </a:extLst>
          </p:cNvPr>
          <p:cNvSpPr txBox="1"/>
          <p:nvPr/>
        </p:nvSpPr>
        <p:spPr>
          <a:xfrm>
            <a:off x="5660895" y="5374672"/>
            <a:ext cx="6248400" cy="307777"/>
          </a:xfrm>
          <a:prstGeom prst="rect">
            <a:avLst/>
          </a:prstGeom>
          <a:noFill/>
        </p:spPr>
        <p:txBody>
          <a:bodyPr wrap="square">
            <a:spAutoFit/>
          </a:bodyPr>
          <a:lstStyle/>
          <a:p>
            <a:pPr algn="ctr"/>
            <a:r>
              <a:rPr lang="en-US" sz="1400" i="1" dirty="0">
                <a:latin typeface="Helvetica" pitchFamily="2" charset="0"/>
                <a:ea typeface="Cambria Math" panose="02040503050406030204" pitchFamily="18" charset="0"/>
              </a:rPr>
              <a:t>Axion field code provided by Mudit Jain.</a:t>
            </a:r>
            <a:endParaRPr lang="en-US" sz="1400" dirty="0">
              <a:latin typeface="Helvetica" pitchFamily="2" charset="0"/>
            </a:endParaRPr>
          </a:p>
        </p:txBody>
      </p:sp>
      <p:sp>
        <p:nvSpPr>
          <p:cNvPr id="16" name="Rectangle 15">
            <a:extLst>
              <a:ext uri="{FF2B5EF4-FFF2-40B4-BE49-F238E27FC236}">
                <a16:creationId xmlns:a16="http://schemas.microsoft.com/office/drawing/2014/main" id="{00F6EDE3-2BF2-9810-6BB5-68AEFEEA9320}"/>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3">
            <a:extLst>
              <a:ext uri="{FF2B5EF4-FFF2-40B4-BE49-F238E27FC236}">
                <a16:creationId xmlns:a16="http://schemas.microsoft.com/office/drawing/2014/main" id="{221FC3FC-D50D-2D66-FDB6-11B40244E270}"/>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19</a:t>
            </a:fld>
            <a:endParaRPr lang="en-US" sz="1400" dirty="0">
              <a:solidFill>
                <a:schemeClr val="bg1"/>
              </a:solidFill>
              <a:latin typeface="Helvetica" pitchFamily="2" charset="0"/>
            </a:endParaRPr>
          </a:p>
        </p:txBody>
      </p:sp>
      <p:sp>
        <p:nvSpPr>
          <p:cNvPr id="19" name="Footer Placeholder 5">
            <a:extLst>
              <a:ext uri="{FF2B5EF4-FFF2-40B4-BE49-F238E27FC236}">
                <a16:creationId xmlns:a16="http://schemas.microsoft.com/office/drawing/2014/main" id="{A99C8A01-3FBD-4CF1-F761-366BF702F92B}"/>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20" name="Footer Placeholder 5">
            <a:extLst>
              <a:ext uri="{FF2B5EF4-FFF2-40B4-BE49-F238E27FC236}">
                <a16:creationId xmlns:a16="http://schemas.microsoft.com/office/drawing/2014/main" id="{B6C39A76-243B-29F3-DD97-CE903F5872F4}"/>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34" name="TextBox 33">
            <a:extLst>
              <a:ext uri="{FF2B5EF4-FFF2-40B4-BE49-F238E27FC236}">
                <a16:creationId xmlns:a16="http://schemas.microsoft.com/office/drawing/2014/main" id="{61CF9970-F425-5463-35F5-B1E5EBF3DE5D}"/>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grpSp>
        <p:nvGrpSpPr>
          <p:cNvPr id="42" name="Group 41">
            <a:extLst>
              <a:ext uri="{FF2B5EF4-FFF2-40B4-BE49-F238E27FC236}">
                <a16:creationId xmlns:a16="http://schemas.microsoft.com/office/drawing/2014/main" id="{B050AA9B-F933-C87E-3490-193AA7747456}"/>
              </a:ext>
            </a:extLst>
          </p:cNvPr>
          <p:cNvGrpSpPr/>
          <p:nvPr/>
        </p:nvGrpSpPr>
        <p:grpSpPr>
          <a:xfrm>
            <a:off x="5910439" y="1778511"/>
            <a:ext cx="5912069" cy="4413403"/>
            <a:chOff x="5801710" y="1690688"/>
            <a:chExt cx="5912069" cy="4413403"/>
          </a:xfrm>
        </p:grpSpPr>
        <p:sp>
          <p:nvSpPr>
            <p:cNvPr id="40" name="Rectangle 39">
              <a:extLst>
                <a:ext uri="{FF2B5EF4-FFF2-40B4-BE49-F238E27FC236}">
                  <a16:creationId xmlns:a16="http://schemas.microsoft.com/office/drawing/2014/main" id="{DD5E96B8-DB70-4F5E-244B-C8F38672CA2C}"/>
                </a:ext>
              </a:extLst>
            </p:cNvPr>
            <p:cNvSpPr/>
            <p:nvPr/>
          </p:nvSpPr>
          <p:spPr>
            <a:xfrm>
              <a:off x="5801710" y="1690688"/>
              <a:ext cx="5912069" cy="4413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A46DD152-D021-9F11-F67F-F5BCEBE5300B}"/>
                </a:ext>
              </a:extLst>
            </p:cNvPr>
            <p:cNvPicPr>
              <a:picLocks noChangeAspect="1"/>
            </p:cNvPicPr>
            <p:nvPr/>
          </p:nvPicPr>
          <p:blipFill>
            <a:blip r:embed="rId8"/>
            <a:stretch>
              <a:fillRect/>
            </a:stretch>
          </p:blipFill>
          <p:spPr>
            <a:xfrm>
              <a:off x="5866751" y="1931355"/>
              <a:ext cx="5781986" cy="3806474"/>
            </a:xfrm>
            <a:prstGeom prst="rect">
              <a:avLst/>
            </a:prstGeom>
          </p:spPr>
        </p:pic>
      </p:grpSp>
      <p:sp>
        <p:nvSpPr>
          <p:cNvPr id="44" name="TextBox 43">
            <a:extLst>
              <a:ext uri="{FF2B5EF4-FFF2-40B4-BE49-F238E27FC236}">
                <a16:creationId xmlns:a16="http://schemas.microsoft.com/office/drawing/2014/main" id="{3A63BB1A-E0A8-2B63-E55B-5FB9B2819E21}"/>
              </a:ext>
            </a:extLst>
          </p:cNvPr>
          <p:cNvSpPr txBox="1"/>
          <p:nvPr/>
        </p:nvSpPr>
        <p:spPr>
          <a:xfrm>
            <a:off x="8870417" y="4748115"/>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spTree>
    <p:extLst>
      <p:ext uri="{BB962C8B-B14F-4D97-AF65-F5344CB8AC3E}">
        <p14:creationId xmlns:p14="http://schemas.microsoft.com/office/powerpoint/2010/main" val="35954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1000" fill="hold"/>
                                        <p:tgtEl>
                                          <p:spTgt spid="14"/>
                                        </p:tgtEl>
                                      </p:cBhvr>
                                    </p:cmd>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500"/>
                                        <p:tgtEl>
                                          <p:spTgt spid="3">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5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51" repeatCount="indefinite" fill="hold" display="0">
                  <p:stCondLst>
                    <p:cond delay="indefinite"/>
                  </p:stCondLst>
                </p:cTn>
                <p:tgtEl>
                  <p:spTgt spid="14"/>
                </p:tgtEl>
              </p:cMediaNode>
            </p:video>
            <p:seq concurrent="1" nextAc="seek">
              <p:cTn id="52" restart="whenNotActive" fill="hold" evtFilter="cancelBubble" nodeType="interactiveSeq">
                <p:stCondLst>
                  <p:cond evt="onClick" delay="0">
                    <p:tgtEl>
                      <p:spTgt spid="14"/>
                    </p:tgtEl>
                  </p:cond>
                </p:stCondLst>
                <p:endSync evt="end" delay="0">
                  <p:rtn val="all"/>
                </p:endSync>
                <p:childTnLst>
                  <p:par>
                    <p:cTn id="53" fill="hold">
                      <p:stCondLst>
                        <p:cond delay="0"/>
                      </p:stCondLst>
                      <p:childTnLst>
                        <p:par>
                          <p:cTn id="54" fill="hold">
                            <p:stCondLst>
                              <p:cond delay="0"/>
                            </p:stCondLst>
                            <p:childTnLst>
                              <p:par>
                                <p:cTn id="55" presetID="2" presetClass="mediacall" presetSubtype="0" fill="hold" nodeType="clickEffect">
                                  <p:stCondLst>
                                    <p:cond delay="0"/>
                                  </p:stCondLst>
                                  <p:childTnLst>
                                    <p:cmd type="call" cmd="togglePause">
                                      <p:cBhvr>
                                        <p:cTn id="56" dur="1" fill="hold"/>
                                        <p:tgtEl>
                                          <p:spTgt spid="14"/>
                                        </p:tgtEl>
                                      </p:cBhvr>
                                    </p:cmd>
                                  </p:childTnLst>
                                </p:cTn>
                              </p:par>
                            </p:childTnLst>
                          </p:cTn>
                        </p:par>
                      </p:childTnLst>
                    </p:cTn>
                  </p:par>
                </p:childTnLst>
              </p:cTn>
              <p:nextCondLst>
                <p:cond evt="onClick" delay="0">
                  <p:tgtEl>
                    <p:spTgt spid="14"/>
                  </p:tgtEl>
                </p:cond>
              </p:nextCondLst>
            </p:seq>
          </p:childTnLst>
        </p:cTn>
      </p:par>
    </p:tnLst>
    <p:bldLst>
      <p:bldP spid="3" grpId="0" uiExpand="1" build="p"/>
      <p:bldP spid="23" grpId="0" animBg="1"/>
      <p:bldP spid="25" grpId="0"/>
      <p:bldP spid="27" grpId="0"/>
      <p:bldP spid="17"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838C3D-C0BE-F8E6-7AA7-5D1CD5510435}"/>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Axions are a promising DM model</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p:txBody>
          <a:bodyPr/>
          <a:lstStyle/>
          <a:p>
            <a:r>
              <a:rPr lang="en-US" dirty="0">
                <a:latin typeface="Helvetica" pitchFamily="2" charset="0"/>
              </a:rPr>
              <a:t>85% of matter is dark matter!</a:t>
            </a:r>
          </a:p>
          <a:p>
            <a:pPr lvl="1"/>
            <a:r>
              <a:rPr lang="en-US" dirty="0">
                <a:latin typeface="Helvetica" pitchFamily="2" charset="0"/>
              </a:rPr>
              <a:t>Several theoretical models with unique properties like mass, spin, charge, couplings!</a:t>
            </a:r>
          </a:p>
          <a:p>
            <a:r>
              <a:rPr lang="en-US" dirty="0">
                <a:latin typeface="Helvetica" pitchFamily="2" charset="0"/>
              </a:rPr>
              <a:t>Axions could additionally solve the strong charge parity problem in quantum chromodynamics (QCD)</a:t>
            </a:r>
          </a:p>
          <a:p>
            <a:pPr lvl="1"/>
            <a:r>
              <a:rPr lang="en-US" dirty="0">
                <a:latin typeface="Helvetica" pitchFamily="2" charset="0"/>
              </a:rPr>
              <a:t>Peccei-Quinn theory:</a:t>
            </a:r>
          </a:p>
        </p:txBody>
      </p:sp>
      <p:sp>
        <p:nvSpPr>
          <p:cNvPr id="9" name="Footer Placeholder 5">
            <a:extLst>
              <a:ext uri="{FF2B5EF4-FFF2-40B4-BE49-F238E27FC236}">
                <a16:creationId xmlns:a16="http://schemas.microsoft.com/office/drawing/2014/main" id="{DBEDB2F7-39CA-BC88-E0F9-0BC86C0E2FF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F9EE28E-E24E-8DB2-BA0E-CA83B5161015}"/>
                  </a:ext>
                </a:extLst>
              </p:cNvPr>
              <p:cNvSpPr txBox="1"/>
              <p:nvPr/>
            </p:nvSpPr>
            <p:spPr>
              <a:xfrm>
                <a:off x="2582455" y="4506494"/>
                <a:ext cx="6724020" cy="7257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ℒ</m:t>
                          </m:r>
                        </m:e>
                        <m:sub>
                          <m:r>
                            <m:rPr>
                              <m:sty m:val="p"/>
                            </m:rPr>
                            <a:rPr lang="en-US" b="0" i="0" smtClean="0">
                              <a:latin typeface="Cambria Math" panose="02040503050406030204" pitchFamily="18" charset="0"/>
                              <a:ea typeface="Cambria Math" panose="02040503050406030204" pitchFamily="18" charset="0"/>
                            </a:rPr>
                            <m:t>QCD</m:t>
                          </m:r>
                        </m:sub>
                      </m:sSub>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sSub>
                        <m:sSubPr>
                          <m:ctrlPr>
                            <a:rPr lang="en-US" i="1" smtClean="0">
                              <a:latin typeface="Cambria Math" panose="02040503050406030204" pitchFamily="18" charset="0"/>
                              <a:ea typeface="Cambria Math" panose="02040503050406030204" pitchFamily="18" charset="0"/>
                            </a:rPr>
                          </m:ctrlPr>
                        </m:sSubPr>
                        <m:e>
                          <m:sSup>
                            <m:sSupPr>
                              <m:ctrlPr>
                                <a:rPr lang="en-US" i="1">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𝐺</m:t>
                              </m:r>
                            </m:e>
                            <m:sup>
                              <m:r>
                                <a:rPr lang="en-US" b="0" i="1" smtClean="0">
                                  <a:latin typeface="Cambria Math" panose="02040503050406030204" pitchFamily="18" charset="0"/>
                                  <a:ea typeface="Cambria Math" panose="02040503050406030204" pitchFamily="18" charset="0"/>
                                </a:rPr>
                                <m:t>𝑎</m:t>
                              </m:r>
                              <m:r>
                                <a:rPr lang="en-US" i="1" smtClean="0">
                                  <a:latin typeface="Cambria Math" panose="02040503050406030204" pitchFamily="18" charset="0"/>
                                  <a:ea typeface="Cambria Math" panose="02040503050406030204" pitchFamily="18" charset="0"/>
                                </a:rPr>
                                <m:t>𝜇𝜈</m:t>
                              </m:r>
                            </m:sup>
                          </m:sSup>
                          <m:sSup>
                            <m:sSupPr>
                              <m:ctrlPr>
                                <a:rPr lang="en-US"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𝐺</m:t>
                              </m:r>
                            </m:e>
                            <m:sup>
                              <m:r>
                                <a:rPr lang="en-US" b="0" i="1" smtClean="0">
                                  <a:latin typeface="Cambria Math" panose="02040503050406030204" pitchFamily="18" charset="0"/>
                                  <a:ea typeface="Cambria Math" panose="02040503050406030204" pitchFamily="18" charset="0"/>
                                </a:rPr>
                                <m:t>𝑎</m:t>
                              </m:r>
                            </m:sup>
                          </m:sSup>
                        </m:e>
                        <m:sub>
                          <m:r>
                            <a:rPr lang="en-US" b="0" i="1" smtClean="0">
                              <a:latin typeface="Cambria Math" panose="02040503050406030204" pitchFamily="18" charset="0"/>
                              <a:ea typeface="Cambria Math" panose="02040503050406030204" pitchFamily="18" charset="0"/>
                            </a:rPr>
                            <m:t>𝜇𝜈</m:t>
                          </m:r>
                        </m:sub>
                      </m:sSub>
                      <m:r>
                        <a:rPr lang="en-US" b="0" i="1" smtClean="0">
                          <a:latin typeface="Cambria Math" panose="02040503050406030204" pitchFamily="18" charset="0"/>
                          <a:ea typeface="Cambria Math" panose="02040503050406030204" pitchFamily="18" charset="0"/>
                        </a:rPr>
                        <m:t>−</m:t>
                      </m:r>
                      <m:f>
                        <m:fPr>
                          <m:ctrlPr>
                            <a:rPr lang="en-US" b="0" i="1" smtClean="0">
                              <a:solidFill>
                                <a:srgbClr val="597DB4"/>
                              </a:solidFill>
                              <a:latin typeface="Cambria Math" panose="02040503050406030204" pitchFamily="18" charset="0"/>
                              <a:ea typeface="Cambria Math" panose="02040503050406030204" pitchFamily="18" charset="0"/>
                            </a:rPr>
                          </m:ctrlPr>
                        </m:fPr>
                        <m:num>
                          <m:sSubSup>
                            <m:sSubSupPr>
                              <m:ctrlPr>
                                <a:rPr lang="en-US" b="0" i="1" smtClean="0">
                                  <a:solidFill>
                                    <a:srgbClr val="597DB4"/>
                                  </a:solidFill>
                                  <a:latin typeface="Cambria Math" panose="02040503050406030204" pitchFamily="18" charset="0"/>
                                  <a:ea typeface="Cambria Math" panose="02040503050406030204" pitchFamily="18" charset="0"/>
                                </a:rPr>
                              </m:ctrlPr>
                            </m:sSubSupPr>
                            <m:e>
                              <m:r>
                                <a:rPr lang="en-US" b="0" i="1" smtClean="0">
                                  <a:solidFill>
                                    <a:srgbClr val="597DB4"/>
                                  </a:solidFill>
                                  <a:latin typeface="Cambria Math" panose="02040503050406030204" pitchFamily="18" charset="0"/>
                                  <a:ea typeface="Cambria Math" panose="02040503050406030204" pitchFamily="18" charset="0"/>
                                </a:rPr>
                                <m:t>𝑔</m:t>
                              </m:r>
                            </m:e>
                            <m:sub>
                              <m:r>
                                <a:rPr lang="en-US" b="0" i="1" smtClean="0">
                                  <a:solidFill>
                                    <a:srgbClr val="597DB4"/>
                                  </a:solidFill>
                                  <a:latin typeface="Cambria Math" panose="02040503050406030204" pitchFamily="18" charset="0"/>
                                  <a:ea typeface="Cambria Math" panose="02040503050406030204" pitchFamily="18" charset="0"/>
                                </a:rPr>
                                <m:t>𝑠</m:t>
                              </m:r>
                            </m:sub>
                            <m:sup>
                              <m:r>
                                <a:rPr lang="en-US" b="0" i="1" smtClean="0">
                                  <a:solidFill>
                                    <a:srgbClr val="597DB4"/>
                                  </a:solidFill>
                                  <a:latin typeface="Cambria Math" panose="02040503050406030204" pitchFamily="18" charset="0"/>
                                  <a:ea typeface="Cambria Math" panose="02040503050406030204" pitchFamily="18" charset="0"/>
                                </a:rPr>
                                <m:t>2</m:t>
                              </m:r>
                            </m:sup>
                          </m:sSubSup>
                          <m:r>
                            <a:rPr lang="en-US" b="0" i="1" smtClean="0">
                              <a:solidFill>
                                <a:srgbClr val="597DB4"/>
                              </a:solidFill>
                              <a:latin typeface="Cambria Math" panose="02040503050406030204" pitchFamily="18" charset="0"/>
                              <a:ea typeface="Cambria Math" panose="02040503050406030204" pitchFamily="18" charset="0"/>
                            </a:rPr>
                            <m:t>𝜃</m:t>
                          </m:r>
                        </m:num>
                        <m:den>
                          <m:r>
                            <a:rPr lang="en-US" b="0" i="1" smtClean="0">
                              <a:solidFill>
                                <a:srgbClr val="597DB4"/>
                              </a:solidFill>
                              <a:latin typeface="Cambria Math" panose="02040503050406030204" pitchFamily="18" charset="0"/>
                              <a:ea typeface="Cambria Math" panose="02040503050406030204" pitchFamily="18" charset="0"/>
                            </a:rPr>
                            <m:t>32 </m:t>
                          </m:r>
                          <m:sSup>
                            <m:sSupPr>
                              <m:ctrlPr>
                                <a:rPr lang="en-US" b="0" i="1" smtClean="0">
                                  <a:solidFill>
                                    <a:srgbClr val="597DB4"/>
                                  </a:solidFill>
                                  <a:latin typeface="Cambria Math" panose="02040503050406030204" pitchFamily="18" charset="0"/>
                                  <a:ea typeface="Cambria Math" panose="02040503050406030204" pitchFamily="18" charset="0"/>
                                </a:rPr>
                              </m:ctrlPr>
                            </m:sSupPr>
                            <m:e>
                              <m:r>
                                <a:rPr lang="en-US" b="0" i="1" smtClean="0">
                                  <a:solidFill>
                                    <a:srgbClr val="597DB4"/>
                                  </a:solidFill>
                                  <a:latin typeface="Cambria Math" panose="02040503050406030204" pitchFamily="18" charset="0"/>
                                  <a:ea typeface="Cambria Math" panose="02040503050406030204" pitchFamily="18" charset="0"/>
                                </a:rPr>
                                <m:t>𝜋</m:t>
                              </m:r>
                            </m:e>
                            <m:sup>
                              <m:r>
                                <a:rPr lang="en-US" b="0" i="1" smtClean="0">
                                  <a:solidFill>
                                    <a:srgbClr val="597DB4"/>
                                  </a:solidFill>
                                  <a:latin typeface="Cambria Math" panose="02040503050406030204" pitchFamily="18" charset="0"/>
                                  <a:ea typeface="Cambria Math" panose="02040503050406030204" pitchFamily="18" charset="0"/>
                                </a:rPr>
                                <m:t>2</m:t>
                              </m:r>
                            </m:sup>
                          </m:sSup>
                        </m:den>
                      </m:f>
                      <m:sSup>
                        <m:sSupPr>
                          <m:ctrlPr>
                            <a:rPr lang="en-US" i="1">
                              <a:solidFill>
                                <a:srgbClr val="597DB4"/>
                              </a:solidFill>
                              <a:latin typeface="Cambria Math" panose="02040503050406030204" pitchFamily="18" charset="0"/>
                              <a:ea typeface="Cambria Math" panose="02040503050406030204" pitchFamily="18" charset="0"/>
                            </a:rPr>
                          </m:ctrlPr>
                        </m:sSupPr>
                        <m:e>
                          <m:r>
                            <a:rPr lang="en-US" b="0" i="1" smtClean="0">
                              <a:solidFill>
                                <a:srgbClr val="597DB4"/>
                              </a:solidFill>
                              <a:latin typeface="Cambria Math" panose="02040503050406030204" pitchFamily="18" charset="0"/>
                              <a:ea typeface="Cambria Math" panose="02040503050406030204" pitchFamily="18" charset="0"/>
                            </a:rPr>
                            <m:t> </m:t>
                          </m:r>
                          <m:r>
                            <a:rPr lang="en-US" b="0" i="1" smtClean="0">
                              <a:solidFill>
                                <a:srgbClr val="597DB4"/>
                              </a:solidFill>
                              <a:latin typeface="Cambria Math" panose="02040503050406030204" pitchFamily="18" charset="0"/>
                              <a:ea typeface="Cambria Math" panose="02040503050406030204" pitchFamily="18" charset="0"/>
                            </a:rPr>
                            <m:t>𝐺</m:t>
                          </m:r>
                        </m:e>
                        <m:sup>
                          <m:r>
                            <a:rPr lang="en-US" b="0" i="1" smtClean="0">
                              <a:solidFill>
                                <a:srgbClr val="597DB4"/>
                              </a:solidFill>
                              <a:latin typeface="Cambria Math" panose="02040503050406030204" pitchFamily="18" charset="0"/>
                              <a:ea typeface="Cambria Math" panose="02040503050406030204" pitchFamily="18" charset="0"/>
                            </a:rPr>
                            <m:t>𝑎</m:t>
                          </m:r>
                          <m:r>
                            <a:rPr lang="en-US" i="1">
                              <a:solidFill>
                                <a:srgbClr val="597DB4"/>
                              </a:solidFill>
                              <a:latin typeface="Cambria Math" panose="02040503050406030204" pitchFamily="18" charset="0"/>
                              <a:ea typeface="Cambria Math" panose="02040503050406030204" pitchFamily="18" charset="0"/>
                            </a:rPr>
                            <m:t>𝜇𝜈</m:t>
                          </m:r>
                        </m:sup>
                      </m:sSup>
                      <m:sSubSup>
                        <m:sSubSupPr>
                          <m:ctrlPr>
                            <a:rPr lang="en-US" b="0" i="1" smtClean="0">
                              <a:solidFill>
                                <a:srgbClr val="597DB4"/>
                              </a:solidFill>
                              <a:latin typeface="Cambria Math" panose="02040503050406030204" pitchFamily="18" charset="0"/>
                              <a:ea typeface="Cambria Math" panose="02040503050406030204" pitchFamily="18" charset="0"/>
                            </a:rPr>
                          </m:ctrlPr>
                        </m:sSubSupPr>
                        <m:e>
                          <m:acc>
                            <m:accPr>
                              <m:chr m:val="̃"/>
                              <m:ctrlPr>
                                <a:rPr lang="en-US" b="0" i="1" smtClean="0">
                                  <a:solidFill>
                                    <a:srgbClr val="597DB4"/>
                                  </a:solidFill>
                                  <a:latin typeface="Cambria Math" panose="02040503050406030204" pitchFamily="18" charset="0"/>
                                  <a:ea typeface="Cambria Math" panose="02040503050406030204" pitchFamily="18" charset="0"/>
                                </a:rPr>
                              </m:ctrlPr>
                            </m:accPr>
                            <m:e>
                              <m:r>
                                <a:rPr lang="en-US" b="0" i="1" smtClean="0">
                                  <a:solidFill>
                                    <a:srgbClr val="597DB4"/>
                                  </a:solidFill>
                                  <a:latin typeface="Cambria Math" panose="02040503050406030204" pitchFamily="18" charset="0"/>
                                  <a:ea typeface="Cambria Math" panose="02040503050406030204" pitchFamily="18" charset="0"/>
                                </a:rPr>
                                <m:t>𝐺</m:t>
                              </m:r>
                            </m:e>
                          </m:acc>
                        </m:e>
                        <m:sub>
                          <m:r>
                            <a:rPr lang="en-US" i="1">
                              <a:solidFill>
                                <a:srgbClr val="597DB4"/>
                              </a:solidFill>
                              <a:latin typeface="Cambria Math" panose="02040503050406030204" pitchFamily="18" charset="0"/>
                              <a:ea typeface="Cambria Math" panose="02040503050406030204" pitchFamily="18" charset="0"/>
                            </a:rPr>
                            <m:t>𝜇𝜈</m:t>
                          </m:r>
                        </m:sub>
                        <m:sup>
                          <m:r>
                            <a:rPr lang="en-US" b="0" i="1" smtClean="0">
                              <a:solidFill>
                                <a:srgbClr val="597DB4"/>
                              </a:solidFill>
                              <a:latin typeface="Cambria Math" panose="02040503050406030204" pitchFamily="18" charset="0"/>
                              <a:ea typeface="Cambria Math" panose="02040503050406030204" pitchFamily="18" charset="0"/>
                            </a:rPr>
                            <m:t>𝑎</m:t>
                          </m:r>
                        </m:sup>
                      </m:sSubSup>
                      <m:r>
                        <a:rPr lang="en-US" b="0" i="1" smtClean="0">
                          <a:latin typeface="Cambria Math" panose="02040503050406030204" pitchFamily="18" charset="0"/>
                          <a:ea typeface="Cambria Math" panose="02040503050406030204" pitchFamily="18" charset="0"/>
                        </a:rPr>
                        <m:t>+</m:t>
                      </m:r>
                      <m:nary>
                        <m:naryPr>
                          <m:chr m:val="∑"/>
                          <m:supHide m:val="on"/>
                          <m:ctrlPr>
                            <a:rPr lang="en-US" b="0" i="1" smtClean="0">
                              <a:latin typeface="Cambria Math" panose="02040503050406030204" pitchFamily="18" charset="0"/>
                              <a:ea typeface="Cambria Math" panose="02040503050406030204" pitchFamily="18" charset="0"/>
                            </a:rPr>
                          </m:ctrlPr>
                        </m:naryPr>
                        <m:sub>
                          <m:r>
                            <m:rPr>
                              <m:brk m:alnAt="7"/>
                            </m:rPr>
                            <a:rPr lang="en-US" b="0" i="1" smtClean="0">
                              <a:latin typeface="Cambria Math" panose="02040503050406030204" pitchFamily="18" charset="0"/>
                              <a:ea typeface="Cambria Math" panose="02040503050406030204" pitchFamily="18" charset="0"/>
                            </a:rPr>
                            <m:t>𝑞</m:t>
                          </m:r>
                        </m:sub>
                        <m:sup/>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𝑞</m:t>
                              </m:r>
                            </m:e>
                          </m:acc>
                          <m:r>
                            <a:rPr lang="en-US" i="1">
                              <a:latin typeface="Cambria Math" panose="02040503050406030204" pitchFamily="18" charset="0"/>
                            </a:rPr>
                            <m:t>( </m:t>
                          </m:r>
                          <m:r>
                            <a:rPr lang="en-US" i="1">
                              <a:latin typeface="Cambria Math" panose="02040503050406030204" pitchFamily="18" charset="0"/>
                            </a:rPr>
                            <m:t>𝑖</m:t>
                          </m:r>
                          <m:borderBox>
                            <m:borderBoxPr>
                              <m:hideTop m:val="on"/>
                              <m:hideBot m:val="on"/>
                              <m:hideLeft m:val="on"/>
                              <m:hideRight m:val="on"/>
                              <m:strikeBLTR m:val="on"/>
                              <m:ctrlPr>
                                <a:rPr lang="en-US" i="1">
                                  <a:latin typeface="Cambria Math" panose="02040503050406030204" pitchFamily="18" charset="0"/>
                                </a:rPr>
                              </m:ctrlPr>
                            </m:borderBoxPr>
                            <m:e>
                              <m:r>
                                <m:rPr>
                                  <m:brk m:alnAt="14"/>
                                  <m:aln/>
                                </m:rPr>
                                <a:rPr lang="en-US" i="1">
                                  <a:latin typeface="Cambria Math" panose="02040503050406030204" pitchFamily="18" charset="0"/>
                                </a:rPr>
                                <m:t>𝐷</m:t>
                              </m:r>
                            </m:e>
                          </m:borderBox>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𝑞</m:t>
                              </m:r>
                            </m:sub>
                          </m:sSub>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𝑖</m:t>
                              </m:r>
                              <m:sSub>
                                <m:sSubPr>
                                  <m:ctrlPr>
                                    <a:rPr lang="en-US" i="1">
                                      <a:latin typeface="Cambria Math" panose="02040503050406030204" pitchFamily="18" charset="0"/>
                                    </a:rPr>
                                  </m:ctrlPr>
                                </m:sSubPr>
                                <m:e>
                                  <m:r>
                                    <a:rPr lang="en-US" i="1">
                                      <a:latin typeface="Cambria Math" panose="02040503050406030204" pitchFamily="18" charset="0"/>
                                    </a:rPr>
                                    <m:t>𝜃</m:t>
                                  </m:r>
                                </m:e>
                                <m:sub>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5</m:t>
                                  </m:r>
                                </m:sub>
                              </m:sSub>
                            </m:sup>
                          </m:sSup>
                          <m:r>
                            <a:rPr lang="en-US" i="1">
                              <a:latin typeface="Cambria Math" panose="02040503050406030204" pitchFamily="18" charset="0"/>
                            </a:rPr>
                            <m:t>) </m:t>
                          </m:r>
                          <m:r>
                            <a:rPr lang="en-US" i="1">
                              <a:latin typeface="Cambria Math" panose="02040503050406030204" pitchFamily="18" charset="0"/>
                            </a:rPr>
                            <m:t>𝑞</m:t>
                          </m:r>
                          <m:r>
                            <m:rPr>
                              <m:nor/>
                            </m:rPr>
                            <a:rPr lang="en-US" dirty="0"/>
                            <m:t> </m:t>
                          </m:r>
                        </m:e>
                      </m:nary>
                    </m:oMath>
                  </m:oMathPara>
                </a14:m>
                <a:endParaRPr lang="en-US" dirty="0"/>
              </a:p>
            </p:txBody>
          </p:sp>
        </mc:Choice>
        <mc:Fallback xmlns="">
          <p:sp>
            <p:nvSpPr>
              <p:cNvPr id="4" name="TextBox 3">
                <a:extLst>
                  <a:ext uri="{FF2B5EF4-FFF2-40B4-BE49-F238E27FC236}">
                    <a16:creationId xmlns:a16="http://schemas.microsoft.com/office/drawing/2014/main" id="{AF9EE28E-E24E-8DB2-BA0E-CA83B5161015}"/>
                  </a:ext>
                </a:extLst>
              </p:cNvPr>
              <p:cNvSpPr txBox="1">
                <a:spLocks noRot="1" noChangeAspect="1" noMove="1" noResize="1" noEditPoints="1" noAdjustHandles="1" noChangeArrowheads="1" noChangeShapeType="1" noTextEdit="1"/>
              </p:cNvSpPr>
              <p:nvPr/>
            </p:nvSpPr>
            <p:spPr>
              <a:xfrm>
                <a:off x="2582455" y="4506494"/>
                <a:ext cx="6724020" cy="725776"/>
              </a:xfrm>
              <a:prstGeom prst="rect">
                <a:avLst/>
              </a:prstGeom>
              <a:blipFill>
                <a:blip r:embed="rId3"/>
                <a:stretch>
                  <a:fillRect l="-755" t="-131034" r="-755" b="-1810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C98A54-4B47-B3FD-186B-5AE558FE205D}"/>
                  </a:ext>
                </a:extLst>
              </p:cNvPr>
              <p:cNvSpPr txBox="1"/>
              <p:nvPr/>
            </p:nvSpPr>
            <p:spPr>
              <a:xfrm>
                <a:off x="2090407" y="5312304"/>
                <a:ext cx="8197309" cy="6043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ℒ</m:t>
                          </m:r>
                        </m:e>
                        <m:sub>
                          <m:r>
                            <m:rPr>
                              <m:sty m:val="p"/>
                            </m:rPr>
                            <a:rPr lang="en-US" b="0" i="0" smtClean="0">
                              <a:latin typeface="Cambria Math" panose="02040503050406030204" pitchFamily="18" charset="0"/>
                              <a:ea typeface="Cambria Math" panose="02040503050406030204" pitchFamily="18" charset="0"/>
                            </a:rPr>
                            <m:t>a</m:t>
                          </m:r>
                        </m:sub>
                      </m:sSub>
                      <m:r>
                        <a:rPr lang="en-US" i="1">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i="1" smtClean="0">
                          <a:latin typeface="Cambria Math" panose="02040503050406030204" pitchFamily="18" charset="0"/>
                        </a:rPr>
                        <m:t> </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i="1" smtClean="0">
                                      <a:latin typeface="Cambria Math" panose="02040503050406030204" pitchFamily="18" charset="0"/>
                                    </a:rPr>
                                    <m:t>𝜕</m:t>
                                  </m:r>
                                </m:e>
                                <m:sub>
                                  <m:r>
                                    <a:rPr lang="en-US" i="1" smtClean="0">
                                      <a:latin typeface="Cambria Math" panose="02040503050406030204" pitchFamily="18" charset="0"/>
                                    </a:rPr>
                                    <m:t>𝜇</m:t>
                                  </m:r>
                                </m:sub>
                              </m:sSub>
                              <m:r>
                                <a:rPr lang="en-US" i="1">
                                  <a:latin typeface="Cambria Math" panose="02040503050406030204" pitchFamily="18" charset="0"/>
                                </a:rPr>
                                <m:t>𝑎</m:t>
                              </m:r>
                            </m:e>
                          </m:d>
                        </m:e>
                        <m:sup>
                          <m:r>
                            <a:rPr lang="en-US" i="1">
                              <a:latin typeface="Cambria Math" panose="02040503050406030204" pitchFamily="18" charset="0"/>
                            </a:rPr>
                            <m:t>2</m:t>
                          </m:r>
                        </m:sup>
                      </m:sSup>
                      <m:r>
                        <a:rPr lang="en-US" i="1">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𝑎</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𝑎</m:t>
                              </m:r>
                            </m:sub>
                          </m:sSub>
                        </m:den>
                      </m:f>
                      <m:f>
                        <m:fPr>
                          <m:ctrlPr>
                            <a:rPr lang="en-US"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𝑔</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32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2</m:t>
                              </m:r>
                            </m:sup>
                          </m:sSup>
                        </m:den>
                      </m:f>
                      <m:r>
                        <a:rPr lang="en-US" i="1">
                          <a:latin typeface="Cambria Math" panose="02040503050406030204" pitchFamily="18" charset="0"/>
                        </a:rPr>
                        <m:t>𝐺</m:t>
                      </m:r>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𝐺</m:t>
                          </m:r>
                        </m:e>
                      </m:acc>
                      <m:r>
                        <a:rPr lang="en-US" i="1" smtClean="0">
                          <a:solidFill>
                            <a:schemeClr val="tx1">
                              <a:lumMod val="50000"/>
                              <a:lumOff val="50000"/>
                            </a:schemeClr>
                          </a:solidFill>
                          <a:latin typeface="Cambria Math" panose="02040503050406030204" pitchFamily="18" charset="0"/>
                        </a:rPr>
                        <m:t>+</m:t>
                      </m:r>
                      <m:f>
                        <m:fPr>
                          <m:ctrlPr>
                            <a:rPr lang="en-US" i="1" smtClean="0">
                              <a:solidFill>
                                <a:schemeClr val="tx1">
                                  <a:lumMod val="50000"/>
                                  <a:lumOff val="50000"/>
                                </a:schemeClr>
                              </a:solidFill>
                              <a:latin typeface="Cambria Math" panose="02040503050406030204" pitchFamily="18" charset="0"/>
                            </a:rPr>
                          </m:ctrlPr>
                        </m:fPr>
                        <m:num>
                          <m:r>
                            <a:rPr lang="en-US" b="0" i="1" smtClean="0">
                              <a:solidFill>
                                <a:schemeClr val="tx1">
                                  <a:lumMod val="50000"/>
                                  <a:lumOff val="50000"/>
                                </a:schemeClr>
                              </a:solidFill>
                              <a:latin typeface="Cambria Math" panose="02040503050406030204" pitchFamily="18" charset="0"/>
                            </a:rPr>
                            <m:t>1</m:t>
                          </m:r>
                        </m:num>
                        <m:den>
                          <m:r>
                            <a:rPr lang="en-US" b="0" i="1" smtClean="0">
                              <a:solidFill>
                                <a:schemeClr val="tx1">
                                  <a:lumMod val="50000"/>
                                  <a:lumOff val="50000"/>
                                </a:schemeClr>
                              </a:solidFill>
                              <a:latin typeface="Cambria Math" panose="02040503050406030204" pitchFamily="18" charset="0"/>
                            </a:rPr>
                            <m:t>4</m:t>
                          </m:r>
                        </m:den>
                      </m:f>
                      <m:sSubSup>
                        <m:sSubSupPr>
                          <m:ctrlPr>
                            <a:rPr lang="en-US" b="0" i="1" smtClean="0">
                              <a:solidFill>
                                <a:schemeClr val="tx1">
                                  <a:lumMod val="50000"/>
                                  <a:lumOff val="50000"/>
                                </a:schemeClr>
                              </a:solidFill>
                              <a:latin typeface="Cambria Math" panose="02040503050406030204" pitchFamily="18" charset="0"/>
                            </a:rPr>
                          </m:ctrlPr>
                        </m:sSubSupPr>
                        <m:e>
                          <m:r>
                            <a:rPr lang="en-US" b="0" i="1" smtClean="0">
                              <a:solidFill>
                                <a:schemeClr val="tx1">
                                  <a:lumMod val="50000"/>
                                  <a:lumOff val="50000"/>
                                </a:schemeClr>
                              </a:solidFill>
                              <a:latin typeface="Cambria Math" panose="02040503050406030204" pitchFamily="18" charset="0"/>
                            </a:rPr>
                            <m:t>𝑔</m:t>
                          </m:r>
                        </m:e>
                        <m:sub>
                          <m:r>
                            <a:rPr lang="en-US" i="1">
                              <a:solidFill>
                                <a:schemeClr val="tx1">
                                  <a:lumMod val="50000"/>
                                  <a:lumOff val="50000"/>
                                </a:schemeClr>
                              </a:solidFill>
                              <a:latin typeface="Cambria Math" panose="02040503050406030204" pitchFamily="18" charset="0"/>
                            </a:rPr>
                            <m:t>𝑎</m:t>
                          </m:r>
                          <m:r>
                            <a:rPr lang="en-US" i="1">
                              <a:solidFill>
                                <a:schemeClr val="tx1">
                                  <a:lumMod val="50000"/>
                                  <a:lumOff val="50000"/>
                                </a:schemeClr>
                              </a:solidFill>
                              <a:latin typeface="Cambria Math" panose="02040503050406030204" pitchFamily="18" charset="0"/>
                            </a:rPr>
                            <m:t>𝛾</m:t>
                          </m:r>
                        </m:sub>
                        <m:sup>
                          <m:r>
                            <a:rPr lang="en-US" i="1">
                              <a:solidFill>
                                <a:schemeClr val="tx1">
                                  <a:lumMod val="50000"/>
                                  <a:lumOff val="50000"/>
                                </a:schemeClr>
                              </a:solidFill>
                              <a:latin typeface="Cambria Math" panose="02040503050406030204" pitchFamily="18" charset="0"/>
                            </a:rPr>
                            <m:t>0</m:t>
                          </m:r>
                        </m:sup>
                      </m:sSubSup>
                      <m:r>
                        <a:rPr lang="en-US" i="1">
                          <a:solidFill>
                            <a:schemeClr val="tx1">
                              <a:lumMod val="50000"/>
                              <a:lumOff val="50000"/>
                            </a:schemeClr>
                          </a:solidFill>
                          <a:latin typeface="Cambria Math" panose="02040503050406030204" pitchFamily="18" charset="0"/>
                        </a:rPr>
                        <m:t> </m:t>
                      </m:r>
                      <m:r>
                        <a:rPr lang="en-US" i="1">
                          <a:solidFill>
                            <a:schemeClr val="tx1">
                              <a:lumMod val="50000"/>
                              <a:lumOff val="50000"/>
                            </a:schemeClr>
                          </a:solidFill>
                          <a:latin typeface="Cambria Math" panose="02040503050406030204" pitchFamily="18" charset="0"/>
                        </a:rPr>
                        <m:t>𝑎</m:t>
                      </m:r>
                      <m:r>
                        <a:rPr lang="en-US" i="1">
                          <a:solidFill>
                            <a:schemeClr val="tx1">
                              <a:lumMod val="50000"/>
                              <a:lumOff val="50000"/>
                            </a:schemeClr>
                          </a:solidFill>
                          <a:latin typeface="Cambria Math" panose="02040503050406030204" pitchFamily="18" charset="0"/>
                        </a:rPr>
                        <m:t> </m:t>
                      </m:r>
                      <m:r>
                        <a:rPr lang="en-US" i="1">
                          <a:solidFill>
                            <a:schemeClr val="tx1">
                              <a:lumMod val="50000"/>
                              <a:lumOff val="50000"/>
                            </a:schemeClr>
                          </a:solidFill>
                          <a:latin typeface="Cambria Math" panose="02040503050406030204" pitchFamily="18" charset="0"/>
                        </a:rPr>
                        <m:t>𝐹</m:t>
                      </m:r>
                      <m:acc>
                        <m:accPr>
                          <m:chr m:val="̃"/>
                          <m:ctrlPr>
                            <a:rPr lang="en-US" i="1" smtClean="0">
                              <a:solidFill>
                                <a:schemeClr val="tx1">
                                  <a:lumMod val="50000"/>
                                  <a:lumOff val="50000"/>
                                </a:schemeClr>
                              </a:solidFill>
                              <a:latin typeface="Cambria Math" panose="02040503050406030204" pitchFamily="18" charset="0"/>
                            </a:rPr>
                          </m:ctrlPr>
                        </m:accPr>
                        <m:e>
                          <m:r>
                            <a:rPr lang="en-US" b="0" i="1" smtClean="0">
                              <a:solidFill>
                                <a:schemeClr val="tx1">
                                  <a:lumMod val="50000"/>
                                  <a:lumOff val="50000"/>
                                </a:schemeClr>
                              </a:solidFill>
                              <a:latin typeface="Cambria Math" panose="02040503050406030204" pitchFamily="18" charset="0"/>
                            </a:rPr>
                            <m:t>𝐹</m:t>
                          </m:r>
                        </m:e>
                      </m:acc>
                      <m:r>
                        <a:rPr lang="en-US" i="1">
                          <a:solidFill>
                            <a:schemeClr val="tx1">
                              <a:lumMod val="50000"/>
                              <a:lumOff val="50000"/>
                            </a:schemeClr>
                          </a:solidFill>
                          <a:latin typeface="Cambria Math" panose="02040503050406030204" pitchFamily="18" charset="0"/>
                        </a:rPr>
                        <m:t>+</m:t>
                      </m:r>
                      <m:f>
                        <m:fPr>
                          <m:ctrlPr>
                            <a:rPr lang="en-US" i="1" smtClean="0">
                              <a:solidFill>
                                <a:schemeClr val="tx1">
                                  <a:lumMod val="50000"/>
                                  <a:lumOff val="50000"/>
                                </a:schemeClr>
                              </a:solidFill>
                              <a:latin typeface="Cambria Math" panose="02040503050406030204" pitchFamily="18" charset="0"/>
                            </a:rPr>
                          </m:ctrlPr>
                        </m:fPr>
                        <m:num>
                          <m:sSub>
                            <m:sSubPr>
                              <m:ctrlPr>
                                <a:rPr lang="en-US" i="1" smtClean="0">
                                  <a:solidFill>
                                    <a:schemeClr val="tx1">
                                      <a:lumMod val="50000"/>
                                      <a:lumOff val="50000"/>
                                    </a:schemeClr>
                                  </a:solidFill>
                                  <a:latin typeface="Cambria Math" panose="02040503050406030204" pitchFamily="18" charset="0"/>
                                </a:rPr>
                              </m:ctrlPr>
                            </m:sSubPr>
                            <m:e>
                              <m:r>
                                <a:rPr lang="en-US" i="1" smtClean="0">
                                  <a:solidFill>
                                    <a:schemeClr val="tx1">
                                      <a:lumMod val="50000"/>
                                      <a:lumOff val="50000"/>
                                    </a:schemeClr>
                                  </a:solidFill>
                                  <a:latin typeface="Cambria Math" panose="02040503050406030204" pitchFamily="18" charset="0"/>
                                </a:rPr>
                                <m:t>𝜕</m:t>
                              </m:r>
                            </m:e>
                            <m:sub>
                              <m:r>
                                <a:rPr lang="en-US" i="1" smtClean="0">
                                  <a:solidFill>
                                    <a:schemeClr val="tx1">
                                      <a:lumMod val="50000"/>
                                      <a:lumOff val="50000"/>
                                    </a:schemeClr>
                                  </a:solidFill>
                                  <a:latin typeface="Cambria Math" panose="02040503050406030204" pitchFamily="18" charset="0"/>
                                </a:rPr>
                                <m:t>𝜇</m:t>
                              </m:r>
                            </m:sub>
                          </m:sSub>
                          <m:r>
                            <a:rPr lang="en-US" i="1">
                              <a:solidFill>
                                <a:schemeClr val="tx1">
                                  <a:lumMod val="50000"/>
                                  <a:lumOff val="50000"/>
                                </a:schemeClr>
                              </a:solidFill>
                              <a:latin typeface="Cambria Math" panose="02040503050406030204" pitchFamily="18" charset="0"/>
                            </a:rPr>
                            <m:t>𝑎</m:t>
                          </m:r>
                        </m:num>
                        <m:den>
                          <m:r>
                            <a:rPr lang="en-US" b="0" i="1" smtClean="0">
                              <a:solidFill>
                                <a:schemeClr val="tx1">
                                  <a:lumMod val="50000"/>
                                  <a:lumOff val="50000"/>
                                </a:schemeClr>
                              </a:solidFill>
                              <a:latin typeface="Cambria Math" panose="02040503050406030204" pitchFamily="18" charset="0"/>
                            </a:rPr>
                            <m:t>2</m:t>
                          </m:r>
                          <m:sSub>
                            <m:sSubPr>
                              <m:ctrlPr>
                                <a:rPr lang="en-US" b="0" i="1" smtClean="0">
                                  <a:solidFill>
                                    <a:schemeClr val="tx1">
                                      <a:lumMod val="50000"/>
                                      <a:lumOff val="50000"/>
                                    </a:schemeClr>
                                  </a:solidFill>
                                  <a:latin typeface="Cambria Math" panose="02040503050406030204" pitchFamily="18" charset="0"/>
                                </a:rPr>
                              </m:ctrlPr>
                            </m:sSubPr>
                            <m:e>
                              <m:r>
                                <a:rPr lang="en-US" b="0" i="1" smtClean="0">
                                  <a:solidFill>
                                    <a:schemeClr val="tx1">
                                      <a:lumMod val="50000"/>
                                      <a:lumOff val="50000"/>
                                    </a:schemeClr>
                                  </a:solidFill>
                                  <a:latin typeface="Cambria Math" panose="02040503050406030204" pitchFamily="18" charset="0"/>
                                </a:rPr>
                                <m:t>𝑓</m:t>
                              </m:r>
                            </m:e>
                            <m:sub>
                              <m:r>
                                <a:rPr lang="en-US" b="0" i="1" smtClean="0">
                                  <a:solidFill>
                                    <a:schemeClr val="tx1">
                                      <a:lumMod val="50000"/>
                                      <a:lumOff val="50000"/>
                                    </a:schemeClr>
                                  </a:solidFill>
                                  <a:latin typeface="Cambria Math" panose="02040503050406030204" pitchFamily="18" charset="0"/>
                                </a:rPr>
                                <m:t>𝑎</m:t>
                              </m:r>
                            </m:sub>
                          </m:sSub>
                        </m:den>
                      </m:f>
                      <m:r>
                        <a:rPr lang="en-US" b="0" i="1" smtClean="0">
                          <a:solidFill>
                            <a:schemeClr val="tx1">
                              <a:lumMod val="50000"/>
                              <a:lumOff val="50000"/>
                            </a:schemeClr>
                          </a:solidFill>
                          <a:latin typeface="Cambria Math" panose="02040503050406030204" pitchFamily="18" charset="0"/>
                        </a:rPr>
                        <m:t> </m:t>
                      </m:r>
                      <m:acc>
                        <m:accPr>
                          <m:chr m:val="̅"/>
                          <m:ctrlPr>
                            <a:rPr lang="en-US" b="0" i="1" smtClean="0">
                              <a:solidFill>
                                <a:schemeClr val="tx1">
                                  <a:lumMod val="50000"/>
                                  <a:lumOff val="50000"/>
                                </a:schemeClr>
                              </a:solidFill>
                              <a:latin typeface="Cambria Math" panose="02040503050406030204" pitchFamily="18" charset="0"/>
                            </a:rPr>
                          </m:ctrlPr>
                        </m:accPr>
                        <m:e>
                          <m:r>
                            <a:rPr lang="en-US" b="0" i="1" smtClean="0">
                              <a:solidFill>
                                <a:schemeClr val="tx1">
                                  <a:lumMod val="50000"/>
                                  <a:lumOff val="50000"/>
                                </a:schemeClr>
                              </a:solidFill>
                              <a:latin typeface="Cambria Math" panose="02040503050406030204" pitchFamily="18" charset="0"/>
                            </a:rPr>
                            <m:t>𝑞</m:t>
                          </m:r>
                        </m:e>
                      </m:acc>
                      <m:sSubSup>
                        <m:sSubSupPr>
                          <m:ctrlPr>
                            <a:rPr lang="en-US" i="1">
                              <a:solidFill>
                                <a:schemeClr val="tx1">
                                  <a:lumMod val="50000"/>
                                  <a:lumOff val="50000"/>
                                </a:schemeClr>
                              </a:solidFill>
                              <a:latin typeface="Cambria Math" panose="02040503050406030204" pitchFamily="18" charset="0"/>
                            </a:rPr>
                          </m:ctrlPr>
                        </m:sSubSupPr>
                        <m:e>
                          <m:r>
                            <a:rPr lang="en-US" i="1">
                              <a:solidFill>
                                <a:schemeClr val="tx1">
                                  <a:lumMod val="50000"/>
                                  <a:lumOff val="50000"/>
                                </a:schemeClr>
                              </a:solidFill>
                              <a:latin typeface="Cambria Math" panose="02040503050406030204" pitchFamily="18" charset="0"/>
                            </a:rPr>
                            <m:t>𝑐</m:t>
                          </m:r>
                        </m:e>
                        <m:sub>
                          <m:r>
                            <a:rPr lang="en-US" i="1">
                              <a:solidFill>
                                <a:schemeClr val="tx1">
                                  <a:lumMod val="50000"/>
                                  <a:lumOff val="50000"/>
                                </a:schemeClr>
                              </a:solidFill>
                              <a:latin typeface="Cambria Math" panose="02040503050406030204" pitchFamily="18" charset="0"/>
                            </a:rPr>
                            <m:t>𝑞</m:t>
                          </m:r>
                        </m:sub>
                        <m:sup>
                          <m:r>
                            <a:rPr lang="en-US" i="1">
                              <a:solidFill>
                                <a:schemeClr val="tx1">
                                  <a:lumMod val="50000"/>
                                  <a:lumOff val="50000"/>
                                </a:schemeClr>
                              </a:solidFill>
                              <a:latin typeface="Cambria Math" panose="02040503050406030204" pitchFamily="18" charset="0"/>
                            </a:rPr>
                            <m:t>0</m:t>
                          </m:r>
                        </m:sup>
                      </m:sSubSup>
                      <m:r>
                        <a:rPr lang="en-US" i="1">
                          <a:solidFill>
                            <a:schemeClr val="tx1">
                              <a:lumMod val="50000"/>
                              <a:lumOff val="50000"/>
                            </a:schemeClr>
                          </a:solidFill>
                          <a:latin typeface="Cambria Math" panose="02040503050406030204" pitchFamily="18" charset="0"/>
                        </a:rPr>
                        <m:t> </m:t>
                      </m:r>
                      <m:sSup>
                        <m:sSupPr>
                          <m:ctrlPr>
                            <a:rPr lang="en-US" i="1" smtClean="0">
                              <a:solidFill>
                                <a:schemeClr val="tx1">
                                  <a:lumMod val="50000"/>
                                  <a:lumOff val="50000"/>
                                </a:schemeClr>
                              </a:solidFill>
                              <a:latin typeface="Cambria Math" panose="02040503050406030204" pitchFamily="18" charset="0"/>
                            </a:rPr>
                          </m:ctrlPr>
                        </m:sSupPr>
                        <m:e>
                          <m:r>
                            <a:rPr lang="en-US" i="1" smtClean="0">
                              <a:solidFill>
                                <a:schemeClr val="tx1">
                                  <a:lumMod val="50000"/>
                                  <a:lumOff val="50000"/>
                                </a:schemeClr>
                              </a:solidFill>
                              <a:latin typeface="Cambria Math" panose="02040503050406030204" pitchFamily="18" charset="0"/>
                            </a:rPr>
                            <m:t>𝛾</m:t>
                          </m:r>
                        </m:e>
                        <m:sup>
                          <m:r>
                            <a:rPr lang="en-US" i="1" smtClean="0">
                              <a:solidFill>
                                <a:schemeClr val="tx1">
                                  <a:lumMod val="50000"/>
                                  <a:lumOff val="50000"/>
                                </a:schemeClr>
                              </a:solidFill>
                              <a:latin typeface="Cambria Math" panose="02040503050406030204" pitchFamily="18" charset="0"/>
                            </a:rPr>
                            <m:t>𝜇</m:t>
                          </m:r>
                        </m:sup>
                      </m:sSup>
                      <m:r>
                        <a:rPr lang="en-US" i="1">
                          <a:solidFill>
                            <a:schemeClr val="tx1">
                              <a:lumMod val="50000"/>
                              <a:lumOff val="50000"/>
                            </a:schemeClr>
                          </a:solidFill>
                          <a:latin typeface="Cambria Math" panose="02040503050406030204" pitchFamily="18" charset="0"/>
                        </a:rPr>
                        <m:t> </m:t>
                      </m:r>
                      <m:sSub>
                        <m:sSubPr>
                          <m:ctrlPr>
                            <a:rPr lang="en-US" i="1" smtClean="0">
                              <a:solidFill>
                                <a:schemeClr val="tx1">
                                  <a:lumMod val="50000"/>
                                  <a:lumOff val="50000"/>
                                </a:schemeClr>
                              </a:solidFill>
                              <a:latin typeface="Cambria Math" panose="02040503050406030204" pitchFamily="18" charset="0"/>
                            </a:rPr>
                          </m:ctrlPr>
                        </m:sSubPr>
                        <m:e>
                          <m:r>
                            <a:rPr lang="en-US" i="1" smtClean="0">
                              <a:solidFill>
                                <a:schemeClr val="tx1">
                                  <a:lumMod val="50000"/>
                                  <a:lumOff val="50000"/>
                                </a:schemeClr>
                              </a:solidFill>
                              <a:latin typeface="Cambria Math" panose="02040503050406030204" pitchFamily="18" charset="0"/>
                            </a:rPr>
                            <m:t>𝛾</m:t>
                          </m:r>
                        </m:e>
                        <m:sub>
                          <m:r>
                            <a:rPr lang="en-US" i="1">
                              <a:solidFill>
                                <a:schemeClr val="tx1">
                                  <a:lumMod val="50000"/>
                                  <a:lumOff val="50000"/>
                                </a:schemeClr>
                              </a:solidFill>
                              <a:latin typeface="Cambria Math" panose="02040503050406030204" pitchFamily="18" charset="0"/>
                            </a:rPr>
                            <m:t>5</m:t>
                          </m:r>
                        </m:sub>
                      </m:sSub>
                      <m:r>
                        <a:rPr lang="en-US" i="1">
                          <a:solidFill>
                            <a:schemeClr val="tx1">
                              <a:lumMod val="50000"/>
                              <a:lumOff val="50000"/>
                            </a:schemeClr>
                          </a:solidFill>
                          <a:latin typeface="Cambria Math" panose="02040503050406030204" pitchFamily="18" charset="0"/>
                        </a:rPr>
                        <m:t> </m:t>
                      </m:r>
                      <m:r>
                        <a:rPr lang="en-US" i="1">
                          <a:solidFill>
                            <a:schemeClr val="tx1">
                              <a:lumMod val="50000"/>
                              <a:lumOff val="50000"/>
                            </a:schemeClr>
                          </a:solidFill>
                          <a:latin typeface="Cambria Math" panose="02040503050406030204" pitchFamily="18" charset="0"/>
                        </a:rPr>
                        <m:t>𝑞</m:t>
                      </m:r>
                      <m:r>
                        <a:rPr lang="en-US" b="0" i="1" smtClean="0">
                          <a:solidFill>
                            <a:schemeClr val="tx1">
                              <a:lumMod val="50000"/>
                              <a:lumOff val="50000"/>
                            </a:schemeClr>
                          </a:solidFill>
                          <a:latin typeface="Cambria Math" panose="02040503050406030204" pitchFamily="18" charset="0"/>
                        </a:rPr>
                        <m:t>−</m:t>
                      </m:r>
                      <m:sSub>
                        <m:sSubPr>
                          <m:ctrlPr>
                            <a:rPr lang="en-US" b="0" i="1" smtClean="0">
                              <a:solidFill>
                                <a:schemeClr val="tx1">
                                  <a:lumMod val="50000"/>
                                  <a:lumOff val="50000"/>
                                </a:schemeClr>
                              </a:solidFill>
                              <a:latin typeface="Cambria Math" panose="02040503050406030204" pitchFamily="18" charset="0"/>
                            </a:rPr>
                          </m:ctrlPr>
                        </m:sSubPr>
                        <m:e>
                          <m:acc>
                            <m:accPr>
                              <m:chr m:val="̅"/>
                              <m:ctrlPr>
                                <a:rPr lang="en-US" b="0" i="1" smtClean="0">
                                  <a:solidFill>
                                    <a:schemeClr val="tx1">
                                      <a:lumMod val="50000"/>
                                      <a:lumOff val="50000"/>
                                    </a:schemeClr>
                                  </a:solidFill>
                                  <a:latin typeface="Cambria Math" panose="02040503050406030204" pitchFamily="18" charset="0"/>
                                </a:rPr>
                              </m:ctrlPr>
                            </m:accPr>
                            <m:e>
                              <m:r>
                                <a:rPr lang="en-US" b="0" i="1" smtClean="0">
                                  <a:solidFill>
                                    <a:schemeClr val="tx1">
                                      <a:lumMod val="50000"/>
                                      <a:lumOff val="50000"/>
                                    </a:schemeClr>
                                  </a:solidFill>
                                  <a:latin typeface="Cambria Math" panose="02040503050406030204" pitchFamily="18" charset="0"/>
                                </a:rPr>
                                <m:t>𝑞</m:t>
                              </m:r>
                            </m:e>
                          </m:acc>
                        </m:e>
                        <m:sub>
                          <m:r>
                            <a:rPr lang="en-US" i="1">
                              <a:solidFill>
                                <a:schemeClr val="tx1">
                                  <a:lumMod val="50000"/>
                                  <a:lumOff val="50000"/>
                                </a:schemeClr>
                              </a:solidFill>
                              <a:latin typeface="Cambria Math" panose="02040503050406030204" pitchFamily="18" charset="0"/>
                            </a:rPr>
                            <m:t>𝐿</m:t>
                          </m:r>
                        </m:sub>
                      </m:sSub>
                      <m:sSub>
                        <m:sSubPr>
                          <m:ctrlPr>
                            <a:rPr lang="en-US" i="1">
                              <a:solidFill>
                                <a:schemeClr val="tx1">
                                  <a:lumMod val="50000"/>
                                  <a:lumOff val="50000"/>
                                </a:schemeClr>
                              </a:solidFill>
                              <a:latin typeface="Cambria Math" panose="02040503050406030204" pitchFamily="18" charset="0"/>
                            </a:rPr>
                          </m:ctrlPr>
                        </m:sSubPr>
                        <m:e>
                          <m:r>
                            <a:rPr lang="en-US" i="1">
                              <a:solidFill>
                                <a:schemeClr val="tx1">
                                  <a:lumMod val="50000"/>
                                  <a:lumOff val="50000"/>
                                </a:schemeClr>
                              </a:solidFill>
                              <a:latin typeface="Cambria Math" panose="02040503050406030204" pitchFamily="18" charset="0"/>
                            </a:rPr>
                            <m:t>𝑀</m:t>
                          </m:r>
                        </m:e>
                        <m:sub>
                          <m:r>
                            <a:rPr lang="en-US" i="1">
                              <a:solidFill>
                                <a:schemeClr val="tx1">
                                  <a:lumMod val="50000"/>
                                  <a:lumOff val="50000"/>
                                </a:schemeClr>
                              </a:solidFill>
                              <a:latin typeface="Cambria Math" panose="02040503050406030204" pitchFamily="18" charset="0"/>
                            </a:rPr>
                            <m:t>𝑞</m:t>
                          </m:r>
                        </m:sub>
                      </m:sSub>
                      <m:sSub>
                        <m:sSubPr>
                          <m:ctrlPr>
                            <a:rPr lang="en-US" i="1">
                              <a:solidFill>
                                <a:schemeClr val="tx1">
                                  <a:lumMod val="50000"/>
                                  <a:lumOff val="50000"/>
                                </a:schemeClr>
                              </a:solidFill>
                              <a:latin typeface="Cambria Math" panose="02040503050406030204" pitchFamily="18" charset="0"/>
                            </a:rPr>
                          </m:ctrlPr>
                        </m:sSubPr>
                        <m:e>
                          <m:r>
                            <a:rPr lang="en-US" i="1">
                              <a:solidFill>
                                <a:schemeClr val="tx1">
                                  <a:lumMod val="50000"/>
                                  <a:lumOff val="50000"/>
                                </a:schemeClr>
                              </a:solidFill>
                              <a:latin typeface="Cambria Math" panose="02040503050406030204" pitchFamily="18" charset="0"/>
                            </a:rPr>
                            <m:t>𝑞</m:t>
                          </m:r>
                        </m:e>
                        <m:sub>
                          <m:r>
                            <a:rPr lang="en-US" i="1">
                              <a:solidFill>
                                <a:schemeClr val="tx1">
                                  <a:lumMod val="50000"/>
                                  <a:lumOff val="50000"/>
                                </a:schemeClr>
                              </a:solidFill>
                              <a:latin typeface="Cambria Math" panose="02040503050406030204" pitchFamily="18" charset="0"/>
                            </a:rPr>
                            <m:t>𝑅</m:t>
                          </m:r>
                        </m:sub>
                      </m:sSub>
                      <m:r>
                        <a:rPr lang="en-US" i="1" smtClean="0">
                          <a:solidFill>
                            <a:schemeClr val="tx1">
                              <a:lumMod val="50000"/>
                              <a:lumOff val="50000"/>
                            </a:schemeClr>
                          </a:solidFill>
                          <a:latin typeface="Cambria Math" panose="02040503050406030204" pitchFamily="18" charset="0"/>
                        </a:rPr>
                        <m:t>+</m:t>
                      </m:r>
                      <m:r>
                        <m:rPr>
                          <m:sty m:val="p"/>
                        </m:rPr>
                        <a:rPr lang="en-US" b="0" i="0" smtClean="0">
                          <a:solidFill>
                            <a:schemeClr val="tx1">
                              <a:lumMod val="50000"/>
                              <a:lumOff val="50000"/>
                            </a:schemeClr>
                          </a:solidFill>
                          <a:latin typeface="Cambria Math" panose="02040503050406030204" pitchFamily="18" charset="0"/>
                        </a:rPr>
                        <m:t>h</m:t>
                      </m:r>
                      <m:r>
                        <a:rPr lang="en-US" b="0" i="0" smtClean="0">
                          <a:solidFill>
                            <a:schemeClr val="tx1">
                              <a:lumMod val="50000"/>
                              <a:lumOff val="50000"/>
                            </a:schemeClr>
                          </a:solidFill>
                          <a:latin typeface="Cambria Math" panose="02040503050406030204" pitchFamily="18" charset="0"/>
                        </a:rPr>
                        <m:t>.</m:t>
                      </m:r>
                      <m:r>
                        <m:rPr>
                          <m:sty m:val="p"/>
                        </m:rPr>
                        <a:rPr lang="en-US" b="0" i="0" smtClean="0">
                          <a:solidFill>
                            <a:schemeClr val="tx1">
                              <a:lumMod val="50000"/>
                              <a:lumOff val="50000"/>
                            </a:schemeClr>
                          </a:solidFill>
                          <a:latin typeface="Cambria Math" panose="02040503050406030204" pitchFamily="18" charset="0"/>
                        </a:rPr>
                        <m:t>c</m:t>
                      </m:r>
                      <m:r>
                        <a:rPr lang="en-US" b="0" i="0" smtClean="0">
                          <a:solidFill>
                            <a:schemeClr val="tx1">
                              <a:lumMod val="50000"/>
                              <a:lumOff val="50000"/>
                            </a:schemeClr>
                          </a:solidFill>
                          <a:latin typeface="Cambria Math" panose="02040503050406030204" pitchFamily="18" charset="0"/>
                        </a:rPr>
                        <m:t>.+…</m:t>
                      </m:r>
                    </m:oMath>
                  </m:oMathPara>
                </a14:m>
                <a:endParaRPr lang="en-US" dirty="0"/>
              </a:p>
            </p:txBody>
          </p:sp>
        </mc:Choice>
        <mc:Fallback xmlns="">
          <p:sp>
            <p:nvSpPr>
              <p:cNvPr id="6" name="TextBox 5">
                <a:extLst>
                  <a:ext uri="{FF2B5EF4-FFF2-40B4-BE49-F238E27FC236}">
                    <a16:creationId xmlns:a16="http://schemas.microsoft.com/office/drawing/2014/main" id="{E9C98A54-4B47-B3FD-186B-5AE558FE205D}"/>
                  </a:ext>
                </a:extLst>
              </p:cNvPr>
              <p:cNvSpPr txBox="1">
                <a:spLocks noRot="1" noChangeAspect="1" noMove="1" noResize="1" noEditPoints="1" noAdjustHandles="1" noChangeArrowheads="1" noChangeShapeType="1" noTextEdit="1"/>
              </p:cNvSpPr>
              <p:nvPr/>
            </p:nvSpPr>
            <p:spPr>
              <a:xfrm>
                <a:off x="2090407" y="5312304"/>
                <a:ext cx="8197309" cy="604396"/>
              </a:xfrm>
              <a:prstGeom prst="rect">
                <a:avLst/>
              </a:prstGeom>
              <a:blipFill>
                <a:blip r:embed="rId4"/>
                <a:stretch>
                  <a:fillRect b="-16327"/>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BEA8705D-8B9E-881B-6834-CCF0206C16A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3">
            <a:extLst>
              <a:ext uri="{FF2B5EF4-FFF2-40B4-BE49-F238E27FC236}">
                <a16:creationId xmlns:a16="http://schemas.microsoft.com/office/drawing/2014/main" id="{2001AD28-864B-CF76-966A-E6267DA38FAE}"/>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a:t>
            </a:fld>
            <a:endParaRPr lang="en-US" sz="1400" dirty="0">
              <a:solidFill>
                <a:schemeClr val="bg1"/>
              </a:solidFill>
              <a:latin typeface="Helvetica" pitchFamily="2" charset="0"/>
            </a:endParaRPr>
          </a:p>
        </p:txBody>
      </p:sp>
      <p:sp>
        <p:nvSpPr>
          <p:cNvPr id="13" name="Footer Placeholder 5">
            <a:extLst>
              <a:ext uri="{FF2B5EF4-FFF2-40B4-BE49-F238E27FC236}">
                <a16:creationId xmlns:a16="http://schemas.microsoft.com/office/drawing/2014/main" id="{10CD172C-F324-2517-E76A-996062FE135F}"/>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7" name="Footer Placeholder 5">
            <a:extLst>
              <a:ext uri="{FF2B5EF4-FFF2-40B4-BE49-F238E27FC236}">
                <a16:creationId xmlns:a16="http://schemas.microsoft.com/office/drawing/2014/main" id="{86EBF09D-8C13-2217-2000-8D3B57D8B9E1}"/>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116280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Magnetic Field Inhomogeneity</a:t>
            </a:r>
          </a:p>
        </p:txBody>
      </p:sp>
      <p:sp>
        <p:nvSpPr>
          <p:cNvPr id="9" name="Footer Placeholder 5">
            <a:extLst>
              <a:ext uri="{FF2B5EF4-FFF2-40B4-BE49-F238E27FC236}">
                <a16:creationId xmlns:a16="http://schemas.microsoft.com/office/drawing/2014/main" id="{F79AA775-84C0-2CE7-8F71-B6997C4634AC}"/>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p:txBody>
          <a:bodyPr/>
          <a:lstStyle/>
          <a:p>
            <a:r>
              <a:rPr lang="en-US" dirty="0">
                <a:latin typeface="Helvetica" pitchFamily="2" charset="0"/>
              </a:rPr>
              <a:t>The boost is extremely sensitive to the </a:t>
            </a:r>
            <a:r>
              <a:rPr lang="en-US" b="1" dirty="0">
                <a:latin typeface="Helvetica" pitchFamily="2" charset="0"/>
              </a:rPr>
              <a:t>magnetic field</a:t>
            </a:r>
            <a:r>
              <a:rPr lang="en-US" dirty="0">
                <a:latin typeface="Helvetica" pitchFamily="2" charset="0"/>
              </a:rPr>
              <a:t>. </a:t>
            </a:r>
          </a:p>
          <a:p>
            <a:r>
              <a:rPr lang="en-US" dirty="0">
                <a:latin typeface="Helvetica" pitchFamily="2" charset="0"/>
              </a:rPr>
              <a:t>NMR magnets can reach very high homogeneities (1 ppm/cm).</a:t>
            </a:r>
          </a:p>
        </p:txBody>
      </p:sp>
      <p:grpSp>
        <p:nvGrpSpPr>
          <p:cNvPr id="20" name="Group 19">
            <a:extLst>
              <a:ext uri="{FF2B5EF4-FFF2-40B4-BE49-F238E27FC236}">
                <a16:creationId xmlns:a16="http://schemas.microsoft.com/office/drawing/2014/main" id="{F51B8701-895D-DCE3-7CD3-2F737B243A48}"/>
              </a:ext>
            </a:extLst>
          </p:cNvPr>
          <p:cNvGrpSpPr/>
          <p:nvPr/>
        </p:nvGrpSpPr>
        <p:grpSpPr>
          <a:xfrm>
            <a:off x="5524499" y="3095962"/>
            <a:ext cx="2738858" cy="3215938"/>
            <a:chOff x="5524499" y="3095962"/>
            <a:chExt cx="2738858" cy="3215938"/>
          </a:xfrm>
        </p:grpSpPr>
        <p:pic>
          <p:nvPicPr>
            <p:cNvPr id="11" name="Picture 2" descr="Meet the 36-tesla Series Connected Hybrid Magnet - MagLab">
              <a:extLst>
                <a:ext uri="{FF2B5EF4-FFF2-40B4-BE49-F238E27FC236}">
                  <a16:creationId xmlns:a16="http://schemas.microsoft.com/office/drawing/2014/main" id="{48A0648B-F1B4-54EA-3633-F0CCC84A783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856" r="27618"/>
            <a:stretch/>
          </p:blipFill>
          <p:spPr bwMode="auto">
            <a:xfrm>
              <a:off x="5524499" y="3095962"/>
              <a:ext cx="2690191" cy="276600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E124BBC1-0395-4D98-5333-D66097C9B135}"/>
                </a:ext>
              </a:extLst>
            </p:cNvPr>
            <p:cNvSpPr txBox="1"/>
            <p:nvPr/>
          </p:nvSpPr>
          <p:spPr>
            <a:xfrm>
              <a:off x="5675854" y="5942568"/>
              <a:ext cx="2587503" cy="369332"/>
            </a:xfrm>
            <a:prstGeom prst="rect">
              <a:avLst/>
            </a:prstGeom>
            <a:noFill/>
          </p:spPr>
          <p:txBody>
            <a:bodyPr wrap="none" rtlCol="0">
              <a:spAutoFit/>
            </a:bodyPr>
            <a:lstStyle/>
            <a:p>
              <a:r>
                <a:rPr lang="en-US" dirty="0">
                  <a:latin typeface="Helvetica" pitchFamily="2" charset="0"/>
                </a:rPr>
                <a:t>36 T Magnet at NHMFL</a:t>
              </a:r>
            </a:p>
          </p:txBody>
        </p:sp>
      </p:grpSp>
      <p:grpSp>
        <p:nvGrpSpPr>
          <p:cNvPr id="21" name="Group 20">
            <a:extLst>
              <a:ext uri="{FF2B5EF4-FFF2-40B4-BE49-F238E27FC236}">
                <a16:creationId xmlns:a16="http://schemas.microsoft.com/office/drawing/2014/main" id="{C19C517B-E8BC-E793-415C-A3552334ED97}"/>
              </a:ext>
            </a:extLst>
          </p:cNvPr>
          <p:cNvGrpSpPr/>
          <p:nvPr/>
        </p:nvGrpSpPr>
        <p:grpSpPr>
          <a:xfrm>
            <a:off x="6941985" y="3393049"/>
            <a:ext cx="6473686" cy="2453128"/>
            <a:chOff x="6941985" y="3393049"/>
            <a:chExt cx="6473686" cy="2453128"/>
          </a:xfrm>
        </p:grpSpPr>
        <p:pic>
          <p:nvPicPr>
            <p:cNvPr id="13" name="Picture 12">
              <a:extLst>
                <a:ext uri="{FF2B5EF4-FFF2-40B4-BE49-F238E27FC236}">
                  <a16:creationId xmlns:a16="http://schemas.microsoft.com/office/drawing/2014/main" id="{3E29A576-3D42-12DB-D530-EC9406AD62DA}"/>
                </a:ext>
              </a:extLst>
            </p:cNvPr>
            <p:cNvPicPr>
              <a:picLocks noChangeAspect="1"/>
            </p:cNvPicPr>
            <p:nvPr/>
          </p:nvPicPr>
          <p:blipFill>
            <a:blip r:embed="rId4"/>
            <a:stretch>
              <a:fillRect/>
            </a:stretch>
          </p:blipFill>
          <p:spPr>
            <a:xfrm>
              <a:off x="8489253" y="3393049"/>
              <a:ext cx="3379151" cy="2074226"/>
            </a:xfrm>
            <a:prstGeom prst="rect">
              <a:avLst/>
            </a:prstGeom>
          </p:spPr>
        </p:pic>
        <p:sp>
          <p:nvSpPr>
            <p:cNvPr id="15" name="TextBox 14">
              <a:extLst>
                <a:ext uri="{FF2B5EF4-FFF2-40B4-BE49-F238E27FC236}">
                  <a16:creationId xmlns:a16="http://schemas.microsoft.com/office/drawing/2014/main" id="{6E2E8C39-0801-AE27-6A3E-9AE44FF6B928}"/>
                </a:ext>
              </a:extLst>
            </p:cNvPr>
            <p:cNvSpPr txBox="1"/>
            <p:nvPr/>
          </p:nvSpPr>
          <p:spPr>
            <a:xfrm>
              <a:off x="6941985" y="5476845"/>
              <a:ext cx="6473686" cy="369332"/>
            </a:xfrm>
            <a:prstGeom prst="rect">
              <a:avLst/>
            </a:prstGeom>
            <a:noFill/>
          </p:spPr>
          <p:txBody>
            <a:bodyPr wrap="square">
              <a:spAutoFit/>
            </a:bodyPr>
            <a:lstStyle/>
            <a:p>
              <a:pPr algn="ctr"/>
              <a:r>
                <a:rPr lang="en-US" dirty="0">
                  <a:latin typeface="Helvetica" pitchFamily="2" charset="0"/>
                </a:rPr>
                <a:t>equipped with rotating probe</a:t>
              </a:r>
              <a:endParaRPr lang="en-US" dirty="0"/>
            </a:p>
          </p:txBody>
        </p:sp>
      </p:grpSp>
      <p:sp>
        <p:nvSpPr>
          <p:cNvPr id="3" name="Rectangle 2">
            <a:extLst>
              <a:ext uri="{FF2B5EF4-FFF2-40B4-BE49-F238E27FC236}">
                <a16:creationId xmlns:a16="http://schemas.microsoft.com/office/drawing/2014/main" id="{1FE20630-8014-776A-C0A4-60F29993AB8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3">
            <a:extLst>
              <a:ext uri="{FF2B5EF4-FFF2-40B4-BE49-F238E27FC236}">
                <a16:creationId xmlns:a16="http://schemas.microsoft.com/office/drawing/2014/main" id="{72A6DE75-2D0B-FB88-048B-67C1565A78AB}"/>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20</a:t>
            </a:fld>
            <a:endParaRPr lang="en-US" sz="1400" dirty="0">
              <a:solidFill>
                <a:schemeClr val="bg1"/>
              </a:solidFill>
              <a:latin typeface="Helvetica" pitchFamily="2" charset="0"/>
            </a:endParaRPr>
          </a:p>
        </p:txBody>
      </p:sp>
      <p:sp>
        <p:nvSpPr>
          <p:cNvPr id="16" name="Footer Placeholder 5">
            <a:extLst>
              <a:ext uri="{FF2B5EF4-FFF2-40B4-BE49-F238E27FC236}">
                <a16:creationId xmlns:a16="http://schemas.microsoft.com/office/drawing/2014/main" id="{D05BED5E-4CAF-AD12-D1A4-1A050F8718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7" name="Footer Placeholder 5">
            <a:extLst>
              <a:ext uri="{FF2B5EF4-FFF2-40B4-BE49-F238E27FC236}">
                <a16:creationId xmlns:a16="http://schemas.microsoft.com/office/drawing/2014/main" id="{98AB3990-2F66-7E24-F23D-E5774B265349}"/>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9" name="Picture 18">
            <a:extLst>
              <a:ext uri="{FF2B5EF4-FFF2-40B4-BE49-F238E27FC236}">
                <a16:creationId xmlns:a16="http://schemas.microsoft.com/office/drawing/2014/main" id="{EEF649C4-95AF-9FCF-4EA8-2811FE38DB9F}"/>
              </a:ext>
            </a:extLst>
          </p:cNvPr>
          <p:cNvPicPr>
            <a:picLocks noChangeAspect="1"/>
          </p:cNvPicPr>
          <p:nvPr/>
        </p:nvPicPr>
        <p:blipFill>
          <a:blip r:embed="rId5"/>
          <a:stretch>
            <a:fillRect/>
          </a:stretch>
        </p:blipFill>
        <p:spPr>
          <a:xfrm>
            <a:off x="677936" y="2928938"/>
            <a:ext cx="4572000" cy="3429000"/>
          </a:xfrm>
          <a:prstGeom prst="rect">
            <a:avLst/>
          </a:prstGeom>
        </p:spPr>
      </p:pic>
      <p:sp>
        <p:nvSpPr>
          <p:cNvPr id="22" name="TextBox 21">
            <a:extLst>
              <a:ext uri="{FF2B5EF4-FFF2-40B4-BE49-F238E27FC236}">
                <a16:creationId xmlns:a16="http://schemas.microsoft.com/office/drawing/2014/main" id="{45483343-0D02-1938-F223-4BCF4D9542D1}"/>
              </a:ext>
            </a:extLst>
          </p:cNvPr>
          <p:cNvSpPr txBox="1"/>
          <p:nvPr/>
        </p:nvSpPr>
        <p:spPr>
          <a:xfrm>
            <a:off x="1026468" y="5107513"/>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spTree>
    <p:extLst>
      <p:ext uri="{BB962C8B-B14F-4D97-AF65-F5344CB8AC3E}">
        <p14:creationId xmlns:p14="http://schemas.microsoft.com/office/powerpoint/2010/main" val="100800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BCDB4A17-517A-DDA5-6886-2C9723E82B7F}"/>
              </a:ext>
            </a:extLst>
          </p:cNvPr>
          <p:cNvPicPr>
            <a:picLocks noChangeAspect="1"/>
          </p:cNvPicPr>
          <p:nvPr/>
        </p:nvPicPr>
        <p:blipFill>
          <a:blip r:embed="rId3"/>
          <a:stretch>
            <a:fillRect/>
          </a:stretch>
        </p:blipFill>
        <p:spPr>
          <a:xfrm>
            <a:off x="670835" y="2915733"/>
            <a:ext cx="4579101" cy="3396167"/>
          </a:xfrm>
          <a:prstGeom prst="rect">
            <a:avLst/>
          </a:prstGeom>
        </p:spPr>
      </p:pic>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pitchFamily="2" charset="0"/>
            </a:endParaRPr>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Electron Density Non-Uniformity</a:t>
            </a:r>
          </a:p>
        </p:txBody>
      </p:sp>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a:xfrm>
            <a:off x="838200" y="1825625"/>
            <a:ext cx="10842158" cy="4351338"/>
          </a:xfrm>
        </p:spPr>
        <p:txBody>
          <a:bodyPr/>
          <a:lstStyle/>
          <a:p>
            <a:r>
              <a:rPr lang="en-US" dirty="0">
                <a:latin typeface="Helvetica" pitchFamily="2" charset="0"/>
              </a:rPr>
              <a:t>The boost is extremely sensitive to the </a:t>
            </a:r>
            <a:r>
              <a:rPr lang="en-US" b="1" dirty="0">
                <a:latin typeface="Helvetica" pitchFamily="2" charset="0"/>
              </a:rPr>
              <a:t>electron density</a:t>
            </a:r>
            <a:r>
              <a:rPr lang="en-US" dirty="0">
                <a:latin typeface="Helvetica" pitchFamily="2" charset="0"/>
              </a:rPr>
              <a:t>.</a:t>
            </a:r>
          </a:p>
          <a:p>
            <a:r>
              <a:rPr lang="en-US" dirty="0">
                <a:latin typeface="Helvetica" pitchFamily="2" charset="0"/>
              </a:rPr>
              <a:t>Experiments show </a:t>
            </a:r>
            <a:r>
              <a:rPr lang="en-US" b="1" dirty="0">
                <a:latin typeface="Helvetica" pitchFamily="2" charset="0"/>
              </a:rPr>
              <a:t>0.5%/cm </a:t>
            </a:r>
            <a:r>
              <a:rPr lang="en-US" dirty="0">
                <a:latin typeface="Helvetica" pitchFamily="2" charset="0"/>
              </a:rPr>
              <a:t>and </a:t>
            </a:r>
            <a:r>
              <a:rPr lang="en-US" b="1" dirty="0">
                <a:latin typeface="Helvetica" pitchFamily="2" charset="0"/>
              </a:rPr>
              <a:t>1% well-to-well</a:t>
            </a:r>
            <a:r>
              <a:rPr lang="en-US" dirty="0">
                <a:latin typeface="Helvetica" pitchFamily="2" charset="0"/>
              </a:rPr>
              <a:t> non-uniformity.</a:t>
            </a:r>
          </a:p>
        </p:txBody>
      </p:sp>
      <p:grpSp>
        <p:nvGrpSpPr>
          <p:cNvPr id="31" name="Group 30">
            <a:extLst>
              <a:ext uri="{FF2B5EF4-FFF2-40B4-BE49-F238E27FC236}">
                <a16:creationId xmlns:a16="http://schemas.microsoft.com/office/drawing/2014/main" id="{8EA701BD-924E-5E80-FC79-CA33CF7E650D}"/>
              </a:ext>
            </a:extLst>
          </p:cNvPr>
          <p:cNvGrpSpPr/>
          <p:nvPr/>
        </p:nvGrpSpPr>
        <p:grpSpPr>
          <a:xfrm>
            <a:off x="5249936" y="2906307"/>
            <a:ext cx="7031008" cy="3215091"/>
            <a:chOff x="5610800" y="3010770"/>
            <a:chExt cx="7031008" cy="3215091"/>
          </a:xfrm>
        </p:grpSpPr>
        <p:pic>
          <p:nvPicPr>
            <p:cNvPr id="1026" name="Picture 2" descr="A green and yellow chart with black lines and numbers&#10;&#10;AI-generated content may be incorrect.">
              <a:extLst>
                <a:ext uri="{FF2B5EF4-FFF2-40B4-BE49-F238E27FC236}">
                  <a16:creationId xmlns:a16="http://schemas.microsoft.com/office/drawing/2014/main" id="{395F68C6-5B24-09DF-1F60-93A698ADB9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3267" y="3429000"/>
              <a:ext cx="5787955" cy="204613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8D36B8A-B5E8-B7BA-1619-BB59D7BEA6C9}"/>
                </a:ext>
              </a:extLst>
            </p:cNvPr>
            <p:cNvSpPr txBox="1"/>
            <p:nvPr/>
          </p:nvSpPr>
          <p:spPr>
            <a:xfrm>
              <a:off x="6174506" y="5856529"/>
              <a:ext cx="6467302" cy="369332"/>
            </a:xfrm>
            <a:prstGeom prst="rect">
              <a:avLst/>
            </a:prstGeom>
            <a:noFill/>
          </p:spPr>
          <p:txBody>
            <a:bodyPr wrap="square">
              <a:spAutoFit/>
            </a:bodyPr>
            <a:lstStyle/>
            <a:p>
              <a:pPr algn="ctr"/>
              <a:r>
                <a:rPr lang="en-US" b="0" i="1" strike="noStrike" dirty="0">
                  <a:effectLst/>
                  <a:latin typeface="Helvetica" pitchFamily="2" charset="0"/>
                </a:rPr>
                <a:t>Nano Letters</a:t>
              </a:r>
              <a:r>
                <a:rPr lang="en-US" dirty="0">
                  <a:latin typeface="Helvetica" pitchFamily="2" charset="0"/>
                </a:rPr>
                <a:t> </a:t>
              </a:r>
              <a:r>
                <a:rPr lang="en-US" b="1" i="0" strike="noStrike" dirty="0">
                  <a:effectLst/>
                  <a:latin typeface="Helvetica" pitchFamily="2" charset="0"/>
                </a:rPr>
                <a:t>9</a:t>
              </a:r>
              <a:r>
                <a:rPr lang="en-US" b="0" i="0" strike="noStrike" dirty="0">
                  <a:effectLst/>
                  <a:latin typeface="Helvetica" pitchFamily="2" charset="0"/>
                </a:rPr>
                <a:t> 3</a:t>
              </a:r>
              <a:r>
                <a:rPr lang="en-US" strike="noStrike" dirty="0">
                  <a:latin typeface="Helvetica" pitchFamily="2" charset="0"/>
                </a:rPr>
                <a:t> </a:t>
              </a:r>
              <a:r>
                <a:rPr lang="en-US" b="0" i="0" dirty="0">
                  <a:effectLst/>
                  <a:latin typeface="Helvetica" pitchFamily="2" charset="0"/>
                </a:rPr>
                <a:t>(2019)</a:t>
              </a:r>
            </a:p>
          </p:txBody>
        </p:sp>
        <p:sp>
          <p:nvSpPr>
            <p:cNvPr id="23" name="TextBox 22">
              <a:extLst>
                <a:ext uri="{FF2B5EF4-FFF2-40B4-BE49-F238E27FC236}">
                  <a16:creationId xmlns:a16="http://schemas.microsoft.com/office/drawing/2014/main" id="{71A3A741-DA95-4F1E-931B-FF0927A65F93}"/>
                </a:ext>
              </a:extLst>
            </p:cNvPr>
            <p:cNvSpPr txBox="1"/>
            <p:nvPr/>
          </p:nvSpPr>
          <p:spPr>
            <a:xfrm>
              <a:off x="9408157" y="3010770"/>
              <a:ext cx="1281120" cy="369332"/>
            </a:xfrm>
            <a:prstGeom prst="rect">
              <a:avLst/>
            </a:prstGeom>
            <a:noFill/>
          </p:spPr>
          <p:txBody>
            <a:bodyPr wrap="none" rtlCol="0">
              <a:spAutoFit/>
            </a:bodyPr>
            <a:lstStyle/>
            <a:p>
              <a:r>
                <a:rPr lang="en-US" dirty="0">
                  <a:latin typeface="Helvetica" pitchFamily="2" charset="0"/>
                </a:rPr>
                <a:t>~ 0.5%/cm</a:t>
              </a:r>
            </a:p>
          </p:txBody>
        </p:sp>
        <p:sp>
          <p:nvSpPr>
            <p:cNvPr id="26" name="TextBox 25">
              <a:extLst>
                <a:ext uri="{FF2B5EF4-FFF2-40B4-BE49-F238E27FC236}">
                  <a16:creationId xmlns:a16="http://schemas.microsoft.com/office/drawing/2014/main" id="{B28093CF-23AE-F58C-4021-9817D76DDDE2}"/>
                </a:ext>
              </a:extLst>
            </p:cNvPr>
            <p:cNvSpPr txBox="1"/>
            <p:nvPr/>
          </p:nvSpPr>
          <p:spPr>
            <a:xfrm>
              <a:off x="8519532" y="5368603"/>
              <a:ext cx="761747" cy="369332"/>
            </a:xfrm>
            <a:prstGeom prst="rect">
              <a:avLst/>
            </a:prstGeom>
            <a:noFill/>
          </p:spPr>
          <p:txBody>
            <a:bodyPr wrap="none" rtlCol="0">
              <a:spAutoFit/>
            </a:bodyPr>
            <a:lstStyle/>
            <a:p>
              <a:r>
                <a:rPr lang="en-US" dirty="0">
                  <a:latin typeface="Helvetica" pitchFamily="2" charset="0"/>
                </a:rPr>
                <a:t>4 mm</a:t>
              </a:r>
            </a:p>
          </p:txBody>
        </p:sp>
        <p:sp>
          <p:nvSpPr>
            <p:cNvPr id="27" name="TextBox 26">
              <a:extLst>
                <a:ext uri="{FF2B5EF4-FFF2-40B4-BE49-F238E27FC236}">
                  <a16:creationId xmlns:a16="http://schemas.microsoft.com/office/drawing/2014/main" id="{1AD5504B-6C12-9F21-C877-B4616F81C64E}"/>
                </a:ext>
              </a:extLst>
            </p:cNvPr>
            <p:cNvSpPr txBox="1"/>
            <p:nvPr/>
          </p:nvSpPr>
          <p:spPr>
            <a:xfrm>
              <a:off x="5610800" y="4452066"/>
              <a:ext cx="761747" cy="369332"/>
            </a:xfrm>
            <a:prstGeom prst="rect">
              <a:avLst/>
            </a:prstGeom>
            <a:noFill/>
          </p:spPr>
          <p:txBody>
            <a:bodyPr wrap="none" rtlCol="0">
              <a:spAutoFit/>
            </a:bodyPr>
            <a:lstStyle/>
            <a:p>
              <a:r>
                <a:rPr lang="en-US" dirty="0">
                  <a:latin typeface="Helvetica" pitchFamily="2" charset="0"/>
                </a:rPr>
                <a:t>1 mm</a:t>
              </a:r>
            </a:p>
          </p:txBody>
        </p:sp>
      </p:grpSp>
      <p:sp>
        <p:nvSpPr>
          <p:cNvPr id="3" name="Rectangle 2">
            <a:extLst>
              <a:ext uri="{FF2B5EF4-FFF2-40B4-BE49-F238E27FC236}">
                <a16:creationId xmlns:a16="http://schemas.microsoft.com/office/drawing/2014/main" id="{E9EA3800-8B8D-6B9F-DD3D-7CFEEC2B8AD2}"/>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3">
            <a:extLst>
              <a:ext uri="{FF2B5EF4-FFF2-40B4-BE49-F238E27FC236}">
                <a16:creationId xmlns:a16="http://schemas.microsoft.com/office/drawing/2014/main" id="{D0D3134A-A4E1-53EF-D713-56CF232DE51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21</a:t>
            </a:fld>
            <a:endParaRPr lang="en-US" sz="1400" dirty="0">
              <a:solidFill>
                <a:schemeClr val="bg1"/>
              </a:solidFill>
              <a:latin typeface="Helvetica" pitchFamily="2" charset="0"/>
            </a:endParaRPr>
          </a:p>
        </p:txBody>
      </p:sp>
      <p:sp>
        <p:nvSpPr>
          <p:cNvPr id="12" name="Footer Placeholder 5">
            <a:extLst>
              <a:ext uri="{FF2B5EF4-FFF2-40B4-BE49-F238E27FC236}">
                <a16:creationId xmlns:a16="http://schemas.microsoft.com/office/drawing/2014/main" id="{3319729B-E818-11F3-C5F1-D80C23821442}"/>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52FECE6C-7F0F-3D42-AF2F-7DDE1902C852}"/>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32" name="Rectangle 31">
            <a:extLst>
              <a:ext uri="{FF2B5EF4-FFF2-40B4-BE49-F238E27FC236}">
                <a16:creationId xmlns:a16="http://schemas.microsoft.com/office/drawing/2014/main" id="{B1EE0AD4-8DDC-215E-24E1-9F966EA16C2C}"/>
              </a:ext>
            </a:extLst>
          </p:cNvPr>
          <p:cNvSpPr/>
          <p:nvPr/>
        </p:nvSpPr>
        <p:spPr>
          <a:xfrm>
            <a:off x="5813642" y="3130002"/>
            <a:ext cx="325558" cy="601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pitchFamily="2" charset="0"/>
            </a:endParaRPr>
          </a:p>
        </p:txBody>
      </p:sp>
      <p:sp>
        <p:nvSpPr>
          <p:cNvPr id="33" name="TextBox 32">
            <a:extLst>
              <a:ext uri="{FF2B5EF4-FFF2-40B4-BE49-F238E27FC236}">
                <a16:creationId xmlns:a16="http://schemas.microsoft.com/office/drawing/2014/main" id="{1D8A209E-8D90-E9CD-E7CE-70CEF363A245}"/>
              </a:ext>
            </a:extLst>
          </p:cNvPr>
          <p:cNvSpPr txBox="1"/>
          <p:nvPr/>
        </p:nvSpPr>
        <p:spPr>
          <a:xfrm>
            <a:off x="1090798" y="5088412"/>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spTree>
    <p:extLst>
      <p:ext uri="{BB962C8B-B14F-4D97-AF65-F5344CB8AC3E}">
        <p14:creationId xmlns:p14="http://schemas.microsoft.com/office/powerpoint/2010/main" val="80437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pitchFamily="2" charset="0"/>
            </a:endParaRPr>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Electron Density Non-Uniformity</a:t>
            </a:r>
          </a:p>
        </p:txBody>
      </p:sp>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p:txBody>
          <a:bodyPr/>
          <a:lstStyle/>
          <a:p>
            <a:r>
              <a:rPr lang="en-US" dirty="0">
                <a:latin typeface="Helvetica" pitchFamily="2" charset="0"/>
              </a:rPr>
              <a:t>EMT comes to the rescue! Randomization across surface and well-to-well maintains boost (“best side” of MQW plotted).</a:t>
            </a:r>
          </a:p>
        </p:txBody>
      </p:sp>
      <p:sp>
        <p:nvSpPr>
          <p:cNvPr id="3" name="Rectangle 2">
            <a:extLst>
              <a:ext uri="{FF2B5EF4-FFF2-40B4-BE49-F238E27FC236}">
                <a16:creationId xmlns:a16="http://schemas.microsoft.com/office/drawing/2014/main" id="{E9EA3800-8B8D-6B9F-DD3D-7CFEEC2B8AD2}"/>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3">
            <a:extLst>
              <a:ext uri="{FF2B5EF4-FFF2-40B4-BE49-F238E27FC236}">
                <a16:creationId xmlns:a16="http://schemas.microsoft.com/office/drawing/2014/main" id="{D0D3134A-A4E1-53EF-D713-56CF232DE51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22</a:t>
            </a:fld>
            <a:endParaRPr lang="en-US" sz="1400" dirty="0">
              <a:solidFill>
                <a:schemeClr val="bg1"/>
              </a:solidFill>
              <a:latin typeface="Helvetica" pitchFamily="2" charset="0"/>
            </a:endParaRPr>
          </a:p>
        </p:txBody>
      </p:sp>
      <p:sp>
        <p:nvSpPr>
          <p:cNvPr id="12" name="Footer Placeholder 5">
            <a:extLst>
              <a:ext uri="{FF2B5EF4-FFF2-40B4-BE49-F238E27FC236}">
                <a16:creationId xmlns:a16="http://schemas.microsoft.com/office/drawing/2014/main" id="{3319729B-E818-11F3-C5F1-D80C23821442}"/>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52FECE6C-7F0F-3D42-AF2F-7DDE1902C852}"/>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6" name="Picture 5">
            <a:extLst>
              <a:ext uri="{FF2B5EF4-FFF2-40B4-BE49-F238E27FC236}">
                <a16:creationId xmlns:a16="http://schemas.microsoft.com/office/drawing/2014/main" id="{94B58735-B8A9-A02F-2C19-B61DB92B799A}"/>
              </a:ext>
            </a:extLst>
          </p:cNvPr>
          <p:cNvPicPr>
            <a:picLocks noChangeAspect="1"/>
          </p:cNvPicPr>
          <p:nvPr/>
        </p:nvPicPr>
        <p:blipFill>
          <a:blip r:embed="rId3"/>
          <a:stretch>
            <a:fillRect/>
          </a:stretch>
        </p:blipFill>
        <p:spPr>
          <a:xfrm>
            <a:off x="622468" y="2650870"/>
            <a:ext cx="5224894" cy="3497776"/>
          </a:xfrm>
          <a:prstGeom prst="rect">
            <a:avLst/>
          </a:prstGeom>
        </p:spPr>
      </p:pic>
      <p:pic>
        <p:nvPicPr>
          <p:cNvPr id="8" name="Picture 7">
            <a:extLst>
              <a:ext uri="{FF2B5EF4-FFF2-40B4-BE49-F238E27FC236}">
                <a16:creationId xmlns:a16="http://schemas.microsoft.com/office/drawing/2014/main" id="{38E67E9F-0AEE-DE40-1B28-F1622DA52808}"/>
              </a:ext>
            </a:extLst>
          </p:cNvPr>
          <p:cNvPicPr>
            <a:picLocks noChangeAspect="1"/>
          </p:cNvPicPr>
          <p:nvPr/>
        </p:nvPicPr>
        <p:blipFill>
          <a:blip r:embed="rId4"/>
          <a:stretch>
            <a:fillRect/>
          </a:stretch>
        </p:blipFill>
        <p:spPr>
          <a:xfrm>
            <a:off x="6096000" y="2646293"/>
            <a:ext cx="5229881" cy="3486587"/>
          </a:xfrm>
          <a:prstGeom prst="rect">
            <a:avLst/>
          </a:prstGeom>
        </p:spPr>
      </p:pic>
      <p:sp>
        <p:nvSpPr>
          <p:cNvPr id="9" name="TextBox 8">
            <a:extLst>
              <a:ext uri="{FF2B5EF4-FFF2-40B4-BE49-F238E27FC236}">
                <a16:creationId xmlns:a16="http://schemas.microsoft.com/office/drawing/2014/main" id="{CC41A850-2994-CE70-7A9F-A4B3A914C571}"/>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
        <p:nvSpPr>
          <p:cNvPr id="14" name="TextBox 13">
            <a:extLst>
              <a:ext uri="{FF2B5EF4-FFF2-40B4-BE49-F238E27FC236}">
                <a16:creationId xmlns:a16="http://schemas.microsoft.com/office/drawing/2014/main" id="{8694FA2F-CD0D-F1DD-4D6D-A7A7C8B69AAA}"/>
              </a:ext>
            </a:extLst>
          </p:cNvPr>
          <p:cNvSpPr txBox="1"/>
          <p:nvPr/>
        </p:nvSpPr>
        <p:spPr>
          <a:xfrm>
            <a:off x="8412071" y="5148486"/>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sp>
        <p:nvSpPr>
          <p:cNvPr id="15" name="TextBox 14">
            <a:extLst>
              <a:ext uri="{FF2B5EF4-FFF2-40B4-BE49-F238E27FC236}">
                <a16:creationId xmlns:a16="http://schemas.microsoft.com/office/drawing/2014/main" id="{44FB8E4D-AD5B-5667-FBF4-06A01EEEC84E}"/>
              </a:ext>
            </a:extLst>
          </p:cNvPr>
          <p:cNvSpPr txBox="1"/>
          <p:nvPr/>
        </p:nvSpPr>
        <p:spPr>
          <a:xfrm>
            <a:off x="2946108" y="5148486"/>
            <a:ext cx="4307927" cy="369332"/>
          </a:xfrm>
          <a:prstGeom prst="rect">
            <a:avLst/>
          </a:prstGeom>
          <a:noFill/>
        </p:spPr>
        <p:txBody>
          <a:bodyPr wrap="square">
            <a:spAutoFit/>
          </a:bodyPr>
          <a:lstStyle/>
          <a:p>
            <a:pPr algn="ctr"/>
            <a:r>
              <a:rPr lang="en-US" b="1" dirty="0">
                <a:latin typeface="Helvetica" pitchFamily="2" charset="0"/>
              </a:rPr>
              <a:t>Config. 2</a:t>
            </a:r>
            <a:endParaRPr lang="en-US" dirty="0"/>
          </a:p>
        </p:txBody>
      </p:sp>
    </p:spTree>
    <p:extLst>
      <p:ext uri="{BB962C8B-B14F-4D97-AF65-F5344CB8AC3E}">
        <p14:creationId xmlns:p14="http://schemas.microsoft.com/office/powerpoint/2010/main" val="223497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Validation Experimental Conditions</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Content Placeholder 2">
            <a:extLst>
              <a:ext uri="{FF2B5EF4-FFF2-40B4-BE49-F238E27FC236}">
                <a16:creationId xmlns:a16="http://schemas.microsoft.com/office/drawing/2014/main" id="{7D67857A-9282-C8BD-1BCC-405B36F1146C}"/>
              </a:ext>
            </a:extLst>
          </p:cNvPr>
          <p:cNvSpPr>
            <a:spLocks noGrp="1"/>
          </p:cNvSpPr>
          <p:nvPr>
            <p:ph idx="1"/>
          </p:nvPr>
        </p:nvSpPr>
        <p:spPr>
          <a:xfrm>
            <a:off x="838200" y="2055813"/>
            <a:ext cx="10515600" cy="4197986"/>
          </a:xfrm>
        </p:spPr>
        <p:txBody>
          <a:bodyPr>
            <a:normAutofit/>
          </a:bodyPr>
          <a:lstStyle/>
          <a:p>
            <a:pPr marL="0" indent="0">
              <a:buNone/>
            </a:pPr>
            <a:r>
              <a:rPr lang="en-US" b="1" dirty="0">
                <a:latin typeface="Helvetica" pitchFamily="2" charset="0"/>
              </a:rPr>
              <a:t>Summary: 50% of maximum boost is maintained. </a:t>
            </a:r>
            <a:endParaRPr lang="en-US" dirty="0">
              <a:latin typeface="Helvetica" pitchFamily="2" charset="0"/>
            </a:endParaRPr>
          </a:p>
        </p:txBody>
      </p:sp>
      <p:sp>
        <p:nvSpPr>
          <p:cNvPr id="3" name="Rectangle 2">
            <a:extLst>
              <a:ext uri="{FF2B5EF4-FFF2-40B4-BE49-F238E27FC236}">
                <a16:creationId xmlns:a16="http://schemas.microsoft.com/office/drawing/2014/main" id="{5BFBD423-9705-73AF-DFD0-6164B17C88C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09EB9C23-BB31-B2BE-03C7-F9B75A9EDC7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23</a:t>
            </a:fld>
            <a:endParaRPr lang="en-US" sz="1400" dirty="0">
              <a:solidFill>
                <a:schemeClr val="bg1"/>
              </a:solidFill>
              <a:latin typeface="Helvetica" pitchFamily="2" charset="0"/>
            </a:endParaRPr>
          </a:p>
        </p:txBody>
      </p:sp>
      <p:sp>
        <p:nvSpPr>
          <p:cNvPr id="14" name="Footer Placeholder 5">
            <a:extLst>
              <a:ext uri="{FF2B5EF4-FFF2-40B4-BE49-F238E27FC236}">
                <a16:creationId xmlns:a16="http://schemas.microsoft.com/office/drawing/2014/main" id="{E468CD52-27A0-133E-A81F-708A5C048C49}"/>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5" name="Footer Placeholder 5">
            <a:extLst>
              <a:ext uri="{FF2B5EF4-FFF2-40B4-BE49-F238E27FC236}">
                <a16:creationId xmlns:a16="http://schemas.microsoft.com/office/drawing/2014/main" id="{7B7A0E3D-BA8B-F528-A8B4-2188C80D4C5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323044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Conclusion</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Content Placeholder 2">
            <a:extLst>
              <a:ext uri="{FF2B5EF4-FFF2-40B4-BE49-F238E27FC236}">
                <a16:creationId xmlns:a16="http://schemas.microsoft.com/office/drawing/2014/main" id="{7D67857A-9282-C8BD-1BCC-405B36F1146C}"/>
              </a:ext>
            </a:extLst>
          </p:cNvPr>
          <p:cNvSpPr>
            <a:spLocks noGrp="1"/>
          </p:cNvSpPr>
          <p:nvPr>
            <p:ph idx="1"/>
          </p:nvPr>
        </p:nvSpPr>
        <p:spPr>
          <a:xfrm>
            <a:off x="838200" y="2055813"/>
            <a:ext cx="5073869" cy="4197986"/>
          </a:xfrm>
        </p:spPr>
        <p:txBody>
          <a:bodyPr>
            <a:normAutofit/>
          </a:bodyPr>
          <a:lstStyle/>
          <a:p>
            <a:pPr marL="0" indent="0">
              <a:buNone/>
            </a:pPr>
            <a:r>
              <a:rPr lang="en-US" b="1" dirty="0">
                <a:latin typeface="Helvetica" pitchFamily="2" charset="0"/>
              </a:rPr>
              <a:t>SQWARE </a:t>
            </a:r>
            <a:r>
              <a:rPr lang="en-US" dirty="0">
                <a:latin typeface="Helvetica" pitchFamily="2" charset="0"/>
              </a:rPr>
              <a:t>is a new </a:t>
            </a:r>
            <a:r>
              <a:rPr lang="en-US" b="1" dirty="0">
                <a:latin typeface="Helvetica" pitchFamily="2" charset="0"/>
              </a:rPr>
              <a:t>tabletop, electromagnetically-tunable, </a:t>
            </a:r>
            <a:r>
              <a:rPr lang="en-US" dirty="0">
                <a:latin typeface="Helvetica" pitchFamily="2" charset="0"/>
              </a:rPr>
              <a:t>and </a:t>
            </a:r>
            <a:r>
              <a:rPr lang="en-US" b="1" dirty="0">
                <a:latin typeface="Helvetica" pitchFamily="2" charset="0"/>
              </a:rPr>
              <a:t>highly sensitive </a:t>
            </a:r>
            <a:r>
              <a:rPr lang="en-US" dirty="0">
                <a:latin typeface="Helvetica" pitchFamily="2" charset="0"/>
              </a:rPr>
              <a:t>axion detection scheme that may probe </a:t>
            </a:r>
            <a:r>
              <a:rPr lang="en-US" b="1" dirty="0">
                <a:latin typeface="Helvetica" pitchFamily="2" charset="0"/>
              </a:rPr>
              <a:t>meV axions</a:t>
            </a:r>
            <a:r>
              <a:rPr lang="en-US" dirty="0">
                <a:latin typeface="Helvetica" pitchFamily="2" charset="0"/>
              </a:rPr>
              <a:t>.</a:t>
            </a:r>
            <a:r>
              <a:rPr lang="en-US" b="1" dirty="0">
                <a:latin typeface="Helvetica" pitchFamily="2" charset="0"/>
              </a:rPr>
              <a:t> </a:t>
            </a:r>
          </a:p>
          <a:p>
            <a:pPr marL="0" indent="0">
              <a:buNone/>
            </a:pPr>
            <a:endParaRPr lang="en-US" sz="2000" dirty="0">
              <a:latin typeface="Helvetica" pitchFamily="2" charset="0"/>
            </a:endParaRPr>
          </a:p>
          <a:p>
            <a:pPr marL="0" indent="0">
              <a:buNone/>
            </a:pPr>
            <a:r>
              <a:rPr lang="en-US" b="1" dirty="0">
                <a:latin typeface="Helvetica" pitchFamily="2" charset="0"/>
              </a:rPr>
              <a:t>Designer quantum cavities have exciting prospects!!</a:t>
            </a:r>
          </a:p>
          <a:p>
            <a:pPr marL="0" indent="0">
              <a:buNone/>
            </a:pPr>
            <a:endParaRPr lang="en-US" dirty="0">
              <a:latin typeface="Helvetica" pitchFamily="2" charset="0"/>
            </a:endParaRPr>
          </a:p>
        </p:txBody>
      </p:sp>
      <p:sp>
        <p:nvSpPr>
          <p:cNvPr id="3" name="Rectangle 2">
            <a:extLst>
              <a:ext uri="{FF2B5EF4-FFF2-40B4-BE49-F238E27FC236}">
                <a16:creationId xmlns:a16="http://schemas.microsoft.com/office/drawing/2014/main" id="{5BFBD423-9705-73AF-DFD0-6164B17C88C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09EB9C23-BB31-B2BE-03C7-F9B75A9EDC7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24</a:t>
            </a:fld>
            <a:endParaRPr lang="en-US" sz="1400" dirty="0">
              <a:solidFill>
                <a:schemeClr val="bg1"/>
              </a:solidFill>
              <a:latin typeface="Helvetica" pitchFamily="2" charset="0"/>
            </a:endParaRPr>
          </a:p>
        </p:txBody>
      </p:sp>
      <p:sp>
        <p:nvSpPr>
          <p:cNvPr id="14" name="Footer Placeholder 5">
            <a:extLst>
              <a:ext uri="{FF2B5EF4-FFF2-40B4-BE49-F238E27FC236}">
                <a16:creationId xmlns:a16="http://schemas.microsoft.com/office/drawing/2014/main" id="{E468CD52-27A0-133E-A81F-708A5C048C49}"/>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5" name="Footer Placeholder 5">
            <a:extLst>
              <a:ext uri="{FF2B5EF4-FFF2-40B4-BE49-F238E27FC236}">
                <a16:creationId xmlns:a16="http://schemas.microsoft.com/office/drawing/2014/main" id="{7B7A0E3D-BA8B-F528-A8B4-2188C80D4C5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8" name="Picture 17">
            <a:extLst>
              <a:ext uri="{FF2B5EF4-FFF2-40B4-BE49-F238E27FC236}">
                <a16:creationId xmlns:a16="http://schemas.microsoft.com/office/drawing/2014/main" id="{2C5A22EA-583F-E8D2-9FEF-7FBADFD52A05}"/>
              </a:ext>
            </a:extLst>
          </p:cNvPr>
          <p:cNvPicPr>
            <a:picLocks noChangeAspect="1"/>
          </p:cNvPicPr>
          <p:nvPr/>
        </p:nvPicPr>
        <p:blipFill>
          <a:blip r:embed="rId3"/>
          <a:stretch>
            <a:fillRect/>
          </a:stretch>
        </p:blipFill>
        <p:spPr>
          <a:xfrm>
            <a:off x="5912069" y="1765492"/>
            <a:ext cx="5846837" cy="4052921"/>
          </a:xfrm>
          <a:prstGeom prst="rect">
            <a:avLst/>
          </a:prstGeom>
        </p:spPr>
      </p:pic>
      <p:sp>
        <p:nvSpPr>
          <p:cNvPr id="19" name="TextBox 18">
            <a:extLst>
              <a:ext uri="{FF2B5EF4-FFF2-40B4-BE49-F238E27FC236}">
                <a16:creationId xmlns:a16="http://schemas.microsoft.com/office/drawing/2014/main" id="{8EA17FF6-AD4A-BC7C-ED95-EBCB9509FCF2}"/>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394392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Acknowledgements</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138545" y="1694993"/>
            <a:ext cx="7699169" cy="4655763"/>
          </a:xfrm>
        </p:spPr>
        <p:txBody>
          <a:bodyPr>
            <a:normAutofit/>
          </a:bodyPr>
          <a:lstStyle/>
          <a:p>
            <a:r>
              <a:rPr lang="en-US" dirty="0">
                <a:latin typeface="Helvetica" pitchFamily="2" charset="0"/>
              </a:rPr>
              <a:t>Co-authors </a:t>
            </a:r>
          </a:p>
          <a:p>
            <a:pPr lvl="1"/>
            <a:r>
              <a:rPr lang="en-US" dirty="0">
                <a:latin typeface="Helvetica" pitchFamily="2" charset="0"/>
              </a:rPr>
              <a:t>Shengxi Huang (advisor), Jun Kono (advisor), Andrew Long, Henry Everitt, Andrey </a:t>
            </a:r>
            <a:r>
              <a:rPr lang="en-US" dirty="0" err="1">
                <a:latin typeface="Helvetica" pitchFamily="2" charset="0"/>
              </a:rPr>
              <a:t>Baydin</a:t>
            </a:r>
            <a:r>
              <a:rPr lang="en-US" dirty="0">
                <a:latin typeface="Helvetica" pitchFamily="2" charset="0"/>
              </a:rPr>
              <a:t>, </a:t>
            </a:r>
            <a:r>
              <a:rPr lang="en-US" dirty="0" err="1">
                <a:latin typeface="Helvetica" pitchFamily="2" charset="0"/>
              </a:rPr>
              <a:t>Kuver</a:t>
            </a:r>
            <a:r>
              <a:rPr lang="en-US" dirty="0">
                <a:latin typeface="Helvetica" pitchFamily="2" charset="0"/>
              </a:rPr>
              <a:t> Sinha (met at TACOS 2 years ago!), Tao Xu, Michael </a:t>
            </a:r>
            <a:r>
              <a:rPr lang="en-US" dirty="0" err="1">
                <a:latin typeface="Helvetica" pitchFamily="2" charset="0"/>
              </a:rPr>
              <a:t>Manfra</a:t>
            </a:r>
            <a:endParaRPr lang="en-US" dirty="0">
              <a:latin typeface="Helvetica" pitchFamily="2" charset="0"/>
            </a:endParaRPr>
          </a:p>
          <a:p>
            <a:r>
              <a:rPr lang="en-US" dirty="0">
                <a:latin typeface="Helvetica" pitchFamily="2" charset="0"/>
              </a:rPr>
              <a:t>Helpful discussions!</a:t>
            </a:r>
          </a:p>
          <a:p>
            <a:pPr lvl="1"/>
            <a:r>
              <a:rPr lang="en-US" dirty="0">
                <a:latin typeface="Helvetica" pitchFamily="2" charset="0"/>
              </a:rPr>
              <a:t>Alexey </a:t>
            </a:r>
            <a:r>
              <a:rPr lang="en-US" dirty="0" err="1">
                <a:latin typeface="Helvetica" pitchFamily="2" charset="0"/>
              </a:rPr>
              <a:t>Belyanin</a:t>
            </a:r>
            <a:r>
              <a:rPr lang="en-US" dirty="0">
                <a:latin typeface="Helvetica" pitchFamily="2" charset="0"/>
              </a:rPr>
              <a:t>, Amin Mustafa, Mudit Jain, Dorian Amaral, Asher Berlin, Joseph Tischler, </a:t>
            </a:r>
            <a:r>
              <a:rPr lang="en-US" dirty="0" err="1">
                <a:latin typeface="Helvetica" pitchFamily="2" charset="0"/>
              </a:rPr>
              <a:t>Thirumalai</a:t>
            </a:r>
            <a:r>
              <a:rPr lang="en-US" dirty="0">
                <a:latin typeface="Helvetica" pitchFamily="2" charset="0"/>
              </a:rPr>
              <a:t> Venkatesan, R. C. Woods</a:t>
            </a:r>
          </a:p>
          <a:p>
            <a:r>
              <a:rPr lang="en-US" dirty="0">
                <a:latin typeface="Helvetica" pitchFamily="2" charset="0"/>
              </a:rPr>
              <a:t>SCOPE + KONO + CAP lab members!</a:t>
            </a:r>
          </a:p>
          <a:p>
            <a:r>
              <a:rPr lang="en-US" dirty="0">
                <a:latin typeface="Helvetica" pitchFamily="2" charset="0"/>
              </a:rPr>
              <a:t>TACOS organizers!!!</a:t>
            </a:r>
          </a:p>
        </p:txBody>
      </p:sp>
      <p:sp>
        <p:nvSpPr>
          <p:cNvPr id="9" name="Footer Placeholder 5">
            <a:extLst>
              <a:ext uri="{FF2B5EF4-FFF2-40B4-BE49-F238E27FC236}">
                <a16:creationId xmlns:a16="http://schemas.microsoft.com/office/drawing/2014/main" id="{F79AA775-84C0-2CE7-8F71-B6997C4634AC}"/>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pic>
        <p:nvPicPr>
          <p:cNvPr id="4" name="Picture 3">
            <a:extLst>
              <a:ext uri="{FF2B5EF4-FFF2-40B4-BE49-F238E27FC236}">
                <a16:creationId xmlns:a16="http://schemas.microsoft.com/office/drawing/2014/main" id="{7428B82E-A9F1-F833-2723-82DC207373BF}"/>
              </a:ext>
            </a:extLst>
          </p:cNvPr>
          <p:cNvPicPr>
            <a:picLocks noChangeAspect="1"/>
          </p:cNvPicPr>
          <p:nvPr/>
        </p:nvPicPr>
        <p:blipFill>
          <a:blip r:embed="rId3"/>
          <a:stretch>
            <a:fillRect/>
          </a:stretch>
        </p:blipFill>
        <p:spPr>
          <a:xfrm>
            <a:off x="7998812" y="2497688"/>
            <a:ext cx="3578222" cy="1711028"/>
          </a:xfrm>
          <a:prstGeom prst="rect">
            <a:avLst/>
          </a:prstGeom>
        </p:spPr>
      </p:pic>
      <p:sp>
        <p:nvSpPr>
          <p:cNvPr id="6" name="Rectangle 5">
            <a:extLst>
              <a:ext uri="{FF2B5EF4-FFF2-40B4-BE49-F238E27FC236}">
                <a16:creationId xmlns:a16="http://schemas.microsoft.com/office/drawing/2014/main" id="{81642A09-950F-79D1-22F8-EBADA9DA1F66}"/>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3">
            <a:extLst>
              <a:ext uri="{FF2B5EF4-FFF2-40B4-BE49-F238E27FC236}">
                <a16:creationId xmlns:a16="http://schemas.microsoft.com/office/drawing/2014/main" id="{15D46EBD-5CFF-57C8-A4FD-57ABE46BFAA5}"/>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25</a:t>
            </a:fld>
            <a:endParaRPr lang="en-US" sz="1400" dirty="0">
              <a:solidFill>
                <a:schemeClr val="bg1"/>
              </a:solidFill>
              <a:latin typeface="Helvetica" pitchFamily="2" charset="0"/>
            </a:endParaRPr>
          </a:p>
        </p:txBody>
      </p:sp>
      <p:sp>
        <p:nvSpPr>
          <p:cNvPr id="12" name="Footer Placeholder 5">
            <a:extLst>
              <a:ext uri="{FF2B5EF4-FFF2-40B4-BE49-F238E27FC236}">
                <a16:creationId xmlns:a16="http://schemas.microsoft.com/office/drawing/2014/main" id="{94AC2EBC-7481-BCC5-9F1E-79A4D701E6E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3" name="Footer Placeholder 5">
            <a:extLst>
              <a:ext uri="{FF2B5EF4-FFF2-40B4-BE49-F238E27FC236}">
                <a16:creationId xmlns:a16="http://schemas.microsoft.com/office/drawing/2014/main" id="{8A512966-EC90-279B-44F1-E70356B2CC7D}"/>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026" name="Picture 2" descr="groupphoto">
            <a:extLst>
              <a:ext uri="{FF2B5EF4-FFF2-40B4-BE49-F238E27FC236}">
                <a16:creationId xmlns:a16="http://schemas.microsoft.com/office/drawing/2014/main" id="{BCD65A59-35EA-EB9D-E381-069F73F442A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17" t="13333" b="15802"/>
          <a:stretch/>
        </p:blipFill>
        <p:spPr bwMode="auto">
          <a:xfrm>
            <a:off x="7994587" y="708474"/>
            <a:ext cx="3578222" cy="16899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B05C621-5D5F-B5FD-28B7-2DF4937DC8C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0529" r="14127" b="24656"/>
          <a:stretch/>
        </p:blipFill>
        <p:spPr bwMode="auto">
          <a:xfrm>
            <a:off x="7998812" y="4293656"/>
            <a:ext cx="3573997" cy="17110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toon Taco Images – Browse 45,893 Stock Photos, Vectors, and Video |  Adobe Stock">
            <a:extLst>
              <a:ext uri="{FF2B5EF4-FFF2-40B4-BE49-F238E27FC236}">
                <a16:creationId xmlns:a16="http://schemas.microsoft.com/office/drawing/2014/main" id="{7B57D0F6-875F-7224-5C20-CC3794675DE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000" t="23517" r="5000" b="22582"/>
          <a:stretch/>
        </p:blipFill>
        <p:spPr bwMode="auto">
          <a:xfrm rot="21050445">
            <a:off x="4066565" y="5643611"/>
            <a:ext cx="1246414" cy="746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203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Conclusion</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Content Placeholder 2">
            <a:extLst>
              <a:ext uri="{FF2B5EF4-FFF2-40B4-BE49-F238E27FC236}">
                <a16:creationId xmlns:a16="http://schemas.microsoft.com/office/drawing/2014/main" id="{7D67857A-9282-C8BD-1BCC-405B36F1146C}"/>
              </a:ext>
            </a:extLst>
          </p:cNvPr>
          <p:cNvSpPr>
            <a:spLocks noGrp="1"/>
          </p:cNvSpPr>
          <p:nvPr>
            <p:ph idx="1"/>
          </p:nvPr>
        </p:nvSpPr>
        <p:spPr>
          <a:xfrm>
            <a:off x="838200" y="2055813"/>
            <a:ext cx="5073869" cy="4197986"/>
          </a:xfrm>
        </p:spPr>
        <p:txBody>
          <a:bodyPr>
            <a:normAutofit/>
          </a:bodyPr>
          <a:lstStyle/>
          <a:p>
            <a:pPr marL="0" indent="0">
              <a:buNone/>
            </a:pPr>
            <a:r>
              <a:rPr lang="en-US" b="1" dirty="0">
                <a:latin typeface="Helvetica" pitchFamily="2" charset="0"/>
              </a:rPr>
              <a:t>T-RAx </a:t>
            </a:r>
            <a:r>
              <a:rPr lang="en-US" dirty="0">
                <a:latin typeface="Helvetica" pitchFamily="2" charset="0"/>
              </a:rPr>
              <a:t>is a new </a:t>
            </a:r>
            <a:r>
              <a:rPr lang="en-US" b="1" dirty="0">
                <a:latin typeface="Helvetica" pitchFamily="2" charset="0"/>
              </a:rPr>
              <a:t>tabletop, electromagnetically-tunable, </a:t>
            </a:r>
            <a:r>
              <a:rPr lang="en-US" dirty="0">
                <a:latin typeface="Helvetica" pitchFamily="2" charset="0"/>
              </a:rPr>
              <a:t>and </a:t>
            </a:r>
            <a:r>
              <a:rPr lang="en-US" b="1" dirty="0">
                <a:latin typeface="Helvetica" pitchFamily="2" charset="0"/>
              </a:rPr>
              <a:t>highly sensitive </a:t>
            </a:r>
            <a:r>
              <a:rPr lang="en-US" dirty="0">
                <a:latin typeface="Helvetica" pitchFamily="2" charset="0"/>
              </a:rPr>
              <a:t>axion detection scheme that may probe </a:t>
            </a:r>
            <a:r>
              <a:rPr lang="en-US" b="1" dirty="0">
                <a:latin typeface="Helvetica" pitchFamily="2" charset="0"/>
              </a:rPr>
              <a:t>meV axions</a:t>
            </a:r>
            <a:r>
              <a:rPr lang="en-US" dirty="0">
                <a:latin typeface="Helvetica" pitchFamily="2" charset="0"/>
              </a:rPr>
              <a:t>.</a:t>
            </a:r>
            <a:r>
              <a:rPr lang="en-US" b="1" dirty="0">
                <a:latin typeface="Helvetica" pitchFamily="2" charset="0"/>
              </a:rPr>
              <a:t> </a:t>
            </a:r>
          </a:p>
          <a:p>
            <a:pPr marL="0" indent="0">
              <a:buNone/>
            </a:pPr>
            <a:r>
              <a:rPr lang="en-US" sz="2000" dirty="0">
                <a:latin typeface="Helvetica" pitchFamily="2" charset="0"/>
              </a:rPr>
              <a:t> </a:t>
            </a:r>
            <a:endParaRPr lang="en-US" dirty="0">
              <a:latin typeface="Helvetica" pitchFamily="2" charset="0"/>
            </a:endParaRPr>
          </a:p>
          <a:p>
            <a:pPr marL="0" indent="0">
              <a:buNone/>
            </a:pPr>
            <a:r>
              <a:rPr lang="en-US" b="1" dirty="0">
                <a:latin typeface="Helvetica" pitchFamily="2" charset="0"/>
              </a:rPr>
              <a:t>Designer quantum cavities have exciting prospects!!</a:t>
            </a:r>
          </a:p>
          <a:p>
            <a:pPr marL="0" indent="0">
              <a:buNone/>
            </a:pPr>
            <a:endParaRPr lang="en-US" dirty="0">
              <a:latin typeface="Helvetica" pitchFamily="2" charset="0"/>
            </a:endParaRPr>
          </a:p>
        </p:txBody>
      </p:sp>
      <p:sp>
        <p:nvSpPr>
          <p:cNvPr id="3" name="Rectangle 2">
            <a:extLst>
              <a:ext uri="{FF2B5EF4-FFF2-40B4-BE49-F238E27FC236}">
                <a16:creationId xmlns:a16="http://schemas.microsoft.com/office/drawing/2014/main" id="{5BFBD423-9705-73AF-DFD0-6164B17C88C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09EB9C23-BB31-B2BE-03C7-F9B75A9EDC7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26</a:t>
            </a:fld>
            <a:endParaRPr lang="en-US" sz="1400" dirty="0">
              <a:solidFill>
                <a:schemeClr val="bg1"/>
              </a:solidFill>
              <a:latin typeface="Helvetica" pitchFamily="2" charset="0"/>
            </a:endParaRPr>
          </a:p>
        </p:txBody>
      </p:sp>
      <p:sp>
        <p:nvSpPr>
          <p:cNvPr id="14" name="Footer Placeholder 5">
            <a:extLst>
              <a:ext uri="{FF2B5EF4-FFF2-40B4-BE49-F238E27FC236}">
                <a16:creationId xmlns:a16="http://schemas.microsoft.com/office/drawing/2014/main" id="{E468CD52-27A0-133E-A81F-708A5C048C49}"/>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5" name="Footer Placeholder 5">
            <a:extLst>
              <a:ext uri="{FF2B5EF4-FFF2-40B4-BE49-F238E27FC236}">
                <a16:creationId xmlns:a16="http://schemas.microsoft.com/office/drawing/2014/main" id="{7B7A0E3D-BA8B-F528-A8B4-2188C80D4C5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7" name="Picture 16">
            <a:extLst>
              <a:ext uri="{FF2B5EF4-FFF2-40B4-BE49-F238E27FC236}">
                <a16:creationId xmlns:a16="http://schemas.microsoft.com/office/drawing/2014/main" id="{5D8A9E15-B372-089C-357E-802307EB5E4B}"/>
              </a:ext>
            </a:extLst>
          </p:cNvPr>
          <p:cNvPicPr>
            <a:picLocks noChangeAspect="1"/>
          </p:cNvPicPr>
          <p:nvPr/>
        </p:nvPicPr>
        <p:blipFill>
          <a:blip r:embed="rId3"/>
          <a:stretch>
            <a:fillRect/>
          </a:stretch>
        </p:blipFill>
        <p:spPr>
          <a:xfrm>
            <a:off x="5912069" y="1765492"/>
            <a:ext cx="5846837" cy="4052921"/>
          </a:xfrm>
          <a:prstGeom prst="rect">
            <a:avLst/>
          </a:prstGeom>
        </p:spPr>
      </p:pic>
      <p:sp>
        <p:nvSpPr>
          <p:cNvPr id="5" name="TextBox 4">
            <a:extLst>
              <a:ext uri="{FF2B5EF4-FFF2-40B4-BE49-F238E27FC236}">
                <a16:creationId xmlns:a16="http://schemas.microsoft.com/office/drawing/2014/main" id="{381B2088-DA06-C3FE-7BB8-58E981536A06}"/>
              </a:ext>
            </a:extLst>
          </p:cNvPr>
          <p:cNvSpPr txBox="1"/>
          <p:nvPr/>
        </p:nvSpPr>
        <p:spPr>
          <a:xfrm>
            <a:off x="838200" y="5688579"/>
            <a:ext cx="6471744" cy="1200329"/>
          </a:xfrm>
          <a:prstGeom prst="rect">
            <a:avLst/>
          </a:prstGeom>
          <a:noFill/>
        </p:spPr>
        <p:txBody>
          <a:bodyPr wrap="square">
            <a:spAutoFit/>
          </a:bodyPr>
          <a:lstStyle/>
          <a:p>
            <a:pPr marL="0" indent="0">
              <a:buNone/>
            </a:pPr>
            <a:r>
              <a:rPr lang="en-US" sz="4000" b="1" dirty="0">
                <a:solidFill>
                  <a:srgbClr val="FF0000"/>
                </a:solidFill>
                <a:latin typeface="Helvetica" pitchFamily="2" charset="0"/>
              </a:rPr>
              <a:t>Thank you for listening!  </a:t>
            </a:r>
          </a:p>
          <a:p>
            <a:pPr marL="0" indent="0">
              <a:buNone/>
            </a:pPr>
            <a:endParaRPr lang="en-US" sz="3200" dirty="0">
              <a:latin typeface="Helvetica" pitchFamily="2" charset="0"/>
            </a:endParaRPr>
          </a:p>
        </p:txBody>
      </p:sp>
      <p:sp>
        <p:nvSpPr>
          <p:cNvPr id="6" name="TextBox 5">
            <a:extLst>
              <a:ext uri="{FF2B5EF4-FFF2-40B4-BE49-F238E27FC236}">
                <a16:creationId xmlns:a16="http://schemas.microsoft.com/office/drawing/2014/main" id="{936269BB-5E1B-70E8-7A97-41AE2D23547C}"/>
              </a:ext>
            </a:extLst>
          </p:cNvPr>
          <p:cNvSpPr txBox="1"/>
          <p:nvPr/>
        </p:nvSpPr>
        <p:spPr>
          <a:xfrm>
            <a:off x="9993490" y="6104091"/>
            <a:ext cx="2061783" cy="461665"/>
          </a:xfrm>
          <a:prstGeom prst="rect">
            <a:avLst/>
          </a:prstGeom>
          <a:noFill/>
        </p:spPr>
        <p:txBody>
          <a:bodyPr wrap="none" rtlCol="0">
            <a:spAutoFit/>
          </a:bodyPr>
          <a:lstStyle/>
          <a:p>
            <a:r>
              <a:rPr lang="en-US" sz="1200" b="1" dirty="0">
                <a:solidFill>
                  <a:prstClr val="black"/>
                </a:solidFill>
                <a:latin typeface="Helvetica" pitchFamily="2" charset="0"/>
              </a:rPr>
              <a:t>Mehrani</a:t>
            </a:r>
            <a:r>
              <a:rPr lang="en-US" sz="1200" dirty="0">
                <a:solidFill>
                  <a:prstClr val="black"/>
                </a:solidFill>
                <a:latin typeface="Helvetica" pitchFamily="2" charset="0"/>
              </a:rPr>
              <a:t>, </a:t>
            </a:r>
            <a:r>
              <a:rPr lang="en-US" sz="1200" i="1" dirty="0">
                <a:solidFill>
                  <a:prstClr val="black"/>
                </a:solidFill>
                <a:latin typeface="Helvetica" pitchFamily="2" charset="0"/>
              </a:rPr>
              <a:t>arXiv:2509.14320</a:t>
            </a:r>
          </a:p>
          <a:p>
            <a:endParaRPr lang="en-US" sz="1200" i="1" dirty="0">
              <a:solidFill>
                <a:prstClr val="black"/>
              </a:solidFill>
              <a:latin typeface="Helvetica" pitchFamily="2" charset="0"/>
            </a:endParaRPr>
          </a:p>
        </p:txBody>
      </p:sp>
    </p:spTree>
    <p:extLst>
      <p:ext uri="{BB962C8B-B14F-4D97-AF65-F5344CB8AC3E}">
        <p14:creationId xmlns:p14="http://schemas.microsoft.com/office/powerpoint/2010/main" val="3371072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 Theory</a:t>
            </a:r>
          </a:p>
        </p:txBody>
      </p:sp>
      <p:sp>
        <p:nvSpPr>
          <p:cNvPr id="9" name="Footer Placeholder 5">
            <a:extLst>
              <a:ext uri="{FF2B5EF4-FFF2-40B4-BE49-F238E27FC236}">
                <a16:creationId xmlns:a16="http://schemas.microsoft.com/office/drawing/2014/main" id="{F79AA775-84C0-2CE7-8F71-B6997C4634AC}"/>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a:xfrm>
            <a:off x="838200" y="1825625"/>
            <a:ext cx="5006009" cy="4351338"/>
          </a:xfrm>
        </p:spPr>
        <p:txBody>
          <a:bodyPr/>
          <a:lstStyle/>
          <a:p>
            <a:r>
              <a:rPr lang="en-US" b="1" dirty="0"/>
              <a:t>Peccei-Quinn Symmetry </a:t>
            </a:r>
            <a:r>
              <a:rPr lang="en-US" dirty="0"/>
              <a:t>is introduced as a </a:t>
            </a:r>
            <a:r>
              <a:rPr lang="en-US" b="1" dirty="0"/>
              <a:t>new global symmetry that is spontaneously broken</a:t>
            </a:r>
            <a:r>
              <a:rPr lang="en-US" dirty="0"/>
              <a:t>, which generates </a:t>
            </a:r>
            <a:r>
              <a:rPr lang="en-US" b="1" dirty="0"/>
              <a:t>pseudo-goldstone bosons</a:t>
            </a:r>
            <a:r>
              <a:rPr lang="en-US" dirty="0"/>
              <a:t>, called the axion! </a:t>
            </a:r>
          </a:p>
          <a:p>
            <a:r>
              <a:rPr lang="en-US" b="1" dirty="0"/>
              <a:t>Pseudo</a:t>
            </a:r>
            <a:r>
              <a:rPr lang="en-US" dirty="0"/>
              <a:t>, since the symmetry wasn’t perfect, as there is some </a:t>
            </a:r>
            <a:r>
              <a:rPr lang="en-US" b="1" dirty="0"/>
              <a:t>tilt</a:t>
            </a:r>
            <a:r>
              <a:rPr lang="en-US" dirty="0"/>
              <a:t> in the potential, related to </a:t>
            </a:r>
            <a:r>
              <a:rPr lang="en-US" b="1" dirty="0"/>
              <a:t>coupling with the gluon fields</a:t>
            </a:r>
            <a:r>
              <a:rPr lang="en-US" dirty="0"/>
              <a:t>.</a:t>
            </a:r>
          </a:p>
        </p:txBody>
      </p:sp>
      <p:pic>
        <p:nvPicPr>
          <p:cNvPr id="2050" name="Picture 2" descr="quantum field theory - What corresponds to the radial component of the axion  potential? - Physics Stack Exchange">
            <a:extLst>
              <a:ext uri="{FF2B5EF4-FFF2-40B4-BE49-F238E27FC236}">
                <a16:creationId xmlns:a16="http://schemas.microsoft.com/office/drawing/2014/main" id="{A385A2D3-339B-7DF5-53CC-F866ECEACD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1338" y="1628229"/>
            <a:ext cx="5178524" cy="435133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BA34DB9-CEA9-7B17-33FC-FC4079AF507C}"/>
              </a:ext>
            </a:extLst>
          </p:cNvPr>
          <p:cNvSpPr txBox="1"/>
          <p:nvPr/>
        </p:nvSpPr>
        <p:spPr>
          <a:xfrm>
            <a:off x="6469656" y="5917108"/>
            <a:ext cx="4884144" cy="369332"/>
          </a:xfrm>
          <a:prstGeom prst="rect">
            <a:avLst/>
          </a:prstGeom>
          <a:noFill/>
        </p:spPr>
        <p:txBody>
          <a:bodyPr wrap="square">
            <a:spAutoFit/>
          </a:bodyPr>
          <a:lstStyle/>
          <a:p>
            <a:pPr algn="ctr"/>
            <a:r>
              <a:rPr lang="en-US" i="1" dirty="0"/>
              <a:t>KIT </a:t>
            </a:r>
            <a:r>
              <a:rPr lang="en-US" dirty="0"/>
              <a:t>Andreas </a:t>
            </a:r>
            <a:r>
              <a:rPr lang="en-US" dirty="0" err="1"/>
              <a:t>Pargner</a:t>
            </a:r>
            <a:r>
              <a:rPr lang="en-US" dirty="0"/>
              <a:t> (2019)</a:t>
            </a:r>
          </a:p>
        </p:txBody>
      </p:sp>
      <p:sp>
        <p:nvSpPr>
          <p:cNvPr id="3" name="Rectangle 2">
            <a:extLst>
              <a:ext uri="{FF2B5EF4-FFF2-40B4-BE49-F238E27FC236}">
                <a16:creationId xmlns:a16="http://schemas.microsoft.com/office/drawing/2014/main" id="{5BB1EF99-63D0-DEF5-99D8-8A9F6FBF20B3}"/>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A1AE90CD-CC57-E3C9-A690-25408A13BF13}"/>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27</a:t>
            </a:fld>
            <a:endParaRPr lang="en-US" sz="1400" dirty="0">
              <a:solidFill>
                <a:schemeClr val="bg1"/>
              </a:solidFill>
              <a:latin typeface="Helvetica" pitchFamily="2" charset="0"/>
            </a:endParaRPr>
          </a:p>
        </p:txBody>
      </p:sp>
      <p:sp>
        <p:nvSpPr>
          <p:cNvPr id="11" name="Footer Placeholder 5">
            <a:extLst>
              <a:ext uri="{FF2B5EF4-FFF2-40B4-BE49-F238E27FC236}">
                <a16:creationId xmlns:a16="http://schemas.microsoft.com/office/drawing/2014/main" id="{DBEFDDF4-D54A-74CC-F893-5CB7AF09B7B5}"/>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3" name="Footer Placeholder 5">
            <a:extLst>
              <a:ext uri="{FF2B5EF4-FFF2-40B4-BE49-F238E27FC236}">
                <a16:creationId xmlns:a16="http://schemas.microsoft.com/office/drawing/2014/main" id="{DD0839C8-6EDD-6728-EE08-6237E114299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1122224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Molecular Beam Epitaxy (MBE)</a:t>
            </a:r>
          </a:p>
        </p:txBody>
      </p:sp>
      <p:pic>
        <p:nvPicPr>
          <p:cNvPr id="16" name="Content Placeholder 15">
            <a:extLst>
              <a:ext uri="{FF2B5EF4-FFF2-40B4-BE49-F238E27FC236}">
                <a16:creationId xmlns:a16="http://schemas.microsoft.com/office/drawing/2014/main" id="{DAC459E0-F742-C8CF-A15E-0299FD1BE906}"/>
              </a:ext>
            </a:extLst>
          </p:cNvPr>
          <p:cNvPicPr>
            <a:picLocks noGrp="1" noChangeAspect="1"/>
          </p:cNvPicPr>
          <p:nvPr>
            <p:ph idx="1"/>
          </p:nvPr>
        </p:nvPicPr>
        <p:blipFill>
          <a:blip r:embed="rId2"/>
          <a:stretch>
            <a:fillRect/>
          </a:stretch>
        </p:blipFill>
        <p:spPr>
          <a:xfrm>
            <a:off x="7204077" y="1880146"/>
            <a:ext cx="3655102" cy="3789977"/>
          </a:xfrm>
          <a:prstGeom prst="rect">
            <a:avLst/>
          </a:prstGeom>
        </p:spPr>
      </p:pic>
      <p:grpSp>
        <p:nvGrpSpPr>
          <p:cNvPr id="14" name="Group 13">
            <a:extLst>
              <a:ext uri="{FF2B5EF4-FFF2-40B4-BE49-F238E27FC236}">
                <a16:creationId xmlns:a16="http://schemas.microsoft.com/office/drawing/2014/main" id="{257AED78-F977-C646-A3F8-166CEC326953}"/>
              </a:ext>
            </a:extLst>
          </p:cNvPr>
          <p:cNvGrpSpPr/>
          <p:nvPr/>
        </p:nvGrpSpPr>
        <p:grpSpPr>
          <a:xfrm>
            <a:off x="235770" y="1651166"/>
            <a:ext cx="6473686" cy="4525407"/>
            <a:chOff x="235770" y="1651166"/>
            <a:chExt cx="6473686" cy="4525407"/>
          </a:xfrm>
        </p:grpSpPr>
        <p:pic>
          <p:nvPicPr>
            <p:cNvPr id="11" name="Picture 10">
              <a:extLst>
                <a:ext uri="{FF2B5EF4-FFF2-40B4-BE49-F238E27FC236}">
                  <a16:creationId xmlns:a16="http://schemas.microsoft.com/office/drawing/2014/main" id="{514231E1-54DF-2E75-35FB-E8EE9AFC8F61}"/>
                </a:ext>
              </a:extLst>
            </p:cNvPr>
            <p:cNvPicPr>
              <a:picLocks noChangeAspect="1"/>
            </p:cNvPicPr>
            <p:nvPr/>
          </p:nvPicPr>
          <p:blipFill>
            <a:blip r:embed="rId3"/>
            <a:stretch>
              <a:fillRect/>
            </a:stretch>
          </p:blipFill>
          <p:spPr>
            <a:xfrm>
              <a:off x="838200" y="1651166"/>
              <a:ext cx="5651500" cy="3975100"/>
            </a:xfrm>
            <a:prstGeom prst="rect">
              <a:avLst/>
            </a:prstGeom>
          </p:spPr>
        </p:pic>
        <p:sp>
          <p:nvSpPr>
            <p:cNvPr id="13" name="TextBox 12">
              <a:extLst>
                <a:ext uri="{FF2B5EF4-FFF2-40B4-BE49-F238E27FC236}">
                  <a16:creationId xmlns:a16="http://schemas.microsoft.com/office/drawing/2014/main" id="{F4223B11-8AA9-B724-79E4-9793F4FEB6CF}"/>
                </a:ext>
              </a:extLst>
            </p:cNvPr>
            <p:cNvSpPr txBox="1"/>
            <p:nvPr/>
          </p:nvSpPr>
          <p:spPr>
            <a:xfrm>
              <a:off x="235770" y="5807241"/>
              <a:ext cx="6473686" cy="369332"/>
            </a:xfrm>
            <a:prstGeom prst="rect">
              <a:avLst/>
            </a:prstGeom>
            <a:noFill/>
          </p:spPr>
          <p:txBody>
            <a:bodyPr wrap="square">
              <a:spAutoFit/>
            </a:bodyPr>
            <a:lstStyle/>
            <a:p>
              <a:pPr algn="ctr"/>
              <a:r>
                <a:rPr lang="en-US" i="1" dirty="0">
                  <a:latin typeface="Helvetica" pitchFamily="2" charset="0"/>
                </a:rPr>
                <a:t>Journal of Crystal Growth </a:t>
              </a:r>
              <a:r>
                <a:rPr lang="en-US" b="1" dirty="0">
                  <a:latin typeface="Helvetica" pitchFamily="2" charset="0"/>
                </a:rPr>
                <a:t>81 </a:t>
              </a:r>
              <a:r>
                <a:rPr lang="en-US" dirty="0">
                  <a:latin typeface="Helvetica" pitchFamily="2" charset="0"/>
                </a:rPr>
                <a:t>188-192 (1987)</a:t>
              </a:r>
            </a:p>
          </p:txBody>
        </p:sp>
      </p:grpSp>
      <p:sp>
        <p:nvSpPr>
          <p:cNvPr id="15" name="TextBox 14">
            <a:extLst>
              <a:ext uri="{FF2B5EF4-FFF2-40B4-BE49-F238E27FC236}">
                <a16:creationId xmlns:a16="http://schemas.microsoft.com/office/drawing/2014/main" id="{BD9AE413-75CC-C196-B879-B5F250478D4F}"/>
              </a:ext>
            </a:extLst>
          </p:cNvPr>
          <p:cNvSpPr txBox="1"/>
          <p:nvPr/>
        </p:nvSpPr>
        <p:spPr>
          <a:xfrm>
            <a:off x="5794785" y="5808513"/>
            <a:ext cx="6473686" cy="369332"/>
          </a:xfrm>
          <a:prstGeom prst="rect">
            <a:avLst/>
          </a:prstGeom>
          <a:noFill/>
        </p:spPr>
        <p:txBody>
          <a:bodyPr wrap="square">
            <a:spAutoFit/>
          </a:bodyPr>
          <a:lstStyle/>
          <a:p>
            <a:pPr algn="ctr"/>
            <a:r>
              <a:rPr lang="en-US" i="1" dirty="0">
                <a:effectLst/>
                <a:latin typeface="Helvetica" pitchFamily="2" charset="0"/>
              </a:rPr>
              <a:t>Nature Materials</a:t>
            </a:r>
            <a:r>
              <a:rPr lang="en-US" i="0" dirty="0">
                <a:effectLst/>
                <a:latin typeface="Helvetica" pitchFamily="2" charset="0"/>
              </a:rPr>
              <a:t> </a:t>
            </a:r>
            <a:r>
              <a:rPr lang="en-US" b="1" i="0" dirty="0">
                <a:effectLst/>
                <a:latin typeface="Helvetica" pitchFamily="2" charset="0"/>
              </a:rPr>
              <a:t>20</a:t>
            </a:r>
            <a:r>
              <a:rPr lang="en-US" i="0" dirty="0">
                <a:effectLst/>
                <a:latin typeface="Helvetica" pitchFamily="2" charset="0"/>
              </a:rPr>
              <a:t> 632-637 (2021)</a:t>
            </a:r>
            <a:endParaRPr lang="en-US" dirty="0">
              <a:latin typeface="Helvetica" pitchFamily="2" charset="0"/>
            </a:endParaRPr>
          </a:p>
        </p:txBody>
      </p:sp>
      <p:sp>
        <p:nvSpPr>
          <p:cNvPr id="3" name="Rectangle 2">
            <a:extLst>
              <a:ext uri="{FF2B5EF4-FFF2-40B4-BE49-F238E27FC236}">
                <a16:creationId xmlns:a16="http://schemas.microsoft.com/office/drawing/2014/main" id="{9F85B172-A8D1-2DF0-99EA-34D3707E1755}"/>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F911718A-B417-22D3-6F2C-86687879217F}"/>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28</a:t>
            </a:fld>
            <a:endParaRPr lang="en-US" sz="1400" dirty="0">
              <a:solidFill>
                <a:schemeClr val="bg1"/>
              </a:solidFill>
              <a:latin typeface="Helvetica" pitchFamily="2" charset="0"/>
            </a:endParaRPr>
          </a:p>
        </p:txBody>
      </p:sp>
      <p:sp>
        <p:nvSpPr>
          <p:cNvPr id="6" name="Footer Placeholder 5">
            <a:extLst>
              <a:ext uri="{FF2B5EF4-FFF2-40B4-BE49-F238E27FC236}">
                <a16:creationId xmlns:a16="http://schemas.microsoft.com/office/drawing/2014/main" id="{A28AA77B-4AE5-8452-E0BD-D9AC7F5C9458}"/>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2" name="Footer Placeholder 5">
            <a:extLst>
              <a:ext uri="{FF2B5EF4-FFF2-40B4-BE49-F238E27FC236}">
                <a16:creationId xmlns:a16="http://schemas.microsoft.com/office/drawing/2014/main" id="{95069FE0-A530-FC4E-4EE3-3DA39E7D7D3F}"/>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187997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High Field Magnet </a:t>
            </a:r>
          </a:p>
        </p:txBody>
      </p:sp>
      <p:sp>
        <p:nvSpPr>
          <p:cNvPr id="9" name="Footer Placeholder 5">
            <a:extLst>
              <a:ext uri="{FF2B5EF4-FFF2-40B4-BE49-F238E27FC236}">
                <a16:creationId xmlns:a16="http://schemas.microsoft.com/office/drawing/2014/main" id="{F79AA775-84C0-2CE7-8F71-B6997C4634AC}"/>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pic>
        <p:nvPicPr>
          <p:cNvPr id="3" name="Picture 2">
            <a:extLst>
              <a:ext uri="{FF2B5EF4-FFF2-40B4-BE49-F238E27FC236}">
                <a16:creationId xmlns:a16="http://schemas.microsoft.com/office/drawing/2014/main" id="{E2FDDBAC-B152-ACE1-6ED0-F8FA7AA4079E}"/>
              </a:ext>
            </a:extLst>
          </p:cNvPr>
          <p:cNvPicPr>
            <a:picLocks noChangeAspect="1"/>
          </p:cNvPicPr>
          <p:nvPr/>
        </p:nvPicPr>
        <p:blipFill>
          <a:blip r:embed="rId2"/>
          <a:stretch>
            <a:fillRect/>
          </a:stretch>
        </p:blipFill>
        <p:spPr>
          <a:xfrm>
            <a:off x="9301162" y="80654"/>
            <a:ext cx="2805959" cy="1058998"/>
          </a:xfrm>
          <a:prstGeom prst="rect">
            <a:avLst/>
          </a:prstGeom>
        </p:spPr>
      </p:pic>
      <p:pic>
        <p:nvPicPr>
          <p:cNvPr id="6" name="Picture 5">
            <a:extLst>
              <a:ext uri="{FF2B5EF4-FFF2-40B4-BE49-F238E27FC236}">
                <a16:creationId xmlns:a16="http://schemas.microsoft.com/office/drawing/2014/main" id="{BD6475D5-F820-E93F-24EA-369B867B19D4}"/>
              </a:ext>
            </a:extLst>
          </p:cNvPr>
          <p:cNvPicPr>
            <a:picLocks noChangeAspect="1"/>
          </p:cNvPicPr>
          <p:nvPr/>
        </p:nvPicPr>
        <p:blipFill>
          <a:blip r:embed="rId3"/>
          <a:stretch>
            <a:fillRect/>
          </a:stretch>
        </p:blipFill>
        <p:spPr>
          <a:xfrm>
            <a:off x="569854" y="1851688"/>
            <a:ext cx="4236940" cy="2032480"/>
          </a:xfrm>
          <a:prstGeom prst="rect">
            <a:avLst/>
          </a:prstGeom>
        </p:spPr>
      </p:pic>
      <p:pic>
        <p:nvPicPr>
          <p:cNvPr id="11" name="Picture 10">
            <a:extLst>
              <a:ext uri="{FF2B5EF4-FFF2-40B4-BE49-F238E27FC236}">
                <a16:creationId xmlns:a16="http://schemas.microsoft.com/office/drawing/2014/main" id="{E6B0D992-1BEC-01E1-343B-4A8D87200DF6}"/>
              </a:ext>
            </a:extLst>
          </p:cNvPr>
          <p:cNvPicPr>
            <a:picLocks noChangeAspect="1"/>
          </p:cNvPicPr>
          <p:nvPr/>
        </p:nvPicPr>
        <p:blipFill>
          <a:blip r:embed="rId4"/>
          <a:stretch>
            <a:fillRect/>
          </a:stretch>
        </p:blipFill>
        <p:spPr>
          <a:xfrm>
            <a:off x="522962" y="3988192"/>
            <a:ext cx="4962661" cy="2166112"/>
          </a:xfrm>
          <a:prstGeom prst="rect">
            <a:avLst/>
          </a:prstGeom>
        </p:spPr>
      </p:pic>
      <p:pic>
        <p:nvPicPr>
          <p:cNvPr id="12" name="Picture 11">
            <a:extLst>
              <a:ext uri="{FF2B5EF4-FFF2-40B4-BE49-F238E27FC236}">
                <a16:creationId xmlns:a16="http://schemas.microsoft.com/office/drawing/2014/main" id="{B7594A96-1953-B07F-9CE8-1C0838E00BA6}"/>
              </a:ext>
            </a:extLst>
          </p:cNvPr>
          <p:cNvPicPr>
            <a:picLocks noChangeAspect="1"/>
          </p:cNvPicPr>
          <p:nvPr/>
        </p:nvPicPr>
        <p:blipFill>
          <a:blip r:embed="rId5"/>
          <a:stretch>
            <a:fillRect/>
          </a:stretch>
        </p:blipFill>
        <p:spPr>
          <a:xfrm>
            <a:off x="5485623" y="3931040"/>
            <a:ext cx="4416561" cy="2257353"/>
          </a:xfrm>
          <a:prstGeom prst="rect">
            <a:avLst/>
          </a:prstGeom>
        </p:spPr>
      </p:pic>
      <p:pic>
        <p:nvPicPr>
          <p:cNvPr id="13" name="Picture 12">
            <a:extLst>
              <a:ext uri="{FF2B5EF4-FFF2-40B4-BE49-F238E27FC236}">
                <a16:creationId xmlns:a16="http://schemas.microsoft.com/office/drawing/2014/main" id="{06F3CBE4-72E7-3A29-053B-DBDA2CF742B5}"/>
              </a:ext>
            </a:extLst>
          </p:cNvPr>
          <p:cNvPicPr>
            <a:picLocks noChangeAspect="1"/>
          </p:cNvPicPr>
          <p:nvPr/>
        </p:nvPicPr>
        <p:blipFill>
          <a:blip r:embed="rId6"/>
          <a:stretch>
            <a:fillRect/>
          </a:stretch>
        </p:blipFill>
        <p:spPr>
          <a:xfrm>
            <a:off x="5485623" y="1794185"/>
            <a:ext cx="5049874" cy="2045614"/>
          </a:xfrm>
          <a:prstGeom prst="rect">
            <a:avLst/>
          </a:prstGeom>
        </p:spPr>
      </p:pic>
      <p:sp>
        <p:nvSpPr>
          <p:cNvPr id="4" name="Rectangle 3">
            <a:extLst>
              <a:ext uri="{FF2B5EF4-FFF2-40B4-BE49-F238E27FC236}">
                <a16:creationId xmlns:a16="http://schemas.microsoft.com/office/drawing/2014/main" id="{1A81426E-D8A2-6B2D-2D50-8D576CB94E0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3">
            <a:extLst>
              <a:ext uri="{FF2B5EF4-FFF2-40B4-BE49-F238E27FC236}">
                <a16:creationId xmlns:a16="http://schemas.microsoft.com/office/drawing/2014/main" id="{09E8C0A2-B369-F8F1-0523-B7D1E1D448EE}"/>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29</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B4B009AB-958F-210E-1B54-1994786E9135}"/>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D26D0478-3BB9-734B-7619-9A2D76D610CF}"/>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982925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838C3D-C0BE-F8E6-7AA7-5D1CD5510435}"/>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How can we detect axions?</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0" y="1825624"/>
            <a:ext cx="10515600" cy="4655763"/>
          </a:xfrm>
        </p:spPr>
        <p:txBody>
          <a:bodyPr/>
          <a:lstStyle/>
          <a:p>
            <a:r>
              <a:rPr lang="en-US" dirty="0">
                <a:latin typeface="Helvetica" pitchFamily="2" charset="0"/>
              </a:rPr>
              <a:t>Axions can couple to photons under different models (KSVZ/DFSZ)</a:t>
            </a:r>
          </a:p>
          <a:p>
            <a:endParaRPr lang="en-US" dirty="0">
              <a:latin typeface="Helvetica" pitchFamily="2" charset="0"/>
            </a:endParaRPr>
          </a:p>
          <a:p>
            <a:pPr marL="0" indent="0">
              <a:buNone/>
            </a:pPr>
            <a:endParaRPr lang="en-US" dirty="0">
              <a:latin typeface="Helvetica" pitchFamily="2" charset="0"/>
            </a:endParaRPr>
          </a:p>
          <a:p>
            <a:pPr marL="0" indent="0">
              <a:buNone/>
            </a:pPr>
            <a:r>
              <a:rPr lang="en-US" dirty="0">
                <a:latin typeface="Helvetica" pitchFamily="2" charset="0"/>
              </a:rPr>
              <a:t>which results in the </a:t>
            </a:r>
            <a:r>
              <a:rPr lang="en-US" b="1" dirty="0">
                <a:latin typeface="Helvetica" pitchFamily="2" charset="0"/>
              </a:rPr>
              <a:t>effective</a:t>
            </a:r>
            <a:r>
              <a:rPr lang="en-US" dirty="0">
                <a:latin typeface="Helvetica" pitchFamily="2" charset="0"/>
              </a:rPr>
              <a:t> interaction Lagrangian</a:t>
            </a:r>
          </a:p>
          <a:p>
            <a:pPr marL="0" indent="0">
              <a:buNone/>
            </a:pPr>
            <a:endParaRPr lang="en-US" dirty="0">
              <a:latin typeface="Helvetica" pitchFamily="2" charset="0"/>
            </a:endParaRPr>
          </a:p>
          <a:p>
            <a:endParaRPr lang="en-US" dirty="0">
              <a:latin typeface="Helvetica" pitchFamily="2" charset="0"/>
            </a:endParaRPr>
          </a:p>
          <a:p>
            <a:r>
              <a:rPr lang="en-US" dirty="0">
                <a:latin typeface="Helvetica" pitchFamily="2" charset="0"/>
              </a:rPr>
              <a:t>Inverse Primakoff effect</a:t>
            </a:r>
          </a:p>
          <a:p>
            <a:pPr lvl="1"/>
            <a:r>
              <a:rPr lang="en-US" dirty="0">
                <a:latin typeface="Helvetica" pitchFamily="2" charset="0"/>
              </a:rPr>
              <a:t>Axions can convert into photons in a magnetic field</a:t>
            </a:r>
          </a:p>
        </p:txBody>
      </p:sp>
      <p:sp>
        <p:nvSpPr>
          <p:cNvPr id="9" name="Footer Placeholder 5">
            <a:extLst>
              <a:ext uri="{FF2B5EF4-FFF2-40B4-BE49-F238E27FC236}">
                <a16:creationId xmlns:a16="http://schemas.microsoft.com/office/drawing/2014/main" id="{DBEDB2F7-39CA-BC88-E0F9-0BC86C0E2FF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AEA1E40-6550-90C1-26B8-AE97D564F369}"/>
                  </a:ext>
                </a:extLst>
              </p:cNvPr>
              <p:cNvSpPr txBox="1"/>
              <p:nvPr/>
            </p:nvSpPr>
            <p:spPr>
              <a:xfrm>
                <a:off x="4865584" y="4364789"/>
                <a:ext cx="2879058" cy="6404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ℒ</m:t>
                          </m:r>
                        </m:e>
                        <m:sub>
                          <m:r>
                            <a:rPr lang="en-US" sz="2400" b="0" i="1" smtClean="0">
                              <a:latin typeface="Cambria Math" panose="02040503050406030204" pitchFamily="18" charset="0"/>
                              <a:ea typeface="Cambria Math" panose="02040503050406030204" pitchFamily="18" charset="0"/>
                            </a:rPr>
                            <m:t>𝑎</m:t>
                          </m:r>
                          <m:r>
                            <a:rPr lang="en-US" sz="2400" b="0" i="1" smtClean="0">
                              <a:latin typeface="Cambria Math" panose="02040503050406030204" pitchFamily="18" charset="0"/>
                              <a:ea typeface="Cambria Math" panose="02040503050406030204" pitchFamily="18" charset="0"/>
                            </a:rPr>
                            <m:t>𝛾𝛾</m:t>
                          </m:r>
                        </m:sub>
                      </m:sSub>
                      <m:r>
                        <a:rPr lang="en-US" sz="2400" b="0" i="1" smtClean="0">
                          <a:latin typeface="Cambria Math" panose="02040503050406030204" pitchFamily="18" charset="0"/>
                          <a:ea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𝑔</m:t>
                              </m:r>
                            </m:e>
                            <m:sub>
                              <m:r>
                                <a:rPr lang="en-US" sz="2400" b="0" i="1" smtClean="0">
                                  <a:latin typeface="Cambria Math" panose="02040503050406030204" pitchFamily="18" charset="0"/>
                                  <a:ea typeface="Cambria Math" panose="02040503050406030204" pitchFamily="18" charset="0"/>
                                </a:rPr>
                                <m:t>𝑎</m:t>
                              </m:r>
                              <m:r>
                                <a:rPr lang="en-US" sz="2400" b="0" i="1" smtClean="0">
                                  <a:latin typeface="Cambria Math" panose="02040503050406030204" pitchFamily="18" charset="0"/>
                                  <a:ea typeface="Cambria Math" panose="02040503050406030204" pitchFamily="18" charset="0"/>
                                </a:rPr>
                                <m:t>𝛾𝛾</m:t>
                              </m:r>
                            </m:sub>
                          </m:sSub>
                        </m:num>
                        <m:den>
                          <m:r>
                            <a:rPr lang="en-US" sz="2400" b="0" i="1" smtClean="0">
                              <a:latin typeface="Cambria Math" panose="02040503050406030204" pitchFamily="18" charset="0"/>
                              <a:ea typeface="Cambria Math" panose="02040503050406030204" pitchFamily="18" charset="0"/>
                            </a:rPr>
                            <m:t>4</m:t>
                          </m:r>
                        </m:den>
                      </m:f>
                      <m:r>
                        <a:rPr lang="en-US" sz="2400" b="0" i="1" smtClean="0">
                          <a:latin typeface="Cambria Math" panose="02040503050406030204" pitchFamily="18" charset="0"/>
                          <a:ea typeface="Cambria Math" panose="02040503050406030204" pitchFamily="18" charset="0"/>
                        </a:rPr>
                        <m:t>𝑎</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𝐹</m:t>
                          </m:r>
                        </m:e>
                        <m:sub>
                          <m:r>
                            <a:rPr lang="en-US" sz="2400" b="0" i="1" smtClean="0">
                              <a:latin typeface="Cambria Math" panose="02040503050406030204" pitchFamily="18" charset="0"/>
                              <a:ea typeface="Cambria Math" panose="02040503050406030204" pitchFamily="18" charset="0"/>
                            </a:rPr>
                            <m:t>𝜇𝜈</m:t>
                          </m:r>
                        </m:sub>
                      </m:sSub>
                      <m:sSup>
                        <m:sSupPr>
                          <m:ctrlPr>
                            <a:rPr lang="en-US" sz="2400" b="0" i="1" smtClean="0">
                              <a:latin typeface="Cambria Math" panose="02040503050406030204" pitchFamily="18" charset="0"/>
                              <a:ea typeface="Cambria Math" panose="02040503050406030204" pitchFamily="18" charset="0"/>
                            </a:rPr>
                          </m:ctrlPr>
                        </m:sSup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𝐹</m:t>
                              </m:r>
                            </m:e>
                          </m:acc>
                        </m:e>
                        <m:sup>
                          <m:r>
                            <a:rPr lang="en-US" sz="2400" b="0" i="1" smtClean="0">
                              <a:latin typeface="Cambria Math" panose="02040503050406030204" pitchFamily="18" charset="0"/>
                              <a:ea typeface="Cambria Math" panose="02040503050406030204" pitchFamily="18" charset="0"/>
                            </a:rPr>
                            <m:t>𝜇𝜈</m:t>
                          </m:r>
                        </m:sup>
                      </m:sSup>
                    </m:oMath>
                  </m:oMathPara>
                </a14:m>
                <a:endParaRPr lang="en-US" sz="2400" dirty="0"/>
              </a:p>
            </p:txBody>
          </p:sp>
        </mc:Choice>
        <mc:Fallback xmlns="">
          <p:sp>
            <p:nvSpPr>
              <p:cNvPr id="11" name="TextBox 10">
                <a:extLst>
                  <a:ext uri="{FF2B5EF4-FFF2-40B4-BE49-F238E27FC236}">
                    <a16:creationId xmlns:a16="http://schemas.microsoft.com/office/drawing/2014/main" id="{5AEA1E40-6550-90C1-26B8-AE97D564F369}"/>
                  </a:ext>
                </a:extLst>
              </p:cNvPr>
              <p:cNvSpPr txBox="1">
                <a:spLocks noRot="1" noChangeAspect="1" noMove="1" noResize="1" noEditPoints="1" noAdjustHandles="1" noChangeArrowheads="1" noChangeShapeType="1" noTextEdit="1"/>
              </p:cNvSpPr>
              <p:nvPr/>
            </p:nvSpPr>
            <p:spPr>
              <a:xfrm>
                <a:off x="4865584" y="4364789"/>
                <a:ext cx="2879058" cy="640496"/>
              </a:xfrm>
              <a:prstGeom prst="rect">
                <a:avLst/>
              </a:prstGeom>
              <a:blipFill>
                <a:blip r:embed="rId3"/>
                <a:stretch>
                  <a:fillRect l="-2203" r="-441" b="-13462"/>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61D7814E-1C7B-D8ED-8746-05CAD2940C04}"/>
              </a:ext>
            </a:extLst>
          </p:cNvPr>
          <p:cNvGrpSpPr/>
          <p:nvPr/>
        </p:nvGrpSpPr>
        <p:grpSpPr>
          <a:xfrm>
            <a:off x="8908182" y="3951327"/>
            <a:ext cx="2312723" cy="1861427"/>
            <a:chOff x="2050051" y="2525657"/>
            <a:chExt cx="3375998" cy="2462442"/>
          </a:xfrm>
        </p:grpSpPr>
        <p:cxnSp>
          <p:nvCxnSpPr>
            <p:cNvPr id="14" name="Straight Connector 13">
              <a:extLst>
                <a:ext uri="{FF2B5EF4-FFF2-40B4-BE49-F238E27FC236}">
                  <a16:creationId xmlns:a16="http://schemas.microsoft.com/office/drawing/2014/main" id="{2BED6C5B-A85C-B0B8-A155-DACDFC168D70}"/>
                </a:ext>
              </a:extLst>
            </p:cNvPr>
            <p:cNvCxnSpPr>
              <a:cxnSpLocks/>
            </p:cNvCxnSpPr>
            <p:nvPr/>
          </p:nvCxnSpPr>
          <p:spPr>
            <a:xfrm>
              <a:off x="2486461" y="3379968"/>
              <a:ext cx="978011"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 name="Triangle 14">
              <a:extLst>
                <a:ext uri="{FF2B5EF4-FFF2-40B4-BE49-F238E27FC236}">
                  <a16:creationId xmlns:a16="http://schemas.microsoft.com/office/drawing/2014/main" id="{32C85CC6-349B-8AEA-E799-19CC27CEE8A2}"/>
                </a:ext>
              </a:extLst>
            </p:cNvPr>
            <p:cNvSpPr/>
            <p:nvPr/>
          </p:nvSpPr>
          <p:spPr>
            <a:xfrm rot="16200000">
              <a:off x="3333561" y="3065890"/>
              <a:ext cx="873861" cy="628154"/>
            </a:xfrm>
            <a:prstGeom prst="triangl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p:sp>
          <p:nvSpPr>
            <p:cNvPr id="16" name="Freeform 11">
              <a:extLst>
                <a:ext uri="{FF2B5EF4-FFF2-40B4-BE49-F238E27FC236}">
                  <a16:creationId xmlns:a16="http://schemas.microsoft.com/office/drawing/2014/main" id="{10252BAF-D4D9-F604-8375-918758503FFA}"/>
                </a:ext>
              </a:extLst>
            </p:cNvPr>
            <p:cNvSpPr/>
            <p:nvPr/>
          </p:nvSpPr>
          <p:spPr>
            <a:xfrm>
              <a:off x="4084569" y="2788419"/>
              <a:ext cx="1057525" cy="198903"/>
            </a:xfrm>
            <a:custGeom>
              <a:avLst/>
              <a:gdLst>
                <a:gd name="connsiteX0" fmla="*/ 0 w 1391707"/>
                <a:gd name="connsiteY0" fmla="*/ 182935 h 198903"/>
                <a:gd name="connsiteX1" fmla="*/ 143124 w 1391707"/>
                <a:gd name="connsiteY1" fmla="*/ 55 h 198903"/>
                <a:gd name="connsiteX2" fmla="*/ 326004 w 1391707"/>
                <a:gd name="connsiteY2" fmla="*/ 198838 h 198903"/>
                <a:gd name="connsiteX3" fmla="*/ 500932 w 1391707"/>
                <a:gd name="connsiteY3" fmla="*/ 23909 h 198903"/>
                <a:gd name="connsiteX4" fmla="*/ 636105 w 1391707"/>
                <a:gd name="connsiteY4" fmla="*/ 198838 h 198903"/>
                <a:gd name="connsiteX5" fmla="*/ 811033 w 1391707"/>
                <a:gd name="connsiteY5" fmla="*/ 15958 h 198903"/>
                <a:gd name="connsiteX6" fmla="*/ 978011 w 1391707"/>
                <a:gd name="connsiteY6" fmla="*/ 190887 h 198903"/>
                <a:gd name="connsiteX7" fmla="*/ 1097280 w 1391707"/>
                <a:gd name="connsiteY7" fmla="*/ 8007 h 198903"/>
                <a:gd name="connsiteX8" fmla="*/ 1264258 w 1391707"/>
                <a:gd name="connsiteY8" fmla="*/ 190887 h 198903"/>
                <a:gd name="connsiteX9" fmla="*/ 1375576 w 1391707"/>
                <a:gd name="connsiteY9" fmla="*/ 39812 h 198903"/>
                <a:gd name="connsiteX10" fmla="*/ 1391478 w 1391707"/>
                <a:gd name="connsiteY10" fmla="*/ 31860 h 198903"/>
                <a:gd name="connsiteX11" fmla="*/ 1383527 w 1391707"/>
                <a:gd name="connsiteY11" fmla="*/ 23909 h 198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1707" h="198903">
                  <a:moveTo>
                    <a:pt x="0" y="182935"/>
                  </a:moveTo>
                  <a:cubicBezTo>
                    <a:pt x="44395" y="90170"/>
                    <a:pt x="88790" y="-2595"/>
                    <a:pt x="143124" y="55"/>
                  </a:cubicBezTo>
                  <a:cubicBezTo>
                    <a:pt x="197458" y="2705"/>
                    <a:pt x="266370" y="194862"/>
                    <a:pt x="326004" y="198838"/>
                  </a:cubicBezTo>
                  <a:cubicBezTo>
                    <a:pt x="385638" y="202814"/>
                    <a:pt x="449249" y="23909"/>
                    <a:pt x="500932" y="23909"/>
                  </a:cubicBezTo>
                  <a:cubicBezTo>
                    <a:pt x="552615" y="23909"/>
                    <a:pt x="584422" y="200163"/>
                    <a:pt x="636105" y="198838"/>
                  </a:cubicBezTo>
                  <a:cubicBezTo>
                    <a:pt x="687788" y="197513"/>
                    <a:pt x="754049" y="17283"/>
                    <a:pt x="811033" y="15958"/>
                  </a:cubicBezTo>
                  <a:cubicBezTo>
                    <a:pt x="868017" y="14633"/>
                    <a:pt x="930303" y="192212"/>
                    <a:pt x="978011" y="190887"/>
                  </a:cubicBezTo>
                  <a:cubicBezTo>
                    <a:pt x="1025719" y="189562"/>
                    <a:pt x="1049572" y="8007"/>
                    <a:pt x="1097280" y="8007"/>
                  </a:cubicBezTo>
                  <a:cubicBezTo>
                    <a:pt x="1144988" y="8007"/>
                    <a:pt x="1217875" y="185586"/>
                    <a:pt x="1264258" y="190887"/>
                  </a:cubicBezTo>
                  <a:cubicBezTo>
                    <a:pt x="1310641" y="196188"/>
                    <a:pt x="1354373" y="66316"/>
                    <a:pt x="1375576" y="39812"/>
                  </a:cubicBezTo>
                  <a:cubicBezTo>
                    <a:pt x="1396779" y="13308"/>
                    <a:pt x="1390153" y="34510"/>
                    <a:pt x="1391478" y="31860"/>
                  </a:cubicBezTo>
                  <a:cubicBezTo>
                    <a:pt x="1392803" y="29210"/>
                    <a:pt x="1388165" y="26559"/>
                    <a:pt x="1383527" y="2390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p:sp>
          <p:nvSpPr>
            <p:cNvPr id="17" name="Freeform 12">
              <a:extLst>
                <a:ext uri="{FF2B5EF4-FFF2-40B4-BE49-F238E27FC236}">
                  <a16:creationId xmlns:a16="http://schemas.microsoft.com/office/drawing/2014/main" id="{5A62AC01-D18F-BF65-BD7D-8F0D48C8E62F}"/>
                </a:ext>
              </a:extLst>
            </p:cNvPr>
            <p:cNvSpPr/>
            <p:nvPr/>
          </p:nvSpPr>
          <p:spPr>
            <a:xfrm rot="5400000">
              <a:off x="3650497" y="4217728"/>
              <a:ext cx="1008209" cy="198903"/>
            </a:xfrm>
            <a:custGeom>
              <a:avLst/>
              <a:gdLst>
                <a:gd name="connsiteX0" fmla="*/ 0 w 1391707"/>
                <a:gd name="connsiteY0" fmla="*/ 182935 h 198903"/>
                <a:gd name="connsiteX1" fmla="*/ 143124 w 1391707"/>
                <a:gd name="connsiteY1" fmla="*/ 55 h 198903"/>
                <a:gd name="connsiteX2" fmla="*/ 326004 w 1391707"/>
                <a:gd name="connsiteY2" fmla="*/ 198838 h 198903"/>
                <a:gd name="connsiteX3" fmla="*/ 500932 w 1391707"/>
                <a:gd name="connsiteY3" fmla="*/ 23909 h 198903"/>
                <a:gd name="connsiteX4" fmla="*/ 636105 w 1391707"/>
                <a:gd name="connsiteY4" fmla="*/ 198838 h 198903"/>
                <a:gd name="connsiteX5" fmla="*/ 811033 w 1391707"/>
                <a:gd name="connsiteY5" fmla="*/ 15958 h 198903"/>
                <a:gd name="connsiteX6" fmla="*/ 978011 w 1391707"/>
                <a:gd name="connsiteY6" fmla="*/ 190887 h 198903"/>
                <a:gd name="connsiteX7" fmla="*/ 1097280 w 1391707"/>
                <a:gd name="connsiteY7" fmla="*/ 8007 h 198903"/>
                <a:gd name="connsiteX8" fmla="*/ 1264258 w 1391707"/>
                <a:gd name="connsiteY8" fmla="*/ 190887 h 198903"/>
                <a:gd name="connsiteX9" fmla="*/ 1375576 w 1391707"/>
                <a:gd name="connsiteY9" fmla="*/ 39812 h 198903"/>
                <a:gd name="connsiteX10" fmla="*/ 1391478 w 1391707"/>
                <a:gd name="connsiteY10" fmla="*/ 31860 h 198903"/>
                <a:gd name="connsiteX11" fmla="*/ 1383527 w 1391707"/>
                <a:gd name="connsiteY11" fmla="*/ 23909 h 198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1707" h="198903">
                  <a:moveTo>
                    <a:pt x="0" y="182935"/>
                  </a:moveTo>
                  <a:cubicBezTo>
                    <a:pt x="44395" y="90170"/>
                    <a:pt x="88790" y="-2595"/>
                    <a:pt x="143124" y="55"/>
                  </a:cubicBezTo>
                  <a:cubicBezTo>
                    <a:pt x="197458" y="2705"/>
                    <a:pt x="266370" y="194862"/>
                    <a:pt x="326004" y="198838"/>
                  </a:cubicBezTo>
                  <a:cubicBezTo>
                    <a:pt x="385638" y="202814"/>
                    <a:pt x="449249" y="23909"/>
                    <a:pt x="500932" y="23909"/>
                  </a:cubicBezTo>
                  <a:cubicBezTo>
                    <a:pt x="552615" y="23909"/>
                    <a:pt x="584422" y="200163"/>
                    <a:pt x="636105" y="198838"/>
                  </a:cubicBezTo>
                  <a:cubicBezTo>
                    <a:pt x="687788" y="197513"/>
                    <a:pt x="754049" y="17283"/>
                    <a:pt x="811033" y="15958"/>
                  </a:cubicBezTo>
                  <a:cubicBezTo>
                    <a:pt x="868017" y="14633"/>
                    <a:pt x="930303" y="192212"/>
                    <a:pt x="978011" y="190887"/>
                  </a:cubicBezTo>
                  <a:cubicBezTo>
                    <a:pt x="1025719" y="189562"/>
                    <a:pt x="1049572" y="8007"/>
                    <a:pt x="1097280" y="8007"/>
                  </a:cubicBezTo>
                  <a:cubicBezTo>
                    <a:pt x="1144988" y="8007"/>
                    <a:pt x="1217875" y="185586"/>
                    <a:pt x="1264258" y="190887"/>
                  </a:cubicBezTo>
                  <a:cubicBezTo>
                    <a:pt x="1310641" y="196188"/>
                    <a:pt x="1354373" y="66316"/>
                    <a:pt x="1375576" y="39812"/>
                  </a:cubicBezTo>
                  <a:cubicBezTo>
                    <a:pt x="1396779" y="13308"/>
                    <a:pt x="1390153" y="34510"/>
                    <a:pt x="1391478" y="31860"/>
                  </a:cubicBezTo>
                  <a:cubicBezTo>
                    <a:pt x="1392803" y="29210"/>
                    <a:pt x="1388165" y="26559"/>
                    <a:pt x="1383527" y="2390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mc:AlternateContent xmlns:mc="http://schemas.openxmlformats.org/markup-compatibility/2006" xmlns:a14="http://schemas.microsoft.com/office/drawing/2010/main">
          <mc:Choice Requires="a14">
            <p:sp>
              <p:nvSpPr>
                <p:cNvPr id="18" name="TextBox 14">
                  <a:extLst>
                    <a:ext uri="{FF2B5EF4-FFF2-40B4-BE49-F238E27FC236}">
                      <a16:creationId xmlns:a16="http://schemas.microsoft.com/office/drawing/2014/main" id="{FE8E3B1C-B327-ADEC-11A1-71CFE60B9495}"/>
                    </a:ext>
                  </a:extLst>
                </p:cNvPr>
                <p:cNvSpPr txBox="1"/>
                <p:nvPr/>
              </p:nvSpPr>
              <p:spPr>
                <a:xfrm>
                  <a:off x="2050051" y="3061248"/>
                  <a:ext cx="431015" cy="461665"/>
                </a:xfrm>
                <a:prstGeom prst="rect">
                  <a:avLst/>
                </a:prstGeom>
                <a:noFill/>
                <a:ln w="28575">
                  <a:noFill/>
                </a:ln>
              </p:spPr>
              <p:txBody>
                <a:bodyPr wrap="non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mbria Math" panose="02040503050406030204" pitchFamily="18" charset="0"/>
                          </a:rPr>
                          <m:t>𝑎</m:t>
                        </m:r>
                      </m:oMath>
                    </m:oMathPara>
                  </a14:m>
                  <a:endParaRPr lang="en-US" sz="2400" dirty="0">
                    <a:latin typeface="Cambria Math" panose="02040503050406030204" pitchFamily="18" charset="0"/>
                    <a:ea typeface="Cambria Math" panose="02040503050406030204" pitchFamily="18" charset="0"/>
                  </a:endParaRPr>
                </a:p>
              </p:txBody>
            </p:sp>
          </mc:Choice>
          <mc:Fallback xmlns="">
            <p:sp>
              <p:nvSpPr>
                <p:cNvPr id="18" name="TextBox 14">
                  <a:extLst>
                    <a:ext uri="{FF2B5EF4-FFF2-40B4-BE49-F238E27FC236}">
                      <a16:creationId xmlns:a16="http://schemas.microsoft.com/office/drawing/2014/main" id="{FE8E3B1C-B327-ADEC-11A1-71CFE60B9495}"/>
                    </a:ext>
                  </a:extLst>
                </p:cNvPr>
                <p:cNvSpPr txBox="1">
                  <a:spLocks noRot="1" noChangeAspect="1" noMove="1" noResize="1" noEditPoints="1" noAdjustHandles="1" noChangeArrowheads="1" noChangeShapeType="1" noTextEdit="1"/>
                </p:cNvSpPr>
                <p:nvPr/>
              </p:nvSpPr>
              <p:spPr>
                <a:xfrm>
                  <a:off x="2050051" y="3061248"/>
                  <a:ext cx="431015" cy="461665"/>
                </a:xfrm>
                <a:prstGeom prst="rect">
                  <a:avLst/>
                </a:prstGeom>
                <a:blipFill>
                  <a:blip r:embed="rId4"/>
                  <a:stretch>
                    <a:fillRect r="-12500" b="-14286"/>
                  </a:stretch>
                </a:blipFill>
                <a:ln w="28575">
                  <a:noFill/>
                </a:ln>
              </p:spPr>
              <p:txBody>
                <a:bodyPr/>
                <a:lstStyle/>
                <a:p>
                  <a:r>
                    <a:rPr lang="en-US">
                      <a:noFill/>
                    </a:rPr>
                    <a:t> </a:t>
                  </a:r>
                </a:p>
              </p:txBody>
            </p:sp>
          </mc:Fallback>
        </mc:AlternateContent>
        <p:cxnSp>
          <p:nvCxnSpPr>
            <p:cNvPr id="19" name="Straight Connector 18">
              <a:extLst>
                <a:ext uri="{FF2B5EF4-FFF2-40B4-BE49-F238E27FC236}">
                  <a16:creationId xmlns:a16="http://schemas.microsoft.com/office/drawing/2014/main" id="{01CAB9AC-A71B-9952-2E24-7A90FA852E91}"/>
                </a:ext>
              </a:extLst>
            </p:cNvPr>
            <p:cNvCxnSpPr>
              <a:cxnSpLocks/>
            </p:cNvCxnSpPr>
            <p:nvPr/>
          </p:nvCxnSpPr>
          <p:spPr>
            <a:xfrm>
              <a:off x="4128749" y="4718534"/>
              <a:ext cx="235271" cy="2197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AC9F43-37D2-CC3C-D772-7F401AC86FAC}"/>
                </a:ext>
              </a:extLst>
            </p:cNvPr>
            <p:cNvCxnSpPr>
              <a:cxnSpLocks/>
            </p:cNvCxnSpPr>
            <p:nvPr/>
          </p:nvCxnSpPr>
          <p:spPr>
            <a:xfrm flipH="1">
              <a:off x="4128749" y="4718534"/>
              <a:ext cx="235271" cy="2220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8">
                  <a:extLst>
                    <a:ext uri="{FF2B5EF4-FFF2-40B4-BE49-F238E27FC236}">
                      <a16:creationId xmlns:a16="http://schemas.microsoft.com/office/drawing/2014/main" id="{EB7205B7-0E91-FC9A-0E10-797920FBE9A6}"/>
                    </a:ext>
                  </a:extLst>
                </p:cNvPr>
                <p:cNvSpPr txBox="1"/>
                <p:nvPr/>
              </p:nvSpPr>
              <p:spPr>
                <a:xfrm>
                  <a:off x="4339249" y="4534962"/>
                  <a:ext cx="439799" cy="453137"/>
                </a:xfrm>
                <a:prstGeom prst="rect">
                  <a:avLst/>
                </a:prstGeom>
                <a:noFill/>
                <a:ln w="28575">
                  <a:noFill/>
                </a:ln>
              </p:spPr>
              <p:txBody>
                <a:bodyPr wrap="none" lIns="91440" tIns="45720" rIns="91440" bIns="45720" rtlCol="0" anchor="t">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mbria Math" panose="02040503050406030204" pitchFamily="18" charset="0"/>
                          </a:rPr>
                          <m:t>𝐵</m:t>
                        </m:r>
                      </m:oMath>
                    </m:oMathPara>
                  </a14:m>
                  <a:endParaRPr lang="en-US" sz="2400" baseline="-25000" dirty="0">
                    <a:latin typeface="Cambria Math" panose="02040503050406030204" pitchFamily="18" charset="0"/>
                    <a:ea typeface="Cambria Math" panose="02040503050406030204" pitchFamily="18" charset="0"/>
                  </a:endParaRPr>
                </a:p>
              </p:txBody>
            </p:sp>
          </mc:Choice>
          <mc:Fallback xmlns="">
            <p:sp>
              <p:nvSpPr>
                <p:cNvPr id="21" name="TextBox 28">
                  <a:extLst>
                    <a:ext uri="{FF2B5EF4-FFF2-40B4-BE49-F238E27FC236}">
                      <a16:creationId xmlns:a16="http://schemas.microsoft.com/office/drawing/2014/main" id="{EB7205B7-0E91-FC9A-0E10-797920FBE9A6}"/>
                    </a:ext>
                  </a:extLst>
                </p:cNvPr>
                <p:cNvSpPr txBox="1">
                  <a:spLocks noRot="1" noChangeAspect="1" noMove="1" noResize="1" noEditPoints="1" noAdjustHandles="1" noChangeArrowheads="1" noChangeShapeType="1" noTextEdit="1"/>
                </p:cNvSpPr>
                <p:nvPr/>
              </p:nvSpPr>
              <p:spPr>
                <a:xfrm>
                  <a:off x="4339249" y="4534962"/>
                  <a:ext cx="439799" cy="453137"/>
                </a:xfrm>
                <a:prstGeom prst="rect">
                  <a:avLst/>
                </a:prstGeom>
                <a:blipFill>
                  <a:blip r:embed="rId5"/>
                  <a:stretch>
                    <a:fillRect l="-8333" r="-33333" b="-28571"/>
                  </a:stretch>
                </a:blipFill>
                <a:ln w="28575">
                  <a:noFill/>
                </a:ln>
              </p:spPr>
              <p:txBody>
                <a:bodyPr/>
                <a:lstStyle/>
                <a:p>
                  <a:r>
                    <a:rPr lang="en-US">
                      <a:noFill/>
                    </a:rPr>
                    <a:t> </a:t>
                  </a:r>
                </a:p>
              </p:txBody>
            </p:sp>
          </mc:Fallback>
        </mc:AlternateContent>
        <p:sp>
          <p:nvSpPr>
            <p:cNvPr id="22" name="TextBox 29">
              <a:extLst>
                <a:ext uri="{FF2B5EF4-FFF2-40B4-BE49-F238E27FC236}">
                  <a16:creationId xmlns:a16="http://schemas.microsoft.com/office/drawing/2014/main" id="{B5D4A5FE-98F5-8C74-0D49-5BF849AA7063}"/>
                </a:ext>
              </a:extLst>
            </p:cNvPr>
            <p:cNvSpPr txBox="1"/>
            <p:nvPr/>
          </p:nvSpPr>
          <p:spPr>
            <a:xfrm>
              <a:off x="5085891" y="2525657"/>
              <a:ext cx="340158" cy="461665"/>
            </a:xfrm>
            <a:prstGeom prst="rect">
              <a:avLst/>
            </a:prstGeom>
            <a:noFill/>
            <a:ln w="28575">
              <a:noFill/>
            </a:ln>
          </p:spPr>
          <p:txBody>
            <a:bodyPr wrap="non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r>
                <a:rPr lang="el-GR" sz="2400" dirty="0">
                  <a:latin typeface="Cambria Math" panose="02040503050406030204" pitchFamily="18" charset="0"/>
                  <a:ea typeface="Cambria Math" panose="02040503050406030204" pitchFamily="18" charset="0"/>
                </a:rPr>
                <a:t>γ</a:t>
              </a:r>
              <a:endParaRPr lang="en-US" sz="2400" dirty="0">
                <a:latin typeface="Cambria Math" panose="02040503050406030204" pitchFamily="18" charset="0"/>
                <a:ea typeface="Cambria Math" panose="02040503050406030204" pitchFamily="18" charset="0"/>
              </a:endParaRPr>
            </a:p>
          </p:txBody>
        </p:sp>
        <p:sp>
          <p:nvSpPr>
            <p:cNvPr id="23" name="L-Shape 22">
              <a:extLst>
                <a:ext uri="{FF2B5EF4-FFF2-40B4-BE49-F238E27FC236}">
                  <a16:creationId xmlns:a16="http://schemas.microsoft.com/office/drawing/2014/main" id="{D3A8F92A-B598-3F47-C2EB-0021C43D8C1A}"/>
                </a:ext>
              </a:extLst>
            </p:cNvPr>
            <p:cNvSpPr/>
            <p:nvPr/>
          </p:nvSpPr>
          <p:spPr>
            <a:xfrm rot="8099634">
              <a:off x="4020527" y="3336506"/>
              <a:ext cx="125264" cy="127387"/>
            </a:xfrm>
            <a:prstGeom prst="corner">
              <a:avLst>
                <a:gd name="adj1" fmla="val 18482"/>
                <a:gd name="adj2" fmla="val 17797"/>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p:sp>
          <p:nvSpPr>
            <p:cNvPr id="24" name="L-Shape 23">
              <a:extLst>
                <a:ext uri="{FF2B5EF4-FFF2-40B4-BE49-F238E27FC236}">
                  <a16:creationId xmlns:a16="http://schemas.microsoft.com/office/drawing/2014/main" id="{FC7A83BB-578C-A156-4F44-E757B15EC10C}"/>
                </a:ext>
              </a:extLst>
            </p:cNvPr>
            <p:cNvSpPr/>
            <p:nvPr/>
          </p:nvSpPr>
          <p:spPr>
            <a:xfrm rot="13410665">
              <a:off x="2912834" y="3318104"/>
              <a:ext cx="125264" cy="127387"/>
            </a:xfrm>
            <a:prstGeom prst="corner">
              <a:avLst>
                <a:gd name="adj1" fmla="val 18482"/>
                <a:gd name="adj2" fmla="val 17797"/>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p:sp>
          <p:nvSpPr>
            <p:cNvPr id="25" name="L-Shape 24">
              <a:extLst>
                <a:ext uri="{FF2B5EF4-FFF2-40B4-BE49-F238E27FC236}">
                  <a16:creationId xmlns:a16="http://schemas.microsoft.com/office/drawing/2014/main" id="{C42E8B8B-0571-87F5-DC8F-7853C010CC57}"/>
                </a:ext>
              </a:extLst>
            </p:cNvPr>
            <p:cNvSpPr/>
            <p:nvPr/>
          </p:nvSpPr>
          <p:spPr>
            <a:xfrm rot="694995">
              <a:off x="3714208" y="3093453"/>
              <a:ext cx="125264" cy="127387"/>
            </a:xfrm>
            <a:prstGeom prst="corner">
              <a:avLst>
                <a:gd name="adj1" fmla="val 18482"/>
                <a:gd name="adj2" fmla="val 17797"/>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p:sp>
          <p:nvSpPr>
            <p:cNvPr id="26" name="L-Shape 25">
              <a:extLst>
                <a:ext uri="{FF2B5EF4-FFF2-40B4-BE49-F238E27FC236}">
                  <a16:creationId xmlns:a16="http://schemas.microsoft.com/office/drawing/2014/main" id="{3B33830B-69AA-0246-9CBC-2B1791C6B0B1}"/>
                </a:ext>
              </a:extLst>
            </p:cNvPr>
            <p:cNvSpPr/>
            <p:nvPr/>
          </p:nvSpPr>
          <p:spPr>
            <a:xfrm rot="15573204">
              <a:off x="3673781" y="3509198"/>
              <a:ext cx="125264" cy="127387"/>
            </a:xfrm>
            <a:prstGeom prst="corner">
              <a:avLst>
                <a:gd name="adj1" fmla="val 18482"/>
                <a:gd name="adj2" fmla="val 17797"/>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rtl val="0"/>
                </a:defRPr>
              </a:lvl9pPr>
            </a:lstStyle>
            <a:p>
              <a:pPr algn="ctr"/>
              <a:endParaRPr lang="en-US">
                <a:solidFill>
                  <a:srgbClr val="000000"/>
                </a:solidFill>
                <a:latin typeface="Cambria Math" panose="02040503050406030204" pitchFamily="18" charset="0"/>
                <a:ea typeface="Cambria Math" panose="02040503050406030204" pitchFamily="18" charset="0"/>
                <a:cs typeface="Calibri"/>
              </a:endParaRPr>
            </a:p>
          </p:txBody>
        </p:sp>
        <mc:AlternateContent xmlns:mc="http://schemas.openxmlformats.org/markup-compatibility/2006" xmlns:a14="http://schemas.microsoft.com/office/drawing/2010/main">
          <mc:Choice Requires="a14">
            <p:sp>
              <p:nvSpPr>
                <p:cNvPr id="27" name="TextBox 35">
                  <a:extLst>
                    <a:ext uri="{FF2B5EF4-FFF2-40B4-BE49-F238E27FC236}">
                      <a16:creationId xmlns:a16="http://schemas.microsoft.com/office/drawing/2014/main" id="{01C84220-DC36-7974-CA46-DE87B7F71035}"/>
                    </a:ext>
                  </a:extLst>
                </p:cNvPr>
                <p:cNvSpPr txBox="1"/>
                <p:nvPr/>
              </p:nvSpPr>
              <p:spPr>
                <a:xfrm>
                  <a:off x="3636531" y="2961858"/>
                  <a:ext cx="540537" cy="461665"/>
                </a:xfrm>
                <a:prstGeom prst="rect">
                  <a:avLst/>
                </a:prstGeom>
                <a:noFill/>
                <a:ln w="28575">
                  <a:noFill/>
                </a:ln>
              </p:spPr>
              <p:txBody>
                <a:bodyPr wrap="squar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mbria Math" panose="02040503050406030204" pitchFamily="18" charset="0"/>
                          </a:rPr>
                          <m:t>𝑔</m:t>
                        </m:r>
                      </m:oMath>
                    </m:oMathPara>
                  </a14:m>
                  <a:endParaRPr lang="en-US" sz="2400" dirty="0">
                    <a:latin typeface="Cambria Math" panose="02040503050406030204" pitchFamily="18" charset="0"/>
                    <a:ea typeface="Cambria Math" panose="02040503050406030204" pitchFamily="18" charset="0"/>
                  </a:endParaRPr>
                </a:p>
              </p:txBody>
            </p:sp>
          </mc:Choice>
          <mc:Fallback xmlns="">
            <p:sp>
              <p:nvSpPr>
                <p:cNvPr id="27" name="TextBox 35">
                  <a:extLst>
                    <a:ext uri="{FF2B5EF4-FFF2-40B4-BE49-F238E27FC236}">
                      <a16:creationId xmlns:a16="http://schemas.microsoft.com/office/drawing/2014/main" id="{01C84220-DC36-7974-CA46-DE87B7F71035}"/>
                    </a:ext>
                  </a:extLst>
                </p:cNvPr>
                <p:cNvSpPr txBox="1">
                  <a:spLocks noRot="1" noChangeAspect="1" noMove="1" noResize="1" noEditPoints="1" noAdjustHandles="1" noChangeArrowheads="1" noChangeShapeType="1" noTextEdit="1"/>
                </p:cNvSpPr>
                <p:nvPr/>
              </p:nvSpPr>
              <p:spPr>
                <a:xfrm>
                  <a:off x="3636531" y="2961858"/>
                  <a:ext cx="540537" cy="461665"/>
                </a:xfrm>
                <a:prstGeom prst="rect">
                  <a:avLst/>
                </a:prstGeom>
                <a:blipFill>
                  <a:blip r:embed="rId6"/>
                  <a:stretch>
                    <a:fillRect l="-6667" b="-37931"/>
                  </a:stretch>
                </a:blipFill>
                <a:ln w="28575">
                  <a:noFill/>
                </a:ln>
              </p:spPr>
              <p:txBody>
                <a:bodyPr/>
                <a:lstStyle/>
                <a:p>
                  <a:r>
                    <a:rPr lang="en-US">
                      <a:noFill/>
                    </a:rPr>
                    <a:t> </a:t>
                  </a:r>
                </a:p>
              </p:txBody>
            </p:sp>
          </mc:Fallback>
        </mc:AlternateContent>
      </p:grpSp>
      <p:pic>
        <p:nvPicPr>
          <p:cNvPr id="28" name="Picture 2" descr="Feynman diagrams for the computation of the axion-photon coupling up to...  | Download Scientific Diagram">
            <a:extLst>
              <a:ext uri="{FF2B5EF4-FFF2-40B4-BE49-F238E27FC236}">
                <a16:creationId xmlns:a16="http://schemas.microsoft.com/office/drawing/2014/main" id="{C52CF07D-0B3E-EB0E-0354-9D704FE0103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7066"/>
          <a:stretch/>
        </p:blipFill>
        <p:spPr bwMode="auto">
          <a:xfrm>
            <a:off x="3120594" y="2699221"/>
            <a:ext cx="6747373" cy="9379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427FE4C-27DE-4385-BCF3-E50DD9893951}"/>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7DF8EC35-415D-8110-54DD-178FE951B90E}"/>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a:t>
            </a:fld>
            <a:endParaRPr lang="en-US" sz="1400" dirty="0">
              <a:solidFill>
                <a:schemeClr val="bg1"/>
              </a:solidFill>
              <a:latin typeface="Helvetica" pitchFamily="2" charset="0"/>
            </a:endParaRPr>
          </a:p>
        </p:txBody>
      </p:sp>
      <p:sp>
        <p:nvSpPr>
          <p:cNvPr id="12" name="Footer Placeholder 5">
            <a:extLst>
              <a:ext uri="{FF2B5EF4-FFF2-40B4-BE49-F238E27FC236}">
                <a16:creationId xmlns:a16="http://schemas.microsoft.com/office/drawing/2014/main" id="{D0FEDAAA-1952-1764-AFC1-BF9A2741A323}"/>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29" name="Footer Placeholder 5">
            <a:extLst>
              <a:ext uri="{FF2B5EF4-FFF2-40B4-BE49-F238E27FC236}">
                <a16:creationId xmlns:a16="http://schemas.microsoft.com/office/drawing/2014/main" id="{5D683811-45EF-BA06-9858-04146BE427F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255965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Quantum Dot Photodetector</a:t>
            </a:r>
          </a:p>
        </p:txBody>
      </p:sp>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a:xfrm>
            <a:off x="838200" y="1825625"/>
            <a:ext cx="5033963" cy="4351338"/>
          </a:xfrm>
        </p:spPr>
        <p:txBody>
          <a:bodyPr/>
          <a:lstStyle/>
          <a:p>
            <a:r>
              <a:rPr lang="en-US" dirty="0">
                <a:latin typeface="Helvetica" pitchFamily="2" charset="0"/>
              </a:rPr>
              <a:t>Tunable resonance using a magnetic field</a:t>
            </a:r>
          </a:p>
          <a:p>
            <a:r>
              <a:rPr lang="en-US" dirty="0">
                <a:latin typeface="Helvetica" pitchFamily="2" charset="0"/>
              </a:rPr>
              <a:t>Some FET measures the electron excitation as a change in charge, capacitance, or current</a:t>
            </a:r>
          </a:p>
          <a:p>
            <a:r>
              <a:rPr lang="en-US" dirty="0">
                <a:latin typeface="Helvetica" pitchFamily="2" charset="0"/>
              </a:rPr>
              <a:t>Experimentally tested at 2 meV and 6 meV resonances</a:t>
            </a:r>
          </a:p>
        </p:txBody>
      </p:sp>
      <p:pic>
        <p:nvPicPr>
          <p:cNvPr id="3" name="Picture 2">
            <a:extLst>
              <a:ext uri="{FF2B5EF4-FFF2-40B4-BE49-F238E27FC236}">
                <a16:creationId xmlns:a16="http://schemas.microsoft.com/office/drawing/2014/main" id="{AED27B17-1D6E-0308-2E34-0862B2123BD7}"/>
              </a:ext>
            </a:extLst>
          </p:cNvPr>
          <p:cNvPicPr>
            <a:picLocks noChangeAspect="1"/>
          </p:cNvPicPr>
          <p:nvPr/>
        </p:nvPicPr>
        <p:blipFill rotWithShape="1">
          <a:blip r:embed="rId3"/>
          <a:srcRect b="17798"/>
          <a:stretch/>
        </p:blipFill>
        <p:spPr>
          <a:xfrm>
            <a:off x="6096000" y="1572784"/>
            <a:ext cx="5983107" cy="4146747"/>
          </a:xfrm>
          <a:prstGeom prst="rect">
            <a:avLst/>
          </a:prstGeom>
        </p:spPr>
      </p:pic>
      <p:sp>
        <p:nvSpPr>
          <p:cNvPr id="6" name="TextBox 5">
            <a:extLst>
              <a:ext uri="{FF2B5EF4-FFF2-40B4-BE49-F238E27FC236}">
                <a16:creationId xmlns:a16="http://schemas.microsoft.com/office/drawing/2014/main" id="{11AC64A8-A9CD-7F2C-A281-09E59876F0B7}"/>
              </a:ext>
            </a:extLst>
          </p:cNvPr>
          <p:cNvSpPr txBox="1"/>
          <p:nvPr/>
        </p:nvSpPr>
        <p:spPr>
          <a:xfrm>
            <a:off x="7441388" y="5701804"/>
            <a:ext cx="3509007" cy="461665"/>
          </a:xfrm>
          <a:prstGeom prst="rect">
            <a:avLst/>
          </a:prstGeom>
          <a:noFill/>
        </p:spPr>
        <p:txBody>
          <a:bodyPr wrap="square">
            <a:spAutoFit/>
          </a:bodyPr>
          <a:lstStyle/>
          <a:p>
            <a:pPr algn="ctr"/>
            <a:r>
              <a:rPr lang="en-US" sz="1200" dirty="0">
                <a:latin typeface="Helvetica" pitchFamily="2" charset="0"/>
                <a:ea typeface="Cambria Math" panose="02040503050406030204" pitchFamily="18" charset="0"/>
                <a:cs typeface="Consolas" panose="020B0609020204030204" pitchFamily="49" charset="0"/>
              </a:rPr>
              <a:t>Komiyama S., </a:t>
            </a:r>
            <a:r>
              <a:rPr lang="en-US" sz="1200" i="1" dirty="0">
                <a:latin typeface="Helvetica" pitchFamily="2" charset="0"/>
                <a:ea typeface="Cambria Math" panose="02040503050406030204" pitchFamily="18" charset="0"/>
                <a:cs typeface="Consolas" panose="020B0609020204030204" pitchFamily="49" charset="0"/>
              </a:rPr>
              <a:t>IEEE Journal of Selected Topics in Quantum Electronics </a:t>
            </a:r>
            <a:r>
              <a:rPr lang="en-US" sz="1200" dirty="0">
                <a:latin typeface="Helvetica" pitchFamily="2" charset="0"/>
                <a:ea typeface="Cambria Math" panose="02040503050406030204" pitchFamily="18" charset="0"/>
                <a:cs typeface="Consolas" panose="020B0609020204030204" pitchFamily="49" charset="0"/>
              </a:rPr>
              <a:t>(2011) </a:t>
            </a:r>
          </a:p>
        </p:txBody>
      </p:sp>
      <p:sp>
        <p:nvSpPr>
          <p:cNvPr id="11" name="Rectangle 10">
            <a:extLst>
              <a:ext uri="{FF2B5EF4-FFF2-40B4-BE49-F238E27FC236}">
                <a16:creationId xmlns:a16="http://schemas.microsoft.com/office/drawing/2014/main" id="{338E2509-F473-DD31-BB74-0B891FD47B4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3">
            <a:extLst>
              <a:ext uri="{FF2B5EF4-FFF2-40B4-BE49-F238E27FC236}">
                <a16:creationId xmlns:a16="http://schemas.microsoft.com/office/drawing/2014/main" id="{2C9BED41-B10B-A27A-E3F9-18E978778367}"/>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30</a:t>
            </a:fld>
            <a:endParaRPr lang="en-US" sz="1400" dirty="0">
              <a:solidFill>
                <a:schemeClr val="bg1"/>
              </a:solidFill>
              <a:latin typeface="Helvetica" pitchFamily="2" charset="0"/>
            </a:endParaRPr>
          </a:p>
        </p:txBody>
      </p:sp>
      <p:sp>
        <p:nvSpPr>
          <p:cNvPr id="13" name="Footer Placeholder 5">
            <a:extLst>
              <a:ext uri="{FF2B5EF4-FFF2-40B4-BE49-F238E27FC236}">
                <a16:creationId xmlns:a16="http://schemas.microsoft.com/office/drawing/2014/main" id="{F4E0DD8D-A127-2F12-D103-E148C1F15442}"/>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4" name="Footer Placeholder 5">
            <a:extLst>
              <a:ext uri="{FF2B5EF4-FFF2-40B4-BE49-F238E27FC236}">
                <a16:creationId xmlns:a16="http://schemas.microsoft.com/office/drawing/2014/main" id="{8823C81B-6451-DDC1-81D2-49D53BEE32FA}"/>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29879145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72B832-CB3D-9A4D-371E-CC56315D3A9B}"/>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Material Response to Axions</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E2B4FBCF-8CFD-1D6A-7D90-D2D84BB6AAE4}"/>
                  </a:ext>
                </a:extLst>
              </p:cNvPr>
              <p:cNvSpPr>
                <a:spLocks noGrp="1"/>
              </p:cNvSpPr>
              <p:nvPr>
                <p:ph idx="1"/>
              </p:nvPr>
            </p:nvSpPr>
            <p:spPr/>
            <p:txBody>
              <a:bodyPr/>
              <a:lstStyle/>
              <a:p>
                <a:r>
                  <a:rPr lang="en-US" dirty="0"/>
                  <a:t>Material response (</a:t>
                </a:r>
                <a14:m>
                  <m:oMath xmlns:m="http://schemas.openxmlformats.org/officeDocument/2006/math">
                    <m:acc>
                      <m:accPr>
                        <m:chr m:val="̂"/>
                        <m:ctrlPr>
                          <a:rPr lang="en-US" i="1" smtClean="0">
                            <a:solidFill>
                              <a:srgbClr val="597DB5"/>
                            </a:solidFill>
                            <a:latin typeface="Cambria Math" panose="02040503050406030204" pitchFamily="18" charset="0"/>
                            <a:ea typeface="Cambria Math" panose="02040503050406030204" pitchFamily="18" charset="0"/>
                          </a:rPr>
                        </m:ctrlPr>
                      </m:accPr>
                      <m:e>
                        <m:r>
                          <a:rPr lang="en-US" i="1">
                            <a:solidFill>
                              <a:srgbClr val="597DB5"/>
                            </a:solidFill>
                            <a:latin typeface="Cambria Math" panose="02040503050406030204" pitchFamily="18" charset="0"/>
                            <a:ea typeface="Cambria Math" panose="02040503050406030204" pitchFamily="18" charset="0"/>
                          </a:rPr>
                          <m:t>𝜖</m:t>
                        </m:r>
                      </m:e>
                    </m:acc>
                  </m:oMath>
                </a14:m>
                <a:r>
                  <a:rPr lang="en-US" dirty="0"/>
                  <a:t>)</a:t>
                </a:r>
              </a:p>
              <a:p>
                <a:endParaRPr lang="en-US" dirty="0"/>
              </a:p>
              <a:p>
                <a:endParaRPr lang="en-US" dirty="0"/>
              </a:p>
              <a:p>
                <a:endParaRPr lang="en-US" dirty="0"/>
              </a:p>
              <a:p>
                <a:endParaRPr lang="en-US" dirty="0"/>
              </a:p>
              <a:p>
                <a:endParaRPr lang="el-GR" dirty="0"/>
              </a:p>
              <a:p>
                <a:r>
                  <a:rPr lang="en-US" dirty="0"/>
                  <a:t>Plasmonic material (</a:t>
                </a:r>
                <a14:m>
                  <m:oMath xmlns:m="http://schemas.openxmlformats.org/officeDocument/2006/math">
                    <m:d>
                      <m:dPr>
                        <m:begChr m:val="|"/>
                        <m:endChr m:val="|"/>
                        <m:ctrlPr>
                          <a:rPr lang="en-US" i="1" smtClean="0">
                            <a:solidFill>
                              <a:srgbClr val="597DB5"/>
                            </a:solidFill>
                            <a:latin typeface="Cambria Math" panose="02040503050406030204" pitchFamily="18" charset="0"/>
                          </a:rPr>
                        </m:ctrlPr>
                      </m:dPr>
                      <m:e>
                        <m:r>
                          <a:rPr lang="en-US" i="1" smtClean="0">
                            <a:solidFill>
                              <a:srgbClr val="597DB5"/>
                            </a:solidFill>
                            <a:latin typeface="Cambria Math" panose="02040503050406030204" pitchFamily="18" charset="0"/>
                            <a:ea typeface="Cambria Math" panose="02040503050406030204" pitchFamily="18" charset="0"/>
                          </a:rPr>
                          <m:t>𝜀</m:t>
                        </m:r>
                      </m:e>
                    </m:d>
                    <m:r>
                      <a:rPr lang="en-US" i="1" smtClean="0">
                        <a:solidFill>
                          <a:srgbClr val="597DB5"/>
                        </a:solidFill>
                        <a:latin typeface="Cambria Math" panose="02040503050406030204" pitchFamily="18" charset="0"/>
                        <a:ea typeface="Cambria Math" panose="02040503050406030204" pitchFamily="18" charset="0"/>
                      </a:rPr>
                      <m:t>→</m:t>
                    </m:r>
                    <m:r>
                      <a:rPr lang="en-US" b="0" i="1" smtClean="0">
                        <a:solidFill>
                          <a:srgbClr val="597DB5"/>
                        </a:solidFill>
                        <a:latin typeface="Cambria Math" panose="02040503050406030204" pitchFamily="18" charset="0"/>
                        <a:ea typeface="Cambria Math" panose="02040503050406030204" pitchFamily="18" charset="0"/>
                      </a:rPr>
                      <m:t>0</m:t>
                    </m:r>
                  </m:oMath>
                </a14:m>
                <a:r>
                  <a:rPr lang="en-US" dirty="0"/>
                  <a:t>)</a:t>
                </a:r>
              </a:p>
            </p:txBody>
          </p:sp>
        </mc:Choice>
        <mc:Fallback xmlns="">
          <p:sp>
            <p:nvSpPr>
              <p:cNvPr id="4" name="Content Placeholder 3">
                <a:extLst>
                  <a:ext uri="{FF2B5EF4-FFF2-40B4-BE49-F238E27FC236}">
                    <a16:creationId xmlns:a16="http://schemas.microsoft.com/office/drawing/2014/main" id="{E2B4FBCF-8CFD-1D6A-7D90-D2D84BB6AAE4}"/>
                  </a:ext>
                </a:extLst>
              </p:cNvPr>
              <p:cNvSpPr>
                <a:spLocks noGrp="1" noRot="1" noChangeAspect="1" noMove="1" noResize="1" noEditPoints="1" noAdjustHandles="1" noChangeArrowheads="1" noChangeShapeType="1" noTextEdit="1"/>
              </p:cNvSpPr>
              <p:nvPr>
                <p:ph idx="1"/>
              </p:nvPr>
            </p:nvSpPr>
            <p:spPr>
              <a:blipFill>
                <a:blip r:embed="rId2"/>
                <a:stretch>
                  <a:fillRect l="-1086" t="-23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70987B2-0CFF-8CCD-8FCF-9F9DE756FD73}"/>
                  </a:ext>
                </a:extLst>
              </p:cNvPr>
              <p:cNvSpPr txBox="1"/>
              <p:nvPr/>
            </p:nvSpPr>
            <p:spPr>
              <a:xfrm>
                <a:off x="1598650" y="2333395"/>
                <a:ext cx="3790767" cy="2170146"/>
              </a:xfrm>
              <a:prstGeom prst="rect">
                <a:avLst/>
              </a:prstGeom>
              <a:noFill/>
            </p:spPr>
            <p:txBody>
              <a:bodyPr wrap="square" lIns="0" tIns="0" rIns="0" bIns="0" rtlCol="0">
                <a:spAutoFit/>
              </a:bodyPr>
              <a:lstStyle/>
              <a:p>
                <a:pPr>
                  <a:lnSpc>
                    <a:spcPct val="150000"/>
                  </a:lnSpc>
                </a:pPr>
                <a:r>
                  <a:rPr lang="en-US" sz="2400" b="1"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b="1" i="0" smtClean="0">
                            <a:latin typeface="Cambria Math" panose="02040503050406030204" pitchFamily="18" charset="0"/>
                            <a:ea typeface="Cambria Math" panose="02040503050406030204" pitchFamily="18" charset="0"/>
                          </a:rPr>
                          <m:t>𝐃</m:t>
                        </m:r>
                      </m:e>
                      <m:sub>
                        <m:r>
                          <m:rPr>
                            <m:sty m:val="p"/>
                          </m:rPr>
                          <a:rPr lang="en-US" sz="2400" b="0" i="0" smtClean="0">
                            <a:latin typeface="Cambria Math" panose="02040503050406030204" pitchFamily="18" charset="0"/>
                            <a:ea typeface="Cambria Math" panose="02040503050406030204" pitchFamily="18" charset="0"/>
                          </a:rPr>
                          <m:t>a</m:t>
                        </m:r>
                      </m:sub>
                    </m:sSub>
                    <m:r>
                      <a:rPr lang="en-US" sz="2400" b="0" i="1" smtClean="0">
                        <a:latin typeface="Cambria Math" panose="02040503050406030204" pitchFamily="18" charset="0"/>
                        <a:ea typeface="Cambria Math" panose="02040503050406030204" pitchFamily="18" charset="0"/>
                      </a:rPr>
                      <m:t>= </m:t>
                    </m:r>
                    <m:sSub>
                      <m:sSubPr>
                        <m:ctrlPr>
                          <a:rPr lang="en-US" sz="2400" b="1" i="1" smtClean="0">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𝐄</m:t>
                        </m:r>
                      </m:e>
                      <m:sub>
                        <m:r>
                          <m:rPr>
                            <m:sty m:val="p"/>
                          </m:rPr>
                          <a:rPr lang="en-US" sz="2400" b="0" i="0" smtClean="0">
                            <a:latin typeface="Cambria Math" panose="02040503050406030204" pitchFamily="18" charset="0"/>
                            <a:ea typeface="Cambria Math" panose="02040503050406030204" pitchFamily="18" charset="0"/>
                          </a:rPr>
                          <m:t>a</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𝐏</m:t>
                        </m:r>
                      </m:e>
                      <m:sub>
                        <m:r>
                          <m:rPr>
                            <m:sty m:val="p"/>
                          </m:rPr>
                          <a:rPr lang="en-US" sz="2400" b="0" i="0" smtClean="0">
                            <a:latin typeface="Cambria Math" panose="02040503050406030204" pitchFamily="18" charset="0"/>
                            <a:ea typeface="Cambria Math" panose="02040503050406030204" pitchFamily="18" charset="0"/>
                          </a:rPr>
                          <m:t>a</m:t>
                        </m:r>
                      </m:sub>
                    </m:sSub>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𝑖</m:t>
                        </m:r>
                      </m:num>
                      <m:den>
                        <m:r>
                          <a:rPr lang="en-US" sz="2400" b="0" i="1" smtClean="0">
                            <a:latin typeface="Cambria Math" panose="02040503050406030204" pitchFamily="18" charset="0"/>
                            <a:ea typeface="Cambria Math" panose="02040503050406030204" pitchFamily="18" charset="0"/>
                          </a:rPr>
                          <m:t>𝜔</m:t>
                        </m:r>
                      </m:den>
                    </m:f>
                    <m:sSub>
                      <m:sSubPr>
                        <m:ctrlPr>
                          <a:rPr lang="en-US" sz="2400" b="0" i="1" smtClean="0">
                            <a:latin typeface="Cambria Math" panose="02040503050406030204" pitchFamily="18" charset="0"/>
                            <a:ea typeface="Cambria Math" panose="02040503050406030204" pitchFamily="18" charset="0"/>
                          </a:rPr>
                        </m:ctrlPr>
                      </m:sSubPr>
                      <m:e>
                        <m:r>
                          <a:rPr lang="en-US" sz="2400" b="1" i="1" smtClean="0">
                            <a:latin typeface="Cambria Math" panose="02040503050406030204" pitchFamily="18" charset="0"/>
                            <a:ea typeface="Cambria Math" panose="02040503050406030204" pitchFamily="18" charset="0"/>
                          </a:rPr>
                          <m:t>𝑱</m:t>
                        </m:r>
                      </m:e>
                      <m:sub>
                        <m:r>
                          <m:rPr>
                            <m:sty m:val="p"/>
                          </m:rPr>
                          <a:rPr lang="en-US" sz="2400" b="0" i="0" smtClean="0">
                            <a:latin typeface="Cambria Math" panose="02040503050406030204" pitchFamily="18" charset="0"/>
                            <a:ea typeface="Cambria Math" panose="02040503050406030204" pitchFamily="18" charset="0"/>
                          </a:rPr>
                          <m:t>a</m:t>
                        </m:r>
                      </m:sub>
                    </m:sSub>
                  </m:oMath>
                </a14:m>
                <a:endParaRPr lang="en-US" sz="2400" b="0" dirty="0">
                  <a:latin typeface="Cambria Math" panose="02040503050406030204" pitchFamily="18" charset="0"/>
                  <a:ea typeface="Cambria Math" panose="02040503050406030204" pitchFamily="18" charset="0"/>
                </a:endParaRPr>
              </a:p>
              <a:p>
                <a:pPr>
                  <a:lnSpc>
                    <a:spcPct val="150000"/>
                  </a:lnSpc>
                </a:pPr>
                <a:r>
                  <a:rPr lang="en-US" sz="2400" b="0" dirty="0">
                    <a:ea typeface="Cambria Math" panose="02040503050406030204" pitchFamily="18" charset="0"/>
                  </a:rPr>
                  <a:t>      </a:t>
                </a:r>
                <a14:m>
                  <m:oMath xmlns:m="http://schemas.openxmlformats.org/officeDocument/2006/math">
                    <m:r>
                      <a:rPr lang="en-US" sz="2400" b="0" i="1"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 </m:t>
                    </m:r>
                    <m:sSub>
                      <m:sSubPr>
                        <m:ctrlPr>
                          <a:rPr lang="en-US" sz="2400" b="0" i="1" smtClean="0">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𝐄</m:t>
                        </m:r>
                      </m:e>
                      <m:sub>
                        <m:r>
                          <m:rPr>
                            <m:sty m:val="p"/>
                          </m:rPr>
                          <a:rPr lang="en-US" sz="2400" b="0" i="0" smtClean="0">
                            <a:latin typeface="Cambria Math" panose="02040503050406030204" pitchFamily="18" charset="0"/>
                            <a:ea typeface="Cambria Math" panose="02040503050406030204" pitchFamily="18" charset="0"/>
                          </a:rPr>
                          <m:t>a</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𝜒</m:t>
                        </m:r>
                      </m:e>
                    </m:acc>
                    <m:sSub>
                      <m:sSubPr>
                        <m:ctrlPr>
                          <a:rPr lang="en-US" sz="2400" b="1" i="1">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𝐄</m:t>
                        </m:r>
                      </m:e>
                      <m:sub>
                        <m:r>
                          <m:rPr>
                            <m:sty m:val="p"/>
                          </m:rPr>
                          <a:rPr lang="en-US" sz="2400">
                            <a:latin typeface="Cambria Math" panose="02040503050406030204" pitchFamily="18" charset="0"/>
                            <a:ea typeface="Cambria Math" panose="02040503050406030204" pitchFamily="18" charset="0"/>
                          </a:rPr>
                          <m:t>a</m:t>
                        </m:r>
                      </m:sub>
                    </m:sSub>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𝑖</m:t>
                        </m:r>
                        <m:acc>
                          <m:accPr>
                            <m:chr m:val="̂"/>
                            <m:ctrlPr>
                              <a:rPr lang="en-US" sz="2400" b="0" i="1" smtClean="0">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𝜎</m:t>
                            </m:r>
                          </m:e>
                        </m:acc>
                      </m:num>
                      <m:den>
                        <m:r>
                          <a:rPr lang="en-US" sz="2400" b="0" i="1" smtClean="0">
                            <a:latin typeface="Cambria Math" panose="02040503050406030204" pitchFamily="18" charset="0"/>
                            <a:ea typeface="Cambria Math" panose="02040503050406030204" pitchFamily="18" charset="0"/>
                          </a:rPr>
                          <m:t>𝜔</m:t>
                        </m:r>
                      </m:den>
                    </m:f>
                    <m:sSub>
                      <m:sSubPr>
                        <m:ctrlPr>
                          <a:rPr lang="en-US" sz="2400" b="0" i="1" smtClean="0">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𝐄</m:t>
                        </m:r>
                      </m:e>
                      <m:sub>
                        <m:r>
                          <m:rPr>
                            <m:sty m:val="p"/>
                          </m:rPr>
                          <a:rPr lang="en-US" sz="2400">
                            <a:latin typeface="Cambria Math" panose="02040503050406030204" pitchFamily="18" charset="0"/>
                            <a:ea typeface="Cambria Math" panose="02040503050406030204" pitchFamily="18" charset="0"/>
                          </a:rPr>
                          <m:t>a</m:t>
                        </m:r>
                        <m:r>
                          <a:rPr lang="en-US" sz="2400" b="0" i="1" smtClean="0">
                            <a:latin typeface="Cambria Math" panose="02040503050406030204" pitchFamily="18" charset="0"/>
                            <a:ea typeface="Cambria Math" panose="02040503050406030204" pitchFamily="18" charset="0"/>
                          </a:rPr>
                          <m:t> </m:t>
                        </m:r>
                      </m:sub>
                    </m:sSub>
                  </m:oMath>
                </a14:m>
                <a:endParaRPr lang="en-US" sz="2400" dirty="0">
                  <a:latin typeface="Cambria Math" panose="02040503050406030204" pitchFamily="18" charset="0"/>
                  <a:ea typeface="Cambria Math" panose="02040503050406030204" pitchFamily="18" charset="0"/>
                </a:endParaRPr>
              </a:p>
              <a:p>
                <a:pPr>
                  <a:lnSpc>
                    <a:spcPct val="150000"/>
                  </a:lnSpc>
                </a:pPr>
                <a:r>
                  <a:rPr lang="en-US" sz="2400" b="0" dirty="0">
                    <a:ea typeface="Cambria Math" panose="02040503050406030204" pitchFamily="18" charset="0"/>
                  </a:rPr>
                  <a:t>      </a:t>
                </a:r>
                <a14:m>
                  <m:oMath xmlns:m="http://schemas.openxmlformats.org/officeDocument/2006/math">
                    <m:r>
                      <a:rPr lang="en-US" sz="2400" b="0" i="1" smtClean="0">
                        <a:latin typeface="Cambria Math" panose="02040503050406030204" pitchFamily="18" charset="0"/>
                        <a:ea typeface="Cambria Math" panose="02040503050406030204" pitchFamily="18" charset="0"/>
                      </a:rPr>
                      <m:t>= </m:t>
                    </m:r>
                    <m:acc>
                      <m:accPr>
                        <m:chr m:val="̂"/>
                        <m:ctrlPr>
                          <a:rPr lang="en-US" sz="2400" i="1" smtClean="0">
                            <a:solidFill>
                              <a:srgbClr val="597DB4"/>
                            </a:solidFill>
                            <a:latin typeface="Cambria Math" panose="02040503050406030204" pitchFamily="18" charset="0"/>
                          </a:rPr>
                        </m:ctrlPr>
                      </m:accPr>
                      <m:e>
                        <m:r>
                          <m:rPr>
                            <m:sty m:val="p"/>
                          </m:rPr>
                          <a:rPr lang="en-US" sz="2400" smtClean="0">
                            <a:solidFill>
                              <a:srgbClr val="597DB4"/>
                            </a:solidFill>
                            <a:latin typeface="Cambria Math" panose="02040503050406030204" pitchFamily="18" charset="0"/>
                          </a:rPr>
                          <m:t>ϵ</m:t>
                        </m:r>
                      </m:e>
                    </m:acc>
                    <m:sSub>
                      <m:sSubPr>
                        <m:ctrlPr>
                          <a:rPr lang="en-US" sz="2400" b="1" i="1">
                            <a:latin typeface="Cambria Math" panose="02040503050406030204" pitchFamily="18" charset="0"/>
                            <a:ea typeface="Cambria Math" panose="02040503050406030204" pitchFamily="18" charset="0"/>
                          </a:rPr>
                        </m:ctrlPr>
                      </m:sSubPr>
                      <m:e>
                        <m:r>
                          <a:rPr lang="en-US" sz="2400" b="1">
                            <a:latin typeface="Cambria Math" panose="02040503050406030204" pitchFamily="18" charset="0"/>
                            <a:ea typeface="Cambria Math" panose="02040503050406030204" pitchFamily="18" charset="0"/>
                          </a:rPr>
                          <m:t>𝐄</m:t>
                        </m:r>
                      </m:e>
                      <m:sub>
                        <m:r>
                          <m:rPr>
                            <m:sty m:val="p"/>
                          </m:rPr>
                          <a:rPr lang="en-US" sz="2400">
                            <a:latin typeface="Cambria Math" panose="02040503050406030204" pitchFamily="18" charset="0"/>
                            <a:ea typeface="Cambria Math" panose="02040503050406030204" pitchFamily="18" charset="0"/>
                          </a:rPr>
                          <m:t>a</m:t>
                        </m:r>
                      </m:sub>
                    </m:sSub>
                  </m:oMath>
                </a14:m>
                <a:r>
                  <a:rPr lang="en-US" sz="2400" dirty="0">
                    <a:latin typeface="Cambria Math" panose="02040503050406030204" pitchFamily="18" charset="0"/>
                    <a:ea typeface="Cambria Math" panose="02040503050406030204" pitchFamily="18" charset="0"/>
                  </a:rPr>
                  <a:t> </a:t>
                </a:r>
                <a14:m>
                  <m:oMath xmlns:m="http://schemas.openxmlformats.org/officeDocument/2006/math">
                    <m:r>
                      <a:rPr lang="en-US" sz="2400" i="1">
                        <a:solidFill>
                          <a:schemeClr val="tx1">
                            <a:lumMod val="50000"/>
                            <a:lumOff val="50000"/>
                          </a:schemeClr>
                        </a:solidFill>
                        <a:latin typeface="Cambria Math" panose="02040503050406030204" pitchFamily="18" charset="0"/>
                      </a:rPr>
                      <m:t>=</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𝑔</m:t>
                        </m:r>
                      </m:e>
                      <m:sub>
                        <m:r>
                          <a:rPr lang="en-US" sz="2400" i="1">
                            <a:latin typeface="Cambria Math" panose="02040503050406030204" pitchFamily="18" charset="0"/>
                          </a:rPr>
                          <m:t>𝑎</m:t>
                        </m:r>
                        <m:r>
                          <a:rPr lang="en-US" sz="2400" i="1">
                            <a:latin typeface="Cambria Math" panose="02040503050406030204" pitchFamily="18" charset="0"/>
                          </a:rPr>
                          <m:t>𝛾</m:t>
                        </m:r>
                      </m:sub>
                    </m:sSub>
                    <m:r>
                      <a:rPr lang="en-US" sz="2400" b="1">
                        <a:latin typeface="Cambria Math" panose="02040503050406030204" pitchFamily="18" charset="0"/>
                      </a:rPr>
                      <m:t>𝐁</m:t>
                    </m:r>
                    <m:r>
                      <m:rPr>
                        <m:sty m:val="p"/>
                      </m:rPr>
                      <a:rPr lang="en-US" sz="2400">
                        <a:latin typeface="Cambria Math" panose="02040503050406030204" pitchFamily="18" charset="0"/>
                      </a:rPr>
                      <m:t>a</m:t>
                    </m:r>
                    <m:r>
                      <a:rPr lang="en-US" sz="2400">
                        <a:latin typeface="Cambria Math" panose="02040503050406030204" pitchFamily="18" charset="0"/>
                      </a:rPr>
                      <m:t>(</m:t>
                    </m:r>
                    <m:r>
                      <m:rPr>
                        <m:sty m:val="p"/>
                      </m:rPr>
                      <a:rPr lang="en-US" sz="2400">
                        <a:latin typeface="Cambria Math" panose="02040503050406030204" pitchFamily="18" charset="0"/>
                      </a:rPr>
                      <m:t>t</m:t>
                    </m:r>
                    <m:r>
                      <a:rPr lang="en-US" sz="2400">
                        <a:latin typeface="Cambria Math" panose="02040503050406030204" pitchFamily="18" charset="0"/>
                      </a:rPr>
                      <m:t>)</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A70987B2-0CFF-8CCD-8FCF-9F9DE756FD73}"/>
                  </a:ext>
                </a:extLst>
              </p:cNvPr>
              <p:cNvSpPr txBox="1">
                <a:spLocks noRot="1" noChangeAspect="1" noMove="1" noResize="1" noEditPoints="1" noAdjustHandles="1" noChangeArrowheads="1" noChangeShapeType="1" noTextEdit="1"/>
              </p:cNvSpPr>
              <p:nvPr/>
            </p:nvSpPr>
            <p:spPr>
              <a:xfrm>
                <a:off x="1598650" y="2333395"/>
                <a:ext cx="3790767" cy="2170146"/>
              </a:xfrm>
              <a:prstGeom prst="rect">
                <a:avLst/>
              </a:prstGeom>
              <a:blipFill>
                <a:blip r:embed="rId3"/>
                <a:stretch>
                  <a:fillRect l="-1000" b="-4651"/>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B2F6A89D-3A6A-6425-7955-299C452DC6AD}"/>
              </a:ext>
            </a:extLst>
          </p:cNvPr>
          <p:cNvPicPr>
            <a:picLocks noChangeAspect="1"/>
          </p:cNvPicPr>
          <p:nvPr/>
        </p:nvPicPr>
        <p:blipFill>
          <a:blip r:embed="rId4"/>
          <a:stretch>
            <a:fillRect/>
          </a:stretch>
        </p:blipFill>
        <p:spPr>
          <a:xfrm>
            <a:off x="5734983" y="1816199"/>
            <a:ext cx="6110127" cy="3840393"/>
          </a:xfrm>
          <a:prstGeom prst="rect">
            <a:avLst/>
          </a:prstGeom>
        </p:spPr>
      </p:pic>
      <p:sp>
        <p:nvSpPr>
          <p:cNvPr id="3" name="Rectangle 2">
            <a:extLst>
              <a:ext uri="{FF2B5EF4-FFF2-40B4-BE49-F238E27FC236}">
                <a16:creationId xmlns:a16="http://schemas.microsoft.com/office/drawing/2014/main" id="{09980C3E-A67B-1AAE-EA49-34F450F0EDF0}"/>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7D168F5F-73D3-F8E5-E795-8C09B67FD345}"/>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31</a:t>
            </a:fld>
            <a:endParaRPr lang="en-US" sz="1400" dirty="0">
              <a:solidFill>
                <a:schemeClr val="bg1"/>
              </a:solidFill>
              <a:latin typeface="Helvetica" pitchFamily="2" charset="0"/>
            </a:endParaRPr>
          </a:p>
        </p:txBody>
      </p:sp>
      <p:sp>
        <p:nvSpPr>
          <p:cNvPr id="13" name="Footer Placeholder 5">
            <a:extLst>
              <a:ext uri="{FF2B5EF4-FFF2-40B4-BE49-F238E27FC236}">
                <a16:creationId xmlns:a16="http://schemas.microsoft.com/office/drawing/2014/main" id="{E0E925B8-16EF-2183-2167-D0B4DAD5281C}"/>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4" name="Footer Placeholder 5">
            <a:extLst>
              <a:ext uri="{FF2B5EF4-FFF2-40B4-BE49-F238E27FC236}">
                <a16:creationId xmlns:a16="http://schemas.microsoft.com/office/drawing/2014/main" id="{9301C2DB-D5AB-C5DD-2CAB-4D1E6664B5AB}"/>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64959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Dark Photon Proposed Sensitivity</a:t>
            </a:r>
          </a:p>
        </p:txBody>
      </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1" y="1825625"/>
            <a:ext cx="3835400" cy="4351338"/>
          </a:xfrm>
        </p:spPr>
        <p:txBody>
          <a:bodyPr/>
          <a:lstStyle/>
          <a:p>
            <a:r>
              <a:rPr lang="en-US" dirty="0">
                <a:latin typeface="Helvetica" pitchFamily="2" charset="0"/>
              </a:rPr>
              <a:t>Mixing parameter </a:t>
            </a:r>
            <a:r>
              <a:rPr lang="el-GR" dirty="0">
                <a:latin typeface="Helvetica" pitchFamily="2" charset="0"/>
              </a:rPr>
              <a:t>χ </a:t>
            </a:r>
            <a:r>
              <a:rPr lang="en-US" dirty="0">
                <a:latin typeface="Helvetica" pitchFamily="2" charset="0"/>
              </a:rPr>
              <a:t>instead of coupling </a:t>
            </a:r>
            <a:r>
              <a:rPr lang="en-US" i="1" dirty="0">
                <a:latin typeface="Helvetica" pitchFamily="2" charset="0"/>
              </a:rPr>
              <a:t>g</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32</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8" name="Picture 17">
            <a:extLst>
              <a:ext uri="{FF2B5EF4-FFF2-40B4-BE49-F238E27FC236}">
                <a16:creationId xmlns:a16="http://schemas.microsoft.com/office/drawing/2014/main" id="{0E9B2B9E-B403-C6D8-41AC-1446DE33EE84}"/>
              </a:ext>
            </a:extLst>
          </p:cNvPr>
          <p:cNvPicPr>
            <a:picLocks noChangeAspect="1"/>
          </p:cNvPicPr>
          <p:nvPr/>
        </p:nvPicPr>
        <p:blipFill>
          <a:blip r:embed="rId3"/>
          <a:stretch>
            <a:fillRect/>
          </a:stretch>
        </p:blipFill>
        <p:spPr>
          <a:xfrm>
            <a:off x="4800378" y="1674499"/>
            <a:ext cx="6706044" cy="4635340"/>
          </a:xfrm>
          <a:prstGeom prst="rect">
            <a:avLst/>
          </a:prstGeom>
        </p:spPr>
      </p:pic>
    </p:spTree>
    <p:extLst>
      <p:ext uri="{BB962C8B-B14F-4D97-AF65-F5344CB8AC3E}">
        <p14:creationId xmlns:p14="http://schemas.microsoft.com/office/powerpoint/2010/main" val="3523279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EMT (1)</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33</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7708931B-4ECB-281C-BC99-44E27775E6D3}"/>
              </a:ext>
            </a:extLst>
          </p:cNvPr>
          <p:cNvPicPr>
            <a:picLocks noChangeAspect="1"/>
          </p:cNvPicPr>
          <p:nvPr/>
        </p:nvPicPr>
        <p:blipFill rotWithShape="1">
          <a:blip r:embed="rId3"/>
          <a:srcRect b="67450"/>
          <a:stretch/>
        </p:blipFill>
        <p:spPr>
          <a:xfrm>
            <a:off x="27900" y="1874838"/>
            <a:ext cx="12136200" cy="3738661"/>
          </a:xfrm>
          <a:prstGeom prst="rect">
            <a:avLst/>
          </a:prstGeom>
        </p:spPr>
      </p:pic>
      <p:pic>
        <p:nvPicPr>
          <p:cNvPr id="14" name="Picture 13">
            <a:extLst>
              <a:ext uri="{FF2B5EF4-FFF2-40B4-BE49-F238E27FC236}">
                <a16:creationId xmlns:a16="http://schemas.microsoft.com/office/drawing/2014/main" id="{88AADC20-7A1C-EE7B-11E3-464ACDB36B62}"/>
              </a:ext>
            </a:extLst>
          </p:cNvPr>
          <p:cNvPicPr>
            <a:picLocks noChangeAspect="1"/>
          </p:cNvPicPr>
          <p:nvPr/>
        </p:nvPicPr>
        <p:blipFill rotWithShape="1">
          <a:blip r:embed="rId4"/>
          <a:srcRect t="1" r="2886" b="9770"/>
          <a:stretch/>
        </p:blipFill>
        <p:spPr>
          <a:xfrm>
            <a:off x="7224841" y="2287636"/>
            <a:ext cx="3142249" cy="979025"/>
          </a:xfrm>
          <a:prstGeom prst="rect">
            <a:avLst/>
          </a:prstGeom>
        </p:spPr>
      </p:pic>
      <p:sp>
        <p:nvSpPr>
          <p:cNvPr id="17" name="Rectangle 16">
            <a:extLst>
              <a:ext uri="{FF2B5EF4-FFF2-40B4-BE49-F238E27FC236}">
                <a16:creationId xmlns:a16="http://schemas.microsoft.com/office/drawing/2014/main" id="{B3CD3A98-5F33-58EE-75E7-5A620476F278}"/>
              </a:ext>
            </a:extLst>
          </p:cNvPr>
          <p:cNvSpPr/>
          <p:nvPr/>
        </p:nvSpPr>
        <p:spPr>
          <a:xfrm>
            <a:off x="1045029" y="2346158"/>
            <a:ext cx="2685142" cy="920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7904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EMT (2)</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34</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4" name="Picture 3">
            <a:extLst>
              <a:ext uri="{FF2B5EF4-FFF2-40B4-BE49-F238E27FC236}">
                <a16:creationId xmlns:a16="http://schemas.microsoft.com/office/drawing/2014/main" id="{3C53FF62-6953-5FF6-B275-F9CBC7BF506B}"/>
              </a:ext>
            </a:extLst>
          </p:cNvPr>
          <p:cNvPicPr>
            <a:picLocks noChangeAspect="1"/>
          </p:cNvPicPr>
          <p:nvPr/>
        </p:nvPicPr>
        <p:blipFill rotWithShape="1">
          <a:blip r:embed="rId3"/>
          <a:srcRect l="230" t="31703" r="-230" b="35748"/>
          <a:stretch/>
        </p:blipFill>
        <p:spPr>
          <a:xfrm>
            <a:off x="55800" y="1874838"/>
            <a:ext cx="12136200" cy="3738661"/>
          </a:xfrm>
          <a:prstGeom prst="rect">
            <a:avLst/>
          </a:prstGeom>
        </p:spPr>
      </p:pic>
      <p:pic>
        <p:nvPicPr>
          <p:cNvPr id="6" name="Picture 5">
            <a:extLst>
              <a:ext uri="{FF2B5EF4-FFF2-40B4-BE49-F238E27FC236}">
                <a16:creationId xmlns:a16="http://schemas.microsoft.com/office/drawing/2014/main" id="{D22DB869-CABC-4339-EFAE-4354C3602CD6}"/>
              </a:ext>
            </a:extLst>
          </p:cNvPr>
          <p:cNvPicPr>
            <a:picLocks noChangeAspect="1"/>
          </p:cNvPicPr>
          <p:nvPr/>
        </p:nvPicPr>
        <p:blipFill rotWithShape="1">
          <a:blip r:embed="rId4"/>
          <a:srcRect t="1" r="2886" b="9770"/>
          <a:stretch/>
        </p:blipFill>
        <p:spPr>
          <a:xfrm>
            <a:off x="7224841" y="2287636"/>
            <a:ext cx="3142249" cy="979025"/>
          </a:xfrm>
          <a:prstGeom prst="rect">
            <a:avLst/>
          </a:prstGeom>
        </p:spPr>
      </p:pic>
    </p:spTree>
    <p:extLst>
      <p:ext uri="{BB962C8B-B14F-4D97-AF65-F5344CB8AC3E}">
        <p14:creationId xmlns:p14="http://schemas.microsoft.com/office/powerpoint/2010/main" val="21430117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EMT (3)</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35</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7708931B-4ECB-281C-BC99-44E27775E6D3}"/>
              </a:ext>
            </a:extLst>
          </p:cNvPr>
          <p:cNvPicPr>
            <a:picLocks noChangeAspect="1"/>
          </p:cNvPicPr>
          <p:nvPr/>
        </p:nvPicPr>
        <p:blipFill rotWithShape="1">
          <a:blip r:embed="rId3"/>
          <a:srcRect l="230" t="63144" r="-230" b="4306"/>
          <a:stretch/>
        </p:blipFill>
        <p:spPr>
          <a:xfrm>
            <a:off x="27900" y="1874838"/>
            <a:ext cx="12136200" cy="3738661"/>
          </a:xfrm>
          <a:prstGeom prst="rect">
            <a:avLst/>
          </a:prstGeom>
        </p:spPr>
      </p:pic>
      <p:pic>
        <p:nvPicPr>
          <p:cNvPr id="6" name="Picture 5">
            <a:extLst>
              <a:ext uri="{FF2B5EF4-FFF2-40B4-BE49-F238E27FC236}">
                <a16:creationId xmlns:a16="http://schemas.microsoft.com/office/drawing/2014/main" id="{4EDFC4F3-8F56-35BB-5691-5929038043BC}"/>
              </a:ext>
            </a:extLst>
          </p:cNvPr>
          <p:cNvPicPr>
            <a:picLocks noChangeAspect="1"/>
          </p:cNvPicPr>
          <p:nvPr/>
        </p:nvPicPr>
        <p:blipFill rotWithShape="1">
          <a:blip r:embed="rId4"/>
          <a:srcRect t="1" r="2886" b="9770"/>
          <a:stretch/>
        </p:blipFill>
        <p:spPr>
          <a:xfrm>
            <a:off x="8693728" y="2262336"/>
            <a:ext cx="3142249" cy="979025"/>
          </a:xfrm>
          <a:prstGeom prst="rect">
            <a:avLst/>
          </a:prstGeom>
        </p:spPr>
      </p:pic>
    </p:spTree>
    <p:extLst>
      <p:ext uri="{BB962C8B-B14F-4D97-AF65-F5344CB8AC3E}">
        <p14:creationId xmlns:p14="http://schemas.microsoft.com/office/powerpoint/2010/main" val="2798152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MQW Permittivity and Boost (Config. 2)</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36</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4" name="Picture 3">
            <a:extLst>
              <a:ext uri="{FF2B5EF4-FFF2-40B4-BE49-F238E27FC236}">
                <a16:creationId xmlns:a16="http://schemas.microsoft.com/office/drawing/2014/main" id="{DB5370A5-4F7C-E948-1A95-E309A584DE97}"/>
              </a:ext>
            </a:extLst>
          </p:cNvPr>
          <p:cNvPicPr>
            <a:picLocks noChangeAspect="1"/>
          </p:cNvPicPr>
          <p:nvPr/>
        </p:nvPicPr>
        <p:blipFill>
          <a:blip r:embed="rId3"/>
          <a:stretch>
            <a:fillRect/>
          </a:stretch>
        </p:blipFill>
        <p:spPr>
          <a:xfrm>
            <a:off x="2207202" y="1572463"/>
            <a:ext cx="8428760" cy="4844115"/>
          </a:xfrm>
          <a:prstGeom prst="rect">
            <a:avLst/>
          </a:prstGeom>
        </p:spPr>
      </p:pic>
    </p:spTree>
    <p:extLst>
      <p:ext uri="{BB962C8B-B14F-4D97-AF65-F5344CB8AC3E}">
        <p14:creationId xmlns:p14="http://schemas.microsoft.com/office/powerpoint/2010/main" val="877093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MQW Angle and Boost (Config. 2) </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37</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4" name="Picture 3">
            <a:extLst>
              <a:ext uri="{FF2B5EF4-FFF2-40B4-BE49-F238E27FC236}">
                <a16:creationId xmlns:a16="http://schemas.microsoft.com/office/drawing/2014/main" id="{348E8867-A1E0-23DA-0BC5-7A2669283666}"/>
              </a:ext>
            </a:extLst>
          </p:cNvPr>
          <p:cNvPicPr>
            <a:picLocks noChangeAspect="1"/>
          </p:cNvPicPr>
          <p:nvPr/>
        </p:nvPicPr>
        <p:blipFill>
          <a:blip r:embed="rId3"/>
          <a:stretch>
            <a:fillRect/>
          </a:stretch>
        </p:blipFill>
        <p:spPr>
          <a:xfrm>
            <a:off x="2834233" y="1655368"/>
            <a:ext cx="6523533" cy="4678305"/>
          </a:xfrm>
          <a:prstGeom prst="rect">
            <a:avLst/>
          </a:prstGeom>
        </p:spPr>
      </p:pic>
    </p:spTree>
    <p:extLst>
      <p:ext uri="{BB962C8B-B14F-4D97-AF65-F5344CB8AC3E}">
        <p14:creationId xmlns:p14="http://schemas.microsoft.com/office/powerpoint/2010/main" val="2977493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MQW Angle, Quality Factor, and Boost </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38</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F60047B4-E99B-FD1C-B09B-F3A8F1175D57}"/>
              </a:ext>
            </a:extLst>
          </p:cNvPr>
          <p:cNvPicPr>
            <a:picLocks noChangeAspect="1"/>
          </p:cNvPicPr>
          <p:nvPr/>
        </p:nvPicPr>
        <p:blipFill>
          <a:blip r:embed="rId3"/>
          <a:stretch>
            <a:fillRect/>
          </a:stretch>
        </p:blipFill>
        <p:spPr>
          <a:xfrm>
            <a:off x="2183246" y="1740228"/>
            <a:ext cx="8524326" cy="4569934"/>
          </a:xfrm>
          <a:prstGeom prst="rect">
            <a:avLst/>
          </a:prstGeom>
        </p:spPr>
      </p:pic>
    </p:spTree>
    <p:extLst>
      <p:ext uri="{BB962C8B-B14F-4D97-AF65-F5344CB8AC3E}">
        <p14:creationId xmlns:p14="http://schemas.microsoft.com/office/powerpoint/2010/main" val="37370494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7F0349A-728C-0950-25E8-4DF07B76C086}"/>
              </a:ext>
            </a:extLst>
          </p:cNvPr>
          <p:cNvPicPr>
            <a:picLocks noChangeAspect="1"/>
          </p:cNvPicPr>
          <p:nvPr/>
        </p:nvPicPr>
        <p:blipFill>
          <a:blip r:embed="rId3"/>
          <a:stretch>
            <a:fillRect/>
          </a:stretch>
        </p:blipFill>
        <p:spPr>
          <a:xfrm>
            <a:off x="2123208" y="1473721"/>
            <a:ext cx="7395880" cy="4971675"/>
          </a:xfrm>
          <a:prstGeom prst="rect">
            <a:avLst/>
          </a:prstGeom>
        </p:spPr>
      </p:pic>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Surface e</a:t>
            </a:r>
            <a:r>
              <a:rPr lang="en-US" baseline="30000" dirty="0">
                <a:solidFill>
                  <a:schemeClr val="bg1"/>
                </a:solidFill>
                <a:latin typeface="Helvetica" pitchFamily="2" charset="0"/>
              </a:rPr>
              <a:t>-</a:t>
            </a:r>
            <a:r>
              <a:rPr lang="en-US" dirty="0">
                <a:solidFill>
                  <a:schemeClr val="bg1"/>
                </a:solidFill>
                <a:latin typeface="Helvetica" pitchFamily="2" charset="0"/>
              </a:rPr>
              <a:t> Density Variation</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39</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
        <p:nvSpPr>
          <p:cNvPr id="6" name="TextBox 5">
            <a:extLst>
              <a:ext uri="{FF2B5EF4-FFF2-40B4-BE49-F238E27FC236}">
                <a16:creationId xmlns:a16="http://schemas.microsoft.com/office/drawing/2014/main" id="{80C988B6-1612-589C-A86F-0FFD78ECAABA}"/>
              </a:ext>
            </a:extLst>
          </p:cNvPr>
          <p:cNvSpPr txBox="1"/>
          <p:nvPr/>
        </p:nvSpPr>
        <p:spPr>
          <a:xfrm>
            <a:off x="9831073" y="3466017"/>
            <a:ext cx="2018501" cy="369332"/>
          </a:xfrm>
          <a:prstGeom prst="rect">
            <a:avLst/>
          </a:prstGeom>
          <a:noFill/>
        </p:spPr>
        <p:txBody>
          <a:bodyPr wrap="none" rtlCol="0">
            <a:spAutoFit/>
          </a:bodyPr>
          <a:lstStyle/>
          <a:p>
            <a:r>
              <a:rPr lang="en-US" dirty="0">
                <a:latin typeface="Helvetica" pitchFamily="2" charset="0"/>
              </a:rPr>
              <a:t>“best side” plotted</a:t>
            </a:r>
          </a:p>
        </p:txBody>
      </p:sp>
    </p:spTree>
    <p:extLst>
      <p:ext uri="{BB962C8B-B14F-4D97-AF65-F5344CB8AC3E}">
        <p14:creationId xmlns:p14="http://schemas.microsoft.com/office/powerpoint/2010/main" val="387735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8700C7-7174-0335-6000-80B3D71EB6BE}"/>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Inverse Primakoff effect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p:txBody>
              <a:bodyPr/>
              <a:lstStyle/>
              <a:p>
                <a:r>
                  <a:rPr lang="en-US" dirty="0">
                    <a:latin typeface="Helvetica" pitchFamily="2" charset="0"/>
                  </a:rPr>
                  <a:t>Maxwell’s equations under spatially homogenous axion field </a:t>
                </a:r>
                <a14:m>
                  <m:oMath xmlns:m="http://schemas.openxmlformats.org/officeDocument/2006/math">
                    <m:r>
                      <a:rPr lang="en-US" i="1" dirty="0" smtClean="0">
                        <a:latin typeface="Cambria Math" panose="02040503050406030204" pitchFamily="18" charset="0"/>
                      </a:rPr>
                      <m:t>𝑎</m:t>
                    </m:r>
                  </m:oMath>
                </a14:m>
                <a:endParaRPr lang="en-US" dirty="0">
                  <a:latin typeface="Helvetica" pitchFamily="2" charset="0"/>
                </a:endParaRPr>
              </a:p>
              <a:p>
                <a:endParaRPr lang="en-US" dirty="0">
                  <a:latin typeface="Helvetica" pitchFamily="2" charset="0"/>
                </a:endParaRPr>
              </a:p>
              <a:p>
                <a:endParaRPr lang="en-US" dirty="0">
                  <a:latin typeface="Helvetica" pitchFamily="2" charset="0"/>
                </a:endParaRPr>
              </a:p>
              <a:p>
                <a:pPr marL="0" indent="0">
                  <a:buNone/>
                </a:pPr>
                <a:endParaRPr lang="en-US" dirty="0">
                  <a:latin typeface="Helvetica" pitchFamily="2" charset="0"/>
                </a:endParaRPr>
              </a:p>
              <a:p>
                <a:pPr marL="0" indent="0">
                  <a:buNone/>
                </a:pPr>
                <a:endParaRPr lang="en-US" dirty="0">
                  <a:latin typeface="Helvetica" pitchFamily="2" charset="0"/>
                </a:endParaRPr>
              </a:p>
              <a:p>
                <a:r>
                  <a:rPr lang="en-US" dirty="0">
                    <a:latin typeface="Helvetica" pitchFamily="2" charset="0"/>
                  </a:rPr>
                  <a:t>To </a:t>
                </a:r>
                <a:r>
                  <a:rPr lang="en-US" b="1" dirty="0">
                    <a:latin typeface="Helvetica" pitchFamily="2" charset="0"/>
                  </a:rPr>
                  <a:t>first order</a:t>
                </a:r>
                <a:r>
                  <a:rPr lang="en-US" dirty="0">
                    <a:latin typeface="Helvetica" pitchFamily="2" charset="0"/>
                  </a:rPr>
                  <a:t>, axions convert to photons</a:t>
                </a:r>
              </a:p>
              <a:p>
                <a:endParaRPr lang="en-US" dirty="0">
                  <a:latin typeface="Helvetica" pitchFamily="2" charset="0"/>
                </a:endParaRPr>
              </a:p>
              <a:p>
                <a:endParaRPr lang="en-US" dirty="0">
                  <a:latin typeface="Helvetica" pitchFamily="2" charset="0"/>
                </a:endParaRPr>
              </a:p>
              <a:p>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DA40D795-5C4E-7D57-FD87-AB7E9895EF62}"/>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sp>
        <p:nvSpPr>
          <p:cNvPr id="9" name="Footer Placeholder 5">
            <a:extLst>
              <a:ext uri="{FF2B5EF4-FFF2-40B4-BE49-F238E27FC236}">
                <a16:creationId xmlns:a16="http://schemas.microsoft.com/office/drawing/2014/main" id="{B3478328-52B0-10D9-DEC7-8F1B2F8549C8}"/>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1ABCEE64-77A0-EB74-56FE-DB7F0FCADA81}"/>
                  </a:ext>
                </a:extLst>
              </p:cNvPr>
              <p:cNvSpPr txBox="1"/>
              <p:nvPr/>
            </p:nvSpPr>
            <p:spPr>
              <a:xfrm>
                <a:off x="3832910" y="2772951"/>
                <a:ext cx="4526175" cy="10547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m:t>
                          </m:r>
                        </m:e>
                        <m:sub>
                          <m:r>
                            <a:rPr lang="en-US" sz="2400" i="1" smtClean="0">
                              <a:latin typeface="Cambria Math" panose="02040503050406030204" pitchFamily="18" charset="0"/>
                              <a:ea typeface="Cambria Math" panose="02040503050406030204" pitchFamily="18" charset="0"/>
                            </a:rPr>
                            <m:t>𝜇</m:t>
                          </m:r>
                        </m:sub>
                      </m:sSub>
                      <m:r>
                        <a:rPr lang="en-US" sz="2400" i="1">
                          <a:latin typeface="Cambria Math" panose="02040503050406030204" pitchFamily="18" charset="0"/>
                          <a:ea typeface="Cambria Math" panose="02040503050406030204" pitchFamily="18" charset="0"/>
                        </a:rPr>
                        <m:t> </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𝐹</m:t>
                          </m:r>
                        </m:e>
                        <m:sup>
                          <m:r>
                            <a:rPr lang="en-US" sz="2400" i="1" smtClean="0">
                              <a:latin typeface="Cambria Math" panose="02040503050406030204" pitchFamily="18" charset="0"/>
                              <a:ea typeface="Cambria Math" panose="02040503050406030204" pitchFamily="18" charset="0"/>
                            </a:rPr>
                            <m:t>𝜇𝜈</m:t>
                          </m:r>
                        </m:sup>
                      </m:sSup>
                      <m:r>
                        <a:rPr lang="en-US" sz="2400" i="1">
                          <a:latin typeface="Cambria Math" panose="02040503050406030204" pitchFamily="18" charset="0"/>
                          <a:ea typeface="Cambria Math" panose="02040503050406030204" pitchFamily="18" charset="0"/>
                        </a:rPr>
                        <m:t> = </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𝐽</m:t>
                          </m:r>
                        </m:e>
                        <m:sup>
                          <m:r>
                            <a:rPr lang="en-US" sz="2400" i="1" smtClean="0">
                              <a:latin typeface="Cambria Math" panose="02040503050406030204" pitchFamily="18" charset="0"/>
                              <a:ea typeface="Cambria Math" panose="02040503050406030204" pitchFamily="18" charset="0"/>
                            </a:rPr>
                            <m:t>𝜈</m:t>
                          </m:r>
                        </m:sup>
                      </m:sSup>
                      <m:r>
                        <a:rPr lang="en-US" sz="2400" i="1">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 </m:t>
                      </m:r>
                      <m:sSub>
                        <m:sSubPr>
                          <m:ctrlPr>
                            <a:rPr lang="en-US" sz="2400" b="1" i="1" smtClean="0">
                              <a:latin typeface="Cambria Math" panose="02040503050406030204" pitchFamily="18" charset="0"/>
                              <a:ea typeface="Cambria Math" panose="02040503050406030204" pitchFamily="18" charset="0"/>
                            </a:rPr>
                          </m:ctrlPr>
                        </m:sSubPr>
                        <m:e>
                          <m:r>
                            <a:rPr lang="en-US" sz="2400" b="1" i="1">
                              <a:latin typeface="Cambria Math" panose="02040503050406030204" pitchFamily="18" charset="0"/>
                              <a:ea typeface="Cambria Math" panose="02040503050406030204" pitchFamily="18" charset="0"/>
                            </a:rPr>
                            <m:t>𝒈</m:t>
                          </m:r>
                        </m:e>
                        <m:sub>
                          <m:r>
                            <a:rPr lang="en-US" sz="2400" b="1" i="1">
                              <a:latin typeface="Cambria Math" panose="02040503050406030204" pitchFamily="18" charset="0"/>
                              <a:ea typeface="Cambria Math" panose="02040503050406030204" pitchFamily="18" charset="0"/>
                            </a:rPr>
                            <m:t>𝒂</m:t>
                          </m:r>
                          <m:r>
                            <a:rPr lang="en-US" sz="2400" b="1" i="1" smtClean="0">
                              <a:latin typeface="Cambria Math" panose="02040503050406030204" pitchFamily="18" charset="0"/>
                              <a:ea typeface="Cambria Math" panose="02040503050406030204" pitchFamily="18" charset="0"/>
                            </a:rPr>
                            <m:t>𝜸</m:t>
                          </m:r>
                        </m:sub>
                      </m:sSub>
                      <m:r>
                        <a:rPr lang="en-US" sz="2400" b="1" i="1">
                          <a:latin typeface="Cambria Math" panose="02040503050406030204" pitchFamily="18" charset="0"/>
                          <a:ea typeface="Cambria Math" panose="02040503050406030204" pitchFamily="18" charset="0"/>
                        </a:rPr>
                        <m:t> </m:t>
                      </m:r>
                      <m:sSup>
                        <m:sSupPr>
                          <m:ctrlPr>
                            <a:rPr lang="en-US" sz="2400" b="1" i="1" smtClean="0">
                              <a:latin typeface="Cambria Math" panose="02040503050406030204" pitchFamily="18" charset="0"/>
                              <a:ea typeface="Cambria Math" panose="02040503050406030204" pitchFamily="18" charset="0"/>
                            </a:rPr>
                          </m:ctrlPr>
                        </m:sSupPr>
                        <m:e>
                          <m:acc>
                            <m:accPr>
                              <m:chr m:val="̃"/>
                              <m:ctrlPr>
                                <a:rPr lang="en-US" sz="2400" b="1" i="1" smtClean="0">
                                  <a:latin typeface="Cambria Math" panose="02040503050406030204" pitchFamily="18" charset="0"/>
                                  <a:ea typeface="Cambria Math" panose="02040503050406030204" pitchFamily="18" charset="0"/>
                                </a:rPr>
                              </m:ctrlPr>
                            </m:accPr>
                            <m:e>
                              <m:r>
                                <a:rPr lang="en-US" sz="2400" b="1" i="1" smtClean="0">
                                  <a:latin typeface="Cambria Math" panose="02040503050406030204" pitchFamily="18" charset="0"/>
                                  <a:ea typeface="Cambria Math" panose="02040503050406030204" pitchFamily="18" charset="0"/>
                                </a:rPr>
                                <m:t>𝑭</m:t>
                              </m:r>
                            </m:e>
                          </m:acc>
                        </m:e>
                        <m:sup>
                          <m:r>
                            <a:rPr lang="en-US" sz="2400" b="1" i="1" smtClean="0">
                              <a:latin typeface="Cambria Math" panose="02040503050406030204" pitchFamily="18" charset="0"/>
                              <a:ea typeface="Cambria Math" panose="02040503050406030204" pitchFamily="18" charset="0"/>
                            </a:rPr>
                            <m:t>𝝁𝝂</m:t>
                          </m:r>
                        </m:sup>
                      </m:sSup>
                      <m:r>
                        <a:rPr lang="en-US" sz="2400" b="1" i="1">
                          <a:latin typeface="Cambria Math" panose="02040503050406030204" pitchFamily="18" charset="0"/>
                          <a:ea typeface="Cambria Math" panose="02040503050406030204" pitchFamily="18" charset="0"/>
                        </a:rPr>
                        <m:t> </m:t>
                      </m:r>
                      <m:sSub>
                        <m:sSubPr>
                          <m:ctrlPr>
                            <a:rPr lang="en-US" sz="2400" b="1" i="1" smtClean="0">
                              <a:latin typeface="Cambria Math" panose="02040503050406030204" pitchFamily="18" charset="0"/>
                              <a:ea typeface="Cambria Math" panose="02040503050406030204" pitchFamily="18" charset="0"/>
                            </a:rPr>
                          </m:ctrlPr>
                        </m:sSubPr>
                        <m:e>
                          <m:r>
                            <a:rPr lang="en-US" sz="2400" b="1" i="1" smtClean="0">
                              <a:latin typeface="Cambria Math" panose="02040503050406030204" pitchFamily="18" charset="0"/>
                              <a:ea typeface="Cambria Math" panose="02040503050406030204" pitchFamily="18" charset="0"/>
                            </a:rPr>
                            <m:t>𝝏</m:t>
                          </m:r>
                        </m:e>
                        <m:sub>
                          <m:r>
                            <a:rPr lang="en-US" sz="2400" b="1" i="1" smtClean="0">
                              <a:latin typeface="Cambria Math" panose="02040503050406030204" pitchFamily="18" charset="0"/>
                              <a:ea typeface="Cambria Math" panose="02040503050406030204" pitchFamily="18" charset="0"/>
                            </a:rPr>
                            <m:t>𝝁</m:t>
                          </m:r>
                        </m:sub>
                      </m:sSub>
                      <m:r>
                        <a:rPr lang="en-US" sz="2400" b="1" i="1">
                          <a:latin typeface="Cambria Math" panose="02040503050406030204" pitchFamily="18" charset="0"/>
                          <a:ea typeface="Cambria Math" panose="02040503050406030204" pitchFamily="18" charset="0"/>
                        </a:rPr>
                        <m:t>𝒂</m:t>
                      </m:r>
                    </m:oMath>
                  </m:oMathPara>
                </a14:m>
                <a:endParaRPr lang="en-US" sz="2400" b="1"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    </m:t>
                      </m:r>
                      <m:d>
                        <m:dPr>
                          <m:ctrlPr>
                            <a:rPr lang="en-US" sz="2400" i="1" smtClean="0">
                              <a:latin typeface="Cambria Math" panose="02040503050406030204" pitchFamily="18" charset="0"/>
                              <a:ea typeface="Cambria Math" panose="02040503050406030204" pitchFamily="18" charset="0"/>
                            </a:rPr>
                          </m:ctrlPr>
                        </m:dPr>
                        <m:e>
                          <m:sSub>
                            <m:sSubPr>
                              <m:ctrlPr>
                                <a:rPr lang="en-US" sz="2400" i="1" smtClean="0">
                                  <a:latin typeface="Cambria Math" panose="02040503050406030204" pitchFamily="18" charset="0"/>
                                  <a:ea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m:t>
                              </m:r>
                            </m:e>
                            <m:sub>
                              <m:r>
                                <a:rPr lang="en-US" sz="2400" i="1" smtClean="0">
                                  <a:latin typeface="Cambria Math" panose="02040503050406030204" pitchFamily="18" charset="0"/>
                                  <a:ea typeface="Cambria Math" panose="02040503050406030204" pitchFamily="18" charset="0"/>
                                </a:rPr>
                                <m:t>𝜇</m:t>
                              </m:r>
                            </m:sub>
                          </m:sSub>
                          <m:r>
                            <a:rPr lang="en-US" sz="2400" i="1">
                              <a:latin typeface="Cambria Math" panose="02040503050406030204" pitchFamily="18" charset="0"/>
                              <a:ea typeface="Cambria Math" panose="02040503050406030204" pitchFamily="18" charset="0"/>
                            </a:rPr>
                            <m:t> </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m:t>
                              </m:r>
                            </m:e>
                            <m:sup>
                              <m:r>
                                <a:rPr lang="en-US" sz="2400" i="1" smtClean="0">
                                  <a:latin typeface="Cambria Math" panose="02040503050406030204" pitchFamily="18" charset="0"/>
                                  <a:ea typeface="Cambria Math" panose="02040503050406030204" pitchFamily="18" charset="0"/>
                                </a:rPr>
                                <m:t>𝜇</m:t>
                              </m:r>
                            </m:sup>
                          </m:s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𝑚</m:t>
                              </m:r>
                            </m:e>
                            <m:sub>
                              <m:r>
                                <a:rPr lang="en-US" sz="2400" i="1">
                                  <a:latin typeface="Cambria Math" panose="02040503050406030204" pitchFamily="18" charset="0"/>
                                  <a:ea typeface="Cambria Math" panose="02040503050406030204" pitchFamily="18" charset="0"/>
                                </a:rPr>
                                <m:t>𝑎</m:t>
                              </m:r>
                            </m:sub>
                            <m:sup>
                              <m:r>
                                <a:rPr lang="en-US" sz="2400" i="1">
                                  <a:latin typeface="Cambria Math" panose="02040503050406030204" pitchFamily="18" charset="0"/>
                                  <a:ea typeface="Cambria Math" panose="02040503050406030204" pitchFamily="18" charset="0"/>
                                </a:rPr>
                                <m:t>2</m:t>
                              </m:r>
                            </m:sup>
                          </m:sSubSup>
                        </m:e>
                      </m:d>
                      <m:r>
                        <a:rPr lang="en-US" sz="2400" i="1">
                          <a:latin typeface="Cambria Math" panose="02040503050406030204" pitchFamily="18" charset="0"/>
                          <a:ea typeface="Cambria Math" panose="02040503050406030204" pitchFamily="18" charset="0"/>
                        </a:rPr>
                        <m:t>𝑎</m:t>
                      </m:r>
                      <m:r>
                        <a:rPr lang="en-US" sz="2400" i="1">
                          <a:latin typeface="Cambria Math" panose="02040503050406030204" pitchFamily="18" charset="0"/>
                          <a:ea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𝑔</m:t>
                              </m:r>
                            </m:e>
                            <m:sub>
                              <m:r>
                                <a:rPr lang="en-US" sz="2400" b="0" i="1" smtClean="0">
                                  <a:latin typeface="Cambria Math" panose="02040503050406030204" pitchFamily="18" charset="0"/>
                                  <a:ea typeface="Cambria Math" panose="02040503050406030204" pitchFamily="18" charset="0"/>
                                </a:rPr>
                                <m:t>𝑎</m:t>
                              </m:r>
                              <m:r>
                                <a:rPr lang="en-US" sz="2400" b="0" i="1" smtClean="0">
                                  <a:latin typeface="Cambria Math" panose="02040503050406030204" pitchFamily="18" charset="0"/>
                                  <a:ea typeface="Cambria Math" panose="02040503050406030204" pitchFamily="18" charset="0"/>
                                </a:rPr>
                                <m:t>𝛾</m:t>
                              </m:r>
                            </m:sub>
                          </m:sSub>
                        </m:num>
                        <m:den>
                          <m:r>
                            <a:rPr lang="en-US" sz="2400" b="0" i="1" smtClean="0">
                              <a:latin typeface="Cambria Math" panose="02040503050406030204" pitchFamily="18" charset="0"/>
                              <a:ea typeface="Cambria Math" panose="02040503050406030204" pitchFamily="18" charset="0"/>
                            </a:rPr>
                            <m:t>4</m:t>
                          </m:r>
                        </m:den>
                      </m:f>
                      <m:sSub>
                        <m:sSubPr>
                          <m:ctrlPr>
                            <a:rPr lang="en-US" sz="2400" b="0" i="1" smtClean="0">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𝐹</m:t>
                          </m:r>
                        </m:e>
                        <m:sub>
                          <m:r>
                            <a:rPr lang="en-US" sz="2400" i="1" smtClean="0">
                              <a:latin typeface="Cambria Math" panose="02040503050406030204" pitchFamily="18" charset="0"/>
                              <a:ea typeface="Cambria Math" panose="02040503050406030204" pitchFamily="18" charset="0"/>
                            </a:rPr>
                            <m:t>𝜇𝜈</m:t>
                          </m:r>
                        </m:sub>
                      </m:sSub>
                      <m:r>
                        <a:rPr lang="en-US" sz="2400" i="1">
                          <a:latin typeface="Cambria Math" panose="02040503050406030204" pitchFamily="18" charset="0"/>
                          <a:ea typeface="Cambria Math" panose="02040503050406030204" pitchFamily="18" charset="0"/>
                        </a:rPr>
                        <m:t> </m:t>
                      </m:r>
                      <m:sSup>
                        <m:sSupPr>
                          <m:ctrlPr>
                            <a:rPr lang="en-US" sz="2400" i="1" smtClean="0">
                              <a:latin typeface="Cambria Math" panose="02040503050406030204" pitchFamily="18" charset="0"/>
                              <a:ea typeface="Cambria Math" panose="02040503050406030204" pitchFamily="18" charset="0"/>
                            </a:rPr>
                          </m:ctrlPr>
                        </m:sSupPr>
                        <m:e>
                          <m:acc>
                            <m:accPr>
                              <m:chr m:val="̃"/>
                              <m:ctrlPr>
                                <a:rPr lang="en-US" sz="240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𝐹</m:t>
                              </m:r>
                            </m:e>
                          </m:acc>
                        </m:e>
                        <m:sup>
                          <m:r>
                            <a:rPr lang="en-US" sz="2400" i="1" smtClean="0">
                              <a:latin typeface="Cambria Math" panose="02040503050406030204" pitchFamily="18" charset="0"/>
                              <a:ea typeface="Cambria Math" panose="02040503050406030204" pitchFamily="18" charset="0"/>
                            </a:rPr>
                            <m:t>𝜇𝜈</m:t>
                          </m:r>
                        </m:sup>
                      </m:sSup>
                    </m:oMath>
                  </m:oMathPara>
                </a14:m>
                <a:endParaRPr lang="en-US" sz="2400" dirty="0"/>
              </a:p>
            </p:txBody>
          </p:sp>
        </mc:Choice>
        <mc:Fallback>
          <p:sp>
            <p:nvSpPr>
              <p:cNvPr id="11" name="TextBox 10">
                <a:extLst>
                  <a:ext uri="{FF2B5EF4-FFF2-40B4-BE49-F238E27FC236}">
                    <a16:creationId xmlns:a16="http://schemas.microsoft.com/office/drawing/2014/main" id="{1ABCEE64-77A0-EB74-56FE-DB7F0FCADA81}"/>
                  </a:ext>
                </a:extLst>
              </p:cNvPr>
              <p:cNvSpPr txBox="1">
                <a:spLocks noRot="1" noChangeAspect="1" noMove="1" noResize="1" noEditPoints="1" noAdjustHandles="1" noChangeArrowheads="1" noChangeShapeType="1" noTextEdit="1"/>
              </p:cNvSpPr>
              <p:nvPr/>
            </p:nvSpPr>
            <p:spPr>
              <a:xfrm>
                <a:off x="3832910" y="2772951"/>
                <a:ext cx="4526175" cy="1054712"/>
              </a:xfrm>
              <a:prstGeom prst="rect">
                <a:avLst/>
              </a:prstGeom>
              <a:blipFill>
                <a:blip r:embed="rId4"/>
                <a:stretch>
                  <a:fillRect l="-2235" t="-4762"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B5E321C-6B87-C319-671E-88A0A2E35210}"/>
                  </a:ext>
                </a:extLst>
              </p:cNvPr>
              <p:cNvSpPr txBox="1"/>
              <p:nvPr/>
            </p:nvSpPr>
            <p:spPr>
              <a:xfrm>
                <a:off x="4386714" y="5211990"/>
                <a:ext cx="3418565" cy="4192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i="1" smtClean="0">
                              <a:solidFill>
                                <a:srgbClr val="597DB4"/>
                              </a:solidFill>
                              <a:latin typeface="Cambria Math" panose="02040503050406030204" pitchFamily="18" charset="0"/>
                            </a:rPr>
                          </m:ctrlPr>
                        </m:accPr>
                        <m:e>
                          <m:r>
                            <m:rPr>
                              <m:sty m:val="p"/>
                            </m:rPr>
                            <a:rPr lang="en-US" sz="2400">
                              <a:solidFill>
                                <a:srgbClr val="597DB4"/>
                              </a:solidFill>
                              <a:latin typeface="Cambria Math" panose="02040503050406030204" pitchFamily="18" charset="0"/>
                            </a:rPr>
                            <m:t>ϵ</m:t>
                          </m:r>
                        </m:e>
                      </m:acc>
                      <m:r>
                        <a:rPr lang="en-US" sz="2400" b="1" i="0" smtClean="0">
                          <a:solidFill>
                            <a:srgbClr val="597DB4"/>
                          </a:solidFill>
                          <a:latin typeface="Cambria Math" panose="02040503050406030204" pitchFamily="18" charset="0"/>
                        </a:rPr>
                        <m:t>𝐄</m:t>
                      </m:r>
                      <m:d>
                        <m:dPr>
                          <m:ctrlPr>
                            <a:rPr lang="en-US" sz="2400" i="1" smtClean="0">
                              <a:solidFill>
                                <a:schemeClr val="tx1">
                                  <a:lumMod val="50000"/>
                                  <a:lumOff val="50000"/>
                                </a:schemeClr>
                              </a:solidFill>
                              <a:latin typeface="Cambria Math" panose="02040503050406030204" pitchFamily="18" charset="0"/>
                            </a:rPr>
                          </m:ctrlPr>
                        </m:dPr>
                        <m:e>
                          <m:r>
                            <a:rPr lang="en-US" sz="2400" i="1">
                              <a:solidFill>
                                <a:schemeClr val="tx1">
                                  <a:lumMod val="50000"/>
                                  <a:lumOff val="50000"/>
                                </a:schemeClr>
                              </a:solidFill>
                              <a:latin typeface="Cambria Math" panose="02040503050406030204" pitchFamily="18" charset="0"/>
                            </a:rPr>
                            <m:t>𝑡</m:t>
                          </m:r>
                        </m:e>
                      </m:d>
                      <m:r>
                        <a:rPr lang="en-US" sz="2400" i="1">
                          <a:solidFill>
                            <a:srgbClr val="597DB4"/>
                          </a:solidFill>
                          <a:latin typeface="Cambria Math" panose="02040503050406030204" pitchFamily="18" charset="0"/>
                        </a:rPr>
                        <m:t>=</m:t>
                      </m:r>
                      <m:r>
                        <a:rPr lang="en-US" sz="2400" b="0" i="1" smtClean="0">
                          <a:solidFill>
                            <a:srgbClr val="597DB4"/>
                          </a:solidFill>
                          <a:latin typeface="Cambria Math" panose="02040503050406030204" pitchFamily="18" charset="0"/>
                        </a:rPr>
                        <m:t>−</m:t>
                      </m:r>
                      <m:sSub>
                        <m:sSubPr>
                          <m:ctrlPr>
                            <a:rPr lang="en-US" sz="2400" i="1">
                              <a:solidFill>
                                <a:srgbClr val="597DB4"/>
                              </a:solidFill>
                              <a:latin typeface="Cambria Math" panose="02040503050406030204" pitchFamily="18" charset="0"/>
                            </a:rPr>
                          </m:ctrlPr>
                        </m:sSubPr>
                        <m:e>
                          <m:r>
                            <a:rPr lang="en-US" sz="2400" i="1">
                              <a:solidFill>
                                <a:srgbClr val="597DB4"/>
                              </a:solidFill>
                              <a:latin typeface="Cambria Math" panose="02040503050406030204" pitchFamily="18" charset="0"/>
                            </a:rPr>
                            <m:t>𝑔</m:t>
                          </m:r>
                        </m:e>
                        <m:sub>
                          <m:r>
                            <a:rPr lang="en-US" sz="2400" i="1">
                              <a:solidFill>
                                <a:srgbClr val="597DB4"/>
                              </a:solidFill>
                              <a:latin typeface="Cambria Math" panose="02040503050406030204" pitchFamily="18" charset="0"/>
                            </a:rPr>
                            <m:t>𝑎</m:t>
                          </m:r>
                          <m:r>
                            <a:rPr lang="en-US" sz="2400" i="1">
                              <a:solidFill>
                                <a:srgbClr val="597DB4"/>
                              </a:solidFill>
                              <a:latin typeface="Cambria Math" panose="02040503050406030204" pitchFamily="18" charset="0"/>
                            </a:rPr>
                            <m:t>𝛾</m:t>
                          </m:r>
                        </m:sub>
                      </m:sSub>
                      <m:sSub>
                        <m:sSubPr>
                          <m:ctrlPr>
                            <a:rPr lang="en-US" sz="2400" i="1">
                              <a:solidFill>
                                <a:srgbClr val="597DB4"/>
                              </a:solidFill>
                              <a:latin typeface="Cambria Math" panose="02040503050406030204" pitchFamily="18" charset="0"/>
                            </a:rPr>
                          </m:ctrlPr>
                        </m:sSubPr>
                        <m:e>
                          <m:r>
                            <a:rPr lang="en-US" sz="2400" b="1">
                              <a:solidFill>
                                <a:srgbClr val="597DB4"/>
                              </a:solidFill>
                              <a:latin typeface="Cambria Math" panose="02040503050406030204" pitchFamily="18" charset="0"/>
                            </a:rPr>
                            <m:t>𝐁</m:t>
                          </m:r>
                        </m:e>
                        <m:sub>
                          <m:r>
                            <a:rPr lang="en-US" sz="2400" i="1">
                              <a:solidFill>
                                <a:srgbClr val="597DB4"/>
                              </a:solidFill>
                              <a:latin typeface="Cambria Math" panose="02040503050406030204" pitchFamily="18" charset="0"/>
                            </a:rPr>
                            <m:t>𝑒</m:t>
                          </m:r>
                        </m:sub>
                      </m:sSub>
                      <m:sSub>
                        <m:sSubPr>
                          <m:ctrlPr>
                            <a:rPr lang="en-US" sz="2400" i="1" smtClean="0">
                              <a:solidFill>
                                <a:srgbClr val="597DB4"/>
                              </a:solidFill>
                              <a:latin typeface="Cambria Math" panose="02040503050406030204" pitchFamily="18" charset="0"/>
                            </a:rPr>
                          </m:ctrlPr>
                        </m:sSubPr>
                        <m:e>
                          <m:r>
                            <a:rPr lang="en-US" sz="2400" i="1">
                              <a:solidFill>
                                <a:srgbClr val="597DB4"/>
                              </a:solidFill>
                              <a:latin typeface="Cambria Math" panose="02040503050406030204" pitchFamily="18" charset="0"/>
                            </a:rPr>
                            <m:t>𝑎</m:t>
                          </m:r>
                        </m:e>
                        <m:sub>
                          <m:r>
                            <a:rPr lang="en-US" sz="2400" i="1">
                              <a:solidFill>
                                <a:srgbClr val="597DB4"/>
                              </a:solidFill>
                              <a:latin typeface="Cambria Math" panose="02040503050406030204" pitchFamily="18" charset="0"/>
                            </a:rPr>
                            <m:t>0</m:t>
                          </m:r>
                        </m:sub>
                      </m:sSub>
                      <m:sSup>
                        <m:sSupPr>
                          <m:ctrlPr>
                            <a:rPr lang="en-US" sz="2400" i="1" smtClean="0">
                              <a:solidFill>
                                <a:schemeClr val="tx1">
                                  <a:lumMod val="50000"/>
                                  <a:lumOff val="50000"/>
                                </a:schemeClr>
                              </a:solidFill>
                              <a:latin typeface="Cambria Math" panose="02040503050406030204" pitchFamily="18" charset="0"/>
                            </a:rPr>
                          </m:ctrlPr>
                        </m:sSupPr>
                        <m:e>
                          <m:r>
                            <a:rPr lang="en-US" sz="2400" i="1">
                              <a:solidFill>
                                <a:schemeClr val="tx1">
                                  <a:lumMod val="50000"/>
                                  <a:lumOff val="50000"/>
                                </a:schemeClr>
                              </a:solidFill>
                              <a:latin typeface="Cambria Math" panose="02040503050406030204" pitchFamily="18" charset="0"/>
                            </a:rPr>
                            <m:t>𝑒</m:t>
                          </m:r>
                        </m:e>
                        <m:sup>
                          <m:r>
                            <a:rPr lang="en-US" sz="2400" i="1">
                              <a:solidFill>
                                <a:schemeClr val="tx1">
                                  <a:lumMod val="50000"/>
                                  <a:lumOff val="50000"/>
                                </a:schemeClr>
                              </a:solidFill>
                              <a:latin typeface="Cambria Math" panose="02040503050406030204" pitchFamily="18" charset="0"/>
                            </a:rPr>
                            <m:t>−</m:t>
                          </m:r>
                          <m:r>
                            <a:rPr lang="en-US" sz="2400" i="1">
                              <a:solidFill>
                                <a:schemeClr val="tx1">
                                  <a:lumMod val="50000"/>
                                  <a:lumOff val="50000"/>
                                </a:schemeClr>
                              </a:solidFill>
                              <a:latin typeface="Cambria Math" panose="02040503050406030204" pitchFamily="18" charset="0"/>
                            </a:rPr>
                            <m:t>𝑖</m:t>
                          </m:r>
                          <m:sSub>
                            <m:sSubPr>
                              <m:ctrlPr>
                                <a:rPr lang="en-US" sz="2400" b="0" i="1" smtClean="0">
                                  <a:solidFill>
                                    <a:schemeClr val="tx1">
                                      <a:lumMod val="50000"/>
                                      <a:lumOff val="50000"/>
                                    </a:schemeClr>
                                  </a:solidFill>
                                  <a:latin typeface="Cambria Math" panose="02040503050406030204" pitchFamily="18" charset="0"/>
                                </a:rPr>
                              </m:ctrlPr>
                            </m:sSubPr>
                            <m:e>
                              <m:r>
                                <a:rPr lang="en-US" sz="2400" i="1">
                                  <a:solidFill>
                                    <a:schemeClr val="tx1">
                                      <a:lumMod val="50000"/>
                                      <a:lumOff val="50000"/>
                                    </a:schemeClr>
                                  </a:solidFill>
                                  <a:latin typeface="Cambria Math" panose="02040503050406030204" pitchFamily="18" charset="0"/>
                                </a:rPr>
                                <m:t>𝑚</m:t>
                              </m:r>
                            </m:e>
                            <m:sub>
                              <m:r>
                                <a:rPr lang="en-US" sz="2400" i="1">
                                  <a:solidFill>
                                    <a:schemeClr val="tx1">
                                      <a:lumMod val="50000"/>
                                      <a:lumOff val="50000"/>
                                    </a:schemeClr>
                                  </a:solidFill>
                                  <a:latin typeface="Cambria Math" panose="02040503050406030204" pitchFamily="18" charset="0"/>
                                </a:rPr>
                                <m:t>𝑎</m:t>
                              </m:r>
                            </m:sub>
                          </m:sSub>
                          <m:r>
                            <a:rPr lang="en-US" sz="2400" i="1">
                              <a:solidFill>
                                <a:schemeClr val="tx1">
                                  <a:lumMod val="50000"/>
                                  <a:lumOff val="50000"/>
                                </a:schemeClr>
                              </a:solidFill>
                              <a:latin typeface="Cambria Math" panose="02040503050406030204" pitchFamily="18" charset="0"/>
                            </a:rPr>
                            <m:t>𝑡</m:t>
                          </m:r>
                        </m:sup>
                      </m:sSup>
                    </m:oMath>
                  </m:oMathPara>
                </a14:m>
                <a:endParaRPr lang="en-US" sz="2400" dirty="0">
                  <a:solidFill>
                    <a:schemeClr val="tx1">
                      <a:lumMod val="50000"/>
                      <a:lumOff val="50000"/>
                    </a:schemeClr>
                  </a:solidFill>
                </a:endParaRPr>
              </a:p>
            </p:txBody>
          </p:sp>
        </mc:Choice>
        <mc:Fallback xmlns="">
          <p:sp>
            <p:nvSpPr>
              <p:cNvPr id="12" name="TextBox 11">
                <a:extLst>
                  <a:ext uri="{FF2B5EF4-FFF2-40B4-BE49-F238E27FC236}">
                    <a16:creationId xmlns:a16="http://schemas.microsoft.com/office/drawing/2014/main" id="{AB5E321C-6B87-C319-671E-88A0A2E35210}"/>
                  </a:ext>
                </a:extLst>
              </p:cNvPr>
              <p:cNvSpPr txBox="1">
                <a:spLocks noRot="1" noChangeAspect="1" noMove="1" noResize="1" noEditPoints="1" noAdjustHandles="1" noChangeArrowheads="1" noChangeShapeType="1" noTextEdit="1"/>
              </p:cNvSpPr>
              <p:nvPr/>
            </p:nvSpPr>
            <p:spPr>
              <a:xfrm>
                <a:off x="4386714" y="5211990"/>
                <a:ext cx="3418565" cy="419282"/>
              </a:xfrm>
              <a:prstGeom prst="rect">
                <a:avLst/>
              </a:prstGeom>
              <a:blipFill>
                <a:blip r:embed="rId5"/>
                <a:stretch>
                  <a:fillRect l="-1481" t="-8824" b="-14706"/>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CB450FE3-C783-D252-D4B4-EADE73A2459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8DA96EC7-CF98-205E-A49D-A7F8FC88D7D8}"/>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4</a:t>
            </a:fld>
            <a:endParaRPr lang="en-US" sz="1400" dirty="0">
              <a:solidFill>
                <a:schemeClr val="bg1"/>
              </a:solidFill>
              <a:latin typeface="Helvetica" pitchFamily="2" charset="0"/>
            </a:endParaRPr>
          </a:p>
        </p:txBody>
      </p:sp>
      <p:sp>
        <p:nvSpPr>
          <p:cNvPr id="16" name="Footer Placeholder 5">
            <a:extLst>
              <a:ext uri="{FF2B5EF4-FFF2-40B4-BE49-F238E27FC236}">
                <a16:creationId xmlns:a16="http://schemas.microsoft.com/office/drawing/2014/main" id="{0C3C09CA-9962-B7EA-022A-7B1555899366}"/>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7" name="Footer Placeholder 5">
            <a:extLst>
              <a:ext uri="{FF2B5EF4-FFF2-40B4-BE49-F238E27FC236}">
                <a16:creationId xmlns:a16="http://schemas.microsoft.com/office/drawing/2014/main" id="{12EBB81F-0837-5616-E800-84558F917268}"/>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158953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Well-to-Well e</a:t>
            </a:r>
            <a:r>
              <a:rPr lang="en-US" baseline="30000" dirty="0">
                <a:solidFill>
                  <a:schemeClr val="bg1"/>
                </a:solidFill>
                <a:latin typeface="Helvetica" pitchFamily="2" charset="0"/>
              </a:rPr>
              <a:t>-</a:t>
            </a:r>
            <a:r>
              <a:rPr lang="en-US" dirty="0">
                <a:solidFill>
                  <a:schemeClr val="bg1"/>
                </a:solidFill>
                <a:latin typeface="Helvetica" pitchFamily="2" charset="0"/>
              </a:rPr>
              <a:t> Density Variation</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Rectangle 11">
            <a:extLst>
              <a:ext uri="{FF2B5EF4-FFF2-40B4-BE49-F238E27FC236}">
                <a16:creationId xmlns:a16="http://schemas.microsoft.com/office/drawing/2014/main" id="{C7766336-84D5-E71A-208B-0DB8E59B1F28}"/>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a:extLst>
              <a:ext uri="{FF2B5EF4-FFF2-40B4-BE49-F238E27FC236}">
                <a16:creationId xmlns:a16="http://schemas.microsoft.com/office/drawing/2014/main" id="{2E28750F-E8BE-318F-A1D5-A31A13BFE2A9}"/>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40</a:t>
            </a:fld>
            <a:endParaRPr lang="en-US" sz="1400" dirty="0">
              <a:solidFill>
                <a:schemeClr val="bg1"/>
              </a:solidFill>
              <a:latin typeface="Helvetica" pitchFamily="2" charset="0"/>
            </a:endParaRPr>
          </a:p>
        </p:txBody>
      </p:sp>
      <p:sp>
        <p:nvSpPr>
          <p:cNvPr id="15" name="Footer Placeholder 5">
            <a:extLst>
              <a:ext uri="{FF2B5EF4-FFF2-40B4-BE49-F238E27FC236}">
                <a16:creationId xmlns:a16="http://schemas.microsoft.com/office/drawing/2014/main" id="{6BCB792E-B797-A0E1-C6DC-4D599F25E950}"/>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6" name="Footer Placeholder 5">
            <a:extLst>
              <a:ext uri="{FF2B5EF4-FFF2-40B4-BE49-F238E27FC236}">
                <a16:creationId xmlns:a16="http://schemas.microsoft.com/office/drawing/2014/main" id="{F5366583-723C-BAC3-E754-208549E2057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5" name="Picture 4">
            <a:extLst>
              <a:ext uri="{FF2B5EF4-FFF2-40B4-BE49-F238E27FC236}">
                <a16:creationId xmlns:a16="http://schemas.microsoft.com/office/drawing/2014/main" id="{C1CFFFBD-E858-705A-6679-4882E4A75E7D}"/>
              </a:ext>
            </a:extLst>
          </p:cNvPr>
          <p:cNvPicPr>
            <a:picLocks noChangeAspect="1"/>
          </p:cNvPicPr>
          <p:nvPr/>
        </p:nvPicPr>
        <p:blipFill>
          <a:blip r:embed="rId3"/>
          <a:stretch>
            <a:fillRect/>
          </a:stretch>
        </p:blipFill>
        <p:spPr>
          <a:xfrm>
            <a:off x="2123208" y="1473721"/>
            <a:ext cx="7395880" cy="4971675"/>
          </a:xfrm>
          <a:prstGeom prst="rect">
            <a:avLst/>
          </a:prstGeom>
        </p:spPr>
      </p:pic>
      <p:sp>
        <p:nvSpPr>
          <p:cNvPr id="6" name="TextBox 5">
            <a:extLst>
              <a:ext uri="{FF2B5EF4-FFF2-40B4-BE49-F238E27FC236}">
                <a16:creationId xmlns:a16="http://schemas.microsoft.com/office/drawing/2014/main" id="{80C988B6-1612-589C-A86F-0FFD78ECAABA}"/>
              </a:ext>
            </a:extLst>
          </p:cNvPr>
          <p:cNvSpPr txBox="1"/>
          <p:nvPr/>
        </p:nvSpPr>
        <p:spPr>
          <a:xfrm>
            <a:off x="9831073" y="3466017"/>
            <a:ext cx="2018501" cy="369332"/>
          </a:xfrm>
          <a:prstGeom prst="rect">
            <a:avLst/>
          </a:prstGeom>
          <a:noFill/>
        </p:spPr>
        <p:txBody>
          <a:bodyPr wrap="none" rtlCol="0">
            <a:spAutoFit/>
          </a:bodyPr>
          <a:lstStyle/>
          <a:p>
            <a:r>
              <a:rPr lang="en-US" dirty="0">
                <a:latin typeface="Helvetica" pitchFamily="2" charset="0"/>
              </a:rPr>
              <a:t>“best side” plotted</a:t>
            </a:r>
          </a:p>
        </p:txBody>
      </p:sp>
    </p:spTree>
    <p:extLst>
      <p:ext uri="{BB962C8B-B14F-4D97-AF65-F5344CB8AC3E}">
        <p14:creationId xmlns:p14="http://schemas.microsoft.com/office/powerpoint/2010/main" val="1214622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838C3D-C0BE-F8E6-7AA7-5D1CD5510435}"/>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 Search Strategies</a:t>
            </a:r>
          </a:p>
        </p:txBody>
      </p:sp>
      <p:sp>
        <p:nvSpPr>
          <p:cNvPr id="9" name="Footer Placeholder 5">
            <a:extLst>
              <a:ext uri="{FF2B5EF4-FFF2-40B4-BE49-F238E27FC236}">
                <a16:creationId xmlns:a16="http://schemas.microsoft.com/office/drawing/2014/main" id="{DBEDB2F7-39CA-BC88-E0F9-0BC86C0E2FF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grpSp>
        <p:nvGrpSpPr>
          <p:cNvPr id="12" name="Group 11">
            <a:extLst>
              <a:ext uri="{FF2B5EF4-FFF2-40B4-BE49-F238E27FC236}">
                <a16:creationId xmlns:a16="http://schemas.microsoft.com/office/drawing/2014/main" id="{A5045247-E9D2-9841-AC64-D373072F1290}"/>
              </a:ext>
            </a:extLst>
          </p:cNvPr>
          <p:cNvGrpSpPr/>
          <p:nvPr/>
        </p:nvGrpSpPr>
        <p:grpSpPr>
          <a:xfrm>
            <a:off x="3067353" y="1643308"/>
            <a:ext cx="6057293" cy="4783058"/>
            <a:chOff x="3067353" y="1643308"/>
            <a:chExt cx="6057293" cy="4783058"/>
          </a:xfrm>
        </p:grpSpPr>
        <p:sp>
          <p:nvSpPr>
            <p:cNvPr id="4" name="TextBox 3">
              <a:extLst>
                <a:ext uri="{FF2B5EF4-FFF2-40B4-BE49-F238E27FC236}">
                  <a16:creationId xmlns:a16="http://schemas.microsoft.com/office/drawing/2014/main" id="{D78C9D9D-369A-23CD-DDF3-0109411ECC2A}"/>
                </a:ext>
              </a:extLst>
            </p:cNvPr>
            <p:cNvSpPr txBox="1"/>
            <p:nvPr/>
          </p:nvSpPr>
          <p:spPr>
            <a:xfrm>
              <a:off x="3892029" y="6057034"/>
              <a:ext cx="5038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C. O’Hare</a:t>
              </a:r>
            </a:p>
          </p:txBody>
        </p:sp>
        <p:pic>
          <p:nvPicPr>
            <p:cNvPr id="11" name="Picture 2">
              <a:extLst>
                <a:ext uri="{FF2B5EF4-FFF2-40B4-BE49-F238E27FC236}">
                  <a16:creationId xmlns:a16="http://schemas.microsoft.com/office/drawing/2014/main" id="{3AF58534-B0C6-F1F9-9256-07444E45D1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353" y="1643308"/>
              <a:ext cx="6057293" cy="4351338"/>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tar: 5 Points 23">
            <a:extLst>
              <a:ext uri="{FF2B5EF4-FFF2-40B4-BE49-F238E27FC236}">
                <a16:creationId xmlns:a16="http://schemas.microsoft.com/office/drawing/2014/main" id="{0C8661AD-0BF8-0308-D10B-10FEC73ACFB2}"/>
              </a:ext>
            </a:extLst>
          </p:cNvPr>
          <p:cNvSpPr/>
          <p:nvPr/>
        </p:nvSpPr>
        <p:spPr>
          <a:xfrm>
            <a:off x="7163807" y="3219211"/>
            <a:ext cx="238383" cy="209789"/>
          </a:xfrm>
          <a:prstGeom prst="star5">
            <a:avLst/>
          </a:prstGeom>
          <a:noFill/>
          <a:ln w="2857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mbria Math" panose="02040503050406030204" pitchFamily="18" charset="0"/>
              <a:ea typeface="Cambria Math" panose="02040503050406030204" pitchFamily="18" charset="0"/>
            </a:endParaRPr>
          </a:p>
        </p:txBody>
      </p:sp>
      <p:sp>
        <p:nvSpPr>
          <p:cNvPr id="6" name="Rectangle 5">
            <a:extLst>
              <a:ext uri="{FF2B5EF4-FFF2-40B4-BE49-F238E27FC236}">
                <a16:creationId xmlns:a16="http://schemas.microsoft.com/office/drawing/2014/main" id="{35ED8F79-29AC-E42C-6784-2F35B5F115DA}"/>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3">
            <a:extLst>
              <a:ext uri="{FF2B5EF4-FFF2-40B4-BE49-F238E27FC236}">
                <a16:creationId xmlns:a16="http://schemas.microsoft.com/office/drawing/2014/main" id="{499B39CF-5956-94E2-35AD-367D5E56D13D}"/>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5</a:t>
            </a:fld>
            <a:endParaRPr lang="en-US" sz="1400" dirty="0">
              <a:solidFill>
                <a:schemeClr val="bg1"/>
              </a:solidFill>
              <a:latin typeface="Helvetica" pitchFamily="2" charset="0"/>
            </a:endParaRPr>
          </a:p>
        </p:txBody>
      </p:sp>
      <p:sp>
        <p:nvSpPr>
          <p:cNvPr id="17" name="Footer Placeholder 5">
            <a:extLst>
              <a:ext uri="{FF2B5EF4-FFF2-40B4-BE49-F238E27FC236}">
                <a16:creationId xmlns:a16="http://schemas.microsoft.com/office/drawing/2014/main" id="{47129D9E-85CC-37AB-3034-B9093AD1E0BC}"/>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8" name="Footer Placeholder 5">
            <a:extLst>
              <a:ext uri="{FF2B5EF4-FFF2-40B4-BE49-F238E27FC236}">
                <a16:creationId xmlns:a16="http://schemas.microsoft.com/office/drawing/2014/main" id="{E9973363-8EE9-3C5A-9046-94088581E3C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414981153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838C3D-C0BE-F8E6-7AA7-5D1CD5510435}"/>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 Search Strategies</a:t>
            </a:r>
          </a:p>
        </p:txBody>
      </p:sp>
      <p:sp>
        <p:nvSpPr>
          <p:cNvPr id="9" name="Footer Placeholder 5">
            <a:extLst>
              <a:ext uri="{FF2B5EF4-FFF2-40B4-BE49-F238E27FC236}">
                <a16:creationId xmlns:a16="http://schemas.microsoft.com/office/drawing/2014/main" id="{DBEDB2F7-39CA-BC88-E0F9-0BC86C0E2FF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6" name="Rectangle 5">
            <a:extLst>
              <a:ext uri="{FF2B5EF4-FFF2-40B4-BE49-F238E27FC236}">
                <a16:creationId xmlns:a16="http://schemas.microsoft.com/office/drawing/2014/main" id="{35ED8F79-29AC-E42C-6784-2F35B5F115DA}"/>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3">
            <a:extLst>
              <a:ext uri="{FF2B5EF4-FFF2-40B4-BE49-F238E27FC236}">
                <a16:creationId xmlns:a16="http://schemas.microsoft.com/office/drawing/2014/main" id="{499B39CF-5956-94E2-35AD-367D5E56D13D}"/>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6</a:t>
            </a:fld>
            <a:endParaRPr lang="en-US" sz="1400" dirty="0">
              <a:solidFill>
                <a:schemeClr val="bg1"/>
              </a:solidFill>
              <a:latin typeface="Helvetica" pitchFamily="2" charset="0"/>
            </a:endParaRPr>
          </a:p>
        </p:txBody>
      </p:sp>
      <p:sp>
        <p:nvSpPr>
          <p:cNvPr id="17" name="Footer Placeholder 5">
            <a:extLst>
              <a:ext uri="{FF2B5EF4-FFF2-40B4-BE49-F238E27FC236}">
                <a16:creationId xmlns:a16="http://schemas.microsoft.com/office/drawing/2014/main" id="{47129D9E-85CC-37AB-3034-B9093AD1E0BC}"/>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8" name="Footer Placeholder 5">
            <a:extLst>
              <a:ext uri="{FF2B5EF4-FFF2-40B4-BE49-F238E27FC236}">
                <a16:creationId xmlns:a16="http://schemas.microsoft.com/office/drawing/2014/main" id="{E9973363-8EE9-3C5A-9046-94088581E3C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grpSp>
        <p:nvGrpSpPr>
          <p:cNvPr id="5" name="Group 4">
            <a:extLst>
              <a:ext uri="{FF2B5EF4-FFF2-40B4-BE49-F238E27FC236}">
                <a16:creationId xmlns:a16="http://schemas.microsoft.com/office/drawing/2014/main" id="{2E87BD7D-284A-29E4-01B5-FC17F4722563}"/>
              </a:ext>
            </a:extLst>
          </p:cNvPr>
          <p:cNvGrpSpPr/>
          <p:nvPr/>
        </p:nvGrpSpPr>
        <p:grpSpPr>
          <a:xfrm>
            <a:off x="6047037" y="1625531"/>
            <a:ext cx="6057293" cy="4783058"/>
            <a:chOff x="3067353" y="1643308"/>
            <a:chExt cx="6057293" cy="4783058"/>
          </a:xfrm>
        </p:grpSpPr>
        <p:sp>
          <p:nvSpPr>
            <p:cNvPr id="7" name="TextBox 6">
              <a:extLst>
                <a:ext uri="{FF2B5EF4-FFF2-40B4-BE49-F238E27FC236}">
                  <a16:creationId xmlns:a16="http://schemas.microsoft.com/office/drawing/2014/main" id="{F76D66FC-5B53-3324-854B-1F5A50BB2D3A}"/>
                </a:ext>
              </a:extLst>
            </p:cNvPr>
            <p:cNvSpPr txBox="1"/>
            <p:nvPr/>
          </p:nvSpPr>
          <p:spPr>
            <a:xfrm>
              <a:off x="3892029" y="6057034"/>
              <a:ext cx="5038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C. O’Hare</a:t>
              </a:r>
            </a:p>
          </p:txBody>
        </p:sp>
        <p:pic>
          <p:nvPicPr>
            <p:cNvPr id="8" name="Picture 2">
              <a:extLst>
                <a:ext uri="{FF2B5EF4-FFF2-40B4-BE49-F238E27FC236}">
                  <a16:creationId xmlns:a16="http://schemas.microsoft.com/office/drawing/2014/main" id="{97C49E08-1DA7-EF77-023E-ABD4FB2859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353" y="1643308"/>
              <a:ext cx="6057293" cy="435133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tar: 5 Points 23">
            <a:extLst>
              <a:ext uri="{FF2B5EF4-FFF2-40B4-BE49-F238E27FC236}">
                <a16:creationId xmlns:a16="http://schemas.microsoft.com/office/drawing/2014/main" id="{872A3A49-F658-002E-CED5-BA9FB4655E1B}"/>
              </a:ext>
            </a:extLst>
          </p:cNvPr>
          <p:cNvSpPr/>
          <p:nvPr/>
        </p:nvSpPr>
        <p:spPr>
          <a:xfrm>
            <a:off x="10142535" y="3219211"/>
            <a:ext cx="238383" cy="209789"/>
          </a:xfrm>
          <a:prstGeom prst="star5">
            <a:avLst/>
          </a:prstGeom>
          <a:noFill/>
          <a:ln w="2857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4242430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3CB3597-431A-B33C-E131-4AE6B778E4A2}"/>
              </a:ext>
            </a:extLst>
          </p:cNvPr>
          <p:cNvGrpSpPr/>
          <p:nvPr/>
        </p:nvGrpSpPr>
        <p:grpSpPr>
          <a:xfrm>
            <a:off x="1590166" y="3546505"/>
            <a:ext cx="5038566" cy="2612102"/>
            <a:chOff x="1682616" y="3480585"/>
            <a:chExt cx="5038566" cy="2612102"/>
          </a:xfrm>
        </p:grpSpPr>
        <p:pic>
          <p:nvPicPr>
            <p:cNvPr id="4" name="Picture 2" descr="Scientists propose 'BREAD' experiment to find particles of mysterious dark  matter | University of Chicago News">
              <a:extLst>
                <a:ext uri="{FF2B5EF4-FFF2-40B4-BE49-F238E27FC236}">
                  <a16:creationId xmlns:a16="http://schemas.microsoft.com/office/drawing/2014/main" id="{D8FD0D96-BCA0-53E0-60AD-8CA06A556F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419"/>
            <a:stretch/>
          </p:blipFill>
          <p:spPr bwMode="auto">
            <a:xfrm>
              <a:off x="2212055" y="3480585"/>
              <a:ext cx="3684451" cy="22380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B37072E-02D0-C19B-1035-27863FD32FD5}"/>
                </a:ext>
              </a:extLst>
            </p:cNvPr>
            <p:cNvSpPr txBox="1"/>
            <p:nvPr/>
          </p:nvSpPr>
          <p:spPr>
            <a:xfrm>
              <a:off x="1682616" y="5723355"/>
              <a:ext cx="5038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BREAD</a:t>
              </a:r>
            </a:p>
          </p:txBody>
        </p:sp>
      </p:grpSp>
      <p:sp>
        <p:nvSpPr>
          <p:cNvPr id="10" name="Rectangle 9">
            <a:extLst>
              <a:ext uri="{FF2B5EF4-FFF2-40B4-BE49-F238E27FC236}">
                <a16:creationId xmlns:a16="http://schemas.microsoft.com/office/drawing/2014/main" id="{BD838C3D-C0BE-F8E6-7AA7-5D1CD5510435}"/>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Axion Search Strategies</a:t>
            </a:r>
          </a:p>
        </p:txBody>
      </p:sp>
      <p:grpSp>
        <p:nvGrpSpPr>
          <p:cNvPr id="14" name="Group 13">
            <a:extLst>
              <a:ext uri="{FF2B5EF4-FFF2-40B4-BE49-F238E27FC236}">
                <a16:creationId xmlns:a16="http://schemas.microsoft.com/office/drawing/2014/main" id="{E57D6D12-B9A5-DA59-4FD8-5B06FE136C00}"/>
              </a:ext>
            </a:extLst>
          </p:cNvPr>
          <p:cNvGrpSpPr/>
          <p:nvPr/>
        </p:nvGrpSpPr>
        <p:grpSpPr>
          <a:xfrm>
            <a:off x="6047037" y="1625531"/>
            <a:ext cx="6057293" cy="4783058"/>
            <a:chOff x="3067353" y="1643308"/>
            <a:chExt cx="6057293" cy="4783058"/>
          </a:xfrm>
        </p:grpSpPr>
        <p:sp>
          <p:nvSpPr>
            <p:cNvPr id="15" name="TextBox 14">
              <a:extLst>
                <a:ext uri="{FF2B5EF4-FFF2-40B4-BE49-F238E27FC236}">
                  <a16:creationId xmlns:a16="http://schemas.microsoft.com/office/drawing/2014/main" id="{E2B42425-4065-F034-5524-83276F88EFBB}"/>
                </a:ext>
              </a:extLst>
            </p:cNvPr>
            <p:cNvSpPr txBox="1"/>
            <p:nvPr/>
          </p:nvSpPr>
          <p:spPr>
            <a:xfrm>
              <a:off x="3892029" y="6057034"/>
              <a:ext cx="5038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C. O’Hare</a:t>
              </a:r>
            </a:p>
          </p:txBody>
        </p:sp>
        <p:pic>
          <p:nvPicPr>
            <p:cNvPr id="16" name="Picture 2">
              <a:extLst>
                <a:ext uri="{FF2B5EF4-FFF2-40B4-BE49-F238E27FC236}">
                  <a16:creationId xmlns:a16="http://schemas.microsoft.com/office/drawing/2014/main" id="{C1F6515D-2E13-CF00-B4C7-DAE6F2BF67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7353" y="1643308"/>
              <a:ext cx="6057293" cy="4351338"/>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7" name="Diagram 16">
            <a:extLst>
              <a:ext uri="{FF2B5EF4-FFF2-40B4-BE49-F238E27FC236}">
                <a16:creationId xmlns:a16="http://schemas.microsoft.com/office/drawing/2014/main" id="{015250CC-ABB7-E3FA-70B1-93950DE707E3}"/>
              </a:ext>
            </a:extLst>
          </p:cNvPr>
          <p:cNvGraphicFramePr/>
          <p:nvPr>
            <p:extLst>
              <p:ext uri="{D42A27DB-BD31-4B8C-83A1-F6EECF244321}">
                <p14:modId xmlns:p14="http://schemas.microsoft.com/office/powerpoint/2010/main" val="1809611832"/>
              </p:ext>
            </p:extLst>
          </p:nvPr>
        </p:nvGraphicFramePr>
        <p:xfrm>
          <a:off x="57501" y="1495789"/>
          <a:ext cx="6163140" cy="461360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Star: 5 Points 23">
            <a:extLst>
              <a:ext uri="{FF2B5EF4-FFF2-40B4-BE49-F238E27FC236}">
                <a16:creationId xmlns:a16="http://schemas.microsoft.com/office/drawing/2014/main" id="{F6F5BC0A-3D5C-F300-E50C-9482F32426D5}"/>
              </a:ext>
            </a:extLst>
          </p:cNvPr>
          <p:cNvSpPr/>
          <p:nvPr/>
        </p:nvSpPr>
        <p:spPr>
          <a:xfrm>
            <a:off x="10142535" y="3219211"/>
            <a:ext cx="238383" cy="209789"/>
          </a:xfrm>
          <a:prstGeom prst="star5">
            <a:avLst/>
          </a:prstGeom>
          <a:noFill/>
          <a:ln w="2857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mbria Math" panose="02040503050406030204" pitchFamily="18" charset="0"/>
              <a:ea typeface="Cambria Math" panose="02040503050406030204" pitchFamily="18" charset="0"/>
            </a:endParaRPr>
          </a:p>
        </p:txBody>
      </p:sp>
      <p:grpSp>
        <p:nvGrpSpPr>
          <p:cNvPr id="20" name="Group 19">
            <a:extLst>
              <a:ext uri="{FF2B5EF4-FFF2-40B4-BE49-F238E27FC236}">
                <a16:creationId xmlns:a16="http://schemas.microsoft.com/office/drawing/2014/main" id="{39F4651E-7B93-6AAD-35B7-7EDBF155CBC6}"/>
              </a:ext>
            </a:extLst>
          </p:cNvPr>
          <p:cNvGrpSpPr/>
          <p:nvPr/>
        </p:nvGrpSpPr>
        <p:grpSpPr>
          <a:xfrm>
            <a:off x="1347186" y="4292603"/>
            <a:ext cx="3425364" cy="2007965"/>
            <a:chOff x="6905494" y="-2728689"/>
            <a:chExt cx="5038566" cy="2480492"/>
          </a:xfrm>
        </p:grpSpPr>
        <p:pic>
          <p:nvPicPr>
            <p:cNvPr id="12" name="Picture 4" descr="A conceptual schematic of the ADMX haloscope. A resonant cavity is... |  Download Scientific Diagram">
              <a:extLst>
                <a:ext uri="{FF2B5EF4-FFF2-40B4-BE49-F238E27FC236}">
                  <a16:creationId xmlns:a16="http://schemas.microsoft.com/office/drawing/2014/main" id="{13701A55-91C8-31ED-7CBA-C2C876EC1FD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7901"/>
            <a:stretch/>
          </p:blipFill>
          <p:spPr bwMode="auto">
            <a:xfrm>
              <a:off x="8213463" y="-2728689"/>
              <a:ext cx="3140337" cy="216014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F167799-64DA-6F1D-10A5-4D5C54564289}"/>
                </a:ext>
              </a:extLst>
            </p:cNvPr>
            <p:cNvSpPr txBox="1"/>
            <p:nvPr/>
          </p:nvSpPr>
          <p:spPr>
            <a:xfrm>
              <a:off x="6905494" y="-617529"/>
              <a:ext cx="50385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ADMX</a:t>
              </a:r>
            </a:p>
          </p:txBody>
        </p:sp>
      </p:grpSp>
      <p:grpSp>
        <p:nvGrpSpPr>
          <p:cNvPr id="27" name="Group 26">
            <a:extLst>
              <a:ext uri="{FF2B5EF4-FFF2-40B4-BE49-F238E27FC236}">
                <a16:creationId xmlns:a16="http://schemas.microsoft.com/office/drawing/2014/main" id="{8DBB94A9-49EA-F025-DBCE-9F74B91C1C10}"/>
              </a:ext>
            </a:extLst>
          </p:cNvPr>
          <p:cNvGrpSpPr/>
          <p:nvPr/>
        </p:nvGrpSpPr>
        <p:grpSpPr>
          <a:xfrm>
            <a:off x="3471082" y="3439577"/>
            <a:ext cx="3425364" cy="2895598"/>
            <a:chOff x="3482099" y="3439577"/>
            <a:chExt cx="3425364" cy="2895598"/>
          </a:xfrm>
        </p:grpSpPr>
        <p:pic>
          <p:nvPicPr>
            <p:cNvPr id="21" name="Picture 20" descr="A diagram of a mirror and dielectrical device&#10;&#10;Description automatically generated">
              <a:extLst>
                <a:ext uri="{FF2B5EF4-FFF2-40B4-BE49-F238E27FC236}">
                  <a16:creationId xmlns:a16="http://schemas.microsoft.com/office/drawing/2014/main" id="{12F93EDF-C34B-0003-E652-95FE6A5FA6EC}"/>
                </a:ext>
              </a:extLst>
            </p:cNvPr>
            <p:cNvPicPr>
              <a:picLocks noChangeAspect="1"/>
            </p:cNvPicPr>
            <p:nvPr/>
          </p:nvPicPr>
          <p:blipFill rotWithShape="1">
            <a:blip r:embed="rId11"/>
            <a:srcRect l="48935" r="2634"/>
            <a:stretch/>
          </p:blipFill>
          <p:spPr>
            <a:xfrm>
              <a:off x="4138835" y="4494064"/>
              <a:ext cx="1956708" cy="1678588"/>
            </a:xfrm>
            <a:prstGeom prst="rect">
              <a:avLst/>
            </a:prstGeom>
          </p:spPr>
        </p:pic>
        <p:pic>
          <p:nvPicPr>
            <p:cNvPr id="22" name="Picture 21">
              <a:extLst>
                <a:ext uri="{FF2B5EF4-FFF2-40B4-BE49-F238E27FC236}">
                  <a16:creationId xmlns:a16="http://schemas.microsoft.com/office/drawing/2014/main" id="{52A341EA-4C1C-8830-18AD-569379CB9F7D}"/>
                </a:ext>
              </a:extLst>
            </p:cNvPr>
            <p:cNvPicPr>
              <a:picLocks noChangeAspect="1"/>
            </p:cNvPicPr>
            <p:nvPr/>
          </p:nvPicPr>
          <p:blipFill>
            <a:blip r:embed="rId12"/>
            <a:stretch>
              <a:fillRect/>
            </a:stretch>
          </p:blipFill>
          <p:spPr>
            <a:xfrm>
              <a:off x="4170941" y="3439577"/>
              <a:ext cx="1884337" cy="1419167"/>
            </a:xfrm>
            <a:prstGeom prst="rect">
              <a:avLst/>
            </a:prstGeom>
          </p:spPr>
        </p:pic>
        <p:sp>
          <p:nvSpPr>
            <p:cNvPr id="26" name="TextBox 25">
              <a:extLst>
                <a:ext uri="{FF2B5EF4-FFF2-40B4-BE49-F238E27FC236}">
                  <a16:creationId xmlns:a16="http://schemas.microsoft.com/office/drawing/2014/main" id="{E0485CDD-6B86-2C7C-A065-4DD0B8EFB261}"/>
                </a:ext>
              </a:extLst>
            </p:cNvPr>
            <p:cNvSpPr txBox="1"/>
            <p:nvPr/>
          </p:nvSpPr>
          <p:spPr>
            <a:xfrm>
              <a:off x="3482099" y="5965843"/>
              <a:ext cx="342536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MADMAX</a:t>
              </a:r>
            </a:p>
          </p:txBody>
        </p:sp>
      </p:grpSp>
      <p:grpSp>
        <p:nvGrpSpPr>
          <p:cNvPr id="30" name="Group 29">
            <a:extLst>
              <a:ext uri="{FF2B5EF4-FFF2-40B4-BE49-F238E27FC236}">
                <a16:creationId xmlns:a16="http://schemas.microsoft.com/office/drawing/2014/main" id="{093FEF35-6A65-3EEC-3549-0CAE2211DE6C}"/>
              </a:ext>
            </a:extLst>
          </p:cNvPr>
          <p:cNvGrpSpPr/>
          <p:nvPr/>
        </p:nvGrpSpPr>
        <p:grpSpPr>
          <a:xfrm>
            <a:off x="3425621" y="1552165"/>
            <a:ext cx="3425364" cy="2395031"/>
            <a:chOff x="3425621" y="1552165"/>
            <a:chExt cx="3425364" cy="2395031"/>
          </a:xfrm>
        </p:grpSpPr>
        <p:pic>
          <p:nvPicPr>
            <p:cNvPr id="28" name="Picture 6" descr="ALPHA Experiment | Axion Dark Matter @ Yale">
              <a:extLst>
                <a:ext uri="{FF2B5EF4-FFF2-40B4-BE49-F238E27FC236}">
                  <a16:creationId xmlns:a16="http://schemas.microsoft.com/office/drawing/2014/main" id="{79464628-3225-85F0-1641-EF4837B4E0E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71275" y="1552165"/>
              <a:ext cx="1517546" cy="2008242"/>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F3116841-5670-85E9-277B-C6C582E71D2D}"/>
                </a:ext>
              </a:extLst>
            </p:cNvPr>
            <p:cNvSpPr txBox="1"/>
            <p:nvPr/>
          </p:nvSpPr>
          <p:spPr>
            <a:xfrm>
              <a:off x="3425621" y="3577864"/>
              <a:ext cx="342536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0000"/>
                  </a:solidFill>
                  <a:latin typeface="Helvetica" pitchFamily="2" charset="0"/>
                  <a:ea typeface="Cambria Math" panose="02040503050406030204" pitchFamily="18" charset="0"/>
                </a:rPr>
                <a:t>ALPHA</a:t>
              </a:r>
            </a:p>
          </p:txBody>
        </p:sp>
      </p:grpSp>
      <p:sp>
        <p:nvSpPr>
          <p:cNvPr id="18" name="Star: 5 Points 23">
            <a:extLst>
              <a:ext uri="{FF2B5EF4-FFF2-40B4-BE49-F238E27FC236}">
                <a16:creationId xmlns:a16="http://schemas.microsoft.com/office/drawing/2014/main" id="{C0DEBCB3-8248-2D43-FF8E-1E0AEC0B1242}"/>
              </a:ext>
            </a:extLst>
          </p:cNvPr>
          <p:cNvSpPr/>
          <p:nvPr/>
        </p:nvSpPr>
        <p:spPr>
          <a:xfrm>
            <a:off x="5513137" y="4355110"/>
            <a:ext cx="238383" cy="209789"/>
          </a:xfrm>
          <a:prstGeom prst="star5">
            <a:avLst/>
          </a:prstGeom>
          <a:noFill/>
          <a:ln w="2857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mbria Math" panose="02040503050406030204" pitchFamily="18" charset="0"/>
              <a:ea typeface="Cambria Math" panose="02040503050406030204" pitchFamily="18" charset="0"/>
            </a:endParaRPr>
          </a:p>
        </p:txBody>
      </p:sp>
      <p:sp>
        <p:nvSpPr>
          <p:cNvPr id="19" name="Star: 5 Points 23">
            <a:extLst>
              <a:ext uri="{FF2B5EF4-FFF2-40B4-BE49-F238E27FC236}">
                <a16:creationId xmlns:a16="http://schemas.microsoft.com/office/drawing/2014/main" id="{2B1E6CC5-3537-0BEF-B41A-FD159C3C9862}"/>
              </a:ext>
            </a:extLst>
          </p:cNvPr>
          <p:cNvSpPr/>
          <p:nvPr/>
        </p:nvSpPr>
        <p:spPr>
          <a:xfrm>
            <a:off x="4534166" y="4355109"/>
            <a:ext cx="238383" cy="209789"/>
          </a:xfrm>
          <a:prstGeom prst="star5">
            <a:avLst/>
          </a:prstGeom>
          <a:noFill/>
          <a:ln w="28575">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mbria Math" panose="02040503050406030204" pitchFamily="18" charset="0"/>
              <a:ea typeface="Cambria Math" panose="02040503050406030204" pitchFamily="18" charset="0"/>
            </a:endParaRPr>
          </a:p>
        </p:txBody>
      </p:sp>
      <p:sp>
        <p:nvSpPr>
          <p:cNvPr id="31" name="Rectangle 30">
            <a:extLst>
              <a:ext uri="{FF2B5EF4-FFF2-40B4-BE49-F238E27FC236}">
                <a16:creationId xmlns:a16="http://schemas.microsoft.com/office/drawing/2014/main" id="{F54FEE5C-A11E-3FAB-8A40-BDC9DA837072}"/>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lide Number Placeholder 3">
            <a:extLst>
              <a:ext uri="{FF2B5EF4-FFF2-40B4-BE49-F238E27FC236}">
                <a16:creationId xmlns:a16="http://schemas.microsoft.com/office/drawing/2014/main" id="{F22BEC55-2F0F-4264-C943-D6D4F7AEF4E4}"/>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7</a:t>
            </a:fld>
            <a:endParaRPr lang="en-US" sz="1400" dirty="0">
              <a:solidFill>
                <a:schemeClr val="bg1"/>
              </a:solidFill>
              <a:latin typeface="Helvetica" pitchFamily="2" charset="0"/>
            </a:endParaRPr>
          </a:p>
        </p:txBody>
      </p:sp>
      <p:sp>
        <p:nvSpPr>
          <p:cNvPr id="33" name="Footer Placeholder 5">
            <a:extLst>
              <a:ext uri="{FF2B5EF4-FFF2-40B4-BE49-F238E27FC236}">
                <a16:creationId xmlns:a16="http://schemas.microsoft.com/office/drawing/2014/main" id="{9856F2C7-E435-DEF4-8D86-73FF81499C14}"/>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34" name="Footer Placeholder 5">
            <a:extLst>
              <a:ext uri="{FF2B5EF4-FFF2-40B4-BE49-F238E27FC236}">
                <a16:creationId xmlns:a16="http://schemas.microsoft.com/office/drawing/2014/main" id="{AA3988A5-89EF-D12B-1656-375839CF935E}"/>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220770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graphicEl>
                                              <a:dgm id="{F7B24477-B229-48BE-8C9C-83199B48E3B0}"/>
                                            </p:graphicEl>
                                          </p:spTgt>
                                        </p:tgtEl>
                                        <p:attrNameLst>
                                          <p:attrName>style.visibility</p:attrName>
                                        </p:attrNameLst>
                                      </p:cBhvr>
                                      <p:to>
                                        <p:strVal val="visible"/>
                                      </p:to>
                                    </p:set>
                                    <p:animEffect transition="in" filter="fade">
                                      <p:cBhvr>
                                        <p:cTn id="7" dur="500"/>
                                        <p:tgtEl>
                                          <p:spTgt spid="17">
                                            <p:graphicEl>
                                              <a:dgm id="{F7B24477-B229-48BE-8C9C-83199B48E3B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graphicEl>
                                              <a:dgm id="{DF021B0E-A5A2-409A-98A8-57B7B140931D}"/>
                                            </p:graphicEl>
                                          </p:spTgt>
                                        </p:tgtEl>
                                        <p:attrNameLst>
                                          <p:attrName>style.visibility</p:attrName>
                                        </p:attrNameLst>
                                      </p:cBhvr>
                                      <p:to>
                                        <p:strVal val="visible"/>
                                      </p:to>
                                    </p:set>
                                    <p:animEffect transition="in" filter="fade">
                                      <p:cBhvr>
                                        <p:cTn id="10" dur="500"/>
                                        <p:tgtEl>
                                          <p:spTgt spid="17">
                                            <p:graphicEl>
                                              <a:dgm id="{DF021B0E-A5A2-409A-98A8-57B7B140931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graphicEl>
                                              <a:dgm id="{7DFA2B9F-CC9E-4301-8A2E-E6A1421B19AC}"/>
                                            </p:graphicEl>
                                          </p:spTgt>
                                        </p:tgtEl>
                                        <p:attrNameLst>
                                          <p:attrName>style.visibility</p:attrName>
                                        </p:attrNameLst>
                                      </p:cBhvr>
                                      <p:to>
                                        <p:strVal val="visible"/>
                                      </p:to>
                                    </p:set>
                                    <p:animEffect transition="in" filter="fade">
                                      <p:cBhvr>
                                        <p:cTn id="15" dur="500"/>
                                        <p:tgtEl>
                                          <p:spTgt spid="17">
                                            <p:graphicEl>
                                              <a:dgm id="{7DFA2B9F-CC9E-4301-8A2E-E6A1421B19AC}"/>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graphicEl>
                                              <a:dgm id="{7A21CE9A-D123-4AB4-9F5D-0CB449B0B298}"/>
                                            </p:graphicEl>
                                          </p:spTgt>
                                        </p:tgtEl>
                                        <p:attrNameLst>
                                          <p:attrName>style.visibility</p:attrName>
                                        </p:attrNameLst>
                                      </p:cBhvr>
                                      <p:to>
                                        <p:strVal val="visible"/>
                                      </p:to>
                                    </p:set>
                                    <p:animEffect transition="in" filter="fade">
                                      <p:cBhvr>
                                        <p:cTn id="18" dur="500"/>
                                        <p:tgtEl>
                                          <p:spTgt spid="17">
                                            <p:graphicEl>
                                              <a:dgm id="{7A21CE9A-D123-4AB4-9F5D-0CB449B0B298}"/>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graphicEl>
                                              <a:dgm id="{B334BBC8-86B5-41A5-9A04-6F4D09053982}"/>
                                            </p:graphicEl>
                                          </p:spTgt>
                                        </p:tgtEl>
                                        <p:attrNameLst>
                                          <p:attrName>style.visibility</p:attrName>
                                        </p:attrNameLst>
                                      </p:cBhvr>
                                      <p:to>
                                        <p:strVal val="visible"/>
                                      </p:to>
                                    </p:set>
                                    <p:animEffect transition="in" filter="fade">
                                      <p:cBhvr>
                                        <p:cTn id="21" dur="500"/>
                                        <p:tgtEl>
                                          <p:spTgt spid="17">
                                            <p:graphicEl>
                                              <a:dgm id="{B334BBC8-86B5-41A5-9A04-6F4D09053982}"/>
                                            </p:graphic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graphicEl>
                                              <a:dgm id="{2D58ED41-6E0A-3348-8E87-7889D6F6CDBF}"/>
                                            </p:graphicEl>
                                          </p:spTgt>
                                        </p:tgtEl>
                                        <p:attrNameLst>
                                          <p:attrName>style.visibility</p:attrName>
                                        </p:attrNameLst>
                                      </p:cBhvr>
                                      <p:to>
                                        <p:strVal val="visible"/>
                                      </p:to>
                                    </p:set>
                                    <p:animEffect transition="in" filter="fade">
                                      <p:cBhvr>
                                        <p:cTn id="29" dur="500"/>
                                        <p:tgtEl>
                                          <p:spTgt spid="17">
                                            <p:graphicEl>
                                              <a:dgm id="{2D58ED41-6E0A-3348-8E87-7889D6F6CDBF}"/>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graphicEl>
                                              <a:dgm id="{7A5C7ECB-7D63-1C4D-A2AF-147E02D5A0F9}"/>
                                            </p:graphicEl>
                                          </p:spTgt>
                                        </p:tgtEl>
                                        <p:attrNameLst>
                                          <p:attrName>style.visibility</p:attrName>
                                        </p:attrNameLst>
                                      </p:cBhvr>
                                      <p:to>
                                        <p:strVal val="visible"/>
                                      </p:to>
                                    </p:set>
                                    <p:animEffect transition="in" filter="fade">
                                      <p:cBhvr>
                                        <p:cTn id="32" dur="500"/>
                                        <p:tgtEl>
                                          <p:spTgt spid="17">
                                            <p:graphicEl>
                                              <a:dgm id="{7A5C7ECB-7D63-1C4D-A2AF-147E02D5A0F9}"/>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graphicEl>
                                              <a:dgm id="{D7261F3F-06AA-3F4E-A888-B3ECA533B66A}"/>
                                            </p:graphicEl>
                                          </p:spTgt>
                                        </p:tgtEl>
                                        <p:attrNameLst>
                                          <p:attrName>style.visibility</p:attrName>
                                        </p:attrNameLst>
                                      </p:cBhvr>
                                      <p:to>
                                        <p:strVal val="visible"/>
                                      </p:to>
                                    </p:set>
                                    <p:animEffect transition="in" filter="fade">
                                      <p:cBhvr>
                                        <p:cTn id="35" dur="500"/>
                                        <p:tgtEl>
                                          <p:spTgt spid="17">
                                            <p:graphicEl>
                                              <a:dgm id="{D7261F3F-06AA-3F4E-A888-B3ECA533B66A}"/>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
                                            <p:graphicEl>
                                              <a:dgm id="{30F1E756-A1BF-2248-A2FE-89E212D918C7}"/>
                                            </p:graphicEl>
                                          </p:spTgt>
                                        </p:tgtEl>
                                        <p:attrNameLst>
                                          <p:attrName>style.visibility</p:attrName>
                                        </p:attrNameLst>
                                      </p:cBhvr>
                                      <p:to>
                                        <p:strVal val="visible"/>
                                      </p:to>
                                    </p:set>
                                    <p:animEffect transition="in" filter="fade">
                                      <p:cBhvr>
                                        <p:cTn id="40" dur="500"/>
                                        <p:tgtEl>
                                          <p:spTgt spid="17">
                                            <p:graphicEl>
                                              <a:dgm id="{30F1E756-A1BF-2248-A2FE-89E212D918C7}"/>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graphicEl>
                                              <a:dgm id="{0E46CAF5-FAFF-F842-ADA4-19D78586177D}"/>
                                            </p:graphicEl>
                                          </p:spTgt>
                                        </p:tgtEl>
                                        <p:attrNameLst>
                                          <p:attrName>style.visibility</p:attrName>
                                        </p:attrNameLst>
                                      </p:cBhvr>
                                      <p:to>
                                        <p:strVal val="visible"/>
                                      </p:to>
                                    </p:set>
                                    <p:animEffect transition="in" filter="fade">
                                      <p:cBhvr>
                                        <p:cTn id="43" dur="500"/>
                                        <p:tgtEl>
                                          <p:spTgt spid="17">
                                            <p:graphicEl>
                                              <a:dgm id="{0E46CAF5-FAFF-F842-ADA4-19D78586177D}"/>
                                            </p:graphic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graphicEl>
                                              <a:dgm id="{2273B88C-96E5-9141-BA87-275149F37223}"/>
                                            </p:graphicEl>
                                          </p:spTgt>
                                        </p:tgtEl>
                                        <p:attrNameLst>
                                          <p:attrName>style.visibility</p:attrName>
                                        </p:attrNameLst>
                                      </p:cBhvr>
                                      <p:to>
                                        <p:strVal val="visible"/>
                                      </p:to>
                                    </p:set>
                                    <p:animEffect transition="in" filter="fade">
                                      <p:cBhvr>
                                        <p:cTn id="46" dur="500"/>
                                        <p:tgtEl>
                                          <p:spTgt spid="17">
                                            <p:graphicEl>
                                              <a:dgm id="{2273B88C-96E5-9141-BA87-275149F37223}"/>
                                            </p:graphic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7">
                                            <p:graphicEl>
                                              <a:dgm id="{AC2101EF-E033-0E43-A4AB-CEE2BF441358}"/>
                                            </p:graphicEl>
                                          </p:spTgt>
                                        </p:tgtEl>
                                        <p:attrNameLst>
                                          <p:attrName>style.visibility</p:attrName>
                                        </p:attrNameLst>
                                      </p:cBhvr>
                                      <p:to>
                                        <p:strVal val="visible"/>
                                      </p:to>
                                    </p:set>
                                    <p:animEffect transition="in" filter="fade">
                                      <p:cBhvr>
                                        <p:cTn id="54" dur="500"/>
                                        <p:tgtEl>
                                          <p:spTgt spid="17">
                                            <p:graphicEl>
                                              <a:dgm id="{AC2101EF-E033-0E43-A4AB-CEE2BF441358}"/>
                                            </p:graphic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7">
                                            <p:graphicEl>
                                              <a:dgm id="{C4847CD7-3FBA-CE4F-8C60-8CFE3ECBCB6C}"/>
                                            </p:graphicEl>
                                          </p:spTgt>
                                        </p:tgtEl>
                                        <p:attrNameLst>
                                          <p:attrName>style.visibility</p:attrName>
                                        </p:attrNameLst>
                                      </p:cBhvr>
                                      <p:to>
                                        <p:strVal val="visible"/>
                                      </p:to>
                                    </p:set>
                                    <p:animEffect transition="in" filter="fade">
                                      <p:cBhvr>
                                        <p:cTn id="57" dur="500"/>
                                        <p:tgtEl>
                                          <p:spTgt spid="17">
                                            <p:graphicEl>
                                              <a:dgm id="{C4847CD7-3FBA-CE4F-8C60-8CFE3ECBCB6C}"/>
                                            </p:graphic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7">
                                            <p:graphicEl>
                                              <a:dgm id="{94BEC38A-62BE-724A-8C13-5C19FE5E2DBB}"/>
                                            </p:graphicEl>
                                          </p:spTgt>
                                        </p:tgtEl>
                                        <p:attrNameLst>
                                          <p:attrName>style.visibility</p:attrName>
                                        </p:attrNameLst>
                                      </p:cBhvr>
                                      <p:to>
                                        <p:strVal val="visible"/>
                                      </p:to>
                                    </p:set>
                                    <p:animEffect transition="in" filter="fade">
                                      <p:cBhvr>
                                        <p:cTn id="60" dur="500"/>
                                        <p:tgtEl>
                                          <p:spTgt spid="17">
                                            <p:graphicEl>
                                              <a:dgm id="{94BEC38A-62BE-724A-8C13-5C19FE5E2DBB}"/>
                                            </p:graphic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7">
                                            <p:graphicEl>
                                              <a:dgm id="{C0C674CF-1B74-BE44-8949-0A29547D8213}"/>
                                            </p:graphicEl>
                                          </p:spTgt>
                                        </p:tgtEl>
                                        <p:attrNameLst>
                                          <p:attrName>style.visibility</p:attrName>
                                        </p:attrNameLst>
                                      </p:cBhvr>
                                      <p:to>
                                        <p:strVal val="visible"/>
                                      </p:to>
                                    </p:set>
                                    <p:animEffect transition="in" filter="fade">
                                      <p:cBhvr>
                                        <p:cTn id="68" dur="500"/>
                                        <p:tgtEl>
                                          <p:spTgt spid="17">
                                            <p:graphicEl>
                                              <a:dgm id="{C0C674CF-1B74-BE44-8949-0A29547D8213}"/>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
                                            <p:graphicEl>
                                              <a:dgm id="{AB62A331-4957-2A4C-B1A6-550A527F101B}"/>
                                            </p:graphicEl>
                                          </p:spTgt>
                                        </p:tgtEl>
                                        <p:attrNameLst>
                                          <p:attrName>style.visibility</p:attrName>
                                        </p:attrNameLst>
                                      </p:cBhvr>
                                      <p:to>
                                        <p:strVal val="visible"/>
                                      </p:to>
                                    </p:set>
                                    <p:animEffect transition="in" filter="fade">
                                      <p:cBhvr>
                                        <p:cTn id="71" dur="500"/>
                                        <p:tgtEl>
                                          <p:spTgt spid="17">
                                            <p:graphicEl>
                                              <a:dgm id="{AB62A331-4957-2A4C-B1A6-550A527F101B}"/>
                                            </p:graphic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graphicEl>
                                              <a:dgm id="{BD87B5DA-930B-1242-9A29-DF40F0D2FEC7}"/>
                                            </p:graphicEl>
                                          </p:spTgt>
                                        </p:tgtEl>
                                        <p:attrNameLst>
                                          <p:attrName>style.visibility</p:attrName>
                                        </p:attrNameLst>
                                      </p:cBhvr>
                                      <p:to>
                                        <p:strVal val="visible"/>
                                      </p:to>
                                    </p:set>
                                    <p:animEffect transition="in" filter="fade">
                                      <p:cBhvr>
                                        <p:cTn id="74" dur="500"/>
                                        <p:tgtEl>
                                          <p:spTgt spid="17">
                                            <p:graphicEl>
                                              <a:dgm id="{BD87B5DA-930B-1242-9A29-DF40F0D2FEC7}"/>
                                            </p:graphic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uiExpand="1">
        <p:bldSub>
          <a:bldDgm bld="one"/>
        </p:bldSub>
      </p:bldGraphic>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912522-E373-7AE8-B597-F042914C02C9}"/>
              </a:ext>
            </a:extLst>
          </p:cNvPr>
          <p:cNvSpPr/>
          <p:nvPr/>
        </p:nvSpPr>
        <p:spPr>
          <a:xfrm>
            <a:off x="0" y="0"/>
            <a:ext cx="12192000" cy="1509713"/>
          </a:xfrm>
          <a:prstGeom prst="rect">
            <a:avLst/>
          </a:prstGeom>
          <a:gradFill flip="none" rotWithShape="1">
            <a:gsLst>
              <a:gs pos="0">
                <a:schemeClr val="bg1"/>
              </a:gs>
              <a:gs pos="21000">
                <a:srgbClr val="002069">
                  <a:shade val="67500"/>
                  <a:satMod val="115000"/>
                </a:srgbClr>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p:txBody>
          <a:bodyPr/>
          <a:lstStyle/>
          <a:p>
            <a:r>
              <a:rPr lang="en-US" dirty="0">
                <a:solidFill>
                  <a:schemeClr val="bg1"/>
                </a:solidFill>
                <a:latin typeface="Helvetica" pitchFamily="2" charset="0"/>
              </a:rPr>
              <a:t>Multiple Quantum Wells (MQW)</a:t>
            </a:r>
          </a:p>
        </p:txBody>
      </p:sp>
      <p:sp>
        <p:nvSpPr>
          <p:cNvPr id="9" name="Footer Placeholder 5">
            <a:extLst>
              <a:ext uri="{FF2B5EF4-FFF2-40B4-BE49-F238E27FC236}">
                <a16:creationId xmlns:a16="http://schemas.microsoft.com/office/drawing/2014/main" id="{E61D52AF-0554-2ABF-65F0-FC8B69B8EC19}"/>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pic>
        <p:nvPicPr>
          <p:cNvPr id="13" name="Picture 12">
            <a:extLst>
              <a:ext uri="{FF2B5EF4-FFF2-40B4-BE49-F238E27FC236}">
                <a16:creationId xmlns:a16="http://schemas.microsoft.com/office/drawing/2014/main" id="{0E45EC19-56F4-4BDC-075F-63D9332DBE79}"/>
              </a:ext>
            </a:extLst>
          </p:cNvPr>
          <p:cNvPicPr>
            <a:picLocks noChangeAspect="1"/>
          </p:cNvPicPr>
          <p:nvPr/>
        </p:nvPicPr>
        <p:blipFill>
          <a:blip r:embed="rId3">
            <a:alphaModFix amt="85000"/>
          </a:blip>
          <a:stretch>
            <a:fillRect/>
          </a:stretch>
        </p:blipFill>
        <p:spPr>
          <a:xfrm>
            <a:off x="1409956" y="2908150"/>
            <a:ext cx="5818002" cy="3320518"/>
          </a:xfrm>
          <a:prstGeom prst="rect">
            <a:avLst/>
          </a:prstGeom>
        </p:spPr>
      </p:pic>
      <p:pic>
        <p:nvPicPr>
          <p:cNvPr id="14" name="Picture 13">
            <a:extLst>
              <a:ext uri="{FF2B5EF4-FFF2-40B4-BE49-F238E27FC236}">
                <a16:creationId xmlns:a16="http://schemas.microsoft.com/office/drawing/2014/main" id="{EBB66D49-CEDC-FAF3-CD5B-245C2E873F43}"/>
              </a:ext>
            </a:extLst>
          </p:cNvPr>
          <p:cNvPicPr>
            <a:picLocks noChangeAspect="1"/>
          </p:cNvPicPr>
          <p:nvPr/>
        </p:nvPicPr>
        <p:blipFill>
          <a:blip r:embed="rId4">
            <a:alphaModFix amt="85000"/>
          </a:blip>
          <a:stretch>
            <a:fillRect/>
          </a:stretch>
        </p:blipFill>
        <p:spPr>
          <a:xfrm>
            <a:off x="1004454" y="2809823"/>
            <a:ext cx="6516271" cy="3527520"/>
          </a:xfrm>
          <a:prstGeom prst="rect">
            <a:avLst/>
          </a:prstGeom>
        </p:spPr>
      </p:pic>
      <p:pic>
        <p:nvPicPr>
          <p:cNvPr id="15" name="Picture 14">
            <a:extLst>
              <a:ext uri="{FF2B5EF4-FFF2-40B4-BE49-F238E27FC236}">
                <a16:creationId xmlns:a16="http://schemas.microsoft.com/office/drawing/2014/main" id="{DF1A648F-E6F9-B8D8-259A-8775BC36AF27}"/>
              </a:ext>
            </a:extLst>
          </p:cNvPr>
          <p:cNvPicPr>
            <a:picLocks noChangeAspect="1"/>
          </p:cNvPicPr>
          <p:nvPr/>
        </p:nvPicPr>
        <p:blipFill>
          <a:blip r:embed="rId5">
            <a:alphaModFix amt="70000"/>
          </a:blip>
          <a:stretch>
            <a:fillRect/>
          </a:stretch>
        </p:blipFill>
        <p:spPr>
          <a:xfrm>
            <a:off x="1059874" y="2865831"/>
            <a:ext cx="6279539" cy="3510653"/>
          </a:xfrm>
          <a:prstGeom prst="rect">
            <a:avLst/>
          </a:prstGeom>
        </p:spPr>
      </p:pic>
      <p:grpSp>
        <p:nvGrpSpPr>
          <p:cNvPr id="20" name="Group 19">
            <a:extLst>
              <a:ext uri="{FF2B5EF4-FFF2-40B4-BE49-F238E27FC236}">
                <a16:creationId xmlns:a16="http://schemas.microsoft.com/office/drawing/2014/main" id="{406559E3-72D6-D269-72AD-16B6652ECE0E}"/>
              </a:ext>
            </a:extLst>
          </p:cNvPr>
          <p:cNvGrpSpPr/>
          <p:nvPr/>
        </p:nvGrpSpPr>
        <p:grpSpPr>
          <a:xfrm>
            <a:off x="6707975" y="1892217"/>
            <a:ext cx="6470072" cy="4327144"/>
            <a:chOff x="6747164" y="1957532"/>
            <a:chExt cx="6470072" cy="4327144"/>
          </a:xfrm>
        </p:grpSpPr>
        <p:pic>
          <p:nvPicPr>
            <p:cNvPr id="17" name="Picture 6" descr="Fig. 1">
              <a:extLst>
                <a:ext uri="{FF2B5EF4-FFF2-40B4-BE49-F238E27FC236}">
                  <a16:creationId xmlns:a16="http://schemas.microsoft.com/office/drawing/2014/main" id="{45960A45-B127-B69E-A865-776C16DA990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9175" t="2024" r="1" b="46295"/>
            <a:stretch/>
          </p:blipFill>
          <p:spPr bwMode="auto">
            <a:xfrm>
              <a:off x="7520725" y="1957532"/>
              <a:ext cx="4106566" cy="365426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2F8466C0-755D-FC2A-9215-BFC9BD535FED}"/>
                </a:ext>
              </a:extLst>
            </p:cNvPr>
            <p:cNvSpPr txBox="1"/>
            <p:nvPr/>
          </p:nvSpPr>
          <p:spPr>
            <a:xfrm>
              <a:off x="6747164" y="5638345"/>
              <a:ext cx="6470072" cy="646331"/>
            </a:xfrm>
            <a:prstGeom prst="rect">
              <a:avLst/>
            </a:prstGeom>
            <a:noFill/>
          </p:spPr>
          <p:txBody>
            <a:bodyPr wrap="square">
              <a:spAutoFit/>
            </a:bodyPr>
            <a:lstStyle/>
            <a:p>
              <a:pPr algn="ctr"/>
              <a:r>
                <a:rPr lang="en-US" sz="1800" dirty="0">
                  <a:latin typeface="Helvetica" pitchFamily="2" charset="0"/>
                  <a:ea typeface="Cambria Math" panose="02040503050406030204" pitchFamily="18" charset="0"/>
                </a:rPr>
                <a:t>Li, X., </a:t>
              </a:r>
              <a:r>
                <a:rPr lang="en-US" sz="1800" b="1" u="sng" dirty="0" err="1">
                  <a:latin typeface="Helvetica" pitchFamily="2" charset="0"/>
                  <a:ea typeface="Cambria Math" panose="02040503050406030204" pitchFamily="18" charset="0"/>
                </a:rPr>
                <a:t>Manfra</a:t>
              </a:r>
              <a:r>
                <a:rPr lang="en-US" sz="1800" b="1" u="sng" dirty="0">
                  <a:latin typeface="Helvetica" pitchFamily="2" charset="0"/>
                  <a:ea typeface="Cambria Math" panose="02040503050406030204" pitchFamily="18" charset="0"/>
                </a:rPr>
                <a:t>, M.</a:t>
              </a:r>
              <a:r>
                <a:rPr lang="en-US" sz="1800" dirty="0">
                  <a:latin typeface="Helvetica" pitchFamily="2" charset="0"/>
                  <a:ea typeface="Cambria Math" panose="02040503050406030204" pitchFamily="18" charset="0"/>
                </a:rPr>
                <a:t>, </a:t>
              </a:r>
              <a:r>
                <a:rPr lang="en-US" sz="1800" b="1" u="sng" dirty="0">
                  <a:latin typeface="Helvetica" pitchFamily="2" charset="0"/>
                  <a:ea typeface="Cambria Math" panose="02040503050406030204" pitchFamily="18" charset="0"/>
                </a:rPr>
                <a:t>Kono, J</a:t>
              </a:r>
              <a:r>
                <a:rPr lang="en-US" sz="1800" dirty="0">
                  <a:latin typeface="Helvetica" pitchFamily="2" charset="0"/>
                  <a:ea typeface="Cambria Math" panose="02040503050406030204" pitchFamily="18" charset="0"/>
                </a:rPr>
                <a:t>., et. al. </a:t>
              </a:r>
            </a:p>
            <a:p>
              <a:pPr algn="ctr"/>
              <a:r>
                <a:rPr lang="en-US" sz="1800" i="1" dirty="0">
                  <a:latin typeface="Helvetica" pitchFamily="2" charset="0"/>
                  <a:ea typeface="Cambria Math" panose="02040503050406030204" pitchFamily="18" charset="0"/>
                </a:rPr>
                <a:t>Nature Photonics </a:t>
              </a:r>
              <a:r>
                <a:rPr lang="en-US" sz="1800" dirty="0">
                  <a:latin typeface="Helvetica" pitchFamily="2" charset="0"/>
                  <a:ea typeface="Cambria Math" panose="02040503050406030204" pitchFamily="18" charset="0"/>
                </a:rPr>
                <a:t>(2018)</a:t>
              </a:r>
            </a:p>
          </p:txBody>
        </p:sp>
      </p:grpSp>
      <p:sp>
        <p:nvSpPr>
          <p:cNvPr id="3" name="Content Placeholder 2">
            <a:extLst>
              <a:ext uri="{FF2B5EF4-FFF2-40B4-BE49-F238E27FC236}">
                <a16:creationId xmlns:a16="http://schemas.microsoft.com/office/drawing/2014/main" id="{DA40D795-5C4E-7D57-FD87-AB7E9895EF62}"/>
              </a:ext>
            </a:extLst>
          </p:cNvPr>
          <p:cNvSpPr>
            <a:spLocks noGrp="1"/>
          </p:cNvSpPr>
          <p:nvPr>
            <p:ph idx="1"/>
          </p:nvPr>
        </p:nvSpPr>
        <p:spPr>
          <a:xfrm>
            <a:off x="838201" y="1825625"/>
            <a:ext cx="6832600" cy="4351338"/>
          </a:xfrm>
        </p:spPr>
        <p:txBody>
          <a:bodyPr/>
          <a:lstStyle/>
          <a:p>
            <a:r>
              <a:rPr lang="en-US" b="1" dirty="0">
                <a:latin typeface="Helvetica" pitchFamily="2" charset="0"/>
              </a:rPr>
              <a:t>Low-loss THz plasmonic </a:t>
            </a:r>
            <a:r>
              <a:rPr lang="en-US" dirty="0">
                <a:latin typeface="Helvetica" pitchFamily="2" charset="0"/>
              </a:rPr>
              <a:t>resonances</a:t>
            </a:r>
            <a:r>
              <a:rPr lang="en-US" b="1" dirty="0">
                <a:latin typeface="Helvetica" pitchFamily="2" charset="0"/>
              </a:rPr>
              <a:t> </a:t>
            </a:r>
            <a:r>
              <a:rPr lang="en-US" dirty="0">
                <a:latin typeface="Helvetica" pitchFamily="2" charset="0"/>
              </a:rPr>
              <a:t>that are </a:t>
            </a:r>
            <a:r>
              <a:rPr lang="en-US" b="1" dirty="0">
                <a:latin typeface="Helvetica" pitchFamily="2" charset="0"/>
              </a:rPr>
              <a:t>electromagnetically tunable</a:t>
            </a:r>
            <a:r>
              <a:rPr lang="en-US" dirty="0">
                <a:latin typeface="Helvetica" pitchFamily="2" charset="0"/>
              </a:rPr>
              <a:t>!</a:t>
            </a:r>
          </a:p>
          <a:p>
            <a:endParaRPr lang="en-US" dirty="0">
              <a:latin typeface="Helvetica" pitchFamily="2" charset="0"/>
            </a:endParaRPr>
          </a:p>
        </p:txBody>
      </p:sp>
      <p:sp>
        <p:nvSpPr>
          <p:cNvPr id="16" name="Rectangle 15">
            <a:extLst>
              <a:ext uri="{FF2B5EF4-FFF2-40B4-BE49-F238E27FC236}">
                <a16:creationId xmlns:a16="http://schemas.microsoft.com/office/drawing/2014/main" id="{B4E6ADB3-2E0E-13EB-2E51-CACE6F51F0D4}"/>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3">
            <a:extLst>
              <a:ext uri="{FF2B5EF4-FFF2-40B4-BE49-F238E27FC236}">
                <a16:creationId xmlns:a16="http://schemas.microsoft.com/office/drawing/2014/main" id="{35EAE715-118C-68F9-DDCF-4753E8C702DF}"/>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8</a:t>
            </a:fld>
            <a:endParaRPr lang="en-US" sz="1400" dirty="0">
              <a:solidFill>
                <a:schemeClr val="bg1"/>
              </a:solidFill>
              <a:latin typeface="Helvetica" pitchFamily="2" charset="0"/>
            </a:endParaRPr>
          </a:p>
        </p:txBody>
      </p:sp>
      <p:sp>
        <p:nvSpPr>
          <p:cNvPr id="21" name="Footer Placeholder 5">
            <a:extLst>
              <a:ext uri="{FF2B5EF4-FFF2-40B4-BE49-F238E27FC236}">
                <a16:creationId xmlns:a16="http://schemas.microsoft.com/office/drawing/2014/main" id="{F3199DC5-81A6-CF7E-6104-6BB0D681D934}"/>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22" name="Footer Placeholder 5">
            <a:extLst>
              <a:ext uri="{FF2B5EF4-FFF2-40B4-BE49-F238E27FC236}">
                <a16:creationId xmlns:a16="http://schemas.microsoft.com/office/drawing/2014/main" id="{31BB1B03-7225-1788-F105-A6998875D700}"/>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spTree>
    <p:extLst>
      <p:ext uri="{BB962C8B-B14F-4D97-AF65-F5344CB8AC3E}">
        <p14:creationId xmlns:p14="http://schemas.microsoft.com/office/powerpoint/2010/main" val="82716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D018CC-ECBC-E197-F617-ECECEFDC28BB}"/>
              </a:ext>
            </a:extLst>
          </p:cNvPr>
          <p:cNvSpPr/>
          <p:nvPr/>
        </p:nvSpPr>
        <p:spPr>
          <a:xfrm>
            <a:off x="-2" y="0"/>
            <a:ext cx="12192000" cy="6502301"/>
          </a:xfrm>
          <a:prstGeom prst="rect">
            <a:avLst/>
          </a:prstGeom>
          <a:gradFill flip="none" rotWithShape="1">
            <a:gsLst>
              <a:gs pos="33000">
                <a:srgbClr val="808EB8"/>
              </a:gs>
              <a:gs pos="0">
                <a:schemeClr val="bg1"/>
              </a:gs>
              <a:gs pos="100000">
                <a:srgbClr val="002069">
                  <a:shade val="100000"/>
                  <a:satMod val="115000"/>
                </a:srgb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88887F-296A-B3C2-8745-8876E2906A19}"/>
              </a:ext>
            </a:extLst>
          </p:cNvPr>
          <p:cNvSpPr>
            <a:spLocks noGrp="1"/>
          </p:cNvSpPr>
          <p:nvPr>
            <p:ph type="title"/>
          </p:nvPr>
        </p:nvSpPr>
        <p:spPr>
          <a:xfrm>
            <a:off x="464708" y="539978"/>
            <a:ext cx="6336709" cy="2321765"/>
          </a:xfrm>
        </p:spPr>
        <p:txBody>
          <a:bodyPr anchor="t">
            <a:normAutofit fontScale="90000"/>
          </a:bodyPr>
          <a:lstStyle/>
          <a:p>
            <a:r>
              <a:rPr lang="en-US" sz="7200" b="1" dirty="0">
                <a:ln w="12700">
                  <a:solidFill>
                    <a:srgbClr val="001F69"/>
                  </a:solidFill>
                </a:ln>
                <a:solidFill>
                  <a:schemeClr val="bg1"/>
                </a:solidFill>
                <a:effectLst>
                  <a:glow>
                    <a:schemeClr val="accent1">
                      <a:alpha val="40000"/>
                    </a:schemeClr>
                  </a:glow>
                  <a:outerShdw blurRad="50800" dist="50800" dir="5400000" sx="1000" sy="1000" algn="ctr" rotWithShape="0">
                    <a:srgbClr val="000000"/>
                  </a:outerShdw>
                </a:effectLst>
                <a:latin typeface="Helvetica" pitchFamily="2" charset="0"/>
              </a:rPr>
              <a:t>S</a:t>
            </a:r>
            <a:r>
              <a:rPr lang="en-US" sz="7200" dirty="0">
                <a:solidFill>
                  <a:schemeClr val="bg1"/>
                </a:solidFill>
                <a:latin typeface="Helvetica" pitchFamily="2" charset="0"/>
              </a:rPr>
              <a:t>emiconductor-</a:t>
            </a:r>
            <a:r>
              <a:rPr lang="en-US" sz="7200" b="1" dirty="0">
                <a:solidFill>
                  <a:schemeClr val="bg1"/>
                </a:solidFill>
                <a:latin typeface="Helvetica" pitchFamily="2" charset="0"/>
              </a:rPr>
              <a:t> </a:t>
            </a:r>
            <a:r>
              <a:rPr lang="en-US" sz="7200" b="1" dirty="0">
                <a:ln w="12700">
                  <a:solidFill>
                    <a:srgbClr val="001F69"/>
                  </a:solidFill>
                </a:ln>
                <a:solidFill>
                  <a:schemeClr val="bg1"/>
                </a:solidFill>
                <a:latin typeface="Helvetica" pitchFamily="2" charset="0"/>
              </a:rPr>
              <a:t>Q</a:t>
            </a:r>
            <a:r>
              <a:rPr lang="en-US" sz="7200" dirty="0">
                <a:solidFill>
                  <a:schemeClr val="bg1"/>
                </a:solidFill>
                <a:latin typeface="Helvetica" pitchFamily="2" charset="0"/>
              </a:rPr>
              <a:t>uantum- </a:t>
            </a:r>
            <a:br>
              <a:rPr lang="en-US" sz="7200" dirty="0">
                <a:solidFill>
                  <a:schemeClr val="bg1"/>
                </a:solidFill>
                <a:latin typeface="Helvetica" pitchFamily="2" charset="0"/>
              </a:rPr>
            </a:br>
            <a:r>
              <a:rPr lang="en-US" sz="7200" b="1" dirty="0">
                <a:ln w="12700">
                  <a:solidFill>
                    <a:srgbClr val="001F69"/>
                  </a:solidFill>
                </a:ln>
                <a:solidFill>
                  <a:schemeClr val="bg1"/>
                </a:solidFill>
                <a:latin typeface="Helvetica" pitchFamily="2" charset="0"/>
              </a:rPr>
              <a:t>W</a:t>
            </a:r>
            <a:r>
              <a:rPr lang="en-US" sz="7200" dirty="0">
                <a:solidFill>
                  <a:schemeClr val="bg1"/>
                </a:solidFill>
                <a:latin typeface="Helvetica" pitchFamily="2" charset="0"/>
              </a:rPr>
              <a:t>ell</a:t>
            </a:r>
            <a:r>
              <a:rPr lang="en-US" sz="7200" b="1" dirty="0">
                <a:solidFill>
                  <a:schemeClr val="bg1"/>
                </a:solidFill>
                <a:latin typeface="Helvetica" pitchFamily="2" charset="0"/>
              </a:rPr>
              <a:t> </a:t>
            </a:r>
            <a:br>
              <a:rPr lang="en-US" sz="7200" b="1" dirty="0">
                <a:solidFill>
                  <a:schemeClr val="bg1"/>
                </a:solidFill>
                <a:latin typeface="Helvetica" pitchFamily="2" charset="0"/>
              </a:rPr>
            </a:br>
            <a:r>
              <a:rPr lang="en-US" sz="7200" b="1" dirty="0">
                <a:ln>
                  <a:solidFill>
                    <a:srgbClr val="001F69"/>
                  </a:solidFill>
                </a:ln>
                <a:solidFill>
                  <a:schemeClr val="bg1"/>
                </a:solidFill>
                <a:latin typeface="Helvetica" pitchFamily="2" charset="0"/>
              </a:rPr>
              <a:t>A</a:t>
            </a:r>
            <a:r>
              <a:rPr lang="en-US" sz="7200" dirty="0">
                <a:solidFill>
                  <a:schemeClr val="bg1"/>
                </a:solidFill>
                <a:latin typeface="Helvetica" pitchFamily="2" charset="0"/>
              </a:rPr>
              <a:t>xion</a:t>
            </a:r>
            <a:r>
              <a:rPr lang="en-US" sz="7200" b="1" dirty="0">
                <a:solidFill>
                  <a:schemeClr val="bg1"/>
                </a:solidFill>
                <a:latin typeface="Helvetica" pitchFamily="2" charset="0"/>
              </a:rPr>
              <a:t> </a:t>
            </a:r>
            <a:r>
              <a:rPr lang="en-US" sz="7200" b="1" dirty="0">
                <a:ln w="12700">
                  <a:solidFill>
                    <a:srgbClr val="001F69"/>
                  </a:solidFill>
                </a:ln>
                <a:solidFill>
                  <a:schemeClr val="bg1"/>
                </a:solidFill>
                <a:latin typeface="Helvetica" pitchFamily="2" charset="0"/>
              </a:rPr>
              <a:t>R</a:t>
            </a:r>
            <a:r>
              <a:rPr lang="en-US" sz="7200" dirty="0">
                <a:solidFill>
                  <a:schemeClr val="bg1"/>
                </a:solidFill>
                <a:latin typeface="Helvetica" pitchFamily="2" charset="0"/>
              </a:rPr>
              <a:t>adiometer </a:t>
            </a:r>
            <a:r>
              <a:rPr lang="en-US" sz="7200" b="1" dirty="0">
                <a:ln w="12700">
                  <a:solidFill>
                    <a:srgbClr val="001F69"/>
                  </a:solidFill>
                </a:ln>
                <a:solidFill>
                  <a:schemeClr val="bg1"/>
                </a:solidFill>
                <a:latin typeface="Helvetica" pitchFamily="2" charset="0"/>
              </a:rPr>
              <a:t>E</a:t>
            </a:r>
            <a:r>
              <a:rPr lang="en-US" sz="7200" dirty="0">
                <a:solidFill>
                  <a:schemeClr val="bg1"/>
                </a:solidFill>
                <a:latin typeface="Helvetica" pitchFamily="2" charset="0"/>
              </a:rPr>
              <a:t>xperiment</a:t>
            </a:r>
            <a:endParaRPr lang="en-US" sz="11000" dirty="0">
              <a:solidFill>
                <a:schemeClr val="bg1"/>
              </a:solidFill>
              <a:latin typeface="Helvetica" pitchFamily="2" charset="0"/>
            </a:endParaRPr>
          </a:p>
        </p:txBody>
      </p:sp>
      <p:sp>
        <p:nvSpPr>
          <p:cNvPr id="7" name="Footer Placeholder 5">
            <a:extLst>
              <a:ext uri="{FF2B5EF4-FFF2-40B4-BE49-F238E27FC236}">
                <a16:creationId xmlns:a16="http://schemas.microsoft.com/office/drawing/2014/main" id="{788B8D98-2E29-43A7-DE46-D3B6C73C9821}"/>
              </a:ext>
            </a:extLst>
          </p:cNvPr>
          <p:cNvSpPr txBox="1">
            <a:spLocks/>
          </p:cNvSpPr>
          <p:nvPr/>
        </p:nvSpPr>
        <p:spPr>
          <a:xfrm>
            <a:off x="-734952" y="6502301"/>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08/05/25</a:t>
            </a:r>
          </a:p>
        </p:txBody>
      </p:sp>
      <p:sp>
        <p:nvSpPr>
          <p:cNvPr id="12" name="TextBox 11">
            <a:extLst>
              <a:ext uri="{FF2B5EF4-FFF2-40B4-BE49-F238E27FC236}">
                <a16:creationId xmlns:a16="http://schemas.microsoft.com/office/drawing/2014/main" id="{0D05D164-0D8B-C9A6-1C5E-9783CA343A1A}"/>
              </a:ext>
            </a:extLst>
          </p:cNvPr>
          <p:cNvSpPr txBox="1"/>
          <p:nvPr/>
        </p:nvSpPr>
        <p:spPr>
          <a:xfrm>
            <a:off x="10316820" y="5971055"/>
            <a:ext cx="1366080" cy="276999"/>
          </a:xfrm>
          <a:prstGeom prst="rect">
            <a:avLst/>
          </a:prstGeom>
          <a:noFill/>
        </p:spPr>
        <p:txBody>
          <a:bodyPr wrap="none" rtlCol="0">
            <a:spAutoFit/>
          </a:bodyPr>
          <a:lstStyle/>
          <a:p>
            <a:r>
              <a:rPr lang="en-US" sz="1200" b="1" dirty="0">
                <a:solidFill>
                  <a:srgbClr val="001F69"/>
                </a:solidFill>
                <a:latin typeface="Helvetica" pitchFamily="2" charset="0"/>
              </a:rPr>
              <a:t>logo by Haaniya</a:t>
            </a:r>
          </a:p>
        </p:txBody>
      </p:sp>
      <p:sp>
        <p:nvSpPr>
          <p:cNvPr id="3" name="Rectangle 2">
            <a:extLst>
              <a:ext uri="{FF2B5EF4-FFF2-40B4-BE49-F238E27FC236}">
                <a16:creationId xmlns:a16="http://schemas.microsoft.com/office/drawing/2014/main" id="{8DE639C6-5279-00C9-25B4-F2007882471E}"/>
              </a:ext>
            </a:extLst>
          </p:cNvPr>
          <p:cNvSpPr/>
          <p:nvPr/>
        </p:nvSpPr>
        <p:spPr>
          <a:xfrm>
            <a:off x="0" y="6492875"/>
            <a:ext cx="12192000" cy="365125"/>
          </a:xfrm>
          <a:prstGeom prst="rect">
            <a:avLst/>
          </a:prstGeom>
          <a:solidFill>
            <a:srgbClr val="0020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3">
            <a:extLst>
              <a:ext uri="{FF2B5EF4-FFF2-40B4-BE49-F238E27FC236}">
                <a16:creationId xmlns:a16="http://schemas.microsoft.com/office/drawing/2014/main" id="{3BABAD7D-A795-B305-36FC-5B64352F7D21}"/>
              </a:ext>
            </a:extLst>
          </p:cNvPr>
          <p:cNvSpPr>
            <a:spLocks noGrp="1"/>
          </p:cNvSpPr>
          <p:nvPr>
            <p:ph type="sldNum" sz="quarter" idx="12"/>
          </p:nvPr>
        </p:nvSpPr>
        <p:spPr>
          <a:xfrm>
            <a:off x="8610600" y="6490814"/>
            <a:ext cx="2743200" cy="365125"/>
          </a:xfrm>
        </p:spPr>
        <p:txBody>
          <a:bodyPr/>
          <a:lstStyle/>
          <a:p>
            <a:fld id="{AAD2FE60-5E5D-E340-A23B-46274797031F}" type="slidenum">
              <a:rPr lang="en-US" sz="1400" smtClean="0">
                <a:solidFill>
                  <a:schemeClr val="bg1"/>
                </a:solidFill>
                <a:latin typeface="Helvetica" pitchFamily="2" charset="0"/>
              </a:rPr>
              <a:t>9</a:t>
            </a:fld>
            <a:endParaRPr lang="en-US" sz="1400" dirty="0">
              <a:solidFill>
                <a:schemeClr val="bg1"/>
              </a:solidFill>
              <a:latin typeface="Helvetica" pitchFamily="2" charset="0"/>
            </a:endParaRPr>
          </a:p>
        </p:txBody>
      </p:sp>
      <p:sp>
        <p:nvSpPr>
          <p:cNvPr id="10" name="Footer Placeholder 5">
            <a:extLst>
              <a:ext uri="{FF2B5EF4-FFF2-40B4-BE49-F238E27FC236}">
                <a16:creationId xmlns:a16="http://schemas.microsoft.com/office/drawing/2014/main" id="{1EE7E5DA-29DC-1479-C8D1-C4A9ECCD5446}"/>
              </a:ext>
            </a:extLst>
          </p:cNvPr>
          <p:cNvSpPr txBox="1">
            <a:spLocks/>
          </p:cNvSpPr>
          <p:nvPr/>
        </p:nvSpPr>
        <p:spPr>
          <a:xfrm>
            <a:off x="-1" y="6502301"/>
            <a:ext cx="27432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TACOS 2025 </a:t>
            </a:r>
          </a:p>
        </p:txBody>
      </p:sp>
      <p:sp>
        <p:nvSpPr>
          <p:cNvPr id="13" name="Footer Placeholder 5">
            <a:extLst>
              <a:ext uri="{FF2B5EF4-FFF2-40B4-BE49-F238E27FC236}">
                <a16:creationId xmlns:a16="http://schemas.microsoft.com/office/drawing/2014/main" id="{26B7F73B-D587-99AA-48A9-EE81EAFF5D2D}"/>
              </a:ext>
            </a:extLst>
          </p:cNvPr>
          <p:cNvSpPr txBox="1">
            <a:spLocks/>
          </p:cNvSpPr>
          <p:nvPr/>
        </p:nvSpPr>
        <p:spPr>
          <a:xfrm>
            <a:off x="4038600" y="6494638"/>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latin typeface="Helvetica" pitchFamily="2" charset="0"/>
              </a:rPr>
              <a:t>Jaanita Mehrani  |  Rice University</a:t>
            </a:r>
          </a:p>
        </p:txBody>
      </p:sp>
      <p:pic>
        <p:nvPicPr>
          <p:cNvPr id="19" name="Picture 18">
            <a:extLst>
              <a:ext uri="{FF2B5EF4-FFF2-40B4-BE49-F238E27FC236}">
                <a16:creationId xmlns:a16="http://schemas.microsoft.com/office/drawing/2014/main" id="{CA0F9985-19DE-7956-4EFD-61D9F408C5B6}"/>
              </a:ext>
            </a:extLst>
          </p:cNvPr>
          <p:cNvPicPr>
            <a:picLocks noChangeAspect="1"/>
          </p:cNvPicPr>
          <p:nvPr/>
        </p:nvPicPr>
        <p:blipFill>
          <a:blip r:embed="rId3"/>
          <a:stretch>
            <a:fillRect/>
          </a:stretch>
        </p:blipFill>
        <p:spPr>
          <a:xfrm>
            <a:off x="7248384" y="4811865"/>
            <a:ext cx="4752959" cy="1166723"/>
          </a:xfrm>
          <a:prstGeom prst="rect">
            <a:avLst/>
          </a:prstGeom>
        </p:spPr>
      </p:pic>
      <p:grpSp>
        <p:nvGrpSpPr>
          <p:cNvPr id="23" name="Group 22">
            <a:extLst>
              <a:ext uri="{FF2B5EF4-FFF2-40B4-BE49-F238E27FC236}">
                <a16:creationId xmlns:a16="http://schemas.microsoft.com/office/drawing/2014/main" id="{03462665-7600-91CF-2485-B4371216969C}"/>
              </a:ext>
            </a:extLst>
          </p:cNvPr>
          <p:cNvGrpSpPr/>
          <p:nvPr/>
        </p:nvGrpSpPr>
        <p:grpSpPr>
          <a:xfrm>
            <a:off x="7386040" y="974265"/>
            <a:ext cx="3613820" cy="3336803"/>
            <a:chOff x="1638301" y="2765139"/>
            <a:chExt cx="3613820" cy="3336803"/>
          </a:xfrm>
        </p:grpSpPr>
        <p:sp>
          <p:nvSpPr>
            <p:cNvPr id="22" name="Rectangle 21">
              <a:extLst>
                <a:ext uri="{FF2B5EF4-FFF2-40B4-BE49-F238E27FC236}">
                  <a16:creationId xmlns:a16="http://schemas.microsoft.com/office/drawing/2014/main" id="{38955972-3D60-5413-EF31-86F35C7455F5}"/>
                </a:ext>
              </a:extLst>
            </p:cNvPr>
            <p:cNvSpPr/>
            <p:nvPr/>
          </p:nvSpPr>
          <p:spPr>
            <a:xfrm>
              <a:off x="1638301" y="2765139"/>
              <a:ext cx="3613820" cy="3310124"/>
            </a:xfrm>
            <a:prstGeom prst="rect">
              <a:avLst/>
            </a:prstGeom>
            <a:solidFill>
              <a:schemeClr val="bg1">
                <a:alpha val="9568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a:extLst>
                <a:ext uri="{FF2B5EF4-FFF2-40B4-BE49-F238E27FC236}">
                  <a16:creationId xmlns:a16="http://schemas.microsoft.com/office/drawing/2014/main" id="{F22B1C2D-ED8F-700C-031E-7418DC444441}"/>
                </a:ext>
              </a:extLst>
            </p:cNvPr>
            <p:cNvPicPr>
              <a:picLocks noChangeAspect="1"/>
            </p:cNvPicPr>
            <p:nvPr/>
          </p:nvPicPr>
          <p:blipFill>
            <a:blip r:embed="rId4"/>
            <a:stretch>
              <a:fillRect/>
            </a:stretch>
          </p:blipFill>
          <p:spPr>
            <a:xfrm>
              <a:off x="1713677" y="2791818"/>
              <a:ext cx="3463067" cy="3310124"/>
            </a:xfrm>
            <a:prstGeom prst="rect">
              <a:avLst/>
            </a:prstGeom>
          </p:spPr>
        </p:pic>
      </p:grpSp>
    </p:spTree>
    <p:extLst>
      <p:ext uri="{BB962C8B-B14F-4D97-AF65-F5344CB8AC3E}">
        <p14:creationId xmlns:p14="http://schemas.microsoft.com/office/powerpoint/2010/main" val="2333124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F3B0D96-0B24-8A4C-B73D-29C4AC6443E4}" vid="{895AA168-6696-6944-84C9-A207445951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290F22E-CEAD-234A-AFE9-3E71E74AD636}">
  <we:reference id="wa200004052" version="1.0.0.2" store="en-US" storeType="OMEX"/>
  <we:alternateReferences>
    <we:reference id="wa200004052" version="1.0.0.2"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18080</TotalTime>
  <Words>3222</Words>
  <Application>Microsoft Macintosh PowerPoint</Application>
  <PresentationFormat>Widescreen</PresentationFormat>
  <Paragraphs>431</Paragraphs>
  <Slides>40</Slides>
  <Notes>36</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Ayuthaya</vt:lpstr>
      <vt:lpstr>Calibri</vt:lpstr>
      <vt:lpstr>Calibri Light</vt:lpstr>
      <vt:lpstr>Cambria Math</vt:lpstr>
      <vt:lpstr>Helvetica</vt:lpstr>
      <vt:lpstr>Times</vt:lpstr>
      <vt:lpstr>Office Theme</vt:lpstr>
      <vt:lpstr>Probing the meV QCD Axion with the SQWARE Quantum Semiconductor Haloscope</vt:lpstr>
      <vt:lpstr>Axions are a promising DM model</vt:lpstr>
      <vt:lpstr>How can we detect axions?</vt:lpstr>
      <vt:lpstr>Inverse Primakoff effect</vt:lpstr>
      <vt:lpstr>Axion Search Strategies</vt:lpstr>
      <vt:lpstr>Axion Search Strategies</vt:lpstr>
      <vt:lpstr>Axion Search Strategies</vt:lpstr>
      <vt:lpstr>Multiple Quantum Wells (MQW)</vt:lpstr>
      <vt:lpstr>Semiconductor- Quantum-  Well  Axion Radiometer Experiment</vt:lpstr>
      <vt:lpstr>Material’s Plasmonic Response to Axion</vt:lpstr>
      <vt:lpstr>Cyclotron Resonance</vt:lpstr>
      <vt:lpstr>Permittivity</vt:lpstr>
      <vt:lpstr>Validate Effective Medium Theory (EMT)</vt:lpstr>
      <vt:lpstr>Detection Principle</vt:lpstr>
      <vt:lpstr>Experimental Parameters</vt:lpstr>
      <vt:lpstr>Axion Proposed Sensitivity</vt:lpstr>
      <vt:lpstr>Validating Experimental Conditions </vt:lpstr>
      <vt:lpstr>Finite Surface Area of MQW</vt:lpstr>
      <vt:lpstr>Finite Axion Coherence</vt:lpstr>
      <vt:lpstr>Magnetic Field Inhomogeneity</vt:lpstr>
      <vt:lpstr>Electron Density Non-Uniformity</vt:lpstr>
      <vt:lpstr>Electron Density Non-Uniformity</vt:lpstr>
      <vt:lpstr>Validation Experimental Conditions</vt:lpstr>
      <vt:lpstr>Conclusion</vt:lpstr>
      <vt:lpstr>Acknowledgements</vt:lpstr>
      <vt:lpstr>Conclusion</vt:lpstr>
      <vt:lpstr>Axion Theory</vt:lpstr>
      <vt:lpstr>Molecular Beam Epitaxy (MBE)</vt:lpstr>
      <vt:lpstr>High Field Magnet </vt:lpstr>
      <vt:lpstr>Quantum Dot Photodetector</vt:lpstr>
      <vt:lpstr>Material Response to Axions</vt:lpstr>
      <vt:lpstr>Dark Photon Proposed Sensitivity</vt:lpstr>
      <vt:lpstr>EMT (1)</vt:lpstr>
      <vt:lpstr>EMT (2)</vt:lpstr>
      <vt:lpstr>EMT (3)</vt:lpstr>
      <vt:lpstr>MQW Permittivity and Boost (Config. 2)</vt:lpstr>
      <vt:lpstr>MQW Angle and Boost (Config. 2) </vt:lpstr>
      <vt:lpstr>MQW Angle, Quality Factor, and Boost </vt:lpstr>
      <vt:lpstr>Surface e- Density Variation</vt:lpstr>
      <vt:lpstr>Well-to-Well e- Density Variation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Outline</dc:title>
  <dc:creator>Jaanita Mehrani</dc:creator>
  <cp:lastModifiedBy>Jaanita S Mehrani</cp:lastModifiedBy>
  <cp:revision>8</cp:revision>
  <dcterms:created xsi:type="dcterms:W3CDTF">2025-07-28T09:31:41Z</dcterms:created>
  <dcterms:modified xsi:type="dcterms:W3CDTF">2025-10-12T20:21:06Z</dcterms:modified>
</cp:coreProperties>
</file>