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660" r:id="rId3"/>
    <p:sldId id="665" r:id="rId4"/>
    <p:sldId id="662" r:id="rId5"/>
    <p:sldId id="664" r:id="rId6"/>
    <p:sldId id="658" r:id="rId7"/>
    <p:sldId id="667" r:id="rId8"/>
    <p:sldId id="668" r:id="rId9"/>
    <p:sldId id="659" r:id="rId10"/>
    <p:sldId id="666" r:id="rId11"/>
    <p:sldId id="670" r:id="rId12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203"/>
    <a:srgbClr val="FF9900"/>
    <a:srgbClr val="FFFFFF"/>
    <a:srgbClr val="33CCFF"/>
    <a:srgbClr val="33CCCC"/>
    <a:srgbClr val="00CCFF"/>
    <a:srgbClr val="000099"/>
    <a:srgbClr val="0033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62" autoAdjust="0"/>
    <p:restoredTop sz="94660"/>
  </p:normalViewPr>
  <p:slideViewPr>
    <p:cSldViewPr>
      <p:cViewPr varScale="1">
        <p:scale>
          <a:sx n="75" d="100"/>
          <a:sy n="75" d="100"/>
        </p:scale>
        <p:origin x="231" y="2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microsoft.com/office/2007/relationships/hdphoto" Target="../media/hdphoto6.wdp"/><Relationship Id="rId2" Type="http://schemas.microsoft.com/office/2007/relationships/hdphoto" Target="../media/hdphoto1.wdp"/><Relationship Id="rId16" Type="http://schemas.microsoft.com/office/2007/relationships/hdphoto" Target="../media/hdphoto8.wdp"/><Relationship Id="rId1" Type="http://schemas.openxmlformats.org/officeDocument/2006/relationships/image" Target="../media/image7.png"/><Relationship Id="rId6" Type="http://schemas.microsoft.com/office/2007/relationships/hdphoto" Target="../media/hdphoto3.wdp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5" Type="http://schemas.openxmlformats.org/officeDocument/2006/relationships/image" Target="../media/image14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11.png"/><Relationship Id="rId14" Type="http://schemas.microsoft.com/office/2007/relationships/hdphoto" Target="../media/hdphoto7.wdp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4.wdp"/><Relationship Id="rId3" Type="http://schemas.openxmlformats.org/officeDocument/2006/relationships/image" Target="../media/image12.png"/><Relationship Id="rId7" Type="http://schemas.openxmlformats.org/officeDocument/2006/relationships/image" Target="../media/image1.jpeg"/><Relationship Id="rId12" Type="http://schemas.openxmlformats.org/officeDocument/2006/relationships/image" Target="../media/image10.png"/><Relationship Id="rId17" Type="http://schemas.microsoft.com/office/2007/relationships/hdphoto" Target="../media/hdphoto8.wdp"/><Relationship Id="rId2" Type="http://schemas.microsoft.com/office/2007/relationships/hdphoto" Target="../media/hdphoto1.wdp"/><Relationship Id="rId16" Type="http://schemas.openxmlformats.org/officeDocument/2006/relationships/image" Target="../media/image14.png"/><Relationship Id="rId1" Type="http://schemas.openxmlformats.org/officeDocument/2006/relationships/image" Target="../media/image7.png"/><Relationship Id="rId6" Type="http://schemas.microsoft.com/office/2007/relationships/hdphoto" Target="../media/hdphoto2.wdp"/><Relationship Id="rId11" Type="http://schemas.microsoft.com/office/2007/relationships/hdphoto" Target="../media/hdphoto7.wdp"/><Relationship Id="rId5" Type="http://schemas.openxmlformats.org/officeDocument/2006/relationships/image" Target="../media/image8.png"/><Relationship Id="rId15" Type="http://schemas.microsoft.com/office/2007/relationships/hdphoto" Target="../media/hdphoto5.wdp"/><Relationship Id="rId10" Type="http://schemas.openxmlformats.org/officeDocument/2006/relationships/image" Target="../media/image13.png"/><Relationship Id="rId4" Type="http://schemas.microsoft.com/office/2007/relationships/hdphoto" Target="../media/hdphoto6.wdp"/><Relationship Id="rId9" Type="http://schemas.microsoft.com/office/2007/relationships/hdphoto" Target="../media/hdphoto3.wdp"/><Relationship Id="rId1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1FA1CC-956A-4343-9B00-AE41F73F677A}" type="doc">
      <dgm:prSet loTypeId="urn:microsoft.com/office/officeart/2008/layout/HexagonCluster" loCatId="pictur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4AEC8C38-338C-4927-AD2D-EAD979C59469}">
      <dgm:prSet phldrT="[Texto]"/>
      <dgm:spPr>
        <a:solidFill>
          <a:srgbClr val="495B64"/>
        </a:solidFill>
        <a:ln>
          <a:solidFill>
            <a:srgbClr val="495B64"/>
          </a:solidFill>
        </a:ln>
      </dgm:spPr>
      <dgm:t>
        <a:bodyPr/>
        <a:lstStyle/>
        <a:p>
          <a:r>
            <a:rPr lang="es-ES" dirty="0" err="1">
              <a:latin typeface="IBM Plex Sans Condensed" panose="020B0604020202020204" charset="0"/>
            </a:rPr>
            <a:t>MiCaDaS</a:t>
          </a:r>
          <a:endParaRPr lang="es-ES" dirty="0">
            <a:latin typeface="IBM Plex Sans Condensed" panose="020B0604020202020204" charset="0"/>
          </a:endParaRPr>
        </a:p>
      </dgm:t>
    </dgm:pt>
    <dgm:pt modelId="{3B0C828C-72B8-422C-9487-0EB6356E35FE}" type="parTrans" cxnId="{C9B610B3-34E2-4846-BB5A-0FD0246172BB}">
      <dgm:prSet/>
      <dgm:spPr/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1B8F89E8-506E-442A-B384-2A6F6A272359}" type="sibTrans" cxnId="{C9B610B3-34E2-4846-BB5A-0FD0246172BB}">
      <dgm:prSet/>
      <dgm:spPr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solidFill>
            <a:srgbClr val="495B64"/>
          </a:solidFill>
        </a:ln>
      </dgm:spPr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D0E0E91D-906C-446B-86FC-F8FA3418D7F1}">
      <dgm:prSet phldrT="[Texto]"/>
      <dgm:spPr>
        <a:solidFill>
          <a:srgbClr val="88AFA7"/>
        </a:solidFill>
        <a:ln>
          <a:solidFill>
            <a:srgbClr val="88AFA7"/>
          </a:solidFill>
        </a:ln>
      </dgm:spPr>
      <dgm:t>
        <a:bodyPr/>
        <a:lstStyle/>
        <a:p>
          <a:r>
            <a:rPr lang="es-ES" dirty="0">
              <a:latin typeface="IBM Plex Sans Condensed" panose="020B0604020202020204" charset="0"/>
            </a:rPr>
            <a:t>3 MV </a:t>
          </a:r>
          <a:r>
            <a:rPr lang="es-ES" dirty="0" err="1">
              <a:latin typeface="IBM Plex Sans Condensed" panose="020B0604020202020204" charset="0"/>
            </a:rPr>
            <a:t>Tandem</a:t>
          </a:r>
          <a:endParaRPr lang="es-ES" dirty="0">
            <a:latin typeface="IBM Plex Sans Condensed" panose="020B0604020202020204" charset="0"/>
          </a:endParaRPr>
        </a:p>
      </dgm:t>
    </dgm:pt>
    <dgm:pt modelId="{D73D6435-9C50-4046-A2C3-0D190656FC74}" type="parTrans" cxnId="{D6EA17CA-836F-461A-9517-D398246C6065}">
      <dgm:prSet/>
      <dgm:spPr/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E58CC105-42E3-41FD-86AD-6A557AE66A1A}" type="sibTrans" cxnId="{D6EA17CA-836F-461A-9517-D398246C6065}">
      <dgm:prSet/>
      <dgm:spPr>
        <a:blipFill>
          <a:blip xmlns:r="http://schemas.openxmlformats.org/officeDocument/2006/relationships"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solidFill>
            <a:srgbClr val="88AFA7"/>
          </a:solidFill>
        </a:ln>
      </dgm:spPr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B330E93F-0E95-48FA-B604-B2FF37FF8890}">
      <dgm:prSet phldrT="[Texto]"/>
      <dgm:spPr/>
      <dgm:t>
        <a:bodyPr/>
        <a:lstStyle/>
        <a:p>
          <a:r>
            <a:rPr lang="es-ES" dirty="0">
              <a:latin typeface="IBM Plex Sans Condensed" panose="020B0604020202020204" charset="0"/>
            </a:rPr>
            <a:t>18/9 </a:t>
          </a:r>
          <a:r>
            <a:rPr lang="es-ES" dirty="0" err="1">
              <a:latin typeface="IBM Plex Sans Condensed" panose="020B0604020202020204" charset="0"/>
            </a:rPr>
            <a:t>MeV</a:t>
          </a:r>
          <a:r>
            <a:rPr lang="es-ES" dirty="0">
              <a:latin typeface="IBM Plex Sans Condensed" panose="020B0604020202020204" charset="0"/>
            </a:rPr>
            <a:t> </a:t>
          </a:r>
          <a:r>
            <a:rPr lang="es-ES" dirty="0" err="1">
              <a:latin typeface="IBM Plex Sans Condensed" panose="020B0604020202020204" charset="0"/>
            </a:rPr>
            <a:t>Cyclotron</a:t>
          </a:r>
          <a:endParaRPr lang="es-ES" dirty="0">
            <a:latin typeface="IBM Plex Sans Condensed" panose="020B0604020202020204" charset="0"/>
          </a:endParaRPr>
        </a:p>
      </dgm:t>
    </dgm:pt>
    <dgm:pt modelId="{B3C45CC9-B424-4D0F-823D-75440C83C9A5}" type="parTrans" cxnId="{6EDACD66-7A2F-4FF1-875F-BABC97603AE3}">
      <dgm:prSet/>
      <dgm:spPr/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AB495365-CEE7-4012-AE4B-B2173E750A2A}" type="sibTrans" cxnId="{6EDACD66-7A2F-4FF1-875F-BABC97603AE3}">
      <dgm:prSet/>
      <dgm:spPr>
        <a:blipFill>
          <a:blip xmlns:r="http://schemas.openxmlformats.org/officeDocument/2006/relationships"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7935CD42-A950-4F04-A91B-F7A70942EE71}">
      <dgm:prSet phldrT="[Texto]"/>
      <dgm:spPr>
        <a:solidFill>
          <a:srgbClr val="495B64"/>
        </a:solidFill>
        <a:ln>
          <a:solidFill>
            <a:srgbClr val="495B64"/>
          </a:solidFill>
        </a:ln>
      </dgm:spPr>
      <dgm:t>
        <a:bodyPr/>
        <a:lstStyle/>
        <a:p>
          <a:r>
            <a:rPr lang="es-ES" dirty="0">
              <a:latin typeface="IBM Plex Sans Condensed" panose="020B0604020202020204" charset="0"/>
            </a:rPr>
            <a:t>PET/TC Scanner</a:t>
          </a:r>
        </a:p>
      </dgm:t>
    </dgm:pt>
    <dgm:pt modelId="{C44C6C6B-AA35-4B5C-B050-94D1F00D61B3}" type="parTrans" cxnId="{477DA8D8-6956-4622-89D2-CBF086E3BBF3}">
      <dgm:prSet/>
      <dgm:spPr/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6D15B0C7-3E97-4BBF-8655-E71FEB97E83A}" type="sibTrans" cxnId="{477DA8D8-6956-4622-89D2-CBF086E3BBF3}">
      <dgm:prSet/>
      <dgm:spPr>
        <a:blipFill>
          <a:blip xmlns:r="http://schemas.openxmlformats.org/officeDocument/2006/relationships"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solidFill>
            <a:srgbClr val="495B64"/>
          </a:solidFill>
        </a:ln>
      </dgm:spPr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E82B2A77-E3D7-41C5-AE90-6949A7595ADF}">
      <dgm:prSet phldrT="[Texto]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latin typeface="IBM Plex Sans Condensed" panose="020B0604020202020204" charset="0"/>
            </a:rPr>
            <a:t>Micro PET and Micro TC scanner (</a:t>
          </a:r>
          <a:r>
            <a:rPr lang="es-ES" dirty="0" err="1">
              <a:latin typeface="IBM Plex Sans Condensed" panose="020B0604020202020204" charset="0"/>
            </a:rPr>
            <a:t>Animals</a:t>
          </a:r>
          <a:r>
            <a:rPr lang="es-ES" dirty="0">
              <a:latin typeface="IBM Plex Sans Condensed" panose="020B0604020202020204" charset="0"/>
            </a:rPr>
            <a:t>)</a:t>
          </a:r>
        </a:p>
      </dgm:t>
    </dgm:pt>
    <dgm:pt modelId="{F962E9CB-EBA3-477E-800A-B41775F80CC0}" type="parTrans" cxnId="{A35B1ADB-D85A-453A-8D76-DB1B757D3354}">
      <dgm:prSet/>
      <dgm:spPr/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5104B4DD-E5DD-4FBF-B9C6-4E77E170F155}" type="sibTrans" cxnId="{A35B1ADB-D85A-453A-8D76-DB1B757D3354}">
      <dgm:prSet/>
      <dgm:spPr>
        <a:blipFill>
          <a:blip xmlns:r="http://schemas.openxmlformats.org/officeDocument/2006/relationships"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8C29725A-56D8-4BC7-8E88-9C7EC49B8E4B}">
      <dgm:prSet phldrT="[Texto]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latin typeface="IBM Plex Sans Condensed" panose="020B0604020202020204" charset="0"/>
            </a:rPr>
            <a:t>1 MV AMS (SARA)</a:t>
          </a:r>
        </a:p>
      </dgm:t>
    </dgm:pt>
    <dgm:pt modelId="{F2B432D4-C269-4809-9546-A0375ED70C33}" type="parTrans" cxnId="{01DB88E1-6AE9-4804-BC28-1F188E031801}">
      <dgm:prSet/>
      <dgm:spPr/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D438C2C0-C515-41D2-B1DB-07D6161866F1}" type="sibTrans" cxnId="{01DB88E1-6AE9-4804-BC28-1F188E031801}">
      <dgm:prSet/>
      <dgm:spPr>
        <a:blipFill>
          <a:blip xmlns:r="http://schemas.openxmlformats.org/officeDocument/2006/relationships"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EBE66967-2701-4805-BE2E-F95244BE29AC}">
      <dgm:prSet phldrT="[Texto]"/>
      <dgm:spPr>
        <a:solidFill>
          <a:srgbClr val="B32A48"/>
        </a:solidFill>
        <a:ln>
          <a:solidFill>
            <a:srgbClr val="B32A48"/>
          </a:solidFill>
        </a:ln>
      </dgm:spPr>
      <dgm:t>
        <a:bodyPr/>
        <a:lstStyle/>
        <a:p>
          <a:r>
            <a:rPr lang="es-ES" dirty="0" err="1">
              <a:latin typeface="IBM Plex Sans Condensed" panose="020B0604020202020204" charset="0"/>
            </a:rPr>
            <a:t>Radiofarmacy</a:t>
          </a:r>
          <a:r>
            <a:rPr lang="es-ES" dirty="0">
              <a:latin typeface="IBM Plex Sans Condensed" panose="020B0604020202020204" charset="0"/>
            </a:rPr>
            <a:t> </a:t>
          </a:r>
          <a:r>
            <a:rPr lang="es-ES" dirty="0" err="1">
              <a:latin typeface="IBM Plex Sans Condensed" panose="020B0604020202020204" charset="0"/>
            </a:rPr>
            <a:t>Labs</a:t>
          </a:r>
          <a:endParaRPr lang="es-ES" dirty="0">
            <a:latin typeface="IBM Plex Sans Condensed" panose="020B0604020202020204" charset="0"/>
          </a:endParaRPr>
        </a:p>
      </dgm:t>
    </dgm:pt>
    <dgm:pt modelId="{6DBFDA77-A018-4DB7-88CD-CE598F2B3E6F}" type="parTrans" cxnId="{DF6DA309-EACA-4C26-B8B1-3546FB97F386}">
      <dgm:prSet/>
      <dgm:spPr/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D9388064-78BF-4786-901F-AABEB9A2A0BF}" type="sibTrans" cxnId="{DF6DA309-EACA-4C26-B8B1-3546FB97F386}">
      <dgm:prSet/>
      <dgm:spPr>
        <a:blipFill>
          <a:blip xmlns:r="http://schemas.openxmlformats.org/officeDocument/2006/relationships"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solidFill>
            <a:srgbClr val="B32A48"/>
          </a:solidFill>
        </a:ln>
      </dgm:spPr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93BD7318-3352-481E-9EBC-CAE3957F940F}">
      <dgm:prSet phldrT="[Texto]"/>
      <dgm:spPr>
        <a:solidFill>
          <a:srgbClr val="88AFA7"/>
        </a:solidFill>
        <a:ln>
          <a:solidFill>
            <a:srgbClr val="88AFA7"/>
          </a:solidFill>
        </a:ln>
      </dgm:spPr>
      <dgm:t>
        <a:bodyPr/>
        <a:lstStyle/>
        <a:p>
          <a:r>
            <a:rPr lang="es-ES" dirty="0">
              <a:latin typeface="IBM Plex Sans Condensed" panose="020B0604020202020204" charset="0"/>
            </a:rPr>
            <a:t>Co-60 </a:t>
          </a:r>
          <a:r>
            <a:rPr lang="es-ES" dirty="0" err="1">
              <a:latin typeface="IBM Plex Sans Condensed" panose="020B0604020202020204" charset="0"/>
            </a:rPr>
            <a:t>Irradiator</a:t>
          </a:r>
          <a:endParaRPr lang="es-ES" dirty="0">
            <a:latin typeface="IBM Plex Sans Condensed" panose="020B0604020202020204" charset="0"/>
          </a:endParaRPr>
        </a:p>
      </dgm:t>
    </dgm:pt>
    <dgm:pt modelId="{1A2FE8EA-A02E-41C3-AFED-39A3BB30A8BF}" type="parTrans" cxnId="{833A6ED2-0BC9-450E-A050-31E9469AD39C}">
      <dgm:prSet/>
      <dgm:spPr/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50E4E2DB-D010-4DDC-9792-8B0D3B145075}" type="sibTrans" cxnId="{833A6ED2-0BC9-450E-A050-31E9469AD39C}">
      <dgm:prSet/>
      <dgm:spPr>
        <a:blipFill>
          <a:blip xmlns:r="http://schemas.openxmlformats.org/officeDocument/2006/relationships"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solidFill>
            <a:srgbClr val="88AFA7"/>
          </a:solidFill>
        </a:ln>
      </dgm:spPr>
      <dgm:t>
        <a:bodyPr/>
        <a:lstStyle/>
        <a:p>
          <a:endParaRPr lang="es-ES">
            <a:latin typeface="IBM Plex Sans Condensed" panose="020B0604020202020204" charset="0"/>
          </a:endParaRPr>
        </a:p>
      </dgm:t>
    </dgm:pt>
    <dgm:pt modelId="{990D7BB3-6AF0-481E-9B70-3AA492345825}" type="pres">
      <dgm:prSet presAssocID="{181FA1CC-956A-4343-9B00-AE41F73F677A}" presName="Name0" presStyleCnt="0">
        <dgm:presLayoutVars>
          <dgm:chMax val="21"/>
          <dgm:chPref val="21"/>
        </dgm:presLayoutVars>
      </dgm:prSet>
      <dgm:spPr/>
    </dgm:pt>
    <dgm:pt modelId="{F6A3878D-30FB-48C9-899C-FAF6984E62E2}" type="pres">
      <dgm:prSet presAssocID="{4AEC8C38-338C-4927-AD2D-EAD979C59469}" presName="text1" presStyleCnt="0"/>
      <dgm:spPr/>
    </dgm:pt>
    <dgm:pt modelId="{C6FCB0DC-1761-4433-BAF8-C73B4E816BF8}" type="pres">
      <dgm:prSet presAssocID="{4AEC8C38-338C-4927-AD2D-EAD979C59469}" presName="textRepeatNode" presStyleLbl="alignNode1" presStyleIdx="0" presStyleCnt="8">
        <dgm:presLayoutVars>
          <dgm:chMax val="0"/>
          <dgm:chPref val="0"/>
          <dgm:bulletEnabled val="1"/>
        </dgm:presLayoutVars>
      </dgm:prSet>
      <dgm:spPr/>
    </dgm:pt>
    <dgm:pt modelId="{956400A3-9F50-4AD5-AF6A-7BE616470183}" type="pres">
      <dgm:prSet presAssocID="{4AEC8C38-338C-4927-AD2D-EAD979C59469}" presName="textaccent1" presStyleCnt="0"/>
      <dgm:spPr/>
    </dgm:pt>
    <dgm:pt modelId="{89C8B913-A701-46EA-B399-662F343ED51C}" type="pres">
      <dgm:prSet presAssocID="{4AEC8C38-338C-4927-AD2D-EAD979C59469}" presName="accentRepeatNode" presStyleLbl="solidAlignAcc1" presStyleIdx="0" presStyleCnt="16"/>
      <dgm:spPr/>
    </dgm:pt>
    <dgm:pt modelId="{9C46D58E-9102-4E2E-B0F4-76064DE336C3}" type="pres">
      <dgm:prSet presAssocID="{1B8F89E8-506E-442A-B384-2A6F6A272359}" presName="image1" presStyleCnt="0"/>
      <dgm:spPr/>
    </dgm:pt>
    <dgm:pt modelId="{5897F025-4597-4A7C-BFD2-1EF23015C4CA}" type="pres">
      <dgm:prSet presAssocID="{1B8F89E8-506E-442A-B384-2A6F6A272359}" presName="imageRepeatNode" presStyleLbl="alignAcc1" presStyleIdx="0" presStyleCnt="8"/>
      <dgm:spPr/>
    </dgm:pt>
    <dgm:pt modelId="{EE369A3B-E2EB-4F9F-B1C7-C40BDFFDB9DF}" type="pres">
      <dgm:prSet presAssocID="{1B8F89E8-506E-442A-B384-2A6F6A272359}" presName="imageaccent1" presStyleCnt="0"/>
      <dgm:spPr/>
    </dgm:pt>
    <dgm:pt modelId="{5268CBAE-1FB0-4F0E-BDAB-72F4AB357F65}" type="pres">
      <dgm:prSet presAssocID="{1B8F89E8-506E-442A-B384-2A6F6A272359}" presName="accentRepeatNode" presStyleLbl="solidAlignAcc1" presStyleIdx="1" presStyleCnt="16"/>
      <dgm:spPr/>
    </dgm:pt>
    <dgm:pt modelId="{DDE77A01-BDA6-42EF-8448-F403D3DE91F7}" type="pres">
      <dgm:prSet presAssocID="{8C29725A-56D8-4BC7-8E88-9C7EC49B8E4B}" presName="text2" presStyleCnt="0"/>
      <dgm:spPr/>
    </dgm:pt>
    <dgm:pt modelId="{611394ED-C890-4805-8D3C-B989917D9E74}" type="pres">
      <dgm:prSet presAssocID="{8C29725A-56D8-4BC7-8E88-9C7EC49B8E4B}" presName="textRepeatNode" presStyleLbl="alignNode1" presStyleIdx="1" presStyleCnt="8">
        <dgm:presLayoutVars>
          <dgm:chMax val="0"/>
          <dgm:chPref val="0"/>
          <dgm:bulletEnabled val="1"/>
        </dgm:presLayoutVars>
      </dgm:prSet>
      <dgm:spPr/>
    </dgm:pt>
    <dgm:pt modelId="{E0A75520-F4CE-4DA4-8349-11789E3B334F}" type="pres">
      <dgm:prSet presAssocID="{8C29725A-56D8-4BC7-8E88-9C7EC49B8E4B}" presName="textaccent2" presStyleCnt="0"/>
      <dgm:spPr/>
    </dgm:pt>
    <dgm:pt modelId="{B76AA789-9000-4CCD-9DD0-55AFEB93929B}" type="pres">
      <dgm:prSet presAssocID="{8C29725A-56D8-4BC7-8E88-9C7EC49B8E4B}" presName="accentRepeatNode" presStyleLbl="solidAlignAcc1" presStyleIdx="2" presStyleCnt="16"/>
      <dgm:spPr/>
    </dgm:pt>
    <dgm:pt modelId="{E025B007-0AAD-4FF7-96B8-341157071EC7}" type="pres">
      <dgm:prSet presAssocID="{D438C2C0-C515-41D2-B1DB-07D6161866F1}" presName="image2" presStyleCnt="0"/>
      <dgm:spPr/>
    </dgm:pt>
    <dgm:pt modelId="{AD397F67-C04E-4DB2-AAB5-34886AE3252C}" type="pres">
      <dgm:prSet presAssocID="{D438C2C0-C515-41D2-B1DB-07D6161866F1}" presName="imageRepeatNode" presStyleLbl="alignAcc1" presStyleIdx="1" presStyleCnt="8"/>
      <dgm:spPr/>
    </dgm:pt>
    <dgm:pt modelId="{3A0B0711-7E08-4887-9310-6BA50C87DC46}" type="pres">
      <dgm:prSet presAssocID="{D438C2C0-C515-41D2-B1DB-07D6161866F1}" presName="imageaccent2" presStyleCnt="0"/>
      <dgm:spPr/>
    </dgm:pt>
    <dgm:pt modelId="{36599799-500B-4F3C-BAF2-CC1F05B936EA}" type="pres">
      <dgm:prSet presAssocID="{D438C2C0-C515-41D2-B1DB-07D6161866F1}" presName="accentRepeatNode" presStyleLbl="solidAlignAcc1" presStyleIdx="3" presStyleCnt="16"/>
      <dgm:spPr/>
    </dgm:pt>
    <dgm:pt modelId="{48939C46-31FC-4824-B9FC-8FB8835C99D6}" type="pres">
      <dgm:prSet presAssocID="{D0E0E91D-906C-446B-86FC-F8FA3418D7F1}" presName="text3" presStyleCnt="0"/>
      <dgm:spPr/>
    </dgm:pt>
    <dgm:pt modelId="{FBFF1AA6-91BB-4C3F-8B3E-8A4BA5672238}" type="pres">
      <dgm:prSet presAssocID="{D0E0E91D-906C-446B-86FC-F8FA3418D7F1}" presName="textRepeatNode" presStyleLbl="alignNode1" presStyleIdx="2" presStyleCnt="8">
        <dgm:presLayoutVars>
          <dgm:chMax val="0"/>
          <dgm:chPref val="0"/>
          <dgm:bulletEnabled val="1"/>
        </dgm:presLayoutVars>
      </dgm:prSet>
      <dgm:spPr/>
    </dgm:pt>
    <dgm:pt modelId="{21A405B5-FD9F-42AA-9133-05EC8D13BAB8}" type="pres">
      <dgm:prSet presAssocID="{D0E0E91D-906C-446B-86FC-F8FA3418D7F1}" presName="textaccent3" presStyleCnt="0"/>
      <dgm:spPr/>
    </dgm:pt>
    <dgm:pt modelId="{843CA276-6FEB-47C1-A69C-4FD27B0C0483}" type="pres">
      <dgm:prSet presAssocID="{D0E0E91D-906C-446B-86FC-F8FA3418D7F1}" presName="accentRepeatNode" presStyleLbl="solidAlignAcc1" presStyleIdx="4" presStyleCnt="16"/>
      <dgm:spPr/>
    </dgm:pt>
    <dgm:pt modelId="{7748A6E6-0920-46D7-AA4E-12DA9FB31064}" type="pres">
      <dgm:prSet presAssocID="{E58CC105-42E3-41FD-86AD-6A557AE66A1A}" presName="image3" presStyleCnt="0"/>
      <dgm:spPr/>
    </dgm:pt>
    <dgm:pt modelId="{78C60C18-97B0-4A02-91E3-D2A2D45DE9F5}" type="pres">
      <dgm:prSet presAssocID="{E58CC105-42E3-41FD-86AD-6A557AE66A1A}" presName="imageRepeatNode" presStyleLbl="alignAcc1" presStyleIdx="2" presStyleCnt="8"/>
      <dgm:spPr/>
    </dgm:pt>
    <dgm:pt modelId="{710CCD73-F9F2-49ED-ACE1-C6B71AA2B8AA}" type="pres">
      <dgm:prSet presAssocID="{E58CC105-42E3-41FD-86AD-6A557AE66A1A}" presName="imageaccent3" presStyleCnt="0"/>
      <dgm:spPr/>
    </dgm:pt>
    <dgm:pt modelId="{C39863A5-4335-41C4-B439-D66A7EDBA821}" type="pres">
      <dgm:prSet presAssocID="{E58CC105-42E3-41FD-86AD-6A557AE66A1A}" presName="accentRepeatNode" presStyleLbl="solidAlignAcc1" presStyleIdx="5" presStyleCnt="16"/>
      <dgm:spPr/>
    </dgm:pt>
    <dgm:pt modelId="{E05A699A-1874-45BA-90A2-7F4C0AF950E8}" type="pres">
      <dgm:prSet presAssocID="{B330E93F-0E95-48FA-B604-B2FF37FF8890}" presName="text4" presStyleCnt="0"/>
      <dgm:spPr/>
    </dgm:pt>
    <dgm:pt modelId="{0295E1BC-452F-447E-96D4-048CFCF0B2A3}" type="pres">
      <dgm:prSet presAssocID="{B330E93F-0E95-48FA-B604-B2FF37FF8890}" presName="textRepeatNode" presStyleLbl="alignNode1" presStyleIdx="3" presStyleCnt="8">
        <dgm:presLayoutVars>
          <dgm:chMax val="0"/>
          <dgm:chPref val="0"/>
          <dgm:bulletEnabled val="1"/>
        </dgm:presLayoutVars>
      </dgm:prSet>
      <dgm:spPr/>
    </dgm:pt>
    <dgm:pt modelId="{4D111193-5DD0-4D95-B0D4-4A4BA509DD22}" type="pres">
      <dgm:prSet presAssocID="{B330E93F-0E95-48FA-B604-B2FF37FF8890}" presName="textaccent4" presStyleCnt="0"/>
      <dgm:spPr/>
    </dgm:pt>
    <dgm:pt modelId="{762FFF24-AD7D-4DA2-B209-25651CFD4D17}" type="pres">
      <dgm:prSet presAssocID="{B330E93F-0E95-48FA-B604-B2FF37FF8890}" presName="accentRepeatNode" presStyleLbl="solidAlignAcc1" presStyleIdx="6" presStyleCnt="16"/>
      <dgm:spPr/>
    </dgm:pt>
    <dgm:pt modelId="{3C919193-7A0F-43F2-B10C-82181547485C}" type="pres">
      <dgm:prSet presAssocID="{AB495365-CEE7-4012-AE4B-B2173E750A2A}" presName="image4" presStyleCnt="0"/>
      <dgm:spPr/>
    </dgm:pt>
    <dgm:pt modelId="{1D55BE32-E6B5-4C34-92D2-DA7924BD97BA}" type="pres">
      <dgm:prSet presAssocID="{AB495365-CEE7-4012-AE4B-B2173E750A2A}" presName="imageRepeatNode" presStyleLbl="alignAcc1" presStyleIdx="3" presStyleCnt="8"/>
      <dgm:spPr/>
    </dgm:pt>
    <dgm:pt modelId="{9AE1D14C-8956-464C-9312-623E354CE46D}" type="pres">
      <dgm:prSet presAssocID="{AB495365-CEE7-4012-AE4B-B2173E750A2A}" presName="imageaccent4" presStyleCnt="0"/>
      <dgm:spPr/>
    </dgm:pt>
    <dgm:pt modelId="{EB30E8BD-CA0E-44BE-B1F6-31E8FEA3B7AA}" type="pres">
      <dgm:prSet presAssocID="{AB495365-CEE7-4012-AE4B-B2173E750A2A}" presName="accentRepeatNode" presStyleLbl="solidAlignAcc1" presStyleIdx="7" presStyleCnt="16"/>
      <dgm:spPr/>
    </dgm:pt>
    <dgm:pt modelId="{86220781-5089-4D62-A1AC-2B8E87A639A2}" type="pres">
      <dgm:prSet presAssocID="{EBE66967-2701-4805-BE2E-F95244BE29AC}" presName="text5" presStyleCnt="0"/>
      <dgm:spPr/>
    </dgm:pt>
    <dgm:pt modelId="{9E191B1E-2017-439B-B71B-B1CF663B9B1B}" type="pres">
      <dgm:prSet presAssocID="{EBE66967-2701-4805-BE2E-F95244BE29AC}" presName="textRepeatNode" presStyleLbl="alignNode1" presStyleIdx="4" presStyleCnt="8">
        <dgm:presLayoutVars>
          <dgm:chMax val="0"/>
          <dgm:chPref val="0"/>
          <dgm:bulletEnabled val="1"/>
        </dgm:presLayoutVars>
      </dgm:prSet>
      <dgm:spPr/>
    </dgm:pt>
    <dgm:pt modelId="{86829097-3200-47D8-92BE-FE68B06E7168}" type="pres">
      <dgm:prSet presAssocID="{EBE66967-2701-4805-BE2E-F95244BE29AC}" presName="textaccent5" presStyleCnt="0"/>
      <dgm:spPr/>
    </dgm:pt>
    <dgm:pt modelId="{CD987F84-D633-4FCE-961B-3F99563489BC}" type="pres">
      <dgm:prSet presAssocID="{EBE66967-2701-4805-BE2E-F95244BE29AC}" presName="accentRepeatNode" presStyleLbl="solidAlignAcc1" presStyleIdx="8" presStyleCnt="16"/>
      <dgm:spPr/>
    </dgm:pt>
    <dgm:pt modelId="{F4F48FBA-5F02-48DD-BA16-964EF1A87AAC}" type="pres">
      <dgm:prSet presAssocID="{D9388064-78BF-4786-901F-AABEB9A2A0BF}" presName="image5" presStyleCnt="0"/>
      <dgm:spPr/>
    </dgm:pt>
    <dgm:pt modelId="{7AC4C223-2369-427E-9DFA-53E9F5D873A5}" type="pres">
      <dgm:prSet presAssocID="{D9388064-78BF-4786-901F-AABEB9A2A0BF}" presName="imageRepeatNode" presStyleLbl="alignAcc1" presStyleIdx="4" presStyleCnt="8"/>
      <dgm:spPr/>
    </dgm:pt>
    <dgm:pt modelId="{D0385E4A-263F-45F3-9C0D-1DC42D9443E2}" type="pres">
      <dgm:prSet presAssocID="{D9388064-78BF-4786-901F-AABEB9A2A0BF}" presName="imageaccent5" presStyleCnt="0"/>
      <dgm:spPr/>
    </dgm:pt>
    <dgm:pt modelId="{20DEF492-73C6-4DB5-AFC3-3267C1B64309}" type="pres">
      <dgm:prSet presAssocID="{D9388064-78BF-4786-901F-AABEB9A2A0BF}" presName="accentRepeatNode" presStyleLbl="solidAlignAcc1" presStyleIdx="9" presStyleCnt="16"/>
      <dgm:spPr>
        <a:ln>
          <a:solidFill>
            <a:srgbClr val="B32A48"/>
          </a:solidFill>
        </a:ln>
      </dgm:spPr>
    </dgm:pt>
    <dgm:pt modelId="{39B66AE6-6735-4BB5-95C0-A7D1FF1F6E4E}" type="pres">
      <dgm:prSet presAssocID="{7935CD42-A950-4F04-A91B-F7A70942EE71}" presName="text6" presStyleCnt="0"/>
      <dgm:spPr/>
    </dgm:pt>
    <dgm:pt modelId="{0A376F00-3123-4976-A696-3A7631D2B25B}" type="pres">
      <dgm:prSet presAssocID="{7935CD42-A950-4F04-A91B-F7A70942EE71}" presName="textRepeatNode" presStyleLbl="alignNode1" presStyleIdx="5" presStyleCnt="8">
        <dgm:presLayoutVars>
          <dgm:chMax val="0"/>
          <dgm:chPref val="0"/>
          <dgm:bulletEnabled val="1"/>
        </dgm:presLayoutVars>
      </dgm:prSet>
      <dgm:spPr/>
    </dgm:pt>
    <dgm:pt modelId="{ECC1A511-1494-49BA-9A27-D6AAE4AABB12}" type="pres">
      <dgm:prSet presAssocID="{7935CD42-A950-4F04-A91B-F7A70942EE71}" presName="textaccent6" presStyleCnt="0"/>
      <dgm:spPr/>
    </dgm:pt>
    <dgm:pt modelId="{03498ACD-B22F-460D-86B6-B3B5B78550AD}" type="pres">
      <dgm:prSet presAssocID="{7935CD42-A950-4F04-A91B-F7A70942EE71}" presName="accentRepeatNode" presStyleLbl="solidAlignAcc1" presStyleIdx="10" presStyleCnt="16"/>
      <dgm:spPr/>
    </dgm:pt>
    <dgm:pt modelId="{AB5353C8-7A67-41D3-9109-67090A869992}" type="pres">
      <dgm:prSet presAssocID="{6D15B0C7-3E97-4BBF-8655-E71FEB97E83A}" presName="image6" presStyleCnt="0"/>
      <dgm:spPr/>
    </dgm:pt>
    <dgm:pt modelId="{B9F08E9A-C828-4F8B-92F9-3F34B95D6F70}" type="pres">
      <dgm:prSet presAssocID="{6D15B0C7-3E97-4BBF-8655-E71FEB97E83A}" presName="imageRepeatNode" presStyleLbl="alignAcc1" presStyleIdx="5" presStyleCnt="8"/>
      <dgm:spPr/>
    </dgm:pt>
    <dgm:pt modelId="{7F5763BC-5737-406C-9FF9-AB2186C92550}" type="pres">
      <dgm:prSet presAssocID="{6D15B0C7-3E97-4BBF-8655-E71FEB97E83A}" presName="imageaccent6" presStyleCnt="0"/>
      <dgm:spPr/>
    </dgm:pt>
    <dgm:pt modelId="{645D2A79-F45A-4392-83F0-6D83DAA98F6D}" type="pres">
      <dgm:prSet presAssocID="{6D15B0C7-3E97-4BBF-8655-E71FEB97E83A}" presName="accentRepeatNode" presStyleLbl="solidAlignAcc1" presStyleIdx="11" presStyleCnt="16"/>
      <dgm:spPr/>
    </dgm:pt>
    <dgm:pt modelId="{D9FDEEAE-DBD4-4DD4-B6E8-59E50F135267}" type="pres">
      <dgm:prSet presAssocID="{E82B2A77-E3D7-41C5-AE90-6949A7595ADF}" presName="text7" presStyleCnt="0"/>
      <dgm:spPr/>
    </dgm:pt>
    <dgm:pt modelId="{D67E0F78-28D2-4B94-9676-98BE5D217ABE}" type="pres">
      <dgm:prSet presAssocID="{E82B2A77-E3D7-41C5-AE90-6949A7595ADF}" presName="textRepeatNode" presStyleLbl="alignNode1" presStyleIdx="6" presStyleCnt="8">
        <dgm:presLayoutVars>
          <dgm:chMax val="0"/>
          <dgm:chPref val="0"/>
          <dgm:bulletEnabled val="1"/>
        </dgm:presLayoutVars>
      </dgm:prSet>
      <dgm:spPr/>
    </dgm:pt>
    <dgm:pt modelId="{F856974F-4664-4E45-A15F-269B69E96D13}" type="pres">
      <dgm:prSet presAssocID="{E82B2A77-E3D7-41C5-AE90-6949A7595ADF}" presName="textaccent7" presStyleCnt="0"/>
      <dgm:spPr/>
    </dgm:pt>
    <dgm:pt modelId="{1DCD99BE-8281-44FE-87D7-B92340FA50D9}" type="pres">
      <dgm:prSet presAssocID="{E82B2A77-E3D7-41C5-AE90-6949A7595ADF}" presName="accentRepeatNode" presStyleLbl="solidAlignAcc1" presStyleIdx="12" presStyleCnt="16"/>
      <dgm:spPr/>
    </dgm:pt>
    <dgm:pt modelId="{9CA0A610-13B1-49F0-8916-D05A29991F66}" type="pres">
      <dgm:prSet presAssocID="{5104B4DD-E5DD-4FBF-B9C6-4E77E170F155}" presName="image7" presStyleCnt="0"/>
      <dgm:spPr/>
    </dgm:pt>
    <dgm:pt modelId="{7F345F32-06B4-4AD3-89A0-A20804C4D64E}" type="pres">
      <dgm:prSet presAssocID="{5104B4DD-E5DD-4FBF-B9C6-4E77E170F155}" presName="imageRepeatNode" presStyleLbl="alignAcc1" presStyleIdx="6" presStyleCnt="8"/>
      <dgm:spPr/>
    </dgm:pt>
    <dgm:pt modelId="{EE468B35-F9B8-4479-BC30-5FD7FC4620E7}" type="pres">
      <dgm:prSet presAssocID="{5104B4DD-E5DD-4FBF-B9C6-4E77E170F155}" presName="imageaccent7" presStyleCnt="0"/>
      <dgm:spPr/>
    </dgm:pt>
    <dgm:pt modelId="{C9C17132-AE88-436B-8EF6-9FA50A0947B5}" type="pres">
      <dgm:prSet presAssocID="{5104B4DD-E5DD-4FBF-B9C6-4E77E170F155}" presName="accentRepeatNode" presStyleLbl="solidAlignAcc1" presStyleIdx="13" presStyleCnt="16"/>
      <dgm:spPr/>
    </dgm:pt>
    <dgm:pt modelId="{7773C3EA-780E-4717-AE65-E8944C9B75F8}" type="pres">
      <dgm:prSet presAssocID="{93BD7318-3352-481E-9EBC-CAE3957F940F}" presName="text8" presStyleCnt="0"/>
      <dgm:spPr/>
    </dgm:pt>
    <dgm:pt modelId="{7141B5D8-7C48-450E-BEB7-81EE257B9EE1}" type="pres">
      <dgm:prSet presAssocID="{93BD7318-3352-481E-9EBC-CAE3957F940F}" presName="textRepeatNode" presStyleLbl="alignNode1" presStyleIdx="7" presStyleCnt="8">
        <dgm:presLayoutVars>
          <dgm:chMax val="0"/>
          <dgm:chPref val="0"/>
          <dgm:bulletEnabled val="1"/>
        </dgm:presLayoutVars>
      </dgm:prSet>
      <dgm:spPr/>
    </dgm:pt>
    <dgm:pt modelId="{B63D9808-BBC8-490D-A5DE-334F50F4819D}" type="pres">
      <dgm:prSet presAssocID="{93BD7318-3352-481E-9EBC-CAE3957F940F}" presName="textaccent8" presStyleCnt="0"/>
      <dgm:spPr/>
    </dgm:pt>
    <dgm:pt modelId="{FA71B2A3-FB15-4D5A-8ECE-30C9F4B92E5E}" type="pres">
      <dgm:prSet presAssocID="{93BD7318-3352-481E-9EBC-CAE3957F940F}" presName="accentRepeatNode" presStyleLbl="solidAlignAcc1" presStyleIdx="14" presStyleCnt="16"/>
      <dgm:spPr/>
    </dgm:pt>
    <dgm:pt modelId="{A3CD5096-6BA4-432E-9865-3A9C9B955E62}" type="pres">
      <dgm:prSet presAssocID="{50E4E2DB-D010-4DDC-9792-8B0D3B145075}" presName="image8" presStyleCnt="0"/>
      <dgm:spPr/>
    </dgm:pt>
    <dgm:pt modelId="{0EBBDFA2-13CE-4060-9EDF-0C101042EDEB}" type="pres">
      <dgm:prSet presAssocID="{50E4E2DB-D010-4DDC-9792-8B0D3B145075}" presName="imageRepeatNode" presStyleLbl="alignAcc1" presStyleIdx="7" presStyleCnt="8"/>
      <dgm:spPr/>
    </dgm:pt>
    <dgm:pt modelId="{723F4D28-535E-437F-BAD0-61EB1C65DE5C}" type="pres">
      <dgm:prSet presAssocID="{50E4E2DB-D010-4DDC-9792-8B0D3B145075}" presName="imageaccent8" presStyleCnt="0"/>
      <dgm:spPr/>
    </dgm:pt>
    <dgm:pt modelId="{FDB5D334-7527-4B1F-9798-277F0FA21596}" type="pres">
      <dgm:prSet presAssocID="{50E4E2DB-D010-4DDC-9792-8B0D3B145075}" presName="accentRepeatNode" presStyleLbl="solidAlignAcc1" presStyleIdx="15" presStyleCnt="16"/>
      <dgm:spPr/>
    </dgm:pt>
  </dgm:ptLst>
  <dgm:cxnLst>
    <dgm:cxn modelId="{DF6DA309-EACA-4C26-B8B1-3546FB97F386}" srcId="{181FA1CC-956A-4343-9B00-AE41F73F677A}" destId="{EBE66967-2701-4805-BE2E-F95244BE29AC}" srcOrd="4" destOrd="0" parTransId="{6DBFDA77-A018-4DB7-88CD-CE598F2B3E6F}" sibTransId="{D9388064-78BF-4786-901F-AABEB9A2A0BF}"/>
    <dgm:cxn modelId="{E02FE60F-2B01-4C3F-BEAF-6939F81DC1BF}" type="presOf" srcId="{E82B2A77-E3D7-41C5-AE90-6949A7595ADF}" destId="{D67E0F78-28D2-4B94-9676-98BE5D217ABE}" srcOrd="0" destOrd="0" presId="urn:microsoft.com/office/officeart/2008/layout/HexagonCluster"/>
    <dgm:cxn modelId="{4DBF9918-C997-46D2-9B26-1C90E5476128}" type="presOf" srcId="{E58CC105-42E3-41FD-86AD-6A557AE66A1A}" destId="{78C60C18-97B0-4A02-91E3-D2A2D45DE9F5}" srcOrd="0" destOrd="0" presId="urn:microsoft.com/office/officeart/2008/layout/HexagonCluster"/>
    <dgm:cxn modelId="{E8EDCC19-B807-4854-929A-3AB7D0B8BEA9}" type="presOf" srcId="{4AEC8C38-338C-4927-AD2D-EAD979C59469}" destId="{C6FCB0DC-1761-4433-BAF8-C73B4E816BF8}" srcOrd="0" destOrd="0" presId="urn:microsoft.com/office/officeart/2008/layout/HexagonCluster"/>
    <dgm:cxn modelId="{F3C5512A-C049-4AE7-9A88-D7D0E2C2CFD6}" type="presOf" srcId="{D438C2C0-C515-41D2-B1DB-07D6161866F1}" destId="{AD397F67-C04E-4DB2-AAB5-34886AE3252C}" srcOrd="0" destOrd="0" presId="urn:microsoft.com/office/officeart/2008/layout/HexagonCluster"/>
    <dgm:cxn modelId="{82876D45-6987-472D-BF68-54E18A934F88}" type="presOf" srcId="{6D15B0C7-3E97-4BBF-8655-E71FEB97E83A}" destId="{B9F08E9A-C828-4F8B-92F9-3F34B95D6F70}" srcOrd="0" destOrd="0" presId="urn:microsoft.com/office/officeart/2008/layout/HexagonCluster"/>
    <dgm:cxn modelId="{6EDACD66-7A2F-4FF1-875F-BABC97603AE3}" srcId="{181FA1CC-956A-4343-9B00-AE41F73F677A}" destId="{B330E93F-0E95-48FA-B604-B2FF37FF8890}" srcOrd="3" destOrd="0" parTransId="{B3C45CC9-B424-4D0F-823D-75440C83C9A5}" sibTransId="{AB495365-CEE7-4012-AE4B-B2173E750A2A}"/>
    <dgm:cxn modelId="{E2A61A4F-953A-4235-BD24-10E6036768CD}" type="presOf" srcId="{EBE66967-2701-4805-BE2E-F95244BE29AC}" destId="{9E191B1E-2017-439B-B71B-B1CF663B9B1B}" srcOrd="0" destOrd="0" presId="urn:microsoft.com/office/officeart/2008/layout/HexagonCluster"/>
    <dgm:cxn modelId="{1FE5DE50-E08D-4A89-A516-5815CF201799}" type="presOf" srcId="{8C29725A-56D8-4BC7-8E88-9C7EC49B8E4B}" destId="{611394ED-C890-4805-8D3C-B989917D9E74}" srcOrd="0" destOrd="0" presId="urn:microsoft.com/office/officeart/2008/layout/HexagonCluster"/>
    <dgm:cxn modelId="{FD7C6252-6A49-4677-A0E7-3B7F514741B8}" type="presOf" srcId="{AB495365-CEE7-4012-AE4B-B2173E750A2A}" destId="{1D55BE32-E6B5-4C34-92D2-DA7924BD97BA}" srcOrd="0" destOrd="0" presId="urn:microsoft.com/office/officeart/2008/layout/HexagonCluster"/>
    <dgm:cxn modelId="{02FF5552-4B3D-4B4D-800C-E02069E72B69}" type="presOf" srcId="{D0E0E91D-906C-446B-86FC-F8FA3418D7F1}" destId="{FBFF1AA6-91BB-4C3F-8B3E-8A4BA5672238}" srcOrd="0" destOrd="0" presId="urn:microsoft.com/office/officeart/2008/layout/HexagonCluster"/>
    <dgm:cxn modelId="{A0DA4656-17FB-4CE0-A26A-010B24199FF5}" type="presOf" srcId="{D9388064-78BF-4786-901F-AABEB9A2A0BF}" destId="{7AC4C223-2369-427E-9DFA-53E9F5D873A5}" srcOrd="0" destOrd="0" presId="urn:microsoft.com/office/officeart/2008/layout/HexagonCluster"/>
    <dgm:cxn modelId="{2657257B-7833-45A1-A5AB-4A2CCCF08BA6}" type="presOf" srcId="{50E4E2DB-D010-4DDC-9792-8B0D3B145075}" destId="{0EBBDFA2-13CE-4060-9EDF-0C101042EDEB}" srcOrd="0" destOrd="0" presId="urn:microsoft.com/office/officeart/2008/layout/HexagonCluster"/>
    <dgm:cxn modelId="{16FCA48C-46AB-484B-BD88-3E4CC75145CC}" type="presOf" srcId="{93BD7318-3352-481E-9EBC-CAE3957F940F}" destId="{7141B5D8-7C48-450E-BEB7-81EE257B9EE1}" srcOrd="0" destOrd="0" presId="urn:microsoft.com/office/officeart/2008/layout/HexagonCluster"/>
    <dgm:cxn modelId="{9C2712A3-3BCE-4236-B3FC-7ACA61AD5D1B}" type="presOf" srcId="{1B8F89E8-506E-442A-B384-2A6F6A272359}" destId="{5897F025-4597-4A7C-BFD2-1EF23015C4CA}" srcOrd="0" destOrd="0" presId="urn:microsoft.com/office/officeart/2008/layout/HexagonCluster"/>
    <dgm:cxn modelId="{C9B610B3-34E2-4846-BB5A-0FD0246172BB}" srcId="{181FA1CC-956A-4343-9B00-AE41F73F677A}" destId="{4AEC8C38-338C-4927-AD2D-EAD979C59469}" srcOrd="0" destOrd="0" parTransId="{3B0C828C-72B8-422C-9487-0EB6356E35FE}" sibTransId="{1B8F89E8-506E-442A-B384-2A6F6A272359}"/>
    <dgm:cxn modelId="{FA44BCC0-CC5C-40C2-B887-529BEC6971AB}" type="presOf" srcId="{5104B4DD-E5DD-4FBF-B9C6-4E77E170F155}" destId="{7F345F32-06B4-4AD3-89A0-A20804C4D64E}" srcOrd="0" destOrd="0" presId="urn:microsoft.com/office/officeart/2008/layout/HexagonCluster"/>
    <dgm:cxn modelId="{D6EA17CA-836F-461A-9517-D398246C6065}" srcId="{181FA1CC-956A-4343-9B00-AE41F73F677A}" destId="{D0E0E91D-906C-446B-86FC-F8FA3418D7F1}" srcOrd="2" destOrd="0" parTransId="{D73D6435-9C50-4046-A2C3-0D190656FC74}" sibTransId="{E58CC105-42E3-41FD-86AD-6A557AE66A1A}"/>
    <dgm:cxn modelId="{833A6ED2-0BC9-450E-A050-31E9469AD39C}" srcId="{181FA1CC-956A-4343-9B00-AE41F73F677A}" destId="{93BD7318-3352-481E-9EBC-CAE3957F940F}" srcOrd="7" destOrd="0" parTransId="{1A2FE8EA-A02E-41C3-AFED-39A3BB30A8BF}" sibTransId="{50E4E2DB-D010-4DDC-9792-8B0D3B145075}"/>
    <dgm:cxn modelId="{477DA8D8-6956-4622-89D2-CBF086E3BBF3}" srcId="{181FA1CC-956A-4343-9B00-AE41F73F677A}" destId="{7935CD42-A950-4F04-A91B-F7A70942EE71}" srcOrd="5" destOrd="0" parTransId="{C44C6C6B-AA35-4B5C-B050-94D1F00D61B3}" sibTransId="{6D15B0C7-3E97-4BBF-8655-E71FEB97E83A}"/>
    <dgm:cxn modelId="{A35B1ADB-D85A-453A-8D76-DB1B757D3354}" srcId="{181FA1CC-956A-4343-9B00-AE41F73F677A}" destId="{E82B2A77-E3D7-41C5-AE90-6949A7595ADF}" srcOrd="6" destOrd="0" parTransId="{F962E9CB-EBA3-477E-800A-B41775F80CC0}" sibTransId="{5104B4DD-E5DD-4FBF-B9C6-4E77E170F155}"/>
    <dgm:cxn modelId="{01DB88E1-6AE9-4804-BC28-1F188E031801}" srcId="{181FA1CC-956A-4343-9B00-AE41F73F677A}" destId="{8C29725A-56D8-4BC7-8E88-9C7EC49B8E4B}" srcOrd="1" destOrd="0" parTransId="{F2B432D4-C269-4809-9546-A0375ED70C33}" sibTransId="{D438C2C0-C515-41D2-B1DB-07D6161866F1}"/>
    <dgm:cxn modelId="{9B73FEE9-6AE9-4070-863C-D3C31E77C7A7}" type="presOf" srcId="{7935CD42-A950-4F04-A91B-F7A70942EE71}" destId="{0A376F00-3123-4976-A696-3A7631D2B25B}" srcOrd="0" destOrd="0" presId="urn:microsoft.com/office/officeart/2008/layout/HexagonCluster"/>
    <dgm:cxn modelId="{530C29F8-3FFA-434B-AE76-B87BFAD5B663}" type="presOf" srcId="{B330E93F-0E95-48FA-B604-B2FF37FF8890}" destId="{0295E1BC-452F-447E-96D4-048CFCF0B2A3}" srcOrd="0" destOrd="0" presId="urn:microsoft.com/office/officeart/2008/layout/HexagonCluster"/>
    <dgm:cxn modelId="{45088BFC-46DC-4649-9978-287D72F99B3E}" type="presOf" srcId="{181FA1CC-956A-4343-9B00-AE41F73F677A}" destId="{990D7BB3-6AF0-481E-9B70-3AA492345825}" srcOrd="0" destOrd="0" presId="urn:microsoft.com/office/officeart/2008/layout/HexagonCluster"/>
    <dgm:cxn modelId="{F0E110AC-0885-456C-B09F-6867737781E8}" type="presParOf" srcId="{990D7BB3-6AF0-481E-9B70-3AA492345825}" destId="{F6A3878D-30FB-48C9-899C-FAF6984E62E2}" srcOrd="0" destOrd="0" presId="urn:microsoft.com/office/officeart/2008/layout/HexagonCluster"/>
    <dgm:cxn modelId="{43A7E628-47CE-4AE0-A4AF-904CFF5FADAD}" type="presParOf" srcId="{F6A3878D-30FB-48C9-899C-FAF6984E62E2}" destId="{C6FCB0DC-1761-4433-BAF8-C73B4E816BF8}" srcOrd="0" destOrd="0" presId="urn:microsoft.com/office/officeart/2008/layout/HexagonCluster"/>
    <dgm:cxn modelId="{286B59E7-8758-459C-A81F-60BC8A2FE83F}" type="presParOf" srcId="{990D7BB3-6AF0-481E-9B70-3AA492345825}" destId="{956400A3-9F50-4AD5-AF6A-7BE616470183}" srcOrd="1" destOrd="0" presId="urn:microsoft.com/office/officeart/2008/layout/HexagonCluster"/>
    <dgm:cxn modelId="{FE5090E6-164B-4048-B901-6301C1823C44}" type="presParOf" srcId="{956400A3-9F50-4AD5-AF6A-7BE616470183}" destId="{89C8B913-A701-46EA-B399-662F343ED51C}" srcOrd="0" destOrd="0" presId="urn:microsoft.com/office/officeart/2008/layout/HexagonCluster"/>
    <dgm:cxn modelId="{0420AAA5-4B0B-441B-86CB-A7D17C7ECDF4}" type="presParOf" srcId="{990D7BB3-6AF0-481E-9B70-3AA492345825}" destId="{9C46D58E-9102-4E2E-B0F4-76064DE336C3}" srcOrd="2" destOrd="0" presId="urn:microsoft.com/office/officeart/2008/layout/HexagonCluster"/>
    <dgm:cxn modelId="{33EE4FCF-9EDD-4BBA-8EDB-61EE92211A3D}" type="presParOf" srcId="{9C46D58E-9102-4E2E-B0F4-76064DE336C3}" destId="{5897F025-4597-4A7C-BFD2-1EF23015C4CA}" srcOrd="0" destOrd="0" presId="urn:microsoft.com/office/officeart/2008/layout/HexagonCluster"/>
    <dgm:cxn modelId="{AEF1CDED-7A97-4299-B63B-3486E1C1A0A6}" type="presParOf" srcId="{990D7BB3-6AF0-481E-9B70-3AA492345825}" destId="{EE369A3B-E2EB-4F9F-B1C7-C40BDFFDB9DF}" srcOrd="3" destOrd="0" presId="urn:microsoft.com/office/officeart/2008/layout/HexagonCluster"/>
    <dgm:cxn modelId="{1090CAF1-2431-43ED-BA73-02C2CE24A78F}" type="presParOf" srcId="{EE369A3B-E2EB-4F9F-B1C7-C40BDFFDB9DF}" destId="{5268CBAE-1FB0-4F0E-BDAB-72F4AB357F65}" srcOrd="0" destOrd="0" presId="urn:microsoft.com/office/officeart/2008/layout/HexagonCluster"/>
    <dgm:cxn modelId="{8E86AF54-DA7C-4A76-8CA3-42D50C8FB39D}" type="presParOf" srcId="{990D7BB3-6AF0-481E-9B70-3AA492345825}" destId="{DDE77A01-BDA6-42EF-8448-F403D3DE91F7}" srcOrd="4" destOrd="0" presId="urn:microsoft.com/office/officeart/2008/layout/HexagonCluster"/>
    <dgm:cxn modelId="{D3E55936-5ABC-4FFB-8D79-76712F49A518}" type="presParOf" srcId="{DDE77A01-BDA6-42EF-8448-F403D3DE91F7}" destId="{611394ED-C890-4805-8D3C-B989917D9E74}" srcOrd="0" destOrd="0" presId="urn:microsoft.com/office/officeart/2008/layout/HexagonCluster"/>
    <dgm:cxn modelId="{548C9F7E-CEF3-4114-B6B4-E1714E072888}" type="presParOf" srcId="{990D7BB3-6AF0-481E-9B70-3AA492345825}" destId="{E0A75520-F4CE-4DA4-8349-11789E3B334F}" srcOrd="5" destOrd="0" presId="urn:microsoft.com/office/officeart/2008/layout/HexagonCluster"/>
    <dgm:cxn modelId="{B9F107F7-01E6-44DC-AD82-57C20B98AD3F}" type="presParOf" srcId="{E0A75520-F4CE-4DA4-8349-11789E3B334F}" destId="{B76AA789-9000-4CCD-9DD0-55AFEB93929B}" srcOrd="0" destOrd="0" presId="urn:microsoft.com/office/officeart/2008/layout/HexagonCluster"/>
    <dgm:cxn modelId="{9CBF7C0E-3992-4A2E-89FB-5BEC05F6C7F1}" type="presParOf" srcId="{990D7BB3-6AF0-481E-9B70-3AA492345825}" destId="{E025B007-0AAD-4FF7-96B8-341157071EC7}" srcOrd="6" destOrd="0" presId="urn:microsoft.com/office/officeart/2008/layout/HexagonCluster"/>
    <dgm:cxn modelId="{26F7D384-5FDA-4FA9-AAAB-9D184DE34716}" type="presParOf" srcId="{E025B007-0AAD-4FF7-96B8-341157071EC7}" destId="{AD397F67-C04E-4DB2-AAB5-34886AE3252C}" srcOrd="0" destOrd="0" presId="urn:microsoft.com/office/officeart/2008/layout/HexagonCluster"/>
    <dgm:cxn modelId="{006D633E-0DED-49B2-B8EC-367B4E7B07E5}" type="presParOf" srcId="{990D7BB3-6AF0-481E-9B70-3AA492345825}" destId="{3A0B0711-7E08-4887-9310-6BA50C87DC46}" srcOrd="7" destOrd="0" presId="urn:microsoft.com/office/officeart/2008/layout/HexagonCluster"/>
    <dgm:cxn modelId="{35187695-F2A8-4BF8-AEF0-5097B7E57D79}" type="presParOf" srcId="{3A0B0711-7E08-4887-9310-6BA50C87DC46}" destId="{36599799-500B-4F3C-BAF2-CC1F05B936EA}" srcOrd="0" destOrd="0" presId="urn:microsoft.com/office/officeart/2008/layout/HexagonCluster"/>
    <dgm:cxn modelId="{D48A6E17-9FA8-4974-92C8-A64E426FBB96}" type="presParOf" srcId="{990D7BB3-6AF0-481E-9B70-3AA492345825}" destId="{48939C46-31FC-4824-B9FC-8FB8835C99D6}" srcOrd="8" destOrd="0" presId="urn:microsoft.com/office/officeart/2008/layout/HexagonCluster"/>
    <dgm:cxn modelId="{023C4376-995E-4BE2-A689-87911A30E5D8}" type="presParOf" srcId="{48939C46-31FC-4824-B9FC-8FB8835C99D6}" destId="{FBFF1AA6-91BB-4C3F-8B3E-8A4BA5672238}" srcOrd="0" destOrd="0" presId="urn:microsoft.com/office/officeart/2008/layout/HexagonCluster"/>
    <dgm:cxn modelId="{8985D6E5-FD9E-4571-802F-CE30C985DDCB}" type="presParOf" srcId="{990D7BB3-6AF0-481E-9B70-3AA492345825}" destId="{21A405B5-FD9F-42AA-9133-05EC8D13BAB8}" srcOrd="9" destOrd="0" presId="urn:microsoft.com/office/officeart/2008/layout/HexagonCluster"/>
    <dgm:cxn modelId="{424091E0-EFB2-4983-BE28-0C8899237398}" type="presParOf" srcId="{21A405B5-FD9F-42AA-9133-05EC8D13BAB8}" destId="{843CA276-6FEB-47C1-A69C-4FD27B0C0483}" srcOrd="0" destOrd="0" presId="urn:microsoft.com/office/officeart/2008/layout/HexagonCluster"/>
    <dgm:cxn modelId="{581D3BAE-DD54-4742-80E1-5D45A2E748C9}" type="presParOf" srcId="{990D7BB3-6AF0-481E-9B70-3AA492345825}" destId="{7748A6E6-0920-46D7-AA4E-12DA9FB31064}" srcOrd="10" destOrd="0" presId="urn:microsoft.com/office/officeart/2008/layout/HexagonCluster"/>
    <dgm:cxn modelId="{8F9FC3EE-FC11-4B6D-A0BB-8FCBEE8B04A0}" type="presParOf" srcId="{7748A6E6-0920-46D7-AA4E-12DA9FB31064}" destId="{78C60C18-97B0-4A02-91E3-D2A2D45DE9F5}" srcOrd="0" destOrd="0" presId="urn:microsoft.com/office/officeart/2008/layout/HexagonCluster"/>
    <dgm:cxn modelId="{511A00B0-1335-4C03-A306-23553FFA5CD7}" type="presParOf" srcId="{990D7BB3-6AF0-481E-9B70-3AA492345825}" destId="{710CCD73-F9F2-49ED-ACE1-C6B71AA2B8AA}" srcOrd="11" destOrd="0" presId="urn:microsoft.com/office/officeart/2008/layout/HexagonCluster"/>
    <dgm:cxn modelId="{3DFE9D4A-EC8E-475E-8FE1-1D588A79D977}" type="presParOf" srcId="{710CCD73-F9F2-49ED-ACE1-C6B71AA2B8AA}" destId="{C39863A5-4335-41C4-B439-D66A7EDBA821}" srcOrd="0" destOrd="0" presId="urn:microsoft.com/office/officeart/2008/layout/HexagonCluster"/>
    <dgm:cxn modelId="{BBB459B1-A5C6-4C6C-8876-6E17DB3C0801}" type="presParOf" srcId="{990D7BB3-6AF0-481E-9B70-3AA492345825}" destId="{E05A699A-1874-45BA-90A2-7F4C0AF950E8}" srcOrd="12" destOrd="0" presId="urn:microsoft.com/office/officeart/2008/layout/HexagonCluster"/>
    <dgm:cxn modelId="{DF27602C-4C5A-4411-A0F5-463DE72EAB23}" type="presParOf" srcId="{E05A699A-1874-45BA-90A2-7F4C0AF950E8}" destId="{0295E1BC-452F-447E-96D4-048CFCF0B2A3}" srcOrd="0" destOrd="0" presId="urn:microsoft.com/office/officeart/2008/layout/HexagonCluster"/>
    <dgm:cxn modelId="{60289BA9-C6A7-422F-ACAA-D50501111B8D}" type="presParOf" srcId="{990D7BB3-6AF0-481E-9B70-3AA492345825}" destId="{4D111193-5DD0-4D95-B0D4-4A4BA509DD22}" srcOrd="13" destOrd="0" presId="urn:microsoft.com/office/officeart/2008/layout/HexagonCluster"/>
    <dgm:cxn modelId="{E2E7FBC7-C643-4E48-BD0B-9C719FC4855F}" type="presParOf" srcId="{4D111193-5DD0-4D95-B0D4-4A4BA509DD22}" destId="{762FFF24-AD7D-4DA2-B209-25651CFD4D17}" srcOrd="0" destOrd="0" presId="urn:microsoft.com/office/officeart/2008/layout/HexagonCluster"/>
    <dgm:cxn modelId="{07EAD2A9-4633-41A8-B210-6C08E0875491}" type="presParOf" srcId="{990D7BB3-6AF0-481E-9B70-3AA492345825}" destId="{3C919193-7A0F-43F2-B10C-82181547485C}" srcOrd="14" destOrd="0" presId="urn:microsoft.com/office/officeart/2008/layout/HexagonCluster"/>
    <dgm:cxn modelId="{4552F989-73AD-44D2-AE81-6F520128D861}" type="presParOf" srcId="{3C919193-7A0F-43F2-B10C-82181547485C}" destId="{1D55BE32-E6B5-4C34-92D2-DA7924BD97BA}" srcOrd="0" destOrd="0" presId="urn:microsoft.com/office/officeart/2008/layout/HexagonCluster"/>
    <dgm:cxn modelId="{4E6AF4DA-83D9-4EC1-8BE6-D8F7804AC273}" type="presParOf" srcId="{990D7BB3-6AF0-481E-9B70-3AA492345825}" destId="{9AE1D14C-8956-464C-9312-623E354CE46D}" srcOrd="15" destOrd="0" presId="urn:microsoft.com/office/officeart/2008/layout/HexagonCluster"/>
    <dgm:cxn modelId="{917070F7-C3CD-4D27-AA63-38F468285CEC}" type="presParOf" srcId="{9AE1D14C-8956-464C-9312-623E354CE46D}" destId="{EB30E8BD-CA0E-44BE-B1F6-31E8FEA3B7AA}" srcOrd="0" destOrd="0" presId="urn:microsoft.com/office/officeart/2008/layout/HexagonCluster"/>
    <dgm:cxn modelId="{59A8CD6C-92F7-4B77-B748-E1B26809C106}" type="presParOf" srcId="{990D7BB3-6AF0-481E-9B70-3AA492345825}" destId="{86220781-5089-4D62-A1AC-2B8E87A639A2}" srcOrd="16" destOrd="0" presId="urn:microsoft.com/office/officeart/2008/layout/HexagonCluster"/>
    <dgm:cxn modelId="{5FF6B30A-F36A-4088-9683-EB6C8897C119}" type="presParOf" srcId="{86220781-5089-4D62-A1AC-2B8E87A639A2}" destId="{9E191B1E-2017-439B-B71B-B1CF663B9B1B}" srcOrd="0" destOrd="0" presId="urn:microsoft.com/office/officeart/2008/layout/HexagonCluster"/>
    <dgm:cxn modelId="{E2E3EB25-8533-48BB-B1FB-B059E53A49EC}" type="presParOf" srcId="{990D7BB3-6AF0-481E-9B70-3AA492345825}" destId="{86829097-3200-47D8-92BE-FE68B06E7168}" srcOrd="17" destOrd="0" presId="urn:microsoft.com/office/officeart/2008/layout/HexagonCluster"/>
    <dgm:cxn modelId="{94AA6975-C340-4205-B991-9AF21D754B24}" type="presParOf" srcId="{86829097-3200-47D8-92BE-FE68B06E7168}" destId="{CD987F84-D633-4FCE-961B-3F99563489BC}" srcOrd="0" destOrd="0" presId="urn:microsoft.com/office/officeart/2008/layout/HexagonCluster"/>
    <dgm:cxn modelId="{DEBB8857-DA0E-4E11-93DC-03323342F549}" type="presParOf" srcId="{990D7BB3-6AF0-481E-9B70-3AA492345825}" destId="{F4F48FBA-5F02-48DD-BA16-964EF1A87AAC}" srcOrd="18" destOrd="0" presId="urn:microsoft.com/office/officeart/2008/layout/HexagonCluster"/>
    <dgm:cxn modelId="{D3C67546-9DDF-429B-AA4B-D7674C862DD4}" type="presParOf" srcId="{F4F48FBA-5F02-48DD-BA16-964EF1A87AAC}" destId="{7AC4C223-2369-427E-9DFA-53E9F5D873A5}" srcOrd="0" destOrd="0" presId="urn:microsoft.com/office/officeart/2008/layout/HexagonCluster"/>
    <dgm:cxn modelId="{8C742152-798E-4FC3-B2F2-2D1712158BB2}" type="presParOf" srcId="{990D7BB3-6AF0-481E-9B70-3AA492345825}" destId="{D0385E4A-263F-45F3-9C0D-1DC42D9443E2}" srcOrd="19" destOrd="0" presId="urn:microsoft.com/office/officeart/2008/layout/HexagonCluster"/>
    <dgm:cxn modelId="{6716216B-B808-4328-930D-405B002742F4}" type="presParOf" srcId="{D0385E4A-263F-45F3-9C0D-1DC42D9443E2}" destId="{20DEF492-73C6-4DB5-AFC3-3267C1B64309}" srcOrd="0" destOrd="0" presId="urn:microsoft.com/office/officeart/2008/layout/HexagonCluster"/>
    <dgm:cxn modelId="{BC0DD0E4-41D1-4CED-A310-E739B3B431EF}" type="presParOf" srcId="{990D7BB3-6AF0-481E-9B70-3AA492345825}" destId="{39B66AE6-6735-4BB5-95C0-A7D1FF1F6E4E}" srcOrd="20" destOrd="0" presId="urn:microsoft.com/office/officeart/2008/layout/HexagonCluster"/>
    <dgm:cxn modelId="{59A765E3-E913-492E-B936-5AA90DD1B7BF}" type="presParOf" srcId="{39B66AE6-6735-4BB5-95C0-A7D1FF1F6E4E}" destId="{0A376F00-3123-4976-A696-3A7631D2B25B}" srcOrd="0" destOrd="0" presId="urn:microsoft.com/office/officeart/2008/layout/HexagonCluster"/>
    <dgm:cxn modelId="{498FE344-6357-4323-A05B-DA0F424734A8}" type="presParOf" srcId="{990D7BB3-6AF0-481E-9B70-3AA492345825}" destId="{ECC1A511-1494-49BA-9A27-D6AAE4AABB12}" srcOrd="21" destOrd="0" presId="urn:microsoft.com/office/officeart/2008/layout/HexagonCluster"/>
    <dgm:cxn modelId="{3A738747-0C26-4315-B9B9-E5BD9F67848B}" type="presParOf" srcId="{ECC1A511-1494-49BA-9A27-D6AAE4AABB12}" destId="{03498ACD-B22F-460D-86B6-B3B5B78550AD}" srcOrd="0" destOrd="0" presId="urn:microsoft.com/office/officeart/2008/layout/HexagonCluster"/>
    <dgm:cxn modelId="{09B7D682-D7B1-4FF5-A939-B3C22DF11095}" type="presParOf" srcId="{990D7BB3-6AF0-481E-9B70-3AA492345825}" destId="{AB5353C8-7A67-41D3-9109-67090A869992}" srcOrd="22" destOrd="0" presId="urn:microsoft.com/office/officeart/2008/layout/HexagonCluster"/>
    <dgm:cxn modelId="{CA700D56-AA23-4B2C-932E-BA61A1E0EB12}" type="presParOf" srcId="{AB5353C8-7A67-41D3-9109-67090A869992}" destId="{B9F08E9A-C828-4F8B-92F9-3F34B95D6F70}" srcOrd="0" destOrd="0" presId="urn:microsoft.com/office/officeart/2008/layout/HexagonCluster"/>
    <dgm:cxn modelId="{B0015475-2E3C-41FD-B7FD-CD1890502E46}" type="presParOf" srcId="{990D7BB3-6AF0-481E-9B70-3AA492345825}" destId="{7F5763BC-5737-406C-9FF9-AB2186C92550}" srcOrd="23" destOrd="0" presId="urn:microsoft.com/office/officeart/2008/layout/HexagonCluster"/>
    <dgm:cxn modelId="{C3381A87-7F2A-4152-BAE7-61092173041E}" type="presParOf" srcId="{7F5763BC-5737-406C-9FF9-AB2186C92550}" destId="{645D2A79-F45A-4392-83F0-6D83DAA98F6D}" srcOrd="0" destOrd="0" presId="urn:microsoft.com/office/officeart/2008/layout/HexagonCluster"/>
    <dgm:cxn modelId="{5CF06F60-EBD3-48F2-97AC-24BCB89C92F8}" type="presParOf" srcId="{990D7BB3-6AF0-481E-9B70-3AA492345825}" destId="{D9FDEEAE-DBD4-4DD4-B6E8-59E50F135267}" srcOrd="24" destOrd="0" presId="urn:microsoft.com/office/officeart/2008/layout/HexagonCluster"/>
    <dgm:cxn modelId="{DA77B08D-9305-4E6B-9A4A-82666B0014D4}" type="presParOf" srcId="{D9FDEEAE-DBD4-4DD4-B6E8-59E50F135267}" destId="{D67E0F78-28D2-4B94-9676-98BE5D217ABE}" srcOrd="0" destOrd="0" presId="urn:microsoft.com/office/officeart/2008/layout/HexagonCluster"/>
    <dgm:cxn modelId="{E22E2875-3535-46AC-893B-A1104856BD3B}" type="presParOf" srcId="{990D7BB3-6AF0-481E-9B70-3AA492345825}" destId="{F856974F-4664-4E45-A15F-269B69E96D13}" srcOrd="25" destOrd="0" presId="urn:microsoft.com/office/officeart/2008/layout/HexagonCluster"/>
    <dgm:cxn modelId="{575553B5-EAAF-4390-93B2-7592185C29A2}" type="presParOf" srcId="{F856974F-4664-4E45-A15F-269B69E96D13}" destId="{1DCD99BE-8281-44FE-87D7-B92340FA50D9}" srcOrd="0" destOrd="0" presId="urn:microsoft.com/office/officeart/2008/layout/HexagonCluster"/>
    <dgm:cxn modelId="{73CEACB6-91AF-409C-9732-C731C287AAFD}" type="presParOf" srcId="{990D7BB3-6AF0-481E-9B70-3AA492345825}" destId="{9CA0A610-13B1-49F0-8916-D05A29991F66}" srcOrd="26" destOrd="0" presId="urn:microsoft.com/office/officeart/2008/layout/HexagonCluster"/>
    <dgm:cxn modelId="{4ABA3D80-4C90-41A6-91DE-76216890BB73}" type="presParOf" srcId="{9CA0A610-13B1-49F0-8916-D05A29991F66}" destId="{7F345F32-06B4-4AD3-89A0-A20804C4D64E}" srcOrd="0" destOrd="0" presId="urn:microsoft.com/office/officeart/2008/layout/HexagonCluster"/>
    <dgm:cxn modelId="{E16E3425-58A3-479E-9FBB-C434AF8B1148}" type="presParOf" srcId="{990D7BB3-6AF0-481E-9B70-3AA492345825}" destId="{EE468B35-F9B8-4479-BC30-5FD7FC4620E7}" srcOrd="27" destOrd="0" presId="urn:microsoft.com/office/officeart/2008/layout/HexagonCluster"/>
    <dgm:cxn modelId="{59695FA5-20C0-4415-89E4-C6F2E6211F24}" type="presParOf" srcId="{EE468B35-F9B8-4479-BC30-5FD7FC4620E7}" destId="{C9C17132-AE88-436B-8EF6-9FA50A0947B5}" srcOrd="0" destOrd="0" presId="urn:microsoft.com/office/officeart/2008/layout/HexagonCluster"/>
    <dgm:cxn modelId="{A0C67F50-1C6A-4F86-87E0-DD756FC3D5D6}" type="presParOf" srcId="{990D7BB3-6AF0-481E-9B70-3AA492345825}" destId="{7773C3EA-780E-4717-AE65-E8944C9B75F8}" srcOrd="28" destOrd="0" presId="urn:microsoft.com/office/officeart/2008/layout/HexagonCluster"/>
    <dgm:cxn modelId="{201DF917-E1B7-4F23-91CA-84F15EE65F1D}" type="presParOf" srcId="{7773C3EA-780E-4717-AE65-E8944C9B75F8}" destId="{7141B5D8-7C48-450E-BEB7-81EE257B9EE1}" srcOrd="0" destOrd="0" presId="urn:microsoft.com/office/officeart/2008/layout/HexagonCluster"/>
    <dgm:cxn modelId="{120E8312-8126-4EF4-A720-DA41E5AED91A}" type="presParOf" srcId="{990D7BB3-6AF0-481E-9B70-3AA492345825}" destId="{B63D9808-BBC8-490D-A5DE-334F50F4819D}" srcOrd="29" destOrd="0" presId="urn:microsoft.com/office/officeart/2008/layout/HexagonCluster"/>
    <dgm:cxn modelId="{D30225B0-AEFC-4F3C-9985-209777D5D552}" type="presParOf" srcId="{B63D9808-BBC8-490D-A5DE-334F50F4819D}" destId="{FA71B2A3-FB15-4D5A-8ECE-30C9F4B92E5E}" srcOrd="0" destOrd="0" presId="urn:microsoft.com/office/officeart/2008/layout/HexagonCluster"/>
    <dgm:cxn modelId="{F0CD0A40-0B70-4F76-B9DC-85CD6AEBC9A3}" type="presParOf" srcId="{990D7BB3-6AF0-481E-9B70-3AA492345825}" destId="{A3CD5096-6BA4-432E-9865-3A9C9B955E62}" srcOrd="30" destOrd="0" presId="urn:microsoft.com/office/officeart/2008/layout/HexagonCluster"/>
    <dgm:cxn modelId="{9382D8AE-87DA-451C-89DE-96B6095AC3BD}" type="presParOf" srcId="{A3CD5096-6BA4-432E-9865-3A9C9B955E62}" destId="{0EBBDFA2-13CE-4060-9EDF-0C101042EDEB}" srcOrd="0" destOrd="0" presId="urn:microsoft.com/office/officeart/2008/layout/HexagonCluster"/>
    <dgm:cxn modelId="{43498B06-9BB4-43F2-970C-742D86F01615}" type="presParOf" srcId="{990D7BB3-6AF0-481E-9B70-3AA492345825}" destId="{723F4D28-535E-437F-BAD0-61EB1C65DE5C}" srcOrd="31" destOrd="0" presId="urn:microsoft.com/office/officeart/2008/layout/HexagonCluster"/>
    <dgm:cxn modelId="{A68505D6-FEFD-4B60-AFCF-28ED340583FB}" type="presParOf" srcId="{723F4D28-535E-437F-BAD0-61EB1C65DE5C}" destId="{FDB5D334-7527-4B1F-9798-277F0FA21596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FCB0DC-1761-4433-BAF8-C73B4E816BF8}">
      <dsp:nvSpPr>
        <dsp:cNvPr id="0" name=""/>
        <dsp:cNvSpPr/>
      </dsp:nvSpPr>
      <dsp:spPr>
        <a:xfrm>
          <a:off x="1836672" y="1689397"/>
          <a:ext cx="1184453" cy="1016713"/>
        </a:xfrm>
        <a:prstGeom prst="hexagon">
          <a:avLst>
            <a:gd name="adj" fmla="val 25000"/>
            <a:gd name="vf" fmla="val 115470"/>
          </a:avLst>
        </a:prstGeom>
        <a:solidFill>
          <a:srgbClr val="495B64"/>
        </a:solidFill>
        <a:ln w="9525" cap="flat" cmpd="sng" algn="ctr">
          <a:solidFill>
            <a:srgbClr val="495B64"/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2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 err="1">
              <a:latin typeface="IBM Plex Sans Condensed" panose="020B0604020202020204" charset="0"/>
            </a:rPr>
            <a:t>MiCaDaS</a:t>
          </a:r>
          <a:endParaRPr lang="es-ES" sz="1100" kern="1200" dirty="0">
            <a:latin typeface="IBM Plex Sans Condensed" panose="020B0604020202020204" charset="0"/>
          </a:endParaRPr>
        </a:p>
      </dsp:txBody>
      <dsp:txXfrm>
        <a:off x="2020103" y="1846850"/>
        <a:ext cx="817592" cy="701807"/>
      </dsp:txXfrm>
    </dsp:sp>
    <dsp:sp modelId="{89C8B913-A701-46EA-B399-662F343ED51C}">
      <dsp:nvSpPr>
        <dsp:cNvPr id="0" name=""/>
        <dsp:cNvSpPr/>
      </dsp:nvSpPr>
      <dsp:spPr>
        <a:xfrm>
          <a:off x="1865117" y="2144131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897F025-4597-4A7C-BFD2-1EF23015C4CA}">
      <dsp:nvSpPr>
        <dsp:cNvPr id="0" name=""/>
        <dsp:cNvSpPr/>
      </dsp:nvSpPr>
      <dsp:spPr>
        <a:xfrm>
          <a:off x="817780" y="1127418"/>
          <a:ext cx="1184453" cy="101671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9525" cap="flat" cmpd="sng" algn="ctr">
          <a:solidFill>
            <a:srgbClr val="495B64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68CBAE-1FB0-4F0E-BDAB-72F4AB357F65}">
      <dsp:nvSpPr>
        <dsp:cNvPr id="0" name=""/>
        <dsp:cNvSpPr/>
      </dsp:nvSpPr>
      <dsp:spPr>
        <a:xfrm>
          <a:off x="1628810" y="2009210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11394ED-C890-4805-8D3C-B989917D9E74}">
      <dsp:nvSpPr>
        <dsp:cNvPr id="0" name=""/>
        <dsp:cNvSpPr/>
      </dsp:nvSpPr>
      <dsp:spPr>
        <a:xfrm>
          <a:off x="2855565" y="1124343"/>
          <a:ext cx="1184453" cy="101671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9525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3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latin typeface="IBM Plex Sans Condensed" panose="020B0604020202020204" charset="0"/>
            </a:rPr>
            <a:t>1 MV AMS (SARA)</a:t>
          </a:r>
        </a:p>
      </dsp:txBody>
      <dsp:txXfrm>
        <a:off x="3038996" y="1281796"/>
        <a:ext cx="817592" cy="701807"/>
      </dsp:txXfrm>
    </dsp:sp>
    <dsp:sp modelId="{B76AA789-9000-4CCD-9DD0-55AFEB93929B}">
      <dsp:nvSpPr>
        <dsp:cNvPr id="0" name=""/>
        <dsp:cNvSpPr/>
      </dsp:nvSpPr>
      <dsp:spPr>
        <a:xfrm>
          <a:off x="3670970" y="2003829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D397F67-C04E-4DB2-AAB5-34886AE3252C}">
      <dsp:nvSpPr>
        <dsp:cNvPr id="0" name=""/>
        <dsp:cNvSpPr/>
      </dsp:nvSpPr>
      <dsp:spPr>
        <a:xfrm>
          <a:off x="3875186" y="1687475"/>
          <a:ext cx="1184453" cy="101671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6599799-500B-4F3C-BAF2-CC1F05B936EA}">
      <dsp:nvSpPr>
        <dsp:cNvPr id="0" name=""/>
        <dsp:cNvSpPr/>
      </dsp:nvSpPr>
      <dsp:spPr>
        <a:xfrm>
          <a:off x="3903631" y="2139903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BFF1AA6-91BB-4C3F-8B3E-8A4BA5672238}">
      <dsp:nvSpPr>
        <dsp:cNvPr id="0" name=""/>
        <dsp:cNvSpPr/>
      </dsp:nvSpPr>
      <dsp:spPr>
        <a:xfrm>
          <a:off x="1836672" y="565438"/>
          <a:ext cx="1184453" cy="1016713"/>
        </a:xfrm>
        <a:prstGeom prst="hexagon">
          <a:avLst>
            <a:gd name="adj" fmla="val 25000"/>
            <a:gd name="vf" fmla="val 115470"/>
          </a:avLst>
        </a:prstGeom>
        <a:solidFill>
          <a:srgbClr val="88AFA7"/>
        </a:solidFill>
        <a:ln w="9525" cap="flat" cmpd="sng" algn="ctr">
          <a:solidFill>
            <a:srgbClr val="88AFA7"/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4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latin typeface="IBM Plex Sans Condensed" panose="020B0604020202020204" charset="0"/>
            </a:rPr>
            <a:t>3 MV </a:t>
          </a:r>
          <a:r>
            <a:rPr lang="es-ES" sz="1100" kern="1200" dirty="0" err="1">
              <a:latin typeface="IBM Plex Sans Condensed" panose="020B0604020202020204" charset="0"/>
            </a:rPr>
            <a:t>Tandem</a:t>
          </a:r>
          <a:endParaRPr lang="es-ES" sz="1100" kern="1200" dirty="0">
            <a:latin typeface="IBM Plex Sans Condensed" panose="020B0604020202020204" charset="0"/>
          </a:endParaRPr>
        </a:p>
      </dsp:txBody>
      <dsp:txXfrm>
        <a:off x="2020103" y="722891"/>
        <a:ext cx="817592" cy="701807"/>
      </dsp:txXfrm>
    </dsp:sp>
    <dsp:sp modelId="{843CA276-6FEB-47C1-A69C-4FD27B0C0483}">
      <dsp:nvSpPr>
        <dsp:cNvPr id="0" name=""/>
        <dsp:cNvSpPr/>
      </dsp:nvSpPr>
      <dsp:spPr>
        <a:xfrm>
          <a:off x="2642596" y="579276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8C60C18-97B0-4A02-91E3-D2A2D45DE9F5}">
      <dsp:nvSpPr>
        <dsp:cNvPr id="0" name=""/>
        <dsp:cNvSpPr/>
      </dsp:nvSpPr>
      <dsp:spPr>
        <a:xfrm>
          <a:off x="2855565" y="0"/>
          <a:ext cx="1184453" cy="101671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rgbClr val="88AFA7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9863A5-4335-41C4-B439-D66A7EDBA821}">
      <dsp:nvSpPr>
        <dsp:cNvPr id="0" name=""/>
        <dsp:cNvSpPr/>
      </dsp:nvSpPr>
      <dsp:spPr>
        <a:xfrm>
          <a:off x="2889844" y="450506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295E1BC-452F-447E-96D4-048CFCF0B2A3}">
      <dsp:nvSpPr>
        <dsp:cNvPr id="0" name=""/>
        <dsp:cNvSpPr/>
      </dsp:nvSpPr>
      <dsp:spPr>
        <a:xfrm>
          <a:off x="3875186" y="563132"/>
          <a:ext cx="1184453" cy="101671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>
            <a:duotone>
              <a:schemeClr val="accent5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5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5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latin typeface="IBM Plex Sans Condensed" panose="020B0604020202020204" charset="0"/>
            </a:rPr>
            <a:t>18/9 </a:t>
          </a:r>
          <a:r>
            <a:rPr lang="es-ES" sz="1100" kern="1200" dirty="0" err="1">
              <a:latin typeface="IBM Plex Sans Condensed" panose="020B0604020202020204" charset="0"/>
            </a:rPr>
            <a:t>MeV</a:t>
          </a:r>
          <a:r>
            <a:rPr lang="es-ES" sz="1100" kern="1200" dirty="0">
              <a:latin typeface="IBM Plex Sans Condensed" panose="020B0604020202020204" charset="0"/>
            </a:rPr>
            <a:t> </a:t>
          </a:r>
          <a:r>
            <a:rPr lang="es-ES" sz="1100" kern="1200" dirty="0" err="1">
              <a:latin typeface="IBM Plex Sans Condensed" panose="020B0604020202020204" charset="0"/>
            </a:rPr>
            <a:t>Cyclotron</a:t>
          </a:r>
          <a:endParaRPr lang="es-ES" sz="1100" kern="1200" dirty="0">
            <a:latin typeface="IBM Plex Sans Condensed" panose="020B0604020202020204" charset="0"/>
          </a:endParaRPr>
        </a:p>
      </dsp:txBody>
      <dsp:txXfrm>
        <a:off x="4058617" y="720585"/>
        <a:ext cx="817592" cy="701807"/>
      </dsp:txXfrm>
    </dsp:sp>
    <dsp:sp modelId="{762FFF24-AD7D-4DA2-B209-25651CFD4D17}">
      <dsp:nvSpPr>
        <dsp:cNvPr id="0" name=""/>
        <dsp:cNvSpPr/>
      </dsp:nvSpPr>
      <dsp:spPr>
        <a:xfrm>
          <a:off x="4899184" y="1013638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D55BE32-E6B5-4C34-92D2-DA7924BD97BA}">
      <dsp:nvSpPr>
        <dsp:cNvPr id="0" name=""/>
        <dsp:cNvSpPr/>
      </dsp:nvSpPr>
      <dsp:spPr>
        <a:xfrm>
          <a:off x="4894079" y="1134721"/>
          <a:ext cx="1184453" cy="101671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30E8BD-CA0E-44BE-B1F6-31E8FEA3B7AA}">
      <dsp:nvSpPr>
        <dsp:cNvPr id="0" name=""/>
        <dsp:cNvSpPr/>
      </dsp:nvSpPr>
      <dsp:spPr>
        <a:xfrm>
          <a:off x="5124551" y="1153172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E191B1E-2017-439B-B71B-B1CF663B9B1B}">
      <dsp:nvSpPr>
        <dsp:cNvPr id="0" name=""/>
        <dsp:cNvSpPr/>
      </dsp:nvSpPr>
      <dsp:spPr>
        <a:xfrm>
          <a:off x="4894079" y="10762"/>
          <a:ext cx="1184453" cy="1016713"/>
        </a:xfrm>
        <a:prstGeom prst="hexagon">
          <a:avLst>
            <a:gd name="adj" fmla="val 25000"/>
            <a:gd name="vf" fmla="val 115470"/>
          </a:avLst>
        </a:prstGeom>
        <a:solidFill>
          <a:srgbClr val="B32A48"/>
        </a:solidFill>
        <a:ln w="9525" cap="flat" cmpd="sng" algn="ctr">
          <a:solidFill>
            <a:srgbClr val="B32A48"/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6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 err="1">
              <a:latin typeface="IBM Plex Sans Condensed" panose="020B0604020202020204" charset="0"/>
            </a:rPr>
            <a:t>Radiofarmacy</a:t>
          </a:r>
          <a:r>
            <a:rPr lang="es-ES" sz="1100" kern="1200" dirty="0">
              <a:latin typeface="IBM Plex Sans Condensed" panose="020B0604020202020204" charset="0"/>
            </a:rPr>
            <a:t> </a:t>
          </a:r>
          <a:r>
            <a:rPr lang="es-ES" sz="1100" kern="1200" dirty="0" err="1">
              <a:latin typeface="IBM Plex Sans Condensed" panose="020B0604020202020204" charset="0"/>
            </a:rPr>
            <a:t>Labs</a:t>
          </a:r>
          <a:endParaRPr lang="es-ES" sz="1100" kern="1200" dirty="0">
            <a:latin typeface="IBM Plex Sans Condensed" panose="020B0604020202020204" charset="0"/>
          </a:endParaRPr>
        </a:p>
      </dsp:txBody>
      <dsp:txXfrm>
        <a:off x="5077510" y="168215"/>
        <a:ext cx="817592" cy="701807"/>
      </dsp:txXfrm>
    </dsp:sp>
    <dsp:sp modelId="{CD987F84-D633-4FCE-961B-3F99563489BC}">
      <dsp:nvSpPr>
        <dsp:cNvPr id="0" name=""/>
        <dsp:cNvSpPr/>
      </dsp:nvSpPr>
      <dsp:spPr>
        <a:xfrm>
          <a:off x="5918076" y="466650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AC4C223-2369-427E-9DFA-53E9F5D873A5}">
      <dsp:nvSpPr>
        <dsp:cNvPr id="0" name=""/>
        <dsp:cNvSpPr/>
      </dsp:nvSpPr>
      <dsp:spPr>
        <a:xfrm>
          <a:off x="5912971" y="578123"/>
          <a:ext cx="1184453" cy="101671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9525" cap="flat" cmpd="sng" algn="ctr">
          <a:solidFill>
            <a:srgbClr val="B32A48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DEF492-73C6-4DB5-AFC3-3267C1B64309}">
      <dsp:nvSpPr>
        <dsp:cNvPr id="0" name=""/>
        <dsp:cNvSpPr/>
      </dsp:nvSpPr>
      <dsp:spPr>
        <a:xfrm>
          <a:off x="6149278" y="600802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B32A48"/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A376F00-3123-4976-A696-3A7631D2B25B}">
      <dsp:nvSpPr>
        <dsp:cNvPr id="0" name=""/>
        <dsp:cNvSpPr/>
      </dsp:nvSpPr>
      <dsp:spPr>
        <a:xfrm>
          <a:off x="5912971" y="1700544"/>
          <a:ext cx="1184453" cy="1016713"/>
        </a:xfrm>
        <a:prstGeom prst="hexagon">
          <a:avLst>
            <a:gd name="adj" fmla="val 25000"/>
            <a:gd name="vf" fmla="val 115470"/>
          </a:avLst>
        </a:prstGeom>
        <a:solidFill>
          <a:srgbClr val="495B64"/>
        </a:solidFill>
        <a:ln w="9525" cap="flat" cmpd="sng" algn="ctr">
          <a:solidFill>
            <a:srgbClr val="495B64"/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2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latin typeface="IBM Plex Sans Condensed" panose="020B0604020202020204" charset="0"/>
            </a:rPr>
            <a:t>PET/TC Scanner</a:t>
          </a:r>
        </a:p>
      </dsp:txBody>
      <dsp:txXfrm>
        <a:off x="6096402" y="1857997"/>
        <a:ext cx="817592" cy="701807"/>
      </dsp:txXfrm>
    </dsp:sp>
    <dsp:sp modelId="{03498ACD-B22F-460D-86B6-B3B5B78550AD}">
      <dsp:nvSpPr>
        <dsp:cNvPr id="0" name=""/>
        <dsp:cNvSpPr/>
      </dsp:nvSpPr>
      <dsp:spPr>
        <a:xfrm>
          <a:off x="6147819" y="2591178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9F08E9A-C828-4F8B-92F9-3F34B95D6F70}">
      <dsp:nvSpPr>
        <dsp:cNvPr id="0" name=""/>
        <dsp:cNvSpPr/>
      </dsp:nvSpPr>
      <dsp:spPr>
        <a:xfrm>
          <a:off x="4894079" y="2257142"/>
          <a:ext cx="1184453" cy="101671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9525" cap="flat" cmpd="sng" algn="ctr">
          <a:solidFill>
            <a:srgbClr val="495B64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45D2A79-F45A-4392-83F0-6D83DAA98F6D}">
      <dsp:nvSpPr>
        <dsp:cNvPr id="0" name=""/>
        <dsp:cNvSpPr/>
      </dsp:nvSpPr>
      <dsp:spPr>
        <a:xfrm>
          <a:off x="5928287" y="2703420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67E0F78-28D2-4B94-9676-98BE5D217ABE}">
      <dsp:nvSpPr>
        <dsp:cNvPr id="0" name=""/>
        <dsp:cNvSpPr/>
      </dsp:nvSpPr>
      <dsp:spPr>
        <a:xfrm>
          <a:off x="2854835" y="2250992"/>
          <a:ext cx="1184453" cy="101671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9525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3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latin typeface="IBM Plex Sans Condensed" panose="020B0604020202020204" charset="0"/>
            </a:rPr>
            <a:t>Micro PET and Micro TC scanner (</a:t>
          </a:r>
          <a:r>
            <a:rPr lang="es-ES" sz="1100" kern="1200" dirty="0" err="1">
              <a:latin typeface="IBM Plex Sans Condensed" panose="020B0604020202020204" charset="0"/>
            </a:rPr>
            <a:t>Animals</a:t>
          </a:r>
          <a:r>
            <a:rPr lang="es-ES" sz="1100" kern="1200" dirty="0">
              <a:latin typeface="IBM Plex Sans Condensed" panose="020B0604020202020204" charset="0"/>
            </a:rPr>
            <a:t>)</a:t>
          </a:r>
        </a:p>
      </dsp:txBody>
      <dsp:txXfrm>
        <a:off x="3038266" y="2408445"/>
        <a:ext cx="817592" cy="701807"/>
      </dsp:txXfrm>
    </dsp:sp>
    <dsp:sp modelId="{1DCD99BE-8281-44FE-87D7-B92340FA50D9}">
      <dsp:nvSpPr>
        <dsp:cNvPr id="0" name=""/>
        <dsp:cNvSpPr/>
      </dsp:nvSpPr>
      <dsp:spPr>
        <a:xfrm>
          <a:off x="2889114" y="2701498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F345F32-06B4-4AD3-89A0-A20804C4D64E}">
      <dsp:nvSpPr>
        <dsp:cNvPr id="0" name=""/>
        <dsp:cNvSpPr/>
      </dsp:nvSpPr>
      <dsp:spPr>
        <a:xfrm>
          <a:off x="1835943" y="2816047"/>
          <a:ext cx="1184453" cy="101671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9525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9C17132-AE88-436B-8EF6-9FA50A0947B5}">
      <dsp:nvSpPr>
        <dsp:cNvPr id="0" name=""/>
        <dsp:cNvSpPr/>
      </dsp:nvSpPr>
      <dsp:spPr>
        <a:xfrm>
          <a:off x="2641867" y="2830269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141B5D8-7C48-450E-BEB7-81EE257B9EE1}">
      <dsp:nvSpPr>
        <dsp:cNvPr id="0" name=""/>
        <dsp:cNvSpPr/>
      </dsp:nvSpPr>
      <dsp:spPr>
        <a:xfrm>
          <a:off x="6926758" y="2270212"/>
          <a:ext cx="1184453" cy="1016713"/>
        </a:xfrm>
        <a:prstGeom prst="hexagon">
          <a:avLst>
            <a:gd name="adj" fmla="val 25000"/>
            <a:gd name="vf" fmla="val 115470"/>
          </a:avLst>
        </a:prstGeom>
        <a:solidFill>
          <a:srgbClr val="88AFA7"/>
        </a:solidFill>
        <a:ln w="9525" cap="flat" cmpd="sng" algn="ctr">
          <a:solidFill>
            <a:srgbClr val="88AFA7"/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4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latin typeface="IBM Plex Sans Condensed" panose="020B0604020202020204" charset="0"/>
            </a:rPr>
            <a:t>Co-60 </a:t>
          </a:r>
          <a:r>
            <a:rPr lang="es-ES" sz="1100" kern="1200" dirty="0" err="1">
              <a:latin typeface="IBM Plex Sans Condensed" panose="020B0604020202020204" charset="0"/>
            </a:rPr>
            <a:t>Irradiator</a:t>
          </a:r>
          <a:endParaRPr lang="es-ES" sz="1100" kern="1200" dirty="0">
            <a:latin typeface="IBM Plex Sans Condensed" panose="020B0604020202020204" charset="0"/>
          </a:endParaRPr>
        </a:p>
      </dsp:txBody>
      <dsp:txXfrm>
        <a:off x="7110189" y="2427665"/>
        <a:ext cx="817592" cy="701807"/>
      </dsp:txXfrm>
    </dsp:sp>
    <dsp:sp modelId="{FA71B2A3-FB15-4D5A-8ECE-30C9F4B92E5E}">
      <dsp:nvSpPr>
        <dsp:cNvPr id="0" name=""/>
        <dsp:cNvSpPr/>
      </dsp:nvSpPr>
      <dsp:spPr>
        <a:xfrm>
          <a:off x="7161606" y="3160845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EBBDFA2-13CE-4060-9EDF-0C101042EDEB}">
      <dsp:nvSpPr>
        <dsp:cNvPr id="0" name=""/>
        <dsp:cNvSpPr/>
      </dsp:nvSpPr>
      <dsp:spPr>
        <a:xfrm>
          <a:off x="5907866" y="2827194"/>
          <a:ext cx="1184453" cy="101671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rgbClr val="88AFA7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B5D334-7527-4B1F-9798-277F0FA21596}">
      <dsp:nvSpPr>
        <dsp:cNvPr id="0" name=""/>
        <dsp:cNvSpPr/>
      </dsp:nvSpPr>
      <dsp:spPr>
        <a:xfrm>
          <a:off x="6942074" y="3273472"/>
          <a:ext cx="137845" cy="1191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lt1"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4CA34-9A0E-4DF9-B184-3FAA11658D06}" type="datetimeFigureOut">
              <a:rPr lang="es-ES_tradnl" smtClean="0"/>
              <a:t>24/11/2025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F446C-D427-47F2-9F41-182247BAFB9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6025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9F446C-D427-47F2-9F41-182247BAFB9D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343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=771&amp;ei=35AkUp3wAZGf7Abk34HgCg&amp;psig=AFQjCNHF6gdxSkhJhB_vHcQsVhEVtEVmnQ&amp;ust=1378214495156181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83909" y="1469604"/>
            <a:ext cx="12028716" cy="1527349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15" name="Picture 2" descr="https://www.estiem.org/GetFile.aspx?File=Images/Projects/StudentGuide/seville.gif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512" y="188641"/>
            <a:ext cx="1244624" cy="11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cna logo us">
            <a:hlinkClick r:id="rId4"/>
            <a:extLst>
              <a:ext uri="{FF2B5EF4-FFF2-40B4-BE49-F238E27FC236}">
                <a16:creationId xmlns:a16="http://schemas.microsoft.com/office/drawing/2014/main" id="{3B7301E4-DCD2-4F0D-98F3-6A188E1748C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8726834" y="441346"/>
            <a:ext cx="1872208" cy="83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C257005F-086C-5DF5-70B2-3F6A7898576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313344"/>
            <a:ext cx="3042800" cy="109654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31371" y="764704"/>
            <a:ext cx="11329259" cy="54006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Rectangle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=771&amp;ei=35AkUp3wAZGf7Abk34HgCg&amp;psig=AFQjCNHF6gdxSkhJhB_vHcQsVhEVtEVmnQ&amp;ust=1378214495156181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29" cy="6298142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6400" y="213772"/>
            <a:ext cx="11354229" cy="550933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6400" y="764704"/>
            <a:ext cx="11354229" cy="54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568608" y="6453336"/>
            <a:ext cx="425781" cy="319982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11" name="Picture 2" descr="https://www.estiem.org/GetFile.aspx?File=Images/Projects/StudentGuide/seville.gif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465" y="6356582"/>
            <a:ext cx="576063" cy="50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2063552" y="6437653"/>
            <a:ext cx="9121013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9144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rgbClr val="0070C0"/>
                </a:solidFill>
                <a:latin typeface="Agency FB" panose="020B0503020202020204" pitchFamily="34" charset="0"/>
                <a:cs typeface="Arial" pitchFamily="34" charset="0"/>
              </a:rPr>
              <a:t>J. Bartolomé-Sarsa, Congreso final MRR ASTRO-FAE, Santander, Spain (25-27/11/2025)</a:t>
            </a:r>
            <a:endParaRPr lang="en-US" sz="1400" b="0" i="0" baseline="0" dirty="0">
              <a:solidFill>
                <a:srgbClr val="0070C0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648681"/>
            <a:ext cx="11354229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Image result for cna logo us">
            <a:hlinkClick r:id="rId15"/>
            <a:extLst>
              <a:ext uri="{FF2B5EF4-FFF2-40B4-BE49-F238E27FC236}">
                <a16:creationId xmlns:a16="http://schemas.microsoft.com/office/drawing/2014/main" id="{2151D2E0-7210-41D7-934B-3BEFBE2A450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100668" y="6449249"/>
            <a:ext cx="1112226" cy="43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070C0"/>
          </a:solidFill>
          <a:latin typeface="Agency FB" panose="020B0503020202020204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rgbClr val="0070C0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rgbClr val="0070C0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rgbClr val="0070C0"/>
        </a:buClr>
        <a:buFontTx/>
        <a:buChar char="o"/>
        <a:defRPr kumimoji="0" sz="2000" kern="1200">
          <a:solidFill>
            <a:schemeClr val="tx1"/>
          </a:solidFill>
          <a:latin typeface="Agency FB" panose="020B0503020202020204" pitchFamily="34" charset="0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8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png"/><Relationship Id="rId7" Type="http://schemas.openxmlformats.org/officeDocument/2006/relationships/image" Target="../media/image22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3.jpeg"/><Relationship Id="rId4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.jpeg"/><Relationship Id="rId10" Type="http://schemas.openxmlformats.org/officeDocument/2006/relationships/image" Target="../media/image29.jpeg"/><Relationship Id="rId4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Relationship Id="rId3" Type="http://schemas.openxmlformats.org/officeDocument/2006/relationships/image" Target="../media/image38.png"/><Relationship Id="rId7" Type="http://schemas.openxmlformats.org/officeDocument/2006/relationships/image" Target="../media/image20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gif"/><Relationship Id="rId10" Type="http://schemas.openxmlformats.org/officeDocument/2006/relationships/image" Target="../media/image42.png"/><Relationship Id="rId4" Type="http://schemas.openxmlformats.org/officeDocument/2006/relationships/image" Target="../media/image39.png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/>
          <p:cNvSpPr>
            <a:spLocks noGrp="1"/>
          </p:cNvSpPr>
          <p:nvPr>
            <p:ph type="ctrTitle"/>
          </p:nvPr>
        </p:nvSpPr>
        <p:spPr>
          <a:xfrm>
            <a:off x="191344" y="1505931"/>
            <a:ext cx="11593288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lvl="0" eaLnBrk="0" fontAlgn="base" hangingPunct="0">
              <a:spcAft>
                <a:spcPct val="0"/>
              </a:spcAft>
            </a:pPr>
            <a:r>
              <a:rPr lang="es-ES" altLang="es-ES" sz="4000" dirty="0">
                <a:solidFill>
                  <a:schemeClr val="bg1"/>
                </a:solidFill>
              </a:rPr>
              <a:t>New </a:t>
            </a:r>
            <a:r>
              <a:rPr lang="es-ES" altLang="es-ES" sz="4000" dirty="0" err="1">
                <a:solidFill>
                  <a:schemeClr val="bg1"/>
                </a:solidFill>
              </a:rPr>
              <a:t>methods</a:t>
            </a:r>
            <a:r>
              <a:rPr lang="es-ES" altLang="es-ES" sz="4000" dirty="0">
                <a:solidFill>
                  <a:schemeClr val="bg1"/>
                </a:solidFill>
              </a:rPr>
              <a:t> and </a:t>
            </a:r>
            <a:r>
              <a:rPr lang="es-ES" altLang="es-ES" sz="4000" dirty="0" err="1">
                <a:solidFill>
                  <a:schemeClr val="bg1"/>
                </a:solidFill>
              </a:rPr>
              <a:t>instrumentation</a:t>
            </a:r>
            <a:r>
              <a:rPr lang="es-ES" altLang="es-ES" sz="4000" dirty="0">
                <a:solidFill>
                  <a:schemeClr val="bg1"/>
                </a:solidFill>
              </a:rPr>
              <a:t> </a:t>
            </a:r>
            <a:r>
              <a:rPr lang="es-ES" altLang="es-ES" sz="4000" dirty="0" err="1">
                <a:solidFill>
                  <a:schemeClr val="bg1"/>
                </a:solidFill>
              </a:rPr>
              <a:t>to</a:t>
            </a:r>
            <a:r>
              <a:rPr lang="es-ES" altLang="es-ES" sz="4000" dirty="0">
                <a:solidFill>
                  <a:schemeClr val="bg1"/>
                </a:solidFill>
              </a:rPr>
              <a:t> </a:t>
            </a:r>
            <a:r>
              <a:rPr lang="es-ES" altLang="es-ES" sz="4000" dirty="0" err="1">
                <a:solidFill>
                  <a:schemeClr val="bg1"/>
                </a:solidFill>
              </a:rPr>
              <a:t>exploit</a:t>
            </a:r>
            <a:r>
              <a:rPr lang="es-ES" altLang="es-ES" sz="4000" dirty="0">
                <a:solidFill>
                  <a:schemeClr val="bg1"/>
                </a:solidFill>
              </a:rPr>
              <a:t> CNA and CERN </a:t>
            </a:r>
            <a:r>
              <a:rPr lang="es-ES" altLang="es-ES" sz="4000" dirty="0" err="1">
                <a:solidFill>
                  <a:schemeClr val="bg1"/>
                </a:solidFill>
              </a:rPr>
              <a:t>synergies</a:t>
            </a:r>
            <a:r>
              <a:rPr lang="es-ES" altLang="es-ES" sz="4000" dirty="0">
                <a:solidFill>
                  <a:schemeClr val="bg1"/>
                </a:solidFill>
              </a:rPr>
              <a:t> in experimental nuclear </a:t>
            </a:r>
            <a:r>
              <a:rPr lang="es-ES" altLang="es-ES" sz="4000" dirty="0" err="1">
                <a:solidFill>
                  <a:schemeClr val="bg1"/>
                </a:solidFill>
              </a:rPr>
              <a:t>physics</a:t>
            </a:r>
            <a:endParaRPr lang="es-ES" altLang="es-ES" sz="5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9356" y="3241403"/>
            <a:ext cx="11593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Agency FB" panose="020B0503020202020204" pitchFamily="34" charset="0"/>
              </a:rPr>
              <a:t>J. Bartolomé-Sarsa</a:t>
            </a:r>
            <a:r>
              <a:rPr lang="en-US" sz="2400" dirty="0">
                <a:solidFill>
                  <a:srgbClr val="0070C0"/>
                </a:solidFill>
                <a:latin typeface="Agency FB" panose="020B0503020202020204" pitchFamily="34" charset="0"/>
              </a:rPr>
              <a:t>*</a:t>
            </a:r>
            <a:r>
              <a:rPr lang="en-US" sz="2400" dirty="0">
                <a:latin typeface="Agency FB" panose="020B0503020202020204" pitchFamily="34" charset="0"/>
              </a:rPr>
              <a:t>, G. Auñón,  B. Fernández, J. Ferrer, J. García-López, J. Gómez-Camacho, C. Guerrero and A. Vegas</a:t>
            </a:r>
          </a:p>
          <a:p>
            <a:r>
              <a:rPr lang="en-US" sz="2000" dirty="0">
                <a:latin typeface="Agency FB" panose="020B0503020202020204" pitchFamily="34" charset="0"/>
              </a:rPr>
              <a:t>	</a:t>
            </a:r>
          </a:p>
          <a:p>
            <a:r>
              <a:rPr lang="en-US" sz="2000" dirty="0">
                <a:latin typeface="Agency FB" panose="020B0503020202020204" pitchFamily="34" charset="0"/>
              </a:rPr>
              <a:t>	Universidad de Sevilla, 41012 Seville, Spain</a:t>
            </a:r>
          </a:p>
          <a:p>
            <a:r>
              <a:rPr lang="en-US" sz="2000" dirty="0">
                <a:latin typeface="Agency FB" panose="020B0503020202020204" pitchFamily="34" charset="0"/>
              </a:rPr>
              <a:t>	Centro Nacional de </a:t>
            </a:r>
            <a:r>
              <a:rPr lang="en-US" sz="2000" dirty="0" err="1">
                <a:latin typeface="Agency FB" panose="020B0503020202020204" pitchFamily="34" charset="0"/>
              </a:rPr>
              <a:t>Aceleradores</a:t>
            </a:r>
            <a:r>
              <a:rPr lang="en-US" sz="2000" dirty="0">
                <a:latin typeface="Agency FB" panose="020B0503020202020204" pitchFamily="34" charset="0"/>
              </a:rPr>
              <a:t> (CNA), 41092 Seville, Spain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44A4D51-6833-A0A9-59DD-7251BD0D1098}"/>
              </a:ext>
            </a:extLst>
          </p:cNvPr>
          <p:cNvSpPr txBox="1"/>
          <p:nvPr/>
        </p:nvSpPr>
        <p:spPr>
          <a:xfrm>
            <a:off x="1631504" y="4894621"/>
            <a:ext cx="885698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latin typeface="Agency FB" panose="020B0503020202020204" pitchFamily="34" charset="0"/>
              </a:rPr>
              <a:t>Plan Complementario de Astrofísica y Física de Altas Energías (ASTRO+FAE)</a:t>
            </a:r>
          </a:p>
          <a:p>
            <a:r>
              <a:rPr lang="es-ES" sz="2800" dirty="0">
                <a:latin typeface="Agency FB" panose="020B0503020202020204" pitchFamily="34" charset="0"/>
              </a:rPr>
              <a:t>Congreso final en Santander, 25-27 de noviembre de 2025</a:t>
            </a:r>
          </a:p>
          <a:p>
            <a:endParaRPr lang="es-ES" sz="1000" dirty="0">
              <a:latin typeface="Agency FB" panose="020B0503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A3F3C88-ADD6-36F8-8580-1B17BD8E1581}"/>
              </a:ext>
            </a:extLst>
          </p:cNvPr>
          <p:cNvSpPr txBox="1"/>
          <p:nvPr/>
        </p:nvSpPr>
        <p:spPr>
          <a:xfrm>
            <a:off x="299356" y="627596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  <a:latin typeface="Agency FB" panose="020B0503020202020204" pitchFamily="34" charset="0"/>
              </a:rPr>
              <a:t>*Doctoral student funded by MRR ASTRO-FAE @CNA/USevilla</a:t>
            </a:r>
            <a:endParaRPr lang="es-ES" sz="1800" dirty="0">
              <a:solidFill>
                <a:srgbClr val="0070C0"/>
              </a:solidFill>
              <a:latin typeface="Agency FB" panose="020B0503020202020204" pitchFamily="34" charset="0"/>
            </a:endParaRPr>
          </a:p>
        </p:txBody>
      </p:sp>
      <p:pic>
        <p:nvPicPr>
          <p:cNvPr id="1027" name="Picture 3" descr="Fondos Next Generation - Puerto de Alicante">
            <a:extLst>
              <a:ext uri="{FF2B5EF4-FFF2-40B4-BE49-F238E27FC236}">
                <a16:creationId xmlns:a16="http://schemas.microsoft.com/office/drawing/2014/main" id="{A6D67839-03F6-08C1-7A59-C9EDC9BBA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681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0D9DB-1F35-01B8-25D9-1DE52815A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248355-F5D2-6535-F350-ABC6A901C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225150"/>
            <a:ext cx="10260632" cy="550933"/>
          </a:xfrm>
        </p:spPr>
        <p:txBody>
          <a:bodyPr>
            <a:noAutofit/>
          </a:bodyPr>
          <a:lstStyle/>
          <a:p>
            <a:r>
              <a:rPr lang="es-ES" dirty="0"/>
              <a:t>New </a:t>
            </a:r>
            <a:r>
              <a:rPr lang="es-ES" dirty="0" err="1"/>
              <a:t>buncher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measure</a:t>
            </a:r>
            <a:r>
              <a:rPr lang="es-ES" dirty="0"/>
              <a:t> (</a:t>
            </a:r>
            <a:r>
              <a:rPr lang="es-ES" dirty="0" err="1">
                <a:latin typeface="Symbol" panose="05050102010706020507" pitchFamily="18" charset="2"/>
              </a:rPr>
              <a:t>a</a:t>
            </a:r>
            <a:r>
              <a:rPr lang="es-ES" dirty="0" err="1"/>
              <a:t>,n</a:t>
            </a:r>
            <a:r>
              <a:rPr lang="es-ES" dirty="0"/>
              <a:t>) </a:t>
            </a:r>
            <a:r>
              <a:rPr lang="es-ES" dirty="0" err="1"/>
              <a:t>by</a:t>
            </a:r>
            <a:r>
              <a:rPr lang="es-ES" dirty="0"/>
              <a:t> Time-</a:t>
            </a:r>
            <a:r>
              <a:rPr lang="es-ES" dirty="0" err="1"/>
              <a:t>of</a:t>
            </a:r>
            <a:r>
              <a:rPr lang="es-ES" dirty="0"/>
              <a:t>-Flight at </a:t>
            </a:r>
            <a:r>
              <a:rPr lang="es-ES" b="1" dirty="0"/>
              <a:t>CNA/</a:t>
            </a:r>
            <a:r>
              <a:rPr lang="es-ES" b="1" dirty="0" err="1"/>
              <a:t>HiSPANoS</a:t>
            </a:r>
            <a:endParaRPr lang="es-ES" b="1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034DDC2-E7B1-6F61-B711-14AB7C8EE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10</a:t>
            </a:fld>
            <a:endParaRPr lang="es-ES_tradnl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FA73D93A-06F0-2C68-C027-74D2203B3673}"/>
              </a:ext>
            </a:extLst>
          </p:cNvPr>
          <p:cNvSpPr/>
          <p:nvPr/>
        </p:nvSpPr>
        <p:spPr>
          <a:xfrm>
            <a:off x="7680176" y="4333600"/>
            <a:ext cx="3600400" cy="1523798"/>
          </a:xfrm>
          <a:prstGeom prst="roundRect">
            <a:avLst/>
          </a:prstGeom>
          <a:solidFill>
            <a:srgbClr val="C0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Calibri" panose="020F0502020204030204" pitchFamily="34" charset="0"/>
              </a:rPr>
              <a:t>MRR ASTRO-FAE:</a:t>
            </a:r>
          </a:p>
          <a:p>
            <a:pPr marL="285750" indent="-285750">
              <a:buFontTx/>
              <a:buChar char="-"/>
            </a:pPr>
            <a:r>
              <a:rPr lang="es-ES" dirty="0" err="1">
                <a:latin typeface="Calibri" panose="020F0502020204030204" pitchFamily="34" charset="0"/>
              </a:rPr>
              <a:t>Design</a:t>
            </a:r>
            <a:r>
              <a:rPr lang="es-ES" dirty="0">
                <a:latin typeface="Calibri" panose="020F0502020204030204" pitchFamily="34" charset="0"/>
              </a:rPr>
              <a:t>, </a:t>
            </a:r>
            <a:r>
              <a:rPr lang="es-ES" dirty="0" err="1">
                <a:latin typeface="Calibri" panose="020F0502020204030204" pitchFamily="34" charset="0"/>
              </a:rPr>
              <a:t>construction</a:t>
            </a:r>
            <a:r>
              <a:rPr lang="es-ES" dirty="0">
                <a:latin typeface="Calibri" panose="020F0502020204030204" pitchFamily="34" charset="0"/>
              </a:rPr>
              <a:t> and </a:t>
            </a:r>
            <a:r>
              <a:rPr lang="es-ES" dirty="0" err="1">
                <a:latin typeface="Calibri" panose="020F0502020204030204" pitchFamily="34" charset="0"/>
              </a:rPr>
              <a:t>installation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with</a:t>
            </a:r>
            <a:r>
              <a:rPr lang="es-ES" dirty="0">
                <a:latin typeface="Calibri" panose="020F0502020204030204" pitchFamily="34" charset="0"/>
              </a:rPr>
              <a:t> NEC </a:t>
            </a:r>
            <a:r>
              <a:rPr lang="es-ES" dirty="0" err="1">
                <a:latin typeface="Calibri" panose="020F0502020204030204" pitchFamily="34" charset="0"/>
              </a:rPr>
              <a:t>of</a:t>
            </a:r>
            <a:r>
              <a:rPr lang="es-ES" dirty="0">
                <a:latin typeface="Calibri" panose="020F0502020204030204" pitchFamily="34" charset="0"/>
              </a:rPr>
              <a:t> new </a:t>
            </a:r>
            <a:r>
              <a:rPr lang="es-ES" dirty="0" err="1">
                <a:latin typeface="Calibri" panose="020F0502020204030204" pitchFamily="34" charset="0"/>
              </a:rPr>
              <a:t>beam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buncher</a:t>
            </a:r>
            <a:r>
              <a:rPr lang="es-ES" dirty="0">
                <a:latin typeface="Calibri" panose="020F0502020204030204" pitchFamily="34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s-ES" dirty="0" err="1">
                <a:latin typeface="Calibri" panose="020F0502020204030204" pitchFamily="34" charset="0"/>
              </a:rPr>
              <a:t>Contract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student</a:t>
            </a:r>
            <a:endParaRPr lang="es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E41BBC-9456-B7B6-A40E-CBA974209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5" y="715681"/>
            <a:ext cx="6264696" cy="315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63E84D6-3669-A519-B855-732E2477C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760" y="836712"/>
            <a:ext cx="5287151" cy="3283463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012CCCA-30BB-1074-7F08-5E81F17B0EE6}"/>
              </a:ext>
            </a:extLst>
          </p:cNvPr>
          <p:cNvSpPr txBox="1"/>
          <p:nvPr/>
        </p:nvSpPr>
        <p:spPr>
          <a:xfrm>
            <a:off x="407368" y="4218336"/>
            <a:ext cx="70567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latin typeface="Calibri" panose="020F0502020204030204" pitchFamily="34" charset="0"/>
              </a:rPr>
              <a:t>The</a:t>
            </a:r>
            <a:r>
              <a:rPr lang="es-ES" b="1" dirty="0">
                <a:latin typeface="Calibri" panose="020F0502020204030204" pitchFamily="34" charset="0"/>
              </a:rPr>
              <a:t> MANY </a:t>
            </a:r>
            <a:r>
              <a:rPr lang="es-ES" b="1" dirty="0" err="1">
                <a:latin typeface="Calibri" panose="020F0502020204030204" pitchFamily="34" charset="0"/>
              </a:rPr>
              <a:t>Collaboration</a:t>
            </a:r>
            <a:r>
              <a:rPr lang="es-ES" b="1" dirty="0">
                <a:latin typeface="Calibri" panose="020F0502020204030204" pitchFamily="34" charset="0"/>
              </a:rPr>
              <a:t>: </a:t>
            </a:r>
            <a:r>
              <a:rPr lang="es-ES" b="1" u="sng" dirty="0" err="1">
                <a:latin typeface="Calibri" panose="020F0502020204030204" pitchFamily="34" charset="0"/>
              </a:rPr>
              <a:t>M</a:t>
            </a:r>
            <a:r>
              <a:rPr lang="es-ES" b="1" dirty="0" err="1">
                <a:latin typeface="Calibri" panose="020F0502020204030204" pitchFamily="34" charset="0"/>
              </a:rPr>
              <a:t>easurements</a:t>
            </a:r>
            <a:r>
              <a:rPr lang="es-ES" b="1" dirty="0">
                <a:latin typeface="Calibri" panose="020F0502020204030204" pitchFamily="34" charset="0"/>
              </a:rPr>
              <a:t> </a:t>
            </a:r>
            <a:r>
              <a:rPr lang="es-ES" b="1" dirty="0" err="1">
                <a:latin typeface="Calibri" panose="020F0502020204030204" pitchFamily="34" charset="0"/>
              </a:rPr>
              <a:t>of</a:t>
            </a:r>
            <a:r>
              <a:rPr lang="es-ES" b="1" dirty="0">
                <a:latin typeface="Calibri" panose="020F0502020204030204" pitchFamily="34" charset="0"/>
              </a:rPr>
              <a:t> (</a:t>
            </a:r>
            <a:r>
              <a:rPr lang="es-ES" b="1" u="sng" dirty="0">
                <a:latin typeface="Calibri" panose="020F0502020204030204" pitchFamily="34" charset="0"/>
              </a:rPr>
              <a:t>A</a:t>
            </a:r>
            <a:r>
              <a:rPr lang="es-ES" b="1" dirty="0">
                <a:latin typeface="Calibri" panose="020F0502020204030204" pitchFamily="34" charset="0"/>
              </a:rPr>
              <a:t>,</a:t>
            </a:r>
            <a:r>
              <a:rPr lang="es-ES" b="1" u="sng" dirty="0">
                <a:latin typeface="Calibri" panose="020F0502020204030204" pitchFamily="34" charset="0"/>
              </a:rPr>
              <a:t>N</a:t>
            </a:r>
            <a:r>
              <a:rPr lang="es-ES" b="1" dirty="0">
                <a:latin typeface="Calibri" panose="020F0502020204030204" pitchFamily="34" charset="0"/>
              </a:rPr>
              <a:t>) </a:t>
            </a:r>
            <a:r>
              <a:rPr lang="es-ES" b="1" u="sng" dirty="0" err="1">
                <a:latin typeface="Calibri" panose="020F0502020204030204" pitchFamily="34" charset="0"/>
              </a:rPr>
              <a:t>Y</a:t>
            </a:r>
            <a:r>
              <a:rPr lang="es-ES" b="1" dirty="0" err="1">
                <a:latin typeface="Calibri" panose="020F0502020204030204" pitchFamily="34" charset="0"/>
              </a:rPr>
              <a:t>ields</a:t>
            </a:r>
            <a:endParaRPr lang="es-ES" b="1" dirty="0">
              <a:latin typeface="Calibri" panose="020F0502020204030204" pitchFamily="34" charset="0"/>
            </a:endParaRPr>
          </a:p>
          <a:p>
            <a:r>
              <a:rPr lang="es-ES" dirty="0" err="1">
                <a:latin typeface="Calibri" panose="020F0502020204030204" pitchFamily="34" charset="0"/>
              </a:rPr>
              <a:t>Renewed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interest</a:t>
            </a:r>
            <a:r>
              <a:rPr lang="es-ES" dirty="0">
                <a:latin typeface="Calibri" panose="020F0502020204030204" pitchFamily="34" charset="0"/>
              </a:rPr>
              <a:t> in </a:t>
            </a:r>
            <a:r>
              <a:rPr lang="es-ES" dirty="0" err="1">
                <a:latin typeface="Calibri" panose="020F0502020204030204" pitchFamily="34" charset="0"/>
              </a:rPr>
              <a:t>measuring</a:t>
            </a:r>
            <a:r>
              <a:rPr lang="es-ES" dirty="0">
                <a:latin typeface="Calibri" panose="020F0502020204030204" pitchFamily="34" charset="0"/>
              </a:rPr>
              <a:t> (</a:t>
            </a:r>
            <a:r>
              <a:rPr lang="es-ES" dirty="0" err="1">
                <a:latin typeface="Symbol" panose="05050102010706020507" pitchFamily="18" charset="2"/>
              </a:rPr>
              <a:t>a</a:t>
            </a:r>
            <a:r>
              <a:rPr lang="es-ES" dirty="0" err="1">
                <a:latin typeface="Calibri" panose="020F0502020204030204" pitchFamily="34" charset="0"/>
              </a:rPr>
              <a:t>,n</a:t>
            </a:r>
            <a:r>
              <a:rPr lang="es-ES" dirty="0">
                <a:latin typeface="Calibri" panose="020F0502020204030204" pitchFamily="34" charset="0"/>
              </a:rPr>
              <a:t>) </a:t>
            </a:r>
            <a:r>
              <a:rPr lang="es-ES" dirty="0" err="1">
                <a:latin typeface="Calibri" panose="020F0502020204030204" pitchFamily="34" charset="0"/>
              </a:rPr>
              <a:t>recations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for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astrophysics</a:t>
            </a:r>
            <a:r>
              <a:rPr lang="es-ES" dirty="0">
                <a:latin typeface="Calibri" panose="020F0502020204030204" pitchFamily="34" charset="0"/>
              </a:rPr>
              <a:t>, nuclear </a:t>
            </a:r>
            <a:r>
              <a:rPr lang="es-ES" dirty="0" err="1">
                <a:latin typeface="Calibri" panose="020F0502020204030204" pitchFamily="34" charset="0"/>
              </a:rPr>
              <a:t>Technology</a:t>
            </a:r>
            <a:r>
              <a:rPr lang="es-ES" dirty="0">
                <a:latin typeface="Calibri" panose="020F0502020204030204" pitchFamily="34" charset="0"/>
              </a:rPr>
              <a:t>, rare-</a:t>
            </a:r>
            <a:r>
              <a:rPr lang="es-ES" dirty="0" err="1">
                <a:latin typeface="Calibri" panose="020F0502020204030204" pitchFamily="34" charset="0"/>
              </a:rPr>
              <a:t>events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background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assesment</a:t>
            </a:r>
            <a:r>
              <a:rPr lang="es-ES" dirty="0">
                <a:latin typeface="Calibri" panose="020F0502020204030204" pitchFamily="34" charset="0"/>
              </a:rPr>
              <a:t>.</a:t>
            </a:r>
          </a:p>
          <a:p>
            <a:r>
              <a:rPr lang="es-ES" dirty="0" err="1">
                <a:latin typeface="Calibri" panose="020F0502020204030204" pitchFamily="34" charset="0"/>
              </a:rPr>
              <a:t>Current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pulsing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systems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for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ToF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only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for</a:t>
            </a:r>
            <a:r>
              <a:rPr lang="es-ES" dirty="0">
                <a:latin typeface="Calibri" panose="020F0502020204030204" pitchFamily="34" charset="0"/>
              </a:rPr>
              <a:t> 1H and 2H </a:t>
            </a:r>
            <a:r>
              <a:rPr lang="es-ES" dirty="0" err="1">
                <a:latin typeface="Calibri" panose="020F0502020204030204" pitchFamily="34" charset="0"/>
              </a:rPr>
              <a:t>beams</a:t>
            </a:r>
            <a:r>
              <a:rPr lang="es-ES" dirty="0">
                <a:latin typeface="Calibri" panose="020F0502020204030204" pitchFamily="34" charset="0"/>
              </a:rPr>
              <a:t>. </a:t>
            </a:r>
          </a:p>
          <a:p>
            <a:r>
              <a:rPr lang="es-ES" dirty="0">
                <a:latin typeface="Calibri" panose="020F0502020204030204" pitchFamily="34" charset="0"/>
              </a:rPr>
              <a:t>In </a:t>
            </a:r>
            <a:r>
              <a:rPr lang="es-ES" dirty="0" err="1">
                <a:latin typeface="Calibri" panose="020F0502020204030204" pitchFamily="34" charset="0"/>
              </a:rPr>
              <a:t>collaboration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with</a:t>
            </a:r>
            <a:r>
              <a:rPr lang="es-ES" dirty="0">
                <a:latin typeface="Calibri" panose="020F0502020204030204" pitchFamily="34" charset="0"/>
              </a:rPr>
              <a:t> NEC: </a:t>
            </a:r>
          </a:p>
          <a:p>
            <a:r>
              <a:rPr lang="es-ES" dirty="0">
                <a:latin typeface="Calibri" panose="020F0502020204030204" pitchFamily="34" charset="0"/>
              </a:rPr>
              <a:t>       =&gt; </a:t>
            </a:r>
            <a:r>
              <a:rPr lang="es-ES" dirty="0" err="1">
                <a:latin typeface="Calibri" panose="020F0502020204030204" pitchFamily="34" charset="0"/>
              </a:rPr>
              <a:t>design</a:t>
            </a:r>
            <a:r>
              <a:rPr lang="es-ES" dirty="0">
                <a:latin typeface="Calibri" panose="020F0502020204030204" pitchFamily="34" charset="0"/>
              </a:rPr>
              <a:t> a </a:t>
            </a:r>
            <a:r>
              <a:rPr lang="es-ES" dirty="0" err="1">
                <a:latin typeface="Calibri" panose="020F0502020204030204" pitchFamily="34" charset="0"/>
              </a:rPr>
              <a:t>unique</a:t>
            </a:r>
            <a:r>
              <a:rPr lang="es-ES" dirty="0">
                <a:latin typeface="Calibri" panose="020F0502020204030204" pitchFamily="34" charset="0"/>
              </a:rPr>
              <a:t> 3 </a:t>
            </a:r>
            <a:r>
              <a:rPr lang="es-ES" dirty="0" err="1">
                <a:latin typeface="Calibri" panose="020F0502020204030204" pitchFamily="34" charset="0"/>
              </a:rPr>
              <a:t>stage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buncher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for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baseline="30000" dirty="0">
                <a:latin typeface="Calibri" panose="020F0502020204030204" pitchFamily="34" charset="0"/>
              </a:rPr>
              <a:t>1</a:t>
            </a:r>
            <a:r>
              <a:rPr lang="es-ES" dirty="0">
                <a:latin typeface="Calibri" panose="020F0502020204030204" pitchFamily="34" charset="0"/>
              </a:rPr>
              <a:t>H, </a:t>
            </a:r>
            <a:r>
              <a:rPr lang="es-ES" baseline="30000" dirty="0">
                <a:latin typeface="Calibri" panose="020F0502020204030204" pitchFamily="34" charset="0"/>
              </a:rPr>
              <a:t>2</a:t>
            </a:r>
            <a:r>
              <a:rPr lang="es-ES" dirty="0">
                <a:latin typeface="Calibri" panose="020F0502020204030204" pitchFamily="34" charset="0"/>
              </a:rPr>
              <a:t>H and </a:t>
            </a:r>
            <a:r>
              <a:rPr lang="es-ES" baseline="30000" dirty="0">
                <a:latin typeface="Calibri" panose="020F0502020204030204" pitchFamily="34" charset="0"/>
              </a:rPr>
              <a:t>4</a:t>
            </a:r>
            <a:r>
              <a:rPr lang="es-ES" dirty="0">
                <a:latin typeface="Calibri" panose="020F0502020204030204" pitchFamily="34" charset="0"/>
              </a:rPr>
              <a:t>He </a:t>
            </a:r>
            <a:r>
              <a:rPr lang="es-ES" dirty="0" err="1">
                <a:latin typeface="Calibri" panose="020F0502020204030204" pitchFamily="34" charset="0"/>
              </a:rPr>
              <a:t>beams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to</a:t>
            </a:r>
            <a:r>
              <a:rPr lang="es-ES" dirty="0">
                <a:latin typeface="Calibri" panose="020F0502020204030204" pitchFamily="34" charset="0"/>
              </a:rPr>
              <a:t> &lt;2ns.</a:t>
            </a:r>
          </a:p>
        </p:txBody>
      </p:sp>
    </p:spTree>
    <p:extLst>
      <p:ext uri="{BB962C8B-B14F-4D97-AF65-F5344CB8AC3E}">
        <p14:creationId xmlns:p14="http://schemas.microsoft.com/office/powerpoint/2010/main" val="395544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720EA-2D22-18DE-5C9B-09D9ABF4FF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DE23FEC-75FA-5B8E-BB46-4F0ADB7E749C}"/>
              </a:ext>
            </a:extLst>
          </p:cNvPr>
          <p:cNvSpPr txBox="1"/>
          <p:nvPr/>
        </p:nvSpPr>
        <p:spPr>
          <a:xfrm>
            <a:off x="119336" y="1844824"/>
            <a:ext cx="118093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000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Conclusions</a:t>
            </a:r>
            <a:endParaRPr lang="es-ES" sz="40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pic>
        <p:nvPicPr>
          <p:cNvPr id="2" name="Picture 3" descr="Fondos Next Generation - Puerto de Alicante">
            <a:extLst>
              <a:ext uri="{FF2B5EF4-FFF2-40B4-BE49-F238E27FC236}">
                <a16:creationId xmlns:a16="http://schemas.microsoft.com/office/drawing/2014/main" id="{59F79FFA-FCA0-F950-2C9D-887248E77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A226B9A-A364-8E78-8D58-1893B2981270}"/>
              </a:ext>
            </a:extLst>
          </p:cNvPr>
          <p:cNvSpPr txBox="1"/>
          <p:nvPr/>
        </p:nvSpPr>
        <p:spPr>
          <a:xfrm>
            <a:off x="191344" y="6093296"/>
            <a:ext cx="9865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Agency FB" panose="020B0503020202020204" pitchFamily="34" charset="0"/>
              </a:rPr>
              <a:t>This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work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is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part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of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the</a:t>
            </a:r>
            <a:r>
              <a:rPr lang="es-ES" i="1" dirty="0">
                <a:latin typeface="Agency FB" panose="020B0503020202020204" pitchFamily="34" charset="0"/>
              </a:rPr>
              <a:t> ASTRO21/1.3/3 </a:t>
            </a:r>
            <a:r>
              <a:rPr lang="es-ES" i="1" dirty="0" err="1">
                <a:latin typeface="Agency FB" panose="020B0503020202020204" pitchFamily="34" charset="0"/>
              </a:rPr>
              <a:t>project</a:t>
            </a:r>
            <a:r>
              <a:rPr lang="es-ES" i="1" dirty="0">
                <a:latin typeface="Agency FB" panose="020B0503020202020204" pitchFamily="34" charset="0"/>
              </a:rPr>
              <a:t>, </a:t>
            </a:r>
            <a:r>
              <a:rPr lang="es-ES" i="1" dirty="0" err="1">
                <a:latin typeface="Agency FB" panose="020B0503020202020204" pitchFamily="34" charset="0"/>
              </a:rPr>
              <a:t>funded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by</a:t>
            </a:r>
            <a:r>
              <a:rPr lang="es-ES" i="1" dirty="0">
                <a:latin typeface="Agency FB" panose="020B0503020202020204" pitchFamily="34" charset="0"/>
              </a:rPr>
              <a:t> </a:t>
            </a:r>
            <a:r>
              <a:rPr lang="es-ES" i="1" dirty="0" err="1">
                <a:latin typeface="Agency FB" panose="020B0503020202020204" pitchFamily="34" charset="0"/>
              </a:rPr>
              <a:t>the</a:t>
            </a:r>
            <a:r>
              <a:rPr lang="es-ES" i="1" dirty="0">
                <a:latin typeface="Agency FB" panose="020B0503020202020204" pitchFamily="34" charset="0"/>
              </a:rPr>
              <a:t> Plan Complementario de I+D+i de Astrofísica y Física de Altas Energías, Plan de Recuperación, Transformación y </a:t>
            </a:r>
            <a:r>
              <a:rPr lang="es-ES" i="1" dirty="0" err="1">
                <a:latin typeface="Agency FB" panose="020B0503020202020204" pitchFamily="34" charset="0"/>
              </a:rPr>
              <a:t>Resiliciencia</a:t>
            </a:r>
            <a:r>
              <a:rPr lang="es-ES" i="1" dirty="0">
                <a:latin typeface="Agency FB" panose="020B0503020202020204" pitchFamily="34" charset="0"/>
              </a:rPr>
              <a:t> (MRR)</a:t>
            </a:r>
            <a:r>
              <a:rPr lang="es-ES" dirty="0">
                <a:latin typeface="Agency FB" panose="020B0503020202020204" pitchFamily="34" charset="0"/>
              </a:rPr>
              <a:t> 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924CC2E3-0507-4577-FE35-0C00E5F98DDB}"/>
              </a:ext>
            </a:extLst>
          </p:cNvPr>
          <p:cNvSpPr/>
          <p:nvPr/>
        </p:nvSpPr>
        <p:spPr>
          <a:xfrm>
            <a:off x="263352" y="3212976"/>
            <a:ext cx="11665296" cy="2470618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>
                <a:solidFill>
                  <a:schemeClr val="tx1"/>
                </a:solidFill>
                <a:latin typeface="Agency FB" panose="020B0503020202020204" pitchFamily="34" charset="0"/>
              </a:rPr>
              <a:t>MRR ASTRO-FAE (Actuación 1.3 and </a:t>
            </a:r>
            <a:r>
              <a:rPr lang="es-ES" sz="2400" b="1" dirty="0" err="1">
                <a:solidFill>
                  <a:schemeClr val="tx1"/>
                </a:solidFill>
                <a:latin typeface="Agency FB" panose="020B0503020202020204" pitchFamily="34" charset="0"/>
              </a:rPr>
              <a:t>part</a:t>
            </a:r>
            <a:r>
              <a:rPr lang="es-ES" sz="2400" b="1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b="1" dirty="0" err="1">
                <a:solidFill>
                  <a:schemeClr val="tx1"/>
                </a:solidFill>
                <a:latin typeface="Agency FB" panose="020B0503020202020204" pitchFamily="34" charset="0"/>
              </a:rPr>
              <a:t>of</a:t>
            </a:r>
            <a:r>
              <a:rPr lang="es-ES" sz="2400" b="1" dirty="0">
                <a:solidFill>
                  <a:schemeClr val="tx1"/>
                </a:solidFill>
                <a:latin typeface="Agency FB" panose="020B0503020202020204" pitchFamily="34" charset="0"/>
              </a:rPr>
              <a:t> 1.1):</a:t>
            </a:r>
          </a:p>
          <a:p>
            <a:pPr marL="285750" indent="-285750">
              <a:buFontTx/>
              <a:buChar char="-"/>
            </a:pP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New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Magnetron-Sputtering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system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for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making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solid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targets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of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gaseous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elements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for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CNA, ISOLDE, TRIUMPH, …</a:t>
            </a:r>
          </a:p>
          <a:p>
            <a:pPr marL="285750" indent="-285750">
              <a:buFontTx/>
              <a:buChar char="-"/>
            </a:pP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High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precision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sample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manipulator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for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nuclear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reaction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studies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at CNA</a:t>
            </a:r>
          </a:p>
          <a:p>
            <a:pPr marL="285750" indent="-285750">
              <a:buFontTx/>
              <a:buChar char="-"/>
            </a:pP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Fast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linear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stager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and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moderator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for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cyclic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neutron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activation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at CNA/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HiSPANoS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and CERN/n_TOF-NEAR</a:t>
            </a:r>
          </a:p>
          <a:p>
            <a:pPr marL="285750" indent="-285750">
              <a:buFontTx/>
              <a:buChar char="-"/>
            </a:pP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New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beam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buncher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for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CNA/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HiSPANoS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suited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for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baseline="30000" dirty="0">
                <a:solidFill>
                  <a:schemeClr val="tx1"/>
                </a:solidFill>
                <a:latin typeface="Agency FB" panose="020B0503020202020204" pitchFamily="34" charset="0"/>
              </a:rPr>
              <a:t>4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He in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addition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Agency FB" panose="020B0503020202020204" pitchFamily="34" charset="0"/>
              </a:rPr>
              <a:t>to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baseline="30000" dirty="0">
                <a:solidFill>
                  <a:schemeClr val="tx1"/>
                </a:solidFill>
                <a:latin typeface="Agency FB" panose="020B0503020202020204" pitchFamily="34" charset="0"/>
              </a:rPr>
              <a:t>1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H and </a:t>
            </a:r>
            <a:r>
              <a:rPr lang="es-ES" sz="2400" baseline="30000" dirty="0">
                <a:solidFill>
                  <a:schemeClr val="tx1"/>
                </a:solidFill>
                <a:latin typeface="Agency FB" panose="020B0503020202020204" pitchFamily="34" charset="0"/>
              </a:rPr>
              <a:t>2</a:t>
            </a:r>
            <a:r>
              <a:rPr lang="es-ES" sz="2400" dirty="0">
                <a:solidFill>
                  <a:schemeClr val="tx1"/>
                </a:solidFill>
                <a:latin typeface="Agency FB" panose="020B0503020202020204" pitchFamily="34" charset="0"/>
              </a:rPr>
              <a:t>H</a:t>
            </a:r>
          </a:p>
          <a:p>
            <a:pPr marL="285750" indent="-285750">
              <a:buFontTx/>
              <a:buChar char="-"/>
            </a:pPr>
            <a:r>
              <a:rPr lang="es-ES" sz="2400" u="sng" dirty="0">
                <a:solidFill>
                  <a:schemeClr val="tx1"/>
                </a:solidFill>
                <a:latin typeface="Agency FB" panose="020B0503020202020204" pitchFamily="34" charset="0"/>
              </a:rPr>
              <a:t>24 </a:t>
            </a:r>
            <a:r>
              <a:rPr lang="es-ES" sz="2400" u="sng" dirty="0" err="1">
                <a:solidFill>
                  <a:schemeClr val="tx1"/>
                </a:solidFill>
                <a:latin typeface="Agency FB" panose="020B0503020202020204" pitchFamily="34" charset="0"/>
              </a:rPr>
              <a:t>months</a:t>
            </a:r>
            <a:r>
              <a:rPr lang="es-ES" sz="2400" u="sng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u="sng" dirty="0" err="1">
                <a:solidFill>
                  <a:schemeClr val="tx1"/>
                </a:solidFill>
                <a:latin typeface="Agency FB" panose="020B0503020202020204" pitchFamily="34" charset="0"/>
              </a:rPr>
              <a:t>contract</a:t>
            </a:r>
            <a:r>
              <a:rPr lang="es-ES" sz="2400" u="sng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u="sng" dirty="0" err="1">
                <a:solidFill>
                  <a:schemeClr val="tx1"/>
                </a:solidFill>
                <a:latin typeface="Agency FB" panose="020B0503020202020204" pitchFamily="34" charset="0"/>
              </a:rPr>
              <a:t>of</a:t>
            </a:r>
            <a:r>
              <a:rPr lang="es-ES" sz="2400" u="sng" dirty="0">
                <a:solidFill>
                  <a:schemeClr val="tx1"/>
                </a:solidFill>
                <a:latin typeface="Agency FB" panose="020B0503020202020204" pitchFamily="34" charset="0"/>
              </a:rPr>
              <a:t> doctoral </a:t>
            </a:r>
            <a:r>
              <a:rPr lang="es-ES" sz="2400" u="sng" dirty="0" err="1">
                <a:solidFill>
                  <a:schemeClr val="tx1"/>
                </a:solidFill>
                <a:latin typeface="Agency FB" panose="020B0503020202020204" pitchFamily="34" charset="0"/>
              </a:rPr>
              <a:t>student</a:t>
            </a:r>
            <a:r>
              <a:rPr lang="es-ES" sz="2400" u="sng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u="sng" dirty="0" err="1">
                <a:solidFill>
                  <a:schemeClr val="tx1"/>
                </a:solidFill>
                <a:latin typeface="Agency FB" panose="020B0503020202020204" pitchFamily="34" charset="0"/>
              </a:rPr>
              <a:t>on</a:t>
            </a:r>
            <a:r>
              <a:rPr lang="es-ES" sz="2400" u="sng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u="sng" dirty="0" err="1">
                <a:solidFill>
                  <a:schemeClr val="tx1"/>
                </a:solidFill>
                <a:latin typeface="Agency FB" panose="020B0503020202020204" pitchFamily="34" charset="0"/>
              </a:rPr>
              <a:t>the</a:t>
            </a:r>
            <a:r>
              <a:rPr lang="es-ES" sz="2400" u="sng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u="sng" dirty="0" err="1">
                <a:solidFill>
                  <a:schemeClr val="tx1"/>
                </a:solidFill>
                <a:latin typeface="Agency FB" panose="020B0503020202020204" pitchFamily="34" charset="0"/>
              </a:rPr>
              <a:t>last</a:t>
            </a:r>
            <a:r>
              <a:rPr lang="es-ES" sz="2400" u="sng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u="sng" dirty="0" err="1">
                <a:solidFill>
                  <a:schemeClr val="tx1"/>
                </a:solidFill>
                <a:latin typeface="Agency FB" panose="020B0503020202020204" pitchFamily="34" charset="0"/>
              </a:rPr>
              <a:t>two</a:t>
            </a:r>
            <a:r>
              <a:rPr lang="es-ES" sz="2400" u="sng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s-ES" sz="2400" u="sng" dirty="0" err="1">
                <a:solidFill>
                  <a:schemeClr val="tx1"/>
                </a:solidFill>
                <a:latin typeface="Agency FB" panose="020B0503020202020204" pitchFamily="34" charset="0"/>
              </a:rPr>
              <a:t>topics</a:t>
            </a:r>
            <a:endParaRPr lang="es-ES" sz="2400" u="sng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6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6D6921-37B0-72EE-8F2E-4F760746A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1A9852-F272-1013-6C6F-05E8159CA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25150"/>
            <a:ext cx="9902915" cy="550933"/>
          </a:xfrm>
        </p:spPr>
        <p:txBody>
          <a:bodyPr>
            <a:noAutofit/>
          </a:bodyPr>
          <a:lstStyle/>
          <a:p>
            <a:r>
              <a:rPr lang="es-ES" dirty="0" err="1"/>
              <a:t>The</a:t>
            </a:r>
            <a:r>
              <a:rPr lang="es-ES" dirty="0"/>
              <a:t> Centro Nacional de Aceleradores (CNA) in </a:t>
            </a:r>
            <a:r>
              <a:rPr lang="es-ES" dirty="0" err="1"/>
              <a:t>Seville</a:t>
            </a:r>
            <a:endParaRPr lang="es-ES" dirty="0"/>
          </a:p>
        </p:txBody>
      </p:sp>
      <p:pic>
        <p:nvPicPr>
          <p:cNvPr id="8" name="Imagen 217">
            <a:extLst>
              <a:ext uri="{FF2B5EF4-FFF2-40B4-BE49-F238E27FC236}">
                <a16:creationId xmlns:a16="http://schemas.microsoft.com/office/drawing/2014/main" id="{1858CEA8-D059-CF89-2D53-4FA47C6D21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8005"/>
          <a:stretch>
            <a:fillRect/>
          </a:stretch>
        </p:blipFill>
        <p:spPr bwMode="auto">
          <a:xfrm>
            <a:off x="14168856" y="4549932"/>
            <a:ext cx="855145" cy="71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69F0B938-1FF7-00F5-7783-4EE5970029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3479043"/>
              </p:ext>
            </p:extLst>
          </p:nvPr>
        </p:nvGraphicFramePr>
        <p:xfrm>
          <a:off x="-672752" y="1628800"/>
          <a:ext cx="8928992" cy="3843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upo 12">
            <a:extLst>
              <a:ext uri="{FF2B5EF4-FFF2-40B4-BE49-F238E27FC236}">
                <a16:creationId xmlns:a16="http://schemas.microsoft.com/office/drawing/2014/main" id="{5C49E480-A6A3-CDC4-C8D4-BBE092657F07}"/>
              </a:ext>
            </a:extLst>
          </p:cNvPr>
          <p:cNvGrpSpPr/>
          <p:nvPr/>
        </p:nvGrpSpPr>
        <p:grpSpPr>
          <a:xfrm>
            <a:off x="7536160" y="866904"/>
            <a:ext cx="4388530" cy="4578320"/>
            <a:chOff x="7320135" y="691609"/>
            <a:chExt cx="4388530" cy="4578320"/>
          </a:xfrm>
        </p:grpSpPr>
        <p:grpSp>
          <p:nvGrpSpPr>
            <p:cNvPr id="4" name="8 Grupo">
              <a:extLst>
                <a:ext uri="{FF2B5EF4-FFF2-40B4-BE49-F238E27FC236}">
                  <a16:creationId xmlns:a16="http://schemas.microsoft.com/office/drawing/2014/main" id="{765E827E-45C2-71FD-CDDD-152237D00A6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320135" y="691609"/>
              <a:ext cx="4388530" cy="4578320"/>
              <a:chOff x="5653424" y="762284"/>
              <a:chExt cx="3277369" cy="3358488"/>
            </a:xfrm>
          </p:grpSpPr>
          <p:pic>
            <p:nvPicPr>
              <p:cNvPr id="6" name="Picture 2" descr="Resultado de imagen de cna sevilla">
                <a:extLst>
                  <a:ext uri="{FF2B5EF4-FFF2-40B4-BE49-F238E27FC236}">
                    <a16:creationId xmlns:a16="http://schemas.microsoft.com/office/drawing/2014/main" id="{FFBA9617-9C25-27B1-EEBE-4C80A4BA40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3424" y="762284"/>
                <a:ext cx="3277369" cy="19153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2">
                <a:extLst>
                  <a:ext uri="{FF2B5EF4-FFF2-40B4-BE49-F238E27FC236}">
                    <a16:creationId xmlns:a16="http://schemas.microsoft.com/office/drawing/2014/main" id="{9FB93C12-4033-344F-E51A-FAA3BACCAA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5794281" y="3513613"/>
                <a:ext cx="713840" cy="6071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A323E7D5-6DCB-6633-D781-491A7C918E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6842" y="4701172"/>
              <a:ext cx="2274915" cy="557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CNA">
              <a:extLst>
                <a:ext uri="{FF2B5EF4-FFF2-40B4-BE49-F238E27FC236}">
                  <a16:creationId xmlns:a16="http://schemas.microsoft.com/office/drawing/2014/main" id="{AFED76AC-57DF-BD40-EF3E-199C35A32B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2719" y="3444402"/>
              <a:ext cx="4043363" cy="9738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62F74108-F729-10F2-216A-E170B68EF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39485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E8349-FBDD-B8A0-A525-F9CD54285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9102FBB-0721-5D33-C4EF-E2315EF0EFF1}"/>
              </a:ext>
            </a:extLst>
          </p:cNvPr>
          <p:cNvSpPr txBox="1"/>
          <p:nvPr/>
        </p:nvSpPr>
        <p:spPr>
          <a:xfrm>
            <a:off x="2207568" y="1916832"/>
            <a:ext cx="77768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dirty="0">
                <a:solidFill>
                  <a:schemeClr val="bg1"/>
                </a:solidFill>
                <a:latin typeface="Agency FB" panose="020B0503020202020204" pitchFamily="34" charset="0"/>
              </a:rPr>
              <a:t>Nuclear </a:t>
            </a:r>
            <a:r>
              <a:rPr lang="es-ES" sz="4400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reactions</a:t>
            </a:r>
            <a:r>
              <a:rPr lang="es-ES" sz="4400" b="1" dirty="0">
                <a:solidFill>
                  <a:schemeClr val="bg1"/>
                </a:solidFill>
                <a:latin typeface="Agency FB" panose="020B0503020202020204" pitchFamily="34" charset="0"/>
              </a:rPr>
              <a:t> at CNA and CERN</a:t>
            </a:r>
          </a:p>
        </p:txBody>
      </p:sp>
      <p:pic>
        <p:nvPicPr>
          <p:cNvPr id="4" name="Picture 3" descr="Fondos Next Generation - Puerto de Alicante">
            <a:extLst>
              <a:ext uri="{FF2B5EF4-FFF2-40B4-BE49-F238E27FC236}">
                <a16:creationId xmlns:a16="http://schemas.microsoft.com/office/drawing/2014/main" id="{A692B064-A819-E754-0D29-839697FA0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862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1DFC1-819A-2BC0-D169-4DE472BDF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3F999F-929E-493B-2736-EE07A0BEB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0" y="225150"/>
            <a:ext cx="9878913" cy="550933"/>
          </a:xfrm>
        </p:spPr>
        <p:txBody>
          <a:bodyPr>
            <a:noAutofit/>
          </a:bodyPr>
          <a:lstStyle/>
          <a:p>
            <a:r>
              <a:rPr lang="es-ES" dirty="0"/>
              <a:t>Nuclear </a:t>
            </a:r>
            <a:r>
              <a:rPr lang="es-ES" dirty="0" err="1"/>
              <a:t>reactions</a:t>
            </a:r>
            <a:r>
              <a:rPr lang="es-ES" dirty="0"/>
              <a:t> at </a:t>
            </a:r>
            <a:r>
              <a:rPr lang="es-ES" b="1" dirty="0"/>
              <a:t>CERN/ISOLDE</a:t>
            </a:r>
            <a:r>
              <a:rPr lang="es-ES" dirty="0"/>
              <a:t> and </a:t>
            </a:r>
            <a:r>
              <a:rPr lang="es-ES" b="1" dirty="0"/>
              <a:t>CNA/FNB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FD93A9C5-7C6E-F129-2FDB-F5126E24C267}"/>
              </a:ext>
            </a:extLst>
          </p:cNvPr>
          <p:cNvCxnSpPr>
            <a:cxnSpLocks/>
          </p:cNvCxnSpPr>
          <p:nvPr/>
        </p:nvCxnSpPr>
        <p:spPr>
          <a:xfrm>
            <a:off x="6096000" y="764704"/>
            <a:ext cx="5093" cy="553323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FACCF0-F1F7-F620-A51F-0B64767F0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4</a:t>
            </a:fld>
            <a:endParaRPr lang="es-ES_tradnl"/>
          </a:p>
        </p:txBody>
      </p:sp>
      <p:pic>
        <p:nvPicPr>
          <p:cNvPr id="3074" name="Picture 2" descr="ISOLDE Logos, Layouts and Templates | ISOLDE">
            <a:extLst>
              <a:ext uri="{FF2B5EF4-FFF2-40B4-BE49-F238E27FC236}">
                <a16:creationId xmlns:a16="http://schemas.microsoft.com/office/drawing/2014/main" id="{5286FCED-D5B4-CEBA-0F63-F7F0C1802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13" y="725069"/>
            <a:ext cx="2664296" cy="65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ERN Logo, symbol, meaning, history, PNG, brand">
            <a:extLst>
              <a:ext uri="{FF2B5EF4-FFF2-40B4-BE49-F238E27FC236}">
                <a16:creationId xmlns:a16="http://schemas.microsoft.com/office/drawing/2014/main" id="{418932E7-20F7-862E-D65B-725171116F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3" r="20398"/>
          <a:stretch>
            <a:fillRect/>
          </a:stretch>
        </p:blipFill>
        <p:spPr bwMode="auto">
          <a:xfrm>
            <a:off x="409594" y="702693"/>
            <a:ext cx="680225" cy="65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cna logo us">
            <a:hlinkClick r:id="rId4"/>
            <a:extLst>
              <a:ext uri="{FF2B5EF4-FFF2-40B4-BE49-F238E27FC236}">
                <a16:creationId xmlns:a16="http://schemas.microsoft.com/office/drawing/2014/main" id="{4EF1C4F9-6BEE-9C0C-2BAB-1D17A11607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10616364" y="752764"/>
            <a:ext cx="1144266" cy="51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 luz de freno&#10;&#10;El contenido generado por IA puede ser incorrecto.">
            <a:extLst>
              <a:ext uri="{FF2B5EF4-FFF2-40B4-BE49-F238E27FC236}">
                <a16:creationId xmlns:a16="http://schemas.microsoft.com/office/drawing/2014/main" id="{F83C9A0E-CFC5-01C0-7B1F-2C8996781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471" y="3212976"/>
            <a:ext cx="33242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733E75AF-427C-AC53-FC93-65A4E78AA3F6}"/>
              </a:ext>
            </a:extLst>
          </p:cNvPr>
          <p:cNvSpPr/>
          <p:nvPr/>
        </p:nvSpPr>
        <p:spPr>
          <a:xfrm>
            <a:off x="9644293" y="5583468"/>
            <a:ext cx="1717747" cy="61494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s-ES_trad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C(</a:t>
            </a:r>
            <a:r>
              <a:rPr lang="en-US" i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Li,α</a:t>
            </a:r>
            <a:r>
              <a:rPr lang="en-US" i="1" baseline="-25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i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i="1" baseline="-25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g.s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US" i="1" dirty="0">
                <a:solidFill>
                  <a:schemeClr val="tx1"/>
                </a:solidFill>
                <a:latin typeface="Agency FB" panose="020B0503020202020204" pitchFamily="34" charset="0"/>
                <a:cs typeface="Arial"/>
              </a:rPr>
              <a:t>excitation function</a:t>
            </a:r>
            <a:endParaRPr lang="es-ES" dirty="0">
              <a:solidFill>
                <a:schemeClr val="tx1"/>
              </a:solidFill>
              <a:latin typeface="Agency FB" panose="020B0503020202020204" pitchFamily="34" charset="0"/>
              <a:cs typeface="Arial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043ABF4E-D475-D1F0-0162-9D8719BDF482}"/>
              </a:ext>
            </a:extLst>
          </p:cNvPr>
          <p:cNvGrpSpPr/>
          <p:nvPr/>
        </p:nvGrpSpPr>
        <p:grpSpPr>
          <a:xfrm>
            <a:off x="6162087" y="3429000"/>
            <a:ext cx="2836476" cy="2266318"/>
            <a:chOff x="6313641" y="862565"/>
            <a:chExt cx="3092515" cy="2431969"/>
          </a:xfrm>
        </p:grpSpPr>
        <p:pic>
          <p:nvPicPr>
            <p:cNvPr id="7" name="Imagen 6" descr="Imagen que contiene Diagrama&#10;&#10;El contenido generado por IA puede ser incorrecto.">
              <a:extLst>
                <a:ext uri="{FF2B5EF4-FFF2-40B4-BE49-F238E27FC236}">
                  <a16:creationId xmlns:a16="http://schemas.microsoft.com/office/drawing/2014/main" id="{CA866BC1-13EC-BB3F-1BF6-1F1172A8E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9127" t="48480" r="33016" b="13339"/>
            <a:stretch>
              <a:fillRect/>
            </a:stretch>
          </p:blipFill>
          <p:spPr>
            <a:xfrm>
              <a:off x="6400987" y="862565"/>
              <a:ext cx="3005169" cy="2431969"/>
            </a:xfrm>
            <a:prstGeom prst="rect">
              <a:avLst/>
            </a:prstGeom>
          </p:spPr>
        </p:pic>
        <p:sp>
          <p:nvSpPr>
            <p:cNvPr id="10" name="Rectángulo 47">
              <a:extLst>
                <a:ext uri="{FF2B5EF4-FFF2-40B4-BE49-F238E27FC236}">
                  <a16:creationId xmlns:a16="http://schemas.microsoft.com/office/drawing/2014/main" id="{9362EFC9-54F5-CCCD-97F8-6DBFCF51E8EC}"/>
                </a:ext>
              </a:extLst>
            </p:cNvPr>
            <p:cNvSpPr/>
            <p:nvPr/>
          </p:nvSpPr>
          <p:spPr bwMode="auto">
            <a:xfrm>
              <a:off x="6313641" y="864843"/>
              <a:ext cx="1100016" cy="483921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603" tIns="32302" rIns="64603" bIns="32302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marL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38435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768706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15306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53741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192176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306120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2690474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07482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2947483"/>
              <a:r>
                <a:rPr lang="en-US" sz="1400" b="1" baseline="30000" dirty="0">
                  <a:latin typeface="Agency FB" panose="020B0503020202020204" pitchFamily="34" charset="0"/>
                  <a:cs typeface="Arial"/>
                </a:rPr>
                <a:t>12</a:t>
              </a:r>
              <a:r>
                <a:rPr lang="en-US" sz="1400" b="1" dirty="0">
                  <a:latin typeface="Agency FB" panose="020B0503020202020204" pitchFamily="34" charset="0"/>
                  <a:cs typeface="Arial"/>
                </a:rPr>
                <a:t>C+</a:t>
              </a:r>
              <a:r>
                <a:rPr lang="en-US" sz="1400" b="1" baseline="30000" dirty="0">
                  <a:latin typeface="Agency FB" panose="020B0503020202020204" pitchFamily="34" charset="0"/>
                  <a:cs typeface="Arial"/>
                </a:rPr>
                <a:t>197</a:t>
              </a:r>
              <a:r>
                <a:rPr lang="en-US" sz="1400" b="1" dirty="0">
                  <a:latin typeface="Agency FB" panose="020B0503020202020204" pitchFamily="34" charset="0"/>
                  <a:cs typeface="Arial"/>
                </a:rPr>
                <a:t>Au </a:t>
              </a:r>
            </a:p>
            <a:p>
              <a:pPr algn="ctr" defTabSz="2947483"/>
              <a:r>
                <a:rPr lang="en-US" sz="1400" b="1" dirty="0">
                  <a:latin typeface="Agency FB" panose="020B0503020202020204" pitchFamily="34" charset="0"/>
                  <a:cs typeface="Arial"/>
                </a:rPr>
                <a:t>target</a:t>
              </a:r>
            </a:p>
          </p:txBody>
        </p:sp>
        <p:sp>
          <p:nvSpPr>
            <p:cNvPr id="14" name="Rectángulo 47">
              <a:extLst>
                <a:ext uri="{FF2B5EF4-FFF2-40B4-BE49-F238E27FC236}">
                  <a16:creationId xmlns:a16="http://schemas.microsoft.com/office/drawing/2014/main" id="{6E74F2CC-FC9E-5B44-CEF5-B678A2F9E5CB}"/>
                </a:ext>
              </a:extLst>
            </p:cNvPr>
            <p:cNvSpPr/>
            <p:nvPr/>
          </p:nvSpPr>
          <p:spPr bwMode="auto">
            <a:xfrm>
              <a:off x="6590511" y="2819558"/>
              <a:ext cx="1636380" cy="32725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603" tIns="32302" rIns="64603" bIns="32302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marL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38435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768706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15306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53741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192176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306120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2690474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07482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2947483"/>
              <a:r>
                <a:rPr lang="en-US" sz="1400" b="1" dirty="0">
                  <a:latin typeface="Agency FB" panose="020B0503020202020204" pitchFamily="34" charset="0"/>
                  <a:cs typeface="Arial"/>
                </a:rPr>
                <a:t>PIPS detectors</a:t>
              </a:r>
              <a:endParaRPr lang="es-ES" dirty="0">
                <a:latin typeface="Agency FB" panose="020B0503020202020204" pitchFamily="34" charset="0"/>
              </a:endParaRPr>
            </a:p>
          </p:txBody>
        </p:sp>
        <p:sp>
          <p:nvSpPr>
            <p:cNvPr id="16" name="Rectángulo 47">
              <a:extLst>
                <a:ext uri="{FF2B5EF4-FFF2-40B4-BE49-F238E27FC236}">
                  <a16:creationId xmlns:a16="http://schemas.microsoft.com/office/drawing/2014/main" id="{ADEBD539-EC4E-38EF-8D69-B2799DA0A7FE}"/>
                </a:ext>
              </a:extLst>
            </p:cNvPr>
            <p:cNvSpPr/>
            <p:nvPr/>
          </p:nvSpPr>
          <p:spPr bwMode="auto">
            <a:xfrm>
              <a:off x="7670769" y="864296"/>
              <a:ext cx="1636380" cy="32725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4603" tIns="32302" rIns="64603" bIns="32302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marL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38435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768706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15306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53741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192176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306120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2690474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07482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2947483"/>
              <a:r>
                <a:rPr lang="en-US" sz="1400" b="1" dirty="0">
                  <a:latin typeface="Agency FB" panose="020B0503020202020204" pitchFamily="34" charset="0"/>
                  <a:cs typeface="Arial"/>
                </a:rPr>
                <a:t> Silicon DSSSD</a:t>
              </a:r>
              <a:endParaRPr lang="es-ES" dirty="0">
                <a:latin typeface="Agency FB" panose="020B0503020202020204" pitchFamily="34" charset="0"/>
              </a:endParaRPr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85645E48-F654-8C8F-7570-5FAEF1DB0FB0}"/>
              </a:ext>
            </a:extLst>
          </p:cNvPr>
          <p:cNvGrpSpPr/>
          <p:nvPr/>
        </p:nvGrpSpPr>
        <p:grpSpPr>
          <a:xfrm>
            <a:off x="6234210" y="2108271"/>
            <a:ext cx="3942956" cy="1032697"/>
            <a:chOff x="6674103" y="4612669"/>
            <a:chExt cx="4546368" cy="1393677"/>
          </a:xfrm>
        </p:grpSpPr>
        <p:sp>
          <p:nvSpPr>
            <p:cNvPr id="19" name="CuadroTexto 31">
              <a:extLst>
                <a:ext uri="{FF2B5EF4-FFF2-40B4-BE49-F238E27FC236}">
                  <a16:creationId xmlns:a16="http://schemas.microsoft.com/office/drawing/2014/main" id="{ADDC5B95-EE44-8935-DE6A-D0E42C5E5623}"/>
                </a:ext>
              </a:extLst>
            </p:cNvPr>
            <p:cNvSpPr txBox="1"/>
            <p:nvPr/>
          </p:nvSpPr>
          <p:spPr>
            <a:xfrm>
              <a:off x="7642905" y="4888364"/>
              <a:ext cx="314061" cy="461665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2400" b="1" dirty="0">
                  <a:latin typeface="Calibri"/>
                  <a:ea typeface="Calibri"/>
                  <a:cs typeface="Calibri"/>
                </a:rPr>
                <a:t>+</a:t>
              </a:r>
              <a:endParaRPr lang="es-ES" b="1" dirty="0">
                <a:latin typeface="Calibri"/>
                <a:ea typeface="Calibri"/>
                <a:cs typeface="Calibri"/>
              </a:endParaRPr>
            </a:p>
          </p:txBody>
        </p:sp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C17F5525-AA78-3132-7A90-4C69E59655B3}"/>
                </a:ext>
              </a:extLst>
            </p:cNvPr>
            <p:cNvGrpSpPr/>
            <p:nvPr/>
          </p:nvGrpSpPr>
          <p:grpSpPr>
            <a:xfrm>
              <a:off x="6786969" y="4759471"/>
              <a:ext cx="557813" cy="530691"/>
              <a:chOff x="6295215" y="2018650"/>
              <a:chExt cx="1263256" cy="1203910"/>
            </a:xfrm>
          </p:grpSpPr>
          <p:sp>
            <p:nvSpPr>
              <p:cNvPr id="62" name="Diagrama de flujo: conector 61">
                <a:extLst>
                  <a:ext uri="{FF2B5EF4-FFF2-40B4-BE49-F238E27FC236}">
                    <a16:creationId xmlns:a16="http://schemas.microsoft.com/office/drawing/2014/main" id="{38603879-8D6B-D3AF-E068-6BC4BBB2B901}"/>
                  </a:ext>
                </a:extLst>
              </p:cNvPr>
              <p:cNvSpPr/>
              <p:nvPr/>
            </p:nvSpPr>
            <p:spPr>
              <a:xfrm>
                <a:off x="6295215" y="2018650"/>
                <a:ext cx="1263256" cy="1203910"/>
              </a:xfrm>
              <a:prstGeom prst="flowChartConnector">
                <a:avLst/>
              </a:prstGeom>
              <a:solidFill>
                <a:srgbClr val="92D05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63" name="Diagrama de flujo: conector 62">
                <a:extLst>
                  <a:ext uri="{FF2B5EF4-FFF2-40B4-BE49-F238E27FC236}">
                    <a16:creationId xmlns:a16="http://schemas.microsoft.com/office/drawing/2014/main" id="{74A479A6-8D27-E62C-1FEE-4C9C487D5843}"/>
                  </a:ext>
                </a:extLst>
              </p:cNvPr>
              <p:cNvSpPr/>
              <p:nvPr/>
            </p:nvSpPr>
            <p:spPr>
              <a:xfrm>
                <a:off x="6372988" y="2485900"/>
                <a:ext cx="234953" cy="268912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7168" name="Diagrama de flujo: conector 7167">
                <a:extLst>
                  <a:ext uri="{FF2B5EF4-FFF2-40B4-BE49-F238E27FC236}">
                    <a16:creationId xmlns:a16="http://schemas.microsoft.com/office/drawing/2014/main" id="{999F51C5-5BF4-84FF-4A41-42D1E1FD5179}"/>
                  </a:ext>
                </a:extLst>
              </p:cNvPr>
              <p:cNvSpPr/>
              <p:nvPr/>
            </p:nvSpPr>
            <p:spPr>
              <a:xfrm>
                <a:off x="6490464" y="2607550"/>
                <a:ext cx="234953" cy="268912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7169" name="Diagrama de flujo: conector 7168">
                <a:extLst>
                  <a:ext uri="{FF2B5EF4-FFF2-40B4-BE49-F238E27FC236}">
                    <a16:creationId xmlns:a16="http://schemas.microsoft.com/office/drawing/2014/main" id="{4D650B18-6A1D-B9F7-8A23-9CB0FE752177}"/>
                  </a:ext>
                </a:extLst>
              </p:cNvPr>
              <p:cNvSpPr/>
              <p:nvPr/>
            </p:nvSpPr>
            <p:spPr>
              <a:xfrm>
                <a:off x="6635912" y="2460289"/>
                <a:ext cx="234953" cy="268912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7171" name="Diagrama de flujo: conector 7170">
                <a:extLst>
                  <a:ext uri="{FF2B5EF4-FFF2-40B4-BE49-F238E27FC236}">
                    <a16:creationId xmlns:a16="http://schemas.microsoft.com/office/drawing/2014/main" id="{4635FDB8-F399-38D4-7114-652172E20D11}"/>
                  </a:ext>
                </a:extLst>
              </p:cNvPr>
              <p:cNvSpPr/>
              <p:nvPr/>
            </p:nvSpPr>
            <p:spPr>
              <a:xfrm>
                <a:off x="6490466" y="2351443"/>
                <a:ext cx="234952" cy="268912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7172" name="Diagrama de flujo: conector 7171">
                <a:extLst>
                  <a:ext uri="{FF2B5EF4-FFF2-40B4-BE49-F238E27FC236}">
                    <a16:creationId xmlns:a16="http://schemas.microsoft.com/office/drawing/2014/main" id="{D9DB8CCF-45B1-619B-51AA-DFF0EF31791D}"/>
                  </a:ext>
                </a:extLst>
              </p:cNvPr>
              <p:cNvSpPr/>
              <p:nvPr/>
            </p:nvSpPr>
            <p:spPr>
              <a:xfrm>
                <a:off x="7122598" y="2287418"/>
                <a:ext cx="234952" cy="268912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7173" name="Diagrama de flujo: conector 7172">
                <a:extLst>
                  <a:ext uri="{FF2B5EF4-FFF2-40B4-BE49-F238E27FC236}">
                    <a16:creationId xmlns:a16="http://schemas.microsoft.com/office/drawing/2014/main" id="{5837FC71-DE03-7440-F659-3EF6E64BE29C}"/>
                  </a:ext>
                </a:extLst>
              </p:cNvPr>
              <p:cNvSpPr/>
              <p:nvPr/>
            </p:nvSpPr>
            <p:spPr>
              <a:xfrm>
                <a:off x="7200917" y="2485900"/>
                <a:ext cx="234952" cy="268912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</p:grpSp>
        <p:sp>
          <p:nvSpPr>
            <p:cNvPr id="21" name="CuadroTexto 13">
              <a:extLst>
                <a:ext uri="{FF2B5EF4-FFF2-40B4-BE49-F238E27FC236}">
                  <a16:creationId xmlns:a16="http://schemas.microsoft.com/office/drawing/2014/main" id="{2A767013-41A4-4709-BED6-09CCEDC0AD51}"/>
                </a:ext>
              </a:extLst>
            </p:cNvPr>
            <p:cNvSpPr txBox="1"/>
            <p:nvPr/>
          </p:nvSpPr>
          <p:spPr>
            <a:xfrm>
              <a:off x="6674103" y="5504207"/>
              <a:ext cx="775147" cy="500098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64603" tIns="32302" rIns="64603" bIns="32302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GB"/>
              </a:defPPr>
              <a:lvl1pPr marL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38435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768706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15306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53741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192176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306120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2690474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07482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sz="2826" b="1"/>
                <a:t>⁶Li</a:t>
              </a:r>
            </a:p>
          </p:txBody>
        </p:sp>
        <p:sp>
          <p:nvSpPr>
            <p:cNvPr id="22" name="CuadroTexto 33">
              <a:extLst>
                <a:ext uri="{FF2B5EF4-FFF2-40B4-BE49-F238E27FC236}">
                  <a16:creationId xmlns:a16="http://schemas.microsoft.com/office/drawing/2014/main" id="{2BBA65EC-5DD3-B3E7-298F-0A08E8BB49A8}"/>
                </a:ext>
              </a:extLst>
            </p:cNvPr>
            <p:cNvSpPr txBox="1"/>
            <p:nvPr/>
          </p:nvSpPr>
          <p:spPr>
            <a:xfrm>
              <a:off x="8174160" y="5506248"/>
              <a:ext cx="723660" cy="500098"/>
            </a:xfrm>
            <a:prstGeom prst="rect">
              <a:avLst/>
            </a:prstGeom>
            <a:noFill/>
          </p:spPr>
          <p:txBody>
            <a:bodyPr rot="0" spcFirstLastPara="0" vert="horz" wrap="square" lIns="64603" tIns="32302" rIns="64603" bIns="32302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GB"/>
              </a:defPPr>
              <a:lvl1pPr marL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38435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768706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15306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537414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192176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306120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2690474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074827" algn="l" defTabSz="768706" rtl="0" eaLnBrk="1" latinLnBrk="0" hangingPunct="1">
                <a:defRPr sz="6927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sz="2826" b="1"/>
                <a:t>¹²C</a:t>
              </a:r>
            </a:p>
          </p:txBody>
        </p:sp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974B5A16-BC11-52C1-F46F-778E9614DF9C}"/>
                </a:ext>
              </a:extLst>
            </p:cNvPr>
            <p:cNvGrpSpPr/>
            <p:nvPr/>
          </p:nvGrpSpPr>
          <p:grpSpPr>
            <a:xfrm>
              <a:off x="8184118" y="4612669"/>
              <a:ext cx="707382" cy="728374"/>
              <a:chOff x="9589259" y="1814909"/>
              <a:chExt cx="1466642" cy="1514144"/>
            </a:xfrm>
          </p:grpSpPr>
          <p:sp>
            <p:nvSpPr>
              <p:cNvPr id="50" name="Diagrama de flujo: conector 49">
                <a:extLst>
                  <a:ext uri="{FF2B5EF4-FFF2-40B4-BE49-F238E27FC236}">
                    <a16:creationId xmlns:a16="http://schemas.microsoft.com/office/drawing/2014/main" id="{F8E070D2-3CA5-6FA9-265C-BE4297AE46BE}"/>
                  </a:ext>
                </a:extLst>
              </p:cNvPr>
              <p:cNvSpPr/>
              <p:nvPr/>
            </p:nvSpPr>
            <p:spPr>
              <a:xfrm>
                <a:off x="9903539" y="1814909"/>
                <a:ext cx="488881" cy="51521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51" name="Diagrama de flujo: conector 50">
                <a:extLst>
                  <a:ext uri="{FF2B5EF4-FFF2-40B4-BE49-F238E27FC236}">
                    <a16:creationId xmlns:a16="http://schemas.microsoft.com/office/drawing/2014/main" id="{B3E215B0-558A-1904-9B26-E48BDB6759C5}"/>
                  </a:ext>
                </a:extLst>
              </p:cNvPr>
              <p:cNvSpPr/>
              <p:nvPr/>
            </p:nvSpPr>
            <p:spPr>
              <a:xfrm>
                <a:off x="10567020" y="2121582"/>
                <a:ext cx="488881" cy="51521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52" name="Diagrama de flujo: conector 51">
                <a:extLst>
                  <a:ext uri="{FF2B5EF4-FFF2-40B4-BE49-F238E27FC236}">
                    <a16:creationId xmlns:a16="http://schemas.microsoft.com/office/drawing/2014/main" id="{060F4868-833D-909F-3DD5-9AAF2E57BE7E}"/>
                  </a:ext>
                </a:extLst>
              </p:cNvPr>
              <p:cNvSpPr/>
              <p:nvPr/>
            </p:nvSpPr>
            <p:spPr>
              <a:xfrm>
                <a:off x="9589259" y="2379187"/>
                <a:ext cx="488881" cy="51521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53" name="Diagrama de flujo: conector 52">
                <a:extLst>
                  <a:ext uri="{FF2B5EF4-FFF2-40B4-BE49-F238E27FC236}">
                    <a16:creationId xmlns:a16="http://schemas.microsoft.com/office/drawing/2014/main" id="{6067116C-FFF0-6147-0E80-A85032C5090F}"/>
                  </a:ext>
                </a:extLst>
              </p:cNvPr>
              <p:cNvSpPr/>
              <p:nvPr/>
            </p:nvSpPr>
            <p:spPr>
              <a:xfrm>
                <a:off x="9728939" y="2072514"/>
                <a:ext cx="488881" cy="51521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54" name="Diagrama de flujo: conector 53">
                <a:extLst>
                  <a:ext uri="{FF2B5EF4-FFF2-40B4-BE49-F238E27FC236}">
                    <a16:creationId xmlns:a16="http://schemas.microsoft.com/office/drawing/2014/main" id="{FBBA393D-4466-755A-AAB9-ED358E91488D}"/>
                  </a:ext>
                </a:extLst>
              </p:cNvPr>
              <p:cNvSpPr/>
              <p:nvPr/>
            </p:nvSpPr>
            <p:spPr>
              <a:xfrm>
                <a:off x="10322580" y="1863977"/>
                <a:ext cx="488881" cy="51521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55" name="Diagrama de flujo: conector 54">
                <a:extLst>
                  <a:ext uri="{FF2B5EF4-FFF2-40B4-BE49-F238E27FC236}">
                    <a16:creationId xmlns:a16="http://schemas.microsoft.com/office/drawing/2014/main" id="{DFB8A540-B8C1-20B5-B4F6-2C337DDACD35}"/>
                  </a:ext>
                </a:extLst>
              </p:cNvPr>
              <p:cNvSpPr/>
              <p:nvPr/>
            </p:nvSpPr>
            <p:spPr>
              <a:xfrm rot="20820000">
                <a:off x="10217819" y="2330118"/>
                <a:ext cx="488881" cy="51521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56" name="Diagrama de flujo: conector 55">
                <a:extLst>
                  <a:ext uri="{FF2B5EF4-FFF2-40B4-BE49-F238E27FC236}">
                    <a16:creationId xmlns:a16="http://schemas.microsoft.com/office/drawing/2014/main" id="{D493A4F0-B50B-C5A1-71AE-27C584972B5F}"/>
                  </a:ext>
                </a:extLst>
              </p:cNvPr>
              <p:cNvSpPr/>
              <p:nvPr/>
            </p:nvSpPr>
            <p:spPr>
              <a:xfrm>
                <a:off x="9728938" y="2710392"/>
                <a:ext cx="488881" cy="51521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57" name="Diagrama de flujo: conector 56">
                <a:extLst>
                  <a:ext uri="{FF2B5EF4-FFF2-40B4-BE49-F238E27FC236}">
                    <a16:creationId xmlns:a16="http://schemas.microsoft.com/office/drawing/2014/main" id="{DF7DBF76-F199-48BF-466F-CCBAB97213FC}"/>
                  </a:ext>
                </a:extLst>
              </p:cNvPr>
              <p:cNvSpPr/>
              <p:nvPr/>
            </p:nvSpPr>
            <p:spPr>
              <a:xfrm>
                <a:off x="9973379" y="2489590"/>
                <a:ext cx="488881" cy="51521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58" name="Diagrama de flujo: conector 57">
                <a:extLst>
                  <a:ext uri="{FF2B5EF4-FFF2-40B4-BE49-F238E27FC236}">
                    <a16:creationId xmlns:a16="http://schemas.microsoft.com/office/drawing/2014/main" id="{0F553134-D23D-FEE3-DAD1-EB006056826F}"/>
                  </a:ext>
                </a:extLst>
              </p:cNvPr>
              <p:cNvSpPr/>
              <p:nvPr/>
            </p:nvSpPr>
            <p:spPr>
              <a:xfrm>
                <a:off x="10078140" y="1998913"/>
                <a:ext cx="488881" cy="51521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59" name="Diagrama de flujo: conector 58">
                <a:extLst>
                  <a:ext uri="{FF2B5EF4-FFF2-40B4-BE49-F238E27FC236}">
                    <a16:creationId xmlns:a16="http://schemas.microsoft.com/office/drawing/2014/main" id="{DAF17762-683D-5819-B268-1DFE140E3BDC}"/>
                  </a:ext>
                </a:extLst>
              </p:cNvPr>
              <p:cNvSpPr/>
              <p:nvPr/>
            </p:nvSpPr>
            <p:spPr>
              <a:xfrm>
                <a:off x="10567019" y="2489588"/>
                <a:ext cx="488881" cy="51521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60" name="Diagrama de flujo: conector 59">
                <a:extLst>
                  <a:ext uri="{FF2B5EF4-FFF2-40B4-BE49-F238E27FC236}">
                    <a16:creationId xmlns:a16="http://schemas.microsoft.com/office/drawing/2014/main" id="{4DA48593-F008-2144-8A22-08BC3A89FC0E}"/>
                  </a:ext>
                </a:extLst>
              </p:cNvPr>
              <p:cNvSpPr/>
              <p:nvPr/>
            </p:nvSpPr>
            <p:spPr>
              <a:xfrm>
                <a:off x="10462260" y="2710394"/>
                <a:ext cx="488881" cy="51521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61" name="Diagrama de flujo: conector 60">
                <a:extLst>
                  <a:ext uri="{FF2B5EF4-FFF2-40B4-BE49-F238E27FC236}">
                    <a16:creationId xmlns:a16="http://schemas.microsoft.com/office/drawing/2014/main" id="{362BC15E-C3D7-9170-45FF-B4CE48CBF80B}"/>
                  </a:ext>
                </a:extLst>
              </p:cNvPr>
              <p:cNvSpPr/>
              <p:nvPr/>
            </p:nvSpPr>
            <p:spPr>
              <a:xfrm>
                <a:off x="10145486" y="2813843"/>
                <a:ext cx="488881" cy="51521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</p:grp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5BD87164-9F7D-5A41-C8F1-ECB181F0DB93}"/>
                </a:ext>
              </a:extLst>
            </p:cNvPr>
            <p:cNvGrpSpPr/>
            <p:nvPr/>
          </p:nvGrpSpPr>
          <p:grpSpPr>
            <a:xfrm>
              <a:off x="9667742" y="4743956"/>
              <a:ext cx="1552729" cy="1015530"/>
              <a:chOff x="5230021" y="22547283"/>
              <a:chExt cx="2754409" cy="1847094"/>
            </a:xfrm>
          </p:grpSpPr>
          <p:sp>
            <p:nvSpPr>
              <p:cNvPr id="27" name="CuadroTexto 118">
                <a:extLst>
                  <a:ext uri="{FF2B5EF4-FFF2-40B4-BE49-F238E27FC236}">
                    <a16:creationId xmlns:a16="http://schemas.microsoft.com/office/drawing/2014/main" id="{BDADDCA6-A005-AAEC-BBC5-7BCBE36A2E81}"/>
                  </a:ext>
                </a:extLst>
              </p:cNvPr>
              <p:cNvSpPr txBox="1"/>
              <p:nvPr/>
            </p:nvSpPr>
            <p:spPr>
              <a:xfrm>
                <a:off x="5636244" y="24068205"/>
                <a:ext cx="461037" cy="326172"/>
              </a:xfrm>
              <a:prstGeom prst="rect">
                <a:avLst/>
              </a:prstGeom>
              <a:noFill/>
            </p:spPr>
            <p:txBody>
              <a:bodyPr rot="0" spcFirstLastPara="0" vert="horz" wrap="square" lIns="64603" tIns="32302" rIns="64603" bIns="32302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696" b="1"/>
                  <a:t>α</a:t>
                </a:r>
              </a:p>
            </p:txBody>
          </p:sp>
          <p:sp>
            <p:nvSpPr>
              <p:cNvPr id="28" name="Diagrama de flujo: conector 27">
                <a:extLst>
                  <a:ext uri="{FF2B5EF4-FFF2-40B4-BE49-F238E27FC236}">
                    <a16:creationId xmlns:a16="http://schemas.microsoft.com/office/drawing/2014/main" id="{BEE37FCD-D1C3-68BC-8F4B-DDC9279BEB1F}"/>
                  </a:ext>
                </a:extLst>
              </p:cNvPr>
              <p:cNvSpPr/>
              <p:nvPr/>
            </p:nvSpPr>
            <p:spPr>
              <a:xfrm>
                <a:off x="5230021" y="23949636"/>
                <a:ext cx="228440" cy="228440"/>
              </a:xfrm>
              <a:prstGeom prst="flowChartConnector">
                <a:avLst/>
              </a:prstGeom>
              <a:solidFill>
                <a:srgbClr val="0166B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29" name="Diagrama de flujo: conector 28">
                <a:extLst>
                  <a:ext uri="{FF2B5EF4-FFF2-40B4-BE49-F238E27FC236}">
                    <a16:creationId xmlns:a16="http://schemas.microsoft.com/office/drawing/2014/main" id="{5DC53BF3-4A56-1CA1-40B5-989E7CBE6E1D}"/>
                  </a:ext>
                </a:extLst>
              </p:cNvPr>
              <p:cNvSpPr/>
              <p:nvPr/>
            </p:nvSpPr>
            <p:spPr>
              <a:xfrm>
                <a:off x="5346423" y="24066038"/>
                <a:ext cx="228440" cy="22844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30" name="Diagrama de flujo: conector 29">
                <a:extLst>
                  <a:ext uri="{FF2B5EF4-FFF2-40B4-BE49-F238E27FC236}">
                    <a16:creationId xmlns:a16="http://schemas.microsoft.com/office/drawing/2014/main" id="{7F41BB39-23FB-6772-4F88-6530BA3765C6}"/>
                  </a:ext>
                </a:extLst>
              </p:cNvPr>
              <p:cNvSpPr/>
              <p:nvPr/>
            </p:nvSpPr>
            <p:spPr>
              <a:xfrm>
                <a:off x="5462825" y="23993287"/>
                <a:ext cx="228440" cy="228440"/>
              </a:xfrm>
              <a:prstGeom prst="flowChartConnector">
                <a:avLst/>
              </a:prstGeom>
              <a:solidFill>
                <a:srgbClr val="0166B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31" name="Diagrama de flujo: conector 30">
                <a:extLst>
                  <a:ext uri="{FF2B5EF4-FFF2-40B4-BE49-F238E27FC236}">
                    <a16:creationId xmlns:a16="http://schemas.microsoft.com/office/drawing/2014/main" id="{7CD25B66-F8E6-93AF-5653-25013E06DEEF}"/>
                  </a:ext>
                </a:extLst>
              </p:cNvPr>
              <p:cNvSpPr/>
              <p:nvPr/>
            </p:nvSpPr>
            <p:spPr>
              <a:xfrm>
                <a:off x="5547337" y="22547283"/>
                <a:ext cx="1340177" cy="1298044"/>
              </a:xfrm>
              <a:prstGeom prst="flowChartConnector">
                <a:avLst/>
              </a:prstGeom>
              <a:solidFill>
                <a:srgbClr val="60DE6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32" name="Diagrama de flujo: conector 31">
                <a:extLst>
                  <a:ext uri="{FF2B5EF4-FFF2-40B4-BE49-F238E27FC236}">
                    <a16:creationId xmlns:a16="http://schemas.microsoft.com/office/drawing/2014/main" id="{10B35D95-1AB3-8E69-0AA8-2A9C692E6B43}"/>
                  </a:ext>
                </a:extLst>
              </p:cNvPr>
              <p:cNvSpPr/>
              <p:nvPr/>
            </p:nvSpPr>
            <p:spPr>
              <a:xfrm>
                <a:off x="5346423" y="23876884"/>
                <a:ext cx="228440" cy="22844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33" name="Diagrama de flujo: conector 32">
                <a:extLst>
                  <a:ext uri="{FF2B5EF4-FFF2-40B4-BE49-F238E27FC236}">
                    <a16:creationId xmlns:a16="http://schemas.microsoft.com/office/drawing/2014/main" id="{E8A1596A-6957-6FC2-EEE4-5E40FEC5E513}"/>
                  </a:ext>
                </a:extLst>
              </p:cNvPr>
              <p:cNvSpPr/>
              <p:nvPr/>
            </p:nvSpPr>
            <p:spPr>
              <a:xfrm>
                <a:off x="6457027" y="22852150"/>
                <a:ext cx="228440" cy="228440"/>
              </a:xfrm>
              <a:prstGeom prst="flowChartConnector">
                <a:avLst/>
              </a:prstGeom>
              <a:solidFill>
                <a:srgbClr val="0166B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34" name="Diagrama de flujo: conector 33">
                <a:extLst>
                  <a:ext uri="{FF2B5EF4-FFF2-40B4-BE49-F238E27FC236}">
                    <a16:creationId xmlns:a16="http://schemas.microsoft.com/office/drawing/2014/main" id="{1B74E224-C94B-7D77-F9AC-B4BD910E78C6}"/>
                  </a:ext>
                </a:extLst>
              </p:cNvPr>
              <p:cNvSpPr/>
              <p:nvPr/>
            </p:nvSpPr>
            <p:spPr>
              <a:xfrm>
                <a:off x="6340625" y="22735748"/>
                <a:ext cx="228440" cy="22844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4894"/>
              </a:p>
            </p:txBody>
          </p:sp>
          <p:sp>
            <p:nvSpPr>
              <p:cNvPr id="35" name="CuadroTexto 140">
                <a:extLst>
                  <a:ext uri="{FF2B5EF4-FFF2-40B4-BE49-F238E27FC236}">
                    <a16:creationId xmlns:a16="http://schemas.microsoft.com/office/drawing/2014/main" id="{BFF8BED5-D8A3-A637-E96F-76F0B9F190B4}"/>
                  </a:ext>
                </a:extLst>
              </p:cNvPr>
              <p:cNvSpPr txBox="1"/>
              <p:nvPr/>
            </p:nvSpPr>
            <p:spPr>
              <a:xfrm>
                <a:off x="5600915" y="22599558"/>
                <a:ext cx="685535" cy="580486"/>
              </a:xfrm>
              <a:prstGeom prst="rect">
                <a:avLst/>
              </a:prstGeom>
              <a:noFill/>
            </p:spPr>
            <p:txBody>
              <a:bodyPr rot="0" spcFirstLastPara="0" vert="horz" wrap="square" lIns="64603" tIns="32302" rIns="64603" bIns="32302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n-US" sz="1650" b="1" dirty="0">
                  <a:solidFill>
                    <a:srgbClr val="7030A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6" name="CuadroTexto 141">
                <a:extLst>
                  <a:ext uri="{FF2B5EF4-FFF2-40B4-BE49-F238E27FC236}">
                    <a16:creationId xmlns:a16="http://schemas.microsoft.com/office/drawing/2014/main" id="{0BF2BA5A-F582-9C80-142E-2A8ED943B267}"/>
                  </a:ext>
                </a:extLst>
              </p:cNvPr>
              <p:cNvSpPr txBox="1"/>
              <p:nvPr/>
            </p:nvSpPr>
            <p:spPr>
              <a:xfrm>
                <a:off x="6449937" y="23695803"/>
                <a:ext cx="1534493" cy="593314"/>
              </a:xfrm>
              <a:prstGeom prst="rect">
                <a:avLst/>
              </a:prstGeom>
              <a:noFill/>
            </p:spPr>
            <p:txBody>
              <a:bodyPr rot="0" spcFirstLastPara="0" vert="horz" wrap="square" lIns="64603" tIns="32302" rIns="64603" bIns="32302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GB"/>
                </a:defPPr>
                <a:lvl1pPr marL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38435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768706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15306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537414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92176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306120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2690474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074827" algn="l" defTabSz="768706" rtl="0" eaLnBrk="1" latinLnBrk="0" hangingPunct="1">
                  <a:defRPr sz="6927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696" b="1" baseline="30000"/>
                  <a:t>14</a:t>
                </a:r>
                <a:r>
                  <a:rPr lang="en-US" sz="1696" b="1"/>
                  <a:t>N</a:t>
                </a:r>
              </a:p>
            </p:txBody>
          </p:sp>
          <p:grpSp>
            <p:nvGrpSpPr>
              <p:cNvPr id="37" name="Grupo 36">
                <a:extLst>
                  <a:ext uri="{FF2B5EF4-FFF2-40B4-BE49-F238E27FC236}">
                    <a16:creationId xmlns:a16="http://schemas.microsoft.com/office/drawing/2014/main" id="{FF55E042-1AD2-6D01-8FE5-6FD2543533C3}"/>
                  </a:ext>
                </a:extLst>
              </p:cNvPr>
              <p:cNvGrpSpPr/>
              <p:nvPr/>
            </p:nvGrpSpPr>
            <p:grpSpPr>
              <a:xfrm>
                <a:off x="5769815" y="23024193"/>
                <a:ext cx="596438" cy="695458"/>
                <a:chOff x="9589259" y="1814909"/>
                <a:chExt cx="1466642" cy="1514144"/>
              </a:xfrm>
            </p:grpSpPr>
            <p:sp>
              <p:nvSpPr>
                <p:cNvPr id="38" name="Diagrama de flujo: conector 37">
                  <a:extLst>
                    <a:ext uri="{FF2B5EF4-FFF2-40B4-BE49-F238E27FC236}">
                      <a16:creationId xmlns:a16="http://schemas.microsoft.com/office/drawing/2014/main" id="{A5D0E327-E324-3E80-AF4C-898163B9C4CD}"/>
                    </a:ext>
                  </a:extLst>
                </p:cNvPr>
                <p:cNvSpPr/>
                <p:nvPr/>
              </p:nvSpPr>
              <p:spPr>
                <a:xfrm>
                  <a:off x="9903539" y="1814909"/>
                  <a:ext cx="488881" cy="515210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39" name="Diagrama de flujo: conector 38">
                  <a:extLst>
                    <a:ext uri="{FF2B5EF4-FFF2-40B4-BE49-F238E27FC236}">
                      <a16:creationId xmlns:a16="http://schemas.microsoft.com/office/drawing/2014/main" id="{DB579971-9E42-9355-DFAA-F845F30987B7}"/>
                    </a:ext>
                  </a:extLst>
                </p:cNvPr>
                <p:cNvSpPr/>
                <p:nvPr/>
              </p:nvSpPr>
              <p:spPr>
                <a:xfrm>
                  <a:off x="10567020" y="2121582"/>
                  <a:ext cx="488881" cy="515210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0" name="Diagrama de flujo: conector 39">
                  <a:extLst>
                    <a:ext uri="{FF2B5EF4-FFF2-40B4-BE49-F238E27FC236}">
                      <a16:creationId xmlns:a16="http://schemas.microsoft.com/office/drawing/2014/main" id="{9325439B-9A71-DE93-57E3-7814F6E84348}"/>
                    </a:ext>
                  </a:extLst>
                </p:cNvPr>
                <p:cNvSpPr/>
                <p:nvPr/>
              </p:nvSpPr>
              <p:spPr>
                <a:xfrm>
                  <a:off x="9589259" y="2379187"/>
                  <a:ext cx="488881" cy="515210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1" name="Diagrama de flujo: conector 40">
                  <a:extLst>
                    <a:ext uri="{FF2B5EF4-FFF2-40B4-BE49-F238E27FC236}">
                      <a16:creationId xmlns:a16="http://schemas.microsoft.com/office/drawing/2014/main" id="{9B727A2B-A818-732E-6091-E44D69873D11}"/>
                    </a:ext>
                  </a:extLst>
                </p:cNvPr>
                <p:cNvSpPr/>
                <p:nvPr/>
              </p:nvSpPr>
              <p:spPr>
                <a:xfrm>
                  <a:off x="9728939" y="2072514"/>
                  <a:ext cx="488881" cy="515210"/>
                </a:xfrm>
                <a:prstGeom prst="flowChartConnector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2" name="Diagrama de flujo: conector 41">
                  <a:extLst>
                    <a:ext uri="{FF2B5EF4-FFF2-40B4-BE49-F238E27FC236}">
                      <a16:creationId xmlns:a16="http://schemas.microsoft.com/office/drawing/2014/main" id="{873A574E-7BF3-8278-D3EE-C35B6AB659E1}"/>
                    </a:ext>
                  </a:extLst>
                </p:cNvPr>
                <p:cNvSpPr/>
                <p:nvPr/>
              </p:nvSpPr>
              <p:spPr>
                <a:xfrm>
                  <a:off x="10322580" y="1863977"/>
                  <a:ext cx="488881" cy="515210"/>
                </a:xfrm>
                <a:prstGeom prst="flowChartConnector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3" name="Diagrama de flujo: conector 42">
                  <a:extLst>
                    <a:ext uri="{FF2B5EF4-FFF2-40B4-BE49-F238E27FC236}">
                      <a16:creationId xmlns:a16="http://schemas.microsoft.com/office/drawing/2014/main" id="{970DA6E5-16FD-4A86-042A-E4A12B529A40}"/>
                    </a:ext>
                  </a:extLst>
                </p:cNvPr>
                <p:cNvSpPr/>
                <p:nvPr/>
              </p:nvSpPr>
              <p:spPr>
                <a:xfrm rot="20820000">
                  <a:off x="10217819" y="2330118"/>
                  <a:ext cx="488881" cy="515210"/>
                </a:xfrm>
                <a:prstGeom prst="flowChartConnector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4" name="Diagrama de flujo: conector 43">
                  <a:extLst>
                    <a:ext uri="{FF2B5EF4-FFF2-40B4-BE49-F238E27FC236}">
                      <a16:creationId xmlns:a16="http://schemas.microsoft.com/office/drawing/2014/main" id="{284171D1-9426-0A15-953B-F129036FD387}"/>
                    </a:ext>
                  </a:extLst>
                </p:cNvPr>
                <p:cNvSpPr/>
                <p:nvPr/>
              </p:nvSpPr>
              <p:spPr>
                <a:xfrm>
                  <a:off x="9728938" y="2710392"/>
                  <a:ext cx="488881" cy="515210"/>
                </a:xfrm>
                <a:prstGeom prst="flowChartConnector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5" name="Diagrama de flujo: conector 44">
                  <a:extLst>
                    <a:ext uri="{FF2B5EF4-FFF2-40B4-BE49-F238E27FC236}">
                      <a16:creationId xmlns:a16="http://schemas.microsoft.com/office/drawing/2014/main" id="{53FBE1C4-970B-73CB-562F-E092EAD2DA00}"/>
                    </a:ext>
                  </a:extLst>
                </p:cNvPr>
                <p:cNvSpPr/>
                <p:nvPr/>
              </p:nvSpPr>
              <p:spPr>
                <a:xfrm>
                  <a:off x="9973379" y="2489590"/>
                  <a:ext cx="488881" cy="515210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6" name="Diagrama de flujo: conector 45">
                  <a:extLst>
                    <a:ext uri="{FF2B5EF4-FFF2-40B4-BE49-F238E27FC236}">
                      <a16:creationId xmlns:a16="http://schemas.microsoft.com/office/drawing/2014/main" id="{1A9645E6-2391-7403-8A86-A30D1B55CF3C}"/>
                    </a:ext>
                  </a:extLst>
                </p:cNvPr>
                <p:cNvSpPr/>
                <p:nvPr/>
              </p:nvSpPr>
              <p:spPr>
                <a:xfrm>
                  <a:off x="10078140" y="1998913"/>
                  <a:ext cx="488881" cy="515210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7" name="Diagrama de flujo: conector 46">
                  <a:extLst>
                    <a:ext uri="{FF2B5EF4-FFF2-40B4-BE49-F238E27FC236}">
                      <a16:creationId xmlns:a16="http://schemas.microsoft.com/office/drawing/2014/main" id="{B5203C4E-8781-F502-9258-281E63A2AD9C}"/>
                    </a:ext>
                  </a:extLst>
                </p:cNvPr>
                <p:cNvSpPr/>
                <p:nvPr/>
              </p:nvSpPr>
              <p:spPr>
                <a:xfrm>
                  <a:off x="10567019" y="2489588"/>
                  <a:ext cx="488881" cy="515210"/>
                </a:xfrm>
                <a:prstGeom prst="flowChartConnector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8" name="Diagrama de flujo: conector 47">
                  <a:extLst>
                    <a:ext uri="{FF2B5EF4-FFF2-40B4-BE49-F238E27FC236}">
                      <a16:creationId xmlns:a16="http://schemas.microsoft.com/office/drawing/2014/main" id="{AC2D31E3-9F09-2981-1F15-5197B33E49A8}"/>
                    </a:ext>
                  </a:extLst>
                </p:cNvPr>
                <p:cNvSpPr/>
                <p:nvPr/>
              </p:nvSpPr>
              <p:spPr>
                <a:xfrm>
                  <a:off x="10462260" y="2710394"/>
                  <a:ext cx="488881" cy="515210"/>
                </a:xfrm>
                <a:prstGeom prst="flowChartConnector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  <p:sp>
              <p:nvSpPr>
                <p:cNvPr id="49" name="Diagrama de flujo: conector 48">
                  <a:extLst>
                    <a:ext uri="{FF2B5EF4-FFF2-40B4-BE49-F238E27FC236}">
                      <a16:creationId xmlns:a16="http://schemas.microsoft.com/office/drawing/2014/main" id="{418440FE-240A-DC58-F009-A97F1EDCFD81}"/>
                    </a:ext>
                  </a:extLst>
                </p:cNvPr>
                <p:cNvSpPr/>
                <p:nvPr/>
              </p:nvSpPr>
              <p:spPr>
                <a:xfrm>
                  <a:off x="10145486" y="2813843"/>
                  <a:ext cx="488881" cy="515210"/>
                </a:xfrm>
                <a:prstGeom prst="flowChartConnector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GB"/>
                  </a:defPPr>
                  <a:lvl1pPr marL="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38435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768706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153060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537414" algn="l" defTabSz="914400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192176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306120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2690474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074827" algn="l" defTabSz="768706" rtl="0" eaLnBrk="1" latinLnBrk="0" hangingPunct="1">
                    <a:defRPr sz="6927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4894"/>
                </a:p>
              </p:txBody>
            </p:sp>
          </p:grpSp>
        </p:grpSp>
        <p:sp>
          <p:nvSpPr>
            <p:cNvPr id="25" name="Flecha: a la derecha 24">
              <a:extLst>
                <a:ext uri="{FF2B5EF4-FFF2-40B4-BE49-F238E27FC236}">
                  <a16:creationId xmlns:a16="http://schemas.microsoft.com/office/drawing/2014/main" id="{9D794F0E-8D28-5F82-8BBF-C39667F419DD}"/>
                </a:ext>
              </a:extLst>
            </p:cNvPr>
            <p:cNvSpPr/>
            <p:nvPr/>
          </p:nvSpPr>
          <p:spPr>
            <a:xfrm>
              <a:off x="9126555" y="4884443"/>
              <a:ext cx="574783" cy="1205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26" name="Flecha: a la derecha 25">
              <a:extLst>
                <a:ext uri="{FF2B5EF4-FFF2-40B4-BE49-F238E27FC236}">
                  <a16:creationId xmlns:a16="http://schemas.microsoft.com/office/drawing/2014/main" id="{B9061BE8-10CB-BDA4-1AA7-07EE529FEFA6}"/>
                </a:ext>
              </a:extLst>
            </p:cNvPr>
            <p:cNvSpPr/>
            <p:nvPr/>
          </p:nvSpPr>
          <p:spPr>
            <a:xfrm rot="2100000">
              <a:off x="9039028" y="5229402"/>
              <a:ext cx="574783" cy="1205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sp>
        <p:nvSpPr>
          <p:cNvPr id="7174" name="CuadroTexto 33">
            <a:extLst>
              <a:ext uri="{FF2B5EF4-FFF2-40B4-BE49-F238E27FC236}">
                <a16:creationId xmlns:a16="http://schemas.microsoft.com/office/drawing/2014/main" id="{94474B3A-A27F-3AEE-8671-1E719A0BF82E}"/>
              </a:ext>
            </a:extLst>
          </p:cNvPr>
          <p:cNvSpPr txBox="1"/>
          <p:nvPr/>
        </p:nvSpPr>
        <p:spPr>
          <a:xfrm>
            <a:off x="10035154" y="2255054"/>
            <a:ext cx="1537477" cy="408623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_tradn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err="1">
                <a:latin typeface="Agency FB" panose="020B0503020202020204" pitchFamily="34" charset="0"/>
                <a:ea typeface="Calibri"/>
                <a:cs typeface="Calibri"/>
              </a:rPr>
              <a:t>V</a:t>
            </a:r>
            <a:r>
              <a:rPr lang="es-ES" baseline="-25000" dirty="0" err="1">
                <a:latin typeface="Agency FB" panose="020B0503020202020204" pitchFamily="34" charset="0"/>
                <a:ea typeface="Calibri"/>
                <a:cs typeface="Calibri"/>
              </a:rPr>
              <a:t>b</a:t>
            </a:r>
            <a:r>
              <a:rPr lang="es-ES" dirty="0">
                <a:latin typeface="Agency FB" panose="020B0503020202020204" pitchFamily="34" charset="0"/>
                <a:ea typeface="Calibri"/>
                <a:cs typeface="Calibri"/>
              </a:rPr>
              <a:t>= 4.5 </a:t>
            </a:r>
            <a:r>
              <a:rPr lang="es-ES" dirty="0" err="1">
                <a:latin typeface="Agency FB" panose="020B0503020202020204" pitchFamily="34" charset="0"/>
                <a:ea typeface="Calibri"/>
                <a:cs typeface="Calibri"/>
              </a:rPr>
              <a:t>MeV</a:t>
            </a:r>
            <a:endParaRPr lang="es-ES" dirty="0">
              <a:latin typeface="Agency FB" panose="020B0503020202020204" pitchFamily="34" charset="0"/>
              <a:ea typeface="Calibri"/>
              <a:cs typeface="Calibri"/>
            </a:endParaRPr>
          </a:p>
        </p:txBody>
      </p:sp>
      <p:sp>
        <p:nvSpPr>
          <p:cNvPr id="7175" name="CuadroTexto 30">
            <a:extLst>
              <a:ext uri="{FF2B5EF4-FFF2-40B4-BE49-F238E27FC236}">
                <a16:creationId xmlns:a16="http://schemas.microsoft.com/office/drawing/2014/main" id="{C1D53B19-C47C-869E-40A0-9106AA05EE62}"/>
              </a:ext>
            </a:extLst>
          </p:cNvPr>
          <p:cNvSpPr txBox="1"/>
          <p:nvPr/>
        </p:nvSpPr>
        <p:spPr>
          <a:xfrm>
            <a:off x="6182376" y="1173423"/>
            <a:ext cx="470093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_trad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>
                <a:latin typeface="Agency FB" panose="020B0503020202020204" pitchFamily="34" charset="0"/>
                <a:ea typeface="Calibri"/>
                <a:cs typeface="Calibri"/>
              </a:rPr>
              <a:t>Light targets nuclear </a:t>
            </a:r>
            <a:r>
              <a:rPr lang="es-ES" sz="2400" dirty="0" err="1">
                <a:latin typeface="Agency FB" panose="020B0503020202020204" pitchFamily="34" charset="0"/>
                <a:ea typeface="Calibri"/>
                <a:cs typeface="Calibri"/>
              </a:rPr>
              <a:t>reactions</a:t>
            </a:r>
            <a:r>
              <a:rPr lang="es-ES" sz="2400" dirty="0">
                <a:latin typeface="Agency FB" panose="020B0503020202020204" pitchFamily="34" charset="0"/>
                <a:ea typeface="Calibri"/>
                <a:cs typeface="Calibri"/>
              </a:rPr>
              <a:t> </a:t>
            </a:r>
            <a:r>
              <a:rPr lang="es-ES" sz="2400" dirty="0" err="1">
                <a:latin typeface="Agency FB" panose="020B0503020202020204" pitchFamily="34" charset="0"/>
                <a:ea typeface="Calibri"/>
                <a:cs typeface="Calibri"/>
              </a:rPr>
              <a:t>studies</a:t>
            </a:r>
            <a:r>
              <a:rPr lang="es-ES" sz="2400" dirty="0">
                <a:latin typeface="Agency FB" panose="020B0503020202020204" pitchFamily="34" charset="0"/>
                <a:ea typeface="Calibri"/>
                <a:cs typeface="Calibri"/>
              </a:rPr>
              <a:t> at </a:t>
            </a:r>
            <a:r>
              <a:rPr lang="es-ES" sz="2400" dirty="0" err="1">
                <a:latin typeface="Agency FB" panose="020B0503020202020204" pitchFamily="34" charset="0"/>
                <a:ea typeface="Calibri"/>
                <a:cs typeface="Calibri"/>
              </a:rPr>
              <a:t>energies</a:t>
            </a:r>
            <a:r>
              <a:rPr lang="es-ES" sz="2400" dirty="0">
                <a:latin typeface="Agency FB" panose="020B0503020202020204" pitchFamily="34" charset="0"/>
                <a:ea typeface="Calibri"/>
                <a:cs typeface="Calibri"/>
              </a:rPr>
              <a:t> </a:t>
            </a:r>
            <a:r>
              <a:rPr lang="es-ES" sz="2400" dirty="0" err="1">
                <a:latin typeface="Agency FB" panose="020B0503020202020204" pitchFamily="34" charset="0"/>
                <a:ea typeface="Calibri"/>
                <a:cs typeface="Calibri"/>
              </a:rPr>
              <a:t>around</a:t>
            </a:r>
            <a:r>
              <a:rPr lang="es-ES" sz="2400" dirty="0">
                <a:latin typeface="Agency FB" panose="020B0503020202020204" pitchFamily="34" charset="0"/>
                <a:ea typeface="Calibri"/>
                <a:cs typeface="Calibri"/>
              </a:rPr>
              <a:t> </a:t>
            </a:r>
            <a:r>
              <a:rPr lang="es-ES" sz="2400" dirty="0" err="1">
                <a:latin typeface="Agency FB" panose="020B0503020202020204" pitchFamily="34" charset="0"/>
                <a:ea typeface="Calibri"/>
                <a:cs typeface="Calibri"/>
              </a:rPr>
              <a:t>the</a:t>
            </a:r>
            <a:r>
              <a:rPr lang="es-ES" sz="2400" dirty="0">
                <a:latin typeface="Agency FB" panose="020B0503020202020204" pitchFamily="34" charset="0"/>
                <a:ea typeface="Calibri"/>
                <a:cs typeface="Calibri"/>
              </a:rPr>
              <a:t> coulomb </a:t>
            </a:r>
            <a:r>
              <a:rPr lang="es-ES" sz="2400" dirty="0" err="1">
                <a:latin typeface="Agency FB" panose="020B0503020202020204" pitchFamily="34" charset="0"/>
                <a:ea typeface="Calibri"/>
                <a:cs typeface="Calibri"/>
              </a:rPr>
              <a:t>barrier</a:t>
            </a:r>
            <a:r>
              <a:rPr lang="es-ES" sz="2400" dirty="0">
                <a:latin typeface="Agency FB" panose="020B0503020202020204" pitchFamily="34" charset="0"/>
                <a:ea typeface="Calibri"/>
                <a:cs typeface="Calibri"/>
              </a:rPr>
              <a:t> </a:t>
            </a:r>
            <a:r>
              <a:rPr lang="es-ES" sz="2400" dirty="0" err="1">
                <a:latin typeface="Agency FB" panose="020B0503020202020204" pitchFamily="34" charset="0"/>
                <a:ea typeface="Calibri"/>
                <a:cs typeface="Calibri"/>
              </a:rPr>
              <a:t>V</a:t>
            </a:r>
            <a:r>
              <a:rPr lang="es-ES" sz="2400" baseline="-25000" dirty="0" err="1">
                <a:latin typeface="Agency FB" panose="020B0503020202020204" pitchFamily="34" charset="0"/>
                <a:ea typeface="Calibri"/>
                <a:cs typeface="Calibri"/>
              </a:rPr>
              <a:t>b</a:t>
            </a:r>
            <a:r>
              <a:rPr lang="es-ES" sz="2400" dirty="0">
                <a:latin typeface="Agency FB" panose="020B0503020202020204" pitchFamily="34" charset="0"/>
                <a:ea typeface="Calibri"/>
                <a:cs typeface="Calibri"/>
              </a:rPr>
              <a:t>.</a:t>
            </a:r>
          </a:p>
        </p:txBody>
      </p:sp>
      <p:pic>
        <p:nvPicPr>
          <p:cNvPr id="1032" name="Picture 8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EF18787F-EB91-3E8F-11D9-67FFF7C9F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40" y="3420549"/>
            <a:ext cx="4321874" cy="268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7" name="CuadroTexto 7176">
            <a:extLst>
              <a:ext uri="{FF2B5EF4-FFF2-40B4-BE49-F238E27FC236}">
                <a16:creationId xmlns:a16="http://schemas.microsoft.com/office/drawing/2014/main" id="{7A0B2C46-2306-8F7D-A0D1-EDED80686FF0}"/>
              </a:ext>
            </a:extLst>
          </p:cNvPr>
          <p:cNvSpPr txBox="1"/>
          <p:nvPr/>
        </p:nvSpPr>
        <p:spPr>
          <a:xfrm>
            <a:off x="143891" y="1412421"/>
            <a:ext cx="585570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gency FB" panose="020B0503020202020204" pitchFamily="34" charset="0"/>
              </a:rPr>
              <a:t>α-scattering on unstable proton-rich tin isotopes for the astrophysical p-process.</a:t>
            </a:r>
          </a:p>
          <a:p>
            <a:r>
              <a:rPr lang="es-ES" sz="2400" baseline="30000" dirty="0">
                <a:latin typeface="Agency FB" panose="020B0503020202020204" pitchFamily="34" charset="0"/>
              </a:rPr>
              <a:t>108,110,112</a:t>
            </a:r>
            <a:r>
              <a:rPr lang="es-ES" sz="2400" dirty="0">
                <a:latin typeface="Agency FB" panose="020B0503020202020204" pitchFamily="34" charset="0"/>
              </a:rPr>
              <a:t>Sn(</a:t>
            </a:r>
            <a:r>
              <a:rPr lang="es-ES" sz="2400" dirty="0" err="1">
                <a:latin typeface="Symbol" panose="05050102010706020507" pitchFamily="18" charset="2"/>
              </a:rPr>
              <a:t>a</a:t>
            </a:r>
            <a:r>
              <a:rPr lang="es-ES" sz="2400" dirty="0" err="1">
                <a:latin typeface="Agency FB" panose="020B0503020202020204" pitchFamily="34" charset="0"/>
              </a:rPr>
              <a:t>,</a:t>
            </a:r>
            <a:r>
              <a:rPr lang="es-ES" sz="2400" dirty="0" err="1">
                <a:latin typeface="Symbol" panose="05050102010706020507" pitchFamily="18" charset="2"/>
              </a:rPr>
              <a:t>a</a:t>
            </a:r>
            <a:r>
              <a:rPr lang="es-ES" sz="2400" dirty="0">
                <a:latin typeface="Agency FB" panose="020B0503020202020204" pitchFamily="34" charset="0"/>
              </a:rPr>
              <a:t>) at </a:t>
            </a:r>
            <a:r>
              <a:rPr lang="es-ES" sz="2400" dirty="0" err="1">
                <a:latin typeface="Agency FB" panose="020B0503020202020204" pitchFamily="34" charset="0"/>
              </a:rPr>
              <a:t>E</a:t>
            </a:r>
            <a:r>
              <a:rPr lang="es-ES" sz="2400" baseline="-25000" dirty="0" err="1">
                <a:latin typeface="Agency FB" panose="020B0503020202020204" pitchFamily="34" charset="0"/>
              </a:rPr>
              <a:t>c.m</a:t>
            </a:r>
            <a:r>
              <a:rPr lang="es-ES" sz="2400" dirty="0">
                <a:latin typeface="Agency FB" panose="020B0503020202020204" pitchFamily="34" charset="0"/>
              </a:rPr>
              <a:t> = 18.8 </a:t>
            </a:r>
            <a:r>
              <a:rPr lang="es-ES" sz="2400" dirty="0" err="1">
                <a:latin typeface="Agency FB" panose="020B0503020202020204" pitchFamily="34" charset="0"/>
              </a:rPr>
              <a:t>MeV</a:t>
            </a:r>
            <a:r>
              <a:rPr lang="es-ES" sz="2400" dirty="0">
                <a:latin typeface="Agency FB" panose="020B0503020202020204" pitchFamily="34" charset="0"/>
              </a:rPr>
              <a:t> in inverse </a:t>
            </a:r>
            <a:r>
              <a:rPr lang="es-ES" sz="2400" dirty="0" err="1">
                <a:latin typeface="Agency FB" panose="020B0503020202020204" pitchFamily="34" charset="0"/>
              </a:rPr>
              <a:t>kinematics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using</a:t>
            </a:r>
            <a:r>
              <a:rPr lang="es-ES" sz="2400" dirty="0">
                <a:latin typeface="Agency FB" panose="020B0503020202020204" pitchFamily="34" charset="0"/>
              </a:rPr>
              <a:t> “</a:t>
            </a:r>
            <a:r>
              <a:rPr lang="es-ES" sz="2400" dirty="0" err="1">
                <a:latin typeface="Agency FB" panose="020B0503020202020204" pitchFamily="34" charset="0"/>
              </a:rPr>
              <a:t>solid</a:t>
            </a:r>
            <a:r>
              <a:rPr lang="es-ES" sz="2400" dirty="0">
                <a:latin typeface="Agency FB" panose="020B0503020202020204" pitchFamily="34" charset="0"/>
              </a:rPr>
              <a:t>” </a:t>
            </a:r>
            <a:r>
              <a:rPr lang="es-ES" sz="2400" baseline="30000" dirty="0">
                <a:latin typeface="Agency FB" panose="020B0503020202020204" pitchFamily="34" charset="0"/>
              </a:rPr>
              <a:t>4</a:t>
            </a:r>
            <a:r>
              <a:rPr lang="es-ES" sz="2400" dirty="0">
                <a:latin typeface="Agency FB" panose="020B0503020202020204" pitchFamily="34" charset="0"/>
              </a:rPr>
              <a:t>He targets </a:t>
            </a:r>
            <a:r>
              <a:rPr lang="en-US" sz="2400" dirty="0">
                <a:latin typeface="Agency FB" panose="020B0503020202020204" pitchFamily="34" charset="0"/>
              </a:rPr>
              <a:t>@ SEC (Scattering Experiments Chamber) of HIE-ISOLDE</a:t>
            </a:r>
            <a:endParaRPr lang="es-ES" sz="2400" dirty="0">
              <a:latin typeface="Agency FB" panose="020B0503020202020204" pitchFamily="34" charset="0"/>
            </a:endParaRPr>
          </a:p>
        </p:txBody>
      </p:sp>
      <p:cxnSp>
        <p:nvCxnSpPr>
          <p:cNvPr id="7179" name="Conector recto de flecha 7178">
            <a:extLst>
              <a:ext uri="{FF2B5EF4-FFF2-40B4-BE49-F238E27FC236}">
                <a16:creationId xmlns:a16="http://schemas.microsoft.com/office/drawing/2014/main" id="{23B11985-7185-F47A-474E-937F4FC73AB1}"/>
              </a:ext>
            </a:extLst>
          </p:cNvPr>
          <p:cNvCxnSpPr>
            <a:cxnSpLocks/>
          </p:cNvCxnSpPr>
          <p:nvPr/>
        </p:nvCxnSpPr>
        <p:spPr>
          <a:xfrm>
            <a:off x="6953262" y="3662529"/>
            <a:ext cx="853474" cy="89845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1" name="Conector recto de flecha 7180">
            <a:extLst>
              <a:ext uri="{FF2B5EF4-FFF2-40B4-BE49-F238E27FC236}">
                <a16:creationId xmlns:a16="http://schemas.microsoft.com/office/drawing/2014/main" id="{6387EF63-E855-6039-DF1D-CE1435B10E72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8157304" y="3735573"/>
            <a:ext cx="404045" cy="39712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6" name="Conector recto de flecha 7185">
            <a:extLst>
              <a:ext uri="{FF2B5EF4-FFF2-40B4-BE49-F238E27FC236}">
                <a16:creationId xmlns:a16="http://schemas.microsoft.com/office/drawing/2014/main" id="{2618A29C-BA65-7C58-F158-F82FF175A8B4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6806579" y="4792394"/>
            <a:ext cx="359905" cy="46030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92" name="Conector recto de flecha 7191">
            <a:extLst>
              <a:ext uri="{FF2B5EF4-FFF2-40B4-BE49-F238E27FC236}">
                <a16:creationId xmlns:a16="http://schemas.microsoft.com/office/drawing/2014/main" id="{1C3F733D-3CAB-2AC2-F4E3-65E4A3BA58A6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7166484" y="4909452"/>
            <a:ext cx="1047232" cy="34324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96" name="Conector recto de flecha 7195">
            <a:extLst>
              <a:ext uri="{FF2B5EF4-FFF2-40B4-BE49-F238E27FC236}">
                <a16:creationId xmlns:a16="http://schemas.microsoft.com/office/drawing/2014/main" id="{D04F8CDD-1225-FB75-F7B5-CC8A28A80D87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7166484" y="4466828"/>
            <a:ext cx="245787" cy="78586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200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796DD-A09A-D8A1-926E-93269BFE7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CB47F2-7E40-85C5-0DB5-D8330BD23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0" y="225150"/>
            <a:ext cx="9878913" cy="550933"/>
          </a:xfrm>
        </p:spPr>
        <p:txBody>
          <a:bodyPr>
            <a:noAutofit/>
          </a:bodyPr>
          <a:lstStyle/>
          <a:p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induced</a:t>
            </a:r>
            <a:r>
              <a:rPr lang="es-ES" dirty="0"/>
              <a:t> </a:t>
            </a:r>
            <a:r>
              <a:rPr lang="es-ES" dirty="0" err="1"/>
              <a:t>reactions</a:t>
            </a:r>
            <a:r>
              <a:rPr lang="es-ES" dirty="0"/>
              <a:t> at </a:t>
            </a:r>
            <a:r>
              <a:rPr lang="es-ES" b="1" dirty="0"/>
              <a:t>CERN/n_TOF</a:t>
            </a:r>
            <a:r>
              <a:rPr lang="es-ES" dirty="0"/>
              <a:t> and </a:t>
            </a:r>
            <a:r>
              <a:rPr lang="es-ES" b="1" dirty="0"/>
              <a:t>CNA/</a:t>
            </a:r>
            <a:r>
              <a:rPr lang="es-ES" b="1" dirty="0" err="1"/>
              <a:t>HiSPANoS</a:t>
            </a:r>
            <a:endParaRPr lang="es-ES" b="1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D3FD0DD-F195-B842-21AC-317A6C49A846}"/>
              </a:ext>
            </a:extLst>
          </p:cNvPr>
          <p:cNvCxnSpPr>
            <a:cxnSpLocks/>
          </p:cNvCxnSpPr>
          <p:nvPr/>
        </p:nvCxnSpPr>
        <p:spPr>
          <a:xfrm>
            <a:off x="6090907" y="771020"/>
            <a:ext cx="5093" cy="553323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3EE4E42-76AB-2D0A-7679-EA535B0EF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5</a:t>
            </a:fld>
            <a:endParaRPr lang="es-ES_tradnl"/>
          </a:p>
        </p:txBody>
      </p:sp>
      <p:pic>
        <p:nvPicPr>
          <p:cNvPr id="3076" name="Picture 4" descr="Safety at n_TOF">
            <a:extLst>
              <a:ext uri="{FF2B5EF4-FFF2-40B4-BE49-F238E27FC236}">
                <a16:creationId xmlns:a16="http://schemas.microsoft.com/office/drawing/2014/main" id="{862D2F55-BF4C-5F30-E1F4-DF42766AB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35" y="1537505"/>
            <a:ext cx="893355" cy="55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ERN Logo, symbol, meaning, history, PNG, brand">
            <a:extLst>
              <a:ext uri="{FF2B5EF4-FFF2-40B4-BE49-F238E27FC236}">
                <a16:creationId xmlns:a16="http://schemas.microsoft.com/office/drawing/2014/main" id="{ADEC51EF-F84E-B29D-9F56-7E44B1062A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3" r="20398"/>
          <a:stretch>
            <a:fillRect/>
          </a:stretch>
        </p:blipFill>
        <p:spPr bwMode="auto">
          <a:xfrm>
            <a:off x="256730" y="776083"/>
            <a:ext cx="680225" cy="65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cna logo us">
            <a:hlinkClick r:id="rId4"/>
            <a:extLst>
              <a:ext uri="{FF2B5EF4-FFF2-40B4-BE49-F238E27FC236}">
                <a16:creationId xmlns:a16="http://schemas.microsoft.com/office/drawing/2014/main" id="{0D908FDB-12B8-7552-9F52-63BE025D05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9166017" y="768569"/>
            <a:ext cx="1144266" cy="51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 descr="Logotipo&#10;&#10;Descripción generada automáticamente">
            <a:extLst>
              <a:ext uri="{FF2B5EF4-FFF2-40B4-BE49-F238E27FC236}">
                <a16:creationId xmlns:a16="http://schemas.microsoft.com/office/drawing/2014/main" id="{7C131383-747E-138A-6AEC-1D4393B217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529" y="682884"/>
            <a:ext cx="1859715" cy="67019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E460005-F177-2488-704D-4F2C7F950A8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490"/>
          <a:stretch>
            <a:fillRect/>
          </a:stretch>
        </p:blipFill>
        <p:spPr>
          <a:xfrm>
            <a:off x="131541" y="3415638"/>
            <a:ext cx="5917566" cy="2759380"/>
          </a:xfrm>
          <a:prstGeom prst="rect">
            <a:avLst/>
          </a:prstGeom>
        </p:spPr>
      </p:pic>
      <p:pic>
        <p:nvPicPr>
          <p:cNvPr id="3074" name="Picture 2" descr="70 years at the high-energy frontier with the CERN accelerator complex |  Nature Reviews Physics">
            <a:extLst>
              <a:ext uri="{FF2B5EF4-FFF2-40B4-BE49-F238E27FC236}">
                <a16:creationId xmlns:a16="http://schemas.microsoft.com/office/drawing/2014/main" id="{9D21BD32-D82D-571A-03E6-062D85D37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29" y="704723"/>
            <a:ext cx="5014568" cy="282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61F9D78B-7858-11A5-D18A-2A5932EB3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864" y="1268760"/>
            <a:ext cx="5724525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3053BF85-C65B-CC3A-A898-D0CD2DE11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03" y="4149080"/>
            <a:ext cx="4162415" cy="215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159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4141EAB-F84F-8903-6051-22F4757EA9F4}"/>
              </a:ext>
            </a:extLst>
          </p:cNvPr>
          <p:cNvSpPr txBox="1"/>
          <p:nvPr/>
        </p:nvSpPr>
        <p:spPr>
          <a:xfrm>
            <a:off x="191344" y="1628801"/>
            <a:ext cx="1180931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000" b="1" dirty="0">
                <a:solidFill>
                  <a:schemeClr val="bg1"/>
                </a:solidFill>
                <a:latin typeface="Agency FB" panose="020B0503020202020204" pitchFamily="34" charset="0"/>
              </a:rPr>
              <a:t>Plan Complementario de I+D+i de </a:t>
            </a:r>
          </a:p>
          <a:p>
            <a:pPr algn="ctr"/>
            <a:r>
              <a:rPr lang="es-ES" sz="4000" b="1" dirty="0">
                <a:solidFill>
                  <a:schemeClr val="bg1"/>
                </a:solidFill>
                <a:latin typeface="Agency FB" panose="020B0503020202020204" pitchFamily="34" charset="0"/>
              </a:rPr>
              <a:t>Astrofísica y Física de Altas Energías @CNA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5FFA151-DF2F-D3D2-6E41-C6A1180BB5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666"/>
          <a:stretch>
            <a:fillRect/>
          </a:stretch>
        </p:blipFill>
        <p:spPr>
          <a:xfrm>
            <a:off x="839416" y="3068960"/>
            <a:ext cx="10279450" cy="3528392"/>
          </a:xfrm>
          <a:prstGeom prst="rect">
            <a:avLst/>
          </a:prstGeom>
        </p:spPr>
      </p:pic>
      <p:pic>
        <p:nvPicPr>
          <p:cNvPr id="8" name="Picture 3" descr="Fondos Next Generation - Puerto de Alicante">
            <a:extLst>
              <a:ext uri="{FF2B5EF4-FFF2-40B4-BE49-F238E27FC236}">
                <a16:creationId xmlns:a16="http://schemas.microsoft.com/office/drawing/2014/main" id="{7FA666B7-1DAC-27CD-4DC8-DDA7582E8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427835"/>
            <a:ext cx="4608512" cy="8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324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D5906-68B5-C70A-948B-B609008C2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931155-B6A9-B1DA-87AC-E4B1DAED6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25150"/>
            <a:ext cx="10153128" cy="550933"/>
          </a:xfrm>
        </p:spPr>
        <p:txBody>
          <a:bodyPr>
            <a:noAutofit/>
          </a:bodyPr>
          <a:lstStyle/>
          <a:p>
            <a:r>
              <a:rPr lang="es-ES" dirty="0" err="1"/>
              <a:t>Magnetron-Sputtering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make</a:t>
            </a:r>
            <a:r>
              <a:rPr lang="es-ES" dirty="0"/>
              <a:t> </a:t>
            </a:r>
            <a:r>
              <a:rPr lang="es-ES" dirty="0" err="1"/>
              <a:t>solid</a:t>
            </a:r>
            <a:r>
              <a:rPr lang="es-ES" dirty="0"/>
              <a:t>-gas targets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b="1" dirty="0"/>
              <a:t>CNA</a:t>
            </a:r>
            <a:r>
              <a:rPr lang="es-ES" dirty="0"/>
              <a:t> and </a:t>
            </a:r>
            <a:r>
              <a:rPr lang="es-ES" b="1" dirty="0"/>
              <a:t>CERN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7CF4E70-5BFE-F368-001D-CBD77F2EF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7</a:t>
            </a:fld>
            <a:endParaRPr lang="es-ES_tradnl"/>
          </a:p>
        </p:txBody>
      </p:sp>
      <p:grpSp>
        <p:nvGrpSpPr>
          <p:cNvPr id="4" name="75 Grupo">
            <a:extLst>
              <a:ext uri="{FF2B5EF4-FFF2-40B4-BE49-F238E27FC236}">
                <a16:creationId xmlns:a16="http://schemas.microsoft.com/office/drawing/2014/main" id="{65F1A8E2-318C-40DD-92CB-256668D3D0BD}"/>
              </a:ext>
            </a:extLst>
          </p:cNvPr>
          <p:cNvGrpSpPr/>
          <p:nvPr/>
        </p:nvGrpSpPr>
        <p:grpSpPr>
          <a:xfrm>
            <a:off x="671418" y="3312308"/>
            <a:ext cx="2279348" cy="2460483"/>
            <a:chOff x="322836" y="711240"/>
            <a:chExt cx="2279348" cy="2460483"/>
          </a:xfrm>
        </p:grpSpPr>
        <p:grpSp>
          <p:nvGrpSpPr>
            <p:cNvPr id="5" name="74 Grupo">
              <a:extLst>
                <a:ext uri="{FF2B5EF4-FFF2-40B4-BE49-F238E27FC236}">
                  <a16:creationId xmlns:a16="http://schemas.microsoft.com/office/drawing/2014/main" id="{B790CBF1-0F7A-1329-BBFF-32D87EFBFC44}"/>
                </a:ext>
              </a:extLst>
            </p:cNvPr>
            <p:cNvGrpSpPr/>
            <p:nvPr/>
          </p:nvGrpSpPr>
          <p:grpSpPr>
            <a:xfrm>
              <a:off x="673055" y="1050373"/>
              <a:ext cx="1929129" cy="2121350"/>
              <a:chOff x="554761" y="1050373"/>
              <a:chExt cx="1929129" cy="2121350"/>
            </a:xfrm>
          </p:grpSpPr>
          <p:grpSp>
            <p:nvGrpSpPr>
              <p:cNvPr id="7" name="4 Grupo">
                <a:extLst>
                  <a:ext uri="{FF2B5EF4-FFF2-40B4-BE49-F238E27FC236}">
                    <a16:creationId xmlns:a16="http://schemas.microsoft.com/office/drawing/2014/main" id="{1CDF1CCF-5229-C3EA-3549-B85FF2CEC18F}"/>
                  </a:ext>
                </a:extLst>
              </p:cNvPr>
              <p:cNvGrpSpPr/>
              <p:nvPr/>
            </p:nvGrpSpPr>
            <p:grpSpPr>
              <a:xfrm>
                <a:off x="554761" y="1050373"/>
                <a:ext cx="1929129" cy="2121350"/>
                <a:chOff x="1006215" y="606287"/>
                <a:chExt cx="2442263" cy="2792672"/>
              </a:xfrm>
            </p:grpSpPr>
            <p:sp>
              <p:nvSpPr>
                <p:cNvPr id="9" name="6 Elipse">
                  <a:extLst>
                    <a:ext uri="{FF2B5EF4-FFF2-40B4-BE49-F238E27FC236}">
                      <a16:creationId xmlns:a16="http://schemas.microsoft.com/office/drawing/2014/main" id="{FA90F6F9-7B10-8D0B-B811-5C3DC81E1B22}"/>
                    </a:ext>
                  </a:extLst>
                </p:cNvPr>
                <p:cNvSpPr/>
                <p:nvPr/>
              </p:nvSpPr>
              <p:spPr bwMode="auto">
                <a:xfrm flipH="1">
                  <a:off x="1116001" y="1830423"/>
                  <a:ext cx="1728192" cy="1285643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  <a:alpha val="52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softEdge rad="317500"/>
                </a:effectLst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E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gency FB" panose="020B0503020202020204" pitchFamily="34" charset="0"/>
                    </a:rPr>
                    <a:t>plasma</a:t>
                  </a:r>
                </a:p>
              </p:txBody>
            </p:sp>
            <p:grpSp>
              <p:nvGrpSpPr>
                <p:cNvPr id="10" name="7 Grupo">
                  <a:extLst>
                    <a:ext uri="{FF2B5EF4-FFF2-40B4-BE49-F238E27FC236}">
                      <a16:creationId xmlns:a16="http://schemas.microsoft.com/office/drawing/2014/main" id="{86842CB5-94A5-FD1B-882C-D1E50D9F3264}"/>
                    </a:ext>
                  </a:extLst>
                </p:cNvPr>
                <p:cNvGrpSpPr/>
                <p:nvPr/>
              </p:nvGrpSpPr>
              <p:grpSpPr>
                <a:xfrm>
                  <a:off x="1299723" y="606287"/>
                  <a:ext cx="1319853" cy="1556589"/>
                  <a:chOff x="2602527" y="2434584"/>
                  <a:chExt cx="1099878" cy="1297157"/>
                </a:xfrm>
              </p:grpSpPr>
              <p:pic>
                <p:nvPicPr>
                  <p:cNvPr id="17" name="Picture 24" descr="Magnetron3">
                    <a:extLst>
                      <a:ext uri="{FF2B5EF4-FFF2-40B4-BE49-F238E27FC236}">
                        <a16:creationId xmlns:a16="http://schemas.microsoft.com/office/drawing/2014/main" id="{CC9D9146-7BEE-5C74-A121-86C46F3F11F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352" t="61048" r="30685" b="11794"/>
                  <a:stretch/>
                </p:blipFill>
                <p:spPr bwMode="auto">
                  <a:xfrm>
                    <a:off x="2602527" y="2977434"/>
                    <a:ext cx="1098421" cy="7543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8" name="Picture 24" descr="Magnetron3">
                    <a:extLst>
                      <a:ext uri="{FF2B5EF4-FFF2-40B4-BE49-F238E27FC236}">
                        <a16:creationId xmlns:a16="http://schemas.microsoft.com/office/drawing/2014/main" id="{D0DD55CB-A6ED-3654-277E-B694B10D281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352" t="26353" r="30685" b="51741"/>
                  <a:stretch/>
                </p:blipFill>
                <p:spPr bwMode="auto">
                  <a:xfrm>
                    <a:off x="2603984" y="2434584"/>
                    <a:ext cx="1098421" cy="608445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11" name="8 Rectángulo">
                  <a:extLst>
                    <a:ext uri="{FF2B5EF4-FFF2-40B4-BE49-F238E27FC236}">
                      <a16:creationId xmlns:a16="http://schemas.microsoft.com/office/drawing/2014/main" id="{E6D9C433-39AB-657F-5ABE-F4560A08EC8A}"/>
                    </a:ext>
                  </a:extLst>
                </p:cNvPr>
                <p:cNvSpPr/>
                <p:nvPr/>
              </p:nvSpPr>
              <p:spPr>
                <a:xfrm>
                  <a:off x="1006215" y="2810827"/>
                  <a:ext cx="576064" cy="2160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12" name="9 Cilindro">
                  <a:extLst>
                    <a:ext uri="{FF2B5EF4-FFF2-40B4-BE49-F238E27FC236}">
                      <a16:creationId xmlns:a16="http://schemas.microsoft.com/office/drawing/2014/main" id="{ABFAF844-D5E8-F163-7124-743BDD7B1B04}"/>
                    </a:ext>
                  </a:extLst>
                </p:cNvPr>
                <p:cNvSpPr/>
                <p:nvPr/>
              </p:nvSpPr>
              <p:spPr>
                <a:xfrm>
                  <a:off x="1074463" y="2766527"/>
                  <a:ext cx="1728192" cy="288032"/>
                </a:xfrm>
                <a:prstGeom prst="can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0800000" scaled="0"/>
                  <a:tileRect/>
                </a:gradFill>
                <a:ln w="19050">
                  <a:solidFill>
                    <a:schemeClr val="tx1">
                      <a:lumMod val="50000"/>
                      <a:lumOff val="50000"/>
                      <a:alpha val="29000"/>
                    </a:schemeClr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>
                    <a:latin typeface="Agency FB" panose="020B0503020202020204" pitchFamily="34" charset="0"/>
                  </a:endParaRPr>
                </a:p>
              </p:txBody>
            </p:sp>
            <p:cxnSp>
              <p:nvCxnSpPr>
                <p:cNvPr id="13" name="10 Conector recto de flecha">
                  <a:extLst>
                    <a:ext uri="{FF2B5EF4-FFF2-40B4-BE49-F238E27FC236}">
                      <a16:creationId xmlns:a16="http://schemas.microsoft.com/office/drawing/2014/main" id="{2AD8D941-DBFC-235B-7E00-637045C2F018}"/>
                    </a:ext>
                  </a:extLst>
                </p:cNvPr>
                <p:cNvCxnSpPr/>
                <p:nvPr/>
              </p:nvCxnSpPr>
              <p:spPr>
                <a:xfrm>
                  <a:off x="2667875" y="1902431"/>
                  <a:ext cx="0" cy="936104"/>
                </a:xfrm>
                <a:prstGeom prst="straightConnector1">
                  <a:avLst/>
                </a:prstGeom>
                <a:ln w="15875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11 CuadroTexto">
                  <a:extLst>
                    <a:ext uri="{FF2B5EF4-FFF2-40B4-BE49-F238E27FC236}">
                      <a16:creationId xmlns:a16="http://schemas.microsoft.com/office/drawing/2014/main" id="{8372BE7D-CE59-DBC9-8DE0-C8F26499A9AC}"/>
                    </a:ext>
                  </a:extLst>
                </p:cNvPr>
                <p:cNvSpPr txBox="1"/>
                <p:nvPr/>
              </p:nvSpPr>
              <p:spPr>
                <a:xfrm>
                  <a:off x="2667876" y="2190463"/>
                  <a:ext cx="613104" cy="3646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200" dirty="0">
                      <a:latin typeface="Agency FB" panose="020B0503020202020204" pitchFamily="34" charset="0"/>
                    </a:rPr>
                    <a:t>5 cm</a:t>
                  </a:r>
                </a:p>
              </p:txBody>
            </p:sp>
            <p:sp>
              <p:nvSpPr>
                <p:cNvPr id="15" name="12 CuadroTexto">
                  <a:extLst>
                    <a:ext uri="{FF2B5EF4-FFF2-40B4-BE49-F238E27FC236}">
                      <a16:creationId xmlns:a16="http://schemas.microsoft.com/office/drawing/2014/main" id="{ACB6C0FD-97E5-D1B4-29F4-434BC158F7B7}"/>
                    </a:ext>
                  </a:extLst>
                </p:cNvPr>
                <p:cNvSpPr txBox="1"/>
                <p:nvPr/>
              </p:nvSpPr>
              <p:spPr>
                <a:xfrm>
                  <a:off x="1083699" y="1101051"/>
                  <a:ext cx="1147132" cy="7293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dirty="0">
                      <a:latin typeface="Agency FB" panose="020B0503020202020204" pitchFamily="34" charset="0"/>
                    </a:rPr>
                    <a:t>metal </a:t>
                  </a:r>
                  <a:r>
                    <a:rPr lang="es-ES" baseline="-25000" dirty="0">
                      <a:latin typeface="Agency FB" panose="020B0503020202020204" pitchFamily="34" charset="0"/>
                    </a:rPr>
                    <a:t>target</a:t>
                  </a:r>
                </a:p>
              </p:txBody>
            </p:sp>
            <p:sp>
              <p:nvSpPr>
                <p:cNvPr id="16" name="13 CuadroTexto">
                  <a:extLst>
                    <a:ext uri="{FF2B5EF4-FFF2-40B4-BE49-F238E27FC236}">
                      <a16:creationId xmlns:a16="http://schemas.microsoft.com/office/drawing/2014/main" id="{CFD1D5B8-2950-08EE-F3F2-0D4DEA884A20}"/>
                    </a:ext>
                  </a:extLst>
                </p:cNvPr>
                <p:cNvSpPr txBox="1"/>
                <p:nvPr/>
              </p:nvSpPr>
              <p:spPr>
                <a:xfrm>
                  <a:off x="1504262" y="3054560"/>
                  <a:ext cx="1944216" cy="3443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100" dirty="0" err="1">
                      <a:latin typeface="Agency FB" panose="020B0503020202020204" pitchFamily="34" charset="0"/>
                    </a:rPr>
                    <a:t>Sample</a:t>
                  </a:r>
                  <a:r>
                    <a:rPr lang="es-ES" sz="1100" dirty="0">
                      <a:latin typeface="Agency FB" panose="020B0503020202020204" pitchFamily="34" charset="0"/>
                    </a:rPr>
                    <a:t> </a:t>
                  </a:r>
                  <a:r>
                    <a:rPr lang="es-ES" sz="1100" dirty="0" err="1">
                      <a:latin typeface="Agency FB" panose="020B0503020202020204" pitchFamily="34" charset="0"/>
                    </a:rPr>
                    <a:t>holder</a:t>
                  </a:r>
                  <a:endParaRPr lang="es-ES" sz="1100" dirty="0">
                    <a:latin typeface="Agency FB" panose="020B0503020202020204" pitchFamily="34" charset="0"/>
                  </a:endParaRPr>
                </a:p>
              </p:txBody>
            </p:sp>
          </p:grpSp>
          <p:sp>
            <p:nvSpPr>
              <p:cNvPr id="8" name="5 Cubo">
                <a:extLst>
                  <a:ext uri="{FF2B5EF4-FFF2-40B4-BE49-F238E27FC236}">
                    <a16:creationId xmlns:a16="http://schemas.microsoft.com/office/drawing/2014/main" id="{B8D3603B-D9D1-8B30-5DE3-9D813130C68A}"/>
                  </a:ext>
                </a:extLst>
              </p:cNvPr>
              <p:cNvSpPr/>
              <p:nvPr/>
            </p:nvSpPr>
            <p:spPr>
              <a:xfrm>
                <a:off x="985677" y="2623331"/>
                <a:ext cx="588154" cy="122687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6" name="16 CuadroTexto">
              <a:extLst>
                <a:ext uri="{FF2B5EF4-FFF2-40B4-BE49-F238E27FC236}">
                  <a16:creationId xmlns:a16="http://schemas.microsoft.com/office/drawing/2014/main" id="{F4DF0EAD-D615-3EB4-101B-93FBBE41F676}"/>
                </a:ext>
              </a:extLst>
            </p:cNvPr>
            <p:cNvSpPr txBox="1"/>
            <p:nvPr/>
          </p:nvSpPr>
          <p:spPr>
            <a:xfrm>
              <a:off x="322836" y="711240"/>
              <a:ext cx="20922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>
                  <a:latin typeface="Agency FB" panose="020B0503020202020204" pitchFamily="34" charset="0"/>
                </a:rPr>
                <a:t>Magnetron</a:t>
              </a:r>
              <a:r>
                <a:rPr lang="es-ES" sz="2000" b="1" dirty="0">
                  <a:latin typeface="Agency FB" panose="020B0503020202020204" pitchFamily="34" charset="0"/>
                </a:rPr>
                <a:t> </a:t>
              </a:r>
              <a:r>
                <a:rPr lang="es-ES" sz="2000" b="1" dirty="0" err="1">
                  <a:latin typeface="Agency FB" panose="020B0503020202020204" pitchFamily="34" charset="0"/>
                </a:rPr>
                <a:t>Sputtering</a:t>
              </a:r>
              <a:endParaRPr lang="es-ES" sz="2000" b="1" dirty="0">
                <a:latin typeface="Agency FB" panose="020B0503020202020204" pitchFamily="34" charset="0"/>
              </a:endParaRPr>
            </a:p>
          </p:txBody>
        </p:sp>
      </p:grpSp>
      <p:sp>
        <p:nvSpPr>
          <p:cNvPr id="20" name="18 CuadroTexto">
            <a:extLst>
              <a:ext uri="{FF2B5EF4-FFF2-40B4-BE49-F238E27FC236}">
                <a16:creationId xmlns:a16="http://schemas.microsoft.com/office/drawing/2014/main" id="{9A4C8678-B6CE-2D02-69B6-EFC3AFE1547A}"/>
              </a:ext>
            </a:extLst>
          </p:cNvPr>
          <p:cNvSpPr txBox="1"/>
          <p:nvPr/>
        </p:nvSpPr>
        <p:spPr>
          <a:xfrm>
            <a:off x="4677547" y="3651158"/>
            <a:ext cx="32920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13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gency FB" panose="020B0503020202020204" pitchFamily="34" charset="0"/>
              </a:rPr>
              <a:t>Industrially well established</a:t>
            </a:r>
          </a:p>
          <a:p>
            <a:pPr marL="6413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gency FB" panose="020B0503020202020204" pitchFamily="34" charset="0"/>
              </a:rPr>
              <a:t>Large areas feasible</a:t>
            </a:r>
          </a:p>
          <a:p>
            <a:pPr marL="6413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gency FB" panose="020B0503020202020204" pitchFamily="34" charset="0"/>
              </a:rPr>
              <a:t>Wide range of substrates</a:t>
            </a:r>
          </a:p>
          <a:p>
            <a:pPr marL="6413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gency FB" panose="020B0503020202020204" pitchFamily="34" charset="0"/>
              </a:rPr>
              <a:t>Control of microstructure </a:t>
            </a:r>
          </a:p>
          <a:p>
            <a:pPr marL="6413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gency FB" panose="020B0503020202020204" pitchFamily="34" charset="0"/>
              </a:rPr>
              <a:t>Control of composition</a:t>
            </a:r>
          </a:p>
        </p:txBody>
      </p:sp>
      <p:pic>
        <p:nvPicPr>
          <p:cNvPr id="21" name="Picture 2" descr="C:\Users\godinho\Documents\NanoControl\Nano-voids\colaboracion CNA blancos solidos\paper\fotos\IMG_1423.JPG">
            <a:extLst>
              <a:ext uri="{FF2B5EF4-FFF2-40B4-BE49-F238E27FC236}">
                <a16:creationId xmlns:a16="http://schemas.microsoft.com/office/drawing/2014/main" id="{A7A805F2-F74E-CD52-2FF3-F2B5E72C1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299" y="3534164"/>
            <a:ext cx="288000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72 Grupo">
            <a:extLst>
              <a:ext uri="{FF2B5EF4-FFF2-40B4-BE49-F238E27FC236}">
                <a16:creationId xmlns:a16="http://schemas.microsoft.com/office/drawing/2014/main" id="{8DF7F334-ED61-B0BE-3B82-135AB0BAA368}"/>
              </a:ext>
            </a:extLst>
          </p:cNvPr>
          <p:cNvGrpSpPr/>
          <p:nvPr/>
        </p:nvGrpSpPr>
        <p:grpSpPr>
          <a:xfrm>
            <a:off x="9509603" y="819869"/>
            <a:ext cx="2059005" cy="1983721"/>
            <a:chOff x="3028883" y="2669415"/>
            <a:chExt cx="2059005" cy="1983721"/>
          </a:xfrm>
        </p:grpSpPr>
        <p:sp>
          <p:nvSpPr>
            <p:cNvPr id="24" name="70 Rectángulo">
              <a:extLst>
                <a:ext uri="{FF2B5EF4-FFF2-40B4-BE49-F238E27FC236}">
                  <a16:creationId xmlns:a16="http://schemas.microsoft.com/office/drawing/2014/main" id="{142A0C41-0104-9328-9E37-B7BC1A350F05}"/>
                </a:ext>
              </a:extLst>
            </p:cNvPr>
            <p:cNvSpPr/>
            <p:nvPr/>
          </p:nvSpPr>
          <p:spPr>
            <a:xfrm>
              <a:off x="3028883" y="2669415"/>
              <a:ext cx="2059005" cy="198372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gency FB" panose="020B0503020202020204" pitchFamily="34" charset="0"/>
              </a:endParaRPr>
            </a:p>
          </p:txBody>
        </p:sp>
        <p:grpSp>
          <p:nvGrpSpPr>
            <p:cNvPr id="25" name="59 Grupo">
              <a:extLst>
                <a:ext uri="{FF2B5EF4-FFF2-40B4-BE49-F238E27FC236}">
                  <a16:creationId xmlns:a16="http://schemas.microsoft.com/office/drawing/2014/main" id="{0F7A6D9B-4C6F-D804-49D1-4BFEDAE9860A}"/>
                </a:ext>
              </a:extLst>
            </p:cNvPr>
            <p:cNvGrpSpPr/>
            <p:nvPr/>
          </p:nvGrpSpPr>
          <p:grpSpPr>
            <a:xfrm>
              <a:off x="3342580" y="2943798"/>
              <a:ext cx="648072" cy="450378"/>
              <a:chOff x="3215680" y="2968932"/>
              <a:chExt cx="648072" cy="450378"/>
            </a:xfrm>
          </p:grpSpPr>
          <p:sp>
            <p:nvSpPr>
              <p:cNvPr id="36" name="57 Elipse">
                <a:extLst>
                  <a:ext uri="{FF2B5EF4-FFF2-40B4-BE49-F238E27FC236}">
                    <a16:creationId xmlns:a16="http://schemas.microsoft.com/office/drawing/2014/main" id="{5FDBD972-D979-6F9C-E2F2-7905C499E5DA}"/>
                  </a:ext>
                </a:extLst>
              </p:cNvPr>
              <p:cNvSpPr/>
              <p:nvPr/>
            </p:nvSpPr>
            <p:spPr>
              <a:xfrm>
                <a:off x="3287688" y="3001794"/>
                <a:ext cx="504056" cy="41751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37" name="58 CuadroTexto">
                <a:extLst>
                  <a:ext uri="{FF2B5EF4-FFF2-40B4-BE49-F238E27FC236}">
                    <a16:creationId xmlns:a16="http://schemas.microsoft.com/office/drawing/2014/main" id="{283183C0-A975-A59A-54CD-B3364F8EC7F3}"/>
                  </a:ext>
                </a:extLst>
              </p:cNvPr>
              <p:cNvSpPr txBox="1"/>
              <p:nvPr/>
            </p:nvSpPr>
            <p:spPr>
              <a:xfrm>
                <a:off x="3215680" y="2968932"/>
                <a:ext cx="6480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Gas</a:t>
                </a:r>
              </a:p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element</a:t>
                </a:r>
              </a:p>
            </p:txBody>
          </p:sp>
        </p:grpSp>
        <p:grpSp>
          <p:nvGrpSpPr>
            <p:cNvPr id="26" name="61 Grupo">
              <a:extLst>
                <a:ext uri="{FF2B5EF4-FFF2-40B4-BE49-F238E27FC236}">
                  <a16:creationId xmlns:a16="http://schemas.microsoft.com/office/drawing/2014/main" id="{C58F660E-573C-4564-0413-D20CB9A785B4}"/>
                </a:ext>
              </a:extLst>
            </p:cNvPr>
            <p:cNvGrpSpPr/>
            <p:nvPr/>
          </p:nvGrpSpPr>
          <p:grpSpPr>
            <a:xfrm>
              <a:off x="3287688" y="3661708"/>
              <a:ext cx="648072" cy="450378"/>
              <a:chOff x="3215680" y="2968932"/>
              <a:chExt cx="648072" cy="450378"/>
            </a:xfrm>
          </p:grpSpPr>
          <p:sp>
            <p:nvSpPr>
              <p:cNvPr id="34" name="62 Elipse">
                <a:extLst>
                  <a:ext uri="{FF2B5EF4-FFF2-40B4-BE49-F238E27FC236}">
                    <a16:creationId xmlns:a16="http://schemas.microsoft.com/office/drawing/2014/main" id="{3056C544-4BB4-1C42-9346-3EE74128447C}"/>
                  </a:ext>
                </a:extLst>
              </p:cNvPr>
              <p:cNvSpPr/>
              <p:nvPr/>
            </p:nvSpPr>
            <p:spPr>
              <a:xfrm>
                <a:off x="3287688" y="3001794"/>
                <a:ext cx="504056" cy="41751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35" name="63 CuadroTexto">
                <a:extLst>
                  <a:ext uri="{FF2B5EF4-FFF2-40B4-BE49-F238E27FC236}">
                    <a16:creationId xmlns:a16="http://schemas.microsoft.com/office/drawing/2014/main" id="{6BE6BC2F-9C39-5F84-B88F-ED8B289BCCF0}"/>
                  </a:ext>
                </a:extLst>
              </p:cNvPr>
              <p:cNvSpPr txBox="1"/>
              <p:nvPr/>
            </p:nvSpPr>
            <p:spPr>
              <a:xfrm>
                <a:off x="3215680" y="2968932"/>
                <a:ext cx="6480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Gas</a:t>
                </a:r>
              </a:p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element</a:t>
                </a:r>
              </a:p>
            </p:txBody>
          </p:sp>
        </p:grpSp>
        <p:grpSp>
          <p:nvGrpSpPr>
            <p:cNvPr id="27" name="64 Grupo">
              <a:extLst>
                <a:ext uri="{FF2B5EF4-FFF2-40B4-BE49-F238E27FC236}">
                  <a16:creationId xmlns:a16="http://schemas.microsoft.com/office/drawing/2014/main" id="{FFCADBCC-0F62-8E3F-410D-077FFD526FE2}"/>
                </a:ext>
              </a:extLst>
            </p:cNvPr>
            <p:cNvGrpSpPr/>
            <p:nvPr/>
          </p:nvGrpSpPr>
          <p:grpSpPr>
            <a:xfrm>
              <a:off x="3995125" y="3369042"/>
              <a:ext cx="648072" cy="450378"/>
              <a:chOff x="3215680" y="2968932"/>
              <a:chExt cx="648072" cy="450378"/>
            </a:xfrm>
          </p:grpSpPr>
          <p:sp>
            <p:nvSpPr>
              <p:cNvPr id="32" name="65 Elipse">
                <a:extLst>
                  <a:ext uri="{FF2B5EF4-FFF2-40B4-BE49-F238E27FC236}">
                    <a16:creationId xmlns:a16="http://schemas.microsoft.com/office/drawing/2014/main" id="{DB88F7AB-D2A4-1ABC-FAB3-0C17B01D342B}"/>
                  </a:ext>
                </a:extLst>
              </p:cNvPr>
              <p:cNvSpPr/>
              <p:nvPr/>
            </p:nvSpPr>
            <p:spPr>
              <a:xfrm>
                <a:off x="3287688" y="3001794"/>
                <a:ext cx="504056" cy="41751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33" name="66 CuadroTexto">
                <a:extLst>
                  <a:ext uri="{FF2B5EF4-FFF2-40B4-BE49-F238E27FC236}">
                    <a16:creationId xmlns:a16="http://schemas.microsoft.com/office/drawing/2014/main" id="{9C1FAE42-AB80-9753-435A-32D743B03C3E}"/>
                  </a:ext>
                </a:extLst>
              </p:cNvPr>
              <p:cNvSpPr txBox="1"/>
              <p:nvPr/>
            </p:nvSpPr>
            <p:spPr>
              <a:xfrm>
                <a:off x="3215680" y="2968932"/>
                <a:ext cx="6480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Gas</a:t>
                </a:r>
              </a:p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element</a:t>
                </a:r>
              </a:p>
            </p:txBody>
          </p:sp>
        </p:grpSp>
        <p:grpSp>
          <p:nvGrpSpPr>
            <p:cNvPr id="28" name="67 Grupo">
              <a:extLst>
                <a:ext uri="{FF2B5EF4-FFF2-40B4-BE49-F238E27FC236}">
                  <a16:creationId xmlns:a16="http://schemas.microsoft.com/office/drawing/2014/main" id="{BB1114A0-93F4-BF17-A457-0611D6163E82}"/>
                </a:ext>
              </a:extLst>
            </p:cNvPr>
            <p:cNvGrpSpPr/>
            <p:nvPr/>
          </p:nvGrpSpPr>
          <p:grpSpPr>
            <a:xfrm>
              <a:off x="4067133" y="4005064"/>
              <a:ext cx="648072" cy="450378"/>
              <a:chOff x="3215680" y="2968932"/>
              <a:chExt cx="648072" cy="450378"/>
            </a:xfrm>
          </p:grpSpPr>
          <p:sp>
            <p:nvSpPr>
              <p:cNvPr id="30" name="68 Elipse">
                <a:extLst>
                  <a:ext uri="{FF2B5EF4-FFF2-40B4-BE49-F238E27FC236}">
                    <a16:creationId xmlns:a16="http://schemas.microsoft.com/office/drawing/2014/main" id="{09F50436-D9F3-7D2D-CF92-DE0DA35DC431}"/>
                  </a:ext>
                </a:extLst>
              </p:cNvPr>
              <p:cNvSpPr/>
              <p:nvPr/>
            </p:nvSpPr>
            <p:spPr>
              <a:xfrm>
                <a:off x="3287688" y="3001794"/>
                <a:ext cx="504056" cy="41751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31" name="69 CuadroTexto">
                <a:extLst>
                  <a:ext uri="{FF2B5EF4-FFF2-40B4-BE49-F238E27FC236}">
                    <a16:creationId xmlns:a16="http://schemas.microsoft.com/office/drawing/2014/main" id="{699C309B-F6CD-228C-081B-B2D0AFEDA24D}"/>
                  </a:ext>
                </a:extLst>
              </p:cNvPr>
              <p:cNvSpPr txBox="1"/>
              <p:nvPr/>
            </p:nvSpPr>
            <p:spPr>
              <a:xfrm>
                <a:off x="3215680" y="2968932"/>
                <a:ext cx="6480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Gas</a:t>
                </a:r>
              </a:p>
              <a:p>
                <a:pPr algn="ctr"/>
                <a:r>
                  <a:rPr lang="en-US" sz="1000" dirty="0">
                    <a:latin typeface="Agency FB" panose="020B0503020202020204" pitchFamily="34" charset="0"/>
                  </a:rPr>
                  <a:t>element</a:t>
                </a:r>
              </a:p>
            </p:txBody>
          </p:sp>
        </p:grpSp>
        <p:sp>
          <p:nvSpPr>
            <p:cNvPr id="29" name="71 CuadroTexto">
              <a:extLst>
                <a:ext uri="{FF2B5EF4-FFF2-40B4-BE49-F238E27FC236}">
                  <a16:creationId xmlns:a16="http://schemas.microsoft.com/office/drawing/2014/main" id="{D79E760F-161D-2F54-7097-BF3BBBB3FBFA}"/>
                </a:ext>
              </a:extLst>
            </p:cNvPr>
            <p:cNvSpPr txBox="1"/>
            <p:nvPr/>
          </p:nvSpPr>
          <p:spPr>
            <a:xfrm>
              <a:off x="4130195" y="2671983"/>
              <a:ext cx="6607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gency FB" panose="020B0503020202020204" pitchFamily="34" charset="0"/>
                </a:rPr>
                <a:t>solid</a:t>
              </a:r>
            </a:p>
            <a:p>
              <a:pPr algn="ctr"/>
              <a:r>
                <a:rPr lang="en-US" dirty="0">
                  <a:latin typeface="Agency FB" panose="020B0503020202020204" pitchFamily="34" charset="0"/>
                </a:rPr>
                <a:t>matrix</a:t>
              </a:r>
            </a:p>
          </p:txBody>
        </p:sp>
      </p:grpSp>
      <p:grpSp>
        <p:nvGrpSpPr>
          <p:cNvPr id="38" name="76 Grupo">
            <a:extLst>
              <a:ext uri="{FF2B5EF4-FFF2-40B4-BE49-F238E27FC236}">
                <a16:creationId xmlns:a16="http://schemas.microsoft.com/office/drawing/2014/main" id="{2F44E01B-D9D6-1617-9598-26B48EE04FF4}"/>
              </a:ext>
            </a:extLst>
          </p:cNvPr>
          <p:cNvGrpSpPr/>
          <p:nvPr/>
        </p:nvGrpSpPr>
        <p:grpSpPr>
          <a:xfrm>
            <a:off x="2951202" y="3176226"/>
            <a:ext cx="2116285" cy="3070993"/>
            <a:chOff x="925848" y="3385690"/>
            <a:chExt cx="2116285" cy="3070993"/>
          </a:xfrm>
        </p:grpSpPr>
        <p:pic>
          <p:nvPicPr>
            <p:cNvPr id="39" name="52 Imagen">
              <a:extLst>
                <a:ext uri="{FF2B5EF4-FFF2-40B4-BE49-F238E27FC236}">
                  <a16:creationId xmlns:a16="http://schemas.microsoft.com/office/drawing/2014/main" id="{EAD0E83E-459A-2E39-32BA-C192D8E96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863" y="3385690"/>
              <a:ext cx="1866257" cy="2445247"/>
            </a:xfrm>
            <a:prstGeom prst="rect">
              <a:avLst/>
            </a:prstGeom>
          </p:spPr>
        </p:pic>
        <p:sp>
          <p:nvSpPr>
            <p:cNvPr id="40" name="73 CuadroTexto">
              <a:extLst>
                <a:ext uri="{FF2B5EF4-FFF2-40B4-BE49-F238E27FC236}">
                  <a16:creationId xmlns:a16="http://schemas.microsoft.com/office/drawing/2014/main" id="{5227D2F6-C156-87A1-2FE2-3DCAA7DE78C0}"/>
                </a:ext>
              </a:extLst>
            </p:cNvPr>
            <p:cNvSpPr txBox="1"/>
            <p:nvPr/>
          </p:nvSpPr>
          <p:spPr>
            <a:xfrm>
              <a:off x="925848" y="5825741"/>
              <a:ext cx="2116285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s-ES_tradnl"/>
              </a:defPPr>
              <a:lvl1pPr>
                <a:spcAft>
                  <a:spcPts val="600"/>
                </a:spcAft>
                <a:defRPr sz="1500" b="1" u="sng"/>
              </a:lvl1pPr>
            </a:lstStyle>
            <a:p>
              <a:r>
                <a:rPr lang="en-US" u="none" dirty="0">
                  <a:latin typeface="Agency FB" panose="020B0503020202020204" pitchFamily="34" charset="0"/>
                </a:rPr>
                <a:t>UNIVEX 250 for RF sputtering</a:t>
              </a:r>
            </a:p>
            <a:p>
              <a:r>
                <a:rPr lang="en-US" u="none" dirty="0">
                  <a:latin typeface="Agency FB" panose="020B0503020202020204" pitchFamily="34" charset="0"/>
                </a:rPr>
                <a:t>by </a:t>
              </a:r>
              <a:r>
                <a:rPr lang="en-US" u="none" dirty="0" err="1">
                  <a:latin typeface="Agency FB" panose="020B0503020202020204" pitchFamily="34" charset="0"/>
                </a:rPr>
                <a:t>Leybold</a:t>
              </a:r>
              <a:endParaRPr lang="en-US" u="none" dirty="0">
                <a:latin typeface="Agency FB" panose="020B0503020202020204" pitchFamily="34" charset="0"/>
              </a:endParaRPr>
            </a:p>
          </p:txBody>
        </p:sp>
      </p:grpSp>
      <p:sp>
        <p:nvSpPr>
          <p:cNvPr id="43" name="79 Rectángulo">
            <a:extLst>
              <a:ext uri="{FF2B5EF4-FFF2-40B4-BE49-F238E27FC236}">
                <a16:creationId xmlns:a16="http://schemas.microsoft.com/office/drawing/2014/main" id="{9477DAF2-C491-191D-45D0-48A258C27621}"/>
              </a:ext>
            </a:extLst>
          </p:cNvPr>
          <p:cNvSpPr/>
          <p:nvPr/>
        </p:nvSpPr>
        <p:spPr>
          <a:xfrm>
            <a:off x="8674191" y="5728551"/>
            <a:ext cx="2188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>
                <a:latin typeface="Agency FB" panose="020B0503020202020204" pitchFamily="34" charset="0"/>
              </a:rPr>
              <a:t>Self</a:t>
            </a:r>
            <a:r>
              <a:rPr lang="es-ES" dirty="0">
                <a:latin typeface="Agency FB" panose="020B0503020202020204" pitchFamily="34" charset="0"/>
              </a:rPr>
              <a:t> </a:t>
            </a:r>
            <a:r>
              <a:rPr lang="es-ES" dirty="0" err="1">
                <a:latin typeface="Agency FB" panose="020B0503020202020204" pitchFamily="34" charset="0"/>
              </a:rPr>
              <a:t>supported</a:t>
            </a:r>
            <a:r>
              <a:rPr lang="es-ES" dirty="0">
                <a:latin typeface="Agency FB" panose="020B0503020202020204" pitchFamily="34" charset="0"/>
              </a:rPr>
              <a:t> Si-He target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7996E214-EFC4-9CDA-1D41-DCC74468C518}"/>
              </a:ext>
            </a:extLst>
          </p:cNvPr>
          <p:cNvSpPr txBox="1"/>
          <p:nvPr/>
        </p:nvSpPr>
        <p:spPr>
          <a:xfrm>
            <a:off x="302837" y="734782"/>
            <a:ext cx="92067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dirty="0" err="1">
                <a:latin typeface="Agency FB" panose="020B0503020202020204" pitchFamily="34" charset="0"/>
              </a:rPr>
              <a:t>Many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of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the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isotopes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of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interest</a:t>
            </a:r>
            <a:r>
              <a:rPr lang="es-ES" sz="2400" dirty="0">
                <a:latin typeface="Agency FB" panose="020B0503020202020204" pitchFamily="34" charset="0"/>
              </a:rPr>
              <a:t> in nuclear </a:t>
            </a:r>
            <a:r>
              <a:rPr lang="es-ES" sz="2400" dirty="0" err="1">
                <a:latin typeface="Agency FB" panose="020B0503020202020204" pitchFamily="34" charset="0"/>
              </a:rPr>
              <a:t>reactions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correspond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to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gaseous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elements</a:t>
            </a:r>
            <a:r>
              <a:rPr lang="es-ES" sz="2400" dirty="0">
                <a:latin typeface="Agency FB" panose="020B0503020202020204" pitchFamily="34" charset="0"/>
              </a:rPr>
              <a:t>, </a:t>
            </a:r>
            <a:r>
              <a:rPr lang="es-ES" sz="2400" dirty="0" err="1">
                <a:latin typeface="Agency FB" panose="020B0503020202020204" pitchFamily="34" charset="0"/>
              </a:rPr>
              <a:t>which</a:t>
            </a:r>
            <a:r>
              <a:rPr lang="es-ES" sz="2400" dirty="0">
                <a:latin typeface="Agency FB" panose="020B0503020202020204" pitchFamily="34" charset="0"/>
              </a:rPr>
              <a:t> poses a </a:t>
            </a:r>
            <a:r>
              <a:rPr lang="es-ES" sz="2400" dirty="0" err="1">
                <a:latin typeface="Agency FB" panose="020B0503020202020204" pitchFamily="34" charset="0"/>
              </a:rPr>
              <a:t>serious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problem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</a:p>
          <a:p>
            <a:r>
              <a:rPr lang="es-ES" sz="2400" dirty="0">
                <a:latin typeface="Agency FB" panose="020B0503020202020204" pitchFamily="34" charset="0"/>
              </a:rPr>
              <a:t>=&gt; A </a:t>
            </a:r>
            <a:r>
              <a:rPr lang="es-ES" sz="2400" dirty="0" err="1">
                <a:latin typeface="Agency FB" panose="020B0503020202020204" pitchFamily="34" charset="0"/>
              </a:rPr>
              <a:t>solution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is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to</a:t>
            </a:r>
            <a:r>
              <a:rPr lang="es-ES" sz="2400" dirty="0">
                <a:latin typeface="Agency FB" panose="020B0503020202020204" pitchFamily="34" charset="0"/>
              </a:rPr>
              <a:t> “</a:t>
            </a:r>
            <a:r>
              <a:rPr lang="es-ES" sz="2400" dirty="0" err="1">
                <a:latin typeface="Agency FB" panose="020B0503020202020204" pitchFamily="34" charset="0"/>
              </a:rPr>
              <a:t>grow</a:t>
            </a:r>
            <a:r>
              <a:rPr lang="es-ES" sz="2400" dirty="0">
                <a:latin typeface="Agency FB" panose="020B0503020202020204" pitchFamily="34" charset="0"/>
              </a:rPr>
              <a:t>” s </a:t>
            </a:r>
            <a:r>
              <a:rPr lang="es-ES" sz="2400" dirty="0" err="1">
                <a:latin typeface="Agency FB" panose="020B0503020202020204" pitchFamily="34" charset="0"/>
              </a:rPr>
              <a:t>samples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that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incorporate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the</a:t>
            </a:r>
            <a:r>
              <a:rPr lang="es-ES" sz="2400" dirty="0">
                <a:latin typeface="Agency FB" panose="020B0503020202020204" pitchFamily="34" charset="0"/>
              </a:rPr>
              <a:t>  gas </a:t>
            </a:r>
            <a:r>
              <a:rPr lang="es-ES" sz="2400" dirty="0" err="1">
                <a:latin typeface="Agency FB" panose="020B0503020202020204" pitchFamily="34" charset="0"/>
              </a:rPr>
              <a:t>into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sustrate</a:t>
            </a:r>
            <a:r>
              <a:rPr lang="es-ES" sz="2400" dirty="0">
                <a:latin typeface="Agency FB" panose="020B0503020202020204" pitchFamily="34" charset="0"/>
              </a:rPr>
              <a:t>  in </a:t>
            </a:r>
            <a:r>
              <a:rPr lang="es-ES" sz="2400" dirty="0" err="1">
                <a:latin typeface="Agency FB" panose="020B0503020202020204" pitchFamily="34" charset="0"/>
              </a:rPr>
              <a:t>sufficient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amounts</a:t>
            </a:r>
            <a:r>
              <a:rPr lang="es-ES" sz="2400" dirty="0">
                <a:latin typeface="Agency FB" panose="020B0503020202020204" pitchFamily="34" charset="0"/>
              </a:rPr>
              <a:t>, </a:t>
            </a:r>
            <a:r>
              <a:rPr lang="es-ES" sz="2400" dirty="0" err="1">
                <a:latin typeface="Agency FB" panose="020B0503020202020204" pitchFamily="34" charset="0"/>
              </a:rPr>
              <a:t>which</a:t>
            </a:r>
            <a:r>
              <a:rPr lang="es-ES" sz="2400" dirty="0">
                <a:latin typeface="Agency FB" panose="020B0503020202020204" pitchFamily="34" charset="0"/>
              </a:rPr>
              <a:t> has </a:t>
            </a:r>
            <a:r>
              <a:rPr lang="es-ES" sz="2400" dirty="0" err="1">
                <a:latin typeface="Agency FB" panose="020B0503020202020204" pitchFamily="34" charset="0"/>
              </a:rPr>
              <a:t>been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demosntrated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by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our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group</a:t>
            </a:r>
            <a:r>
              <a:rPr lang="es-ES" sz="2400" dirty="0">
                <a:latin typeface="Agency FB" panose="020B0503020202020204" pitchFamily="34" charset="0"/>
              </a:rPr>
              <a:t> and </a:t>
            </a:r>
            <a:r>
              <a:rPr lang="es-ES" sz="2400" dirty="0" err="1">
                <a:latin typeface="Agency FB" panose="020B0503020202020204" pitchFamily="34" charset="0"/>
              </a:rPr>
              <a:t>now</a:t>
            </a:r>
            <a:r>
              <a:rPr lang="es-ES" sz="2400" dirty="0">
                <a:latin typeface="Agency FB" panose="020B0503020202020204" pitchFamily="34" charset="0"/>
              </a:rPr>
              <a:t> at CNA </a:t>
            </a:r>
            <a:r>
              <a:rPr lang="es-ES" sz="2400" dirty="0" err="1">
                <a:latin typeface="Agency FB" panose="020B0503020202020204" pitchFamily="34" charset="0"/>
              </a:rPr>
              <a:t>we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will</a:t>
            </a:r>
            <a:r>
              <a:rPr lang="es-ES" sz="2400" dirty="0">
                <a:latin typeface="Agency FB" panose="020B0503020202020204" pitchFamily="34" charset="0"/>
              </a:rPr>
              <a:t> be </a:t>
            </a:r>
            <a:r>
              <a:rPr lang="es-ES" sz="2400" dirty="0" err="1">
                <a:latin typeface="Agency FB" panose="020B0503020202020204" pitchFamily="34" charset="0"/>
              </a:rPr>
              <a:t>able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to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make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such</a:t>
            </a:r>
            <a:r>
              <a:rPr lang="es-ES" sz="2400" dirty="0">
                <a:latin typeface="Agency FB" panose="020B0503020202020204" pitchFamily="34" charset="0"/>
              </a:rPr>
              <a:t> targets </a:t>
            </a:r>
            <a:r>
              <a:rPr lang="es-ES" sz="2400" dirty="0" err="1">
                <a:latin typeface="Agency FB" panose="020B0503020202020204" pitchFamily="34" charset="0"/>
              </a:rPr>
              <a:t>for</a:t>
            </a:r>
            <a:r>
              <a:rPr lang="es-ES" sz="2400" dirty="0">
                <a:latin typeface="Agency FB" panose="020B0503020202020204" pitchFamily="34" charset="0"/>
              </a:rPr>
              <a:t> nuclear </a:t>
            </a:r>
            <a:r>
              <a:rPr lang="es-ES" sz="2400" dirty="0" err="1">
                <a:latin typeface="Agency FB" panose="020B0503020202020204" pitchFamily="34" charset="0"/>
              </a:rPr>
              <a:t>physics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experiments</a:t>
            </a:r>
            <a:r>
              <a:rPr lang="es-ES" sz="2400" dirty="0">
                <a:latin typeface="Agency FB" panose="020B0503020202020204" pitchFamily="34" charset="0"/>
              </a:rPr>
              <a:t> at CNA, CERN/ISOLDE, TRIUMPH, LNS, etc.</a:t>
            </a:r>
          </a:p>
        </p:txBody>
      </p: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91AC818C-2D59-C3AD-8A97-0FE9F58B7E7F}"/>
              </a:ext>
            </a:extLst>
          </p:cNvPr>
          <p:cNvSpPr/>
          <p:nvPr/>
        </p:nvSpPr>
        <p:spPr>
          <a:xfrm>
            <a:off x="191344" y="3131836"/>
            <a:ext cx="11725510" cy="314151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: esquinas redondeadas 43">
            <a:extLst>
              <a:ext uri="{FF2B5EF4-FFF2-40B4-BE49-F238E27FC236}">
                <a16:creationId xmlns:a16="http://schemas.microsoft.com/office/drawing/2014/main" id="{5E1A0590-3D51-5C38-1986-529D83E023DA}"/>
              </a:ext>
            </a:extLst>
          </p:cNvPr>
          <p:cNvSpPr/>
          <p:nvPr/>
        </p:nvSpPr>
        <p:spPr>
          <a:xfrm>
            <a:off x="4364170" y="2829275"/>
            <a:ext cx="3401726" cy="683088"/>
          </a:xfrm>
          <a:prstGeom prst="roundRect">
            <a:avLst/>
          </a:prstGeom>
          <a:solidFill>
            <a:srgbClr val="C0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Calibri" panose="020F0502020204030204" pitchFamily="34" charset="0"/>
              </a:rPr>
              <a:t>MRR ASTRO-FAE:</a:t>
            </a:r>
          </a:p>
          <a:p>
            <a:pPr marL="285750" indent="-285750">
              <a:buFontTx/>
              <a:buChar char="-"/>
            </a:pPr>
            <a:r>
              <a:rPr lang="es-ES" dirty="0" err="1">
                <a:latin typeface="Calibri" panose="020F0502020204030204" pitchFamily="34" charset="0"/>
              </a:rPr>
              <a:t>Magnetron-Sputtering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system</a:t>
            </a:r>
            <a:endParaRPr lang="es-E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21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D3E23-36CF-B5EF-1EA8-65FE8F43F7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0DE43-D920-887B-9A28-F5F9CFA25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25150"/>
            <a:ext cx="10801200" cy="550933"/>
          </a:xfrm>
        </p:spPr>
        <p:txBody>
          <a:bodyPr>
            <a:noAutofit/>
          </a:bodyPr>
          <a:lstStyle/>
          <a:p>
            <a:r>
              <a:rPr lang="es-ES" dirty="0"/>
              <a:t>New </a:t>
            </a:r>
            <a:r>
              <a:rPr lang="es-ES" dirty="0" err="1"/>
              <a:t>manipulator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accurate</a:t>
            </a:r>
            <a:r>
              <a:rPr lang="es-ES" dirty="0"/>
              <a:t> </a:t>
            </a:r>
            <a:r>
              <a:rPr lang="es-ES" dirty="0" err="1"/>
              <a:t>sample</a:t>
            </a:r>
            <a:r>
              <a:rPr lang="es-ES" dirty="0"/>
              <a:t> </a:t>
            </a:r>
            <a:r>
              <a:rPr lang="es-ES" dirty="0" err="1"/>
              <a:t>positioning</a:t>
            </a:r>
            <a:r>
              <a:rPr lang="es-ES" dirty="0"/>
              <a:t> at </a:t>
            </a:r>
            <a:r>
              <a:rPr lang="es-ES" b="1" dirty="0"/>
              <a:t>CNA/FNB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560A1F6-4FEB-578A-0AC1-77B0EE43F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8</a:t>
            </a:fld>
            <a:endParaRPr lang="es-ES_tradnl"/>
          </a:p>
        </p:txBody>
      </p:sp>
      <p:pic>
        <p:nvPicPr>
          <p:cNvPr id="2050" name="Picture 2" descr="Imagen que contiene interior, tabla, equipo, grande&#10;&#10;El contenido generado por IA puede ser incorrecto.">
            <a:extLst>
              <a:ext uri="{FF2B5EF4-FFF2-40B4-BE49-F238E27FC236}">
                <a16:creationId xmlns:a16="http://schemas.microsoft.com/office/drawing/2014/main" id="{A64ABFB6-77C8-3AB0-BD89-16D62856E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87" y="1124744"/>
            <a:ext cx="308330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magen que contiene aparato, interior, pequeño, tabla&#10;&#10;El contenido generado por IA puede ser incorrecto.">
            <a:extLst>
              <a:ext uri="{FF2B5EF4-FFF2-40B4-BE49-F238E27FC236}">
                <a16:creationId xmlns:a16="http://schemas.microsoft.com/office/drawing/2014/main" id="{AC03B710-2273-E814-A6BF-52CB9BAF6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977" y="1827075"/>
            <a:ext cx="2560136" cy="356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8F64BBD-CD85-97E8-27B0-099957461607}"/>
              </a:ext>
            </a:extLst>
          </p:cNvPr>
          <p:cNvSpPr/>
          <p:nvPr/>
        </p:nvSpPr>
        <p:spPr>
          <a:xfrm>
            <a:off x="4080446" y="902335"/>
            <a:ext cx="5861334" cy="11293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s-ES_trad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0000"/>
                </a:solidFill>
                <a:latin typeface="Agency FB" panose="020B0503020202020204" pitchFamily="34" charset="0"/>
                <a:ea typeface="Calibri"/>
                <a:cs typeface="Calibri"/>
              </a:rPr>
              <a:t>Precise target positioning is </a:t>
            </a:r>
            <a:r>
              <a:rPr lang="en-US" sz="2400" dirty="0">
                <a:solidFill>
                  <a:srgbClr val="000000"/>
                </a:solidFill>
                <a:latin typeface="Agency FB" panose="020B0503020202020204" pitchFamily="34" charset="0"/>
                <a:ea typeface="+mn-lt"/>
                <a:cs typeface="+mn-lt"/>
              </a:rPr>
              <a:t>essential for achieving high-accuracy nuclear reaction</a:t>
            </a:r>
            <a:r>
              <a:rPr lang="en-US" sz="2400" dirty="0">
                <a:solidFill>
                  <a:srgbClr val="000000"/>
                </a:solidFill>
                <a:latin typeface="Agency FB" panose="020B0503020202020204" pitchFamily="34" charset="0"/>
                <a:ea typeface="Calibri"/>
                <a:cs typeface="Calibri"/>
              </a:rPr>
              <a:t> measurements: </a:t>
            </a:r>
            <a:r>
              <a:rPr lang="en-US" sz="2400" dirty="0">
                <a:solidFill>
                  <a:srgbClr val="C00000"/>
                </a:solidFill>
                <a:latin typeface="Symbol" panose="05050102010706020507" pitchFamily="18" charset="2"/>
                <a:ea typeface="Calibri"/>
                <a:cs typeface="Calibri"/>
              </a:rPr>
              <a:t>s</a:t>
            </a:r>
            <a:r>
              <a:rPr lang="en-US" sz="2400" dirty="0">
                <a:solidFill>
                  <a:srgbClr val="C00000"/>
                </a:solidFill>
                <a:latin typeface="Agency FB" panose="020B0503020202020204" pitchFamily="34" charset="0"/>
                <a:ea typeface="Calibri"/>
                <a:cs typeface="Calibri"/>
              </a:rPr>
              <a:t>(E,</a:t>
            </a:r>
            <a:r>
              <a:rPr lang="el-GR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2400" dirty="0">
                <a:solidFill>
                  <a:srgbClr val="C00000"/>
                </a:solidFill>
                <a:latin typeface="Agency FB" panose="020B0503020202020204" pitchFamily="34" charset="0"/>
                <a:ea typeface="Calibri"/>
                <a:cs typeface="Calibri"/>
              </a:rPr>
              <a:t>)</a:t>
            </a:r>
            <a:endParaRPr lang="es-ES" sz="2400" dirty="0">
              <a:solidFill>
                <a:srgbClr val="C00000"/>
              </a:solidFill>
              <a:latin typeface="Agency FB" panose="020B0503020202020204" pitchFamily="34" charset="0"/>
              <a:ea typeface="Calibri"/>
              <a:cs typeface="Calibri"/>
            </a:endParaRP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A1790D3-99C7-988E-2D4B-45A7D3F46291}"/>
              </a:ext>
            </a:extLst>
          </p:cNvPr>
          <p:cNvSpPr/>
          <p:nvPr/>
        </p:nvSpPr>
        <p:spPr>
          <a:xfrm>
            <a:off x="6996272" y="2420888"/>
            <a:ext cx="4464496" cy="1512168"/>
          </a:xfrm>
          <a:prstGeom prst="roundRect">
            <a:avLst/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s-ES_trad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  <a:ea typeface="Calibri"/>
                <a:cs typeface="Calibri"/>
              </a:rPr>
              <a:t>New manipulator system: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  <a:ea typeface="Calibri"/>
                <a:cs typeface="Calibri"/>
              </a:rPr>
              <a:t>Remote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  <a:ea typeface="Calibri"/>
                <a:cs typeface="Calibri"/>
              </a:rPr>
              <a:t>contolled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  <a:ea typeface="Calibri"/>
                <a:cs typeface="Calibri"/>
              </a:rPr>
              <a:t> motorized movement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3D positioning with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  <a:ea typeface="+mn-lt"/>
                <a:cs typeface="+mn-lt"/>
              </a:rPr>
              <a:t> 10 µm precision.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  <a:ea typeface="Calibri"/>
                <a:cs typeface="Calibri"/>
              </a:rPr>
              <a:t>360º rotation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12FF9B61-F800-8437-D6AA-2E4353B07B87}"/>
              </a:ext>
            </a:extLst>
          </p:cNvPr>
          <p:cNvSpPr/>
          <p:nvPr/>
        </p:nvSpPr>
        <p:spPr>
          <a:xfrm>
            <a:off x="7392144" y="4797152"/>
            <a:ext cx="3456384" cy="1008112"/>
          </a:xfrm>
          <a:prstGeom prst="roundRect">
            <a:avLst/>
          </a:prstGeom>
          <a:solidFill>
            <a:srgbClr val="C0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>
                <a:latin typeface="Agency FB" panose="020B0503020202020204" pitchFamily="34" charset="0"/>
              </a:rPr>
              <a:t>MRR ASTRO-FAE:</a:t>
            </a:r>
          </a:p>
          <a:p>
            <a:pPr marL="285750" indent="-285750">
              <a:buFontTx/>
              <a:buChar char="-"/>
            </a:pPr>
            <a:r>
              <a:rPr lang="es-ES" sz="2400" dirty="0" err="1">
                <a:latin typeface="Agency FB" panose="020B0503020202020204" pitchFamily="34" charset="0"/>
              </a:rPr>
              <a:t>Manipulator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for</a:t>
            </a:r>
            <a:r>
              <a:rPr lang="es-ES" sz="2400" dirty="0">
                <a:latin typeface="Agency FB" panose="020B0503020202020204" pitchFamily="34" charset="0"/>
              </a:rPr>
              <a:t> CNA/FNB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DBE649C-D612-5E39-311A-FC6202B65015}"/>
              </a:ext>
            </a:extLst>
          </p:cNvPr>
          <p:cNvSpPr txBox="1"/>
          <p:nvPr/>
        </p:nvSpPr>
        <p:spPr>
          <a:xfrm>
            <a:off x="847782" y="1182987"/>
            <a:ext cx="3019559" cy="83099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1020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Agency FB" panose="020B0503020202020204" pitchFamily="34" charset="0"/>
              </a:rPr>
              <a:t>Física Nuclear Básica (FNB) </a:t>
            </a:r>
            <a:r>
              <a:rPr lang="es-ES" sz="2400" dirty="0" err="1">
                <a:latin typeface="Agency FB" panose="020B0503020202020204" pitchFamily="34" charset="0"/>
              </a:rPr>
              <a:t>reaction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chamber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6723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ECFD0C-7864-377A-88E5-EB512BDA7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25150"/>
            <a:ext cx="11305256" cy="550933"/>
          </a:xfrm>
        </p:spPr>
        <p:txBody>
          <a:bodyPr>
            <a:noAutofit/>
          </a:bodyPr>
          <a:lstStyle/>
          <a:p>
            <a:r>
              <a:rPr lang="es-ES" dirty="0" err="1"/>
              <a:t>Cyclic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activation</a:t>
            </a:r>
            <a:r>
              <a:rPr lang="es-ES" dirty="0"/>
              <a:t> at </a:t>
            </a:r>
            <a:r>
              <a:rPr lang="es-ES" b="1" dirty="0"/>
              <a:t>CNA/</a:t>
            </a:r>
            <a:r>
              <a:rPr lang="es-ES" b="1" dirty="0" err="1"/>
              <a:t>HiPANoS</a:t>
            </a:r>
            <a:r>
              <a:rPr lang="es-ES" dirty="0"/>
              <a:t> and </a:t>
            </a:r>
            <a:r>
              <a:rPr lang="es-ES" b="1" dirty="0"/>
              <a:t>CERN/n_TOF (short t</a:t>
            </a:r>
            <a:r>
              <a:rPr lang="es-ES" b="1" baseline="-25000" dirty="0"/>
              <a:t>1/2</a:t>
            </a:r>
            <a:r>
              <a:rPr lang="es-ES" b="1" dirty="0"/>
              <a:t>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DADAF39-C1DA-B8EA-5020-00F49FBC7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9</a:t>
            </a:fld>
            <a:endParaRPr lang="es-ES_tradnl"/>
          </a:p>
        </p:txBody>
      </p:sp>
      <p:pic>
        <p:nvPicPr>
          <p:cNvPr id="4098" name="Picture 2" descr="[Figure 1: Diagram illustrating the process of neutron capture by a target nucleus followed by the emission of gamma rays.]">
            <a:extLst>
              <a:ext uri="{FF2B5EF4-FFF2-40B4-BE49-F238E27FC236}">
                <a16:creationId xmlns:a16="http://schemas.microsoft.com/office/drawing/2014/main" id="{86CA7FB8-47BD-0BEA-8B3A-CD0B419EB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1508243"/>
            <a:ext cx="4071664" cy="203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8DE42562-AF52-FC9E-87C4-7E21EC106A74}"/>
              </a:ext>
            </a:extLst>
          </p:cNvPr>
          <p:cNvSpPr txBox="1"/>
          <p:nvPr/>
        </p:nvSpPr>
        <p:spPr>
          <a:xfrm>
            <a:off x="335360" y="692696"/>
            <a:ext cx="11089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>
                <a:latin typeface="Agency FB" panose="020B0503020202020204" pitchFamily="34" charset="0"/>
              </a:rPr>
              <a:t>Neutron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activation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is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used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to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measured</a:t>
            </a:r>
            <a:r>
              <a:rPr lang="es-ES" sz="2400" dirty="0">
                <a:latin typeface="Agency FB" panose="020B0503020202020204" pitchFamily="34" charset="0"/>
              </a:rPr>
              <a:t> te integral </a:t>
            </a:r>
            <a:r>
              <a:rPr lang="es-ES" sz="2400" dirty="0" err="1">
                <a:latin typeface="Agency FB" panose="020B0503020202020204" pitchFamily="34" charset="0"/>
              </a:rPr>
              <a:t>cross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section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of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recations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of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intersts</a:t>
            </a:r>
            <a:r>
              <a:rPr lang="es-ES" sz="2400" dirty="0">
                <a:latin typeface="Agency FB" panose="020B0503020202020204" pitchFamily="34" charset="0"/>
              </a:rPr>
              <a:t>, </a:t>
            </a:r>
            <a:r>
              <a:rPr lang="es-ES" sz="2400" dirty="0" err="1">
                <a:latin typeface="Agency FB" panose="020B0503020202020204" pitchFamily="34" charset="0"/>
              </a:rPr>
              <a:t>mainly</a:t>
            </a:r>
            <a:r>
              <a:rPr lang="es-ES" sz="2400" dirty="0">
                <a:latin typeface="Agency FB" panose="020B0503020202020204" pitchFamily="34" charset="0"/>
              </a:rPr>
              <a:t> in </a:t>
            </a:r>
            <a:r>
              <a:rPr lang="es-ES" sz="2400" dirty="0" err="1">
                <a:latin typeface="Agency FB" panose="020B0503020202020204" pitchFamily="34" charset="0"/>
              </a:rPr>
              <a:t>astrophysics</a:t>
            </a:r>
            <a:r>
              <a:rPr lang="es-ES" sz="2400" dirty="0">
                <a:latin typeface="Agency FB" panose="020B0503020202020204" pitchFamily="34" charset="0"/>
              </a:rPr>
              <a:t>. </a:t>
            </a:r>
            <a:r>
              <a:rPr lang="es-ES" sz="2400" dirty="0" err="1">
                <a:latin typeface="Agency FB" panose="020B0503020202020204" pitchFamily="34" charset="0"/>
              </a:rPr>
              <a:t>Often</a:t>
            </a:r>
            <a:r>
              <a:rPr lang="es-ES" sz="2400" dirty="0">
                <a:latin typeface="Agency FB" panose="020B0503020202020204" pitchFamily="34" charset="0"/>
              </a:rPr>
              <a:t>, </a:t>
            </a:r>
            <a:r>
              <a:rPr lang="es-ES" sz="2400" dirty="0" err="1">
                <a:latin typeface="Agency FB" panose="020B0503020202020204" pitchFamily="34" charset="0"/>
              </a:rPr>
              <a:t>the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product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nucleus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is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u="sng" dirty="0">
                <a:latin typeface="Agency FB" panose="020B0503020202020204" pitchFamily="34" charset="0"/>
              </a:rPr>
              <a:t>short </a:t>
            </a:r>
            <a:r>
              <a:rPr lang="es-ES" sz="2400" u="sng" dirty="0" err="1">
                <a:latin typeface="Agency FB" panose="020B0503020202020204" pitchFamily="34" charset="0"/>
              </a:rPr>
              <a:t>lived</a:t>
            </a:r>
            <a:r>
              <a:rPr lang="es-ES" sz="2400" dirty="0">
                <a:latin typeface="Agency FB" panose="020B0503020202020204" pitchFamily="34" charset="0"/>
              </a:rPr>
              <a:t> and </a:t>
            </a:r>
            <a:r>
              <a:rPr lang="es-ES" sz="2400" dirty="0" err="1">
                <a:latin typeface="Agency FB" panose="020B0503020202020204" pitchFamily="34" charset="0"/>
              </a:rPr>
              <a:t>thus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u="sng" dirty="0" err="1">
                <a:latin typeface="Agency FB" panose="020B0503020202020204" pitchFamily="34" charset="0"/>
              </a:rPr>
              <a:t>cyclic</a:t>
            </a:r>
            <a:r>
              <a:rPr lang="es-ES" sz="2400" u="sng" dirty="0">
                <a:latin typeface="Agency FB" panose="020B0503020202020204" pitchFamily="34" charset="0"/>
              </a:rPr>
              <a:t> </a:t>
            </a:r>
            <a:r>
              <a:rPr lang="es-ES" sz="2400" u="sng" dirty="0" err="1">
                <a:latin typeface="Agency FB" panose="020B0503020202020204" pitchFamily="34" charset="0"/>
              </a:rPr>
              <a:t>activation</a:t>
            </a:r>
            <a:r>
              <a:rPr lang="es-ES" sz="2400" u="sng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is</a:t>
            </a:r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err="1">
                <a:latin typeface="Agency FB" panose="020B0503020202020204" pitchFamily="34" charset="0"/>
              </a:rPr>
              <a:t>required</a:t>
            </a:r>
            <a:r>
              <a:rPr lang="es-ES" sz="2400" dirty="0">
                <a:latin typeface="Agency FB" panose="020B0503020202020204" pitchFamily="34" charset="0"/>
              </a:rPr>
              <a:t>. </a:t>
            </a:r>
          </a:p>
        </p:txBody>
      </p:sp>
      <p:pic>
        <p:nvPicPr>
          <p:cNvPr id="19" name="Google Shape;105;p16">
            <a:extLst>
              <a:ext uri="{FF2B5EF4-FFF2-40B4-BE49-F238E27FC236}">
                <a16:creationId xmlns:a16="http://schemas.microsoft.com/office/drawing/2014/main" id="{152EE537-407C-0C11-58E5-17F2B63C0B13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rcRect l="18213" t="44149" r="41128" b="28059"/>
          <a:stretch>
            <a:fillRect/>
          </a:stretch>
        </p:blipFill>
        <p:spPr>
          <a:xfrm>
            <a:off x="6168008" y="1523693"/>
            <a:ext cx="4680520" cy="192139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AutoShape 4" descr="Vista previa de imagen">
            <a:extLst>
              <a:ext uri="{FF2B5EF4-FFF2-40B4-BE49-F238E27FC236}">
                <a16:creationId xmlns:a16="http://schemas.microsoft.com/office/drawing/2014/main" id="{F04D6E38-5CBD-6C11-55EB-8450DC465BD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39515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C9833A77-78FB-65D4-22E5-3183B63B0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096" y="3794702"/>
            <a:ext cx="3329011" cy="2514618"/>
          </a:xfrm>
          <a:prstGeom prst="rect">
            <a:avLst/>
          </a:prstGeom>
        </p:spPr>
      </p:pic>
      <p:pic>
        <p:nvPicPr>
          <p:cNvPr id="23" name="Google Shape;88;p15">
            <a:extLst>
              <a:ext uri="{FF2B5EF4-FFF2-40B4-BE49-F238E27FC236}">
                <a16:creationId xmlns:a16="http://schemas.microsoft.com/office/drawing/2014/main" id="{7D7BD3ED-6C26-86FD-4974-3668849744A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3026" t="14338" r="12206" b="4787"/>
          <a:stretch/>
        </p:blipFill>
        <p:spPr>
          <a:xfrm>
            <a:off x="1055440" y="4006643"/>
            <a:ext cx="4752529" cy="2302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4" descr="Safety at n_TOF">
            <a:extLst>
              <a:ext uri="{FF2B5EF4-FFF2-40B4-BE49-F238E27FC236}">
                <a16:creationId xmlns:a16="http://schemas.microsoft.com/office/drawing/2014/main" id="{72ABA543-5547-B16B-8F46-EAB936B5B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253" y="3995764"/>
            <a:ext cx="621163" cy="38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ERN Logo, symbol, meaning, history, PNG, brand">
            <a:extLst>
              <a:ext uri="{FF2B5EF4-FFF2-40B4-BE49-F238E27FC236}">
                <a16:creationId xmlns:a16="http://schemas.microsoft.com/office/drawing/2014/main" id="{EF57D175-6731-3B6E-A1BE-E2FB59209B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3" r="20398"/>
          <a:stretch>
            <a:fillRect/>
          </a:stretch>
        </p:blipFill>
        <p:spPr bwMode="auto">
          <a:xfrm>
            <a:off x="1057773" y="3978134"/>
            <a:ext cx="418715" cy="40289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Picture 2" descr="Image result for cna logo us">
            <a:hlinkClick r:id="rId8"/>
            <a:extLst>
              <a:ext uri="{FF2B5EF4-FFF2-40B4-BE49-F238E27FC236}">
                <a16:creationId xmlns:a16="http://schemas.microsoft.com/office/drawing/2014/main" id="{7BAE954E-40F7-CA2E-686B-D8483912E6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8476312" y="3793723"/>
            <a:ext cx="788040" cy="35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n 26" descr="Logotipo&#10;&#10;Descripción generada automáticamente">
            <a:extLst>
              <a:ext uri="{FF2B5EF4-FFF2-40B4-BE49-F238E27FC236}">
                <a16:creationId xmlns:a16="http://schemas.microsoft.com/office/drawing/2014/main" id="{F34FA125-5D96-D4EC-B632-E48EC4D1A80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2" y="3776880"/>
            <a:ext cx="1022970" cy="3686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8" name="Abrir llave 27">
            <a:extLst>
              <a:ext uri="{FF2B5EF4-FFF2-40B4-BE49-F238E27FC236}">
                <a16:creationId xmlns:a16="http://schemas.microsoft.com/office/drawing/2014/main" id="{51003850-4F63-CC94-A785-0789FE97C32F}"/>
              </a:ext>
            </a:extLst>
          </p:cNvPr>
          <p:cNvSpPr/>
          <p:nvPr/>
        </p:nvSpPr>
        <p:spPr>
          <a:xfrm rot="5400000">
            <a:off x="5667027" y="-1156991"/>
            <a:ext cx="307478" cy="9623476"/>
          </a:xfrm>
          <a:prstGeom prst="leftBrace">
            <a:avLst>
              <a:gd name="adj1" fmla="val 8333"/>
              <a:gd name="adj2" fmla="val 21155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Flecha: a la derecha 28">
            <a:extLst>
              <a:ext uri="{FF2B5EF4-FFF2-40B4-BE49-F238E27FC236}">
                <a16:creationId xmlns:a16="http://schemas.microsoft.com/office/drawing/2014/main" id="{5F902523-D22C-7DA6-5294-71319C820033}"/>
              </a:ext>
            </a:extLst>
          </p:cNvPr>
          <p:cNvSpPr/>
          <p:nvPr/>
        </p:nvSpPr>
        <p:spPr>
          <a:xfrm>
            <a:off x="5015880" y="2276872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12C5B016-C2B7-BA78-10F8-884C0AE7192A}"/>
              </a:ext>
            </a:extLst>
          </p:cNvPr>
          <p:cNvSpPr/>
          <p:nvPr/>
        </p:nvSpPr>
        <p:spPr>
          <a:xfrm rot="20740872">
            <a:off x="7565999" y="5217120"/>
            <a:ext cx="4494754" cy="1102185"/>
          </a:xfrm>
          <a:prstGeom prst="roundRect">
            <a:avLst/>
          </a:prstGeom>
          <a:solidFill>
            <a:srgbClr val="C0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latin typeface="Calibri" panose="020F0502020204030204" pitchFamily="34" charset="0"/>
              </a:rPr>
              <a:t>MRR ASTRO-FAE:</a:t>
            </a:r>
          </a:p>
          <a:p>
            <a:pPr marL="285750" indent="-285750">
              <a:buFontTx/>
              <a:buChar char="-"/>
            </a:pPr>
            <a:r>
              <a:rPr lang="es-ES" dirty="0" err="1">
                <a:latin typeface="Calibri" panose="020F0502020204030204" pitchFamily="34" charset="0"/>
              </a:rPr>
              <a:t>Fast</a:t>
            </a:r>
            <a:r>
              <a:rPr lang="es-ES" dirty="0">
                <a:latin typeface="Calibri" panose="020F0502020204030204" pitchFamily="34" charset="0"/>
              </a:rPr>
              <a:t> Linear </a:t>
            </a:r>
            <a:r>
              <a:rPr lang="es-ES" dirty="0" err="1">
                <a:latin typeface="Calibri" panose="020F0502020204030204" pitchFamily="34" charset="0"/>
              </a:rPr>
              <a:t>Stager</a:t>
            </a:r>
            <a:r>
              <a:rPr lang="es-ES" dirty="0">
                <a:latin typeface="Calibri" panose="020F0502020204030204" pitchFamily="34" charset="0"/>
              </a:rPr>
              <a:t> at CNA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Calibri" panose="020F0502020204030204" pitchFamily="34" charset="0"/>
              </a:rPr>
              <a:t>n-</a:t>
            </a:r>
            <a:r>
              <a:rPr lang="es-ES" dirty="0" err="1">
                <a:latin typeface="Calibri" panose="020F0502020204030204" pitchFamily="34" charset="0"/>
              </a:rPr>
              <a:t>moderator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for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beam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shaping</a:t>
            </a:r>
            <a:r>
              <a:rPr lang="es-ES" dirty="0">
                <a:latin typeface="Calibri" panose="020F0502020204030204" pitchFamily="34" charset="0"/>
              </a:rPr>
              <a:t> at CNA</a:t>
            </a:r>
          </a:p>
          <a:p>
            <a:pPr marL="285750" indent="-285750">
              <a:buFontTx/>
              <a:buChar char="-"/>
            </a:pPr>
            <a:r>
              <a:rPr lang="es-ES" dirty="0" err="1">
                <a:latin typeface="Calibri" panose="020F0502020204030204" pitchFamily="34" charset="0"/>
              </a:rPr>
              <a:t>Contract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student</a:t>
            </a:r>
            <a:r>
              <a:rPr lang="es-ES" dirty="0">
                <a:latin typeface="Calibri" panose="020F0502020204030204" pitchFamily="34" charset="0"/>
              </a:rPr>
              <a:t> and </a:t>
            </a:r>
            <a:r>
              <a:rPr lang="es-ES" dirty="0" err="1">
                <a:latin typeface="Calibri" panose="020F0502020204030204" pitchFamily="34" charset="0"/>
              </a:rPr>
              <a:t>trips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to</a:t>
            </a:r>
            <a:r>
              <a:rPr lang="es-ES" dirty="0">
                <a:latin typeface="Calibri" panose="020F0502020204030204" pitchFamily="34" charset="0"/>
              </a:rPr>
              <a:t> CERN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948399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5539</TotalTime>
  <Words>768</Words>
  <Application>Microsoft Office PowerPoint</Application>
  <PresentationFormat>Panorámica</PresentationFormat>
  <Paragraphs>105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1" baseType="lpstr">
      <vt:lpstr>Agency FB</vt:lpstr>
      <vt:lpstr>Arial</vt:lpstr>
      <vt:lpstr>Calibri</vt:lpstr>
      <vt:lpstr>Franklin Gothic Book</vt:lpstr>
      <vt:lpstr>IBM Plex Sans Condensed</vt:lpstr>
      <vt:lpstr>Perpetua</vt:lpstr>
      <vt:lpstr>Symbol</vt:lpstr>
      <vt:lpstr>Wingdings</vt:lpstr>
      <vt:lpstr>Wingdings 2</vt:lpstr>
      <vt:lpstr>Equity</vt:lpstr>
      <vt:lpstr>New methods and instrumentation to exploit CNA and CERN synergies in experimental nuclear physics</vt:lpstr>
      <vt:lpstr>The Centro Nacional de Aceleradores (CNA) in Seville</vt:lpstr>
      <vt:lpstr>Presentación de PowerPoint</vt:lpstr>
      <vt:lpstr>Nuclear reactions at CERN/ISOLDE and CNA/FNB</vt:lpstr>
      <vt:lpstr>Neutron induced reactions at CERN/n_TOF and CNA/HiSPANoS</vt:lpstr>
      <vt:lpstr>Presentación de PowerPoint</vt:lpstr>
      <vt:lpstr>Magnetron-Sputtering to make solid-gas targets for CNA and CERN</vt:lpstr>
      <vt:lpstr>New manipulator for accurate sample positioning at CNA/FNB</vt:lpstr>
      <vt:lpstr>Cyclic neutron activation at CNA/HiPANoS and CERN/n_TOF (short t1/2)</vt:lpstr>
      <vt:lpstr>New buncher to measure (a,n) by Time-of-Flight at CNA/HiSPANoS</vt:lpstr>
      <vt:lpstr>Presentación de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Guerrero Sanchez</dc:creator>
  <cp:lastModifiedBy>JESUS BARTOLOME SARSA</cp:lastModifiedBy>
  <cp:revision>144</cp:revision>
  <dcterms:created xsi:type="dcterms:W3CDTF">2013-11-14T09:12:57Z</dcterms:created>
  <dcterms:modified xsi:type="dcterms:W3CDTF">2025-11-24T14:27:15Z</dcterms:modified>
</cp:coreProperties>
</file>